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266" r:id="rId5"/>
    <p:sldId id="267" r:id="rId6"/>
    <p:sldId id="263" r:id="rId7"/>
    <p:sldId id="259" r:id="rId8"/>
    <p:sldId id="262" r:id="rId9"/>
    <p:sldId id="264" r:id="rId10"/>
    <p:sldId id="260" r:id="rId11"/>
    <p:sldId id="265" r:id="rId12"/>
    <p:sldId id="268" r:id="rId13"/>
    <p:sldId id="269" r:id="rId14"/>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2962" autoAdjust="0"/>
  </p:normalViewPr>
  <p:slideViewPr>
    <p:cSldViewPr>
      <p:cViewPr varScale="1">
        <p:scale>
          <a:sx n="61" d="100"/>
          <a:sy n="61" d="100"/>
        </p:scale>
        <p:origin x="305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51113A-B682-4704-A970-1B75EADE747C}" type="datetimeFigureOut">
              <a:rPr lang="fr-FR" smtClean="0"/>
              <a:t>01/02/2019</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B06840-B665-44BA-8F6D-B8E8FB3F2D44}" type="slidenum">
              <a:rPr lang="fr-FR" smtClean="0"/>
              <a:t>‹N°›</a:t>
            </a:fld>
            <a:endParaRPr lang="fr-FR"/>
          </a:p>
        </p:txBody>
      </p:sp>
    </p:spTree>
    <p:extLst>
      <p:ext uri="{BB962C8B-B14F-4D97-AF65-F5344CB8AC3E}">
        <p14:creationId xmlns:p14="http://schemas.microsoft.com/office/powerpoint/2010/main" val="3061690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Chantier de </a:t>
            </a:r>
            <a:r>
              <a:rPr lang="fr-FR" sz="1200" kern="1200" dirty="0" err="1" smtClean="0">
                <a:solidFill>
                  <a:schemeClr val="tx1"/>
                </a:solidFill>
                <a:effectLst/>
                <a:latin typeface="+mn-lt"/>
                <a:ea typeface="+mn-ea"/>
                <a:cs typeface="+mn-cs"/>
              </a:rPr>
              <a:t>réinformatisation</a:t>
            </a:r>
            <a:r>
              <a:rPr lang="fr-FR" sz="1200" kern="1200" dirty="0" smtClean="0">
                <a:solidFill>
                  <a:schemeClr val="tx1"/>
                </a:solidFill>
                <a:effectLst/>
                <a:latin typeface="+mn-lt"/>
                <a:ea typeface="+mn-ea"/>
                <a:cs typeface="+mn-cs"/>
              </a:rPr>
              <a:t> qui s’inscrit dans le projet SGBM porté par l’ABES et auquel participent une cinquantaine d’établissements signataires du groupement de commande, dont 9 établissements pilotes, dont le site bordelais.</a:t>
            </a:r>
          </a:p>
          <a:p>
            <a:r>
              <a:rPr lang="fr-FR" sz="1200" kern="1200" dirty="0" smtClean="0">
                <a:solidFill>
                  <a:schemeClr val="tx1"/>
                </a:solidFill>
                <a:effectLst/>
                <a:latin typeface="+mn-lt"/>
                <a:ea typeface="+mn-ea"/>
                <a:cs typeface="+mn-cs"/>
              </a:rPr>
              <a:t>Bordeaux : 5 établissements, environ 70000 étudiants, 60 bibliothèques, environ 320 bibliothécaires.</a:t>
            </a:r>
          </a:p>
          <a:p>
            <a:r>
              <a:rPr lang="fr-FR" sz="1200" kern="1200" dirty="0" smtClean="0">
                <a:solidFill>
                  <a:schemeClr val="tx1"/>
                </a:solidFill>
                <a:effectLst/>
                <a:latin typeface="+mn-lt"/>
                <a:ea typeface="+mn-ea"/>
                <a:cs typeface="+mn-cs"/>
              </a:rPr>
              <a:t>Projet lancé en 2014 et porté par le SCOOP, attribution du marché subséquent à Ex </a:t>
            </a:r>
            <a:r>
              <a:rPr lang="fr-FR" sz="1200" kern="1200" dirty="0" err="1" smtClean="0">
                <a:solidFill>
                  <a:schemeClr val="tx1"/>
                </a:solidFill>
                <a:effectLst/>
                <a:latin typeface="+mn-lt"/>
                <a:ea typeface="+mn-ea"/>
                <a:cs typeface="+mn-cs"/>
              </a:rPr>
              <a:t>Libris</a:t>
            </a:r>
            <a:r>
              <a:rPr lang="fr-FR" sz="1200" kern="1200" dirty="0" smtClean="0">
                <a:solidFill>
                  <a:schemeClr val="tx1"/>
                </a:solidFill>
                <a:effectLst/>
                <a:latin typeface="+mn-lt"/>
                <a:ea typeface="+mn-ea"/>
                <a:cs typeface="+mn-cs"/>
              </a:rPr>
              <a:t> mi-2017 pour ses solutions Alma et Primo. Réunion de lancement fin octobre 2017 pour un passage en production des deux outils prévu pour le 27 septembre 2018.</a:t>
            </a:r>
          </a:p>
          <a:p>
            <a:r>
              <a:rPr lang="fr-FR" sz="1200" kern="1200" dirty="0" smtClean="0">
                <a:solidFill>
                  <a:schemeClr val="tx1"/>
                </a:solidFill>
                <a:effectLst/>
                <a:latin typeface="+mn-lt"/>
                <a:ea typeface="+mn-ea"/>
                <a:cs typeface="+mn-cs"/>
              </a:rPr>
              <a:t>Entre l’automne 2017 et fin septembre 2018, travail de préparation des différentes phases de migration, de configuration des outils et de formation des collègues, phase qui était étalée sur un mois dans le calendrier proposé par Ex </a:t>
            </a:r>
            <a:r>
              <a:rPr lang="fr-FR" sz="1200" kern="1200" dirty="0" err="1" smtClean="0">
                <a:solidFill>
                  <a:schemeClr val="tx1"/>
                </a:solidFill>
                <a:effectLst/>
                <a:latin typeface="+mn-lt"/>
                <a:ea typeface="+mn-ea"/>
                <a:cs typeface="+mn-cs"/>
              </a:rPr>
              <a:t>Libris</a:t>
            </a:r>
            <a:r>
              <a:rPr lang="fr-FR" sz="1200" kern="1200" dirty="0" smtClean="0">
                <a:solidFill>
                  <a:schemeClr val="tx1"/>
                </a:solidFill>
                <a:effectLst/>
                <a:latin typeface="+mn-lt"/>
                <a:ea typeface="+mn-ea"/>
                <a:cs typeface="+mn-cs"/>
              </a:rPr>
              <a:t>.</a:t>
            </a:r>
          </a:p>
          <a:p>
            <a:endParaRPr lang="fr-FR" dirty="0"/>
          </a:p>
        </p:txBody>
      </p:sp>
      <p:sp>
        <p:nvSpPr>
          <p:cNvPr id="4" name="Espace réservé du numéro de diapositive 3"/>
          <p:cNvSpPr>
            <a:spLocks noGrp="1"/>
          </p:cNvSpPr>
          <p:nvPr>
            <p:ph type="sldNum" sz="quarter" idx="10"/>
          </p:nvPr>
        </p:nvSpPr>
        <p:spPr/>
        <p:txBody>
          <a:bodyPr/>
          <a:lstStyle/>
          <a:p>
            <a:fld id="{05B06840-B665-44BA-8F6D-B8E8FB3F2D44}" type="slidenum">
              <a:rPr lang="fr-FR" smtClean="0"/>
              <a:t>2</a:t>
            </a:fld>
            <a:endParaRPr lang="fr-FR"/>
          </a:p>
        </p:txBody>
      </p:sp>
    </p:spTree>
    <p:extLst>
      <p:ext uri="{BB962C8B-B14F-4D97-AF65-F5344CB8AC3E}">
        <p14:creationId xmlns:p14="http://schemas.microsoft.com/office/powerpoint/2010/main" val="238455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1" i="1" kern="1200" dirty="0" smtClean="0">
                <a:solidFill>
                  <a:schemeClr val="tx1"/>
                </a:solidFill>
                <a:effectLst/>
                <a:latin typeface="+mn-lt"/>
                <a:ea typeface="+mn-ea"/>
                <a:cs typeface="+mn-cs"/>
              </a:rPr>
              <a:t>Des contraintes liées à la spécificité du projet</a:t>
            </a:r>
          </a:p>
          <a:p>
            <a:pPr lvl="0"/>
            <a:r>
              <a:rPr lang="fr-FR" sz="1200" kern="1200" dirty="0" smtClean="0">
                <a:solidFill>
                  <a:schemeClr val="tx1"/>
                </a:solidFill>
                <a:effectLst/>
                <a:latin typeface="+mn-lt"/>
                <a:ea typeface="+mn-ea"/>
                <a:cs typeface="+mn-cs"/>
              </a:rPr>
              <a:t>Calendrier très contraint et imposé par le rythme du projet, avec une coupure estivale avant le passage en production : doutes initiaux sur la faisabilité</a:t>
            </a:r>
          </a:p>
          <a:p>
            <a:pPr lvl="0"/>
            <a:r>
              <a:rPr lang="fr-FR" sz="1200" kern="1200" dirty="0" smtClean="0">
                <a:solidFill>
                  <a:schemeClr val="tx1"/>
                </a:solidFill>
                <a:effectLst/>
                <a:latin typeface="+mn-lt"/>
                <a:ea typeface="+mn-ea"/>
                <a:cs typeface="+mn-cs"/>
              </a:rPr>
              <a:t>Architecture du réseau : trouver une équipe de formateurs appartenant aux différents établissements, qu’il faut former au préalable</a:t>
            </a:r>
          </a:p>
          <a:p>
            <a:pPr lvl="0"/>
            <a:r>
              <a:rPr lang="fr-FR" sz="1200" kern="1200" dirty="0" smtClean="0">
                <a:solidFill>
                  <a:schemeClr val="tx1"/>
                </a:solidFill>
                <a:effectLst/>
                <a:latin typeface="+mn-lt"/>
                <a:ea typeface="+mn-ea"/>
                <a:cs typeface="+mn-cs"/>
              </a:rPr>
              <a:t>Bénéfices du projet SGBM : 4 établissements étaient passés en production au printemps 2018 (Toulouse, Clermont, Montpellier, </a:t>
            </a:r>
            <a:r>
              <a:rPr lang="fr-FR" sz="1200" kern="1200" dirty="0" err="1" smtClean="0">
                <a:solidFill>
                  <a:schemeClr val="tx1"/>
                </a:solidFill>
                <a:effectLst/>
                <a:latin typeface="+mn-lt"/>
                <a:ea typeface="+mn-ea"/>
                <a:cs typeface="+mn-cs"/>
              </a:rPr>
              <a:t>Universciences</a:t>
            </a:r>
            <a:r>
              <a:rPr lang="fr-FR" sz="1200" kern="1200" dirty="0" smtClean="0">
                <a:solidFill>
                  <a:schemeClr val="tx1"/>
                </a:solidFill>
                <a:effectLst/>
                <a:latin typeface="+mn-lt"/>
                <a:ea typeface="+mn-ea"/>
                <a:cs typeface="+mn-cs"/>
              </a:rPr>
              <a:t>) donc retours d’expérience intéressants </a:t>
            </a:r>
          </a:p>
          <a:p>
            <a:endParaRPr lang="fr-FR" dirty="0"/>
          </a:p>
        </p:txBody>
      </p:sp>
      <p:sp>
        <p:nvSpPr>
          <p:cNvPr id="4" name="Espace réservé du numéro de diapositive 3"/>
          <p:cNvSpPr>
            <a:spLocks noGrp="1"/>
          </p:cNvSpPr>
          <p:nvPr>
            <p:ph type="sldNum" sz="quarter" idx="10"/>
          </p:nvPr>
        </p:nvSpPr>
        <p:spPr/>
        <p:txBody>
          <a:bodyPr/>
          <a:lstStyle/>
          <a:p>
            <a:fld id="{05B06840-B665-44BA-8F6D-B8E8FB3F2D44}" type="slidenum">
              <a:rPr lang="fr-FR" smtClean="0"/>
              <a:t>3</a:t>
            </a:fld>
            <a:endParaRPr lang="fr-FR"/>
          </a:p>
        </p:txBody>
      </p:sp>
    </p:spTree>
    <p:extLst>
      <p:ext uri="{BB962C8B-B14F-4D97-AF65-F5344CB8AC3E}">
        <p14:creationId xmlns:p14="http://schemas.microsoft.com/office/powerpoint/2010/main" val="1886887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Effort d’anticiper au maximum : </a:t>
            </a:r>
          </a:p>
          <a:p>
            <a:pPr lvl="0"/>
            <a:r>
              <a:rPr lang="fr-FR" sz="1200" kern="1200" dirty="0" smtClean="0">
                <a:solidFill>
                  <a:schemeClr val="tx1"/>
                </a:solidFill>
                <a:effectLst/>
                <a:latin typeface="+mn-lt"/>
                <a:ea typeface="+mn-ea"/>
                <a:cs typeface="+mn-cs"/>
              </a:rPr>
              <a:t>Passage en revue de la totalité de nos procédures, pour préparer la configuration et mettre à plat nos pratiques</a:t>
            </a:r>
          </a:p>
          <a:p>
            <a:pPr lvl="0"/>
            <a:r>
              <a:rPr lang="fr-FR" sz="1200" kern="1200" dirty="0" smtClean="0">
                <a:solidFill>
                  <a:schemeClr val="tx1"/>
                </a:solidFill>
                <a:effectLst/>
                <a:latin typeface="+mn-lt"/>
                <a:ea typeface="+mn-ea"/>
                <a:cs typeface="+mn-cs"/>
              </a:rPr>
              <a:t>Séances plénières pour donner des informations sur le déroulement du chantier et recueillir les premières questions : impliquer tout le monde</a:t>
            </a:r>
          </a:p>
          <a:p>
            <a:pPr lvl="0"/>
            <a:r>
              <a:rPr lang="fr-FR" sz="1200" kern="1200" dirty="0" smtClean="0">
                <a:solidFill>
                  <a:schemeClr val="tx1"/>
                </a:solidFill>
                <a:effectLst/>
                <a:latin typeface="+mn-lt"/>
                <a:ea typeface="+mn-ea"/>
                <a:cs typeface="+mn-cs"/>
              </a:rPr>
              <a:t>Recueil des besoins au fil de l’eau (insatisfactions par rapport aux outils précédents notamment)</a:t>
            </a:r>
          </a:p>
          <a:p>
            <a:endParaRPr lang="fr-FR" dirty="0"/>
          </a:p>
        </p:txBody>
      </p:sp>
      <p:sp>
        <p:nvSpPr>
          <p:cNvPr id="4" name="Espace réservé du numéro de diapositive 3"/>
          <p:cNvSpPr>
            <a:spLocks noGrp="1"/>
          </p:cNvSpPr>
          <p:nvPr>
            <p:ph type="sldNum" sz="quarter" idx="10"/>
          </p:nvPr>
        </p:nvSpPr>
        <p:spPr/>
        <p:txBody>
          <a:bodyPr/>
          <a:lstStyle/>
          <a:p>
            <a:fld id="{05B06840-B665-44BA-8F6D-B8E8FB3F2D44}" type="slidenum">
              <a:rPr lang="fr-FR" smtClean="0"/>
              <a:t>4</a:t>
            </a:fld>
            <a:endParaRPr lang="fr-FR"/>
          </a:p>
        </p:txBody>
      </p:sp>
    </p:spTree>
    <p:extLst>
      <p:ext uri="{BB962C8B-B14F-4D97-AF65-F5344CB8AC3E}">
        <p14:creationId xmlns:p14="http://schemas.microsoft.com/office/powerpoint/2010/main" val="3958655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1" kern="1200" dirty="0" smtClean="0">
                <a:solidFill>
                  <a:schemeClr val="tx1"/>
                </a:solidFill>
                <a:effectLst/>
                <a:latin typeface="+mn-lt"/>
                <a:ea typeface="+mn-ea"/>
                <a:cs typeface="+mn-cs"/>
              </a:rPr>
              <a:t>Objectifs</a:t>
            </a:r>
          </a:p>
          <a:p>
            <a:r>
              <a:rPr lang="fr-FR" sz="1200" kern="1200" dirty="0" smtClean="0">
                <a:solidFill>
                  <a:schemeClr val="tx1"/>
                </a:solidFill>
                <a:effectLst/>
                <a:latin typeface="+mn-lt"/>
                <a:ea typeface="+mn-ea"/>
                <a:cs typeface="+mn-cs"/>
              </a:rPr>
              <a:t>Premières urgences : </a:t>
            </a:r>
          </a:p>
          <a:p>
            <a:pPr lvl="0"/>
            <a:r>
              <a:rPr lang="fr-FR" sz="1200" kern="1200" dirty="0" smtClean="0">
                <a:solidFill>
                  <a:schemeClr val="tx1"/>
                </a:solidFill>
                <a:effectLst/>
                <a:latin typeface="+mn-lt"/>
                <a:ea typeface="+mn-ea"/>
                <a:cs typeface="+mn-cs"/>
              </a:rPr>
              <a:t>Former les membres des GT thématiques chargés de préparer migration et configuration, parmi lesquels seront choisis les formateurs. Séances d’autoformation à partir des supports fournis par Ex </a:t>
            </a:r>
            <a:r>
              <a:rPr lang="fr-FR" sz="1200" kern="1200" dirty="0" err="1" smtClean="0">
                <a:solidFill>
                  <a:schemeClr val="tx1"/>
                </a:solidFill>
                <a:effectLst/>
                <a:latin typeface="+mn-lt"/>
                <a:ea typeface="+mn-ea"/>
                <a:cs typeface="+mn-cs"/>
              </a:rPr>
              <a:t>Libris</a:t>
            </a:r>
            <a:r>
              <a:rPr lang="fr-FR" sz="1200" kern="1200" dirty="0" smtClean="0">
                <a:solidFill>
                  <a:schemeClr val="tx1"/>
                </a:solidFill>
                <a:effectLst/>
                <a:latin typeface="+mn-lt"/>
                <a:ea typeface="+mn-ea"/>
                <a:cs typeface="+mn-cs"/>
              </a:rPr>
              <a:t> en anglais et accompagnés d’une traduction en français. Difficultés d’avoir les mêmes collègues sur la configuration et les formations en même temps (liens avec des GT : services, </a:t>
            </a:r>
            <a:r>
              <a:rPr lang="fr-FR" sz="1200" kern="1200" dirty="0" err="1" smtClean="0">
                <a:solidFill>
                  <a:schemeClr val="tx1"/>
                </a:solidFill>
                <a:effectLst/>
                <a:latin typeface="+mn-lt"/>
                <a:ea typeface="+mn-ea"/>
                <a:cs typeface="+mn-cs"/>
              </a:rPr>
              <a:t>docelec</a:t>
            </a:r>
            <a:r>
              <a:rPr lang="fr-FR" sz="1200" kern="1200" dirty="0" smtClean="0">
                <a:solidFill>
                  <a:schemeClr val="tx1"/>
                </a:solidFill>
                <a:effectLst/>
                <a:latin typeface="+mn-lt"/>
                <a:ea typeface="+mn-ea"/>
                <a:cs typeface="+mn-cs"/>
              </a:rPr>
              <a:t>, MD, circuit, admin, découverte) et de construire des séances à partir d’un outil non totalement configuré.</a:t>
            </a:r>
          </a:p>
          <a:p>
            <a:pPr lvl="0"/>
            <a:r>
              <a:rPr lang="fr-FR" sz="1200" kern="1200" dirty="0" smtClean="0">
                <a:solidFill>
                  <a:schemeClr val="tx1"/>
                </a:solidFill>
                <a:effectLst/>
                <a:latin typeface="+mn-lt"/>
                <a:ea typeface="+mn-ea"/>
                <a:cs typeface="+mn-cs"/>
              </a:rPr>
              <a:t>Constitution d’un GT formations avec une personne à temps plein au SCOOP, pour la durée des formations : de par leur taille et les profils des collègues, l’essentiel des membres a été constitué par 3 établissements. 23 membres, sans doute trop : il aurait sans doute été plus pertinent de resserrer d’emblée sur une équipe de formateurs chargés de construire les séances.</a:t>
            </a:r>
          </a:p>
          <a:p>
            <a:pPr lvl="0"/>
            <a:r>
              <a:rPr lang="fr-FR" sz="1200" kern="1200" dirty="0" smtClean="0">
                <a:solidFill>
                  <a:schemeClr val="tx1"/>
                </a:solidFill>
                <a:effectLst/>
                <a:latin typeface="+mn-lt"/>
                <a:ea typeface="+mn-ea"/>
                <a:cs typeface="+mn-cs"/>
              </a:rPr>
              <a:t>Construction des séances et du calendrier : juin-juillet 2018 avec fermetures ponctuelles de bibliothèques et inscriptions d’office par les responsables de bibliothèques.</a:t>
            </a:r>
          </a:p>
          <a:p>
            <a:endParaRPr lang="fr-FR" dirty="0"/>
          </a:p>
        </p:txBody>
      </p:sp>
      <p:sp>
        <p:nvSpPr>
          <p:cNvPr id="4" name="Espace réservé du numéro de diapositive 3"/>
          <p:cNvSpPr>
            <a:spLocks noGrp="1"/>
          </p:cNvSpPr>
          <p:nvPr>
            <p:ph type="sldNum" sz="quarter" idx="10"/>
          </p:nvPr>
        </p:nvSpPr>
        <p:spPr/>
        <p:txBody>
          <a:bodyPr/>
          <a:lstStyle/>
          <a:p>
            <a:fld id="{05B06840-B665-44BA-8F6D-B8E8FB3F2D44}" type="slidenum">
              <a:rPr lang="fr-FR" smtClean="0"/>
              <a:t>6</a:t>
            </a:fld>
            <a:endParaRPr lang="fr-FR"/>
          </a:p>
        </p:txBody>
      </p:sp>
    </p:spTree>
    <p:extLst>
      <p:ext uri="{BB962C8B-B14F-4D97-AF65-F5344CB8AC3E}">
        <p14:creationId xmlns:p14="http://schemas.microsoft.com/office/powerpoint/2010/main" val="1206224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Se concentrer sur l’essentiel :</a:t>
            </a:r>
          </a:p>
          <a:p>
            <a:pPr lvl="0"/>
            <a:r>
              <a:rPr lang="fr-FR" sz="1200" kern="1200" dirty="0" smtClean="0">
                <a:solidFill>
                  <a:schemeClr val="tx1"/>
                </a:solidFill>
                <a:effectLst/>
                <a:latin typeface="+mn-lt"/>
                <a:ea typeface="+mn-ea"/>
                <a:cs typeface="+mn-cs"/>
              </a:rPr>
              <a:t>Assurer une base commune à l’ensemble des collègues : découverte des interfaces et des fonctionnalités de base permettant l’accueil des publics (circulation, inscriptions), premiers aperçus du fonctionnement des logiques de signalement (documentation physique). Répartition des thématiques et des collègues concernés : certaines formations ne concernaient qu’une partie des équipes (périodiques, catalogage) au-delà d’un socle commun Alma/Primo.</a:t>
            </a:r>
          </a:p>
          <a:p>
            <a:pPr lvl="0"/>
            <a:r>
              <a:rPr lang="fr-FR" sz="1200" kern="1200" dirty="0" smtClean="0">
                <a:solidFill>
                  <a:schemeClr val="tx1"/>
                </a:solidFill>
                <a:effectLst/>
                <a:latin typeface="+mn-lt"/>
                <a:ea typeface="+mn-ea"/>
                <a:cs typeface="+mn-cs"/>
              </a:rPr>
              <a:t>Se projeter sur le passage en production en donnant des échéances à court et moyen terme (suite des formations, premiers travaux des groupes de travail thématiques)</a:t>
            </a:r>
          </a:p>
          <a:p>
            <a:pPr lvl="0"/>
            <a:r>
              <a:rPr lang="fr-FR" sz="1200" kern="1200" dirty="0" smtClean="0">
                <a:solidFill>
                  <a:schemeClr val="tx1"/>
                </a:solidFill>
                <a:effectLst/>
                <a:latin typeface="+mn-lt"/>
                <a:ea typeface="+mn-ea"/>
                <a:cs typeface="+mn-cs"/>
              </a:rPr>
              <a:t>Dédramatiser le changement d’outil</a:t>
            </a:r>
          </a:p>
          <a:p>
            <a:pPr lvl="0"/>
            <a:r>
              <a:rPr lang="fr-FR" sz="1200" kern="1200" dirty="0" smtClean="0">
                <a:solidFill>
                  <a:schemeClr val="tx1"/>
                </a:solidFill>
                <a:effectLst/>
                <a:latin typeface="+mn-lt"/>
                <a:ea typeface="+mn-ea"/>
                <a:cs typeface="+mn-cs"/>
              </a:rPr>
              <a:t>Confronter les attentes et besoins avec la réalité de l’outil et la prise de conscience qu’un changement d’outils informatiques n’est pas anodin</a:t>
            </a:r>
          </a:p>
          <a:p>
            <a:r>
              <a:rPr lang="fr-FR"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Echelonner l’effort de formation : être efficaces pour que tout le monde soit opérationnel fin septembre :</a:t>
            </a:r>
          </a:p>
          <a:p>
            <a:pPr lvl="0"/>
            <a:r>
              <a:rPr lang="fr-FR" sz="1200" kern="1200" dirty="0" smtClean="0">
                <a:solidFill>
                  <a:schemeClr val="tx1"/>
                </a:solidFill>
                <a:effectLst/>
                <a:latin typeface="+mn-lt"/>
                <a:ea typeface="+mn-ea"/>
                <a:cs typeface="+mn-cs"/>
              </a:rPr>
              <a:t>Reprise des informations vues lors des premières séances lors d’ateliers internes en profitant de la suspension de plusieurs fonctionnalités pendant la phase de migration (catalogage, acquisitions).</a:t>
            </a:r>
          </a:p>
          <a:p>
            <a:pPr lvl="0"/>
            <a:r>
              <a:rPr lang="fr-FR" sz="1200" kern="1200" dirty="0" smtClean="0">
                <a:solidFill>
                  <a:schemeClr val="tx1"/>
                </a:solidFill>
                <a:effectLst/>
                <a:latin typeface="+mn-lt"/>
                <a:ea typeface="+mn-ea"/>
                <a:cs typeface="+mn-cs"/>
              </a:rPr>
              <a:t>Après le passage en production, ateliers réguliers, mails sur les changements dans les outils, rendez-vous individuels</a:t>
            </a:r>
          </a:p>
          <a:p>
            <a:endParaRPr lang="fr-FR" dirty="0"/>
          </a:p>
        </p:txBody>
      </p:sp>
      <p:sp>
        <p:nvSpPr>
          <p:cNvPr id="4" name="Espace réservé du numéro de diapositive 3"/>
          <p:cNvSpPr>
            <a:spLocks noGrp="1"/>
          </p:cNvSpPr>
          <p:nvPr>
            <p:ph type="sldNum" sz="quarter" idx="10"/>
          </p:nvPr>
        </p:nvSpPr>
        <p:spPr/>
        <p:txBody>
          <a:bodyPr/>
          <a:lstStyle/>
          <a:p>
            <a:fld id="{05B06840-B665-44BA-8F6D-B8E8FB3F2D44}" type="slidenum">
              <a:rPr lang="fr-FR" smtClean="0"/>
              <a:t>7</a:t>
            </a:fld>
            <a:endParaRPr lang="fr-FR"/>
          </a:p>
        </p:txBody>
      </p:sp>
    </p:spTree>
    <p:extLst>
      <p:ext uri="{BB962C8B-B14F-4D97-AF65-F5344CB8AC3E}">
        <p14:creationId xmlns:p14="http://schemas.microsoft.com/office/powerpoint/2010/main" val="35792462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1" kern="1200" dirty="0" smtClean="0">
                <a:solidFill>
                  <a:schemeClr val="tx1"/>
                </a:solidFill>
                <a:effectLst/>
                <a:latin typeface="+mn-lt"/>
                <a:ea typeface="+mn-ea"/>
                <a:cs typeface="+mn-cs"/>
              </a:rPr>
              <a:t>Conduite du changement / Accompagnement au changement</a:t>
            </a:r>
          </a:p>
          <a:p>
            <a:r>
              <a:rPr lang="fr-FR" sz="1200" kern="1200" dirty="0" smtClean="0">
                <a:solidFill>
                  <a:schemeClr val="tx1"/>
                </a:solidFill>
                <a:effectLst/>
                <a:latin typeface="+mn-lt"/>
                <a:ea typeface="+mn-ea"/>
                <a:cs typeface="+mn-cs"/>
              </a:rPr>
              <a:t>Sans réelle volonté de formaliser l’accompagnement des équipes, mise en place d’une stratégie de conduite du changement. Plusieurs aspects importants.</a:t>
            </a:r>
          </a:p>
          <a:p>
            <a:r>
              <a:rPr lang="fr-FR" sz="1200" b="1" i="1" kern="1200" dirty="0" smtClean="0">
                <a:solidFill>
                  <a:schemeClr val="tx1"/>
                </a:solidFill>
                <a:effectLst/>
                <a:latin typeface="+mn-lt"/>
                <a:ea typeface="+mn-ea"/>
                <a:cs typeface="+mn-cs"/>
              </a:rPr>
              <a:t>Stockage et mobilisation de l’information</a:t>
            </a:r>
          </a:p>
          <a:p>
            <a:r>
              <a:rPr lang="fr-FR" sz="1200" kern="1200" dirty="0" smtClean="0">
                <a:solidFill>
                  <a:schemeClr val="tx1"/>
                </a:solidFill>
                <a:effectLst/>
                <a:latin typeface="+mn-lt"/>
                <a:ea typeface="+mn-ea"/>
                <a:cs typeface="+mn-cs"/>
              </a:rPr>
              <a:t>Toujours accompagner une formation d’un support mobilisable : le SCOOP a construit un blog et un wiki, que l’on essaie d’utiliser au maximum pour centraliser les infos (actualités, procédures). Ecueils toujours existants (schémas trop complexes, pages trop longues).</a:t>
            </a:r>
          </a:p>
          <a:p>
            <a:r>
              <a:rPr lang="fr-FR" sz="1200" kern="1200" dirty="0" smtClean="0">
                <a:solidFill>
                  <a:schemeClr val="tx1"/>
                </a:solidFill>
                <a:effectLst/>
                <a:latin typeface="+mn-lt"/>
                <a:ea typeface="+mn-ea"/>
                <a:cs typeface="+mn-cs"/>
              </a:rPr>
              <a:t>Avalanche de mails est inévitable dans un premier temps : répondre aux problèmes les plus pressés.</a:t>
            </a:r>
          </a:p>
          <a:p>
            <a:endParaRPr lang="fr-FR" dirty="0"/>
          </a:p>
        </p:txBody>
      </p:sp>
      <p:sp>
        <p:nvSpPr>
          <p:cNvPr id="4" name="Espace réservé du numéro de diapositive 3"/>
          <p:cNvSpPr>
            <a:spLocks noGrp="1"/>
          </p:cNvSpPr>
          <p:nvPr>
            <p:ph type="sldNum" sz="quarter" idx="10"/>
          </p:nvPr>
        </p:nvSpPr>
        <p:spPr/>
        <p:txBody>
          <a:bodyPr/>
          <a:lstStyle/>
          <a:p>
            <a:fld id="{05B06840-B665-44BA-8F6D-B8E8FB3F2D44}" type="slidenum">
              <a:rPr lang="fr-FR" smtClean="0"/>
              <a:t>9</a:t>
            </a:fld>
            <a:endParaRPr lang="fr-FR"/>
          </a:p>
        </p:txBody>
      </p:sp>
    </p:spTree>
    <p:extLst>
      <p:ext uri="{BB962C8B-B14F-4D97-AF65-F5344CB8AC3E}">
        <p14:creationId xmlns:p14="http://schemas.microsoft.com/office/powerpoint/2010/main" val="1101877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1" i="1" kern="1200" dirty="0" smtClean="0">
                <a:solidFill>
                  <a:schemeClr val="tx1"/>
                </a:solidFill>
                <a:effectLst/>
                <a:latin typeface="+mn-lt"/>
                <a:ea typeface="+mn-ea"/>
                <a:cs typeface="+mn-cs"/>
              </a:rPr>
              <a:t>Posture et disponibilité</a:t>
            </a:r>
          </a:p>
          <a:p>
            <a:r>
              <a:rPr lang="fr-FR" sz="1200" kern="1200" dirty="0" smtClean="0">
                <a:solidFill>
                  <a:schemeClr val="tx1"/>
                </a:solidFill>
                <a:effectLst/>
                <a:latin typeface="+mn-lt"/>
                <a:ea typeface="+mn-ea"/>
                <a:cs typeface="+mn-cs"/>
              </a:rPr>
              <a:t>Ne pas négliger la proximité : les collègues ne se comporteront pas de la même manière en présence de personnes d’autres établissements. Des ateliers internes étaient ainsi indispensables, même pour revoir l’essentiel qui avait été présenté avec le reste du réseau.</a:t>
            </a:r>
          </a:p>
          <a:p>
            <a:r>
              <a:rPr lang="fr-FR" sz="1200" kern="1200" dirty="0" smtClean="0">
                <a:solidFill>
                  <a:schemeClr val="tx1"/>
                </a:solidFill>
                <a:effectLst/>
                <a:latin typeface="+mn-lt"/>
                <a:ea typeface="+mn-ea"/>
                <a:cs typeface="+mn-cs"/>
              </a:rPr>
              <a:t>Plusieurs types de réactions : enthousiasme (attention aux fantasmes d’un outil magique), résignation, réticence (rumeurs et bruits de couloir sur les manières de décider, les dysfonctionnements de l’outil, sarcasmes et prise du public à témoin). S’attendre à ne pas satisfaire tout le monde, nécessité de faire de l’accompagnement individualisé.</a:t>
            </a:r>
          </a:p>
          <a:p>
            <a:r>
              <a:rPr lang="fr-FR" sz="1200" kern="1200" dirty="0" smtClean="0">
                <a:solidFill>
                  <a:schemeClr val="tx1"/>
                </a:solidFill>
                <a:effectLst/>
                <a:latin typeface="+mn-lt"/>
                <a:ea typeface="+mn-ea"/>
                <a:cs typeface="+mn-cs"/>
              </a:rPr>
              <a:t>La présence en service public de collègues perçus comme aguerris permet de rassurer les collègues.</a:t>
            </a:r>
          </a:p>
          <a:p>
            <a:r>
              <a:rPr lang="fr-FR" sz="1200" kern="1200" dirty="0" smtClean="0">
                <a:solidFill>
                  <a:schemeClr val="tx1"/>
                </a:solidFill>
                <a:effectLst/>
                <a:latin typeface="+mn-lt"/>
                <a:ea typeface="+mn-ea"/>
                <a:cs typeface="+mn-cs"/>
              </a:rPr>
              <a:t>Globalement l’équipe a bien intégré les contraintes d’un calendrier dense et pas totalement autonome (contraintes extérieures). Plus difficile de leur faire comprendre les obstacles des contraintes techniques (puisqu’on changeait justement de système pour cette raison).</a:t>
            </a:r>
          </a:p>
          <a:p>
            <a:r>
              <a:rPr lang="fr-FR" sz="1200" kern="1200" dirty="0" smtClean="0">
                <a:solidFill>
                  <a:schemeClr val="tx1"/>
                </a:solidFill>
                <a:effectLst/>
                <a:latin typeface="+mn-lt"/>
                <a:ea typeface="+mn-ea"/>
                <a:cs typeface="+mn-cs"/>
              </a:rPr>
              <a:t>Pas forcément de volonté de changement chez une partie de l’équipe : accompagnement individuel, dialogue.</a:t>
            </a:r>
          </a:p>
          <a:p>
            <a:r>
              <a:rPr lang="fr-FR" sz="1200" kern="1200" dirty="0" smtClean="0">
                <a:solidFill>
                  <a:schemeClr val="tx1"/>
                </a:solidFill>
                <a:effectLst/>
                <a:latin typeface="+mn-lt"/>
                <a:ea typeface="+mn-ea"/>
                <a:cs typeface="+mn-cs"/>
              </a:rPr>
              <a:t>Pour résumer : être sympa et rassurant, même quand on n’a pas envie de l’être. Concrètement : porte du bureau toujours ouverte, jamais de question sans réponse, passer dans l’ensemble des bibliothèques, faire des points d’informations réguliers pour éviter de donner l’impression de tout décider tout seul.</a:t>
            </a:r>
          </a:p>
          <a:p>
            <a:endParaRPr lang="fr-FR" dirty="0"/>
          </a:p>
        </p:txBody>
      </p:sp>
      <p:sp>
        <p:nvSpPr>
          <p:cNvPr id="4" name="Espace réservé du numéro de diapositive 3"/>
          <p:cNvSpPr>
            <a:spLocks noGrp="1"/>
          </p:cNvSpPr>
          <p:nvPr>
            <p:ph type="sldNum" sz="quarter" idx="10"/>
          </p:nvPr>
        </p:nvSpPr>
        <p:spPr/>
        <p:txBody>
          <a:bodyPr/>
          <a:lstStyle/>
          <a:p>
            <a:fld id="{05B06840-B665-44BA-8F6D-B8E8FB3F2D44}" type="slidenum">
              <a:rPr lang="fr-FR" smtClean="0"/>
              <a:t>10</a:t>
            </a:fld>
            <a:endParaRPr lang="fr-FR"/>
          </a:p>
        </p:txBody>
      </p:sp>
    </p:spTree>
    <p:extLst>
      <p:ext uri="{BB962C8B-B14F-4D97-AF65-F5344CB8AC3E}">
        <p14:creationId xmlns:p14="http://schemas.microsoft.com/office/powerpoint/2010/main" val="8560863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1" i="1" kern="1200" dirty="0" smtClean="0">
                <a:solidFill>
                  <a:schemeClr val="tx1"/>
                </a:solidFill>
                <a:effectLst/>
                <a:latin typeface="+mn-lt"/>
                <a:ea typeface="+mn-ea"/>
                <a:cs typeface="+mn-cs"/>
              </a:rPr>
              <a:t>Basculer sur une dynamique de transition le plus tôt possible</a:t>
            </a:r>
          </a:p>
          <a:p>
            <a:r>
              <a:rPr lang="fr-FR" sz="1200" kern="1200" dirty="0" smtClean="0">
                <a:solidFill>
                  <a:schemeClr val="tx1"/>
                </a:solidFill>
                <a:effectLst/>
                <a:latin typeface="+mn-lt"/>
                <a:ea typeface="+mn-ea"/>
                <a:cs typeface="+mn-cs"/>
              </a:rPr>
              <a:t>S’imprégner du vocabulaire Ex </a:t>
            </a:r>
            <a:r>
              <a:rPr lang="fr-FR" sz="1200" kern="1200" dirty="0" err="1" smtClean="0">
                <a:solidFill>
                  <a:schemeClr val="tx1"/>
                </a:solidFill>
                <a:effectLst/>
                <a:latin typeface="+mn-lt"/>
                <a:ea typeface="+mn-ea"/>
                <a:cs typeface="+mn-cs"/>
              </a:rPr>
              <a:t>Libris</a:t>
            </a:r>
            <a:r>
              <a:rPr lang="fr-FR" sz="1200" kern="1200" dirty="0" smtClean="0">
                <a:solidFill>
                  <a:schemeClr val="tx1"/>
                </a:solidFill>
                <a:effectLst/>
                <a:latin typeface="+mn-lt"/>
                <a:ea typeface="+mn-ea"/>
                <a:cs typeface="+mn-cs"/>
              </a:rPr>
              <a:t> : une des premières étapes a été de construire un glossaire (« Parlez-vous Alma ? »).</a:t>
            </a:r>
          </a:p>
          <a:p>
            <a:r>
              <a:rPr lang="fr-FR" sz="1200" kern="1200" dirty="0" smtClean="0">
                <a:solidFill>
                  <a:schemeClr val="tx1"/>
                </a:solidFill>
                <a:effectLst/>
                <a:latin typeface="+mn-lt"/>
                <a:ea typeface="+mn-ea"/>
                <a:cs typeface="+mn-cs"/>
              </a:rPr>
              <a:t>Le système précédent demeurait la référence pour les collègues, d’autant qu’ils continueraient à s’en servir pour encore plusieurs mois : peur de perdre en fonctionnalités et efficacité, préférence pour un fonctionnement déjà connu même si plus complexe.</a:t>
            </a:r>
          </a:p>
          <a:p>
            <a:r>
              <a:rPr lang="fr-FR" sz="1200" kern="1200" dirty="0" smtClean="0">
                <a:solidFill>
                  <a:schemeClr val="tx1"/>
                </a:solidFill>
                <a:effectLst/>
                <a:latin typeface="+mn-lt"/>
                <a:ea typeface="+mn-ea"/>
                <a:cs typeface="+mn-cs"/>
              </a:rPr>
              <a:t>Allier théorie et pratique dans des outils mal maîtrisés et pas complètement configurés</a:t>
            </a:r>
          </a:p>
          <a:p>
            <a:r>
              <a:rPr lang="fr-FR" sz="1200" kern="1200" dirty="0" smtClean="0">
                <a:solidFill>
                  <a:schemeClr val="tx1"/>
                </a:solidFill>
                <a:effectLst/>
                <a:latin typeface="+mn-lt"/>
                <a:ea typeface="+mn-ea"/>
                <a:cs typeface="+mn-cs"/>
              </a:rPr>
              <a:t>Difficultés de changer à la fois le cadre organisationnel (règles de fonctionnement : circulation, chaîne de traitement du document) et les procédures de travail (comment faire fonctionner l’outil).</a:t>
            </a:r>
          </a:p>
          <a:p>
            <a:r>
              <a:rPr lang="fr-FR" sz="1200" kern="1200" dirty="0" smtClean="0">
                <a:solidFill>
                  <a:schemeClr val="tx1"/>
                </a:solidFill>
                <a:effectLst/>
                <a:latin typeface="+mn-lt"/>
                <a:ea typeface="+mn-ea"/>
                <a:cs typeface="+mn-cs"/>
              </a:rPr>
              <a:t>Difficulté des collègues à travailler pendant plusieurs mois sur des procédures sans savoir quel sera le contenu de l’outil lui-même.</a:t>
            </a:r>
          </a:p>
          <a:p>
            <a:r>
              <a:rPr lang="fr-FR" sz="1200" kern="1200" dirty="0" smtClean="0">
                <a:solidFill>
                  <a:schemeClr val="tx1"/>
                </a:solidFill>
                <a:effectLst/>
                <a:latin typeface="+mn-lt"/>
                <a:ea typeface="+mn-ea"/>
                <a:cs typeface="+mn-cs"/>
              </a:rPr>
              <a:t>Trouver le bon équilibre entre objectifs à court terme qui nécessitent de s’approprier vite de nouvelles règles, et changements à moyen terme pour donner du temps aux collègues pour digérer.</a:t>
            </a:r>
          </a:p>
          <a:p>
            <a:r>
              <a:rPr lang="fr-FR" sz="1200" kern="1200" dirty="0" smtClean="0">
                <a:solidFill>
                  <a:schemeClr val="tx1"/>
                </a:solidFill>
                <a:effectLst/>
                <a:latin typeface="+mn-lt"/>
                <a:ea typeface="+mn-ea"/>
                <a:cs typeface="+mn-cs"/>
              </a:rPr>
              <a:t>Equilibre entre décisions rapides à prendre et nécessité de recueillir les avis : parfois mal vécu par les équipes qui ont l’impression de se voir imposer des choix.</a:t>
            </a:r>
          </a:p>
        </p:txBody>
      </p:sp>
      <p:sp>
        <p:nvSpPr>
          <p:cNvPr id="4" name="Espace réservé du numéro de diapositive 3"/>
          <p:cNvSpPr>
            <a:spLocks noGrp="1"/>
          </p:cNvSpPr>
          <p:nvPr>
            <p:ph type="sldNum" sz="quarter" idx="10"/>
          </p:nvPr>
        </p:nvSpPr>
        <p:spPr/>
        <p:txBody>
          <a:bodyPr/>
          <a:lstStyle/>
          <a:p>
            <a:fld id="{05B06840-B665-44BA-8F6D-B8E8FB3F2D44}" type="slidenum">
              <a:rPr lang="fr-FR" smtClean="0"/>
              <a:t>12</a:t>
            </a:fld>
            <a:endParaRPr lang="fr-FR"/>
          </a:p>
        </p:txBody>
      </p:sp>
    </p:spTree>
    <p:extLst>
      <p:ext uri="{BB962C8B-B14F-4D97-AF65-F5344CB8AC3E}">
        <p14:creationId xmlns:p14="http://schemas.microsoft.com/office/powerpoint/2010/main" val="67837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1" kern="1200" dirty="0" smtClean="0">
                <a:solidFill>
                  <a:schemeClr val="tx1"/>
                </a:solidFill>
                <a:effectLst/>
                <a:latin typeface="+mn-lt"/>
                <a:ea typeface="+mn-ea"/>
                <a:cs typeface="+mn-cs"/>
              </a:rPr>
              <a:t>Résultats : entre opportunités multiples et confrontation au terrain</a:t>
            </a:r>
          </a:p>
          <a:p>
            <a:r>
              <a:rPr lang="fr-FR" sz="1200" kern="1200" dirty="0" smtClean="0">
                <a:solidFill>
                  <a:schemeClr val="tx1"/>
                </a:solidFill>
                <a:effectLst/>
                <a:latin typeface="+mn-lt"/>
                <a:ea typeface="+mn-ea"/>
                <a:cs typeface="+mn-cs"/>
              </a:rPr>
              <a:t>Des opportunités :</a:t>
            </a:r>
          </a:p>
          <a:p>
            <a:pPr lvl="0"/>
            <a:r>
              <a:rPr lang="fr-FR" sz="1200" kern="1200" dirty="0" smtClean="0">
                <a:solidFill>
                  <a:schemeClr val="tx1"/>
                </a:solidFill>
                <a:effectLst/>
                <a:latin typeface="+mn-lt"/>
                <a:ea typeface="+mn-ea"/>
                <a:cs typeface="+mn-cs"/>
              </a:rPr>
              <a:t>remettre à niveau l’ensemble des collègues (</a:t>
            </a:r>
            <a:r>
              <a:rPr lang="fr-FR" sz="1200" kern="1200" dirty="0" err="1" smtClean="0">
                <a:solidFill>
                  <a:schemeClr val="tx1"/>
                </a:solidFill>
                <a:effectLst/>
                <a:latin typeface="+mn-lt"/>
                <a:ea typeface="+mn-ea"/>
                <a:cs typeface="+mn-cs"/>
              </a:rPr>
              <a:t>docelec</a:t>
            </a:r>
            <a:r>
              <a:rPr lang="fr-FR" sz="1200" kern="1200" dirty="0" smtClean="0">
                <a:solidFill>
                  <a:schemeClr val="tx1"/>
                </a:solidFill>
                <a:effectLst/>
                <a:latin typeface="+mn-lt"/>
                <a:ea typeface="+mn-ea"/>
                <a:cs typeface="+mn-cs"/>
              </a:rPr>
              <a:t> notamment) : étape qui a pu être vécue brutalement (découragement, refus d’obstacle)</a:t>
            </a:r>
          </a:p>
          <a:p>
            <a:pPr lvl="0"/>
            <a:r>
              <a:rPr lang="fr-FR" sz="1200" kern="1200" dirty="0" smtClean="0">
                <a:solidFill>
                  <a:schemeClr val="tx1"/>
                </a:solidFill>
                <a:effectLst/>
                <a:latin typeface="+mn-lt"/>
                <a:ea typeface="+mn-ea"/>
                <a:cs typeface="+mn-cs"/>
              </a:rPr>
              <a:t>harmoniser des pratiques qui avaient largement divergé au fil d’accumulations d’habitudes de travail</a:t>
            </a:r>
          </a:p>
          <a:p>
            <a:pPr lvl="0"/>
            <a:r>
              <a:rPr lang="fr-FR" sz="1200" kern="1200" dirty="0" smtClean="0">
                <a:solidFill>
                  <a:schemeClr val="tx1"/>
                </a:solidFill>
                <a:effectLst/>
                <a:latin typeface="+mn-lt"/>
                <a:ea typeface="+mn-ea"/>
                <a:cs typeface="+mn-cs"/>
              </a:rPr>
              <a:t>aligner les règles de fonctionnement avec les besoins des publics : assouplissement des règles de prêt et de suspension</a:t>
            </a:r>
          </a:p>
          <a:p>
            <a:pPr lvl="0"/>
            <a:r>
              <a:rPr lang="fr-FR" sz="1200" kern="1200" dirty="0" smtClean="0">
                <a:solidFill>
                  <a:schemeClr val="tx1"/>
                </a:solidFill>
                <a:effectLst/>
                <a:latin typeface="+mn-lt"/>
                <a:ea typeface="+mn-ea"/>
                <a:cs typeface="+mn-cs"/>
              </a:rPr>
              <a:t>Le changement de système s’imposait du point de vue des pratiques et pas uniquement pour améliorer les fonctionnalités des outils. Un cycle de formation aussi vaste a permis d’enclencher une dynamique de changement.</a:t>
            </a:r>
          </a:p>
          <a:p>
            <a:pPr lvl="0"/>
            <a:r>
              <a:rPr lang="fr-FR" sz="1200" kern="1200" dirty="0" smtClean="0">
                <a:solidFill>
                  <a:schemeClr val="tx1"/>
                </a:solidFill>
                <a:effectLst/>
                <a:latin typeface="+mn-lt"/>
                <a:ea typeface="+mn-ea"/>
                <a:cs typeface="+mn-cs"/>
              </a:rPr>
              <a:t>Montées en compétences</a:t>
            </a:r>
          </a:p>
          <a:p>
            <a:pPr lvl="0"/>
            <a:r>
              <a:rPr lang="fr-FR" sz="1200" kern="1200" dirty="0" smtClean="0">
                <a:solidFill>
                  <a:schemeClr val="tx1"/>
                </a:solidFill>
                <a:effectLst/>
                <a:latin typeface="+mn-lt"/>
                <a:ea typeface="+mn-ea"/>
                <a:cs typeface="+mn-cs"/>
              </a:rPr>
              <a:t>Nouveaux services</a:t>
            </a:r>
          </a:p>
          <a:p>
            <a:pPr lvl="0"/>
            <a:r>
              <a:rPr lang="fr-FR" sz="1200" kern="1200" dirty="0" smtClean="0">
                <a:solidFill>
                  <a:schemeClr val="tx1"/>
                </a:solidFill>
                <a:effectLst/>
                <a:latin typeface="+mn-lt"/>
                <a:ea typeface="+mn-ea"/>
                <a:cs typeface="+mn-cs"/>
              </a:rPr>
              <a:t>Implication forte de nombreux collègues</a:t>
            </a:r>
          </a:p>
          <a:p>
            <a:r>
              <a:rPr lang="fr-FR"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Des difficultés persistantes :</a:t>
            </a:r>
          </a:p>
          <a:p>
            <a:pPr lvl="0"/>
            <a:r>
              <a:rPr lang="fr-FR" sz="1200" kern="1200" dirty="0" smtClean="0">
                <a:solidFill>
                  <a:schemeClr val="tx1"/>
                </a:solidFill>
                <a:effectLst/>
                <a:latin typeface="+mn-lt"/>
                <a:ea typeface="+mn-ea"/>
                <a:cs typeface="+mn-cs"/>
              </a:rPr>
              <a:t>Le plus difficile est en fait d’assurer la poursuite du travail de configuration et sa traduction auprès des équipes par le biais de procédures claires et des délais lisibles.</a:t>
            </a:r>
          </a:p>
          <a:p>
            <a:pPr lvl="0"/>
            <a:r>
              <a:rPr lang="fr-FR" sz="1200" kern="1200" dirty="0" smtClean="0">
                <a:solidFill>
                  <a:schemeClr val="tx1"/>
                </a:solidFill>
                <a:effectLst/>
                <a:latin typeface="+mn-lt"/>
                <a:ea typeface="+mn-ea"/>
                <a:cs typeface="+mn-cs"/>
              </a:rPr>
              <a:t>La difficulté n’a pas été de donner une base identique à tous les collègues mais de maintenir un niveau de connaissance équivalent dans toute l’équipe. L’effort de formation continue est conséquent et doit être effectué au niveau individuel : les ateliers de formation collectifs ne suffisent plus pour permettre à tout le monde de s’approprier de nouvelles règles et procédures de travail. Le plus difficile est de maintenir cette dynamique en évitant les découragements de faire boule de neige : le relationnel est très important pour accompagner les collègues en difficulté et dédramatiser les enjeux. </a:t>
            </a:r>
          </a:p>
          <a:p>
            <a:pPr lvl="0"/>
            <a:r>
              <a:rPr lang="fr-FR" sz="1200" kern="1200" dirty="0" smtClean="0">
                <a:solidFill>
                  <a:schemeClr val="tx1"/>
                </a:solidFill>
                <a:effectLst/>
                <a:latin typeface="+mn-lt"/>
                <a:ea typeface="+mn-ea"/>
                <a:cs typeface="+mn-cs"/>
              </a:rPr>
              <a:t>Difficile de faire comprendre que l’outil n’est pas totalement opérationnel d’emblée : donner des objectifs à court terme pour les améliorations des outils est indispensable pour apaiser les conflits.</a:t>
            </a:r>
          </a:p>
          <a:p>
            <a:pPr lvl="0"/>
            <a:r>
              <a:rPr lang="fr-FR" sz="1200" kern="1200" dirty="0" smtClean="0">
                <a:solidFill>
                  <a:schemeClr val="tx1"/>
                </a:solidFill>
                <a:effectLst/>
                <a:latin typeface="+mn-lt"/>
                <a:ea typeface="+mn-ea"/>
                <a:cs typeface="+mn-cs"/>
              </a:rPr>
              <a:t>Résistances face à des procédures de travail qui étaient imposées par l’outil : pas toujours pris comme une amélioration (acquisitions, circulation).</a:t>
            </a:r>
          </a:p>
          <a:p>
            <a:pPr lvl="0"/>
            <a:r>
              <a:rPr lang="fr-FR" sz="1200" kern="1200" dirty="0" smtClean="0">
                <a:solidFill>
                  <a:schemeClr val="tx1"/>
                </a:solidFill>
                <a:effectLst/>
                <a:latin typeface="+mn-lt"/>
                <a:ea typeface="+mn-ea"/>
                <a:cs typeface="+mn-cs"/>
              </a:rPr>
              <a:t>Formation continue : mises à jour mensuelles, poursuite du travail de configuration.</a:t>
            </a:r>
          </a:p>
        </p:txBody>
      </p:sp>
      <p:sp>
        <p:nvSpPr>
          <p:cNvPr id="4" name="Espace réservé du numéro de diapositive 3"/>
          <p:cNvSpPr>
            <a:spLocks noGrp="1"/>
          </p:cNvSpPr>
          <p:nvPr>
            <p:ph type="sldNum" sz="quarter" idx="10"/>
          </p:nvPr>
        </p:nvSpPr>
        <p:spPr/>
        <p:txBody>
          <a:bodyPr/>
          <a:lstStyle/>
          <a:p>
            <a:fld id="{05B06840-B665-44BA-8F6D-B8E8FB3F2D44}" type="slidenum">
              <a:rPr lang="fr-FR" smtClean="0"/>
              <a:t>13</a:t>
            </a:fld>
            <a:endParaRPr lang="fr-FR"/>
          </a:p>
        </p:txBody>
      </p:sp>
    </p:spTree>
    <p:extLst>
      <p:ext uri="{BB962C8B-B14F-4D97-AF65-F5344CB8AC3E}">
        <p14:creationId xmlns:p14="http://schemas.microsoft.com/office/powerpoint/2010/main" val="18509471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683568" y="2276872"/>
            <a:ext cx="7772400" cy="1584176"/>
          </a:xfrm>
        </p:spPr>
        <p:txBody>
          <a:bodyPr/>
          <a:lstStyle/>
          <a:p>
            <a:r>
              <a:rPr lang="fr-FR" smtClean="0"/>
              <a:t>Modifiez le style du titre</a:t>
            </a:r>
            <a:endParaRPr lang="fr-FR" dirty="0"/>
          </a:p>
        </p:txBody>
      </p:sp>
      <p:sp>
        <p:nvSpPr>
          <p:cNvPr id="3" name="Sous-titre 2"/>
          <p:cNvSpPr>
            <a:spLocks noGrp="1"/>
          </p:cNvSpPr>
          <p:nvPr>
            <p:ph type="subTitle" idx="1"/>
          </p:nvPr>
        </p:nvSpPr>
        <p:spPr>
          <a:xfrm>
            <a:off x="1371600" y="4149080"/>
            <a:ext cx="6400800" cy="1728192"/>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dirty="0"/>
          </a:p>
        </p:txBody>
      </p:sp>
      <p:sp>
        <p:nvSpPr>
          <p:cNvPr id="4" name="Espace réservé de la date 3"/>
          <p:cNvSpPr>
            <a:spLocks noGrp="1"/>
          </p:cNvSpPr>
          <p:nvPr>
            <p:ph type="dt" sz="half" idx="10"/>
          </p:nvPr>
        </p:nvSpPr>
        <p:spPr/>
        <p:txBody>
          <a:bodyPr/>
          <a:lstStyle>
            <a:lvl1pPr>
              <a:defRPr/>
            </a:lvl1pPr>
          </a:lstStyle>
          <a:p>
            <a:pPr>
              <a:defRPr/>
            </a:pPr>
            <a:fld id="{99E2E431-16E8-4A3E-A462-5530A902A08E}" type="datetimeFigureOut">
              <a:rPr lang="fr-FR"/>
              <a:pPr>
                <a:defRPr/>
              </a:pPr>
              <a:t>01/02/2019</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C56EFFA6-68B9-404A-9BFD-A82C193B5FB7}" type="slidenum">
              <a:rPr lang="fr-FR" altLang="fr-FR"/>
              <a:pPr/>
              <a:t>‹N°›</a:t>
            </a:fld>
            <a:endParaRPr lang="fr-FR" altLang="fr-FR"/>
          </a:p>
        </p:txBody>
      </p:sp>
    </p:spTree>
    <p:extLst>
      <p:ext uri="{BB962C8B-B14F-4D97-AF65-F5344CB8AC3E}">
        <p14:creationId xmlns:p14="http://schemas.microsoft.com/office/powerpoint/2010/main" val="4013941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97510DA1-93A0-44FA-A9B2-736272B29A14}" type="datetimeFigureOut">
              <a:rPr lang="fr-FR"/>
              <a:pPr>
                <a:defRPr/>
              </a:pPr>
              <a:t>01/02/2019</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06CB46C2-F36A-4F5E-B0BA-A212D9B1946C}" type="slidenum">
              <a:rPr lang="fr-FR" altLang="fr-FR"/>
              <a:pPr/>
              <a:t>‹N°›</a:t>
            </a:fld>
            <a:endParaRPr lang="fr-FR" altLang="fr-FR"/>
          </a:p>
        </p:txBody>
      </p:sp>
    </p:spTree>
    <p:extLst>
      <p:ext uri="{BB962C8B-B14F-4D97-AF65-F5344CB8AC3E}">
        <p14:creationId xmlns:p14="http://schemas.microsoft.com/office/powerpoint/2010/main" val="963785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F70F7C21-CC32-45FC-BB7A-17C01C2BA12E}" type="datetimeFigureOut">
              <a:rPr lang="fr-FR"/>
              <a:pPr>
                <a:defRPr/>
              </a:pPr>
              <a:t>01/02/2019</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1D3FAF4F-DD24-4D2E-939E-953A609FF7C2}" type="slidenum">
              <a:rPr lang="fr-FR" altLang="fr-FR"/>
              <a:pPr/>
              <a:t>‹N°›</a:t>
            </a:fld>
            <a:endParaRPr lang="fr-FR" altLang="fr-FR"/>
          </a:p>
        </p:txBody>
      </p:sp>
    </p:spTree>
    <p:extLst>
      <p:ext uri="{BB962C8B-B14F-4D97-AF65-F5344CB8AC3E}">
        <p14:creationId xmlns:p14="http://schemas.microsoft.com/office/powerpoint/2010/main" val="3721378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715351EC-7EBA-459B-AA77-50C21BE155E6}" type="datetimeFigureOut">
              <a:rPr lang="fr-FR"/>
              <a:pPr>
                <a:defRPr/>
              </a:pPr>
              <a:t>01/02/2019</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07ED1586-2922-4594-98AA-09FC6C31A727}" type="slidenum">
              <a:rPr lang="fr-FR" altLang="fr-FR"/>
              <a:pPr/>
              <a:t>‹N°›</a:t>
            </a:fld>
            <a:endParaRPr lang="fr-FR" altLang="fr-FR"/>
          </a:p>
        </p:txBody>
      </p:sp>
    </p:spTree>
    <p:extLst>
      <p:ext uri="{BB962C8B-B14F-4D97-AF65-F5344CB8AC3E}">
        <p14:creationId xmlns:p14="http://schemas.microsoft.com/office/powerpoint/2010/main" val="604987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dirty="0"/>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4E7D0310-7C5E-4D0D-90B3-F68E8575F5EE}" type="datetimeFigureOut">
              <a:rPr lang="fr-FR"/>
              <a:pPr>
                <a:defRPr/>
              </a:pPr>
              <a:t>01/02/2019</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F7488205-56B9-4F12-BB1A-ACEF43A58073}" type="slidenum">
              <a:rPr lang="fr-FR" altLang="fr-FR"/>
              <a:pPr/>
              <a:t>‹N°›</a:t>
            </a:fld>
            <a:endParaRPr lang="fr-FR" altLang="fr-FR"/>
          </a:p>
        </p:txBody>
      </p:sp>
    </p:spTree>
    <p:extLst>
      <p:ext uri="{BB962C8B-B14F-4D97-AF65-F5344CB8AC3E}">
        <p14:creationId xmlns:p14="http://schemas.microsoft.com/office/powerpoint/2010/main" val="3166202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lvl1pPr>
              <a:defRPr/>
            </a:lvl1pPr>
          </a:lstStyle>
          <a:p>
            <a:pPr>
              <a:defRPr/>
            </a:pPr>
            <a:fld id="{4F028E1E-32A3-4BCF-8E6C-69B605E24C83}" type="datetimeFigureOut">
              <a:rPr lang="fr-FR"/>
              <a:pPr>
                <a:defRPr/>
              </a:pPr>
              <a:t>01/02/2019</a:t>
            </a:fld>
            <a:endParaRPr lang="fr-FR"/>
          </a:p>
        </p:txBody>
      </p:sp>
      <p:sp>
        <p:nvSpPr>
          <p:cNvPr id="6" name="Espace réservé du pied de page 5"/>
          <p:cNvSpPr>
            <a:spLocks noGrp="1"/>
          </p:cNvSpPr>
          <p:nvPr>
            <p:ph type="ftr" sz="quarter" idx="11"/>
          </p:nvPr>
        </p:nvSpPr>
        <p:spPr/>
        <p:txBody>
          <a:bodyPr/>
          <a:lstStyle>
            <a:lvl1pPr>
              <a:defRPr/>
            </a:lvl1pPr>
          </a:lstStyle>
          <a:p>
            <a:pPr>
              <a:defRPr/>
            </a:pPr>
            <a:endParaRPr lang="fr-FR"/>
          </a:p>
        </p:txBody>
      </p:sp>
      <p:sp>
        <p:nvSpPr>
          <p:cNvPr id="7" name="Espace réservé du numéro de diapositive 6"/>
          <p:cNvSpPr>
            <a:spLocks noGrp="1"/>
          </p:cNvSpPr>
          <p:nvPr>
            <p:ph type="sldNum" sz="quarter" idx="12"/>
          </p:nvPr>
        </p:nvSpPr>
        <p:spPr/>
        <p:txBody>
          <a:bodyPr/>
          <a:lstStyle>
            <a:lvl1pPr>
              <a:defRPr/>
            </a:lvl1pPr>
          </a:lstStyle>
          <a:p>
            <a:fld id="{F52D5707-12B9-43B1-8F38-AA66EA559245}" type="slidenum">
              <a:rPr lang="fr-FR" altLang="fr-FR"/>
              <a:pPr/>
              <a:t>‹N°›</a:t>
            </a:fld>
            <a:endParaRPr lang="fr-FR" altLang="fr-FR"/>
          </a:p>
        </p:txBody>
      </p:sp>
    </p:spTree>
    <p:extLst>
      <p:ext uri="{BB962C8B-B14F-4D97-AF65-F5344CB8AC3E}">
        <p14:creationId xmlns:p14="http://schemas.microsoft.com/office/powerpoint/2010/main" val="561648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lvl1pPr>
              <a:defRPr/>
            </a:lvl1pPr>
          </a:lstStyle>
          <a:p>
            <a:pPr>
              <a:defRPr/>
            </a:pPr>
            <a:fld id="{38E6D6FB-6D16-41CC-997F-E1ED9F44AE1F}" type="datetimeFigureOut">
              <a:rPr lang="fr-FR"/>
              <a:pPr>
                <a:defRPr/>
              </a:pPr>
              <a:t>01/02/2019</a:t>
            </a:fld>
            <a:endParaRPr lang="fr-FR"/>
          </a:p>
        </p:txBody>
      </p:sp>
      <p:sp>
        <p:nvSpPr>
          <p:cNvPr id="8" name="Espace réservé du pied de page 7"/>
          <p:cNvSpPr>
            <a:spLocks noGrp="1"/>
          </p:cNvSpPr>
          <p:nvPr>
            <p:ph type="ftr" sz="quarter" idx="11"/>
          </p:nvPr>
        </p:nvSpPr>
        <p:spPr/>
        <p:txBody>
          <a:bodyPr/>
          <a:lstStyle>
            <a:lvl1pPr>
              <a:defRPr/>
            </a:lvl1pPr>
          </a:lstStyle>
          <a:p>
            <a:pPr>
              <a:defRPr/>
            </a:pPr>
            <a:endParaRPr lang="fr-FR"/>
          </a:p>
        </p:txBody>
      </p:sp>
      <p:sp>
        <p:nvSpPr>
          <p:cNvPr id="9" name="Espace réservé du numéro de diapositive 8"/>
          <p:cNvSpPr>
            <a:spLocks noGrp="1"/>
          </p:cNvSpPr>
          <p:nvPr>
            <p:ph type="sldNum" sz="quarter" idx="12"/>
          </p:nvPr>
        </p:nvSpPr>
        <p:spPr/>
        <p:txBody>
          <a:bodyPr/>
          <a:lstStyle>
            <a:lvl1pPr>
              <a:defRPr/>
            </a:lvl1pPr>
          </a:lstStyle>
          <a:p>
            <a:fld id="{5B5B14CA-0FEA-406B-BD7A-B4E6DC203244}" type="slidenum">
              <a:rPr lang="fr-FR" altLang="fr-FR"/>
              <a:pPr/>
              <a:t>‹N°›</a:t>
            </a:fld>
            <a:endParaRPr lang="fr-FR" altLang="fr-FR"/>
          </a:p>
        </p:txBody>
      </p:sp>
    </p:spTree>
    <p:extLst>
      <p:ext uri="{BB962C8B-B14F-4D97-AF65-F5344CB8AC3E}">
        <p14:creationId xmlns:p14="http://schemas.microsoft.com/office/powerpoint/2010/main" val="3651398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lvl1pPr>
              <a:defRPr/>
            </a:lvl1pPr>
          </a:lstStyle>
          <a:p>
            <a:pPr>
              <a:defRPr/>
            </a:pPr>
            <a:fld id="{38DC6115-D7E7-4B60-A23A-74783117D479}" type="datetimeFigureOut">
              <a:rPr lang="fr-FR"/>
              <a:pPr>
                <a:defRPr/>
              </a:pPr>
              <a:t>01/02/2019</a:t>
            </a:fld>
            <a:endParaRPr lang="fr-FR"/>
          </a:p>
        </p:txBody>
      </p:sp>
      <p:sp>
        <p:nvSpPr>
          <p:cNvPr id="4" name="Espace réservé du pied de page 3"/>
          <p:cNvSpPr>
            <a:spLocks noGrp="1"/>
          </p:cNvSpPr>
          <p:nvPr>
            <p:ph type="ftr" sz="quarter" idx="11"/>
          </p:nvPr>
        </p:nvSpPr>
        <p:spPr/>
        <p:txBody>
          <a:bodyPr/>
          <a:lstStyle>
            <a:lvl1pPr>
              <a:defRPr/>
            </a:lvl1pPr>
          </a:lstStyle>
          <a:p>
            <a:pPr>
              <a:defRPr/>
            </a:pPr>
            <a:endParaRPr lang="fr-FR"/>
          </a:p>
        </p:txBody>
      </p:sp>
      <p:sp>
        <p:nvSpPr>
          <p:cNvPr id="5" name="Espace réservé du numéro de diapositive 4"/>
          <p:cNvSpPr>
            <a:spLocks noGrp="1"/>
          </p:cNvSpPr>
          <p:nvPr>
            <p:ph type="sldNum" sz="quarter" idx="12"/>
          </p:nvPr>
        </p:nvSpPr>
        <p:spPr/>
        <p:txBody>
          <a:bodyPr/>
          <a:lstStyle>
            <a:lvl1pPr>
              <a:defRPr/>
            </a:lvl1pPr>
          </a:lstStyle>
          <a:p>
            <a:fld id="{264A532F-779C-49BC-81E4-1A31F78454C3}" type="slidenum">
              <a:rPr lang="fr-FR" altLang="fr-FR"/>
              <a:pPr/>
              <a:t>‹N°›</a:t>
            </a:fld>
            <a:endParaRPr lang="fr-FR" altLang="fr-FR"/>
          </a:p>
        </p:txBody>
      </p:sp>
    </p:spTree>
    <p:extLst>
      <p:ext uri="{BB962C8B-B14F-4D97-AF65-F5344CB8AC3E}">
        <p14:creationId xmlns:p14="http://schemas.microsoft.com/office/powerpoint/2010/main" val="208745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pPr>
              <a:defRPr/>
            </a:pPr>
            <a:fld id="{BD6ADCBB-C642-4A7F-89F9-9A58ED62A965}" type="datetimeFigureOut">
              <a:rPr lang="fr-FR"/>
              <a:pPr>
                <a:defRPr/>
              </a:pPr>
              <a:t>01/02/2019</a:t>
            </a:fld>
            <a:endParaRPr lang="fr-FR"/>
          </a:p>
        </p:txBody>
      </p:sp>
      <p:sp>
        <p:nvSpPr>
          <p:cNvPr id="3" name="Espace réservé du pied de page 2"/>
          <p:cNvSpPr>
            <a:spLocks noGrp="1"/>
          </p:cNvSpPr>
          <p:nvPr>
            <p:ph type="ftr" sz="quarter" idx="11"/>
          </p:nvPr>
        </p:nvSpPr>
        <p:spPr/>
        <p:txBody>
          <a:bodyPr/>
          <a:lstStyle>
            <a:lvl1pPr>
              <a:defRPr/>
            </a:lvl1pPr>
          </a:lstStyle>
          <a:p>
            <a:pPr>
              <a:defRPr/>
            </a:pPr>
            <a:endParaRPr lang="fr-FR"/>
          </a:p>
        </p:txBody>
      </p:sp>
      <p:sp>
        <p:nvSpPr>
          <p:cNvPr id="4" name="Espace réservé du numéro de diapositive 3"/>
          <p:cNvSpPr>
            <a:spLocks noGrp="1"/>
          </p:cNvSpPr>
          <p:nvPr>
            <p:ph type="sldNum" sz="quarter" idx="12"/>
          </p:nvPr>
        </p:nvSpPr>
        <p:spPr/>
        <p:txBody>
          <a:bodyPr/>
          <a:lstStyle>
            <a:lvl1pPr>
              <a:defRPr/>
            </a:lvl1pPr>
          </a:lstStyle>
          <a:p>
            <a:fld id="{7AAE604D-67A6-4D7A-8434-C298540B6EB4}" type="slidenum">
              <a:rPr lang="fr-FR" altLang="fr-FR"/>
              <a:pPr/>
              <a:t>‹N°›</a:t>
            </a:fld>
            <a:endParaRPr lang="fr-FR" altLang="fr-FR"/>
          </a:p>
        </p:txBody>
      </p:sp>
    </p:spTree>
    <p:extLst>
      <p:ext uri="{BB962C8B-B14F-4D97-AF65-F5344CB8AC3E}">
        <p14:creationId xmlns:p14="http://schemas.microsoft.com/office/powerpoint/2010/main" val="2268623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lvl1pPr>
              <a:defRPr/>
            </a:lvl1pPr>
          </a:lstStyle>
          <a:p>
            <a:pPr>
              <a:defRPr/>
            </a:pPr>
            <a:fld id="{0B2A7453-397B-4568-B457-EDDF384B4499}" type="datetimeFigureOut">
              <a:rPr lang="fr-FR"/>
              <a:pPr>
                <a:defRPr/>
              </a:pPr>
              <a:t>01/02/2019</a:t>
            </a:fld>
            <a:endParaRPr lang="fr-FR"/>
          </a:p>
        </p:txBody>
      </p:sp>
      <p:sp>
        <p:nvSpPr>
          <p:cNvPr id="6" name="Espace réservé du pied de page 5"/>
          <p:cNvSpPr>
            <a:spLocks noGrp="1"/>
          </p:cNvSpPr>
          <p:nvPr>
            <p:ph type="ftr" sz="quarter" idx="11"/>
          </p:nvPr>
        </p:nvSpPr>
        <p:spPr/>
        <p:txBody>
          <a:bodyPr/>
          <a:lstStyle>
            <a:lvl1pPr>
              <a:defRPr/>
            </a:lvl1pPr>
          </a:lstStyle>
          <a:p>
            <a:pPr>
              <a:defRPr/>
            </a:pPr>
            <a:endParaRPr lang="fr-FR"/>
          </a:p>
        </p:txBody>
      </p:sp>
      <p:sp>
        <p:nvSpPr>
          <p:cNvPr id="7" name="Espace réservé du numéro de diapositive 6"/>
          <p:cNvSpPr>
            <a:spLocks noGrp="1"/>
          </p:cNvSpPr>
          <p:nvPr>
            <p:ph type="sldNum" sz="quarter" idx="12"/>
          </p:nvPr>
        </p:nvSpPr>
        <p:spPr/>
        <p:txBody>
          <a:bodyPr/>
          <a:lstStyle>
            <a:lvl1pPr>
              <a:defRPr/>
            </a:lvl1pPr>
          </a:lstStyle>
          <a:p>
            <a:fld id="{39024FAC-E2AE-44E3-AEFD-C6FF4879F3AB}" type="slidenum">
              <a:rPr lang="fr-FR" altLang="fr-FR"/>
              <a:pPr/>
              <a:t>‹N°›</a:t>
            </a:fld>
            <a:endParaRPr lang="fr-FR" altLang="fr-FR"/>
          </a:p>
        </p:txBody>
      </p:sp>
    </p:spTree>
    <p:extLst>
      <p:ext uri="{BB962C8B-B14F-4D97-AF65-F5344CB8AC3E}">
        <p14:creationId xmlns:p14="http://schemas.microsoft.com/office/powerpoint/2010/main" val="4136234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lvl1pPr>
              <a:defRPr/>
            </a:lvl1pPr>
          </a:lstStyle>
          <a:p>
            <a:pPr>
              <a:defRPr/>
            </a:pPr>
            <a:fld id="{2A4923FF-F33D-43A2-BD24-645E7BF17B1A}" type="datetimeFigureOut">
              <a:rPr lang="fr-FR"/>
              <a:pPr>
                <a:defRPr/>
              </a:pPr>
              <a:t>01/02/2019</a:t>
            </a:fld>
            <a:endParaRPr lang="fr-FR"/>
          </a:p>
        </p:txBody>
      </p:sp>
      <p:sp>
        <p:nvSpPr>
          <p:cNvPr id="6" name="Espace réservé du pied de page 5"/>
          <p:cNvSpPr>
            <a:spLocks noGrp="1"/>
          </p:cNvSpPr>
          <p:nvPr>
            <p:ph type="ftr" sz="quarter" idx="11"/>
          </p:nvPr>
        </p:nvSpPr>
        <p:spPr/>
        <p:txBody>
          <a:bodyPr/>
          <a:lstStyle>
            <a:lvl1pPr>
              <a:defRPr/>
            </a:lvl1pPr>
          </a:lstStyle>
          <a:p>
            <a:pPr>
              <a:defRPr/>
            </a:pPr>
            <a:endParaRPr lang="fr-FR"/>
          </a:p>
        </p:txBody>
      </p:sp>
      <p:sp>
        <p:nvSpPr>
          <p:cNvPr id="7" name="Espace réservé du numéro de diapositive 6"/>
          <p:cNvSpPr>
            <a:spLocks noGrp="1"/>
          </p:cNvSpPr>
          <p:nvPr>
            <p:ph type="sldNum" sz="quarter" idx="12"/>
          </p:nvPr>
        </p:nvSpPr>
        <p:spPr/>
        <p:txBody>
          <a:bodyPr/>
          <a:lstStyle>
            <a:lvl1pPr>
              <a:defRPr/>
            </a:lvl1pPr>
          </a:lstStyle>
          <a:p>
            <a:fld id="{02BF76B5-85E9-40BB-8737-1FD704A308FE}" type="slidenum">
              <a:rPr lang="fr-FR" altLang="fr-FR"/>
              <a:pPr/>
              <a:t>‹N°›</a:t>
            </a:fld>
            <a:endParaRPr lang="fr-FR" altLang="fr-FR"/>
          </a:p>
        </p:txBody>
      </p:sp>
    </p:spTree>
    <p:extLst>
      <p:ext uri="{BB962C8B-B14F-4D97-AF65-F5344CB8AC3E}">
        <p14:creationId xmlns:p14="http://schemas.microsoft.com/office/powerpoint/2010/main" val="1194048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68313" y="1052513"/>
            <a:ext cx="821848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Modifiez lhghghhe style du titre</a:t>
            </a:r>
          </a:p>
        </p:txBody>
      </p:sp>
      <p:sp>
        <p:nvSpPr>
          <p:cNvPr id="1027" name="Espace réservé du texte 2"/>
          <p:cNvSpPr>
            <a:spLocks noGrp="1"/>
          </p:cNvSpPr>
          <p:nvPr>
            <p:ph type="body" idx="1"/>
          </p:nvPr>
        </p:nvSpPr>
        <p:spPr bwMode="auto">
          <a:xfrm>
            <a:off x="457200" y="1773238"/>
            <a:ext cx="8229600" cy="435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Modifiez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0D8DBDD5-D599-41C1-89C7-E2077DB2ED3D}" type="datetimeFigureOut">
              <a:rPr lang="fr-FR"/>
              <a:pPr>
                <a:defRPr/>
              </a:pPr>
              <a:t>01/02/2019</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smtClean="0">
                <a:solidFill>
                  <a:schemeClr val="tx1">
                    <a:tint val="75000"/>
                  </a:schemeClr>
                </a:solidFill>
                <a:latin typeface="+mn-lt"/>
                <a:cs typeface="+mn-cs"/>
              </a:defRPr>
            </a:lvl1pPr>
          </a:lstStyle>
          <a:p>
            <a:pPr>
              <a:defRPr/>
            </a:pPr>
            <a:r>
              <a:rPr lang="fr-FR"/>
              <a:t>Université Bordeaux Montaigne</a:t>
            </a:r>
            <a:br>
              <a:rPr lang="fr-FR"/>
            </a:br>
            <a:r>
              <a:rPr lang="fr-FR"/>
              <a:t>Domaine universitaire - 33607 Pessac</a:t>
            </a: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B81ACE6E-5E8D-4D32-8EB3-E3CA6A14EE43}" type="slidenum">
              <a:rPr lang="fr-FR" altLang="fr-FR"/>
              <a:pPr/>
              <a:t>‹N°›</a:t>
            </a:fld>
            <a:endParaRPr lang="fr-FR" altLang="fr-FR"/>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iming>
    <p:tnLst>
      <p:par>
        <p:cTn id="1" dur="indefinite" restart="never" nodeType="tmRoot"/>
      </p:par>
    </p:tnLst>
  </p:timing>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ithaca-primo.hosted.exlibrisgroup.com/primo-explore/search?sortby=rank&amp;vid=01ITHACACOL_V1&amp;lang=fr_FR"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Captures%20d'&#233;cran%20produits%20Ex-Libris/Primo/Primo_navigation%20compte%20lecteur%20-%20notice%20document_&#233;cran%201.pn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re 1"/>
          <p:cNvSpPr>
            <a:spLocks noGrp="1"/>
          </p:cNvSpPr>
          <p:nvPr>
            <p:ph type="ctrTitle"/>
          </p:nvPr>
        </p:nvSpPr>
        <p:spPr>
          <a:xfrm>
            <a:off x="684213" y="2276475"/>
            <a:ext cx="7772400" cy="1584325"/>
          </a:xfrm>
        </p:spPr>
        <p:txBody>
          <a:bodyPr/>
          <a:lstStyle/>
          <a:p>
            <a:r>
              <a:rPr lang="fr-FR" b="1" dirty="0"/>
              <a:t>Formation des utilisateurs </a:t>
            </a:r>
            <a:r>
              <a:rPr lang="fr-FR" b="1" dirty="0" smtClean="0"/>
              <a:t>professionnels</a:t>
            </a:r>
            <a:endParaRPr lang="fr-FR" b="1" dirty="0"/>
          </a:p>
        </p:txBody>
      </p:sp>
      <p:sp>
        <p:nvSpPr>
          <p:cNvPr id="3" name="Sous-titre 2"/>
          <p:cNvSpPr>
            <a:spLocks noGrp="1"/>
          </p:cNvSpPr>
          <p:nvPr>
            <p:ph type="subTitle" idx="1"/>
          </p:nvPr>
        </p:nvSpPr>
        <p:spPr>
          <a:xfrm>
            <a:off x="1371600" y="4149725"/>
            <a:ext cx="6728792" cy="1079475"/>
          </a:xfrm>
        </p:spPr>
        <p:txBody>
          <a:bodyPr rtlCol="0">
            <a:normAutofit/>
          </a:bodyPr>
          <a:lstStyle/>
          <a:p>
            <a:pPr fontAlgn="auto">
              <a:spcAft>
                <a:spcPts val="0"/>
              </a:spcAft>
              <a:defRPr/>
            </a:pPr>
            <a:r>
              <a:rPr lang="fr-FR" sz="2800" b="1" dirty="0" smtClean="0"/>
              <a:t>Assurer </a:t>
            </a:r>
            <a:r>
              <a:rPr lang="fr-FR" sz="2800" b="1" dirty="0"/>
              <a:t>continuité de service et montée en </a:t>
            </a:r>
            <a:r>
              <a:rPr lang="fr-FR" sz="2800" b="1" dirty="0" smtClean="0"/>
              <a:t>compétences</a:t>
            </a:r>
            <a:endParaRPr lang="fr-FR" sz="26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3"/>
          <a:stretch>
            <a:fillRect/>
          </a:stretch>
        </p:blipFill>
        <p:spPr>
          <a:xfrm>
            <a:off x="1727" y="0"/>
            <a:ext cx="9140546" cy="6858000"/>
          </a:xfrm>
          <a:prstGeom prst="rect">
            <a:avLst/>
          </a:prstGeom>
        </p:spPr>
      </p:pic>
      <p:pic>
        <p:nvPicPr>
          <p:cNvPr id="5" name="Image 4"/>
          <p:cNvPicPr>
            <a:picLocks noChangeAspect="1"/>
          </p:cNvPicPr>
          <p:nvPr/>
        </p:nvPicPr>
        <p:blipFill>
          <a:blip r:embed="rId4"/>
          <a:stretch>
            <a:fillRect/>
          </a:stretch>
        </p:blipFill>
        <p:spPr>
          <a:xfrm>
            <a:off x="-7228" y="6589329"/>
            <a:ext cx="3038095" cy="246575"/>
          </a:xfrm>
          <a:prstGeom prst="rect">
            <a:avLst/>
          </a:prstGeom>
        </p:spPr>
      </p:pic>
    </p:spTree>
    <p:extLst>
      <p:ext uri="{BB962C8B-B14F-4D97-AF65-F5344CB8AC3E}">
        <p14:creationId xmlns:p14="http://schemas.microsoft.com/office/powerpoint/2010/main" val="23154416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3999" cy="6858000"/>
          </a:xfrm>
        </p:spPr>
      </p:pic>
    </p:spTree>
    <p:extLst>
      <p:ext uri="{BB962C8B-B14F-4D97-AF65-F5344CB8AC3E}">
        <p14:creationId xmlns:p14="http://schemas.microsoft.com/office/powerpoint/2010/main" val="3895298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44000" cy="6858000"/>
          </a:xfrm>
        </p:spPr>
      </p:pic>
      <p:sp>
        <p:nvSpPr>
          <p:cNvPr id="5" name="Rectangle à coins arrondis 4"/>
          <p:cNvSpPr/>
          <p:nvPr/>
        </p:nvSpPr>
        <p:spPr>
          <a:xfrm>
            <a:off x="323528" y="5153404"/>
            <a:ext cx="2952328" cy="727287"/>
          </a:xfrm>
          <a:prstGeom prst="roundRect">
            <a:avLst/>
          </a:prstGeom>
          <a:solidFill>
            <a:schemeClr val="bg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e équipe</a:t>
            </a:r>
            <a:endParaRPr lang="fr-FR" dirty="0"/>
          </a:p>
        </p:txBody>
      </p:sp>
      <p:sp>
        <p:nvSpPr>
          <p:cNvPr id="6" name="ZoneTexte 5"/>
          <p:cNvSpPr txBox="1"/>
          <p:nvPr/>
        </p:nvSpPr>
        <p:spPr>
          <a:xfrm>
            <a:off x="-72516" y="5316992"/>
            <a:ext cx="3744416" cy="400110"/>
          </a:xfrm>
          <a:prstGeom prst="rect">
            <a:avLst/>
          </a:prstGeom>
          <a:noFill/>
        </p:spPr>
        <p:txBody>
          <a:bodyPr wrap="square" rtlCol="0">
            <a:spAutoFit/>
          </a:bodyPr>
          <a:lstStyle/>
          <a:p>
            <a:pPr algn="ctr"/>
            <a:r>
              <a:rPr lang="fr-FR" sz="2000" b="1" dirty="0" smtClean="0"/>
              <a:t>Dynamique de transition</a:t>
            </a:r>
            <a:endParaRPr lang="fr-FR" sz="2000" b="1" dirty="0"/>
          </a:p>
        </p:txBody>
      </p:sp>
    </p:spTree>
    <p:extLst>
      <p:ext uri="{BB962C8B-B14F-4D97-AF65-F5344CB8AC3E}">
        <p14:creationId xmlns:p14="http://schemas.microsoft.com/office/powerpoint/2010/main" val="40632646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43999" cy="6858000"/>
          </a:xfrm>
        </p:spPr>
      </p:pic>
    </p:spTree>
    <p:extLst>
      <p:ext uri="{BB962C8B-B14F-4D97-AF65-F5344CB8AC3E}">
        <p14:creationId xmlns:p14="http://schemas.microsoft.com/office/powerpoint/2010/main" val="999462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930025"/>
            <a:ext cx="8334114" cy="592797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46729" y="966208"/>
            <a:ext cx="8218487" cy="647700"/>
          </a:xfrm>
        </p:spPr>
        <p:style>
          <a:lnRef idx="3">
            <a:schemeClr val="lt1"/>
          </a:lnRef>
          <a:fillRef idx="1">
            <a:schemeClr val="accent1"/>
          </a:fillRef>
          <a:effectRef idx="1">
            <a:schemeClr val="accent1"/>
          </a:effectRef>
          <a:fontRef idx="minor">
            <a:schemeClr val="lt1"/>
          </a:fontRef>
        </p:style>
        <p:txBody>
          <a:bodyPr/>
          <a:lstStyle/>
          <a:p>
            <a:r>
              <a:rPr lang="fr-FR" dirty="0" smtClean="0"/>
              <a:t>Des contraintes liées au projet</a:t>
            </a:r>
            <a:endParaRPr lang="fr-FR" dirty="0"/>
          </a:p>
        </p:txBody>
      </p:sp>
      <p:sp>
        <p:nvSpPr>
          <p:cNvPr id="4" name="Titre 1"/>
          <p:cNvSpPr txBox="1">
            <a:spLocks/>
          </p:cNvSpPr>
          <p:nvPr/>
        </p:nvSpPr>
        <p:spPr bwMode="auto">
          <a:xfrm>
            <a:off x="0" y="0"/>
            <a:ext cx="8686800" cy="91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a:lstStyle>
          <a:p>
            <a:endParaRPr lang="fr-FR" dirty="0"/>
          </a:p>
        </p:txBody>
      </p:sp>
      <p:grpSp>
        <p:nvGrpSpPr>
          <p:cNvPr id="6" name="Groupe 5"/>
          <p:cNvGrpSpPr/>
          <p:nvPr/>
        </p:nvGrpSpPr>
        <p:grpSpPr>
          <a:xfrm>
            <a:off x="754818" y="2244542"/>
            <a:ext cx="536550" cy="566802"/>
            <a:chOff x="3054891" y="2217457"/>
            <a:chExt cx="467863" cy="457918"/>
          </a:xfrm>
        </p:grpSpPr>
        <p:sp>
          <p:nvSpPr>
            <p:cNvPr id="7" name="Organigramme : Connecteur 6"/>
            <p:cNvSpPr/>
            <p:nvPr/>
          </p:nvSpPr>
          <p:spPr>
            <a:xfrm>
              <a:off x="3054891" y="2217457"/>
              <a:ext cx="467863" cy="457918"/>
            </a:xfrm>
            <a:prstGeom prst="flowChartConnector">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8" name="Flèche droite 7"/>
            <p:cNvSpPr/>
            <p:nvPr/>
          </p:nvSpPr>
          <p:spPr>
            <a:xfrm>
              <a:off x="3153137" y="2345774"/>
              <a:ext cx="271373" cy="201283"/>
            </a:xfrm>
            <a:prstGeom prst="rightArrow">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grpSp>
      <p:grpSp>
        <p:nvGrpSpPr>
          <p:cNvPr id="9" name="Groupe 8"/>
          <p:cNvGrpSpPr/>
          <p:nvPr/>
        </p:nvGrpSpPr>
        <p:grpSpPr>
          <a:xfrm>
            <a:off x="754818" y="3441977"/>
            <a:ext cx="536550" cy="566802"/>
            <a:chOff x="3054891" y="2217457"/>
            <a:chExt cx="467863" cy="457918"/>
          </a:xfrm>
        </p:grpSpPr>
        <p:sp>
          <p:nvSpPr>
            <p:cNvPr id="10" name="Organigramme : Connecteur 9"/>
            <p:cNvSpPr/>
            <p:nvPr/>
          </p:nvSpPr>
          <p:spPr>
            <a:xfrm>
              <a:off x="3054891" y="2217457"/>
              <a:ext cx="467863" cy="457918"/>
            </a:xfrm>
            <a:prstGeom prst="flowChartConnector">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1" name="Flèche droite 10"/>
            <p:cNvSpPr/>
            <p:nvPr/>
          </p:nvSpPr>
          <p:spPr>
            <a:xfrm>
              <a:off x="3153137" y="2345774"/>
              <a:ext cx="271373" cy="201283"/>
            </a:xfrm>
            <a:prstGeom prst="rightArrow">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grpSp>
      <p:grpSp>
        <p:nvGrpSpPr>
          <p:cNvPr id="12" name="Groupe 11"/>
          <p:cNvGrpSpPr/>
          <p:nvPr/>
        </p:nvGrpSpPr>
        <p:grpSpPr>
          <a:xfrm>
            <a:off x="754818" y="4639416"/>
            <a:ext cx="536550" cy="566802"/>
            <a:chOff x="3054891" y="2217457"/>
            <a:chExt cx="467863" cy="457918"/>
          </a:xfrm>
        </p:grpSpPr>
        <p:sp>
          <p:nvSpPr>
            <p:cNvPr id="13" name="Organigramme : Connecteur 12"/>
            <p:cNvSpPr/>
            <p:nvPr/>
          </p:nvSpPr>
          <p:spPr>
            <a:xfrm>
              <a:off x="3054891" y="2217457"/>
              <a:ext cx="467863" cy="457918"/>
            </a:xfrm>
            <a:prstGeom prst="flowChartConnector">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4" name="Flèche droite 13"/>
            <p:cNvSpPr/>
            <p:nvPr/>
          </p:nvSpPr>
          <p:spPr>
            <a:xfrm>
              <a:off x="3153137" y="2345774"/>
              <a:ext cx="271373" cy="201283"/>
            </a:xfrm>
            <a:prstGeom prst="rightArrow">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grpSp>
      <p:sp>
        <p:nvSpPr>
          <p:cNvPr id="15" name="ZoneTexte 14"/>
          <p:cNvSpPr txBox="1"/>
          <p:nvPr/>
        </p:nvSpPr>
        <p:spPr>
          <a:xfrm>
            <a:off x="1511217" y="2258532"/>
            <a:ext cx="5884985" cy="461665"/>
          </a:xfrm>
          <a:prstGeom prst="rect">
            <a:avLst/>
          </a:prstGeom>
          <a:noFill/>
        </p:spPr>
        <p:txBody>
          <a:bodyPr wrap="square" rtlCol="0">
            <a:spAutoFit/>
          </a:bodyPr>
          <a:lstStyle/>
          <a:p>
            <a:r>
              <a:rPr lang="fr-FR" sz="2400" dirty="0" smtClean="0"/>
              <a:t>Calendrier serré : juin-septembre 2018</a:t>
            </a:r>
            <a:endParaRPr lang="fr-FR" sz="2400" dirty="0"/>
          </a:p>
        </p:txBody>
      </p:sp>
      <p:sp>
        <p:nvSpPr>
          <p:cNvPr id="16" name="ZoneTexte 15">
            <a:hlinkClick r:id="rId3"/>
          </p:cNvPr>
          <p:cNvSpPr txBox="1"/>
          <p:nvPr/>
        </p:nvSpPr>
        <p:spPr>
          <a:xfrm>
            <a:off x="1511217" y="3494546"/>
            <a:ext cx="4131580" cy="461665"/>
          </a:xfrm>
          <a:prstGeom prst="rect">
            <a:avLst/>
          </a:prstGeom>
          <a:noFill/>
        </p:spPr>
        <p:txBody>
          <a:bodyPr wrap="none" rtlCol="0">
            <a:spAutoFit/>
          </a:bodyPr>
          <a:lstStyle/>
          <a:p>
            <a:r>
              <a:rPr lang="fr-FR" sz="2400" dirty="0" smtClean="0"/>
              <a:t>5 établissements, 320 collègues</a:t>
            </a:r>
            <a:endParaRPr lang="fr-FR" sz="2400" dirty="0"/>
          </a:p>
        </p:txBody>
      </p:sp>
      <p:sp>
        <p:nvSpPr>
          <p:cNvPr id="17" name="ZoneTexte 16">
            <a:hlinkClick r:id="rId4" action="ppaction://hlinkfile"/>
          </p:cNvPr>
          <p:cNvSpPr txBox="1"/>
          <p:nvPr/>
        </p:nvSpPr>
        <p:spPr>
          <a:xfrm>
            <a:off x="1511217" y="4642981"/>
            <a:ext cx="6763556" cy="461665"/>
          </a:xfrm>
          <a:prstGeom prst="rect">
            <a:avLst/>
          </a:prstGeom>
          <a:noFill/>
        </p:spPr>
        <p:txBody>
          <a:bodyPr wrap="square" rtlCol="0">
            <a:spAutoFit/>
          </a:bodyPr>
          <a:lstStyle/>
          <a:p>
            <a:r>
              <a:rPr lang="fr-FR" sz="2400" dirty="0" smtClean="0"/>
              <a:t>Une échéance : 27 septembre 2018</a:t>
            </a:r>
            <a:endParaRPr lang="fr-FR" sz="2400" dirty="0"/>
          </a:p>
        </p:txBody>
      </p:sp>
    </p:spTree>
    <p:extLst>
      <p:ext uri="{BB962C8B-B14F-4D97-AF65-F5344CB8AC3E}">
        <p14:creationId xmlns:p14="http://schemas.microsoft.com/office/powerpoint/2010/main" val="19778213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916832"/>
            <a:ext cx="9144000" cy="4752528"/>
          </a:xfrm>
        </p:spPr>
      </p:pic>
    </p:spTree>
    <p:extLst>
      <p:ext uri="{BB962C8B-B14F-4D97-AF65-F5344CB8AC3E}">
        <p14:creationId xmlns:p14="http://schemas.microsoft.com/office/powerpoint/2010/main" val="35806477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5" name="Rectangle à coins arrondis 4"/>
          <p:cNvSpPr/>
          <p:nvPr/>
        </p:nvSpPr>
        <p:spPr>
          <a:xfrm>
            <a:off x="3275856" y="685489"/>
            <a:ext cx="3024336" cy="1375360"/>
          </a:xfrm>
          <a:prstGeom prst="roundRect">
            <a:avLst/>
          </a:prstGeom>
          <a:solidFill>
            <a:schemeClr val="bg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e équipe</a:t>
            </a:r>
            <a:endParaRPr lang="fr-FR" dirty="0"/>
          </a:p>
        </p:txBody>
      </p:sp>
      <p:sp>
        <p:nvSpPr>
          <p:cNvPr id="6" name="ZoneTexte 5"/>
          <p:cNvSpPr txBox="1"/>
          <p:nvPr/>
        </p:nvSpPr>
        <p:spPr>
          <a:xfrm>
            <a:off x="2915816" y="836712"/>
            <a:ext cx="3744416" cy="1323439"/>
          </a:xfrm>
          <a:prstGeom prst="rect">
            <a:avLst/>
          </a:prstGeom>
          <a:noFill/>
        </p:spPr>
        <p:txBody>
          <a:bodyPr wrap="square" rtlCol="0">
            <a:spAutoFit/>
          </a:bodyPr>
          <a:lstStyle/>
          <a:p>
            <a:pPr algn="ctr"/>
            <a:r>
              <a:rPr lang="fr-FR" sz="2000" b="1" dirty="0" smtClean="0"/>
              <a:t>Séances plénières</a:t>
            </a:r>
          </a:p>
          <a:p>
            <a:pPr algn="ctr"/>
            <a:endParaRPr lang="fr-FR" sz="2000" b="1" dirty="0" smtClean="0"/>
          </a:p>
          <a:p>
            <a:pPr algn="ctr"/>
            <a:r>
              <a:rPr lang="fr-FR" sz="2000" b="1" dirty="0" smtClean="0"/>
              <a:t>Recueil des besoins</a:t>
            </a:r>
            <a:endParaRPr lang="fr-FR" sz="2000" b="1" dirty="0"/>
          </a:p>
          <a:p>
            <a:pPr algn="ctr"/>
            <a:endParaRPr lang="fr-FR" sz="2000" b="1" dirty="0"/>
          </a:p>
        </p:txBody>
      </p:sp>
    </p:spTree>
    <p:extLst>
      <p:ext uri="{BB962C8B-B14F-4D97-AF65-F5344CB8AC3E}">
        <p14:creationId xmlns:p14="http://schemas.microsoft.com/office/powerpoint/2010/main" val="1758932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44000" cy="6858000"/>
          </a:xfrm>
        </p:spPr>
      </p:pic>
      <p:sp>
        <p:nvSpPr>
          <p:cNvPr id="6" name="Rectangle à coins arrondis 5"/>
          <p:cNvSpPr/>
          <p:nvPr/>
        </p:nvSpPr>
        <p:spPr>
          <a:xfrm>
            <a:off x="3275856" y="685488"/>
            <a:ext cx="3024336" cy="1007517"/>
          </a:xfrm>
          <a:prstGeom prst="roundRect">
            <a:avLst/>
          </a:prstGeom>
          <a:solidFill>
            <a:schemeClr val="bg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e équipe</a:t>
            </a:r>
            <a:endParaRPr lang="fr-FR" dirty="0"/>
          </a:p>
        </p:txBody>
      </p:sp>
      <p:sp>
        <p:nvSpPr>
          <p:cNvPr id="7" name="ZoneTexte 6"/>
          <p:cNvSpPr txBox="1"/>
          <p:nvPr/>
        </p:nvSpPr>
        <p:spPr>
          <a:xfrm>
            <a:off x="2915816" y="836712"/>
            <a:ext cx="3744416" cy="707886"/>
          </a:xfrm>
          <a:prstGeom prst="rect">
            <a:avLst/>
          </a:prstGeom>
          <a:noFill/>
        </p:spPr>
        <p:txBody>
          <a:bodyPr wrap="square" rtlCol="0">
            <a:spAutoFit/>
          </a:bodyPr>
          <a:lstStyle/>
          <a:p>
            <a:pPr algn="ctr"/>
            <a:r>
              <a:rPr lang="fr-FR" sz="2000" b="1" dirty="0" smtClean="0"/>
              <a:t>Constituer une équipe de formateurs</a:t>
            </a:r>
            <a:endParaRPr lang="fr-FR" sz="2000" b="1" dirty="0"/>
          </a:p>
        </p:txBody>
      </p:sp>
    </p:spTree>
    <p:extLst>
      <p:ext uri="{BB962C8B-B14F-4D97-AF65-F5344CB8AC3E}">
        <p14:creationId xmlns:p14="http://schemas.microsoft.com/office/powerpoint/2010/main" val="42647211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p:txBody>
          <a:bodyPr/>
          <a:lstStyle/>
          <a:p>
            <a:endParaRPr lang="fr-FR"/>
          </a:p>
        </p:txBody>
      </p:sp>
      <p:pic>
        <p:nvPicPr>
          <p:cNvPr id="6" name="Image 5"/>
          <p:cNvPicPr>
            <a:picLocks noChangeAspect="1"/>
          </p:cNvPicPr>
          <p:nvPr/>
        </p:nvPicPr>
        <p:blipFill>
          <a:blip r:embed="rId3"/>
          <a:stretch>
            <a:fillRect/>
          </a:stretch>
        </p:blipFill>
        <p:spPr>
          <a:xfrm>
            <a:off x="0" y="8"/>
            <a:ext cx="9144000" cy="6857983"/>
          </a:xfrm>
          <a:prstGeom prst="rect">
            <a:avLst/>
          </a:prstGeom>
        </p:spPr>
      </p:pic>
      <p:pic>
        <p:nvPicPr>
          <p:cNvPr id="7" name="Image 6"/>
          <p:cNvPicPr>
            <a:picLocks noChangeAspect="1"/>
          </p:cNvPicPr>
          <p:nvPr/>
        </p:nvPicPr>
        <p:blipFill>
          <a:blip r:embed="rId4"/>
          <a:stretch>
            <a:fillRect/>
          </a:stretch>
        </p:blipFill>
        <p:spPr>
          <a:xfrm>
            <a:off x="6516217" y="1484784"/>
            <a:ext cx="2016223" cy="3816424"/>
          </a:xfrm>
          <a:prstGeom prst="rect">
            <a:avLst/>
          </a:prstGeom>
        </p:spPr>
      </p:pic>
      <p:sp>
        <p:nvSpPr>
          <p:cNvPr id="9" name="ZoneTexte 8"/>
          <p:cNvSpPr txBox="1"/>
          <p:nvPr/>
        </p:nvSpPr>
        <p:spPr>
          <a:xfrm>
            <a:off x="6660232" y="1628800"/>
            <a:ext cx="1872208" cy="3477875"/>
          </a:xfrm>
          <a:prstGeom prst="rect">
            <a:avLst/>
          </a:prstGeom>
          <a:noFill/>
        </p:spPr>
        <p:txBody>
          <a:bodyPr wrap="square" rtlCol="0">
            <a:spAutoFit/>
          </a:bodyPr>
          <a:lstStyle/>
          <a:p>
            <a:r>
              <a:rPr lang="fr-FR" sz="2000" b="1" dirty="0" smtClean="0"/>
              <a:t>Donner un bagage de base</a:t>
            </a:r>
          </a:p>
          <a:p>
            <a:endParaRPr lang="fr-FR" sz="2000" b="1" dirty="0"/>
          </a:p>
          <a:p>
            <a:r>
              <a:rPr lang="fr-FR" sz="2000" b="1" dirty="0"/>
              <a:t>Anticiper les </a:t>
            </a:r>
            <a:r>
              <a:rPr lang="fr-FR" sz="2000" b="1" dirty="0" smtClean="0"/>
              <a:t>besoins</a:t>
            </a:r>
          </a:p>
          <a:p>
            <a:endParaRPr lang="fr-FR" sz="2000" b="1" dirty="0"/>
          </a:p>
          <a:p>
            <a:r>
              <a:rPr lang="fr-FR" sz="2000" b="1" dirty="0" smtClean="0"/>
              <a:t>Rassurer les équipes</a:t>
            </a:r>
            <a:endParaRPr lang="fr-FR" sz="2000" b="1" dirty="0"/>
          </a:p>
          <a:p>
            <a:endParaRPr lang="fr-FR" sz="2000" b="1" dirty="0"/>
          </a:p>
          <a:p>
            <a:r>
              <a:rPr lang="fr-FR" sz="2000" b="1" dirty="0" smtClean="0"/>
              <a:t>Dédramatiser le changement</a:t>
            </a:r>
            <a:endParaRPr lang="fr-FR" sz="2000" b="1" dirty="0"/>
          </a:p>
        </p:txBody>
      </p:sp>
    </p:spTree>
    <p:extLst>
      <p:ext uri="{BB962C8B-B14F-4D97-AF65-F5344CB8AC3E}">
        <p14:creationId xmlns:p14="http://schemas.microsoft.com/office/powerpoint/2010/main" val="6488023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lstStyle/>
          <a:p>
            <a:r>
              <a:rPr lang="fr-FR" dirty="0" smtClean="0"/>
              <a:t>Bilan en chiffres</a:t>
            </a:r>
            <a:endParaRPr lang="fr-FR" dirty="0"/>
          </a:p>
        </p:txBody>
      </p:sp>
      <p:grpSp>
        <p:nvGrpSpPr>
          <p:cNvPr id="4" name="Groupe 3"/>
          <p:cNvGrpSpPr/>
          <p:nvPr/>
        </p:nvGrpSpPr>
        <p:grpSpPr>
          <a:xfrm>
            <a:off x="309328" y="1976798"/>
            <a:ext cx="536550" cy="566802"/>
            <a:chOff x="3054891" y="2217457"/>
            <a:chExt cx="467863" cy="457918"/>
          </a:xfrm>
        </p:grpSpPr>
        <p:sp>
          <p:nvSpPr>
            <p:cNvPr id="5" name="Organigramme : Connecteur 4"/>
            <p:cNvSpPr/>
            <p:nvPr/>
          </p:nvSpPr>
          <p:spPr>
            <a:xfrm>
              <a:off x="3054891" y="2217457"/>
              <a:ext cx="467863" cy="457918"/>
            </a:xfrm>
            <a:prstGeom prst="flowChartConnector">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6" name="Flèche droite 5"/>
            <p:cNvSpPr/>
            <p:nvPr/>
          </p:nvSpPr>
          <p:spPr>
            <a:xfrm>
              <a:off x="3153137" y="2345774"/>
              <a:ext cx="271373" cy="201283"/>
            </a:xfrm>
            <a:prstGeom prst="rightArrow">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grpSp>
      <p:grpSp>
        <p:nvGrpSpPr>
          <p:cNvPr id="7" name="Groupe 6"/>
          <p:cNvGrpSpPr/>
          <p:nvPr/>
        </p:nvGrpSpPr>
        <p:grpSpPr>
          <a:xfrm>
            <a:off x="309328" y="2820185"/>
            <a:ext cx="536550" cy="566802"/>
            <a:chOff x="3054891" y="2217457"/>
            <a:chExt cx="467863" cy="457918"/>
          </a:xfrm>
        </p:grpSpPr>
        <p:sp>
          <p:nvSpPr>
            <p:cNvPr id="8" name="Organigramme : Connecteur 7"/>
            <p:cNvSpPr/>
            <p:nvPr/>
          </p:nvSpPr>
          <p:spPr>
            <a:xfrm>
              <a:off x="3054891" y="2217457"/>
              <a:ext cx="467863" cy="457918"/>
            </a:xfrm>
            <a:prstGeom prst="flowChartConnector">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9" name="Flèche droite 8"/>
            <p:cNvSpPr/>
            <p:nvPr/>
          </p:nvSpPr>
          <p:spPr>
            <a:xfrm>
              <a:off x="3153137" y="2345774"/>
              <a:ext cx="271373" cy="201283"/>
            </a:xfrm>
            <a:prstGeom prst="rightArrow">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grpSp>
      <p:sp>
        <p:nvSpPr>
          <p:cNvPr id="10" name="ZoneTexte 9"/>
          <p:cNvSpPr txBox="1"/>
          <p:nvPr/>
        </p:nvSpPr>
        <p:spPr>
          <a:xfrm>
            <a:off x="950870" y="2042628"/>
            <a:ext cx="7735930" cy="461665"/>
          </a:xfrm>
          <a:prstGeom prst="rect">
            <a:avLst/>
          </a:prstGeom>
          <a:noFill/>
        </p:spPr>
        <p:txBody>
          <a:bodyPr wrap="square" rtlCol="0">
            <a:spAutoFit/>
          </a:bodyPr>
          <a:lstStyle/>
          <a:p>
            <a:r>
              <a:rPr lang="fr-FR" sz="2400" dirty="0" smtClean="0"/>
              <a:t>20 formateurs, dont 6 de l’Université Bordeaux Montaigne</a:t>
            </a:r>
            <a:endParaRPr lang="fr-FR" sz="2400" dirty="0"/>
          </a:p>
        </p:txBody>
      </p:sp>
      <p:sp>
        <p:nvSpPr>
          <p:cNvPr id="11" name="ZoneTexte 10"/>
          <p:cNvSpPr txBox="1"/>
          <p:nvPr/>
        </p:nvSpPr>
        <p:spPr>
          <a:xfrm>
            <a:off x="950870" y="3719143"/>
            <a:ext cx="6597733" cy="461665"/>
          </a:xfrm>
          <a:prstGeom prst="rect">
            <a:avLst/>
          </a:prstGeom>
          <a:noFill/>
        </p:spPr>
        <p:txBody>
          <a:bodyPr wrap="square" rtlCol="0">
            <a:spAutoFit/>
          </a:bodyPr>
          <a:lstStyle/>
          <a:p>
            <a:r>
              <a:rPr lang="fr-FR" sz="2400" dirty="0" smtClean="0"/>
              <a:t>62 sessions pour l’ensemble des équipes, soit 151h</a:t>
            </a:r>
            <a:endParaRPr lang="fr-FR" sz="2400" dirty="0"/>
          </a:p>
        </p:txBody>
      </p:sp>
      <p:sp>
        <p:nvSpPr>
          <p:cNvPr id="12" name="ZoneTexte 11"/>
          <p:cNvSpPr txBox="1"/>
          <p:nvPr/>
        </p:nvSpPr>
        <p:spPr>
          <a:xfrm>
            <a:off x="950871" y="2873736"/>
            <a:ext cx="6597732" cy="461665"/>
          </a:xfrm>
          <a:prstGeom prst="rect">
            <a:avLst/>
          </a:prstGeom>
          <a:noFill/>
        </p:spPr>
        <p:txBody>
          <a:bodyPr wrap="square" rtlCol="0">
            <a:spAutoFit/>
          </a:bodyPr>
          <a:lstStyle/>
          <a:p>
            <a:r>
              <a:rPr lang="fr-FR" sz="2400" dirty="0" smtClean="0"/>
              <a:t>28 sessions de 2h d’autoformation des formateurs</a:t>
            </a:r>
            <a:endParaRPr lang="fr-FR" sz="2400" dirty="0"/>
          </a:p>
        </p:txBody>
      </p:sp>
      <p:grpSp>
        <p:nvGrpSpPr>
          <p:cNvPr id="13" name="Groupe 12"/>
          <p:cNvGrpSpPr/>
          <p:nvPr/>
        </p:nvGrpSpPr>
        <p:grpSpPr>
          <a:xfrm>
            <a:off x="341383" y="3666576"/>
            <a:ext cx="536550" cy="566802"/>
            <a:chOff x="3054891" y="2217457"/>
            <a:chExt cx="467863" cy="457918"/>
          </a:xfrm>
        </p:grpSpPr>
        <p:sp>
          <p:nvSpPr>
            <p:cNvPr id="14" name="Organigramme : Connecteur 13"/>
            <p:cNvSpPr/>
            <p:nvPr/>
          </p:nvSpPr>
          <p:spPr>
            <a:xfrm>
              <a:off x="3054891" y="2217457"/>
              <a:ext cx="467863" cy="457918"/>
            </a:xfrm>
            <a:prstGeom prst="flowChartConnector">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5" name="Flèche droite 14"/>
            <p:cNvSpPr/>
            <p:nvPr/>
          </p:nvSpPr>
          <p:spPr>
            <a:xfrm>
              <a:off x="3153137" y="2345774"/>
              <a:ext cx="271373" cy="201283"/>
            </a:xfrm>
            <a:prstGeom prst="rightArrow">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grpSp>
      <p:grpSp>
        <p:nvGrpSpPr>
          <p:cNvPr id="16" name="Groupe 15"/>
          <p:cNvGrpSpPr/>
          <p:nvPr/>
        </p:nvGrpSpPr>
        <p:grpSpPr>
          <a:xfrm>
            <a:off x="341383" y="4509963"/>
            <a:ext cx="536550" cy="566802"/>
            <a:chOff x="3054891" y="2217457"/>
            <a:chExt cx="467863" cy="457918"/>
          </a:xfrm>
        </p:grpSpPr>
        <p:sp>
          <p:nvSpPr>
            <p:cNvPr id="17" name="Organigramme : Connecteur 16"/>
            <p:cNvSpPr/>
            <p:nvPr/>
          </p:nvSpPr>
          <p:spPr>
            <a:xfrm>
              <a:off x="3054891" y="2217457"/>
              <a:ext cx="467863" cy="457918"/>
            </a:xfrm>
            <a:prstGeom prst="flowChartConnector">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8" name="Flèche droite 17"/>
            <p:cNvSpPr/>
            <p:nvPr/>
          </p:nvSpPr>
          <p:spPr>
            <a:xfrm>
              <a:off x="3153137" y="2345774"/>
              <a:ext cx="271373" cy="201283"/>
            </a:xfrm>
            <a:prstGeom prst="rightArrow">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grpSp>
      <p:sp>
        <p:nvSpPr>
          <p:cNvPr id="19" name="ZoneTexte 18"/>
          <p:cNvSpPr txBox="1"/>
          <p:nvPr/>
        </p:nvSpPr>
        <p:spPr>
          <a:xfrm>
            <a:off x="964622" y="4564550"/>
            <a:ext cx="6597733" cy="461665"/>
          </a:xfrm>
          <a:prstGeom prst="rect">
            <a:avLst/>
          </a:prstGeom>
          <a:noFill/>
        </p:spPr>
        <p:txBody>
          <a:bodyPr wrap="square" rtlCol="0">
            <a:spAutoFit/>
          </a:bodyPr>
          <a:lstStyle/>
          <a:p>
            <a:r>
              <a:rPr lang="fr-FR" sz="2400" dirty="0" smtClean="0"/>
              <a:t>297 collègues formés par l’équipe des formateurs</a:t>
            </a:r>
            <a:endParaRPr lang="fr-FR" sz="2400" dirty="0"/>
          </a:p>
        </p:txBody>
      </p:sp>
      <p:grpSp>
        <p:nvGrpSpPr>
          <p:cNvPr id="20" name="Groupe 19"/>
          <p:cNvGrpSpPr/>
          <p:nvPr/>
        </p:nvGrpSpPr>
        <p:grpSpPr>
          <a:xfrm>
            <a:off x="349119" y="5353350"/>
            <a:ext cx="536550" cy="566802"/>
            <a:chOff x="3054891" y="2217457"/>
            <a:chExt cx="467863" cy="457918"/>
          </a:xfrm>
        </p:grpSpPr>
        <p:sp>
          <p:nvSpPr>
            <p:cNvPr id="21" name="Organigramme : Connecteur 20"/>
            <p:cNvSpPr/>
            <p:nvPr/>
          </p:nvSpPr>
          <p:spPr>
            <a:xfrm>
              <a:off x="3054891" y="2217457"/>
              <a:ext cx="467863" cy="457918"/>
            </a:xfrm>
            <a:prstGeom prst="flowChartConnector">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22" name="Flèche droite 21"/>
            <p:cNvSpPr/>
            <p:nvPr/>
          </p:nvSpPr>
          <p:spPr>
            <a:xfrm>
              <a:off x="3153137" y="2345774"/>
              <a:ext cx="271373" cy="201283"/>
            </a:xfrm>
            <a:prstGeom prst="rightArrow">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grpSp>
      <p:sp>
        <p:nvSpPr>
          <p:cNvPr id="23" name="ZoneTexte 22"/>
          <p:cNvSpPr txBox="1"/>
          <p:nvPr/>
        </p:nvSpPr>
        <p:spPr>
          <a:xfrm>
            <a:off x="948618" y="5418118"/>
            <a:ext cx="6597733" cy="461665"/>
          </a:xfrm>
          <a:prstGeom prst="rect">
            <a:avLst/>
          </a:prstGeom>
          <a:noFill/>
        </p:spPr>
        <p:txBody>
          <a:bodyPr wrap="square" rtlCol="0">
            <a:spAutoFit/>
          </a:bodyPr>
          <a:lstStyle/>
          <a:p>
            <a:r>
              <a:rPr lang="fr-FR" sz="2400" dirty="0" smtClean="0"/>
              <a:t>25 ateliers internes, soit 40h</a:t>
            </a:r>
            <a:endParaRPr lang="fr-FR" sz="2400" dirty="0"/>
          </a:p>
        </p:txBody>
      </p:sp>
    </p:spTree>
    <p:extLst>
      <p:ext uri="{BB962C8B-B14F-4D97-AF65-F5344CB8AC3E}">
        <p14:creationId xmlns:p14="http://schemas.microsoft.com/office/powerpoint/2010/main" val="9765083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stretch>
            <a:fillRect/>
          </a:stretch>
        </p:blipFill>
        <p:spPr>
          <a:xfrm>
            <a:off x="378" y="428"/>
            <a:ext cx="9143244" cy="6857143"/>
          </a:xfrm>
          <a:prstGeom prst="rect">
            <a:avLst/>
          </a:prstGeom>
        </p:spPr>
      </p:pic>
      <p:pic>
        <p:nvPicPr>
          <p:cNvPr id="5" name="Image 4"/>
          <p:cNvPicPr>
            <a:picLocks noChangeAspect="1"/>
          </p:cNvPicPr>
          <p:nvPr/>
        </p:nvPicPr>
        <p:blipFill>
          <a:blip r:embed="rId4"/>
          <a:stretch>
            <a:fillRect/>
          </a:stretch>
        </p:blipFill>
        <p:spPr>
          <a:xfrm>
            <a:off x="5436096" y="6601007"/>
            <a:ext cx="3816019" cy="257757"/>
          </a:xfrm>
          <a:prstGeom prst="rect">
            <a:avLst/>
          </a:prstGeom>
        </p:spPr>
      </p:pic>
      <p:sp>
        <p:nvSpPr>
          <p:cNvPr id="6" name="Rectangle à coins arrondis 5"/>
          <p:cNvSpPr/>
          <p:nvPr/>
        </p:nvSpPr>
        <p:spPr>
          <a:xfrm>
            <a:off x="3275856" y="685489"/>
            <a:ext cx="2952328" cy="727287"/>
          </a:xfrm>
          <a:prstGeom prst="roundRect">
            <a:avLst/>
          </a:prstGeom>
          <a:solidFill>
            <a:schemeClr val="bg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e équipe</a:t>
            </a:r>
            <a:endParaRPr lang="fr-FR" dirty="0"/>
          </a:p>
        </p:txBody>
      </p:sp>
      <p:sp>
        <p:nvSpPr>
          <p:cNvPr id="7" name="ZoneTexte 6"/>
          <p:cNvSpPr txBox="1"/>
          <p:nvPr/>
        </p:nvSpPr>
        <p:spPr>
          <a:xfrm>
            <a:off x="2843808" y="835303"/>
            <a:ext cx="3744416" cy="400110"/>
          </a:xfrm>
          <a:prstGeom prst="rect">
            <a:avLst/>
          </a:prstGeom>
          <a:noFill/>
        </p:spPr>
        <p:txBody>
          <a:bodyPr wrap="square" rtlCol="0">
            <a:spAutoFit/>
          </a:bodyPr>
          <a:lstStyle/>
          <a:p>
            <a:pPr algn="ctr"/>
            <a:r>
              <a:rPr lang="fr-FR" sz="2000" b="1" dirty="0" smtClean="0"/>
              <a:t>Conduite du changement</a:t>
            </a:r>
            <a:endParaRPr lang="fr-FR" sz="2000" b="1" dirty="0"/>
          </a:p>
        </p:txBody>
      </p:sp>
    </p:spTree>
    <p:extLst>
      <p:ext uri="{BB962C8B-B14F-4D97-AF65-F5344CB8AC3E}">
        <p14:creationId xmlns:p14="http://schemas.microsoft.com/office/powerpoint/2010/main" val="132479732"/>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modele_powerpointUBM</Template>
  <TotalTime>369</TotalTime>
  <Words>261</Words>
  <Application>Microsoft Office PowerPoint</Application>
  <PresentationFormat>Affichage à l'écran (4:3)</PresentationFormat>
  <Paragraphs>100</Paragraphs>
  <Slides>13</Slides>
  <Notes>9</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13</vt:i4>
      </vt:variant>
    </vt:vector>
  </HeadingPairs>
  <TitlesOfParts>
    <vt:vector size="16" baseType="lpstr">
      <vt:lpstr>Arial</vt:lpstr>
      <vt:lpstr>Calibri</vt:lpstr>
      <vt:lpstr>Thème Office</vt:lpstr>
      <vt:lpstr>Formation des utilisateurs professionnels</vt:lpstr>
      <vt:lpstr>Présentation PowerPoint</vt:lpstr>
      <vt:lpstr>Des contraintes liées au projet</vt:lpstr>
      <vt:lpstr>Présentation PowerPoint</vt:lpstr>
      <vt:lpstr>Présentation PowerPoint</vt:lpstr>
      <vt:lpstr>Présentation PowerPoint</vt:lpstr>
      <vt:lpstr>Présentation PowerPoint</vt:lpstr>
      <vt:lpstr>Bilan en chiffres</vt:lpstr>
      <vt:lpstr>Présentation PowerPoint</vt:lpstr>
      <vt:lpstr>Présentation PowerPoint</vt:lpstr>
      <vt:lpstr>Présentation PowerPoint</vt:lpstr>
      <vt:lpstr>Présentation PowerPoint</vt:lpstr>
      <vt:lpstr>Présentation PowerPoint</vt:lpstr>
    </vt:vector>
  </TitlesOfParts>
  <Company>UB3</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Quoi de neuf sur Babord+?</dc:title>
  <dc:creator>ANTOINE BARTHELEMY</dc:creator>
  <cp:lastModifiedBy>frenaville</cp:lastModifiedBy>
  <cp:revision>27</cp:revision>
  <dcterms:created xsi:type="dcterms:W3CDTF">2018-10-31T16:34:31Z</dcterms:created>
  <dcterms:modified xsi:type="dcterms:W3CDTF">2019-02-01T08:45:23Z</dcterms:modified>
</cp:coreProperties>
</file>