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0" r:id="rId4"/>
    <p:sldId id="258" r:id="rId5"/>
    <p:sldId id="266" r:id="rId6"/>
    <p:sldId id="259" r:id="rId7"/>
    <p:sldId id="267" r:id="rId8"/>
    <p:sldId id="269" r:id="rId9"/>
    <p:sldId id="268" r:id="rId1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24" autoAdjust="0"/>
  </p:normalViewPr>
  <p:slideViewPr>
    <p:cSldViewPr>
      <p:cViewPr varScale="1">
        <p:scale>
          <a:sx n="56" d="100"/>
          <a:sy n="56" d="100"/>
        </p:scale>
        <p:origin x="1806" y="66"/>
      </p:cViewPr>
      <p:guideLst/>
    </p:cSldViewPr>
  </p:slideViewPr>
  <p:notesTextViewPr>
    <p:cViewPr>
      <p:scale>
        <a:sx n="1" d="1"/>
        <a:sy n="1" d="1"/>
      </p:scale>
      <p:origin x="0" y="-25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1113A-B682-4704-A970-1B75EADE747C}" type="datetimeFigureOut">
              <a:rPr lang="fr-FR" smtClean="0"/>
              <a:t>31/01/2019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06840-B665-44BA-8F6D-B8E8FB3F2D44}" type="slidenum">
              <a:rPr lang="fr-FR" smtClean="0"/>
              <a:t>‹N°›</a:t>
            </a:fld>
            <a:endParaRPr lang="fr-FR"/>
          </a:p>
        </p:txBody>
      </p:sp>
    </p:spTree>
    <p:extLst>
      <p:ext uri="{BB962C8B-B14F-4D97-AF65-F5344CB8AC3E}">
        <p14:creationId xmlns:p14="http://schemas.microsoft.com/office/powerpoint/2010/main" val="306169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Le projet</a:t>
            </a:r>
          </a:p>
          <a:p>
            <a:r>
              <a:rPr lang="fr-FR" sz="1200" kern="1200" dirty="0" smtClean="0">
                <a:solidFill>
                  <a:schemeClr val="tx1"/>
                </a:solidFill>
                <a:effectLst/>
                <a:latin typeface="+mn-lt"/>
                <a:ea typeface="+mn-ea"/>
                <a:cs typeface="+mn-cs"/>
              </a:rPr>
              <a:t>Chantier de </a:t>
            </a:r>
            <a:r>
              <a:rPr lang="fr-FR" sz="1200" kern="1200" dirty="0" err="1" smtClean="0">
                <a:solidFill>
                  <a:schemeClr val="tx1"/>
                </a:solidFill>
                <a:effectLst/>
                <a:latin typeface="+mn-lt"/>
                <a:ea typeface="+mn-ea"/>
                <a:cs typeface="+mn-cs"/>
              </a:rPr>
              <a:t>réinformatisation</a:t>
            </a:r>
            <a:r>
              <a:rPr lang="fr-FR" sz="1200" kern="1200" dirty="0" smtClean="0">
                <a:solidFill>
                  <a:schemeClr val="tx1"/>
                </a:solidFill>
                <a:effectLst/>
                <a:latin typeface="+mn-lt"/>
                <a:ea typeface="+mn-ea"/>
                <a:cs typeface="+mn-cs"/>
              </a:rPr>
              <a:t> qui s’inscrit dans le projet SGBM porté par l’ABES et auquel participent une cinquantaine d’établissements signataires du groupement de commande, dont 9 établissements pilotes, dont le site bordelais.</a:t>
            </a:r>
          </a:p>
          <a:p>
            <a:r>
              <a:rPr lang="fr-FR" sz="1200" kern="1200" dirty="0" smtClean="0">
                <a:solidFill>
                  <a:schemeClr val="tx1"/>
                </a:solidFill>
                <a:effectLst/>
                <a:latin typeface="+mn-lt"/>
                <a:ea typeface="+mn-ea"/>
                <a:cs typeface="+mn-cs"/>
              </a:rPr>
              <a:t>Bordeaux : 5 établissements, environ 70 000 étudiants, 51 bibliothèques, environ 320 bibliothécaires.</a:t>
            </a:r>
          </a:p>
          <a:p>
            <a:r>
              <a:rPr lang="fr-FR" sz="1200" kern="1200" dirty="0" smtClean="0">
                <a:solidFill>
                  <a:schemeClr val="tx1"/>
                </a:solidFill>
                <a:effectLst/>
                <a:latin typeface="+mn-lt"/>
                <a:ea typeface="+mn-ea"/>
                <a:cs typeface="+mn-cs"/>
              </a:rPr>
              <a:t>Projet lancé en 2014 et porté par le SCOOP (service dédié à la documentation situé à l’interface entre les établissements), attribution du marché à Ex </a:t>
            </a:r>
            <a:r>
              <a:rPr lang="fr-FR" sz="1200" kern="1200" dirty="0" err="1" smtClean="0">
                <a:solidFill>
                  <a:schemeClr val="tx1"/>
                </a:solidFill>
                <a:effectLst/>
                <a:latin typeface="+mn-lt"/>
                <a:ea typeface="+mn-ea"/>
                <a:cs typeface="+mn-cs"/>
              </a:rPr>
              <a:t>Libris</a:t>
            </a:r>
            <a:r>
              <a:rPr lang="fr-FR" sz="1200" kern="1200" dirty="0" smtClean="0">
                <a:solidFill>
                  <a:schemeClr val="tx1"/>
                </a:solidFill>
                <a:effectLst/>
                <a:latin typeface="+mn-lt"/>
                <a:ea typeface="+mn-ea"/>
                <a:cs typeface="+mn-cs"/>
              </a:rPr>
              <a:t> mi-2017 pour ses solutions Alma et Primo. Réunion de lancement fin octobre 2017 pour un passage en production des deux outils le 27 septembre 2018.</a:t>
            </a:r>
          </a:p>
          <a:p>
            <a:endParaRPr lang="fr-FR" dirty="0"/>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2</a:t>
            </a:fld>
            <a:endParaRPr lang="fr-FR"/>
          </a:p>
        </p:txBody>
      </p:sp>
    </p:spTree>
    <p:extLst>
      <p:ext uri="{BB962C8B-B14F-4D97-AF65-F5344CB8AC3E}">
        <p14:creationId xmlns:p14="http://schemas.microsoft.com/office/powerpoint/2010/main" val="184146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Informaticiens et bibliothécaires à l’Université Bordeaux Montaigne</a:t>
            </a:r>
          </a:p>
          <a:p>
            <a:r>
              <a:rPr lang="fr-FR" sz="1200" kern="1200" dirty="0" smtClean="0">
                <a:solidFill>
                  <a:schemeClr val="tx1"/>
                </a:solidFill>
                <a:effectLst/>
                <a:latin typeface="+mn-lt"/>
                <a:ea typeface="+mn-ea"/>
                <a:cs typeface="+mn-cs"/>
              </a:rPr>
              <a:t>SCD comprend un informaticien de formation mais sans aucun lien hiérarchique avec la DSI et dont le champ d’intervention ne concerne que des applications documentaires.</a:t>
            </a:r>
          </a:p>
          <a:p>
            <a:r>
              <a:rPr lang="fr-FR" sz="1200" kern="1200" dirty="0" smtClean="0">
                <a:solidFill>
                  <a:schemeClr val="tx1"/>
                </a:solidFill>
                <a:effectLst/>
                <a:latin typeface="+mn-lt"/>
                <a:ea typeface="+mn-ea"/>
                <a:cs typeface="+mn-cs"/>
              </a:rPr>
              <a:t>Les relations avec la DSI de l’UBM étaient essentiellement centrées sur la gestion du parc informatique et des services aux lecteurs (reprographie, wifi, authentification) :</a:t>
            </a:r>
          </a:p>
          <a:p>
            <a:pPr lvl="0"/>
            <a:r>
              <a:rPr lang="fr-FR" sz="1200" kern="1200" dirty="0" smtClean="0">
                <a:solidFill>
                  <a:schemeClr val="tx1"/>
                </a:solidFill>
                <a:effectLst/>
                <a:latin typeface="+mn-lt"/>
                <a:ea typeface="+mn-ea"/>
                <a:cs typeface="+mn-cs"/>
              </a:rPr>
              <a:t>Centralisation des procédures de traitements de données au SCOOP avec une aide plus ou moins importante de la DSI de l’UB (serveur Horizon/HIP, chargements données de lecteurs, chargements </a:t>
            </a:r>
            <a:r>
              <a:rPr lang="fr-FR" sz="1200" kern="1200" dirty="0" err="1" smtClean="0">
                <a:solidFill>
                  <a:schemeClr val="tx1"/>
                </a:solidFill>
                <a:effectLst/>
                <a:latin typeface="+mn-lt"/>
                <a:ea typeface="+mn-ea"/>
                <a:cs typeface="+mn-cs"/>
              </a:rPr>
              <a:t>Sudoc</a:t>
            </a:r>
            <a:r>
              <a:rPr lang="fr-FR" sz="1200" kern="1200" dirty="0" smtClean="0">
                <a:solidFill>
                  <a:schemeClr val="tx1"/>
                </a:solidFill>
                <a:effectLst/>
                <a:latin typeface="+mn-lt"/>
                <a:ea typeface="+mn-ea"/>
                <a:cs typeface="+mn-cs"/>
              </a:rPr>
              <a:t>, gestion du LDAP des lecteurs extérieurs). Administration du SIGB et du catalogue centralisée par un groupe de travail piloté par le SCOOP.</a:t>
            </a:r>
          </a:p>
          <a:p>
            <a:pPr lvl="0"/>
            <a:r>
              <a:rPr lang="fr-FR" sz="1200" kern="1200" dirty="0" smtClean="0">
                <a:solidFill>
                  <a:schemeClr val="tx1"/>
                </a:solidFill>
                <a:effectLst/>
                <a:latin typeface="+mn-lt"/>
                <a:ea typeface="+mn-ea"/>
                <a:cs typeface="+mn-cs"/>
              </a:rPr>
              <a:t>Peu d’interventions des informaticiens dans le champ documentaire : interlocuteurs pour la mise à disposition de serveurs (</a:t>
            </a:r>
            <a:r>
              <a:rPr lang="fr-FR" sz="1200" kern="1200" dirty="0" err="1" smtClean="0">
                <a:solidFill>
                  <a:schemeClr val="tx1"/>
                </a:solidFill>
                <a:effectLst/>
                <a:latin typeface="+mn-lt"/>
                <a:ea typeface="+mn-ea"/>
                <a:cs typeface="+mn-cs"/>
              </a:rPr>
              <a:t>EZProxy</a:t>
            </a:r>
            <a:r>
              <a:rPr lang="fr-FR" sz="1200" kern="1200" dirty="0" smtClean="0">
                <a:solidFill>
                  <a:schemeClr val="tx1"/>
                </a:solidFill>
                <a:effectLst/>
                <a:latin typeface="+mn-lt"/>
                <a:ea typeface="+mn-ea"/>
                <a:cs typeface="+mn-cs"/>
              </a:rPr>
              <a:t>, outils internes/planning, </a:t>
            </a:r>
            <a:r>
              <a:rPr lang="fr-FR" sz="1200" kern="1200" dirty="0" err="1" smtClean="0">
                <a:solidFill>
                  <a:schemeClr val="tx1"/>
                </a:solidFill>
                <a:effectLst/>
                <a:latin typeface="+mn-lt"/>
                <a:ea typeface="+mn-ea"/>
                <a:cs typeface="+mn-cs"/>
              </a:rPr>
              <a:t>Omeka</a:t>
            </a:r>
            <a:r>
              <a:rPr lang="fr-FR" sz="1200" kern="1200" dirty="0" smtClean="0">
                <a:solidFill>
                  <a:schemeClr val="tx1"/>
                </a:solidFill>
                <a:effectLst/>
                <a:latin typeface="+mn-lt"/>
                <a:ea typeface="+mn-ea"/>
                <a:cs typeface="+mn-cs"/>
              </a:rPr>
              <a:t>) mais aucune expertise documentaire.</a:t>
            </a:r>
          </a:p>
          <a:p>
            <a:pPr lvl="0"/>
            <a:r>
              <a:rPr lang="fr-FR" sz="1200" kern="1200" dirty="0" smtClean="0">
                <a:solidFill>
                  <a:schemeClr val="tx1"/>
                </a:solidFill>
                <a:effectLst/>
                <a:latin typeface="+mn-lt"/>
                <a:ea typeface="+mn-ea"/>
                <a:cs typeface="+mn-cs"/>
              </a:rPr>
              <a:t>Peu d’autonomie du SCD, hormis sur des briques ne concernant que les bibliothèques UBM (serveur proxy, ERMS, </a:t>
            </a:r>
            <a:r>
              <a:rPr lang="fr-FR" sz="1200" kern="1200" dirty="0" err="1" smtClean="0">
                <a:solidFill>
                  <a:schemeClr val="tx1"/>
                </a:solidFill>
                <a:effectLst/>
                <a:latin typeface="+mn-lt"/>
                <a:ea typeface="+mn-ea"/>
                <a:cs typeface="+mn-cs"/>
              </a:rPr>
              <a:t>Omeka</a:t>
            </a:r>
            <a:r>
              <a:rPr lang="fr-FR" sz="1200" kern="1200" dirty="0" smtClean="0">
                <a:solidFill>
                  <a:schemeClr val="tx1"/>
                </a:solidFill>
                <a:effectLst/>
                <a:latin typeface="+mn-lt"/>
                <a:ea typeface="+mn-ea"/>
                <a:cs typeface="+mn-cs"/>
              </a:rPr>
              <a:t>).</a:t>
            </a:r>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3</a:t>
            </a:fld>
            <a:endParaRPr lang="fr-FR"/>
          </a:p>
        </p:txBody>
      </p:sp>
    </p:spTree>
    <p:extLst>
      <p:ext uri="{BB962C8B-B14F-4D97-AF65-F5344CB8AC3E}">
        <p14:creationId xmlns:p14="http://schemas.microsoft.com/office/powerpoint/2010/main" val="270528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Des contraintes liées à la spécificité du projet</a:t>
            </a:r>
          </a:p>
          <a:p>
            <a:pPr lvl="0"/>
            <a:r>
              <a:rPr lang="fr-FR" sz="1200" kern="1200" dirty="0" smtClean="0">
                <a:solidFill>
                  <a:schemeClr val="tx1"/>
                </a:solidFill>
                <a:effectLst/>
                <a:latin typeface="+mn-lt"/>
                <a:ea typeface="+mn-ea"/>
                <a:cs typeface="+mn-cs"/>
              </a:rPr>
              <a:t>Plusieurs niveaux d’intervention avec une répartition du travail entre les différentes DSI, et donc nécessité d’instaurer un dialogue avec plusieurs interlocuteurs en parallèle.</a:t>
            </a:r>
          </a:p>
          <a:p>
            <a:pPr lvl="0"/>
            <a:r>
              <a:rPr lang="fr-FR" sz="1200" kern="1200" dirty="0" smtClean="0">
                <a:solidFill>
                  <a:schemeClr val="tx1"/>
                </a:solidFill>
                <a:effectLst/>
                <a:latin typeface="+mn-lt"/>
                <a:ea typeface="+mn-ea"/>
                <a:cs typeface="+mn-cs"/>
              </a:rPr>
              <a:t>Travail conditionné par le calendrier du marché : tant que le marché était en cours, impossibilité d’anticiper sur le fonctionnement de l’outil et de communiquer des éléments des mémoires techniques des candidats, qui demeuraient confidentiels en raison des règles de marché public.</a:t>
            </a:r>
          </a:p>
          <a:p>
            <a:pPr lvl="0"/>
            <a:r>
              <a:rPr lang="fr-FR" sz="1200" kern="1200" dirty="0" smtClean="0">
                <a:solidFill>
                  <a:schemeClr val="tx1"/>
                </a:solidFill>
                <a:effectLst/>
                <a:latin typeface="+mn-lt"/>
                <a:ea typeface="+mn-ea"/>
                <a:cs typeface="+mn-cs"/>
              </a:rPr>
              <a:t>Plusieurs sujets bien identifiés comme nécessitant l’aide de la DSI : données lecteurs, authentification, reprographie.</a:t>
            </a:r>
          </a:p>
          <a:p>
            <a:pPr lvl="0"/>
            <a:r>
              <a:rPr lang="fr-FR" sz="1200" kern="1200" dirty="0" smtClean="0">
                <a:solidFill>
                  <a:schemeClr val="tx1"/>
                </a:solidFill>
                <a:effectLst/>
                <a:latin typeface="+mn-lt"/>
                <a:ea typeface="+mn-ea"/>
                <a:cs typeface="+mn-cs"/>
              </a:rPr>
              <a:t>Besoin d’une mobilisation ponctuelle mais à des moments décisifs, avec une forte réactivité, sur plusieurs sujets, notamment lors de la dernière ligne droite du chantier (entre l’automne 2017 et fin septembre 2018, travail de préparation des différentes phases de migration, de configuration des outils et de formation des collègues).</a:t>
            </a:r>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4</a:t>
            </a:fld>
            <a:endParaRPr lang="fr-FR"/>
          </a:p>
        </p:txBody>
      </p:sp>
    </p:spTree>
    <p:extLst>
      <p:ext uri="{BB962C8B-B14F-4D97-AF65-F5344CB8AC3E}">
        <p14:creationId xmlns:p14="http://schemas.microsoft.com/office/powerpoint/2010/main" val="192587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Stratégie de longue haleine : impliquer les informaticiens dès la phase projet</a:t>
            </a:r>
          </a:p>
          <a:p>
            <a:r>
              <a:rPr lang="fr-FR" sz="1200" kern="1200" dirty="0" smtClean="0">
                <a:solidFill>
                  <a:schemeClr val="tx1"/>
                </a:solidFill>
                <a:effectLst/>
                <a:latin typeface="+mn-lt"/>
                <a:ea typeface="+mn-ea"/>
                <a:cs typeface="+mn-cs"/>
              </a:rPr>
              <a:t>Nécessité d’anticiper au maximum pour enclencher le travail avec le département du système d’information.</a:t>
            </a:r>
          </a:p>
          <a:p>
            <a:r>
              <a:rPr lang="fr-FR" sz="1200" kern="1200" dirty="0" smtClean="0">
                <a:solidFill>
                  <a:schemeClr val="tx1"/>
                </a:solidFill>
                <a:effectLst/>
                <a:latin typeface="+mn-lt"/>
                <a:ea typeface="+mn-ea"/>
                <a:cs typeface="+mn-cs"/>
              </a:rPr>
              <a:t>Plusieurs obstacles anticipés ou repérés rapidement :</a:t>
            </a:r>
          </a:p>
          <a:p>
            <a:pPr lvl="0"/>
            <a:r>
              <a:rPr lang="fr-FR" sz="1200" kern="1200" dirty="0" smtClean="0">
                <a:solidFill>
                  <a:schemeClr val="tx1"/>
                </a:solidFill>
                <a:effectLst/>
                <a:latin typeface="+mn-lt"/>
                <a:ea typeface="+mn-ea"/>
                <a:cs typeface="+mn-cs"/>
              </a:rPr>
              <a:t>Pas la même approche d’un projet : la DSI intervenant dans la plupart des chantiers de l’établissement, elle organise son portefeuille de projets annuellement. Dans notre cas le projet s’échelonnait sur plusieurs années. Pas d’interlocuteur unique, si ce n’est le directeur de la DSI.</a:t>
            </a:r>
          </a:p>
          <a:p>
            <a:pPr lvl="0"/>
            <a:r>
              <a:rPr lang="fr-FR" sz="1200" kern="1200" dirty="0" smtClean="0">
                <a:solidFill>
                  <a:schemeClr val="tx1"/>
                </a:solidFill>
                <a:effectLst/>
                <a:latin typeface="+mn-lt"/>
                <a:ea typeface="+mn-ea"/>
                <a:cs typeface="+mn-cs"/>
              </a:rPr>
              <a:t>Habitude de la DSI de piloter les projets de changements de logiciels : rôle d’appui technique ponctuel pas évident à appréhender, d’où la nécessité de </a:t>
            </a:r>
            <a:r>
              <a:rPr lang="fr-FR" sz="1200" kern="1200" dirty="0" err="1" smtClean="0">
                <a:solidFill>
                  <a:schemeClr val="tx1"/>
                </a:solidFill>
                <a:effectLst/>
                <a:latin typeface="+mn-lt"/>
                <a:ea typeface="+mn-ea"/>
                <a:cs typeface="+mn-cs"/>
              </a:rPr>
              <a:t>recontextualiser</a:t>
            </a:r>
            <a:r>
              <a:rPr lang="fr-FR" sz="1200" kern="1200" dirty="0" smtClean="0">
                <a:solidFill>
                  <a:schemeClr val="tx1"/>
                </a:solidFill>
                <a:effectLst/>
                <a:latin typeface="+mn-lt"/>
                <a:ea typeface="+mn-ea"/>
                <a:cs typeface="+mn-cs"/>
              </a:rPr>
              <a:t> chaque demande d’intervention. </a:t>
            </a:r>
          </a:p>
          <a:p>
            <a:pPr lvl="0"/>
            <a:r>
              <a:rPr lang="fr-FR" sz="1200" kern="1200" dirty="0" smtClean="0">
                <a:solidFill>
                  <a:schemeClr val="tx1"/>
                </a:solidFill>
                <a:effectLst/>
                <a:latin typeface="+mn-lt"/>
                <a:ea typeface="+mn-ea"/>
                <a:cs typeface="+mn-cs"/>
              </a:rPr>
              <a:t>Pas les mêmes outils utilisés (</a:t>
            </a:r>
            <a:r>
              <a:rPr lang="fr-FR" sz="1200" kern="1200" dirty="0" err="1" smtClean="0">
                <a:solidFill>
                  <a:schemeClr val="tx1"/>
                </a:solidFill>
                <a:effectLst/>
                <a:latin typeface="+mn-lt"/>
                <a:ea typeface="+mn-ea"/>
                <a:cs typeface="+mn-cs"/>
              </a:rPr>
              <a:t>Tom’s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Planner</a:t>
            </a:r>
            <a:r>
              <a:rPr lang="fr-FR" sz="1200" kern="1200" dirty="0" smtClean="0">
                <a:solidFill>
                  <a:schemeClr val="tx1"/>
                </a:solidFill>
                <a:effectLst/>
                <a:latin typeface="+mn-lt"/>
                <a:ea typeface="+mn-ea"/>
                <a:cs typeface="+mn-cs"/>
              </a:rPr>
              <a:t>, analyse ABCD) et les mêmes besoins de formalisation (diagramme de Gantt, fiche projet détaillée). </a:t>
            </a:r>
          </a:p>
          <a:p>
            <a:pPr lvl="0"/>
            <a:r>
              <a:rPr lang="fr-FR" sz="1200" kern="1200" dirty="0" smtClean="0">
                <a:solidFill>
                  <a:schemeClr val="tx1"/>
                </a:solidFill>
                <a:effectLst/>
                <a:latin typeface="+mn-lt"/>
                <a:ea typeface="+mn-ea"/>
                <a:cs typeface="+mn-cs"/>
              </a:rPr>
              <a:t>Pas de possibilité de partager certaines infos confidentielles du marché.</a:t>
            </a:r>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5</a:t>
            </a:fld>
            <a:endParaRPr lang="fr-FR"/>
          </a:p>
        </p:txBody>
      </p:sp>
    </p:spTree>
    <p:extLst>
      <p:ext uri="{BB962C8B-B14F-4D97-AF65-F5344CB8AC3E}">
        <p14:creationId xmlns:p14="http://schemas.microsoft.com/office/powerpoint/2010/main" val="400074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Objectifs : transformer la dépendance technique en opportunité</a:t>
            </a:r>
          </a:p>
          <a:p>
            <a:r>
              <a:rPr lang="fr-FR" sz="1200" b="1" i="1" kern="1200" dirty="0" smtClean="0">
                <a:solidFill>
                  <a:schemeClr val="tx1"/>
                </a:solidFill>
                <a:effectLst/>
                <a:latin typeface="+mn-lt"/>
                <a:ea typeface="+mn-ea"/>
                <a:cs typeface="+mn-cs"/>
              </a:rPr>
              <a:t>Première étape : intégrer le portefeuille des projets avec un haut niveau de priorité</a:t>
            </a:r>
          </a:p>
          <a:p>
            <a:pPr lvl="0"/>
            <a:r>
              <a:rPr lang="fr-FR" sz="1200" kern="1200" dirty="0" smtClean="0">
                <a:solidFill>
                  <a:schemeClr val="tx1"/>
                </a:solidFill>
                <a:effectLst/>
                <a:latin typeface="+mn-lt"/>
                <a:ea typeface="+mn-ea"/>
                <a:cs typeface="+mn-cs"/>
              </a:rPr>
              <a:t>Informations régulières : </a:t>
            </a:r>
          </a:p>
          <a:p>
            <a:pPr lvl="1"/>
            <a:r>
              <a:rPr lang="fr-FR" sz="1200" kern="1200" dirty="0" smtClean="0">
                <a:solidFill>
                  <a:schemeClr val="tx1"/>
                </a:solidFill>
                <a:effectLst/>
                <a:latin typeface="+mn-lt"/>
                <a:ea typeface="+mn-ea"/>
                <a:cs typeface="+mn-cs"/>
              </a:rPr>
              <a:t>Dès 2014, réunion de présentation du projet et de ses implications futures auprès du directeur de la DSI.</a:t>
            </a:r>
          </a:p>
          <a:p>
            <a:pPr lvl="1"/>
            <a:r>
              <a:rPr lang="fr-FR" sz="1200" kern="1200" dirty="0" smtClean="0">
                <a:solidFill>
                  <a:schemeClr val="tx1"/>
                </a:solidFill>
                <a:effectLst/>
                <a:latin typeface="+mn-lt"/>
                <a:ea typeface="+mn-ea"/>
                <a:cs typeface="+mn-cs"/>
              </a:rPr>
              <a:t>Dès le lancement de la première phase du dialogue compétitif (avis d’appel public à la concurrence en 2015), points d’informations réguliers pour maintenir le calendrier du projet dans les perspectives de la DSI. Signature de l’accord cadre à l’automne 2016 puis lancement du marché subséquent.</a:t>
            </a:r>
          </a:p>
          <a:p>
            <a:pPr lvl="0"/>
            <a:r>
              <a:rPr lang="fr-FR" sz="1200" kern="1200" dirty="0" smtClean="0">
                <a:solidFill>
                  <a:schemeClr val="tx1"/>
                </a:solidFill>
                <a:effectLst/>
                <a:latin typeface="+mn-lt"/>
                <a:ea typeface="+mn-ea"/>
                <a:cs typeface="+mn-cs"/>
              </a:rPr>
              <a:t>Effort de formalisation : éléments qui arrivaient à une période où la disponibilité était moindre (fin du dialogue compétitif et passage à la phase de marché subséquent) : nécessité de reformuler nos besoins et de synthétiser un cahier des charges alors que les réponses des candidats étaient en cours d’analyse. Révélateur d’une nécessaire adaptation de la gestion de projet au mode de fonctionnement du service plutôt que l’inverse.</a:t>
            </a:r>
          </a:p>
          <a:p>
            <a:pPr lvl="0"/>
            <a:r>
              <a:rPr lang="fr-FR" sz="1200" kern="1200" dirty="0" smtClean="0">
                <a:solidFill>
                  <a:schemeClr val="tx1"/>
                </a:solidFill>
                <a:effectLst/>
                <a:latin typeface="+mn-lt"/>
                <a:ea typeface="+mn-ea"/>
                <a:cs typeface="+mn-cs"/>
              </a:rPr>
              <a:t>Mettre en avant les avantages du changement d’outils : plus d’installations de clients locaux et de gestion de licences.</a:t>
            </a:r>
          </a:p>
          <a:p>
            <a:pPr lvl="0"/>
            <a:r>
              <a:rPr lang="fr-FR" sz="1200" kern="1200" dirty="0" smtClean="0">
                <a:solidFill>
                  <a:schemeClr val="tx1"/>
                </a:solidFill>
                <a:effectLst/>
                <a:latin typeface="+mn-lt"/>
                <a:ea typeface="+mn-ea"/>
                <a:cs typeface="+mn-cs"/>
              </a:rPr>
              <a:t>Solliciter l’expertise des informaticiens durant le dialogue compétitif. Une représentante de la DSI de l’UB a été intégrée au comité de pilotage pour la phase des auditions et d’analyse des réponses des candidats du marché subséquent, les DSI communiquant plus facilement entre elles qu’avec les bibliothécaires.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Phase qui s’est bien déroulée, avec plusieurs apports notables :</a:t>
            </a:r>
          </a:p>
          <a:p>
            <a:r>
              <a:rPr lang="fr-FR" sz="1200" kern="1200" dirty="0" smtClean="0">
                <a:solidFill>
                  <a:schemeClr val="tx1"/>
                </a:solidFill>
                <a:effectLst/>
                <a:latin typeface="+mn-lt"/>
                <a:ea typeface="+mn-ea"/>
                <a:cs typeface="+mn-cs"/>
              </a:rPr>
              <a:t>Bénéfice d’une expertise importante pour ce type de projet (dialogue avec des prestataires, ) avec une attention particulière donnée à l’accès aux données et aux clauses légales : présence qui a permis de clarifier certains points et de donner du poids aux demandes avancées.</a:t>
            </a:r>
          </a:p>
          <a:p>
            <a:pPr lvl="0"/>
            <a:r>
              <a:rPr lang="fr-FR" sz="1200" kern="1200" dirty="0" smtClean="0">
                <a:solidFill>
                  <a:schemeClr val="tx1"/>
                </a:solidFill>
                <a:effectLst/>
                <a:latin typeface="+mn-lt"/>
                <a:ea typeface="+mn-ea"/>
                <a:cs typeface="+mn-cs"/>
              </a:rPr>
              <a:t>Accès aux données et RGPD : les données propres à un établissement sont hébergées en Europe, y compris les sauvegardes (Amsterdam).</a:t>
            </a:r>
          </a:p>
          <a:p>
            <a:pPr lvl="0"/>
            <a:r>
              <a:rPr lang="fr-FR" sz="1200" kern="1200" dirty="0" smtClean="0">
                <a:solidFill>
                  <a:schemeClr val="tx1"/>
                </a:solidFill>
                <a:effectLst/>
                <a:latin typeface="+mn-lt"/>
                <a:ea typeface="+mn-ea"/>
                <a:cs typeface="+mn-cs"/>
              </a:rPr>
              <a:t>Hiérarchie des pièces en cas de litige : analyse fine des clauses légales.</a:t>
            </a:r>
          </a:p>
          <a:p>
            <a:pPr lvl="0"/>
            <a:r>
              <a:rPr lang="fr-FR" sz="1200" kern="1200" dirty="0" smtClean="0">
                <a:solidFill>
                  <a:schemeClr val="tx1"/>
                </a:solidFill>
                <a:effectLst/>
                <a:latin typeface="+mn-lt"/>
                <a:ea typeface="+mn-ea"/>
                <a:cs typeface="+mn-cs"/>
              </a:rPr>
              <a:t>Négociations des tarifs : multiplication par cinq des coûts d’intégration au système d’authentification, qui apparaissait d’autant moins justifiée que le réseau utilise une authentification </a:t>
            </a:r>
            <a:r>
              <a:rPr lang="fr-FR" sz="1200" kern="1200" dirty="0" err="1" smtClean="0">
                <a:solidFill>
                  <a:schemeClr val="tx1"/>
                </a:solidFill>
                <a:effectLst/>
                <a:latin typeface="+mn-lt"/>
                <a:ea typeface="+mn-ea"/>
                <a:cs typeface="+mn-cs"/>
              </a:rPr>
              <a:t>Shibboleth</a:t>
            </a:r>
            <a:r>
              <a:rPr lang="fr-FR" sz="1200" kern="1200" dirty="0" smtClean="0">
                <a:solidFill>
                  <a:schemeClr val="tx1"/>
                </a:solidFill>
                <a:effectLst/>
                <a:latin typeface="+mn-lt"/>
                <a:ea typeface="+mn-ea"/>
                <a:cs typeface="+mn-cs"/>
              </a:rPr>
              <a:t> pour tous les établissements, avec des caractéristiques identiques et un mode de gestion commun qui permet de garantir l’identité des procédures.</a:t>
            </a:r>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6</a:t>
            </a:fld>
            <a:endParaRPr lang="fr-FR"/>
          </a:p>
        </p:txBody>
      </p:sp>
    </p:spTree>
    <p:extLst>
      <p:ext uri="{BB962C8B-B14F-4D97-AF65-F5344CB8AC3E}">
        <p14:creationId xmlns:p14="http://schemas.microsoft.com/office/powerpoint/2010/main" val="215615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Deuxième étape : préparer la configuration de l’outil</a:t>
            </a:r>
          </a:p>
          <a:p>
            <a:r>
              <a:rPr lang="fr-FR" sz="1200" kern="1200" dirty="0" smtClean="0">
                <a:solidFill>
                  <a:schemeClr val="tx1"/>
                </a:solidFill>
                <a:effectLst/>
                <a:latin typeface="+mn-lt"/>
                <a:ea typeface="+mn-ea"/>
                <a:cs typeface="+mn-cs"/>
              </a:rPr>
              <a:t>Une fois le marché attribué, préparation des spécifications et des phases de tests, qui nécessitaient une intervention accrue des informaticiens. Résultat plus mitigé car les exigences des DSI ont parfois pris le pas sur les besoins exprimés :</a:t>
            </a:r>
          </a:p>
          <a:p>
            <a:pPr lvl="0"/>
            <a:r>
              <a:rPr lang="fr-FR" sz="1200" kern="1200" dirty="0" smtClean="0">
                <a:solidFill>
                  <a:schemeClr val="tx1"/>
                </a:solidFill>
                <a:effectLst/>
                <a:latin typeface="+mn-lt"/>
                <a:ea typeface="+mn-ea"/>
                <a:cs typeface="+mn-cs"/>
              </a:rPr>
              <a:t>Authentification : autorisation des </a:t>
            </a:r>
            <a:r>
              <a:rPr lang="fr-FR" sz="1200" kern="1200" dirty="0" err="1" smtClean="0">
                <a:solidFill>
                  <a:schemeClr val="tx1"/>
                </a:solidFill>
                <a:effectLst/>
                <a:latin typeface="+mn-lt"/>
                <a:ea typeface="+mn-ea"/>
                <a:cs typeface="+mn-cs"/>
              </a:rPr>
              <a:t>IdP</a:t>
            </a:r>
            <a:r>
              <a:rPr lang="fr-FR" sz="1200" kern="1200" dirty="0" smtClean="0">
                <a:solidFill>
                  <a:schemeClr val="tx1"/>
                </a:solidFill>
                <a:effectLst/>
                <a:latin typeface="+mn-lt"/>
                <a:ea typeface="+mn-ea"/>
                <a:cs typeface="+mn-cs"/>
              </a:rPr>
              <a:t> pour permettre la connexion aux différents outils et services. Difficultés pour les lecteurs extérieurs, l’Université de Bordeaux annonçant qu’elle ne maintiendrait plus de LDAP pour ce type de lecteurs.</a:t>
            </a:r>
          </a:p>
          <a:p>
            <a:pPr lvl="0"/>
            <a:r>
              <a:rPr lang="fr-FR" sz="1200" kern="1200" dirty="0" smtClean="0">
                <a:solidFill>
                  <a:schemeClr val="tx1"/>
                </a:solidFill>
                <a:effectLst/>
                <a:latin typeface="+mn-lt"/>
                <a:ea typeface="+mn-ea"/>
                <a:cs typeface="+mn-cs"/>
              </a:rPr>
              <a:t>Comptes lecteurs : chargements quotidiens des données de lecteurs en fonction des choix faits par les DSI (pas de date de naissance par exemple). Sur ce sujet, répartition du travail entre les établissements, la DSI de l’Université de Bordeaux acceptant de centraliser les chargements via un FTP de dépôt pour chaque établissement, avant de les transférer à Ex </a:t>
            </a:r>
            <a:r>
              <a:rPr lang="fr-FR" sz="1200" kern="1200" dirty="0" err="1" smtClean="0">
                <a:solidFill>
                  <a:schemeClr val="tx1"/>
                </a:solidFill>
                <a:effectLst/>
                <a:latin typeface="+mn-lt"/>
                <a:ea typeface="+mn-ea"/>
                <a:cs typeface="+mn-cs"/>
              </a:rPr>
              <a:t>Libris</a:t>
            </a:r>
            <a:r>
              <a:rPr lang="fr-FR" sz="1200" kern="1200" dirty="0" smtClean="0">
                <a:solidFill>
                  <a:schemeClr val="tx1"/>
                </a:solidFill>
                <a:effectLst/>
                <a:latin typeface="+mn-lt"/>
                <a:ea typeface="+mn-ea"/>
                <a:cs typeface="+mn-cs"/>
              </a:rPr>
              <a:t>.</a:t>
            </a:r>
          </a:p>
          <a:p>
            <a:pPr lvl="0"/>
            <a:r>
              <a:rPr lang="fr-FR" sz="1200" kern="1200" dirty="0" smtClean="0">
                <a:solidFill>
                  <a:schemeClr val="tx1"/>
                </a:solidFill>
                <a:effectLst/>
                <a:latin typeface="+mn-lt"/>
                <a:ea typeface="+mn-ea"/>
                <a:cs typeface="+mn-cs"/>
              </a:rPr>
              <a:t>Spécificité des demandes d’intervention sur du matériel que seules les bibliothèques utilisent sur le campus : RFID, automates de prêt, imprimantes à ticket. Seule une poignée de collègues pouvait intervenir sur ce type de demande.</a:t>
            </a:r>
          </a:p>
          <a:p>
            <a:pPr lvl="0"/>
            <a:r>
              <a:rPr lang="fr-FR" sz="1200" kern="1200" dirty="0" smtClean="0">
                <a:solidFill>
                  <a:schemeClr val="tx1"/>
                </a:solidFill>
                <a:effectLst/>
                <a:latin typeface="+mn-lt"/>
                <a:ea typeface="+mn-ea"/>
                <a:cs typeface="+mn-cs"/>
              </a:rPr>
              <a:t>Pas de visibilité sur les contraintes internes à la DSI : contrats avec leurs fournisseurs (</a:t>
            </a:r>
            <a:r>
              <a:rPr lang="fr-FR" sz="1200" kern="1200" dirty="0" err="1" smtClean="0">
                <a:solidFill>
                  <a:schemeClr val="tx1"/>
                </a:solidFill>
                <a:effectLst/>
                <a:latin typeface="+mn-lt"/>
                <a:ea typeface="+mn-ea"/>
                <a:cs typeface="+mn-cs"/>
              </a:rPr>
              <a:t>Gespage</a:t>
            </a:r>
            <a:r>
              <a:rPr lang="fr-FR" sz="1200" kern="1200" dirty="0" smtClean="0">
                <a:solidFill>
                  <a:schemeClr val="tx1"/>
                </a:solidFill>
                <a:effectLst/>
                <a:latin typeface="+mn-lt"/>
                <a:ea typeface="+mn-ea"/>
                <a:cs typeface="+mn-cs"/>
              </a:rPr>
              <a:t> et Toshiba pour la reprographie), disponibilité des équipes. Peu de communication de leur part sur ces éléments qui avaient une influence importante sur le déroulement du projet : à l’origine de l’achoppement de la configuration des impressions depuis Alma.</a:t>
            </a:r>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7</a:t>
            </a:fld>
            <a:endParaRPr lang="fr-FR"/>
          </a:p>
        </p:txBody>
      </p:sp>
    </p:spTree>
    <p:extLst>
      <p:ext uri="{BB962C8B-B14F-4D97-AF65-F5344CB8AC3E}">
        <p14:creationId xmlns:p14="http://schemas.microsoft.com/office/powerpoint/2010/main" val="133497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Troisième étape : maintenir la mobilisation</a:t>
            </a:r>
          </a:p>
          <a:p>
            <a:r>
              <a:rPr lang="fr-FR" sz="1200" kern="1200" dirty="0" smtClean="0">
                <a:solidFill>
                  <a:schemeClr val="tx1"/>
                </a:solidFill>
                <a:effectLst/>
                <a:latin typeface="+mn-lt"/>
                <a:ea typeface="+mn-ea"/>
                <a:cs typeface="+mn-cs"/>
              </a:rPr>
              <a:t>Après le passage en production, besoin d’accompagnement pour plusieurs sujets directement liés au projet (pourtant considéré comme clos dans le portefeuille des projets de la DSI) :</a:t>
            </a:r>
          </a:p>
          <a:p>
            <a:pPr lvl="0"/>
            <a:r>
              <a:rPr lang="fr-FR" sz="1200" kern="1200" dirty="0" smtClean="0">
                <a:solidFill>
                  <a:schemeClr val="tx1"/>
                </a:solidFill>
                <a:effectLst/>
                <a:latin typeface="+mn-lt"/>
                <a:ea typeface="+mn-ea"/>
                <a:cs typeface="+mn-cs"/>
              </a:rPr>
              <a:t>Reprographie : la possibilité de lancer des impressions automatiques depuis Alma n’a été configurée que la semaine dernière, alors que le besoin a été formulé en novembre 2017.</a:t>
            </a:r>
          </a:p>
          <a:p>
            <a:pPr lvl="0"/>
            <a:r>
              <a:rPr lang="fr-FR" sz="1200" kern="1200" dirty="0" smtClean="0">
                <a:solidFill>
                  <a:schemeClr val="tx1"/>
                </a:solidFill>
                <a:effectLst/>
                <a:latin typeface="+mn-lt"/>
                <a:ea typeface="+mn-ea"/>
                <a:cs typeface="+mn-cs"/>
              </a:rPr>
              <a:t>Wifi : utilisation du SGB dans les magasins des bibliothèques.</a:t>
            </a:r>
          </a:p>
          <a:p>
            <a:pPr lvl="0"/>
            <a:r>
              <a:rPr lang="fr-FR" sz="1200" kern="1200" dirty="0" smtClean="0">
                <a:solidFill>
                  <a:schemeClr val="tx1"/>
                </a:solidFill>
                <a:effectLst/>
                <a:latin typeface="+mn-lt"/>
                <a:ea typeface="+mn-ea"/>
                <a:cs typeface="+mn-cs"/>
              </a:rPr>
              <a:t>Impression de tickets : </a:t>
            </a:r>
            <a:r>
              <a:rPr lang="fr-FR" sz="1200" kern="1200" dirty="0" err="1" smtClean="0">
                <a:solidFill>
                  <a:schemeClr val="tx1"/>
                </a:solidFill>
                <a:effectLst/>
                <a:latin typeface="+mn-lt"/>
                <a:ea typeface="+mn-ea"/>
                <a:cs typeface="+mn-cs"/>
              </a:rPr>
              <a:t>Gespage</a:t>
            </a:r>
            <a:r>
              <a:rPr lang="fr-FR" sz="1200" kern="1200" dirty="0" smtClean="0">
                <a:solidFill>
                  <a:schemeClr val="tx1"/>
                </a:solidFill>
                <a:effectLst/>
                <a:latin typeface="+mn-lt"/>
                <a:ea typeface="+mn-ea"/>
                <a:cs typeface="+mn-cs"/>
              </a:rPr>
              <a:t> ne permet pas cette fonctionnalité, attente du prochain marché pour l’introduire dans le cahier des charges.</a:t>
            </a:r>
          </a:p>
          <a:p>
            <a:r>
              <a:rPr lang="fr-FR" sz="1200" kern="1200" dirty="0" smtClean="0">
                <a:solidFill>
                  <a:schemeClr val="tx1"/>
                </a:solidFill>
                <a:effectLst/>
                <a:latin typeface="+mn-lt"/>
                <a:ea typeface="+mn-ea"/>
                <a:cs typeface="+mn-cs"/>
              </a:rPr>
              <a:t>Pose la question du suivi des demandes en dehors d’une gestion de projet : risque d’une mobilisation moindre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8</a:t>
            </a:fld>
            <a:endParaRPr lang="fr-FR"/>
          </a:p>
        </p:txBody>
      </p:sp>
    </p:spTree>
    <p:extLst>
      <p:ext uri="{BB962C8B-B14F-4D97-AF65-F5344CB8AC3E}">
        <p14:creationId xmlns:p14="http://schemas.microsoft.com/office/powerpoint/2010/main" val="147815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Résultats : l’opportunité de gagner en visibilité</a:t>
            </a:r>
          </a:p>
          <a:p>
            <a:r>
              <a:rPr lang="fr-FR" sz="1200" kern="1200" dirty="0" smtClean="0">
                <a:solidFill>
                  <a:schemeClr val="tx1"/>
                </a:solidFill>
                <a:effectLst/>
                <a:latin typeface="+mn-lt"/>
                <a:ea typeface="+mn-ea"/>
                <a:cs typeface="+mn-cs"/>
              </a:rPr>
              <a:t>Importance de gagner en visibilité parmi les applications de l’établissement pour les développements futurs : liens entre SGB et applications tierces (financières notamment : GFC dépenses). </a:t>
            </a:r>
          </a:p>
          <a:p>
            <a:r>
              <a:rPr lang="fr-FR" sz="1200" kern="1200" dirty="0" smtClean="0">
                <a:solidFill>
                  <a:schemeClr val="tx1"/>
                </a:solidFill>
                <a:effectLst/>
                <a:latin typeface="+mn-lt"/>
                <a:ea typeface="+mn-ea"/>
                <a:cs typeface="+mn-cs"/>
              </a:rPr>
              <a:t>Par ricochet, le projet a servi à attirer l’attention sur d’autres problématiques dépendant de l’implication des informaticiens (offre de services aux lecteurs extérieurs, harmonisation de l’offre de services avec les autres établissements) pour lesquelles la dynamique du projet peut permettre de maintenir un meilleur niveau d’implication. Certains étaient en attente depuis longtemps : catégories de lecteurs absentes de l’annuaire (</a:t>
            </a:r>
            <a:r>
              <a:rPr lang="fr-FR" sz="1200" kern="1200" dirty="0" err="1" smtClean="0">
                <a:solidFill>
                  <a:schemeClr val="tx1"/>
                </a:solidFill>
                <a:effectLst/>
                <a:latin typeface="+mn-lt"/>
                <a:ea typeface="+mn-ea"/>
                <a:cs typeface="+mn-cs"/>
              </a:rPr>
              <a:t>alumnis</a:t>
            </a:r>
            <a:r>
              <a:rPr lang="fr-FR" sz="1200" kern="1200" dirty="0" smtClean="0">
                <a:solidFill>
                  <a:schemeClr val="tx1"/>
                </a:solidFill>
                <a:effectLst/>
                <a:latin typeface="+mn-lt"/>
                <a:ea typeface="+mn-ea"/>
                <a:cs typeface="+mn-cs"/>
              </a:rPr>
              <a:t>, retraités, chercheurs invités).</a:t>
            </a:r>
          </a:p>
          <a:p>
            <a:r>
              <a:rPr lang="fr-FR" sz="1200" kern="1200" dirty="0" smtClean="0">
                <a:solidFill>
                  <a:schemeClr val="tx1"/>
                </a:solidFill>
                <a:effectLst/>
                <a:latin typeface="+mn-lt"/>
                <a:ea typeface="+mn-ea"/>
                <a:cs typeface="+mn-cs"/>
              </a:rPr>
              <a:t>Confiance accrue dans les capacités des bibliothécaires à être des interlocuteurs qualifiés sur des sujets traditionnellement considérés comme trop techniques : rejaillit sur d’autres sujets (gestion du parc informatique par exemple).</a:t>
            </a:r>
          </a:p>
          <a:p>
            <a:r>
              <a:rPr lang="fr-FR" sz="1200" kern="1200" dirty="0" smtClean="0">
                <a:solidFill>
                  <a:schemeClr val="tx1"/>
                </a:solidFill>
                <a:effectLst/>
                <a:latin typeface="+mn-lt"/>
                <a:ea typeface="+mn-ea"/>
                <a:cs typeface="+mn-cs"/>
              </a:rPr>
              <a:t>Beaucoup de travail de développement en interne effectué par des collègues informaticiens de formation.</a:t>
            </a:r>
          </a:p>
          <a:p>
            <a:r>
              <a:rPr lang="fr-FR" sz="1200" kern="1200" smtClean="0">
                <a:solidFill>
                  <a:schemeClr val="tx1"/>
                </a:solidFill>
                <a:effectLst/>
                <a:latin typeface="+mn-lt"/>
                <a:ea typeface="+mn-ea"/>
                <a:cs typeface="+mn-cs"/>
              </a:rPr>
              <a:t>L’enjeu des prochains mois sera de maintenir une relation de travail de qualité.</a:t>
            </a:r>
            <a:endParaRPr lang="fr-FR" sz="120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5B06840-B665-44BA-8F6D-B8E8FB3F2D44}" type="slidenum">
              <a:rPr lang="fr-FR" smtClean="0"/>
              <a:t>9</a:t>
            </a:fld>
            <a:endParaRPr lang="fr-FR"/>
          </a:p>
        </p:txBody>
      </p:sp>
    </p:spTree>
    <p:extLst>
      <p:ext uri="{BB962C8B-B14F-4D97-AF65-F5344CB8AC3E}">
        <p14:creationId xmlns:p14="http://schemas.microsoft.com/office/powerpoint/2010/main" val="411041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276872"/>
            <a:ext cx="7772400" cy="1584176"/>
          </a:xfrm>
        </p:spPr>
        <p:txBody>
          <a:bodyPr/>
          <a:lstStyle/>
          <a:p>
            <a:r>
              <a:rPr lang="fr-FR" smtClean="0"/>
              <a:t>Modifiez le style du titre</a:t>
            </a:r>
            <a:endParaRPr lang="fr-FR" dirty="0"/>
          </a:p>
        </p:txBody>
      </p:sp>
      <p:sp>
        <p:nvSpPr>
          <p:cNvPr id="3" name="Sous-titre 2"/>
          <p:cNvSpPr>
            <a:spLocks noGrp="1"/>
          </p:cNvSpPr>
          <p:nvPr>
            <p:ph type="subTitle" idx="1"/>
          </p:nvPr>
        </p:nvSpPr>
        <p:spPr>
          <a:xfrm>
            <a:off x="1371600" y="4149080"/>
            <a:ext cx="6400800" cy="172819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99E2E431-16E8-4A3E-A462-5530A902A08E}" type="datetimeFigureOut">
              <a:rPr lang="fr-FR"/>
              <a:pPr>
                <a:defRPr/>
              </a:pPr>
              <a:t>31/01/2019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56EFFA6-68B9-404A-9BFD-A82C193B5FB7}" type="slidenum">
              <a:rPr lang="fr-FR" altLang="fr-FR"/>
              <a:pPr/>
              <a:t>‹N°›</a:t>
            </a:fld>
            <a:endParaRPr lang="fr-FR" altLang="fr-FR"/>
          </a:p>
        </p:txBody>
      </p:sp>
    </p:spTree>
    <p:extLst>
      <p:ext uri="{BB962C8B-B14F-4D97-AF65-F5344CB8AC3E}">
        <p14:creationId xmlns:p14="http://schemas.microsoft.com/office/powerpoint/2010/main" val="401394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7510DA1-93A0-44FA-A9B2-736272B29A14}" type="datetimeFigureOut">
              <a:rPr lang="fr-FR"/>
              <a:pPr>
                <a:defRPr/>
              </a:pPr>
              <a:t>31/01/2019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06CB46C2-F36A-4F5E-B0BA-A212D9B1946C}" type="slidenum">
              <a:rPr lang="fr-FR" altLang="fr-FR"/>
              <a:pPr/>
              <a:t>‹N°›</a:t>
            </a:fld>
            <a:endParaRPr lang="fr-FR" altLang="fr-FR"/>
          </a:p>
        </p:txBody>
      </p:sp>
    </p:spTree>
    <p:extLst>
      <p:ext uri="{BB962C8B-B14F-4D97-AF65-F5344CB8AC3E}">
        <p14:creationId xmlns:p14="http://schemas.microsoft.com/office/powerpoint/2010/main" val="96378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70F7C21-CC32-45FC-BB7A-17C01C2BA12E}" type="datetimeFigureOut">
              <a:rPr lang="fr-FR"/>
              <a:pPr>
                <a:defRPr/>
              </a:pPr>
              <a:t>31/01/2019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D3FAF4F-DD24-4D2E-939E-953A609FF7C2}" type="slidenum">
              <a:rPr lang="fr-FR" altLang="fr-FR"/>
              <a:pPr/>
              <a:t>‹N°›</a:t>
            </a:fld>
            <a:endParaRPr lang="fr-FR" altLang="fr-FR"/>
          </a:p>
        </p:txBody>
      </p:sp>
    </p:spTree>
    <p:extLst>
      <p:ext uri="{BB962C8B-B14F-4D97-AF65-F5344CB8AC3E}">
        <p14:creationId xmlns:p14="http://schemas.microsoft.com/office/powerpoint/2010/main" val="372137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15351EC-7EBA-459B-AA77-50C21BE155E6}" type="datetimeFigureOut">
              <a:rPr lang="fr-FR"/>
              <a:pPr>
                <a:defRPr/>
              </a:pPr>
              <a:t>31/01/2019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07ED1586-2922-4594-98AA-09FC6C31A727}" type="slidenum">
              <a:rPr lang="fr-FR" altLang="fr-FR"/>
              <a:pPr/>
              <a:t>‹N°›</a:t>
            </a:fld>
            <a:endParaRPr lang="fr-FR" altLang="fr-FR"/>
          </a:p>
        </p:txBody>
      </p:sp>
    </p:spTree>
    <p:extLst>
      <p:ext uri="{BB962C8B-B14F-4D97-AF65-F5344CB8AC3E}">
        <p14:creationId xmlns:p14="http://schemas.microsoft.com/office/powerpoint/2010/main" val="60498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E7D0310-7C5E-4D0D-90B3-F68E8575F5EE}" type="datetimeFigureOut">
              <a:rPr lang="fr-FR"/>
              <a:pPr>
                <a:defRPr/>
              </a:pPr>
              <a:t>31/01/2019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F7488205-56B9-4F12-BB1A-ACEF43A58073}" type="slidenum">
              <a:rPr lang="fr-FR" altLang="fr-FR"/>
              <a:pPr/>
              <a:t>‹N°›</a:t>
            </a:fld>
            <a:endParaRPr lang="fr-FR" altLang="fr-FR"/>
          </a:p>
        </p:txBody>
      </p:sp>
    </p:spTree>
    <p:extLst>
      <p:ext uri="{BB962C8B-B14F-4D97-AF65-F5344CB8AC3E}">
        <p14:creationId xmlns:p14="http://schemas.microsoft.com/office/powerpoint/2010/main" val="316620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fld id="{4F028E1E-32A3-4BCF-8E6C-69B605E24C83}" type="datetimeFigureOut">
              <a:rPr lang="fr-FR"/>
              <a:pPr>
                <a:defRPr/>
              </a:pPr>
              <a:t>31/01/2019</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fld id="{F52D5707-12B9-43B1-8F38-AA66EA559245}" type="slidenum">
              <a:rPr lang="fr-FR" altLang="fr-FR"/>
              <a:pPr/>
              <a:t>‹N°›</a:t>
            </a:fld>
            <a:endParaRPr lang="fr-FR" altLang="fr-FR"/>
          </a:p>
        </p:txBody>
      </p:sp>
    </p:spTree>
    <p:extLst>
      <p:ext uri="{BB962C8B-B14F-4D97-AF65-F5344CB8AC3E}">
        <p14:creationId xmlns:p14="http://schemas.microsoft.com/office/powerpoint/2010/main" val="56164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38E6D6FB-6D16-41CC-997F-E1ED9F44AE1F}" type="datetimeFigureOut">
              <a:rPr lang="fr-FR"/>
              <a:pPr>
                <a:defRPr/>
              </a:pPr>
              <a:t>31/01/2019</a:t>
            </a:fld>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fld id="{5B5B14CA-0FEA-406B-BD7A-B4E6DC203244}" type="slidenum">
              <a:rPr lang="fr-FR" altLang="fr-FR"/>
              <a:pPr/>
              <a:t>‹N°›</a:t>
            </a:fld>
            <a:endParaRPr lang="fr-FR" altLang="fr-FR"/>
          </a:p>
        </p:txBody>
      </p:sp>
    </p:spTree>
    <p:extLst>
      <p:ext uri="{BB962C8B-B14F-4D97-AF65-F5344CB8AC3E}">
        <p14:creationId xmlns:p14="http://schemas.microsoft.com/office/powerpoint/2010/main" val="365139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fld id="{38DC6115-D7E7-4B60-A23A-74783117D479}" type="datetimeFigureOut">
              <a:rPr lang="fr-FR"/>
              <a:pPr>
                <a:defRPr/>
              </a:pPr>
              <a:t>31/01/2019</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fld id="{264A532F-779C-49BC-81E4-1A31F78454C3}" type="slidenum">
              <a:rPr lang="fr-FR" altLang="fr-FR"/>
              <a:pPr/>
              <a:t>‹N°›</a:t>
            </a:fld>
            <a:endParaRPr lang="fr-FR" altLang="fr-FR"/>
          </a:p>
        </p:txBody>
      </p:sp>
    </p:spTree>
    <p:extLst>
      <p:ext uri="{BB962C8B-B14F-4D97-AF65-F5344CB8AC3E}">
        <p14:creationId xmlns:p14="http://schemas.microsoft.com/office/powerpoint/2010/main" val="20874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D6ADCBB-C642-4A7F-89F9-9A58ED62A965}" type="datetimeFigureOut">
              <a:rPr lang="fr-FR"/>
              <a:pPr>
                <a:defRPr/>
              </a:pPr>
              <a:t>31/01/2019</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fld id="{7AAE604D-67A6-4D7A-8434-C298540B6EB4}" type="slidenum">
              <a:rPr lang="fr-FR" altLang="fr-FR"/>
              <a:pPr/>
              <a:t>‹N°›</a:t>
            </a:fld>
            <a:endParaRPr lang="fr-FR" altLang="fr-FR"/>
          </a:p>
        </p:txBody>
      </p:sp>
    </p:spTree>
    <p:extLst>
      <p:ext uri="{BB962C8B-B14F-4D97-AF65-F5344CB8AC3E}">
        <p14:creationId xmlns:p14="http://schemas.microsoft.com/office/powerpoint/2010/main" val="226862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0B2A7453-397B-4568-B457-EDDF384B4499}" type="datetimeFigureOut">
              <a:rPr lang="fr-FR"/>
              <a:pPr>
                <a:defRPr/>
              </a:pPr>
              <a:t>31/01/2019</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fld id="{39024FAC-E2AE-44E3-AEFD-C6FF4879F3AB}" type="slidenum">
              <a:rPr lang="fr-FR" altLang="fr-FR"/>
              <a:pPr/>
              <a:t>‹N°›</a:t>
            </a:fld>
            <a:endParaRPr lang="fr-FR" altLang="fr-FR"/>
          </a:p>
        </p:txBody>
      </p:sp>
    </p:spTree>
    <p:extLst>
      <p:ext uri="{BB962C8B-B14F-4D97-AF65-F5344CB8AC3E}">
        <p14:creationId xmlns:p14="http://schemas.microsoft.com/office/powerpoint/2010/main" val="413623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2A4923FF-F33D-43A2-BD24-645E7BF17B1A}" type="datetimeFigureOut">
              <a:rPr lang="fr-FR"/>
              <a:pPr>
                <a:defRPr/>
              </a:pPr>
              <a:t>31/01/2019</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fld id="{02BF76B5-85E9-40BB-8737-1FD704A308FE}" type="slidenum">
              <a:rPr lang="fr-FR" altLang="fr-FR"/>
              <a:pPr/>
              <a:t>‹N°›</a:t>
            </a:fld>
            <a:endParaRPr lang="fr-FR" altLang="fr-FR"/>
          </a:p>
        </p:txBody>
      </p:sp>
    </p:spTree>
    <p:extLst>
      <p:ext uri="{BB962C8B-B14F-4D97-AF65-F5344CB8AC3E}">
        <p14:creationId xmlns:p14="http://schemas.microsoft.com/office/powerpoint/2010/main" val="119404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68313" y="1052513"/>
            <a:ext cx="82184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lhghghhe style du titre</a:t>
            </a:r>
          </a:p>
        </p:txBody>
      </p:sp>
      <p:sp>
        <p:nvSpPr>
          <p:cNvPr id="1027" name="Espace réservé du texte 2"/>
          <p:cNvSpPr>
            <a:spLocks noGrp="1"/>
          </p:cNvSpPr>
          <p:nvPr>
            <p:ph type="body" idx="1"/>
          </p:nvPr>
        </p:nvSpPr>
        <p:spPr bwMode="auto">
          <a:xfrm>
            <a:off x="457200" y="1773238"/>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D8DBDD5-D599-41C1-89C7-E2077DB2ED3D}" type="datetimeFigureOut">
              <a:rPr lang="fr-FR"/>
              <a:pPr>
                <a:defRPr/>
              </a:pPr>
              <a:t>31/01/2019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fr-FR"/>
              <a:t>Université Bordeaux Montaigne</a:t>
            </a:r>
            <a:br>
              <a:rPr lang="fr-FR"/>
            </a:br>
            <a:r>
              <a:rPr lang="fr-FR"/>
              <a:t>Domaine universitaire - 33607 Pessac</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81ACE6E-5E8D-4D32-8EB3-E3CA6A14EE43}"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thaca-primo.hosted.exlibrisgroup.com/primo-explore/search?sortby=rank&amp;vid=01ITHACACOL_V1&amp;lang=fr_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Captures%20d'&#233;cran%20produits%20Ex-Libris/Primo/Primo_navigation%20compte%20lecteur%20-%20notice%20document_&#233;cran%201.p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thaca-primo.hosted.exlibrisgroup.com/primo-explore/search?sortby=rank&amp;vid=01ITHACACOL_V1&amp;lang=fr_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Captures%20d'&#233;cran%20produits%20Ex-Libris/Primo/Primo_navigation%20compte%20lecteur%20-%20notice%20document_&#233;cran%201.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ctrTitle"/>
          </p:nvPr>
        </p:nvSpPr>
        <p:spPr>
          <a:xfrm>
            <a:off x="684213" y="2276475"/>
            <a:ext cx="7772400" cy="1584325"/>
          </a:xfrm>
        </p:spPr>
        <p:txBody>
          <a:bodyPr/>
          <a:lstStyle/>
          <a:p>
            <a:r>
              <a:rPr lang="fr-FR" b="1" dirty="0"/>
              <a:t>Gérer l’intégration des services informatiques au </a:t>
            </a:r>
            <a:r>
              <a:rPr lang="fr-FR" b="1" dirty="0" smtClean="0"/>
              <a:t>projet</a:t>
            </a:r>
            <a:endParaRPr lang="fr-FR" b="1" dirty="0"/>
          </a:p>
        </p:txBody>
      </p:sp>
      <p:sp>
        <p:nvSpPr>
          <p:cNvPr id="3" name="Sous-titre 2"/>
          <p:cNvSpPr>
            <a:spLocks noGrp="1"/>
          </p:cNvSpPr>
          <p:nvPr>
            <p:ph type="subTitle" idx="1"/>
          </p:nvPr>
        </p:nvSpPr>
        <p:spPr>
          <a:xfrm>
            <a:off x="1371600" y="4149725"/>
            <a:ext cx="6728792" cy="1079475"/>
          </a:xfrm>
        </p:spPr>
        <p:txBody>
          <a:bodyPr rtlCol="0">
            <a:normAutofit/>
          </a:bodyPr>
          <a:lstStyle/>
          <a:p>
            <a:pPr fontAlgn="auto">
              <a:spcAft>
                <a:spcPts val="0"/>
              </a:spcAft>
              <a:defRPr/>
            </a:pPr>
            <a:r>
              <a:rPr lang="fr-FR" sz="2800" b="1" dirty="0" smtClean="0"/>
              <a:t>Entre </a:t>
            </a:r>
            <a:r>
              <a:rPr lang="fr-FR" sz="2800" b="1" dirty="0"/>
              <a:t>dépendance technique et </a:t>
            </a:r>
            <a:r>
              <a:rPr lang="fr-FR" sz="2800" b="1" dirty="0" smtClean="0"/>
              <a:t>opportunités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930025"/>
            <a:ext cx="8334114" cy="59279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729" y="966207"/>
            <a:ext cx="8218487" cy="1313767"/>
          </a:xfrm>
        </p:spPr>
        <p:style>
          <a:lnRef idx="3">
            <a:schemeClr val="lt1"/>
          </a:lnRef>
          <a:fillRef idx="1">
            <a:schemeClr val="accent1"/>
          </a:fillRef>
          <a:effectRef idx="1">
            <a:schemeClr val="accent1"/>
          </a:effectRef>
          <a:fontRef idx="minor">
            <a:schemeClr val="lt1"/>
          </a:fontRef>
        </p:style>
        <p:txBody>
          <a:bodyPr/>
          <a:lstStyle/>
          <a:p>
            <a:r>
              <a:rPr lang="fr-FR" dirty="0" smtClean="0"/>
              <a:t>Des périmètres d’intervention historiquement bien délimités</a:t>
            </a:r>
            <a:endParaRPr lang="fr-FR" dirty="0"/>
          </a:p>
        </p:txBody>
      </p:sp>
      <p:sp>
        <p:nvSpPr>
          <p:cNvPr id="4" name="Titre 1"/>
          <p:cNvSpPr txBox="1">
            <a:spLocks/>
          </p:cNvSpPr>
          <p:nvPr/>
        </p:nvSpPr>
        <p:spPr bwMode="auto">
          <a:xfrm>
            <a:off x="0" y="0"/>
            <a:ext cx="8686800" cy="91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endParaRPr lang="fr-FR" dirty="0"/>
          </a:p>
        </p:txBody>
      </p:sp>
      <p:grpSp>
        <p:nvGrpSpPr>
          <p:cNvPr id="6" name="Groupe 5"/>
          <p:cNvGrpSpPr/>
          <p:nvPr/>
        </p:nvGrpSpPr>
        <p:grpSpPr>
          <a:xfrm>
            <a:off x="754818" y="2569207"/>
            <a:ext cx="536550" cy="566802"/>
            <a:chOff x="3054891" y="2217457"/>
            <a:chExt cx="467863" cy="457918"/>
          </a:xfrm>
        </p:grpSpPr>
        <p:sp>
          <p:nvSpPr>
            <p:cNvPr id="7" name="Organigramme : Connecteur 6"/>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Flèche droite 7"/>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9" name="Groupe 8"/>
          <p:cNvGrpSpPr/>
          <p:nvPr/>
        </p:nvGrpSpPr>
        <p:grpSpPr>
          <a:xfrm>
            <a:off x="754818" y="3853123"/>
            <a:ext cx="536550" cy="566802"/>
            <a:chOff x="3054891" y="2217457"/>
            <a:chExt cx="467863" cy="457918"/>
          </a:xfrm>
        </p:grpSpPr>
        <p:sp>
          <p:nvSpPr>
            <p:cNvPr id="10" name="Organigramme : Connecteur 9"/>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Flèche droite 10"/>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12" name="Groupe 11"/>
          <p:cNvGrpSpPr/>
          <p:nvPr/>
        </p:nvGrpSpPr>
        <p:grpSpPr>
          <a:xfrm>
            <a:off x="740681" y="5157192"/>
            <a:ext cx="536550" cy="566802"/>
            <a:chOff x="3054891" y="2217457"/>
            <a:chExt cx="467863" cy="457918"/>
          </a:xfrm>
        </p:grpSpPr>
        <p:sp>
          <p:nvSpPr>
            <p:cNvPr id="13" name="Organigramme : Connecteur 12"/>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Flèche droite 13"/>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16" name="ZoneTexte 15">
            <a:hlinkClick r:id="rId3"/>
          </p:cNvPr>
          <p:cNvSpPr txBox="1"/>
          <p:nvPr/>
        </p:nvSpPr>
        <p:spPr>
          <a:xfrm>
            <a:off x="1511214" y="2621774"/>
            <a:ext cx="5353773" cy="461665"/>
          </a:xfrm>
          <a:prstGeom prst="rect">
            <a:avLst/>
          </a:prstGeom>
          <a:noFill/>
        </p:spPr>
        <p:txBody>
          <a:bodyPr wrap="none" rtlCol="0">
            <a:spAutoFit/>
          </a:bodyPr>
          <a:lstStyle/>
          <a:p>
            <a:r>
              <a:rPr lang="fr-FR" sz="2400" dirty="0" smtClean="0"/>
              <a:t>Centralisation de l’administration du SIGB</a:t>
            </a:r>
            <a:endParaRPr lang="fr-FR" sz="2400" dirty="0"/>
          </a:p>
        </p:txBody>
      </p:sp>
      <p:sp>
        <p:nvSpPr>
          <p:cNvPr id="17" name="ZoneTexte 16">
            <a:hlinkClick r:id="rId4" action="ppaction://hlinkfile"/>
          </p:cNvPr>
          <p:cNvSpPr txBox="1"/>
          <p:nvPr/>
        </p:nvSpPr>
        <p:spPr>
          <a:xfrm>
            <a:off x="1433549" y="3905690"/>
            <a:ext cx="6763556" cy="461665"/>
          </a:xfrm>
          <a:prstGeom prst="rect">
            <a:avLst/>
          </a:prstGeom>
          <a:noFill/>
        </p:spPr>
        <p:txBody>
          <a:bodyPr wrap="square" rtlCol="0">
            <a:spAutoFit/>
          </a:bodyPr>
          <a:lstStyle/>
          <a:p>
            <a:r>
              <a:rPr lang="fr-FR" sz="2400" dirty="0" smtClean="0"/>
              <a:t>Peu d’interventions dans le champ documentaire</a:t>
            </a:r>
            <a:endParaRPr lang="fr-FR" sz="2400" dirty="0"/>
          </a:p>
        </p:txBody>
      </p:sp>
      <p:sp>
        <p:nvSpPr>
          <p:cNvPr id="21" name="ZoneTexte 20"/>
          <p:cNvSpPr txBox="1"/>
          <p:nvPr/>
        </p:nvSpPr>
        <p:spPr>
          <a:xfrm>
            <a:off x="1511214" y="5209759"/>
            <a:ext cx="6589175" cy="461665"/>
          </a:xfrm>
          <a:prstGeom prst="rect">
            <a:avLst/>
          </a:prstGeom>
          <a:noFill/>
        </p:spPr>
        <p:txBody>
          <a:bodyPr wrap="square" rtlCol="0">
            <a:spAutoFit/>
          </a:bodyPr>
          <a:lstStyle/>
          <a:p>
            <a:r>
              <a:rPr lang="fr-FR" sz="2400" dirty="0" smtClean="0"/>
              <a:t>Faible autonomie du SCD de l’UBM</a:t>
            </a:r>
            <a:endParaRPr lang="fr-FR" sz="2400" dirty="0"/>
          </a:p>
        </p:txBody>
      </p:sp>
    </p:spTree>
    <p:extLst>
      <p:ext uri="{BB962C8B-B14F-4D97-AF65-F5344CB8AC3E}">
        <p14:creationId xmlns:p14="http://schemas.microsoft.com/office/powerpoint/2010/main" val="1432428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729" y="966208"/>
            <a:ext cx="8218487" cy="647700"/>
          </a:xfrm>
        </p:spPr>
        <p:style>
          <a:lnRef idx="3">
            <a:schemeClr val="lt1"/>
          </a:lnRef>
          <a:fillRef idx="1">
            <a:schemeClr val="accent1"/>
          </a:fillRef>
          <a:effectRef idx="1">
            <a:schemeClr val="accent1"/>
          </a:effectRef>
          <a:fontRef idx="minor">
            <a:schemeClr val="lt1"/>
          </a:fontRef>
        </p:style>
        <p:txBody>
          <a:bodyPr/>
          <a:lstStyle/>
          <a:p>
            <a:r>
              <a:rPr lang="fr-FR" dirty="0" smtClean="0"/>
              <a:t>De fortes contraintes</a:t>
            </a:r>
            <a:endParaRPr lang="fr-FR" dirty="0"/>
          </a:p>
        </p:txBody>
      </p:sp>
      <p:sp>
        <p:nvSpPr>
          <p:cNvPr id="4" name="Titre 1"/>
          <p:cNvSpPr txBox="1">
            <a:spLocks/>
          </p:cNvSpPr>
          <p:nvPr/>
        </p:nvSpPr>
        <p:spPr bwMode="auto">
          <a:xfrm>
            <a:off x="0" y="0"/>
            <a:ext cx="8686800" cy="91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endParaRPr lang="fr-FR" dirty="0"/>
          </a:p>
        </p:txBody>
      </p:sp>
      <p:grpSp>
        <p:nvGrpSpPr>
          <p:cNvPr id="6" name="Groupe 5"/>
          <p:cNvGrpSpPr/>
          <p:nvPr/>
        </p:nvGrpSpPr>
        <p:grpSpPr>
          <a:xfrm>
            <a:off x="754818" y="2386238"/>
            <a:ext cx="536550" cy="566802"/>
            <a:chOff x="3054891" y="2217457"/>
            <a:chExt cx="467863" cy="457918"/>
          </a:xfrm>
        </p:grpSpPr>
        <p:sp>
          <p:nvSpPr>
            <p:cNvPr id="7" name="Organigramme : Connecteur 6"/>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Flèche droite 7"/>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9" name="Groupe 8"/>
          <p:cNvGrpSpPr/>
          <p:nvPr/>
        </p:nvGrpSpPr>
        <p:grpSpPr>
          <a:xfrm>
            <a:off x="754818" y="3441977"/>
            <a:ext cx="536550" cy="566802"/>
            <a:chOff x="3054891" y="2217457"/>
            <a:chExt cx="467863" cy="457918"/>
          </a:xfrm>
        </p:grpSpPr>
        <p:sp>
          <p:nvSpPr>
            <p:cNvPr id="10" name="Organigramme : Connecteur 9"/>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Flèche droite 10"/>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12" name="Groupe 11"/>
          <p:cNvGrpSpPr/>
          <p:nvPr/>
        </p:nvGrpSpPr>
        <p:grpSpPr>
          <a:xfrm>
            <a:off x="754818" y="4497715"/>
            <a:ext cx="536550" cy="566802"/>
            <a:chOff x="3054891" y="2217457"/>
            <a:chExt cx="467863" cy="457918"/>
          </a:xfrm>
        </p:grpSpPr>
        <p:sp>
          <p:nvSpPr>
            <p:cNvPr id="13" name="Organigramme : Connecteur 12"/>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Flèche droite 13"/>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15" name="ZoneTexte 14"/>
          <p:cNvSpPr txBox="1"/>
          <p:nvPr/>
        </p:nvSpPr>
        <p:spPr>
          <a:xfrm>
            <a:off x="1511215" y="5606021"/>
            <a:ext cx="6589175" cy="461665"/>
          </a:xfrm>
          <a:prstGeom prst="rect">
            <a:avLst/>
          </a:prstGeom>
          <a:noFill/>
        </p:spPr>
        <p:txBody>
          <a:bodyPr wrap="square" rtlCol="0">
            <a:spAutoFit/>
          </a:bodyPr>
          <a:lstStyle/>
          <a:p>
            <a:r>
              <a:rPr lang="fr-FR" sz="2400" dirty="0" smtClean="0"/>
              <a:t>Des interventions ponctuelles mais indispensables</a:t>
            </a:r>
            <a:endParaRPr lang="fr-FR" sz="2400" dirty="0"/>
          </a:p>
        </p:txBody>
      </p:sp>
      <p:sp>
        <p:nvSpPr>
          <p:cNvPr id="16" name="ZoneTexte 15">
            <a:hlinkClick r:id="rId3"/>
          </p:cNvPr>
          <p:cNvSpPr txBox="1"/>
          <p:nvPr/>
        </p:nvSpPr>
        <p:spPr>
          <a:xfrm>
            <a:off x="1511215" y="2438805"/>
            <a:ext cx="3063339" cy="461665"/>
          </a:xfrm>
          <a:prstGeom prst="rect">
            <a:avLst/>
          </a:prstGeom>
          <a:noFill/>
        </p:spPr>
        <p:txBody>
          <a:bodyPr wrap="none" rtlCol="0">
            <a:spAutoFit/>
          </a:bodyPr>
          <a:lstStyle/>
          <a:p>
            <a:r>
              <a:rPr lang="fr-FR" sz="2400" dirty="0" smtClean="0"/>
              <a:t>5 établissements, 5 DSI</a:t>
            </a:r>
            <a:endParaRPr lang="fr-FR" sz="2400" dirty="0"/>
          </a:p>
        </p:txBody>
      </p:sp>
      <p:sp>
        <p:nvSpPr>
          <p:cNvPr id="17" name="ZoneTexte 16">
            <a:hlinkClick r:id="rId4" action="ppaction://hlinkfile"/>
          </p:cNvPr>
          <p:cNvSpPr txBox="1"/>
          <p:nvPr/>
        </p:nvSpPr>
        <p:spPr>
          <a:xfrm>
            <a:off x="1511215" y="3494534"/>
            <a:ext cx="6763556" cy="461665"/>
          </a:xfrm>
          <a:prstGeom prst="rect">
            <a:avLst/>
          </a:prstGeom>
          <a:noFill/>
        </p:spPr>
        <p:txBody>
          <a:bodyPr wrap="square" rtlCol="0">
            <a:spAutoFit/>
          </a:bodyPr>
          <a:lstStyle/>
          <a:p>
            <a:r>
              <a:rPr lang="fr-FR" sz="2400" dirty="0" smtClean="0"/>
              <a:t>Un calendrier étalé sur plusieurs années</a:t>
            </a:r>
            <a:endParaRPr lang="fr-FR" sz="2400" dirty="0"/>
          </a:p>
        </p:txBody>
      </p:sp>
      <p:grpSp>
        <p:nvGrpSpPr>
          <p:cNvPr id="18" name="Groupe 17"/>
          <p:cNvGrpSpPr/>
          <p:nvPr/>
        </p:nvGrpSpPr>
        <p:grpSpPr>
          <a:xfrm>
            <a:off x="754818" y="5553454"/>
            <a:ext cx="536550" cy="566802"/>
            <a:chOff x="3054891" y="2217457"/>
            <a:chExt cx="467863" cy="457918"/>
          </a:xfrm>
        </p:grpSpPr>
        <p:sp>
          <p:nvSpPr>
            <p:cNvPr id="19" name="Organigramme : Connecteur 18"/>
            <p:cNvSpPr/>
            <p:nvPr/>
          </p:nvSpPr>
          <p:spPr>
            <a:xfrm>
              <a:off x="3054891" y="2217457"/>
              <a:ext cx="467863" cy="457918"/>
            </a:xfrm>
            <a:prstGeom prst="flowChartConnec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0" name="Flèche droite 19"/>
            <p:cNvSpPr/>
            <p:nvPr/>
          </p:nvSpPr>
          <p:spPr>
            <a:xfrm>
              <a:off x="3153137" y="2345774"/>
              <a:ext cx="271373" cy="20128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21" name="ZoneTexte 20"/>
          <p:cNvSpPr txBox="1"/>
          <p:nvPr/>
        </p:nvSpPr>
        <p:spPr>
          <a:xfrm>
            <a:off x="1511214" y="4365611"/>
            <a:ext cx="6589175" cy="830997"/>
          </a:xfrm>
          <a:prstGeom prst="rect">
            <a:avLst/>
          </a:prstGeom>
          <a:noFill/>
        </p:spPr>
        <p:txBody>
          <a:bodyPr wrap="square" rtlCol="0">
            <a:spAutoFit/>
          </a:bodyPr>
          <a:lstStyle/>
          <a:p>
            <a:r>
              <a:rPr lang="fr-FR" sz="2400" dirty="0" smtClean="0"/>
              <a:t>Une forte dépendance technique : données lecteurs, authentification, reprographie</a:t>
            </a:r>
            <a:endParaRPr lang="fr-FR" sz="2400" dirty="0"/>
          </a:p>
        </p:txBody>
      </p:sp>
    </p:spTree>
    <p:extLst>
      <p:ext uri="{BB962C8B-B14F-4D97-AF65-F5344CB8AC3E}">
        <p14:creationId xmlns:p14="http://schemas.microsoft.com/office/powerpoint/2010/main" val="1977821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395536" y="1196752"/>
            <a:ext cx="8220075" cy="4457700"/>
          </a:xfrm>
          <a:prstGeom prst="rect">
            <a:avLst/>
          </a:prstGeom>
        </p:spPr>
      </p:pic>
    </p:spTree>
    <p:extLst>
      <p:ext uri="{BB962C8B-B14F-4D97-AF65-F5344CB8AC3E}">
        <p14:creationId xmlns:p14="http://schemas.microsoft.com/office/powerpoint/2010/main" val="2405344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10" y="0"/>
            <a:ext cx="9158010" cy="6864495"/>
          </a:xfrm>
        </p:spPr>
      </p:pic>
      <p:pic>
        <p:nvPicPr>
          <p:cNvPr id="7" name="Image 6"/>
          <p:cNvPicPr>
            <a:picLocks noChangeAspect="1"/>
          </p:cNvPicPr>
          <p:nvPr/>
        </p:nvPicPr>
        <p:blipFill>
          <a:blip r:embed="rId4"/>
          <a:stretch>
            <a:fillRect/>
          </a:stretch>
        </p:blipFill>
        <p:spPr>
          <a:xfrm>
            <a:off x="6516217" y="1484784"/>
            <a:ext cx="2016223" cy="4392488"/>
          </a:xfrm>
          <a:prstGeom prst="rect">
            <a:avLst/>
          </a:prstGeom>
        </p:spPr>
      </p:pic>
      <p:sp>
        <p:nvSpPr>
          <p:cNvPr id="9" name="ZoneTexte 8"/>
          <p:cNvSpPr txBox="1"/>
          <p:nvPr/>
        </p:nvSpPr>
        <p:spPr>
          <a:xfrm>
            <a:off x="6588224" y="1788202"/>
            <a:ext cx="1872208" cy="3785652"/>
          </a:xfrm>
          <a:prstGeom prst="rect">
            <a:avLst/>
          </a:prstGeom>
          <a:noFill/>
        </p:spPr>
        <p:txBody>
          <a:bodyPr wrap="square" rtlCol="0">
            <a:spAutoFit/>
          </a:bodyPr>
          <a:lstStyle/>
          <a:p>
            <a:pPr algn="ctr"/>
            <a:r>
              <a:rPr lang="fr-FR" sz="2000" b="1" dirty="0" smtClean="0"/>
              <a:t>Informations régulières</a:t>
            </a:r>
          </a:p>
          <a:p>
            <a:pPr algn="ctr"/>
            <a:endParaRPr lang="fr-FR" sz="2000" b="1" dirty="0"/>
          </a:p>
          <a:p>
            <a:pPr algn="ctr"/>
            <a:r>
              <a:rPr lang="fr-FR" sz="2000" b="1" dirty="0" smtClean="0"/>
              <a:t>Effort de formalisation</a:t>
            </a:r>
          </a:p>
          <a:p>
            <a:pPr algn="ctr"/>
            <a:endParaRPr lang="fr-FR" sz="2000" b="1" dirty="0"/>
          </a:p>
          <a:p>
            <a:pPr algn="ctr"/>
            <a:r>
              <a:rPr lang="fr-FR" sz="2000" b="1" dirty="0" smtClean="0"/>
              <a:t>Valoriser les avantages</a:t>
            </a:r>
          </a:p>
          <a:p>
            <a:pPr algn="ctr"/>
            <a:endParaRPr lang="fr-FR" sz="2000" b="1" dirty="0"/>
          </a:p>
          <a:p>
            <a:pPr algn="ctr"/>
            <a:r>
              <a:rPr lang="fr-FR" sz="2000" b="1" dirty="0" smtClean="0"/>
              <a:t>Participation au dialogue compétitif</a:t>
            </a:r>
            <a:endParaRPr lang="fr-FR" sz="2000" b="1" dirty="0"/>
          </a:p>
        </p:txBody>
      </p:sp>
    </p:spTree>
    <p:extLst>
      <p:ext uri="{BB962C8B-B14F-4D97-AF65-F5344CB8AC3E}">
        <p14:creationId xmlns:p14="http://schemas.microsoft.com/office/powerpoint/2010/main" val="648802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0" y="857"/>
            <a:ext cx="9142857" cy="6857143"/>
          </a:xfrm>
          <a:prstGeom prst="rect">
            <a:avLst/>
          </a:prstGeom>
        </p:spPr>
      </p:pic>
      <p:pic>
        <p:nvPicPr>
          <p:cNvPr id="5" name="Image 4"/>
          <p:cNvPicPr>
            <a:picLocks noChangeAspect="1"/>
          </p:cNvPicPr>
          <p:nvPr/>
        </p:nvPicPr>
        <p:blipFill>
          <a:blip r:embed="rId4"/>
          <a:stretch>
            <a:fillRect/>
          </a:stretch>
        </p:blipFill>
        <p:spPr>
          <a:xfrm>
            <a:off x="6732240" y="2924944"/>
            <a:ext cx="2016223" cy="3096344"/>
          </a:xfrm>
          <a:prstGeom prst="rect">
            <a:avLst/>
          </a:prstGeom>
        </p:spPr>
      </p:pic>
      <p:sp>
        <p:nvSpPr>
          <p:cNvPr id="6" name="ZoneTexte 5"/>
          <p:cNvSpPr txBox="1"/>
          <p:nvPr/>
        </p:nvSpPr>
        <p:spPr>
          <a:xfrm>
            <a:off x="6804247" y="3195843"/>
            <a:ext cx="1872208" cy="2554545"/>
          </a:xfrm>
          <a:prstGeom prst="rect">
            <a:avLst/>
          </a:prstGeom>
          <a:noFill/>
        </p:spPr>
        <p:txBody>
          <a:bodyPr wrap="square" rtlCol="0">
            <a:spAutoFit/>
          </a:bodyPr>
          <a:lstStyle/>
          <a:p>
            <a:pPr algn="ctr"/>
            <a:r>
              <a:rPr lang="fr-FR" sz="2000" b="1" dirty="0" smtClean="0"/>
              <a:t>Négociations entre DSI</a:t>
            </a:r>
          </a:p>
          <a:p>
            <a:pPr algn="ctr"/>
            <a:endParaRPr lang="fr-FR" sz="2000" b="1" dirty="0" smtClean="0"/>
          </a:p>
          <a:p>
            <a:pPr algn="ctr"/>
            <a:r>
              <a:rPr lang="fr-FR" sz="2000" b="1" dirty="0"/>
              <a:t>Forte spécificité des demandes</a:t>
            </a:r>
          </a:p>
          <a:p>
            <a:pPr algn="ctr"/>
            <a:endParaRPr lang="fr-FR" sz="2000" b="1" dirty="0"/>
          </a:p>
          <a:p>
            <a:pPr algn="ctr"/>
            <a:r>
              <a:rPr lang="fr-FR" sz="2000" b="1" dirty="0" smtClean="0"/>
              <a:t>Communication à sens unique</a:t>
            </a:r>
          </a:p>
        </p:txBody>
      </p:sp>
    </p:spTree>
    <p:extLst>
      <p:ext uri="{BB962C8B-B14F-4D97-AF65-F5344CB8AC3E}">
        <p14:creationId xmlns:p14="http://schemas.microsoft.com/office/powerpoint/2010/main" val="371936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80983"/>
          </a:xfrm>
        </p:spPr>
      </p:pic>
      <p:pic>
        <p:nvPicPr>
          <p:cNvPr id="5" name="Image 4"/>
          <p:cNvPicPr>
            <a:picLocks noChangeAspect="1"/>
          </p:cNvPicPr>
          <p:nvPr/>
        </p:nvPicPr>
        <p:blipFill>
          <a:blip r:embed="rId4"/>
          <a:stretch>
            <a:fillRect/>
          </a:stretch>
        </p:blipFill>
        <p:spPr>
          <a:xfrm>
            <a:off x="6156176" y="272139"/>
            <a:ext cx="2448271" cy="1938119"/>
          </a:xfrm>
          <a:prstGeom prst="rect">
            <a:avLst/>
          </a:prstGeom>
        </p:spPr>
      </p:pic>
      <p:sp>
        <p:nvSpPr>
          <p:cNvPr id="6" name="ZoneTexte 5"/>
          <p:cNvSpPr txBox="1"/>
          <p:nvPr/>
        </p:nvSpPr>
        <p:spPr>
          <a:xfrm>
            <a:off x="6336195" y="579478"/>
            <a:ext cx="2088231" cy="1323439"/>
          </a:xfrm>
          <a:prstGeom prst="rect">
            <a:avLst/>
          </a:prstGeom>
          <a:noFill/>
        </p:spPr>
        <p:txBody>
          <a:bodyPr wrap="square" rtlCol="0">
            <a:spAutoFit/>
          </a:bodyPr>
          <a:lstStyle/>
          <a:p>
            <a:pPr algn="ctr"/>
            <a:r>
              <a:rPr lang="fr-FR" sz="2000" b="1" dirty="0" smtClean="0"/>
              <a:t>Sujets en suspens</a:t>
            </a:r>
          </a:p>
          <a:p>
            <a:pPr algn="ctr"/>
            <a:endParaRPr lang="fr-FR" sz="2000" b="1" dirty="0"/>
          </a:p>
          <a:p>
            <a:pPr algn="ctr"/>
            <a:r>
              <a:rPr lang="fr-FR" sz="2000" b="1" dirty="0" smtClean="0"/>
              <a:t>Fonctionnement hors projet</a:t>
            </a:r>
          </a:p>
        </p:txBody>
      </p:sp>
    </p:spTree>
    <p:extLst>
      <p:ext uri="{BB962C8B-B14F-4D97-AF65-F5344CB8AC3E}">
        <p14:creationId xmlns:p14="http://schemas.microsoft.com/office/powerpoint/2010/main" val="1033707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01" y="0"/>
            <a:ext cx="9150702" cy="6858000"/>
          </a:xfrm>
        </p:spPr>
      </p:pic>
      <p:pic>
        <p:nvPicPr>
          <p:cNvPr id="6" name="Image 5"/>
          <p:cNvPicPr>
            <a:picLocks noChangeAspect="1"/>
          </p:cNvPicPr>
          <p:nvPr/>
        </p:nvPicPr>
        <p:blipFill>
          <a:blip r:embed="rId4"/>
          <a:stretch>
            <a:fillRect/>
          </a:stretch>
        </p:blipFill>
        <p:spPr>
          <a:xfrm>
            <a:off x="899591" y="1016731"/>
            <a:ext cx="2016223" cy="3168352"/>
          </a:xfrm>
          <a:prstGeom prst="rect">
            <a:avLst/>
          </a:prstGeom>
        </p:spPr>
      </p:pic>
      <p:sp>
        <p:nvSpPr>
          <p:cNvPr id="7" name="ZoneTexte 6"/>
          <p:cNvSpPr txBox="1"/>
          <p:nvPr/>
        </p:nvSpPr>
        <p:spPr>
          <a:xfrm>
            <a:off x="1043607" y="1323635"/>
            <a:ext cx="1728193" cy="2554545"/>
          </a:xfrm>
          <a:prstGeom prst="rect">
            <a:avLst/>
          </a:prstGeom>
          <a:noFill/>
        </p:spPr>
        <p:txBody>
          <a:bodyPr wrap="square" rtlCol="0">
            <a:spAutoFit/>
          </a:bodyPr>
          <a:lstStyle/>
          <a:p>
            <a:pPr algn="ctr"/>
            <a:r>
              <a:rPr lang="fr-FR" sz="2000" b="1" dirty="0" smtClean="0"/>
              <a:t>Gain de visibilité</a:t>
            </a:r>
          </a:p>
          <a:p>
            <a:pPr algn="ctr"/>
            <a:endParaRPr lang="fr-FR" sz="2000" b="1" dirty="0"/>
          </a:p>
          <a:p>
            <a:pPr algn="ctr"/>
            <a:r>
              <a:rPr lang="fr-FR" sz="2000" b="1" dirty="0" smtClean="0"/>
              <a:t>Dynamique de coopération</a:t>
            </a:r>
          </a:p>
          <a:p>
            <a:pPr algn="ctr"/>
            <a:endParaRPr lang="fr-FR" sz="2000" b="1" dirty="0" smtClean="0"/>
          </a:p>
          <a:p>
            <a:pPr algn="ctr"/>
            <a:r>
              <a:rPr lang="fr-FR" sz="2000" b="1" dirty="0" smtClean="0"/>
              <a:t>Confiance accrue</a:t>
            </a:r>
            <a:endParaRPr lang="fr-FR" sz="2000" b="1" dirty="0"/>
          </a:p>
        </p:txBody>
      </p:sp>
    </p:spTree>
    <p:extLst>
      <p:ext uri="{BB962C8B-B14F-4D97-AF65-F5344CB8AC3E}">
        <p14:creationId xmlns:p14="http://schemas.microsoft.com/office/powerpoint/2010/main" val="17617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modele_powerpointUBM</Template>
  <TotalTime>998</TotalTime>
  <Words>258</Words>
  <Application>Microsoft Office PowerPoint</Application>
  <PresentationFormat>Affichage à l'écran (4:3)</PresentationFormat>
  <Paragraphs>93</Paragraphs>
  <Slides>9</Slides>
  <Notes>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Calibri</vt:lpstr>
      <vt:lpstr>Thème Office</vt:lpstr>
      <vt:lpstr>Gérer l’intégration des services informatiques au projet</vt:lpstr>
      <vt:lpstr>Présentation PowerPoint</vt:lpstr>
      <vt:lpstr>Des périmètres d’intervention historiquement bien délimités</vt:lpstr>
      <vt:lpstr>De fortes contraintes</vt:lpstr>
      <vt:lpstr>Présentation PowerPoint</vt:lpstr>
      <vt:lpstr>Présentation PowerPoint</vt:lpstr>
      <vt:lpstr>Présentation PowerPoint</vt:lpstr>
      <vt:lpstr>Présentation PowerPoint</vt:lpstr>
      <vt:lpstr>Présentation PowerPoint</vt:lpstr>
    </vt:vector>
  </TitlesOfParts>
  <Company>UB3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Quoi de neuf sur Babord+?</dc:title>
  <dc:creator>ANTOINE BARTHELEMY</dc:creator>
  <cp:lastModifiedBy>ANTOINE BARTHELEMY</cp:lastModifiedBy>
  <cp:revision>36</cp:revision>
  <dcterms:created xsi:type="dcterms:W3CDTF">2018-10-31T16:34:31Z</dcterms:created>
  <dcterms:modified xsi:type="dcterms:W3CDTF">2019-01-31T16:49:29Z</dcterms:modified>
</cp:coreProperties>
</file>