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79"/>
  </p:notesMasterIdLst>
  <p:handoutMasterIdLst>
    <p:handoutMasterId r:id="rId80"/>
  </p:handoutMasterIdLst>
  <p:sldIdLst>
    <p:sldId id="256" r:id="rId3"/>
    <p:sldId id="258" r:id="rId4"/>
    <p:sldId id="276" r:id="rId5"/>
    <p:sldId id="322" r:id="rId6"/>
    <p:sldId id="327" r:id="rId7"/>
    <p:sldId id="323" r:id="rId8"/>
    <p:sldId id="324" r:id="rId9"/>
    <p:sldId id="325" r:id="rId10"/>
    <p:sldId id="316" r:id="rId11"/>
    <p:sldId id="394" r:id="rId12"/>
    <p:sldId id="318" r:id="rId13"/>
    <p:sldId id="397" r:id="rId14"/>
    <p:sldId id="330" r:id="rId15"/>
    <p:sldId id="331" r:id="rId16"/>
    <p:sldId id="373" r:id="rId17"/>
    <p:sldId id="398" r:id="rId18"/>
    <p:sldId id="399" r:id="rId19"/>
    <p:sldId id="317" r:id="rId20"/>
    <p:sldId id="335" r:id="rId21"/>
    <p:sldId id="320" r:id="rId22"/>
    <p:sldId id="332" r:id="rId23"/>
    <p:sldId id="339" r:id="rId24"/>
    <p:sldId id="384" r:id="rId25"/>
    <p:sldId id="334" r:id="rId26"/>
    <p:sldId id="336" r:id="rId27"/>
    <p:sldId id="375" r:id="rId28"/>
    <p:sldId id="376" r:id="rId29"/>
    <p:sldId id="333" r:id="rId30"/>
    <p:sldId id="337" r:id="rId31"/>
    <p:sldId id="342" r:id="rId32"/>
    <p:sldId id="319" r:id="rId33"/>
    <p:sldId id="343" r:id="rId34"/>
    <p:sldId id="381" r:id="rId35"/>
    <p:sldId id="344" r:id="rId36"/>
    <p:sldId id="345" r:id="rId37"/>
    <p:sldId id="347" r:id="rId38"/>
    <p:sldId id="393" r:id="rId39"/>
    <p:sldId id="348" r:id="rId40"/>
    <p:sldId id="346" r:id="rId41"/>
    <p:sldId id="349" r:id="rId42"/>
    <p:sldId id="368" r:id="rId43"/>
    <p:sldId id="389" r:id="rId44"/>
    <p:sldId id="395" r:id="rId45"/>
    <p:sldId id="396" r:id="rId46"/>
    <p:sldId id="329" r:id="rId47"/>
    <p:sldId id="352" r:id="rId48"/>
    <p:sldId id="350" r:id="rId49"/>
    <p:sldId id="351" r:id="rId50"/>
    <p:sldId id="356" r:id="rId51"/>
    <p:sldId id="355" r:id="rId52"/>
    <p:sldId id="372" r:id="rId53"/>
    <p:sldId id="392" r:id="rId54"/>
    <p:sldId id="390" r:id="rId55"/>
    <p:sldId id="391" r:id="rId56"/>
    <p:sldId id="382" r:id="rId57"/>
    <p:sldId id="340" r:id="rId58"/>
    <p:sldId id="387" r:id="rId59"/>
    <p:sldId id="341" r:id="rId60"/>
    <p:sldId id="357" r:id="rId61"/>
    <p:sldId id="371" r:id="rId62"/>
    <p:sldId id="378" r:id="rId63"/>
    <p:sldId id="379" r:id="rId64"/>
    <p:sldId id="358" r:id="rId65"/>
    <p:sldId id="360" r:id="rId66"/>
    <p:sldId id="361" r:id="rId67"/>
    <p:sldId id="362" r:id="rId68"/>
    <p:sldId id="363" r:id="rId69"/>
    <p:sldId id="367" r:id="rId70"/>
    <p:sldId id="366" r:id="rId71"/>
    <p:sldId id="365" r:id="rId72"/>
    <p:sldId id="364" r:id="rId73"/>
    <p:sldId id="369" r:id="rId74"/>
    <p:sldId id="385" r:id="rId75"/>
    <p:sldId id="401" r:id="rId76"/>
    <p:sldId id="386" r:id="rId77"/>
    <p:sldId id="275" r:id="rId7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536">
          <p15:clr>
            <a:srgbClr val="A4A3A4"/>
          </p15:clr>
        </p15:guide>
        <p15:guide id="3" orient="horz" pos="2154">
          <p15:clr>
            <a:srgbClr val="A4A3A4"/>
          </p15:clr>
        </p15:guide>
        <p15:guide id="4" pos="54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82"/>
    <a:srgbClr val="8DBFC9"/>
    <a:srgbClr val="E8F2F4"/>
    <a:srgbClr val="5FA3B0"/>
    <a:srgbClr val="D9FFEA"/>
    <a:srgbClr val="A7FFCF"/>
    <a:srgbClr val="8DC8DB"/>
    <a:srgbClr val="D9EDF3"/>
    <a:srgbClr val="E6F0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1" autoAdjust="0"/>
  </p:normalViewPr>
  <p:slideViewPr>
    <p:cSldViewPr snapToGrid="0" snapToObjects="1">
      <p:cViewPr varScale="1">
        <p:scale>
          <a:sx n="109" d="100"/>
          <a:sy n="109" d="100"/>
        </p:scale>
        <p:origin x="1674" y="102"/>
      </p:cViewPr>
      <p:guideLst>
        <p:guide orient="horz" pos="274"/>
        <p:guide orient="horz" pos="536"/>
        <p:guide orient="horz" pos="2154"/>
        <p:guide pos="5483"/>
      </p:guideLst>
    </p:cSldViewPr>
  </p:slideViewPr>
  <p:notesTextViewPr>
    <p:cViewPr>
      <p:scale>
        <a:sx n="3" d="2"/>
        <a:sy n="3" d="2"/>
      </p:scale>
      <p:origin x="0" y="0"/>
    </p:cViewPr>
  </p:notesText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29567D-54B7-42C7-942F-DB09183E2637}" type="datetimeFigureOut">
              <a:rPr lang="fr-BE" smtClean="0"/>
              <a:t>04-02-19</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580E02-1D37-4FED-B4EA-DB2B630B4E1A}" type="slidenum">
              <a:rPr lang="fr-BE" smtClean="0"/>
              <a:t>‹N°›</a:t>
            </a:fld>
            <a:endParaRPr lang="fr-BE"/>
          </a:p>
        </p:txBody>
      </p:sp>
    </p:spTree>
    <p:extLst>
      <p:ext uri="{BB962C8B-B14F-4D97-AF65-F5344CB8AC3E}">
        <p14:creationId xmlns:p14="http://schemas.microsoft.com/office/powerpoint/2010/main" val="1902456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CA9BF-06F4-1B4F-871E-08BFB1D3CC5F}" type="datetimeFigureOut">
              <a:rPr lang="fr-FR" smtClean="0"/>
              <a:t>04/02/2019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imo.lib.ulg.ac.be/primo_library/libweb/action/search.do?cs=frb&amp;ct=frb&amp;frbg=2108376785&amp;fctN=facet_frbrgroupid&amp;fctV=2108376785&amp;doc=32ULG_ALMA2171369060002321&amp;lastPag=&amp;lastPagIndx=1&amp;rfnGrp=frbr&amp;frbrSrt=date&amp;frbrRecordsSource=Primo+Local&amp;frbrJtitleDisplay=&amp;frbrIssnDisplay=&amp;frbrEissnDisplay=&amp;frbrSourceidDisplay=32ULG_ALMA&amp;vl(1079054778714UI1)=all_items&amp;frbg=&amp;&amp;fn=search&amp;indx=1&amp;vl(1UI0)=contains&amp;dscnt=0&amp;scp.scps=scope:(ORBI_ULG),scope:(32ULG),primo_central_multiple_fe&amp;vid=32ULG_VU1&amp;mode=Basic&amp;ct=search&amp;srt=rank&amp;tab=default_tab&amp;dum=true&amp;vl(freeText0)=incunable*%2032ulg_alma%20Epistolae%20&amp;dstmp=154773888041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rimo.lib.ulg.ac.be/primo_library/libweb/action/search.do?cs=frb&amp;ct=frb&amp;frbg=2108376785&amp;fctN=facet_frbrgroupid&amp;fctV=2108376785&amp;doc=32ULG_ALMA2171369060002321&amp;lastPag=&amp;lastPagIndx=1&amp;rfnGrp=frbr&amp;frbrSrt=date&amp;frbrRecordsSource=Primo+Local&amp;frbrJtitleDisplay=&amp;frbrIssnDisplay=&amp;frbrEissnDisplay=&amp;frbrSourceidDisplay=32ULG_ALMA&amp;vl(1079054778714UI1)=all_items&amp;frbg=&amp;&amp;fn=search&amp;indx=1&amp;vl(1UI0)=contains&amp;dscnt=0&amp;scp.scps=scope:(ORBI_ULG),scope:(32ULG),primo_central_multiple_fe&amp;vid=32ULG_VU1&amp;mode=Basic&amp;ct=search&amp;srt=rank&amp;tab=default_tab&amp;dum=true&amp;vl(freeText0)=incunable*%2032ulg_alma%20Epistolae%20&amp;dstmp=1547738880411"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smtClean="0"/>
              <a:t>  </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121426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73</a:t>
            </a:fld>
            <a:endParaRPr lang="fr-FR"/>
          </a:p>
        </p:txBody>
      </p:sp>
    </p:spTree>
    <p:extLst>
      <p:ext uri="{BB962C8B-B14F-4D97-AF65-F5344CB8AC3E}">
        <p14:creationId xmlns:p14="http://schemas.microsoft.com/office/powerpoint/2010/main" val="356548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DE FIN 2 /</a:t>
            </a:r>
            <a:r>
              <a:rPr lang="fr-FR" baseline="0" dirty="0" smtClean="0"/>
              <a:t> Possibilité de personnaliser le texte et d'insérer un contact </a:t>
            </a:r>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75</a:t>
            </a:fld>
            <a:endParaRPr lang="fr-FR"/>
          </a:p>
        </p:txBody>
      </p:sp>
    </p:spTree>
    <p:extLst>
      <p:ext uri="{BB962C8B-B14F-4D97-AF65-F5344CB8AC3E}">
        <p14:creationId xmlns:p14="http://schemas.microsoft.com/office/powerpoint/2010/main" val="96366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IDENTITÉ ULIÈGE</a:t>
            </a:r>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76</a:t>
            </a:fld>
            <a:endParaRPr lang="fr-FR"/>
          </a:p>
        </p:txBody>
      </p:sp>
    </p:spTree>
    <p:extLst>
      <p:ext uri="{BB962C8B-B14F-4D97-AF65-F5344CB8AC3E}">
        <p14:creationId xmlns:p14="http://schemas.microsoft.com/office/powerpoint/2010/main" val="52365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a:t>
            </a:fld>
            <a:endParaRPr lang="fr-FR"/>
          </a:p>
        </p:txBody>
      </p:sp>
    </p:spTree>
    <p:extLst>
      <p:ext uri="{BB962C8B-B14F-4D97-AF65-F5344CB8AC3E}">
        <p14:creationId xmlns:p14="http://schemas.microsoft.com/office/powerpoint/2010/main" val="15370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a:t>
            </a:fld>
            <a:endParaRPr lang="fr-FR"/>
          </a:p>
        </p:txBody>
      </p:sp>
    </p:spTree>
    <p:extLst>
      <p:ext uri="{BB962C8B-B14F-4D97-AF65-F5344CB8AC3E}">
        <p14:creationId xmlns:p14="http://schemas.microsoft.com/office/powerpoint/2010/main" val="231578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a:t>
            </a:fld>
            <a:endParaRPr lang="fr-FR"/>
          </a:p>
        </p:txBody>
      </p:sp>
    </p:spTree>
    <p:extLst>
      <p:ext uri="{BB962C8B-B14F-4D97-AF65-F5344CB8AC3E}">
        <p14:creationId xmlns:p14="http://schemas.microsoft.com/office/powerpoint/2010/main" val="261825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9</a:t>
            </a:fld>
            <a:endParaRPr lang="fr-FR"/>
          </a:p>
        </p:txBody>
      </p:sp>
    </p:spTree>
    <p:extLst>
      <p:ext uri="{BB962C8B-B14F-4D97-AF65-F5344CB8AC3E}">
        <p14:creationId xmlns:p14="http://schemas.microsoft.com/office/powerpoint/2010/main" val="31583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10</a:t>
            </a:fld>
            <a:endParaRPr lang="fr-FR"/>
          </a:p>
        </p:txBody>
      </p:sp>
    </p:spTree>
    <p:extLst>
      <p:ext uri="{BB962C8B-B14F-4D97-AF65-F5344CB8AC3E}">
        <p14:creationId xmlns:p14="http://schemas.microsoft.com/office/powerpoint/2010/main" val="102038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18</a:t>
            </a:fld>
            <a:endParaRPr lang="fr-FR"/>
          </a:p>
        </p:txBody>
      </p:sp>
    </p:spTree>
    <p:extLst>
      <p:ext uri="{BB962C8B-B14F-4D97-AF65-F5344CB8AC3E}">
        <p14:creationId xmlns:p14="http://schemas.microsoft.com/office/powerpoint/2010/main" val="427297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mtClean="0"/>
          </a:p>
          <a:p>
            <a:r>
              <a:rPr lang="fr-BE" sz="1200" b="1" i="0" u="none" strike="noStrike" kern="1200" smtClean="0">
                <a:solidFill>
                  <a:schemeClr val="tx1"/>
                </a:solidFill>
                <a:effectLst/>
                <a:latin typeface="+mn-lt"/>
                <a:ea typeface="+mn-ea"/>
                <a:cs typeface="+mn-cs"/>
                <a:hlinkClick r:id="rId3"/>
              </a:rPr>
              <a:t>R69C : notice</a:t>
            </a:r>
            <a:r>
              <a:rPr lang="fr-BE" sz="1200" b="1" i="0" u="none" strike="noStrike" kern="1200" baseline="0" smtClean="0">
                <a:solidFill>
                  <a:schemeClr val="tx1"/>
                </a:solidFill>
                <a:effectLst/>
                <a:latin typeface="+mn-lt"/>
                <a:ea typeface="+mn-ea"/>
                <a:cs typeface="+mn-cs"/>
                <a:hlinkClick r:id="rId3"/>
              </a:rPr>
              <a:t> type</a:t>
            </a:r>
          </a:p>
          <a:p>
            <a:r>
              <a:rPr lang="fr-BE" sz="1200" b="1" i="0" u="none" strike="noStrike" kern="1200" smtClean="0">
                <a:solidFill>
                  <a:schemeClr val="tx1"/>
                </a:solidFill>
                <a:effectLst/>
                <a:latin typeface="+mn-lt"/>
                <a:ea typeface="+mn-ea"/>
                <a:cs typeface="+mn-cs"/>
                <a:hlinkClick r:id="rId3"/>
              </a:rPr>
              <a:t>Judicieux</a:t>
            </a:r>
            <a:r>
              <a:rPr lang="fr-BE" sz="1200" b="1" i="0" u="none" strike="noStrike" kern="1200" baseline="0" smtClean="0">
                <a:solidFill>
                  <a:schemeClr val="tx1"/>
                </a:solidFill>
                <a:effectLst/>
                <a:latin typeface="+mn-lt"/>
                <a:ea typeface="+mn-ea"/>
                <a:cs typeface="+mn-cs"/>
                <a:hlinkClick r:id="rId3"/>
              </a:rPr>
              <a:t> =&gt; </a:t>
            </a:r>
            <a:r>
              <a:rPr lang="fr-BE" sz="1200" b="1" i="0" u="none" strike="noStrike" kern="1200" smtClean="0">
                <a:solidFill>
                  <a:schemeClr val="tx1"/>
                </a:solidFill>
                <a:effectLst/>
                <a:latin typeface="+mn-lt"/>
                <a:ea typeface="+mn-ea"/>
                <a:cs typeface="+mn-cs"/>
                <a:hlinkClick r:id="rId3"/>
              </a:rPr>
              <a:t>Epistolae Sancti Hieronymi.</a:t>
            </a:r>
            <a:r>
              <a:rPr lang="fr-BE" sz="1200" b="1" i="0" u="none" strike="noStrike" kern="1200" smtClean="0">
                <a:solidFill>
                  <a:schemeClr val="tx1"/>
                </a:solidFill>
                <a:effectLst/>
                <a:latin typeface="+mn-lt"/>
                <a:ea typeface="+mn-ea"/>
                <a:cs typeface="+mn-cs"/>
              </a:rPr>
              <a:t> </a:t>
            </a:r>
          </a:p>
          <a:p>
            <a:r>
              <a:rPr lang="fr-BE" smtClean="0"/>
              <a:t>* Apocalypse</a:t>
            </a:r>
            <a:r>
              <a:rPr lang="fr-BE" baseline="0" smtClean="0"/>
              <a:t> wittert</a:t>
            </a:r>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36</a:t>
            </a:fld>
            <a:endParaRPr lang="fr-FR"/>
          </a:p>
        </p:txBody>
      </p:sp>
    </p:spTree>
    <p:extLst>
      <p:ext uri="{BB962C8B-B14F-4D97-AF65-F5344CB8AC3E}">
        <p14:creationId xmlns:p14="http://schemas.microsoft.com/office/powerpoint/2010/main" val="100722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mtClean="0"/>
          </a:p>
          <a:p>
            <a:r>
              <a:rPr lang="fr-BE" sz="1200" b="1" i="0" u="none" strike="noStrike" kern="1200" smtClean="0">
                <a:solidFill>
                  <a:schemeClr val="tx1"/>
                </a:solidFill>
                <a:effectLst/>
                <a:latin typeface="+mn-lt"/>
                <a:ea typeface="+mn-ea"/>
                <a:cs typeface="+mn-cs"/>
                <a:hlinkClick r:id="rId3"/>
              </a:rPr>
              <a:t>R69C : notice</a:t>
            </a:r>
            <a:r>
              <a:rPr lang="fr-BE" sz="1200" b="1" i="0" u="none" strike="noStrike" kern="1200" baseline="0" smtClean="0">
                <a:solidFill>
                  <a:schemeClr val="tx1"/>
                </a:solidFill>
                <a:effectLst/>
                <a:latin typeface="+mn-lt"/>
                <a:ea typeface="+mn-ea"/>
                <a:cs typeface="+mn-cs"/>
                <a:hlinkClick r:id="rId3"/>
              </a:rPr>
              <a:t> type</a:t>
            </a:r>
          </a:p>
          <a:p>
            <a:r>
              <a:rPr lang="fr-BE" sz="1200" b="1" i="0" u="none" strike="noStrike" kern="1200" smtClean="0">
                <a:solidFill>
                  <a:schemeClr val="tx1"/>
                </a:solidFill>
                <a:effectLst/>
                <a:latin typeface="+mn-lt"/>
                <a:ea typeface="+mn-ea"/>
                <a:cs typeface="+mn-cs"/>
                <a:hlinkClick r:id="rId3"/>
              </a:rPr>
              <a:t>Judicieux</a:t>
            </a:r>
            <a:r>
              <a:rPr lang="fr-BE" sz="1200" b="1" i="0" u="none" strike="noStrike" kern="1200" baseline="0" smtClean="0">
                <a:solidFill>
                  <a:schemeClr val="tx1"/>
                </a:solidFill>
                <a:effectLst/>
                <a:latin typeface="+mn-lt"/>
                <a:ea typeface="+mn-ea"/>
                <a:cs typeface="+mn-cs"/>
                <a:hlinkClick r:id="rId3"/>
              </a:rPr>
              <a:t> =&gt; </a:t>
            </a:r>
            <a:r>
              <a:rPr lang="fr-BE" sz="1200" b="1" i="0" u="none" strike="noStrike" kern="1200" smtClean="0">
                <a:solidFill>
                  <a:schemeClr val="tx1"/>
                </a:solidFill>
                <a:effectLst/>
                <a:latin typeface="+mn-lt"/>
                <a:ea typeface="+mn-ea"/>
                <a:cs typeface="+mn-cs"/>
                <a:hlinkClick r:id="rId3"/>
              </a:rPr>
              <a:t>Epistolae Sancti Hieronymi.</a:t>
            </a:r>
            <a:r>
              <a:rPr lang="fr-BE" sz="1200" b="1" i="0" u="none" strike="noStrike" kern="1200" smtClean="0">
                <a:solidFill>
                  <a:schemeClr val="tx1"/>
                </a:solidFill>
                <a:effectLst/>
                <a:latin typeface="+mn-lt"/>
                <a:ea typeface="+mn-ea"/>
                <a:cs typeface="+mn-cs"/>
              </a:rPr>
              <a:t> </a:t>
            </a:r>
          </a:p>
          <a:p>
            <a:r>
              <a:rPr lang="fr-BE" smtClean="0"/>
              <a:t>* Apocalypse</a:t>
            </a:r>
            <a:r>
              <a:rPr lang="fr-BE" baseline="0" smtClean="0"/>
              <a:t> wittert</a:t>
            </a:r>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37</a:t>
            </a:fld>
            <a:endParaRPr lang="fr-FR"/>
          </a:p>
        </p:txBody>
      </p:sp>
    </p:spTree>
    <p:extLst>
      <p:ext uri="{BB962C8B-B14F-4D97-AF65-F5344CB8AC3E}">
        <p14:creationId xmlns:p14="http://schemas.microsoft.com/office/powerpoint/2010/main" val="2229470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avec photo">
    <p:spTree>
      <p:nvGrpSpPr>
        <p:cNvPr id="1" name=""/>
        <p:cNvGrpSpPr/>
        <p:nvPr/>
      </p:nvGrpSpPr>
      <p:grpSpPr>
        <a:xfrm>
          <a:off x="0" y="0"/>
          <a:ext cx="0" cy="0"/>
          <a:chOff x="0" y="0"/>
          <a:chExt cx="0" cy="0"/>
        </a:xfrm>
      </p:grpSpPr>
      <p:sp>
        <p:nvSpPr>
          <p:cNvPr id="11" name="Triangle rectangle 10"/>
          <p:cNvSpPr/>
          <p:nvPr userDrawn="1"/>
        </p:nvSpPr>
        <p:spPr>
          <a:xfrm rot="10800000" flipV="1">
            <a:off x="0" y="2258058"/>
            <a:ext cx="9144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1047645" y="4572579"/>
            <a:ext cx="7772400" cy="796567"/>
          </a:xfrm>
        </p:spPr>
        <p:txBody>
          <a:bodyPr>
            <a:normAutofit/>
          </a:bodyPr>
          <a:lstStyle>
            <a:lvl1pPr algn="r">
              <a:defRPr sz="3200" b="1" i="0" baseline="0">
                <a:solidFill>
                  <a:srgbClr val="5FA3B0"/>
                </a:solidFill>
                <a:latin typeface="Calibri"/>
                <a:cs typeface="Calibri"/>
              </a:defRPr>
            </a:lvl1pPr>
          </a:lstStyle>
          <a:p>
            <a:r>
              <a:rPr lang="fr-FR" smtClean="0"/>
              <a:t>Alma - Resource management</a:t>
            </a:r>
            <a:endParaRPr lang="fr-FR" dirty="0"/>
          </a:p>
        </p:txBody>
      </p:sp>
      <p:sp>
        <p:nvSpPr>
          <p:cNvPr id="3" name="Sous-titre 2"/>
          <p:cNvSpPr>
            <a:spLocks noGrp="1"/>
          </p:cNvSpPr>
          <p:nvPr>
            <p:ph type="subTitle" idx="1"/>
          </p:nvPr>
        </p:nvSpPr>
        <p:spPr>
          <a:xfrm>
            <a:off x="2419245" y="5496030"/>
            <a:ext cx="6400800" cy="550475"/>
          </a:xfrm>
        </p:spPr>
        <p:txBody>
          <a:bodyPr>
            <a:noAutofit/>
          </a:bodyPr>
          <a:lstStyle>
            <a:lvl1pPr marL="0" indent="0" algn="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4" name="Espace réservé de la date 3"/>
          <p:cNvSpPr>
            <a:spLocks noGrp="1"/>
          </p:cNvSpPr>
          <p:nvPr>
            <p:ph type="dt" sz="half" idx="10"/>
          </p:nvPr>
        </p:nvSpPr>
        <p:spPr/>
        <p:txBody>
          <a:bodyPr/>
          <a:lstStyle/>
          <a:p>
            <a:fld id="{17F5BF48-D875-4877-A205-62CD9F368F47}" type="datetime1">
              <a:rPr lang="fr-FR" smtClean="0"/>
              <a:t>04/02/2019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3345882" y="0"/>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9"/>
          <p:cNvSpPr/>
          <p:nvPr userDrawn="1"/>
        </p:nvSpPr>
        <p:spPr>
          <a:xfrm>
            <a:off x="0" y="45251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733"/>
            <a:ext cx="9144000" cy="1766245"/>
          </a:xfrm>
          <a:prstGeom prst="rect">
            <a:avLst/>
          </a:prstGeom>
        </p:spPr>
      </p:pic>
    </p:spTree>
    <p:extLst>
      <p:ext uri="{BB962C8B-B14F-4D97-AF65-F5344CB8AC3E}">
        <p14:creationId xmlns:p14="http://schemas.microsoft.com/office/powerpoint/2010/main" val="329177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9" name="Grouper 8"/>
          <p:cNvGrpSpPr/>
          <p:nvPr userDrawn="1"/>
        </p:nvGrpSpPr>
        <p:grpSpPr>
          <a:xfrm>
            <a:off x="0" y="0"/>
            <a:ext cx="9144000" cy="6858000"/>
            <a:chOff x="0" y="0"/>
            <a:chExt cx="6858000" cy="5143500"/>
          </a:xfrm>
        </p:grpSpPr>
        <p:sp>
          <p:nvSpPr>
            <p:cNvPr id="10" name="Triangle rectangle 9"/>
            <p:cNvSpPr/>
            <p:nvPr userDrawn="1"/>
          </p:nvSpPr>
          <p:spPr>
            <a:xfrm flipV="1">
              <a:off x="0" y="0"/>
              <a:ext cx="4757430" cy="2395700"/>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rectangle 10"/>
            <p:cNvSpPr/>
            <p:nvPr userDrawn="1"/>
          </p:nvSpPr>
          <p:spPr>
            <a:xfrm>
              <a:off x="0" y="1690016"/>
              <a:ext cx="6858000" cy="3453484"/>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e la date 3"/>
          <p:cNvSpPr>
            <a:spLocks noGrp="1"/>
          </p:cNvSpPr>
          <p:nvPr>
            <p:ph type="dt" sz="half" idx="10"/>
          </p:nvPr>
        </p:nvSpPr>
        <p:spPr/>
        <p:txBody>
          <a:bodyPr/>
          <a:lstStyle/>
          <a:p>
            <a:fld id="{0E75D045-28EE-4A5B-B1C4-17DA4C85AD4D}" type="datetime1">
              <a:rPr lang="fr-FR" smtClean="0"/>
              <a:t>04/02/2019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457200" y="4782487"/>
            <a:ext cx="5622328" cy="567349"/>
          </a:xfrm>
        </p:spPr>
        <p:txBody>
          <a:bodyPr>
            <a:normAutofit/>
          </a:bodyPr>
          <a:lstStyle>
            <a:lvl1pPr algn="l">
              <a:defRPr sz="3200" b="1">
                <a:solidFill>
                  <a:srgbClr val="5FA4B0"/>
                </a:solidFill>
              </a:defRPr>
            </a:lvl1pPr>
          </a:lstStyle>
          <a:p>
            <a:r>
              <a:rPr lang="fr-FR" smtClean="0"/>
              <a:t>Cliquez et modifiez le titre</a:t>
            </a:r>
            <a:endParaRPr lang="fr-FR"/>
          </a:p>
        </p:txBody>
      </p:sp>
      <p:sp>
        <p:nvSpPr>
          <p:cNvPr id="13" name="Espace réservé du texte 6"/>
          <p:cNvSpPr>
            <a:spLocks noGrp="1"/>
          </p:cNvSpPr>
          <p:nvPr>
            <p:ph type="body" sz="quarter" idx="13" hasCustomPrompt="1"/>
          </p:nvPr>
        </p:nvSpPr>
        <p:spPr>
          <a:xfrm>
            <a:off x="457200" y="5428437"/>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8217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Calibri"/>
                <a:cs typeface="Calibri"/>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305F697-E67E-4E81-9C68-49710183AC10}" type="datetime1">
              <a:rPr lang="fr-FR" smtClean="0"/>
              <a:t>04/02/2019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13551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69778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7573101-CA9D-4167-AF5B-EAD997B37B80}" type="datetime1">
              <a:rPr lang="fr-FR" smtClean="0"/>
              <a:t>04/02/2019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
        <p:nvSpPr>
          <p:cNvPr id="8" name="Espace réservé du texte 7"/>
          <p:cNvSpPr>
            <a:spLocks noGrp="1"/>
          </p:cNvSpPr>
          <p:nvPr>
            <p:ph type="body" sz="quarter" idx="13"/>
          </p:nvPr>
        </p:nvSpPr>
        <p:spPr>
          <a:xfrm>
            <a:off x="457201" y="745067"/>
            <a:ext cx="8229600" cy="53763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2456197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7573101-CA9D-4167-AF5B-EAD997B37B80}" type="datetime1">
              <a:rPr lang="fr-FR" smtClean="0"/>
              <a:t>04/02/2019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‹N°›</a:t>
            </a:fld>
            <a:endParaRPr lang="fr-FR"/>
          </a:p>
        </p:txBody>
      </p:sp>
    </p:spTree>
    <p:extLst>
      <p:ext uri="{BB962C8B-B14F-4D97-AF65-F5344CB8AC3E}">
        <p14:creationId xmlns:p14="http://schemas.microsoft.com/office/powerpoint/2010/main" val="251002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11C1F8-EB29-4BC2-94CA-89C5CA94120C}" type="datetime1">
              <a:rPr lang="fr-FR" smtClean="0"/>
              <a:t>04/02/2019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294288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C63908F0-8251-4F92-A4E7-EC42C233E556}" type="datetime1">
              <a:rPr lang="fr-FR" smtClean="0"/>
              <a:t>04/02/2019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Tree>
    <p:extLst>
      <p:ext uri="{BB962C8B-B14F-4D97-AF65-F5344CB8AC3E}">
        <p14:creationId xmlns:p14="http://schemas.microsoft.com/office/powerpoint/2010/main" val="420618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60EB4D0-E5BD-4DE4-8025-9576A099D21A}" type="datetime1">
              <a:rPr lang="fr-FR" smtClean="0"/>
              <a:t>04/02/2019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600">
                <a:solidFill>
                  <a:srgbClr val="000000"/>
                </a:solidFill>
              </a:defRPr>
            </a:lvl1pPr>
          </a:lstStyle>
          <a:p>
            <a:pPr lvl="0"/>
            <a:r>
              <a:rPr lang="fr-FR" sz="1800" dirty="0" smtClean="0">
                <a:solidFill>
                  <a:srgbClr val="5FA3B0"/>
                </a:solidFill>
              </a:rPr>
              <a:t>Contact</a:t>
            </a:r>
            <a:endParaRPr lang="fr-FR" sz="1800" dirty="0" smtClean="0"/>
          </a:p>
          <a:p>
            <a:pPr lvl="0"/>
            <a:r>
              <a:rPr lang="fr-FR" dirty="0" smtClean="0"/>
              <a:t>À compléter</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spTree>
    <p:extLst>
      <p:ext uri="{BB962C8B-B14F-4D97-AF65-F5344CB8AC3E}">
        <p14:creationId xmlns:p14="http://schemas.microsoft.com/office/powerpoint/2010/main" val="73424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6" name="Image 5"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840" y="2681711"/>
            <a:ext cx="3078320" cy="1494578"/>
          </a:xfrm>
          <a:prstGeom prst="rect">
            <a:avLst/>
          </a:prstGeom>
        </p:spPr>
      </p:pic>
    </p:spTree>
    <p:extLst>
      <p:ext uri="{BB962C8B-B14F-4D97-AF65-F5344CB8AC3E}">
        <p14:creationId xmlns:p14="http://schemas.microsoft.com/office/powerpoint/2010/main" val="192300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04-02-19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2914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14" name="Titre 1"/>
          <p:cNvSpPr>
            <a:spLocks noGrp="1"/>
          </p:cNvSpPr>
          <p:nvPr>
            <p:ph type="title" hasCustomPrompt="1"/>
          </p:nvPr>
        </p:nvSpPr>
        <p:spPr>
          <a:xfrm>
            <a:off x="825102" y="2653447"/>
            <a:ext cx="7493796" cy="567349"/>
          </a:xfrm>
        </p:spPr>
        <p:txBody>
          <a:bodyPr>
            <a:normAutofit/>
          </a:bodyPr>
          <a:lstStyle>
            <a:lvl1pPr>
              <a:defRPr sz="3200" b="1" baseline="0">
                <a:solidFill>
                  <a:srgbClr val="5FA3B0"/>
                </a:solidFill>
              </a:defRPr>
            </a:lvl1pPr>
          </a:lstStyle>
          <a:p>
            <a:r>
              <a:rPr lang="fr-FR" smtClean="0"/>
              <a:t>Authority Control Task List</a:t>
            </a:r>
            <a:endParaRPr lang="fr-FR"/>
          </a:p>
        </p:txBody>
      </p:sp>
      <p:sp>
        <p:nvSpPr>
          <p:cNvPr id="15" name="Espace réservé du texte 6"/>
          <p:cNvSpPr>
            <a:spLocks noGrp="1"/>
          </p:cNvSpPr>
          <p:nvPr>
            <p:ph type="body" sz="quarter" idx="13" hasCustomPrompt="1"/>
          </p:nvPr>
        </p:nvSpPr>
        <p:spPr>
          <a:xfrm>
            <a:off x="2012181" y="3429000"/>
            <a:ext cx="5119638" cy="552855"/>
          </a:xfrm>
        </p:spPr>
        <p:txBody>
          <a:bodyPr>
            <a:noAutofit/>
          </a:bodyPr>
          <a:lstStyle>
            <a:lvl1pPr marL="0" indent="0" algn="ctr">
              <a:buNone/>
              <a:defRPr sz="2400" baseline="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smtClean="0"/>
              <a:t>Liste de tâche Contrôle d’autorité</a:t>
            </a:r>
            <a:endParaRPr lang="fr-FR" dirty="0"/>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spTree>
    <p:extLst>
      <p:ext uri="{BB962C8B-B14F-4D97-AF65-F5344CB8AC3E}">
        <p14:creationId xmlns:p14="http://schemas.microsoft.com/office/powerpoint/2010/main" val="2149597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04-02-19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20630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CCCA209-7173-467F-96AF-09C7201F093D}" type="datetimeFigureOut">
              <a:rPr lang="fr-BE" smtClean="0"/>
              <a:t>04-02-19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564021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CCCA209-7173-467F-96AF-09C7201F093D}" type="datetimeFigureOut">
              <a:rPr lang="fr-BE" smtClean="0"/>
              <a:t>04-02-19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3718847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FCCCA209-7173-467F-96AF-09C7201F093D}" type="datetimeFigureOut">
              <a:rPr lang="fr-BE" smtClean="0"/>
              <a:t>04-02-19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06960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FCCCA209-7173-467F-96AF-09C7201F093D}" type="datetimeFigureOut">
              <a:rPr lang="fr-BE" smtClean="0"/>
              <a:t>04-02-19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7492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CCA209-7173-467F-96AF-09C7201F093D}" type="datetimeFigureOut">
              <a:rPr lang="fr-BE" smtClean="0"/>
              <a:t>04-02-19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4217322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CA209-7173-467F-96AF-09C7201F093D}" type="datetimeFigureOut">
              <a:rPr lang="fr-BE" smtClean="0"/>
              <a:t>04-02-19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2736129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CA209-7173-467F-96AF-09C7201F093D}" type="datetimeFigureOut">
              <a:rPr lang="fr-BE" smtClean="0"/>
              <a:t>04-02-19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530748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04-02-19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3185839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04-02-19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381684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 FR 1">
    <p:spTree>
      <p:nvGrpSpPr>
        <p:cNvPr id="1" name=""/>
        <p:cNvGrpSpPr/>
        <p:nvPr/>
      </p:nvGrpSpPr>
      <p:grpSpPr>
        <a:xfrm>
          <a:off x="0" y="0"/>
          <a:ext cx="0" cy="0"/>
          <a:chOff x="0" y="0"/>
          <a:chExt cx="0" cy="0"/>
        </a:xfrm>
      </p:grpSpPr>
      <p:pic>
        <p:nvPicPr>
          <p:cNvPr id="3" name="Image 2" descr="chiffres_ppt_4-3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6873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 FR 2">
    <p:spTree>
      <p:nvGrpSpPr>
        <p:cNvPr id="1" name=""/>
        <p:cNvGrpSpPr/>
        <p:nvPr/>
      </p:nvGrpSpPr>
      <p:grpSpPr>
        <a:xfrm>
          <a:off x="0" y="0"/>
          <a:ext cx="0" cy="0"/>
          <a:chOff x="0" y="0"/>
          <a:chExt cx="0" cy="0"/>
        </a:xfrm>
      </p:grpSpPr>
      <p:pic>
        <p:nvPicPr>
          <p:cNvPr id="2" name="Image 1" descr="chiffres_ppt_4-3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8502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 FR 3">
    <p:spTree>
      <p:nvGrpSpPr>
        <p:cNvPr id="1" name=""/>
        <p:cNvGrpSpPr/>
        <p:nvPr/>
      </p:nvGrpSpPr>
      <p:grpSpPr>
        <a:xfrm>
          <a:off x="0" y="0"/>
          <a:ext cx="0" cy="0"/>
          <a:chOff x="0" y="0"/>
          <a:chExt cx="0" cy="0"/>
        </a:xfrm>
      </p:grpSpPr>
      <p:pic>
        <p:nvPicPr>
          <p:cNvPr id="2" name="Image 1" descr="chiffres_ppt_4-3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805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 EN 1">
    <p:spTree>
      <p:nvGrpSpPr>
        <p:cNvPr id="1" name=""/>
        <p:cNvGrpSpPr/>
        <p:nvPr/>
      </p:nvGrpSpPr>
      <p:grpSpPr>
        <a:xfrm>
          <a:off x="0" y="0"/>
          <a:ext cx="0" cy="0"/>
          <a:chOff x="0" y="0"/>
          <a:chExt cx="0" cy="0"/>
        </a:xfrm>
      </p:grpSpPr>
      <p:pic>
        <p:nvPicPr>
          <p:cNvPr id="2" name="Image 1" descr="chiffres_ppt_4-3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296392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 EN 2">
    <p:spTree>
      <p:nvGrpSpPr>
        <p:cNvPr id="1" name=""/>
        <p:cNvGrpSpPr/>
        <p:nvPr/>
      </p:nvGrpSpPr>
      <p:grpSpPr>
        <a:xfrm>
          <a:off x="0" y="0"/>
          <a:ext cx="0" cy="0"/>
          <a:chOff x="0" y="0"/>
          <a:chExt cx="0" cy="0"/>
        </a:xfrm>
      </p:grpSpPr>
      <p:pic>
        <p:nvPicPr>
          <p:cNvPr id="2" name="Image 1" descr="chiffres_ppt_4-3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413548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 EN 3">
    <p:spTree>
      <p:nvGrpSpPr>
        <p:cNvPr id="1" name=""/>
        <p:cNvGrpSpPr/>
        <p:nvPr/>
      </p:nvGrpSpPr>
      <p:grpSpPr>
        <a:xfrm>
          <a:off x="0" y="0"/>
          <a:ext cx="0" cy="0"/>
          <a:chOff x="0" y="0"/>
          <a:chExt cx="0" cy="0"/>
        </a:xfrm>
      </p:grpSpPr>
      <p:pic>
        <p:nvPicPr>
          <p:cNvPr id="2" name="Image 1" descr="chiffres_ppt_4-3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361550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77DE5B56-FAEA-4D27-92A8-8EF8A2EB2E84}" type="datetime1">
              <a:rPr lang="fr-FR" smtClean="0"/>
              <a:t>04/02/2019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3192540" y="4716148"/>
            <a:ext cx="5622328" cy="567349"/>
          </a:xfrm>
        </p:spPr>
        <p:txBody>
          <a:bodyPr>
            <a:normAutofit/>
          </a:bodyPr>
          <a:lstStyle>
            <a:lvl1pPr algn="r">
              <a:defRPr sz="3200" b="1">
                <a:solidFill>
                  <a:srgbClr val="5FA4B0"/>
                </a:solidFill>
              </a:defRPr>
            </a:lvl1pPr>
          </a:lstStyle>
          <a:p>
            <a:r>
              <a:rPr lang="fr-FR" dirty="0" smtClean="0"/>
              <a:t>Cliquez et modifiez le titre</a:t>
            </a:r>
            <a:endParaRPr lang="fr-FR" dirty="0"/>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grpSp>
        <p:nvGrpSpPr>
          <p:cNvPr id="2" name="Grouper 1"/>
          <p:cNvGrpSpPr/>
          <p:nvPr userDrawn="1"/>
        </p:nvGrpSpPr>
        <p:grpSpPr>
          <a:xfrm>
            <a:off x="-5102"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45298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73101-CA9D-4167-AF5B-EAD997B37B80}" type="datetime1">
              <a:rPr lang="fr-FR" smtClean="0"/>
              <a:t>04/02/2019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66" r:id="rId4"/>
    <p:sldLayoutId id="2147483665" r:id="rId5"/>
    <p:sldLayoutId id="2147483667" r:id="rId6"/>
    <p:sldLayoutId id="2147483668" r:id="rId7"/>
    <p:sldLayoutId id="2147483669" r:id="rId8"/>
    <p:sldLayoutId id="2147483663" r:id="rId9"/>
    <p:sldLayoutId id="2147483651" r:id="rId10"/>
    <p:sldLayoutId id="2147483650" r:id="rId11"/>
    <p:sldLayoutId id="2147483655" r:id="rId12"/>
    <p:sldLayoutId id="2147483671" r:id="rId13"/>
    <p:sldLayoutId id="2147483670" r:id="rId14"/>
    <p:sldLayoutId id="2147483657" r:id="rId15"/>
    <p:sldLayoutId id="2147483661" r:id="rId16"/>
    <p:sldLayoutId id="2147483660" r:id="rId17"/>
    <p:sldLayoutId id="2147483662" r:id="rId18"/>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CA209-7173-467F-96AF-09C7201F093D}" type="datetimeFigureOut">
              <a:rPr lang="fr-BE" smtClean="0"/>
              <a:t>04-02-19</a:t>
            </a:fld>
            <a:endParaRPr lang="fr-BE"/>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1F7CF-8F40-4197-B09B-0121C7E6B6F8}" type="slidenum">
              <a:rPr lang="fr-BE" smtClean="0"/>
              <a:t>‹N°›</a:t>
            </a:fld>
            <a:endParaRPr lang="fr-BE"/>
          </a:p>
        </p:txBody>
      </p:sp>
    </p:spTree>
    <p:extLst>
      <p:ext uri="{BB962C8B-B14F-4D97-AF65-F5344CB8AC3E}">
        <p14:creationId xmlns:p14="http://schemas.microsoft.com/office/powerpoint/2010/main" val="1236801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eb.philo.ulg.ac.be/transitions/armarium/"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cicweb.be/"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s://lib.uliege.be/"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hdl.handle.net/2268.1/1509"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www.numeriques.cfwb.be/index.php?eID=tx_nawsecuredl&amp;u=0&amp;file=fileadmin/sites/numpat/upload/numpat_super_editor/numpat_editor/documents/CFWB/PlanPEP_s.pdf&amp;hash=91db635ae28e2e22cb246f6cd9d1ac057618f3f4"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primo.lib.ulg.ac.be/32ULG_VU1:blended:32ULG_ALMA2166789570002321"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hyperlink" Target="https://primo.lib.ulg.ac.be/primo_library/libweb/action/search.do?fn=search&amp;ct=search&amp;initialSearch=true&amp;mode=Basic&amp;tab=default_tab&amp;indx=1&amp;dum=true&amp;srt=rank&amp;vid=32ULG_VU1&amp;frbg=&amp;vl(freeText0)=apocalypse+wittert&amp;scp.scps=scope:(ORBI_ULG),scope:(32ULG),primo_central_multiple_fe&amp;vl(1079054778714UI1)=all_items&amp;vl(1UI0)=contains" TargetMode="External"/><Relationship Id="rId4" Type="http://schemas.openxmlformats.org/officeDocument/2006/relationships/hyperlink" Target="https://primo.lib.ulg.ac.be/primo_library/libweb/action/search.do?fn=search&amp;ct=search&amp;initialSearch=true&amp;mode=Basic&amp;tab=default_tab&amp;indx=1&amp;dum=true&amp;srt=rank&amp;vid=32ULG_VU1&amp;frbg=&amp;vl(freeText0)=incunable*+32ulg_alma+Epistolae+&amp;scp.scps=scope:(ORBI_ULG),scope:(32ULG),primo_central_multiple_fe&amp;vl(1079054778714UI1)=all_items&amp;vl(1UI0)=contai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hyperlink" Target="https://primo.lib.ulg.ac.be/primo_library/libweb/action/search.do?fn=search&amp;ct=search&amp;initialSearch=true&amp;mode=Basic&amp;tab=default_tab&amp;indx=1&amp;dum=true&amp;srt=rank&amp;vid=32ULG_VU1&amp;frbg=&amp;fctN=facet_tlevel&amp;fctV=online_resources&amp;vl(freeText0)=A+Son+Excellence+M.+Le+Feld-Mar%C3%A9chal+baron+De+Bender.+Li%C3%A8ge,+le+17+janvier+1791.&amp;scp.scps=scope:(ORBI_ULG),scope:(32ULG),primo_central_multiple_fe&amp;vl(1079054778714UI1)=all_items&amp;vl(1UI0)=contains"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rimo.lib.ulg.ac.be/32ULG_VU1:blended:32ULG_ALMA21114011880002321" TargetMode="Externa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hyperlink" Target="https://lib.uliege.be/archives/weissenbruch/fonds_weissenbruch.xml" TargetMode="External"/><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doclib.uliege.be/catalo/" TargetMode="Externa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hyperlink" Target="https://donum.uliege.be/" TargetMode="External"/><Relationship Id="rId2" Type="http://schemas.openxmlformats.org/officeDocument/2006/relationships/hyperlink" Target="http://donum.bicfb.be/"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hyperlink" Target="mailto:manuscrits@uliege.be"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8.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7645" y="4174295"/>
            <a:ext cx="7772400" cy="796567"/>
          </a:xfrm>
        </p:spPr>
        <p:txBody>
          <a:bodyPr>
            <a:normAutofit fontScale="90000"/>
          </a:bodyPr>
          <a:lstStyle/>
          <a:p>
            <a:r>
              <a:rPr lang="fr-BE" dirty="0" smtClean="0"/>
              <a:t>Gestion et référencement des manuscrits et fonds </a:t>
            </a:r>
            <a:r>
              <a:rPr lang="fr-BE" smtClean="0"/>
              <a:t>(plus) anciens</a:t>
            </a:r>
            <a:r>
              <a:rPr lang="fr-BE" dirty="0" smtClean="0"/>
              <a:t> à l'ULiège</a:t>
            </a:r>
            <a:endParaRPr lang="fr-FR" dirty="0"/>
          </a:p>
        </p:txBody>
      </p:sp>
      <p:sp>
        <p:nvSpPr>
          <p:cNvPr id="3" name="Sous-titre 2"/>
          <p:cNvSpPr>
            <a:spLocks noGrp="1"/>
          </p:cNvSpPr>
          <p:nvPr>
            <p:ph type="subTitle" idx="1"/>
          </p:nvPr>
        </p:nvSpPr>
        <p:spPr>
          <a:xfrm>
            <a:off x="2419245" y="5097677"/>
            <a:ext cx="6400800" cy="550475"/>
          </a:xfrm>
        </p:spPr>
        <p:txBody>
          <a:bodyPr/>
          <a:lstStyle/>
          <a:p>
            <a:r>
              <a:rPr lang="fr-BE" sz="1600" i="1" smtClean="0"/>
              <a:t>Laurence Richelle </a:t>
            </a:r>
          </a:p>
          <a:p>
            <a:r>
              <a:rPr lang="fr-BE" sz="1000" i="1" smtClean="0"/>
              <a:t>(Gestion des systèmes documentaires informatisés)</a:t>
            </a:r>
          </a:p>
          <a:p>
            <a:r>
              <a:rPr lang="fr-BE" sz="1600" i="1" smtClean="0"/>
              <a:t>Marie Goukens</a:t>
            </a:r>
          </a:p>
          <a:p>
            <a:r>
              <a:rPr lang="fr-BE" sz="1000" i="1" smtClean="0"/>
              <a:t>(Gestion des manuscrits et fonds anciens)</a:t>
            </a:r>
            <a:endParaRPr lang="fr-FR" sz="1000" i="1"/>
          </a:p>
        </p:txBody>
      </p:sp>
    </p:spTree>
    <p:extLst>
      <p:ext uri="{BB962C8B-B14F-4D97-AF65-F5344CB8AC3E}">
        <p14:creationId xmlns:p14="http://schemas.microsoft.com/office/powerpoint/2010/main" val="62914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2531"/>
            <a:ext cx="8229600" cy="621546"/>
          </a:xfrm>
        </p:spPr>
        <p:txBody>
          <a:bodyPr/>
          <a:lstStyle/>
          <a:p>
            <a:r>
              <a:rPr lang="fr-BE" smtClean="0"/>
              <a:t>Gestion et référencement</a:t>
            </a:r>
            <a:endParaRPr lang="fr-BE"/>
          </a:p>
        </p:txBody>
      </p:sp>
      <p:sp>
        <p:nvSpPr>
          <p:cNvPr id="3" name="Espace réservé du contenu 2"/>
          <p:cNvSpPr>
            <a:spLocks noGrp="1"/>
          </p:cNvSpPr>
          <p:nvPr>
            <p:ph idx="1"/>
          </p:nvPr>
        </p:nvSpPr>
        <p:spPr>
          <a:xfrm>
            <a:off x="246743" y="1219201"/>
            <a:ext cx="8679543" cy="5137150"/>
          </a:xfrm>
        </p:spPr>
        <p:txBody>
          <a:bodyPr>
            <a:normAutofit fontScale="92500" lnSpcReduction="10000"/>
          </a:bodyPr>
          <a:lstStyle/>
          <a:p>
            <a:pPr lvl="1">
              <a:buFont typeface="Wingdings" panose="05000000000000000000" pitchFamily="2" charset="2"/>
              <a:buChar char="v"/>
            </a:pPr>
            <a:r>
              <a:rPr lang="fr-BE" smtClean="0"/>
              <a:t>Manuscrits</a:t>
            </a:r>
          </a:p>
          <a:p>
            <a:pPr lvl="2"/>
            <a:r>
              <a:rPr lang="fr-BE" i="1" smtClean="0"/>
              <a:t>Bibliothèque de l’Université de Liège. Catalogue des manuscrits / J. Fiess ; avertissement de M. Grandjean, Liège, 1875. </a:t>
            </a:r>
          </a:p>
          <a:p>
            <a:pPr marL="1349375" lvl="2" indent="-723900">
              <a:buNone/>
            </a:pPr>
            <a:r>
              <a:rPr lang="fr-BE" smtClean="0"/>
              <a:t>Le catalogue contenait 880 références, suivant un classement thématique.</a:t>
            </a:r>
          </a:p>
          <a:p>
            <a:pPr marL="1625600" lvl="3" indent="-271463">
              <a:buFont typeface="Arial" panose="020B0604020202020204" pitchFamily="34" charset="0"/>
              <a:buChar char="•"/>
            </a:pPr>
            <a:r>
              <a:rPr lang="fr-BE" i="1"/>
              <a:t>Annexes au catalogue des manuscrits de la Bibliothèque de l'Université de Liège / </a:t>
            </a:r>
            <a:r>
              <a:rPr lang="fr-BE" i="1" smtClean="0"/>
              <a:t>par </a:t>
            </a:r>
            <a:r>
              <a:rPr lang="fr-BE" i="1"/>
              <a:t>Joseph </a:t>
            </a:r>
            <a:r>
              <a:rPr lang="fr-BE" i="1" smtClean="0"/>
              <a:t>Brassinne, Liège, 1904.</a:t>
            </a:r>
          </a:p>
          <a:p>
            <a:pPr marL="1168400" lvl="2" indent="-271463">
              <a:buFont typeface="Arial" panose="020B0604020202020204" pitchFamily="34" charset="0"/>
              <a:buChar char="•"/>
            </a:pPr>
            <a:r>
              <a:rPr lang="fr-BE" i="1"/>
              <a:t>Catalogue des manuscrits légués à la Bibliothèque de l'Université de Liège par le Baron Adrien Wittert </a:t>
            </a:r>
            <a:r>
              <a:rPr lang="fr-BE" i="1" smtClean="0"/>
              <a:t>/</a:t>
            </a:r>
            <a:r>
              <a:rPr lang="fr-BE" i="1"/>
              <a:t> Joseph </a:t>
            </a:r>
            <a:r>
              <a:rPr lang="fr-BE" i="1" smtClean="0"/>
              <a:t>Brassinne, Liège, 1910.</a:t>
            </a:r>
          </a:p>
          <a:p>
            <a:pPr marL="1168400" lvl="2" indent="-271463">
              <a:buFont typeface="Arial" panose="020B0604020202020204" pitchFamily="34" charset="0"/>
              <a:buChar char="•"/>
            </a:pPr>
            <a:r>
              <a:rPr lang="fr-BE" i="1" smtClean="0"/>
              <a:t>Inventaire </a:t>
            </a:r>
            <a:r>
              <a:rPr lang="fr-BE" i="1"/>
              <a:t>des manuscrits de la Bibliothèque de l'Université de </a:t>
            </a:r>
            <a:r>
              <a:rPr lang="fr-BE" i="1" smtClean="0"/>
              <a:t>Liège / J. Hoyoux, 3 vol.,  1974-1977</a:t>
            </a:r>
            <a:endParaRPr lang="fr-BE" sz="1200" i="1" smtClean="0"/>
          </a:p>
          <a:p>
            <a:pPr lvl="1">
              <a:buFont typeface="Wingdings" panose="05000000000000000000" pitchFamily="2" charset="2"/>
              <a:buChar char="v"/>
            </a:pPr>
            <a:r>
              <a:rPr lang="fr-BE" smtClean="0"/>
              <a:t>Incunables</a:t>
            </a:r>
          </a:p>
          <a:p>
            <a:pPr lvl="2"/>
            <a:r>
              <a:rPr lang="fr-BE" smtClean="0"/>
              <a:t>Référencés dans le « </a:t>
            </a:r>
            <a:r>
              <a:rPr lang="fr-BE" i="1" smtClean="0"/>
              <a:t>Catalogue des livres imprimés au quinzième siècle des bibliothèques de Belgique</a:t>
            </a:r>
            <a:r>
              <a:rPr lang="fr-BE" smtClean="0"/>
              <a:t> » de Louis Polain (1932)</a:t>
            </a:r>
          </a:p>
          <a:p>
            <a:pPr lvl="2"/>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10</a:t>
            </a:fld>
            <a:endParaRPr lang="fr-FR"/>
          </a:p>
        </p:txBody>
      </p:sp>
    </p:spTree>
    <p:extLst>
      <p:ext uri="{BB962C8B-B14F-4D97-AF65-F5344CB8AC3E}">
        <p14:creationId xmlns:p14="http://schemas.microsoft.com/office/powerpoint/2010/main" val="4010001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4546"/>
            <a:ext cx="8229600" cy="621546"/>
          </a:xfrm>
        </p:spPr>
        <p:txBody>
          <a:bodyPr/>
          <a:lstStyle/>
          <a:p>
            <a:r>
              <a:rPr lang="fr-BE"/>
              <a:t>Gestion et référencement</a:t>
            </a:r>
          </a:p>
        </p:txBody>
      </p:sp>
      <p:sp>
        <p:nvSpPr>
          <p:cNvPr id="3" name="Espace réservé du contenu 2"/>
          <p:cNvSpPr>
            <a:spLocks noGrp="1"/>
          </p:cNvSpPr>
          <p:nvPr>
            <p:ph idx="1"/>
          </p:nvPr>
        </p:nvSpPr>
        <p:spPr>
          <a:xfrm>
            <a:off x="362139" y="957263"/>
            <a:ext cx="8555523" cy="5597446"/>
          </a:xfrm>
        </p:spPr>
        <p:txBody>
          <a:bodyPr>
            <a:normAutofit fontScale="92500" lnSpcReduction="10000"/>
          </a:bodyPr>
          <a:lstStyle/>
          <a:p>
            <a:r>
              <a:rPr lang="fr-BE" smtClean="0"/>
              <a:t>Quelle visibilité des fonds anciens?</a:t>
            </a:r>
          </a:p>
          <a:p>
            <a:pPr lvl="1"/>
            <a:r>
              <a:rPr lang="fr-BE" smtClean="0"/>
              <a:t>Publications et Recherche</a:t>
            </a:r>
          </a:p>
          <a:p>
            <a:pPr lvl="2"/>
            <a:r>
              <a:rPr lang="fr-BE" smtClean="0"/>
              <a:t>Catalogues d’expositions, prêts </a:t>
            </a:r>
            <a:r>
              <a:rPr lang="fr-BE"/>
              <a:t>lors d’expositions en Belgique ou à l’étranger</a:t>
            </a:r>
          </a:p>
          <a:p>
            <a:pPr lvl="2"/>
            <a:r>
              <a:rPr lang="fr-BE" smtClean="0"/>
              <a:t>Projets de recherche </a:t>
            </a:r>
          </a:p>
          <a:p>
            <a:pPr lvl="3"/>
            <a:r>
              <a:rPr lang="fr-BE" smtClean="0"/>
              <a:t>Recherches menées par des membres de la bibliothèque (origines des collections, études de manuscrits (pigments…) )</a:t>
            </a:r>
          </a:p>
          <a:p>
            <a:pPr lvl="3"/>
            <a:r>
              <a:rPr lang="fr-BE"/>
              <a:t>Recherches </a:t>
            </a:r>
            <a:r>
              <a:rPr lang="fr-BE" smtClean="0"/>
              <a:t>diverses et publications par des membres de la faculté de Philosophie et Lettres </a:t>
            </a:r>
          </a:p>
          <a:p>
            <a:pPr lvl="3">
              <a:buFont typeface="Wingdings" panose="05000000000000000000" pitchFamily="2" charset="2"/>
              <a:buChar char="v"/>
            </a:pPr>
            <a:r>
              <a:rPr lang="fr-BE" sz="2300" i="1"/>
              <a:t>Arm@rium Universitatis Leodiensis </a:t>
            </a:r>
            <a:r>
              <a:rPr lang="fr-BE" sz="2300"/>
              <a:t>(Bibliothèque virtuelle du Moyen Âge et de la première Modernité de l’Université de Liège, développée par l'Unité de Recherche </a:t>
            </a:r>
            <a:r>
              <a:rPr lang="fr-BE" sz="2300">
                <a:hlinkClick r:id="rId2"/>
              </a:rPr>
              <a:t>Transitions</a:t>
            </a:r>
            <a:r>
              <a:rPr lang="fr-BE" sz="2300"/>
              <a:t>) : </a:t>
            </a:r>
            <a:r>
              <a:rPr lang="fr-BE" sz="2300" i="1"/>
              <a:t>« …</a:t>
            </a:r>
            <a:r>
              <a:rPr lang="fr-BE" sz="2300"/>
              <a:t>associer aux objets numériques [sur DONum] un contenu scientifique… » en open access (2017-)</a:t>
            </a:r>
          </a:p>
          <a:p>
            <a:pPr lvl="3"/>
            <a:r>
              <a:rPr lang="fr-BE" smtClean="0"/>
              <a:t>Recherches menées par des chercheurs extérieurs sur une partie de nos fonds ou des pièces précises</a:t>
            </a:r>
          </a:p>
          <a:p>
            <a:pPr lvl="3"/>
            <a:r>
              <a:rPr lang="fr-BE"/>
              <a:t>Travaux de fin d’études</a:t>
            </a:r>
          </a:p>
          <a:p>
            <a:pPr marL="914400" lvl="2" indent="0">
              <a:buNone/>
            </a:pPr>
            <a:endParaRPr lang="fr-BE" sz="1300" smtClean="0"/>
          </a:p>
          <a:p>
            <a:pPr marL="914400" lvl="2" indent="0">
              <a:buNone/>
            </a:pPr>
            <a:endParaRPr lang="fr-BE" smtClean="0"/>
          </a:p>
          <a:p>
            <a:pPr marL="0" indent="0">
              <a:buNone/>
            </a:pPr>
            <a:endParaRPr lang="fr-BE" smtClean="0"/>
          </a:p>
          <a:p>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11</a:t>
            </a:fld>
            <a:endParaRPr lang="fr-FR"/>
          </a:p>
        </p:txBody>
      </p:sp>
    </p:spTree>
    <p:extLst>
      <p:ext uri="{BB962C8B-B14F-4D97-AF65-F5344CB8AC3E}">
        <p14:creationId xmlns:p14="http://schemas.microsoft.com/office/powerpoint/2010/main" val="500051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4546"/>
            <a:ext cx="8229600" cy="621546"/>
          </a:xfrm>
        </p:spPr>
        <p:txBody>
          <a:bodyPr/>
          <a:lstStyle/>
          <a:p>
            <a:r>
              <a:rPr lang="fr-BE"/>
              <a:t>Gestion et référencement</a:t>
            </a:r>
          </a:p>
        </p:txBody>
      </p:sp>
      <p:sp>
        <p:nvSpPr>
          <p:cNvPr id="3" name="Espace réservé du contenu 2"/>
          <p:cNvSpPr>
            <a:spLocks noGrp="1"/>
          </p:cNvSpPr>
          <p:nvPr>
            <p:ph idx="1"/>
          </p:nvPr>
        </p:nvSpPr>
        <p:spPr>
          <a:xfrm>
            <a:off x="362139" y="957263"/>
            <a:ext cx="8555523" cy="5597446"/>
          </a:xfrm>
        </p:spPr>
        <p:txBody>
          <a:bodyPr>
            <a:normAutofit/>
          </a:bodyPr>
          <a:lstStyle/>
          <a:p>
            <a:r>
              <a:rPr lang="fr-BE" smtClean="0"/>
              <a:t>Référencement dans le SIGB fait à l’époque en fonction des demandes des utilisateurs</a:t>
            </a:r>
          </a:p>
          <a:p>
            <a:pPr lvl="2"/>
            <a:r>
              <a:rPr lang="fr-BE" smtClean="0"/>
              <a:t>Pas de personnel (documentalistes) spécialisé</a:t>
            </a:r>
          </a:p>
          <a:p>
            <a:pPr lvl="2"/>
            <a:r>
              <a:rPr lang="fr-BE"/>
              <a:t>Conservateurs vs catalogueurs</a:t>
            </a:r>
          </a:p>
          <a:p>
            <a:pPr lvl="2"/>
            <a:r>
              <a:rPr lang="fr-BE" smtClean="0"/>
              <a:t>Lignes directrices ?</a:t>
            </a:r>
          </a:p>
          <a:p>
            <a:pPr lvl="2"/>
            <a:r>
              <a:rPr lang="fr-BE" smtClean="0"/>
              <a:t>Application pratique des normes de catalogage ?</a:t>
            </a:r>
          </a:p>
          <a:p>
            <a:pPr lvl="2"/>
            <a:r>
              <a:rPr lang="fr-BE" smtClean="0"/>
              <a:t>Limites de l’outil (SIGB Liber fin des année ‘80) </a:t>
            </a:r>
          </a:p>
          <a:p>
            <a:pPr marL="914400" lvl="2" indent="0">
              <a:buNone/>
            </a:pPr>
            <a:endParaRPr lang="fr-BE" smtClean="0"/>
          </a:p>
          <a:p>
            <a:pPr marL="0" indent="0">
              <a:buNone/>
            </a:pPr>
            <a:endParaRPr lang="fr-BE" smtClean="0"/>
          </a:p>
          <a:p>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12</a:t>
            </a:fld>
            <a:endParaRPr lang="fr-FR"/>
          </a:p>
        </p:txBody>
      </p:sp>
    </p:spTree>
    <p:extLst>
      <p:ext uri="{BB962C8B-B14F-4D97-AF65-F5344CB8AC3E}">
        <p14:creationId xmlns:p14="http://schemas.microsoft.com/office/powerpoint/2010/main" val="227485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975"/>
            <a:ext cx="8229600" cy="621546"/>
          </a:xfrm>
        </p:spPr>
        <p:txBody>
          <a:bodyPr/>
          <a:lstStyle/>
          <a:p>
            <a:r>
              <a:rPr lang="fr-BE"/>
              <a:t>Gestion et référencement</a:t>
            </a:r>
          </a:p>
        </p:txBody>
      </p:sp>
      <p:sp>
        <p:nvSpPr>
          <p:cNvPr id="3" name="Espace réservé du contenu 2"/>
          <p:cNvSpPr>
            <a:spLocks noGrp="1"/>
          </p:cNvSpPr>
          <p:nvPr>
            <p:ph idx="1"/>
          </p:nvPr>
        </p:nvSpPr>
        <p:spPr>
          <a:xfrm>
            <a:off x="341435" y="1255478"/>
            <a:ext cx="8229600" cy="4525963"/>
          </a:xfrm>
        </p:spPr>
        <p:txBody>
          <a:bodyPr/>
          <a:lstStyle/>
          <a:p>
            <a:pPr lvl="2">
              <a:buFont typeface="Symbol" panose="05050102010706020507" pitchFamily="18" charset="2"/>
              <a:buChar char="Þ"/>
            </a:pPr>
            <a:r>
              <a:rPr lang="fr-BE"/>
              <a:t>Notices minimales</a:t>
            </a:r>
          </a:p>
          <a:p>
            <a:pPr lvl="2">
              <a:buFont typeface="Symbol" panose="05050102010706020507" pitchFamily="18" charset="2"/>
              <a:buChar char="Þ"/>
            </a:pPr>
            <a:r>
              <a:rPr lang="fr-BE"/>
              <a:t>fiches conservées dans le fichier </a:t>
            </a:r>
            <a:r>
              <a:rPr lang="fr-BE" smtClean="0"/>
              <a:t>papier</a:t>
            </a:r>
          </a:p>
          <a:p>
            <a:pPr lvl="2">
              <a:buFont typeface="Symbol" panose="05050102010706020507" pitchFamily="18" charset="2"/>
              <a:buChar char="Þ"/>
            </a:pPr>
            <a:r>
              <a:rPr lang="fr-BE" smtClean="0"/>
              <a:t>OPAC Aleph en 2006</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13</a:t>
            </a:fld>
            <a:endParaRPr lang="fr-FR"/>
          </a:p>
        </p:txBody>
      </p:sp>
      <p:pic>
        <p:nvPicPr>
          <p:cNvPr id="5" name="Image 4"/>
          <p:cNvPicPr>
            <a:picLocks noChangeAspect="1"/>
          </p:cNvPicPr>
          <p:nvPr/>
        </p:nvPicPr>
        <p:blipFill>
          <a:blip r:embed="rId2"/>
          <a:stretch>
            <a:fillRect/>
          </a:stretch>
        </p:blipFill>
        <p:spPr>
          <a:xfrm>
            <a:off x="177808" y="2858798"/>
            <a:ext cx="4544959" cy="2795878"/>
          </a:xfrm>
          <a:prstGeom prst="rect">
            <a:avLst/>
          </a:prstGeom>
        </p:spPr>
      </p:pic>
      <p:pic>
        <p:nvPicPr>
          <p:cNvPr id="6" name="Image 5"/>
          <p:cNvPicPr>
            <a:picLocks noChangeAspect="1"/>
          </p:cNvPicPr>
          <p:nvPr/>
        </p:nvPicPr>
        <p:blipFill>
          <a:blip r:embed="rId3"/>
          <a:stretch>
            <a:fillRect/>
          </a:stretch>
        </p:blipFill>
        <p:spPr>
          <a:xfrm>
            <a:off x="4789595" y="3006280"/>
            <a:ext cx="3848268" cy="2500913"/>
          </a:xfrm>
          <a:prstGeom prst="rect">
            <a:avLst/>
          </a:prstGeom>
        </p:spPr>
      </p:pic>
      <p:sp>
        <p:nvSpPr>
          <p:cNvPr id="7" name="Ellipse 6"/>
          <p:cNvSpPr/>
          <p:nvPr/>
        </p:nvSpPr>
        <p:spPr>
          <a:xfrm>
            <a:off x="274607" y="5412914"/>
            <a:ext cx="2725093" cy="863819"/>
          </a:xfrm>
          <a:prstGeom prst="ellipse">
            <a:avLst/>
          </a:prstGeom>
          <a:solidFill>
            <a:srgbClr val="8DC8DB"/>
          </a:solidFill>
          <a:ln>
            <a:solidFill>
              <a:srgbClr val="8DC8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mtClean="0">
                <a:solidFill>
                  <a:srgbClr val="002060"/>
                </a:solidFill>
              </a:rPr>
              <a:t>Une notice issue de Liber (1993) ou avant (?)</a:t>
            </a:r>
            <a:endParaRPr lang="fr-BE">
              <a:solidFill>
                <a:srgbClr val="002060"/>
              </a:solidFill>
            </a:endParaRPr>
          </a:p>
        </p:txBody>
      </p:sp>
    </p:spTree>
    <p:extLst>
      <p:ext uri="{BB962C8B-B14F-4D97-AF65-F5344CB8AC3E}">
        <p14:creationId xmlns:p14="http://schemas.microsoft.com/office/powerpoint/2010/main" val="1926421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97740"/>
            <a:ext cx="8229600" cy="621546"/>
          </a:xfrm>
        </p:spPr>
        <p:txBody>
          <a:bodyPr/>
          <a:lstStyle/>
          <a:p>
            <a:r>
              <a:rPr lang="fr-BE"/>
              <a:t>Gestion et </a:t>
            </a:r>
            <a:r>
              <a:rPr lang="fr-BE" smtClean="0"/>
              <a:t>référencement – nouvelles possibilités techniques</a:t>
            </a:r>
            <a:endParaRPr lang="fr-BE">
              <a:solidFill>
                <a:srgbClr val="FF0000"/>
              </a:solidFill>
            </a:endParaRPr>
          </a:p>
        </p:txBody>
      </p:sp>
      <p:sp>
        <p:nvSpPr>
          <p:cNvPr id="3" name="Espace réservé du contenu 2"/>
          <p:cNvSpPr>
            <a:spLocks noGrp="1"/>
          </p:cNvSpPr>
          <p:nvPr>
            <p:ph idx="1"/>
          </p:nvPr>
        </p:nvSpPr>
        <p:spPr>
          <a:xfrm>
            <a:off x="457200" y="1645467"/>
            <a:ext cx="8229600" cy="4525963"/>
          </a:xfrm>
        </p:spPr>
        <p:txBody>
          <a:bodyPr>
            <a:normAutofit/>
          </a:bodyPr>
          <a:lstStyle/>
          <a:p>
            <a:pPr lvl="1">
              <a:buFont typeface="Symbol" panose="05050102010706020507" pitchFamily="18" charset="2"/>
              <a:buChar char="Þ"/>
            </a:pPr>
            <a:r>
              <a:rPr lang="fr-BE" smtClean="0"/>
              <a:t>Le projet du </a:t>
            </a:r>
            <a:r>
              <a:rPr lang="fr-BE"/>
              <a:t>Centre International de Codicologie </a:t>
            </a:r>
            <a:endParaRPr lang="fr-BE" smtClean="0"/>
          </a:p>
          <a:p>
            <a:pPr marL="457200" lvl="1" indent="0">
              <a:buNone/>
            </a:pPr>
            <a:r>
              <a:rPr lang="fr-BE" smtClean="0">
                <a:hlinkClick r:id="rId2"/>
              </a:rPr>
              <a:t>CICweb</a:t>
            </a:r>
            <a:r>
              <a:rPr lang="fr-BE"/>
              <a:t>, </a:t>
            </a:r>
            <a:r>
              <a:rPr lang="fr-BE" i="1"/>
              <a:t>Guide en ligne des manuscrits médiévaux en Wallonie et à </a:t>
            </a:r>
            <a:r>
              <a:rPr lang="fr-BE" i="1" smtClean="0"/>
              <a:t>Bruxelles (en ligne depuis 2007-)</a:t>
            </a:r>
          </a:p>
          <a:p>
            <a:pPr lvl="2">
              <a:buFontTx/>
              <a:buChar char="-"/>
            </a:pPr>
            <a:r>
              <a:rPr lang="fr-BE" smtClean="0"/>
              <a:t>Recense les manuscrits médiévaux dans 37 institutions patrimoniales wallonnes et bruxelloises</a:t>
            </a:r>
          </a:p>
          <a:p>
            <a:pPr lvl="3">
              <a:buFontTx/>
              <a:buChar char="-"/>
            </a:pPr>
            <a:r>
              <a:rPr lang="fr-BE" smtClean="0"/>
              <a:t>Manuscrits du Moyen Âge occidental</a:t>
            </a:r>
          </a:p>
          <a:p>
            <a:pPr lvl="3">
              <a:buFontTx/>
              <a:buChar char="-"/>
            </a:pPr>
            <a:r>
              <a:rPr lang="fr-BE" smtClean="0"/>
              <a:t>Entre 500 et 1500</a:t>
            </a:r>
          </a:p>
          <a:p>
            <a:pPr lvl="2">
              <a:buFontTx/>
              <a:buChar char="-"/>
            </a:pPr>
            <a:endParaRPr lang="fr-BE" smtClean="0"/>
          </a:p>
          <a:p>
            <a:pPr lvl="2">
              <a:buFont typeface="Symbol" panose="05050102010706020507" pitchFamily="18" charset="2"/>
              <a:buChar char="Þ"/>
            </a:pPr>
            <a:endParaRPr lang="fr-BE" smtClean="0"/>
          </a:p>
          <a:p>
            <a:pPr marL="914400" lvl="2"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14</a:t>
            </a:fld>
            <a:endParaRPr lang="fr-FR"/>
          </a:p>
        </p:txBody>
      </p:sp>
    </p:spTree>
    <p:extLst>
      <p:ext uri="{BB962C8B-B14F-4D97-AF65-F5344CB8AC3E}">
        <p14:creationId xmlns:p14="http://schemas.microsoft.com/office/powerpoint/2010/main" val="2340436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5319"/>
            <a:ext cx="8229600" cy="621546"/>
          </a:xfrm>
        </p:spPr>
        <p:txBody>
          <a:bodyPr/>
          <a:lstStyle/>
          <a:p>
            <a:r>
              <a:rPr lang="fr-BE"/>
              <a:t>Gestion et </a:t>
            </a:r>
            <a:r>
              <a:rPr lang="fr-BE" smtClean="0"/>
              <a:t>référencement – récupérer l’existant </a:t>
            </a:r>
            <a:endParaRPr lang="fr-BE"/>
          </a:p>
        </p:txBody>
      </p:sp>
      <p:sp>
        <p:nvSpPr>
          <p:cNvPr id="3" name="Espace réservé du contenu 2"/>
          <p:cNvSpPr>
            <a:spLocks noGrp="1"/>
          </p:cNvSpPr>
          <p:nvPr>
            <p:ph idx="1"/>
          </p:nvPr>
        </p:nvSpPr>
        <p:spPr/>
        <p:txBody>
          <a:bodyPr/>
          <a:lstStyle/>
          <a:p>
            <a:pPr lvl="1">
              <a:buFont typeface="Symbol" panose="05050102010706020507" pitchFamily="18" charset="2"/>
              <a:buChar char="Þ"/>
            </a:pPr>
            <a:r>
              <a:rPr lang="fr-BE" smtClean="0"/>
              <a:t>SCRIBE : numérisation/océrisation des 746,000 fiches du fichier papier de la Réserve distante</a:t>
            </a:r>
          </a:p>
          <a:p>
            <a:pPr lvl="2">
              <a:buFont typeface="Symbol" panose="05050102010706020507" pitchFamily="18" charset="2"/>
              <a:buChar char="Þ"/>
            </a:pPr>
            <a:r>
              <a:rPr lang="fr-BE" smtClean="0"/>
              <a:t> Accessible en interne à partir de juillet 2009</a:t>
            </a:r>
          </a:p>
          <a:p>
            <a:pPr lvl="2">
              <a:buFont typeface="Symbol" panose="05050102010706020507" pitchFamily="18" charset="2"/>
              <a:buChar char="Þ"/>
            </a:pPr>
            <a:r>
              <a:rPr lang="fr-BE" smtClean="0"/>
              <a:t>Accessible au public avec la mise en production du (nouveau) </a:t>
            </a:r>
            <a:r>
              <a:rPr lang="fr-BE" smtClean="0">
                <a:hlinkClick r:id="rId2"/>
              </a:rPr>
              <a:t>site web </a:t>
            </a:r>
            <a:r>
              <a:rPr lang="fr-BE" smtClean="0"/>
              <a:t>en février 2013</a:t>
            </a:r>
          </a:p>
          <a:p>
            <a:pPr marL="914400" lvl="2" indent="0">
              <a:buNone/>
            </a:pPr>
            <a:r>
              <a:rPr lang="fr-BE" smtClean="0"/>
              <a:t>Le widget de recherche permet d’accéder aux Collections ULiège (Primo) et à d’autres outils dont Scribe</a:t>
            </a:r>
          </a:p>
          <a:p>
            <a:pPr lvl="2">
              <a:buFont typeface="Symbol" panose="05050102010706020507" pitchFamily="18" charset="2"/>
              <a:buChar char="Þ"/>
            </a:pPr>
            <a:r>
              <a:rPr lang="fr-BE" smtClean="0"/>
              <a:t>Pas de dédoublonnement avec Aleph </a:t>
            </a:r>
          </a:p>
          <a:p>
            <a:pPr lvl="2">
              <a:buFont typeface="Symbol" panose="05050102010706020507" pitchFamily="18" charset="2"/>
              <a:buChar char="Þ"/>
            </a:pPr>
            <a:r>
              <a:rPr lang="fr-BE" smtClean="0"/>
              <a:t>Le fichier papier reste accessible</a:t>
            </a:r>
          </a:p>
          <a:p>
            <a:pPr lvl="2">
              <a:buFont typeface="Symbol" panose="05050102010706020507" pitchFamily="18" charset="2"/>
              <a:buChar char="Þ"/>
            </a:pPr>
            <a:endParaRPr lang="fr-BE" smtClean="0"/>
          </a:p>
          <a:p>
            <a:pPr lvl="2">
              <a:buFont typeface="Symbol" panose="05050102010706020507" pitchFamily="18" charset="2"/>
              <a:buChar char="Þ"/>
            </a:pPr>
            <a:endParaRPr lang="fr-BE" smtClean="0"/>
          </a:p>
          <a:p>
            <a:pPr marL="914400" lvl="2"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15</a:t>
            </a:fld>
            <a:endParaRPr lang="fr-FR"/>
          </a:p>
        </p:txBody>
      </p:sp>
    </p:spTree>
    <p:extLst>
      <p:ext uri="{BB962C8B-B14F-4D97-AF65-F5344CB8AC3E}">
        <p14:creationId xmlns:p14="http://schemas.microsoft.com/office/powerpoint/2010/main" val="642377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5319"/>
            <a:ext cx="8229600" cy="621546"/>
          </a:xfrm>
        </p:spPr>
        <p:txBody>
          <a:bodyPr/>
          <a:lstStyle/>
          <a:p>
            <a:r>
              <a:rPr lang="fr-BE"/>
              <a:t>Gestion et </a:t>
            </a:r>
            <a:r>
              <a:rPr lang="fr-BE" smtClean="0"/>
              <a:t>référencement – récupérer l’existant </a:t>
            </a:r>
            <a:endParaRPr lang="fr-BE"/>
          </a:p>
        </p:txBody>
      </p:sp>
      <p:sp>
        <p:nvSpPr>
          <p:cNvPr id="3" name="Espace réservé du contenu 2"/>
          <p:cNvSpPr>
            <a:spLocks noGrp="1"/>
          </p:cNvSpPr>
          <p:nvPr>
            <p:ph idx="1"/>
          </p:nvPr>
        </p:nvSpPr>
        <p:spPr>
          <a:xfrm>
            <a:off x="457200" y="1600200"/>
            <a:ext cx="8358188" cy="5121275"/>
          </a:xfrm>
        </p:spPr>
        <p:txBody>
          <a:bodyPr>
            <a:normAutofit/>
          </a:bodyPr>
          <a:lstStyle/>
          <a:p>
            <a:pPr lvl="1">
              <a:buFont typeface="Symbol" panose="05050102010706020507" pitchFamily="18" charset="2"/>
              <a:buChar char="Þ"/>
            </a:pPr>
            <a:r>
              <a:rPr lang="fr-BE" smtClean="0"/>
              <a:t>SCRIPTORIUM : outil d’encodage rapide des fonds non encore référencés. </a:t>
            </a:r>
          </a:p>
          <a:p>
            <a:pPr lvl="2">
              <a:buFont typeface="Symbol" panose="05050102010706020507" pitchFamily="18" charset="2"/>
              <a:buChar char="Þ"/>
            </a:pPr>
            <a:r>
              <a:rPr lang="fr-BE"/>
              <a:t>Module de quick cataloging d’Aleph pas satisfaisant</a:t>
            </a:r>
          </a:p>
          <a:p>
            <a:pPr lvl="2">
              <a:buFont typeface="Symbol" panose="05050102010706020507" pitchFamily="18" charset="2"/>
              <a:buChar char="Þ"/>
            </a:pPr>
            <a:r>
              <a:rPr lang="fr-BE" smtClean="0"/>
              <a:t>Application Scriptorium développée par équipe IT (avec PHP/MySQL)</a:t>
            </a:r>
          </a:p>
          <a:p>
            <a:pPr lvl="3">
              <a:buFont typeface="Symbol" panose="05050102010706020507" pitchFamily="18" charset="2"/>
              <a:buChar char="Þ"/>
            </a:pPr>
            <a:r>
              <a:rPr lang="fr-BE" smtClean="0"/>
              <a:t>Nombre illimité d’utilisateurs</a:t>
            </a:r>
          </a:p>
          <a:p>
            <a:pPr lvl="3">
              <a:buFont typeface="Symbol" panose="05050102010706020507" pitchFamily="18" charset="2"/>
              <a:buChar char="Þ"/>
            </a:pPr>
            <a:r>
              <a:rPr lang="fr-BE" smtClean="0"/>
              <a:t>Facilité d’utilisation	</a:t>
            </a:r>
          </a:p>
          <a:p>
            <a:pPr lvl="4">
              <a:buFont typeface="Symbol" panose="05050102010706020507" pitchFamily="18" charset="2"/>
              <a:buChar char="Þ"/>
            </a:pPr>
            <a:r>
              <a:rPr lang="fr-BE" smtClean="0"/>
              <a:t>Étudiants jobistes</a:t>
            </a:r>
          </a:p>
          <a:p>
            <a:pPr lvl="4">
              <a:buFont typeface="Symbol" panose="05050102010706020507" pitchFamily="18" charset="2"/>
              <a:buChar char="Þ"/>
            </a:pPr>
            <a:r>
              <a:rPr lang="fr-BE" smtClean="0"/>
              <a:t>Personnel non qualifié / non bibliothécaire</a:t>
            </a:r>
          </a:p>
          <a:p>
            <a:pPr lvl="3">
              <a:buFont typeface="Symbol" panose="05050102010706020507" pitchFamily="18" charset="2"/>
              <a:buChar char="Þ"/>
            </a:pPr>
            <a:r>
              <a:rPr lang="fr-BE" smtClean="0"/>
              <a:t>Formulaire de saisie facilement configurable/adaptable</a:t>
            </a:r>
          </a:p>
          <a:p>
            <a:pPr lvl="2">
              <a:buFont typeface="Symbol" panose="05050102010706020507" pitchFamily="18" charset="2"/>
              <a:buChar char="Þ"/>
            </a:pPr>
            <a:r>
              <a:rPr lang="fr-BE"/>
              <a:t> Quantité / besoin &gt;&lt; qualité</a:t>
            </a:r>
          </a:p>
          <a:p>
            <a:pPr marL="914400" lvl="2" indent="0">
              <a:buNone/>
            </a:pPr>
            <a:endParaRPr lang="fr-BE" smtClean="0"/>
          </a:p>
          <a:p>
            <a:pPr marL="914400" lvl="2"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16</a:t>
            </a:fld>
            <a:endParaRPr lang="fr-FR"/>
          </a:p>
        </p:txBody>
      </p:sp>
    </p:spTree>
    <p:extLst>
      <p:ext uri="{BB962C8B-B14F-4D97-AF65-F5344CB8AC3E}">
        <p14:creationId xmlns:p14="http://schemas.microsoft.com/office/powerpoint/2010/main" val="941859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5319"/>
            <a:ext cx="8229600" cy="621546"/>
          </a:xfrm>
        </p:spPr>
        <p:txBody>
          <a:bodyPr/>
          <a:lstStyle/>
          <a:p>
            <a:r>
              <a:rPr lang="fr-BE"/>
              <a:t>Gestion et </a:t>
            </a:r>
            <a:r>
              <a:rPr lang="fr-BE" smtClean="0"/>
              <a:t>référencement – récupérer l’existant </a:t>
            </a:r>
            <a:endParaRPr lang="fr-BE"/>
          </a:p>
        </p:txBody>
      </p:sp>
      <p:sp>
        <p:nvSpPr>
          <p:cNvPr id="3" name="Espace réservé du contenu 2"/>
          <p:cNvSpPr>
            <a:spLocks noGrp="1"/>
          </p:cNvSpPr>
          <p:nvPr>
            <p:ph idx="1"/>
          </p:nvPr>
        </p:nvSpPr>
        <p:spPr>
          <a:xfrm>
            <a:off x="457199" y="1600200"/>
            <a:ext cx="8429625" cy="4756150"/>
          </a:xfrm>
        </p:spPr>
        <p:txBody>
          <a:bodyPr>
            <a:normAutofit lnSpcReduction="10000"/>
          </a:bodyPr>
          <a:lstStyle/>
          <a:p>
            <a:pPr marL="571500" indent="-457200">
              <a:buSzPct val="120000"/>
              <a:buFont typeface="Symbol" panose="05050102010706020507" pitchFamily="18" charset="2"/>
              <a:buChar char="Þ"/>
            </a:pPr>
            <a:r>
              <a:rPr lang="fr-BE" smtClean="0"/>
              <a:t>Fin </a:t>
            </a:r>
            <a:r>
              <a:rPr lang="fr-BE"/>
              <a:t>2013 sur l’implantation des Sciences historiques (env. 80,000 volumes) </a:t>
            </a:r>
            <a:endParaRPr lang="fr-BE" smtClean="0"/>
          </a:p>
          <a:p>
            <a:pPr lvl="1">
              <a:buFont typeface="Symbol" panose="05050102010706020507" pitchFamily="18" charset="2"/>
              <a:buChar char="Þ"/>
            </a:pPr>
            <a:r>
              <a:rPr lang="fr-BE" smtClean="0"/>
              <a:t> Informatisation </a:t>
            </a:r>
            <a:r>
              <a:rPr lang="fr-BE"/>
              <a:t>d’env. 10,000 volumes pour la mise en route de l’automate de </a:t>
            </a:r>
            <a:r>
              <a:rPr lang="fr-BE" smtClean="0"/>
              <a:t>prêt</a:t>
            </a:r>
          </a:p>
          <a:p>
            <a:pPr lvl="1">
              <a:buFont typeface="Symbol" panose="05050102010706020507" pitchFamily="18" charset="2"/>
              <a:buChar char="Þ"/>
            </a:pPr>
            <a:r>
              <a:rPr lang="fr-BE" smtClean="0"/>
              <a:t>Depuis 2014, d’autres implantations ont utilisé / utilisent Scriptorium (Sciences de l’Antiquité, Germanique/Romane, Bibliothèque Graulich, BSA, Géosciences</a:t>
            </a:r>
          </a:p>
          <a:p>
            <a:pPr>
              <a:buFont typeface="Wingdings" panose="05000000000000000000" pitchFamily="2" charset="2"/>
              <a:buChar char="Ø"/>
            </a:pPr>
            <a:r>
              <a:rPr lang="fr-BE" smtClean="0"/>
              <a:t>En tout, aujourd’hui, plus de 91,000 notices dans Alma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17</a:t>
            </a:fld>
            <a:endParaRPr lang="fr-FR"/>
          </a:p>
        </p:txBody>
      </p:sp>
    </p:spTree>
    <p:extLst>
      <p:ext uri="{BB962C8B-B14F-4D97-AF65-F5344CB8AC3E}">
        <p14:creationId xmlns:p14="http://schemas.microsoft.com/office/powerpoint/2010/main" val="2831262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4773" y="325312"/>
            <a:ext cx="8229600" cy="621546"/>
          </a:xfrm>
        </p:spPr>
        <p:txBody>
          <a:bodyPr/>
          <a:lstStyle/>
          <a:p>
            <a:r>
              <a:rPr lang="fr-BE" smtClean="0"/>
              <a:t>Moyens humains</a:t>
            </a:r>
            <a:endParaRPr lang="fr-BE"/>
          </a:p>
        </p:txBody>
      </p:sp>
      <p:sp>
        <p:nvSpPr>
          <p:cNvPr id="3" name="Espace réservé du contenu 2"/>
          <p:cNvSpPr>
            <a:spLocks noGrp="1"/>
          </p:cNvSpPr>
          <p:nvPr>
            <p:ph idx="1"/>
          </p:nvPr>
        </p:nvSpPr>
        <p:spPr>
          <a:xfrm>
            <a:off x="289711" y="1120367"/>
            <a:ext cx="8637006" cy="5437596"/>
          </a:xfrm>
        </p:spPr>
        <p:txBody>
          <a:bodyPr>
            <a:normAutofit fontScale="92500" lnSpcReduction="10000"/>
          </a:bodyPr>
          <a:lstStyle/>
          <a:p>
            <a:r>
              <a:rPr lang="fr-BE" smtClean="0"/>
              <a:t>Depuis 2010, en plus du conservateur</a:t>
            </a:r>
          </a:p>
          <a:p>
            <a:pPr lvl="1"/>
            <a:r>
              <a:rPr lang="fr-BE" smtClean="0"/>
              <a:t>1 ETP (documentaliste) </a:t>
            </a:r>
          </a:p>
          <a:p>
            <a:pPr lvl="2"/>
            <a:r>
              <a:rPr lang="fr-BE" smtClean="0"/>
              <a:t>2 personnes à ½ temps</a:t>
            </a:r>
          </a:p>
          <a:p>
            <a:pPr lvl="2"/>
            <a:r>
              <a:rPr lang="fr-BE" smtClean="0"/>
              <a:t>Formations aux livres anciens (apprentissage de l’objet et catalogage) faites en interne</a:t>
            </a:r>
          </a:p>
          <a:p>
            <a:pPr lvl="2"/>
            <a:r>
              <a:rPr lang="fr-BE" smtClean="0"/>
              <a:t>Suivi de certains cours à la Faculté de Philosophie &amp; Lettres (cours d’histoire du livre du 16</a:t>
            </a:r>
            <a:r>
              <a:rPr lang="fr-BE" baseline="30000" smtClean="0"/>
              <a:t>e</a:t>
            </a:r>
            <a:r>
              <a:rPr lang="fr-BE" smtClean="0"/>
              <a:t>, codicologie, paléographie (à partir de 2014) et formation EAD à l’Enssib (2014)</a:t>
            </a:r>
          </a:p>
          <a:p>
            <a:pPr lvl="2"/>
            <a:r>
              <a:rPr lang="fr-BE" smtClean="0"/>
              <a:t>Encadrement par la DG (responsables du catalogue – formation catalogage livre ancien à l’Enssib)</a:t>
            </a:r>
          </a:p>
          <a:p>
            <a:pPr lvl="1">
              <a:buFont typeface="Wingdings" panose="05000000000000000000" pitchFamily="2" charset="2"/>
              <a:buChar char="v"/>
            </a:pPr>
            <a:r>
              <a:rPr lang="fr-BE" sz="1900" i="1" smtClean="0"/>
              <a:t>Offre de formation relativement limitée en Belgique</a:t>
            </a:r>
          </a:p>
          <a:p>
            <a:pPr lvl="2">
              <a:buFont typeface="Wingdings" panose="05000000000000000000" pitchFamily="2" charset="2"/>
              <a:buChar char="v"/>
            </a:pPr>
            <a:r>
              <a:rPr lang="fr-BE" sz="1500" i="1" smtClean="0"/>
              <a:t>Aperçu d’histoire du livre dans le cursus Bac+3  Bibliothécaire-Documentaliste</a:t>
            </a:r>
          </a:p>
          <a:p>
            <a:pPr lvl="2">
              <a:buFont typeface="Wingdings" panose="05000000000000000000" pitchFamily="2" charset="2"/>
              <a:buChar char="v"/>
            </a:pPr>
            <a:r>
              <a:rPr lang="fr-BE" sz="1500" i="1" smtClean="0"/>
              <a:t>Pas de formations spécifiques dans les offres de formation continue, ni au niveau lecture publique ni au niveau des universités francophones belges</a:t>
            </a:r>
          </a:p>
          <a:p>
            <a:pPr marL="57150" indent="0">
              <a:buNone/>
            </a:pPr>
            <a:r>
              <a:rPr lang="fr-BE" sz="2400" smtClean="0"/>
              <a:t>+ 1 ETP formé à la restauration/reliure (Ecole des arts et métiers et diverses formations à l’étranger) =&gt; Atelier de conservation</a:t>
            </a:r>
            <a:endParaRPr lang="fr-BE" sz="240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18</a:t>
            </a:fld>
            <a:endParaRPr lang="fr-FR"/>
          </a:p>
        </p:txBody>
      </p:sp>
    </p:spTree>
    <p:extLst>
      <p:ext uri="{BB962C8B-B14F-4D97-AF65-F5344CB8AC3E}">
        <p14:creationId xmlns:p14="http://schemas.microsoft.com/office/powerpoint/2010/main" val="3295760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03292" y="159394"/>
            <a:ext cx="8229600" cy="621546"/>
          </a:xfrm>
        </p:spPr>
        <p:txBody>
          <a:bodyPr/>
          <a:lstStyle/>
          <a:p>
            <a:r>
              <a:rPr lang="fr-BE" smtClean="0"/>
              <a:t>Lignes directrices</a:t>
            </a:r>
            <a:endParaRPr lang="fr-BE"/>
          </a:p>
        </p:txBody>
      </p:sp>
      <p:sp>
        <p:nvSpPr>
          <p:cNvPr id="6" name="Espace réservé du contenu 5"/>
          <p:cNvSpPr>
            <a:spLocks noGrp="1"/>
          </p:cNvSpPr>
          <p:nvPr>
            <p:ph idx="1"/>
          </p:nvPr>
        </p:nvSpPr>
        <p:spPr>
          <a:xfrm>
            <a:off x="217283" y="1149790"/>
            <a:ext cx="8798130" cy="5708210"/>
          </a:xfrm>
          <a:ln>
            <a:noFill/>
          </a:ln>
        </p:spPr>
        <p:txBody>
          <a:bodyPr>
            <a:normAutofit fontScale="85000" lnSpcReduction="20000"/>
          </a:bodyPr>
          <a:lstStyle/>
          <a:p>
            <a:r>
              <a:rPr lang="fr-BE" smtClean="0"/>
              <a:t>Rendre les fonds visibles </a:t>
            </a:r>
            <a:endParaRPr lang="fr-BE"/>
          </a:p>
          <a:p>
            <a:pPr lvl="1"/>
            <a:r>
              <a:rPr lang="fr-BE" smtClean="0"/>
              <a:t>Dans le catalogue </a:t>
            </a:r>
          </a:p>
          <a:p>
            <a:pPr lvl="2">
              <a:buFont typeface="Symbol" panose="05050102010706020507" pitchFamily="18" charset="2"/>
              <a:buChar char="Þ"/>
            </a:pPr>
            <a:r>
              <a:rPr lang="fr-BE" sz="2600"/>
              <a:t>informatiser </a:t>
            </a:r>
            <a:r>
              <a:rPr lang="fr-BE" sz="2600" smtClean="0"/>
              <a:t>; améliorer la qualité des notices </a:t>
            </a:r>
          </a:p>
          <a:p>
            <a:pPr lvl="2">
              <a:buFont typeface="Symbol" panose="05050102010706020507" pitchFamily="18" charset="2"/>
              <a:buChar char="Þ"/>
            </a:pPr>
            <a:r>
              <a:rPr lang="fr-BE" sz="2600" smtClean="0"/>
              <a:t>Traiter les fonds spéciaux : manuscrits, archives</a:t>
            </a:r>
          </a:p>
          <a:p>
            <a:pPr marL="914400" lvl="2" indent="0">
              <a:buNone/>
            </a:pPr>
            <a:endParaRPr lang="fr-BE" smtClean="0"/>
          </a:p>
          <a:p>
            <a:pPr lvl="1"/>
            <a:r>
              <a:rPr lang="fr-BE" smtClean="0"/>
              <a:t>Numérisation </a:t>
            </a:r>
          </a:p>
          <a:p>
            <a:pPr lvl="2">
              <a:buFont typeface="Symbol" panose="05050102010706020507" pitchFamily="18" charset="2"/>
              <a:buChar char="Þ"/>
            </a:pPr>
            <a:r>
              <a:rPr lang="fr-BE" sz="2600" smtClean="0"/>
              <a:t>DONum (2012-, accès public 2015-)</a:t>
            </a:r>
          </a:p>
          <a:p>
            <a:pPr lvl="3">
              <a:buFont typeface="Symbol" panose="05050102010706020507" pitchFamily="18" charset="2"/>
              <a:buChar char="Þ"/>
            </a:pPr>
            <a:r>
              <a:rPr lang="fr-BE" sz="2600" smtClean="0"/>
              <a:t>Limiter la consultation des documents physiques</a:t>
            </a:r>
          </a:p>
          <a:p>
            <a:pPr lvl="3">
              <a:buFont typeface="Symbol" panose="05050102010706020507" pitchFamily="18" charset="2"/>
              <a:buChar char="Þ"/>
            </a:pPr>
            <a:endParaRPr lang="fr-BE" smtClean="0"/>
          </a:p>
          <a:p>
            <a:r>
              <a:rPr lang="fr-BE" smtClean="0"/>
              <a:t>Conservation </a:t>
            </a:r>
          </a:p>
          <a:p>
            <a:pPr lvl="1">
              <a:buFont typeface="Symbol" panose="05050102010706020507" pitchFamily="18" charset="2"/>
              <a:buChar char="Þ"/>
            </a:pPr>
            <a:r>
              <a:rPr lang="fr-BE" smtClean="0"/>
              <a:t>définir une politique de conservation (rationalisation, conditions de conservation!) </a:t>
            </a:r>
          </a:p>
          <a:p>
            <a:pPr lvl="2">
              <a:buFont typeface="Symbol" panose="05050102010706020507" pitchFamily="18" charset="2"/>
              <a:buChar char="Þ"/>
            </a:pPr>
            <a:r>
              <a:rPr lang="fr-BE" smtClean="0"/>
              <a:t>Conserver tous les exemplaires antérieurs à 1830</a:t>
            </a:r>
          </a:p>
          <a:p>
            <a:pPr lvl="3">
              <a:buFont typeface="Symbol" panose="05050102010706020507" pitchFamily="18" charset="2"/>
              <a:buChar char="Þ"/>
            </a:pPr>
            <a:r>
              <a:rPr lang="fr-BE"/>
              <a:t>CPP – Conservation Partagée des Périodiques (2003-)</a:t>
            </a:r>
          </a:p>
          <a:p>
            <a:pPr lvl="3">
              <a:buFont typeface="Symbol" panose="05050102010706020507" pitchFamily="18" charset="2"/>
              <a:buChar char="Þ"/>
            </a:pPr>
            <a:r>
              <a:rPr lang="fr-BE"/>
              <a:t>GeVaFa – Gestion Valorisation des Fonds anciens (2004-)</a:t>
            </a:r>
          </a:p>
          <a:p>
            <a:pPr lvl="1">
              <a:buFont typeface="Symbol" panose="05050102010706020507" pitchFamily="18" charset="2"/>
              <a:buChar char="Þ"/>
            </a:pPr>
            <a:r>
              <a:rPr lang="fr-BE" smtClean="0"/>
              <a:t>Atelier de conservation</a:t>
            </a:r>
          </a:p>
        </p:txBody>
      </p:sp>
      <p:sp>
        <p:nvSpPr>
          <p:cNvPr id="2" name="Espace réservé du numéro de diapositive 1"/>
          <p:cNvSpPr>
            <a:spLocks noGrp="1"/>
          </p:cNvSpPr>
          <p:nvPr>
            <p:ph type="sldNum" sz="quarter" idx="12"/>
          </p:nvPr>
        </p:nvSpPr>
        <p:spPr/>
        <p:txBody>
          <a:bodyPr/>
          <a:lstStyle/>
          <a:p>
            <a:fld id="{19329706-12B3-8F4C-9CA9-063F8C6A2AC6}" type="slidenum">
              <a:rPr lang="fr-FR" smtClean="0"/>
              <a:t>19</a:t>
            </a:fld>
            <a:endParaRPr lang="fr-FR"/>
          </a:p>
        </p:txBody>
      </p:sp>
    </p:spTree>
    <p:extLst>
      <p:ext uri="{BB962C8B-B14F-4D97-AF65-F5344CB8AC3E}">
        <p14:creationId xmlns:p14="http://schemas.microsoft.com/office/powerpoint/2010/main" val="3835323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9329706-12B3-8F4C-9CA9-063F8C6A2AC6}" type="slidenum">
              <a:rPr lang="fr-FR" smtClean="0"/>
              <a:t>2</a:t>
            </a:fld>
            <a:endParaRPr lang="fr-FR"/>
          </a:p>
        </p:txBody>
      </p:sp>
      <p:sp>
        <p:nvSpPr>
          <p:cNvPr id="2" name="Titre 1"/>
          <p:cNvSpPr>
            <a:spLocks noGrp="1"/>
          </p:cNvSpPr>
          <p:nvPr>
            <p:ph type="title"/>
          </p:nvPr>
        </p:nvSpPr>
        <p:spPr/>
        <p:txBody>
          <a:bodyPr>
            <a:normAutofit fontScale="90000"/>
          </a:bodyPr>
          <a:lstStyle/>
          <a:p>
            <a:r>
              <a:rPr lang="fr-FR" smtClean="0"/>
              <a:t>Présentation</a:t>
            </a:r>
            <a:endParaRPr lang="fr-FR"/>
          </a:p>
        </p:txBody>
      </p:sp>
      <p:sp>
        <p:nvSpPr>
          <p:cNvPr id="3" name="Espace réservé du texte 2"/>
          <p:cNvSpPr>
            <a:spLocks noGrp="1"/>
          </p:cNvSpPr>
          <p:nvPr>
            <p:ph type="body" sz="quarter" idx="13"/>
          </p:nvPr>
        </p:nvSpPr>
        <p:spPr/>
        <p:txBody>
          <a:bodyPr/>
          <a:lstStyle/>
          <a:p>
            <a:r>
              <a:rPr lang="fr-FR" smtClean="0"/>
              <a:t>et quelques chiffres</a:t>
            </a:r>
            <a:endParaRPr lang="fr-FR"/>
          </a:p>
        </p:txBody>
      </p:sp>
    </p:spTree>
    <p:extLst>
      <p:ext uri="{BB962C8B-B14F-4D97-AF65-F5344CB8AC3E}">
        <p14:creationId xmlns:p14="http://schemas.microsoft.com/office/powerpoint/2010/main" val="86775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25" y="373658"/>
            <a:ext cx="8229600" cy="621546"/>
          </a:xfrm>
        </p:spPr>
        <p:txBody>
          <a:bodyPr/>
          <a:lstStyle/>
          <a:p>
            <a:r>
              <a:rPr lang="fr-BE" sz="3400"/>
              <a:t>Axes de travail </a:t>
            </a:r>
            <a:r>
              <a:rPr lang="fr-BE" sz="3400" smtClean="0"/>
              <a:t>– </a:t>
            </a:r>
            <a:br>
              <a:rPr lang="fr-BE" sz="3400" smtClean="0"/>
            </a:br>
            <a:r>
              <a:rPr lang="fr-BE" sz="3400" smtClean="0"/>
              <a:t>Une première salve : les Incunables</a:t>
            </a:r>
            <a:endParaRPr lang="fr-BE" sz="3400"/>
          </a:p>
        </p:txBody>
      </p:sp>
      <p:sp>
        <p:nvSpPr>
          <p:cNvPr id="3" name="Espace réservé du contenu 2"/>
          <p:cNvSpPr>
            <a:spLocks noGrp="1"/>
          </p:cNvSpPr>
          <p:nvPr>
            <p:ph idx="1"/>
          </p:nvPr>
        </p:nvSpPr>
        <p:spPr>
          <a:xfrm>
            <a:off x="457200" y="1814513"/>
            <a:ext cx="8229600" cy="4541837"/>
          </a:xfrm>
        </p:spPr>
        <p:txBody>
          <a:bodyPr>
            <a:normAutofit/>
          </a:bodyPr>
          <a:lstStyle/>
          <a:p>
            <a:r>
              <a:rPr lang="fr-BE" sz="2800" smtClean="0"/>
              <a:t>Référencés dans le fichier papier et dans le « </a:t>
            </a:r>
            <a:r>
              <a:rPr lang="fr-BE" sz="2800" i="1"/>
              <a:t>Catalogue des livres imprimés au quinzième siècle des bibliothèques de </a:t>
            </a:r>
            <a:r>
              <a:rPr lang="fr-BE" sz="2800" i="1" smtClean="0"/>
              <a:t>Belgique</a:t>
            </a:r>
            <a:r>
              <a:rPr lang="fr-BE" sz="2800" smtClean="0"/>
              <a:t> » de Louis Polain </a:t>
            </a:r>
          </a:p>
          <a:p>
            <a:r>
              <a:rPr lang="fr-BE" sz="2800" smtClean="0"/>
              <a:t>Informatisation dans le SIGB Aleph500 courant 2011</a:t>
            </a:r>
          </a:p>
          <a:p>
            <a:pPr lvl="2">
              <a:buFont typeface="Symbol" panose="05050102010706020507" pitchFamily="18" charset="2"/>
              <a:buChar char="Þ"/>
            </a:pPr>
            <a:r>
              <a:rPr lang="fr-BE" smtClean="0"/>
              <a:t>Basé sur l’annexe de la norme expérimentale Z44-074</a:t>
            </a:r>
          </a:p>
          <a:p>
            <a:pPr lvl="2">
              <a:buFont typeface="Symbol" panose="05050102010706020507" pitchFamily="18" charset="2"/>
              <a:buChar char="Þ"/>
            </a:pPr>
            <a:r>
              <a:rPr lang="fr-BE" smtClean="0"/>
              <a:t>Connaissances basiques du livre ancien</a:t>
            </a:r>
          </a:p>
          <a:p>
            <a:pPr lvl="2">
              <a:buFont typeface="Symbol" panose="05050102010706020507" pitchFamily="18" charset="2"/>
              <a:buChar char="Þ"/>
            </a:pPr>
            <a:r>
              <a:rPr lang="fr-BE" smtClean="0"/>
              <a:t>Maîtrise moyenne des formats Marc21</a:t>
            </a:r>
          </a:p>
          <a:p>
            <a:pPr marL="1371600" lvl="3" indent="0">
              <a:buNone/>
            </a:pPr>
            <a:endParaRPr lang="fr-BE" smtClean="0"/>
          </a:p>
          <a:p>
            <a:pPr marL="914400" lvl="2" indent="0">
              <a:buNone/>
            </a:pPr>
            <a:endParaRPr lang="fr-BE"/>
          </a:p>
          <a:p>
            <a:pPr marL="914400" lvl="2" indent="0">
              <a:buNone/>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20</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164" y="5792095"/>
            <a:ext cx="529157" cy="529157"/>
          </a:xfrm>
          <a:prstGeom prst="rect">
            <a:avLst/>
          </a:prstGeom>
        </p:spPr>
      </p:pic>
    </p:spTree>
    <p:extLst>
      <p:ext uri="{BB962C8B-B14F-4D97-AF65-F5344CB8AC3E}">
        <p14:creationId xmlns:p14="http://schemas.microsoft.com/office/powerpoint/2010/main" val="3683660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82" y="320596"/>
            <a:ext cx="8229600" cy="621546"/>
          </a:xfrm>
        </p:spPr>
        <p:txBody>
          <a:bodyPr/>
          <a:lstStyle/>
          <a:p>
            <a:r>
              <a:rPr lang="fr-BE" sz="3400"/>
              <a:t>Axes de travail – </a:t>
            </a:r>
            <a:br>
              <a:rPr lang="fr-BE" sz="3400"/>
            </a:br>
            <a:r>
              <a:rPr lang="fr-BE" sz="3400"/>
              <a:t>Une première salve : les Incunables</a:t>
            </a:r>
          </a:p>
        </p:txBody>
      </p:sp>
      <p:sp>
        <p:nvSpPr>
          <p:cNvPr id="3" name="Espace réservé du contenu 2"/>
          <p:cNvSpPr>
            <a:spLocks noGrp="1"/>
          </p:cNvSpPr>
          <p:nvPr>
            <p:ph idx="1"/>
          </p:nvPr>
        </p:nvSpPr>
        <p:spPr>
          <a:xfrm>
            <a:off x="226337" y="1443039"/>
            <a:ext cx="8736593" cy="5414961"/>
          </a:xfrm>
        </p:spPr>
        <p:txBody>
          <a:bodyPr>
            <a:normAutofit/>
          </a:bodyPr>
          <a:lstStyle/>
          <a:p>
            <a:r>
              <a:rPr lang="fr-BE"/>
              <a:t>Notices en Marc21</a:t>
            </a:r>
          </a:p>
          <a:p>
            <a:pPr lvl="1"/>
            <a:r>
              <a:rPr lang="fr-BE" sz="2400" smtClean="0"/>
              <a:t>1ères formations de base pour l’utilisation du Marc21 pour le catalogage de fonds anciens</a:t>
            </a:r>
          </a:p>
          <a:p>
            <a:pPr lvl="2"/>
            <a:r>
              <a:rPr lang="fr-BE" smtClean="0"/>
              <a:t>Quelles informations? À quel endroit? Sous quelle forme?</a:t>
            </a:r>
          </a:p>
          <a:p>
            <a:pPr lvl="3"/>
            <a:r>
              <a:rPr lang="fr-BE" sz="2400" smtClean="0"/>
              <a:t> Signatures? Empreinte? Références? Points d’accès? Formats? </a:t>
            </a:r>
          </a:p>
          <a:p>
            <a:pPr lvl="3"/>
            <a:r>
              <a:rPr lang="fr-BE" sz="2400"/>
              <a:t>Fournir systématiquement les références à Polain et à l’ISTC</a:t>
            </a:r>
          </a:p>
          <a:p>
            <a:pPr lvl="2"/>
            <a:r>
              <a:rPr lang="fr-BE" smtClean="0"/>
              <a:t>Exploitation </a:t>
            </a:r>
            <a:r>
              <a:rPr lang="fr-BE"/>
              <a:t>des formats Bibliographique/Autorités/Holding</a:t>
            </a:r>
          </a:p>
          <a:p>
            <a:pPr lvl="2">
              <a:buFont typeface="Wingdings" panose="05000000000000000000" pitchFamily="2" charset="2"/>
              <a:buChar char="Ø"/>
            </a:pPr>
            <a:endParaRPr lang="fr-BE" smtClean="0"/>
          </a:p>
          <a:p>
            <a:pPr marL="700087" lvl="2" indent="-342900">
              <a:buFont typeface="Symbol" panose="05050102010706020507" pitchFamily="18" charset="2"/>
              <a:buChar char="Þ"/>
            </a:pPr>
            <a:r>
              <a:rPr lang="fr-BE" smtClean="0"/>
              <a:t>Un référencement minimum mais suffisamment complet pour l’identification</a:t>
            </a:r>
          </a:p>
          <a:p>
            <a:pPr marL="357187" lvl="2" indent="0">
              <a:buNone/>
            </a:pPr>
            <a:endParaRPr lang="fr-BE" smtClean="0"/>
          </a:p>
          <a:p>
            <a:pPr lvl="3"/>
            <a:endParaRPr lang="fr-BE" smtClean="0"/>
          </a:p>
          <a:p>
            <a:pPr lvl="3"/>
            <a:endParaRPr lang="fr-BE" smtClean="0"/>
          </a:p>
          <a:p>
            <a:pPr lvl="2"/>
            <a:endParaRPr lang="fr-BE"/>
          </a:p>
          <a:p>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21</a:t>
            </a:fld>
            <a:endParaRPr lang="fr-FR"/>
          </a:p>
        </p:txBody>
      </p:sp>
    </p:spTree>
    <p:extLst>
      <p:ext uri="{BB962C8B-B14F-4D97-AF65-F5344CB8AC3E}">
        <p14:creationId xmlns:p14="http://schemas.microsoft.com/office/powerpoint/2010/main" val="1622669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82" y="320596"/>
            <a:ext cx="8229600" cy="621546"/>
          </a:xfrm>
        </p:spPr>
        <p:txBody>
          <a:bodyPr/>
          <a:lstStyle/>
          <a:p>
            <a:r>
              <a:rPr lang="fr-BE" sz="3400"/>
              <a:t>Axes de travail – </a:t>
            </a:r>
            <a:br>
              <a:rPr lang="fr-BE" sz="3400"/>
            </a:br>
            <a:r>
              <a:rPr lang="fr-BE" sz="3400"/>
              <a:t>Une première salve : les Incunables</a:t>
            </a:r>
          </a:p>
        </p:txBody>
      </p:sp>
      <p:sp>
        <p:nvSpPr>
          <p:cNvPr id="3" name="Espace réservé du contenu 2"/>
          <p:cNvSpPr>
            <a:spLocks noGrp="1"/>
          </p:cNvSpPr>
          <p:nvPr>
            <p:ph idx="1"/>
          </p:nvPr>
        </p:nvSpPr>
        <p:spPr>
          <a:xfrm>
            <a:off x="226337" y="1443039"/>
            <a:ext cx="8736593" cy="5414961"/>
          </a:xfrm>
        </p:spPr>
        <p:txBody>
          <a:bodyPr>
            <a:normAutofit/>
          </a:bodyPr>
          <a:lstStyle/>
          <a:p>
            <a:r>
              <a:rPr lang="fr-BE"/>
              <a:t>Notices en Marc21</a:t>
            </a:r>
          </a:p>
          <a:p>
            <a:pPr lvl="1"/>
            <a:r>
              <a:rPr lang="fr-BE"/>
              <a:t>Apprentissage !</a:t>
            </a:r>
          </a:p>
          <a:p>
            <a:pPr lvl="2"/>
            <a:r>
              <a:rPr lang="fr-BE" smtClean="0"/>
              <a:t>De notices en </a:t>
            </a:r>
            <a:r>
              <a:rPr lang="fr-BE"/>
              <a:t>Marc21 </a:t>
            </a:r>
            <a:r>
              <a:rPr lang="fr-BE" smtClean="0"/>
              <a:t>plus complexes</a:t>
            </a:r>
            <a:endParaRPr lang="fr-BE"/>
          </a:p>
          <a:p>
            <a:pPr lvl="2"/>
            <a:r>
              <a:rPr lang="fr-BE" smtClean="0"/>
              <a:t>De </a:t>
            </a:r>
            <a:r>
              <a:rPr lang="fr-BE"/>
              <a:t>spécificités propres aux livres anciens</a:t>
            </a:r>
          </a:p>
          <a:p>
            <a:pPr lvl="2"/>
            <a:r>
              <a:rPr lang="fr-BE" smtClean="0"/>
              <a:t>De </a:t>
            </a:r>
            <a:r>
              <a:rPr lang="fr-BE"/>
              <a:t>particularités </a:t>
            </a:r>
            <a:r>
              <a:rPr lang="fr-BE" smtClean="0"/>
              <a:t>propres aux</a:t>
            </a:r>
            <a:r>
              <a:rPr lang="fr-BE"/>
              <a:t> Incunables </a:t>
            </a:r>
            <a:endParaRPr lang="fr-BE" smtClean="0"/>
          </a:p>
          <a:p>
            <a:pPr lvl="2"/>
            <a:r>
              <a:rPr lang="fr-BE" smtClean="0"/>
              <a:t>Apprendre à connaitre et utiliser les outils de références (bibliographies, répertoires</a:t>
            </a:r>
            <a:r>
              <a:rPr lang="fr-BE"/>
              <a:t>, bases de données, catalogues spécialisés…)</a:t>
            </a:r>
          </a:p>
          <a:p>
            <a:pPr marL="1828800" lvl="4" indent="0">
              <a:buNone/>
            </a:pPr>
            <a:r>
              <a:rPr lang="fr-BE" sz="2200" i="1" smtClean="0">
                <a:solidFill>
                  <a:srgbClr val="007182"/>
                </a:solidFill>
                <a:effectLst>
                  <a:outerShdw blurRad="38100" dist="38100" dir="2700000" algn="tl">
                    <a:srgbClr val="000000">
                      <a:alpha val="43137"/>
                    </a:srgbClr>
                  </a:outerShdw>
                </a:effectLst>
              </a:rPr>
              <a:t>Pas </a:t>
            </a:r>
            <a:r>
              <a:rPr lang="fr-BE" sz="2200" i="1">
                <a:solidFill>
                  <a:srgbClr val="007182"/>
                </a:solidFill>
                <a:effectLst>
                  <a:outerShdw blurRad="38100" dist="38100" dir="2700000" algn="tl">
                    <a:srgbClr val="000000">
                      <a:alpha val="43137"/>
                    </a:srgbClr>
                  </a:outerShdw>
                </a:effectLst>
              </a:rPr>
              <a:t>mal pour une « première </a:t>
            </a:r>
            <a:r>
              <a:rPr lang="fr-BE" sz="2200" i="1" smtClean="0">
                <a:solidFill>
                  <a:srgbClr val="007182"/>
                </a:solidFill>
                <a:effectLst>
                  <a:outerShdw blurRad="38100" dist="38100" dir="2700000" algn="tl">
                    <a:srgbClr val="000000">
                      <a:alpha val="43137"/>
                    </a:srgbClr>
                  </a:outerShdw>
                </a:effectLst>
              </a:rPr>
              <a:t>»</a:t>
            </a:r>
          </a:p>
          <a:p>
            <a:pPr marL="2286000" lvl="5" indent="0">
              <a:buNone/>
            </a:pPr>
            <a:endParaRPr lang="fr-BE">
              <a:solidFill>
                <a:srgbClr val="FF0000"/>
              </a:solidFill>
            </a:endParaRPr>
          </a:p>
          <a:p>
            <a:pPr lvl="3"/>
            <a:endParaRPr lang="fr-BE" smtClean="0"/>
          </a:p>
          <a:p>
            <a:pPr lvl="2"/>
            <a:endParaRPr lang="fr-BE"/>
          </a:p>
          <a:p>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22</a:t>
            </a:fld>
            <a:endParaRPr lang="fr-FR"/>
          </a:p>
        </p:txBody>
      </p:sp>
      <p:sp>
        <p:nvSpPr>
          <p:cNvPr id="5" name="Parenthèse fermante 4"/>
          <p:cNvSpPr/>
          <p:nvPr/>
        </p:nvSpPr>
        <p:spPr>
          <a:xfrm>
            <a:off x="6480772" y="2082297"/>
            <a:ext cx="45719" cy="1692998"/>
          </a:xfrm>
          <a:prstGeom prst="rightBracket">
            <a:avLst/>
          </a:prstGeom>
          <a:ln>
            <a:solidFill>
              <a:srgbClr val="00718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6" name="Rectangle à coins arrondis 5"/>
          <p:cNvSpPr/>
          <p:nvPr/>
        </p:nvSpPr>
        <p:spPr>
          <a:xfrm>
            <a:off x="6618083" y="1973657"/>
            <a:ext cx="2426329" cy="1801638"/>
          </a:xfrm>
          <a:prstGeom prst="roundRect">
            <a:avLst/>
          </a:prstGeom>
          <a:noFill/>
          <a:ln>
            <a:solidFill>
              <a:srgbClr val="0071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mtClean="0">
                <a:solidFill>
                  <a:srgbClr val="007182"/>
                </a:solidFill>
              </a:rPr>
              <a:t>Compréhension ! (textes normatifs…)</a:t>
            </a:r>
          </a:p>
          <a:p>
            <a:pPr algn="ctr"/>
            <a:r>
              <a:rPr lang="fr-BE" smtClean="0">
                <a:solidFill>
                  <a:srgbClr val="007182"/>
                </a:solidFill>
              </a:rPr>
              <a:t>Application pratique ! (formats, signatures, empreinte…)</a:t>
            </a:r>
            <a:endParaRPr lang="fr-BE">
              <a:solidFill>
                <a:srgbClr val="007182"/>
              </a:solidFill>
            </a:endParaRPr>
          </a:p>
        </p:txBody>
      </p:sp>
    </p:spTree>
    <p:extLst>
      <p:ext uri="{BB962C8B-B14F-4D97-AF65-F5344CB8AC3E}">
        <p14:creationId xmlns:p14="http://schemas.microsoft.com/office/powerpoint/2010/main" val="1615981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35803" y="101307"/>
            <a:ext cx="3413156" cy="4264902"/>
          </a:xfrm>
          <a:prstGeom prst="rect">
            <a:avLst/>
          </a:prstGeom>
        </p:spPr>
      </p:pic>
      <p:sp>
        <p:nvSpPr>
          <p:cNvPr id="4" name="Espace réservé du numéro de diapositive 3"/>
          <p:cNvSpPr>
            <a:spLocks noGrp="1"/>
          </p:cNvSpPr>
          <p:nvPr>
            <p:ph type="sldNum" sz="quarter" idx="12"/>
          </p:nvPr>
        </p:nvSpPr>
        <p:spPr/>
        <p:txBody>
          <a:bodyPr/>
          <a:lstStyle/>
          <a:p>
            <a:fld id="{19329706-12B3-8F4C-9CA9-063F8C6A2AC6}" type="slidenum">
              <a:rPr lang="fr-FR" smtClean="0"/>
              <a:t>23</a:t>
            </a:fld>
            <a:endParaRPr lang="fr-FR"/>
          </a:p>
        </p:txBody>
      </p:sp>
      <p:pic>
        <p:nvPicPr>
          <p:cNvPr id="6" name="Image 5"/>
          <p:cNvPicPr>
            <a:picLocks noChangeAspect="1"/>
          </p:cNvPicPr>
          <p:nvPr/>
        </p:nvPicPr>
        <p:blipFill>
          <a:blip r:embed="rId3"/>
          <a:stretch>
            <a:fillRect/>
          </a:stretch>
        </p:blipFill>
        <p:spPr>
          <a:xfrm>
            <a:off x="1313325" y="4494716"/>
            <a:ext cx="3471394" cy="2044196"/>
          </a:xfrm>
          <a:prstGeom prst="rect">
            <a:avLst/>
          </a:prstGeom>
        </p:spPr>
      </p:pic>
      <p:pic>
        <p:nvPicPr>
          <p:cNvPr id="7" name="Image 6"/>
          <p:cNvPicPr>
            <a:picLocks noChangeAspect="1"/>
          </p:cNvPicPr>
          <p:nvPr/>
        </p:nvPicPr>
        <p:blipFill>
          <a:blip r:embed="rId4"/>
          <a:stretch>
            <a:fillRect/>
          </a:stretch>
        </p:blipFill>
        <p:spPr>
          <a:xfrm>
            <a:off x="4984728" y="-45267"/>
            <a:ext cx="2285918" cy="3558011"/>
          </a:xfrm>
          <a:prstGeom prst="rect">
            <a:avLst/>
          </a:prstGeom>
        </p:spPr>
      </p:pic>
      <p:pic>
        <p:nvPicPr>
          <p:cNvPr id="8" name="Image 7"/>
          <p:cNvPicPr>
            <a:picLocks noChangeAspect="1"/>
          </p:cNvPicPr>
          <p:nvPr/>
        </p:nvPicPr>
        <p:blipFill>
          <a:blip r:embed="rId5"/>
          <a:stretch>
            <a:fillRect/>
          </a:stretch>
        </p:blipFill>
        <p:spPr>
          <a:xfrm>
            <a:off x="5051834" y="3558011"/>
            <a:ext cx="3944816" cy="2134902"/>
          </a:xfrm>
          <a:prstGeom prst="rect">
            <a:avLst/>
          </a:prstGeom>
        </p:spPr>
      </p:pic>
      <p:sp>
        <p:nvSpPr>
          <p:cNvPr id="9" name="ZoneTexte 8"/>
          <p:cNvSpPr txBox="1"/>
          <p:nvPr/>
        </p:nvSpPr>
        <p:spPr>
          <a:xfrm>
            <a:off x="2532929" y="101307"/>
            <a:ext cx="762532" cy="369332"/>
          </a:xfrm>
          <a:prstGeom prst="rect">
            <a:avLst/>
          </a:prstGeom>
          <a:noFill/>
          <a:ln w="19050">
            <a:solidFill>
              <a:srgbClr val="00B050"/>
            </a:solidFill>
          </a:ln>
        </p:spPr>
        <p:txBody>
          <a:bodyPr wrap="square" rtlCol="0">
            <a:spAutoFit/>
          </a:bodyPr>
          <a:lstStyle/>
          <a:p>
            <a:r>
              <a:rPr lang="fr-BE" smtClean="0">
                <a:solidFill>
                  <a:srgbClr val="00B050"/>
                </a:solidFill>
              </a:rPr>
              <a:t>BIB</a:t>
            </a:r>
            <a:endParaRPr lang="fr-BE">
              <a:solidFill>
                <a:srgbClr val="00B050"/>
              </a:solidFill>
            </a:endParaRPr>
          </a:p>
        </p:txBody>
      </p:sp>
      <p:sp>
        <p:nvSpPr>
          <p:cNvPr id="10" name="ZoneTexte 9"/>
          <p:cNvSpPr txBox="1"/>
          <p:nvPr/>
        </p:nvSpPr>
        <p:spPr>
          <a:xfrm>
            <a:off x="7002403" y="851095"/>
            <a:ext cx="1127953" cy="369332"/>
          </a:xfrm>
          <a:prstGeom prst="rect">
            <a:avLst/>
          </a:prstGeom>
          <a:noFill/>
          <a:ln w="19050">
            <a:solidFill>
              <a:srgbClr val="00B050"/>
            </a:solidFill>
          </a:ln>
        </p:spPr>
        <p:txBody>
          <a:bodyPr wrap="square" rtlCol="0">
            <a:spAutoFit/>
          </a:bodyPr>
          <a:lstStyle/>
          <a:p>
            <a:r>
              <a:rPr lang="fr-BE" smtClean="0">
                <a:solidFill>
                  <a:srgbClr val="00B050"/>
                </a:solidFill>
              </a:rPr>
              <a:t>AUT local</a:t>
            </a:r>
            <a:endParaRPr lang="fr-BE">
              <a:solidFill>
                <a:srgbClr val="00B050"/>
              </a:solidFill>
            </a:endParaRPr>
          </a:p>
        </p:txBody>
      </p:sp>
      <p:sp>
        <p:nvSpPr>
          <p:cNvPr id="11" name="ZoneTexte 10"/>
          <p:cNvSpPr txBox="1"/>
          <p:nvPr/>
        </p:nvSpPr>
        <p:spPr>
          <a:xfrm>
            <a:off x="3049022" y="4497155"/>
            <a:ext cx="762532" cy="369332"/>
          </a:xfrm>
          <a:prstGeom prst="rect">
            <a:avLst/>
          </a:prstGeom>
          <a:noFill/>
          <a:ln w="19050">
            <a:solidFill>
              <a:srgbClr val="00B050"/>
            </a:solidFill>
          </a:ln>
        </p:spPr>
        <p:txBody>
          <a:bodyPr wrap="square" rtlCol="0">
            <a:spAutoFit/>
          </a:bodyPr>
          <a:lstStyle/>
          <a:p>
            <a:r>
              <a:rPr lang="fr-BE" smtClean="0">
                <a:solidFill>
                  <a:srgbClr val="00B050"/>
                </a:solidFill>
              </a:rPr>
              <a:t>HOL</a:t>
            </a:r>
            <a:endParaRPr lang="fr-BE">
              <a:solidFill>
                <a:srgbClr val="00B050"/>
              </a:solidFill>
            </a:endParaRPr>
          </a:p>
        </p:txBody>
      </p:sp>
      <p:sp>
        <p:nvSpPr>
          <p:cNvPr id="12" name="Ellipse 11"/>
          <p:cNvSpPr/>
          <p:nvPr/>
        </p:nvSpPr>
        <p:spPr>
          <a:xfrm>
            <a:off x="2616268" y="1885586"/>
            <a:ext cx="2725093" cy="863819"/>
          </a:xfrm>
          <a:prstGeom prst="ellipse">
            <a:avLst/>
          </a:prstGeom>
          <a:solidFill>
            <a:srgbClr val="8DC8DB"/>
          </a:solidFill>
          <a:ln>
            <a:solidFill>
              <a:srgbClr val="8DC8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mtClean="0">
                <a:solidFill>
                  <a:srgbClr val="002060"/>
                </a:solidFill>
              </a:rPr>
              <a:t>Ensemble de notices Aleph (2011)</a:t>
            </a:r>
            <a:endParaRPr lang="fr-BE">
              <a:solidFill>
                <a:srgbClr val="002060"/>
              </a:solidFill>
            </a:endParaRPr>
          </a:p>
        </p:txBody>
      </p:sp>
    </p:spTree>
    <p:extLst>
      <p:ext uri="{BB962C8B-B14F-4D97-AF65-F5344CB8AC3E}">
        <p14:creationId xmlns:p14="http://schemas.microsoft.com/office/powerpoint/2010/main" val="3678982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613" y="1157287"/>
            <a:ext cx="8543925" cy="5564188"/>
          </a:xfrm>
        </p:spPr>
        <p:txBody>
          <a:bodyPr>
            <a:normAutofit/>
          </a:bodyPr>
          <a:lstStyle/>
          <a:p>
            <a:r>
              <a:rPr lang="fr-BE" smtClean="0"/>
              <a:t>Novembre 2011</a:t>
            </a:r>
          </a:p>
          <a:p>
            <a:pPr lvl="1"/>
            <a:r>
              <a:rPr lang="fr-BE" smtClean="0"/>
              <a:t>Réunion entre équipe de l’ex-BGPhL (Bibliothèque ALPHA) – responsables/conservateurs et documentalistes s’occupant du catalogage des fonds </a:t>
            </a:r>
            <a:r>
              <a:rPr lang="fr-BE"/>
              <a:t>anciens et équipe DG – responsables des solutions informatiques et du catalogue </a:t>
            </a:r>
            <a:endParaRPr lang="fr-BE" smtClean="0"/>
          </a:p>
          <a:p>
            <a:pPr marL="914400" lvl="2" indent="0">
              <a:buNone/>
            </a:pPr>
            <a:endParaRPr lang="fr-BE" smtClean="0"/>
          </a:p>
          <a:p>
            <a:pPr lvl="2">
              <a:buFont typeface="Symbol" panose="05050102010706020507" pitchFamily="18" charset="2"/>
              <a:buChar char="Þ"/>
            </a:pPr>
            <a:r>
              <a:rPr lang="fr-BE" sz="2800" smtClean="0">
                <a:effectLst>
                  <a:outerShdw blurRad="38100" dist="38100" dir="2700000" algn="tl">
                    <a:srgbClr val="000000">
                      <a:alpha val="43137"/>
                    </a:srgbClr>
                  </a:outerShdw>
                </a:effectLst>
              </a:rPr>
              <a:t>Identification </a:t>
            </a:r>
            <a:r>
              <a:rPr lang="fr-BE" sz="2800">
                <a:effectLst>
                  <a:outerShdw blurRad="38100" dist="38100" dir="2700000" algn="tl">
                    <a:srgbClr val="000000">
                      <a:alpha val="43137"/>
                    </a:srgbClr>
                  </a:outerShdw>
                </a:effectLst>
              </a:rPr>
              <a:t>des axes de travail </a:t>
            </a:r>
            <a:endParaRPr lang="fr-BE" sz="2800" smtClean="0">
              <a:effectLst>
                <a:outerShdw blurRad="38100" dist="38100" dir="2700000" algn="tl">
                  <a:srgbClr val="000000">
                    <a:alpha val="43137"/>
                  </a:srgbClr>
                </a:outerShdw>
              </a:effectLst>
            </a:endParaRPr>
          </a:p>
          <a:p>
            <a:pPr lvl="3">
              <a:buFont typeface="Symbol" panose="05050102010706020507" pitchFamily="18" charset="2"/>
              <a:buChar char="Þ"/>
            </a:pPr>
            <a:r>
              <a:rPr lang="fr-BE" sz="2800" smtClean="0">
                <a:effectLst>
                  <a:outerShdw blurRad="38100" dist="38100" dir="2700000" algn="tl">
                    <a:srgbClr val="000000">
                      <a:alpha val="43137"/>
                    </a:srgbClr>
                  </a:outerShdw>
                </a:effectLst>
              </a:rPr>
              <a:t>Consignes</a:t>
            </a:r>
          </a:p>
          <a:p>
            <a:pPr lvl="3">
              <a:buFont typeface="Symbol" panose="05050102010706020507" pitchFamily="18" charset="2"/>
              <a:buChar char="Þ"/>
            </a:pPr>
            <a:r>
              <a:rPr lang="fr-BE" sz="2800" smtClean="0">
                <a:effectLst>
                  <a:outerShdw blurRad="38100" dist="38100" dir="2700000" algn="tl">
                    <a:srgbClr val="000000">
                      <a:alpha val="43137"/>
                    </a:srgbClr>
                  </a:outerShdw>
                </a:effectLst>
              </a:rPr>
              <a:t>Possibilités techniques</a:t>
            </a:r>
            <a:endParaRPr lang="fr-BE" sz="2800">
              <a:effectLst>
                <a:outerShdw blurRad="38100" dist="38100" dir="2700000" algn="tl">
                  <a:srgbClr val="000000">
                    <a:alpha val="43137"/>
                  </a:srgbClr>
                </a:outerShdw>
              </a:effectLst>
            </a:endParaRPr>
          </a:p>
          <a:p>
            <a:pPr marL="914400" lvl="2"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24</a:t>
            </a:fld>
            <a:endParaRPr lang="fr-FR"/>
          </a:p>
        </p:txBody>
      </p:sp>
      <p:sp>
        <p:nvSpPr>
          <p:cNvPr id="5" name="Titre 1"/>
          <p:cNvSpPr>
            <a:spLocks noGrp="1"/>
          </p:cNvSpPr>
          <p:nvPr>
            <p:ph type="title"/>
          </p:nvPr>
        </p:nvSpPr>
        <p:spPr>
          <a:xfrm>
            <a:off x="328613" y="338892"/>
            <a:ext cx="8229600" cy="621546"/>
          </a:xfrm>
        </p:spPr>
        <p:txBody>
          <a:bodyPr/>
          <a:lstStyle/>
          <a:p>
            <a:r>
              <a:rPr lang="fr-BE" smtClean="0"/>
              <a:t>Axes de travail : on avance…</a:t>
            </a:r>
            <a:endParaRPr lang="fr-BE"/>
          </a:p>
        </p:txBody>
      </p:sp>
    </p:spTree>
    <p:extLst>
      <p:ext uri="{BB962C8B-B14F-4D97-AF65-F5344CB8AC3E}">
        <p14:creationId xmlns:p14="http://schemas.microsoft.com/office/powerpoint/2010/main" val="3139713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613" y="989011"/>
            <a:ext cx="8543925" cy="5564188"/>
          </a:xfrm>
        </p:spPr>
        <p:txBody>
          <a:bodyPr>
            <a:normAutofit fontScale="85000" lnSpcReduction="20000"/>
          </a:bodyPr>
          <a:lstStyle/>
          <a:p>
            <a:pPr marL="0" indent="0">
              <a:buSzPct val="115000"/>
              <a:buNone/>
            </a:pPr>
            <a:r>
              <a:rPr lang="fr-BE" b="1" i="1" smtClean="0">
                <a:effectLst>
                  <a:outerShdw blurRad="38100" dist="38100" dir="2700000" algn="tl">
                    <a:srgbClr val="000000">
                      <a:alpha val="43137"/>
                    </a:srgbClr>
                  </a:outerShdw>
                </a:effectLst>
              </a:rPr>
              <a:t>Quoi? Avec quel(s) outil(s)?</a:t>
            </a:r>
          </a:p>
          <a:p>
            <a:pPr marL="642937" lvl="1" indent="-457200">
              <a:buFont typeface="Wingdings" panose="05000000000000000000" pitchFamily="2" charset="2"/>
              <a:buChar char="Ø"/>
            </a:pPr>
            <a:r>
              <a:rPr lang="fr-BE" smtClean="0"/>
              <a:t>Catalogage fait sur base des demandes des lecteurs</a:t>
            </a:r>
          </a:p>
          <a:p>
            <a:pPr marL="642937" lvl="1" indent="-457200">
              <a:buFont typeface="Wingdings" panose="05000000000000000000" pitchFamily="2" charset="2"/>
              <a:buChar char="Ø"/>
            </a:pPr>
            <a:r>
              <a:rPr lang="fr-BE" smtClean="0"/>
              <a:t>Prévision d’un déménagement des collections : cataloguer </a:t>
            </a:r>
            <a:r>
              <a:rPr lang="fr-BE"/>
              <a:t>l</a:t>
            </a:r>
            <a:r>
              <a:rPr lang="fr-BE" smtClean="0"/>
              <a:t>es ouvrages 16</a:t>
            </a:r>
            <a:r>
              <a:rPr lang="fr-BE" baseline="30000" smtClean="0"/>
              <a:t>e </a:t>
            </a:r>
            <a:r>
              <a:rPr lang="fr-BE" smtClean="0"/>
              <a:t>dans un premier temps ; le 17</a:t>
            </a:r>
            <a:r>
              <a:rPr lang="fr-BE" baseline="30000"/>
              <a:t>e</a:t>
            </a:r>
            <a:r>
              <a:rPr lang="fr-BE" smtClean="0"/>
              <a:t> dans un second temps</a:t>
            </a:r>
          </a:p>
          <a:p>
            <a:pPr marL="642937" lvl="1" indent="-457200">
              <a:buFont typeface="Wingdings" panose="05000000000000000000" pitchFamily="2" charset="2"/>
              <a:buChar char="Ø"/>
            </a:pPr>
            <a:r>
              <a:rPr lang="fr-BE" smtClean="0"/>
              <a:t>Correction des notices d’incunables</a:t>
            </a:r>
          </a:p>
          <a:p>
            <a:pPr marL="642937" lvl="1" indent="-457200">
              <a:buFont typeface="Wingdings" panose="05000000000000000000" pitchFamily="2" charset="2"/>
              <a:buChar char="Ø"/>
            </a:pPr>
            <a:r>
              <a:rPr lang="fr-BE" smtClean="0"/>
              <a:t>Catalogage des Placards, brochures, mazarinades – pamphlets 17</a:t>
            </a:r>
            <a:r>
              <a:rPr lang="fr-BE" baseline="30000" smtClean="0"/>
              <a:t>e</a:t>
            </a:r>
            <a:r>
              <a:rPr lang="fr-BE" smtClean="0"/>
              <a:t> et 18</a:t>
            </a:r>
            <a:r>
              <a:rPr lang="fr-BE" baseline="30000" smtClean="0"/>
              <a:t>e</a:t>
            </a:r>
            <a:r>
              <a:rPr lang="fr-BE" smtClean="0"/>
              <a:t> s.</a:t>
            </a:r>
          </a:p>
          <a:p>
            <a:pPr lvl="1">
              <a:buFont typeface="Symbol" panose="05050102010706020507" pitchFamily="18" charset="2"/>
              <a:buChar char="Þ"/>
            </a:pPr>
            <a:endParaRPr lang="fr-BE"/>
          </a:p>
          <a:p>
            <a:pPr marL="642937" lvl="1" indent="-457200">
              <a:buFont typeface="Wingdings" panose="05000000000000000000" pitchFamily="2" charset="2"/>
              <a:buChar char="Ø"/>
            </a:pPr>
            <a:r>
              <a:rPr lang="fr-BE" smtClean="0"/>
              <a:t>Archives et manuscrits : </a:t>
            </a:r>
          </a:p>
          <a:p>
            <a:pPr marL="1042987" lvl="2" indent="-457200">
              <a:buFont typeface="Wingdings" panose="05000000000000000000" pitchFamily="2" charset="2"/>
              <a:buChar char="Ø"/>
            </a:pPr>
            <a:r>
              <a:rPr lang="fr-BE" smtClean="0"/>
              <a:t>Mettre la priorité sur les manuscrits médiévaux</a:t>
            </a:r>
          </a:p>
          <a:p>
            <a:pPr marL="1042987" lvl="2" indent="-457200">
              <a:buFont typeface="Wingdings" panose="05000000000000000000" pitchFamily="2" charset="2"/>
              <a:buChar char="Ø"/>
            </a:pPr>
            <a:r>
              <a:rPr lang="fr-BE" smtClean="0"/>
              <a:t>Analyser différentes pistes (intégration d’un réseau?) et outils EAD disponibles </a:t>
            </a:r>
          </a:p>
          <a:p>
            <a:pPr marL="585787" lvl="2" indent="0">
              <a:buNone/>
            </a:pPr>
            <a:endParaRPr lang="fr-BE" smtClean="0"/>
          </a:p>
          <a:p>
            <a:pPr marL="585787" lvl="2" indent="0">
              <a:buNone/>
            </a:pPr>
            <a:r>
              <a:rPr lang="fr-BE" sz="2800" smtClean="0">
                <a:solidFill>
                  <a:srgbClr val="5FA3B0"/>
                </a:solidFill>
              </a:rPr>
              <a:t>+</a:t>
            </a:r>
            <a:r>
              <a:rPr lang="fr-BE" sz="2800" smtClean="0"/>
              <a:t> Établir une liste des documents/outils de référence</a:t>
            </a:r>
          </a:p>
          <a:p>
            <a:pPr marL="457200" lvl="1" indent="0">
              <a:buNone/>
            </a:pPr>
            <a:r>
              <a:rPr lang="fr-BE" sz="3900" smtClean="0">
                <a:solidFill>
                  <a:srgbClr val="5FA3B0"/>
                </a:solidFill>
              </a:rPr>
              <a:t>+</a:t>
            </a:r>
            <a:r>
              <a:rPr lang="fr-BE" sz="3500" smtClean="0">
                <a:solidFill>
                  <a:srgbClr val="5FA3B0"/>
                </a:solidFill>
              </a:rPr>
              <a:t> </a:t>
            </a:r>
            <a:r>
              <a:rPr lang="fr-BE" smtClean="0"/>
              <a:t>« Besoin de notes de catalogage ? Pas spécialement »</a:t>
            </a:r>
          </a:p>
          <a:p>
            <a:pPr marL="914400" lvl="2"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25</a:t>
            </a:fld>
            <a:endParaRPr lang="fr-FR"/>
          </a:p>
        </p:txBody>
      </p:sp>
      <p:sp>
        <p:nvSpPr>
          <p:cNvPr id="8" name="Titre 1"/>
          <p:cNvSpPr>
            <a:spLocks noGrp="1"/>
          </p:cNvSpPr>
          <p:nvPr>
            <p:ph type="title"/>
          </p:nvPr>
        </p:nvSpPr>
        <p:spPr>
          <a:xfrm>
            <a:off x="214313" y="223837"/>
            <a:ext cx="8229600" cy="622300"/>
          </a:xfrm>
        </p:spPr>
        <p:txBody>
          <a:bodyPr/>
          <a:lstStyle/>
          <a:p>
            <a:r>
              <a:rPr lang="fr-BE" smtClean="0"/>
              <a:t>Axes de travail : on avance…</a:t>
            </a:r>
            <a:endParaRPr lang="fr-BE"/>
          </a:p>
        </p:txBody>
      </p:sp>
    </p:spTree>
    <p:extLst>
      <p:ext uri="{BB962C8B-B14F-4D97-AF65-F5344CB8AC3E}">
        <p14:creationId xmlns:p14="http://schemas.microsoft.com/office/powerpoint/2010/main" val="2126565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5306"/>
            <a:ext cx="8229600" cy="621546"/>
          </a:xfrm>
        </p:spPr>
        <p:txBody>
          <a:bodyPr/>
          <a:lstStyle/>
          <a:p>
            <a:r>
              <a:rPr lang="fr-BE" smtClean="0"/>
              <a:t>Finalement, des consignes, ce n’est pas inutile… </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26</a:t>
            </a:fld>
            <a:endParaRPr lang="fr-FR"/>
          </a:p>
        </p:txBody>
      </p:sp>
      <p:sp>
        <p:nvSpPr>
          <p:cNvPr id="3" name="Espace réservé du contenu 2"/>
          <p:cNvSpPr>
            <a:spLocks noGrp="1"/>
          </p:cNvSpPr>
          <p:nvPr>
            <p:ph idx="1"/>
          </p:nvPr>
        </p:nvSpPr>
        <p:spPr>
          <a:xfrm>
            <a:off x="457200" y="1294646"/>
            <a:ext cx="8229600" cy="5277604"/>
          </a:xfrm>
        </p:spPr>
        <p:txBody>
          <a:bodyPr>
            <a:normAutofit fontScale="92500" lnSpcReduction="20000"/>
          </a:bodyPr>
          <a:lstStyle/>
          <a:p>
            <a:r>
              <a:rPr lang="fr-BE" smtClean="0"/>
              <a:t>Pas de directives « catalogage » au niveau national (Bibliothèque royale) ou universités francophones</a:t>
            </a:r>
          </a:p>
          <a:p>
            <a:pPr lvl="1"/>
            <a:r>
              <a:rPr lang="fr-BE" smtClean="0"/>
              <a:t>La Bibliothèque royale utilisait le </a:t>
            </a:r>
            <a:r>
              <a:rPr lang="fr-BE" i="1"/>
              <a:t>Guide pour la description bibliographique des imprimés anciens et </a:t>
            </a:r>
            <a:r>
              <a:rPr lang="fr-BE" i="1" smtClean="0"/>
              <a:t>précieux</a:t>
            </a:r>
            <a:r>
              <a:rPr lang="fr-BE" b="1" smtClean="0"/>
              <a:t> </a:t>
            </a:r>
            <a:r>
              <a:rPr lang="fr-BE" smtClean="0"/>
              <a:t>d’Elly Cockx-Ingestede, qui intégrait des normes pour la rédaction des ‘vedettes’</a:t>
            </a:r>
            <a:endParaRPr lang="fr-BE"/>
          </a:p>
          <a:p>
            <a:pPr lvl="1"/>
            <a:r>
              <a:rPr lang="fr-BE" smtClean="0"/>
              <a:t>En bibliothèque publique, les manuels édités par le CLPCF et les ISBD</a:t>
            </a:r>
          </a:p>
          <a:p>
            <a:pPr lvl="1"/>
            <a:r>
              <a:rPr lang="fr-BE" smtClean="0"/>
              <a:t>En bibliothèques universitaires francophones </a:t>
            </a:r>
          </a:p>
          <a:p>
            <a:pPr lvl="2"/>
            <a:r>
              <a:rPr lang="fr-BE" smtClean="0"/>
              <a:t>Normes Afnor à Liège jusqu’au passage à Aleph en 2006</a:t>
            </a:r>
          </a:p>
          <a:p>
            <a:pPr lvl="2"/>
            <a:r>
              <a:rPr lang="fr-BE" smtClean="0"/>
              <a:t>RCAA2 (&lt; Marc21) dans la majorité des établissements</a:t>
            </a:r>
          </a:p>
          <a:p>
            <a:pPr lvl="3"/>
            <a:r>
              <a:rPr lang="fr-BE" smtClean="0"/>
              <a:t>&gt;&lt; avec formation initiale des documentalistes</a:t>
            </a:r>
          </a:p>
          <a:p>
            <a:pPr lvl="2"/>
            <a:r>
              <a:rPr lang="fr-BE" smtClean="0"/>
              <a:t>Pas de concertation entre établissements</a:t>
            </a:r>
          </a:p>
          <a:p>
            <a:pPr lvl="1"/>
            <a:endParaRPr lang="fr-BE"/>
          </a:p>
        </p:txBody>
      </p:sp>
    </p:spTree>
    <p:extLst>
      <p:ext uri="{BB962C8B-B14F-4D97-AF65-F5344CB8AC3E}">
        <p14:creationId xmlns:p14="http://schemas.microsoft.com/office/powerpoint/2010/main" val="1652750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5306"/>
            <a:ext cx="8229600" cy="621546"/>
          </a:xfrm>
        </p:spPr>
        <p:txBody>
          <a:bodyPr/>
          <a:lstStyle/>
          <a:p>
            <a:r>
              <a:rPr lang="fr-BE" smtClean="0"/>
              <a:t>Finalement, des consignes, ce n’est pas inutile… </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27</a:t>
            </a:fld>
            <a:endParaRPr lang="fr-FR"/>
          </a:p>
        </p:txBody>
      </p:sp>
      <p:sp>
        <p:nvSpPr>
          <p:cNvPr id="3" name="Espace réservé du contenu 2"/>
          <p:cNvSpPr>
            <a:spLocks noGrp="1"/>
          </p:cNvSpPr>
          <p:nvPr>
            <p:ph idx="1"/>
          </p:nvPr>
        </p:nvSpPr>
        <p:spPr>
          <a:xfrm>
            <a:off x="262551" y="1294646"/>
            <a:ext cx="8691326" cy="5287223"/>
          </a:xfrm>
        </p:spPr>
        <p:txBody>
          <a:bodyPr>
            <a:normAutofit fontScale="92500" lnSpcReduction="10000"/>
          </a:bodyPr>
          <a:lstStyle/>
          <a:p>
            <a:pPr lvl="1">
              <a:buFont typeface="Symbol" panose="05050102010706020507" pitchFamily="18" charset="2"/>
              <a:buChar char="Þ"/>
            </a:pPr>
            <a:r>
              <a:rPr lang="fr-BE" smtClean="0"/>
              <a:t>Nécessité de faire le point</a:t>
            </a:r>
          </a:p>
          <a:p>
            <a:pPr lvl="2">
              <a:buFont typeface="Symbol" panose="05050102010706020507" pitchFamily="18" charset="2"/>
              <a:buChar char="Þ"/>
            </a:pPr>
            <a:r>
              <a:rPr lang="fr-BE" smtClean="0"/>
              <a:t>Sur les outils utilisés</a:t>
            </a:r>
          </a:p>
          <a:p>
            <a:pPr lvl="2">
              <a:buFont typeface="Symbol" panose="05050102010706020507" pitchFamily="18" charset="2"/>
              <a:buChar char="Þ"/>
            </a:pPr>
            <a:r>
              <a:rPr lang="fr-BE" smtClean="0"/>
              <a:t>La compréhension que chacun a des outils</a:t>
            </a:r>
          </a:p>
          <a:p>
            <a:pPr lvl="3">
              <a:buFont typeface="Symbol" panose="05050102010706020507" pitchFamily="18" charset="2"/>
              <a:buChar char="Þ"/>
            </a:pPr>
            <a:r>
              <a:rPr lang="fr-BE" smtClean="0"/>
              <a:t>Il existe déjà des « Notes à l’usage des catalogueurs » établies pour l’ensemble du Réseau des Bibliothèques ULg (élaborées dès 2006 pour le passage au MARC21 dans le cadre de l’implémentation d’Aleph et mises à jour régulièrement depuis)</a:t>
            </a:r>
          </a:p>
          <a:p>
            <a:pPr lvl="4">
              <a:buFont typeface="Symbol" panose="05050102010706020507" pitchFamily="18" charset="2"/>
              <a:buChar char="Þ"/>
            </a:pPr>
            <a:r>
              <a:rPr lang="fr-BE" smtClean="0"/>
              <a:t>! Intégrer des consignes pour les livres anciens </a:t>
            </a:r>
          </a:p>
          <a:p>
            <a:pPr lvl="2">
              <a:buFont typeface="Symbol" panose="05050102010706020507" pitchFamily="18" charset="2"/>
              <a:buChar char="Þ"/>
            </a:pPr>
            <a:r>
              <a:rPr lang="fr-BE" smtClean="0"/>
              <a:t>Appliquer la norme - mais laquelle?</a:t>
            </a:r>
          </a:p>
          <a:p>
            <a:pPr lvl="3">
              <a:buFont typeface="Symbol" panose="05050102010706020507" pitchFamily="18" charset="2"/>
              <a:buChar char="Þ"/>
            </a:pPr>
            <a:r>
              <a:rPr lang="fr-BE" smtClean="0"/>
              <a:t>Z44-074 retirée en 2007</a:t>
            </a:r>
          </a:p>
          <a:p>
            <a:pPr lvl="3">
              <a:buFont typeface="Symbol" panose="05050102010706020507" pitchFamily="18" charset="2"/>
              <a:buChar char="Þ"/>
            </a:pPr>
            <a:r>
              <a:rPr lang="fr-BE" smtClean="0"/>
              <a:t>Problématique du Marc21</a:t>
            </a:r>
          </a:p>
          <a:p>
            <a:pPr lvl="3">
              <a:buFont typeface="Symbol" panose="05050102010706020507" pitchFamily="18" charset="2"/>
              <a:buChar char="Þ"/>
            </a:pPr>
            <a:r>
              <a:rPr lang="fr-BE" smtClean="0"/>
              <a:t>ISBD intégré? DCRM(B)?</a:t>
            </a:r>
          </a:p>
          <a:p>
            <a:pPr lvl="3">
              <a:buFont typeface="Symbol" panose="05050102010706020507" pitchFamily="18" charset="2"/>
              <a:buChar char="Þ"/>
            </a:pPr>
            <a:r>
              <a:rPr lang="fr-BE" smtClean="0"/>
              <a:t>Problématique des points d’accès</a:t>
            </a:r>
          </a:p>
          <a:p>
            <a:pPr lvl="4">
              <a:buFont typeface="Symbol" panose="05050102010706020507" pitchFamily="18" charset="2"/>
              <a:buChar char="Þ"/>
            </a:pPr>
            <a:r>
              <a:rPr lang="fr-BE" smtClean="0"/>
              <a:t>RCAA2? AFNOR?</a:t>
            </a:r>
            <a:endParaRPr lang="fr-BE"/>
          </a:p>
          <a:p>
            <a:pPr lvl="3">
              <a:buFont typeface="Symbol" panose="05050102010706020507" pitchFamily="18" charset="2"/>
              <a:buChar char="Þ"/>
            </a:pPr>
            <a:r>
              <a:rPr lang="fr-BE" smtClean="0"/>
              <a:t>Langue de catalogage ?</a:t>
            </a:r>
          </a:p>
        </p:txBody>
      </p:sp>
    </p:spTree>
    <p:extLst>
      <p:ext uri="{BB962C8B-B14F-4D97-AF65-F5344CB8AC3E}">
        <p14:creationId xmlns:p14="http://schemas.microsoft.com/office/powerpoint/2010/main" val="1339603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5306"/>
            <a:ext cx="8229600" cy="621546"/>
          </a:xfrm>
        </p:spPr>
        <p:txBody>
          <a:bodyPr/>
          <a:lstStyle/>
          <a:p>
            <a:r>
              <a:rPr lang="fr-BE" smtClean="0"/>
              <a:t>Finalement, des consignes, ce n’est pas inutile… </a:t>
            </a:r>
            <a:endParaRPr lang="fr-BE"/>
          </a:p>
        </p:txBody>
      </p:sp>
      <p:pic>
        <p:nvPicPr>
          <p:cNvPr id="5" name="Espace réservé du contenu 4"/>
          <p:cNvPicPr>
            <a:picLocks noGrp="1" noChangeAspect="1"/>
          </p:cNvPicPr>
          <p:nvPr>
            <p:ph idx="1"/>
          </p:nvPr>
        </p:nvPicPr>
        <p:blipFill>
          <a:blip r:embed="rId2"/>
          <a:stretch>
            <a:fillRect/>
          </a:stretch>
        </p:blipFill>
        <p:spPr>
          <a:xfrm>
            <a:off x="890583" y="1417638"/>
            <a:ext cx="7410458" cy="5088431"/>
          </a:xfrm>
          <a:prstGeom prst="rect">
            <a:avLst/>
          </a:prstGeom>
        </p:spPr>
      </p:pic>
      <p:sp>
        <p:nvSpPr>
          <p:cNvPr id="4" name="Espace réservé du numéro de diapositive 3"/>
          <p:cNvSpPr>
            <a:spLocks noGrp="1"/>
          </p:cNvSpPr>
          <p:nvPr>
            <p:ph type="sldNum" sz="quarter" idx="12"/>
          </p:nvPr>
        </p:nvSpPr>
        <p:spPr/>
        <p:txBody>
          <a:bodyPr/>
          <a:lstStyle/>
          <a:p>
            <a:fld id="{19329706-12B3-8F4C-9CA9-063F8C6A2AC6}" type="slidenum">
              <a:rPr lang="fr-FR" smtClean="0"/>
              <a:t>28</a:t>
            </a:fld>
            <a:endParaRPr lang="fr-FR"/>
          </a:p>
        </p:txBody>
      </p:sp>
      <p:sp>
        <p:nvSpPr>
          <p:cNvPr id="7" name="ZoneTexte 6"/>
          <p:cNvSpPr txBox="1"/>
          <p:nvPr/>
        </p:nvSpPr>
        <p:spPr>
          <a:xfrm>
            <a:off x="2443163" y="842913"/>
            <a:ext cx="4033602" cy="707886"/>
          </a:xfrm>
          <a:prstGeom prst="rect">
            <a:avLst/>
          </a:prstGeom>
          <a:solidFill>
            <a:schemeClr val="accent5">
              <a:lumMod val="20000"/>
              <a:lumOff val="80000"/>
            </a:schemeClr>
          </a:solidFill>
          <a:ln>
            <a:solidFill>
              <a:srgbClr val="5FA3B0"/>
            </a:solidFill>
          </a:ln>
        </p:spPr>
        <p:txBody>
          <a:bodyPr wrap="square" rtlCol="0">
            <a:spAutoFit/>
          </a:bodyPr>
          <a:lstStyle/>
          <a:p>
            <a:pPr algn="ctr"/>
            <a:r>
              <a:rPr lang="fr-BE" sz="2000" smtClean="0"/>
              <a:t>1</a:t>
            </a:r>
            <a:r>
              <a:rPr lang="fr-BE" sz="2000" baseline="30000" smtClean="0"/>
              <a:t>ère</a:t>
            </a:r>
            <a:r>
              <a:rPr lang="fr-BE" sz="2000" smtClean="0"/>
              <a:t> version, février 2012</a:t>
            </a:r>
          </a:p>
          <a:p>
            <a:pPr algn="ctr"/>
            <a:r>
              <a:rPr lang="fr-BE" sz="2000" smtClean="0"/>
              <a:t>Les consignes tiennent sur 2 pages…</a:t>
            </a:r>
            <a:endParaRPr lang="fr-BE" sz="2000"/>
          </a:p>
        </p:txBody>
      </p:sp>
    </p:spTree>
    <p:extLst>
      <p:ext uri="{BB962C8B-B14F-4D97-AF65-F5344CB8AC3E}">
        <p14:creationId xmlns:p14="http://schemas.microsoft.com/office/powerpoint/2010/main" val="1162000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457200" y="1219662"/>
            <a:ext cx="7815262" cy="5316196"/>
          </a:xfrm>
          <a:prstGeom prst="rect">
            <a:avLst/>
          </a:prstGeom>
        </p:spPr>
      </p:pic>
      <p:sp>
        <p:nvSpPr>
          <p:cNvPr id="4" name="Espace réservé du numéro de diapositive 3"/>
          <p:cNvSpPr>
            <a:spLocks noGrp="1"/>
          </p:cNvSpPr>
          <p:nvPr>
            <p:ph type="sldNum" sz="quarter" idx="12"/>
          </p:nvPr>
        </p:nvSpPr>
        <p:spPr/>
        <p:txBody>
          <a:bodyPr/>
          <a:lstStyle/>
          <a:p>
            <a:fld id="{19329706-12B3-8F4C-9CA9-063F8C6A2AC6}" type="slidenum">
              <a:rPr lang="fr-FR" smtClean="0"/>
              <a:t>29</a:t>
            </a:fld>
            <a:endParaRPr lang="fr-FR"/>
          </a:p>
        </p:txBody>
      </p:sp>
      <p:sp>
        <p:nvSpPr>
          <p:cNvPr id="6" name="ZoneTexte 5"/>
          <p:cNvSpPr txBox="1"/>
          <p:nvPr/>
        </p:nvSpPr>
        <p:spPr>
          <a:xfrm>
            <a:off x="2271713" y="202352"/>
            <a:ext cx="4743450" cy="707886"/>
          </a:xfrm>
          <a:prstGeom prst="rect">
            <a:avLst/>
          </a:prstGeom>
          <a:solidFill>
            <a:schemeClr val="accent5">
              <a:lumMod val="20000"/>
              <a:lumOff val="80000"/>
            </a:schemeClr>
          </a:solidFill>
          <a:ln>
            <a:solidFill>
              <a:srgbClr val="5FA3B0"/>
            </a:solidFill>
          </a:ln>
        </p:spPr>
        <p:txBody>
          <a:bodyPr wrap="square" rtlCol="0">
            <a:spAutoFit/>
          </a:bodyPr>
          <a:lstStyle/>
          <a:p>
            <a:pPr algn="ctr"/>
            <a:r>
              <a:rPr lang="fr-BE" sz="2000"/>
              <a:t>Mars 2013 : version finale pour le catalogage des fonds anciens dans Aleph</a:t>
            </a:r>
          </a:p>
        </p:txBody>
      </p:sp>
    </p:spTree>
    <p:extLst>
      <p:ext uri="{BB962C8B-B14F-4D97-AF65-F5344CB8AC3E}">
        <p14:creationId xmlns:p14="http://schemas.microsoft.com/office/powerpoint/2010/main" val="391836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2886" y="918330"/>
            <a:ext cx="8772527" cy="5803145"/>
          </a:xfrm>
        </p:spPr>
        <p:txBody>
          <a:bodyPr>
            <a:normAutofit fontScale="62500" lnSpcReduction="20000"/>
          </a:bodyPr>
          <a:lstStyle/>
          <a:p>
            <a:r>
              <a:rPr lang="fr-FR" smtClean="0"/>
              <a:t>Lors de la création de l’Université en 1817, les ouvrages  de la bibliothèque publique de la Ville de Liège sont déposés à l’Université, </a:t>
            </a:r>
          </a:p>
          <a:p>
            <a:pPr lvl="1">
              <a:buFont typeface="Wingdings" panose="05000000000000000000" pitchFamily="2" charset="2"/>
              <a:buChar char="v"/>
            </a:pPr>
            <a:r>
              <a:rPr lang="fr-FR" smtClean="0"/>
              <a:t>(Théoriquement) 8000 volumes, dont 200 manuscrits</a:t>
            </a:r>
          </a:p>
          <a:p>
            <a:pPr>
              <a:buFontTx/>
              <a:buChar char="-"/>
            </a:pPr>
            <a:r>
              <a:rPr lang="fr-BE" sz="2900" i="1" smtClean="0"/>
              <a:t>Le fonds qui constitue cette bibliothèque est une partie de celui de </a:t>
            </a:r>
            <a:r>
              <a:rPr lang="fr-BE" sz="2900" i="1"/>
              <a:t>l’École centrale du Département de </a:t>
            </a:r>
            <a:r>
              <a:rPr lang="fr-BE" sz="2900" i="1" smtClean="0"/>
              <a:t>l’Ourthe, qui reprend une partie des fonds des congrégations religieuses supprimées à la Révolution (Croisiers de Liège et de Huy, Jésuites anglais et wallons)</a:t>
            </a:r>
            <a:endParaRPr lang="fr-FR" smtClean="0"/>
          </a:p>
          <a:p>
            <a:r>
              <a:rPr lang="fr-FR" sz="2900" smtClean="0"/>
              <a:t>En 1821, la </a:t>
            </a:r>
            <a:r>
              <a:rPr lang="fr-FR" sz="2900"/>
              <a:t>bibliothèque de l’Abbaye d’Averbode</a:t>
            </a:r>
          </a:p>
          <a:p>
            <a:pPr lvl="2">
              <a:buFont typeface="Wingdings" panose="05000000000000000000" pitchFamily="2" charset="2"/>
              <a:buChar char="v"/>
            </a:pPr>
            <a:r>
              <a:rPr lang="fr-FR" sz="2900"/>
              <a:t>Environ </a:t>
            </a:r>
            <a:r>
              <a:rPr lang="fr-FR" sz="2900" smtClean="0"/>
              <a:t>4000 </a:t>
            </a:r>
            <a:r>
              <a:rPr lang="fr-FR" sz="2900"/>
              <a:t>volumes, dont </a:t>
            </a:r>
            <a:r>
              <a:rPr lang="fr-FR" sz="2900" smtClean="0"/>
              <a:t>un </a:t>
            </a:r>
            <a:r>
              <a:rPr lang="fr-FR" sz="2900" smtClean="0">
                <a:hlinkClick r:id="rId3"/>
              </a:rPr>
              <a:t>Évangéliaire</a:t>
            </a:r>
            <a:endParaRPr lang="fr-FR" sz="2900"/>
          </a:p>
          <a:p>
            <a:r>
              <a:rPr lang="fr-FR" sz="2900" smtClean="0"/>
              <a:t>En 1824, environ 150 volumes de </a:t>
            </a:r>
            <a:r>
              <a:rPr lang="fr-FR" sz="2900"/>
              <a:t>l’Abbaye de </a:t>
            </a:r>
            <a:r>
              <a:rPr lang="fr-FR" sz="2900" smtClean="0"/>
              <a:t>Saint-Trond, dont 95 manuscrits</a:t>
            </a:r>
          </a:p>
          <a:p>
            <a:pPr marL="0" indent="0">
              <a:buNone/>
            </a:pPr>
            <a:endParaRPr lang="fr-FR"/>
          </a:p>
          <a:p>
            <a:pPr marL="0" indent="0">
              <a:buNone/>
            </a:pPr>
            <a:r>
              <a:rPr lang="fr-FR" smtClean="0"/>
              <a:t>Ensuite…</a:t>
            </a:r>
          </a:p>
          <a:p>
            <a:r>
              <a:rPr lang="fr-FR" smtClean="0"/>
              <a:t>Achats </a:t>
            </a:r>
            <a:r>
              <a:rPr lang="fr-FR"/>
              <a:t>par l’Université</a:t>
            </a:r>
          </a:p>
          <a:p>
            <a:r>
              <a:rPr lang="fr-FR"/>
              <a:t>Dons et legs divers</a:t>
            </a:r>
          </a:p>
          <a:p>
            <a:pPr lvl="1"/>
            <a:r>
              <a:rPr lang="fr-FR"/>
              <a:t>Le legs du Baron Adrien Wittert en 1903 </a:t>
            </a:r>
            <a:r>
              <a:rPr lang="fr-FR" smtClean="0"/>
              <a:t>: environ </a:t>
            </a:r>
            <a:r>
              <a:rPr lang="fr-FR"/>
              <a:t>20,000 volumes, dont une trentaine de manuscrits médiévaux et une quarantaine d’incunables</a:t>
            </a:r>
            <a:r>
              <a:rPr lang="fr-FR" smtClean="0"/>
              <a:t>.</a:t>
            </a:r>
          </a:p>
          <a:p>
            <a:pPr lvl="1"/>
            <a:r>
              <a:rPr lang="fr-FR" smtClean="0"/>
              <a:t>La bibliothèque de Léon Graulich, professeur de droit et recteur, vers 1930.</a:t>
            </a:r>
          </a:p>
          <a:p>
            <a:pPr lvl="1"/>
            <a:r>
              <a:rPr lang="fr-FR" smtClean="0"/>
              <a:t>La collection de 500 manuscrits orientaux donnée en 1987 par Juliette Dargent</a:t>
            </a:r>
          </a:p>
          <a:p>
            <a:pPr lvl="1"/>
            <a:r>
              <a:rPr lang="fr-FR" smtClean="0"/>
              <a:t>Le legs du Baron Jean Constant en 1987</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3</a:t>
            </a:fld>
            <a:endParaRPr lang="fr-FR"/>
          </a:p>
        </p:txBody>
      </p:sp>
      <p:sp>
        <p:nvSpPr>
          <p:cNvPr id="4" name="Titre 3"/>
          <p:cNvSpPr>
            <a:spLocks noGrp="1"/>
          </p:cNvSpPr>
          <p:nvPr>
            <p:ph type="title"/>
          </p:nvPr>
        </p:nvSpPr>
        <p:spPr>
          <a:xfrm>
            <a:off x="457200" y="199113"/>
            <a:ext cx="8229600" cy="621546"/>
          </a:xfrm>
        </p:spPr>
        <p:txBody>
          <a:bodyPr/>
          <a:lstStyle/>
          <a:p>
            <a:r>
              <a:rPr lang="fr-BE" smtClean="0"/>
              <a:t>Origine des fonds</a:t>
            </a:r>
            <a:endParaRPr lang="fr-BE"/>
          </a:p>
        </p:txBody>
      </p:sp>
    </p:spTree>
    <p:extLst>
      <p:ext uri="{BB962C8B-B14F-4D97-AF65-F5344CB8AC3E}">
        <p14:creationId xmlns:p14="http://schemas.microsoft.com/office/powerpoint/2010/main" val="38837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7467"/>
            <a:ext cx="8229600" cy="621546"/>
          </a:xfrm>
        </p:spPr>
        <p:txBody>
          <a:bodyPr/>
          <a:lstStyle/>
          <a:p>
            <a:r>
              <a:rPr lang="fr-BE"/>
              <a:t>Axes de travail : </a:t>
            </a:r>
            <a:r>
              <a:rPr lang="fr-BE" smtClean="0"/>
              <a:t>on numérise</a:t>
            </a:r>
            <a:endParaRPr lang="fr-BE"/>
          </a:p>
        </p:txBody>
      </p:sp>
      <p:sp>
        <p:nvSpPr>
          <p:cNvPr id="3" name="Espace réservé du contenu 2"/>
          <p:cNvSpPr>
            <a:spLocks noGrp="1"/>
          </p:cNvSpPr>
          <p:nvPr>
            <p:ph idx="1"/>
          </p:nvPr>
        </p:nvSpPr>
        <p:spPr>
          <a:xfrm>
            <a:off x="457200" y="1395412"/>
            <a:ext cx="8342768" cy="4525963"/>
          </a:xfrm>
        </p:spPr>
        <p:txBody>
          <a:bodyPr/>
          <a:lstStyle/>
          <a:p>
            <a:r>
              <a:rPr lang="fr-BE" sz="2800" smtClean="0"/>
              <a:t>Projet de numérisation au niveau des institutions de la communauté française de Belgique =&gt; DONum ULg mis en production en 2015</a:t>
            </a:r>
          </a:p>
          <a:p>
            <a:pPr>
              <a:buFont typeface="Symbol" panose="05050102010706020507" pitchFamily="18" charset="2"/>
              <a:buChar char="Þ"/>
            </a:pPr>
            <a:r>
              <a:rPr lang="fr-BE" sz="2800" smtClean="0"/>
              <a:t>Faire le lien entre les notices du catalogue et DONum </a:t>
            </a:r>
          </a:p>
          <a:p>
            <a:pPr marL="0" indent="0">
              <a:buNone/>
            </a:pPr>
            <a:endParaRPr lang="fr-BE" sz="800" smtClean="0"/>
          </a:p>
          <a:p>
            <a:pPr lvl="1">
              <a:buFont typeface="Symbol" panose="05050102010706020507" pitchFamily="18" charset="2"/>
              <a:buChar char="Þ"/>
            </a:pPr>
            <a:r>
              <a:rPr lang="fr-BE" smtClean="0"/>
              <a:t>Dans Aleph : intégrer l’url dans une zone de note</a:t>
            </a:r>
          </a:p>
          <a:p>
            <a:pPr lvl="2">
              <a:buFont typeface="Symbol" panose="05050102010706020507" pitchFamily="18" charset="2"/>
              <a:buChar char="Þ"/>
            </a:pPr>
            <a:r>
              <a:rPr lang="fr-BE" smtClean="0"/>
              <a:t>Ajout manuel ! </a:t>
            </a:r>
          </a:p>
          <a:p>
            <a:pPr lvl="3">
              <a:buFont typeface="Symbol" panose="05050102010706020507" pitchFamily="18" charset="2"/>
              <a:buChar char="Þ"/>
            </a:pPr>
            <a:r>
              <a:rPr lang="fr-BE" smtClean="0"/>
              <a:t>Notices Holdings : zone de « Note sur les mesures prises »</a:t>
            </a:r>
          </a:p>
          <a:p>
            <a:pPr lvl="3">
              <a:buFont typeface="Symbol" panose="05050102010706020507" pitchFamily="18" charset="2"/>
              <a:buChar char="Þ"/>
            </a:pPr>
            <a:endParaRPr lang="fr-BE"/>
          </a:p>
          <a:p>
            <a:pPr lvl="3">
              <a:buFont typeface="Symbol" panose="05050102010706020507" pitchFamily="18" charset="2"/>
              <a:buChar char="Þ"/>
            </a:pPr>
            <a:endParaRPr lang="fr-BE" smtClean="0"/>
          </a:p>
          <a:p>
            <a:pPr lvl="2">
              <a:buFont typeface="Symbol" panose="05050102010706020507" pitchFamily="18" charset="2"/>
              <a:buChar char="Þ"/>
            </a:pPr>
            <a:r>
              <a:rPr lang="fr-BE" smtClean="0"/>
              <a:t>Dans Primo, l’url est exploitée dans la section des liens</a:t>
            </a:r>
          </a:p>
          <a:p>
            <a:pPr lvl="2">
              <a:buFont typeface="Symbol" panose="05050102010706020507" pitchFamily="18" charset="2"/>
              <a:buChar char="Þ"/>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30</a:t>
            </a:fld>
            <a:endParaRPr lang="fr-FR"/>
          </a:p>
        </p:txBody>
      </p:sp>
      <p:pic>
        <p:nvPicPr>
          <p:cNvPr id="5" name="Image 4"/>
          <p:cNvPicPr>
            <a:picLocks noChangeAspect="1"/>
          </p:cNvPicPr>
          <p:nvPr/>
        </p:nvPicPr>
        <p:blipFill>
          <a:blip r:embed="rId2"/>
          <a:stretch>
            <a:fillRect/>
          </a:stretch>
        </p:blipFill>
        <p:spPr>
          <a:xfrm>
            <a:off x="2318064" y="4793715"/>
            <a:ext cx="5448300" cy="619125"/>
          </a:xfrm>
          <a:prstGeom prst="rect">
            <a:avLst/>
          </a:prstGeom>
        </p:spPr>
      </p:pic>
    </p:spTree>
    <p:extLst>
      <p:ext uri="{BB962C8B-B14F-4D97-AF65-F5344CB8AC3E}">
        <p14:creationId xmlns:p14="http://schemas.microsoft.com/office/powerpoint/2010/main" val="327794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238" y="485319"/>
            <a:ext cx="8229600" cy="621546"/>
          </a:xfrm>
        </p:spPr>
        <p:txBody>
          <a:bodyPr/>
          <a:lstStyle/>
          <a:p>
            <a:r>
              <a:rPr lang="fr-BE"/>
              <a:t>Gestion et référencement </a:t>
            </a:r>
            <a:r>
              <a:rPr lang="fr-BE" smtClean="0"/>
              <a:t>– Manuscrits</a:t>
            </a:r>
            <a:br>
              <a:rPr lang="fr-BE" smtClean="0"/>
            </a:br>
            <a:r>
              <a:rPr lang="fr-BE" smtClean="0"/>
              <a:t>Les projets Pep’s</a:t>
            </a:r>
            <a:endParaRPr lang="fr-BE"/>
          </a:p>
        </p:txBody>
      </p:sp>
      <p:sp>
        <p:nvSpPr>
          <p:cNvPr id="3" name="Espace réservé du contenu 2"/>
          <p:cNvSpPr>
            <a:spLocks noGrp="1"/>
          </p:cNvSpPr>
          <p:nvPr>
            <p:ph idx="1"/>
          </p:nvPr>
        </p:nvSpPr>
        <p:spPr>
          <a:xfrm>
            <a:off x="388450" y="1600200"/>
            <a:ext cx="8298349" cy="4525963"/>
          </a:xfrm>
        </p:spPr>
        <p:txBody>
          <a:bodyPr>
            <a:normAutofit/>
          </a:bodyPr>
          <a:lstStyle/>
          <a:p>
            <a:r>
              <a:rPr lang="fr-BE"/>
              <a:t> </a:t>
            </a:r>
            <a:r>
              <a:rPr lang="fr-BE">
                <a:hlinkClick r:id="rId2" tooltip="Plan de préservation et d'exploitation des patrimoines (.pdf)"/>
              </a:rPr>
              <a:t>Plan de préservation et d'exploitation des patrimoines</a:t>
            </a:r>
            <a:r>
              <a:rPr lang="fr-BE"/>
              <a:t> de la Fédération </a:t>
            </a:r>
            <a:r>
              <a:rPr lang="fr-BE" smtClean="0"/>
              <a:t>Wallonie-Bruxelles</a:t>
            </a:r>
          </a:p>
          <a:p>
            <a:pPr lvl="1"/>
            <a:r>
              <a:rPr lang="fr-BE" smtClean="0"/>
              <a:t>Printemps 2013 : projet de mise en ligne de 49 manuscrits médiévaux et renaissants de nos collections</a:t>
            </a:r>
          </a:p>
          <a:p>
            <a:pPr lvl="1">
              <a:buFont typeface="Symbol" panose="05050102010706020507" pitchFamily="18" charset="2"/>
              <a:buChar char="Þ"/>
            </a:pPr>
            <a:r>
              <a:rPr lang="fr-BE" smtClean="0"/>
              <a:t>Demande de visibilité dans Primo pour fin 2013</a:t>
            </a:r>
          </a:p>
          <a:p>
            <a:pPr lvl="1">
              <a:buFont typeface="Symbol" panose="05050102010706020507" pitchFamily="18" charset="2"/>
              <a:buChar char="Þ"/>
            </a:pPr>
            <a:endParaRPr lang="fr-BE" smtClean="0"/>
          </a:p>
          <a:p>
            <a:pPr lvl="2"/>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31</a:t>
            </a:fld>
            <a:endParaRPr lang="fr-FR"/>
          </a:p>
        </p:txBody>
      </p:sp>
    </p:spTree>
    <p:extLst>
      <p:ext uri="{BB962C8B-B14F-4D97-AF65-F5344CB8AC3E}">
        <p14:creationId xmlns:p14="http://schemas.microsoft.com/office/powerpoint/2010/main" val="768793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238" y="485319"/>
            <a:ext cx="8229600" cy="621546"/>
          </a:xfrm>
        </p:spPr>
        <p:txBody>
          <a:bodyPr/>
          <a:lstStyle/>
          <a:p>
            <a:r>
              <a:rPr lang="fr-BE"/>
              <a:t>Gestion et référencement </a:t>
            </a:r>
            <a:r>
              <a:rPr lang="fr-BE" smtClean="0"/>
              <a:t>– Manuscrits</a:t>
            </a:r>
            <a:br>
              <a:rPr lang="fr-BE" smtClean="0"/>
            </a:br>
            <a:r>
              <a:rPr lang="fr-BE" smtClean="0"/>
              <a:t>Les projets Pep’s</a:t>
            </a:r>
            <a:endParaRPr lang="fr-BE"/>
          </a:p>
        </p:txBody>
      </p:sp>
      <p:sp>
        <p:nvSpPr>
          <p:cNvPr id="3" name="Espace réservé du contenu 2"/>
          <p:cNvSpPr>
            <a:spLocks noGrp="1"/>
          </p:cNvSpPr>
          <p:nvPr>
            <p:ph idx="1"/>
          </p:nvPr>
        </p:nvSpPr>
        <p:spPr/>
        <p:txBody>
          <a:bodyPr>
            <a:normAutofit fontScale="92500" lnSpcReduction="10000"/>
          </a:bodyPr>
          <a:lstStyle/>
          <a:p>
            <a:r>
              <a:rPr lang="fr-BE" smtClean="0"/>
              <a:t>  (Toujours) pas d’outil EAD</a:t>
            </a:r>
          </a:p>
          <a:p>
            <a:pPr>
              <a:buFont typeface="Symbol" panose="05050102010706020507" pitchFamily="18" charset="2"/>
              <a:buChar char="Þ"/>
            </a:pPr>
            <a:r>
              <a:rPr lang="fr-BE" smtClean="0"/>
              <a:t>Encodage dans Aleph</a:t>
            </a:r>
          </a:p>
          <a:p>
            <a:pPr lvl="1">
              <a:buFont typeface="Symbol" panose="05050102010706020507" pitchFamily="18" charset="2"/>
              <a:buChar char="Þ"/>
            </a:pPr>
            <a:r>
              <a:rPr lang="fr-BE" smtClean="0"/>
              <a:t>Mapping EAD &gt; Marc21</a:t>
            </a:r>
          </a:p>
          <a:p>
            <a:pPr lvl="1">
              <a:buFont typeface="Symbol" panose="05050102010706020507" pitchFamily="18" charset="2"/>
              <a:buChar char="Þ"/>
            </a:pPr>
            <a:r>
              <a:rPr lang="fr-BE" smtClean="0"/>
              <a:t>Exploitation des notices HOL &gt; création d’une zone locale pour certains éléments codicologiques</a:t>
            </a:r>
            <a:endParaRPr lang="fr-BE"/>
          </a:p>
          <a:p>
            <a:pPr lvl="2">
              <a:buFont typeface="Symbol" panose="05050102010706020507" pitchFamily="18" charset="2"/>
              <a:buChar char="Þ"/>
            </a:pPr>
            <a:r>
              <a:rPr lang="fr-BE" smtClean="0"/>
              <a:t>Idée d’une récupération ultérieure des notices dans un système gérant l’EAD</a:t>
            </a:r>
          </a:p>
          <a:p>
            <a:pPr lvl="2">
              <a:buFont typeface="Symbol" panose="05050102010706020507" pitchFamily="18" charset="2"/>
              <a:buChar char="Þ"/>
            </a:pPr>
            <a:r>
              <a:rPr lang="fr-BE" smtClean="0"/>
              <a:t>Mise en évidence de certains éléments pour l’affichage dans Primo (Primo local, V4) </a:t>
            </a:r>
            <a:endParaRPr lang="fr-BE"/>
          </a:p>
          <a:p>
            <a:pPr lvl="1"/>
            <a:r>
              <a:rPr lang="fr-BE"/>
              <a:t>Le problème se répète … : Quelles informations? À quel endroit? Sous quelle forme?</a:t>
            </a:r>
          </a:p>
          <a:p>
            <a:pPr marL="457200" lvl="1" indent="0">
              <a:buNone/>
            </a:pPr>
            <a:endParaRPr lang="fr-BE" smtClean="0"/>
          </a:p>
          <a:p>
            <a:pPr lvl="2"/>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32</a:t>
            </a:fld>
            <a:endParaRPr lang="fr-FR"/>
          </a:p>
        </p:txBody>
      </p:sp>
    </p:spTree>
    <p:extLst>
      <p:ext uri="{BB962C8B-B14F-4D97-AF65-F5344CB8AC3E}">
        <p14:creationId xmlns:p14="http://schemas.microsoft.com/office/powerpoint/2010/main" val="1680746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238" y="485319"/>
            <a:ext cx="8229600" cy="621546"/>
          </a:xfrm>
        </p:spPr>
        <p:txBody>
          <a:bodyPr/>
          <a:lstStyle/>
          <a:p>
            <a:r>
              <a:rPr lang="fr-BE"/>
              <a:t>Gestion et référencement </a:t>
            </a:r>
            <a:r>
              <a:rPr lang="fr-BE" smtClean="0"/>
              <a:t>– Manuscrits</a:t>
            </a:r>
            <a:br>
              <a:rPr lang="fr-BE" smtClean="0"/>
            </a:br>
            <a:endParaRPr lang="fr-BE"/>
          </a:p>
        </p:txBody>
      </p:sp>
      <p:sp>
        <p:nvSpPr>
          <p:cNvPr id="3" name="Espace réservé du contenu 2"/>
          <p:cNvSpPr>
            <a:spLocks noGrp="1"/>
          </p:cNvSpPr>
          <p:nvPr>
            <p:ph idx="1"/>
          </p:nvPr>
        </p:nvSpPr>
        <p:spPr>
          <a:xfrm>
            <a:off x="380246" y="1312752"/>
            <a:ext cx="8306554" cy="4813411"/>
          </a:xfrm>
        </p:spPr>
        <p:txBody>
          <a:bodyPr>
            <a:normAutofit lnSpcReduction="10000"/>
          </a:bodyPr>
          <a:lstStyle/>
          <a:p>
            <a:r>
              <a:rPr lang="fr-BE" smtClean="0"/>
              <a:t>  Compétences externes ! </a:t>
            </a:r>
          </a:p>
          <a:p>
            <a:pPr lvl="1">
              <a:buFont typeface="Wingdings" panose="05000000000000000000" pitchFamily="2" charset="2"/>
              <a:buChar char="v"/>
            </a:pPr>
            <a:r>
              <a:rPr lang="fr-BE" smtClean="0"/>
              <a:t>Aides ponctuelles de membres de la faculté de Philosophie et Lettres</a:t>
            </a:r>
          </a:p>
          <a:p>
            <a:pPr lvl="1">
              <a:buFont typeface="Wingdings" panose="05000000000000000000" pitchFamily="2" charset="2"/>
              <a:buChar char="v"/>
            </a:pPr>
            <a:r>
              <a:rPr lang="fr-BE" smtClean="0"/>
              <a:t>(2014) boursière de l’école des beaux-arts de Pise : aide à l’identification de textes, aide à la description des manuscrits de l’abbaye de Saint-Trond</a:t>
            </a:r>
          </a:p>
          <a:p>
            <a:pPr lvl="1">
              <a:buFont typeface="Wingdings" panose="05000000000000000000" pitchFamily="2" charset="2"/>
              <a:buChar char="v"/>
            </a:pPr>
            <a:r>
              <a:rPr lang="fr-BE" smtClean="0"/>
              <a:t>Manuscrits orientaux</a:t>
            </a:r>
          </a:p>
          <a:p>
            <a:pPr lvl="2">
              <a:buFont typeface="Arial" panose="020B0604020202020204" pitchFamily="34" charset="0"/>
              <a:buChar char="•"/>
            </a:pPr>
            <a:r>
              <a:rPr lang="en-US" smtClean="0"/>
              <a:t>Catalogue </a:t>
            </a:r>
            <a:r>
              <a:rPr lang="en-US"/>
              <a:t>of the Arabic, Persian and Turkish Manuscripts in Belgium Volume 1 Handlist, Part 1: Université de Liège de F. Bauden, Leiden, Brill, </a:t>
            </a:r>
            <a:r>
              <a:rPr lang="en-US" smtClean="0"/>
              <a:t>2016</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33</a:t>
            </a:fld>
            <a:endParaRPr lang="fr-FR"/>
          </a:p>
        </p:txBody>
      </p:sp>
    </p:spTree>
    <p:extLst>
      <p:ext uri="{BB962C8B-B14F-4D97-AF65-F5344CB8AC3E}">
        <p14:creationId xmlns:p14="http://schemas.microsoft.com/office/powerpoint/2010/main" val="393021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038" y="361870"/>
            <a:ext cx="8229600" cy="621546"/>
          </a:xfrm>
        </p:spPr>
        <p:txBody>
          <a:bodyPr/>
          <a:lstStyle/>
          <a:p>
            <a:r>
              <a:rPr lang="fr-BE" sz="3400" smtClean="0"/>
              <a:t>Primo (février 2013) – mettre en évidence </a:t>
            </a:r>
            <a:endParaRPr lang="fr-BE" sz="3400"/>
          </a:p>
        </p:txBody>
      </p:sp>
      <p:sp>
        <p:nvSpPr>
          <p:cNvPr id="3" name="Espace réservé du contenu 2"/>
          <p:cNvSpPr>
            <a:spLocks noGrp="1"/>
          </p:cNvSpPr>
          <p:nvPr>
            <p:ph idx="1"/>
          </p:nvPr>
        </p:nvSpPr>
        <p:spPr>
          <a:xfrm>
            <a:off x="300038" y="1231899"/>
            <a:ext cx="8229600" cy="4525963"/>
          </a:xfrm>
        </p:spPr>
        <p:txBody>
          <a:bodyPr>
            <a:normAutofit/>
          </a:bodyPr>
          <a:lstStyle/>
          <a:p>
            <a:pPr marL="0" indent="0">
              <a:buNone/>
            </a:pPr>
            <a:r>
              <a:rPr lang="fr-BE" sz="2800" i="1" smtClean="0"/>
              <a:t>Mettre en évidence</a:t>
            </a:r>
          </a:p>
          <a:p>
            <a:r>
              <a:rPr lang="fr-BE" smtClean="0"/>
              <a:t>Les fonds patrimoniaux </a:t>
            </a:r>
            <a:r>
              <a:rPr lang="fr-BE" i="1" smtClean="0"/>
              <a:t>imprimés</a:t>
            </a:r>
          </a:p>
          <a:p>
            <a:pPr lvl="1">
              <a:buFont typeface="Symbol" panose="05050102010706020507" pitchFamily="18" charset="2"/>
              <a:buChar char="Þ"/>
            </a:pPr>
            <a:r>
              <a:rPr lang="fr-BE" smtClean="0"/>
              <a:t>Exploiter la facette ‘top level’ </a:t>
            </a:r>
          </a:p>
          <a:p>
            <a:pPr lvl="1"/>
            <a:endParaRPr lang="fr-BE" smtClean="0"/>
          </a:p>
          <a:p>
            <a:pPr lvl="1"/>
            <a:endParaRPr lang="fr-BE"/>
          </a:p>
          <a:p>
            <a:pPr lvl="1"/>
            <a:endParaRPr lang="fr-BE" smtClean="0"/>
          </a:p>
          <a:p>
            <a:pPr marL="457200" lvl="1"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34</a:t>
            </a:fld>
            <a:endParaRPr lang="fr-FR"/>
          </a:p>
        </p:txBody>
      </p:sp>
      <p:pic>
        <p:nvPicPr>
          <p:cNvPr id="6" name="Image 5"/>
          <p:cNvPicPr>
            <a:picLocks noChangeAspect="1"/>
          </p:cNvPicPr>
          <p:nvPr/>
        </p:nvPicPr>
        <p:blipFill>
          <a:blip r:embed="rId2"/>
          <a:stretch>
            <a:fillRect/>
          </a:stretch>
        </p:blipFill>
        <p:spPr>
          <a:xfrm>
            <a:off x="5626894" y="2393429"/>
            <a:ext cx="2590800" cy="3663677"/>
          </a:xfrm>
          <a:prstGeom prst="rect">
            <a:avLst/>
          </a:prstGeom>
        </p:spPr>
      </p:pic>
      <p:sp>
        <p:nvSpPr>
          <p:cNvPr id="7" name="Ellipse 6"/>
          <p:cNvSpPr/>
          <p:nvPr/>
        </p:nvSpPr>
        <p:spPr>
          <a:xfrm>
            <a:off x="5503070" y="5349478"/>
            <a:ext cx="1700212" cy="5715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71698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451" y="452437"/>
            <a:ext cx="8229600" cy="4525963"/>
          </a:xfrm>
        </p:spPr>
        <p:txBody>
          <a:bodyPr>
            <a:normAutofit/>
          </a:bodyPr>
          <a:lstStyle/>
          <a:p>
            <a:pPr marL="0" indent="0">
              <a:buNone/>
            </a:pPr>
            <a:r>
              <a:rPr lang="fr-BE" sz="2800" i="1" smtClean="0"/>
              <a:t>Mettre en évidence</a:t>
            </a:r>
          </a:p>
          <a:p>
            <a:r>
              <a:rPr lang="fr-BE" smtClean="0"/>
              <a:t>Les fonds patrimoniaux </a:t>
            </a:r>
            <a:r>
              <a:rPr lang="fr-BE" i="1"/>
              <a:t>imprimés</a:t>
            </a:r>
            <a:endParaRPr lang="fr-BE" smtClean="0"/>
          </a:p>
          <a:p>
            <a:pPr lvl="1">
              <a:buFont typeface="Symbol" panose="05050102010706020507" pitchFamily="18" charset="2"/>
              <a:buChar char="Þ"/>
            </a:pPr>
            <a:r>
              <a:rPr lang="fr-BE" sz="2600" smtClean="0"/>
              <a:t>Des éléments particuliers des notices :</a:t>
            </a:r>
          </a:p>
          <a:p>
            <a:pPr lvl="1">
              <a:buFontTx/>
              <a:buChar char="-"/>
            </a:pPr>
            <a:r>
              <a:rPr lang="fr-BE" sz="2400" smtClean="0"/>
              <a:t>les zones de notes issues des notices HOL (mentions de provenances, reliure, notes d’exemplaire)</a:t>
            </a:r>
          </a:p>
          <a:p>
            <a:pPr lvl="1">
              <a:buFontTx/>
              <a:buChar char="-"/>
            </a:pPr>
            <a:r>
              <a:rPr lang="fr-BE" sz="2400" smtClean="0"/>
              <a:t>Les points d’accès relatifs aux provenances et imprimeurs-libraires</a:t>
            </a:r>
          </a:p>
          <a:p>
            <a:pPr lvl="3">
              <a:buFontTx/>
              <a:buChar char="-"/>
            </a:pPr>
            <a:endParaRPr lang="fr-BE" smtClean="0"/>
          </a:p>
          <a:p>
            <a:pPr lvl="3">
              <a:buFontTx/>
              <a:buChar char="-"/>
            </a:pPr>
            <a:endParaRPr lang="fr-BE" smtClean="0"/>
          </a:p>
          <a:p>
            <a:pPr lvl="3">
              <a:buFontTx/>
              <a:buChar char="-"/>
            </a:pPr>
            <a:endParaRPr lang="fr-BE" smtClean="0"/>
          </a:p>
          <a:p>
            <a:pPr lvl="2">
              <a:buFontTx/>
              <a:buChar char="-"/>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35</a:t>
            </a:fld>
            <a:endParaRPr lang="fr-FR"/>
          </a:p>
        </p:txBody>
      </p:sp>
      <p:pic>
        <p:nvPicPr>
          <p:cNvPr id="5" name="Image 4"/>
          <p:cNvPicPr>
            <a:picLocks noChangeAspect="1"/>
          </p:cNvPicPr>
          <p:nvPr/>
        </p:nvPicPr>
        <p:blipFill>
          <a:blip r:embed="rId2"/>
          <a:stretch>
            <a:fillRect/>
          </a:stretch>
        </p:blipFill>
        <p:spPr>
          <a:xfrm>
            <a:off x="1528763" y="3600450"/>
            <a:ext cx="6257925" cy="3257550"/>
          </a:xfrm>
          <a:prstGeom prst="rect">
            <a:avLst/>
          </a:prstGeom>
        </p:spPr>
      </p:pic>
    </p:spTree>
    <p:extLst>
      <p:ext uri="{BB962C8B-B14F-4D97-AF65-F5344CB8AC3E}">
        <p14:creationId xmlns:p14="http://schemas.microsoft.com/office/powerpoint/2010/main" val="97176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451" y="452437"/>
            <a:ext cx="8786812" cy="5691188"/>
          </a:xfrm>
        </p:spPr>
        <p:txBody>
          <a:bodyPr>
            <a:normAutofit/>
          </a:bodyPr>
          <a:lstStyle/>
          <a:p>
            <a:pPr marL="0" indent="0">
              <a:buNone/>
            </a:pPr>
            <a:r>
              <a:rPr lang="fr-BE" sz="2800" i="1" smtClean="0"/>
              <a:t>Mettre en évidence</a:t>
            </a:r>
          </a:p>
          <a:p>
            <a:r>
              <a:rPr lang="fr-BE" smtClean="0"/>
              <a:t>Les fonds patrimoniaux </a:t>
            </a:r>
            <a:r>
              <a:rPr lang="fr-BE" i="1"/>
              <a:t>imprimés</a:t>
            </a:r>
            <a:endParaRPr lang="fr-BE" smtClean="0"/>
          </a:p>
          <a:p>
            <a:pPr lvl="1">
              <a:buFontTx/>
              <a:buChar char="-"/>
            </a:pPr>
            <a:r>
              <a:rPr lang="fr-BE" sz="2400" smtClean="0"/>
              <a:t>Afficher les zones spécifiques (empreintes, notes d’expos…)</a:t>
            </a:r>
          </a:p>
          <a:p>
            <a:pPr marL="457200" lvl="1" indent="0">
              <a:buNone/>
            </a:pPr>
            <a:r>
              <a:rPr lang="fr-BE" sz="2400" smtClean="0"/>
              <a:t>		</a:t>
            </a:r>
            <a:r>
              <a:rPr lang="fr-BE" sz="2400" smtClean="0">
                <a:hlinkClick r:id="rId3"/>
              </a:rPr>
              <a:t>R69C</a:t>
            </a:r>
            <a:endParaRPr lang="fr-BE" sz="2400" smtClean="0"/>
          </a:p>
          <a:p>
            <a:pPr marL="457200" lvl="1" indent="0">
              <a:buNone/>
            </a:pPr>
            <a:r>
              <a:rPr lang="fr-BE" sz="2400"/>
              <a:t>	</a:t>
            </a:r>
            <a:r>
              <a:rPr lang="fr-BE" sz="2400" smtClean="0"/>
              <a:t>	-&gt; Normalisation Primo ! </a:t>
            </a:r>
          </a:p>
          <a:p>
            <a:pPr marL="457200" lvl="1" indent="0">
              <a:buNone/>
            </a:pPr>
            <a:r>
              <a:rPr lang="fr-BE" sz="2400"/>
              <a:t>	</a:t>
            </a:r>
            <a:r>
              <a:rPr lang="fr-BE" sz="2400" smtClean="0"/>
              <a:t>		-&gt; perte de possiblités de navigation</a:t>
            </a:r>
          </a:p>
          <a:p>
            <a:pPr lvl="1">
              <a:buFont typeface="Symbol" panose="05050102010706020507" pitchFamily="18" charset="2"/>
              <a:buChar char="Þ"/>
            </a:pPr>
            <a:r>
              <a:rPr lang="fr-BE" sz="2400" smtClean="0"/>
              <a:t>Choix d’intégrer les notices pré-1831 au process de FRBRisation Primo – mais pas de DEDUP.</a:t>
            </a:r>
          </a:p>
          <a:p>
            <a:pPr marL="457200" lvl="1" indent="0">
              <a:buNone/>
            </a:pPr>
            <a:r>
              <a:rPr lang="fr-BE" sz="2400"/>
              <a:t>	</a:t>
            </a:r>
            <a:r>
              <a:rPr lang="fr-BE" sz="2400" smtClean="0"/>
              <a:t>	*</a:t>
            </a:r>
            <a:r>
              <a:rPr lang="fr-BE" sz="2400" smtClean="0">
                <a:hlinkClick r:id="rId4"/>
              </a:rPr>
              <a:t>judicieux</a:t>
            </a:r>
            <a:r>
              <a:rPr lang="fr-BE" sz="2400" smtClean="0"/>
              <a:t>?*</a:t>
            </a:r>
          </a:p>
          <a:p>
            <a:pPr marL="457200" lvl="1" indent="0">
              <a:buNone/>
            </a:pPr>
            <a:r>
              <a:rPr lang="fr-BE" sz="2400"/>
              <a:t>	</a:t>
            </a:r>
            <a:r>
              <a:rPr lang="fr-BE" sz="2400" smtClean="0"/>
              <a:t>- mélange pré-1831 avec le reste</a:t>
            </a:r>
          </a:p>
          <a:p>
            <a:pPr marL="457200" lvl="1" indent="0">
              <a:buNone/>
            </a:pPr>
            <a:r>
              <a:rPr lang="fr-BE" sz="2400"/>
              <a:t>	</a:t>
            </a:r>
            <a:r>
              <a:rPr lang="fr-BE" sz="2400" smtClean="0"/>
              <a:t>- regroupements parfois incompréhensibles pour l’utilisateur (</a:t>
            </a:r>
            <a:r>
              <a:rPr lang="fr-BE" sz="2400" smtClean="0">
                <a:hlinkClick r:id="rId5"/>
              </a:rPr>
              <a:t>*</a:t>
            </a:r>
            <a:r>
              <a:rPr lang="fr-BE" sz="2400" smtClean="0"/>
              <a:t>)</a:t>
            </a:r>
          </a:p>
          <a:p>
            <a:pPr marL="457200" lvl="1" indent="0">
              <a:buNone/>
            </a:pPr>
            <a:endParaRPr lang="fr-BE" sz="2400" smtClean="0"/>
          </a:p>
          <a:p>
            <a:pPr marL="914400" lvl="2" indent="0">
              <a:buNone/>
            </a:pPr>
            <a:endParaRPr lang="fr-BE" sz="2000" smtClean="0"/>
          </a:p>
          <a:p>
            <a:pPr marL="1371600" lvl="3" indent="0">
              <a:buNone/>
            </a:pPr>
            <a:endParaRPr lang="fr-BE" smtClean="0"/>
          </a:p>
          <a:p>
            <a:pPr lvl="3">
              <a:buFontTx/>
              <a:buChar char="-"/>
            </a:pPr>
            <a:endParaRPr lang="fr-BE" smtClean="0"/>
          </a:p>
          <a:p>
            <a:pPr lvl="3">
              <a:buFontTx/>
              <a:buChar char="-"/>
            </a:pPr>
            <a:endParaRPr lang="fr-BE" smtClean="0"/>
          </a:p>
          <a:p>
            <a:pPr lvl="2">
              <a:buFontTx/>
              <a:buChar char="-"/>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36</a:t>
            </a:fld>
            <a:endParaRPr lang="fr-FR"/>
          </a:p>
        </p:txBody>
      </p:sp>
    </p:spTree>
    <p:extLst>
      <p:ext uri="{BB962C8B-B14F-4D97-AF65-F5344CB8AC3E}">
        <p14:creationId xmlns:p14="http://schemas.microsoft.com/office/powerpoint/2010/main" val="431408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70" y="159537"/>
            <a:ext cx="8786812" cy="5691188"/>
          </a:xfrm>
        </p:spPr>
        <p:txBody>
          <a:bodyPr>
            <a:normAutofit/>
          </a:bodyPr>
          <a:lstStyle/>
          <a:p>
            <a:pPr marL="457200" lvl="1" indent="0">
              <a:buNone/>
            </a:pPr>
            <a:r>
              <a:rPr lang="fr-BE" sz="2400" smtClean="0"/>
              <a:t>Exemples - regroupements parfois incompréhensibles pour l’utilisateur ; mélange fonds ancien et documents récents ; notices Print et notices DONum séparées</a:t>
            </a:r>
          </a:p>
          <a:p>
            <a:pPr lvl="1">
              <a:buFontTx/>
              <a:buChar char="-"/>
            </a:pPr>
            <a:r>
              <a:rPr lang="fr-BE" sz="2000" smtClean="0"/>
              <a:t>Recherche « apocalypse wittert »</a:t>
            </a:r>
          </a:p>
          <a:p>
            <a:pPr lvl="1">
              <a:buFontTx/>
              <a:buChar char="-"/>
            </a:pPr>
            <a:r>
              <a:rPr lang="fr-BE" sz="2000" smtClean="0"/>
              <a:t>Groupe FRBR &gt; 107 versions (25/01/2019)</a:t>
            </a:r>
          </a:p>
          <a:p>
            <a:pPr lvl="2">
              <a:buFontTx/>
              <a:buChar char="-"/>
            </a:pPr>
            <a:r>
              <a:rPr lang="fr-BE" sz="2000" smtClean="0"/>
              <a:t>Malgré la configuration au niveau des règles de normalisation, le regroupement ne semble tenir compte que du 1</a:t>
            </a:r>
            <a:r>
              <a:rPr lang="fr-BE" sz="2000" baseline="30000" smtClean="0"/>
              <a:t>er</a:t>
            </a:r>
            <a:r>
              <a:rPr lang="fr-BE" sz="2000" smtClean="0"/>
              <a:t> sous-champ de la zone Titre uniforme.</a:t>
            </a:r>
          </a:p>
          <a:p>
            <a:pPr lvl="2">
              <a:buFontTx/>
              <a:buChar char="-"/>
            </a:pPr>
            <a:endParaRPr lang="fr-BE" sz="2000" smtClean="0"/>
          </a:p>
          <a:p>
            <a:pPr marL="457200" lvl="1" indent="0">
              <a:buNone/>
            </a:pPr>
            <a:endParaRPr lang="fr-BE" sz="2400" smtClean="0"/>
          </a:p>
          <a:p>
            <a:pPr marL="914400" lvl="2" indent="0">
              <a:buNone/>
            </a:pPr>
            <a:endParaRPr lang="fr-BE" sz="2000" smtClean="0"/>
          </a:p>
          <a:p>
            <a:pPr marL="1371600" lvl="3" indent="0">
              <a:buNone/>
            </a:pPr>
            <a:endParaRPr lang="fr-BE" smtClean="0"/>
          </a:p>
          <a:p>
            <a:pPr lvl="3">
              <a:buFontTx/>
              <a:buChar char="-"/>
            </a:pPr>
            <a:endParaRPr lang="fr-BE" smtClean="0"/>
          </a:p>
          <a:p>
            <a:pPr lvl="3">
              <a:buFontTx/>
              <a:buChar char="-"/>
            </a:pPr>
            <a:endParaRPr lang="fr-BE" smtClean="0"/>
          </a:p>
          <a:p>
            <a:pPr lvl="2">
              <a:buFontTx/>
              <a:buChar char="-"/>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37</a:t>
            </a:fld>
            <a:endParaRPr lang="fr-FR"/>
          </a:p>
        </p:txBody>
      </p:sp>
      <p:pic>
        <p:nvPicPr>
          <p:cNvPr id="2" name="Image 1"/>
          <p:cNvPicPr>
            <a:picLocks noChangeAspect="1"/>
          </p:cNvPicPr>
          <p:nvPr/>
        </p:nvPicPr>
        <p:blipFill>
          <a:blip r:embed="rId3"/>
          <a:stretch>
            <a:fillRect/>
          </a:stretch>
        </p:blipFill>
        <p:spPr>
          <a:xfrm>
            <a:off x="425512" y="3084929"/>
            <a:ext cx="4759435" cy="2982307"/>
          </a:xfrm>
          <a:prstGeom prst="rect">
            <a:avLst/>
          </a:prstGeom>
          <a:ln>
            <a:solidFill>
              <a:schemeClr val="accent1"/>
            </a:solidFill>
          </a:ln>
        </p:spPr>
      </p:pic>
      <p:pic>
        <p:nvPicPr>
          <p:cNvPr id="5" name="Image 4"/>
          <p:cNvPicPr>
            <a:picLocks noChangeAspect="1"/>
          </p:cNvPicPr>
          <p:nvPr/>
        </p:nvPicPr>
        <p:blipFill>
          <a:blip r:embed="rId4"/>
          <a:stretch>
            <a:fillRect/>
          </a:stretch>
        </p:blipFill>
        <p:spPr>
          <a:xfrm>
            <a:off x="3349781" y="3234657"/>
            <a:ext cx="4400550" cy="1474999"/>
          </a:xfrm>
          <a:prstGeom prst="rect">
            <a:avLst/>
          </a:prstGeom>
          <a:ln>
            <a:solidFill>
              <a:schemeClr val="accent1"/>
            </a:solidFill>
          </a:ln>
        </p:spPr>
      </p:pic>
      <p:pic>
        <p:nvPicPr>
          <p:cNvPr id="6" name="Image 5"/>
          <p:cNvPicPr>
            <a:picLocks noChangeAspect="1"/>
          </p:cNvPicPr>
          <p:nvPr/>
        </p:nvPicPr>
        <p:blipFill>
          <a:blip r:embed="rId5"/>
          <a:stretch>
            <a:fillRect/>
          </a:stretch>
        </p:blipFill>
        <p:spPr>
          <a:xfrm>
            <a:off x="2353406" y="4977422"/>
            <a:ext cx="4422901" cy="1561490"/>
          </a:xfrm>
          <a:prstGeom prst="rect">
            <a:avLst/>
          </a:prstGeom>
          <a:ln>
            <a:solidFill>
              <a:schemeClr val="accent1"/>
            </a:solidFill>
          </a:ln>
        </p:spPr>
      </p:pic>
    </p:spTree>
    <p:extLst>
      <p:ext uri="{BB962C8B-B14F-4D97-AF65-F5344CB8AC3E}">
        <p14:creationId xmlns:p14="http://schemas.microsoft.com/office/powerpoint/2010/main" val="309647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038" y="361870"/>
            <a:ext cx="8229600" cy="621546"/>
          </a:xfrm>
        </p:spPr>
        <p:txBody>
          <a:bodyPr/>
          <a:lstStyle/>
          <a:p>
            <a:r>
              <a:rPr lang="fr-BE" sz="3400" smtClean="0"/>
              <a:t>Primo (février 2013) – mettre en évidence </a:t>
            </a:r>
            <a:endParaRPr lang="fr-BE" sz="3400"/>
          </a:p>
        </p:txBody>
      </p:sp>
      <p:sp>
        <p:nvSpPr>
          <p:cNvPr id="3" name="Espace réservé du contenu 2"/>
          <p:cNvSpPr>
            <a:spLocks noGrp="1"/>
          </p:cNvSpPr>
          <p:nvPr>
            <p:ph idx="1"/>
          </p:nvPr>
        </p:nvSpPr>
        <p:spPr>
          <a:xfrm>
            <a:off x="300038" y="1231899"/>
            <a:ext cx="8229600" cy="4525963"/>
          </a:xfrm>
        </p:spPr>
        <p:txBody>
          <a:bodyPr>
            <a:normAutofit fontScale="92500"/>
          </a:bodyPr>
          <a:lstStyle/>
          <a:p>
            <a:pPr marL="0" indent="0">
              <a:buNone/>
            </a:pPr>
            <a:r>
              <a:rPr lang="fr-BE" sz="2800" i="1" smtClean="0"/>
              <a:t>Mettre en évidence</a:t>
            </a:r>
          </a:p>
          <a:p>
            <a:r>
              <a:rPr lang="fr-BE" smtClean="0"/>
              <a:t>Les fonds patrimoniaux </a:t>
            </a:r>
            <a:r>
              <a:rPr lang="fr-BE" i="1" smtClean="0"/>
              <a:t>numérisés</a:t>
            </a:r>
          </a:p>
          <a:p>
            <a:pPr lvl="1">
              <a:buFont typeface="Symbol" panose="05050102010706020507" pitchFamily="18" charset="2"/>
              <a:buChar char="Þ"/>
            </a:pPr>
            <a:r>
              <a:rPr lang="fr-BE" smtClean="0"/>
              <a:t>Moissonnage de DONum (DSPACE) par Primo</a:t>
            </a:r>
          </a:p>
          <a:p>
            <a:pPr lvl="2">
              <a:buFont typeface="Symbol" panose="05050102010706020507" pitchFamily="18" charset="2"/>
              <a:buChar char="Þ"/>
            </a:pPr>
            <a:r>
              <a:rPr lang="fr-BE" smtClean="0"/>
              <a:t>Mais pas de dédoublonnement possible avec la notice de la ressource imprimée</a:t>
            </a:r>
          </a:p>
          <a:p>
            <a:pPr marL="914400" lvl="2" indent="0">
              <a:buNone/>
            </a:pPr>
            <a:r>
              <a:rPr lang="fr-BE" smtClean="0">
                <a:hlinkClick r:id="rId2"/>
              </a:rPr>
              <a:t>2 résultats</a:t>
            </a:r>
            <a:endParaRPr lang="fr-BE" smtClean="0"/>
          </a:p>
          <a:p>
            <a:pPr lvl="2">
              <a:buFont typeface="Symbol" panose="05050102010706020507" pitchFamily="18" charset="2"/>
              <a:buChar char="Þ"/>
            </a:pPr>
            <a:r>
              <a:rPr lang="fr-BE" smtClean="0"/>
              <a:t>Onglet +services « Une édition imprimée à l’ULg » (GetIt2)</a:t>
            </a:r>
          </a:p>
          <a:p>
            <a:pPr marL="1371600" lvl="3" indent="0">
              <a:buNone/>
            </a:pPr>
            <a:r>
              <a:rPr lang="fr-BE" smtClean="0"/>
              <a:t>(activé jusque début 2017)</a:t>
            </a:r>
          </a:p>
          <a:p>
            <a:pPr marL="514350" lvl="1" indent="0">
              <a:buNone/>
            </a:pPr>
            <a:r>
              <a:rPr lang="fr-BE" smtClean="0"/>
              <a:t>=&gt; Sur la notice du ‘print’, affichage d’un lien vers DONum</a:t>
            </a:r>
          </a:p>
          <a:p>
            <a:pPr marL="1371600" lvl="3" indent="0">
              <a:buNone/>
            </a:pPr>
            <a:endParaRPr lang="fr-BE" smtClean="0"/>
          </a:p>
          <a:p>
            <a:pPr lvl="1"/>
            <a:endParaRPr lang="fr-BE" smtClean="0"/>
          </a:p>
          <a:p>
            <a:pPr lvl="1"/>
            <a:endParaRPr lang="fr-BE" smtClean="0"/>
          </a:p>
          <a:p>
            <a:pPr marL="457200" lvl="1"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38</a:t>
            </a:fld>
            <a:endParaRPr lang="fr-FR"/>
          </a:p>
        </p:txBody>
      </p:sp>
    </p:spTree>
    <p:extLst>
      <p:ext uri="{BB962C8B-B14F-4D97-AF65-F5344CB8AC3E}">
        <p14:creationId xmlns:p14="http://schemas.microsoft.com/office/powerpoint/2010/main" val="3327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329706-12B3-8F4C-9CA9-063F8C6A2AC6}" type="slidenum">
              <a:rPr lang="fr-FR" smtClean="0"/>
              <a:t>39</a:t>
            </a:fld>
            <a:endParaRPr lang="fr-FR"/>
          </a:p>
        </p:txBody>
      </p:sp>
      <p:pic>
        <p:nvPicPr>
          <p:cNvPr id="7" name="Image 6"/>
          <p:cNvPicPr>
            <a:picLocks noChangeAspect="1"/>
          </p:cNvPicPr>
          <p:nvPr/>
        </p:nvPicPr>
        <p:blipFill>
          <a:blip r:embed="rId2"/>
          <a:stretch>
            <a:fillRect/>
          </a:stretch>
        </p:blipFill>
        <p:spPr>
          <a:xfrm>
            <a:off x="1562100" y="923925"/>
            <a:ext cx="6019800" cy="5010150"/>
          </a:xfrm>
          <a:prstGeom prst="rect">
            <a:avLst/>
          </a:prstGeom>
        </p:spPr>
      </p:pic>
      <p:cxnSp>
        <p:nvCxnSpPr>
          <p:cNvPr id="10" name="Connecteur droit 9"/>
          <p:cNvCxnSpPr/>
          <p:nvPr/>
        </p:nvCxnSpPr>
        <p:spPr>
          <a:xfrm>
            <a:off x="1314450" y="685800"/>
            <a:ext cx="7643813" cy="578643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flipH="1">
            <a:off x="785814" y="1200150"/>
            <a:ext cx="7543799" cy="515620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01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406793"/>
            <a:ext cx="8229600" cy="621546"/>
          </a:xfrm>
        </p:spPr>
        <p:txBody>
          <a:bodyPr/>
          <a:lstStyle/>
          <a:p>
            <a:r>
              <a:rPr lang="fr-BE" smtClean="0"/>
              <a:t>Quelques chiffres</a:t>
            </a:r>
            <a:endParaRPr lang="fr-BE"/>
          </a:p>
        </p:txBody>
      </p:sp>
      <p:sp>
        <p:nvSpPr>
          <p:cNvPr id="3" name="Espace réservé du contenu 2"/>
          <p:cNvSpPr>
            <a:spLocks noGrp="1"/>
          </p:cNvSpPr>
          <p:nvPr>
            <p:ph idx="1"/>
          </p:nvPr>
        </p:nvSpPr>
        <p:spPr/>
        <p:txBody>
          <a:bodyPr>
            <a:normAutofit fontScale="77500" lnSpcReduction="20000"/>
          </a:bodyPr>
          <a:lstStyle/>
          <a:p>
            <a:r>
              <a:rPr lang="fr-BE" smtClean="0"/>
              <a:t>Plus de 6800 manuscrits</a:t>
            </a:r>
          </a:p>
          <a:p>
            <a:pPr lvl="1"/>
            <a:r>
              <a:rPr lang="fr-BE" smtClean="0"/>
              <a:t>Manuscrits médiévaux (env. 400 avant 1500)</a:t>
            </a:r>
          </a:p>
          <a:p>
            <a:pPr lvl="1"/>
            <a:r>
              <a:rPr lang="fr-BE" smtClean="0"/>
              <a:t>Documents d’archives</a:t>
            </a:r>
          </a:p>
          <a:p>
            <a:r>
              <a:rPr lang="fr-BE" smtClean="0"/>
              <a:t>568 incunables </a:t>
            </a:r>
          </a:p>
          <a:p>
            <a:r>
              <a:rPr lang="fr-BE" smtClean="0"/>
              <a:t>Des dizaines de milliers d’imprimés des 16</a:t>
            </a:r>
            <a:r>
              <a:rPr lang="fr-BE" baseline="30000" smtClean="0"/>
              <a:t>e</a:t>
            </a:r>
            <a:r>
              <a:rPr lang="fr-BE" smtClean="0"/>
              <a:t>, 17</a:t>
            </a:r>
            <a:r>
              <a:rPr lang="fr-BE" baseline="30000" smtClean="0"/>
              <a:t>e</a:t>
            </a:r>
            <a:r>
              <a:rPr lang="fr-BE" smtClean="0"/>
              <a:t> et 18</a:t>
            </a:r>
            <a:r>
              <a:rPr lang="fr-BE" baseline="30000" smtClean="0"/>
              <a:t>e</a:t>
            </a:r>
            <a:r>
              <a:rPr lang="fr-BE" smtClean="0"/>
              <a:t> siècles</a:t>
            </a:r>
          </a:p>
          <a:p>
            <a:pPr lvl="1"/>
            <a:r>
              <a:rPr lang="fr-BE" smtClean="0"/>
              <a:t>Env 5000 du 16</a:t>
            </a:r>
            <a:r>
              <a:rPr lang="fr-BE" baseline="30000" smtClean="0"/>
              <a:t>e</a:t>
            </a:r>
            <a:r>
              <a:rPr lang="fr-BE" smtClean="0"/>
              <a:t> s</a:t>
            </a:r>
          </a:p>
          <a:p>
            <a:pPr lvl="1"/>
            <a:r>
              <a:rPr lang="fr-BE" smtClean="0"/>
              <a:t>Env 11,000 du 17</a:t>
            </a:r>
            <a:r>
              <a:rPr lang="fr-BE" baseline="30000" smtClean="0"/>
              <a:t>e</a:t>
            </a:r>
            <a:r>
              <a:rPr lang="fr-BE" smtClean="0"/>
              <a:t> s</a:t>
            </a:r>
          </a:p>
          <a:p>
            <a:pPr lvl="1"/>
            <a:r>
              <a:rPr lang="fr-BE" smtClean="0"/>
              <a:t>25,000 à 30,000 volumes du 18</a:t>
            </a:r>
            <a:r>
              <a:rPr lang="fr-BE" baseline="30000" smtClean="0"/>
              <a:t>e</a:t>
            </a:r>
            <a:r>
              <a:rPr lang="fr-BE" smtClean="0"/>
              <a:t> s</a:t>
            </a:r>
          </a:p>
          <a:p>
            <a:pPr lvl="1"/>
            <a:r>
              <a:rPr lang="fr-BE" smtClean="0"/>
              <a:t>Imprimés liégeois</a:t>
            </a:r>
          </a:p>
          <a:p>
            <a:pPr marL="457200" lvl="1" indent="0">
              <a:buNone/>
            </a:pPr>
            <a:endParaRPr lang="fr-BE" smtClean="0"/>
          </a:p>
          <a:p>
            <a:r>
              <a:rPr lang="fr-BE" smtClean="0"/>
              <a:t>+ Fonds d’Archives entrés depuis les années 2000</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a:t>
            </a:fld>
            <a:endParaRPr lang="fr-FR"/>
          </a:p>
        </p:txBody>
      </p:sp>
    </p:spTree>
    <p:extLst>
      <p:ext uri="{BB962C8B-B14F-4D97-AF65-F5344CB8AC3E}">
        <p14:creationId xmlns:p14="http://schemas.microsoft.com/office/powerpoint/2010/main" val="849592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mtClean="0"/>
              <a:t>Intégration Aleph/Alma – DONum dans PRIMO</a:t>
            </a:r>
            <a:endParaRPr lang="fr-BE"/>
          </a:p>
        </p:txBody>
      </p:sp>
      <p:sp>
        <p:nvSpPr>
          <p:cNvPr id="3" name="Espace réservé du contenu 2"/>
          <p:cNvSpPr>
            <a:spLocks noGrp="1"/>
          </p:cNvSpPr>
          <p:nvPr>
            <p:ph idx="1"/>
          </p:nvPr>
        </p:nvSpPr>
        <p:spPr>
          <a:xfrm>
            <a:off x="457199" y="1600200"/>
            <a:ext cx="8369929" cy="4525963"/>
          </a:xfrm>
        </p:spPr>
        <p:txBody>
          <a:bodyPr/>
          <a:lstStyle/>
          <a:p>
            <a:pPr marL="457200" lvl="1" indent="0">
              <a:buNone/>
            </a:pPr>
            <a:endParaRPr lang="fr-BE" smtClean="0"/>
          </a:p>
          <a:p>
            <a:pPr marL="457200" lvl="1" indent="0">
              <a:buNone/>
            </a:pPr>
            <a:r>
              <a:rPr lang="fr-BE" smtClean="0"/>
              <a:t>Pas satisfaisant !!</a:t>
            </a:r>
          </a:p>
          <a:p>
            <a:pPr marL="457200" lvl="1" indent="0">
              <a:buNone/>
            </a:pPr>
            <a:endParaRPr lang="fr-BE"/>
          </a:p>
          <a:p>
            <a:pPr marL="457200" lvl="1" indent="0">
              <a:buNone/>
            </a:pPr>
            <a:r>
              <a:rPr lang="fr-BE" smtClean="0"/>
              <a:t>Mais aujourd’hui, on commence voir l’aboutissement des réflexions…</a:t>
            </a:r>
          </a:p>
          <a:p>
            <a:pPr marL="457200" lvl="1" indent="0">
              <a:buNone/>
            </a:pPr>
            <a:endParaRPr lang="fr-BE" b="1" smtClean="0"/>
          </a:p>
          <a:p>
            <a:pPr marL="457200" lvl="1" indent="0">
              <a:buNone/>
            </a:pPr>
            <a:r>
              <a:rPr lang="fr-BE" b="1" smtClean="0"/>
              <a:t>		</a:t>
            </a:r>
          </a:p>
          <a:p>
            <a:pPr marL="457200" lvl="1" indent="0">
              <a:buNone/>
            </a:pPr>
            <a:r>
              <a:rPr lang="fr-BE" b="1"/>
              <a:t>	</a:t>
            </a:r>
            <a:r>
              <a:rPr lang="fr-BE" b="1" smtClean="0"/>
              <a:t>		PRIMO  VE</a:t>
            </a:r>
            <a:endParaRPr lang="fr-BE" b="1"/>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40</a:t>
            </a:fld>
            <a:endParaRPr lang="fr-FR"/>
          </a:p>
        </p:txBody>
      </p:sp>
      <p:sp>
        <p:nvSpPr>
          <p:cNvPr id="6" name="Flèche courbée vers la droite 5"/>
          <p:cNvSpPr/>
          <p:nvPr/>
        </p:nvSpPr>
        <p:spPr>
          <a:xfrm>
            <a:off x="1214438" y="4100513"/>
            <a:ext cx="485775" cy="117157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998178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291" y="222348"/>
            <a:ext cx="8229600" cy="621546"/>
          </a:xfrm>
        </p:spPr>
        <p:txBody>
          <a:bodyPr/>
          <a:lstStyle/>
          <a:p>
            <a:r>
              <a:rPr lang="fr-BE" smtClean="0"/>
              <a:t>Exploiter le SGB pour optimiser le suivi</a:t>
            </a:r>
            <a:endParaRPr lang="fr-BE"/>
          </a:p>
        </p:txBody>
      </p:sp>
      <p:sp>
        <p:nvSpPr>
          <p:cNvPr id="3" name="Espace réservé du contenu 2"/>
          <p:cNvSpPr>
            <a:spLocks noGrp="1"/>
          </p:cNvSpPr>
          <p:nvPr>
            <p:ph idx="1"/>
          </p:nvPr>
        </p:nvSpPr>
        <p:spPr>
          <a:xfrm>
            <a:off x="303291" y="977775"/>
            <a:ext cx="8632479" cy="5378576"/>
          </a:xfrm>
        </p:spPr>
        <p:txBody>
          <a:bodyPr>
            <a:normAutofit fontScale="85000" lnSpcReduction="20000"/>
          </a:bodyPr>
          <a:lstStyle/>
          <a:p>
            <a:r>
              <a:rPr lang="fr-BE" smtClean="0"/>
              <a:t>Configuration de « work orders »</a:t>
            </a:r>
          </a:p>
          <a:p>
            <a:pPr lvl="1"/>
            <a:r>
              <a:rPr lang="fr-BE" smtClean="0"/>
              <a:t>Pour la gestion de la condition physique</a:t>
            </a:r>
          </a:p>
          <a:p>
            <a:pPr lvl="2"/>
            <a:r>
              <a:rPr lang="fr-BE" smtClean="0"/>
              <a:t>Tout volume qui transite par un ‘circulation desk’ de la bibliothèque ALPHA-principale et qui présente un état physique que le documentaliste juge problématique (avant ou après consultation ou prêt) est systématiquement envoyé dans le work order Conservation et renseigné comme indisponible pour l’utilisateur</a:t>
            </a:r>
          </a:p>
          <a:p>
            <a:pPr lvl="3"/>
            <a:r>
              <a:rPr lang="fr-BE" sz="2400" smtClean="0"/>
              <a:t>Différentes étapes ont été configurées:</a:t>
            </a:r>
          </a:p>
          <a:p>
            <a:pPr lvl="4"/>
            <a:r>
              <a:rPr lang="fr-BE" sz="2400" smtClean="0"/>
              <a:t>En attente de diagnostic</a:t>
            </a:r>
          </a:p>
          <a:p>
            <a:pPr lvl="4"/>
            <a:r>
              <a:rPr lang="fr-BE" sz="2400" smtClean="0"/>
              <a:t>En attente de vérification</a:t>
            </a:r>
          </a:p>
          <a:p>
            <a:pPr lvl="4"/>
            <a:r>
              <a:rPr lang="fr-BE" sz="2400" smtClean="0"/>
              <a:t>Dans la file d’attente de l’atelier de conservation</a:t>
            </a:r>
          </a:p>
          <a:p>
            <a:pPr lvl="4"/>
            <a:r>
              <a:rPr lang="fr-BE" sz="2400" smtClean="0"/>
              <a:t>En traitement à l’atelier de conservation</a:t>
            </a:r>
          </a:p>
          <a:p>
            <a:pPr lvl="4"/>
            <a:r>
              <a:rPr lang="fr-BE" sz="2400" smtClean="0"/>
              <a:t>En cours de conditionnement standard</a:t>
            </a:r>
          </a:p>
          <a:p>
            <a:pPr lvl="4">
              <a:buFont typeface="Symbol" panose="05050102010706020507" pitchFamily="18" charset="2"/>
              <a:buChar char="Þ"/>
            </a:pPr>
            <a:r>
              <a:rPr lang="fr-BE" sz="2400" smtClean="0"/>
              <a:t>Environ 1100 documents traités en 2018</a:t>
            </a:r>
          </a:p>
          <a:p>
            <a:pPr lvl="5">
              <a:buFont typeface="Symbol" panose="05050102010706020507" pitchFamily="18" charset="2"/>
              <a:buChar char="Þ"/>
            </a:pPr>
            <a:r>
              <a:rPr lang="fr-BE" sz="2400" smtClean="0"/>
              <a:t>De l’opération la plus simple d’un conditionnement adapté</a:t>
            </a:r>
          </a:p>
          <a:p>
            <a:pPr lvl="5">
              <a:buFont typeface="Symbol" panose="05050102010706020507" pitchFamily="18" charset="2"/>
              <a:buChar char="Þ"/>
            </a:pPr>
            <a:r>
              <a:rPr lang="fr-BE" sz="2400" smtClean="0"/>
              <a:t>Au plus complexe : restauration à l’atelier</a:t>
            </a:r>
            <a:endParaRPr lang="fr-BE" sz="2400"/>
          </a:p>
          <a:p>
            <a:pPr marL="1828800" lvl="4" indent="0">
              <a:buNone/>
            </a:pPr>
            <a:r>
              <a:rPr lang="fr-BE" sz="2400" smtClean="0"/>
              <a:t>=&gt; Plus uniquement un fichier excel !</a:t>
            </a:r>
          </a:p>
          <a:p>
            <a:pPr marL="1828800" lvl="4" indent="0">
              <a:buNone/>
            </a:pPr>
            <a:endParaRPr lang="fr-BE" smtClean="0"/>
          </a:p>
          <a:p>
            <a:pPr marL="1828800" lvl="4" indent="0">
              <a:buNone/>
            </a:pPr>
            <a:endParaRPr lang="fr-BE" smtClean="0"/>
          </a:p>
          <a:p>
            <a:pPr marL="457200" lvl="1" indent="0">
              <a:buNone/>
            </a:pPr>
            <a:endParaRPr lang="fr-BE"/>
          </a:p>
          <a:p>
            <a:pPr marL="457200" lvl="1"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41</a:t>
            </a:fld>
            <a:endParaRPr lang="fr-FR"/>
          </a:p>
        </p:txBody>
      </p:sp>
    </p:spTree>
    <p:extLst>
      <p:ext uri="{BB962C8B-B14F-4D97-AF65-F5344CB8AC3E}">
        <p14:creationId xmlns:p14="http://schemas.microsoft.com/office/powerpoint/2010/main" val="213160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291" y="222348"/>
            <a:ext cx="8229600" cy="621546"/>
          </a:xfrm>
        </p:spPr>
        <p:txBody>
          <a:bodyPr/>
          <a:lstStyle/>
          <a:p>
            <a:r>
              <a:rPr lang="fr-BE" smtClean="0"/>
              <a:t>Exploiter le SGB pour optimiser le suivi</a:t>
            </a:r>
            <a:endParaRPr lang="fr-BE"/>
          </a:p>
        </p:txBody>
      </p:sp>
      <p:sp>
        <p:nvSpPr>
          <p:cNvPr id="3" name="Espace réservé du contenu 2"/>
          <p:cNvSpPr>
            <a:spLocks noGrp="1"/>
          </p:cNvSpPr>
          <p:nvPr>
            <p:ph idx="1"/>
          </p:nvPr>
        </p:nvSpPr>
        <p:spPr>
          <a:xfrm>
            <a:off x="303291" y="977774"/>
            <a:ext cx="8632479" cy="5667469"/>
          </a:xfrm>
        </p:spPr>
        <p:txBody>
          <a:bodyPr>
            <a:normAutofit fontScale="70000" lnSpcReduction="20000"/>
          </a:bodyPr>
          <a:lstStyle/>
          <a:p>
            <a:pPr lvl="1"/>
            <a:r>
              <a:rPr lang="fr-BE" smtClean="0"/>
              <a:t>Pour </a:t>
            </a:r>
            <a:r>
              <a:rPr lang="fr-BE"/>
              <a:t>la gestion de la numérisation patrimoniale</a:t>
            </a:r>
          </a:p>
          <a:p>
            <a:pPr lvl="2"/>
            <a:r>
              <a:rPr lang="fr-BE"/>
              <a:t>Tout volume qui part à l’Atelier de numérisation patrimoniale est renseigné comme indisponible pour l’utilisateur</a:t>
            </a:r>
          </a:p>
          <a:p>
            <a:pPr lvl="1"/>
            <a:r>
              <a:rPr lang="fr-BE" smtClean="0"/>
              <a:t>Pour le suivi des opérations de catalogage et équipement physique</a:t>
            </a:r>
          </a:p>
          <a:p>
            <a:pPr lvl="2"/>
            <a:r>
              <a:rPr lang="fr-BE" smtClean="0"/>
              <a:t>En raison des implantations de stockage et de bureaux différentes, chaque volume pourra être suivi depuis la demande de prise en rayon jusqu’à sa remise en place, en passant par les différentes étapes de traitement catalographique et d’équipement. </a:t>
            </a:r>
          </a:p>
          <a:p>
            <a:pPr lvl="2"/>
            <a:r>
              <a:rPr lang="fr-BE" smtClean="0"/>
              <a:t>Des opérations de reconditionnement ou de numérisation entraînent le contrôle bibliographique, et l’ouvrage peut ainsi passer d’un work order à un autre.</a:t>
            </a:r>
          </a:p>
          <a:p>
            <a:pPr marL="457200" lvl="1" indent="0">
              <a:buNone/>
            </a:pPr>
            <a:endParaRPr lang="fr-BE" smtClean="0"/>
          </a:p>
          <a:p>
            <a:r>
              <a:rPr lang="fr-BE" smtClean="0"/>
              <a:t>Utilisation de la fonctionnalité « Rappels » (Reminders) sur des notices bibliographiques</a:t>
            </a:r>
          </a:p>
          <a:p>
            <a:pPr lvl="1"/>
            <a:r>
              <a:rPr lang="fr-BE" smtClean="0"/>
              <a:t>Permet d’associer une demande de traitement sur une notice bibliographique, son holding ou une notice d’autorité associée, à partir de la notice bibliographique.</a:t>
            </a:r>
          </a:p>
          <a:p>
            <a:pPr lvl="2"/>
            <a:r>
              <a:rPr lang="fr-BE" smtClean="0"/>
              <a:t>Par exemple, l’ensemble Imprimés parisiens du 16</a:t>
            </a:r>
            <a:r>
              <a:rPr lang="fr-BE" baseline="30000" smtClean="0"/>
              <a:t>e</a:t>
            </a:r>
            <a:r>
              <a:rPr lang="fr-BE" smtClean="0"/>
              <a:t> avait été placé dans la liste des « Rappels » de type Catalo – Fonds patrimoniaux.</a:t>
            </a:r>
          </a:p>
          <a:p>
            <a:pPr lvl="1"/>
            <a:r>
              <a:rPr lang="fr-BE" smtClean="0"/>
              <a:t>L’exemplaire n’est pas signalé comme indisponible</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42</a:t>
            </a:fld>
            <a:endParaRPr lang="fr-FR"/>
          </a:p>
        </p:txBody>
      </p:sp>
    </p:spTree>
    <p:extLst>
      <p:ext uri="{BB962C8B-B14F-4D97-AF65-F5344CB8AC3E}">
        <p14:creationId xmlns:p14="http://schemas.microsoft.com/office/powerpoint/2010/main" val="2753934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613" y="989011"/>
            <a:ext cx="8543925" cy="5564188"/>
          </a:xfrm>
        </p:spPr>
        <p:txBody>
          <a:bodyPr>
            <a:normAutofit/>
          </a:bodyPr>
          <a:lstStyle/>
          <a:p>
            <a:r>
              <a:rPr lang="fr-BE"/>
              <a:t>Les fonds patrimoniaux </a:t>
            </a:r>
            <a:r>
              <a:rPr lang="fr-BE" i="1"/>
              <a:t>imprimés</a:t>
            </a:r>
            <a:endParaRPr lang="fr-BE"/>
          </a:p>
          <a:p>
            <a:pPr marL="642937" lvl="1" indent="-457200">
              <a:buFont typeface="Wingdings" panose="05000000000000000000" pitchFamily="2" charset="2"/>
              <a:buChar char="Ø"/>
            </a:pPr>
            <a:r>
              <a:rPr lang="fr-BE" smtClean="0"/>
              <a:t>Systématiser</a:t>
            </a:r>
          </a:p>
          <a:p>
            <a:pPr marL="1042987" lvl="2" indent="-457200">
              <a:buFont typeface="Wingdings" panose="05000000000000000000" pitchFamily="2" charset="2"/>
              <a:buChar char="Ø"/>
            </a:pPr>
            <a:r>
              <a:rPr lang="fr-BE" smtClean="0"/>
              <a:t>Relever les </a:t>
            </a:r>
            <a:r>
              <a:rPr lang="fr-BE" b="1" smtClean="0">
                <a:effectLst>
                  <a:outerShdw blurRad="38100" dist="38100" dir="2700000" algn="tl">
                    <a:srgbClr val="000000">
                      <a:alpha val="43137"/>
                    </a:srgbClr>
                  </a:outerShdw>
                </a:effectLst>
              </a:rPr>
              <a:t>provenances</a:t>
            </a:r>
          </a:p>
          <a:p>
            <a:pPr marL="1500187" lvl="3" indent="-457200">
              <a:buFont typeface="Wingdings" panose="05000000000000000000" pitchFamily="2" charset="2"/>
              <a:buChar char="Ø"/>
            </a:pPr>
            <a:r>
              <a:rPr lang="fr-BE" b="1" smtClean="0">
                <a:effectLst>
                  <a:outerShdw blurRad="38100" dist="38100" dir="2700000" algn="tl">
                    <a:srgbClr val="000000">
                      <a:alpha val="43137"/>
                    </a:srgbClr>
                  </a:outerShdw>
                </a:effectLst>
              </a:rPr>
              <a:t>Points d’accès =&gt; reconstituer des ensembles</a:t>
            </a:r>
          </a:p>
          <a:p>
            <a:pPr marL="1957387" lvl="4" indent="-457200">
              <a:buFont typeface="Wingdings" panose="05000000000000000000" pitchFamily="2" charset="2"/>
              <a:buChar char="Ø"/>
            </a:pPr>
            <a:r>
              <a:rPr lang="fr-BE" smtClean="0">
                <a:effectLst>
                  <a:outerShdw blurRad="38100" dist="38100" dir="2700000" algn="tl">
                    <a:srgbClr val="000000">
                      <a:alpha val="43137"/>
                    </a:srgbClr>
                  </a:outerShdw>
                </a:effectLst>
              </a:rPr>
              <a:t>Traitements par lots</a:t>
            </a:r>
          </a:p>
          <a:p>
            <a:pPr marL="1042987" lvl="2" indent="-457200">
              <a:buFont typeface="Wingdings" panose="05000000000000000000" pitchFamily="2" charset="2"/>
              <a:buChar char="Ø"/>
            </a:pPr>
            <a:r>
              <a:rPr lang="fr-BE" smtClean="0"/>
              <a:t>Renseigner les mesures prises</a:t>
            </a:r>
          </a:p>
          <a:p>
            <a:pPr marL="1500187" lvl="3" indent="-457200">
              <a:buFont typeface="Wingdings" panose="05000000000000000000" pitchFamily="2" charset="2"/>
              <a:buChar char="Ø"/>
            </a:pPr>
            <a:r>
              <a:rPr lang="fr-BE" smtClean="0"/>
              <a:t>Conservation ? Numérisation ? Restauration ?</a:t>
            </a:r>
          </a:p>
          <a:p>
            <a:pPr marL="1042987" lvl="2" indent="-457200">
              <a:buFont typeface="Wingdings" panose="05000000000000000000" pitchFamily="2" charset="2"/>
              <a:buChar char="Ø"/>
            </a:pPr>
            <a:r>
              <a:rPr lang="fr-BE" smtClean="0"/>
              <a:t>Imprimés liégeois</a:t>
            </a:r>
          </a:p>
          <a:p>
            <a:pPr marL="1500187" lvl="3" indent="-457200">
              <a:buFont typeface="Wingdings" panose="05000000000000000000" pitchFamily="2" charset="2"/>
              <a:buChar char="Ø"/>
            </a:pPr>
            <a:r>
              <a:rPr lang="fr-BE" smtClean="0"/>
              <a:t>Références à la </a:t>
            </a:r>
            <a:r>
              <a:rPr lang="fr-BE" i="1" smtClean="0"/>
              <a:t>Bibliographie liégeoise </a:t>
            </a:r>
            <a:r>
              <a:rPr lang="fr-BE" smtClean="0"/>
              <a:t>de De Theux (2</a:t>
            </a:r>
            <a:r>
              <a:rPr lang="fr-BE" baseline="30000" smtClean="0"/>
              <a:t>e</a:t>
            </a:r>
            <a:r>
              <a:rPr lang="fr-BE" smtClean="0"/>
              <a:t> éd. 1885)</a:t>
            </a:r>
          </a:p>
          <a:p>
            <a:pPr marL="1042987" lvl="2" indent="-457200">
              <a:buFont typeface="Wingdings" panose="05000000000000000000" pitchFamily="2" charset="2"/>
              <a:buChar char="Ø"/>
            </a:pPr>
            <a:r>
              <a:rPr lang="fr-BE" smtClean="0"/>
              <a:t>Imprimés du 16</a:t>
            </a:r>
            <a:r>
              <a:rPr lang="fr-BE" baseline="30000" smtClean="0"/>
              <a:t>e</a:t>
            </a:r>
            <a:endParaRPr lang="fr-BE" smtClean="0"/>
          </a:p>
          <a:p>
            <a:pPr marL="1500187" lvl="3" indent="-457200">
              <a:buFont typeface="Wingdings" panose="05000000000000000000" pitchFamily="2" charset="2"/>
              <a:buChar char="Ø"/>
            </a:pPr>
            <a:r>
              <a:rPr lang="fr-BE" smtClean="0"/>
              <a:t>Réviser les points d’accès dans un 1</a:t>
            </a:r>
            <a:r>
              <a:rPr lang="fr-BE" baseline="30000" smtClean="0"/>
              <a:t>er</a:t>
            </a:r>
            <a:r>
              <a:rPr lang="fr-BE" smtClean="0"/>
              <a:t> temps</a:t>
            </a:r>
          </a:p>
          <a:p>
            <a:pPr marL="1500187" lvl="3" indent="-457200">
              <a:buFont typeface="Wingdings" panose="05000000000000000000" pitchFamily="2" charset="2"/>
              <a:buChar char="Ø"/>
            </a:pPr>
            <a:r>
              <a:rPr lang="fr-BE" smtClean="0"/>
              <a:t>Pas de relevé de signatures/empreintes</a:t>
            </a:r>
          </a:p>
          <a:p>
            <a:pPr marL="1957387" lvl="4" indent="-457200">
              <a:buFont typeface="Wingdings" panose="05000000000000000000" pitchFamily="2" charset="2"/>
              <a:buChar char="Ø"/>
            </a:pPr>
            <a:r>
              <a:rPr lang="fr-BE" smtClean="0"/>
              <a:t>Notices minimales </a:t>
            </a:r>
          </a:p>
          <a:p>
            <a:pPr marL="1957387" lvl="4" indent="-457200">
              <a:buFont typeface="Wingdings" panose="05000000000000000000" pitchFamily="2" charset="2"/>
              <a:buChar char="Ø"/>
            </a:pPr>
            <a:endParaRPr lang="fr-BE" smtClean="0"/>
          </a:p>
          <a:p>
            <a:pPr marL="585787" lvl="2"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43</a:t>
            </a:fld>
            <a:endParaRPr lang="fr-FR"/>
          </a:p>
        </p:txBody>
      </p:sp>
      <p:sp>
        <p:nvSpPr>
          <p:cNvPr id="8" name="Titre 1"/>
          <p:cNvSpPr>
            <a:spLocks noGrp="1"/>
          </p:cNvSpPr>
          <p:nvPr>
            <p:ph type="title"/>
          </p:nvPr>
        </p:nvSpPr>
        <p:spPr>
          <a:xfrm>
            <a:off x="214313" y="223837"/>
            <a:ext cx="8229600" cy="622300"/>
          </a:xfrm>
        </p:spPr>
        <p:txBody>
          <a:bodyPr/>
          <a:lstStyle/>
          <a:p>
            <a:r>
              <a:rPr lang="fr-BE" smtClean="0"/>
              <a:t>Axes de travail : on avance…</a:t>
            </a:r>
            <a:endParaRPr lang="fr-BE"/>
          </a:p>
        </p:txBody>
      </p:sp>
    </p:spTree>
    <p:extLst>
      <p:ext uri="{BB962C8B-B14F-4D97-AF65-F5344CB8AC3E}">
        <p14:creationId xmlns:p14="http://schemas.microsoft.com/office/powerpoint/2010/main" val="2732260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613" y="989011"/>
            <a:ext cx="8543925" cy="5564188"/>
          </a:xfrm>
        </p:spPr>
        <p:txBody>
          <a:bodyPr>
            <a:normAutofit/>
          </a:bodyPr>
          <a:lstStyle/>
          <a:p>
            <a:pPr marL="0" indent="0">
              <a:buSzPct val="115000"/>
              <a:buNone/>
            </a:pPr>
            <a:r>
              <a:rPr lang="fr-BE" b="1" i="1" smtClean="0">
                <a:effectLst>
                  <a:outerShdw blurRad="38100" dist="38100" dir="2700000" algn="tl">
                    <a:srgbClr val="000000">
                      <a:alpha val="43137"/>
                    </a:srgbClr>
                  </a:outerShdw>
                </a:effectLst>
              </a:rPr>
              <a:t>Intégrer des bases de données de référence</a:t>
            </a:r>
          </a:p>
          <a:p>
            <a:pPr marL="642937" lvl="1" indent="-457200">
              <a:buFont typeface="Wingdings" panose="05000000000000000000" pitchFamily="2" charset="2"/>
              <a:buChar char="Ø"/>
            </a:pPr>
            <a:r>
              <a:rPr lang="fr-BE" smtClean="0"/>
              <a:t>Imprimés parisiens du 16</a:t>
            </a:r>
            <a:r>
              <a:rPr lang="fr-BE" baseline="30000" smtClean="0"/>
              <a:t>e</a:t>
            </a:r>
            <a:r>
              <a:rPr lang="fr-BE" smtClean="0"/>
              <a:t> :</a:t>
            </a:r>
          </a:p>
          <a:p>
            <a:pPr marL="1042987" lvl="2" indent="-457200">
              <a:buFont typeface="Wingdings" panose="05000000000000000000" pitchFamily="2" charset="2"/>
              <a:buChar char="Ø"/>
            </a:pPr>
            <a:r>
              <a:rPr lang="fr-BE" smtClean="0"/>
              <a:t>Dans le cadre de BP16, révision complète du fonds des imprimés </a:t>
            </a:r>
            <a:r>
              <a:rPr lang="fr-BE"/>
              <a:t>parisiens </a:t>
            </a:r>
            <a:r>
              <a:rPr lang="fr-BE" smtClean="0"/>
              <a:t>(2017)</a:t>
            </a:r>
            <a:endParaRPr lang="fr-BE"/>
          </a:p>
          <a:p>
            <a:pPr marL="642937" lvl="1" indent="-457200">
              <a:buFont typeface="Wingdings" panose="05000000000000000000" pitchFamily="2" charset="2"/>
              <a:buChar char="Ø"/>
            </a:pPr>
            <a:r>
              <a:rPr lang="fr-BE" smtClean="0"/>
              <a:t>Intégrer l’USTC ?</a:t>
            </a:r>
          </a:p>
          <a:p>
            <a:pPr marL="1042987" lvl="2" indent="-457200">
              <a:buFont typeface="Wingdings" panose="05000000000000000000" pitchFamily="2" charset="2"/>
              <a:buChar char="Ø"/>
            </a:pPr>
            <a:r>
              <a:rPr lang="fr-BE" smtClean="0"/>
              <a:t>Actuellement, références ULiège qui viennent de différentes bibliographies</a:t>
            </a:r>
          </a:p>
          <a:p>
            <a:pPr marL="1042987" lvl="2" indent="-457200">
              <a:buFont typeface="Wingdings" panose="05000000000000000000" pitchFamily="2" charset="2"/>
              <a:buChar char="Ø"/>
            </a:pPr>
            <a:r>
              <a:rPr lang="fr-BE" smtClean="0"/>
              <a:t>Souhait de fournir une liste plus complète de nos holdings</a:t>
            </a:r>
          </a:p>
          <a:p>
            <a:pPr marL="642937" lvl="1" indent="-457200">
              <a:buFont typeface="Wingdings" panose="05000000000000000000" pitchFamily="2" charset="2"/>
              <a:buChar char="Ø"/>
            </a:pPr>
            <a:r>
              <a:rPr lang="fr-BE" smtClean="0"/>
              <a:t>ISTC</a:t>
            </a:r>
          </a:p>
          <a:p>
            <a:pPr marL="1042987" lvl="2" indent="-457200">
              <a:buFont typeface="Wingdings" panose="05000000000000000000" pitchFamily="2" charset="2"/>
              <a:buChar char="Ø"/>
            </a:pPr>
            <a:r>
              <a:rPr lang="fr-BE" smtClean="0"/>
              <a:t>Seules les copies numérisées sont renseignées (2016)</a:t>
            </a:r>
          </a:p>
          <a:p>
            <a:pPr marL="642937" lvl="1" indent="-457200">
              <a:buFont typeface="Wingdings" panose="05000000000000000000" pitchFamily="2" charset="2"/>
              <a:buChar char="Ø"/>
            </a:pPr>
            <a:r>
              <a:rPr lang="fr-BE" smtClean="0"/>
              <a:t>…</a:t>
            </a:r>
          </a:p>
          <a:p>
            <a:pPr marL="585787" lvl="2"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44</a:t>
            </a:fld>
            <a:endParaRPr lang="fr-FR"/>
          </a:p>
        </p:txBody>
      </p:sp>
      <p:sp>
        <p:nvSpPr>
          <p:cNvPr id="8" name="Titre 1"/>
          <p:cNvSpPr>
            <a:spLocks noGrp="1"/>
          </p:cNvSpPr>
          <p:nvPr>
            <p:ph type="title"/>
          </p:nvPr>
        </p:nvSpPr>
        <p:spPr>
          <a:xfrm>
            <a:off x="214313" y="223837"/>
            <a:ext cx="8229600" cy="622300"/>
          </a:xfrm>
        </p:spPr>
        <p:txBody>
          <a:bodyPr/>
          <a:lstStyle/>
          <a:p>
            <a:r>
              <a:rPr lang="fr-BE" smtClean="0"/>
              <a:t>Axes de travail : on avance…</a:t>
            </a:r>
            <a:endParaRPr lang="fr-BE"/>
          </a:p>
        </p:txBody>
      </p:sp>
    </p:spTree>
    <p:extLst>
      <p:ext uri="{BB962C8B-B14F-4D97-AF65-F5344CB8AC3E}">
        <p14:creationId xmlns:p14="http://schemas.microsoft.com/office/powerpoint/2010/main" val="1322180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3" y="296029"/>
            <a:ext cx="8229600" cy="621546"/>
          </a:xfrm>
        </p:spPr>
        <p:txBody>
          <a:bodyPr/>
          <a:lstStyle/>
          <a:p>
            <a:r>
              <a:rPr lang="fr-BE" smtClean="0"/>
              <a:t>Revenons aux Archives &amp; Manuscrits</a:t>
            </a:r>
            <a:endParaRPr lang="fr-BE"/>
          </a:p>
        </p:txBody>
      </p:sp>
      <p:sp>
        <p:nvSpPr>
          <p:cNvPr id="3" name="Espace réservé du contenu 2"/>
          <p:cNvSpPr>
            <a:spLocks noGrp="1"/>
          </p:cNvSpPr>
          <p:nvPr>
            <p:ph idx="1"/>
          </p:nvPr>
        </p:nvSpPr>
        <p:spPr>
          <a:xfrm>
            <a:off x="457200" y="1258886"/>
            <a:ext cx="8358188" cy="5097463"/>
          </a:xfrm>
        </p:spPr>
        <p:txBody>
          <a:bodyPr>
            <a:normAutofit fontScale="85000" lnSpcReduction="10000"/>
          </a:bodyPr>
          <a:lstStyle/>
          <a:p>
            <a:r>
              <a:rPr lang="fr-BE" smtClean="0"/>
              <a:t>Automne 2015 : implémentation du logiciel Oxygen</a:t>
            </a:r>
          </a:p>
          <a:p>
            <a:pPr lvl="1"/>
            <a:r>
              <a:rPr lang="fr-BE" smtClean="0"/>
              <a:t>Pour l’encodage avec la DTD- EAD des fonds d’Archives et Manuscrits </a:t>
            </a:r>
          </a:p>
          <a:p>
            <a:pPr lvl="2"/>
            <a:r>
              <a:rPr lang="fr-BE" smtClean="0"/>
              <a:t>Répond à un besoin : pouvoir traiter le fonds d’Archives de l’imprimeur Weissenbruch et rendre </a:t>
            </a:r>
            <a:r>
              <a:rPr lang="fr-BE"/>
              <a:t>l’inventaire </a:t>
            </a:r>
            <a:r>
              <a:rPr lang="fr-BE" smtClean="0"/>
              <a:t>visible dans un délai relativement court !</a:t>
            </a:r>
          </a:p>
          <a:p>
            <a:pPr lvl="1"/>
            <a:r>
              <a:rPr lang="fr-BE" smtClean="0"/>
              <a:t>Définition de la structure =&gt; réflexion globale sur une arborescence</a:t>
            </a:r>
          </a:p>
          <a:p>
            <a:pPr lvl="2"/>
            <a:r>
              <a:rPr lang="fr-BE" smtClean="0"/>
              <a:t>Archives</a:t>
            </a:r>
          </a:p>
          <a:p>
            <a:pPr lvl="3"/>
            <a:r>
              <a:rPr lang="fr-BE" smtClean="0"/>
              <a:t>Par fonds</a:t>
            </a:r>
          </a:p>
          <a:p>
            <a:pPr lvl="2"/>
            <a:r>
              <a:rPr lang="fr-BE" smtClean="0"/>
              <a:t>Manuscrits</a:t>
            </a:r>
          </a:p>
          <a:p>
            <a:pPr lvl="3"/>
            <a:r>
              <a:rPr lang="fr-BE" smtClean="0"/>
              <a:t>Par provenance</a:t>
            </a:r>
          </a:p>
          <a:p>
            <a:pPr lvl="3"/>
            <a:r>
              <a:rPr lang="fr-BE" smtClean="0"/>
              <a:t>Manuscrits divers</a:t>
            </a:r>
          </a:p>
          <a:p>
            <a:pPr lvl="2"/>
            <a:r>
              <a:rPr lang="fr-BE" smtClean="0"/>
              <a:t>Incunables</a:t>
            </a:r>
          </a:p>
          <a:p>
            <a:pPr lvl="2"/>
            <a:r>
              <a:rPr lang="fr-BE" smtClean="0"/>
              <a:t>Quelles </a:t>
            </a:r>
            <a:r>
              <a:rPr lang="fr-BE"/>
              <a:t>informations? Dans quel fichier? Dans quelles balises?</a:t>
            </a:r>
          </a:p>
          <a:p>
            <a:pPr lvl="3"/>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45</a:t>
            </a:fld>
            <a:endParaRPr lang="fr-FR"/>
          </a:p>
        </p:txBody>
      </p:sp>
      <p:sp>
        <p:nvSpPr>
          <p:cNvPr id="5" name="Accolade fermante 4"/>
          <p:cNvSpPr/>
          <p:nvPr/>
        </p:nvSpPr>
        <p:spPr>
          <a:xfrm>
            <a:off x="4146487" y="4734962"/>
            <a:ext cx="181069" cy="106830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6" name="Rectangle 5"/>
          <p:cNvSpPr/>
          <p:nvPr/>
        </p:nvSpPr>
        <p:spPr>
          <a:xfrm>
            <a:off x="4508624" y="4879817"/>
            <a:ext cx="3748135" cy="7785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smtClean="0">
                <a:solidFill>
                  <a:schemeClr val="tx1"/>
                </a:solidFill>
              </a:rPr>
              <a:t>Refaire les notices en transposant le Marc21 en EAD ! =&gt; pas de procédure automatisée</a:t>
            </a:r>
            <a:endParaRPr lang="fr-BE" sz="1600">
              <a:solidFill>
                <a:schemeClr val="tx1"/>
              </a:solidFill>
            </a:endParaRPr>
          </a:p>
        </p:txBody>
      </p:sp>
    </p:spTree>
    <p:extLst>
      <p:ext uri="{BB962C8B-B14F-4D97-AF65-F5344CB8AC3E}">
        <p14:creationId xmlns:p14="http://schemas.microsoft.com/office/powerpoint/2010/main" val="591052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mtClean="0"/>
              <a:t>À quoi peut-on s’attendre?</a:t>
            </a:r>
            <a:endParaRPr lang="fr-BE"/>
          </a:p>
        </p:txBody>
      </p:sp>
      <p:sp>
        <p:nvSpPr>
          <p:cNvPr id="3" name="Espace réservé du contenu 2"/>
          <p:cNvSpPr>
            <a:spLocks noGrp="1"/>
          </p:cNvSpPr>
          <p:nvPr>
            <p:ph idx="1"/>
          </p:nvPr>
        </p:nvSpPr>
        <p:spPr>
          <a:xfrm>
            <a:off x="457200" y="1020778"/>
            <a:ext cx="8229600" cy="5580047"/>
          </a:xfrm>
        </p:spPr>
        <p:txBody>
          <a:bodyPr>
            <a:normAutofit fontScale="92500" lnSpcReduction="20000"/>
          </a:bodyPr>
          <a:lstStyle/>
          <a:p>
            <a:r>
              <a:rPr lang="fr-BE" smtClean="0"/>
              <a:t>Oxygen</a:t>
            </a:r>
          </a:p>
          <a:p>
            <a:pPr lvl="1"/>
            <a:r>
              <a:rPr lang="fr-BE" smtClean="0"/>
              <a:t>Éditeur xml</a:t>
            </a:r>
          </a:p>
          <a:p>
            <a:pPr lvl="1"/>
            <a:r>
              <a:rPr lang="fr-BE" smtClean="0"/>
              <a:t>Permet des transformations pour différents formats (PDF, HTML…)</a:t>
            </a:r>
          </a:p>
          <a:p>
            <a:pPr lvl="1">
              <a:buFontTx/>
              <a:buChar char="-"/>
            </a:pPr>
            <a:r>
              <a:rPr lang="fr-BE" smtClean="0"/>
              <a:t>Mais ne constitue pas un véritable « instrument de recherche » sans développements annexes importants</a:t>
            </a:r>
          </a:p>
          <a:p>
            <a:pPr lvl="1">
              <a:buFont typeface="Symbol" panose="05050102010706020507" pitchFamily="18" charset="2"/>
              <a:buChar char="Þ"/>
            </a:pPr>
            <a:r>
              <a:rPr lang="fr-BE" smtClean="0"/>
              <a:t>Solution la plus immédiate : générer une page (fichier xml) par Inventaire</a:t>
            </a:r>
          </a:p>
          <a:p>
            <a:pPr lvl="2">
              <a:buFont typeface="Symbol" panose="05050102010706020507" pitchFamily="18" charset="2"/>
              <a:buChar char="Þ"/>
            </a:pPr>
            <a:r>
              <a:rPr lang="fr-BE" smtClean="0"/>
              <a:t>Avec arborscence et détail en regard</a:t>
            </a:r>
          </a:p>
          <a:p>
            <a:pPr lvl="2">
              <a:buFont typeface="Symbol" panose="05050102010706020507" pitchFamily="18" charset="2"/>
              <a:buChar char="Þ"/>
            </a:pPr>
            <a:r>
              <a:rPr lang="fr-BE" smtClean="0"/>
              <a:t>Avec possibilité de recherche dans l’intégralité de l’inventaire</a:t>
            </a:r>
          </a:p>
          <a:p>
            <a:pPr lvl="2">
              <a:buFont typeface="Symbol" panose="05050102010706020507" pitchFamily="18" charset="2"/>
              <a:buChar char="Þ"/>
            </a:pPr>
            <a:r>
              <a:rPr lang="fr-BE" smtClean="0"/>
              <a:t>Avec possibilité de recherche sur des formes non préférées de données d’autorité + affichage des notices d’autorité sur data.BNF</a:t>
            </a:r>
          </a:p>
          <a:p>
            <a:pPr lvl="3">
              <a:buFont typeface="Symbol" panose="05050102010706020507" pitchFamily="18" charset="2"/>
              <a:buChar char="Þ"/>
            </a:pPr>
            <a:r>
              <a:rPr lang="fr-BE" smtClean="0"/>
              <a:t>Utilisation des API BNF et Alma</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46</a:t>
            </a:fld>
            <a:endParaRPr lang="fr-FR"/>
          </a:p>
        </p:txBody>
      </p:sp>
    </p:spTree>
    <p:extLst>
      <p:ext uri="{BB962C8B-B14F-4D97-AF65-F5344CB8AC3E}">
        <p14:creationId xmlns:p14="http://schemas.microsoft.com/office/powerpoint/2010/main" val="1565395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97739"/>
            <a:ext cx="8229600" cy="621546"/>
          </a:xfrm>
        </p:spPr>
        <p:txBody>
          <a:bodyPr/>
          <a:lstStyle/>
          <a:p>
            <a:r>
              <a:rPr lang="fr-BE" smtClean="0"/>
              <a:t>Archives</a:t>
            </a:r>
            <a:endParaRPr lang="fr-BE"/>
          </a:p>
        </p:txBody>
      </p:sp>
      <p:sp>
        <p:nvSpPr>
          <p:cNvPr id="3" name="Espace réservé du contenu 2"/>
          <p:cNvSpPr>
            <a:spLocks noGrp="1"/>
          </p:cNvSpPr>
          <p:nvPr>
            <p:ph idx="1"/>
          </p:nvPr>
        </p:nvSpPr>
        <p:spPr>
          <a:xfrm>
            <a:off x="457200" y="1301436"/>
            <a:ext cx="8229600" cy="4525963"/>
          </a:xfrm>
        </p:spPr>
        <p:txBody>
          <a:bodyPr>
            <a:normAutofit/>
          </a:bodyPr>
          <a:lstStyle/>
          <a:p>
            <a:r>
              <a:rPr lang="fr-BE" smtClean="0"/>
              <a:t>Inventaires faits avec l’aide de bénévoles (conservateurs honoraires)</a:t>
            </a:r>
          </a:p>
          <a:p>
            <a:pPr lvl="1"/>
            <a:r>
              <a:rPr lang="fr-BE" smtClean="0"/>
              <a:t>Format word</a:t>
            </a:r>
          </a:p>
          <a:p>
            <a:pPr lvl="1"/>
            <a:r>
              <a:rPr lang="fr-BE" smtClean="0"/>
              <a:t>Accessibles via le Répertoire Institutionnel (ORBi)</a:t>
            </a:r>
          </a:p>
          <a:p>
            <a:r>
              <a:rPr lang="fr-BE" smtClean="0"/>
              <a:t>Encodage dans Oxygen avec EAD</a:t>
            </a:r>
          </a:p>
          <a:p>
            <a:pPr lvl="1"/>
            <a:r>
              <a:rPr lang="fr-BE" smtClean="0"/>
              <a:t>Visibilité pour 1 inventaire actuellement</a:t>
            </a:r>
          </a:p>
          <a:p>
            <a:pPr lvl="1"/>
            <a:r>
              <a:rPr lang="fr-BE" smtClean="0"/>
              <a:t>Doc word &gt;&gt;&gt; on copie-colle (générer doc xml en utilisant les macros word? -&gt; en cours d’analyse)</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47</a:t>
            </a:fld>
            <a:endParaRPr lang="fr-FR"/>
          </a:p>
        </p:txBody>
      </p:sp>
    </p:spTree>
    <p:extLst>
      <p:ext uri="{BB962C8B-B14F-4D97-AF65-F5344CB8AC3E}">
        <p14:creationId xmlns:p14="http://schemas.microsoft.com/office/powerpoint/2010/main" val="3929926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971" y="228254"/>
            <a:ext cx="8229600" cy="621546"/>
          </a:xfrm>
        </p:spPr>
        <p:txBody>
          <a:bodyPr/>
          <a:lstStyle/>
          <a:p>
            <a:r>
              <a:rPr lang="fr-BE" smtClean="0"/>
              <a:t>Le Fonds Weissenbruch – 1</a:t>
            </a:r>
            <a:r>
              <a:rPr lang="fr-BE" baseline="30000" smtClean="0"/>
              <a:t>ère</a:t>
            </a:r>
            <a:r>
              <a:rPr lang="fr-BE" smtClean="0"/>
              <a:t> expérience</a:t>
            </a:r>
            <a:endParaRPr lang="fr-BE"/>
          </a:p>
        </p:txBody>
      </p:sp>
      <p:sp>
        <p:nvSpPr>
          <p:cNvPr id="3" name="Espace réservé du contenu 2"/>
          <p:cNvSpPr>
            <a:spLocks noGrp="1"/>
          </p:cNvSpPr>
          <p:nvPr>
            <p:ph idx="1"/>
          </p:nvPr>
        </p:nvSpPr>
        <p:spPr>
          <a:xfrm>
            <a:off x="457200" y="1129420"/>
            <a:ext cx="8229600" cy="5342818"/>
          </a:xfrm>
        </p:spPr>
        <p:txBody>
          <a:bodyPr>
            <a:normAutofit fontScale="92500" lnSpcReduction="10000"/>
          </a:bodyPr>
          <a:lstStyle/>
          <a:p>
            <a:r>
              <a:rPr lang="fr-BE"/>
              <a:t>Le Fonds Weissenbruch est traité par les 2 équipes en parallèle</a:t>
            </a:r>
          </a:p>
          <a:p>
            <a:pPr lvl="1"/>
            <a:r>
              <a:rPr lang="fr-BE"/>
              <a:t>Équipe Patrimoine =&gt; inventaire EAD dans </a:t>
            </a:r>
            <a:r>
              <a:rPr lang="fr-BE" smtClean="0"/>
              <a:t>Oxygen</a:t>
            </a:r>
          </a:p>
          <a:p>
            <a:pPr marL="457200" lvl="1" indent="0">
              <a:buNone/>
            </a:pPr>
            <a:r>
              <a:rPr lang="fr-BE"/>
              <a:t>	</a:t>
            </a:r>
            <a:r>
              <a:rPr lang="fr-BE" sz="2200" i="1" smtClean="0"/>
              <a:t>(Partie 18</a:t>
            </a:r>
            <a:r>
              <a:rPr lang="fr-BE" sz="2200" i="1" baseline="30000" smtClean="0"/>
              <a:t>e</a:t>
            </a:r>
            <a:r>
              <a:rPr lang="fr-BE" sz="2200" i="1" smtClean="0"/>
              <a:t> et jusque 1850 environ)</a:t>
            </a:r>
            <a:endParaRPr lang="fr-BE" sz="2200" i="1"/>
          </a:p>
          <a:p>
            <a:pPr lvl="1"/>
            <a:r>
              <a:rPr lang="fr-BE"/>
              <a:t>Équipe bénévoles =&gt; inventaire sous </a:t>
            </a:r>
            <a:r>
              <a:rPr lang="fr-BE" smtClean="0"/>
              <a:t>word</a:t>
            </a:r>
          </a:p>
          <a:p>
            <a:pPr marL="457200" lvl="1" indent="0">
              <a:buNone/>
            </a:pPr>
            <a:r>
              <a:rPr lang="fr-BE" sz="2100" i="1"/>
              <a:t>	</a:t>
            </a:r>
            <a:r>
              <a:rPr lang="fr-BE" sz="2200" i="1" smtClean="0"/>
              <a:t>(Partie après 1850 jusque 2006)</a:t>
            </a:r>
            <a:endParaRPr lang="fr-BE" sz="2200" i="1"/>
          </a:p>
          <a:p>
            <a:pPr marL="457200" lvl="1" indent="0">
              <a:buNone/>
            </a:pPr>
            <a:r>
              <a:rPr lang="fr-BE"/>
              <a:t>Pas de structure commune aux 2 </a:t>
            </a:r>
            <a:r>
              <a:rPr lang="fr-BE" smtClean="0"/>
              <a:t>inventaires</a:t>
            </a:r>
          </a:p>
          <a:p>
            <a:pPr lvl="2">
              <a:buFontTx/>
              <a:buChar char="-"/>
            </a:pPr>
            <a:r>
              <a:rPr lang="fr-BE" smtClean="0"/>
              <a:t>Arbre relativement simple dans Oxygen</a:t>
            </a:r>
          </a:p>
          <a:p>
            <a:pPr lvl="3">
              <a:buFontTx/>
              <a:buChar char="-"/>
            </a:pPr>
            <a:r>
              <a:rPr lang="fr-BE" sz="2400" smtClean="0"/>
              <a:t>Continuité dans les niveaux/sous-niveaux</a:t>
            </a:r>
          </a:p>
          <a:p>
            <a:pPr lvl="2">
              <a:buFontTx/>
              <a:buChar char="-"/>
            </a:pPr>
            <a:r>
              <a:rPr lang="fr-BE" smtClean="0"/>
              <a:t>Complexité ! dans la partie 19</a:t>
            </a:r>
            <a:r>
              <a:rPr lang="fr-BE" baseline="30000" smtClean="0"/>
              <a:t>e</a:t>
            </a:r>
            <a:r>
              <a:rPr lang="fr-BE" smtClean="0"/>
              <a:t>-20</a:t>
            </a:r>
            <a:r>
              <a:rPr lang="fr-BE" baseline="30000" smtClean="0"/>
              <a:t>e</a:t>
            </a:r>
            <a:endParaRPr lang="fr-BE" smtClean="0"/>
          </a:p>
          <a:p>
            <a:pPr lvl="1">
              <a:buFontTx/>
              <a:buChar char="-"/>
            </a:pPr>
            <a:endParaRPr lang="fr-BE"/>
          </a:p>
          <a:p>
            <a:pPr marL="457200" lvl="1" indent="0">
              <a:buNone/>
            </a:pPr>
            <a:r>
              <a:rPr lang="fr-BE" smtClean="0"/>
              <a:t>But : rassembler </a:t>
            </a:r>
            <a:r>
              <a:rPr lang="fr-BE"/>
              <a:t>le tout pour l’accès public</a:t>
            </a:r>
          </a:p>
          <a:p>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48</a:t>
            </a:fld>
            <a:endParaRPr lang="fr-FR"/>
          </a:p>
        </p:txBody>
      </p:sp>
    </p:spTree>
    <p:extLst>
      <p:ext uri="{BB962C8B-B14F-4D97-AF65-F5344CB8AC3E}">
        <p14:creationId xmlns:p14="http://schemas.microsoft.com/office/powerpoint/2010/main" val="3941096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971" y="228254"/>
            <a:ext cx="8229600" cy="621546"/>
          </a:xfrm>
        </p:spPr>
        <p:txBody>
          <a:bodyPr/>
          <a:lstStyle/>
          <a:p>
            <a:r>
              <a:rPr lang="fr-BE" smtClean="0"/>
              <a:t>Le Fonds Weissenbruch – 1</a:t>
            </a:r>
            <a:r>
              <a:rPr lang="fr-BE" baseline="30000" smtClean="0"/>
              <a:t>ère</a:t>
            </a:r>
            <a:r>
              <a:rPr lang="fr-BE" smtClean="0"/>
              <a:t> expérience</a:t>
            </a:r>
            <a:endParaRPr lang="fr-BE"/>
          </a:p>
        </p:txBody>
      </p:sp>
      <p:sp>
        <p:nvSpPr>
          <p:cNvPr id="3" name="Espace réservé du contenu 2"/>
          <p:cNvSpPr>
            <a:spLocks noGrp="1"/>
          </p:cNvSpPr>
          <p:nvPr>
            <p:ph idx="1"/>
          </p:nvPr>
        </p:nvSpPr>
        <p:spPr>
          <a:xfrm>
            <a:off x="457199" y="1129420"/>
            <a:ext cx="8429625" cy="5226930"/>
          </a:xfrm>
        </p:spPr>
        <p:txBody>
          <a:bodyPr>
            <a:normAutofit fontScale="92500" lnSpcReduction="10000"/>
          </a:bodyPr>
          <a:lstStyle/>
          <a:p>
            <a:r>
              <a:rPr lang="fr-BE" sz="3000" smtClean="0"/>
              <a:t>Développer les fichiers individuels pour chaque fonds d’archives </a:t>
            </a:r>
          </a:p>
          <a:p>
            <a:pPr marL="0" indent="0">
              <a:buNone/>
            </a:pPr>
            <a:r>
              <a:rPr lang="fr-BE"/>
              <a:t>	</a:t>
            </a:r>
            <a:r>
              <a:rPr lang="fr-BE" smtClean="0"/>
              <a:t>Le particulier ramène au général !</a:t>
            </a:r>
            <a:endParaRPr lang="fr-BE"/>
          </a:p>
          <a:p>
            <a:pPr marL="0" indent="0">
              <a:buNone/>
            </a:pPr>
            <a:r>
              <a:rPr lang="fr-BE" sz="2800" smtClean="0"/>
              <a:t>	=&gt; Construire la structure et définir certains éléments en fonction du plan de classement </a:t>
            </a:r>
          </a:p>
          <a:p>
            <a:pPr lvl="2"/>
            <a:r>
              <a:rPr lang="fr-BE" sz="3000" smtClean="0"/>
              <a:t>Quel niveau de complexité du plan de classement ?</a:t>
            </a:r>
          </a:p>
          <a:p>
            <a:pPr lvl="3"/>
            <a:r>
              <a:rPr lang="fr-BE" sz="2600" smtClean="0"/>
              <a:t>Est-ce que la structure simple pensée au début / calquée sur l’existant - le classement actuel – se révèlera suffisante sur le long terme</a:t>
            </a:r>
            <a:r>
              <a:rPr lang="fr-BE" smtClean="0"/>
              <a:t>? </a:t>
            </a:r>
          </a:p>
          <a:p>
            <a:pPr lvl="4"/>
            <a:r>
              <a:rPr lang="fr-BE" smtClean="0"/>
              <a:t>Affiner le classement?</a:t>
            </a:r>
            <a:r>
              <a:rPr lang="fr-BE"/>
              <a:t> </a:t>
            </a:r>
            <a:r>
              <a:rPr lang="fr-BE" smtClean="0"/>
              <a:t>= reprendre en main chaque pièce déjà inventoriée ?</a:t>
            </a:r>
          </a:p>
          <a:p>
            <a:pPr lvl="4"/>
            <a:r>
              <a:rPr lang="fr-BE" smtClean="0"/>
              <a:t>Quand? Localisation définitive?</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49</a:t>
            </a:fld>
            <a:endParaRPr lang="fr-FR"/>
          </a:p>
        </p:txBody>
      </p:sp>
    </p:spTree>
    <p:extLst>
      <p:ext uri="{BB962C8B-B14F-4D97-AF65-F5344CB8AC3E}">
        <p14:creationId xmlns:p14="http://schemas.microsoft.com/office/powerpoint/2010/main" val="219915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379633"/>
            <a:ext cx="8229600" cy="621546"/>
          </a:xfrm>
        </p:spPr>
        <p:txBody>
          <a:bodyPr/>
          <a:lstStyle/>
          <a:p>
            <a:r>
              <a:rPr lang="fr-BE" smtClean="0"/>
              <a:t>ULiège Library – plusieurs implantations</a:t>
            </a:r>
            <a:endParaRPr lang="fr-BE"/>
          </a:p>
        </p:txBody>
      </p:sp>
      <p:sp>
        <p:nvSpPr>
          <p:cNvPr id="3" name="Espace réservé du contenu 2"/>
          <p:cNvSpPr>
            <a:spLocks noGrp="1"/>
          </p:cNvSpPr>
          <p:nvPr>
            <p:ph idx="1"/>
          </p:nvPr>
        </p:nvSpPr>
        <p:spPr>
          <a:ln>
            <a:noFill/>
          </a:ln>
        </p:spPr>
        <p:txBody>
          <a:bodyPr>
            <a:normAutofit fontScale="77500" lnSpcReduction="20000"/>
          </a:bodyPr>
          <a:lstStyle/>
          <a:p>
            <a:r>
              <a:rPr lang="fr-BE" smtClean="0"/>
              <a:t>Majorité des fonds en bibliothèque ALPHA</a:t>
            </a:r>
          </a:p>
          <a:p>
            <a:pPr marL="457200" lvl="1" indent="0">
              <a:buNone/>
            </a:pPr>
            <a:r>
              <a:rPr lang="fr-BE" smtClean="0"/>
              <a:t>Physiquement localisés </a:t>
            </a:r>
          </a:p>
          <a:p>
            <a:pPr lvl="1">
              <a:buFontTx/>
              <a:buChar char="-"/>
            </a:pPr>
            <a:r>
              <a:rPr lang="fr-BE" smtClean="0"/>
              <a:t>dans la Salle Marie Delcourt (manuscrits, incunables, archives, ouvrages particulièrement précieux), Campus Liège centre</a:t>
            </a:r>
          </a:p>
          <a:p>
            <a:pPr lvl="1">
              <a:buFontTx/>
              <a:buChar char="-"/>
            </a:pPr>
            <a:r>
              <a:rPr lang="fr-BE" smtClean="0"/>
              <a:t>au magasin à livres sur le Campus de Sart-Tilman</a:t>
            </a:r>
          </a:p>
          <a:p>
            <a:pPr marL="457200" lvl="1" indent="0">
              <a:buNone/>
            </a:pPr>
            <a:endParaRPr lang="fr-BE" smtClean="0"/>
          </a:p>
          <a:p>
            <a:r>
              <a:rPr lang="fr-BE" smtClean="0"/>
              <a:t>Une partie en bibliothèque de </a:t>
            </a:r>
            <a:r>
              <a:rPr lang="fr-BE"/>
              <a:t>d</a:t>
            </a:r>
            <a:r>
              <a:rPr lang="fr-BE" smtClean="0"/>
              <a:t>roit (Bibliothèque Léon Graulich)</a:t>
            </a:r>
          </a:p>
          <a:p>
            <a:pPr marL="0" indent="0">
              <a:buNone/>
            </a:pPr>
            <a:endParaRPr lang="fr-BE" smtClean="0"/>
          </a:p>
          <a:p>
            <a:r>
              <a:rPr lang="fr-BE" smtClean="0"/>
              <a:t>Centralisation </a:t>
            </a:r>
          </a:p>
          <a:p>
            <a:pPr lvl="1"/>
            <a:r>
              <a:rPr lang="fr-BE" smtClean="0"/>
              <a:t>Tout ce qui est conservé dans d’autres implantations de ULiège Library est en cours de transfert au magasin à livres</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a:t>
            </a:fld>
            <a:endParaRPr lang="fr-FR"/>
          </a:p>
        </p:txBody>
      </p:sp>
    </p:spTree>
    <p:extLst>
      <p:ext uri="{BB962C8B-B14F-4D97-AF65-F5344CB8AC3E}">
        <p14:creationId xmlns:p14="http://schemas.microsoft.com/office/powerpoint/2010/main" val="322769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971" y="228254"/>
            <a:ext cx="8229600" cy="621546"/>
          </a:xfrm>
        </p:spPr>
        <p:txBody>
          <a:bodyPr/>
          <a:lstStyle/>
          <a:p>
            <a:r>
              <a:rPr lang="fr-BE" smtClean="0"/>
              <a:t>Le Fonds Weissenbruch – 1</a:t>
            </a:r>
            <a:r>
              <a:rPr lang="fr-BE" baseline="30000" smtClean="0"/>
              <a:t>ère</a:t>
            </a:r>
            <a:r>
              <a:rPr lang="fr-BE" smtClean="0"/>
              <a:t> expérience</a:t>
            </a:r>
            <a:endParaRPr lang="fr-BE"/>
          </a:p>
        </p:txBody>
      </p:sp>
      <p:sp>
        <p:nvSpPr>
          <p:cNvPr id="3" name="Espace réservé du contenu 2"/>
          <p:cNvSpPr>
            <a:spLocks noGrp="1"/>
          </p:cNvSpPr>
          <p:nvPr>
            <p:ph idx="1"/>
          </p:nvPr>
        </p:nvSpPr>
        <p:spPr>
          <a:xfrm>
            <a:off x="457200" y="1129420"/>
            <a:ext cx="8229600" cy="5592055"/>
          </a:xfrm>
        </p:spPr>
        <p:txBody>
          <a:bodyPr>
            <a:normAutofit fontScale="92500" lnSpcReduction="10000"/>
          </a:bodyPr>
          <a:lstStyle/>
          <a:p>
            <a:r>
              <a:rPr lang="fr-BE" smtClean="0"/>
              <a:t>Nombreux échanges, avis, corrections…</a:t>
            </a:r>
          </a:p>
          <a:p>
            <a:pPr lvl="1"/>
            <a:r>
              <a:rPr lang="fr-BE"/>
              <a:t>Sur les niveaux hiérarchiques  </a:t>
            </a:r>
          </a:p>
          <a:p>
            <a:pPr lvl="1"/>
            <a:r>
              <a:rPr lang="fr-BE" smtClean="0"/>
              <a:t>Sur les balises utilisées</a:t>
            </a:r>
          </a:p>
          <a:p>
            <a:pPr lvl="1"/>
            <a:r>
              <a:rPr lang="fr-BE" smtClean="0"/>
              <a:t>Pour la mise en ligne : analyse des possibilités techniques, suivi de la mise en oeuvre</a:t>
            </a:r>
            <a:endParaRPr lang="fr-BE"/>
          </a:p>
          <a:p>
            <a:r>
              <a:rPr lang="fr-BE" smtClean="0"/>
              <a:t>Comment rendre l’inventaire le plus accessible possible à partir de Primo ?</a:t>
            </a:r>
          </a:p>
          <a:p>
            <a:pPr lvl="1"/>
            <a:r>
              <a:rPr lang="fr-BE" smtClean="0"/>
              <a:t>Création d’une notice Marc de type « Collection » dans Alma</a:t>
            </a:r>
          </a:p>
          <a:p>
            <a:pPr lvl="2"/>
            <a:r>
              <a:rPr lang="fr-BE" smtClean="0"/>
              <a:t>Inventaire physique =&gt; HOL + Items</a:t>
            </a:r>
          </a:p>
          <a:p>
            <a:pPr lvl="2"/>
            <a:r>
              <a:rPr lang="fr-BE" smtClean="0"/>
              <a:t>1 collection électronique =&gt; lien vers la page xml de l’inventaire</a:t>
            </a:r>
          </a:p>
          <a:p>
            <a:pPr lvl="2"/>
            <a:r>
              <a:rPr lang="fr-BE" smtClean="0"/>
              <a:t>1 collection électronique =&gt; lien vers l’ensemble des documents numérisés dans DONum</a:t>
            </a:r>
          </a:p>
          <a:p>
            <a:pPr lvl="1"/>
            <a:endParaRPr lang="fr-BE" smtClean="0"/>
          </a:p>
          <a:p>
            <a:pPr lvl="1"/>
            <a:endParaRPr lang="fr-BE" smtClean="0"/>
          </a:p>
          <a:p>
            <a:pPr lvl="1"/>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50</a:t>
            </a:fld>
            <a:endParaRPr lang="fr-FR"/>
          </a:p>
        </p:txBody>
      </p:sp>
    </p:spTree>
    <p:extLst>
      <p:ext uri="{BB962C8B-B14F-4D97-AF65-F5344CB8AC3E}">
        <p14:creationId xmlns:p14="http://schemas.microsoft.com/office/powerpoint/2010/main" val="3398530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971" y="228254"/>
            <a:ext cx="8229600" cy="621546"/>
          </a:xfrm>
        </p:spPr>
        <p:txBody>
          <a:bodyPr/>
          <a:lstStyle/>
          <a:p>
            <a:r>
              <a:rPr lang="fr-BE" smtClean="0"/>
              <a:t>Le Fonds Weissenbruch – 1</a:t>
            </a:r>
            <a:r>
              <a:rPr lang="fr-BE" baseline="30000" smtClean="0"/>
              <a:t>ère</a:t>
            </a:r>
            <a:r>
              <a:rPr lang="fr-BE" smtClean="0"/>
              <a:t> expérience</a:t>
            </a:r>
            <a:endParaRPr lang="fr-BE"/>
          </a:p>
        </p:txBody>
      </p:sp>
      <p:sp>
        <p:nvSpPr>
          <p:cNvPr id="3" name="Espace réservé du contenu 2"/>
          <p:cNvSpPr>
            <a:spLocks noGrp="1"/>
          </p:cNvSpPr>
          <p:nvPr>
            <p:ph idx="1"/>
          </p:nvPr>
        </p:nvSpPr>
        <p:spPr>
          <a:xfrm>
            <a:off x="457200" y="3471863"/>
            <a:ext cx="8229600" cy="3014662"/>
          </a:xfrm>
        </p:spPr>
        <p:txBody>
          <a:bodyPr>
            <a:normAutofit fontScale="70000" lnSpcReduction="20000"/>
          </a:bodyPr>
          <a:lstStyle/>
          <a:p>
            <a:r>
              <a:rPr lang="fr-BE" smtClean="0"/>
              <a:t>Mais pas de recherche full text dans l’inventaire à partir de Primo</a:t>
            </a:r>
          </a:p>
          <a:p>
            <a:r>
              <a:rPr lang="fr-BE" smtClean="0"/>
              <a:t>+ Dans </a:t>
            </a:r>
            <a:r>
              <a:rPr lang="fr-BE"/>
              <a:t>l’inventaire </a:t>
            </a:r>
            <a:r>
              <a:rPr lang="fr-BE" smtClean="0"/>
              <a:t>: liens vers Primo</a:t>
            </a:r>
          </a:p>
          <a:p>
            <a:pPr lvl="1"/>
            <a:r>
              <a:rPr lang="fr-BE" smtClean="0"/>
              <a:t>Documents physiques</a:t>
            </a:r>
          </a:p>
          <a:p>
            <a:pPr lvl="1"/>
            <a:r>
              <a:rPr lang="fr-BE" smtClean="0"/>
              <a:t>Autres documents du don (livres) qui ont été intégrés dans les collections et catalogués dans le SGB</a:t>
            </a:r>
          </a:p>
          <a:p>
            <a:r>
              <a:rPr lang="fr-BE" smtClean="0"/>
              <a:t>Les documents numérisés – le niveau &lt;item&gt; dans l’inventaire pour la partie jusque 1850 – sont moissonnés par Primo à partir de DONum</a:t>
            </a:r>
          </a:p>
          <a:p>
            <a:pPr lvl="1"/>
            <a:r>
              <a:rPr lang="fr-BE" smtClean="0"/>
              <a:t>Cohérence pour l’utilisateur?</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51</a:t>
            </a:fld>
            <a:endParaRPr lang="fr-FR"/>
          </a:p>
        </p:txBody>
      </p:sp>
      <p:pic>
        <p:nvPicPr>
          <p:cNvPr id="5" name="Image 4">
            <a:hlinkClick r:id="rId2"/>
          </p:cNvPr>
          <p:cNvPicPr>
            <a:picLocks noChangeAspect="1"/>
          </p:cNvPicPr>
          <p:nvPr/>
        </p:nvPicPr>
        <p:blipFill>
          <a:blip r:embed="rId3"/>
          <a:stretch>
            <a:fillRect/>
          </a:stretch>
        </p:blipFill>
        <p:spPr>
          <a:xfrm>
            <a:off x="677524" y="1330535"/>
            <a:ext cx="7625990" cy="1916916"/>
          </a:xfrm>
          <a:prstGeom prst="rect">
            <a:avLst/>
          </a:prstGeom>
        </p:spPr>
      </p:pic>
    </p:spTree>
    <p:extLst>
      <p:ext uri="{BB962C8B-B14F-4D97-AF65-F5344CB8AC3E}">
        <p14:creationId xmlns:p14="http://schemas.microsoft.com/office/powerpoint/2010/main" val="1717772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971" y="228254"/>
            <a:ext cx="8229600" cy="621546"/>
          </a:xfrm>
        </p:spPr>
        <p:txBody>
          <a:bodyPr/>
          <a:lstStyle/>
          <a:p>
            <a:r>
              <a:rPr lang="fr-BE" smtClean="0"/>
              <a:t>Le Fonds Weissenbruch – 1</a:t>
            </a:r>
            <a:r>
              <a:rPr lang="fr-BE" baseline="30000" smtClean="0"/>
              <a:t>ère</a:t>
            </a:r>
            <a:r>
              <a:rPr lang="fr-BE" smtClean="0"/>
              <a:t> expérience</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52</a:t>
            </a:fld>
            <a:endParaRPr lang="fr-FR"/>
          </a:p>
        </p:txBody>
      </p:sp>
      <p:pic>
        <p:nvPicPr>
          <p:cNvPr id="7" name="Image 6"/>
          <p:cNvPicPr>
            <a:picLocks noChangeAspect="1"/>
          </p:cNvPicPr>
          <p:nvPr/>
        </p:nvPicPr>
        <p:blipFill>
          <a:blip r:embed="rId2"/>
          <a:stretch>
            <a:fillRect/>
          </a:stretch>
        </p:blipFill>
        <p:spPr>
          <a:xfrm>
            <a:off x="1660448" y="849800"/>
            <a:ext cx="6104629" cy="5562128"/>
          </a:xfrm>
          <a:prstGeom prst="rect">
            <a:avLst/>
          </a:prstGeom>
        </p:spPr>
      </p:pic>
      <p:sp>
        <p:nvSpPr>
          <p:cNvPr id="8" name="ZoneTexte 7"/>
          <p:cNvSpPr txBox="1"/>
          <p:nvPr/>
        </p:nvSpPr>
        <p:spPr>
          <a:xfrm>
            <a:off x="0" y="5887063"/>
            <a:ext cx="3793402" cy="400110"/>
          </a:xfrm>
          <a:prstGeom prst="rect">
            <a:avLst/>
          </a:prstGeom>
          <a:solidFill>
            <a:schemeClr val="bg1"/>
          </a:solidFill>
          <a:ln w="3175">
            <a:noFill/>
          </a:ln>
        </p:spPr>
        <p:txBody>
          <a:bodyPr wrap="square" rtlCol="0">
            <a:spAutoFit/>
          </a:bodyPr>
          <a:lstStyle/>
          <a:p>
            <a:r>
              <a:rPr lang="fr-BE" sz="1000">
                <a:hlinkClick r:id="rId3"/>
              </a:rPr>
              <a:t>https://</a:t>
            </a:r>
            <a:r>
              <a:rPr lang="fr-BE" sz="1000" smtClean="0">
                <a:hlinkClick r:id="rId3"/>
              </a:rPr>
              <a:t>lib.uliege.be/archives/weissenbruch/fonds_weissenbruch.xml</a:t>
            </a:r>
            <a:endParaRPr lang="fr-BE" sz="1000" smtClean="0"/>
          </a:p>
          <a:p>
            <a:endParaRPr lang="fr-BE" sz="1000"/>
          </a:p>
        </p:txBody>
      </p:sp>
    </p:spTree>
    <p:extLst>
      <p:ext uri="{BB962C8B-B14F-4D97-AF65-F5344CB8AC3E}">
        <p14:creationId xmlns:p14="http://schemas.microsoft.com/office/powerpoint/2010/main" val="2970656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329706-12B3-8F4C-9CA9-063F8C6A2AC6}" type="slidenum">
              <a:rPr lang="fr-FR" smtClean="0"/>
              <a:t>53</a:t>
            </a:fld>
            <a:endParaRPr lang="fr-FR"/>
          </a:p>
        </p:txBody>
      </p:sp>
      <p:sp>
        <p:nvSpPr>
          <p:cNvPr id="5" name="Titre 4"/>
          <p:cNvSpPr>
            <a:spLocks noGrp="1"/>
          </p:cNvSpPr>
          <p:nvPr>
            <p:ph type="title"/>
          </p:nvPr>
        </p:nvSpPr>
        <p:spPr/>
        <p:txBody>
          <a:bodyPr>
            <a:normAutofit fontScale="90000"/>
          </a:bodyPr>
          <a:lstStyle/>
          <a:p>
            <a:r>
              <a:rPr lang="fr-BE" smtClean="0"/>
              <a:t>2018-….</a:t>
            </a:r>
            <a:endParaRPr lang="fr-BE"/>
          </a:p>
        </p:txBody>
      </p:sp>
      <p:sp>
        <p:nvSpPr>
          <p:cNvPr id="6" name="Espace réservé du texte 5"/>
          <p:cNvSpPr>
            <a:spLocks noGrp="1"/>
          </p:cNvSpPr>
          <p:nvPr>
            <p:ph type="body" sz="quarter" idx="13"/>
          </p:nvPr>
        </p:nvSpPr>
        <p:spPr/>
        <p:txBody>
          <a:bodyPr/>
          <a:lstStyle/>
          <a:p>
            <a:r>
              <a:rPr lang="fr-BE" smtClean="0"/>
              <a:t>Optimiser</a:t>
            </a:r>
            <a:endParaRPr lang="fr-BE"/>
          </a:p>
        </p:txBody>
      </p:sp>
    </p:spTree>
    <p:extLst>
      <p:ext uri="{BB962C8B-B14F-4D97-AF65-F5344CB8AC3E}">
        <p14:creationId xmlns:p14="http://schemas.microsoft.com/office/powerpoint/2010/main" val="1896051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54</a:t>
            </a:fld>
            <a:endParaRPr lang="fr-FR"/>
          </a:p>
        </p:txBody>
      </p:sp>
      <p:sp>
        <p:nvSpPr>
          <p:cNvPr id="5" name="Titre 4"/>
          <p:cNvSpPr>
            <a:spLocks noGrp="1"/>
          </p:cNvSpPr>
          <p:nvPr>
            <p:ph type="title"/>
          </p:nvPr>
        </p:nvSpPr>
        <p:spPr/>
        <p:txBody>
          <a:bodyPr>
            <a:normAutofit fontScale="90000"/>
          </a:bodyPr>
          <a:lstStyle/>
          <a:p>
            <a:r>
              <a:rPr lang="fr-BE" smtClean="0"/>
              <a:t>Optimiser les consignes</a:t>
            </a:r>
            <a:endParaRPr lang="fr-BE"/>
          </a:p>
        </p:txBody>
      </p:sp>
      <p:sp>
        <p:nvSpPr>
          <p:cNvPr id="6" name="Espace réservé du texte 5"/>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625412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123" y="434394"/>
            <a:ext cx="8496677" cy="914486"/>
          </a:xfrm>
        </p:spPr>
        <p:txBody>
          <a:bodyPr/>
          <a:lstStyle/>
          <a:p>
            <a:r>
              <a:rPr lang="fr-BE" sz="3000" smtClean="0"/>
              <a:t>« Besoin </a:t>
            </a:r>
            <a:r>
              <a:rPr lang="fr-BE" sz="3000"/>
              <a:t>de notes de </a:t>
            </a:r>
            <a:r>
              <a:rPr lang="fr-BE" sz="3000" smtClean="0"/>
              <a:t>catalogage ? Pas spécialement »</a:t>
            </a:r>
            <a:br>
              <a:rPr lang="fr-BE" sz="3000" smtClean="0"/>
            </a:br>
            <a:r>
              <a:rPr lang="fr-BE" sz="3000" smtClean="0"/>
              <a:t>2018…</a:t>
            </a:r>
            <a:endParaRPr lang="fr-BE" sz="3000"/>
          </a:p>
        </p:txBody>
      </p:sp>
      <p:sp>
        <p:nvSpPr>
          <p:cNvPr id="3" name="Espace réservé du contenu 2"/>
          <p:cNvSpPr>
            <a:spLocks noGrp="1"/>
          </p:cNvSpPr>
          <p:nvPr>
            <p:ph idx="1"/>
          </p:nvPr>
        </p:nvSpPr>
        <p:spPr>
          <a:xfrm>
            <a:off x="476062" y="2633710"/>
            <a:ext cx="3962399" cy="2228002"/>
          </a:xfrm>
        </p:spPr>
        <p:txBody>
          <a:bodyPr>
            <a:normAutofit/>
          </a:bodyPr>
          <a:lstStyle/>
          <a:p>
            <a:pPr>
              <a:buFont typeface="Wingdings" panose="05000000000000000000" pitchFamily="2" charset="2"/>
              <a:buChar char="v"/>
            </a:pPr>
            <a:r>
              <a:rPr lang="fr-BE" sz="2400" smtClean="0"/>
              <a:t>Intégrer dans le </a:t>
            </a:r>
            <a:r>
              <a:rPr lang="fr-BE" sz="2400" smtClean="0">
                <a:hlinkClick r:id="rId2"/>
              </a:rPr>
              <a:t>wiki </a:t>
            </a:r>
            <a:r>
              <a:rPr lang="fr-BE" sz="2400" smtClean="0"/>
              <a:t>Gestion des ressources &amp; Catalogage une nouvelle section</a:t>
            </a:r>
            <a:r>
              <a:rPr lang="fr-BE" sz="2400"/>
              <a:t> </a:t>
            </a:r>
            <a:r>
              <a:rPr lang="fr-BE" sz="2400" smtClean="0"/>
              <a:t>Fonds patrimoniaux </a:t>
            </a:r>
          </a:p>
          <a:p>
            <a:pPr>
              <a:buFontTx/>
              <a:buChar char="-"/>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55</a:t>
            </a:fld>
            <a:endParaRPr lang="fr-FR"/>
          </a:p>
        </p:txBody>
      </p:sp>
      <p:pic>
        <p:nvPicPr>
          <p:cNvPr id="5" name="Image 4"/>
          <p:cNvPicPr>
            <a:picLocks noChangeAspect="1"/>
          </p:cNvPicPr>
          <p:nvPr/>
        </p:nvPicPr>
        <p:blipFill>
          <a:blip r:embed="rId3"/>
          <a:stretch>
            <a:fillRect/>
          </a:stretch>
        </p:blipFill>
        <p:spPr>
          <a:xfrm>
            <a:off x="4683784" y="1321806"/>
            <a:ext cx="3738831" cy="4864681"/>
          </a:xfrm>
          <a:prstGeom prst="rect">
            <a:avLst/>
          </a:prstGeom>
        </p:spPr>
      </p:pic>
    </p:spTree>
    <p:extLst>
      <p:ext uri="{BB962C8B-B14F-4D97-AF65-F5344CB8AC3E}">
        <p14:creationId xmlns:p14="http://schemas.microsoft.com/office/powerpoint/2010/main" val="19173657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123" y="334806"/>
            <a:ext cx="8496677" cy="914486"/>
          </a:xfrm>
        </p:spPr>
        <p:txBody>
          <a:bodyPr/>
          <a:lstStyle/>
          <a:p>
            <a:r>
              <a:rPr lang="fr-BE" sz="3000" smtClean="0"/>
              <a:t>« Besoin </a:t>
            </a:r>
            <a:r>
              <a:rPr lang="fr-BE" sz="3000"/>
              <a:t>de notes de </a:t>
            </a:r>
            <a:r>
              <a:rPr lang="fr-BE" sz="3000" smtClean="0"/>
              <a:t>catalogage ? Pas spécialement »</a:t>
            </a:r>
            <a:r>
              <a:rPr lang="fr-BE" smtClean="0"/>
              <a:t/>
            </a:r>
            <a:br>
              <a:rPr lang="fr-BE" smtClean="0"/>
            </a:br>
            <a:r>
              <a:rPr lang="fr-BE" sz="3000" smtClean="0"/>
              <a:t>2018…</a:t>
            </a:r>
            <a:endParaRPr lang="fr-BE" sz="300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56</a:t>
            </a:fld>
            <a:endParaRPr lang="fr-FR"/>
          </a:p>
        </p:txBody>
      </p:sp>
      <p:sp>
        <p:nvSpPr>
          <p:cNvPr id="6" name="Espace réservé du contenu 5"/>
          <p:cNvSpPr>
            <a:spLocks noGrp="1"/>
          </p:cNvSpPr>
          <p:nvPr>
            <p:ph idx="1"/>
          </p:nvPr>
        </p:nvSpPr>
        <p:spPr>
          <a:xfrm>
            <a:off x="315951" y="1466661"/>
            <a:ext cx="8625265" cy="5254814"/>
          </a:xfrm>
        </p:spPr>
        <p:txBody>
          <a:bodyPr>
            <a:normAutofit fontScale="77500" lnSpcReduction="20000"/>
          </a:bodyPr>
          <a:lstStyle/>
          <a:p>
            <a:r>
              <a:rPr lang="fr-BE" smtClean="0"/>
              <a:t>Consignes générales pour les fonds patrimoniaux</a:t>
            </a:r>
          </a:p>
          <a:p>
            <a:pPr lvl="1"/>
            <a:r>
              <a:rPr lang="fr-BE"/>
              <a:t>Langue de catalogage pour tous les documents patrimoniaux (pré-1831) = </a:t>
            </a:r>
            <a:r>
              <a:rPr lang="fr-BE" smtClean="0"/>
              <a:t>français</a:t>
            </a:r>
          </a:p>
          <a:p>
            <a:pPr lvl="1">
              <a:buFont typeface="Symbol" panose="05050102010706020507" pitchFamily="18" charset="2"/>
              <a:buChar char="Þ"/>
            </a:pPr>
            <a:r>
              <a:rPr lang="fr-BE"/>
              <a:t>Marc21 dans Alma pour les imprimés pré-1831, les incunables, les manuscrits</a:t>
            </a:r>
          </a:p>
          <a:p>
            <a:pPr lvl="2">
              <a:buFont typeface="Symbol" panose="05050102010706020507" pitchFamily="18" charset="2"/>
              <a:buChar char="Þ"/>
            </a:pPr>
            <a:r>
              <a:rPr lang="fr-BE"/>
              <a:t>RDA adapté : basé sur la Recommandation Catalogage des monographies anciennes (2016) =&gt; ! Tenir compte de notre contexte Marc21</a:t>
            </a:r>
          </a:p>
          <a:p>
            <a:pPr lvl="3">
              <a:buFont typeface="Symbol" panose="05050102010706020507" pitchFamily="18" charset="2"/>
              <a:buChar char="Þ"/>
            </a:pPr>
            <a:r>
              <a:rPr lang="fr-BE"/>
              <a:t>En cours… déjà du contenu pour les zones principales utilisées dans les formats BIB et HOL</a:t>
            </a:r>
          </a:p>
          <a:p>
            <a:pPr marL="1371600" lvl="3" indent="0">
              <a:buNone/>
            </a:pPr>
            <a:r>
              <a:rPr lang="fr-BE" b="1" i="1"/>
              <a:t>Marc21, Alma, manuscrits </a:t>
            </a:r>
            <a:r>
              <a:rPr lang="fr-BE" b="1" i="1" smtClean="0"/>
              <a:t>?</a:t>
            </a:r>
          </a:p>
          <a:p>
            <a:pPr lvl="1">
              <a:buFont typeface="Symbol" panose="05050102010706020507" pitchFamily="18" charset="2"/>
              <a:buChar char="Þ"/>
            </a:pPr>
            <a:r>
              <a:rPr lang="fr-BE"/>
              <a:t>EAD dans Oxygen pour les manuscrits et fonds d’archives</a:t>
            </a:r>
          </a:p>
          <a:p>
            <a:pPr lvl="2">
              <a:buFont typeface="Symbol" panose="05050102010706020507" pitchFamily="18" charset="2"/>
              <a:buChar char="Þ"/>
            </a:pPr>
            <a:r>
              <a:rPr lang="fr-BE"/>
              <a:t>Utilisation du logiciel Oxygen</a:t>
            </a:r>
          </a:p>
          <a:p>
            <a:pPr lvl="2">
              <a:buFont typeface="Symbol" panose="05050102010706020507" pitchFamily="18" charset="2"/>
              <a:buChar char="Þ"/>
            </a:pPr>
            <a:r>
              <a:rPr lang="fr-BE"/>
              <a:t>Structure des fichiers EAD </a:t>
            </a:r>
          </a:p>
          <a:p>
            <a:pPr lvl="2">
              <a:buFont typeface="Symbol" panose="05050102010706020507" pitchFamily="18" charset="2"/>
              <a:buChar char="Þ"/>
            </a:pPr>
            <a:r>
              <a:rPr lang="fr-BE"/>
              <a:t> balises utilisées</a:t>
            </a:r>
          </a:p>
          <a:p>
            <a:pPr marL="457200" lvl="1" indent="0">
              <a:buNone/>
            </a:pPr>
            <a:endParaRPr lang="fr-BE" smtClean="0"/>
          </a:p>
          <a:p>
            <a:r>
              <a:rPr lang="fr-BE"/>
              <a:t>Détail pour chaque zone lorsque la consigne diffère des ouvrages modernes</a:t>
            </a:r>
          </a:p>
          <a:p>
            <a:pPr marL="0" indent="0">
              <a:buNone/>
            </a:pPr>
            <a:endParaRPr lang="fr-BE" smtClean="0"/>
          </a:p>
          <a:p>
            <a:pPr>
              <a:buFont typeface="Symbol" panose="05050102010706020507" pitchFamily="18" charset="2"/>
              <a:buChar char="Þ"/>
            </a:pPr>
            <a:endParaRPr lang="fr-BE"/>
          </a:p>
          <a:p>
            <a:pPr marL="457200" lvl="1" indent="0">
              <a:buNone/>
            </a:pPr>
            <a:endParaRPr lang="fr-BE"/>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446" y="3771899"/>
            <a:ext cx="556617" cy="471487"/>
          </a:xfrm>
          <a:prstGeom prst="rect">
            <a:avLst/>
          </a:prstGeom>
        </p:spPr>
      </p:pic>
    </p:spTree>
    <p:extLst>
      <p:ext uri="{BB962C8B-B14F-4D97-AF65-F5344CB8AC3E}">
        <p14:creationId xmlns:p14="http://schemas.microsoft.com/office/powerpoint/2010/main" val="743772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329706-12B3-8F4C-9CA9-063F8C6A2AC6}" type="slidenum">
              <a:rPr lang="fr-FR" smtClean="0"/>
              <a:t>57</a:t>
            </a:fld>
            <a:endParaRPr lang="fr-FR"/>
          </a:p>
        </p:txBody>
      </p:sp>
      <p:sp>
        <p:nvSpPr>
          <p:cNvPr id="5" name="Titre 4"/>
          <p:cNvSpPr>
            <a:spLocks noGrp="1"/>
          </p:cNvSpPr>
          <p:nvPr>
            <p:ph type="title"/>
          </p:nvPr>
        </p:nvSpPr>
        <p:spPr/>
        <p:txBody>
          <a:bodyPr>
            <a:normAutofit fontScale="90000"/>
          </a:bodyPr>
          <a:lstStyle/>
          <a:p>
            <a:r>
              <a:rPr lang="fr-BE" smtClean="0"/>
              <a:t>Optimiser la gestion</a:t>
            </a:r>
            <a:endParaRPr lang="fr-BE"/>
          </a:p>
        </p:txBody>
      </p:sp>
      <p:sp>
        <p:nvSpPr>
          <p:cNvPr id="6" name="Espace réservé du texte 5"/>
          <p:cNvSpPr>
            <a:spLocks noGrp="1"/>
          </p:cNvSpPr>
          <p:nvPr>
            <p:ph type="body" sz="quarter" idx="13"/>
          </p:nvPr>
        </p:nvSpPr>
        <p:spPr/>
        <p:txBody>
          <a:bodyPr/>
          <a:lstStyle/>
          <a:p>
            <a:r>
              <a:rPr lang="fr-BE" smtClean="0"/>
              <a:t>Pour améliorer le </a:t>
            </a:r>
            <a:r>
              <a:rPr lang="fr-BE" i="1"/>
              <a:t>front end</a:t>
            </a:r>
          </a:p>
        </p:txBody>
      </p:sp>
    </p:spTree>
    <p:extLst>
      <p:ext uri="{BB962C8B-B14F-4D97-AF65-F5344CB8AC3E}">
        <p14:creationId xmlns:p14="http://schemas.microsoft.com/office/powerpoint/2010/main" val="1685129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mtClean="0"/>
              <a:t>2018-2019 : Alma &amp; Primo VE</a:t>
            </a:r>
            <a:endParaRPr lang="fr-BE"/>
          </a:p>
        </p:txBody>
      </p:sp>
      <p:sp>
        <p:nvSpPr>
          <p:cNvPr id="3" name="Espace réservé du contenu 2"/>
          <p:cNvSpPr>
            <a:spLocks noGrp="1"/>
          </p:cNvSpPr>
          <p:nvPr>
            <p:ph idx="1"/>
          </p:nvPr>
        </p:nvSpPr>
        <p:spPr>
          <a:xfrm>
            <a:off x="457199" y="1165633"/>
            <a:ext cx="8369929" cy="5555841"/>
          </a:xfrm>
        </p:spPr>
        <p:txBody>
          <a:bodyPr>
            <a:normAutofit fontScale="92500" lnSpcReduction="20000"/>
          </a:bodyPr>
          <a:lstStyle/>
          <a:p>
            <a:r>
              <a:rPr lang="fr-BE" smtClean="0"/>
              <a:t>Souhait d’exploiter la fonctionnalité des </a:t>
            </a:r>
            <a:r>
              <a:rPr lang="fr-BE" b="1" smtClean="0"/>
              <a:t>Collections de Primo</a:t>
            </a:r>
          </a:p>
          <a:p>
            <a:pPr lvl="1"/>
            <a:r>
              <a:rPr lang="fr-BE" smtClean="0"/>
              <a:t>Premiers tests dans Primo New UI non concluants</a:t>
            </a:r>
          </a:p>
          <a:p>
            <a:pPr lvl="1"/>
            <a:r>
              <a:rPr lang="fr-BE" smtClean="0"/>
              <a:t>Projet Primo VE (nov. 2018 -) : facilité de configuration </a:t>
            </a:r>
          </a:p>
          <a:p>
            <a:r>
              <a:rPr lang="fr-BE" smtClean="0"/>
              <a:t>Comment éviter la </a:t>
            </a:r>
            <a:r>
              <a:rPr lang="fr-BE" b="1" smtClean="0"/>
              <a:t>redondance</a:t>
            </a:r>
            <a:r>
              <a:rPr lang="fr-BE" smtClean="0"/>
              <a:t> et la </a:t>
            </a:r>
            <a:r>
              <a:rPr lang="fr-BE" b="1" smtClean="0"/>
              <a:t>confusion</a:t>
            </a:r>
            <a:r>
              <a:rPr lang="fr-BE" smtClean="0"/>
              <a:t> </a:t>
            </a:r>
            <a:r>
              <a:rPr lang="fr-BE" b="1" smtClean="0"/>
              <a:t>dans les résultats </a:t>
            </a:r>
            <a:r>
              <a:rPr lang="fr-BE" smtClean="0"/>
              <a:t>?</a:t>
            </a:r>
          </a:p>
          <a:p>
            <a:pPr lvl="1"/>
            <a:r>
              <a:rPr lang="fr-BE" smtClean="0"/>
              <a:t>Réflexion sur l’intégration DONum/Primo</a:t>
            </a:r>
          </a:p>
          <a:p>
            <a:pPr lvl="1"/>
            <a:r>
              <a:rPr lang="fr-BE" smtClean="0"/>
              <a:t>Comment différencier – ou fusionner? - les résultats venant de sources différentes?</a:t>
            </a:r>
          </a:p>
          <a:p>
            <a:r>
              <a:rPr lang="fr-BE" smtClean="0"/>
              <a:t>Quelle possibilité d’</a:t>
            </a:r>
            <a:r>
              <a:rPr lang="fr-BE" b="1" smtClean="0"/>
              <a:t>exploiter les fichiers EAD </a:t>
            </a:r>
            <a:r>
              <a:rPr lang="fr-BE" smtClean="0"/>
              <a:t>dans Alma/Primo?</a:t>
            </a:r>
          </a:p>
          <a:p>
            <a:pPr lvl="1"/>
            <a:r>
              <a:rPr lang="fr-BE" smtClean="0"/>
              <a:t>Intégration Oxygen/Alma?</a:t>
            </a:r>
          </a:p>
          <a:p>
            <a:pPr lvl="2"/>
            <a:r>
              <a:rPr lang="fr-BE" smtClean="0"/>
              <a:t>Import EAD : pas ce qu’on attendait !</a:t>
            </a:r>
          </a:p>
          <a:p>
            <a:pPr lvl="2"/>
            <a:r>
              <a:rPr lang="fr-BE" smtClean="0"/>
              <a:t>Développements en cours -&gt; ? </a:t>
            </a:r>
          </a:p>
          <a:p>
            <a:pPr lvl="1"/>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58</a:t>
            </a:fld>
            <a:endParaRPr lang="fr-FR"/>
          </a:p>
        </p:txBody>
      </p:sp>
    </p:spTree>
    <p:extLst>
      <p:ext uri="{BB962C8B-B14F-4D97-AF65-F5344CB8AC3E}">
        <p14:creationId xmlns:p14="http://schemas.microsoft.com/office/powerpoint/2010/main" val="984493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4" y="289098"/>
            <a:ext cx="8229600" cy="621546"/>
          </a:xfrm>
        </p:spPr>
        <p:txBody>
          <a:bodyPr/>
          <a:lstStyle/>
          <a:p>
            <a:r>
              <a:rPr lang="fr-BE" smtClean="0"/>
              <a:t>2018-2019 : Alma &amp; Primo VE - DONum</a:t>
            </a:r>
            <a:endParaRPr lang="fr-BE"/>
          </a:p>
        </p:txBody>
      </p:sp>
      <p:sp>
        <p:nvSpPr>
          <p:cNvPr id="3" name="Espace réservé du contenu 2"/>
          <p:cNvSpPr>
            <a:spLocks noGrp="1"/>
          </p:cNvSpPr>
          <p:nvPr>
            <p:ph idx="1"/>
          </p:nvPr>
        </p:nvSpPr>
        <p:spPr>
          <a:xfrm>
            <a:off x="179515" y="1165633"/>
            <a:ext cx="8783416" cy="5555841"/>
          </a:xfrm>
        </p:spPr>
        <p:txBody>
          <a:bodyPr>
            <a:normAutofit fontScale="85000" lnSpcReduction="20000"/>
          </a:bodyPr>
          <a:lstStyle/>
          <a:p>
            <a:r>
              <a:rPr lang="fr-BE" sz="3600" smtClean="0"/>
              <a:t>Situation actuelle </a:t>
            </a:r>
          </a:p>
          <a:p>
            <a:pPr lvl="1"/>
            <a:r>
              <a:rPr lang="fr-BE" smtClean="0"/>
              <a:t>Moissonnage double par notre Primo du </a:t>
            </a:r>
            <a:r>
              <a:rPr lang="fr-BE" smtClean="0">
                <a:hlinkClick r:id="rId2"/>
              </a:rPr>
              <a:t>DONum BICFB </a:t>
            </a:r>
            <a:r>
              <a:rPr lang="fr-BE" smtClean="0"/>
              <a:t>&amp; du Dspace </a:t>
            </a:r>
            <a:r>
              <a:rPr lang="fr-BE" smtClean="0">
                <a:hlinkClick r:id="rId3"/>
              </a:rPr>
              <a:t>DONum ULiège</a:t>
            </a:r>
            <a:r>
              <a:rPr lang="fr-BE" smtClean="0"/>
              <a:t> </a:t>
            </a:r>
          </a:p>
          <a:p>
            <a:pPr>
              <a:buFont typeface="Wingdings" panose="05000000000000000000" pitchFamily="2" charset="2"/>
              <a:buChar char="v"/>
            </a:pPr>
            <a:r>
              <a:rPr lang="fr-BE" smtClean="0"/>
              <a:t>DONum BICFB dans PCI? =&gt; Quand?  Sets par Institutions? </a:t>
            </a:r>
          </a:p>
          <a:p>
            <a:pPr>
              <a:buFont typeface="Symbol" panose="05050102010706020507" pitchFamily="18" charset="2"/>
              <a:buChar char="Þ"/>
            </a:pPr>
            <a:endParaRPr lang="fr-BE" smtClean="0"/>
          </a:p>
          <a:p>
            <a:r>
              <a:rPr lang="fr-BE" sz="3600" b="1" smtClean="0"/>
              <a:t>Nouveau Primo (Primo VE) : nouveaux choix</a:t>
            </a:r>
          </a:p>
          <a:p>
            <a:pPr lvl="1"/>
            <a:r>
              <a:rPr lang="fr-BE" smtClean="0"/>
              <a:t>Moissonage de ressources externes (dc ou xml)</a:t>
            </a:r>
          </a:p>
          <a:p>
            <a:pPr lvl="2"/>
            <a:r>
              <a:rPr lang="fr-BE" smtClean="0"/>
              <a:t>DONum BICFB : 1 set pour chaque institution partenaire</a:t>
            </a:r>
          </a:p>
          <a:p>
            <a:pPr lvl="2"/>
            <a:r>
              <a:rPr lang="fr-BE" smtClean="0"/>
              <a:t>Une partie des sets définis dans DONum ULiège : les documents de type ‘non-livres’ (estampes, fossiles, gravures …)</a:t>
            </a:r>
          </a:p>
          <a:p>
            <a:pPr lvl="1"/>
            <a:r>
              <a:rPr lang="fr-BE" smtClean="0"/>
              <a:t>Exploiter la composante « Digital » d’Alma pour ajouter des représentations distantes : </a:t>
            </a:r>
          </a:p>
          <a:p>
            <a:pPr lvl="2"/>
            <a:r>
              <a:rPr lang="fr-BE" smtClean="0"/>
              <a:t>pour tous les documents conservés par les bibliothèques (livres, manuscrits, cartes…) et définis comme types de documents dans DONum</a:t>
            </a:r>
            <a:endParaRPr lang="fr-BE"/>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59</a:t>
            </a:fld>
            <a:endParaRPr lang="fr-FR"/>
          </a:p>
        </p:txBody>
      </p:sp>
    </p:spTree>
    <p:extLst>
      <p:ext uri="{BB962C8B-B14F-4D97-AF65-F5344CB8AC3E}">
        <p14:creationId xmlns:p14="http://schemas.microsoft.com/office/powerpoint/2010/main" val="181545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6665" y="485319"/>
            <a:ext cx="8229600" cy="621546"/>
          </a:xfrm>
        </p:spPr>
        <p:txBody>
          <a:bodyPr/>
          <a:lstStyle/>
          <a:p>
            <a:r>
              <a:rPr lang="fr-BE" sz="3200" smtClean="0"/>
              <a:t>Aujourd’hui, accessibles via l’interface publique du catalogue</a:t>
            </a:r>
            <a:endParaRPr lang="fr-BE" sz="3200"/>
          </a:p>
        </p:txBody>
      </p:sp>
      <p:sp>
        <p:nvSpPr>
          <p:cNvPr id="3" name="Espace réservé du contenu 2"/>
          <p:cNvSpPr>
            <a:spLocks noGrp="1"/>
          </p:cNvSpPr>
          <p:nvPr>
            <p:ph idx="1"/>
          </p:nvPr>
        </p:nvSpPr>
        <p:spPr/>
        <p:txBody>
          <a:bodyPr>
            <a:normAutofit/>
          </a:bodyPr>
          <a:lstStyle/>
          <a:p>
            <a:r>
              <a:rPr lang="fr-BE" smtClean="0"/>
              <a:t>Plusieurs milliers de brochures diverses et pamphlets, dont + de 2000 Mazarinades cataloguées</a:t>
            </a:r>
          </a:p>
          <a:p>
            <a:pPr marL="0" indent="0">
              <a:buNone/>
            </a:pPr>
            <a:endParaRPr lang="fr-BE" smtClean="0"/>
          </a:p>
          <a:p>
            <a:pPr marL="0" indent="0">
              <a:buNone/>
            </a:pPr>
            <a:r>
              <a:rPr lang="fr-BE" smtClean="0"/>
              <a:t>Au total, environ 38,000 volumes (35,500 titres) d’avant 1831 présents dans Alma</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a:t>
            </a:fld>
            <a:endParaRPr lang="fr-FR"/>
          </a:p>
        </p:txBody>
      </p:sp>
    </p:spTree>
    <p:extLst>
      <p:ext uri="{BB962C8B-B14F-4D97-AF65-F5344CB8AC3E}">
        <p14:creationId xmlns:p14="http://schemas.microsoft.com/office/powerpoint/2010/main" val="2712757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z="3400" smtClean="0"/>
              <a:t>2018-2019 : Alma &amp; Primo VE – EAD</a:t>
            </a:r>
            <a:endParaRPr lang="fr-BE" sz="3400"/>
          </a:p>
        </p:txBody>
      </p:sp>
      <p:sp>
        <p:nvSpPr>
          <p:cNvPr id="3" name="Espace réservé du contenu 2"/>
          <p:cNvSpPr>
            <a:spLocks noGrp="1"/>
          </p:cNvSpPr>
          <p:nvPr>
            <p:ph idx="1"/>
          </p:nvPr>
        </p:nvSpPr>
        <p:spPr>
          <a:xfrm>
            <a:off x="242889" y="1165633"/>
            <a:ext cx="8720042" cy="5555841"/>
          </a:xfrm>
        </p:spPr>
        <p:txBody>
          <a:bodyPr>
            <a:normAutofit/>
          </a:bodyPr>
          <a:lstStyle/>
          <a:p>
            <a:r>
              <a:rPr lang="fr-BE" smtClean="0"/>
              <a:t>Situation actuelle (rappel)</a:t>
            </a:r>
          </a:p>
          <a:p>
            <a:pPr lvl="1">
              <a:buFontTx/>
              <a:buChar char="-"/>
            </a:pPr>
            <a:r>
              <a:rPr lang="fr-BE" sz="2200" smtClean="0"/>
              <a:t>Quelques manuscrits encodés en Marc21 dans Alma</a:t>
            </a:r>
            <a:endParaRPr lang="fr-BE" sz="2200"/>
          </a:p>
          <a:p>
            <a:pPr lvl="1">
              <a:buFontTx/>
              <a:buChar char="-"/>
            </a:pPr>
            <a:r>
              <a:rPr lang="fr-BE" sz="2200" smtClean="0"/>
              <a:t>Environ 450 manuscrits – hors archives - encodés dans l’outil EAD Oxygen</a:t>
            </a:r>
          </a:p>
          <a:p>
            <a:pPr lvl="1">
              <a:buFontTx/>
              <a:buChar char="-"/>
            </a:pPr>
            <a:r>
              <a:rPr lang="fr-BE" sz="2200" smtClean="0"/>
              <a:t>Incunables encodés en Marc21 dans Alma</a:t>
            </a:r>
          </a:p>
          <a:p>
            <a:pPr lvl="1">
              <a:buFontTx/>
              <a:buChar char="-"/>
            </a:pPr>
            <a:r>
              <a:rPr lang="fr-BE" sz="2200" smtClean="0"/>
              <a:t>Inventaires d’archives faits en EAD + documents word</a:t>
            </a:r>
          </a:p>
          <a:p>
            <a:pPr lvl="1">
              <a:buFontTx/>
              <a:buChar char="-"/>
            </a:pPr>
            <a:r>
              <a:rPr lang="fr-BE" sz="2200" smtClean="0"/>
              <a:t>1 inventaire publié à partir de l’EAD</a:t>
            </a:r>
          </a:p>
          <a:p>
            <a:pPr>
              <a:buFont typeface="Symbol" panose="05050102010706020507" pitchFamily="18" charset="2"/>
              <a:buChar char="Þ"/>
            </a:pPr>
            <a:r>
              <a:rPr lang="fr-BE" b="1" smtClean="0"/>
              <a:t>Comment avancer?</a:t>
            </a:r>
          </a:p>
          <a:p>
            <a:pPr lvl="1">
              <a:buFont typeface="Symbol" panose="05050102010706020507" pitchFamily="18" charset="2"/>
              <a:buChar char="Þ"/>
            </a:pPr>
            <a:r>
              <a:rPr lang="fr-BE" smtClean="0"/>
              <a:t>‘blocages’ techniques</a:t>
            </a:r>
          </a:p>
          <a:p>
            <a:pPr lvl="1">
              <a:buFont typeface="Symbol" panose="05050102010706020507" pitchFamily="18" charset="2"/>
              <a:buChar char="Þ"/>
            </a:pPr>
            <a:r>
              <a:rPr lang="fr-BE" smtClean="0"/>
              <a:t>Il faut gérer 2 outils en parallèles + Front End</a:t>
            </a:r>
          </a:p>
          <a:p>
            <a:pPr lvl="2">
              <a:buFont typeface="Symbol" panose="05050102010706020507" pitchFamily="18" charset="2"/>
              <a:buChar char="Þ"/>
            </a:pPr>
            <a:r>
              <a:rPr lang="fr-BE" sz="2800" smtClean="0">
                <a:solidFill>
                  <a:srgbClr val="002060"/>
                </a:solidFill>
              </a:rPr>
              <a:t>Privilégier le FE : nécessité de visibilité + cohérence des résultats de recherche !</a:t>
            </a:r>
            <a:endParaRPr lang="fr-BE" sz="2800">
              <a:solidFill>
                <a:srgbClr val="002060"/>
              </a:solidFill>
            </a:endParaRPr>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60</a:t>
            </a:fld>
            <a:endParaRPr lang="fr-FR"/>
          </a:p>
        </p:txBody>
      </p:sp>
    </p:spTree>
    <p:extLst>
      <p:ext uri="{BB962C8B-B14F-4D97-AF65-F5344CB8AC3E}">
        <p14:creationId xmlns:p14="http://schemas.microsoft.com/office/powerpoint/2010/main" val="10794653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z="3400" smtClean="0"/>
              <a:t>2018-2019 : Alma &amp; Primo VE – EAD</a:t>
            </a:r>
            <a:endParaRPr lang="fr-BE" sz="3400"/>
          </a:p>
        </p:txBody>
      </p:sp>
      <p:sp>
        <p:nvSpPr>
          <p:cNvPr id="3" name="Espace réservé du contenu 2"/>
          <p:cNvSpPr>
            <a:spLocks noGrp="1"/>
          </p:cNvSpPr>
          <p:nvPr>
            <p:ph idx="1"/>
          </p:nvPr>
        </p:nvSpPr>
        <p:spPr>
          <a:xfrm>
            <a:off x="457199" y="1165634"/>
            <a:ext cx="8505731" cy="5190716"/>
          </a:xfrm>
        </p:spPr>
        <p:txBody>
          <a:bodyPr>
            <a:normAutofit/>
          </a:bodyPr>
          <a:lstStyle/>
          <a:p>
            <a:r>
              <a:rPr lang="fr-BE" smtClean="0"/>
              <a:t>Manuscrits</a:t>
            </a:r>
          </a:p>
          <a:p>
            <a:pPr lvl="1"/>
            <a:r>
              <a:rPr lang="fr-BE" smtClean="0"/>
              <a:t>Transposer en Marc21 dans Alma… </a:t>
            </a:r>
            <a:r>
              <a:rPr lang="fr-BE" i="1" smtClean="0"/>
              <a:t>manuellement</a:t>
            </a:r>
            <a:r>
              <a:rPr lang="fr-BE" smtClean="0"/>
              <a:t> les descriptions </a:t>
            </a:r>
            <a:r>
              <a:rPr lang="fr-BE"/>
              <a:t>de manuscrits faites dans </a:t>
            </a:r>
            <a:r>
              <a:rPr lang="fr-BE" smtClean="0"/>
              <a:t>Oxygen</a:t>
            </a:r>
          </a:p>
          <a:p>
            <a:pPr lvl="2"/>
            <a:r>
              <a:rPr lang="fr-BE" smtClean="0"/>
              <a:t>Mapping revu et précisé : la transposition est faite par un documentaliste non ‘patrimoine’</a:t>
            </a:r>
          </a:p>
          <a:p>
            <a:pPr lvl="2"/>
            <a:r>
              <a:rPr lang="fr-BE" smtClean="0"/>
              <a:t>Révision de certaines zones utilisées précédemment</a:t>
            </a:r>
          </a:p>
          <a:p>
            <a:pPr lvl="2"/>
            <a:r>
              <a:rPr lang="fr-BE" smtClean="0"/>
              <a:t>Amélioration des notices existantes </a:t>
            </a:r>
          </a:p>
          <a:p>
            <a:pPr lvl="2"/>
            <a:r>
              <a:rPr lang="fr-BE" smtClean="0"/>
              <a:t>Tenir compte des possibilités d’affichage avec Primo VE</a:t>
            </a:r>
          </a:p>
          <a:p>
            <a:pPr lvl="2"/>
            <a:r>
              <a:rPr lang="fr-BE" smtClean="0"/>
              <a:t>Assigner dans une « Collection Alma/Primo »</a:t>
            </a:r>
          </a:p>
          <a:p>
            <a:pPr lvl="2"/>
            <a:r>
              <a:rPr lang="fr-BE" smtClean="0"/>
              <a:t>Associer la représentation numérique distante</a:t>
            </a:r>
          </a:p>
          <a:p>
            <a:pPr lvl="1"/>
            <a:endParaRPr lang="fr-BE" smtClean="0"/>
          </a:p>
          <a:p>
            <a:pPr lvl="1"/>
            <a:endParaRPr lang="fr-BE" smtClean="0"/>
          </a:p>
          <a:p>
            <a:pPr lvl="1"/>
            <a:endParaRPr lang="fr-BE" smtClean="0"/>
          </a:p>
          <a:p>
            <a:pPr lvl="1"/>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61</a:t>
            </a:fld>
            <a:endParaRPr lang="fr-FR"/>
          </a:p>
        </p:txBody>
      </p:sp>
    </p:spTree>
    <p:extLst>
      <p:ext uri="{BB962C8B-B14F-4D97-AF65-F5344CB8AC3E}">
        <p14:creationId xmlns:p14="http://schemas.microsoft.com/office/powerpoint/2010/main" val="796292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z="3400" smtClean="0"/>
              <a:t>2018-2019 : Alma &amp; Primo VE – EAD</a:t>
            </a:r>
            <a:endParaRPr lang="fr-BE" sz="3400"/>
          </a:p>
        </p:txBody>
      </p:sp>
      <p:sp>
        <p:nvSpPr>
          <p:cNvPr id="3" name="Espace réservé du contenu 2"/>
          <p:cNvSpPr>
            <a:spLocks noGrp="1"/>
          </p:cNvSpPr>
          <p:nvPr>
            <p:ph idx="1"/>
          </p:nvPr>
        </p:nvSpPr>
        <p:spPr>
          <a:xfrm>
            <a:off x="457199" y="1165634"/>
            <a:ext cx="8505731" cy="5190716"/>
          </a:xfrm>
        </p:spPr>
        <p:txBody>
          <a:bodyPr>
            <a:normAutofit/>
          </a:bodyPr>
          <a:lstStyle/>
          <a:p>
            <a:r>
              <a:rPr lang="fr-BE"/>
              <a:t>Fonds d’Archives</a:t>
            </a:r>
          </a:p>
          <a:p>
            <a:pPr lvl="1"/>
            <a:r>
              <a:rPr lang="fr-BE"/>
              <a:t>Créer des notices Marc de type « Collection » dans Alma</a:t>
            </a:r>
          </a:p>
          <a:p>
            <a:pPr lvl="1"/>
            <a:r>
              <a:rPr lang="fr-BE"/>
              <a:t>Associer un inventaire digital distant</a:t>
            </a:r>
          </a:p>
          <a:p>
            <a:pPr lvl="2"/>
            <a:r>
              <a:rPr lang="fr-BE" smtClean="0"/>
              <a:t>Vers notices </a:t>
            </a:r>
            <a:r>
              <a:rPr lang="fr-BE"/>
              <a:t>ORBi -&gt; </a:t>
            </a:r>
            <a:r>
              <a:rPr lang="fr-BE" smtClean="0"/>
              <a:t>accès aux PDF des inventaires</a:t>
            </a:r>
            <a:endParaRPr lang="fr-BE"/>
          </a:p>
          <a:p>
            <a:pPr lvl="1"/>
            <a:r>
              <a:rPr lang="fr-BE" smtClean="0"/>
              <a:t>Fonds d’archives numérisés </a:t>
            </a:r>
          </a:p>
          <a:p>
            <a:pPr lvl="2"/>
            <a:r>
              <a:rPr lang="fr-BE" smtClean="0"/>
              <a:t>Ne plus moissonner les ensembles « Archives » de DONum</a:t>
            </a:r>
          </a:p>
          <a:p>
            <a:pPr lvl="2"/>
            <a:r>
              <a:rPr lang="fr-BE"/>
              <a:t>Indexation full text de l’inventaire ? </a:t>
            </a:r>
            <a:endParaRPr lang="fr-BE" smtClean="0"/>
          </a:p>
          <a:p>
            <a:pPr lvl="3"/>
            <a:r>
              <a:rPr lang="fr-BE" smtClean="0"/>
              <a:t>(quelles possibilités? &gt; en </a:t>
            </a:r>
            <a:r>
              <a:rPr lang="fr-BE"/>
              <a:t>cours d’analyse)</a:t>
            </a:r>
          </a:p>
          <a:p>
            <a:pPr lvl="2"/>
            <a:endParaRPr lang="fr-BE" smtClean="0"/>
          </a:p>
          <a:p>
            <a:pPr lvl="1"/>
            <a:endParaRPr lang="fr-BE" smtClean="0"/>
          </a:p>
          <a:p>
            <a:pPr lvl="1"/>
            <a:endParaRPr lang="fr-BE" smtClean="0"/>
          </a:p>
          <a:p>
            <a:pPr lvl="1"/>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62</a:t>
            </a:fld>
            <a:endParaRPr lang="fr-FR"/>
          </a:p>
        </p:txBody>
      </p:sp>
    </p:spTree>
    <p:extLst>
      <p:ext uri="{BB962C8B-B14F-4D97-AF65-F5344CB8AC3E}">
        <p14:creationId xmlns:p14="http://schemas.microsoft.com/office/powerpoint/2010/main" val="11563994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26801"/>
            <a:ext cx="8229600" cy="621546"/>
          </a:xfrm>
        </p:spPr>
        <p:txBody>
          <a:bodyPr/>
          <a:lstStyle/>
          <a:p>
            <a:r>
              <a:rPr lang="fr-BE" sz="3400" smtClean="0"/>
              <a:t>2018-2019 : Alma &amp; Primo VE – Collections</a:t>
            </a:r>
            <a:endParaRPr lang="fr-BE" sz="3400"/>
          </a:p>
        </p:txBody>
      </p:sp>
      <p:sp>
        <p:nvSpPr>
          <p:cNvPr id="3" name="Espace réservé du contenu 2"/>
          <p:cNvSpPr>
            <a:spLocks noGrp="1"/>
          </p:cNvSpPr>
          <p:nvPr>
            <p:ph idx="1"/>
          </p:nvPr>
        </p:nvSpPr>
        <p:spPr>
          <a:xfrm>
            <a:off x="262550" y="910644"/>
            <a:ext cx="7600384" cy="4699566"/>
          </a:xfrm>
        </p:spPr>
        <p:txBody>
          <a:bodyPr>
            <a:normAutofit/>
          </a:bodyPr>
          <a:lstStyle/>
          <a:p>
            <a:r>
              <a:rPr lang="fr-BE" sz="3000" smtClean="0"/>
              <a:t>Dans Alma</a:t>
            </a:r>
          </a:p>
          <a:p>
            <a:endParaRPr lang="fr-BE" smtClean="0"/>
          </a:p>
          <a:p>
            <a:pPr lvl="1"/>
            <a:endParaRPr lang="fr-BE" smtClean="0"/>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63</a:t>
            </a:fld>
            <a:endParaRPr lang="fr-FR"/>
          </a:p>
        </p:txBody>
      </p:sp>
      <p:pic>
        <p:nvPicPr>
          <p:cNvPr id="8" name="Image 7"/>
          <p:cNvPicPr>
            <a:picLocks noChangeAspect="1"/>
          </p:cNvPicPr>
          <p:nvPr/>
        </p:nvPicPr>
        <p:blipFill>
          <a:blip r:embed="rId2"/>
          <a:stretch>
            <a:fillRect/>
          </a:stretch>
        </p:blipFill>
        <p:spPr>
          <a:xfrm>
            <a:off x="1057275" y="1437755"/>
            <a:ext cx="7029450" cy="3819525"/>
          </a:xfrm>
          <a:prstGeom prst="rect">
            <a:avLst/>
          </a:prstGeom>
        </p:spPr>
      </p:pic>
    </p:spTree>
    <p:extLst>
      <p:ext uri="{BB962C8B-B14F-4D97-AF65-F5344CB8AC3E}">
        <p14:creationId xmlns:p14="http://schemas.microsoft.com/office/powerpoint/2010/main" val="2244677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26801"/>
            <a:ext cx="8229600" cy="621546"/>
          </a:xfrm>
        </p:spPr>
        <p:txBody>
          <a:bodyPr/>
          <a:lstStyle/>
          <a:p>
            <a:r>
              <a:rPr lang="fr-BE" sz="3400" smtClean="0"/>
              <a:t>2018-2019 : Alma &amp; Primo </a:t>
            </a:r>
            <a:r>
              <a:rPr lang="fr-BE" sz="3400"/>
              <a:t>VE – Collections</a:t>
            </a:r>
          </a:p>
        </p:txBody>
      </p:sp>
      <p:sp>
        <p:nvSpPr>
          <p:cNvPr id="3" name="Espace réservé du contenu 2"/>
          <p:cNvSpPr>
            <a:spLocks noGrp="1"/>
          </p:cNvSpPr>
          <p:nvPr>
            <p:ph idx="1"/>
          </p:nvPr>
        </p:nvSpPr>
        <p:spPr>
          <a:xfrm>
            <a:off x="262549" y="910643"/>
            <a:ext cx="8600793" cy="5810831"/>
          </a:xfrm>
        </p:spPr>
        <p:txBody>
          <a:bodyPr>
            <a:normAutofit fontScale="92500" lnSpcReduction="20000"/>
          </a:bodyPr>
          <a:lstStyle/>
          <a:p>
            <a:r>
              <a:rPr lang="fr-BE" smtClean="0"/>
              <a:t>Définir des Collections dans Alma</a:t>
            </a:r>
          </a:p>
          <a:p>
            <a:pPr marL="0" indent="0">
              <a:buNone/>
            </a:pPr>
            <a:endParaRPr lang="fr-BE" sz="1300" smtClean="0"/>
          </a:p>
          <a:p>
            <a:pPr lvl="1">
              <a:buFont typeface="Symbol" panose="05050102010706020507" pitchFamily="18" charset="2"/>
              <a:buChar char="Þ"/>
            </a:pPr>
            <a:r>
              <a:rPr lang="fr-BE" sz="3000" u="sng"/>
              <a:t>Q</a:t>
            </a:r>
            <a:r>
              <a:rPr lang="fr-BE" sz="3000" u="sng" smtClean="0"/>
              <a:t>ue </a:t>
            </a:r>
            <a:r>
              <a:rPr lang="fr-BE" sz="3000" u="sng"/>
              <a:t>veut-on mettre en </a:t>
            </a:r>
            <a:r>
              <a:rPr lang="fr-BE" sz="3000" u="sng" smtClean="0"/>
              <a:t>avant pour l’utilisateur ?</a:t>
            </a:r>
          </a:p>
          <a:p>
            <a:pPr marL="457200" lvl="1" indent="0">
              <a:buNone/>
            </a:pPr>
            <a:endParaRPr lang="fr-BE" sz="1300" smtClean="0"/>
          </a:p>
          <a:p>
            <a:pPr lvl="1">
              <a:buFont typeface="Wingdings" panose="05000000000000000000" pitchFamily="2" charset="2"/>
              <a:buChar char="Ø"/>
            </a:pPr>
            <a:r>
              <a:rPr lang="fr-BE" b="1" smtClean="0"/>
              <a:t>Outils </a:t>
            </a:r>
            <a:r>
              <a:rPr lang="fr-BE" b="1"/>
              <a:t>de référence </a:t>
            </a:r>
            <a:r>
              <a:rPr lang="fr-BE"/>
              <a:t>(dictionnaires</a:t>
            </a:r>
            <a:r>
              <a:rPr lang="fr-BE" smtClean="0"/>
              <a:t>…)</a:t>
            </a:r>
          </a:p>
          <a:p>
            <a:pPr lvl="2">
              <a:buFont typeface="Wingdings" panose="05000000000000000000" pitchFamily="2" charset="2"/>
              <a:buChar char="Ø"/>
            </a:pPr>
            <a:r>
              <a:rPr lang="fr-BE" sz="2600" smtClean="0"/>
              <a:t>En ligne =&gt; le but n’est pas de faire un ‘catalogue’ de tous nos dictionnaires et encyclopédies </a:t>
            </a:r>
          </a:p>
          <a:p>
            <a:pPr lvl="1">
              <a:buFont typeface="Wingdings" panose="05000000000000000000" pitchFamily="2" charset="2"/>
              <a:buChar char="Ø"/>
            </a:pPr>
            <a:r>
              <a:rPr lang="fr-BE" sz="3000" b="1" smtClean="0"/>
              <a:t>Patrimoine</a:t>
            </a:r>
          </a:p>
          <a:p>
            <a:pPr lvl="2">
              <a:buFont typeface="Wingdings" panose="05000000000000000000" pitchFamily="2" charset="2"/>
              <a:buChar char="Ø"/>
            </a:pPr>
            <a:r>
              <a:rPr lang="fr-BE" sz="2600" smtClean="0">
                <a:effectLst>
                  <a:outerShdw blurRad="38100" dist="38100" dir="2700000" algn="tl">
                    <a:srgbClr val="000000">
                      <a:alpha val="43137"/>
                    </a:srgbClr>
                  </a:outerShdw>
                </a:effectLst>
              </a:rPr>
              <a:t>Aspect « discovery » &amp; aspect « recherche »</a:t>
            </a:r>
          </a:p>
          <a:p>
            <a:pPr lvl="3">
              <a:buFont typeface="Wingdings" panose="05000000000000000000" pitchFamily="2" charset="2"/>
              <a:buChar char="Ø"/>
            </a:pPr>
            <a:r>
              <a:rPr lang="fr-BE" sz="2200" smtClean="0"/>
              <a:t>Manuscrits = pouvoir considérer les Collections Alma/Primo comme un inventaire en ligne</a:t>
            </a:r>
          </a:p>
          <a:p>
            <a:pPr lvl="3">
              <a:buFont typeface="Wingdings" panose="05000000000000000000" pitchFamily="2" charset="2"/>
              <a:buChar char="Ø"/>
            </a:pPr>
            <a:r>
              <a:rPr lang="fr-BE" sz="2200" smtClean="0"/>
              <a:t>Recherche spécifique à certains types de documents</a:t>
            </a:r>
          </a:p>
          <a:p>
            <a:pPr lvl="4">
              <a:buFont typeface="Wingdings" panose="05000000000000000000" pitchFamily="2" charset="2"/>
              <a:buChar char="Ø"/>
            </a:pPr>
            <a:r>
              <a:rPr lang="fr-BE" sz="2200" smtClean="0"/>
              <a:t>Manuscrits : par provenance</a:t>
            </a:r>
          </a:p>
          <a:p>
            <a:pPr lvl="4">
              <a:buFont typeface="Wingdings" panose="05000000000000000000" pitchFamily="2" charset="2"/>
              <a:buChar char="Ø"/>
            </a:pPr>
            <a:r>
              <a:rPr lang="fr-BE" sz="2200" smtClean="0"/>
              <a:t>Incunables : par lieu d’impression-imprimeur</a:t>
            </a:r>
          </a:p>
          <a:p>
            <a:pPr lvl="3">
              <a:buFont typeface="Wingdings" panose="05000000000000000000" pitchFamily="2" charset="2"/>
              <a:buChar char="Ø"/>
            </a:pPr>
            <a:r>
              <a:rPr lang="fr-BE" sz="2200" smtClean="0"/>
              <a:t>Diversité du patrimoine</a:t>
            </a:r>
          </a:p>
          <a:p>
            <a:pPr lvl="4">
              <a:buFont typeface="Wingdings" panose="05000000000000000000" pitchFamily="2" charset="2"/>
              <a:buChar char="Ø"/>
            </a:pPr>
            <a:r>
              <a:rPr lang="fr-BE" sz="2200" smtClean="0"/>
              <a:t>Productions liégeoises</a:t>
            </a:r>
          </a:p>
          <a:p>
            <a:pPr lvl="4">
              <a:buFont typeface="Wingdings" panose="05000000000000000000" pitchFamily="2" charset="2"/>
              <a:buChar char="Ø"/>
            </a:pPr>
            <a:r>
              <a:rPr lang="fr-BE" sz="2200" smtClean="0"/>
              <a:t>Thématiques diverses dans les collections</a:t>
            </a:r>
          </a:p>
          <a:p>
            <a:pPr lvl="3">
              <a:buFont typeface="Wingdings" panose="05000000000000000000" pitchFamily="2" charset="2"/>
              <a:buChar char="Ø"/>
            </a:pPr>
            <a:endParaRPr lang="fr-BE" sz="2200" smtClean="0"/>
          </a:p>
          <a:p>
            <a:endParaRPr lang="fr-BE" smtClean="0"/>
          </a:p>
          <a:p>
            <a:pPr lvl="1"/>
            <a:endParaRPr lang="fr-BE" smtClean="0"/>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64</a:t>
            </a:fld>
            <a:endParaRPr lang="fr-FR"/>
          </a:p>
        </p:txBody>
      </p:sp>
      <p:sp>
        <p:nvSpPr>
          <p:cNvPr id="9" name="ZoneTexte 8"/>
          <p:cNvSpPr txBox="1"/>
          <p:nvPr/>
        </p:nvSpPr>
        <p:spPr>
          <a:xfrm>
            <a:off x="393826" y="5610210"/>
            <a:ext cx="7980629" cy="369332"/>
          </a:xfrm>
          <a:prstGeom prst="rect">
            <a:avLst/>
          </a:prstGeom>
          <a:noFill/>
        </p:spPr>
        <p:txBody>
          <a:bodyPr wrap="square" rtlCol="0">
            <a:spAutoFit/>
          </a:bodyPr>
          <a:lstStyle/>
          <a:p>
            <a:pPr marL="285750" indent="-285750">
              <a:buFont typeface="Wingdings" panose="05000000000000000000" pitchFamily="2" charset="2"/>
              <a:buChar char="Ø"/>
            </a:pPr>
            <a:endParaRPr lang="fr-BE"/>
          </a:p>
        </p:txBody>
      </p:sp>
    </p:spTree>
    <p:extLst>
      <p:ext uri="{BB962C8B-B14F-4D97-AF65-F5344CB8AC3E}">
        <p14:creationId xmlns:p14="http://schemas.microsoft.com/office/powerpoint/2010/main" val="13725668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E6F0F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3826" y="226801"/>
            <a:ext cx="8229600" cy="621546"/>
          </a:xfrm>
        </p:spPr>
        <p:txBody>
          <a:bodyPr/>
          <a:lstStyle/>
          <a:p>
            <a:r>
              <a:rPr lang="fr-BE" sz="3400" smtClean="0"/>
              <a:t>2018-2019 : Alma &amp; Primo </a:t>
            </a:r>
            <a:r>
              <a:rPr lang="fr-BE" sz="3400"/>
              <a:t>VE – Collections</a:t>
            </a:r>
          </a:p>
        </p:txBody>
      </p:sp>
      <p:sp>
        <p:nvSpPr>
          <p:cNvPr id="3" name="Espace réservé du contenu 2"/>
          <p:cNvSpPr>
            <a:spLocks noGrp="1"/>
          </p:cNvSpPr>
          <p:nvPr>
            <p:ph idx="1"/>
          </p:nvPr>
        </p:nvSpPr>
        <p:spPr>
          <a:xfrm>
            <a:off x="262549" y="910644"/>
            <a:ext cx="8600793" cy="5245712"/>
          </a:xfrm>
        </p:spPr>
        <p:txBody>
          <a:bodyPr>
            <a:normAutofit/>
          </a:bodyPr>
          <a:lstStyle/>
          <a:p>
            <a:pPr marL="0" indent="0">
              <a:buNone/>
            </a:pPr>
            <a:r>
              <a:rPr lang="fr-BE" sz="3000" smtClean="0"/>
              <a:t>La </a:t>
            </a:r>
            <a:r>
              <a:rPr lang="fr-BE" sz="3000"/>
              <a:t>Collection « Patrimoine </a:t>
            </a:r>
            <a:r>
              <a:rPr lang="fr-BE" sz="3000" smtClean="0"/>
              <a:t>» et ses sous-collections</a:t>
            </a:r>
            <a:endParaRPr lang="fr-BE" sz="2600" smtClean="0"/>
          </a:p>
          <a:p>
            <a:pPr lvl="3">
              <a:buFont typeface="Wingdings" panose="05000000000000000000" pitchFamily="2" charset="2"/>
              <a:buChar char="Ø"/>
            </a:pPr>
            <a:endParaRPr lang="fr-BE" sz="2200" smtClean="0"/>
          </a:p>
          <a:p>
            <a:endParaRPr lang="fr-BE" smtClean="0"/>
          </a:p>
          <a:p>
            <a:pPr lvl="1"/>
            <a:endParaRPr lang="fr-BE" smtClean="0"/>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65</a:t>
            </a:fld>
            <a:endParaRPr lang="fr-FR"/>
          </a:p>
        </p:txBody>
      </p:sp>
      <p:sp>
        <p:nvSpPr>
          <p:cNvPr id="9" name="ZoneTexte 8"/>
          <p:cNvSpPr txBox="1"/>
          <p:nvPr/>
        </p:nvSpPr>
        <p:spPr>
          <a:xfrm>
            <a:off x="393826" y="5610210"/>
            <a:ext cx="7980629" cy="369332"/>
          </a:xfrm>
          <a:prstGeom prst="rect">
            <a:avLst/>
          </a:prstGeom>
          <a:noFill/>
        </p:spPr>
        <p:txBody>
          <a:bodyPr wrap="square" rtlCol="0">
            <a:spAutoFit/>
          </a:bodyPr>
          <a:lstStyle/>
          <a:p>
            <a:pPr marL="285750" indent="-285750">
              <a:buFont typeface="Wingdings" panose="05000000000000000000" pitchFamily="2" charset="2"/>
              <a:buChar char="Ø"/>
            </a:pPr>
            <a:endParaRPr lang="fr-BE"/>
          </a:p>
        </p:txBody>
      </p:sp>
      <p:pic>
        <p:nvPicPr>
          <p:cNvPr id="5" name="Image 4"/>
          <p:cNvPicPr>
            <a:picLocks noChangeAspect="1"/>
          </p:cNvPicPr>
          <p:nvPr/>
        </p:nvPicPr>
        <p:blipFill>
          <a:blip r:embed="rId2"/>
          <a:stretch>
            <a:fillRect/>
          </a:stretch>
        </p:blipFill>
        <p:spPr>
          <a:xfrm>
            <a:off x="172015" y="1895257"/>
            <a:ext cx="4173648" cy="3899620"/>
          </a:xfrm>
          <a:prstGeom prst="rect">
            <a:avLst/>
          </a:prstGeom>
        </p:spPr>
      </p:pic>
      <p:pic>
        <p:nvPicPr>
          <p:cNvPr id="7" name="Image 6"/>
          <p:cNvPicPr>
            <a:picLocks noChangeAspect="1"/>
          </p:cNvPicPr>
          <p:nvPr/>
        </p:nvPicPr>
        <p:blipFill>
          <a:blip r:embed="rId3"/>
          <a:stretch>
            <a:fillRect/>
          </a:stretch>
        </p:blipFill>
        <p:spPr>
          <a:xfrm>
            <a:off x="6881773" y="2117003"/>
            <a:ext cx="1110502" cy="3293213"/>
          </a:xfrm>
          <a:prstGeom prst="rect">
            <a:avLst/>
          </a:prstGeom>
          <a:ln>
            <a:solidFill>
              <a:schemeClr val="tx2"/>
            </a:solidFill>
          </a:ln>
        </p:spPr>
      </p:pic>
      <p:sp>
        <p:nvSpPr>
          <p:cNvPr id="8" name="Flèche droite rayée 7"/>
          <p:cNvSpPr/>
          <p:nvPr/>
        </p:nvSpPr>
        <p:spPr>
          <a:xfrm>
            <a:off x="4046899" y="2860895"/>
            <a:ext cx="742384" cy="12674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1" name="Image 10"/>
          <p:cNvPicPr>
            <a:picLocks noChangeAspect="1"/>
          </p:cNvPicPr>
          <p:nvPr/>
        </p:nvPicPr>
        <p:blipFill>
          <a:blip r:embed="rId4"/>
          <a:stretch>
            <a:fillRect/>
          </a:stretch>
        </p:blipFill>
        <p:spPr>
          <a:xfrm>
            <a:off x="4868995" y="1610960"/>
            <a:ext cx="1595161" cy="4468213"/>
          </a:xfrm>
          <a:prstGeom prst="rect">
            <a:avLst/>
          </a:prstGeom>
        </p:spPr>
      </p:pic>
      <p:sp>
        <p:nvSpPr>
          <p:cNvPr id="12" name="Flèche droite rayée 11"/>
          <p:cNvSpPr/>
          <p:nvPr/>
        </p:nvSpPr>
        <p:spPr>
          <a:xfrm>
            <a:off x="6092964" y="3625984"/>
            <a:ext cx="742384" cy="12674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421431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26801"/>
            <a:ext cx="8229600" cy="621546"/>
          </a:xfrm>
        </p:spPr>
        <p:txBody>
          <a:bodyPr/>
          <a:lstStyle/>
          <a:p>
            <a:r>
              <a:rPr lang="fr-BE" sz="3400" smtClean="0"/>
              <a:t>2018-2019 : Alma &amp; Primo </a:t>
            </a:r>
            <a:r>
              <a:rPr lang="fr-BE" sz="3400"/>
              <a:t>VE – Collections</a:t>
            </a:r>
          </a:p>
        </p:txBody>
      </p:sp>
      <p:sp>
        <p:nvSpPr>
          <p:cNvPr id="3" name="Espace réservé du contenu 2"/>
          <p:cNvSpPr>
            <a:spLocks noGrp="1"/>
          </p:cNvSpPr>
          <p:nvPr>
            <p:ph idx="1"/>
          </p:nvPr>
        </p:nvSpPr>
        <p:spPr>
          <a:xfrm>
            <a:off x="262549" y="910644"/>
            <a:ext cx="8600793" cy="5245712"/>
          </a:xfrm>
        </p:spPr>
        <p:txBody>
          <a:bodyPr>
            <a:normAutofit lnSpcReduction="10000"/>
          </a:bodyPr>
          <a:lstStyle/>
          <a:p>
            <a:pPr lvl="1">
              <a:buFont typeface="Wingdings" panose="05000000000000000000" pitchFamily="2" charset="2"/>
              <a:buChar char="Ø"/>
            </a:pPr>
            <a:r>
              <a:rPr lang="fr-BE" b="1" smtClean="0"/>
              <a:t>Évènements et expositions</a:t>
            </a:r>
          </a:p>
          <a:p>
            <a:pPr lvl="3">
              <a:buFont typeface="Wingdings" panose="05000000000000000000" pitchFamily="2" charset="2"/>
              <a:buChar char="Ø"/>
            </a:pPr>
            <a:r>
              <a:rPr lang="fr-BE" sz="2200" smtClean="0"/>
              <a:t>Expositions en ligne</a:t>
            </a:r>
          </a:p>
          <a:p>
            <a:pPr lvl="4">
              <a:buFont typeface="Wingdings" panose="05000000000000000000" pitchFamily="2" charset="2"/>
              <a:buChar char="Ø"/>
            </a:pPr>
            <a:r>
              <a:rPr lang="fr-BE" sz="2200" smtClean="0"/>
              <a:t>Pour des évènements ULiège ou ailleurs</a:t>
            </a:r>
            <a:endParaRPr lang="fr-BE" sz="2200"/>
          </a:p>
          <a:p>
            <a:pPr lvl="4">
              <a:buFont typeface="Wingdings" panose="05000000000000000000" pitchFamily="2" charset="2"/>
              <a:buChar char="Ø"/>
            </a:pPr>
            <a:r>
              <a:rPr lang="fr-BE" sz="2200" smtClean="0"/>
              <a:t>Actualité gérée jusqu’alors via le site web</a:t>
            </a:r>
          </a:p>
          <a:p>
            <a:pPr marL="1828800" lvl="4" indent="0">
              <a:buNone/>
            </a:pPr>
            <a:endParaRPr lang="fr-BE" sz="1300" smtClean="0"/>
          </a:p>
          <a:p>
            <a:pPr lvl="1">
              <a:buFont typeface="Symbol" panose="05050102010706020507" pitchFamily="18" charset="2"/>
              <a:buChar char="Þ"/>
            </a:pPr>
            <a:r>
              <a:rPr lang="fr-BE" u="sng" smtClean="0"/>
              <a:t>Gérer la représentation numérique distante uniquement</a:t>
            </a:r>
          </a:p>
          <a:p>
            <a:pPr marL="457200" lvl="1" indent="0">
              <a:buNone/>
            </a:pPr>
            <a:endParaRPr lang="fr-BE" sz="1300" smtClean="0"/>
          </a:p>
          <a:p>
            <a:pPr lvl="2">
              <a:buFont typeface="Wingdings" panose="05000000000000000000" pitchFamily="2" charset="2"/>
              <a:buChar char="Ø"/>
            </a:pPr>
            <a:r>
              <a:rPr lang="fr-BE" sz="2600" smtClean="0"/>
              <a:t>Définir des </a:t>
            </a:r>
            <a:r>
              <a:rPr lang="fr-BE" sz="2600" b="1" smtClean="0"/>
              <a:t>collections non visibles par l’utilisateur final</a:t>
            </a:r>
          </a:p>
          <a:p>
            <a:pPr lvl="3">
              <a:buFont typeface="Wingdings" panose="05000000000000000000" pitchFamily="2" charset="2"/>
              <a:buChar char="Ø"/>
            </a:pPr>
            <a:r>
              <a:rPr lang="fr-BE" sz="2200" smtClean="0"/>
              <a:t>Mémoires numérisés</a:t>
            </a:r>
          </a:p>
          <a:p>
            <a:pPr lvl="3">
              <a:buFont typeface="Wingdings" panose="05000000000000000000" pitchFamily="2" charset="2"/>
              <a:buChar char="Ø"/>
            </a:pPr>
            <a:r>
              <a:rPr lang="fr-BE" sz="2200" smtClean="0"/>
              <a:t>Ouvrages numérisés dans le cadre d’expositions virtuelles temporaires</a:t>
            </a:r>
          </a:p>
          <a:p>
            <a:pPr lvl="3">
              <a:buFont typeface="Wingdings" panose="05000000000000000000" pitchFamily="2" charset="2"/>
              <a:buChar char="Ø"/>
            </a:pPr>
            <a:r>
              <a:rPr lang="fr-BE" sz="2200" smtClean="0"/>
              <a:t>…</a:t>
            </a:r>
          </a:p>
          <a:p>
            <a:pPr lvl="3">
              <a:buFont typeface="Wingdings" panose="05000000000000000000" pitchFamily="2" charset="2"/>
              <a:buChar char="Ø"/>
            </a:pPr>
            <a:endParaRPr lang="fr-BE" sz="2200" smtClean="0"/>
          </a:p>
          <a:p>
            <a:endParaRPr lang="fr-BE" smtClean="0"/>
          </a:p>
          <a:p>
            <a:pPr lvl="1"/>
            <a:endParaRPr lang="fr-BE" smtClean="0"/>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66</a:t>
            </a:fld>
            <a:endParaRPr lang="fr-FR"/>
          </a:p>
        </p:txBody>
      </p:sp>
      <p:sp>
        <p:nvSpPr>
          <p:cNvPr id="9" name="ZoneTexte 8"/>
          <p:cNvSpPr txBox="1"/>
          <p:nvPr/>
        </p:nvSpPr>
        <p:spPr>
          <a:xfrm>
            <a:off x="393826" y="5610210"/>
            <a:ext cx="7980629" cy="369332"/>
          </a:xfrm>
          <a:prstGeom prst="rect">
            <a:avLst/>
          </a:prstGeom>
          <a:noFill/>
        </p:spPr>
        <p:txBody>
          <a:bodyPr wrap="square" rtlCol="0">
            <a:spAutoFit/>
          </a:bodyPr>
          <a:lstStyle/>
          <a:p>
            <a:pPr marL="285750" indent="-285750">
              <a:buFont typeface="Wingdings" panose="05000000000000000000" pitchFamily="2" charset="2"/>
              <a:buChar char="Ø"/>
            </a:pPr>
            <a:endParaRPr lang="fr-BE"/>
          </a:p>
        </p:txBody>
      </p:sp>
    </p:spTree>
    <p:extLst>
      <p:ext uri="{BB962C8B-B14F-4D97-AF65-F5344CB8AC3E}">
        <p14:creationId xmlns:p14="http://schemas.microsoft.com/office/powerpoint/2010/main" val="41370711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26801"/>
            <a:ext cx="8229600" cy="621546"/>
          </a:xfrm>
        </p:spPr>
        <p:txBody>
          <a:bodyPr/>
          <a:lstStyle/>
          <a:p>
            <a:r>
              <a:rPr lang="fr-BE" sz="3400" smtClean="0"/>
              <a:t>2018-2019 : Alma &amp; Primo </a:t>
            </a:r>
            <a:r>
              <a:rPr lang="fr-BE" sz="3400"/>
              <a:t>VE – Collections</a:t>
            </a:r>
          </a:p>
        </p:txBody>
      </p:sp>
      <p:sp>
        <p:nvSpPr>
          <p:cNvPr id="3" name="Espace réservé du contenu 2"/>
          <p:cNvSpPr>
            <a:spLocks noGrp="1"/>
          </p:cNvSpPr>
          <p:nvPr>
            <p:ph idx="1"/>
          </p:nvPr>
        </p:nvSpPr>
        <p:spPr>
          <a:xfrm>
            <a:off x="262549" y="910644"/>
            <a:ext cx="8600793" cy="5245712"/>
          </a:xfrm>
        </p:spPr>
        <p:txBody>
          <a:bodyPr>
            <a:normAutofit/>
          </a:bodyPr>
          <a:lstStyle/>
          <a:p>
            <a:pPr marL="685800" lvl="1">
              <a:buFont typeface="Wingdings" panose="05000000000000000000" pitchFamily="2" charset="2"/>
              <a:buChar char="Ø"/>
            </a:pPr>
            <a:r>
              <a:rPr lang="fr-BE" smtClean="0"/>
              <a:t>Que </a:t>
            </a:r>
            <a:r>
              <a:rPr lang="fr-BE"/>
              <a:t>veut-on mettre en </a:t>
            </a:r>
            <a:r>
              <a:rPr lang="fr-BE" smtClean="0"/>
              <a:t>avant pour l’utilisateur ?</a:t>
            </a:r>
            <a:endParaRPr lang="fr-BE"/>
          </a:p>
          <a:p>
            <a:pPr marL="1371600" lvl="3" indent="0">
              <a:buNone/>
            </a:pPr>
            <a:endParaRPr lang="fr-BE" sz="2200" smtClean="0"/>
          </a:p>
          <a:p>
            <a:endParaRPr lang="fr-BE" smtClean="0"/>
          </a:p>
          <a:p>
            <a:pPr lvl="1"/>
            <a:endParaRPr lang="fr-BE" smtClean="0"/>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67</a:t>
            </a:fld>
            <a:endParaRPr lang="fr-FR"/>
          </a:p>
        </p:txBody>
      </p:sp>
      <p:sp>
        <p:nvSpPr>
          <p:cNvPr id="9" name="ZoneTexte 8"/>
          <p:cNvSpPr txBox="1"/>
          <p:nvPr/>
        </p:nvSpPr>
        <p:spPr>
          <a:xfrm>
            <a:off x="393826" y="5610210"/>
            <a:ext cx="7980629" cy="369332"/>
          </a:xfrm>
          <a:prstGeom prst="rect">
            <a:avLst/>
          </a:prstGeom>
          <a:noFill/>
        </p:spPr>
        <p:txBody>
          <a:bodyPr wrap="square" rtlCol="0">
            <a:spAutoFit/>
          </a:bodyPr>
          <a:lstStyle/>
          <a:p>
            <a:pPr marL="285750" indent="-285750">
              <a:buFont typeface="Wingdings" panose="05000000000000000000" pitchFamily="2" charset="2"/>
              <a:buChar char="Ø"/>
            </a:pPr>
            <a:endParaRPr lang="fr-BE"/>
          </a:p>
        </p:txBody>
      </p:sp>
      <p:pic>
        <p:nvPicPr>
          <p:cNvPr id="5" name="Image 4"/>
          <p:cNvPicPr>
            <a:picLocks noChangeAspect="1"/>
          </p:cNvPicPr>
          <p:nvPr/>
        </p:nvPicPr>
        <p:blipFill>
          <a:blip r:embed="rId2"/>
          <a:stretch>
            <a:fillRect/>
          </a:stretch>
        </p:blipFill>
        <p:spPr>
          <a:xfrm>
            <a:off x="837447" y="1709963"/>
            <a:ext cx="7668285" cy="4646387"/>
          </a:xfrm>
          <a:prstGeom prst="rect">
            <a:avLst/>
          </a:prstGeom>
          <a:solidFill>
            <a:srgbClr val="A7FFCF"/>
          </a:solidFill>
        </p:spPr>
      </p:pic>
      <p:sp>
        <p:nvSpPr>
          <p:cNvPr id="7" name="Ellipse 6"/>
          <p:cNvSpPr/>
          <p:nvPr/>
        </p:nvSpPr>
        <p:spPr>
          <a:xfrm>
            <a:off x="3537147" y="5029850"/>
            <a:ext cx="3328987" cy="1226503"/>
          </a:xfrm>
          <a:prstGeom prst="ellipse">
            <a:avLst/>
          </a:prstGeom>
          <a:solidFill>
            <a:srgbClr val="8DBF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800" smtClean="0">
                <a:solidFill>
                  <a:srgbClr val="007182"/>
                </a:solidFill>
              </a:rPr>
              <a:t>3 grands axes</a:t>
            </a:r>
            <a:endParaRPr lang="fr-BE" sz="2800">
              <a:solidFill>
                <a:srgbClr val="007182"/>
              </a:solidFill>
            </a:endParaRPr>
          </a:p>
        </p:txBody>
      </p:sp>
    </p:spTree>
    <p:extLst>
      <p:ext uri="{BB962C8B-B14F-4D97-AF65-F5344CB8AC3E}">
        <p14:creationId xmlns:p14="http://schemas.microsoft.com/office/powerpoint/2010/main" val="15820040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26801"/>
            <a:ext cx="8229600" cy="621546"/>
          </a:xfrm>
        </p:spPr>
        <p:txBody>
          <a:bodyPr/>
          <a:lstStyle/>
          <a:p>
            <a:r>
              <a:rPr lang="fr-BE" sz="3400" smtClean="0"/>
              <a:t>2018-2019 : Alma &amp; Primo </a:t>
            </a:r>
            <a:r>
              <a:rPr lang="fr-BE" sz="3400"/>
              <a:t>VE – Collections</a:t>
            </a:r>
          </a:p>
        </p:txBody>
      </p:sp>
      <p:sp>
        <p:nvSpPr>
          <p:cNvPr id="3" name="Espace réservé du contenu 2"/>
          <p:cNvSpPr>
            <a:spLocks noGrp="1"/>
          </p:cNvSpPr>
          <p:nvPr>
            <p:ph idx="1"/>
          </p:nvPr>
        </p:nvSpPr>
        <p:spPr>
          <a:xfrm>
            <a:off x="262549" y="910644"/>
            <a:ext cx="8600793" cy="5245712"/>
          </a:xfrm>
        </p:spPr>
        <p:txBody>
          <a:bodyPr>
            <a:normAutofit/>
          </a:bodyPr>
          <a:lstStyle/>
          <a:p>
            <a:r>
              <a:rPr lang="fr-BE" smtClean="0"/>
              <a:t>Définir des Collections dans Alma</a:t>
            </a:r>
          </a:p>
          <a:p>
            <a:pPr marL="685800" lvl="1">
              <a:buFont typeface="Wingdings" panose="05000000000000000000" pitchFamily="2" charset="2"/>
              <a:buChar char="Ø"/>
            </a:pPr>
            <a:r>
              <a:rPr lang="fr-BE" smtClean="0"/>
              <a:t>Etre suffisamment explicite dans les noms-titres des collections/sous-collections</a:t>
            </a:r>
          </a:p>
          <a:p>
            <a:pPr marL="1085850" lvl="2">
              <a:buFont typeface="Wingdings" panose="05000000000000000000" pitchFamily="2" charset="2"/>
              <a:buChar char="Ø"/>
            </a:pPr>
            <a:r>
              <a:rPr lang="fr-BE" smtClean="0"/>
              <a:t>Pour faciliter l’utilisation dans Alma</a:t>
            </a:r>
          </a:p>
          <a:p>
            <a:pPr marL="1085850" lvl="2">
              <a:buFont typeface="Wingdings" panose="05000000000000000000" pitchFamily="2" charset="2"/>
              <a:buChar char="Ø"/>
            </a:pPr>
            <a:r>
              <a:rPr lang="fr-BE" smtClean="0"/>
              <a:t>Pour optimiser l’exploitation par l’utilisateur final</a:t>
            </a:r>
          </a:p>
          <a:p>
            <a:pPr marL="1371600" lvl="3" indent="0">
              <a:buNone/>
            </a:pPr>
            <a:endParaRPr lang="fr-BE" sz="2200" smtClean="0">
              <a:solidFill>
                <a:srgbClr val="FF0000"/>
              </a:solidFill>
            </a:endParaRPr>
          </a:p>
          <a:p>
            <a:pPr marL="0" indent="0">
              <a:buNone/>
            </a:pPr>
            <a:endParaRPr lang="fr-BE" smtClean="0"/>
          </a:p>
          <a:p>
            <a:pPr lvl="1"/>
            <a:endParaRPr lang="fr-BE" smtClean="0"/>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68</a:t>
            </a:fld>
            <a:endParaRPr lang="fr-FR"/>
          </a:p>
        </p:txBody>
      </p:sp>
      <p:sp>
        <p:nvSpPr>
          <p:cNvPr id="9" name="ZoneTexte 8"/>
          <p:cNvSpPr txBox="1"/>
          <p:nvPr/>
        </p:nvSpPr>
        <p:spPr>
          <a:xfrm>
            <a:off x="393826" y="5610210"/>
            <a:ext cx="7980629" cy="369332"/>
          </a:xfrm>
          <a:prstGeom prst="rect">
            <a:avLst/>
          </a:prstGeom>
          <a:noFill/>
        </p:spPr>
        <p:txBody>
          <a:bodyPr wrap="square" rtlCol="0">
            <a:spAutoFit/>
          </a:bodyPr>
          <a:lstStyle/>
          <a:p>
            <a:pPr marL="285750" indent="-285750">
              <a:buFont typeface="Wingdings" panose="05000000000000000000" pitchFamily="2" charset="2"/>
              <a:buChar char="Ø"/>
            </a:pPr>
            <a:endParaRPr lang="fr-BE"/>
          </a:p>
        </p:txBody>
      </p:sp>
      <p:pic>
        <p:nvPicPr>
          <p:cNvPr id="5" name="Image 4"/>
          <p:cNvPicPr>
            <a:picLocks noChangeAspect="1"/>
          </p:cNvPicPr>
          <p:nvPr/>
        </p:nvPicPr>
        <p:blipFill>
          <a:blip r:embed="rId2"/>
          <a:stretch>
            <a:fillRect/>
          </a:stretch>
        </p:blipFill>
        <p:spPr>
          <a:xfrm>
            <a:off x="1695531" y="4358105"/>
            <a:ext cx="2195951" cy="2180807"/>
          </a:xfrm>
          <a:prstGeom prst="rect">
            <a:avLst/>
          </a:prstGeom>
        </p:spPr>
      </p:pic>
      <p:pic>
        <p:nvPicPr>
          <p:cNvPr id="8" name="Image 7"/>
          <p:cNvPicPr>
            <a:picLocks noChangeAspect="1"/>
          </p:cNvPicPr>
          <p:nvPr/>
        </p:nvPicPr>
        <p:blipFill>
          <a:blip r:embed="rId3"/>
          <a:stretch>
            <a:fillRect/>
          </a:stretch>
        </p:blipFill>
        <p:spPr>
          <a:xfrm>
            <a:off x="7389440" y="3576118"/>
            <a:ext cx="1664449" cy="672031"/>
          </a:xfrm>
          <a:prstGeom prst="rect">
            <a:avLst/>
          </a:prstGeom>
        </p:spPr>
      </p:pic>
      <p:pic>
        <p:nvPicPr>
          <p:cNvPr id="10" name="Image 9"/>
          <p:cNvPicPr>
            <a:picLocks noChangeAspect="1"/>
          </p:cNvPicPr>
          <p:nvPr/>
        </p:nvPicPr>
        <p:blipFill>
          <a:blip r:embed="rId4"/>
          <a:stretch>
            <a:fillRect/>
          </a:stretch>
        </p:blipFill>
        <p:spPr>
          <a:xfrm>
            <a:off x="6170007" y="4350011"/>
            <a:ext cx="2693335" cy="2006339"/>
          </a:xfrm>
          <a:prstGeom prst="rect">
            <a:avLst/>
          </a:prstGeom>
        </p:spPr>
      </p:pic>
      <p:sp>
        <p:nvSpPr>
          <p:cNvPr id="11" name="ZoneTexte 10"/>
          <p:cNvSpPr txBox="1"/>
          <p:nvPr/>
        </p:nvSpPr>
        <p:spPr>
          <a:xfrm>
            <a:off x="4380369" y="3513884"/>
            <a:ext cx="2172831" cy="1200329"/>
          </a:xfrm>
          <a:prstGeom prst="rect">
            <a:avLst/>
          </a:prstGeom>
          <a:noFill/>
        </p:spPr>
        <p:txBody>
          <a:bodyPr wrap="square" rtlCol="0">
            <a:spAutoFit/>
          </a:bodyPr>
          <a:lstStyle/>
          <a:p>
            <a:r>
              <a:rPr lang="fr-BE" smtClean="0"/>
              <a:t>Facette « Galerie » ? =&gt; analyser les résultats pour mise en production</a:t>
            </a:r>
            <a:endParaRPr lang="fr-BE"/>
          </a:p>
        </p:txBody>
      </p:sp>
      <p:cxnSp>
        <p:nvCxnSpPr>
          <p:cNvPr id="13" name="Connecteur droit avec flèche 12"/>
          <p:cNvCxnSpPr/>
          <p:nvPr/>
        </p:nvCxnSpPr>
        <p:spPr>
          <a:xfrm>
            <a:off x="5305331" y="4714213"/>
            <a:ext cx="864676" cy="351739"/>
          </a:xfrm>
          <a:prstGeom prst="straightConnector1">
            <a:avLst/>
          </a:prstGeom>
          <a:ln>
            <a:solidFill>
              <a:srgbClr val="007182"/>
            </a:solidFill>
            <a:tailEnd type="triangle"/>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199175" y="3513884"/>
            <a:ext cx="1639549" cy="2031325"/>
          </a:xfrm>
          <a:prstGeom prst="rect">
            <a:avLst/>
          </a:prstGeom>
          <a:noFill/>
        </p:spPr>
        <p:txBody>
          <a:bodyPr wrap="square" rtlCol="0">
            <a:spAutoFit/>
          </a:bodyPr>
          <a:lstStyle/>
          <a:p>
            <a:r>
              <a:rPr lang="fr-BE" smtClean="0"/>
              <a:t>Les collections / sous-collections apparaissent dans les résultats de recherche</a:t>
            </a:r>
            <a:endParaRPr lang="fr-BE"/>
          </a:p>
        </p:txBody>
      </p:sp>
      <p:cxnSp>
        <p:nvCxnSpPr>
          <p:cNvPr id="15" name="Connecteur droit avec flèche 14"/>
          <p:cNvCxnSpPr/>
          <p:nvPr/>
        </p:nvCxnSpPr>
        <p:spPr>
          <a:xfrm>
            <a:off x="799168" y="5560617"/>
            <a:ext cx="864676" cy="351739"/>
          </a:xfrm>
          <a:prstGeom prst="straightConnector1">
            <a:avLst/>
          </a:prstGeom>
          <a:ln>
            <a:solidFill>
              <a:srgbClr val="00718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563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26801"/>
            <a:ext cx="8229600" cy="621546"/>
          </a:xfrm>
        </p:spPr>
        <p:txBody>
          <a:bodyPr/>
          <a:lstStyle/>
          <a:p>
            <a:r>
              <a:rPr lang="fr-BE" smtClean="0"/>
              <a:t>2018-2019 : Alma &amp; Primo </a:t>
            </a:r>
            <a:r>
              <a:rPr lang="fr-BE"/>
              <a:t>VE - DONum</a:t>
            </a:r>
          </a:p>
        </p:txBody>
      </p:sp>
      <p:sp>
        <p:nvSpPr>
          <p:cNvPr id="3" name="Espace réservé du contenu 2"/>
          <p:cNvSpPr>
            <a:spLocks noGrp="1"/>
          </p:cNvSpPr>
          <p:nvPr>
            <p:ph idx="1"/>
          </p:nvPr>
        </p:nvSpPr>
        <p:spPr>
          <a:xfrm>
            <a:off x="172016" y="910643"/>
            <a:ext cx="8854289" cy="5810831"/>
          </a:xfrm>
        </p:spPr>
        <p:txBody>
          <a:bodyPr>
            <a:normAutofit fontScale="85000" lnSpcReduction="10000"/>
          </a:bodyPr>
          <a:lstStyle/>
          <a:p>
            <a:r>
              <a:rPr lang="fr-BE" sz="3100" smtClean="0"/>
              <a:t>Pour pouvoir associer une représentation numérique dans Alma, il faut que la notice fasse partie d’une Collection </a:t>
            </a:r>
          </a:p>
          <a:p>
            <a:pPr lvl="1">
              <a:buFont typeface="Wingdings" panose="05000000000000000000" pitchFamily="2" charset="2"/>
              <a:buChar char="Ø"/>
            </a:pPr>
            <a:r>
              <a:rPr lang="fr-BE" smtClean="0"/>
              <a:t>Intégrer </a:t>
            </a:r>
            <a:r>
              <a:rPr lang="fr-BE"/>
              <a:t>les notices à une collection / </a:t>
            </a:r>
            <a:r>
              <a:rPr lang="fr-BE" smtClean="0"/>
              <a:t>sous-collection</a:t>
            </a:r>
          </a:p>
          <a:p>
            <a:pPr lvl="2"/>
            <a:r>
              <a:rPr lang="fr-BE" smtClean="0"/>
              <a:t>Par lots de notices</a:t>
            </a:r>
          </a:p>
          <a:p>
            <a:pPr lvl="2"/>
            <a:r>
              <a:rPr lang="fr-BE" smtClean="0"/>
              <a:t>Lors de l’ajout de la représentation distante</a:t>
            </a:r>
          </a:p>
          <a:p>
            <a:pPr marL="914400" lvl="2" indent="0">
              <a:buNone/>
            </a:pPr>
            <a:endParaRPr lang="fr-BE" sz="1100" smtClean="0"/>
          </a:p>
          <a:p>
            <a:r>
              <a:rPr lang="fr-BE" sz="3100" smtClean="0"/>
              <a:t>Définir – dans la composante « Ressources » d’Alma – un profil d’import de type « Entrepôt numérique distant »</a:t>
            </a:r>
          </a:p>
          <a:p>
            <a:pPr lvl="1">
              <a:buFont typeface="Wingdings" panose="05000000000000000000" pitchFamily="2" charset="2"/>
              <a:buChar char="Ø"/>
            </a:pPr>
            <a:r>
              <a:rPr lang="fr-BE" smtClean="0"/>
              <a:t>Fournir les paramètres </a:t>
            </a:r>
            <a:r>
              <a:rPr lang="fr-BE"/>
              <a:t>de linking pour la représentation et pour la </a:t>
            </a:r>
            <a:r>
              <a:rPr lang="fr-BE" smtClean="0"/>
              <a:t>vignette</a:t>
            </a:r>
          </a:p>
          <a:p>
            <a:pPr marL="457200" lvl="1" indent="0">
              <a:buNone/>
            </a:pPr>
            <a:endParaRPr lang="fr-BE" sz="1100" smtClean="0"/>
          </a:p>
          <a:p>
            <a:r>
              <a:rPr lang="fr-BE" sz="3100" smtClean="0"/>
              <a:t>Associer (</a:t>
            </a:r>
            <a:r>
              <a:rPr lang="fr-BE" sz="3100" i="1" smtClean="0"/>
              <a:t>manuellement</a:t>
            </a:r>
            <a:r>
              <a:rPr lang="fr-BE" sz="3100" smtClean="0"/>
              <a:t>) les représentations numériques distantes</a:t>
            </a:r>
          </a:p>
          <a:p>
            <a:pPr lvl="1">
              <a:buFont typeface="Wingdings" panose="05000000000000000000" pitchFamily="2" charset="2"/>
              <a:buChar char="Ø"/>
            </a:pPr>
            <a:r>
              <a:rPr lang="fr-BE" smtClean="0"/>
              <a:t>Rétrospectif : environ 2400 notices DONum à intégrer dans Alma pour la mise en production du nouveau Primo (Septembre 2019)</a:t>
            </a:r>
          </a:p>
          <a:p>
            <a:pPr lvl="1">
              <a:buFont typeface="Wingdings" panose="05000000000000000000" pitchFamily="2" charset="2"/>
              <a:buChar char="Ø"/>
            </a:pPr>
            <a:endParaRPr lang="fr-BE"/>
          </a:p>
          <a:p>
            <a:endParaRPr lang="fr-BE" smtClean="0"/>
          </a:p>
          <a:p>
            <a:pPr>
              <a:buFont typeface="Wingdings" panose="05000000000000000000" pitchFamily="2" charset="2"/>
              <a:buChar char="Ø"/>
            </a:pPr>
            <a:endParaRPr lang="fr-BE" smtClean="0"/>
          </a:p>
          <a:p>
            <a:pPr marL="457200" lvl="1" indent="0">
              <a:buNone/>
            </a:pPr>
            <a:endParaRPr lang="fr-BE" smtClean="0"/>
          </a:p>
          <a:p>
            <a:pPr lvl="1">
              <a:buFont typeface="Wingdings" panose="05000000000000000000" pitchFamily="2" charset="2"/>
              <a:buChar char="Ø"/>
            </a:pPr>
            <a:endParaRPr lang="fr-BE" smtClean="0"/>
          </a:p>
          <a:p>
            <a:pPr lvl="2"/>
            <a:endParaRPr lang="fr-BE" sz="1400" smtClean="0"/>
          </a:p>
          <a:p>
            <a:endParaRPr lang="fr-BE" smtClean="0"/>
          </a:p>
          <a:p>
            <a:pPr lvl="1"/>
            <a:endParaRPr lang="fr-BE" smtClean="0"/>
          </a:p>
          <a:p>
            <a:pPr>
              <a:buFontTx/>
              <a:buChar char="-"/>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69</a:t>
            </a:fld>
            <a:endParaRPr lang="fr-FR"/>
          </a:p>
        </p:txBody>
      </p:sp>
      <p:sp>
        <p:nvSpPr>
          <p:cNvPr id="9" name="ZoneTexte 8"/>
          <p:cNvSpPr txBox="1"/>
          <p:nvPr/>
        </p:nvSpPr>
        <p:spPr>
          <a:xfrm>
            <a:off x="-67902" y="5610210"/>
            <a:ext cx="7980629" cy="369332"/>
          </a:xfrm>
          <a:prstGeom prst="rect">
            <a:avLst/>
          </a:prstGeom>
          <a:noFill/>
        </p:spPr>
        <p:txBody>
          <a:bodyPr wrap="square" rtlCol="0">
            <a:spAutoFit/>
          </a:bodyPr>
          <a:lstStyle/>
          <a:p>
            <a:pPr marL="285750" indent="-285750">
              <a:buFont typeface="Wingdings" panose="05000000000000000000" pitchFamily="2" charset="2"/>
              <a:buChar char="Ø"/>
            </a:pPr>
            <a:endParaRPr lang="fr-BE"/>
          </a:p>
        </p:txBody>
      </p:sp>
    </p:spTree>
    <p:extLst>
      <p:ext uri="{BB962C8B-B14F-4D97-AF65-F5344CB8AC3E}">
        <p14:creationId xmlns:p14="http://schemas.microsoft.com/office/powerpoint/2010/main" val="678719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329706-12B3-8F4C-9CA9-063F8C6A2AC6}" type="slidenum">
              <a:rPr lang="fr-FR" smtClean="0"/>
              <a:t>7</a:t>
            </a:fld>
            <a:endParaRPr lang="fr-FR"/>
          </a:p>
        </p:txBody>
      </p:sp>
      <p:sp>
        <p:nvSpPr>
          <p:cNvPr id="5" name="Titre 4"/>
          <p:cNvSpPr>
            <a:spLocks noGrp="1"/>
          </p:cNvSpPr>
          <p:nvPr>
            <p:ph type="title"/>
          </p:nvPr>
        </p:nvSpPr>
        <p:spPr/>
        <p:txBody>
          <a:bodyPr>
            <a:normAutofit fontScale="90000"/>
          </a:bodyPr>
          <a:lstStyle/>
          <a:p>
            <a:r>
              <a:rPr lang="fr-BE" smtClean="0"/>
              <a:t>Gestion et référencement</a:t>
            </a:r>
            <a:endParaRPr lang="fr-BE"/>
          </a:p>
        </p:txBody>
      </p:sp>
      <p:sp>
        <p:nvSpPr>
          <p:cNvPr id="6" name="Espace réservé du texte 5"/>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820020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329706-12B3-8F4C-9CA9-063F8C6A2AC6}" type="slidenum">
              <a:rPr lang="fr-FR" smtClean="0"/>
              <a:t>70</a:t>
            </a:fld>
            <a:endParaRPr lang="fr-FR"/>
          </a:p>
        </p:txBody>
      </p:sp>
      <p:pic>
        <p:nvPicPr>
          <p:cNvPr id="10" name="Image 9"/>
          <p:cNvPicPr>
            <a:picLocks noChangeAspect="1"/>
          </p:cNvPicPr>
          <p:nvPr/>
        </p:nvPicPr>
        <p:blipFill>
          <a:blip r:embed="rId2"/>
          <a:stretch>
            <a:fillRect/>
          </a:stretch>
        </p:blipFill>
        <p:spPr>
          <a:xfrm>
            <a:off x="624688" y="261907"/>
            <a:ext cx="6867525" cy="1990472"/>
          </a:xfrm>
          <a:prstGeom prst="rect">
            <a:avLst/>
          </a:prstGeom>
        </p:spPr>
      </p:pic>
      <p:pic>
        <p:nvPicPr>
          <p:cNvPr id="11" name="Image 10"/>
          <p:cNvPicPr>
            <a:picLocks noChangeAspect="1"/>
          </p:cNvPicPr>
          <p:nvPr/>
        </p:nvPicPr>
        <p:blipFill>
          <a:blip r:embed="rId3"/>
          <a:stretch>
            <a:fillRect/>
          </a:stretch>
        </p:blipFill>
        <p:spPr>
          <a:xfrm>
            <a:off x="200417" y="2574941"/>
            <a:ext cx="2334023" cy="3185736"/>
          </a:xfrm>
          <a:prstGeom prst="rect">
            <a:avLst/>
          </a:prstGeom>
        </p:spPr>
      </p:pic>
      <p:pic>
        <p:nvPicPr>
          <p:cNvPr id="12" name="Image 11"/>
          <p:cNvPicPr>
            <a:picLocks noChangeAspect="1"/>
          </p:cNvPicPr>
          <p:nvPr/>
        </p:nvPicPr>
        <p:blipFill>
          <a:blip r:embed="rId4"/>
          <a:stretch>
            <a:fillRect/>
          </a:stretch>
        </p:blipFill>
        <p:spPr>
          <a:xfrm>
            <a:off x="2672048" y="3639493"/>
            <a:ext cx="5313109" cy="1297471"/>
          </a:xfrm>
          <a:prstGeom prst="rect">
            <a:avLst/>
          </a:prstGeom>
        </p:spPr>
      </p:pic>
      <p:pic>
        <p:nvPicPr>
          <p:cNvPr id="13" name="Image 12"/>
          <p:cNvPicPr>
            <a:picLocks noChangeAspect="1"/>
          </p:cNvPicPr>
          <p:nvPr/>
        </p:nvPicPr>
        <p:blipFill>
          <a:blip r:embed="rId5"/>
          <a:stretch>
            <a:fillRect/>
          </a:stretch>
        </p:blipFill>
        <p:spPr>
          <a:xfrm>
            <a:off x="5802027" y="5079288"/>
            <a:ext cx="1690186" cy="1697288"/>
          </a:xfrm>
          <a:prstGeom prst="rect">
            <a:avLst/>
          </a:prstGeom>
        </p:spPr>
      </p:pic>
      <p:sp>
        <p:nvSpPr>
          <p:cNvPr id="14" name="ZoneTexte 13"/>
          <p:cNvSpPr txBox="1"/>
          <p:nvPr/>
        </p:nvSpPr>
        <p:spPr>
          <a:xfrm>
            <a:off x="3675536" y="5391345"/>
            <a:ext cx="2521466" cy="369332"/>
          </a:xfrm>
          <a:prstGeom prst="rect">
            <a:avLst/>
          </a:prstGeom>
          <a:noFill/>
        </p:spPr>
        <p:txBody>
          <a:bodyPr wrap="square" rtlCol="0">
            <a:spAutoFit/>
          </a:bodyPr>
          <a:lstStyle/>
          <a:p>
            <a:r>
              <a:rPr lang="fr-BE" smtClean="0"/>
              <a:t>Facette « Galerie » </a:t>
            </a:r>
            <a:endParaRPr lang="fr-BE"/>
          </a:p>
        </p:txBody>
      </p:sp>
      <p:pic>
        <p:nvPicPr>
          <p:cNvPr id="15" name="Image 14"/>
          <p:cNvPicPr>
            <a:picLocks noChangeAspect="1"/>
          </p:cNvPicPr>
          <p:nvPr/>
        </p:nvPicPr>
        <p:blipFill>
          <a:blip r:embed="rId6"/>
          <a:stretch>
            <a:fillRect/>
          </a:stretch>
        </p:blipFill>
        <p:spPr>
          <a:xfrm>
            <a:off x="6092197" y="2445610"/>
            <a:ext cx="2800032" cy="1874734"/>
          </a:xfrm>
          <a:prstGeom prst="rect">
            <a:avLst/>
          </a:prstGeom>
        </p:spPr>
      </p:pic>
      <p:sp>
        <p:nvSpPr>
          <p:cNvPr id="16" name="Ellipse 15"/>
          <p:cNvSpPr/>
          <p:nvPr/>
        </p:nvSpPr>
        <p:spPr>
          <a:xfrm>
            <a:off x="3014804" y="4320344"/>
            <a:ext cx="1448554" cy="7038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7" name="Ellipse 16"/>
          <p:cNvSpPr/>
          <p:nvPr/>
        </p:nvSpPr>
        <p:spPr>
          <a:xfrm>
            <a:off x="7027312" y="3815887"/>
            <a:ext cx="1448554" cy="7038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Ellipse 17"/>
          <p:cNvSpPr/>
          <p:nvPr/>
        </p:nvSpPr>
        <p:spPr>
          <a:xfrm>
            <a:off x="3589839" y="5248177"/>
            <a:ext cx="2009869" cy="7038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9" name="Ellipse 18"/>
          <p:cNvSpPr/>
          <p:nvPr/>
        </p:nvSpPr>
        <p:spPr>
          <a:xfrm>
            <a:off x="-4387" y="2336127"/>
            <a:ext cx="1448554" cy="7038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50016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mtClean="0"/>
              <a:t>2018-2019 : Alma &amp; Primo VE - DONum</a:t>
            </a:r>
            <a:endParaRPr lang="fr-BE"/>
          </a:p>
        </p:txBody>
      </p:sp>
      <p:sp>
        <p:nvSpPr>
          <p:cNvPr id="3" name="Espace réservé du contenu 2"/>
          <p:cNvSpPr>
            <a:spLocks noGrp="1"/>
          </p:cNvSpPr>
          <p:nvPr>
            <p:ph idx="1"/>
          </p:nvPr>
        </p:nvSpPr>
        <p:spPr>
          <a:xfrm>
            <a:off x="457199" y="1165634"/>
            <a:ext cx="8505731" cy="5190716"/>
          </a:xfrm>
        </p:spPr>
        <p:txBody>
          <a:bodyPr>
            <a:normAutofit/>
          </a:bodyPr>
          <a:lstStyle/>
          <a:p>
            <a:r>
              <a:rPr lang="fr-BE" smtClean="0"/>
              <a:t>Ressources moissonnées par Primo VE</a:t>
            </a:r>
          </a:p>
          <a:p>
            <a:pPr lvl="1">
              <a:buFont typeface="Wingdings" panose="05000000000000000000" pitchFamily="2" charset="2"/>
              <a:buChar char="Ø"/>
            </a:pPr>
            <a:r>
              <a:rPr lang="fr-BE" smtClean="0"/>
              <a:t>Définir, </a:t>
            </a:r>
            <a:r>
              <a:rPr lang="fr-BE"/>
              <a:t>dans la composante « </a:t>
            </a:r>
            <a:r>
              <a:rPr lang="fr-BE" smtClean="0"/>
              <a:t>Découverte</a:t>
            </a:r>
            <a:r>
              <a:rPr lang="fr-BE"/>
              <a:t> » </a:t>
            </a:r>
            <a:r>
              <a:rPr lang="fr-BE" smtClean="0"/>
              <a:t>d’Alma, des profils </a:t>
            </a:r>
            <a:r>
              <a:rPr lang="fr-BE"/>
              <a:t>d’import de type « </a:t>
            </a:r>
            <a:r>
              <a:rPr lang="fr-BE" smtClean="0"/>
              <a:t>Source externe</a:t>
            </a:r>
            <a:r>
              <a:rPr lang="fr-BE"/>
              <a:t> </a:t>
            </a:r>
            <a:r>
              <a:rPr lang="fr-BE" smtClean="0"/>
              <a:t>»</a:t>
            </a:r>
          </a:p>
          <a:p>
            <a:pPr marL="457200" lvl="1" indent="0">
              <a:buNone/>
            </a:pPr>
            <a:endParaRPr lang="fr-BE" smtClean="0"/>
          </a:p>
          <a:p>
            <a:pPr lvl="2">
              <a:buFont typeface="Wingdings" panose="05000000000000000000" pitchFamily="2" charset="2"/>
              <a:buChar char="Ø"/>
            </a:pPr>
            <a:r>
              <a:rPr lang="fr-BE" smtClean="0"/>
              <a:t>1 profil par « set » DONum ULiège </a:t>
            </a:r>
            <a:r>
              <a:rPr lang="fr-BE" sz="1800" i="1" smtClean="0"/>
              <a:t>[hors sets traités par ajout de la représentations numérique distante]</a:t>
            </a:r>
          </a:p>
          <a:p>
            <a:pPr lvl="2">
              <a:buFont typeface="Wingdings" panose="05000000000000000000" pitchFamily="2" charset="2"/>
              <a:buChar char="Ø"/>
            </a:pPr>
            <a:r>
              <a:rPr lang="fr-BE" smtClean="0"/>
              <a:t>1 profil par « set » BICFB (par institution) </a:t>
            </a:r>
            <a:r>
              <a:rPr lang="fr-BE" sz="1800" i="1" smtClean="0"/>
              <a:t>[documents en open access uniquement]</a:t>
            </a:r>
          </a:p>
          <a:p>
            <a:pPr lvl="2">
              <a:buFont typeface="Wingdings" panose="05000000000000000000" pitchFamily="2" charset="2"/>
              <a:buChar char="Ø"/>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71</a:t>
            </a:fld>
            <a:endParaRPr lang="fr-FR"/>
          </a:p>
        </p:txBody>
      </p:sp>
    </p:spTree>
    <p:extLst>
      <p:ext uri="{BB962C8B-B14F-4D97-AF65-F5344CB8AC3E}">
        <p14:creationId xmlns:p14="http://schemas.microsoft.com/office/powerpoint/2010/main" val="760113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mtClean="0"/>
              <a:t>2018-2019 : Alma &amp; Primo VE</a:t>
            </a:r>
            <a:endParaRPr lang="fr-BE"/>
          </a:p>
        </p:txBody>
      </p:sp>
      <p:sp>
        <p:nvSpPr>
          <p:cNvPr id="3" name="Espace réservé du contenu 2"/>
          <p:cNvSpPr>
            <a:spLocks noGrp="1"/>
          </p:cNvSpPr>
          <p:nvPr>
            <p:ph idx="1"/>
          </p:nvPr>
        </p:nvSpPr>
        <p:spPr>
          <a:xfrm>
            <a:off x="457199" y="1165634"/>
            <a:ext cx="8505731" cy="5190716"/>
          </a:xfrm>
        </p:spPr>
        <p:txBody>
          <a:bodyPr>
            <a:normAutofit/>
          </a:bodyPr>
          <a:lstStyle/>
          <a:p>
            <a:r>
              <a:rPr lang="fr-BE" smtClean="0"/>
              <a:t>Optimiser l’affichage des données</a:t>
            </a:r>
          </a:p>
          <a:p>
            <a:pPr lvl="1"/>
            <a:r>
              <a:rPr lang="fr-BE" sz="2400" smtClean="0"/>
              <a:t>Exploiter les possibilités de configuration des zones HOL</a:t>
            </a:r>
          </a:p>
          <a:p>
            <a:pPr lvl="2"/>
            <a:r>
              <a:rPr lang="fr-BE" smtClean="0"/>
              <a:t>Tous les champs peuvent être affichés</a:t>
            </a:r>
          </a:p>
          <a:p>
            <a:pPr lvl="3"/>
            <a:r>
              <a:rPr lang="fr-BE" sz="1800" smtClean="0"/>
              <a:t>Recherche -&gt; Q3 2019</a:t>
            </a:r>
          </a:p>
          <a:p>
            <a:pPr lvl="2"/>
            <a:r>
              <a:rPr lang="fr-BE" smtClean="0"/>
              <a:t>Mettre en évidence des partenariats, mécénat, campagnes de restauration ou reconditionnement…</a:t>
            </a:r>
          </a:p>
          <a:p>
            <a:pPr lvl="1"/>
            <a:r>
              <a:rPr lang="fr-BE" smtClean="0"/>
              <a:t>Eviter les configurations trop complexes</a:t>
            </a:r>
          </a:p>
          <a:p>
            <a:pPr lvl="2"/>
            <a:r>
              <a:rPr lang="fr-BE" smtClean="0"/>
              <a:t>Bénéficier des rebonds (auteurs…) de recherche</a:t>
            </a:r>
          </a:p>
          <a:p>
            <a:pPr lvl="2"/>
            <a:endParaRPr lang="fr-BE" smtClean="0"/>
          </a:p>
          <a:p>
            <a:pPr lvl="2"/>
            <a:endParaRPr lang="fr-BE" smtClean="0"/>
          </a:p>
          <a:p>
            <a:pPr lvl="2">
              <a:buFont typeface="Wingdings" panose="05000000000000000000" pitchFamily="2" charset="2"/>
              <a:buChar char="Ø"/>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72</a:t>
            </a:fld>
            <a:endParaRPr lang="fr-FR"/>
          </a:p>
        </p:txBody>
      </p:sp>
    </p:spTree>
    <p:extLst>
      <p:ext uri="{BB962C8B-B14F-4D97-AF65-F5344CB8AC3E}">
        <p14:creationId xmlns:p14="http://schemas.microsoft.com/office/powerpoint/2010/main" val="778217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26" y="289098"/>
            <a:ext cx="8229600" cy="621546"/>
          </a:xfrm>
        </p:spPr>
        <p:txBody>
          <a:bodyPr/>
          <a:lstStyle/>
          <a:p>
            <a:r>
              <a:rPr lang="fr-BE" smtClean="0"/>
              <a:t>2018-2019 : Alma &amp; Primo VE</a:t>
            </a:r>
            <a:endParaRPr lang="fr-BE"/>
          </a:p>
        </p:txBody>
      </p:sp>
      <p:sp>
        <p:nvSpPr>
          <p:cNvPr id="3" name="Espace réservé du contenu 2"/>
          <p:cNvSpPr>
            <a:spLocks noGrp="1"/>
          </p:cNvSpPr>
          <p:nvPr>
            <p:ph idx="1"/>
          </p:nvPr>
        </p:nvSpPr>
        <p:spPr>
          <a:xfrm>
            <a:off x="457199" y="1165634"/>
            <a:ext cx="8505731" cy="5190716"/>
          </a:xfrm>
        </p:spPr>
        <p:txBody>
          <a:bodyPr>
            <a:normAutofit/>
          </a:bodyPr>
          <a:lstStyle/>
          <a:p>
            <a:pPr lvl="2"/>
            <a:endParaRPr lang="fr-BE" smtClean="0"/>
          </a:p>
          <a:p>
            <a:pPr lvl="2">
              <a:buFont typeface="Wingdings" panose="05000000000000000000" pitchFamily="2" charset="2"/>
              <a:buChar char="Ø"/>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73</a:t>
            </a:fld>
            <a:endParaRPr lang="fr-FR"/>
          </a:p>
        </p:txBody>
      </p:sp>
      <p:pic>
        <p:nvPicPr>
          <p:cNvPr id="7" name="Image 6"/>
          <p:cNvPicPr>
            <a:picLocks noChangeAspect="1"/>
          </p:cNvPicPr>
          <p:nvPr/>
        </p:nvPicPr>
        <p:blipFill>
          <a:blip r:embed="rId3"/>
          <a:stretch>
            <a:fillRect/>
          </a:stretch>
        </p:blipFill>
        <p:spPr>
          <a:xfrm>
            <a:off x="161925" y="1436455"/>
            <a:ext cx="8820150" cy="628650"/>
          </a:xfrm>
          <a:prstGeom prst="rect">
            <a:avLst/>
          </a:prstGeom>
        </p:spPr>
      </p:pic>
      <p:sp>
        <p:nvSpPr>
          <p:cNvPr id="8" name="ZoneTexte 7"/>
          <p:cNvSpPr txBox="1"/>
          <p:nvPr/>
        </p:nvSpPr>
        <p:spPr>
          <a:xfrm>
            <a:off x="476343" y="2053045"/>
            <a:ext cx="6546788" cy="369332"/>
          </a:xfrm>
          <a:prstGeom prst="rect">
            <a:avLst/>
          </a:prstGeom>
          <a:noFill/>
        </p:spPr>
        <p:txBody>
          <a:bodyPr wrap="square" rtlCol="0">
            <a:spAutoFit/>
          </a:bodyPr>
          <a:lstStyle/>
          <a:p>
            <a:r>
              <a:rPr lang="fr-BE" smtClean="0"/>
              <a:t>Et après avoir appliqué quelques filtres…</a:t>
            </a:r>
            <a:endParaRPr lang="fr-BE"/>
          </a:p>
        </p:txBody>
      </p:sp>
      <p:pic>
        <p:nvPicPr>
          <p:cNvPr id="9" name="Image 8"/>
          <p:cNvPicPr>
            <a:picLocks noChangeAspect="1"/>
          </p:cNvPicPr>
          <p:nvPr/>
        </p:nvPicPr>
        <p:blipFill>
          <a:blip r:embed="rId4"/>
          <a:stretch>
            <a:fillRect/>
          </a:stretch>
        </p:blipFill>
        <p:spPr>
          <a:xfrm>
            <a:off x="476342" y="2399255"/>
            <a:ext cx="6077129" cy="4087222"/>
          </a:xfrm>
          <a:prstGeom prst="rect">
            <a:avLst/>
          </a:prstGeom>
        </p:spPr>
      </p:pic>
      <p:cxnSp>
        <p:nvCxnSpPr>
          <p:cNvPr id="11" name="Connecteur droit 10"/>
          <p:cNvCxnSpPr/>
          <p:nvPr/>
        </p:nvCxnSpPr>
        <p:spPr>
          <a:xfrm>
            <a:off x="393826" y="1436455"/>
            <a:ext cx="4843221" cy="5050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H="1">
            <a:off x="374681" y="1436455"/>
            <a:ext cx="4490048" cy="505002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480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a:t>2018-2019 : Alma &amp; Primo VE</a:t>
            </a:r>
          </a:p>
        </p:txBody>
      </p:sp>
      <p:sp>
        <p:nvSpPr>
          <p:cNvPr id="3" name="Espace réservé du contenu 2"/>
          <p:cNvSpPr>
            <a:spLocks noGrp="1"/>
          </p:cNvSpPr>
          <p:nvPr>
            <p:ph idx="1"/>
          </p:nvPr>
        </p:nvSpPr>
        <p:spPr/>
        <p:txBody>
          <a:bodyPr/>
          <a:lstStyle/>
          <a:p>
            <a:r>
              <a:rPr lang="fr-BE" smtClean="0"/>
              <a:t>Simplifier</a:t>
            </a:r>
          </a:p>
          <a:p>
            <a:pPr lvl="2"/>
            <a:r>
              <a:rPr lang="fr-BE" strike="dblStrike" smtClean="0"/>
              <a:t>Top </a:t>
            </a:r>
            <a:r>
              <a:rPr lang="fr-BE" strike="dblStrike"/>
              <a:t>level facet « Fonds patrimoniaux »</a:t>
            </a:r>
          </a:p>
          <a:p>
            <a:pPr lvl="2">
              <a:buFont typeface="Symbol" panose="05050102010706020507" pitchFamily="18" charset="2"/>
              <a:buChar char="Þ"/>
            </a:pPr>
            <a:r>
              <a:rPr lang="fr-BE"/>
              <a:t>Galeries (?)</a:t>
            </a:r>
          </a:p>
          <a:p>
            <a:pPr lvl="2">
              <a:buFont typeface="Symbol" panose="05050102010706020507" pitchFamily="18" charset="2"/>
              <a:buChar char="Þ"/>
            </a:pPr>
            <a:r>
              <a:rPr lang="fr-BE"/>
              <a:t>Slider Date</a:t>
            </a:r>
          </a:p>
          <a:p>
            <a:pPr lvl="2"/>
            <a:r>
              <a:rPr lang="fr-BE" strike="dblStrike"/>
              <a:t>Configurations complexes (affichage BIB, HOL dans BIB</a:t>
            </a:r>
            <a:r>
              <a:rPr lang="fr-BE" strike="dblStrike" smtClean="0"/>
              <a:t>)</a:t>
            </a:r>
          </a:p>
          <a:p>
            <a:pPr lvl="2"/>
            <a:r>
              <a:rPr lang="fr-BE" strike="dblStrike"/>
              <a:t>Facette top level &gt; éviter le mélange d’information</a:t>
            </a:r>
          </a:p>
          <a:p>
            <a:pPr lvl="2"/>
            <a:r>
              <a:rPr lang="fr-BE" strike="dblStrike" smtClean="0"/>
              <a:t>FRBRisation </a:t>
            </a:r>
            <a:r>
              <a:rPr lang="fr-BE" strike="dblStrike"/>
              <a:t>/ DEDUP Primo</a:t>
            </a:r>
          </a:p>
          <a:p>
            <a:pPr lvl="1"/>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74</a:t>
            </a:fld>
            <a:endParaRPr lang="fr-FR"/>
          </a:p>
        </p:txBody>
      </p:sp>
    </p:spTree>
    <p:extLst>
      <p:ext uri="{BB962C8B-B14F-4D97-AF65-F5344CB8AC3E}">
        <p14:creationId xmlns:p14="http://schemas.microsoft.com/office/powerpoint/2010/main" val="33846395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830432" y="5278847"/>
            <a:ext cx="2856368" cy="1004478"/>
          </a:xfrm>
        </p:spPr>
        <p:txBody>
          <a:bodyPr/>
          <a:lstStyle/>
          <a:p>
            <a:r>
              <a:rPr lang="fr-BE" smtClean="0">
                <a:hlinkClick r:id="rId3"/>
              </a:rPr>
              <a:t>library-systems@lists.uliege.be</a:t>
            </a:r>
          </a:p>
          <a:p>
            <a:r>
              <a:rPr lang="fr-BE" smtClean="0">
                <a:hlinkClick r:id="rId3"/>
              </a:rPr>
              <a:t>manuscrits@uliege.be</a:t>
            </a:r>
            <a:endParaRPr lang="fr-FR" sz="180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369" y="1695825"/>
            <a:ext cx="1826537" cy="1826537"/>
          </a:xfrm>
          <a:prstGeom prst="rect">
            <a:avLst/>
          </a:prstGeom>
        </p:spPr>
      </p:pic>
      <p:sp>
        <p:nvSpPr>
          <p:cNvPr id="6" name="Espace réservé du numéro de diapositive 5"/>
          <p:cNvSpPr>
            <a:spLocks noGrp="1"/>
          </p:cNvSpPr>
          <p:nvPr>
            <p:ph type="sldNum" sz="quarter" idx="12"/>
          </p:nvPr>
        </p:nvSpPr>
        <p:spPr/>
        <p:txBody>
          <a:bodyPr/>
          <a:lstStyle/>
          <a:p>
            <a:fld id="{19329706-12B3-8F4C-9CA9-063F8C6A2AC6}" type="slidenum">
              <a:rPr lang="fr-FR" smtClean="0"/>
              <a:t>75</a:t>
            </a:fld>
            <a:endParaRPr lang="fr-FR"/>
          </a:p>
        </p:txBody>
      </p:sp>
    </p:spTree>
    <p:extLst>
      <p:ext uri="{BB962C8B-B14F-4D97-AF65-F5344CB8AC3E}">
        <p14:creationId xmlns:p14="http://schemas.microsoft.com/office/powerpoint/2010/main" val="9917005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35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8</a:t>
            </a:fld>
            <a:endParaRPr lang="fr-FR"/>
          </a:p>
        </p:txBody>
      </p:sp>
      <p:sp>
        <p:nvSpPr>
          <p:cNvPr id="5" name="Titre 4"/>
          <p:cNvSpPr>
            <a:spLocks noGrp="1"/>
          </p:cNvSpPr>
          <p:nvPr>
            <p:ph type="title"/>
          </p:nvPr>
        </p:nvSpPr>
        <p:spPr/>
        <p:txBody>
          <a:bodyPr>
            <a:normAutofit fontScale="90000"/>
          </a:bodyPr>
          <a:lstStyle/>
          <a:p>
            <a:r>
              <a:rPr lang="fr-BE" smtClean="0"/>
              <a:t>Un peu d’histoire</a:t>
            </a:r>
            <a:endParaRPr lang="fr-BE"/>
          </a:p>
        </p:txBody>
      </p:sp>
      <p:sp>
        <p:nvSpPr>
          <p:cNvPr id="6" name="Espace réservé du texte 5"/>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336531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2531"/>
            <a:ext cx="8229600" cy="621546"/>
          </a:xfrm>
        </p:spPr>
        <p:txBody>
          <a:bodyPr/>
          <a:lstStyle/>
          <a:p>
            <a:r>
              <a:rPr lang="fr-BE" smtClean="0"/>
              <a:t>Gestion et référencement</a:t>
            </a:r>
            <a:endParaRPr lang="fr-BE"/>
          </a:p>
        </p:txBody>
      </p:sp>
      <p:sp>
        <p:nvSpPr>
          <p:cNvPr id="3" name="Espace réservé du contenu 2"/>
          <p:cNvSpPr>
            <a:spLocks noGrp="1"/>
          </p:cNvSpPr>
          <p:nvPr>
            <p:ph idx="1"/>
          </p:nvPr>
        </p:nvSpPr>
        <p:spPr>
          <a:xfrm>
            <a:off x="246743" y="995882"/>
            <a:ext cx="8679543" cy="4504806"/>
          </a:xfrm>
        </p:spPr>
        <p:txBody>
          <a:bodyPr>
            <a:normAutofit fontScale="92500" lnSpcReduction="10000"/>
          </a:bodyPr>
          <a:lstStyle/>
          <a:p>
            <a:r>
              <a:rPr lang="fr-BE" sz="2600" smtClean="0"/>
              <a:t>Registres d’inventaire</a:t>
            </a:r>
          </a:p>
          <a:p>
            <a:pPr marL="0" indent="0">
              <a:buNone/>
            </a:pPr>
            <a:r>
              <a:rPr lang="fr-BE"/>
              <a:t>	</a:t>
            </a:r>
            <a:endParaRPr lang="fr-BE" smtClean="0"/>
          </a:p>
          <a:p>
            <a:pPr marL="0" indent="0">
              <a:buNone/>
            </a:pPr>
            <a:endParaRPr lang="fr-BE">
              <a:solidFill>
                <a:srgbClr val="FF0000"/>
              </a:solidFill>
            </a:endParaRPr>
          </a:p>
          <a:p>
            <a:pPr marL="0" indent="0">
              <a:buNone/>
            </a:pPr>
            <a:endParaRPr lang="fr-BE" sz="1200">
              <a:solidFill>
                <a:srgbClr val="FF0000"/>
              </a:solidFill>
            </a:endParaRPr>
          </a:p>
          <a:p>
            <a:pPr marL="0" indent="0">
              <a:buNone/>
            </a:pPr>
            <a:endParaRPr lang="fr-BE" smtClean="0">
              <a:solidFill>
                <a:srgbClr val="FF0000"/>
              </a:solidFill>
            </a:endParaRPr>
          </a:p>
          <a:p>
            <a:pPr marL="0" indent="0">
              <a:buNone/>
            </a:pPr>
            <a:endParaRPr lang="fr-BE" smtClean="0">
              <a:solidFill>
                <a:srgbClr val="FF0000"/>
              </a:solidFill>
            </a:endParaRPr>
          </a:p>
          <a:p>
            <a:pPr marL="0" indent="0">
              <a:buNone/>
            </a:pPr>
            <a:endParaRPr lang="fr-BE" sz="1100" smtClean="0">
              <a:solidFill>
                <a:srgbClr val="FF0000"/>
              </a:solidFill>
            </a:endParaRPr>
          </a:p>
          <a:p>
            <a:r>
              <a:rPr lang="fr-BE" sz="2600" smtClean="0"/>
              <a:t>Catalogue sur fiches par auteur/titre et catalogue thématique</a:t>
            </a:r>
          </a:p>
          <a:p>
            <a:pPr lvl="1"/>
            <a:r>
              <a:rPr lang="fr-BE" sz="2200" smtClean="0"/>
              <a:t>Utilisé de 1920 à 1968 (&gt; 1</a:t>
            </a:r>
            <a:r>
              <a:rPr lang="fr-BE" sz="2200" baseline="30000" smtClean="0"/>
              <a:t>ère</a:t>
            </a:r>
            <a:r>
              <a:rPr lang="fr-BE" sz="2200" smtClean="0"/>
              <a:t> automatisation de la Bibliothèque générale pour les nouvelles acquisitions)</a:t>
            </a:r>
          </a:p>
          <a:p>
            <a:pPr lvl="1"/>
            <a:r>
              <a:rPr lang="fr-BE" sz="2200" smtClean="0"/>
              <a:t>Environ 746,000 fiches</a:t>
            </a:r>
          </a:p>
          <a:p>
            <a:pPr marL="914400" lvl="2" indent="0">
              <a:buNone/>
            </a:pPr>
            <a:endParaRPr lang="fr-BE" smtClean="0">
              <a:solidFill>
                <a:srgbClr val="FF0000"/>
              </a:solidFill>
            </a:endParaRPr>
          </a:p>
          <a:p>
            <a:pPr lvl="1">
              <a:buFont typeface="Wingdings" panose="05000000000000000000" pitchFamily="2" charset="2"/>
              <a:buChar char="v"/>
            </a:pPr>
            <a:endParaRPr lang="fr-BE" smtClean="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9</a:t>
            </a:fld>
            <a:endParaRPr lang="fr-FR"/>
          </a:p>
        </p:txBody>
      </p:sp>
      <p:pic>
        <p:nvPicPr>
          <p:cNvPr id="9" name="Image 8"/>
          <p:cNvPicPr>
            <a:picLocks noChangeAspect="1"/>
          </p:cNvPicPr>
          <p:nvPr/>
        </p:nvPicPr>
        <p:blipFill>
          <a:blip r:embed="rId3"/>
          <a:stretch>
            <a:fillRect/>
          </a:stretch>
        </p:blipFill>
        <p:spPr>
          <a:xfrm>
            <a:off x="4357688" y="4639358"/>
            <a:ext cx="3929062" cy="200627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776" y="210662"/>
            <a:ext cx="2030224" cy="362902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622" y="1443038"/>
            <a:ext cx="3903207" cy="2195554"/>
          </a:xfrm>
          <a:prstGeom prst="rect">
            <a:avLst/>
          </a:prstGeom>
        </p:spPr>
      </p:pic>
    </p:spTree>
    <p:extLst>
      <p:ext uri="{BB962C8B-B14F-4D97-AF65-F5344CB8AC3E}">
        <p14:creationId xmlns:p14="http://schemas.microsoft.com/office/powerpoint/2010/main" val="2582057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4847</TotalTime>
  <Words>3156</Words>
  <Application>Microsoft Office PowerPoint</Application>
  <PresentationFormat>Affichage à l'écran (4:3)</PresentationFormat>
  <Paragraphs>709</Paragraphs>
  <Slides>76</Slides>
  <Notes>12</Notes>
  <HiddenSlides>1</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76</vt:i4>
      </vt:variant>
    </vt:vector>
  </HeadingPairs>
  <TitlesOfParts>
    <vt:vector size="84" baseType="lpstr">
      <vt:lpstr>Arial</vt:lpstr>
      <vt:lpstr>Calibri</vt:lpstr>
      <vt:lpstr>Calibri Light</vt:lpstr>
      <vt:lpstr>Lucida Grande</vt:lpstr>
      <vt:lpstr>Symbol</vt:lpstr>
      <vt:lpstr>Wingdings</vt:lpstr>
      <vt:lpstr>Thème Office</vt:lpstr>
      <vt:lpstr>Conception personnalisée</vt:lpstr>
      <vt:lpstr>Gestion et référencement des manuscrits et fonds (plus) anciens à l'ULiège</vt:lpstr>
      <vt:lpstr>Présentation</vt:lpstr>
      <vt:lpstr>Origine des fonds</vt:lpstr>
      <vt:lpstr>Quelques chiffres</vt:lpstr>
      <vt:lpstr>ULiège Library – plusieurs implantations</vt:lpstr>
      <vt:lpstr>Aujourd’hui, accessibles via l’interface publique du catalogue</vt:lpstr>
      <vt:lpstr>Gestion et référencement</vt:lpstr>
      <vt:lpstr>Un peu d’histoire</vt:lpstr>
      <vt:lpstr>Gestion et référencement</vt:lpstr>
      <vt:lpstr>Gestion et référencement</vt:lpstr>
      <vt:lpstr>Gestion et référencement</vt:lpstr>
      <vt:lpstr>Gestion et référencement</vt:lpstr>
      <vt:lpstr>Gestion et référencement</vt:lpstr>
      <vt:lpstr>Gestion et référencement – nouvelles possibilités techniques</vt:lpstr>
      <vt:lpstr>Gestion et référencement – récupérer l’existant </vt:lpstr>
      <vt:lpstr>Gestion et référencement – récupérer l’existant </vt:lpstr>
      <vt:lpstr>Gestion et référencement – récupérer l’existant </vt:lpstr>
      <vt:lpstr>Moyens humains</vt:lpstr>
      <vt:lpstr>Lignes directrices</vt:lpstr>
      <vt:lpstr>Axes de travail –  Une première salve : les Incunables</vt:lpstr>
      <vt:lpstr>Axes de travail –  Une première salve : les Incunables</vt:lpstr>
      <vt:lpstr>Axes de travail –  Une première salve : les Incunables</vt:lpstr>
      <vt:lpstr>Présentation PowerPoint</vt:lpstr>
      <vt:lpstr>Axes de travail : on avance…</vt:lpstr>
      <vt:lpstr>Axes de travail : on avance…</vt:lpstr>
      <vt:lpstr>Finalement, des consignes, ce n’est pas inutile… </vt:lpstr>
      <vt:lpstr>Finalement, des consignes, ce n’est pas inutile… </vt:lpstr>
      <vt:lpstr>Finalement, des consignes, ce n’est pas inutile… </vt:lpstr>
      <vt:lpstr>Présentation PowerPoint</vt:lpstr>
      <vt:lpstr>Axes de travail : on numérise</vt:lpstr>
      <vt:lpstr>Gestion et référencement – Manuscrits Les projets Pep’s</vt:lpstr>
      <vt:lpstr>Gestion et référencement – Manuscrits Les projets Pep’s</vt:lpstr>
      <vt:lpstr>Gestion et référencement – Manuscrits </vt:lpstr>
      <vt:lpstr>Primo (février 2013) – mettre en évidence </vt:lpstr>
      <vt:lpstr>Présentation PowerPoint</vt:lpstr>
      <vt:lpstr>Présentation PowerPoint</vt:lpstr>
      <vt:lpstr>Présentation PowerPoint</vt:lpstr>
      <vt:lpstr>Primo (février 2013) – mettre en évidence </vt:lpstr>
      <vt:lpstr>Présentation PowerPoint</vt:lpstr>
      <vt:lpstr>Intégration Aleph/Alma – DONum dans PRIMO</vt:lpstr>
      <vt:lpstr>Exploiter le SGB pour optimiser le suivi</vt:lpstr>
      <vt:lpstr>Exploiter le SGB pour optimiser le suivi</vt:lpstr>
      <vt:lpstr>Axes de travail : on avance…</vt:lpstr>
      <vt:lpstr>Axes de travail : on avance…</vt:lpstr>
      <vt:lpstr>Revenons aux Archives &amp; Manuscrits</vt:lpstr>
      <vt:lpstr>À quoi peut-on s’attendre?</vt:lpstr>
      <vt:lpstr>Archives</vt:lpstr>
      <vt:lpstr>Le Fonds Weissenbruch – 1ère expérience</vt:lpstr>
      <vt:lpstr>Le Fonds Weissenbruch – 1ère expérience</vt:lpstr>
      <vt:lpstr>Le Fonds Weissenbruch – 1ère expérience</vt:lpstr>
      <vt:lpstr>Le Fonds Weissenbruch – 1ère expérience</vt:lpstr>
      <vt:lpstr>Le Fonds Weissenbruch – 1ère expérience</vt:lpstr>
      <vt:lpstr>2018-….</vt:lpstr>
      <vt:lpstr>Optimiser les consignes</vt:lpstr>
      <vt:lpstr>« Besoin de notes de catalogage ? Pas spécialement » 2018…</vt:lpstr>
      <vt:lpstr>« Besoin de notes de catalogage ? Pas spécialement » 2018…</vt:lpstr>
      <vt:lpstr>Optimiser la gestion</vt:lpstr>
      <vt:lpstr>2018-2019 : Alma &amp; Primo VE</vt:lpstr>
      <vt:lpstr>2018-2019 : Alma &amp; Primo VE - DONum</vt:lpstr>
      <vt:lpstr>2018-2019 : Alma &amp; Primo VE – EAD</vt:lpstr>
      <vt:lpstr>2018-2019 : Alma &amp; Primo VE – EAD</vt:lpstr>
      <vt:lpstr>2018-2019 : Alma &amp; Primo VE – EAD</vt:lpstr>
      <vt:lpstr>2018-2019 : Alma &amp; Primo VE – Collections</vt:lpstr>
      <vt:lpstr>2018-2019 : Alma &amp; Primo VE – Collections</vt:lpstr>
      <vt:lpstr>2018-2019 : Alma &amp; Primo VE – Collections</vt:lpstr>
      <vt:lpstr>2018-2019 : Alma &amp; Primo VE – Collections</vt:lpstr>
      <vt:lpstr>2018-2019 : Alma &amp; Primo VE – Collections</vt:lpstr>
      <vt:lpstr>2018-2019 : Alma &amp; Primo VE – Collections</vt:lpstr>
      <vt:lpstr>2018-2019 : Alma &amp; Primo VE - DONum</vt:lpstr>
      <vt:lpstr>Présentation PowerPoint</vt:lpstr>
      <vt:lpstr>2018-2019 : Alma &amp; Primo VE - DONum</vt:lpstr>
      <vt:lpstr>2018-2019 : Alma &amp; Primo VE</vt:lpstr>
      <vt:lpstr>2018-2019 : Alma &amp; Primo VE</vt:lpstr>
      <vt:lpstr>2018-2019 : Alma &amp; Primo VE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frenaville</cp:lastModifiedBy>
  <cp:revision>363</cp:revision>
  <dcterms:created xsi:type="dcterms:W3CDTF">2018-04-18T15:28:21Z</dcterms:created>
  <dcterms:modified xsi:type="dcterms:W3CDTF">2019-02-04T12:18:03Z</dcterms:modified>
</cp:coreProperties>
</file>