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15" r:id="rId2"/>
    <p:sldId id="342" r:id="rId3"/>
    <p:sldId id="345" r:id="rId4"/>
    <p:sldId id="346" r:id="rId5"/>
    <p:sldId id="347" r:id="rId6"/>
    <p:sldId id="348" r:id="rId7"/>
    <p:sldId id="349" r:id="rId8"/>
    <p:sldId id="350" r:id="rId9"/>
    <p:sldId id="351" r:id="rId10"/>
    <p:sldId id="354" r:id="rId11"/>
    <p:sldId id="352" r:id="rId12"/>
    <p:sldId id="353" r:id="rId13"/>
    <p:sldId id="356" r:id="rId14"/>
    <p:sldId id="355" r:id="rId15"/>
  </p:sldIdLst>
  <p:sldSz cx="9144000" cy="6858000" type="screen4x3"/>
  <p:notesSz cx="6810375" cy="99425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userDrawn="1">
          <p15:clr>
            <a:srgbClr val="A4A3A4"/>
          </p15:clr>
        </p15:guide>
        <p15:guide id="2" orient="horz" pos="527" userDrawn="1">
          <p15:clr>
            <a:srgbClr val="A4A3A4"/>
          </p15:clr>
        </p15:guide>
        <p15:guide id="3" orient="horz" pos="2154" userDrawn="1">
          <p15:clr>
            <a:srgbClr val="A4A3A4"/>
          </p15:clr>
        </p15:guide>
        <p15:guide id="4" pos="54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F"/>
    <a:srgbClr val="5FA4B0"/>
    <a:srgbClr val="E8E2DE"/>
    <a:srgbClr val="4B8B8E"/>
    <a:srgbClr val="E6E6E6"/>
    <a:srgbClr val="5FA3B0"/>
    <a:srgbClr val="00718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790" autoAdjust="0"/>
  </p:normalViewPr>
  <p:slideViewPr>
    <p:cSldViewPr snapToGrid="0" snapToObjects="1">
      <p:cViewPr varScale="1">
        <p:scale>
          <a:sx n="98" d="100"/>
          <a:sy n="98" d="100"/>
        </p:scale>
        <p:origin x="2010" y="78"/>
      </p:cViewPr>
      <p:guideLst>
        <p:guide orient="horz" pos="274"/>
        <p:guide orient="horz" pos="527"/>
        <p:guide orient="horz" pos="2154"/>
        <p:guide pos="5483"/>
      </p:guideLst>
    </p:cSldViewPr>
  </p:slideViewPr>
  <p:notesTextViewPr>
    <p:cViewPr>
      <p:scale>
        <a:sx n="100" d="100"/>
        <a:sy n="100" d="100"/>
      </p:scale>
      <p:origin x="0" y="0"/>
    </p:cViewPr>
  </p:notesTextViewPr>
  <p:sorterViewPr>
    <p:cViewPr>
      <p:scale>
        <a:sx n="100" d="100"/>
        <a:sy n="100" d="100"/>
      </p:scale>
      <p:origin x="0" y="7104"/>
    </p:cViewPr>
  </p:sorterViewPr>
  <p:notesViewPr>
    <p:cSldViewPr snapToGrid="0" snapToObjects="1" showGuides="1">
      <p:cViewPr varScale="1">
        <p:scale>
          <a:sx n="90" d="100"/>
          <a:sy n="90" d="100"/>
        </p:scale>
        <p:origin x="28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Demandes</a:t>
            </a:r>
            <a:r>
              <a:rPr lang="en-US" baseline="0" dirty="0" smtClean="0"/>
              <a:t> </a:t>
            </a:r>
            <a:r>
              <a:rPr lang="en-US" baseline="0" dirty="0" err="1" smtClean="0"/>
              <a:t>sortantes</a:t>
            </a:r>
            <a:r>
              <a:rPr lang="en-US" dirty="0" smtClean="0"/>
              <a:t> </a:t>
            </a:r>
            <a:r>
              <a:rPr lang="en-US" dirty="0"/>
              <a:t>(</a:t>
            </a:r>
            <a:r>
              <a:rPr lang="en-US" dirty="0" smtClean="0"/>
              <a:t>2018)</a:t>
            </a:r>
            <a:endParaRPr lang="en-US" dirty="0"/>
          </a:p>
        </c:rich>
      </c:tx>
      <c:layout/>
      <c:overlay val="0"/>
    </c:title>
    <c:autoTitleDeleted val="0"/>
    <c:plotArea>
      <c:layout/>
      <c:pieChart>
        <c:varyColors val="1"/>
        <c:ser>
          <c:idx val="0"/>
          <c:order val="0"/>
          <c:tx>
            <c:strRef>
              <c:f>Feuil1!$B$1</c:f>
              <c:strCache>
                <c:ptCount val="1"/>
                <c:pt idx="0">
                  <c:v>Borrowing requests (2017)</c:v>
                </c:pt>
              </c:strCache>
            </c:strRef>
          </c:tx>
          <c:dLbls>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Feuil1!$A$2:$A$4</c:f>
              <c:strCache>
                <c:ptCount val="3"/>
                <c:pt idx="0">
                  <c:v>GetIt Primo / OpenURL</c:v>
                </c:pt>
                <c:pt idx="1">
                  <c:v>Formulaire vierge</c:v>
                </c:pt>
                <c:pt idx="2">
                  <c:v>Opérateurs PIB dans Alma</c:v>
                </c:pt>
              </c:strCache>
            </c:strRef>
          </c:cat>
          <c:val>
            <c:numRef>
              <c:f>Feuil1!$B$2:$B$4</c:f>
              <c:numCache>
                <c:formatCode>General</c:formatCode>
                <c:ptCount val="3"/>
                <c:pt idx="0">
                  <c:v>20</c:v>
                </c:pt>
                <c:pt idx="1">
                  <c:v>38</c:v>
                </c:pt>
                <c:pt idx="2">
                  <c:v>42</c:v>
                </c:pt>
              </c:numCache>
            </c:numRef>
          </c:val>
          <c:extLst>
            <c:ext xmlns:c16="http://schemas.microsoft.com/office/drawing/2014/chart" uri="{C3380CC4-5D6E-409C-BE32-E72D297353CC}">
              <c16:uniqueId val="{00000000-F7C7-4EBD-A501-C0D2A7606116}"/>
            </c:ext>
          </c:extLst>
        </c:ser>
        <c:dLbls>
          <c:showLegendKey val="0"/>
          <c:showVal val="0"/>
          <c:showCatName val="0"/>
          <c:showSerName val="0"/>
          <c:showPercent val="0"/>
          <c:showBubbleSize val="0"/>
          <c:showLeaderLines val="0"/>
        </c:dLbls>
        <c:firstSliceAng val="0"/>
      </c:pieChart>
    </c:plotArea>
    <c:legend>
      <c:legendPos val="r"/>
      <c:layout>
        <c:manualLayout>
          <c:xMode val="edge"/>
          <c:yMode val="edge"/>
          <c:x val="0.6137211815010768"/>
          <c:y val="0.33641616263116197"/>
          <c:w val="0.3839098637264875"/>
          <c:h val="0.44852631423397782"/>
        </c:manualLayout>
      </c:layout>
      <c:overlay val="0"/>
      <c:txPr>
        <a:bodyPr/>
        <a:lstStyle/>
        <a:p>
          <a:pPr>
            <a:defRPr sz="2000"/>
          </a:pPr>
          <a:endParaRPr lang="en-US"/>
        </a:p>
      </c:txPr>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7636" y="0"/>
            <a:ext cx="2951163" cy="498852"/>
          </a:xfrm>
          <a:prstGeom prst="rect">
            <a:avLst/>
          </a:prstGeom>
        </p:spPr>
        <p:txBody>
          <a:bodyPr vert="horz" lIns="91440" tIns="45720" rIns="91440" bIns="45720" rtlCol="0"/>
          <a:lstStyle>
            <a:lvl1pPr algn="r">
              <a:defRPr sz="1200"/>
            </a:lvl1pPr>
          </a:lstStyle>
          <a:p>
            <a:fld id="{7A04F6CB-D217-449A-818B-A829E0A54925}" type="datetimeFigureOut">
              <a:rPr lang="en-US" smtClean="0"/>
              <a:t>2/1/2019</a:t>
            </a:fld>
            <a:endParaRPr lang="en-US"/>
          </a:p>
        </p:txBody>
      </p:sp>
      <p:sp>
        <p:nvSpPr>
          <p:cNvPr id="4" name="Espace réservé du pied de page 3"/>
          <p:cNvSpPr>
            <a:spLocks noGrp="1"/>
          </p:cNvSpPr>
          <p:nvPr>
            <p:ph type="ftr" sz="quarter" idx="2"/>
          </p:nvPr>
        </p:nvSpPr>
        <p:spPr>
          <a:xfrm>
            <a:off x="0" y="9443662"/>
            <a:ext cx="2951163" cy="498851"/>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7636" y="9443662"/>
            <a:ext cx="2951163" cy="498851"/>
          </a:xfrm>
          <a:prstGeom prst="rect">
            <a:avLst/>
          </a:prstGeom>
        </p:spPr>
        <p:txBody>
          <a:bodyPr vert="horz" lIns="91440" tIns="45720" rIns="91440" bIns="45720" rtlCol="0" anchor="b"/>
          <a:lstStyle>
            <a:lvl1pPr algn="r">
              <a:defRPr sz="1200"/>
            </a:lvl1pPr>
          </a:lstStyle>
          <a:p>
            <a:fld id="{612505B4-5848-4BB5-9CD3-6A71311DDE1D}" type="slidenum">
              <a:rPr lang="en-US" smtClean="0"/>
              <a:t>‹N°›</a:t>
            </a:fld>
            <a:endParaRPr lang="en-US"/>
          </a:p>
        </p:txBody>
      </p:sp>
    </p:spTree>
    <p:extLst>
      <p:ext uri="{BB962C8B-B14F-4D97-AF65-F5344CB8AC3E}">
        <p14:creationId xmlns:p14="http://schemas.microsoft.com/office/powerpoint/2010/main" val="812261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968CA9BF-06F4-1B4F-871E-08BFB1D3CC5F}" type="datetimeFigureOut">
              <a:rPr lang="fr-FR" smtClean="0"/>
              <a:t>01/02/2019</a:t>
            </a:fld>
            <a:endParaRPr lang="fr-FR"/>
          </a:p>
        </p:txBody>
      </p:sp>
      <p:sp>
        <p:nvSpPr>
          <p:cNvPr id="4" name="Espace réservé de l'image des diapositives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8875" cy="3727450"/>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305055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 </a:t>
            </a:r>
            <a:r>
              <a:rPr lang="fr-FR" noProof="0" dirty="0" smtClean="0"/>
              <a:t>Impala et Subito sont encodés comme des partenaires de type email</a:t>
            </a:r>
            <a:r>
              <a:rPr lang="fr-FR" baseline="0" noProof="0" dirty="0" smtClean="0"/>
              <a:t> dans Alma. L’adresse mail est celle de la bibliothèque PIB.</a:t>
            </a:r>
            <a:endParaRPr lang="fr-FR" noProof="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423266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 </a:t>
            </a:r>
            <a:r>
              <a:rPr lang="fr-BE" dirty="0" smtClean="0"/>
              <a:t>L'utilisateur utilise l'onglet </a:t>
            </a:r>
            <a:r>
              <a:rPr lang="fr-BE" dirty="0" err="1" smtClean="0"/>
              <a:t>ViewIt</a:t>
            </a:r>
            <a:r>
              <a:rPr lang="fr-BE" dirty="0" smtClean="0"/>
              <a:t> ou </a:t>
            </a:r>
            <a:r>
              <a:rPr lang="fr-BE" dirty="0" err="1" smtClean="0"/>
              <a:t>GetIT</a:t>
            </a:r>
            <a:r>
              <a:rPr lang="fr-BE" dirty="0" smtClean="0"/>
              <a:t> pour un document indexé dans Primo Central</a:t>
            </a:r>
            <a:r>
              <a:rPr lang="fr-BE" baseline="0" dirty="0" smtClean="0"/>
              <a:t> </a:t>
            </a:r>
            <a:r>
              <a:rPr lang="fr-BE" dirty="0" smtClean="0"/>
              <a:t>ou non disponible dans Alma. Dans ce cas, nous utilisons le formulaire PIB d'Ex </a:t>
            </a:r>
            <a:r>
              <a:rPr lang="fr-BE" dirty="0" err="1" smtClean="0"/>
              <a:t>Libris</a:t>
            </a:r>
            <a:r>
              <a:rPr lang="fr-BE" baseline="0" dirty="0" smtClean="0"/>
              <a:t> que nous</a:t>
            </a:r>
            <a:r>
              <a:rPr lang="fr-BE" dirty="0" smtClean="0"/>
              <a:t> avons adapté avec les options de personnalisation.</a:t>
            </a:r>
            <a:endParaRPr lang="en-US" dirty="0" smtClean="0"/>
          </a:p>
          <a:p>
            <a:r>
              <a:rPr lang="en-US" dirty="0" smtClean="0"/>
              <a:t>- </a:t>
            </a:r>
            <a:r>
              <a:rPr lang="fr-BE" dirty="0" smtClean="0"/>
              <a:t>Une fois le formulaire soumis, une demande sortante est créée dans Alma et les opérateurs PIB peuvent la retrouver dans leur liste de tâches.</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a:t>
            </a:fld>
            <a:endParaRPr lang="fr-FR"/>
          </a:p>
        </p:txBody>
      </p:sp>
    </p:spTree>
    <p:extLst>
      <p:ext uri="{BB962C8B-B14F-4D97-AF65-F5344CB8AC3E}">
        <p14:creationId xmlns:p14="http://schemas.microsoft.com/office/powerpoint/2010/main" val="2801717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r>
              <a:rPr lang="fr-FR" noProof="0" dirty="0" smtClean="0"/>
              <a:t>Un utilisateur peut également utiliser un formulaire vierge pour sa demande. Comme nous voulions un formulaire de demande plus personnalisé que celui proposé par Ex </a:t>
            </a:r>
            <a:r>
              <a:rPr lang="fr-FR" noProof="0" dirty="0" err="1" smtClean="0"/>
              <a:t>Libris</a:t>
            </a:r>
            <a:r>
              <a:rPr lang="fr-FR" noProof="0" dirty="0" smtClean="0"/>
              <a:t>, nous avons créé un nouveau formulaire vierge et l'avons intégré avec les APIs Alma.</a:t>
            </a:r>
          </a:p>
          <a:p>
            <a:pPr marL="171450" indent="-171450">
              <a:buFontTx/>
              <a:buChar char="-"/>
            </a:pPr>
            <a:r>
              <a:rPr lang="fr-FR" noProof="0" dirty="0" smtClean="0"/>
              <a:t>Une fois le formulaire soumis par l'utilisateur, l'API Alma crée une demande sortante et les opérateurs PIB peuvent commencer à la</a:t>
            </a:r>
            <a:r>
              <a:rPr lang="fr-FR" baseline="0" noProof="0" dirty="0" smtClean="0"/>
              <a:t> traiter</a:t>
            </a:r>
            <a:r>
              <a:rPr lang="fr-FR" noProof="0" dirty="0" smtClean="0"/>
              <a:t>.</a:t>
            </a:r>
          </a:p>
          <a:p>
            <a:pPr marL="171450" indent="-171450">
              <a:buFontTx/>
              <a:buChar char="-"/>
            </a:pPr>
            <a:endParaRPr lang="fr-FR" noProof="0" dirty="0" smtClean="0"/>
          </a:p>
          <a:p>
            <a:pPr marL="0" indent="0">
              <a:buFontTx/>
              <a:buNone/>
            </a:pPr>
            <a:r>
              <a:rPr lang="fr-FR" sz="1200" kern="1200" baseline="0" noProof="0" dirty="0" smtClean="0">
                <a:solidFill>
                  <a:schemeClr val="tx1"/>
                </a:solidFill>
                <a:effectLst/>
                <a:latin typeface="+mn-lt"/>
                <a:ea typeface="+mn-ea"/>
                <a:cs typeface="+mn-cs"/>
              </a:rPr>
              <a:t>Remarques :</a:t>
            </a:r>
            <a:endParaRPr lang="fr-FR" baseline="0" noProof="0" dirty="0" smtClean="0"/>
          </a:p>
          <a:p>
            <a:r>
              <a:rPr lang="fr-FR" sz="1200" kern="1200" noProof="0" dirty="0" smtClean="0">
                <a:solidFill>
                  <a:schemeClr val="tx1"/>
                </a:solidFill>
                <a:effectLst/>
                <a:latin typeface="+mn-lt"/>
                <a:ea typeface="+mn-ea"/>
                <a:cs typeface="+mn-cs"/>
              </a:rPr>
              <a:t>Le formulaire peut être utilisé :</a:t>
            </a:r>
          </a:p>
          <a:p>
            <a:r>
              <a:rPr lang="fr-FR" sz="1200" kern="1200" noProof="0" dirty="0" smtClean="0">
                <a:solidFill>
                  <a:schemeClr val="tx1"/>
                </a:solidFill>
                <a:effectLst/>
                <a:latin typeface="+mn-lt"/>
                <a:ea typeface="+mn-ea"/>
                <a:cs typeface="+mn-cs"/>
              </a:rPr>
              <a:t>- pour les demandes sortantes crées par des usagers identifiés</a:t>
            </a:r>
            <a:r>
              <a:rPr lang="fr-FR" sz="1200" kern="1200" baseline="0" noProof="0" dirty="0" smtClean="0">
                <a:solidFill>
                  <a:schemeClr val="tx1"/>
                </a:solidFill>
                <a:effectLst/>
                <a:latin typeface="+mn-lt"/>
                <a:ea typeface="+mn-ea"/>
                <a:cs typeface="+mn-cs"/>
              </a:rPr>
              <a:t> (personnel, étudiants,…) ou non identifiés</a:t>
            </a:r>
            <a:endParaRPr lang="fr-FR" sz="1200" kern="1200" noProof="0" dirty="0" smtClean="0">
              <a:solidFill>
                <a:schemeClr val="tx1"/>
              </a:solidFill>
              <a:effectLst/>
              <a:latin typeface="+mn-lt"/>
              <a:ea typeface="+mn-ea"/>
              <a:cs typeface="+mn-cs"/>
            </a:endParaRPr>
          </a:p>
          <a:p>
            <a:r>
              <a:rPr lang="fr-FR" sz="1200" kern="1200" noProof="0" dirty="0" smtClean="0">
                <a:solidFill>
                  <a:schemeClr val="tx1"/>
                </a:solidFill>
                <a:effectLst/>
                <a:latin typeface="+mn-lt"/>
                <a:ea typeface="+mn-ea"/>
                <a:cs typeface="+mn-cs"/>
              </a:rPr>
              <a:t>- les demandes entrantes créées</a:t>
            </a:r>
            <a:r>
              <a:rPr lang="fr-FR" sz="1200" kern="1200" baseline="0" noProof="0" dirty="0" smtClean="0">
                <a:solidFill>
                  <a:schemeClr val="tx1"/>
                </a:solidFill>
                <a:effectLst/>
                <a:latin typeface="+mn-lt"/>
                <a:ea typeface="+mn-ea"/>
                <a:cs typeface="+mn-cs"/>
              </a:rPr>
              <a:t> par d’autres bibliothèques / partenaires</a:t>
            </a:r>
            <a:endParaRPr lang="fr-FR" noProof="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a:t>
            </a:fld>
            <a:endParaRPr lang="fr-FR"/>
          </a:p>
        </p:txBody>
      </p:sp>
    </p:spTree>
    <p:extLst>
      <p:ext uri="{BB962C8B-B14F-4D97-AF65-F5344CB8AC3E}">
        <p14:creationId xmlns:p14="http://schemas.microsoft.com/office/powerpoint/2010/main" val="173222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0" y="746125"/>
            <a:ext cx="4968875" cy="3727450"/>
          </a:xfrm>
        </p:spPr>
      </p:sp>
      <p:sp>
        <p:nvSpPr>
          <p:cNvPr id="3" name="Espace réservé des commentaires 2"/>
          <p:cNvSpPr>
            <a:spLocks noGrp="1"/>
          </p:cNvSpPr>
          <p:nvPr>
            <p:ph type="body" idx="1"/>
          </p:nvPr>
        </p:nvSpPr>
        <p:spPr/>
        <p:txBody>
          <a:bodyPr/>
          <a:lstStyle/>
          <a:p>
            <a:r>
              <a:rPr lang="en-US" dirty="0" smtClean="0"/>
              <a:t>- </a:t>
            </a:r>
            <a:r>
              <a:rPr lang="en-US" dirty="0" err="1" smtClean="0"/>
              <a:t>Données</a:t>
            </a:r>
            <a:r>
              <a:rPr lang="en-US" baseline="0" dirty="0" smtClean="0"/>
              <a:t> pour les </a:t>
            </a:r>
            <a:r>
              <a:rPr lang="en-US" baseline="0" dirty="0" err="1" smtClean="0"/>
              <a:t>demandes</a:t>
            </a:r>
            <a:r>
              <a:rPr lang="en-US" baseline="0" dirty="0" smtClean="0"/>
              <a:t> </a:t>
            </a:r>
            <a:r>
              <a:rPr lang="en-US" baseline="0" dirty="0" err="1" smtClean="0"/>
              <a:t>sortantes</a:t>
            </a:r>
            <a:r>
              <a:rPr lang="en-US" baseline="0" dirty="0" smtClean="0"/>
              <a:t> </a:t>
            </a:r>
            <a:r>
              <a:rPr lang="en-US" baseline="0" dirty="0" err="1" smtClean="0"/>
              <a:t>traitées</a:t>
            </a:r>
            <a:r>
              <a:rPr lang="en-US" baseline="0" dirty="0" smtClean="0"/>
              <a:t> </a:t>
            </a:r>
            <a:r>
              <a:rPr lang="en-US" baseline="0" dirty="0" err="1" smtClean="0"/>
              <a:t>en</a:t>
            </a:r>
            <a:r>
              <a:rPr lang="en-US" baseline="0" dirty="0" smtClean="0"/>
              <a:t> 2018</a:t>
            </a:r>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a:t>
            </a:fld>
            <a:endParaRPr lang="fr-FR"/>
          </a:p>
        </p:txBody>
      </p:sp>
    </p:spTree>
    <p:extLst>
      <p:ext uri="{BB962C8B-B14F-4D97-AF65-F5344CB8AC3E}">
        <p14:creationId xmlns:p14="http://schemas.microsoft.com/office/powerpoint/2010/main" val="2947706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12</a:t>
            </a:fld>
            <a:endParaRPr lang="fr-FR"/>
          </a:p>
        </p:txBody>
      </p:sp>
    </p:spTree>
    <p:extLst>
      <p:ext uri="{BB962C8B-B14F-4D97-AF65-F5344CB8AC3E}">
        <p14:creationId xmlns:p14="http://schemas.microsoft.com/office/powerpoint/2010/main" val="1890126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14</a:t>
            </a:fld>
            <a:endParaRPr lang="fr-FR"/>
          </a:p>
        </p:txBody>
      </p:sp>
    </p:spTree>
    <p:extLst>
      <p:ext uri="{BB962C8B-B14F-4D97-AF65-F5344CB8AC3E}">
        <p14:creationId xmlns:p14="http://schemas.microsoft.com/office/powerpoint/2010/main" val="4679776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re avec photo">
    <p:bg>
      <p:bgPr>
        <a:solidFill>
          <a:schemeClr val="bg1"/>
        </a:solidFill>
        <a:effectLst/>
      </p:bgPr>
    </p:bg>
    <p:spTree>
      <p:nvGrpSpPr>
        <p:cNvPr id="1" name=""/>
        <p:cNvGrpSpPr/>
        <p:nvPr/>
      </p:nvGrpSpPr>
      <p:grpSpPr>
        <a:xfrm>
          <a:off x="0" y="0"/>
          <a:ext cx="0" cy="0"/>
          <a:chOff x="0" y="0"/>
          <a:chExt cx="0" cy="0"/>
        </a:xfrm>
      </p:grpSpPr>
      <p:pic>
        <p:nvPicPr>
          <p:cNvPr id="15"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674" y="-6466"/>
            <a:ext cx="9144000" cy="684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riangle rectangle 18"/>
          <p:cNvSpPr/>
          <p:nvPr userDrawn="1"/>
        </p:nvSpPr>
        <p:spPr>
          <a:xfrm rot="10800000" flipV="1">
            <a:off x="2269360" y="2258061"/>
            <a:ext cx="6858000" cy="459994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1047645" y="4572583"/>
            <a:ext cx="7772400" cy="796567"/>
          </a:xfrm>
        </p:spPr>
        <p:txBody>
          <a:bodyPr>
            <a:normAutofit/>
          </a:bodyPr>
          <a:lstStyle>
            <a:lvl1pPr algn="r">
              <a:defRPr sz="2400" b="1" i="0">
                <a:solidFill>
                  <a:srgbClr val="00707F"/>
                </a:solidFill>
                <a:latin typeface="Calibri"/>
                <a:cs typeface="Calibri"/>
              </a:defRPr>
            </a:lvl1pPr>
          </a:lstStyle>
          <a:p>
            <a:endParaRPr lang="fr-FR" dirty="0"/>
          </a:p>
        </p:txBody>
      </p:sp>
      <p:sp>
        <p:nvSpPr>
          <p:cNvPr id="3" name="Sous-titre 2"/>
          <p:cNvSpPr>
            <a:spLocks noGrp="1"/>
          </p:cNvSpPr>
          <p:nvPr>
            <p:ph type="subTitle" idx="1"/>
          </p:nvPr>
        </p:nvSpPr>
        <p:spPr>
          <a:xfrm>
            <a:off x="2419245" y="5496034"/>
            <a:ext cx="6400800" cy="550475"/>
          </a:xfrm>
        </p:spPr>
        <p:txBody>
          <a:bodyPr>
            <a:no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4" name="Espace réservé de la date 3"/>
          <p:cNvSpPr>
            <a:spLocks noGrp="1"/>
          </p:cNvSpPr>
          <p:nvPr>
            <p:ph type="dt" sz="half" idx="10"/>
          </p:nvPr>
        </p:nvSpPr>
        <p:spPr/>
        <p:txBody>
          <a:bodyPr/>
          <a:lstStyle/>
          <a:p>
            <a:fld id="{16E066EE-FF7F-4D6E-8AF4-B18294BED4EC}"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4"/>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6" name="Triangle rectangle 15"/>
          <p:cNvSpPr/>
          <p:nvPr userDrawn="1"/>
        </p:nvSpPr>
        <p:spPr>
          <a:xfrm>
            <a:off x="-124688" y="4669908"/>
            <a:ext cx="3429000" cy="2204719"/>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pic>
        <p:nvPicPr>
          <p:cNvPr id="14" name="Imag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33709" y="6088723"/>
            <a:ext cx="1869440" cy="767668"/>
          </a:xfrm>
          <a:prstGeom prst="rect">
            <a:avLst/>
          </a:prstGeom>
        </p:spPr>
      </p:pic>
    </p:spTree>
    <p:extLst>
      <p:ext uri="{BB962C8B-B14F-4D97-AF65-F5344CB8AC3E}">
        <p14:creationId xmlns:p14="http://schemas.microsoft.com/office/powerpoint/2010/main" val="34850215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spTree>
    <p:extLst>
      <p:ext uri="{BB962C8B-B14F-4D97-AF65-F5344CB8AC3E}">
        <p14:creationId xmlns:p14="http://schemas.microsoft.com/office/powerpoint/2010/main" val="3150678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sp>
        <p:nvSpPr>
          <p:cNvPr id="4" name="Espace réservé de la date 3"/>
          <p:cNvSpPr>
            <a:spLocks noGrp="1"/>
          </p:cNvSpPr>
          <p:nvPr>
            <p:ph type="dt" sz="half" idx="10"/>
          </p:nvPr>
        </p:nvSpPr>
        <p:spPr/>
        <p:txBody>
          <a:bodyPr/>
          <a:lstStyle/>
          <a:p>
            <a:fld id="{D7DA8E63-B089-453B-8AD6-EC6B71C72D29}"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p:nvPr>
        </p:nvSpPr>
        <p:spPr>
          <a:xfrm>
            <a:off x="825102" y="2653451"/>
            <a:ext cx="7493796" cy="567349"/>
          </a:xfrm>
        </p:spPr>
        <p:txBody>
          <a:bodyPr>
            <a:normAutofit/>
          </a:bodyPr>
          <a:lstStyle>
            <a:lvl1pPr>
              <a:defRPr sz="2400" b="1">
                <a:solidFill>
                  <a:srgbClr val="00707F"/>
                </a:solidFill>
              </a:defRPr>
            </a:lvl1pPr>
          </a:lstStyle>
          <a:p>
            <a:r>
              <a:rPr lang="fr-FR" dirty="0"/>
              <a:t>Cliquez et modifiez le titre</a:t>
            </a:r>
          </a:p>
        </p:txBody>
      </p:sp>
      <p:sp>
        <p:nvSpPr>
          <p:cNvPr id="15" name="Espace réservé du texte 6"/>
          <p:cNvSpPr>
            <a:spLocks noGrp="1"/>
          </p:cNvSpPr>
          <p:nvPr>
            <p:ph type="body" sz="quarter" idx="13" hasCustomPrompt="1"/>
          </p:nvPr>
        </p:nvSpPr>
        <p:spPr>
          <a:xfrm>
            <a:off x="2012181" y="3429004"/>
            <a:ext cx="5119638" cy="552855"/>
          </a:xfrm>
        </p:spPr>
        <p:txBody>
          <a:bodyPr>
            <a:noAutofit/>
          </a:bodyPr>
          <a:lstStyle>
            <a:lvl1pPr marL="0" indent="0" algn="ctr">
              <a:buNone/>
              <a:defRPr sz="18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lvl="0"/>
            <a:r>
              <a:rPr lang="fr-FR" dirty="0"/>
              <a:t>Cliquez et modifier le texte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280" y="426132"/>
            <a:ext cx="1869440" cy="767668"/>
          </a:xfrm>
          <a:prstGeom prst="rect">
            <a:avLst/>
          </a:prstGeom>
        </p:spPr>
      </p:pic>
    </p:spTree>
    <p:extLst>
      <p:ext uri="{BB962C8B-B14F-4D97-AF65-F5344CB8AC3E}">
        <p14:creationId xmlns:p14="http://schemas.microsoft.com/office/powerpoint/2010/main" val="214959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1AE79A6-B5B3-4AB8-B2FD-A2BA35BC425A}"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2" name="Titre 1"/>
          <p:cNvSpPr>
            <a:spLocks noGrp="1"/>
          </p:cNvSpPr>
          <p:nvPr>
            <p:ph type="title"/>
          </p:nvPr>
        </p:nvSpPr>
        <p:spPr>
          <a:xfrm>
            <a:off x="3192540" y="4716152"/>
            <a:ext cx="5622328" cy="567349"/>
          </a:xfrm>
        </p:spPr>
        <p:txBody>
          <a:bodyPr>
            <a:noAutofit/>
          </a:bodyPr>
          <a:lstStyle>
            <a:lvl1pPr algn="r">
              <a:defRPr sz="2400" b="1">
                <a:solidFill>
                  <a:srgbClr val="00707F"/>
                </a:solidFill>
              </a:defRPr>
            </a:lvl1pPr>
          </a:lstStyle>
          <a:p>
            <a:r>
              <a:rPr lang="fr-FR" dirty="0"/>
              <a:t>Cliquez et modifiez le titre</a:t>
            </a:r>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1800"/>
            </a:lvl1pPr>
            <a:lvl2pPr marL="342900" indent="0" algn="ctr">
              <a:buNone/>
              <a:defRPr sz="1800"/>
            </a:lvl2pPr>
            <a:lvl3pPr marL="685800" indent="0" algn="ctr">
              <a:buNone/>
              <a:defRPr sz="1800"/>
            </a:lvl3pPr>
            <a:lvl4pPr marL="1028700" indent="0" algn="ctr">
              <a:buNone/>
              <a:defRPr sz="1800"/>
            </a:lvl4pPr>
            <a:lvl5pPr marL="1371600" indent="0" algn="ctr">
              <a:buNone/>
              <a:defRPr sz="1800"/>
            </a:lvl5pPr>
          </a:lstStyle>
          <a:p>
            <a:pPr lvl="0"/>
            <a:r>
              <a:rPr lang="fr-FR" dirty="0"/>
              <a:t>Cliquez et modifier le texte</a:t>
            </a:r>
          </a:p>
        </p:txBody>
      </p:sp>
      <p:grpSp>
        <p:nvGrpSpPr>
          <p:cNvPr id="2" name="Grouper 1"/>
          <p:cNvGrpSpPr/>
          <p:nvPr userDrawn="1"/>
        </p:nvGrpSpPr>
        <p:grpSpPr>
          <a:xfrm>
            <a:off x="-5101"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6917" y="130372"/>
            <a:ext cx="1159933" cy="476316"/>
          </a:xfrm>
          <a:prstGeom prst="rect">
            <a:avLst/>
          </a:prstGeom>
        </p:spPr>
      </p:pic>
    </p:spTree>
    <p:extLst>
      <p:ext uri="{BB962C8B-B14F-4D97-AF65-F5344CB8AC3E}">
        <p14:creationId xmlns:p14="http://schemas.microsoft.com/office/powerpoint/2010/main" val="1452982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2700" b="0" i="0">
                <a:solidFill>
                  <a:srgbClr val="00707F"/>
                </a:solidFill>
                <a:latin typeface="Calibri"/>
                <a:cs typeface="Calibri"/>
              </a:defRPr>
            </a:lvl1pPr>
          </a:lstStyle>
          <a:p>
            <a:r>
              <a:rPr lang="fr-FR" dirty="0"/>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13CC000B-50A7-4B89-B4C0-5C3DB67A45AA}"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dirty="0"/>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301" y="103262"/>
            <a:ext cx="496997" cy="540000"/>
          </a:xfrm>
          <a:prstGeom prst="rect">
            <a:avLst/>
          </a:prstGeom>
        </p:spPr>
      </p:pic>
    </p:spTree>
    <p:extLst>
      <p:ext uri="{BB962C8B-B14F-4D97-AF65-F5344CB8AC3E}">
        <p14:creationId xmlns:p14="http://schemas.microsoft.com/office/powerpoint/2010/main" val="1135517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BD8F12-6DA3-486B-AED0-DDC025DD6D2F}" type="datetime1">
              <a:rPr lang="fr-FR" smtClean="0"/>
              <a:t>01/02/2019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sp>
        <p:nvSpPr>
          <p:cNvPr id="8" name="Titre 1"/>
          <p:cNvSpPr>
            <a:spLocks noGrp="1"/>
          </p:cNvSpPr>
          <p:nvPr>
            <p:ph type="title"/>
          </p:nvPr>
        </p:nvSpPr>
        <p:spPr>
          <a:xfrm>
            <a:off x="457200" y="796092"/>
            <a:ext cx="8229600" cy="621546"/>
          </a:xfrm>
        </p:spPr>
        <p:txBody>
          <a:bodyPr>
            <a:noAutofit/>
          </a:bodyPr>
          <a:lstStyle>
            <a:lvl1pPr algn="l">
              <a:defRPr sz="2700" b="0" i="0">
                <a:solidFill>
                  <a:srgbClr val="00707F"/>
                </a:solidFill>
                <a:latin typeface="Calibri"/>
                <a:cs typeface="Calibri"/>
              </a:defRPr>
            </a:lvl1pPr>
          </a:lstStyle>
          <a:p>
            <a:r>
              <a:rPr lang="fr-FR" dirty="0"/>
              <a:t>Cliquez et modifiez le titre</a:t>
            </a:r>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301" y="103262"/>
            <a:ext cx="496997" cy="540000"/>
          </a:xfrm>
          <a:prstGeom prst="rect">
            <a:avLst/>
          </a:prstGeom>
        </p:spPr>
      </p:pic>
    </p:spTree>
    <p:extLst>
      <p:ext uri="{BB962C8B-B14F-4D97-AF65-F5344CB8AC3E}">
        <p14:creationId xmlns:p14="http://schemas.microsoft.com/office/powerpoint/2010/main" val="39938200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39E32BF-94F1-494D-AB64-C1AD8511863A}" type="datetime1">
              <a:rPr lang="fr-FR" smtClean="0"/>
              <a:t>01/02/2019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‹N°›</a:t>
            </a:fld>
            <a:endParaRPr lang="fr-FR"/>
          </a:p>
        </p:txBody>
      </p:sp>
      <p:pic>
        <p:nvPicPr>
          <p:cNvPr id="7" name="Image 6"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8301" y="103262"/>
            <a:ext cx="496997" cy="540000"/>
          </a:xfrm>
          <a:prstGeom prst="rect">
            <a:avLst/>
          </a:prstGeom>
        </p:spPr>
      </p:pic>
    </p:spTree>
    <p:extLst>
      <p:ext uri="{BB962C8B-B14F-4D97-AF65-F5344CB8AC3E}">
        <p14:creationId xmlns:p14="http://schemas.microsoft.com/office/powerpoint/2010/main" val="16977884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sp>
        <p:nvSpPr>
          <p:cNvPr id="4" name="Espace réservé de la date 3"/>
          <p:cNvSpPr>
            <a:spLocks noGrp="1"/>
          </p:cNvSpPr>
          <p:nvPr>
            <p:ph type="dt" sz="half" idx="10"/>
          </p:nvPr>
        </p:nvSpPr>
        <p:spPr/>
        <p:txBody>
          <a:bodyPr/>
          <a:lstStyle/>
          <a:p>
            <a:fld id="{4D016EA1-BA69-4A27-9262-EFFC8308E7DB}"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62"/>
            <a:ext cx="7493796" cy="567349"/>
          </a:xfrm>
        </p:spPr>
        <p:txBody>
          <a:bodyPr>
            <a:noAutofit/>
          </a:bodyPr>
          <a:lstStyle>
            <a:lvl1pPr>
              <a:defRPr sz="1800" b="0" i="0">
                <a:solidFill>
                  <a:srgbClr val="00707F"/>
                </a:solidFill>
                <a:latin typeface="Calibri"/>
                <a:cs typeface="Calibri"/>
              </a:defRPr>
            </a:lvl1pPr>
          </a:lstStyle>
          <a:p>
            <a:r>
              <a:rPr lang="fr-FR" dirty="0"/>
              <a:t>Merci de votre attention/</a:t>
            </a:r>
            <a:br>
              <a:rPr lang="fr-FR" dirty="0"/>
            </a:br>
            <a:r>
              <a:rPr lang="fr-FR" dirty="0"/>
              <a:t>Questions-suggestions/...</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280" y="426132"/>
            <a:ext cx="1869440" cy="767668"/>
          </a:xfrm>
          <a:prstGeom prst="rect">
            <a:avLst/>
          </a:prstGeom>
        </p:spPr>
      </p:pic>
    </p:spTree>
    <p:extLst>
      <p:ext uri="{BB962C8B-B14F-4D97-AF65-F5344CB8AC3E}">
        <p14:creationId xmlns:p14="http://schemas.microsoft.com/office/powerpoint/2010/main" val="4206187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sz="1350" dirty="0"/>
            </a:p>
          </p:txBody>
        </p:sp>
      </p:grpSp>
      <p:sp>
        <p:nvSpPr>
          <p:cNvPr id="4" name="Espace réservé de la date 3"/>
          <p:cNvSpPr>
            <a:spLocks noGrp="1"/>
          </p:cNvSpPr>
          <p:nvPr>
            <p:ph type="dt" sz="half" idx="10"/>
          </p:nvPr>
        </p:nvSpPr>
        <p:spPr/>
        <p:txBody>
          <a:bodyPr/>
          <a:lstStyle/>
          <a:p>
            <a:fld id="{5F4134B3-569C-4F94-8628-56BFCE20E1D8}" type="datetime1">
              <a:rPr lang="fr-FR" smtClean="0"/>
              <a:t>01/02/2019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14" name="Titre 1"/>
          <p:cNvSpPr>
            <a:spLocks noGrp="1"/>
          </p:cNvSpPr>
          <p:nvPr>
            <p:ph type="title" hasCustomPrompt="1"/>
          </p:nvPr>
        </p:nvSpPr>
        <p:spPr>
          <a:xfrm>
            <a:off x="825102" y="2861462"/>
            <a:ext cx="7493796" cy="567349"/>
          </a:xfrm>
        </p:spPr>
        <p:txBody>
          <a:bodyPr>
            <a:noAutofit/>
          </a:bodyPr>
          <a:lstStyle>
            <a:lvl1pPr>
              <a:defRPr sz="1800" b="0" i="0">
                <a:solidFill>
                  <a:srgbClr val="5FA3B0"/>
                </a:solidFill>
                <a:latin typeface="Calibri"/>
                <a:cs typeface="Calibri"/>
              </a:defRPr>
            </a:lvl1pPr>
          </a:lstStyle>
          <a:p>
            <a:r>
              <a:rPr lang="fr-FR" dirty="0"/>
              <a:t>Merci de votre attention/</a:t>
            </a:r>
            <a:br>
              <a:rPr lang="fr-FR" dirty="0"/>
            </a:br>
            <a:r>
              <a:rPr lang="fr-FR" dirty="0"/>
              <a:t>Questions-suggestions/...</a:t>
            </a:r>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200">
                <a:solidFill>
                  <a:srgbClr val="000000"/>
                </a:solidFill>
              </a:defRPr>
            </a:lvl1pPr>
          </a:lstStyle>
          <a:p>
            <a:pPr lvl="0"/>
            <a:r>
              <a:rPr lang="fr-FR" sz="1350" dirty="0">
                <a:solidFill>
                  <a:srgbClr val="5FA3B0"/>
                </a:solidFill>
              </a:rPr>
              <a:t>Contact</a:t>
            </a:r>
            <a:endParaRPr lang="fr-FR" sz="1350" dirty="0"/>
          </a:p>
          <a:p>
            <a:pPr lvl="0"/>
            <a:r>
              <a:rPr lang="fr-FR" dirty="0"/>
              <a:t>À compléter</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7280" y="426132"/>
            <a:ext cx="1869440" cy="767668"/>
          </a:xfrm>
          <a:prstGeom prst="rect">
            <a:avLst/>
          </a:prstGeom>
        </p:spPr>
      </p:pic>
    </p:spTree>
    <p:extLst>
      <p:ext uri="{BB962C8B-B14F-4D97-AF65-F5344CB8AC3E}">
        <p14:creationId xmlns:p14="http://schemas.microsoft.com/office/powerpoint/2010/main" val="37628455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5892" y="2625743"/>
            <a:ext cx="3912217" cy="1606515"/>
          </a:xfrm>
          <a:prstGeom prst="rect">
            <a:avLst/>
          </a:prstGeom>
        </p:spPr>
      </p:pic>
    </p:spTree>
    <p:extLst>
      <p:ext uri="{BB962C8B-B14F-4D97-AF65-F5344CB8AC3E}">
        <p14:creationId xmlns:p14="http://schemas.microsoft.com/office/powerpoint/2010/main" val="19230063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1E9058-BBE3-4559-A4F0-66F496DF2C9F}" type="datetime1">
              <a:rPr lang="fr-FR" smtClean="0"/>
              <a:t>01/02/2019</a:t>
            </a:fld>
            <a:endParaRPr lang="fr-FR"/>
          </a:p>
        </p:txBody>
      </p:sp>
      <p:sp>
        <p:nvSpPr>
          <p:cNvPr id="5" name="Espace réservé du pied de page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66" r:id="rId1"/>
    <p:sldLayoutId id="2147483659" r:id="rId2"/>
    <p:sldLayoutId id="2147483663" r:id="rId3"/>
    <p:sldLayoutId id="2147483650" r:id="rId4"/>
    <p:sldLayoutId id="2147483652" r:id="rId5"/>
    <p:sldLayoutId id="2147483655" r:id="rId6"/>
    <p:sldLayoutId id="2147483661" r:id="rId7"/>
    <p:sldLayoutId id="2147483665" r:id="rId8"/>
    <p:sldLayoutId id="2147483662" r:id="rId9"/>
    <p:sldLayoutId id="2147483667" r:id="rId10"/>
  </p:sldLayoutIdLst>
  <p:timing>
    <p:tnLst>
      <p:par>
        <p:cTn id="1" dur="indefinite" restart="never" nodeType="tmRoot"/>
      </p:par>
    </p:tnLst>
  </p:timing>
  <p:hf hdr="0" ftr="0" dt="0"/>
  <p:txStyles>
    <p:titleStyle>
      <a:lvl1pPr algn="ctr" defTabSz="342900" rtl="0" eaLnBrk="1" latinLnBrk="0" hangingPunct="1">
        <a:spcBef>
          <a:spcPct val="0"/>
        </a:spcBef>
        <a:buNone/>
        <a:defRPr sz="3300" kern="1200">
          <a:solidFill>
            <a:schemeClr val="tx1"/>
          </a:solidFill>
          <a:latin typeface="Calibri"/>
          <a:ea typeface="+mj-ea"/>
          <a:cs typeface="Calibri"/>
        </a:defRPr>
      </a:lvl1pPr>
    </p:titleStyle>
    <p:bodyStyle>
      <a:lvl1pPr marL="257175" indent="-257175" algn="l" defTabSz="342900" rtl="0" eaLnBrk="1" latinLnBrk="0" hangingPunct="1">
        <a:spcBef>
          <a:spcPct val="20000"/>
        </a:spcBef>
        <a:buClr>
          <a:srgbClr val="00707F"/>
        </a:buClr>
        <a:buSzPct val="55000"/>
        <a:buFont typeface="Lucida Grande"/>
        <a:buChar char="▶"/>
        <a:defRPr sz="2400" kern="1200">
          <a:solidFill>
            <a:schemeClr val="tx1"/>
          </a:solidFill>
          <a:latin typeface="Calibri"/>
          <a:ea typeface="+mn-ea"/>
          <a:cs typeface="Calibri"/>
        </a:defRPr>
      </a:lvl1pPr>
      <a:lvl2pPr marL="557213" indent="-214313" algn="l" defTabSz="342900" rtl="0" eaLnBrk="1" latinLnBrk="0" hangingPunct="1">
        <a:spcBef>
          <a:spcPct val="20000"/>
        </a:spcBef>
        <a:buClr>
          <a:srgbClr val="00707F"/>
        </a:buClr>
        <a:buFont typeface="Arial"/>
        <a:buChar char="–"/>
        <a:defRPr sz="2100" kern="1200">
          <a:solidFill>
            <a:schemeClr val="tx1"/>
          </a:solidFill>
          <a:latin typeface="Calibri"/>
          <a:ea typeface="+mn-ea"/>
          <a:cs typeface="Calibri"/>
        </a:defRPr>
      </a:lvl2pPr>
      <a:lvl3pPr marL="857250" indent="-171450" algn="l" defTabSz="342900" rtl="0" eaLnBrk="1" latinLnBrk="0" hangingPunct="1">
        <a:spcBef>
          <a:spcPct val="20000"/>
        </a:spcBef>
        <a:buClr>
          <a:srgbClr val="00707F"/>
        </a:buClr>
        <a:buFont typeface="Arial"/>
        <a:buChar char="•"/>
        <a:defRPr sz="1800" kern="1200">
          <a:solidFill>
            <a:schemeClr val="tx1"/>
          </a:solidFill>
          <a:latin typeface="Calibri"/>
          <a:ea typeface="+mn-ea"/>
          <a:cs typeface="Calibri"/>
        </a:defRPr>
      </a:lvl3pPr>
      <a:lvl4pPr marL="1200150" indent="-171450" algn="l" defTabSz="342900" rtl="0" eaLnBrk="1" latinLnBrk="0" hangingPunct="1">
        <a:spcBef>
          <a:spcPct val="20000"/>
        </a:spcBef>
        <a:buClr>
          <a:srgbClr val="00707F"/>
        </a:buClr>
        <a:buFont typeface="Arial"/>
        <a:buChar char="–"/>
        <a:defRPr sz="1500" kern="1200">
          <a:solidFill>
            <a:schemeClr val="tx1"/>
          </a:solidFill>
          <a:latin typeface="Calibri"/>
          <a:ea typeface="+mn-ea"/>
          <a:cs typeface="Calibri"/>
        </a:defRPr>
      </a:lvl4pPr>
      <a:lvl5pPr marL="1543050" indent="-171450" algn="l" defTabSz="342900" rtl="0" eaLnBrk="1" latinLnBrk="0" hangingPunct="1">
        <a:spcBef>
          <a:spcPct val="20000"/>
        </a:spcBef>
        <a:buClr>
          <a:srgbClr val="00707F"/>
        </a:buClr>
        <a:buFont typeface="Arial"/>
        <a:buChar char="»"/>
        <a:defRPr sz="1500" kern="1200">
          <a:solidFill>
            <a:schemeClr val="tx1"/>
          </a:solidFill>
          <a:latin typeface="Calibri"/>
          <a:ea typeface="+mn-ea"/>
          <a:cs typeface="Calibri"/>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iso.org/standard/73679.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developers.exlibrisgroup.com/blog/Configuration-and-main-Perl-scripts-of-the-resource-sharing-request-blank-form-at-ULg"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162997" y="4012367"/>
            <a:ext cx="5829300" cy="753946"/>
          </a:xfrm>
        </p:spPr>
        <p:txBody>
          <a:bodyPr>
            <a:noAutofit/>
          </a:bodyPr>
          <a:lstStyle/>
          <a:p>
            <a:r>
              <a:rPr lang="fr-BE" sz="2800" dirty="0"/>
              <a:t>Nouveaux partenariats pour </a:t>
            </a:r>
            <a:r>
              <a:rPr lang="fr-BE" sz="2800" dirty="0" smtClean="0"/>
              <a:t/>
            </a:r>
            <a:br>
              <a:rPr lang="fr-BE" sz="2800" dirty="0" smtClean="0"/>
            </a:br>
            <a:r>
              <a:rPr lang="fr-BE" sz="2800" dirty="0" smtClean="0"/>
              <a:t>du </a:t>
            </a:r>
            <a:r>
              <a:rPr lang="fr-BE" sz="2800" dirty="0"/>
              <a:t>PIB d’Alma à Alma</a:t>
            </a:r>
          </a:p>
        </p:txBody>
      </p:sp>
      <p:sp>
        <p:nvSpPr>
          <p:cNvPr id="6" name="Sous-titre 5"/>
          <p:cNvSpPr txBox="1">
            <a:spLocks noGrp="1"/>
          </p:cNvSpPr>
          <p:nvPr>
            <p:ph type="subTitle" idx="1"/>
          </p:nvPr>
        </p:nvSpPr>
        <p:spPr>
          <a:xfrm>
            <a:off x="2512764" y="5360952"/>
            <a:ext cx="6400800" cy="646331"/>
          </a:xfrm>
          <a:prstGeom prst="rect">
            <a:avLst/>
          </a:prstGeom>
          <a:noFill/>
        </p:spPr>
        <p:txBody>
          <a:bodyPr wrap="square" rtlCol="0">
            <a:spAutoFit/>
          </a:bodyPr>
          <a:lstStyle/>
          <a:p>
            <a:pPr>
              <a:spcBef>
                <a:spcPts val="0"/>
              </a:spcBef>
            </a:pPr>
            <a:r>
              <a:rPr lang="fr-FR" dirty="0" smtClean="0"/>
              <a:t>Fabienne </a:t>
            </a:r>
            <a:r>
              <a:rPr lang="fr-FR" dirty="0" err="1" smtClean="0"/>
              <a:t>Prosmans</a:t>
            </a:r>
            <a:endParaRPr lang="fr-FR" dirty="0" smtClean="0"/>
          </a:p>
          <a:p>
            <a:pPr>
              <a:spcBef>
                <a:spcPts val="0"/>
              </a:spcBef>
            </a:pPr>
            <a:r>
              <a:rPr lang="fr-FR" dirty="0" smtClean="0"/>
              <a:t>François </a:t>
            </a:r>
            <a:r>
              <a:rPr lang="fr-FR" dirty="0" err="1" smtClean="0"/>
              <a:t>Renaville</a:t>
            </a:r>
            <a:endParaRPr lang="nl-BE" dirty="0"/>
          </a:p>
        </p:txBody>
      </p:sp>
      <p:sp>
        <p:nvSpPr>
          <p:cNvPr id="7" name="Sous-titre 5"/>
          <p:cNvSpPr txBox="1">
            <a:spLocks/>
          </p:cNvSpPr>
          <p:nvPr/>
        </p:nvSpPr>
        <p:spPr>
          <a:xfrm>
            <a:off x="2591497" y="178350"/>
            <a:ext cx="6400800" cy="646331"/>
          </a:xfrm>
          <a:prstGeom prst="rect">
            <a:avLst/>
          </a:prstGeom>
          <a:noFill/>
        </p:spPr>
        <p:txBody>
          <a:bodyPr vert="horz" wrap="square" lIns="91440" tIns="45720" rIns="91440" bIns="45720" rtlCol="0">
            <a:spAutoFit/>
          </a:bodyPr>
          <a:lstStyle>
            <a:lvl1pPr marL="0" indent="0" algn="r" defTabSz="342900" rtl="0" eaLnBrk="1" latinLnBrk="0" hangingPunct="1">
              <a:spcBef>
                <a:spcPct val="20000"/>
              </a:spcBef>
              <a:buClr>
                <a:srgbClr val="00707F"/>
              </a:buClr>
              <a:buSzPct val="55000"/>
              <a:buFont typeface="Lucida Grande"/>
              <a:buNone/>
              <a:defRPr sz="1800" kern="1200">
                <a:solidFill>
                  <a:schemeClr val="tx1"/>
                </a:solidFill>
                <a:latin typeface="Calibri"/>
                <a:ea typeface="+mn-ea"/>
                <a:cs typeface="Calibri"/>
              </a:defRPr>
            </a:lvl1pPr>
            <a:lvl2pPr marL="342900" indent="0" algn="ctr" defTabSz="342900" rtl="0" eaLnBrk="1" latinLnBrk="0" hangingPunct="1">
              <a:spcBef>
                <a:spcPct val="20000"/>
              </a:spcBef>
              <a:buClr>
                <a:srgbClr val="00707F"/>
              </a:buClr>
              <a:buFont typeface="Arial"/>
              <a:buNone/>
              <a:defRPr sz="2100" kern="1200">
                <a:solidFill>
                  <a:schemeClr val="tx1">
                    <a:tint val="75000"/>
                  </a:schemeClr>
                </a:solidFill>
                <a:latin typeface="Calibri"/>
                <a:ea typeface="+mn-ea"/>
                <a:cs typeface="Calibri"/>
              </a:defRPr>
            </a:lvl2pPr>
            <a:lvl3pPr marL="685800" indent="0" algn="ctr" defTabSz="342900" rtl="0" eaLnBrk="1" latinLnBrk="0" hangingPunct="1">
              <a:spcBef>
                <a:spcPct val="20000"/>
              </a:spcBef>
              <a:buClr>
                <a:srgbClr val="00707F"/>
              </a:buClr>
              <a:buFont typeface="Arial"/>
              <a:buNone/>
              <a:defRPr sz="1800" kern="1200">
                <a:solidFill>
                  <a:schemeClr val="tx1">
                    <a:tint val="75000"/>
                  </a:schemeClr>
                </a:solidFill>
                <a:latin typeface="Calibri"/>
                <a:ea typeface="+mn-ea"/>
                <a:cs typeface="Calibri"/>
              </a:defRPr>
            </a:lvl3pPr>
            <a:lvl4pPr marL="1028700" indent="0" algn="ctr" defTabSz="342900" rtl="0" eaLnBrk="1" latinLnBrk="0" hangingPunct="1">
              <a:spcBef>
                <a:spcPct val="20000"/>
              </a:spcBef>
              <a:buClr>
                <a:srgbClr val="00707F"/>
              </a:buClr>
              <a:buFont typeface="Arial"/>
              <a:buNone/>
              <a:defRPr sz="1500" kern="1200">
                <a:solidFill>
                  <a:schemeClr val="tx1">
                    <a:tint val="75000"/>
                  </a:schemeClr>
                </a:solidFill>
                <a:latin typeface="Calibri"/>
                <a:ea typeface="+mn-ea"/>
                <a:cs typeface="Calibri"/>
              </a:defRPr>
            </a:lvl4pPr>
            <a:lvl5pPr marL="1371600" indent="0" algn="ctr" defTabSz="342900" rtl="0" eaLnBrk="1" latinLnBrk="0" hangingPunct="1">
              <a:spcBef>
                <a:spcPct val="20000"/>
              </a:spcBef>
              <a:buClr>
                <a:srgbClr val="00707F"/>
              </a:buClr>
              <a:buFont typeface="Arial"/>
              <a:buNone/>
              <a:defRPr sz="1500" kern="1200">
                <a:solidFill>
                  <a:schemeClr val="tx1">
                    <a:tint val="75000"/>
                  </a:schemeClr>
                </a:solidFill>
                <a:latin typeface="Calibri"/>
                <a:ea typeface="+mn-ea"/>
                <a:cs typeface="Calibri"/>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spcBef>
                <a:spcPts val="0"/>
              </a:spcBef>
            </a:pPr>
            <a:r>
              <a:rPr lang="en-US" dirty="0" smtClean="0"/>
              <a:t>Erasmus Staff Training Week @ ULiège Library</a:t>
            </a:r>
          </a:p>
          <a:p>
            <a:pPr>
              <a:spcBef>
                <a:spcPts val="0"/>
              </a:spcBef>
            </a:pPr>
            <a:r>
              <a:rPr lang="fr-FR" dirty="0" smtClean="0"/>
              <a:t>Liège, 28 janvier - 1er février 2019</a:t>
            </a:r>
            <a:endParaRPr lang="nl-BE" dirty="0"/>
          </a:p>
        </p:txBody>
      </p:sp>
    </p:spTree>
    <p:extLst>
      <p:ext uri="{BB962C8B-B14F-4D97-AF65-F5344CB8AC3E}">
        <p14:creationId xmlns:p14="http://schemas.microsoft.com/office/powerpoint/2010/main" val="3534044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Nouveau </a:t>
            </a:r>
            <a:r>
              <a:rPr lang="en-US" dirty="0" err="1" smtClean="0"/>
              <a:t>partenariat</a:t>
            </a:r>
            <a:r>
              <a:rPr lang="en-US" dirty="0" smtClean="0"/>
              <a:t> : (1) Impala</a:t>
            </a:r>
            <a:endParaRPr lang="en-US" dirty="0"/>
          </a:p>
        </p:txBody>
      </p:sp>
      <p:sp>
        <p:nvSpPr>
          <p:cNvPr id="3" name="Espace réservé du contenu 2"/>
          <p:cNvSpPr>
            <a:spLocks noGrp="1"/>
          </p:cNvSpPr>
          <p:nvPr>
            <p:ph idx="1"/>
          </p:nvPr>
        </p:nvSpPr>
        <p:spPr/>
        <p:txBody>
          <a:bodyPr/>
          <a:lstStyle/>
          <a:p>
            <a:r>
              <a:rPr lang="en-US" dirty="0" err="1" smtClean="0"/>
              <a:t>Souhait</a:t>
            </a:r>
            <a:r>
              <a:rPr lang="en-US" dirty="0" smtClean="0"/>
              <a:t> </a:t>
            </a:r>
            <a:r>
              <a:rPr lang="en-US" dirty="0" err="1" smtClean="0"/>
              <a:t>d’établir</a:t>
            </a:r>
            <a:r>
              <a:rPr lang="en-US" dirty="0" smtClean="0"/>
              <a:t> un </a:t>
            </a:r>
            <a:r>
              <a:rPr lang="en-US" dirty="0" err="1" smtClean="0"/>
              <a:t>interfaçage</a:t>
            </a:r>
            <a:r>
              <a:rPr lang="en-US" dirty="0" smtClean="0"/>
              <a:t> entre Alma et Impala</a:t>
            </a:r>
          </a:p>
          <a:p>
            <a:pPr lvl="1"/>
            <a:r>
              <a:rPr lang="fr-FR" dirty="0" smtClean="0"/>
              <a:t>Faisabilité technique en cours d’analyse</a:t>
            </a:r>
          </a:p>
          <a:p>
            <a:pPr lvl="1"/>
            <a:endParaRPr lang="fr-FR" dirty="0" smtClean="0"/>
          </a:p>
          <a:p>
            <a:r>
              <a:rPr lang="fr-FR" dirty="0" smtClean="0"/>
              <a:t>Mais problème : </a:t>
            </a:r>
          </a:p>
          <a:p>
            <a:pPr lvl="1"/>
            <a:r>
              <a:rPr lang="fr-FR" dirty="0" smtClean="0"/>
              <a:t>Pour qu’une demande sortante soit créée dans Impala, le fournisseur doit être sélectionné</a:t>
            </a:r>
          </a:p>
          <a:p>
            <a:pPr lvl="1"/>
            <a:r>
              <a:rPr lang="fr-FR" dirty="0" smtClean="0"/>
              <a:t>Comment parvenir à intégrer des demandes à partir de l’Alma ULiège si le fournisseur n’est pas encore connu…?  </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10</a:t>
            </a:fld>
            <a:endParaRPr lang="fr-FR" dirty="0"/>
          </a:p>
        </p:txBody>
      </p:sp>
      <p:pic>
        <p:nvPicPr>
          <p:cNvPr id="5" name="Image 4"/>
          <p:cNvPicPr>
            <a:picLocks noChangeAspect="1"/>
          </p:cNvPicPr>
          <p:nvPr/>
        </p:nvPicPr>
        <p:blipFill>
          <a:blip r:embed="rId2"/>
          <a:stretch>
            <a:fillRect/>
          </a:stretch>
        </p:blipFill>
        <p:spPr>
          <a:xfrm>
            <a:off x="2616778" y="4763799"/>
            <a:ext cx="3835977" cy="1848941"/>
          </a:xfrm>
          <a:prstGeom prst="rect">
            <a:avLst/>
          </a:prstGeom>
        </p:spPr>
      </p:pic>
    </p:spTree>
    <p:extLst>
      <p:ext uri="{BB962C8B-B14F-4D97-AF65-F5344CB8AC3E}">
        <p14:creationId xmlns:p14="http://schemas.microsoft.com/office/powerpoint/2010/main" val="4121252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Nouveaux partenariats : (2) partenaires de type ISO</a:t>
            </a:r>
            <a:endParaRPr lang="fr-FR" dirty="0"/>
          </a:p>
        </p:txBody>
      </p:sp>
      <p:sp>
        <p:nvSpPr>
          <p:cNvPr id="3" name="Espace réservé du contenu 2"/>
          <p:cNvSpPr>
            <a:spLocks noGrp="1"/>
          </p:cNvSpPr>
          <p:nvPr>
            <p:ph idx="1"/>
          </p:nvPr>
        </p:nvSpPr>
        <p:spPr/>
        <p:txBody>
          <a:bodyPr/>
          <a:lstStyle/>
          <a:p>
            <a:r>
              <a:rPr lang="fr-FR" dirty="0" smtClean="0"/>
              <a:t>Pour faire du PIB d’Alma à Alma</a:t>
            </a:r>
          </a:p>
          <a:p>
            <a:r>
              <a:rPr lang="fr-FR" dirty="0" smtClean="0"/>
              <a:t>Avantages :</a:t>
            </a:r>
          </a:p>
          <a:p>
            <a:pPr lvl="1"/>
            <a:r>
              <a:rPr lang="fr-FR" dirty="0" smtClean="0"/>
              <a:t>Eviter le double encodage</a:t>
            </a:r>
          </a:p>
          <a:p>
            <a:pPr lvl="1"/>
            <a:r>
              <a:rPr lang="fr-FR" dirty="0" smtClean="0"/>
              <a:t>Effectuer le suivi dans un seul outil</a:t>
            </a:r>
          </a:p>
          <a:p>
            <a:pPr lvl="1"/>
            <a:r>
              <a:rPr lang="fr-FR" dirty="0" smtClean="0"/>
              <a:t>Bénéficier des communications d’Alma à Alma :</a:t>
            </a:r>
          </a:p>
          <a:p>
            <a:pPr lvl="2"/>
            <a:r>
              <a:rPr lang="fr-FR" dirty="0" smtClean="0"/>
              <a:t>Nos demandes sortantes se trouveraient dans les demandes entrantes du partenaire et réciproquement</a:t>
            </a:r>
          </a:p>
          <a:p>
            <a:pPr lvl="2"/>
            <a:r>
              <a:rPr lang="fr-FR" dirty="0" smtClean="0"/>
              <a:t>Vérifier la disponibilité d’un document chez le partenaire</a:t>
            </a:r>
          </a:p>
          <a:p>
            <a:pPr lvl="2"/>
            <a:r>
              <a:rPr lang="fr-FR" dirty="0" smtClean="0"/>
              <a:t>Connaitre à tout moment le statut des demandes</a:t>
            </a:r>
          </a:p>
          <a:p>
            <a:pPr lvl="2"/>
            <a:r>
              <a:rPr lang="fr-FR" dirty="0" smtClean="0"/>
              <a:t>Envoi des demandes de prolongation</a:t>
            </a:r>
          </a:p>
          <a:p>
            <a:pPr lvl="2"/>
            <a:r>
              <a:rPr lang="fr-FR" dirty="0" smtClean="0"/>
              <a:t>Envoi (automatique) des rappels</a:t>
            </a:r>
          </a:p>
          <a:p>
            <a:pPr lvl="2"/>
            <a:r>
              <a:rPr lang="fr-FR" dirty="0" smtClean="0"/>
              <a:t>Etc.</a:t>
            </a:r>
          </a:p>
          <a:p>
            <a:pPr lvl="2"/>
            <a:endParaRPr lang="fr-FR" dirty="0" smtClean="0"/>
          </a:p>
          <a:p>
            <a:pPr lvl="2"/>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11</a:t>
            </a:fld>
            <a:endParaRPr lang="fr-FR" dirty="0"/>
          </a:p>
        </p:txBody>
      </p:sp>
    </p:spTree>
    <p:extLst>
      <p:ext uri="{BB962C8B-B14F-4D97-AF65-F5344CB8AC3E}">
        <p14:creationId xmlns:p14="http://schemas.microsoft.com/office/powerpoint/2010/main" val="3424232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Nouveaux </a:t>
            </a:r>
            <a:r>
              <a:rPr lang="en-US" dirty="0" err="1" smtClean="0"/>
              <a:t>partenariats</a:t>
            </a:r>
            <a:r>
              <a:rPr lang="en-US" dirty="0" smtClean="0"/>
              <a:t> : (2) </a:t>
            </a:r>
            <a:r>
              <a:rPr lang="en-US" dirty="0" err="1" smtClean="0"/>
              <a:t>partenaires</a:t>
            </a:r>
            <a:r>
              <a:rPr lang="en-US" dirty="0" smtClean="0"/>
              <a:t> de type ISO </a:t>
            </a:r>
            <a:endParaRPr lang="en-US" dirty="0"/>
          </a:p>
        </p:txBody>
      </p:sp>
      <p:sp>
        <p:nvSpPr>
          <p:cNvPr id="3" name="Espace réservé du contenu 2"/>
          <p:cNvSpPr>
            <a:spLocks noGrp="1"/>
          </p:cNvSpPr>
          <p:nvPr>
            <p:ph idx="1"/>
          </p:nvPr>
        </p:nvSpPr>
        <p:spPr/>
        <p:txBody>
          <a:bodyPr/>
          <a:lstStyle/>
          <a:p>
            <a:r>
              <a:rPr lang="en-US" dirty="0"/>
              <a:t>ISO </a:t>
            </a:r>
            <a:r>
              <a:rPr lang="en-US" dirty="0" smtClean="0"/>
              <a:t>18626:2017</a:t>
            </a:r>
            <a:r>
              <a:rPr lang="en-US" i="1" dirty="0" smtClean="0"/>
              <a:t>: Information </a:t>
            </a:r>
            <a:r>
              <a:rPr lang="en-US" i="1" dirty="0"/>
              <a:t>and documentation -- Interlibrary Loan Transactions </a:t>
            </a:r>
            <a:r>
              <a:rPr lang="en-US" dirty="0">
                <a:hlinkClick r:id="rId3"/>
              </a:rPr>
              <a:t>https://</a:t>
            </a:r>
            <a:r>
              <a:rPr lang="en-US" dirty="0" smtClean="0">
                <a:hlinkClick r:id="rId3"/>
              </a:rPr>
              <a:t>www.iso.org/standard/73679.html</a:t>
            </a:r>
            <a:r>
              <a:rPr lang="en-US" dirty="0" smtClean="0"/>
              <a:t> </a:t>
            </a:r>
            <a:endParaRPr lang="en-US" dirty="0"/>
          </a:p>
          <a:p>
            <a:endParaRPr lang="en-US" dirty="0" smtClean="0"/>
          </a:p>
          <a:p>
            <a:r>
              <a:rPr lang="en-US" dirty="0" smtClean="0"/>
              <a:t>Phase de test avec </a:t>
            </a:r>
            <a:r>
              <a:rPr lang="fr-BE" dirty="0"/>
              <a:t>avec les bibliothèques de la Commission européenne et du Conseil de </a:t>
            </a:r>
            <a:r>
              <a:rPr lang="fr-BE" dirty="0" smtClean="0"/>
              <a:t>l’Europe</a:t>
            </a:r>
          </a:p>
          <a:p>
            <a:endParaRPr lang="fr-BE" dirty="0" smtClean="0"/>
          </a:p>
          <a:p>
            <a:r>
              <a:rPr lang="fr-BE" dirty="0" smtClean="0"/>
              <a:t>Pour des demandes de documents sous format digital (articles de périodiques ou chapitres de livre)</a:t>
            </a:r>
          </a:p>
          <a:p>
            <a:endParaRPr lang="fr-BE" dirty="0"/>
          </a:p>
          <a:p>
            <a:r>
              <a:rPr lang="fr-BE" dirty="0" smtClean="0"/>
              <a:t>Trouver un équilibre quantitatif (</a:t>
            </a:r>
            <a:r>
              <a:rPr lang="fr-BE" dirty="0" err="1" smtClean="0"/>
              <a:t>win-win</a:t>
            </a:r>
            <a:r>
              <a:rPr lang="fr-BE" dirty="0" smtClean="0"/>
              <a:t>) avec les partenaires</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12</a:t>
            </a:fld>
            <a:endParaRPr lang="fr-FR" dirty="0"/>
          </a:p>
        </p:txBody>
      </p:sp>
    </p:spTree>
    <p:extLst>
      <p:ext uri="{BB962C8B-B14F-4D97-AF65-F5344CB8AC3E}">
        <p14:creationId xmlns:p14="http://schemas.microsoft.com/office/powerpoint/2010/main" val="220917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Impact PIB </a:t>
            </a:r>
            <a:r>
              <a:rPr lang="fr-FR" smtClean="0"/>
              <a:t>Alma P2P</a:t>
            </a:r>
            <a:r>
              <a:rPr lang="fr-FR" dirty="0" smtClean="0"/>
              <a:t>?</a:t>
            </a:r>
            <a:endParaRPr lang="en-US" dirty="0"/>
          </a:p>
        </p:txBody>
      </p:sp>
      <p:sp>
        <p:nvSpPr>
          <p:cNvPr id="3" name="Espace réservé du contenu 2"/>
          <p:cNvSpPr>
            <a:spLocks noGrp="1"/>
          </p:cNvSpPr>
          <p:nvPr>
            <p:ph idx="1"/>
          </p:nvPr>
        </p:nvSpPr>
        <p:spPr/>
        <p:txBody>
          <a:bodyPr/>
          <a:lstStyle/>
          <a:p>
            <a:r>
              <a:rPr lang="fr-FR" dirty="0" smtClean="0"/>
              <a:t>Plus d’automatisation, moins de manuel </a:t>
            </a:r>
            <a:r>
              <a:rPr lang="fr-FR" dirty="0" smtClean="0">
                <a:sym typeface="Wingdings" panose="05000000000000000000" pitchFamily="2" charset="2"/>
              </a:rPr>
              <a:t></a:t>
            </a:r>
            <a:endParaRPr lang="fr-FR" dirty="0" smtClean="0"/>
          </a:p>
          <a:p>
            <a:pPr lvl="1"/>
            <a:r>
              <a:rPr lang="fr-FR" dirty="0" smtClean="0"/>
              <a:t>Plus rapide, moins d’erreurs (cf. EDI)</a:t>
            </a:r>
          </a:p>
          <a:p>
            <a:pPr lvl="1"/>
            <a:r>
              <a:rPr lang="fr-FR" dirty="0" smtClean="0"/>
              <a:t>Acceptation par les agents PIB? (cf. Centralisation)</a:t>
            </a:r>
          </a:p>
          <a:p>
            <a:pPr lvl="1"/>
            <a:r>
              <a:rPr lang="fr-FR" dirty="0" smtClean="0"/>
              <a:t>Nombre d’agents ? (7 &gt; …?)</a:t>
            </a:r>
          </a:p>
          <a:p>
            <a:pPr lvl="1"/>
            <a:r>
              <a:rPr lang="fr-FR" dirty="0" smtClean="0"/>
              <a:t>Réduction du coût ?</a:t>
            </a:r>
          </a:p>
          <a:p>
            <a:pPr lvl="2"/>
            <a:r>
              <a:rPr lang="fr-FR" dirty="0" smtClean="0"/>
              <a:t>Réduction du coût aussi pour les usagers ?</a:t>
            </a:r>
          </a:p>
          <a:p>
            <a:pPr lvl="2"/>
            <a:r>
              <a:rPr lang="fr-FR" dirty="0" smtClean="0"/>
              <a:t>Étude demandée par le Comité de direction</a:t>
            </a:r>
          </a:p>
          <a:p>
            <a:pPr lvl="1"/>
            <a:r>
              <a:rPr lang="fr-FR" dirty="0" smtClean="0"/>
              <a:t>Nouveaux partenaires</a:t>
            </a:r>
          </a:p>
          <a:p>
            <a:pPr lvl="2"/>
            <a:r>
              <a:rPr lang="fr-FR" dirty="0" smtClean="0"/>
              <a:t>En Belgique : autres institutions Alma (ULB, </a:t>
            </a:r>
            <a:r>
              <a:rPr lang="fr-FR" dirty="0" err="1" smtClean="0"/>
              <a:t>KULeuven</a:t>
            </a:r>
            <a:r>
              <a:rPr lang="fr-FR" dirty="0" smtClean="0"/>
              <a:t>) ?</a:t>
            </a:r>
          </a:p>
          <a:p>
            <a:pPr lvl="3"/>
            <a:r>
              <a:rPr lang="fr-FR" dirty="0" smtClean="0"/>
              <a:t>Impact général sur le projet Impala </a:t>
            </a:r>
          </a:p>
          <a:p>
            <a:pPr lvl="3"/>
            <a:r>
              <a:rPr lang="fr-FR" dirty="0" smtClean="0"/>
              <a:t>Modification de la dynamique existante (« coup de canif »)</a:t>
            </a:r>
          </a:p>
          <a:p>
            <a:pPr lvl="2"/>
            <a:r>
              <a:rPr lang="fr-FR" dirty="0" smtClean="0"/>
              <a:t>En Europe</a:t>
            </a:r>
          </a:p>
          <a:p>
            <a:pPr lvl="3"/>
            <a:r>
              <a:rPr lang="fr-FR" dirty="0" smtClean="0"/>
              <a:t>Impact sur l’utilisation de Subito</a:t>
            </a:r>
          </a:p>
          <a:p>
            <a:pPr lvl="1"/>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13</a:t>
            </a:fld>
            <a:endParaRPr lang="fr-FR" dirty="0"/>
          </a:p>
        </p:txBody>
      </p:sp>
    </p:spTree>
    <p:extLst>
      <p:ext uri="{BB962C8B-B14F-4D97-AF65-F5344CB8AC3E}">
        <p14:creationId xmlns:p14="http://schemas.microsoft.com/office/powerpoint/2010/main" val="49970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004" y="1524001"/>
            <a:ext cx="3520044" cy="352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9376" y="6032310"/>
            <a:ext cx="3775646" cy="58685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sz="1400" dirty="0">
              <a:solidFill>
                <a:schemeClr val="bg1"/>
              </a:solidFill>
            </a:endParaRPr>
          </a:p>
        </p:txBody>
      </p:sp>
    </p:spTree>
    <p:extLst>
      <p:ext uri="{BB962C8B-B14F-4D97-AF65-F5344CB8AC3E}">
        <p14:creationId xmlns:p14="http://schemas.microsoft.com/office/powerpoint/2010/main" val="318711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Résumé</a:t>
            </a:r>
            <a:endParaRPr lang="en-US" dirty="0"/>
          </a:p>
        </p:txBody>
      </p:sp>
      <p:sp>
        <p:nvSpPr>
          <p:cNvPr id="3" name="Espace réservé du contenu 2"/>
          <p:cNvSpPr>
            <a:spLocks noGrp="1"/>
          </p:cNvSpPr>
          <p:nvPr>
            <p:ph idx="1"/>
          </p:nvPr>
        </p:nvSpPr>
        <p:spPr/>
        <p:txBody>
          <a:bodyPr>
            <a:normAutofit/>
          </a:bodyPr>
          <a:lstStyle/>
          <a:p>
            <a:pPr marL="0" indent="0">
              <a:buNone/>
            </a:pPr>
            <a:r>
              <a:rPr lang="fr-BE" i="1" dirty="0"/>
              <a:t>A l’heure actuelle, tous nos partenaires pour le PIB sont des partenaires de type email. Nous aimerions avoir des partenaires de type ISO pour les demandes de prêt interbibliothèques entrantes et sortantes. L'un des objectifs est de bénéficier des communications d’Alma à Alma. Nous sommes actuellement en phase de test avec les bibliothèques de la Commission européenne et du Conseil de l’Europe.</a:t>
            </a:r>
            <a:endParaRPr lang="en-US" i="1"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2</a:t>
            </a:fld>
            <a:endParaRPr lang="fr-FR" dirty="0"/>
          </a:p>
        </p:txBody>
      </p:sp>
    </p:spTree>
    <p:extLst>
      <p:ext uri="{BB962C8B-B14F-4D97-AF65-F5344CB8AC3E}">
        <p14:creationId xmlns:p14="http://schemas.microsoft.com/office/powerpoint/2010/main" val="3022401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Partenaires</a:t>
            </a:r>
            <a:r>
              <a:rPr lang="en-US" dirty="0" smtClean="0"/>
              <a:t> </a:t>
            </a:r>
            <a:r>
              <a:rPr lang="en-US" dirty="0" err="1" smtClean="0"/>
              <a:t>actuels</a:t>
            </a:r>
            <a:endParaRPr lang="en-US" dirty="0"/>
          </a:p>
        </p:txBody>
      </p:sp>
      <p:sp>
        <p:nvSpPr>
          <p:cNvPr id="3" name="Espace réservé du contenu 2"/>
          <p:cNvSpPr>
            <a:spLocks noGrp="1"/>
          </p:cNvSpPr>
          <p:nvPr>
            <p:ph idx="1"/>
          </p:nvPr>
        </p:nvSpPr>
        <p:spPr/>
        <p:txBody>
          <a:bodyPr/>
          <a:lstStyle/>
          <a:p>
            <a:r>
              <a:rPr lang="fr-FR" dirty="0" smtClean="0"/>
              <a:t>Encodés dans Alma</a:t>
            </a:r>
          </a:p>
          <a:p>
            <a:r>
              <a:rPr lang="fr-FR" dirty="0" smtClean="0"/>
              <a:t>De type email</a:t>
            </a:r>
          </a:p>
          <a:p>
            <a:r>
              <a:rPr lang="fr-FR" dirty="0" smtClean="0"/>
              <a:t>Partenaires principaux : Impala et Subito</a:t>
            </a:r>
          </a:p>
          <a:p>
            <a:pPr lvl="1"/>
            <a:r>
              <a:rPr lang="fr-FR" dirty="0" smtClean="0"/>
              <a:t>Demandes sortantes :</a:t>
            </a:r>
          </a:p>
          <a:p>
            <a:pPr lvl="2"/>
            <a:r>
              <a:rPr lang="fr-FR" dirty="0" smtClean="0"/>
              <a:t>Impala : 81 %</a:t>
            </a:r>
          </a:p>
          <a:p>
            <a:pPr lvl="2"/>
            <a:r>
              <a:rPr lang="fr-FR" dirty="0" smtClean="0"/>
              <a:t>Subito : 16 %</a:t>
            </a:r>
          </a:p>
          <a:p>
            <a:pPr lvl="1"/>
            <a:r>
              <a:rPr lang="fr-FR" dirty="0" smtClean="0"/>
              <a:t>Demandes entrantes :</a:t>
            </a:r>
          </a:p>
          <a:p>
            <a:pPr lvl="2"/>
            <a:r>
              <a:rPr lang="fr-FR" dirty="0" smtClean="0"/>
              <a:t>Impala : 97 %</a:t>
            </a:r>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3</a:t>
            </a:fld>
            <a:endParaRPr lang="fr-FR" dirty="0"/>
          </a:p>
        </p:txBody>
      </p:sp>
    </p:spTree>
    <p:extLst>
      <p:ext uri="{BB962C8B-B14F-4D97-AF65-F5344CB8AC3E}">
        <p14:creationId xmlns:p14="http://schemas.microsoft.com/office/powerpoint/2010/main" val="276983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Création d’une demande sortante</a:t>
            </a:r>
            <a:endParaRPr lang="fr-FR" dirty="0"/>
          </a:p>
        </p:txBody>
      </p:sp>
      <p:sp>
        <p:nvSpPr>
          <p:cNvPr id="3" name="Espace réservé du contenu 2"/>
          <p:cNvSpPr>
            <a:spLocks noGrp="1"/>
          </p:cNvSpPr>
          <p:nvPr>
            <p:ph idx="1"/>
          </p:nvPr>
        </p:nvSpPr>
        <p:spPr/>
        <p:txBody>
          <a:bodyPr/>
          <a:lstStyle/>
          <a:p>
            <a:r>
              <a:rPr lang="fr-FR" dirty="0" smtClean="0"/>
              <a:t>Dans Primo : pour une ressource non disponible à l’</a:t>
            </a:r>
            <a:r>
              <a:rPr lang="fr-FR" dirty="0" err="1" smtClean="0"/>
              <a:t>ULiège</a:t>
            </a:r>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4</a:t>
            </a:fld>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55308"/>
            <a:ext cx="7347224" cy="2528333"/>
          </a:xfrm>
          <a:prstGeom prst="rect">
            <a:avLst/>
          </a:prstGeom>
          <a:ln>
            <a:solidFill>
              <a:schemeClr val="tx1"/>
            </a:solidFill>
          </a:ln>
        </p:spPr>
      </p:pic>
      <p:sp>
        <p:nvSpPr>
          <p:cNvPr id="10" name="Rectangle à coins arrondis 9"/>
          <p:cNvSpPr/>
          <p:nvPr/>
        </p:nvSpPr>
        <p:spPr>
          <a:xfrm>
            <a:off x="1219202" y="4057003"/>
            <a:ext cx="1408387" cy="168166"/>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Connecteur en angle 10"/>
          <p:cNvCxnSpPr>
            <a:stCxn id="10" idx="2"/>
          </p:cNvCxnSpPr>
          <p:nvPr/>
        </p:nvCxnSpPr>
        <p:spPr>
          <a:xfrm rot="16200000" flipH="1">
            <a:off x="2414024" y="3734540"/>
            <a:ext cx="662350" cy="1643608"/>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004" y="2878730"/>
            <a:ext cx="4716846" cy="3842745"/>
          </a:xfrm>
          <a:prstGeom prst="rect">
            <a:avLst/>
          </a:prstGeom>
          <a:ln>
            <a:solidFill>
              <a:schemeClr val="tx1"/>
            </a:solidFill>
          </a:ln>
        </p:spPr>
      </p:pic>
    </p:spTree>
    <p:extLst>
      <p:ext uri="{BB962C8B-B14F-4D97-AF65-F5344CB8AC3E}">
        <p14:creationId xmlns:p14="http://schemas.microsoft.com/office/powerpoint/2010/main" val="31580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Création d’une demande sortante</a:t>
            </a:r>
            <a:endParaRPr lang="fr-FR" dirty="0"/>
          </a:p>
        </p:txBody>
      </p:sp>
      <p:sp>
        <p:nvSpPr>
          <p:cNvPr id="3" name="Espace réservé du contenu 2"/>
          <p:cNvSpPr>
            <a:spLocks noGrp="1"/>
          </p:cNvSpPr>
          <p:nvPr>
            <p:ph idx="1"/>
          </p:nvPr>
        </p:nvSpPr>
        <p:spPr/>
        <p:txBody>
          <a:bodyPr/>
          <a:lstStyle/>
          <a:p>
            <a:r>
              <a:rPr lang="fr-FR" dirty="0" smtClean="0"/>
              <a:t>Dans Primo : à partir d’un formulaire vierge “maison” intégré avec les APIs Alma</a:t>
            </a:r>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5</a:t>
            </a:fld>
            <a:endParaRPr lang="fr-FR"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192" y="2428071"/>
            <a:ext cx="6984124" cy="1571001"/>
          </a:xfrm>
          <a:prstGeom prst="rect">
            <a:avLst/>
          </a:prstGeom>
          <a:ln>
            <a:solidFill>
              <a:schemeClr val="tx1"/>
            </a:solidFill>
          </a:ln>
        </p:spPr>
      </p:pic>
      <p:sp>
        <p:nvSpPr>
          <p:cNvPr id="6" name="Rectangle à coins arrondis 5"/>
          <p:cNvSpPr/>
          <p:nvPr/>
        </p:nvSpPr>
        <p:spPr>
          <a:xfrm>
            <a:off x="7403550" y="2445479"/>
            <a:ext cx="231227" cy="236968"/>
          </a:xfrm>
          <a:prstGeom prst="round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053" y="2981632"/>
            <a:ext cx="6195849" cy="3324474"/>
          </a:xfrm>
          <a:prstGeom prst="rect">
            <a:avLst/>
          </a:prstGeom>
          <a:ln>
            <a:solidFill>
              <a:schemeClr val="tx1"/>
            </a:solidFill>
          </a:ln>
        </p:spPr>
      </p:pic>
      <p:cxnSp>
        <p:nvCxnSpPr>
          <p:cNvPr id="8" name="Connecteur en angle 7"/>
          <p:cNvCxnSpPr>
            <a:stCxn id="6" idx="2"/>
            <a:endCxn id="7" idx="3"/>
          </p:cNvCxnSpPr>
          <p:nvPr/>
        </p:nvCxnSpPr>
        <p:spPr>
          <a:xfrm rot="5400000">
            <a:off x="6060821" y="3185527"/>
            <a:ext cx="1961422" cy="955262"/>
          </a:xfrm>
          <a:prstGeom prst="bentConnector2">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24672" y="6465957"/>
            <a:ext cx="7640320" cy="261610"/>
          </a:xfrm>
          <a:prstGeom prst="rect">
            <a:avLst/>
          </a:prstGeom>
        </p:spPr>
        <p:txBody>
          <a:bodyPr wrap="square">
            <a:spAutoFit/>
          </a:bodyPr>
          <a:lstStyle/>
          <a:p>
            <a:r>
              <a:rPr lang="en-US" sz="1100" dirty="0">
                <a:hlinkClick r:id="rId5"/>
              </a:rPr>
              <a:t>https://developers.exlibrisgroup.com/blog/Configuration-and-main-Perl-scripts-of-the-resource-sharing-request-blank-form-at-ULg</a:t>
            </a:r>
            <a:r>
              <a:rPr lang="en-US" sz="1100" dirty="0"/>
              <a:t> </a:t>
            </a:r>
          </a:p>
        </p:txBody>
      </p:sp>
    </p:spTree>
    <p:extLst>
      <p:ext uri="{BB962C8B-B14F-4D97-AF65-F5344CB8AC3E}">
        <p14:creationId xmlns:p14="http://schemas.microsoft.com/office/powerpoint/2010/main" val="38406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Création d’une demande sortante</a:t>
            </a:r>
            <a:endParaRPr lang="fr-FR" dirty="0"/>
          </a:p>
        </p:txBody>
      </p:sp>
      <p:sp>
        <p:nvSpPr>
          <p:cNvPr id="3" name="Espace réservé du contenu 2"/>
          <p:cNvSpPr>
            <a:spLocks noGrp="1"/>
          </p:cNvSpPr>
          <p:nvPr>
            <p:ph idx="1"/>
          </p:nvPr>
        </p:nvSpPr>
        <p:spPr/>
        <p:txBody>
          <a:bodyPr/>
          <a:lstStyle/>
          <a:p>
            <a:r>
              <a:rPr lang="fr-FR" dirty="0" smtClean="0"/>
              <a:t>Manuellement dans Alma par un opérateur PIB</a:t>
            </a:r>
          </a:p>
          <a:p>
            <a:pPr lvl="1"/>
            <a:r>
              <a:rPr lang="fr-FR" dirty="0" smtClean="0"/>
              <a:t>si l’usager envoie sa demande par email</a:t>
            </a:r>
          </a:p>
          <a:p>
            <a:pPr lvl="1"/>
            <a:r>
              <a:rPr lang="fr-FR" dirty="0" smtClean="0"/>
              <a:t>s’il s’adresse à l’accueil d’une bibliothèque</a:t>
            </a:r>
          </a:p>
          <a:p>
            <a:pPr lvl="1"/>
            <a:endParaRPr lang="fr-FR" dirty="0"/>
          </a:p>
          <a:p>
            <a:pPr lvl="1"/>
            <a:r>
              <a:rPr lang="fr-FR" dirty="0" smtClean="0"/>
              <a:t>Plus de possibilité pour un usager d’introduire une demande via un bulletin papier !</a:t>
            </a:r>
            <a:endParaRPr lang="fr-FR"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6</a:t>
            </a:fld>
            <a:endParaRPr lang="fr-FR" dirty="0"/>
          </a:p>
        </p:txBody>
      </p:sp>
    </p:spTree>
    <p:extLst>
      <p:ext uri="{BB962C8B-B14F-4D97-AF65-F5344CB8AC3E}">
        <p14:creationId xmlns:p14="http://schemas.microsoft.com/office/powerpoint/2010/main" val="331004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Répartition</a:t>
            </a:r>
            <a:r>
              <a:rPr lang="en-US" dirty="0" smtClean="0"/>
              <a:t> des </a:t>
            </a:r>
            <a:r>
              <a:rPr lang="en-US" dirty="0" err="1" smtClean="0"/>
              <a:t>demandes</a:t>
            </a:r>
            <a:r>
              <a:rPr lang="en-US" dirty="0" smtClean="0"/>
              <a:t> par </a:t>
            </a:r>
            <a:r>
              <a:rPr lang="en-US" dirty="0" err="1" smtClean="0"/>
              <a:t>manière</a:t>
            </a:r>
            <a:r>
              <a:rPr lang="en-US" dirty="0" smtClean="0"/>
              <a:t> de </a:t>
            </a:r>
            <a:r>
              <a:rPr lang="en-US" dirty="0" err="1" smtClean="0"/>
              <a:t>création</a:t>
            </a:r>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7</a:t>
            </a:fld>
            <a:endParaRPr lang="fr-FR" dirty="0"/>
          </a:p>
        </p:txBody>
      </p:sp>
      <p:graphicFrame>
        <p:nvGraphicFramePr>
          <p:cNvPr id="8" name="Espace réservé du contenu 5"/>
          <p:cNvGraphicFramePr>
            <a:graphicFrameLocks noGrp="1"/>
          </p:cNvGraphicFramePr>
          <p:nvPr>
            <p:ph idx="1"/>
            <p:extLst>
              <p:ext uri="{D42A27DB-BD31-4B8C-83A1-F6EECF244321}">
                <p14:modId xmlns:p14="http://schemas.microsoft.com/office/powerpoint/2010/main" val="3917336441"/>
              </p:ext>
            </p:extLst>
          </p:nvPr>
        </p:nvGraphicFramePr>
        <p:xfrm>
          <a:off x="457200" y="1600200"/>
          <a:ext cx="8103996" cy="43986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4012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a:t>Création</a:t>
            </a:r>
            <a:r>
              <a:rPr lang="en-US" dirty="0"/>
              <a:t> </a:t>
            </a:r>
            <a:r>
              <a:rPr lang="en-US" dirty="0" smtClean="0"/>
              <a:t>des </a:t>
            </a:r>
            <a:r>
              <a:rPr lang="en-US" dirty="0" err="1" smtClean="0"/>
              <a:t>demandes</a:t>
            </a:r>
            <a:r>
              <a:rPr lang="en-US" dirty="0" smtClean="0"/>
              <a:t> </a:t>
            </a:r>
            <a:r>
              <a:rPr lang="en-US" dirty="0" err="1" smtClean="0"/>
              <a:t>entrantes</a:t>
            </a:r>
            <a:endParaRPr lang="en-US" dirty="0"/>
          </a:p>
        </p:txBody>
      </p:sp>
      <p:sp>
        <p:nvSpPr>
          <p:cNvPr id="3" name="Espace réservé du contenu 2"/>
          <p:cNvSpPr>
            <a:spLocks noGrp="1"/>
          </p:cNvSpPr>
          <p:nvPr>
            <p:ph idx="1"/>
          </p:nvPr>
        </p:nvSpPr>
        <p:spPr/>
        <p:txBody>
          <a:bodyPr/>
          <a:lstStyle/>
          <a:p>
            <a:r>
              <a:rPr lang="en-US" dirty="0" err="1" smtClean="0"/>
              <a:t>Manuellement</a:t>
            </a:r>
            <a:r>
              <a:rPr lang="en-US" dirty="0" smtClean="0"/>
              <a:t> </a:t>
            </a:r>
            <a:r>
              <a:rPr lang="en-US" dirty="0" err="1" smtClean="0"/>
              <a:t>dans</a:t>
            </a:r>
            <a:r>
              <a:rPr lang="en-US" dirty="0" smtClean="0"/>
              <a:t> Alma par un </a:t>
            </a:r>
            <a:r>
              <a:rPr lang="en-US" dirty="0" err="1" smtClean="0"/>
              <a:t>opérateur</a:t>
            </a:r>
            <a:r>
              <a:rPr lang="en-US" dirty="0" smtClean="0"/>
              <a:t> PIB</a:t>
            </a: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8</a:t>
            </a:fld>
            <a:endParaRPr lang="fr-FR" dirty="0"/>
          </a:p>
        </p:txBody>
      </p:sp>
      <p:pic>
        <p:nvPicPr>
          <p:cNvPr id="5" name="Image 4"/>
          <p:cNvPicPr>
            <a:picLocks noChangeAspect="1"/>
          </p:cNvPicPr>
          <p:nvPr/>
        </p:nvPicPr>
        <p:blipFill>
          <a:blip r:embed="rId2"/>
          <a:stretch>
            <a:fillRect/>
          </a:stretch>
        </p:blipFill>
        <p:spPr>
          <a:xfrm>
            <a:off x="1558636" y="2252666"/>
            <a:ext cx="5715000" cy="4286250"/>
          </a:xfrm>
          <a:prstGeom prst="rect">
            <a:avLst/>
          </a:prstGeom>
        </p:spPr>
      </p:pic>
    </p:spTree>
    <p:extLst>
      <p:ext uri="{BB962C8B-B14F-4D97-AF65-F5344CB8AC3E}">
        <p14:creationId xmlns:p14="http://schemas.microsoft.com/office/powerpoint/2010/main" val="145032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Partenaires</a:t>
            </a:r>
            <a:r>
              <a:rPr lang="en-US" dirty="0" smtClean="0"/>
              <a:t> Impala et </a:t>
            </a:r>
            <a:r>
              <a:rPr lang="en-US" dirty="0" err="1" smtClean="0"/>
              <a:t>Subito</a:t>
            </a:r>
            <a:endParaRPr lang="en-US" dirty="0"/>
          </a:p>
        </p:txBody>
      </p:sp>
      <p:sp>
        <p:nvSpPr>
          <p:cNvPr id="3" name="Espace réservé du contenu 2"/>
          <p:cNvSpPr>
            <a:spLocks noGrp="1"/>
          </p:cNvSpPr>
          <p:nvPr>
            <p:ph idx="1"/>
          </p:nvPr>
        </p:nvSpPr>
        <p:spPr/>
        <p:txBody>
          <a:bodyPr/>
          <a:lstStyle/>
          <a:p>
            <a:r>
              <a:rPr lang="en-US" dirty="0" err="1" smtClean="0"/>
              <a:t>Demandes</a:t>
            </a:r>
            <a:r>
              <a:rPr lang="en-US" dirty="0" smtClean="0"/>
              <a:t> </a:t>
            </a:r>
            <a:r>
              <a:rPr lang="en-US" dirty="0" err="1" smtClean="0"/>
              <a:t>sortantes</a:t>
            </a:r>
            <a:r>
              <a:rPr lang="en-US" dirty="0" smtClean="0"/>
              <a:t> :</a:t>
            </a:r>
          </a:p>
          <a:p>
            <a:pPr lvl="1"/>
            <a:r>
              <a:rPr lang="en-US" dirty="0" err="1" smtClean="0"/>
              <a:t>Encodage</a:t>
            </a:r>
            <a:r>
              <a:rPr lang="en-US" dirty="0" smtClean="0"/>
              <a:t> </a:t>
            </a:r>
            <a:r>
              <a:rPr lang="en-US" dirty="0" err="1" smtClean="0"/>
              <a:t>supplémentaire</a:t>
            </a:r>
            <a:r>
              <a:rPr lang="en-US" dirty="0" smtClean="0"/>
              <a:t> </a:t>
            </a:r>
            <a:r>
              <a:rPr lang="en-US" dirty="0" err="1" smtClean="0"/>
              <a:t>dans</a:t>
            </a:r>
            <a:r>
              <a:rPr lang="en-US" dirty="0" smtClean="0"/>
              <a:t> Impala </a:t>
            </a:r>
            <a:r>
              <a:rPr lang="en-US" dirty="0" err="1" smtClean="0"/>
              <a:t>ou</a:t>
            </a:r>
            <a:r>
              <a:rPr lang="en-US" dirty="0" smtClean="0"/>
              <a:t> </a:t>
            </a:r>
            <a:r>
              <a:rPr lang="en-US" dirty="0" err="1" smtClean="0"/>
              <a:t>Subito</a:t>
            </a:r>
            <a:endParaRPr lang="en-US" dirty="0" smtClean="0"/>
          </a:p>
          <a:p>
            <a:pPr lvl="1"/>
            <a:r>
              <a:rPr lang="en-US" dirty="0" err="1" smtClean="0"/>
              <a:t>Suivi</a:t>
            </a:r>
            <a:r>
              <a:rPr lang="en-US" dirty="0" smtClean="0"/>
              <a:t> des </a:t>
            </a:r>
            <a:r>
              <a:rPr lang="en-US" dirty="0" err="1" smtClean="0"/>
              <a:t>demandes</a:t>
            </a:r>
            <a:r>
              <a:rPr lang="en-US" dirty="0" smtClean="0"/>
              <a:t> </a:t>
            </a:r>
            <a:r>
              <a:rPr lang="en-US" dirty="0" err="1" smtClean="0"/>
              <a:t>dans</a:t>
            </a:r>
            <a:r>
              <a:rPr lang="en-US" dirty="0" smtClean="0"/>
              <a:t> Alma et </a:t>
            </a:r>
            <a:r>
              <a:rPr lang="en-US" dirty="0" err="1" smtClean="0"/>
              <a:t>dans</a:t>
            </a:r>
            <a:r>
              <a:rPr lang="en-US" dirty="0" smtClean="0"/>
              <a:t> Impala </a:t>
            </a:r>
            <a:r>
              <a:rPr lang="en-US" dirty="0" err="1" smtClean="0"/>
              <a:t>ou</a:t>
            </a:r>
            <a:r>
              <a:rPr lang="en-US" dirty="0" smtClean="0"/>
              <a:t> </a:t>
            </a:r>
            <a:r>
              <a:rPr lang="en-US" dirty="0" err="1" smtClean="0"/>
              <a:t>Subito</a:t>
            </a:r>
            <a:endParaRPr lang="en-US" dirty="0" smtClean="0"/>
          </a:p>
          <a:p>
            <a:pPr lvl="1"/>
            <a:endParaRPr lang="en-US" dirty="0"/>
          </a:p>
          <a:p>
            <a:r>
              <a:rPr lang="en-US" dirty="0" err="1" smtClean="0"/>
              <a:t>Demandes</a:t>
            </a:r>
            <a:r>
              <a:rPr lang="en-US" dirty="0" smtClean="0"/>
              <a:t> </a:t>
            </a:r>
            <a:r>
              <a:rPr lang="en-US" dirty="0" err="1" smtClean="0"/>
              <a:t>entrantes</a:t>
            </a:r>
            <a:r>
              <a:rPr lang="en-US" dirty="0" smtClean="0"/>
              <a:t> :</a:t>
            </a:r>
          </a:p>
          <a:p>
            <a:pPr lvl="1"/>
            <a:r>
              <a:rPr lang="en-US" dirty="0" err="1" smtClean="0"/>
              <a:t>Suivi</a:t>
            </a:r>
            <a:r>
              <a:rPr lang="en-US" dirty="0" smtClean="0"/>
              <a:t> des </a:t>
            </a:r>
            <a:r>
              <a:rPr lang="en-US" dirty="0" err="1" smtClean="0"/>
              <a:t>demandes</a:t>
            </a:r>
            <a:r>
              <a:rPr lang="en-US" dirty="0" smtClean="0"/>
              <a:t> </a:t>
            </a:r>
            <a:r>
              <a:rPr lang="en-US" dirty="0" err="1" smtClean="0"/>
              <a:t>dans</a:t>
            </a:r>
            <a:r>
              <a:rPr lang="en-US" dirty="0" smtClean="0"/>
              <a:t> Alma et Impala</a:t>
            </a:r>
          </a:p>
          <a:p>
            <a:endParaRPr lang="en-US" dirty="0"/>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9</a:t>
            </a:fld>
            <a:endParaRPr lang="fr-FR" dirty="0"/>
          </a:p>
        </p:txBody>
      </p:sp>
    </p:spTree>
    <p:extLst>
      <p:ext uri="{BB962C8B-B14F-4D97-AF65-F5344CB8AC3E}">
        <p14:creationId xmlns:p14="http://schemas.microsoft.com/office/powerpoint/2010/main" val="380467235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4531</TotalTime>
  <Words>762</Words>
  <Application>Microsoft Office PowerPoint</Application>
  <PresentationFormat>Affichage à l'écran (4:3)</PresentationFormat>
  <Paragraphs>109</Paragraphs>
  <Slides>14</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Lucida Grande</vt:lpstr>
      <vt:lpstr>Wingdings</vt:lpstr>
      <vt:lpstr>Thème Office</vt:lpstr>
      <vt:lpstr>Nouveaux partenariats pour  du PIB d’Alma à Alma</vt:lpstr>
      <vt:lpstr>Résumé</vt:lpstr>
      <vt:lpstr>Partenaires actuels</vt:lpstr>
      <vt:lpstr>Création d’une demande sortante</vt:lpstr>
      <vt:lpstr>Création d’une demande sortante</vt:lpstr>
      <vt:lpstr>Création d’une demande sortante</vt:lpstr>
      <vt:lpstr>Répartition des demandes par manière de création</vt:lpstr>
      <vt:lpstr>Création des demandes entrantes</vt:lpstr>
      <vt:lpstr>Partenaires Impala et Subito</vt:lpstr>
      <vt:lpstr>Nouveau partenariat : (1) Impala</vt:lpstr>
      <vt:lpstr>Nouveaux partenariats : (2) partenaires de type ISO</vt:lpstr>
      <vt:lpstr>Nouveaux partenariats : (2) partenaires de type ISO </vt:lpstr>
      <vt:lpstr>Impact PIB Alma P2P?</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fprosmans@ulg.ac.be;François Renaville</dc:creator>
  <cp:lastModifiedBy>frenaville</cp:lastModifiedBy>
  <cp:revision>384</cp:revision>
  <cp:lastPrinted>2018-08-13T07:46:14Z</cp:lastPrinted>
  <dcterms:created xsi:type="dcterms:W3CDTF">2018-04-18T15:28:21Z</dcterms:created>
  <dcterms:modified xsi:type="dcterms:W3CDTF">2019-02-01T08:38:57Z</dcterms:modified>
</cp:coreProperties>
</file>