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58" r:id="rId4"/>
    <p:sldId id="260" r:id="rId5"/>
    <p:sldId id="261" r:id="rId6"/>
    <p:sldId id="265" r:id="rId7"/>
    <p:sldId id="262" r:id="rId8"/>
    <p:sldId id="263" r:id="rId9"/>
    <p:sldId id="267" r:id="rId10"/>
    <p:sldId id="269" r:id="rId11"/>
    <p:sldId id="271" r:id="rId12"/>
    <p:sldId id="278" r:id="rId13"/>
    <p:sldId id="280" r:id="rId14"/>
    <p:sldId id="268" r:id="rId15"/>
    <p:sldId id="274" r:id="rId16"/>
    <p:sldId id="276" r:id="rId1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77" d="100"/>
          <a:sy n="77" d="100"/>
        </p:scale>
        <p:origin x="4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19FD-72BF-4918-B25B-79906D7CA515}" type="datetimeFigureOut">
              <a:rPr lang="it-IT" smtClean="0"/>
              <a:pPr/>
              <a:t>30/01/2019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A72C-AA29-4BB7-8302-4D82F98105BF}" type="slidenum">
              <a:rPr lang="it-IT" smtClean="0"/>
              <a:pPr/>
              <a:t>‹N°›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ampania-primo.hosted.exlibrisgroup.com/primo_library/libweb/action/search.do?vid=39CAMP_V1&amp;wroDevMode=true" TargetMode="External"/><Relationship Id="rId13" Type="http://schemas.openxmlformats.org/officeDocument/2006/relationships/hyperlink" Target="https://opac.sbn.it/opacsbn/opac/iccu/base.jsp" TargetMode="External"/><Relationship Id="rId3" Type="http://schemas.openxmlformats.org/officeDocument/2006/relationships/hyperlink" Target="https://www.unipg.it/fr/" TargetMode="External"/><Relationship Id="rId7" Type="http://schemas.openxmlformats.org/officeDocument/2006/relationships/hyperlink" Target="http://onesearch.sbart.eu/primo_library/libweb/action/search.do?vid=39SBART_V1" TargetMode="External"/><Relationship Id="rId12" Type="http://schemas.openxmlformats.org/officeDocument/2006/relationships/hyperlink" Target="https://www.iccu.sbn.it/it/" TargetMode="External"/><Relationship Id="rId17" Type="http://schemas.openxmlformats.org/officeDocument/2006/relationships/hyperlink" Target="https://www.iccu.sbn.it/export/sites/iccu/documenti/2018/SRI_CG_DLG_CTecnico_ICCU_2018.pdf" TargetMode="External"/><Relationship Id="rId2" Type="http://schemas.openxmlformats.org/officeDocument/2006/relationships/hyperlink" Target="https://www.unipg.it/" TargetMode="External"/><Relationship Id="rId16" Type="http://schemas.openxmlformats.org/officeDocument/2006/relationships/hyperlink" Target="http://www.internetculturale.it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esearch.unipg.it/" TargetMode="External"/><Relationship Id="rId11" Type="http://schemas.openxmlformats.org/officeDocument/2006/relationships/hyperlink" Target="http://elea.unisa.it/" TargetMode="External"/><Relationship Id="rId5" Type="http://schemas.openxmlformats.org/officeDocument/2006/relationships/hyperlink" Target="https://unipg-primo.hosted.exlibrisgroup.com/primo-explore/search?vid=39UPG_VU1&amp;sortby=rank&amp;lang=it_IT" TargetMode="External"/><Relationship Id="rId15" Type="http://schemas.openxmlformats.org/officeDocument/2006/relationships/hyperlink" Target="https://manus.iccu.sbn.it/" TargetMode="External"/><Relationship Id="rId10" Type="http://schemas.openxmlformats.org/officeDocument/2006/relationships/hyperlink" Target="http://catalogo.share-cat.unina.it/sharecat/clusters" TargetMode="External"/><Relationship Id="rId4" Type="http://schemas.openxmlformats.org/officeDocument/2006/relationships/hyperlink" Target="http://www.csb.unipg.it/" TargetMode="External"/><Relationship Id="rId9" Type="http://schemas.openxmlformats.org/officeDocument/2006/relationships/hyperlink" Target="http://www.sharecampus.it/" TargetMode="External"/><Relationship Id="rId14" Type="http://schemas.openxmlformats.org/officeDocument/2006/relationships/hyperlink" Target="http://edit16.iccu.sbn.it/web_iccu/ihom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640960" cy="2304256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 smtClean="0"/>
              <a:t>Au-delà des catalogues :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100" b="1" dirty="0" smtClean="0"/>
              <a:t>le </a:t>
            </a:r>
            <a:r>
              <a:rPr lang="fr-FR" sz="3100" b="1" dirty="0" err="1" smtClean="0"/>
              <a:t>discovery</a:t>
            </a:r>
            <a:r>
              <a:rPr lang="fr-FR" sz="3100" b="1" dirty="0" smtClean="0"/>
              <a:t> </a:t>
            </a:r>
            <a:r>
              <a:rPr lang="fr-FR" sz="3100" b="1" dirty="0" err="1" smtClean="0"/>
              <a:t>tool</a:t>
            </a:r>
            <a:r>
              <a:rPr lang="fr-FR" sz="3100" b="1" dirty="0" smtClean="0"/>
              <a:t> de l’</a:t>
            </a:r>
            <a:r>
              <a:rPr lang="fr-FR" sz="3100" b="1" dirty="0" err="1" smtClean="0"/>
              <a:t>Università</a:t>
            </a:r>
            <a:r>
              <a:rPr lang="fr-FR" sz="3100" b="1" dirty="0" smtClean="0"/>
              <a:t> </a:t>
            </a:r>
            <a:r>
              <a:rPr lang="fr-FR" sz="3100" b="1" dirty="0" err="1" smtClean="0"/>
              <a:t>degli</a:t>
            </a:r>
            <a:r>
              <a:rPr lang="fr-FR" sz="3100" b="1" dirty="0" smtClean="0"/>
              <a:t> </a:t>
            </a:r>
            <a:r>
              <a:rPr lang="fr-FR" sz="3100" b="1" dirty="0" err="1" smtClean="0"/>
              <a:t>Studi</a:t>
            </a:r>
            <a:r>
              <a:rPr lang="fr-FR" sz="3100" b="1" dirty="0" smtClean="0"/>
              <a:t> di </a:t>
            </a:r>
            <a:r>
              <a:rPr lang="fr-FR" sz="3100" b="1" dirty="0" err="1" smtClean="0"/>
              <a:t>Perugia</a:t>
            </a:r>
            <a:r>
              <a:rPr lang="fr-FR" sz="3100" b="1" dirty="0" smtClean="0"/>
              <a:t> </a:t>
            </a:r>
            <a:br>
              <a:rPr lang="fr-FR" sz="3100" b="1" dirty="0" smtClean="0"/>
            </a:br>
            <a:r>
              <a:rPr lang="fr-FR" sz="3100" b="1" dirty="0" smtClean="0"/>
              <a:t>et autres projets italiens</a:t>
            </a:r>
            <a:endParaRPr lang="it-IT" sz="31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6309320"/>
            <a:ext cx="2880320" cy="432048"/>
          </a:xfrm>
        </p:spPr>
        <p:txBody>
          <a:bodyPr>
            <a:norm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Università degli Studi di Perugia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60648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Université de Liège  -  Erasmus Staff Training </a:t>
            </a:r>
            <a:r>
              <a:rPr lang="fr-FR" sz="1400" dirty="0" err="1" smtClean="0">
                <a:solidFill>
                  <a:srgbClr val="002060"/>
                </a:solidFill>
              </a:rPr>
              <a:t>Week</a:t>
            </a:r>
            <a:r>
              <a:rPr lang="fr-FR" sz="1400" dirty="0" smtClean="0">
                <a:solidFill>
                  <a:srgbClr val="002060"/>
                </a:solidFill>
              </a:rPr>
              <a:t> 2019 :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Le SGB au service de la modernisation de la bibliothèque</a:t>
            </a: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28 janvier – 1 février 2019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l="42067" t="14091" r="37911" b="56581"/>
          <a:stretch>
            <a:fillRect/>
          </a:stretch>
        </p:blipFill>
        <p:spPr bwMode="auto">
          <a:xfrm>
            <a:off x="107504" y="6237312"/>
            <a:ext cx="504056" cy="3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092280" y="623731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 </a:t>
            </a:r>
            <a:r>
              <a:rPr lang="it-IT" sz="1400" b="1" i="1" dirty="0" smtClean="0">
                <a:solidFill>
                  <a:srgbClr val="002060"/>
                </a:solidFill>
              </a:rPr>
              <a:t>Tania Chiacchieroni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rgbClr val="002060"/>
                </a:solidFill>
              </a:rPr>
              <a:t>OneSearch</a:t>
            </a:r>
            <a:r>
              <a:rPr lang="fr-FR" b="1" dirty="0">
                <a:solidFill>
                  <a:srgbClr val="002060"/>
                </a:solidFill>
              </a:rPr>
              <a:t> SBART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r="9731" b="1562"/>
          <a:stretch>
            <a:fillRect/>
          </a:stretch>
        </p:blipFill>
        <p:spPr bwMode="auto">
          <a:xfrm>
            <a:off x="251520" y="1124744"/>
            <a:ext cx="86409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4" r="17832" b="2778"/>
          <a:stretch>
            <a:fillRect/>
          </a:stretch>
        </p:blipFill>
        <p:spPr bwMode="auto">
          <a:xfrm>
            <a:off x="107504" y="1124744"/>
            <a:ext cx="896191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Risultati immagini per campa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SHARE </a:t>
            </a:r>
            <a:r>
              <a:rPr lang="fr-FR" b="1" dirty="0" err="1" smtClean="0">
                <a:solidFill>
                  <a:srgbClr val="002060"/>
                </a:solidFill>
              </a:rPr>
              <a:t>Discovery</a:t>
            </a:r>
            <a:endParaRPr lang="fr-FR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8759"/>
          <a:stretch>
            <a:fillRect/>
          </a:stretch>
        </p:blipFill>
        <p:spPr bwMode="auto">
          <a:xfrm>
            <a:off x="1331640" y="1196752"/>
            <a:ext cx="6465266" cy="355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67544" y="515719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/>
              <a:t>Plateforme pour l’accès aux services partagés </a:t>
            </a:r>
            <a:endParaRPr lang="fr-FR" sz="2000" b="1" dirty="0" smtClean="0"/>
          </a:p>
          <a:p>
            <a:pPr algn="ctr">
              <a:lnSpc>
                <a:spcPct val="150000"/>
              </a:lnSpc>
            </a:pPr>
            <a:r>
              <a:rPr lang="fr-FR" sz="1400" dirty="0" smtClean="0"/>
              <a:t>par </a:t>
            </a:r>
            <a:r>
              <a:rPr lang="fr-FR" sz="1400" dirty="0"/>
              <a:t>les bibliothèques des </a:t>
            </a:r>
            <a:r>
              <a:rPr lang="fr-FR" sz="1400" dirty="0" smtClean="0"/>
              <a:t>Universités de Naples (Federico II, Orientale, </a:t>
            </a:r>
            <a:r>
              <a:rPr lang="fr-FR" sz="1400" dirty="0" err="1" smtClean="0"/>
              <a:t>Parthenope</a:t>
            </a:r>
            <a:r>
              <a:rPr lang="fr-FR" sz="1400" dirty="0" smtClean="0"/>
              <a:t>, </a:t>
            </a:r>
          </a:p>
          <a:p>
            <a:pPr algn="ctr">
              <a:lnSpc>
                <a:spcPct val="150000"/>
              </a:lnSpc>
            </a:pPr>
            <a:r>
              <a:rPr lang="fr-FR" sz="1400" dirty="0" err="1" smtClean="0"/>
              <a:t>Suor</a:t>
            </a:r>
            <a:r>
              <a:rPr lang="fr-FR" sz="1400" dirty="0" smtClean="0"/>
              <a:t> Orsola </a:t>
            </a:r>
            <a:r>
              <a:rPr lang="fr-FR" sz="1400" dirty="0" err="1" smtClean="0"/>
              <a:t>Benincasa</a:t>
            </a:r>
            <a:r>
              <a:rPr lang="fr-FR" sz="1400" dirty="0" smtClean="0"/>
              <a:t>), de Salerne, de la Campanie </a:t>
            </a:r>
            <a:r>
              <a:rPr lang="fr-FR" sz="1400" dirty="0" err="1" smtClean="0"/>
              <a:t>Vanvitelli</a:t>
            </a:r>
            <a:r>
              <a:rPr lang="fr-FR" sz="1400" dirty="0" smtClean="0"/>
              <a:t> et </a:t>
            </a:r>
            <a:r>
              <a:rPr lang="fr-FR" sz="1400" dirty="0" err="1" smtClean="0"/>
              <a:t>Sannio</a:t>
            </a:r>
            <a:r>
              <a:rPr lang="fr-FR" sz="1400" dirty="0" smtClean="0"/>
              <a:t>, de la Basilicate. </a:t>
            </a:r>
            <a:endParaRPr lang="fr-FR" sz="1400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projet SHARE</a:t>
            </a:r>
            <a:endParaRPr lang="fr-FR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SHARE Catalogue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 l="725" t="11269" r="1187" b="4404"/>
          <a:stretch>
            <a:fillRect/>
          </a:stretch>
        </p:blipFill>
        <p:spPr bwMode="auto">
          <a:xfrm>
            <a:off x="179512" y="1196752"/>
            <a:ext cx="87849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EleA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73216"/>
            <a:ext cx="3384376" cy="80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29930"/>
          <a:stretch>
            <a:fillRect/>
          </a:stretch>
        </p:blipFill>
        <p:spPr bwMode="auto">
          <a:xfrm>
            <a:off x="179512" y="3645024"/>
            <a:ext cx="4032448" cy="13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41934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 r="64056" b="8089"/>
          <a:stretch>
            <a:fillRect/>
          </a:stretch>
        </p:blipFill>
        <p:spPr bwMode="auto">
          <a:xfrm>
            <a:off x="251520" y="1988840"/>
            <a:ext cx="4032448" cy="12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ccia in giù 13"/>
          <p:cNvSpPr/>
          <p:nvPr/>
        </p:nvSpPr>
        <p:spPr>
          <a:xfrm>
            <a:off x="3059832" y="3284984"/>
            <a:ext cx="14401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3131840" y="4941168"/>
            <a:ext cx="14401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13407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exemple de archive institutionnelle ouverte intégrée dans </a:t>
            </a:r>
            <a:r>
              <a:rPr lang="fr-FR" i="1" dirty="0" smtClean="0"/>
              <a:t>Primo</a:t>
            </a:r>
            <a:r>
              <a:rPr lang="fr-FR" dirty="0" smtClean="0"/>
              <a:t> </a:t>
            </a:r>
            <a:r>
              <a:rPr lang="fr-FR" i="1" dirty="0" smtClean="0"/>
              <a:t>Central Index </a:t>
            </a:r>
            <a:endParaRPr lang="fr-FR" i="1" dirty="0"/>
          </a:p>
        </p:txBody>
      </p:sp>
      <p:sp>
        <p:nvSpPr>
          <p:cNvPr id="11" name="Freccia in giù 10"/>
          <p:cNvSpPr/>
          <p:nvPr/>
        </p:nvSpPr>
        <p:spPr>
          <a:xfrm rot="16200000">
            <a:off x="4283968" y="5229200"/>
            <a:ext cx="14401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97" r="8448"/>
          <a:stretch>
            <a:fillRect/>
          </a:stretch>
        </p:blipFill>
        <p:spPr bwMode="auto">
          <a:xfrm>
            <a:off x="899592" y="908720"/>
            <a:ext cx="7488832" cy="237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899592" y="3573016"/>
            <a:ext cx="75608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b="1" dirty="0" smtClean="0"/>
              <a:t> SBN</a:t>
            </a:r>
            <a:r>
              <a:rPr lang="fr-FR" dirty="0" smtClean="0"/>
              <a:t> - Catalogue collectif des bibliothèques italiennes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EDIT16</a:t>
            </a:r>
            <a:r>
              <a:rPr lang="fr-FR" dirty="0" smtClean="0"/>
              <a:t> - Recensement des éditions du XVI siècle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MOL </a:t>
            </a:r>
            <a:r>
              <a:rPr lang="fr-FR" dirty="0" smtClean="0"/>
              <a:t>– Descriptions et images numérisées des manuscrits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INTERNET CULTURALE</a:t>
            </a:r>
            <a:r>
              <a:rPr lang="fr-FR" dirty="0" smtClean="0"/>
              <a:t> - Portail des catalogues et collections numérisées des bibliothèques italiennes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prstClr val="black"/>
                </a:solidFill>
                <a:sym typeface="Wingdings" pitchFamily="2" charset="2"/>
              </a:rPr>
              <a:t>   </a:t>
            </a:r>
            <a:r>
              <a:rPr lang="fr-FR" dirty="0" smtClean="0">
                <a:solidFill>
                  <a:prstClr val="black"/>
                </a:solidFill>
              </a:rPr>
              <a:t>Projet pour la réalisation d’un système de recherche « intégrée » de ses principaux catalogues et bases de données.</a:t>
            </a: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ICCU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endParaRPr lang="it-IT" sz="4000" b="1" dirty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764704"/>
            <a:ext cx="89644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200" dirty="0" smtClean="0"/>
              <a:t>Università degli Studi di Perugia  </a:t>
            </a:r>
            <a:r>
              <a:rPr lang="it-IT" sz="1200" dirty="0" smtClean="0">
                <a:hlinkClick r:id="rId2"/>
              </a:rPr>
              <a:t>https://www.unipg.it/</a:t>
            </a:r>
            <a:r>
              <a:rPr lang="it-IT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200" dirty="0" smtClean="0"/>
              <a:t>Università degli Studi di Perugia  (</a:t>
            </a:r>
            <a:r>
              <a:rPr lang="it-IT" sz="1200" dirty="0" err="1" smtClean="0"/>
              <a:t>Page</a:t>
            </a:r>
            <a:r>
              <a:rPr lang="it-IT" sz="1200" dirty="0" smtClean="0"/>
              <a:t> d’</a:t>
            </a:r>
            <a:r>
              <a:rPr lang="it-IT" sz="1200" dirty="0" err="1" smtClean="0"/>
              <a:t>accueil</a:t>
            </a:r>
            <a:r>
              <a:rPr lang="it-IT" sz="1200" dirty="0" smtClean="0"/>
              <a:t> en </a:t>
            </a:r>
            <a:r>
              <a:rPr lang="fr-FR" sz="1200" dirty="0" smtClean="0"/>
              <a:t>français + guide </a:t>
            </a:r>
            <a:r>
              <a:rPr lang="fr-FR" sz="1200" i="1" dirty="0" smtClean="0"/>
              <a:t>Pérouse e son Université</a:t>
            </a:r>
            <a:r>
              <a:rPr lang="fr-FR" sz="1200" dirty="0" smtClean="0"/>
              <a:t>) </a:t>
            </a:r>
            <a:r>
              <a:rPr lang="fr-FR" sz="1200" dirty="0" smtClean="0">
                <a:hlinkClick r:id="rId3"/>
              </a:rPr>
              <a:t>https://www.unipg.it/fr/</a:t>
            </a:r>
            <a:endParaRPr lang="fr-FR" sz="12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200" dirty="0" smtClean="0"/>
              <a:t>Università degli Studi di Perugia. Centro Servizi Bibliotecari </a:t>
            </a:r>
            <a:r>
              <a:rPr lang="fr-FR" sz="1200" dirty="0" smtClean="0">
                <a:hlinkClick r:id="rId4"/>
              </a:rPr>
              <a:t>http://www.csb.unipg.it/</a:t>
            </a:r>
            <a:endParaRPr lang="fr-FR" sz="12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200" dirty="0" smtClean="0"/>
              <a:t>Università degli Studi di Perugia, 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PrimoUniPG</a:t>
            </a:r>
            <a:r>
              <a:rPr lang="it-IT" sz="1200" dirty="0" smtClean="0"/>
              <a:t>  </a:t>
            </a:r>
            <a:r>
              <a:rPr lang="fr-FR" sz="1200" dirty="0" smtClean="0">
                <a:hlinkClick r:id="rId5"/>
              </a:rPr>
              <a:t>https://unipg-primo.hosted.exlibrisgroup.com/primo-explore/search?vid=39UPG_VU1&amp;sortby=rank&amp;lang=it_IT</a:t>
            </a:r>
            <a:r>
              <a:rPr lang="fr-FR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200" dirty="0" smtClean="0"/>
              <a:t>Università degli Studi di Perugia,</a:t>
            </a:r>
            <a:r>
              <a:rPr lang="it-IT" sz="1200" i="1" dirty="0" smtClean="0"/>
              <a:t> IRIS-Res&amp;Arch 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6"/>
              </a:rPr>
              <a:t>https://research.unipg.it/</a:t>
            </a:r>
            <a:r>
              <a:rPr lang="fr-FR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200" dirty="0" smtClean="0"/>
              <a:t> </a:t>
            </a:r>
            <a:r>
              <a:rPr lang="fr-FR" sz="1200" dirty="0" err="1" smtClean="0"/>
              <a:t>Sistema</a:t>
            </a:r>
            <a:r>
              <a:rPr lang="fr-FR" sz="1200" dirty="0" smtClean="0"/>
              <a:t> </a:t>
            </a:r>
            <a:r>
              <a:rPr lang="fr-FR" sz="1200" dirty="0" err="1" smtClean="0"/>
              <a:t>Bibliotecario</a:t>
            </a:r>
            <a:r>
              <a:rPr lang="fr-FR" sz="1200" dirty="0" smtClean="0"/>
              <a:t> </a:t>
            </a:r>
            <a:r>
              <a:rPr lang="fr-FR" sz="1200" dirty="0" err="1" smtClean="0"/>
              <a:t>Atenei</a:t>
            </a:r>
            <a:r>
              <a:rPr lang="fr-FR" sz="1200" dirty="0" smtClean="0"/>
              <a:t> </a:t>
            </a:r>
            <a:r>
              <a:rPr lang="fr-FR" sz="1200" dirty="0" err="1" smtClean="0"/>
              <a:t>Regione</a:t>
            </a:r>
            <a:r>
              <a:rPr lang="fr-FR" sz="1200" dirty="0" smtClean="0"/>
              <a:t> </a:t>
            </a:r>
            <a:r>
              <a:rPr lang="fr-FR" sz="1200" dirty="0" err="1" smtClean="0"/>
              <a:t>Toscana</a:t>
            </a:r>
            <a:r>
              <a:rPr lang="fr-FR" sz="1200" dirty="0" smtClean="0"/>
              <a:t>, </a:t>
            </a:r>
            <a:r>
              <a:rPr lang="fr-FR" sz="1200" i="1" dirty="0" err="1" smtClean="0"/>
              <a:t>OneSearch</a:t>
            </a:r>
            <a:r>
              <a:rPr lang="fr-FR" sz="1200" i="1" dirty="0" smtClean="0"/>
              <a:t> SBART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7"/>
              </a:rPr>
              <a:t>http://onesearch.sbart.eu/primo_library/libweb/action/search.do?vid=39SBART_V1</a:t>
            </a:r>
            <a:r>
              <a:rPr lang="fr-FR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200" dirty="0" smtClean="0"/>
              <a:t>Universities SHARE (</a:t>
            </a:r>
            <a:r>
              <a:rPr lang="en-US" sz="1200" i="1" dirty="0" smtClean="0"/>
              <a:t>Scholarly Heritage and Access to Research</a:t>
            </a:r>
            <a:r>
              <a:rPr lang="en-US" sz="1200" dirty="0" smtClean="0"/>
              <a:t>),</a:t>
            </a:r>
            <a:r>
              <a:rPr lang="en-US" sz="1200" i="1" dirty="0" smtClean="0"/>
              <a:t> SHARE Discovery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8"/>
              </a:rPr>
              <a:t>http://campania-primo.hosted.exlibrisgroup.com/primo_library/libweb/action/search.do?vid=39CAMP_V1&amp;wroDevMode=true</a:t>
            </a:r>
            <a:r>
              <a:rPr lang="en-US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200" dirty="0" smtClean="0"/>
              <a:t>Universities SHARE (</a:t>
            </a:r>
            <a:r>
              <a:rPr lang="en-US" sz="1200" i="1" dirty="0" smtClean="0"/>
              <a:t>Scholarly Heritage and Access to Research</a:t>
            </a:r>
            <a:r>
              <a:rPr lang="en-US" sz="1200" dirty="0" smtClean="0"/>
              <a:t>)  </a:t>
            </a:r>
            <a:r>
              <a:rPr lang="en-US" sz="1200" dirty="0" smtClean="0">
                <a:hlinkClick r:id="rId9"/>
              </a:rPr>
              <a:t>http://www.sharecampus.it/</a:t>
            </a:r>
            <a:r>
              <a:rPr lang="en-US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200" dirty="0" smtClean="0"/>
              <a:t>Universities SHARE (</a:t>
            </a:r>
            <a:r>
              <a:rPr lang="en-US" sz="1200" i="1" dirty="0" smtClean="0"/>
              <a:t>Scholarly Heritage and Access to Research</a:t>
            </a:r>
            <a:r>
              <a:rPr lang="en-US" sz="1200" dirty="0" smtClean="0"/>
              <a:t>), </a:t>
            </a:r>
            <a:r>
              <a:rPr lang="en-US" sz="1200" i="1" dirty="0" smtClean="0"/>
              <a:t>SHARE Catalogue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0"/>
              </a:rPr>
              <a:t>http://catalogo.share-cat.unina.it/sharecat/clusters</a:t>
            </a:r>
            <a:r>
              <a:rPr lang="en-US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200" dirty="0" err="1" smtClean="0"/>
              <a:t>Università</a:t>
            </a:r>
            <a:r>
              <a:rPr lang="fr-FR" sz="1200" dirty="0" smtClean="0"/>
              <a:t> </a:t>
            </a:r>
            <a:r>
              <a:rPr lang="fr-FR" sz="1200" dirty="0" err="1" smtClean="0"/>
              <a:t>degli</a:t>
            </a:r>
            <a:r>
              <a:rPr lang="fr-FR" sz="1200" dirty="0" smtClean="0"/>
              <a:t> </a:t>
            </a:r>
            <a:r>
              <a:rPr lang="fr-FR" sz="1200" dirty="0" err="1" smtClean="0"/>
              <a:t>Studi</a:t>
            </a:r>
            <a:r>
              <a:rPr lang="fr-FR" sz="1200" dirty="0" smtClean="0"/>
              <a:t> di Salerno,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EleA</a:t>
            </a:r>
            <a:r>
              <a:rPr lang="fr-FR" sz="1200" dirty="0" smtClean="0"/>
              <a:t>  </a:t>
            </a:r>
            <a:r>
              <a:rPr lang="fr-FR" sz="1200" dirty="0" smtClean="0">
                <a:hlinkClick r:id="rId11"/>
              </a:rPr>
              <a:t>http://elea.unisa.it/</a:t>
            </a:r>
            <a:r>
              <a:rPr lang="fr-FR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200" dirty="0" smtClean="0"/>
              <a:t> ICCU </a:t>
            </a:r>
            <a:r>
              <a:rPr lang="it-IT" sz="1200" dirty="0" smtClean="0"/>
              <a:t>Istituto Centrale per il Catalogo Unico delle Biblioteche Italiane </a:t>
            </a:r>
            <a:r>
              <a:rPr lang="fr-FR" sz="1200" dirty="0" smtClean="0">
                <a:hlinkClick r:id="rId12"/>
              </a:rPr>
              <a:t>https://www.iccu.sbn.it/it/</a:t>
            </a:r>
            <a:r>
              <a:rPr lang="fr-FR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200" dirty="0" smtClean="0"/>
              <a:t> ICCU </a:t>
            </a:r>
            <a:r>
              <a:rPr lang="it-IT" sz="1200" dirty="0" smtClean="0"/>
              <a:t>Istituto Centrale per il Catalogo Unico delle Biblioteche Italiane,</a:t>
            </a:r>
            <a:r>
              <a:rPr lang="it-IT" sz="1200" i="1" dirty="0" smtClean="0"/>
              <a:t> OPAC SBN</a:t>
            </a:r>
            <a:r>
              <a:rPr lang="it-IT" sz="1200" dirty="0" smtClean="0"/>
              <a:t> </a:t>
            </a:r>
            <a:r>
              <a:rPr lang="it-IT" sz="1200" dirty="0" smtClean="0">
                <a:hlinkClick r:id="rId13"/>
              </a:rPr>
              <a:t>https://opac.sbn.it/opacsbn/opac/iccu/base.jsp</a:t>
            </a:r>
            <a:r>
              <a:rPr lang="it-IT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200" dirty="0" smtClean="0"/>
              <a:t>ICCU </a:t>
            </a:r>
            <a:r>
              <a:rPr lang="it-IT" sz="1200" dirty="0" smtClean="0"/>
              <a:t>Istituto Centrale per il Catalogo Unico delle Biblioteche Italiane,</a:t>
            </a:r>
            <a:r>
              <a:rPr lang="it-IT" sz="1200" i="1" dirty="0" smtClean="0"/>
              <a:t> Edit16</a:t>
            </a:r>
            <a:r>
              <a:rPr lang="it-IT" sz="1200" dirty="0" smtClean="0"/>
              <a:t> </a:t>
            </a:r>
            <a:r>
              <a:rPr lang="it-IT" sz="1200" dirty="0" smtClean="0">
                <a:hlinkClick r:id="rId14"/>
              </a:rPr>
              <a:t>http://edit16.iccu.sbn.it/</a:t>
            </a:r>
            <a:r>
              <a:rPr lang="it-IT" sz="1200" dirty="0" err="1" smtClean="0">
                <a:hlinkClick r:id="rId14"/>
              </a:rPr>
              <a:t>web_iccu</a:t>
            </a:r>
            <a:r>
              <a:rPr lang="it-IT" sz="1200" dirty="0" smtClean="0">
                <a:hlinkClick r:id="rId14"/>
              </a:rPr>
              <a:t>/</a:t>
            </a:r>
            <a:r>
              <a:rPr lang="it-IT" sz="1200" dirty="0" err="1" smtClean="0">
                <a:hlinkClick r:id="rId14"/>
              </a:rPr>
              <a:t>ihome.htm</a:t>
            </a:r>
            <a:r>
              <a:rPr lang="it-IT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200" dirty="0" smtClean="0"/>
              <a:t>ICCU </a:t>
            </a:r>
            <a:r>
              <a:rPr lang="it-IT" sz="1200" dirty="0" smtClean="0"/>
              <a:t>Istituto Centrale per il Catalogo Unico delle Biblioteche Italiane, </a:t>
            </a:r>
            <a:r>
              <a:rPr lang="it-IT" sz="1200" i="1" dirty="0" smtClean="0"/>
              <a:t>MOL </a:t>
            </a:r>
            <a:r>
              <a:rPr lang="it-IT" sz="1200" i="1" dirty="0" err="1" smtClean="0"/>
              <a:t>Manus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OnLine</a:t>
            </a:r>
            <a:r>
              <a:rPr lang="it-IT" sz="1200" i="1" dirty="0" smtClean="0"/>
              <a:t> </a:t>
            </a:r>
            <a:r>
              <a:rPr lang="it-IT" sz="1200" dirty="0" smtClean="0">
                <a:hlinkClick r:id="rId15"/>
              </a:rPr>
              <a:t>https://manus.iccu.sbn.it/</a:t>
            </a:r>
            <a:r>
              <a:rPr lang="it-IT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200" dirty="0" smtClean="0"/>
              <a:t>ICCU </a:t>
            </a:r>
            <a:r>
              <a:rPr lang="it-IT" sz="1200" dirty="0" smtClean="0"/>
              <a:t>Istituto Centrale per il Catalogo Unico delle Biblioteche Italiane,</a:t>
            </a:r>
            <a:r>
              <a:rPr lang="it-IT" sz="1200" i="1" dirty="0" smtClean="0"/>
              <a:t> Internet Culturale </a:t>
            </a:r>
            <a:r>
              <a:rPr lang="it-IT" sz="1200" dirty="0" smtClean="0">
                <a:hlinkClick r:id="rId16"/>
              </a:rPr>
              <a:t>http://www.internetculturale.it/</a:t>
            </a:r>
            <a:r>
              <a:rPr lang="it-IT" sz="1200" dirty="0" smtClean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200" dirty="0" smtClean="0"/>
              <a:t> ICCU </a:t>
            </a:r>
            <a:r>
              <a:rPr lang="it-IT" sz="1200" dirty="0" smtClean="0"/>
              <a:t>Istituto Centrale per il Catalogo Unico delle Biblioteche Italiane, </a:t>
            </a:r>
            <a:r>
              <a:rPr lang="it-IT" sz="1200" i="1" dirty="0" smtClean="0"/>
              <a:t>Sistema di Ricerca Integrato e Catalogo generale</a:t>
            </a:r>
          </a:p>
          <a:p>
            <a:pPr>
              <a:spcAft>
                <a:spcPts val="600"/>
              </a:spcAft>
            </a:pPr>
            <a:r>
              <a:rPr lang="it-IT" sz="1200" i="1" dirty="0" smtClean="0"/>
              <a:t>Interventi evolutivi e ottimizzazione delle risorse. Disegno logico generale e Capitolato tecnico</a:t>
            </a:r>
            <a:r>
              <a:rPr lang="it-IT" sz="1200" dirty="0" smtClean="0"/>
              <a:t> </a:t>
            </a:r>
            <a:r>
              <a:rPr lang="it-IT" sz="1200" dirty="0" smtClean="0">
                <a:hlinkClick r:id="rId17"/>
              </a:rPr>
              <a:t>https://www.iccu.sbn.it/export/sites/iccu/documenti/2018/SRI_CG_DLG_CTecnico_ICCU_2018.pdf</a:t>
            </a:r>
            <a:r>
              <a:rPr lang="it-IT" sz="1200" dirty="0" smtClean="0"/>
              <a:t> </a:t>
            </a:r>
            <a:endParaRPr lang="it-IT" sz="1400" dirty="0" smtClean="0"/>
          </a:p>
          <a:p>
            <a:pPr>
              <a:spcAft>
                <a:spcPts val="600"/>
              </a:spcAft>
            </a:pPr>
            <a:endParaRPr lang="fr-FR" sz="1100" dirty="0" smtClean="0"/>
          </a:p>
          <a:p>
            <a:pPr>
              <a:spcAft>
                <a:spcPts val="600"/>
              </a:spcAft>
            </a:pPr>
            <a:r>
              <a:rPr lang="fr-FR" sz="1100" dirty="0" smtClean="0"/>
              <a:t>(Ordre de citation. Dernière consultation 25/01/2019)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2" cstate="print"/>
          <a:srcRect t="9210" r="847" b="15469"/>
          <a:stretch>
            <a:fillRect/>
          </a:stretch>
        </p:blipFill>
        <p:spPr bwMode="auto">
          <a:xfrm>
            <a:off x="2483768" y="980728"/>
            <a:ext cx="59766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3" cstate="print"/>
          <a:srcRect l="11126" t="11086" r="27806" b="3460"/>
          <a:stretch>
            <a:fillRect/>
          </a:stretch>
        </p:blipFill>
        <p:spPr bwMode="auto">
          <a:xfrm>
            <a:off x="611560" y="3140968"/>
            <a:ext cx="33037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4" cstate="print"/>
          <a:srcRect l="21388" t="12241" r="22089" b="11862"/>
          <a:stretch>
            <a:fillRect/>
          </a:stretch>
        </p:blipFill>
        <p:spPr bwMode="auto">
          <a:xfrm>
            <a:off x="2555776" y="3573016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5" cstate="print"/>
          <a:srcRect l="37356" t="14091" r="32619" b="42189"/>
          <a:stretch>
            <a:fillRect/>
          </a:stretch>
        </p:blipFill>
        <p:spPr bwMode="auto">
          <a:xfrm>
            <a:off x="7164288" y="4365104"/>
            <a:ext cx="1835696" cy="150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txBody>
          <a:bodyPr>
            <a:normAutofit/>
          </a:bodyPr>
          <a:lstStyle/>
          <a:p>
            <a:r>
              <a:rPr lang="fr-BE" b="1" dirty="0" err="1" smtClean="0">
                <a:solidFill>
                  <a:srgbClr val="002060"/>
                </a:solidFill>
              </a:rPr>
              <a:t>Università</a:t>
            </a:r>
            <a:r>
              <a:rPr lang="fr-BE" b="1" dirty="0" smtClean="0">
                <a:solidFill>
                  <a:srgbClr val="002060"/>
                </a:solidFill>
              </a:rPr>
              <a:t> </a:t>
            </a:r>
            <a:r>
              <a:rPr lang="fr-BE" b="1" dirty="0" err="1" smtClean="0">
                <a:solidFill>
                  <a:srgbClr val="002060"/>
                </a:solidFill>
              </a:rPr>
              <a:t>degli</a:t>
            </a:r>
            <a:r>
              <a:rPr lang="fr-BE" b="1" dirty="0" smtClean="0">
                <a:solidFill>
                  <a:srgbClr val="002060"/>
                </a:solidFill>
              </a:rPr>
              <a:t> </a:t>
            </a:r>
            <a:r>
              <a:rPr lang="fr-BE" b="1" dirty="0" err="1" smtClean="0">
                <a:solidFill>
                  <a:srgbClr val="002060"/>
                </a:solidFill>
              </a:rPr>
              <a:t>Studi</a:t>
            </a:r>
            <a:r>
              <a:rPr lang="fr-BE" b="1" dirty="0" smtClean="0">
                <a:solidFill>
                  <a:srgbClr val="002060"/>
                </a:solidFill>
              </a:rPr>
              <a:t> di </a:t>
            </a:r>
            <a:r>
              <a:rPr lang="fr-BE" b="1" dirty="0" err="1" smtClean="0">
                <a:solidFill>
                  <a:srgbClr val="002060"/>
                </a:solidFill>
              </a:rPr>
              <a:t>Perugia</a:t>
            </a:r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3216" b="1021"/>
          <a:stretch>
            <a:fillRect/>
          </a:stretch>
        </p:blipFill>
        <p:spPr bwMode="auto">
          <a:xfrm>
            <a:off x="251520" y="877701"/>
            <a:ext cx="5760640" cy="327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076056" y="2852936"/>
            <a:ext cx="3888432" cy="381642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bibliothèques:</a:t>
            </a:r>
          </a:p>
          <a:p>
            <a:endParaRPr lang="fr-BE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Sciences humaines + Anthropologie/Pédagogie et Philosophie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Médecine 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</a:t>
            </a:r>
            <a:r>
              <a:rPr lang="fr-BE" sz="1600" dirty="0" smtClean="0"/>
              <a:t>Droit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Ingénierie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Médecine vétérinaire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Sciences agraires 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Chimie, Pharmacie, Biologie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Economie, statistique et entreprise 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Sciences politiques et sociaux 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Mathématique, physique, géologie 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Fonds ancien</a:t>
            </a:r>
            <a:endParaRPr lang="it-IT" sz="1600" dirty="0"/>
          </a:p>
          <a:p>
            <a:pPr>
              <a:buFont typeface="Arial" pitchFamily="34" charset="0"/>
              <a:buChar char="•"/>
            </a:pPr>
            <a:r>
              <a:rPr lang="fr-BE" sz="1600" dirty="0"/>
              <a:t> Centre de documentation européenne 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56176" y="908720"/>
            <a:ext cx="2772816" cy="180049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services </a:t>
            </a:r>
            <a:r>
              <a:rPr lang="fr-BE" b="1" dirty="0" smtClean="0">
                <a:solidFill>
                  <a:srgbClr val="FF0000"/>
                </a:solidFill>
              </a:rPr>
              <a:t>transversaux</a:t>
            </a:r>
            <a:r>
              <a:rPr lang="fr-BE" b="1" dirty="0">
                <a:solidFill>
                  <a:srgbClr val="FF0000"/>
                </a:solidFill>
              </a:rPr>
              <a:t>:</a:t>
            </a:r>
          </a:p>
          <a:p>
            <a:endParaRPr lang="fr-BE" sz="900" dirty="0"/>
          </a:p>
          <a:p>
            <a:pPr>
              <a:buFont typeface="Arial" pitchFamily="34" charset="0"/>
              <a:buChar char="•"/>
            </a:pPr>
            <a:r>
              <a:rPr lang="fr-BE" sz="1400" dirty="0"/>
              <a:t> Direction</a:t>
            </a:r>
          </a:p>
          <a:p>
            <a:endParaRPr lang="fr-BE" sz="1400" dirty="0"/>
          </a:p>
          <a:p>
            <a:pPr>
              <a:buFont typeface="Arial" pitchFamily="34" charset="0"/>
              <a:buChar char="•"/>
            </a:pPr>
            <a:r>
              <a:rPr lang="fr-BE" sz="1400" dirty="0"/>
              <a:t> Catalogage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/>
              <a:t> Informatisation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/>
              <a:t> Ressources électroniques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/>
              <a:t> Administration et comptabilité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4437112"/>
            <a:ext cx="4752528" cy="223138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FF0000"/>
                </a:solidFill>
              </a:rPr>
              <a:t>Les </a:t>
            </a:r>
            <a:r>
              <a:rPr lang="fr-FR" b="1" dirty="0" smtClean="0">
                <a:solidFill>
                  <a:srgbClr val="FF0000"/>
                </a:solidFill>
              </a:rPr>
              <a:t>collections:</a:t>
            </a:r>
            <a:endParaRPr lang="fr-FR" sz="8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/>
              <a:t> 675.000  livres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/>
              <a:t> 17.000  titres de </a:t>
            </a:r>
            <a:r>
              <a:rPr lang="fr-FR" sz="1600" dirty="0" smtClean="0"/>
              <a:t>périodiques </a:t>
            </a:r>
            <a:r>
              <a:rPr lang="fr-FR" sz="1600" dirty="0"/>
              <a:t>papier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/>
              <a:t> 165.000  ressources électroniques:</a:t>
            </a:r>
          </a:p>
          <a:p>
            <a:r>
              <a:rPr lang="fr-FR" sz="1400" dirty="0"/>
              <a:t>   </a:t>
            </a:r>
            <a:r>
              <a:rPr lang="fr-FR" sz="1400" dirty="0" smtClean="0"/>
              <a:t>29.600 périodiques, </a:t>
            </a:r>
            <a:r>
              <a:rPr lang="fr-FR" sz="1400" dirty="0"/>
              <a:t>45 </a:t>
            </a:r>
            <a:r>
              <a:rPr lang="fr-FR" sz="1400" dirty="0" smtClean="0"/>
              <a:t>bases </a:t>
            </a:r>
            <a:r>
              <a:rPr lang="fr-FR" sz="1400" dirty="0"/>
              <a:t>de données et  135.000 e-book</a:t>
            </a:r>
          </a:p>
          <a:p>
            <a:endParaRPr lang="fr-FR" sz="800" dirty="0"/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100" smtClean="0"/>
              <a:t>(mars </a:t>
            </a:r>
            <a:r>
              <a:rPr lang="fr-FR" sz="1100" dirty="0"/>
              <a:t>2018)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36712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rgbClr val="002060"/>
                </a:solidFill>
              </a:rPr>
              <a:t>Centro </a:t>
            </a:r>
            <a:r>
              <a:rPr lang="fr-BE" b="1" dirty="0" err="1" smtClean="0">
                <a:solidFill>
                  <a:srgbClr val="002060"/>
                </a:solidFill>
              </a:rPr>
              <a:t>Servizi</a:t>
            </a:r>
            <a:r>
              <a:rPr lang="fr-BE" b="1" dirty="0" smtClean="0">
                <a:solidFill>
                  <a:srgbClr val="002060"/>
                </a:solidFill>
              </a:rPr>
              <a:t> </a:t>
            </a:r>
            <a:r>
              <a:rPr lang="fr-BE" b="1" dirty="0" err="1" smtClean="0">
                <a:solidFill>
                  <a:srgbClr val="002060"/>
                </a:solidFill>
              </a:rPr>
              <a:t>Bibliotecari</a:t>
            </a:r>
            <a:r>
              <a:rPr lang="fr-BE" b="1" dirty="0" smtClean="0">
                <a:solidFill>
                  <a:srgbClr val="002060"/>
                </a:solidFill>
              </a:rPr>
              <a:t> - CSB</a:t>
            </a:r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/>
          </a:bodyPr>
          <a:lstStyle/>
          <a:p>
            <a:r>
              <a:rPr lang="fr-BE" b="1" dirty="0">
                <a:solidFill>
                  <a:srgbClr val="002060"/>
                </a:solidFill>
              </a:rPr>
              <a:t>Outils de recherche bibliographique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844824"/>
            <a:ext cx="87484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000" dirty="0" smtClean="0"/>
              <a:t> 2000 : catalogue </a:t>
            </a:r>
            <a:r>
              <a:rPr lang="fr-BE" sz="2000" dirty="0"/>
              <a:t>général </a:t>
            </a:r>
            <a:r>
              <a:rPr lang="fr-BE" sz="2000" i="1" dirty="0" smtClean="0"/>
              <a:t>Aleph</a:t>
            </a:r>
            <a:endParaRPr lang="fr-BE" sz="2000" i="1" dirty="0"/>
          </a:p>
          <a:p>
            <a:endParaRPr lang="it-IT" sz="900" dirty="0"/>
          </a:p>
          <a:p>
            <a:r>
              <a:rPr lang="fr-BE" dirty="0"/>
              <a:t>     </a:t>
            </a:r>
            <a:r>
              <a:rPr lang="fr-BE" dirty="0" smtClean="0"/>
              <a:t>       </a:t>
            </a:r>
            <a:r>
              <a:rPr lang="fr-BE" dirty="0"/>
              <a:t>- </a:t>
            </a:r>
            <a:r>
              <a:rPr lang="fr-BE" dirty="0" smtClean="0"/>
              <a:t>années ’80-’90  </a:t>
            </a:r>
            <a:r>
              <a:rPr lang="fr-BE" i="1" dirty="0" err="1" smtClean="0"/>
              <a:t>Dobis</a:t>
            </a:r>
            <a:r>
              <a:rPr lang="fr-BE" i="1" dirty="0" smtClean="0"/>
              <a:t>/</a:t>
            </a:r>
            <a:r>
              <a:rPr lang="fr-BE" i="1" dirty="0" err="1" smtClean="0"/>
              <a:t>Libis</a:t>
            </a:r>
            <a:endParaRPr lang="it-IT" dirty="0"/>
          </a:p>
          <a:p>
            <a:r>
              <a:rPr lang="fr-BE" dirty="0"/>
              <a:t>     </a:t>
            </a:r>
            <a:r>
              <a:rPr lang="fr-BE" dirty="0" smtClean="0"/>
              <a:t>       </a:t>
            </a:r>
            <a:r>
              <a:rPr lang="fr-BE" dirty="0"/>
              <a:t>- catalogues </a:t>
            </a:r>
            <a:r>
              <a:rPr lang="fr-BE" dirty="0" smtClean="0"/>
              <a:t>papier</a:t>
            </a:r>
          </a:p>
          <a:p>
            <a:endParaRPr lang="fr-BE" sz="2000" dirty="0" smtClean="0"/>
          </a:p>
          <a:p>
            <a:pPr>
              <a:buFont typeface="Wingdings" pitchFamily="2" charset="2"/>
              <a:buChar char="Ø"/>
            </a:pPr>
            <a:r>
              <a:rPr lang="fr-BE" sz="2000" dirty="0" smtClean="0"/>
              <a:t> Fin des années ‘90 :  portail web du CSB  </a:t>
            </a:r>
            <a:r>
              <a:rPr lang="fr-BE" sz="2000" dirty="0" smtClean="0">
                <a:sym typeface="Wingdings" pitchFamily="2" charset="2"/>
              </a:rPr>
              <a:t></a:t>
            </a:r>
            <a:r>
              <a:rPr lang="fr-BE" sz="2000" dirty="0" smtClean="0"/>
              <a:t>  </a:t>
            </a:r>
            <a:r>
              <a:rPr lang="fr-FR" sz="2000" dirty="0" smtClean="0"/>
              <a:t>accès</a:t>
            </a:r>
            <a:r>
              <a:rPr lang="fr-BE" sz="2000" dirty="0" smtClean="0"/>
              <a:t> aux </a:t>
            </a:r>
            <a:r>
              <a:rPr lang="fr-FR" sz="2000" dirty="0" smtClean="0"/>
              <a:t>ressources électroniques</a:t>
            </a:r>
            <a:endParaRPr lang="fr-BE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371703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000" dirty="0" smtClean="0"/>
              <a:t> 2009 : </a:t>
            </a:r>
            <a:r>
              <a:rPr lang="fr-BE" sz="2000" i="1" dirty="0" smtClean="0"/>
              <a:t>SFX</a:t>
            </a:r>
            <a:r>
              <a:rPr lang="fr-BE" sz="2000" dirty="0" smtClean="0"/>
              <a:t> résolveur de liens </a:t>
            </a:r>
          </a:p>
          <a:p>
            <a:endParaRPr lang="fr-BE" sz="2000" dirty="0" smtClean="0"/>
          </a:p>
          <a:p>
            <a:pPr>
              <a:buFont typeface="Wingdings" pitchFamily="2" charset="2"/>
              <a:buChar char="Ø"/>
            </a:pPr>
            <a:r>
              <a:rPr lang="fr-BE" sz="2000" dirty="0" smtClean="0"/>
              <a:t> 2015 : interface </a:t>
            </a:r>
            <a:r>
              <a:rPr lang="fr-BE" sz="2000" i="1" dirty="0" smtClean="0"/>
              <a:t>Primo</a:t>
            </a:r>
            <a:r>
              <a:rPr lang="fr-BE" sz="2000" dirty="0" smtClean="0"/>
              <a:t> – </a:t>
            </a:r>
            <a:r>
              <a:rPr lang="fr-BE" sz="2000" i="1" dirty="0" smtClean="0"/>
              <a:t>SFX</a:t>
            </a:r>
          </a:p>
          <a:p>
            <a:pPr>
              <a:buFontTx/>
              <a:buChar char="-"/>
            </a:pPr>
            <a:endParaRPr lang="fr-BE" sz="2000" dirty="0" smtClean="0"/>
          </a:p>
          <a:p>
            <a:pPr>
              <a:buFont typeface="Wingdings" pitchFamily="2" charset="2"/>
              <a:buChar char="Ø"/>
            </a:pPr>
            <a:r>
              <a:rPr lang="fr-BE" sz="2000" dirty="0" smtClean="0"/>
              <a:t> 2017 (novembre) :  </a:t>
            </a:r>
            <a:r>
              <a:rPr lang="fr-BE" sz="2000" dirty="0" err="1" smtClean="0"/>
              <a:t>discovery</a:t>
            </a:r>
            <a:r>
              <a:rPr lang="fr-BE" sz="2000" dirty="0" smtClean="0"/>
              <a:t> </a:t>
            </a:r>
            <a:r>
              <a:rPr lang="fr-BE" sz="2000" dirty="0" err="1" smtClean="0"/>
              <a:t>tool</a:t>
            </a:r>
            <a:r>
              <a:rPr lang="fr-BE" sz="2000" dirty="0" smtClean="0"/>
              <a:t>  </a:t>
            </a:r>
            <a:r>
              <a:rPr lang="fr-BE" sz="2000" i="1" dirty="0" err="1" smtClean="0"/>
              <a:t>UniPG</a:t>
            </a:r>
            <a:r>
              <a:rPr lang="fr-BE" sz="2000" i="1" dirty="0" smtClean="0"/>
              <a:t> Primo</a:t>
            </a:r>
            <a:r>
              <a:rPr lang="fr-BE" sz="2000" dirty="0" smtClean="0"/>
              <a:t> </a:t>
            </a:r>
          </a:p>
          <a:p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BE" b="1" dirty="0" err="1" smtClean="0">
                <a:solidFill>
                  <a:srgbClr val="002060"/>
                </a:solidFill>
              </a:rPr>
              <a:t>PrimoUniPG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20531" t="39419" r="36223" b="4720"/>
          <a:stretch>
            <a:fillRect/>
          </a:stretch>
        </p:blipFill>
        <p:spPr bwMode="auto">
          <a:xfrm>
            <a:off x="1979712" y="3068960"/>
            <a:ext cx="48245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8856984" cy="10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07504" y="234888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2000" b="1" dirty="0" smtClean="0"/>
              <a:t>Interface unique de découverte des ressources bibliographiques de l’université  </a:t>
            </a:r>
            <a:endParaRPr lang="fr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Quelques </a:t>
            </a:r>
            <a:r>
              <a:rPr lang="fr-FR" b="1" dirty="0" smtClean="0">
                <a:solidFill>
                  <a:srgbClr val="002060"/>
                </a:solidFill>
              </a:rPr>
              <a:t>problèmes …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2060848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dirty="0" smtClean="0"/>
              <a:t> </a:t>
            </a:r>
            <a:r>
              <a:rPr lang="fr-FR" sz="2000" dirty="0" smtClean="0"/>
              <a:t>perte de complexité des notices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BE" sz="2000" dirty="0" smtClean="0"/>
              <a:t>changement </a:t>
            </a:r>
            <a:r>
              <a:rPr lang="fr-BE" sz="2000" dirty="0"/>
              <a:t>de l’ordre des sous-zones </a:t>
            </a:r>
            <a:r>
              <a:rPr lang="fr-BE" sz="2000" dirty="0" smtClean="0"/>
              <a:t>UNIMARC </a:t>
            </a:r>
            <a:endParaRPr lang="it-IT" sz="20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000" dirty="0" smtClean="0"/>
              <a:t> </a:t>
            </a:r>
            <a:r>
              <a:rPr lang="fr-BE" sz="2000" dirty="0" smtClean="0"/>
              <a:t>défaillances </a:t>
            </a:r>
            <a:r>
              <a:rPr lang="fr-BE" sz="2000" dirty="0"/>
              <a:t>des liens </a:t>
            </a:r>
            <a:r>
              <a:rPr lang="fr-BE" sz="2000" dirty="0" smtClean="0"/>
              <a:t>chronologiques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dirty="0" smtClean="0"/>
              <a:t> problèmes lies à la qualité des métadonnées</a:t>
            </a:r>
            <a:endParaRPr lang="fr-BE" sz="20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dirty="0" smtClean="0"/>
              <a:t>ressources </a:t>
            </a:r>
            <a:r>
              <a:rPr lang="fr-BE" sz="2000" dirty="0"/>
              <a:t>électroniques </a:t>
            </a:r>
            <a:r>
              <a:rPr lang="fr-BE" sz="2000" dirty="0" smtClean="0"/>
              <a:t>non consultables </a:t>
            </a:r>
            <a:r>
              <a:rPr lang="fr-BE" sz="2000" dirty="0"/>
              <a:t>pour raisons techniques ou </a:t>
            </a:r>
            <a:r>
              <a:rPr lang="fr-BE" sz="2000" dirty="0" smtClean="0"/>
              <a:t>commerciales </a:t>
            </a:r>
            <a:endParaRPr lang="fr-B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7992888" cy="1052736"/>
          </a:xfrm>
        </p:spPr>
        <p:txBody>
          <a:bodyPr>
            <a:noAutofit/>
          </a:bodyPr>
          <a:lstStyle/>
          <a:p>
            <a:r>
              <a:rPr lang="fr-BE" b="1" dirty="0" smtClean="0">
                <a:solidFill>
                  <a:srgbClr val="002060"/>
                </a:solidFill>
              </a:rPr>
              <a:t>Plus d’avantages !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2276872"/>
            <a:ext cx="73448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dirty="0" smtClean="0"/>
              <a:t> toutes </a:t>
            </a:r>
            <a:r>
              <a:rPr lang="fr-BE" sz="2000" dirty="0"/>
              <a:t>les </a:t>
            </a:r>
            <a:r>
              <a:rPr lang="fr-BE" sz="2000" dirty="0" smtClean="0"/>
              <a:t>collections de l’université</a:t>
            </a:r>
            <a:endParaRPr lang="fr-BE" sz="20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dirty="0"/>
              <a:t> </a:t>
            </a:r>
            <a:r>
              <a:rPr lang="fr-BE" sz="2000" dirty="0" smtClean="0"/>
              <a:t>interface conviviale et intuitive </a:t>
            </a:r>
            <a:endParaRPr lang="fr-FR" sz="20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découverte et accès aux documents</a:t>
            </a:r>
            <a:endParaRPr lang="fr-BE" sz="20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dirty="0"/>
              <a:t> </a:t>
            </a:r>
            <a:r>
              <a:rPr lang="fr-BE" sz="2000" dirty="0" smtClean="0"/>
              <a:t>nouveaux </a:t>
            </a:r>
            <a:r>
              <a:rPr lang="fr-BE" sz="2000" dirty="0"/>
              <a:t>outils pour la gestion d’un grand nombre de </a:t>
            </a:r>
            <a:r>
              <a:rPr lang="fr-BE" sz="2000" dirty="0" smtClean="0"/>
              <a:t>résultats</a:t>
            </a:r>
            <a:endParaRPr lang="fr-FR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dirty="0" smtClean="0"/>
              <a:t> </a:t>
            </a:r>
            <a:r>
              <a:rPr lang="fr-BE" sz="2000" dirty="0"/>
              <a:t>interrogation de </a:t>
            </a:r>
            <a:r>
              <a:rPr lang="fr-BE" sz="2000" dirty="0" smtClean="0"/>
              <a:t>l’archive </a:t>
            </a:r>
            <a:r>
              <a:rPr lang="fr-BE" sz="2000" dirty="0"/>
              <a:t>institutionnelle de la recherche  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002060"/>
                </a:solidFill>
              </a:rPr>
              <a:t>L </a:t>
            </a:r>
            <a:r>
              <a:rPr lang="fr-BE" b="1" dirty="0" smtClean="0">
                <a:solidFill>
                  <a:srgbClr val="002060"/>
                </a:solidFill>
              </a:rPr>
              <a:t>’archive </a:t>
            </a:r>
            <a:r>
              <a:rPr lang="fr-BE" b="1" dirty="0">
                <a:solidFill>
                  <a:srgbClr val="002060"/>
                </a:solidFill>
              </a:rPr>
              <a:t>institutionnelle de la recherche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4797152"/>
            <a:ext cx="82089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dirty="0" smtClean="0"/>
              <a:t> logiciel </a:t>
            </a:r>
            <a:r>
              <a:rPr lang="fr-BE" sz="2000" dirty="0"/>
              <a:t>pour la gestion intégré des donnés de la recherche </a:t>
            </a:r>
            <a:r>
              <a:rPr lang="fr-BE" sz="2000" dirty="0" smtClean="0"/>
              <a:t>scientifique </a:t>
            </a:r>
            <a:endParaRPr lang="fr-BE" sz="2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dirty="0" smtClean="0"/>
              <a:t> produit </a:t>
            </a:r>
            <a:r>
              <a:rPr lang="fr-BE" sz="2000" dirty="0"/>
              <a:t>par </a:t>
            </a:r>
            <a:r>
              <a:rPr lang="fr-BE" sz="2000" dirty="0" smtClean="0"/>
              <a:t>le consortium </a:t>
            </a:r>
            <a:r>
              <a:rPr lang="fr-BE" sz="2000" i="1" dirty="0" smtClean="0"/>
              <a:t>CINECA</a:t>
            </a:r>
            <a:r>
              <a:rPr lang="fr-BE" sz="2000" dirty="0" smtClean="0"/>
              <a:t> (Universités, Recherche, Ministère)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dirty="0" smtClean="0"/>
              <a:t> à Pérouse il est géré par l’</a:t>
            </a:r>
            <a:r>
              <a:rPr lang="fr-BE" sz="2000" i="1" dirty="0" err="1" smtClean="0"/>
              <a:t>Ufficio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Valutazione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della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Ricerca</a:t>
            </a:r>
            <a:endParaRPr lang="fr-BE" sz="2000" i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BE" sz="2000" i="1" dirty="0" smtClean="0"/>
              <a:t> Primo </a:t>
            </a:r>
            <a:r>
              <a:rPr lang="fr-BE" sz="2000" dirty="0" smtClean="0"/>
              <a:t>collecte les métadonnées Dublin </a:t>
            </a:r>
            <a:r>
              <a:rPr lang="fr-BE" sz="2000" dirty="0" err="1" smtClean="0"/>
              <a:t>Core</a:t>
            </a:r>
            <a:r>
              <a:rPr lang="fr-BE" sz="2000" dirty="0" smtClean="0"/>
              <a:t> de </a:t>
            </a:r>
            <a:r>
              <a:rPr lang="fr-BE" sz="2000" i="1" dirty="0" smtClean="0"/>
              <a:t>IRIS</a:t>
            </a:r>
            <a:r>
              <a:rPr lang="fr-BE" sz="2000" dirty="0" smtClean="0"/>
              <a:t> chaque soir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r="662" b="6667"/>
          <a:stretch>
            <a:fillRect/>
          </a:stretch>
        </p:blipFill>
        <p:spPr bwMode="auto">
          <a:xfrm>
            <a:off x="1043608" y="1196752"/>
            <a:ext cx="7200800" cy="266429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67544" y="422108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Catalogue web de l’</a:t>
            </a:r>
            <a:r>
              <a:rPr lang="fr-BE" sz="2000" b="1" dirty="0" smtClean="0"/>
              <a:t>archive institutionnelle </a:t>
            </a:r>
            <a:r>
              <a:rPr lang="fr-BE" sz="2000" b="1" dirty="0"/>
              <a:t>de la </a:t>
            </a:r>
            <a:r>
              <a:rPr lang="fr-BE" sz="2000" b="1" dirty="0" smtClean="0"/>
              <a:t>recherche </a:t>
            </a:r>
            <a:r>
              <a:rPr lang="fr-BE" sz="2000" b="1" i="1" dirty="0" smtClean="0"/>
              <a:t>IRIS-</a:t>
            </a:r>
            <a:r>
              <a:rPr lang="fr-BE" sz="2000" b="1" i="1" dirty="0" err="1" smtClean="0"/>
              <a:t>Res</a:t>
            </a:r>
            <a:r>
              <a:rPr lang="fr-BE" sz="2000" b="1" i="1" dirty="0" smtClean="0"/>
              <a:t>&amp;</a:t>
            </a:r>
            <a:r>
              <a:rPr lang="fr-BE" sz="2000" b="1" i="1" dirty="0" err="1" smtClean="0"/>
              <a:t>Arch</a:t>
            </a:r>
            <a:r>
              <a:rPr lang="fr-BE" sz="2000" b="1" i="1" dirty="0" smtClean="0"/>
              <a:t> </a:t>
            </a:r>
            <a:endParaRPr lang="fr-BE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Primo </a:t>
            </a: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-</a:t>
            </a:r>
            <a:r>
              <a:rPr lang="fr-FR" b="1" dirty="0" smtClean="0">
                <a:solidFill>
                  <a:srgbClr val="002060"/>
                </a:solidFill>
              </a:rPr>
              <a:t> IRIS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340768"/>
            <a:ext cx="3779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/>
              <a:t>AVANTAGES</a:t>
            </a:r>
            <a:r>
              <a:rPr lang="fr-FR" sz="2000" dirty="0" smtClean="0"/>
              <a:t>:</a:t>
            </a:r>
            <a:endParaRPr lang="fr-FR" sz="2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visibilité </a:t>
            </a:r>
            <a:r>
              <a:rPr lang="fr-FR" sz="2000" dirty="0"/>
              <a:t>de </a:t>
            </a:r>
            <a:r>
              <a:rPr lang="fr-FR" sz="2000" dirty="0" smtClean="0"/>
              <a:t>l’archive</a:t>
            </a:r>
            <a:endParaRPr lang="fr-FR" sz="2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/>
              <a:t> plus de notices bibliographiques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/>
              <a:t> notices de dépouillement 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liens </a:t>
            </a:r>
            <a:r>
              <a:rPr lang="fr-FR" sz="2000" dirty="0"/>
              <a:t>externes aux documents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437112"/>
            <a:ext cx="84604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b="1" dirty="0"/>
              <a:t>DESAVANTAGES: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/>
              <a:t> imprécision des métadonnées </a:t>
            </a:r>
            <a:endParaRPr lang="it-IT" sz="16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BE" sz="2000" dirty="0" smtClean="0"/>
              <a:t>finalité plus administrative que bibliographique </a:t>
            </a:r>
            <a:endParaRPr lang="fr-F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 l’archive </a:t>
            </a:r>
            <a:r>
              <a:rPr lang="fr-FR" sz="2000" dirty="0"/>
              <a:t>publie seulement les notices bibliographiques</a:t>
            </a:r>
            <a:r>
              <a:rPr lang="fr-FR" sz="2000" dirty="0" smtClean="0"/>
              <a:t>, </a:t>
            </a:r>
            <a:r>
              <a:rPr lang="fr-FR" sz="2000" dirty="0"/>
              <a:t>pas les </a:t>
            </a:r>
            <a:r>
              <a:rPr lang="fr-FR" sz="2000" dirty="0" smtClean="0"/>
              <a:t>documents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l="12556" t="25174" r="16454" b="1151"/>
          <a:stretch>
            <a:fillRect/>
          </a:stretch>
        </p:blipFill>
        <p:spPr bwMode="auto">
          <a:xfrm>
            <a:off x="3995936" y="1268760"/>
            <a:ext cx="50040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2 9"/>
          <p:cNvCxnSpPr/>
          <p:nvPr/>
        </p:nvCxnSpPr>
        <p:spPr>
          <a:xfrm>
            <a:off x="3267459" y="292405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745</Words>
  <Application>Microsoft Office PowerPoint</Application>
  <PresentationFormat>Affichage à l'écran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Tema di Office</vt:lpstr>
      <vt:lpstr>Au-delà des catalogues :  le discovery tool de l’Università degli Studi di Perugia  et autres projets italiens</vt:lpstr>
      <vt:lpstr>Università degli Studi di Perugia</vt:lpstr>
      <vt:lpstr>Centro Servizi Bibliotecari - CSB</vt:lpstr>
      <vt:lpstr>Outils de recherche bibliographique</vt:lpstr>
      <vt:lpstr>PrimoUniPG</vt:lpstr>
      <vt:lpstr>Quelques problèmes …</vt:lpstr>
      <vt:lpstr>Plus d’avantages ! </vt:lpstr>
      <vt:lpstr>L ’archive institutionnelle de la recherche</vt:lpstr>
      <vt:lpstr>Primo - IRIS</vt:lpstr>
      <vt:lpstr>OneSearch SBART </vt:lpstr>
      <vt:lpstr>SHARE Discovery</vt:lpstr>
      <vt:lpstr>Le projet SHARE</vt:lpstr>
      <vt:lpstr>SHARE Catalogue</vt:lpstr>
      <vt:lpstr>EleA</vt:lpstr>
      <vt:lpstr>ICCU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Tania</dc:creator>
  <cp:lastModifiedBy>François Paquot</cp:lastModifiedBy>
  <cp:revision>310</cp:revision>
  <dcterms:created xsi:type="dcterms:W3CDTF">2018-12-19T16:43:00Z</dcterms:created>
  <dcterms:modified xsi:type="dcterms:W3CDTF">2019-01-30T10:07:05Z</dcterms:modified>
</cp:coreProperties>
</file>