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8" r:id="rId3"/>
    <p:sldId id="262" r:id="rId4"/>
    <p:sldId id="265" r:id="rId5"/>
    <p:sldId id="280" r:id="rId6"/>
    <p:sldId id="281" r:id="rId7"/>
    <p:sldId id="278" r:id="rId8"/>
    <p:sldId id="279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</p:sldIdLst>
  <p:sldSz cx="9144000" cy="6858000" type="screen4x3"/>
  <p:notesSz cx="6858000" cy="9144000"/>
  <p:custDataLst>
    <p:tags r:id="rId24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608">
          <p15:clr>
            <a:srgbClr val="A4A3A4"/>
          </p15:clr>
        </p15:guide>
        <p15:guide id="3" orient="horz" pos="1344">
          <p15:clr>
            <a:srgbClr val="A4A3A4"/>
          </p15:clr>
        </p15:guide>
        <p15:guide id="4" orient="horz" pos="877">
          <p15:clr>
            <a:srgbClr val="A4A3A4"/>
          </p15:clr>
        </p15:guide>
        <p15:guide id="5" orient="horz" pos="1192">
          <p15:clr>
            <a:srgbClr val="A4A3A4"/>
          </p15:clr>
        </p15:guide>
        <p15:guide id="6" orient="horz" pos="2282">
          <p15:clr>
            <a:srgbClr val="A4A3A4"/>
          </p15:clr>
        </p15:guide>
        <p15:guide id="7" orient="horz" pos="2406">
          <p15:clr>
            <a:srgbClr val="A4A3A4"/>
          </p15:clr>
        </p15:guide>
        <p15:guide id="8" orient="horz" pos="3488">
          <p15:clr>
            <a:srgbClr val="A4A3A4"/>
          </p15:clr>
        </p15:guide>
        <p15:guide id="9" pos="2880">
          <p15:clr>
            <a:srgbClr val="A4A3A4"/>
          </p15:clr>
        </p15:guide>
        <p15:guide id="10" pos="684">
          <p15:clr>
            <a:srgbClr val="A4A3A4"/>
          </p15:clr>
        </p15:guide>
        <p15:guide id="11" pos="5621">
          <p15:clr>
            <a:srgbClr val="A4A3A4"/>
          </p15:clr>
        </p15:guide>
        <p15:guide id="12" pos="338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1" autoAdjust="0"/>
    <p:restoredTop sz="94638" autoAdjust="0"/>
  </p:normalViewPr>
  <p:slideViewPr>
    <p:cSldViewPr>
      <p:cViewPr varScale="1">
        <p:scale>
          <a:sx n="81" d="100"/>
          <a:sy n="81" d="100"/>
        </p:scale>
        <p:origin x="1002" y="90"/>
      </p:cViewPr>
      <p:guideLst>
        <p:guide orient="horz" pos="2160"/>
        <p:guide orient="horz" pos="608"/>
        <p:guide orient="horz" pos="1344"/>
        <p:guide orient="horz" pos="877"/>
        <p:guide orient="horz" pos="1192"/>
        <p:guide orient="horz" pos="2282"/>
        <p:guide orient="horz" pos="2406"/>
        <p:guide orient="horz" pos="3488"/>
        <p:guide pos="2880"/>
        <p:guide pos="684"/>
        <p:guide pos="5621"/>
        <p:guide pos="338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30" d="100"/>
          <a:sy n="130" d="100"/>
        </p:scale>
        <p:origin x="-3864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8A50E-F4D8-D043-ABE5-CDB530FB963D}" type="datetimeFigureOut">
              <a:rPr lang="fr-FR" smtClean="0"/>
              <a:t>29/01/2019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3B4ECF-B496-3C4F-91CD-888DC66580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10063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20E9CE3-A775-4583-8C96-A903C07D7623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55554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E9CE3-A775-4583-8C96-A903C07D7623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E9CE3-A775-4583-8C96-A903C07D7623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6828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E9CE3-A775-4583-8C96-A903C07D7623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6828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E9CE3-A775-4583-8C96-A903C07D7623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7417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E9CE3-A775-4583-8C96-A903C07D7623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6828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E9CE3-A775-4583-8C96-A903C07D7623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7417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E9CE3-A775-4583-8C96-A903C07D7623}" type="slidenum">
              <a:rPr lang="fr-FR" smtClean="0"/>
              <a:pPr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6828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E9CE3-A775-4583-8C96-A903C07D7623}" type="slidenum">
              <a:rPr lang="fr-FR" smtClean="0"/>
              <a:pPr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7417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E9CE3-A775-4583-8C96-A903C07D7623}" type="slidenum">
              <a:rPr lang="fr-FR" smtClean="0"/>
              <a:pPr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6828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E9CE3-A775-4583-8C96-A903C07D7623}" type="slidenum">
              <a:rPr lang="fr-FR" smtClean="0"/>
              <a:pPr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7417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E9CE3-A775-4583-8C96-A903C07D7623}" type="slidenum">
              <a:rPr lang="fr-FR" smtClean="0"/>
              <a:pPr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682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E9CE3-A775-4583-8C96-A903C07D7623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7417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E9CE3-A775-4583-8C96-A903C07D7623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6828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E9CE3-A775-4583-8C96-A903C07D7623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7417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E9CE3-A775-4583-8C96-A903C07D7623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6828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E9CE3-A775-4583-8C96-A903C07D7623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6828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E9CE3-A775-4583-8C96-A903C07D7623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6828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E9CE3-A775-4583-8C96-A903C07D7623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6828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E9CE3-A775-4583-8C96-A903C07D7623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741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e 12"/>
          <p:cNvGrpSpPr/>
          <p:nvPr userDrawn="1"/>
        </p:nvGrpSpPr>
        <p:grpSpPr>
          <a:xfrm>
            <a:off x="0" y="0"/>
            <a:ext cx="9146231" cy="6858000"/>
            <a:chOff x="0" y="0"/>
            <a:chExt cx="9146231" cy="6858000"/>
          </a:xfrm>
        </p:grpSpPr>
        <p:grpSp>
          <p:nvGrpSpPr>
            <p:cNvPr id="3085" name="Group 13"/>
            <p:cNvGrpSpPr>
              <a:grpSpLocks/>
            </p:cNvGrpSpPr>
            <p:nvPr userDrawn="1"/>
          </p:nvGrpSpPr>
          <p:grpSpPr bwMode="auto">
            <a:xfrm>
              <a:off x="0" y="0"/>
              <a:ext cx="9144000" cy="6858000"/>
              <a:chOff x="0" y="0"/>
              <a:chExt cx="5760" cy="4320"/>
            </a:xfrm>
          </p:grpSpPr>
          <p:sp>
            <p:nvSpPr>
              <p:cNvPr id="3081" name="Rectangle 9"/>
              <p:cNvSpPr>
                <a:spLocks noChangeArrowheads="1"/>
              </p:cNvSpPr>
              <p:nvPr userDrawn="1"/>
            </p:nvSpPr>
            <p:spPr bwMode="gray">
              <a:xfrm>
                <a:off x="0" y="0"/>
                <a:ext cx="5760" cy="432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3084" name="Rectangle 12"/>
              <p:cNvSpPr>
                <a:spLocks noChangeArrowheads="1"/>
              </p:cNvSpPr>
              <p:nvPr userDrawn="1"/>
            </p:nvSpPr>
            <p:spPr bwMode="gray">
              <a:xfrm>
                <a:off x="158" y="158"/>
                <a:ext cx="5441" cy="4001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pic>
          <p:nvPicPr>
            <p:cNvPr id="12" name="Image 11" descr="logo_couv_v2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5482800" y="0"/>
              <a:ext cx="3663431" cy="1393200"/>
            </a:xfrm>
            <a:prstGeom prst="rect">
              <a:avLst/>
            </a:prstGeom>
          </p:spPr>
        </p:pic>
      </p:grpSp>
      <p:sp>
        <p:nvSpPr>
          <p:cNvPr id="3074" name="Rectangle 2"/>
          <p:cNvSpPr>
            <a:spLocks noGrp="1" noChangeArrowheads="1"/>
          </p:cNvSpPr>
          <p:nvPr userDrawn="1">
            <p:ph type="ctrTitle"/>
          </p:nvPr>
        </p:nvSpPr>
        <p:spPr bwMode="white">
          <a:xfrm>
            <a:off x="1114425" y="1392238"/>
            <a:ext cx="7808913" cy="2451100"/>
          </a:xfrm>
        </p:spPr>
        <p:txBody>
          <a:bodyPr anchor="b"/>
          <a:lstStyle>
            <a:lvl1pPr>
              <a:lnSpc>
                <a:spcPct val="8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 userDrawn="1">
            <p:ph type="subTitle" idx="1"/>
          </p:nvPr>
        </p:nvSpPr>
        <p:spPr bwMode="white">
          <a:xfrm>
            <a:off x="1114425" y="3898900"/>
            <a:ext cx="7808913" cy="2698750"/>
          </a:xfrm>
        </p:spPr>
        <p:txBody>
          <a:bodyPr/>
          <a:lstStyle>
            <a:lvl1pPr>
              <a:defRPr sz="2500" b="1">
                <a:solidFill>
                  <a:schemeClr val="bg1"/>
                </a:solidFill>
              </a:defRPr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9" name="Espace réservé de la date 8"/>
          <p:cNvSpPr>
            <a:spLocks noGrp="1"/>
          </p:cNvSpPr>
          <p:nvPr userDrawn="1">
            <p:ph type="dt" sz="half" idx="10"/>
          </p:nvPr>
        </p:nvSpPr>
        <p:spPr>
          <a:xfrm>
            <a:off x="1331913" y="6526212"/>
            <a:ext cx="1008062" cy="333375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721A2DA1-7E35-764A-A7E1-72E12269BA0A}" type="datetime1">
              <a:rPr lang="fr-FR" smtClean="0"/>
              <a:t>29/01/2019</a:t>
            </a:fld>
            <a:r>
              <a:rPr lang="fr-FR" smtClean="0"/>
              <a:t> -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 userDrawn="1">
            <p:ph type="sldNum" sz="quarter" idx="11"/>
          </p:nvPr>
        </p:nvSpPr>
        <p:spPr>
          <a:xfrm>
            <a:off x="1085850" y="6524625"/>
            <a:ext cx="246063" cy="333375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36A3A96-33CD-441D-BDBF-847BE42C5BE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pied de page 10"/>
          <p:cNvSpPr>
            <a:spLocks noGrp="1"/>
          </p:cNvSpPr>
          <p:nvPr userDrawn="1">
            <p:ph type="ftr" sz="quarter" idx="12"/>
          </p:nvPr>
        </p:nvSpPr>
        <p:spPr>
          <a:xfrm>
            <a:off x="2395538" y="6524625"/>
            <a:ext cx="6527800" cy="334962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fr-FR" smtClean="0"/>
              <a:t>TITRE DU DOCUMENT</a:t>
            </a:r>
            <a:endParaRPr lang="fr-FR"/>
          </a:p>
        </p:txBody>
      </p:sp>
      <p:pic>
        <p:nvPicPr>
          <p:cNvPr id="14" name="Image 13" descr="_logo_UPS_UVSQ_1b_cmjn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1015"/>
            <a:ext cx="2235448" cy="135386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043608" y="1117656"/>
            <a:ext cx="7837488" cy="1015200"/>
          </a:xfrm>
        </p:spPr>
        <p:txBody>
          <a:bodyPr anchor="b" anchorCtr="0"/>
          <a:lstStyle>
            <a:lvl1pPr>
              <a:defRPr sz="3100">
                <a:solidFill>
                  <a:schemeClr val="accent1"/>
                </a:solidFill>
              </a:defRPr>
            </a:lvl1pPr>
          </a:lstStyle>
          <a:p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 userDrawn="1">
            <p:ph idx="1"/>
          </p:nvPr>
        </p:nvSpPr>
        <p:spPr>
          <a:xfrm>
            <a:off x="1043608" y="2984400"/>
            <a:ext cx="7837488" cy="3322800"/>
          </a:xfrm>
        </p:spPr>
        <p:txBody>
          <a:bodyPr/>
          <a:lstStyle>
            <a:lvl1pPr>
              <a:spcBef>
                <a:spcPts val="0"/>
              </a:spcBef>
              <a:spcAft>
                <a:spcPts val="792"/>
              </a:spcAft>
              <a:buFont typeface="Arial" pitchFamily="34" charset="0"/>
              <a:buNone/>
              <a:defRPr sz="2200">
                <a:solidFill>
                  <a:srgbClr val="0092BB"/>
                </a:solidFill>
              </a:defRPr>
            </a:lvl1pPr>
            <a:lvl2pPr>
              <a:spcBef>
                <a:spcPts val="0"/>
              </a:spcBef>
              <a:spcAft>
                <a:spcPts val="792"/>
              </a:spcAft>
              <a:buNone/>
              <a:defRPr sz="2200">
                <a:solidFill>
                  <a:srgbClr val="0092BB"/>
                </a:solidFill>
              </a:defRPr>
            </a:lvl2pPr>
            <a:lvl3pPr marL="0" indent="0">
              <a:spcBef>
                <a:spcPts val="0"/>
              </a:spcBef>
              <a:spcAft>
                <a:spcPts val="792"/>
              </a:spcAft>
              <a:buFont typeface="Arial" pitchFamily="34" charset="0"/>
              <a:buNone/>
              <a:tabLst/>
              <a:defRPr sz="2200" baseline="0">
                <a:solidFill>
                  <a:srgbClr val="0092BB"/>
                </a:solidFill>
              </a:defRPr>
            </a:lvl3pPr>
            <a:lvl4pPr marL="0" indent="0">
              <a:spcBef>
                <a:spcPts val="0"/>
              </a:spcBef>
              <a:spcAft>
                <a:spcPts val="792"/>
              </a:spcAft>
              <a:buFont typeface="Arial" pitchFamily="34" charset="0"/>
              <a:buNone/>
              <a:defRPr sz="2200">
                <a:solidFill>
                  <a:srgbClr val="0092BB"/>
                </a:solidFill>
              </a:defRPr>
            </a:lvl4pPr>
            <a:lvl5pPr marL="0" indent="0">
              <a:spcBef>
                <a:spcPts val="0"/>
              </a:spcBef>
              <a:spcAft>
                <a:spcPts val="792"/>
              </a:spcAft>
              <a:buFont typeface="Arial" pitchFamily="34" charset="0"/>
              <a:buNone/>
              <a:defRPr sz="2200">
                <a:solidFill>
                  <a:srgbClr val="0092BB"/>
                </a:solidFill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2"/>
            <a:r>
              <a:rPr lang="fr-FR" dirty="0" smtClean="0"/>
              <a:t>Chapitre 1</a:t>
            </a:r>
          </a:p>
          <a:p>
            <a:pPr lvl="2"/>
            <a:r>
              <a:rPr lang="fr-FR" dirty="0" smtClean="0"/>
              <a:t>Chapitre 2</a:t>
            </a:r>
          </a:p>
          <a:p>
            <a:pPr lvl="2"/>
            <a:r>
              <a:rPr lang="fr-FR" dirty="0" smtClean="0"/>
              <a:t>Chapitre 3</a:t>
            </a:r>
          </a:p>
          <a:p>
            <a:pPr lvl="2"/>
            <a:r>
              <a:rPr lang="fr-FR" dirty="0" smtClean="0"/>
              <a:t>Chapitre 4</a:t>
            </a:r>
          </a:p>
        </p:txBody>
      </p:sp>
      <p:sp>
        <p:nvSpPr>
          <p:cNvPr id="12" name="Espace réservé de la date 11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C1F4D694-89BB-5741-B3B9-FCF2DD99A51F}" type="datetime1">
              <a:rPr lang="fr-FR" smtClean="0"/>
              <a:t>29/01/2019</a:t>
            </a:fld>
            <a:r>
              <a:rPr lang="fr-FR" smtClean="0"/>
              <a:t> -</a:t>
            </a:r>
            <a:endParaRPr lang="fr-FR" dirty="0"/>
          </a:p>
        </p:txBody>
      </p:sp>
      <p:sp>
        <p:nvSpPr>
          <p:cNvPr id="13" name="Espace réservé du numéro de diapositive 12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36A3A96-33CD-441D-BDBF-847BE42C5BE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fr-FR" smtClean="0"/>
              <a:t>TITRE DU DOCUMENT</a:t>
            </a:r>
            <a:endParaRPr lang="fr-FR"/>
          </a:p>
        </p:txBody>
      </p:sp>
      <p:sp>
        <p:nvSpPr>
          <p:cNvPr id="4" name="ZoneTexte 3"/>
          <p:cNvSpPr txBox="1"/>
          <p:nvPr userDrawn="1"/>
        </p:nvSpPr>
        <p:spPr>
          <a:xfrm>
            <a:off x="8853117" y="27894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e 21"/>
          <p:cNvGrpSpPr/>
          <p:nvPr userDrawn="1"/>
        </p:nvGrpSpPr>
        <p:grpSpPr>
          <a:xfrm>
            <a:off x="0" y="0"/>
            <a:ext cx="9147772" cy="6858000"/>
            <a:chOff x="0" y="0"/>
            <a:chExt cx="9147772" cy="6858000"/>
          </a:xfrm>
        </p:grpSpPr>
        <p:grpSp>
          <p:nvGrpSpPr>
            <p:cNvPr id="16" name="Group 14"/>
            <p:cNvGrpSpPr>
              <a:grpSpLocks/>
            </p:cNvGrpSpPr>
            <p:nvPr userDrawn="1"/>
          </p:nvGrpSpPr>
          <p:grpSpPr bwMode="auto">
            <a:xfrm>
              <a:off x="0" y="0"/>
              <a:ext cx="9144000" cy="6858000"/>
              <a:chOff x="0" y="0"/>
              <a:chExt cx="5760" cy="4320"/>
            </a:xfrm>
          </p:grpSpPr>
          <p:sp>
            <p:nvSpPr>
              <p:cNvPr id="18" name="Rectangle 3"/>
              <p:cNvSpPr>
                <a:spLocks noChangeArrowheads="1"/>
              </p:cNvSpPr>
              <p:nvPr userDrawn="1"/>
            </p:nvSpPr>
            <p:spPr bwMode="gray">
              <a:xfrm>
                <a:off x="0" y="0"/>
                <a:ext cx="5760" cy="432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9" name="Rectangle 6"/>
              <p:cNvSpPr>
                <a:spLocks noChangeArrowheads="1"/>
              </p:cNvSpPr>
              <p:nvPr userDrawn="1"/>
            </p:nvSpPr>
            <p:spPr bwMode="gray">
              <a:xfrm>
                <a:off x="158" y="158"/>
                <a:ext cx="5441" cy="4001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pic>
          <p:nvPicPr>
            <p:cNvPr id="20" name="Image 19" descr="logo_sommaire_v2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7545600" y="10800"/>
              <a:ext cx="1602172" cy="954000"/>
            </a:xfrm>
            <a:prstGeom prst="rect">
              <a:avLst/>
            </a:prstGeom>
          </p:spPr>
        </p:pic>
      </p:grpSp>
      <p:sp>
        <p:nvSpPr>
          <p:cNvPr id="3074" name="Rectangle 2"/>
          <p:cNvSpPr>
            <a:spLocks noGrp="1" noChangeArrowheads="1"/>
          </p:cNvSpPr>
          <p:nvPr userDrawn="1">
            <p:ph type="ctrTitle"/>
          </p:nvPr>
        </p:nvSpPr>
        <p:spPr bwMode="white">
          <a:xfrm>
            <a:off x="1087200" y="1915200"/>
            <a:ext cx="7840800" cy="856800"/>
          </a:xfrm>
        </p:spPr>
        <p:txBody>
          <a:bodyPr anchor="b"/>
          <a:lstStyle>
            <a:lvl1pPr>
              <a:lnSpc>
                <a:spcPct val="85000"/>
              </a:lnSpc>
              <a:defRPr sz="31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 userDrawn="1">
            <p:ph type="subTitle" idx="1"/>
          </p:nvPr>
        </p:nvSpPr>
        <p:spPr bwMode="white">
          <a:xfrm>
            <a:off x="1087200" y="2822400"/>
            <a:ext cx="7840800" cy="3488400"/>
          </a:xfrm>
        </p:spPr>
        <p:txBody>
          <a:bodyPr/>
          <a:lstStyle>
            <a:lvl1pPr>
              <a:defRPr sz="2200" b="1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Cliquez pour modifier le style des sous-titres du masque</a:t>
            </a:r>
          </a:p>
        </p:txBody>
      </p:sp>
      <p:sp>
        <p:nvSpPr>
          <p:cNvPr id="12" name="Espace réservé de la date 11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AA656FC5-E86C-B142-8D98-8CB99BA85C05}" type="datetime1">
              <a:rPr lang="fr-FR" smtClean="0"/>
              <a:t>29/01/2019</a:t>
            </a:fld>
            <a:r>
              <a:rPr lang="fr-FR" smtClean="0"/>
              <a:t> -</a:t>
            </a:r>
            <a:endParaRPr lang="fr-FR" dirty="0"/>
          </a:p>
        </p:txBody>
      </p:sp>
      <p:sp>
        <p:nvSpPr>
          <p:cNvPr id="13" name="Espace réservé du numéro de diapositive 12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36A3A96-33CD-441D-BDBF-847BE42C5BE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fr-FR" dirty="0" smtClean="0"/>
              <a:t>TITRE DU DOCUMENT</a:t>
            </a:r>
            <a:endParaRPr lang="fr-FR" dirty="0"/>
          </a:p>
        </p:txBody>
      </p:sp>
      <p:sp>
        <p:nvSpPr>
          <p:cNvPr id="21" name="Espace réservé du texte 20"/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1087200" y="615600"/>
            <a:ext cx="7840800" cy="1522800"/>
          </a:xfrm>
        </p:spPr>
        <p:txBody>
          <a:bodyPr anchor="b" anchorCtr="0"/>
          <a:lstStyle>
            <a:lvl1pPr>
              <a:defRPr sz="94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fr-FR" dirty="0" smtClean="0"/>
              <a:t>1</a:t>
            </a:r>
            <a:endParaRPr lang="fr-FR" dirty="0"/>
          </a:p>
        </p:txBody>
      </p:sp>
      <p:pic>
        <p:nvPicPr>
          <p:cNvPr id="15" name="Image 14" descr="_logo_UPS_UVSQ_1b_cmjn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6247" y="121793"/>
            <a:ext cx="1418241" cy="85893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ernie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e 15"/>
          <p:cNvGrpSpPr/>
          <p:nvPr userDrawn="1"/>
        </p:nvGrpSpPr>
        <p:grpSpPr>
          <a:xfrm>
            <a:off x="0" y="0"/>
            <a:ext cx="9146231" cy="6858000"/>
            <a:chOff x="0" y="0"/>
            <a:chExt cx="9146231" cy="6858000"/>
          </a:xfrm>
        </p:grpSpPr>
        <p:grpSp>
          <p:nvGrpSpPr>
            <p:cNvPr id="3" name="Group 13"/>
            <p:cNvGrpSpPr>
              <a:grpSpLocks/>
            </p:cNvGrpSpPr>
            <p:nvPr userDrawn="1"/>
          </p:nvGrpSpPr>
          <p:grpSpPr bwMode="auto">
            <a:xfrm>
              <a:off x="0" y="0"/>
              <a:ext cx="9144000" cy="6858000"/>
              <a:chOff x="0" y="0"/>
              <a:chExt cx="5760" cy="4320"/>
            </a:xfrm>
          </p:grpSpPr>
          <p:sp>
            <p:nvSpPr>
              <p:cNvPr id="3081" name="Rectangle 9"/>
              <p:cNvSpPr>
                <a:spLocks noChangeArrowheads="1"/>
              </p:cNvSpPr>
              <p:nvPr userDrawn="1"/>
            </p:nvSpPr>
            <p:spPr bwMode="gray">
              <a:xfrm>
                <a:off x="0" y="0"/>
                <a:ext cx="5760" cy="432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3084" name="Rectangle 12"/>
              <p:cNvSpPr>
                <a:spLocks noChangeArrowheads="1"/>
              </p:cNvSpPr>
              <p:nvPr userDrawn="1"/>
            </p:nvSpPr>
            <p:spPr bwMode="gray">
              <a:xfrm>
                <a:off x="158" y="158"/>
                <a:ext cx="5441" cy="4001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pic>
          <p:nvPicPr>
            <p:cNvPr id="15" name="Image 14" descr="logo_couv_v2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5482800" y="0"/>
              <a:ext cx="3663431" cy="1393200"/>
            </a:xfrm>
            <a:prstGeom prst="rect">
              <a:avLst/>
            </a:prstGeom>
          </p:spPr>
        </p:pic>
      </p:grpSp>
      <p:sp>
        <p:nvSpPr>
          <p:cNvPr id="3074" name="Rectangle 2"/>
          <p:cNvSpPr>
            <a:spLocks noGrp="1" noChangeArrowheads="1"/>
          </p:cNvSpPr>
          <p:nvPr userDrawn="1">
            <p:ph type="ctrTitle"/>
          </p:nvPr>
        </p:nvSpPr>
        <p:spPr bwMode="white">
          <a:xfrm>
            <a:off x="252000" y="1396800"/>
            <a:ext cx="8676000" cy="4050000"/>
          </a:xfrm>
        </p:spPr>
        <p:txBody>
          <a:bodyPr anchor="ctr" anchorCtr="0"/>
          <a:lstStyle>
            <a:lvl1pPr algn="ctr">
              <a:lnSpc>
                <a:spcPct val="8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 userDrawn="1">
            <p:ph type="subTitle" idx="1"/>
          </p:nvPr>
        </p:nvSpPr>
        <p:spPr bwMode="white">
          <a:xfrm>
            <a:off x="252000" y="6143644"/>
            <a:ext cx="8637618" cy="454006"/>
          </a:xfrm>
        </p:spPr>
        <p:txBody>
          <a:bodyPr/>
          <a:lstStyle>
            <a:lvl1pPr algn="ctr">
              <a:defRPr sz="1200" b="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Cliquez pour modifier le style des sous-titres du masque</a:t>
            </a:r>
          </a:p>
        </p:txBody>
      </p:sp>
      <p:sp>
        <p:nvSpPr>
          <p:cNvPr id="12" name="Espace réservé de la date 11"/>
          <p:cNvSpPr>
            <a:spLocks noGrp="1"/>
          </p:cNvSpPr>
          <p:nvPr userDrawn="1">
            <p:ph type="dt" sz="half" idx="10"/>
          </p:nvPr>
        </p:nvSpPr>
        <p:spPr>
          <a:xfrm>
            <a:off x="1331913" y="6524625"/>
            <a:ext cx="1008062" cy="333375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69215957-0DD8-674F-914A-FD90DF4854F8}" type="datetime1">
              <a:rPr lang="fr-FR" smtClean="0"/>
              <a:t>29/01/2019</a:t>
            </a:fld>
            <a:r>
              <a:rPr lang="fr-FR" smtClean="0"/>
              <a:t> -</a:t>
            </a:r>
            <a:endParaRPr lang="fr-FR" dirty="0"/>
          </a:p>
        </p:txBody>
      </p:sp>
      <p:sp>
        <p:nvSpPr>
          <p:cNvPr id="13" name="Espace réservé du numéro de diapositive 12"/>
          <p:cNvSpPr>
            <a:spLocks noGrp="1"/>
          </p:cNvSpPr>
          <p:nvPr userDrawn="1">
            <p:ph type="sldNum" sz="quarter" idx="11"/>
          </p:nvPr>
        </p:nvSpPr>
        <p:spPr>
          <a:xfrm>
            <a:off x="1085850" y="6523038"/>
            <a:ext cx="246063" cy="333375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36A3A96-33CD-441D-BDBF-847BE42C5BE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 userDrawn="1">
            <p:ph type="ftr" sz="quarter" idx="12"/>
          </p:nvPr>
        </p:nvSpPr>
        <p:spPr>
          <a:xfrm>
            <a:off x="2395538" y="6523038"/>
            <a:ext cx="6527800" cy="334962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fr-FR" smtClean="0"/>
              <a:t>TITRE DU DOCUMENT</a:t>
            </a:r>
            <a:endParaRPr lang="fr-FR"/>
          </a:p>
        </p:txBody>
      </p:sp>
      <p:pic>
        <p:nvPicPr>
          <p:cNvPr id="2" name="Image 1" descr="_logo_UPS_UVSQ_1b_cmjn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1015"/>
            <a:ext cx="2235448" cy="135386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85850" y="2132856"/>
            <a:ext cx="7837488" cy="863600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3pPr marL="180975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lvl3pPr>
            <a:lvl4pPr marL="182563" indent="0">
              <a:buFont typeface="Arial"/>
              <a:buNone/>
              <a:defRPr/>
            </a:lvl4pPr>
            <a:lvl5pPr marL="469900" indent="-285750">
              <a:buFont typeface="Arial"/>
              <a:buChar char="•"/>
              <a:defRPr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Premier niveau de puces</a:t>
            </a:r>
          </a:p>
          <a:p>
            <a:pPr marL="466725" marR="0" lvl="2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fr-FR" dirty="0" smtClean="0"/>
              <a:t>Second niveau de puces</a:t>
            </a:r>
          </a:p>
          <a:p>
            <a:pPr lvl="3"/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7883036-DF04-4B4D-9224-561C8AEBECDD}" type="datetime1">
              <a:rPr lang="fr-FR" smtClean="0"/>
              <a:t>29/01/2019</a:t>
            </a:fld>
            <a:r>
              <a:rPr lang="fr-FR" smtClean="0"/>
              <a:t> </a:t>
            </a:r>
            <a:r>
              <a:rPr lang="fr-FR"/>
              <a:t>-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TITRE DU DOCUMENT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FA586-79D9-493E-9ED4-6B80D611E5F8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>
          <a:xfrm>
            <a:off x="1076880" y="1052736"/>
            <a:ext cx="7822800" cy="939600"/>
          </a:xfrm>
          <a:solidFill>
            <a:schemeClr val="accent5"/>
          </a:solidFill>
        </p:spPr>
        <p:txBody>
          <a:bodyPr/>
          <a:lstStyle/>
          <a:p>
            <a:r>
              <a:rPr lang="fr-FR" dirty="0" smtClean="0"/>
              <a:t> </a:t>
            </a:r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85850" y="419144"/>
            <a:ext cx="5216400" cy="705600"/>
          </a:xfrm>
        </p:spPr>
        <p:txBody>
          <a:bodyPr anchor="b" anchorCtr="0"/>
          <a:lstStyle>
            <a:lvl1pPr>
              <a:lnSpc>
                <a:spcPts val="2700"/>
              </a:lnSpc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85850" y="1260000"/>
            <a:ext cx="3992400" cy="5047200"/>
          </a:xfrm>
        </p:spPr>
        <p:txBody>
          <a:bodyPr/>
          <a:lstStyle>
            <a:lvl3pPr marL="466725" marR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lvl3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Premier niveau de puces</a:t>
            </a:r>
          </a:p>
          <a:p>
            <a:pPr marL="466725" marR="0" lvl="2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fr-FR" dirty="0" smtClean="0"/>
              <a:t>Second niveau de puces</a:t>
            </a:r>
          </a:p>
          <a:p>
            <a:pPr lvl="3"/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1E558FA-7730-8340-9F1C-880A4A50DED3}" type="datetime1">
              <a:rPr lang="fr-FR" smtClean="0"/>
              <a:t>29/01/2019</a:t>
            </a:fld>
            <a:r>
              <a:rPr lang="fr-FR" smtClean="0"/>
              <a:t> </a:t>
            </a:r>
            <a:r>
              <a:rPr lang="fr-FR"/>
              <a:t>-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TITRE DU DOCUMENT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FA586-79D9-493E-9ED4-6B80D611E5F8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7" name="Espace réservé pour une image  7"/>
          <p:cNvSpPr>
            <a:spLocks noGrp="1"/>
          </p:cNvSpPr>
          <p:nvPr>
            <p:ph type="pic" sz="quarter" idx="13" hasCustomPrompt="1"/>
          </p:nvPr>
        </p:nvSpPr>
        <p:spPr>
          <a:xfrm>
            <a:off x="5364000" y="1893600"/>
            <a:ext cx="3524400" cy="1731600"/>
          </a:xfrm>
          <a:solidFill>
            <a:schemeClr val="accent5"/>
          </a:solidFill>
        </p:spPr>
        <p:txBody>
          <a:bodyPr/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8" name="Espace réservé pour une image  7"/>
          <p:cNvSpPr>
            <a:spLocks noGrp="1"/>
          </p:cNvSpPr>
          <p:nvPr>
            <p:ph type="pic" sz="quarter" idx="14" hasCustomPrompt="1"/>
          </p:nvPr>
        </p:nvSpPr>
        <p:spPr>
          <a:xfrm>
            <a:off x="5364000" y="3808800"/>
            <a:ext cx="3524400" cy="1731600"/>
          </a:xfrm>
          <a:solidFill>
            <a:schemeClr val="accent5"/>
          </a:solidFill>
        </p:spPr>
        <p:txBody>
          <a:bodyPr/>
          <a:lstStyle/>
          <a:p>
            <a:r>
              <a:rPr lang="fr-FR" dirty="0" smtClean="0"/>
              <a:t> </a:t>
            </a:r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1085850" y="2133600"/>
            <a:ext cx="783748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1085850" y="2997200"/>
            <a:ext cx="7837488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1331913" y="6305550"/>
            <a:ext cx="1008062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800" b="1">
                <a:solidFill>
                  <a:schemeClr val="accent1"/>
                </a:solidFill>
              </a:defRPr>
            </a:lvl1pPr>
          </a:lstStyle>
          <a:p>
            <a:fld id="{685EFB30-0578-7745-93AA-7094800F4A06}" type="datetime1">
              <a:rPr lang="fr-FR" smtClean="0"/>
              <a:t>29/01/2019</a:t>
            </a:fld>
            <a:r>
              <a:rPr lang="fr-FR" smtClean="0"/>
              <a:t> </a:t>
            </a:r>
            <a:r>
              <a:rPr lang="fr-FR" dirty="0"/>
              <a:t>-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2395538" y="6303963"/>
            <a:ext cx="6527800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800" b="1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TITRE DU DOCUMENT</a:t>
            </a: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1085850" y="6303963"/>
            <a:ext cx="246063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800" b="1">
                <a:solidFill>
                  <a:schemeClr val="accent1"/>
                </a:solidFill>
              </a:defRPr>
            </a:lvl1pPr>
          </a:lstStyle>
          <a:p>
            <a:fld id="{036A3A96-33CD-441D-BDBF-847BE42C5BE6}" type="slidenum">
              <a:rPr lang="fr-FR"/>
              <a:pPr/>
              <a:t>‹N°›</a:t>
            </a:fld>
            <a:endParaRPr lang="fr-FR"/>
          </a:p>
        </p:txBody>
      </p:sp>
      <p:pic>
        <p:nvPicPr>
          <p:cNvPr id="3" name="Image 2" descr="pourfond_PPT.eps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22975"/>
            <a:ext cx="9180511" cy="690845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8" r:id="rId2"/>
    <p:sldLayoutId id="2147483686" r:id="rId3"/>
    <p:sldLayoutId id="2147483687" r:id="rId4"/>
    <p:sldLayoutId id="2147483654" r:id="rId5"/>
    <p:sldLayoutId id="2147483684" r:id="rId6"/>
  </p:sldLayoutIdLst>
  <p:hf hdr="0"/>
  <p:txStyles>
    <p:titleStyle>
      <a:lvl1pPr algn="l" rtl="0" fontAlgn="base">
        <a:lnSpc>
          <a:spcPct val="10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defRPr sz="1600">
          <a:solidFill>
            <a:schemeClr val="bg2"/>
          </a:solidFill>
          <a:latin typeface="+mn-lt"/>
          <a:ea typeface="+mn-ea"/>
          <a:cs typeface="+mn-cs"/>
        </a:defRPr>
      </a:lvl1pPr>
      <a:lvl2pPr marL="179388" indent="-1778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1600">
          <a:solidFill>
            <a:schemeClr val="bg2"/>
          </a:solidFill>
          <a:latin typeface="+mn-lt"/>
        </a:defRPr>
      </a:lvl2pPr>
      <a:lvl3pPr marL="180975" algn="l" rtl="0" fontAlgn="base">
        <a:spcBef>
          <a:spcPct val="20000"/>
        </a:spcBef>
        <a:spcAft>
          <a:spcPct val="0"/>
        </a:spcAft>
        <a:defRPr sz="1600">
          <a:solidFill>
            <a:schemeClr val="bg2"/>
          </a:solidFill>
          <a:latin typeface="+mn-lt"/>
        </a:defRPr>
      </a:lvl3pPr>
      <a:lvl4pPr marL="182563" algn="l" rtl="0" fontAlgn="base">
        <a:spcBef>
          <a:spcPct val="20000"/>
        </a:spcBef>
        <a:spcAft>
          <a:spcPct val="0"/>
        </a:spcAft>
        <a:defRPr sz="1600">
          <a:solidFill>
            <a:schemeClr val="bg2"/>
          </a:solidFill>
          <a:latin typeface="+mn-lt"/>
        </a:defRPr>
      </a:lvl4pPr>
      <a:lvl5pPr marL="184150" algn="l" rtl="0" fontAlgn="base">
        <a:spcBef>
          <a:spcPct val="20000"/>
        </a:spcBef>
        <a:spcAft>
          <a:spcPct val="0"/>
        </a:spcAft>
        <a:defRPr sz="1600">
          <a:solidFill>
            <a:schemeClr val="bg2"/>
          </a:solidFill>
          <a:latin typeface="+mn-lt"/>
        </a:defRPr>
      </a:lvl5pPr>
      <a:lvl6pPr marL="641350" algn="l" rtl="0" fontAlgn="base">
        <a:spcBef>
          <a:spcPct val="20000"/>
        </a:spcBef>
        <a:spcAft>
          <a:spcPct val="0"/>
        </a:spcAft>
        <a:defRPr sz="1600">
          <a:solidFill>
            <a:schemeClr val="bg2"/>
          </a:solidFill>
          <a:latin typeface="+mn-lt"/>
        </a:defRPr>
      </a:lvl6pPr>
      <a:lvl7pPr marL="1098550" algn="l" rtl="0" fontAlgn="base">
        <a:spcBef>
          <a:spcPct val="20000"/>
        </a:spcBef>
        <a:spcAft>
          <a:spcPct val="0"/>
        </a:spcAft>
        <a:defRPr sz="1600">
          <a:solidFill>
            <a:schemeClr val="bg2"/>
          </a:solidFill>
          <a:latin typeface="+mn-lt"/>
        </a:defRPr>
      </a:lvl7pPr>
      <a:lvl8pPr marL="1555750" algn="l" rtl="0" fontAlgn="base">
        <a:spcBef>
          <a:spcPct val="20000"/>
        </a:spcBef>
        <a:spcAft>
          <a:spcPct val="0"/>
        </a:spcAft>
        <a:defRPr sz="1600">
          <a:solidFill>
            <a:schemeClr val="bg2"/>
          </a:solidFill>
          <a:latin typeface="+mn-lt"/>
        </a:defRPr>
      </a:lvl8pPr>
      <a:lvl9pPr marL="2012950" algn="l" rtl="0" fontAlgn="base">
        <a:spcBef>
          <a:spcPct val="20000"/>
        </a:spcBef>
        <a:spcAft>
          <a:spcPct val="0"/>
        </a:spcAft>
        <a:defRPr sz="1600">
          <a:solidFill>
            <a:schemeClr val="bg2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segolene.rodary[at]uvsq.fr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Se </a:t>
            </a:r>
            <a:r>
              <a:rPr lang="fr-FR" dirty="0"/>
              <a:t>préparer aux changements liés au </a:t>
            </a:r>
            <a:r>
              <a:rPr lang="fr-FR" dirty="0" smtClean="0"/>
              <a:t>SGBM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forces et faiblesses de la Direction des bibliothèques et de l’information scientifique et technique de </a:t>
            </a:r>
            <a:r>
              <a:rPr lang="fr-FR" dirty="0" smtClean="0"/>
              <a:t>l’UVSQ</a:t>
            </a:r>
          </a:p>
          <a:p>
            <a:r>
              <a:rPr lang="fr-FR" dirty="0" smtClean="0"/>
              <a:t>Janvier 2019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E57C7-C17A-8A47-856B-C84CE5DB797D}" type="datetime1">
              <a:rPr lang="fr-FR" smtClean="0"/>
              <a:t>29/01/2019</a:t>
            </a:fld>
            <a:r>
              <a:rPr lang="fr-FR" smtClean="0"/>
              <a:t> -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6A3A96-33CD-441D-BDBF-847BE42C5BE6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smtClean="0"/>
              <a:t>TITRE DU DOCUMENT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Circulation du document physique</a:t>
            </a:r>
            <a:endParaRPr lang="fr-FR" dirty="0"/>
          </a:p>
        </p:txBody>
      </p:sp>
      <p:sp>
        <p:nvSpPr>
          <p:cNvPr id="8" name="Sous-titr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41AF8-1912-FD49-9CE9-77E60BF9F7BF}" type="datetime1">
              <a:rPr lang="fr-FR" smtClean="0"/>
              <a:t>29/01/2019</a:t>
            </a:fld>
            <a:r>
              <a:rPr lang="fr-FR" smtClean="0"/>
              <a:t> -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6A3A96-33CD-441D-BDBF-847BE42C5BE6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 smtClean="0"/>
              <a:t>TITRE DU DOCUMENT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883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1115616" y="1124744"/>
            <a:ext cx="7837488" cy="863600"/>
          </a:xfrm>
        </p:spPr>
        <p:txBody>
          <a:bodyPr/>
          <a:lstStyle/>
          <a:p>
            <a:r>
              <a:rPr lang="fr-FR" dirty="0" smtClean="0"/>
              <a:t>Monographie</a:t>
            </a:r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1085850" y="2060848"/>
            <a:ext cx="7837488" cy="4247877"/>
          </a:xfrm>
        </p:spPr>
        <p:txBody>
          <a:bodyPr/>
          <a:lstStyle/>
          <a:p>
            <a:pPr marL="400050" indent="-400050">
              <a:spcAft>
                <a:spcPts val="1200"/>
              </a:spcAft>
              <a:buClr>
                <a:schemeClr val="accent1"/>
              </a:buClr>
              <a:buFont typeface="Arial"/>
              <a:buChar char="•"/>
            </a:pPr>
            <a:r>
              <a:rPr lang="fr-FR" dirty="0"/>
              <a:t>Depuis 2012 gestion des collections transférée aux BIBAS répartis entre Responsables documentaires : acquéreurs et catalogueurs et Référents données : s’occupent de la qualité du catalogue pour notices </a:t>
            </a:r>
            <a:r>
              <a:rPr lang="fr-FR" dirty="0" err="1"/>
              <a:t>Unimarc</a:t>
            </a:r>
            <a:r>
              <a:rPr lang="fr-FR" dirty="0"/>
              <a:t> et autorités Rameau ; des métadonnées des thèses. </a:t>
            </a:r>
            <a:endParaRPr lang="fr-FR" dirty="0" smtClean="0"/>
          </a:p>
          <a:p>
            <a:pPr marL="400050" indent="-400050">
              <a:spcAft>
                <a:spcPts val="1200"/>
              </a:spcAft>
              <a:buClr>
                <a:schemeClr val="accent1"/>
              </a:buClr>
              <a:buFont typeface="Arial"/>
              <a:buChar char="•"/>
            </a:pPr>
            <a:r>
              <a:rPr lang="fr-FR" dirty="0" smtClean="0"/>
              <a:t>Gestion </a:t>
            </a:r>
            <a:r>
              <a:rPr lang="fr-FR" dirty="0"/>
              <a:t>des commandes dans Aleph (pas le cas dans bib associées</a:t>
            </a:r>
            <a:r>
              <a:rPr lang="fr-FR" dirty="0" smtClean="0"/>
              <a:t>)</a:t>
            </a:r>
          </a:p>
          <a:p>
            <a:pPr marL="400050" indent="-400050">
              <a:spcAft>
                <a:spcPts val="1200"/>
              </a:spcAft>
              <a:buClr>
                <a:schemeClr val="accent1"/>
              </a:buClr>
              <a:buFont typeface="Arial"/>
              <a:buChar char="•"/>
            </a:pPr>
            <a:r>
              <a:rPr lang="fr-FR" dirty="0"/>
              <a:t>Localisation ou éventuellement catalogage dans le SUDOC (catalogue collectif des universités françaises) + </a:t>
            </a:r>
            <a:r>
              <a:rPr lang="fr-FR" dirty="0" smtClean="0"/>
              <a:t>localisation</a:t>
            </a:r>
          </a:p>
          <a:p>
            <a:pPr marL="400050" indent="-400050">
              <a:spcAft>
                <a:spcPts val="1200"/>
              </a:spcAft>
              <a:buClr>
                <a:schemeClr val="accent1"/>
              </a:buClr>
              <a:buFont typeface="Arial"/>
              <a:buChar char="•"/>
            </a:pPr>
            <a:r>
              <a:rPr lang="fr-FR" dirty="0"/>
              <a:t>Récupération des notices en provenance du SUDOC dans le catalogue Aleph</a:t>
            </a:r>
            <a:r>
              <a:rPr lang="fr-FR" dirty="0" smtClean="0"/>
              <a:t> </a:t>
            </a:r>
          </a:p>
          <a:p>
            <a:pPr marL="400050" indent="-400050">
              <a:spcAft>
                <a:spcPts val="1200"/>
              </a:spcAft>
              <a:buClr>
                <a:schemeClr val="accent1"/>
              </a:buClr>
              <a:buFont typeface="Arial"/>
              <a:buChar char="•"/>
            </a:pPr>
            <a:r>
              <a:rPr lang="fr-FR" dirty="0" err="1"/>
              <a:t>Exemplarisation</a:t>
            </a:r>
            <a:r>
              <a:rPr lang="fr-FR" dirty="0"/>
              <a:t> des documents déléguée aux magasiniers, en contrepartie de l’installation d’automates de prêt suite au passage à la RFID </a:t>
            </a:r>
          </a:p>
          <a:p>
            <a:pPr>
              <a:buClr>
                <a:schemeClr val="accent1"/>
              </a:buClr>
            </a:pPr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-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0851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1115616" y="1124744"/>
            <a:ext cx="7837488" cy="863600"/>
          </a:xfrm>
        </p:spPr>
        <p:txBody>
          <a:bodyPr/>
          <a:lstStyle/>
          <a:p>
            <a:r>
              <a:rPr lang="fr-FR" dirty="0" smtClean="0"/>
              <a:t>Périodique</a:t>
            </a:r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1085850" y="1988840"/>
            <a:ext cx="7837488" cy="4319885"/>
          </a:xfrm>
        </p:spPr>
        <p:txBody>
          <a:bodyPr/>
          <a:lstStyle/>
          <a:p>
            <a:pPr marL="400050" indent="-400050">
              <a:spcAft>
                <a:spcPts val="1800"/>
              </a:spcAft>
              <a:buClr>
                <a:schemeClr val="accent1"/>
              </a:buClr>
              <a:buFont typeface="Arial"/>
              <a:buChar char="•"/>
            </a:pPr>
            <a:r>
              <a:rPr lang="fr-FR" dirty="0"/>
              <a:t>Gestion des commandes hors </a:t>
            </a:r>
            <a:r>
              <a:rPr lang="fr-FR" dirty="0" smtClean="0"/>
              <a:t>Aleph </a:t>
            </a:r>
          </a:p>
          <a:p>
            <a:pPr marL="400050" indent="-400050">
              <a:spcAft>
                <a:spcPts val="1800"/>
              </a:spcAft>
              <a:buClr>
                <a:schemeClr val="accent1"/>
              </a:buClr>
              <a:buFont typeface="Arial"/>
              <a:buChar char="•"/>
            </a:pPr>
            <a:r>
              <a:rPr lang="fr-FR" dirty="0"/>
              <a:t>Localisation et/ou catalogage dans le SUDOC =&gt; import de la notice du </a:t>
            </a:r>
            <a:r>
              <a:rPr lang="fr-FR" dirty="0" smtClean="0"/>
              <a:t>périodique </a:t>
            </a:r>
          </a:p>
          <a:p>
            <a:pPr marL="400050" indent="-400050">
              <a:spcAft>
                <a:spcPts val="1800"/>
              </a:spcAft>
              <a:buClr>
                <a:schemeClr val="accent1"/>
              </a:buClr>
              <a:buFont typeface="Arial"/>
              <a:buChar char="•"/>
            </a:pPr>
            <a:r>
              <a:rPr lang="fr-FR" dirty="0"/>
              <a:t>Gestion des abonnements et modèles de prévision dans Aleph</a:t>
            </a:r>
          </a:p>
          <a:p>
            <a:pPr marL="400050" indent="-400050">
              <a:spcAft>
                <a:spcPts val="1800"/>
              </a:spcAft>
              <a:buClr>
                <a:schemeClr val="accent1"/>
              </a:buClr>
              <a:buFont typeface="Arial"/>
              <a:buChar char="•"/>
            </a:pPr>
            <a:r>
              <a:rPr lang="fr-FR" dirty="0" err="1"/>
              <a:t>Bulletinage</a:t>
            </a:r>
            <a:r>
              <a:rPr lang="fr-FR" dirty="0"/>
              <a:t> dans </a:t>
            </a:r>
            <a:r>
              <a:rPr lang="fr-FR" dirty="0" smtClean="0"/>
              <a:t>Aleph 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-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8625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Circulation du document électronique</a:t>
            </a:r>
            <a:endParaRPr lang="fr-FR" dirty="0"/>
          </a:p>
        </p:txBody>
      </p:sp>
      <p:sp>
        <p:nvSpPr>
          <p:cNvPr id="8" name="Sous-titr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41AF8-1912-FD49-9CE9-77E60BF9F7BF}" type="datetime1">
              <a:rPr lang="fr-FR" smtClean="0"/>
              <a:t>29/01/2019</a:t>
            </a:fld>
            <a:r>
              <a:rPr lang="fr-FR" smtClean="0"/>
              <a:t> -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6A3A96-33CD-441D-BDBF-847BE42C5BE6}" type="slidenum">
              <a:rPr lang="fr-FR" smtClean="0"/>
              <a:pPr/>
              <a:t>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 smtClean="0"/>
              <a:t>TITRE DU DOCUMENT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9377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1115616" y="1124744"/>
            <a:ext cx="7837488" cy="863600"/>
          </a:xfrm>
        </p:spPr>
        <p:txBody>
          <a:bodyPr/>
          <a:lstStyle/>
          <a:p>
            <a:r>
              <a:rPr lang="fr-FR" dirty="0" smtClean="0"/>
              <a:t>Base de données, </a:t>
            </a:r>
            <a:r>
              <a:rPr lang="fr-FR" dirty="0" err="1" smtClean="0"/>
              <a:t>ebook</a:t>
            </a:r>
            <a:r>
              <a:rPr lang="fr-FR" dirty="0" smtClean="0"/>
              <a:t>, revue en ligne</a:t>
            </a:r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1085850" y="1988840"/>
            <a:ext cx="7837488" cy="4319885"/>
          </a:xfrm>
        </p:spPr>
        <p:txBody>
          <a:bodyPr/>
          <a:lstStyle/>
          <a:p>
            <a:pPr marL="400050" indent="-400050">
              <a:spcAft>
                <a:spcPts val="1800"/>
              </a:spcAft>
              <a:buClr>
                <a:schemeClr val="accent1"/>
              </a:buClr>
              <a:buFont typeface="Arial"/>
              <a:buChar char="•"/>
            </a:pPr>
            <a:r>
              <a:rPr lang="fr-FR" dirty="0"/>
              <a:t>Gestion des commandes hors </a:t>
            </a:r>
            <a:r>
              <a:rPr lang="fr-FR" dirty="0" smtClean="0"/>
              <a:t>Aleph </a:t>
            </a:r>
          </a:p>
          <a:p>
            <a:pPr marL="400050" indent="-400050">
              <a:spcAft>
                <a:spcPts val="1800"/>
              </a:spcAft>
              <a:buClr>
                <a:schemeClr val="accent1"/>
              </a:buClr>
              <a:buFont typeface="Arial"/>
              <a:buChar char="•"/>
            </a:pPr>
            <a:r>
              <a:rPr lang="fr-FR" dirty="0"/>
              <a:t>Signalement : les ressources électroniques sont signalées sur l’outil de découverte Focus, après avoir été activées dans le résolveur de liens, </a:t>
            </a:r>
            <a:r>
              <a:rPr lang="fr-FR" dirty="0" smtClean="0"/>
              <a:t>SFX 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-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8590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Services aux usagers</a:t>
            </a:r>
            <a:endParaRPr lang="fr-FR" dirty="0"/>
          </a:p>
        </p:txBody>
      </p:sp>
      <p:sp>
        <p:nvSpPr>
          <p:cNvPr id="8" name="Sous-titr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41AF8-1912-FD49-9CE9-77E60BF9F7BF}" type="datetime1">
              <a:rPr lang="fr-FR" smtClean="0"/>
              <a:t>29/01/2019</a:t>
            </a:fld>
            <a:r>
              <a:rPr lang="fr-FR" smtClean="0"/>
              <a:t> -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6A3A96-33CD-441D-BDBF-847BE42C5BE6}" type="slidenum">
              <a:rPr lang="fr-FR" smtClean="0"/>
              <a:pPr/>
              <a:t>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 smtClean="0"/>
              <a:t>TITRE DU DOCUMENT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8588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1115616" y="1124744"/>
            <a:ext cx="7837488" cy="863600"/>
          </a:xfrm>
        </p:spPr>
        <p:txBody>
          <a:bodyPr/>
          <a:lstStyle/>
          <a:p>
            <a:r>
              <a:rPr lang="fr-FR" dirty="0" smtClean="0"/>
              <a:t>Autonomie et accès distant</a:t>
            </a:r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1085850" y="1988840"/>
            <a:ext cx="7837488" cy="4319885"/>
          </a:xfrm>
        </p:spPr>
        <p:txBody>
          <a:bodyPr/>
          <a:lstStyle/>
          <a:p>
            <a:pPr marL="400050" indent="-400050">
              <a:spcAft>
                <a:spcPts val="1200"/>
              </a:spcAft>
              <a:buClr>
                <a:schemeClr val="accent1"/>
              </a:buClr>
              <a:buFont typeface="Arial"/>
              <a:buChar char="•"/>
            </a:pPr>
            <a:r>
              <a:rPr lang="fr-FR" dirty="0"/>
              <a:t>Catalogue en </a:t>
            </a:r>
            <a:r>
              <a:rPr lang="fr-FR" dirty="0" smtClean="0"/>
              <a:t>ligne</a:t>
            </a:r>
          </a:p>
          <a:p>
            <a:pPr marL="579438" lvl="1" indent="-400050">
              <a:spcAft>
                <a:spcPts val="1200"/>
              </a:spcAft>
              <a:buFont typeface="Arial"/>
              <a:buChar char="•"/>
            </a:pPr>
            <a:r>
              <a:rPr lang="fr-FR" dirty="0" smtClean="0"/>
              <a:t>Intégration </a:t>
            </a:r>
            <a:r>
              <a:rPr lang="fr-FR" dirty="0"/>
              <a:t>du catalogue dans un OD (Primo) commun à la COMUE </a:t>
            </a:r>
            <a:r>
              <a:rPr lang="fr-FR" dirty="0" smtClean="0"/>
              <a:t> </a:t>
            </a:r>
            <a:endParaRPr lang="fr-FR" dirty="0"/>
          </a:p>
          <a:p>
            <a:pPr marL="579438" lvl="1" indent="-400050">
              <a:spcAft>
                <a:spcPts val="1200"/>
              </a:spcAft>
              <a:buFont typeface="Arial"/>
              <a:buChar char="•"/>
            </a:pPr>
            <a:r>
              <a:rPr lang="fr-FR" dirty="0"/>
              <a:t>Paramétrages d’Aleph identiques pour tous les établissements l’utilisant</a:t>
            </a:r>
          </a:p>
          <a:p>
            <a:pPr marL="579438" lvl="1" indent="-400050">
              <a:spcAft>
                <a:spcPts val="1200"/>
              </a:spcAft>
              <a:buFont typeface="Arial"/>
              <a:buChar char="•"/>
            </a:pPr>
            <a:r>
              <a:rPr lang="fr-FR" dirty="0"/>
              <a:t>Accès distant : réservation, prolongation, consultation du compte </a:t>
            </a:r>
            <a:r>
              <a:rPr lang="fr-FR" dirty="0" smtClean="0"/>
              <a:t>lecteur </a:t>
            </a:r>
          </a:p>
          <a:p>
            <a:pPr marL="400050" indent="-400050">
              <a:spcAft>
                <a:spcPts val="1200"/>
              </a:spcAft>
              <a:buClr>
                <a:schemeClr val="accent1"/>
              </a:buClr>
              <a:buFont typeface="Arial"/>
              <a:buChar char="•"/>
            </a:pPr>
            <a:r>
              <a:rPr lang="fr-FR" dirty="0"/>
              <a:t>Navette entre les 5 sites (exclus Boulogne) pour l’emprunt de documents physiques quelle que soit la bibliothèque</a:t>
            </a:r>
          </a:p>
          <a:p>
            <a:pPr marL="400050" indent="-400050">
              <a:spcAft>
                <a:spcPts val="1200"/>
              </a:spcAft>
              <a:buClr>
                <a:schemeClr val="accent1"/>
              </a:buClr>
              <a:buFont typeface="Arial"/>
              <a:buChar char="•"/>
            </a:pPr>
            <a:r>
              <a:rPr lang="fr-FR" dirty="0" smtClean="0"/>
              <a:t>Prêt </a:t>
            </a:r>
            <a:r>
              <a:rPr lang="fr-FR" dirty="0"/>
              <a:t>/ retour sur automate y compris pour les PC portables</a:t>
            </a:r>
            <a:r>
              <a:rPr lang="fr-FR" dirty="0" smtClean="0"/>
              <a:t> (cartables numériques) 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-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0501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Forces</a:t>
            </a:r>
            <a:endParaRPr lang="fr-FR" dirty="0"/>
          </a:p>
        </p:txBody>
      </p:sp>
      <p:sp>
        <p:nvSpPr>
          <p:cNvPr id="8" name="Sous-titr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41AF8-1912-FD49-9CE9-77E60BF9F7BF}" type="datetime1">
              <a:rPr lang="fr-FR" smtClean="0"/>
              <a:t>29/01/2019</a:t>
            </a:fld>
            <a:r>
              <a:rPr lang="fr-FR" smtClean="0"/>
              <a:t> -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6A3A96-33CD-441D-BDBF-847BE42C5BE6}" type="slidenum">
              <a:rPr lang="fr-FR" smtClean="0"/>
              <a:pPr/>
              <a:t>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 smtClean="0"/>
              <a:t>TITRE DU DOCUMENT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1369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1085850" y="1988840"/>
            <a:ext cx="7837488" cy="4319885"/>
          </a:xfrm>
        </p:spPr>
        <p:txBody>
          <a:bodyPr/>
          <a:lstStyle/>
          <a:p>
            <a:pPr marL="400050" indent="-400050">
              <a:spcAft>
                <a:spcPts val="1800"/>
              </a:spcAft>
              <a:buClr>
                <a:schemeClr val="accent1"/>
              </a:buClr>
              <a:buFont typeface="Arial"/>
              <a:buChar char="•"/>
            </a:pPr>
            <a:r>
              <a:rPr lang="fr-FR" dirty="0"/>
              <a:t>Organisation en réseau</a:t>
            </a:r>
            <a:r>
              <a:rPr lang="fr-FR" dirty="0" smtClean="0"/>
              <a:t>. </a:t>
            </a:r>
          </a:p>
          <a:p>
            <a:pPr marL="400050" indent="-400050">
              <a:spcAft>
                <a:spcPts val="1800"/>
              </a:spcAft>
              <a:buClr>
                <a:schemeClr val="accent1"/>
              </a:buClr>
              <a:buFont typeface="Arial"/>
              <a:buChar char="•"/>
            </a:pPr>
            <a:r>
              <a:rPr lang="fr-FR" dirty="0"/>
              <a:t>Intégration du circuit du document dans le SIGB</a:t>
            </a:r>
          </a:p>
          <a:p>
            <a:pPr marL="400050" indent="-400050">
              <a:spcAft>
                <a:spcPts val="1800"/>
              </a:spcAft>
              <a:buClr>
                <a:schemeClr val="accent1"/>
              </a:buClr>
              <a:buFont typeface="Arial"/>
              <a:buChar char="•"/>
            </a:pPr>
            <a:r>
              <a:rPr lang="fr-FR" dirty="0"/>
              <a:t>Début de mutualisation dans l’OD de la </a:t>
            </a:r>
            <a:r>
              <a:rPr lang="fr-FR" dirty="0" smtClean="0"/>
              <a:t>COMUE 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-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9734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Faiblesses</a:t>
            </a:r>
            <a:endParaRPr lang="fr-FR" dirty="0"/>
          </a:p>
        </p:txBody>
      </p:sp>
      <p:sp>
        <p:nvSpPr>
          <p:cNvPr id="8" name="Sous-titr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41AF8-1912-FD49-9CE9-77E60BF9F7BF}" type="datetime1">
              <a:rPr lang="fr-FR" smtClean="0"/>
              <a:t>29/01/2019</a:t>
            </a:fld>
            <a:r>
              <a:rPr lang="fr-FR" smtClean="0"/>
              <a:t> -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6A3A96-33CD-441D-BDBF-847BE42C5BE6}" type="slidenum">
              <a:rPr lang="fr-FR" smtClean="0"/>
              <a:pPr/>
              <a:t>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 smtClean="0"/>
              <a:t>TITRE DU DOCUMENT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3410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Contexte</a:t>
            </a:r>
            <a:endParaRPr lang="fr-FR" dirty="0"/>
          </a:p>
        </p:txBody>
      </p:sp>
      <p:sp>
        <p:nvSpPr>
          <p:cNvPr id="8" name="Sous-titr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41AF8-1912-FD49-9CE9-77E60BF9F7BF}" type="datetime1">
              <a:rPr lang="fr-FR" smtClean="0"/>
              <a:t>29/01/2019</a:t>
            </a:fld>
            <a:r>
              <a:rPr lang="fr-FR" smtClean="0"/>
              <a:t> -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6A3A96-33CD-441D-BDBF-847BE42C5BE6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 smtClean="0"/>
              <a:t>TITRE DU DOCUMENT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1085850" y="1988840"/>
            <a:ext cx="7837488" cy="4319885"/>
          </a:xfrm>
        </p:spPr>
        <p:txBody>
          <a:bodyPr/>
          <a:lstStyle/>
          <a:p>
            <a:pPr marL="400050" indent="-400050">
              <a:spcAft>
                <a:spcPts val="2400"/>
              </a:spcAft>
              <a:buClr>
                <a:schemeClr val="accent1"/>
              </a:buClr>
              <a:buFont typeface="Arial"/>
              <a:buChar char="•"/>
            </a:pPr>
            <a:r>
              <a:rPr lang="fr-FR" dirty="0"/>
              <a:t>Gestion de la documentation électronique hors du </a:t>
            </a:r>
            <a:r>
              <a:rPr lang="fr-FR" dirty="0" smtClean="0"/>
              <a:t>SIGB </a:t>
            </a:r>
          </a:p>
          <a:p>
            <a:pPr marL="400050" indent="-400050">
              <a:spcAft>
                <a:spcPts val="2400"/>
              </a:spcAft>
              <a:buClr>
                <a:schemeClr val="accent1"/>
              </a:buClr>
              <a:buFont typeface="Arial"/>
              <a:buChar char="•"/>
            </a:pPr>
            <a:r>
              <a:rPr lang="fr-FR" dirty="0"/>
              <a:t>Habitude de la gestion locale du système, risque de crispation à cause de la perte d’autonomie</a:t>
            </a:r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-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970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1043608" y="1052736"/>
            <a:ext cx="7837488" cy="863600"/>
          </a:xfrm>
        </p:spPr>
        <p:txBody>
          <a:bodyPr/>
          <a:lstStyle/>
          <a:p>
            <a:r>
              <a:rPr lang="fr-FR" dirty="0" smtClean="0"/>
              <a:t>Fusion des établissements pour créer l’université de Paris-Saclay </a:t>
            </a:r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1085850" y="2276872"/>
            <a:ext cx="7837488" cy="4031853"/>
          </a:xfrm>
        </p:spPr>
        <p:txBody>
          <a:bodyPr/>
          <a:lstStyle/>
          <a:p>
            <a:pPr marL="400050" indent="-400050">
              <a:spcAft>
                <a:spcPts val="1200"/>
              </a:spcAft>
              <a:buClr>
                <a:schemeClr val="accent1"/>
              </a:buClr>
              <a:buFont typeface="Arial"/>
              <a:buChar char="•"/>
            </a:pPr>
            <a:r>
              <a:rPr lang="fr-FR" dirty="0"/>
              <a:t>Existence d’une COMUE qui va laisser place à une seule université avec fusion des établissements en </a:t>
            </a:r>
            <a:r>
              <a:rPr lang="fr-FR" dirty="0" smtClean="0"/>
              <a:t>2025 au plus tard</a:t>
            </a:r>
          </a:p>
          <a:p>
            <a:pPr marL="400050" indent="-400050">
              <a:spcAft>
                <a:spcPts val="1200"/>
              </a:spcAft>
              <a:buClr>
                <a:schemeClr val="accent1"/>
              </a:buClr>
              <a:buFont typeface="Arial"/>
              <a:buChar char="•"/>
            </a:pPr>
            <a:r>
              <a:rPr lang="fr-FR" dirty="0"/>
              <a:t>Construction d’un </a:t>
            </a:r>
            <a:r>
              <a:rPr lang="fr-FR" dirty="0" err="1"/>
              <a:t>learning</a:t>
            </a:r>
            <a:r>
              <a:rPr lang="fr-FR" dirty="0"/>
              <a:t> Center pour 2020 regroupant plusieurs établissements et qui a besoin d’un </a:t>
            </a:r>
            <a:r>
              <a:rPr lang="fr-FR" dirty="0" smtClean="0"/>
              <a:t>SGBM </a:t>
            </a:r>
          </a:p>
          <a:p>
            <a:pPr marL="400050" indent="-400050">
              <a:spcAft>
                <a:spcPts val="1200"/>
              </a:spcAft>
              <a:buClr>
                <a:schemeClr val="accent1"/>
              </a:buClr>
              <a:buFont typeface="Arial"/>
              <a:buChar char="•"/>
            </a:pPr>
            <a:r>
              <a:rPr lang="fr-FR" dirty="0"/>
              <a:t>L’UVSQ dispose d’un SIGB avec une ancienne version qui </a:t>
            </a:r>
            <a:r>
              <a:rPr lang="fr-FR" dirty="0" smtClean="0"/>
              <a:t>ne fait plus l’objet de mise à jour. Plutôt </a:t>
            </a:r>
            <a:r>
              <a:rPr lang="fr-FR" dirty="0"/>
              <a:t>qu’une migration de version choix de se rattacher au projet de SGBM dès maintenant</a:t>
            </a:r>
            <a:r>
              <a:rPr lang="fr-FR" dirty="0" smtClean="0"/>
              <a:t>. </a:t>
            </a:r>
          </a:p>
          <a:p>
            <a:pPr>
              <a:buClr>
                <a:schemeClr val="accent1"/>
              </a:buClr>
            </a:pPr>
            <a:r>
              <a:rPr lang="fr-FR" dirty="0" smtClean="0"/>
              <a:t> 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-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686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Présentation de la DBIST</a:t>
            </a:r>
            <a:endParaRPr lang="fr-FR" dirty="0"/>
          </a:p>
        </p:txBody>
      </p:sp>
      <p:sp>
        <p:nvSpPr>
          <p:cNvPr id="8" name="Sous-titr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41AF8-1912-FD49-9CE9-77E60BF9F7BF}" type="datetime1">
              <a:rPr lang="fr-FR" smtClean="0"/>
              <a:t>29/01/2019</a:t>
            </a:fld>
            <a:r>
              <a:rPr lang="fr-FR" smtClean="0"/>
              <a:t> -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6A3A96-33CD-441D-BDBF-847BE42C5BE6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 smtClean="0"/>
              <a:t>TITRE DU DOCUMENT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8843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1115616" y="1124744"/>
            <a:ext cx="7837488" cy="863600"/>
          </a:xfrm>
        </p:spPr>
        <p:txBody>
          <a:bodyPr/>
          <a:lstStyle/>
          <a:p>
            <a:r>
              <a:rPr lang="fr-FR" dirty="0" smtClean="0"/>
              <a:t>Une direction à part entière</a:t>
            </a:r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1085850" y="2276872"/>
            <a:ext cx="7837488" cy="4031853"/>
          </a:xfrm>
        </p:spPr>
        <p:txBody>
          <a:bodyPr/>
          <a:lstStyle/>
          <a:p>
            <a:pPr marL="400050" indent="-400050">
              <a:spcAft>
                <a:spcPts val="1200"/>
              </a:spcAft>
              <a:buClr>
                <a:schemeClr val="accent1"/>
              </a:buClr>
              <a:buFont typeface="Arial"/>
              <a:buChar char="•"/>
            </a:pPr>
            <a:r>
              <a:rPr lang="fr-FR" dirty="0"/>
              <a:t>Une direction de l’UVSQ, dépend directement du </a:t>
            </a:r>
            <a:r>
              <a:rPr lang="fr-FR" dirty="0" smtClean="0"/>
              <a:t>Président </a:t>
            </a:r>
          </a:p>
          <a:p>
            <a:pPr marL="400050" indent="-400050">
              <a:spcAft>
                <a:spcPts val="1200"/>
              </a:spcAft>
              <a:buClr>
                <a:schemeClr val="accent1"/>
              </a:buClr>
              <a:buFont typeface="Arial"/>
              <a:buChar char="•"/>
            </a:pPr>
            <a:r>
              <a:rPr lang="fr-FR" dirty="0"/>
              <a:t>6 bibliothèques sur 6 sites </a:t>
            </a:r>
            <a:r>
              <a:rPr lang="fr-FR" dirty="0" smtClean="0"/>
              <a:t>différents </a:t>
            </a:r>
          </a:p>
          <a:p>
            <a:pPr marL="400050" indent="-400050">
              <a:spcAft>
                <a:spcPts val="1200"/>
              </a:spcAft>
              <a:buClr>
                <a:schemeClr val="accent1"/>
              </a:buClr>
              <a:buFont typeface="Arial"/>
              <a:buChar char="•"/>
            </a:pPr>
            <a:r>
              <a:rPr lang="fr-FR" dirty="0"/>
              <a:t>8 bibliothèques de laboratoire </a:t>
            </a:r>
            <a:r>
              <a:rPr lang="fr-FR" dirty="0" smtClean="0"/>
              <a:t>associées 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-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776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85850" y="1052736"/>
            <a:ext cx="7837488" cy="5472608"/>
          </a:xfrm>
        </p:spPr>
        <p:txBody>
          <a:bodyPr/>
          <a:lstStyle/>
          <a:p>
            <a:r>
              <a:rPr lang="fr-FR" dirty="0" smtClean="0"/>
              <a:t>• </a:t>
            </a:r>
            <a:r>
              <a:rPr lang="fr-FR" dirty="0"/>
              <a:t>BU de Saint-Quentin-en-Yvelines : AES, Anglais, Droit, Économie, Espagnol, Géographie, Gestion, Histoire, Lettres, Santé, Science politique, Sociologie</a:t>
            </a:r>
          </a:p>
          <a:p>
            <a:r>
              <a:rPr lang="fr-FR" dirty="0"/>
              <a:t>11 843 étudiants desservis </a:t>
            </a:r>
            <a:endParaRPr lang="fr-FR" dirty="0" smtClean="0"/>
          </a:p>
          <a:p>
            <a:r>
              <a:rPr lang="fr-FR" dirty="0"/>
              <a:t> </a:t>
            </a:r>
          </a:p>
          <a:p>
            <a:r>
              <a:rPr lang="fr-FR" dirty="0"/>
              <a:t>• BU de Versailles : Biologie, Chimie, Informatique, Mathématiques, Physique, Sciences appliquées, Sciences de la Terre et de l'Univers</a:t>
            </a:r>
          </a:p>
          <a:p>
            <a:r>
              <a:rPr lang="fr-FR" dirty="0"/>
              <a:t>3 744 étudiants desservis</a:t>
            </a:r>
          </a:p>
          <a:p>
            <a:r>
              <a:rPr lang="fr-FR" dirty="0"/>
              <a:t> </a:t>
            </a:r>
          </a:p>
          <a:p>
            <a:r>
              <a:rPr lang="fr-FR" dirty="0"/>
              <a:t>• BU de Boulogne : Médecine</a:t>
            </a:r>
          </a:p>
          <a:p>
            <a:r>
              <a:rPr lang="fr-FR" dirty="0"/>
              <a:t>982 étudiants desservis</a:t>
            </a:r>
          </a:p>
          <a:p>
            <a:r>
              <a:rPr lang="fr-FR" dirty="0"/>
              <a:t> </a:t>
            </a:r>
          </a:p>
          <a:p>
            <a:r>
              <a:rPr lang="fr-FR" dirty="0"/>
              <a:t>• BU de l’IUT de Mantes : Droit, Économie, Génie industriel, Gestion</a:t>
            </a:r>
          </a:p>
          <a:p>
            <a:r>
              <a:rPr lang="fr-FR" dirty="0"/>
              <a:t>666 étudiants desservis</a:t>
            </a:r>
          </a:p>
          <a:p>
            <a:r>
              <a:rPr lang="fr-FR" dirty="0"/>
              <a:t> </a:t>
            </a:r>
          </a:p>
          <a:p>
            <a:r>
              <a:rPr lang="fr-FR" dirty="0"/>
              <a:t>• BU de l’IUT de Rambouillet : Comptabilité, Économie, Gestion</a:t>
            </a:r>
          </a:p>
          <a:p>
            <a:r>
              <a:rPr lang="fr-FR" dirty="0"/>
              <a:t>544 étudiants desservis</a:t>
            </a:r>
          </a:p>
          <a:p>
            <a:r>
              <a:rPr lang="fr-FR" dirty="0"/>
              <a:t> </a:t>
            </a:r>
          </a:p>
          <a:p>
            <a:r>
              <a:rPr lang="fr-FR" dirty="0"/>
              <a:t>• BU de l’IUT de Vélizy : Électronique, Informatique, Mathématiques, Physique</a:t>
            </a:r>
          </a:p>
          <a:p>
            <a:r>
              <a:rPr lang="fr-FR" dirty="0"/>
              <a:t>776 étudiants desservis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6672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1085850" y="1772816"/>
            <a:ext cx="7837488" cy="4535909"/>
          </a:xfrm>
        </p:spPr>
        <p:txBody>
          <a:bodyPr/>
          <a:lstStyle/>
          <a:p>
            <a:pPr>
              <a:buClr>
                <a:schemeClr val="accent1"/>
              </a:buClr>
            </a:pPr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-</a:t>
            </a:r>
            <a:endParaRPr lang="fr-FR" dirty="0"/>
          </a:p>
        </p:txBody>
      </p:sp>
      <p:sp>
        <p:nvSpPr>
          <p:cNvPr id="5" name="Ellipse 4"/>
          <p:cNvSpPr/>
          <p:nvPr/>
        </p:nvSpPr>
        <p:spPr>
          <a:xfrm>
            <a:off x="3416300" y="166688"/>
            <a:ext cx="1943100" cy="1203325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b="1" dirty="0">
                <a:solidFill>
                  <a:schemeClr val="tx1"/>
                </a:solidFill>
              </a:rPr>
              <a:t>DIRECTRICE </a:t>
            </a:r>
            <a:endParaRPr lang="fr-FR" sz="9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dirty="0">
                <a:solidFill>
                  <a:schemeClr val="tx1"/>
                </a:solidFill>
              </a:rPr>
              <a:t>Nathalie WATRIN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dirty="0">
                <a:solidFill>
                  <a:schemeClr val="tx1"/>
                </a:solidFill>
              </a:rPr>
              <a:t> 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dirty="0">
                <a:solidFill>
                  <a:schemeClr val="tx1"/>
                </a:solidFill>
              </a:rPr>
              <a:t> </a:t>
            </a:r>
            <a:r>
              <a:rPr lang="fr-FR" sz="900" b="1" dirty="0">
                <a:solidFill>
                  <a:schemeClr val="tx1"/>
                </a:solidFill>
              </a:rPr>
              <a:t>ADJOINTE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dirty="0">
                <a:solidFill>
                  <a:schemeClr val="tx1"/>
                </a:solidFill>
              </a:rPr>
              <a:t>Claire LEBRETON </a:t>
            </a:r>
            <a:r>
              <a:rPr lang="fr-FR" sz="600" dirty="0">
                <a:solidFill>
                  <a:schemeClr val="tx1"/>
                </a:solidFill>
              </a:rPr>
              <a:t> 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600" dirty="0">
              <a:solidFill>
                <a:schemeClr val="tx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87313" y="1924050"/>
            <a:ext cx="1747837" cy="2009775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b="1" dirty="0">
                <a:solidFill>
                  <a:schemeClr val="tx1"/>
                </a:solidFill>
              </a:rPr>
              <a:t>SYSTÈME D’INFORMATION DOCUMENTAIRE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00" i="1" dirty="0">
                <a:solidFill>
                  <a:schemeClr val="tx1"/>
                </a:solidFill>
              </a:rPr>
              <a:t> </a:t>
            </a:r>
            <a:endParaRPr lang="fr-FR" sz="6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800" b="1" i="1" dirty="0">
                <a:solidFill>
                  <a:schemeClr val="tx1"/>
                </a:solidFill>
              </a:rPr>
              <a:t>Responsable : </a:t>
            </a:r>
            <a:r>
              <a:rPr lang="fr-FR" sz="800" dirty="0">
                <a:solidFill>
                  <a:schemeClr val="tx1"/>
                </a:solidFill>
              </a:rPr>
              <a:t>Marie-Laure PELLE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7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7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b="1" dirty="0">
                <a:solidFill>
                  <a:schemeClr val="tx1"/>
                </a:solidFill>
              </a:rPr>
              <a:t>Administration portail documentaire</a:t>
            </a:r>
            <a:endParaRPr lang="fr-FR" sz="7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>
                <a:solidFill>
                  <a:schemeClr val="tx1"/>
                </a:solidFill>
              </a:rPr>
              <a:t>  Amin GALIB ALI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7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b="1" dirty="0">
                <a:solidFill>
                  <a:schemeClr val="tx1"/>
                </a:solidFill>
              </a:rPr>
              <a:t>Administration SIGB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>
                <a:solidFill>
                  <a:schemeClr val="tx1"/>
                </a:solidFill>
              </a:rPr>
              <a:t>  Vincent BERIEL / Marie-Laure PELLE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b="1" i="1" dirty="0">
                <a:solidFill>
                  <a:schemeClr val="tx1"/>
                </a:solidFill>
              </a:rPr>
              <a:t> </a:t>
            </a:r>
            <a:endParaRPr lang="fr-FR" sz="7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b="1" i="1" dirty="0">
                <a:solidFill>
                  <a:schemeClr val="tx1"/>
                </a:solidFill>
              </a:rPr>
              <a:t>Correspondants ABES</a:t>
            </a:r>
            <a:endParaRPr lang="fr-FR" sz="7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b="1" i="1" dirty="0">
                <a:solidFill>
                  <a:schemeClr val="tx1"/>
                </a:solidFill>
              </a:rPr>
              <a:t>SUDOC</a:t>
            </a:r>
            <a:r>
              <a:rPr lang="fr-FR" sz="700" dirty="0">
                <a:solidFill>
                  <a:schemeClr val="tx1"/>
                </a:solidFill>
              </a:rPr>
              <a:t> :  Vincent BERIEL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b="1" i="1" dirty="0">
                <a:solidFill>
                  <a:schemeClr val="tx1"/>
                </a:solidFill>
              </a:rPr>
              <a:t>STAR</a:t>
            </a:r>
            <a:r>
              <a:rPr lang="fr-FR" sz="700" dirty="0">
                <a:solidFill>
                  <a:schemeClr val="tx1"/>
                </a:solidFill>
              </a:rPr>
              <a:t> :  Lydie MONTZAMIR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b="1" i="1" dirty="0">
                <a:solidFill>
                  <a:schemeClr val="tx1"/>
                </a:solidFill>
              </a:rPr>
              <a:t>AUTORITES</a:t>
            </a:r>
            <a:r>
              <a:rPr lang="fr-FR" sz="700" dirty="0">
                <a:solidFill>
                  <a:schemeClr val="tx1"/>
                </a:solidFill>
              </a:rPr>
              <a:t> : Emmanuelle ROGER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5724525" y="50800"/>
            <a:ext cx="3095625" cy="1433513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9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b="1" dirty="0">
                <a:solidFill>
                  <a:schemeClr val="tx1"/>
                </a:solidFill>
              </a:rPr>
              <a:t>AFFAIRES GENERALES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500" b="1" i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b="1" i="1" dirty="0">
                <a:solidFill>
                  <a:schemeClr val="tx1"/>
                </a:solidFill>
              </a:rPr>
              <a:t>Assistante de direction</a:t>
            </a:r>
            <a:endParaRPr lang="fr-FR" sz="7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>
                <a:solidFill>
                  <a:schemeClr val="tx1"/>
                </a:solidFill>
              </a:rPr>
              <a:t>Carole GIRARD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7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b="1" dirty="0">
                <a:solidFill>
                  <a:schemeClr val="tx1"/>
                </a:solidFill>
              </a:rPr>
              <a:t>Affaires financières		Gestion des emplois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>
                <a:solidFill>
                  <a:schemeClr val="tx1"/>
                </a:solidFill>
              </a:rPr>
              <a:t>Carole GIRARD 		Annie FAVRE-BULLY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7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b="1" dirty="0">
                <a:solidFill>
                  <a:schemeClr val="tx1"/>
                </a:solidFill>
              </a:rPr>
              <a:t>Marchés publics et conventions 	Formation continue </a:t>
            </a:r>
            <a:endParaRPr lang="fr-FR" sz="7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>
                <a:solidFill>
                  <a:schemeClr val="tx1"/>
                </a:solidFill>
              </a:rPr>
              <a:t>Denis ESPAGNO 		Enrica HARRANGER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7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b="1" dirty="0">
                <a:solidFill>
                  <a:schemeClr val="tx1"/>
                </a:solidFill>
              </a:rPr>
              <a:t>Indicateurs et pilotage</a:t>
            </a:r>
            <a:endParaRPr lang="fr-FR" sz="7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>
                <a:solidFill>
                  <a:schemeClr val="tx1"/>
                </a:solidFill>
              </a:rPr>
              <a:t>Maryline DESAINTJEAN / Denis ESPAGNO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700" dirty="0">
              <a:solidFill>
                <a:schemeClr val="tx1"/>
              </a:solidFill>
            </a:endParaRPr>
          </a:p>
        </p:txBody>
      </p:sp>
      <p:cxnSp>
        <p:nvCxnSpPr>
          <p:cNvPr id="10" name="Connecteur droit 9"/>
          <p:cNvCxnSpPr>
            <a:stCxn id="5" idx="4"/>
          </p:cNvCxnSpPr>
          <p:nvPr/>
        </p:nvCxnSpPr>
        <p:spPr>
          <a:xfrm>
            <a:off x="4387850" y="1370013"/>
            <a:ext cx="0" cy="3279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3188" y="4673600"/>
            <a:ext cx="2055812" cy="2149475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9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b="1" dirty="0">
                <a:solidFill>
                  <a:schemeClr val="tx1"/>
                </a:solidFill>
              </a:rPr>
              <a:t>BU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b="1" dirty="0">
                <a:solidFill>
                  <a:schemeClr val="tx1"/>
                </a:solidFill>
              </a:rPr>
              <a:t>ST-QUENTIN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700" b="1" i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b="1" i="1" dirty="0">
                <a:solidFill>
                  <a:schemeClr val="tx1"/>
                </a:solidFill>
              </a:rPr>
              <a:t>Responsable : </a:t>
            </a:r>
            <a:r>
              <a:rPr lang="fr-FR" sz="700" dirty="0">
                <a:solidFill>
                  <a:schemeClr val="tx1"/>
                </a:solidFill>
              </a:rPr>
              <a:t>Chantal MERLE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b="1" i="1" dirty="0">
                <a:solidFill>
                  <a:schemeClr val="tx1"/>
                </a:solidFill>
              </a:rPr>
              <a:t>Adjoint : </a:t>
            </a:r>
            <a:r>
              <a:rPr lang="fr-FR" sz="700" dirty="0">
                <a:solidFill>
                  <a:schemeClr val="tx1"/>
                </a:solidFill>
              </a:rPr>
              <a:t>Vincent BERIEL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7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fr-FR" sz="600" dirty="0">
                <a:solidFill>
                  <a:schemeClr val="tx1"/>
                </a:solidFill>
              </a:rPr>
              <a:t>Bérénice BALAN 	Marie-Hélène MONTBRION</a:t>
            </a:r>
          </a:p>
          <a:p>
            <a:pPr>
              <a:defRPr/>
            </a:pPr>
            <a:r>
              <a:rPr lang="fr-FR" sz="600" dirty="0">
                <a:solidFill>
                  <a:schemeClr val="tx1"/>
                </a:solidFill>
              </a:rPr>
              <a:t>Françoise BEYNIER 	Lydie MONTZAMIR</a:t>
            </a:r>
          </a:p>
          <a:p>
            <a:pPr>
              <a:defRPr/>
            </a:pPr>
            <a:r>
              <a:rPr lang="fr-FR" sz="600" dirty="0">
                <a:solidFill>
                  <a:schemeClr val="tx1"/>
                </a:solidFill>
              </a:rPr>
              <a:t>Isabelle CHAVELET	Dorothée PAIN</a:t>
            </a:r>
          </a:p>
          <a:p>
            <a:pPr>
              <a:defRPr/>
            </a:pPr>
            <a:r>
              <a:rPr lang="fr-FR" sz="600" dirty="0" err="1">
                <a:solidFill>
                  <a:schemeClr val="tx1"/>
                </a:solidFill>
              </a:rPr>
              <a:t>Frédérick</a:t>
            </a:r>
            <a:r>
              <a:rPr lang="fr-FR" sz="600" dirty="0">
                <a:solidFill>
                  <a:schemeClr val="tx1"/>
                </a:solidFill>
              </a:rPr>
              <a:t> CHEVALLIER	Evelyne PEAN</a:t>
            </a:r>
          </a:p>
          <a:p>
            <a:pPr>
              <a:defRPr/>
            </a:pPr>
            <a:r>
              <a:rPr lang="fr-FR" sz="600" dirty="0">
                <a:solidFill>
                  <a:schemeClr val="tx1"/>
                </a:solidFill>
              </a:rPr>
              <a:t>Amin GALIB ALI	Marie-Laure PELLE</a:t>
            </a:r>
          </a:p>
          <a:p>
            <a:pPr>
              <a:defRPr/>
            </a:pPr>
            <a:r>
              <a:rPr lang="fr-FR" sz="600" dirty="0">
                <a:solidFill>
                  <a:schemeClr val="tx1"/>
                </a:solidFill>
              </a:rPr>
              <a:t>Chantal FOMBA	Karine PELLERIN</a:t>
            </a:r>
          </a:p>
          <a:p>
            <a:pPr>
              <a:defRPr/>
            </a:pPr>
            <a:r>
              <a:rPr lang="fr-FR" sz="600" dirty="0">
                <a:solidFill>
                  <a:schemeClr val="tx1"/>
                </a:solidFill>
              </a:rPr>
              <a:t>Enrica HARRANGER	</a:t>
            </a:r>
            <a:r>
              <a:rPr lang="fr-FR" sz="600" dirty="0" err="1">
                <a:solidFill>
                  <a:schemeClr val="tx1"/>
                </a:solidFill>
              </a:rPr>
              <a:t>Titouan</a:t>
            </a:r>
            <a:r>
              <a:rPr lang="fr-FR" sz="600" dirty="0">
                <a:solidFill>
                  <a:schemeClr val="tx1"/>
                </a:solidFill>
              </a:rPr>
              <a:t> RAJAT</a:t>
            </a:r>
          </a:p>
          <a:p>
            <a:pPr>
              <a:defRPr/>
            </a:pPr>
            <a:r>
              <a:rPr lang="fr-FR" sz="600" dirty="0">
                <a:solidFill>
                  <a:schemeClr val="tx1"/>
                </a:solidFill>
              </a:rPr>
              <a:t>Dorothée HENNES-CORDEL	Armelle RIGAUD</a:t>
            </a:r>
          </a:p>
          <a:p>
            <a:pPr>
              <a:defRPr/>
            </a:pPr>
            <a:r>
              <a:rPr lang="en-US" sz="600" dirty="0">
                <a:solidFill>
                  <a:schemeClr val="tx1"/>
                </a:solidFill>
              </a:rPr>
              <a:t>Eric JOUANNO </a:t>
            </a:r>
            <a:r>
              <a:rPr lang="fr-FR" sz="600">
                <a:solidFill>
                  <a:schemeClr val="tx1"/>
                </a:solidFill>
              </a:rPr>
              <a:t>	Ségolène </a:t>
            </a:r>
            <a:r>
              <a:rPr lang="fr-FR" sz="600" dirty="0">
                <a:solidFill>
                  <a:schemeClr val="tx1"/>
                </a:solidFill>
              </a:rPr>
              <a:t>RODARY</a:t>
            </a:r>
          </a:p>
          <a:p>
            <a:pPr>
              <a:defRPr/>
            </a:pPr>
            <a:r>
              <a:rPr lang="en-US" sz="600" dirty="0">
                <a:solidFill>
                  <a:schemeClr val="tx1"/>
                </a:solidFill>
              </a:rPr>
              <a:t>Claire LEBRETON 	</a:t>
            </a:r>
            <a:r>
              <a:rPr lang="fr-FR" sz="600" dirty="0">
                <a:solidFill>
                  <a:schemeClr val="tx1"/>
                </a:solidFill>
              </a:rPr>
              <a:t>Emmanuelle ROGER </a:t>
            </a:r>
            <a:r>
              <a:rPr lang="en-US" sz="600" dirty="0">
                <a:solidFill>
                  <a:schemeClr val="tx1"/>
                </a:solidFill>
              </a:rPr>
              <a:t>	</a:t>
            </a:r>
            <a:endParaRPr lang="fr-FR" sz="6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600" dirty="0">
                <a:solidFill>
                  <a:schemeClr val="tx1"/>
                </a:solidFill>
              </a:rPr>
              <a:t>Benoit LECARPENTIER	</a:t>
            </a:r>
            <a:r>
              <a:rPr lang="en-US" sz="600" dirty="0" err="1">
                <a:solidFill>
                  <a:schemeClr val="tx1"/>
                </a:solidFill>
              </a:rPr>
              <a:t>Amélie</a:t>
            </a:r>
            <a:r>
              <a:rPr lang="en-US" sz="600" dirty="0">
                <a:solidFill>
                  <a:schemeClr val="tx1"/>
                </a:solidFill>
              </a:rPr>
              <a:t> TOUFFLET 	</a:t>
            </a:r>
            <a:endParaRPr lang="fr-FR" sz="6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fr-FR" sz="600" dirty="0">
                <a:solidFill>
                  <a:schemeClr val="tx1"/>
                </a:solidFill>
              </a:rPr>
              <a:t>Corine LEGRAND</a:t>
            </a:r>
            <a:r>
              <a:rPr lang="en-US" sz="600" dirty="0">
                <a:solidFill>
                  <a:schemeClr val="tx1"/>
                </a:solidFill>
              </a:rPr>
              <a:t> 	Hamid TOUTOUNCHIAN</a:t>
            </a:r>
            <a:endParaRPr lang="fr-FR" sz="6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fr-FR" sz="600" dirty="0">
                <a:solidFill>
                  <a:schemeClr val="tx1"/>
                </a:solidFill>
              </a:rPr>
              <a:t>Julien LIGNEREUX	Virginie YELLOUZ</a:t>
            </a:r>
          </a:p>
          <a:p>
            <a:pPr>
              <a:defRPr/>
            </a:pPr>
            <a:r>
              <a:rPr lang="fr-FR" sz="600" dirty="0" err="1">
                <a:solidFill>
                  <a:schemeClr val="tx1"/>
                </a:solidFill>
              </a:rPr>
              <a:t>Melanie</a:t>
            </a:r>
            <a:r>
              <a:rPr lang="fr-FR" sz="600" dirty="0">
                <a:solidFill>
                  <a:schemeClr val="tx1"/>
                </a:solidFill>
              </a:rPr>
              <a:t> MARTINS	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7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00" kern="0" dirty="0">
                <a:solidFill>
                  <a:schemeClr val="tx1"/>
                </a:solidFill>
              </a:rPr>
              <a:t>	</a:t>
            </a:r>
            <a:r>
              <a:rPr lang="en-US" sz="700" kern="0" dirty="0">
                <a:solidFill>
                  <a:schemeClr val="tx1"/>
                </a:solidFill>
              </a:rPr>
              <a:t>	</a:t>
            </a:r>
            <a:endParaRPr lang="fr-FR" sz="700" kern="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95650" y="4957763"/>
            <a:ext cx="1727200" cy="1865312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b="1" dirty="0">
                <a:solidFill>
                  <a:schemeClr val="tx1"/>
                </a:solidFill>
              </a:rPr>
              <a:t>BU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b="1" dirty="0">
                <a:solidFill>
                  <a:schemeClr val="tx1"/>
                </a:solidFill>
              </a:rPr>
              <a:t>VERSAILLES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700" b="1" i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700" b="1" i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b="1" i="1" dirty="0">
                <a:solidFill>
                  <a:schemeClr val="tx1"/>
                </a:solidFill>
              </a:rPr>
              <a:t>Responsable : </a:t>
            </a:r>
            <a:endParaRPr lang="fr-FR" sz="7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>
                <a:solidFill>
                  <a:schemeClr val="tx1"/>
                </a:solidFill>
              </a:rPr>
              <a:t>Alexandra DURR-LAZARIS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6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00" cap="all" dirty="0">
                <a:solidFill>
                  <a:schemeClr val="tx1"/>
                </a:solidFill>
              </a:rPr>
              <a:t>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00" dirty="0">
                <a:solidFill>
                  <a:schemeClr val="tx1"/>
                </a:solidFill>
              </a:rPr>
              <a:t>Candy DANJAUT 	 Anna </a:t>
            </a:r>
            <a:r>
              <a:rPr lang="fr-FR" sz="600" cap="all" dirty="0" err="1">
                <a:solidFill>
                  <a:schemeClr val="tx1"/>
                </a:solidFill>
              </a:rPr>
              <a:t>Lebier</a:t>
            </a:r>
            <a:r>
              <a:rPr lang="fr-FR" sz="600" dirty="0">
                <a:solidFill>
                  <a:schemeClr val="tx1"/>
                </a:solidFill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00" dirty="0">
                <a:solidFill>
                  <a:schemeClr val="tx1"/>
                </a:solidFill>
              </a:rPr>
              <a:t>Maryline DESAINTJEAN	 Stéphane </a:t>
            </a:r>
            <a:r>
              <a:rPr lang="fr-FR" sz="600" cap="all" dirty="0" err="1">
                <a:solidFill>
                  <a:schemeClr val="tx1"/>
                </a:solidFill>
              </a:rPr>
              <a:t>Moncel</a:t>
            </a:r>
            <a:r>
              <a:rPr lang="fr-FR" sz="600" cap="all" dirty="0">
                <a:solidFill>
                  <a:schemeClr val="tx1"/>
                </a:solidFill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00" dirty="0">
                <a:solidFill>
                  <a:schemeClr val="tx1"/>
                </a:solidFill>
              </a:rPr>
              <a:t>Mathilde GALLET	 </a:t>
            </a:r>
            <a:r>
              <a:rPr lang="fr-FR" sz="600" dirty="0" err="1">
                <a:solidFill>
                  <a:schemeClr val="tx1"/>
                </a:solidFill>
              </a:rPr>
              <a:t>Bophavary</a:t>
            </a:r>
            <a:r>
              <a:rPr lang="fr-FR" sz="600" dirty="0">
                <a:solidFill>
                  <a:schemeClr val="tx1"/>
                </a:solidFill>
              </a:rPr>
              <a:t> </a:t>
            </a:r>
            <a:r>
              <a:rPr lang="fr-FR" sz="600" dirty="0" err="1">
                <a:solidFill>
                  <a:schemeClr val="tx1"/>
                </a:solidFill>
              </a:rPr>
              <a:t>P</a:t>
            </a:r>
            <a:r>
              <a:rPr lang="fr-FR" sz="600" cap="all" dirty="0" err="1">
                <a:solidFill>
                  <a:schemeClr val="tx1"/>
                </a:solidFill>
              </a:rPr>
              <a:t>reap</a:t>
            </a:r>
            <a:r>
              <a:rPr lang="fr-FR" sz="600" cap="all" dirty="0">
                <a:solidFill>
                  <a:schemeClr val="tx1"/>
                </a:solidFill>
              </a:rPr>
              <a:t> </a:t>
            </a:r>
            <a:endParaRPr lang="fr-FR" sz="6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00" dirty="0">
                <a:solidFill>
                  <a:schemeClr val="tx1"/>
                </a:solidFill>
              </a:rPr>
              <a:t>Marie-Pierre </a:t>
            </a:r>
            <a:r>
              <a:rPr lang="fr-FR" sz="600" cap="all" dirty="0" err="1">
                <a:solidFill>
                  <a:schemeClr val="tx1"/>
                </a:solidFill>
              </a:rPr>
              <a:t>Hurel</a:t>
            </a:r>
            <a:r>
              <a:rPr lang="fr-FR" sz="600" dirty="0">
                <a:solidFill>
                  <a:schemeClr val="tx1"/>
                </a:solidFill>
              </a:rPr>
              <a:t> 	Aurélie </a:t>
            </a:r>
            <a:r>
              <a:rPr lang="fr-FR" sz="600" dirty="0" err="1">
                <a:solidFill>
                  <a:schemeClr val="tx1"/>
                </a:solidFill>
              </a:rPr>
              <a:t>S</a:t>
            </a:r>
            <a:r>
              <a:rPr lang="fr-FR" sz="600" cap="all" dirty="0" err="1">
                <a:solidFill>
                  <a:schemeClr val="tx1"/>
                </a:solidFill>
              </a:rPr>
              <a:t>aucourt</a:t>
            </a:r>
            <a:r>
              <a:rPr lang="fr-FR" sz="600" dirty="0">
                <a:solidFill>
                  <a:schemeClr val="tx1"/>
                </a:solidFill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00" dirty="0">
                <a:solidFill>
                  <a:schemeClr val="tx1"/>
                </a:solidFill>
              </a:rPr>
              <a:t>Dylan </a:t>
            </a:r>
            <a:r>
              <a:rPr lang="fr-FR" sz="600" cap="all" dirty="0" err="1">
                <a:solidFill>
                  <a:schemeClr val="tx1"/>
                </a:solidFill>
              </a:rPr>
              <a:t>Jouanno</a:t>
            </a:r>
            <a:r>
              <a:rPr lang="fr-FR" sz="600" dirty="0">
                <a:solidFill>
                  <a:schemeClr val="tx1"/>
                </a:solidFill>
              </a:rPr>
              <a:t> 	Michel </a:t>
            </a:r>
            <a:r>
              <a:rPr lang="fr-FR" sz="600" cap="all" dirty="0">
                <a:solidFill>
                  <a:schemeClr val="tx1"/>
                </a:solidFill>
              </a:rPr>
              <a:t>Vallet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00" dirty="0">
                <a:solidFill>
                  <a:schemeClr val="tx1"/>
                </a:solidFill>
              </a:rPr>
              <a:t>	</a:t>
            </a:r>
            <a:endParaRPr lang="fr-FR" sz="7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07013" y="5661025"/>
            <a:ext cx="923925" cy="1135063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7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b="1" dirty="0">
                <a:solidFill>
                  <a:schemeClr val="tx1"/>
                </a:solidFill>
              </a:rPr>
              <a:t>BU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b="1" dirty="0">
                <a:solidFill>
                  <a:schemeClr val="tx1"/>
                </a:solidFill>
              </a:rPr>
              <a:t>BOULOGNE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700" b="1" i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b="1" i="1" dirty="0">
                <a:solidFill>
                  <a:schemeClr val="tx1"/>
                </a:solidFill>
              </a:rPr>
              <a:t>Responsable  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>
                <a:solidFill>
                  <a:schemeClr val="tx1"/>
                </a:solidFill>
              </a:rPr>
              <a:t>Armelle RIGAUD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>
                <a:solidFill>
                  <a:srgbClr val="FF0000"/>
                </a:solidFill>
              </a:rPr>
              <a:t> </a:t>
            </a:r>
            <a:endParaRPr lang="fr-FR" sz="6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6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00" dirty="0">
                <a:solidFill>
                  <a:schemeClr val="tx1"/>
                </a:solidFill>
              </a:rPr>
              <a:t>Vianney IDLAS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00" dirty="0">
                <a:solidFill>
                  <a:schemeClr val="tx1"/>
                </a:solidFill>
              </a:rPr>
              <a:t>Julien LECOQ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7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348413" y="5661025"/>
            <a:ext cx="800100" cy="1141413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7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7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b="1" dirty="0">
                <a:solidFill>
                  <a:schemeClr val="tx1"/>
                </a:solidFill>
              </a:rPr>
              <a:t>BU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b="1" dirty="0">
                <a:solidFill>
                  <a:schemeClr val="tx1"/>
                </a:solidFill>
              </a:rPr>
              <a:t> VELIZY</a:t>
            </a:r>
            <a:endParaRPr lang="fr-FR" sz="900" b="1" i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700" b="1" i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b="1" i="1" dirty="0">
                <a:solidFill>
                  <a:schemeClr val="tx1"/>
                </a:solidFill>
              </a:rPr>
              <a:t>Responsable 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>
                <a:solidFill>
                  <a:schemeClr val="tx1"/>
                </a:solidFill>
              </a:rPr>
              <a:t>Maryline DESAINTJEAN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6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00" kern="0" dirty="0">
                <a:solidFill>
                  <a:schemeClr val="tx1"/>
                </a:solidFill>
              </a:rPr>
              <a:t>Cécilia CUVELIER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00" kern="0" dirty="0">
                <a:solidFill>
                  <a:schemeClr val="tx1"/>
                </a:solidFill>
              </a:rPr>
              <a:t>Thomas DEMMEL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600" u="sng" dirty="0">
              <a:solidFill>
                <a:schemeClr val="tx1"/>
              </a:solidFill>
              <a:hlinkClick r:id="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600" u="sng" dirty="0">
              <a:solidFill>
                <a:schemeClr val="tx1"/>
              </a:solidFill>
              <a:hlinkClick r:id="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235825" y="5661025"/>
            <a:ext cx="792163" cy="1135063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7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b="1" dirty="0">
                <a:solidFill>
                  <a:schemeClr val="tx1"/>
                </a:solidFill>
              </a:rPr>
              <a:t>BU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b="1" dirty="0">
                <a:solidFill>
                  <a:schemeClr val="tx1"/>
                </a:solidFill>
              </a:rPr>
              <a:t>MANTES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700" b="1" i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b="1" i="1" dirty="0">
                <a:solidFill>
                  <a:schemeClr val="tx1"/>
                </a:solidFill>
              </a:rPr>
              <a:t>Responsable : </a:t>
            </a:r>
            <a:r>
              <a:rPr lang="fr-FR" sz="700" dirty="0">
                <a:solidFill>
                  <a:schemeClr val="tx1"/>
                </a:solidFill>
              </a:rPr>
              <a:t>Mathilde GALLET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600" kern="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00" kern="0" dirty="0">
                <a:solidFill>
                  <a:schemeClr val="tx1"/>
                </a:solidFill>
              </a:rPr>
              <a:t>Cathy JAQUINOD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00" kern="0">
                <a:solidFill>
                  <a:schemeClr val="tx1"/>
                </a:solidFill>
              </a:rPr>
              <a:t>Manuela LIENARD</a:t>
            </a:r>
            <a:endParaRPr lang="fr-FR" sz="600" kern="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600" u="sng" dirty="0">
              <a:solidFill>
                <a:schemeClr val="tx1"/>
              </a:solidFill>
              <a:hlinkClick r:id="rId3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118475" y="5661025"/>
            <a:ext cx="917575" cy="1125538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7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7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7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b="1" dirty="0">
                <a:solidFill>
                  <a:schemeClr val="tx1"/>
                </a:solidFill>
              </a:rPr>
              <a:t>BU RAMBOUILLET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700" b="1" i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b="1" i="1" dirty="0">
                <a:solidFill>
                  <a:schemeClr val="tx1"/>
                </a:solidFill>
              </a:rPr>
              <a:t>Responsable </a:t>
            </a:r>
            <a:r>
              <a:rPr lang="fr-FR" sz="700" dirty="0">
                <a:solidFill>
                  <a:schemeClr val="tx1"/>
                </a:solidFill>
              </a:rPr>
              <a:t>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>
                <a:solidFill>
                  <a:schemeClr val="tx1"/>
                </a:solidFill>
              </a:rPr>
              <a:t>Karine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>
                <a:solidFill>
                  <a:schemeClr val="tx1"/>
                </a:solidFill>
              </a:rPr>
              <a:t>PELLERIN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6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00" kern="0" dirty="0">
                <a:solidFill>
                  <a:schemeClr val="tx1"/>
                </a:solidFill>
              </a:rPr>
              <a:t>Gérald PEAN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00" kern="0" dirty="0">
                <a:solidFill>
                  <a:schemeClr val="tx1"/>
                </a:solidFill>
              </a:rPr>
              <a:t>Fabienne DRUGEON</a:t>
            </a:r>
            <a:endParaRPr lang="fr-FR" sz="700" kern="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700" kern="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600" u="sng" dirty="0">
              <a:solidFill>
                <a:schemeClr val="tx1"/>
              </a:solidFill>
              <a:hlinkClick r:id="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600" u="sng" dirty="0">
              <a:solidFill>
                <a:schemeClr val="tx1"/>
              </a:solidFill>
              <a:hlinkClick r:id=""/>
            </a:endParaRPr>
          </a:p>
        </p:txBody>
      </p:sp>
      <p:cxnSp>
        <p:nvCxnSpPr>
          <p:cNvPr id="17" name="Connecteur droit 16"/>
          <p:cNvCxnSpPr/>
          <p:nvPr/>
        </p:nvCxnSpPr>
        <p:spPr>
          <a:xfrm flipH="1" flipV="1">
            <a:off x="1111250" y="4629150"/>
            <a:ext cx="6535738" cy="206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>
            <a:stCxn id="13" idx="0"/>
          </p:cNvCxnSpPr>
          <p:nvPr/>
        </p:nvCxnSpPr>
        <p:spPr>
          <a:xfrm flipH="1" flipV="1">
            <a:off x="5764213" y="4649788"/>
            <a:ext cx="4762" cy="10112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6943725" y="5341938"/>
            <a:ext cx="0" cy="2873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>
            <a:stCxn id="15" idx="0"/>
          </p:cNvCxnSpPr>
          <p:nvPr/>
        </p:nvCxnSpPr>
        <p:spPr>
          <a:xfrm flipV="1">
            <a:off x="7632700" y="4649788"/>
            <a:ext cx="0" cy="10112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8316913" y="5373688"/>
            <a:ext cx="0" cy="2873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1908175" y="1804988"/>
            <a:ext cx="2120900" cy="27971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7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b="1" dirty="0">
                <a:solidFill>
                  <a:schemeClr val="tx1"/>
                </a:solidFill>
              </a:rPr>
              <a:t>PÔLE SERVICES A L’ENSEIGNEMENT</a:t>
            </a:r>
            <a:endParaRPr lang="fr-FR" sz="9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00" b="1" i="1" dirty="0">
                <a:solidFill>
                  <a:schemeClr val="tx1"/>
                </a:solidFill>
              </a:rPr>
              <a:t>  </a:t>
            </a:r>
            <a:endParaRPr lang="fr-FR" sz="6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800" b="1" i="1" dirty="0">
                <a:solidFill>
                  <a:schemeClr val="tx1"/>
                </a:solidFill>
              </a:rPr>
              <a:t>Responsable : </a:t>
            </a:r>
            <a:r>
              <a:rPr lang="fr-FR" sz="800" dirty="0">
                <a:solidFill>
                  <a:schemeClr val="tx1"/>
                </a:solidFill>
              </a:rPr>
              <a:t>Enrica HARRANGER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700" b="1" dirty="0">
              <a:solidFill>
                <a:prstClr val="black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b="1" dirty="0">
                <a:solidFill>
                  <a:prstClr val="black"/>
                </a:solidFill>
              </a:rPr>
              <a:t>Ouvrages et </a:t>
            </a:r>
            <a:r>
              <a:rPr lang="fr-FR" sz="700" b="1" dirty="0" err="1">
                <a:solidFill>
                  <a:prstClr val="black"/>
                </a:solidFill>
              </a:rPr>
              <a:t>ebooks</a:t>
            </a:r>
            <a:r>
              <a:rPr lang="fr-FR" sz="700" b="1" dirty="0">
                <a:solidFill>
                  <a:prstClr val="black"/>
                </a:solidFill>
              </a:rPr>
              <a:t> </a:t>
            </a:r>
            <a:r>
              <a:rPr lang="fr-FR" sz="700" dirty="0">
                <a:solidFill>
                  <a:prstClr val="black"/>
                </a:solidFill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>
                <a:solidFill>
                  <a:prstClr val="black"/>
                </a:solidFill>
              </a:rPr>
              <a:t>Dorothée PAIN</a:t>
            </a:r>
            <a:endParaRPr lang="fr-FR" sz="7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7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b="1" dirty="0">
                <a:solidFill>
                  <a:schemeClr val="tx1"/>
                </a:solidFill>
              </a:rPr>
              <a:t>Formation des usagers L et 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>
                <a:solidFill>
                  <a:schemeClr val="tx1"/>
                </a:solidFill>
              </a:rPr>
              <a:t>Enrica HARRANGER/ Alexandra DURR-LAZARIS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7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b="1" dirty="0">
                <a:solidFill>
                  <a:schemeClr val="tx1"/>
                </a:solidFill>
              </a:rPr>
              <a:t>Mission Innovation Pédagogique</a:t>
            </a:r>
            <a:endParaRPr lang="fr-FR" sz="7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>
                <a:solidFill>
                  <a:schemeClr val="tx1"/>
                </a:solidFill>
              </a:rPr>
              <a:t>Enrica HARRANGER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7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b="1" dirty="0">
                <a:solidFill>
                  <a:schemeClr val="tx1"/>
                </a:solidFill>
              </a:rPr>
              <a:t>Edition numérique enseignement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i="1" dirty="0">
                <a:solidFill>
                  <a:schemeClr val="tx1"/>
                </a:solidFill>
              </a:rPr>
              <a:t>Ressources pédagogiques  </a:t>
            </a:r>
            <a:r>
              <a:rPr lang="fr-FR" sz="700" dirty="0">
                <a:solidFill>
                  <a:schemeClr val="tx1"/>
                </a:solidFill>
              </a:rPr>
              <a:t>: </a:t>
            </a:r>
            <a:r>
              <a:rPr lang="fr-FR" sz="700" dirty="0">
                <a:solidFill>
                  <a:srgbClr val="FF0000"/>
                </a:solidFill>
              </a:rPr>
              <a:t>XXX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i="1" dirty="0">
                <a:solidFill>
                  <a:schemeClr val="tx1"/>
                </a:solidFill>
              </a:rPr>
              <a:t>Travaux d’étudiants </a:t>
            </a:r>
            <a:r>
              <a:rPr lang="fr-FR" sz="700" dirty="0">
                <a:solidFill>
                  <a:schemeClr val="tx1"/>
                </a:solidFill>
              </a:rPr>
              <a:t> : Mathilde GALLET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7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b="1" dirty="0">
                <a:solidFill>
                  <a:schemeClr val="tx1"/>
                </a:solidFill>
              </a:rPr>
              <a:t>Services aux publics</a:t>
            </a:r>
            <a:endParaRPr lang="fr-FR" sz="7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i="1" dirty="0">
                <a:solidFill>
                  <a:schemeClr val="tx1"/>
                </a:solidFill>
              </a:rPr>
              <a:t>BU St-Quentin </a:t>
            </a:r>
            <a:r>
              <a:rPr lang="fr-FR" sz="700" dirty="0">
                <a:solidFill>
                  <a:schemeClr val="tx1"/>
                </a:solidFill>
              </a:rPr>
              <a:t>: Chantal MERLE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i="1" dirty="0">
                <a:solidFill>
                  <a:schemeClr val="tx1"/>
                </a:solidFill>
              </a:rPr>
              <a:t>BU Versailles </a:t>
            </a:r>
            <a:r>
              <a:rPr lang="fr-FR" sz="700" dirty="0">
                <a:solidFill>
                  <a:schemeClr val="tx1"/>
                </a:solidFill>
              </a:rPr>
              <a:t>: Alexandra DURR-LAZARIS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852988" y="1804988"/>
            <a:ext cx="2395537" cy="277653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9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b="1" dirty="0">
                <a:solidFill>
                  <a:schemeClr val="tx1"/>
                </a:solidFill>
              </a:rPr>
              <a:t>PÔLE SERVICES A LA RECHERCHE</a:t>
            </a:r>
            <a:endParaRPr lang="fr-FR" sz="9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00" i="1" dirty="0">
                <a:solidFill>
                  <a:schemeClr val="tx1"/>
                </a:solidFill>
              </a:rPr>
              <a:t> </a:t>
            </a:r>
            <a:endParaRPr lang="fr-FR" sz="6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800" b="1" i="1" dirty="0">
                <a:solidFill>
                  <a:schemeClr val="tx1"/>
                </a:solidFill>
              </a:rPr>
              <a:t>Responsable : </a:t>
            </a:r>
            <a:r>
              <a:rPr lang="fr-FR" sz="800" dirty="0">
                <a:solidFill>
                  <a:schemeClr val="tx1"/>
                </a:solidFill>
              </a:rPr>
              <a:t>Claire LEBRETON</a:t>
            </a:r>
            <a:endParaRPr lang="fr-FR" sz="7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700" b="1" dirty="0">
              <a:solidFill>
                <a:prstClr val="black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b="1" dirty="0">
                <a:solidFill>
                  <a:prstClr val="black"/>
                </a:solidFill>
              </a:rPr>
              <a:t>Abonnements électroniques et papier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>
                <a:solidFill>
                  <a:prstClr val="black"/>
                </a:solidFill>
              </a:rPr>
              <a:t>Marie-Laure PELLE / Karine PELLERIN</a:t>
            </a:r>
            <a:endParaRPr lang="fr-FR" sz="7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7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b="1" dirty="0">
                <a:solidFill>
                  <a:schemeClr val="tx1"/>
                </a:solidFill>
              </a:rPr>
              <a:t>Formation des doctorants</a:t>
            </a:r>
            <a:endParaRPr lang="fr-FR" sz="7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>
                <a:solidFill>
                  <a:schemeClr val="tx1"/>
                </a:solidFill>
              </a:rPr>
              <a:t>Claire LEBRETON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9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b="1" dirty="0">
                <a:solidFill>
                  <a:schemeClr val="tx1"/>
                </a:solidFill>
              </a:rPr>
              <a:t>Edition numérique recherche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i="1" dirty="0">
                <a:solidFill>
                  <a:schemeClr val="tx1"/>
                </a:solidFill>
              </a:rPr>
              <a:t>Open </a:t>
            </a:r>
            <a:r>
              <a:rPr lang="fr-FR" sz="700" i="1" dirty="0" err="1">
                <a:solidFill>
                  <a:schemeClr val="tx1"/>
                </a:solidFill>
              </a:rPr>
              <a:t>access</a:t>
            </a:r>
            <a:r>
              <a:rPr lang="fr-FR" sz="700" i="1" dirty="0">
                <a:solidFill>
                  <a:schemeClr val="tx1"/>
                </a:solidFill>
              </a:rPr>
              <a:t>/open data : </a:t>
            </a:r>
            <a:r>
              <a:rPr lang="fr-FR" sz="700" dirty="0">
                <a:solidFill>
                  <a:schemeClr val="tx1"/>
                </a:solidFill>
              </a:rPr>
              <a:t>Mathilde GALLET/Claire LEBRETON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i="1" dirty="0">
                <a:solidFill>
                  <a:schemeClr val="tx1"/>
                </a:solidFill>
              </a:rPr>
              <a:t>HAL UVSQ :</a:t>
            </a:r>
            <a:r>
              <a:rPr lang="fr-FR" sz="700" dirty="0">
                <a:solidFill>
                  <a:schemeClr val="tx1"/>
                </a:solidFill>
              </a:rPr>
              <a:t> Mathilde GALLET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i="1" dirty="0">
                <a:solidFill>
                  <a:schemeClr val="tx1"/>
                </a:solidFill>
              </a:rPr>
              <a:t>Bibliométrie : </a:t>
            </a:r>
            <a:r>
              <a:rPr lang="fr-FR" sz="700" dirty="0">
                <a:solidFill>
                  <a:schemeClr val="tx1"/>
                </a:solidFill>
              </a:rPr>
              <a:t>Mathilde GALLET/Karine PELLERIN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i="1" dirty="0">
                <a:solidFill>
                  <a:schemeClr val="tx1"/>
                </a:solidFill>
              </a:rPr>
              <a:t>Veille</a:t>
            </a:r>
            <a:r>
              <a:rPr lang="fr-FR" sz="700" dirty="0">
                <a:solidFill>
                  <a:schemeClr val="tx1"/>
                </a:solidFill>
              </a:rPr>
              <a:t> : Karine PELLERIN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9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b="1" dirty="0">
                <a:solidFill>
                  <a:schemeClr val="tx1"/>
                </a:solidFill>
              </a:rPr>
              <a:t>Thèses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>
                <a:solidFill>
                  <a:schemeClr val="tx1"/>
                </a:solidFill>
              </a:rPr>
              <a:t> Lydie MONTZAMIR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9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b="1" dirty="0">
                <a:solidFill>
                  <a:schemeClr val="tx1"/>
                </a:solidFill>
              </a:rPr>
              <a:t>Réseau des bibliothèques de recherche </a:t>
            </a:r>
            <a:endParaRPr lang="fr-FR" sz="7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>
                <a:solidFill>
                  <a:schemeClr val="tx1"/>
                </a:solidFill>
              </a:rPr>
              <a:t>Vincent BERIEL</a:t>
            </a:r>
          </a:p>
        </p:txBody>
      </p:sp>
      <p:sp>
        <p:nvSpPr>
          <p:cNvPr id="24" name="Rectangle à coins arrondis 23"/>
          <p:cNvSpPr/>
          <p:nvPr/>
        </p:nvSpPr>
        <p:spPr>
          <a:xfrm>
            <a:off x="7308850" y="1933575"/>
            <a:ext cx="1768475" cy="1865313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7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b="1" dirty="0">
                <a:solidFill>
                  <a:schemeClr val="tx1"/>
                </a:solidFill>
              </a:rPr>
              <a:t>PROMOTION DES SERVICES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b="1" dirty="0">
                <a:solidFill>
                  <a:schemeClr val="tx1"/>
                </a:solidFill>
              </a:rPr>
              <a:t>ET PARTENARIATS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i="1" dirty="0">
                <a:solidFill>
                  <a:schemeClr val="tx1"/>
                </a:solidFill>
              </a:rPr>
              <a:t> </a:t>
            </a:r>
            <a:endParaRPr lang="fr-FR" sz="7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800" b="1" i="1" dirty="0">
                <a:solidFill>
                  <a:schemeClr val="tx1"/>
                </a:solidFill>
              </a:rPr>
              <a:t>Responsable : </a:t>
            </a:r>
            <a:r>
              <a:rPr lang="fr-FR" sz="800" dirty="0">
                <a:solidFill>
                  <a:schemeClr val="tx1"/>
                </a:solidFill>
              </a:rPr>
              <a:t>Chantal MERLE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7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b="1" dirty="0">
                <a:solidFill>
                  <a:schemeClr val="tx1"/>
                </a:solidFill>
              </a:rPr>
              <a:t>Communication : </a:t>
            </a:r>
            <a:r>
              <a:rPr lang="fr-FR" sz="700" dirty="0">
                <a:solidFill>
                  <a:schemeClr val="tx1"/>
                </a:solidFill>
              </a:rPr>
              <a:t>Dorothée PAIN</a:t>
            </a:r>
            <a:r>
              <a:rPr lang="fr-FR" sz="700" b="1" dirty="0">
                <a:solidFill>
                  <a:schemeClr val="tx1"/>
                </a:solidFill>
              </a:rPr>
              <a:t>	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b="1" dirty="0">
                <a:solidFill>
                  <a:schemeClr val="tx1"/>
                </a:solidFill>
              </a:rPr>
              <a:t>Qualité</a:t>
            </a:r>
            <a:r>
              <a:rPr lang="fr-FR" sz="700" dirty="0">
                <a:solidFill>
                  <a:schemeClr val="tx1"/>
                </a:solidFill>
              </a:rPr>
              <a:t> : Maryline DESAINTJEAN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7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50" b="1" dirty="0">
                <a:solidFill>
                  <a:schemeClr val="tx1"/>
                </a:solidFill>
              </a:rPr>
              <a:t>Action culturelle et scientifique</a:t>
            </a:r>
            <a:r>
              <a:rPr lang="fr-FR" sz="700" b="1" dirty="0">
                <a:solidFill>
                  <a:schemeClr val="tx1"/>
                </a:solidFill>
              </a:rPr>
              <a:t> </a:t>
            </a:r>
            <a:r>
              <a:rPr lang="fr-FR" sz="700" dirty="0">
                <a:solidFill>
                  <a:schemeClr val="tx1"/>
                </a:solidFill>
              </a:rPr>
              <a:t> : Armelle RIGAUD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650" dirty="0">
              <a:solidFill>
                <a:schemeClr val="tx1"/>
              </a:solidFill>
            </a:endParaRPr>
          </a:p>
        </p:txBody>
      </p:sp>
      <p:cxnSp>
        <p:nvCxnSpPr>
          <p:cNvPr id="25" name="Connecteur droit 24"/>
          <p:cNvCxnSpPr/>
          <p:nvPr/>
        </p:nvCxnSpPr>
        <p:spPr>
          <a:xfrm>
            <a:off x="4154488" y="4649788"/>
            <a:ext cx="0" cy="3095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>
            <a:stCxn id="11" idx="0"/>
            <a:endCxn id="11" idx="0"/>
          </p:cNvCxnSpPr>
          <p:nvPr/>
        </p:nvCxnSpPr>
        <p:spPr>
          <a:xfrm>
            <a:off x="1131888" y="46736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H="1">
            <a:off x="962025" y="1628775"/>
            <a:ext cx="34258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H="1">
            <a:off x="4364038" y="1628775"/>
            <a:ext cx="37734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>
            <a:stCxn id="5" idx="6"/>
            <a:endCxn id="7" idx="1"/>
          </p:cNvCxnSpPr>
          <p:nvPr/>
        </p:nvCxnSpPr>
        <p:spPr>
          <a:xfrm>
            <a:off x="5359400" y="768350"/>
            <a:ext cx="3651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>
            <a:endCxn id="6" idx="0"/>
          </p:cNvCxnSpPr>
          <p:nvPr/>
        </p:nvCxnSpPr>
        <p:spPr>
          <a:xfrm>
            <a:off x="962025" y="1628775"/>
            <a:ext cx="0" cy="2952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>
            <a:endCxn id="22" idx="0"/>
          </p:cNvCxnSpPr>
          <p:nvPr/>
        </p:nvCxnSpPr>
        <p:spPr>
          <a:xfrm>
            <a:off x="2968625" y="1628775"/>
            <a:ext cx="0" cy="176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>
            <a:endCxn id="23" idx="0"/>
          </p:cNvCxnSpPr>
          <p:nvPr/>
        </p:nvCxnSpPr>
        <p:spPr>
          <a:xfrm>
            <a:off x="6049963" y="1628775"/>
            <a:ext cx="1587" cy="176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>
            <a:off x="8121650" y="1628775"/>
            <a:ext cx="0" cy="285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>
            <a:stCxn id="12" idx="1"/>
          </p:cNvCxnSpPr>
          <p:nvPr/>
        </p:nvCxnSpPr>
        <p:spPr>
          <a:xfrm flipH="1">
            <a:off x="2159000" y="5891213"/>
            <a:ext cx="11366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à coins arrondis 34"/>
          <p:cNvSpPr/>
          <p:nvPr/>
        </p:nvSpPr>
        <p:spPr>
          <a:xfrm>
            <a:off x="2214563" y="5445125"/>
            <a:ext cx="974725" cy="86360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6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b="1" dirty="0">
                <a:solidFill>
                  <a:schemeClr val="tx1"/>
                </a:solidFill>
              </a:rPr>
              <a:t>Sécurité et bâtiments</a:t>
            </a:r>
            <a:endParaRPr lang="fr-FR" sz="7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>
                <a:solidFill>
                  <a:schemeClr val="tx1"/>
                </a:solidFill>
              </a:rPr>
              <a:t>Denis ESPAGNO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7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b="1" i="1" dirty="0">
                <a:solidFill>
                  <a:schemeClr val="tx1"/>
                </a:solidFill>
              </a:rPr>
              <a:t>Technicien de maintenance </a:t>
            </a:r>
            <a:endParaRPr lang="fr-FR" sz="7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>
                <a:solidFill>
                  <a:schemeClr val="tx1"/>
                </a:solidFill>
              </a:rPr>
              <a:t>Laurent PELTIER</a:t>
            </a:r>
          </a:p>
        </p:txBody>
      </p:sp>
      <p:sp>
        <p:nvSpPr>
          <p:cNvPr id="36" name="ZoneTexte 1"/>
          <p:cNvSpPr txBox="1">
            <a:spLocks noChangeArrowheads="1"/>
          </p:cNvSpPr>
          <p:nvPr/>
        </p:nvSpPr>
        <p:spPr bwMode="auto">
          <a:xfrm>
            <a:off x="241300" y="52388"/>
            <a:ext cx="15128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/>
              <a:t>Organigramme DBIST septembre 2018</a:t>
            </a:r>
          </a:p>
        </p:txBody>
      </p:sp>
      <p:sp>
        <p:nvSpPr>
          <p:cNvPr id="37" name="Rectangle à coins arrondis 36"/>
          <p:cNvSpPr/>
          <p:nvPr/>
        </p:nvSpPr>
        <p:spPr>
          <a:xfrm>
            <a:off x="6659563" y="4959350"/>
            <a:ext cx="2016125" cy="41433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b="1" dirty="0">
                <a:solidFill>
                  <a:schemeClr val="tx1"/>
                </a:solidFill>
              </a:rPr>
              <a:t>Coordination des BU d’IUT</a:t>
            </a:r>
            <a:r>
              <a:rPr lang="fr-FR" sz="800" b="1" i="1" dirty="0">
                <a:solidFill>
                  <a:schemeClr val="tx1"/>
                </a:solidFill>
              </a:rPr>
              <a:t> 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800" dirty="0">
                <a:solidFill>
                  <a:schemeClr val="tx1"/>
                </a:solidFill>
              </a:rPr>
              <a:t>Enrica HARRANGER</a:t>
            </a:r>
          </a:p>
        </p:txBody>
      </p:sp>
    </p:spTree>
    <p:extLst>
      <p:ext uri="{BB962C8B-B14F-4D97-AF65-F5344CB8AC3E}">
        <p14:creationId xmlns:p14="http://schemas.microsoft.com/office/powerpoint/2010/main" val="324174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1085850" y="1052736"/>
            <a:ext cx="7837488" cy="5255989"/>
          </a:xfrm>
        </p:spPr>
        <p:txBody>
          <a:bodyPr/>
          <a:lstStyle/>
          <a:p>
            <a:pPr>
              <a:buClr>
                <a:schemeClr val="accent1"/>
              </a:buClr>
            </a:pPr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-</a:t>
            </a:r>
            <a:endParaRPr lang="fr-FR" dirty="0"/>
          </a:p>
        </p:txBody>
      </p:sp>
      <p:sp>
        <p:nvSpPr>
          <p:cNvPr id="6" name="Ellipse 5"/>
          <p:cNvSpPr/>
          <p:nvPr/>
        </p:nvSpPr>
        <p:spPr>
          <a:xfrm>
            <a:off x="4728177" y="91354"/>
            <a:ext cx="1943100" cy="1203325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b="1" dirty="0">
                <a:solidFill>
                  <a:schemeClr val="tx1"/>
                </a:solidFill>
              </a:rPr>
              <a:t>DIRECTRICE </a:t>
            </a:r>
            <a:endParaRPr lang="fr-FR" sz="9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dirty="0">
                <a:solidFill>
                  <a:schemeClr val="tx1"/>
                </a:solidFill>
              </a:rPr>
              <a:t>Nathalie WATRIN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dirty="0">
                <a:solidFill>
                  <a:schemeClr val="tx1"/>
                </a:solidFill>
              </a:rPr>
              <a:t> 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dirty="0">
                <a:solidFill>
                  <a:schemeClr val="tx1"/>
                </a:solidFill>
              </a:rPr>
              <a:t> </a:t>
            </a:r>
            <a:r>
              <a:rPr lang="fr-FR" sz="900" b="1" dirty="0">
                <a:solidFill>
                  <a:schemeClr val="tx1"/>
                </a:solidFill>
              </a:rPr>
              <a:t>Adjointe</a:t>
            </a:r>
            <a:endParaRPr lang="fr-FR" sz="9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>
                <a:solidFill>
                  <a:schemeClr val="tx1"/>
                </a:solidFill>
              </a:rPr>
              <a:t>Claire LEBRETON</a:t>
            </a:r>
            <a:endParaRPr lang="fr-FR" sz="6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600" dirty="0">
              <a:solidFill>
                <a:schemeClr val="tx1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451577" y="1580429"/>
            <a:ext cx="5492750" cy="4752975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b="1" dirty="0">
                <a:solidFill>
                  <a:schemeClr val="tx1"/>
                </a:solidFill>
              </a:rPr>
              <a:t>SYSTÈME D’INFORMATION DOCUMENTAIRE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00" i="1" dirty="0">
                <a:solidFill>
                  <a:schemeClr val="tx1"/>
                </a:solidFill>
              </a:rPr>
              <a:t> </a:t>
            </a:r>
            <a:endParaRPr lang="fr-FR" sz="6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800" b="1" i="1" dirty="0">
                <a:solidFill>
                  <a:schemeClr val="tx1"/>
                </a:solidFill>
              </a:rPr>
              <a:t>Responsable : </a:t>
            </a:r>
            <a:r>
              <a:rPr lang="fr-FR" sz="800" dirty="0">
                <a:solidFill>
                  <a:schemeClr val="tx1"/>
                </a:solidFill>
              </a:rPr>
              <a:t>Marie-Laure PELLE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7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7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7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b="1" i="1" dirty="0">
                <a:solidFill>
                  <a:schemeClr val="tx1"/>
                </a:solidFill>
              </a:rPr>
              <a:t> </a:t>
            </a:r>
            <a:endParaRPr lang="fr-FR" sz="700" dirty="0">
              <a:solidFill>
                <a:schemeClr val="tx1"/>
              </a:solidFill>
            </a:endParaRPr>
          </a:p>
        </p:txBody>
      </p:sp>
      <p:cxnSp>
        <p:nvCxnSpPr>
          <p:cNvPr id="10" name="Connecteur droit 9"/>
          <p:cNvCxnSpPr>
            <a:stCxn id="6" idx="4"/>
          </p:cNvCxnSpPr>
          <p:nvPr/>
        </p:nvCxnSpPr>
        <p:spPr>
          <a:xfrm>
            <a:off x="5699727" y="1294679"/>
            <a:ext cx="9525" cy="17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H="1">
            <a:off x="4193189" y="1469304"/>
            <a:ext cx="151606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607152" y="2372591"/>
            <a:ext cx="2386012" cy="9731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b="1" dirty="0">
                <a:solidFill>
                  <a:schemeClr val="tx1"/>
                </a:solidFill>
              </a:rPr>
              <a:t>Administration portail documentaire</a:t>
            </a:r>
            <a:endParaRPr lang="fr-FR" sz="7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>
                <a:solidFill>
                  <a:schemeClr val="tx1"/>
                </a:solidFill>
              </a:rPr>
              <a:t>  Amin  </a:t>
            </a:r>
            <a:r>
              <a:rPr lang="fr-FR" sz="700" dirty="0" smtClean="0">
                <a:solidFill>
                  <a:schemeClr val="tx1"/>
                </a:solidFill>
              </a:rPr>
              <a:t>GALIB-ALI/ </a:t>
            </a:r>
            <a:r>
              <a:rPr lang="fr-FR" sz="700" dirty="0">
                <a:solidFill>
                  <a:schemeClr val="tx1"/>
                </a:solidFill>
              </a:rPr>
              <a:t>Marie-Laure PELLE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7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b="1" dirty="0">
                <a:solidFill>
                  <a:schemeClr val="tx1"/>
                </a:solidFill>
              </a:rPr>
              <a:t>SFX</a:t>
            </a:r>
            <a:r>
              <a:rPr lang="fr-FR" sz="700" dirty="0">
                <a:solidFill>
                  <a:schemeClr val="tx1"/>
                </a:solidFill>
              </a:rPr>
              <a:t> : Marie-Laure PELLE / Amélie TOUFFLET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b="1" dirty="0" err="1">
                <a:solidFill>
                  <a:schemeClr val="tx1"/>
                </a:solidFill>
              </a:rPr>
              <a:t>Drupal</a:t>
            </a:r>
            <a:r>
              <a:rPr lang="fr-FR" sz="700" dirty="0">
                <a:solidFill>
                  <a:schemeClr val="tx1"/>
                </a:solidFill>
              </a:rPr>
              <a:t> : </a:t>
            </a:r>
            <a:r>
              <a:rPr lang="fr-FR" sz="700" dirty="0" smtClean="0">
                <a:solidFill>
                  <a:schemeClr val="tx1"/>
                </a:solidFill>
              </a:rPr>
              <a:t>Amin  GALIB-ALI</a:t>
            </a:r>
            <a:endParaRPr lang="fr-FR" sz="7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b="1" dirty="0" err="1">
                <a:solidFill>
                  <a:schemeClr val="tx1"/>
                </a:solidFill>
              </a:rPr>
              <a:t>Bibliopam</a:t>
            </a:r>
            <a:r>
              <a:rPr lang="fr-FR" sz="700" b="1" dirty="0">
                <a:solidFill>
                  <a:schemeClr val="tx1"/>
                </a:solidFill>
              </a:rPr>
              <a:t> :</a:t>
            </a:r>
            <a:r>
              <a:rPr lang="fr-FR" sz="700" dirty="0">
                <a:solidFill>
                  <a:schemeClr val="tx1"/>
                </a:solidFill>
              </a:rPr>
              <a:t> Amin  </a:t>
            </a:r>
            <a:r>
              <a:rPr lang="fr-FR" sz="700" dirty="0" smtClean="0">
                <a:solidFill>
                  <a:schemeClr val="tx1"/>
                </a:solidFill>
              </a:rPr>
              <a:t>GALIB-ALI/  </a:t>
            </a:r>
            <a:r>
              <a:rPr lang="fr-FR" sz="700" dirty="0">
                <a:solidFill>
                  <a:schemeClr val="tx1"/>
                </a:solidFill>
              </a:rPr>
              <a:t>Marie-Laure PELLE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b="1" dirty="0">
                <a:solidFill>
                  <a:schemeClr val="tx1"/>
                </a:solidFill>
              </a:rPr>
              <a:t>Primo  </a:t>
            </a:r>
            <a:r>
              <a:rPr lang="fr-FR" sz="700" dirty="0">
                <a:solidFill>
                  <a:schemeClr val="tx1"/>
                </a:solidFill>
              </a:rPr>
              <a:t>: Amin  </a:t>
            </a:r>
            <a:r>
              <a:rPr lang="fr-FR" sz="700" dirty="0" smtClean="0">
                <a:solidFill>
                  <a:schemeClr val="tx1"/>
                </a:solidFill>
              </a:rPr>
              <a:t>GALIB-ALI/ </a:t>
            </a:r>
            <a:r>
              <a:rPr lang="fr-FR" sz="700" dirty="0">
                <a:solidFill>
                  <a:schemeClr val="tx1"/>
                </a:solidFill>
              </a:rPr>
              <a:t>Marie-Laure PELLE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b="1" dirty="0" err="1">
                <a:solidFill>
                  <a:schemeClr val="tx1"/>
                </a:solidFill>
              </a:rPr>
              <a:t>ezPAARSE</a:t>
            </a:r>
            <a:r>
              <a:rPr lang="fr-FR" sz="700" b="1" dirty="0">
                <a:solidFill>
                  <a:schemeClr val="tx1"/>
                </a:solidFill>
              </a:rPr>
              <a:t>  </a:t>
            </a:r>
            <a:r>
              <a:rPr lang="fr-FR" sz="700" dirty="0">
                <a:solidFill>
                  <a:schemeClr val="tx1"/>
                </a:solidFill>
              </a:rPr>
              <a:t>: Amin  </a:t>
            </a:r>
            <a:r>
              <a:rPr lang="fr-FR" sz="700" dirty="0" smtClean="0">
                <a:solidFill>
                  <a:schemeClr val="tx1"/>
                </a:solidFill>
              </a:rPr>
              <a:t>GALIB-ALI/ </a:t>
            </a:r>
            <a:r>
              <a:rPr lang="fr-FR" sz="700" dirty="0">
                <a:solidFill>
                  <a:schemeClr val="tx1"/>
                </a:solidFill>
              </a:rPr>
              <a:t>Marie-Laure PELLE </a:t>
            </a:r>
            <a:endParaRPr lang="fr-FR" sz="700" dirty="0">
              <a:solidFill>
                <a:srgbClr val="FF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700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05564" y="3687041"/>
            <a:ext cx="2387600" cy="1782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b="1" dirty="0">
                <a:solidFill>
                  <a:schemeClr val="tx1"/>
                </a:solidFill>
              </a:rPr>
              <a:t>Maintenance informatique</a:t>
            </a:r>
            <a:endParaRPr lang="fr-FR" sz="7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>
                <a:solidFill>
                  <a:schemeClr val="tx1"/>
                </a:solidFill>
              </a:rPr>
              <a:t>  William DEMET / Vincent BERIEL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7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>
                <a:solidFill>
                  <a:schemeClr val="tx1"/>
                </a:solidFill>
              </a:rPr>
              <a:t>St-Quentin/ Boulogne : Chantal MERLE / Marie-Laure PELLE Versailles : Laurine CHATEAU / Marie-Pierre HUREL / Maryline DESAINTJEAN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>
                <a:solidFill>
                  <a:schemeClr val="tx1"/>
                </a:solidFill>
              </a:rPr>
              <a:t>Vélizy : Enrica HARRANGER/ Cécilia CUVELIER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>
                <a:solidFill>
                  <a:schemeClr val="tx1"/>
                </a:solidFill>
              </a:rPr>
              <a:t>Mantes : Mathilde GALLET/ Cathy JAQUINOD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>
                <a:solidFill>
                  <a:schemeClr val="tx1"/>
                </a:solidFill>
              </a:rPr>
              <a:t>Rambouillet : Karine PELLERIN / Gérald PEAN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7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b="1" dirty="0">
                <a:solidFill>
                  <a:schemeClr val="tx1"/>
                </a:solidFill>
              </a:rPr>
              <a:t>Vérification des ordinateurs BU St-Quentin 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>
                <a:solidFill>
                  <a:schemeClr val="tx1"/>
                </a:solidFill>
              </a:rPr>
              <a:t>Mila MARTINS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>
                <a:solidFill>
                  <a:schemeClr val="tx1"/>
                </a:solidFill>
              </a:rPr>
              <a:t>Viviane NEBATI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>
                <a:solidFill>
                  <a:schemeClr val="tx1"/>
                </a:solidFill>
              </a:rPr>
              <a:t>Hamid TOUTOUNTCHIAN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7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094764" y="2276873"/>
            <a:ext cx="2447925" cy="39485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b="1" dirty="0">
                <a:solidFill>
                  <a:schemeClr val="tx1"/>
                </a:solidFill>
              </a:rPr>
              <a:t>SIGB et traitement des données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>
                <a:solidFill>
                  <a:schemeClr val="tx1"/>
                </a:solidFill>
              </a:rPr>
              <a:t> Vincent </a:t>
            </a:r>
            <a:r>
              <a:rPr lang="fr-FR" sz="700" dirty="0" smtClean="0">
                <a:solidFill>
                  <a:schemeClr val="tx1"/>
                </a:solidFill>
              </a:rPr>
              <a:t>BERIEL</a:t>
            </a:r>
            <a:endParaRPr lang="fr-FR" sz="7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b="1" dirty="0">
                <a:solidFill>
                  <a:schemeClr val="tx1"/>
                </a:solidFill>
              </a:rPr>
              <a:t>Administration SIGB : </a:t>
            </a:r>
            <a:r>
              <a:rPr lang="fr-FR" sz="700" dirty="0">
                <a:solidFill>
                  <a:schemeClr val="tx1"/>
                </a:solidFill>
              </a:rPr>
              <a:t>Vincent BERIEL / Marie-Laure PELLE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6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b="1" dirty="0">
                <a:solidFill>
                  <a:schemeClr val="tx1"/>
                </a:solidFill>
              </a:rPr>
              <a:t>Catalogage :</a:t>
            </a:r>
            <a:r>
              <a:rPr lang="fr-FR" sz="700" dirty="0">
                <a:solidFill>
                  <a:schemeClr val="tx1"/>
                </a:solidFill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>
                <a:solidFill>
                  <a:schemeClr val="tx1"/>
                </a:solidFill>
              </a:rPr>
              <a:t>Dorothée HENNES-CORDEL 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>
                <a:solidFill>
                  <a:schemeClr val="tx1"/>
                </a:solidFill>
              </a:rPr>
              <a:t>Lydie MONTZAMIR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>
                <a:solidFill>
                  <a:schemeClr val="tx1"/>
                </a:solidFill>
              </a:rPr>
              <a:t>Ségolène RODARY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>
                <a:solidFill>
                  <a:schemeClr val="tx1"/>
                </a:solidFill>
              </a:rPr>
              <a:t>Emmanuelle ROGER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>
                <a:solidFill>
                  <a:schemeClr val="tx1"/>
                </a:solidFill>
              </a:rPr>
              <a:t>Isabelle CHAVELET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>
                <a:solidFill>
                  <a:schemeClr val="tx1"/>
                </a:solidFill>
              </a:rPr>
              <a:t>Cécilia CUVELIER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>
                <a:solidFill>
                  <a:schemeClr val="tx1"/>
                </a:solidFill>
              </a:rPr>
              <a:t>Candy DANJAUT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7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b="1" dirty="0" err="1">
                <a:solidFill>
                  <a:schemeClr val="tx1"/>
                </a:solidFill>
              </a:rPr>
              <a:t>Exemplarisation</a:t>
            </a:r>
            <a:r>
              <a:rPr lang="fr-FR" sz="700" b="1" dirty="0">
                <a:solidFill>
                  <a:schemeClr val="tx1"/>
                </a:solidFill>
              </a:rPr>
              <a:t> :</a:t>
            </a:r>
            <a:r>
              <a:rPr lang="fr-FR" sz="700" dirty="0">
                <a:solidFill>
                  <a:schemeClr val="tx1"/>
                </a:solidFill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>
                <a:solidFill>
                  <a:schemeClr val="tx1"/>
                </a:solidFill>
              </a:rPr>
              <a:t>Chantal FOMBA	Dylan JOUANNO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>
                <a:solidFill>
                  <a:schemeClr val="tx1"/>
                </a:solidFill>
              </a:rPr>
              <a:t>Viviane NEBATI	Thomas DEMMEL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>
                <a:solidFill>
                  <a:schemeClr val="tx1"/>
                </a:solidFill>
              </a:rPr>
              <a:t>Cathy JAQUINOD	Gérald PEAN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>
                <a:solidFill>
                  <a:schemeClr val="tx1"/>
                </a:solidFill>
              </a:rPr>
              <a:t>Manuela LIENARD	Anna LEBIER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 err="1">
                <a:solidFill>
                  <a:schemeClr val="tx1"/>
                </a:solidFill>
              </a:rPr>
              <a:t>Bophavary</a:t>
            </a:r>
            <a:r>
              <a:rPr lang="fr-FR" sz="700" dirty="0">
                <a:solidFill>
                  <a:schemeClr val="tx1"/>
                </a:solidFill>
              </a:rPr>
              <a:t> PREAP	Emmanuel BOULLE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>
                <a:solidFill>
                  <a:schemeClr val="tx1"/>
                </a:solidFill>
              </a:rPr>
              <a:t>Evelyne PEAN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7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b="1" dirty="0" err="1">
                <a:solidFill>
                  <a:schemeClr val="tx1"/>
                </a:solidFill>
              </a:rPr>
              <a:t>Bulletinage</a:t>
            </a:r>
            <a:r>
              <a:rPr lang="fr-FR" sz="700" b="1" dirty="0">
                <a:solidFill>
                  <a:schemeClr val="tx1"/>
                </a:solidFill>
              </a:rPr>
              <a:t> 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>
                <a:solidFill>
                  <a:schemeClr val="tx1"/>
                </a:solidFill>
              </a:rPr>
              <a:t>Chantal FOMBA (responsable SQY)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 err="1">
                <a:solidFill>
                  <a:schemeClr val="tx1"/>
                </a:solidFill>
              </a:rPr>
              <a:t>Bophavary</a:t>
            </a:r>
            <a:r>
              <a:rPr lang="fr-FR" sz="700" dirty="0">
                <a:solidFill>
                  <a:schemeClr val="tx1"/>
                </a:solidFill>
              </a:rPr>
              <a:t> PREAP (responsable Versailles) 	     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7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>
                <a:solidFill>
                  <a:schemeClr val="tx1"/>
                </a:solidFill>
              </a:rPr>
              <a:t>Dylan JOUANNO	           Manuela LIENARD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>
                <a:solidFill>
                  <a:schemeClr val="tx1"/>
                </a:solidFill>
              </a:rPr>
              <a:t>Viviane NEBATI	           Thomas DEMMEL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>
                <a:solidFill>
                  <a:schemeClr val="tx1"/>
                </a:solidFill>
              </a:rPr>
              <a:t>Marie-Hélène MONTBRION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 err="1">
                <a:solidFill>
                  <a:schemeClr val="tx1"/>
                </a:solidFill>
              </a:rPr>
              <a:t>Frédérick</a:t>
            </a:r>
            <a:r>
              <a:rPr lang="fr-FR" sz="700" dirty="0">
                <a:solidFill>
                  <a:schemeClr val="tx1"/>
                </a:solidFill>
              </a:rPr>
              <a:t> CHEVALLIER 	            Gérald PEAN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>
                <a:solidFill>
                  <a:schemeClr val="tx1"/>
                </a:solidFill>
              </a:rPr>
              <a:t>Cathy JAQUINOD	            Christophe LEVY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dirty="0">
                <a:solidFill>
                  <a:schemeClr val="tx1"/>
                </a:solidFill>
              </a:rPr>
              <a:t>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b="1" dirty="0">
                <a:solidFill>
                  <a:schemeClr val="tx1"/>
                </a:solidFill>
              </a:rPr>
              <a:t>Correspondants ABES :</a:t>
            </a:r>
            <a:endParaRPr lang="fr-FR" sz="7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b="1" i="1" dirty="0">
                <a:solidFill>
                  <a:schemeClr val="tx1"/>
                </a:solidFill>
              </a:rPr>
              <a:t>SUDOC</a:t>
            </a:r>
            <a:r>
              <a:rPr lang="fr-FR" sz="700" dirty="0">
                <a:solidFill>
                  <a:schemeClr val="tx1"/>
                </a:solidFill>
              </a:rPr>
              <a:t> :  Vincent BERIEL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b="1" i="1" dirty="0">
                <a:solidFill>
                  <a:schemeClr val="tx1"/>
                </a:solidFill>
              </a:rPr>
              <a:t>STAR</a:t>
            </a:r>
            <a:r>
              <a:rPr lang="fr-FR" sz="700" dirty="0">
                <a:solidFill>
                  <a:schemeClr val="tx1"/>
                </a:solidFill>
              </a:rPr>
              <a:t> :  Laurine CHATEAU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00" b="1" i="1" dirty="0">
                <a:solidFill>
                  <a:schemeClr val="tx1"/>
                </a:solidFill>
              </a:rPr>
              <a:t>AUTORITES</a:t>
            </a:r>
            <a:r>
              <a:rPr lang="fr-FR" sz="700" dirty="0">
                <a:solidFill>
                  <a:schemeClr val="tx1"/>
                </a:solidFill>
              </a:rPr>
              <a:t> : Emmanuelle ROGER</a:t>
            </a:r>
          </a:p>
        </p:txBody>
      </p:sp>
      <p:cxnSp>
        <p:nvCxnSpPr>
          <p:cNvPr id="15" name="Connecteur droit 14"/>
          <p:cNvCxnSpPr>
            <a:endCxn id="7" idx="0"/>
          </p:cNvCxnSpPr>
          <p:nvPr/>
        </p:nvCxnSpPr>
        <p:spPr>
          <a:xfrm>
            <a:off x="4193189" y="1469304"/>
            <a:ext cx="4763" cy="111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646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1115616" y="1124744"/>
            <a:ext cx="7837488" cy="863600"/>
          </a:xfrm>
        </p:spPr>
        <p:txBody>
          <a:bodyPr/>
          <a:lstStyle/>
          <a:p>
            <a:r>
              <a:rPr lang="fr-FR" dirty="0" smtClean="0"/>
              <a:t>Données techniques</a:t>
            </a:r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1085850" y="2276872"/>
            <a:ext cx="7837488" cy="4031853"/>
          </a:xfrm>
        </p:spPr>
        <p:txBody>
          <a:bodyPr/>
          <a:lstStyle/>
          <a:p>
            <a:pPr marL="400050" indent="-400050">
              <a:spcAft>
                <a:spcPts val="1800"/>
              </a:spcAft>
              <a:buClr>
                <a:schemeClr val="accent1"/>
              </a:buClr>
              <a:buFont typeface="Arial"/>
              <a:buChar char="•"/>
            </a:pPr>
            <a:r>
              <a:rPr lang="fr-FR" dirty="0"/>
              <a:t>SIGB : Aleph version 21.1.8 ; 180 000 notices dont 20 000 non localisées dans le SUDOC (catalogue collectif des universités françaises</a:t>
            </a:r>
            <a:r>
              <a:rPr lang="fr-FR" dirty="0" smtClean="0"/>
              <a:t>)</a:t>
            </a:r>
          </a:p>
          <a:p>
            <a:pPr marL="400050" indent="-400050">
              <a:spcAft>
                <a:spcPts val="1800"/>
              </a:spcAft>
              <a:buClr>
                <a:schemeClr val="accent1"/>
              </a:buClr>
              <a:buFont typeface="Arial"/>
              <a:buChar char="•"/>
            </a:pPr>
            <a:r>
              <a:rPr lang="fr-FR" dirty="0"/>
              <a:t>Périodiques électroniques </a:t>
            </a:r>
            <a:r>
              <a:rPr lang="fr-FR" dirty="0" smtClean="0"/>
              <a:t>30 </a:t>
            </a:r>
            <a:r>
              <a:rPr lang="fr-FR" dirty="0"/>
              <a:t>728 ; Livres électroniques 16 552</a:t>
            </a:r>
            <a:r>
              <a:rPr lang="fr-FR" dirty="0" smtClean="0"/>
              <a:t> </a:t>
            </a:r>
          </a:p>
          <a:p>
            <a:pPr marL="400050" indent="-400050">
              <a:spcAft>
                <a:spcPts val="1800"/>
              </a:spcAft>
              <a:buClr>
                <a:schemeClr val="accent1"/>
              </a:buClr>
              <a:buFont typeface="Arial"/>
              <a:buChar char="•"/>
            </a:pPr>
            <a:r>
              <a:rPr lang="fr-FR" dirty="0" smtClean="0"/>
              <a:t>34 bases de données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-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08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Diapositive 1 - &amp;quot;Titre sur 1 ou&amp;#x0D;&amp;#x0A;2 lignes maximum&amp;quot;&quot;/&gt;&lt;property id=&quot;20307&quot; value=&quot;256&quot;/&gt;&lt;/object&gt;&lt;object type=&quot;3&quot; unique_id=&quot;10005&quot;&gt;&lt;property id=&quot;20148&quot; value=&quot;5&quot;/&gt;&lt;property id=&quot;20300&quot; value=&quot;Diapositive 2 - &amp;quot;Sommaire&amp;quot;&quot;/&gt;&lt;property id=&quot;20307&quot; value=&quot;257&quot;/&gt;&lt;/object&gt;&lt;object type=&quot;3&quot; unique_id=&quot;10006&quot;&gt;&lt;property id=&quot;20148&quot; value=&quot;5&quot;/&gt;&lt;property id=&quot;20300&quot; value=&quot;Diapositive 3 - &amp;quot;Nom du chapitre&amp;quot;&quot;/&gt;&lt;property id=&quot;20307&quot; value=&quot;258&quot;/&gt;&lt;/object&gt;&lt;object type=&quot;3&quot; unique_id=&quot;10007&quot;&gt;&lt;property id=&quot;20148&quot; value=&quot;5&quot;/&gt;&lt;property id=&quot;20300&quot; value=&quot;Diapositive 4 - &amp;quot;Titre de la page&amp;quot;&quot;/&gt;&lt;property id=&quot;20307&quot; value=&quot;260&quot;/&gt;&lt;/object&gt;&lt;object type=&quot;3&quot; unique_id=&quot;10008&quot;&gt;&lt;property id=&quot;20148&quot; value=&quot;5&quot;/&gt;&lt;property id=&quot;20300&quot; value=&quot;Diapositive 5 - &amp;quot;Titre de la page&amp;quot;&quot;/&gt;&lt;property id=&quot;20307&quot; value=&quot;259&quot;/&gt;&lt;/object&gt;&lt;object type=&quot;3&quot; unique_id=&quot;10009&quot;&gt;&lt;property id=&quot;20148&quot; value=&quot;5&quot;/&gt;&lt;property id=&quot;20300&quot; value=&quot;Diapositive 6 - &amp;quot;Merci&amp;quot;&quot;/&gt;&lt;property id=&quot;20307&quot; value=&quot;26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Modèle par défaut">
  <a:themeElements>
    <a:clrScheme name="UVSQ">
      <a:dk1>
        <a:srgbClr val="000000"/>
      </a:dk1>
      <a:lt1>
        <a:srgbClr val="FFFFFF"/>
      </a:lt1>
      <a:dk2>
        <a:srgbClr val="000000"/>
      </a:dk2>
      <a:lt2>
        <a:srgbClr val="6F6F6E"/>
      </a:lt2>
      <a:accent1>
        <a:srgbClr val="0092BB"/>
      </a:accent1>
      <a:accent2>
        <a:srgbClr val="77AD1C"/>
      </a:accent2>
      <a:accent3>
        <a:srgbClr val="FFFFFF"/>
      </a:accent3>
      <a:accent4>
        <a:srgbClr val="000000"/>
      </a:accent4>
      <a:accent5>
        <a:srgbClr val="BDBAD2"/>
      </a:accent5>
      <a:accent6>
        <a:srgbClr val="CD5E4D"/>
      </a:accent6>
      <a:hlink>
        <a:srgbClr val="756EAC"/>
      </a:hlink>
      <a:folHlink>
        <a:srgbClr val="E26856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6F6F6E"/>
        </a:lt2>
        <a:accent1>
          <a:srgbClr val="756EAC"/>
        </a:accent1>
        <a:accent2>
          <a:srgbClr val="E26856"/>
        </a:accent2>
        <a:accent3>
          <a:srgbClr val="FFFFFF"/>
        </a:accent3>
        <a:accent4>
          <a:srgbClr val="000000"/>
        </a:accent4>
        <a:accent5>
          <a:srgbClr val="BDBAD2"/>
        </a:accent5>
        <a:accent6>
          <a:srgbClr val="CD5E4D"/>
        </a:accent6>
        <a:hlink>
          <a:srgbClr val="0092BB"/>
        </a:hlink>
        <a:folHlink>
          <a:srgbClr val="77AD1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499</TotalTime>
  <Words>496</Words>
  <Application>Microsoft Office PowerPoint</Application>
  <PresentationFormat>Affichage à l'écran (4:3)</PresentationFormat>
  <Paragraphs>360</Paragraphs>
  <Slides>20</Slides>
  <Notes>19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3" baseType="lpstr">
      <vt:lpstr>Arial</vt:lpstr>
      <vt:lpstr>Calibri</vt:lpstr>
      <vt:lpstr>Modèle par défaut</vt:lpstr>
      <vt:lpstr>Se préparer aux changements liés au SGBM</vt:lpstr>
      <vt:lpstr>Contexte</vt:lpstr>
      <vt:lpstr>Fusion des établissements pour créer l’université de Paris-Saclay </vt:lpstr>
      <vt:lpstr>Présentation de la DBIST</vt:lpstr>
      <vt:lpstr>Une direction à part entière</vt:lpstr>
      <vt:lpstr>Présentation PowerPoint</vt:lpstr>
      <vt:lpstr>Présentation PowerPoint</vt:lpstr>
      <vt:lpstr>Présentation PowerPoint</vt:lpstr>
      <vt:lpstr>Données techniques</vt:lpstr>
      <vt:lpstr>Circulation du document physique</vt:lpstr>
      <vt:lpstr>Monographie</vt:lpstr>
      <vt:lpstr>Périodique</vt:lpstr>
      <vt:lpstr>Circulation du document électronique</vt:lpstr>
      <vt:lpstr>Base de données, ebook, revue en ligne</vt:lpstr>
      <vt:lpstr>Services aux usagers</vt:lpstr>
      <vt:lpstr>Autonomie et accès distant</vt:lpstr>
      <vt:lpstr>Forces</vt:lpstr>
      <vt:lpstr>Présentation PowerPoint</vt:lpstr>
      <vt:lpstr>Faiblesses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Sabrina</dc:creator>
  <cp:lastModifiedBy>François Paquot</cp:lastModifiedBy>
  <cp:revision>88</cp:revision>
  <dcterms:created xsi:type="dcterms:W3CDTF">2011-09-21T14:49:51Z</dcterms:created>
  <dcterms:modified xsi:type="dcterms:W3CDTF">2019-01-29T12:23:00Z</dcterms:modified>
</cp:coreProperties>
</file>