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media/image60.jpg" ContentType="image/png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62"/>
  </p:notesMasterIdLst>
  <p:sldIdLst>
    <p:sldId id="256" r:id="rId2"/>
    <p:sldId id="259" r:id="rId3"/>
    <p:sldId id="257" r:id="rId4"/>
    <p:sldId id="258" r:id="rId5"/>
    <p:sldId id="386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275" r:id="rId22"/>
    <p:sldId id="404" r:id="rId23"/>
    <p:sldId id="407" r:id="rId24"/>
    <p:sldId id="405" r:id="rId25"/>
    <p:sldId id="408" r:id="rId26"/>
    <p:sldId id="409" r:id="rId27"/>
    <p:sldId id="410" r:id="rId28"/>
    <p:sldId id="411" r:id="rId29"/>
    <p:sldId id="412" r:id="rId30"/>
    <p:sldId id="413" r:id="rId31"/>
    <p:sldId id="388" r:id="rId32"/>
    <p:sldId id="406" r:id="rId33"/>
    <p:sldId id="415" r:id="rId34"/>
    <p:sldId id="414" r:id="rId35"/>
    <p:sldId id="416" r:id="rId36"/>
    <p:sldId id="417" r:id="rId37"/>
    <p:sldId id="418" r:id="rId38"/>
    <p:sldId id="419" r:id="rId39"/>
    <p:sldId id="426" r:id="rId40"/>
    <p:sldId id="420" r:id="rId41"/>
    <p:sldId id="421" r:id="rId42"/>
    <p:sldId id="427" r:id="rId43"/>
    <p:sldId id="428" r:id="rId44"/>
    <p:sldId id="424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25" r:id="rId59"/>
    <p:sldId id="384" r:id="rId60"/>
    <p:sldId id="385" r:id="rId61"/>
  </p:sldIdLst>
  <p:sldSz cx="9144000" cy="5143500" type="screen16x9"/>
  <p:notesSz cx="6797675" cy="9926638"/>
  <p:embeddedFontLst>
    <p:embeddedFont>
      <p:font typeface="Merriweather Sans" panose="020B0604020202020204" charset="0"/>
      <p:regular r:id="rId63"/>
      <p:bold r:id="rId64"/>
      <p:italic r:id="rId65"/>
      <p:boldItalic r:id="rId66"/>
    </p:embeddedFont>
    <p:embeddedFont>
      <p:font typeface="Wingdings 2" panose="05020102010507070707" pitchFamily="18" charset="2"/>
      <p:regular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çois Renaville" initials="" lastIdx="1" clrIdx="0"/>
  <p:cmAuthor id="1" name="Laurence Richelle" initials="" lastIdx="1" clrIdx="1"/>
  <p:cmAuthor id="2" name="françois mistral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C7A08F-2DCC-4BBB-9928-D3B021B3E391}">
  <a:tblStyle styleId="{09C7A08F-2DCC-4BBB-9928-D3B021B3E3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98"/>
  </p:normalViewPr>
  <p:slideViewPr>
    <p:cSldViewPr snapToGrid="0">
      <p:cViewPr varScale="1">
        <p:scale>
          <a:sx n="105" d="100"/>
          <a:sy n="105" d="100"/>
        </p:scale>
        <p:origin x="89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697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696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3607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14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279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887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937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301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278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d465a83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d465a8371_0_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20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a6f0d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a6f0d51_0_5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2446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6524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042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982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0720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770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51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26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c221304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c221304a7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817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a6f0d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a6f0d51_0_5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189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8766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147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2639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964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572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11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9153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94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615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187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8050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6401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7587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683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41809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8145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00970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9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567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8251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456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44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8402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6229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895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2134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2409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a6f0d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a6f0d51_0_5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9116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00b5246b0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100b5246b0f_0_2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0115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7648207087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7648207087_0_55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7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799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e30a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de30a0649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35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>
  <p:cSld name="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0" y="2988993"/>
            <a:ext cx="9145410" cy="2154507"/>
            <a:chOff x="0" y="2271293"/>
            <a:chExt cx="9145410" cy="2872676"/>
          </a:xfrm>
        </p:grpSpPr>
        <p:sp>
          <p:nvSpPr>
            <p:cNvPr id="13" name="Google Shape;13;p2"/>
            <p:cNvSpPr/>
            <p:nvPr/>
          </p:nvSpPr>
          <p:spPr>
            <a:xfrm>
              <a:off x="0" y="2271293"/>
              <a:ext cx="5711185" cy="2872207"/>
            </a:xfrm>
            <a:custGeom>
              <a:avLst/>
              <a:gdLst/>
              <a:ahLst/>
              <a:cxnLst/>
              <a:rect l="l" t="t" r="r" b="b"/>
              <a:pathLst>
                <a:path w="5711185" h="2872207" extrusionOk="0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avLst/>
              <a:gdLst/>
              <a:ahLst/>
              <a:cxnLst/>
              <a:rect l="l" t="t" r="r" b="b"/>
              <a:pathLst>
                <a:path w="5711185" h="2872207" extrusionOk="0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5686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34225" y="4568825"/>
              <a:ext cx="2277000" cy="574800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25102" y="1990086"/>
            <a:ext cx="7493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700"/>
              <a:buFont typeface="Calibri"/>
              <a:buNone/>
              <a:defRPr sz="2700" b="1">
                <a:solidFill>
                  <a:srgbClr val="0070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25" y="111379"/>
            <a:ext cx="1606551" cy="65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192540" y="3537112"/>
            <a:ext cx="56223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600"/>
              <a:buFont typeface="Calibri"/>
              <a:buNone/>
              <a:defRPr sz="3600" b="1">
                <a:solidFill>
                  <a:srgbClr val="0070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3771" y="110213"/>
            <a:ext cx="869951" cy="357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>
            <a:off x="34508" y="614354"/>
            <a:ext cx="9143816" cy="4018231"/>
            <a:chOff x="36" y="-570219"/>
            <a:chExt cx="9143816" cy="5833669"/>
          </a:xfrm>
        </p:grpSpPr>
        <p:sp>
          <p:nvSpPr>
            <p:cNvPr id="27" name="Google Shape;27;p3"/>
            <p:cNvSpPr/>
            <p:nvPr/>
          </p:nvSpPr>
          <p:spPr>
            <a:xfrm rot="5400000">
              <a:off x="-412054" y="-158129"/>
              <a:ext cx="5833669" cy="5009489"/>
            </a:xfrm>
            <a:custGeom>
              <a:avLst/>
              <a:gdLst/>
              <a:ahLst/>
              <a:cxnLst/>
              <a:rect l="l" t="t" r="r" b="b"/>
              <a:pathLst>
                <a:path w="5719283" h="7561493" extrusionOk="0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 rot="-5400000" flipH="1">
              <a:off x="6926402" y="1195250"/>
              <a:ext cx="2358600" cy="2076300"/>
            </a:xfrm>
            <a:prstGeom prst="triangle">
              <a:avLst>
                <a:gd name="adj" fmla="val 50000"/>
              </a:avLst>
            </a:prstGeom>
            <a:solidFill>
              <a:srgbClr val="5FA3B0">
                <a:alpha val="7569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597069"/>
            <a:ext cx="82296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000"/>
              <a:buFont typeface="Calibri"/>
              <a:buNone/>
              <a:defRPr sz="3000" b="0" i="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6000" rIns="68575" bIns="34275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▶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  <p:pic>
        <p:nvPicPr>
          <p:cNvPr id="35" name="Google Shape;35;p4" descr="uLIEGE_DroitSciencesPoCrimino_Logo_U_RVB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3956" y="54979"/>
            <a:ext cx="372748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avec photo" type="title">
  <p:cSld name="TITL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flipH="1">
            <a:off x="2269360" y="1693544"/>
            <a:ext cx="6858000" cy="34500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550069" y="2114549"/>
            <a:ext cx="8362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400"/>
              <a:buFont typeface="Calibri"/>
              <a:buNone/>
              <a:defRPr sz="2400" b="1" i="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419245" y="4122023"/>
            <a:ext cx="64008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10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  <p:sp>
        <p:nvSpPr>
          <p:cNvPr id="43" name="Google Shape;43;p5"/>
          <p:cNvSpPr/>
          <p:nvPr/>
        </p:nvSpPr>
        <p:spPr>
          <a:xfrm rot="10800000">
            <a:off x="3345900" y="-56"/>
            <a:ext cx="5798100" cy="21822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124687" y="3502429"/>
            <a:ext cx="3429000" cy="1653600"/>
          </a:xfrm>
          <a:prstGeom prst="rtTriangle">
            <a:avLst/>
          </a:prstGeom>
          <a:solidFill>
            <a:srgbClr val="00707F">
              <a:alpha val="75686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269" y="4567749"/>
            <a:ext cx="1402080" cy="57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  <p:pic>
        <p:nvPicPr>
          <p:cNvPr id="58" name="Google Shape;58;p7" descr="uLIEGE_DroitSciencesPoCrimino_Logo_U_RVB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3959" y="54979"/>
            <a:ext cx="372748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ture ">
  <p:cSld name="Cloture 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0" y="2988993"/>
            <a:ext cx="9145410" cy="2154507"/>
            <a:chOff x="0" y="2271293"/>
            <a:chExt cx="9145410" cy="2872676"/>
          </a:xfrm>
        </p:grpSpPr>
        <p:sp>
          <p:nvSpPr>
            <p:cNvPr id="61" name="Google Shape;61;p8"/>
            <p:cNvSpPr/>
            <p:nvPr/>
          </p:nvSpPr>
          <p:spPr>
            <a:xfrm>
              <a:off x="0" y="2271293"/>
              <a:ext cx="5711185" cy="2872207"/>
            </a:xfrm>
            <a:custGeom>
              <a:avLst/>
              <a:gdLst/>
              <a:ahLst/>
              <a:cxnLst/>
              <a:rect l="l" t="t" r="r" b="b"/>
              <a:pathLst>
                <a:path w="5711185" h="2872207" extrusionOk="0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avLst/>
              <a:gdLst/>
              <a:ahLst/>
              <a:cxnLst/>
              <a:rect l="l" t="t" r="r" b="b"/>
              <a:pathLst>
                <a:path w="5711185" h="2872207" extrusionOk="0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5686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3434225" y="4568825"/>
              <a:ext cx="2277000" cy="574800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825102" y="2146094"/>
            <a:ext cx="7493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1800"/>
              <a:buFont typeface="Calibri"/>
              <a:buNone/>
              <a:defRPr sz="1800" b="0" i="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8725" y="216011"/>
            <a:ext cx="1606551" cy="65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loture et contact">
  <p:cSld name="1_Cloture et conta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9"/>
          <p:cNvGrpSpPr/>
          <p:nvPr/>
        </p:nvGrpSpPr>
        <p:grpSpPr>
          <a:xfrm>
            <a:off x="0" y="2988993"/>
            <a:ext cx="9145410" cy="2154507"/>
            <a:chOff x="0" y="2271293"/>
            <a:chExt cx="9145410" cy="2872676"/>
          </a:xfrm>
        </p:grpSpPr>
        <p:sp>
          <p:nvSpPr>
            <p:cNvPr id="71" name="Google Shape;71;p9"/>
            <p:cNvSpPr/>
            <p:nvPr/>
          </p:nvSpPr>
          <p:spPr>
            <a:xfrm>
              <a:off x="0" y="2271293"/>
              <a:ext cx="5711185" cy="2872207"/>
            </a:xfrm>
            <a:custGeom>
              <a:avLst/>
              <a:gdLst/>
              <a:ahLst/>
              <a:cxnLst/>
              <a:rect l="l" t="t" r="r" b="b"/>
              <a:pathLst>
                <a:path w="5711185" h="2872207" extrusionOk="0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avLst/>
              <a:gdLst/>
              <a:ahLst/>
              <a:cxnLst/>
              <a:rect l="l" t="t" r="r" b="b"/>
              <a:pathLst>
                <a:path w="5711185" h="2872207" extrusionOk="0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5686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3434225" y="4568825"/>
              <a:ext cx="2277000" cy="574800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825102" y="2146094"/>
            <a:ext cx="7493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1800"/>
              <a:buFont typeface="Calibri"/>
              <a:buNone/>
              <a:defRPr sz="1800" b="0" i="0">
                <a:solidFill>
                  <a:srgbClr val="5FA3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8725" y="216011"/>
            <a:ext cx="1606551" cy="65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19" y="1969307"/>
            <a:ext cx="2934163" cy="120488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 rtl="0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1200"/>
              <a:buFont typeface="Merriweather Sans"/>
              <a:buChar char="▶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rgbClr val="00707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00707F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0070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ib.uliege.be/guide_catalo/bulletinage-modeles-previsionnels-dans-alma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pp.lib.uliege.be/guide_catalo/periodiques/" TargetMode="External"/><Relationship Id="rId4" Type="http://schemas.openxmlformats.org/officeDocument/2006/relationships/hyperlink" Target="https://app.lib.uliege.be/guide_catalo/affichage-et-gestion-des-etats-de-collec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386725" y="1282325"/>
            <a:ext cx="8400300" cy="1152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dirty="0"/>
              <a:t>Gestion des périodiques</a:t>
            </a:r>
            <a:endParaRPr sz="3300" dirty="0"/>
          </a:p>
        </p:txBody>
      </p:sp>
      <p:sp>
        <p:nvSpPr>
          <p:cNvPr id="165" name="Google Shape;165;p21"/>
          <p:cNvSpPr txBox="1"/>
          <p:nvPr/>
        </p:nvSpPr>
        <p:spPr>
          <a:xfrm>
            <a:off x="5434300" y="3961925"/>
            <a:ext cx="36357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Université de Liège, ULiège Library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Mars 2023</a:t>
            </a:r>
            <a:endParaRPr sz="1200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Paramétrage du calendrier prévisionnel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82" y="726372"/>
            <a:ext cx="6046652" cy="39731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20308" y="658614"/>
            <a:ext cx="4199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Par défaut,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l’Issue Date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est la date du jour.</a:t>
            </a:r>
          </a:p>
          <a:p>
            <a:pPr marL="358775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C’est cette date qui est prise en compte pour l’estimation de la date d’arrivée des fascicules.</a:t>
            </a:r>
          </a:p>
          <a:p>
            <a:pPr marL="358775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Elle peut donc avoir un impact sur les rappels au fournisseurs (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formation acquisitions).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08" y="1112833"/>
            <a:ext cx="359695" cy="3535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98165" y="4633190"/>
            <a:ext cx="1574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Vide le formulaire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20599" y="4642603"/>
            <a:ext cx="1689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Ferme le formulaire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83827" y="3518224"/>
            <a:ext cx="3059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Modifier la zone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Issue Date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en fonction de la date du 1</a:t>
            </a:r>
            <a:r>
              <a:rPr lang="fr-B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fascicule de l’année (no. 1= janvier, issue date = 20230101).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0" y="3616627"/>
            <a:ext cx="541857" cy="54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4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Ouverture des exemplaires attendus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936115" y="1861905"/>
            <a:ext cx="4750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7" lvl="8"/>
            <a:r>
              <a:rPr lang="fr-BE" sz="1800" dirty="0">
                <a:latin typeface="Calibri" panose="020F0502020204030204" pitchFamily="34" charset="0"/>
                <a:cs typeface="Calibri" panose="020F0502020204030204" pitchFamily="34" charset="0"/>
              </a:rPr>
              <a:t>Une fois le formulaire complété, pour ouvrir les exemplaire depuis le </a:t>
            </a:r>
            <a:r>
              <a:rPr lang="fr-BE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holding</a:t>
            </a:r>
            <a:r>
              <a:rPr lang="fr-BE" sz="1800" dirty="0">
                <a:latin typeface="Calibri" panose="020F0502020204030204" pitchFamily="34" charset="0"/>
                <a:cs typeface="Calibri" panose="020F0502020204030204" pitchFamily="34" charset="0"/>
              </a:rPr>
              <a:t>, un seul chemin… </a:t>
            </a:r>
          </a:p>
          <a:p>
            <a:pPr marL="266700" lvl="8" indent="-182563">
              <a:buFont typeface="Wingdings" pitchFamily="2" charset="2"/>
              <a:buChar char="§"/>
            </a:pPr>
            <a:endParaRPr lang="fr-B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137" lvl="8" indent="0">
              <a:buNone/>
            </a:pPr>
            <a:r>
              <a:rPr lang="fr-BE" sz="1800" i="1" dirty="0">
                <a:latin typeface="Calibri" panose="020F0502020204030204" pitchFamily="34" charset="0"/>
                <a:cs typeface="Calibri" panose="020F0502020204030204" pitchFamily="34" charset="0"/>
              </a:rPr>
              <a:t>Menu Record Actions &gt; Open </a:t>
            </a:r>
            <a:r>
              <a:rPr lang="fr-BE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r>
              <a:rPr lang="fr-BE" sz="1800" i="1" dirty="0">
                <a:latin typeface="Calibri" panose="020F0502020204030204" pitchFamily="34" charset="0"/>
                <a:cs typeface="Calibri" panose="020F0502020204030204" pitchFamily="34" charset="0"/>
              </a:rPr>
              <a:t> items.</a:t>
            </a:r>
          </a:p>
          <a:p>
            <a:pPr marL="266700" lvl="8" indent="-182563">
              <a:buFont typeface="Wingdings" pitchFamily="2" charset="2"/>
              <a:buChar char="§"/>
            </a:pPr>
            <a:endParaRPr lang="fr-BE" sz="18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3A85FC9-8323-D4EB-78D2-26A5CB941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7" y="709413"/>
            <a:ext cx="3485949" cy="43009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45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Ouverture des exemplaires attendus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886264" y="581745"/>
            <a:ext cx="780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1588"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La liste des items apparaît dans un pop-up avec la description générée en anglais, le statut et la date d’arrivée estimée.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8473" y="1166520"/>
            <a:ext cx="5739620" cy="3895892"/>
            <a:chOff x="98473" y="1179584"/>
            <a:chExt cx="5739620" cy="3895892"/>
          </a:xfrm>
        </p:grpSpPr>
        <p:pic>
          <p:nvPicPr>
            <p:cNvPr id="7" name="Image 6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0DB64291-6AEE-E406-3E85-C3A306A96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27" y="1179584"/>
              <a:ext cx="5636166" cy="35746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ZoneTexte 1"/>
            <p:cNvSpPr txBox="1"/>
            <p:nvPr/>
          </p:nvSpPr>
          <p:spPr>
            <a:xfrm>
              <a:off x="98473" y="4767699"/>
              <a:ext cx="5338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Refuser les exemplaires et recommencer l’étape précédente.</a:t>
              </a:r>
            </a:p>
          </p:txBody>
        </p:sp>
        <p:cxnSp>
          <p:nvCxnSpPr>
            <p:cNvPr id="9" name="Connecteur droit avec flèche 8"/>
            <p:cNvCxnSpPr>
              <a:cxnSpLocks/>
            </p:cNvCxnSpPr>
            <p:nvPr/>
          </p:nvCxnSpPr>
          <p:spPr>
            <a:xfrm flipV="1">
              <a:off x="344658" y="4502280"/>
              <a:ext cx="1160585" cy="3299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368061" y="3979715"/>
              <a:ext cx="1999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Valider les exemplaires.</a:t>
              </a:r>
            </a:p>
          </p:txBody>
        </p:sp>
        <p:cxnSp>
          <p:nvCxnSpPr>
            <p:cNvPr id="14" name="Connecteur droit avec flèche 13"/>
            <p:cNvCxnSpPr>
              <a:cxnSpLocks/>
            </p:cNvCxnSpPr>
            <p:nvPr/>
          </p:nvCxnSpPr>
          <p:spPr>
            <a:xfrm>
              <a:off x="2767818" y="4242813"/>
              <a:ext cx="1489329" cy="2537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6435970" y="2966891"/>
            <a:ext cx="2159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fois les exemplaires ouverts, enregistrer le holding.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303" y="2523806"/>
            <a:ext cx="450724" cy="44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0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Ouverture des exemplaires attendus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13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33045" y="646633"/>
            <a:ext cx="780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formulaire 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item’s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sera ainsi incrémenté pour les numéros de l’année suivante.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5941648-248D-64F9-1365-7BA061DC3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66" y="1303885"/>
            <a:ext cx="3949700" cy="3390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1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Ouverture des exemplaires attendus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14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33045" y="580429"/>
            <a:ext cx="780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7" lvl="8"/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Si plusieurs modèles* sont présents dans le holding, les exemplaires de tous les modèles s’ouvrent en même temps.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758172" y="1174652"/>
            <a:ext cx="7675408" cy="3878598"/>
            <a:chOff x="132159" y="2041624"/>
            <a:chExt cx="8272888" cy="4627736"/>
          </a:xfrm>
        </p:grpSpPr>
        <p:pic>
          <p:nvPicPr>
            <p:cNvPr id="8" name="Image 7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BD776171-41E4-2AB6-0C0D-071576683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3237809"/>
              <a:ext cx="4625135" cy="34315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age 8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2C345521-6971-EB55-529C-187A2CB84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9" y="2041624"/>
              <a:ext cx="3479800" cy="34036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ZoneTexte 9"/>
          <p:cNvSpPr txBox="1"/>
          <p:nvPr/>
        </p:nvSpPr>
        <p:spPr>
          <a:xfrm>
            <a:off x="227362" y="4758881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* 854 = supplément - 855 = index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747845" y="1041006"/>
            <a:ext cx="4149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Pour ouvrir les exemplaires attachés à un seul modèle, il faut vider le formulaire de </a:t>
            </a:r>
            <a:r>
              <a:rPr lang="fr-B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fr-B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r>
              <a:rPr lang="fr-B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item’s</a:t>
            </a:r>
            <a:r>
              <a:rPr lang="fr-B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du ou des autres </a:t>
            </a:r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modèles (valider avec le bouton </a:t>
            </a:r>
            <a:r>
              <a:rPr lang="fr-BE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Remove</a:t>
            </a:r>
            <a:r>
              <a:rPr lang="fr-BE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fr-B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02" y="570981"/>
            <a:ext cx="531927" cy="5247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016" y="1240856"/>
            <a:ext cx="54259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9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Ouverture des exemplaires attendus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40302" y="580429"/>
            <a:ext cx="780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0"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Les exemplaires peuvent également être ouverts via la </a:t>
            </a:r>
            <a:r>
              <a:rPr lang="fr-BE" sz="1600" b="1" dirty="0">
                <a:latin typeface="Calibri" panose="020F0502020204030204" pitchFamily="34" charset="0"/>
                <a:cs typeface="Calibri" panose="020F0502020204030204" pitchFamily="34" charset="0"/>
              </a:rPr>
              <a:t>Liste des exemplaires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choisissant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l’option </a:t>
            </a:r>
            <a:r>
              <a:rPr lang="fr-BE" sz="1600" i="1" dirty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fr-B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r>
              <a:rPr lang="fr-B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Items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se trouvant dans le menu </a:t>
            </a:r>
            <a:r>
              <a:rPr lang="fr-BE" sz="1600" i="1" dirty="0">
                <a:latin typeface="Calibri" panose="020F0502020204030204" pitchFamily="34" charset="0"/>
                <a:cs typeface="Calibri" panose="020F0502020204030204" pitchFamily="34" charset="0"/>
              </a:rPr>
              <a:t>Manage </a:t>
            </a:r>
            <a:r>
              <a:rPr lang="fr-B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age 12" descr="Une image contenant Site web&#10;&#10;Description générée automatiquement">
            <a:extLst>
              <a:ext uri="{FF2B5EF4-FFF2-40B4-BE49-F238E27FC236}">
                <a16:creationId xmlns:a16="http://schemas.microsoft.com/office/drawing/2014/main" id="{AE6AF5FB-596E-76CF-C979-560D96618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" y="1256987"/>
            <a:ext cx="7772400" cy="32057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72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Ouverture des exemplaires attendus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16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33045" y="580429"/>
            <a:ext cx="780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0"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Le pop-up suivant apparaît avec la possibilité de valider ou de refuser les exemplaires.</a:t>
            </a:r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41E94954-2765-8F14-98CF-15785E14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024998"/>
            <a:ext cx="4895557" cy="3862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5866228" y="2271933"/>
            <a:ext cx="256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informations du </a:t>
            </a:r>
            <a:r>
              <a:rPr lang="fr-BE" sz="16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fr-BE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r>
              <a:rPr lang="fr-BE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item’s</a:t>
            </a:r>
            <a:r>
              <a:rPr lang="fr-BE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  <a:r>
              <a:rPr lang="fr-B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doivent être à jour.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924" y="1541973"/>
            <a:ext cx="725698" cy="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1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Vérification de l’inventaire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17</a:t>
            </a:fld>
            <a:endParaRPr lang="fr-BE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7C22265-D355-AA24-F0E9-525A8AA235E0}"/>
              </a:ext>
            </a:extLst>
          </p:cNvPr>
          <p:cNvGrpSpPr/>
          <p:nvPr/>
        </p:nvGrpSpPr>
        <p:grpSpPr>
          <a:xfrm>
            <a:off x="309489" y="64485"/>
            <a:ext cx="8091555" cy="5013620"/>
            <a:chOff x="309489" y="64485"/>
            <a:chExt cx="8091555" cy="5013620"/>
          </a:xfrm>
        </p:grpSpPr>
        <p:sp>
          <p:nvSpPr>
            <p:cNvPr id="4" name="ZoneTexte 3"/>
            <p:cNvSpPr txBox="1"/>
            <p:nvPr/>
          </p:nvSpPr>
          <p:spPr>
            <a:xfrm>
              <a:off x="309489" y="613322"/>
              <a:ext cx="7800535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Depuis la notice bibliographique</a:t>
              </a:r>
            </a:p>
            <a:p>
              <a:pPr marL="358775" lvl="2" indent="-285750" defTabSz="893763">
                <a:spcBef>
                  <a:spcPts val="300"/>
                </a:spcBef>
                <a:buClr>
                  <a:srgbClr val="00707F"/>
                </a:buClr>
                <a:buSzPts val="1400"/>
                <a:buFont typeface="Arial"/>
                <a:buChar char="•"/>
              </a:pPr>
              <a:r>
                <a:rPr lang="fr-BE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Menu </a:t>
              </a:r>
              <a:r>
                <a:rPr lang="fr-BE" sz="15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r>
                <a:rPr lang="fr-BE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BE" sz="15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related</a:t>
              </a:r>
              <a:r>
                <a:rPr lang="fr-BE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data &gt; </a:t>
              </a:r>
              <a:r>
                <a:rPr lang="fr-BE" sz="15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r>
                <a:rPr lang="fr-BE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BE" sz="15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inventory</a:t>
              </a:r>
              <a:endParaRPr lang="fr-BE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58775" lvl="2" indent="-285750" defTabSz="893763">
                <a:spcBef>
                  <a:spcPts val="300"/>
                </a:spcBef>
                <a:buClr>
                  <a:srgbClr val="00707F"/>
                </a:buClr>
                <a:buSzPts val="1400"/>
                <a:buFont typeface="Arial"/>
                <a:buChar char="•"/>
              </a:pPr>
              <a:r>
                <a:rPr lang="fr-BE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 Ctrl + I (i majuscule)</a:t>
              </a:r>
            </a:p>
          </p:txBody>
        </p:sp>
        <p:pic>
          <p:nvPicPr>
            <p:cNvPr id="10" name="Image 9" descr="Une image contenant table, Site web&#10;&#10;Description générée automatiquement">
              <a:extLst>
                <a:ext uri="{FF2B5EF4-FFF2-40B4-BE49-F238E27FC236}">
                  <a16:creationId xmlns:a16="http://schemas.microsoft.com/office/drawing/2014/main" id="{DA4CA9DE-84EE-46DC-E8CC-48BE84182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11" y="1648282"/>
              <a:ext cx="5439618" cy="34298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07005AE-B50E-4A65-5521-DFC51D26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462" y="64485"/>
              <a:ext cx="3737582" cy="14558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D95A120E-FE34-9FFB-18FB-0447E95D51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136" y="1086777"/>
              <a:ext cx="1616528" cy="7084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60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Remarques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18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791914" y="739932"/>
            <a:ext cx="7437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B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, si le champs 866 est absent du holding, apparaît un état de collection automatique  généré par le système.</a:t>
            </a:r>
          </a:p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Il correspond à l’ensemble des exemplaires ouverts réceptionnés ou non et se limite au premier niveau d’énumération et de chronologie.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284904" y="1878789"/>
            <a:ext cx="6157654" cy="2953696"/>
            <a:chOff x="1187624" y="3173017"/>
            <a:chExt cx="6157654" cy="295369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7865D16-1ACF-A01B-4351-8B1E40F4C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978" y="3173017"/>
              <a:ext cx="6147300" cy="12564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7CD3A4E-28B5-2D68-91A4-16FD05E73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893576"/>
              <a:ext cx="6147300" cy="12331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6" y="953454"/>
            <a:ext cx="725698" cy="71589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89322" y="2389170"/>
            <a:ext cx="111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Sans le 866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89321" y="3927238"/>
            <a:ext cx="120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Avec le 866</a:t>
            </a:r>
          </a:p>
        </p:txBody>
      </p:sp>
    </p:spTree>
    <p:extLst>
      <p:ext uri="{BB962C8B-B14F-4D97-AF65-F5344CB8AC3E}">
        <p14:creationId xmlns:p14="http://schemas.microsoft.com/office/powerpoint/2010/main" val="405174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Remarques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19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791914" y="739932"/>
            <a:ext cx="7437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Dans Alma, il est possible d’ajouter « automatiquement » le 866 via une règle de normalisation. Mais pour qu’elle fonctionne, la présence des champs 853 et 863 est obligatoire.</a:t>
            </a:r>
          </a:p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Or, pour le moment, le 863 n’est pas mis à jour automatiquement au moment de la réception.</a:t>
            </a:r>
          </a:p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On vous demande d’ajouter manuellement un 863 et un 866 supplémentaires dans le holding afin de permettre l’affichage de l’état de collection dans Primo. </a:t>
            </a:r>
          </a:p>
          <a:p>
            <a:pPr>
              <a:buNone/>
            </a:pPr>
            <a:r>
              <a:rPr lang="fr-B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Une fois créées, ces zones ne doivent plus être mises à jour manuellement.</a:t>
            </a:r>
          </a:p>
          <a:p>
            <a:pPr>
              <a:buNone/>
            </a:pP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863 40 $$8 1.xx $$a 1 $$b 1 $$i 2015 $$j 01 $$w g $$t 1	</a:t>
            </a:r>
          </a:p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866 41 $$a v.1:no.1(2015:janv.)- $$8 1.xx</a:t>
            </a:r>
          </a:p>
          <a:p>
            <a:pPr>
              <a:buNone/>
            </a:pP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Ceci est également valable pour les suppléments (854-864-867)</a:t>
            </a:r>
          </a:p>
          <a:p>
            <a:pPr>
              <a:buNone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ainsi que pour les index (855-865-868).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7" y="754887"/>
            <a:ext cx="725698" cy="715892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4318783" y="3175256"/>
            <a:ext cx="3890602" cy="738664"/>
            <a:chOff x="4192094" y="4617195"/>
            <a:chExt cx="4052314" cy="738664"/>
          </a:xfrm>
        </p:grpSpPr>
        <p:sp>
          <p:nvSpPr>
            <p:cNvPr id="19" name="ZoneTexte 18"/>
            <p:cNvSpPr txBox="1"/>
            <p:nvPr/>
          </p:nvSpPr>
          <p:spPr>
            <a:xfrm>
              <a:off x="6156176" y="4617195"/>
              <a:ext cx="20882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séquence suit la numérotation des 866 existants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4192094" y="4860388"/>
              <a:ext cx="1964082" cy="16881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65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457200" y="315749"/>
            <a:ext cx="8229600" cy="46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Gestion des périodiques</a:t>
            </a:r>
            <a:endParaRPr dirty="0"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457200" y="705200"/>
            <a:ext cx="8229600" cy="3394500"/>
          </a:xfrm>
          <a:prstGeom prst="rect">
            <a:avLst/>
          </a:prstGeom>
        </p:spPr>
        <p:txBody>
          <a:bodyPr spcFirstLastPara="1" wrap="square" lIns="68575" tIns="36000" rIns="68575" bIns="34275" anchor="t" anchorCtr="0">
            <a:noAutofit/>
          </a:bodyPr>
          <a:lstStyle/>
          <a:p>
            <a:pPr marL="457200" lvl="0" indent="-355600" algn="l" rtl="0">
              <a:spcBef>
                <a:spcPts val="300"/>
              </a:spcBef>
              <a:spcAft>
                <a:spcPts val="0"/>
              </a:spcAft>
              <a:buSzPts val="2000"/>
              <a:buChar char="❏"/>
            </a:pPr>
            <a:r>
              <a:rPr lang="fr-BE" sz="1900" dirty="0"/>
              <a:t>Calendrier prévisionnel</a:t>
            </a:r>
          </a:p>
          <a:p>
            <a:pPr lvl="1" indent="-355600">
              <a:buSzPts val="2000"/>
              <a:buChar char="❏"/>
            </a:pPr>
            <a:r>
              <a:rPr lang="fr-BE" sz="1700" dirty="0"/>
              <a:t>Introduction</a:t>
            </a:r>
          </a:p>
          <a:p>
            <a:pPr lvl="1" indent="-355600">
              <a:buSzPts val="2000"/>
              <a:buChar char="❏"/>
            </a:pPr>
            <a:r>
              <a:rPr lang="fr-BE" sz="1700" dirty="0"/>
              <a:t>Remarques préliminaires</a:t>
            </a:r>
          </a:p>
          <a:p>
            <a:pPr lvl="1" indent="-355600">
              <a:buSzPts val="2000"/>
              <a:buChar char="❏"/>
            </a:pPr>
            <a:r>
              <a:rPr lang="fr-BE" sz="1700" dirty="0"/>
              <a:t>Ajout d’un calendrier</a:t>
            </a:r>
          </a:p>
          <a:p>
            <a:pPr lvl="1" indent="-355600">
              <a:buSzPts val="2000"/>
              <a:buChar char="❏"/>
            </a:pPr>
            <a:r>
              <a:rPr lang="fr-BE" sz="1700" dirty="0"/>
              <a:t>Paramétrage du calendrier</a:t>
            </a:r>
          </a:p>
          <a:p>
            <a:pPr lvl="1" indent="-355600">
              <a:buSzPts val="2000"/>
              <a:buChar char="❏"/>
            </a:pPr>
            <a:r>
              <a:rPr lang="fr-BE" sz="1700" dirty="0"/>
              <a:t>Ouverture des exemplaires attendus</a:t>
            </a:r>
          </a:p>
          <a:p>
            <a:pPr lvl="2" indent="-355600">
              <a:buSzPts val="2000"/>
              <a:buChar char="❏"/>
            </a:pPr>
            <a:r>
              <a:rPr lang="fr-BE" dirty="0"/>
              <a:t>Via le holding</a:t>
            </a:r>
          </a:p>
          <a:p>
            <a:pPr lvl="2" indent="-355600">
              <a:buSzPts val="2000"/>
              <a:buChar char="❏"/>
            </a:pPr>
            <a:r>
              <a:rPr lang="fr-BE" dirty="0"/>
              <a:t>Via la listes d’exemplaires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fr" sz="1700" dirty="0"/>
              <a:t>Vérification de l’inventaire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fr" sz="1700" dirty="0"/>
              <a:t>Remarques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" sz="1900" dirty="0"/>
              <a:t>Réception des fascicules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" sz="1900" dirty="0"/>
              <a:t>Liste des exemplaires</a:t>
            </a:r>
          </a:p>
          <a:p>
            <a:pPr lvl="1" indent="-355600">
              <a:spcBef>
                <a:spcPts val="0"/>
              </a:spcBef>
              <a:buSzPts val="2000"/>
              <a:buChar char="❏"/>
            </a:pPr>
            <a:r>
              <a:rPr lang="fr" sz="1700" dirty="0"/>
              <a:t>Boutons et actions possibles</a:t>
            </a:r>
          </a:p>
          <a:p>
            <a:pPr lvl="2" indent="-355600">
              <a:spcBef>
                <a:spcPts val="0"/>
              </a:spcBef>
              <a:buSzPts val="2000"/>
              <a:buFont typeface="Arial"/>
              <a:buChar char="❏"/>
            </a:pPr>
            <a:r>
              <a:rPr lang="fr-BE" dirty="0"/>
              <a:t>Ajouter / supprimer un exemplaire</a:t>
            </a:r>
          </a:p>
          <a:p>
            <a:pPr lvl="2" indent="-355600">
              <a:spcBef>
                <a:spcPts val="0"/>
              </a:spcBef>
              <a:buSzPts val="2000"/>
              <a:buChar char="❏"/>
            </a:pPr>
            <a:r>
              <a:rPr lang="fr" dirty="0"/>
              <a:t>Reliure des exemplaires</a:t>
            </a:r>
          </a:p>
        </p:txBody>
      </p:sp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Remarques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791913" y="3814132"/>
            <a:ext cx="799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863 – 866 </a:t>
            </a:r>
            <a:r>
              <a:rPr lang="fr-BE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migrés du SIGB précédent                                             </a:t>
            </a:r>
            <a:r>
              <a:rPr lang="fr-BE" sz="1600" dirty="0">
                <a:solidFill>
                  <a:srgbClr val="007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863 – 866 ajoutés manuellement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7" y="754887"/>
            <a:ext cx="725698" cy="715892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A72E2F0-D4B6-D547-FE73-1B997BEF3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909209"/>
            <a:ext cx="50673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8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327" name="Google Shape;327;p40"/>
          <p:cNvSpPr txBox="1">
            <a:spLocks noGrp="1"/>
          </p:cNvSpPr>
          <p:nvPr>
            <p:ph type="title"/>
          </p:nvPr>
        </p:nvSpPr>
        <p:spPr>
          <a:xfrm>
            <a:off x="3192540" y="3537112"/>
            <a:ext cx="5622300" cy="42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Réception des fascicules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42452"/>
            <a:ext cx="8229600" cy="3907873"/>
          </a:xfrm>
        </p:spPr>
        <p:txBody>
          <a:bodyPr/>
          <a:lstStyle/>
          <a:p>
            <a:pPr marL="0" lvl="1" indent="0" algn="ctr">
              <a:buNone/>
            </a:pPr>
            <a:r>
              <a:rPr lang="fr-BE" sz="1800" dirty="0">
                <a:latin typeface="Calibri" panose="020F0502020204030204" pitchFamily="34" charset="0"/>
                <a:cs typeface="Calibri" panose="020F0502020204030204" pitchFamily="34" charset="0"/>
              </a:rPr>
              <a:t>Rôles requis :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Receiving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et Physical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inventory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lang="fr-BE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B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 lang="fr-BE" dirty="0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8A7DB454-A812-651B-34E3-C1616D5143D7}"/>
              </a:ext>
            </a:extLst>
          </p:cNvPr>
          <p:cNvGrpSpPr/>
          <p:nvPr/>
        </p:nvGrpSpPr>
        <p:grpSpPr>
          <a:xfrm>
            <a:off x="2004078" y="1134621"/>
            <a:ext cx="6827090" cy="4001974"/>
            <a:chOff x="2004078" y="1134621"/>
            <a:chExt cx="6827090" cy="400197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BE929E7-F0E4-CBAD-F286-9E9FEF060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5405" y="1134621"/>
              <a:ext cx="2385763" cy="379194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5A67688-5782-F8B2-49CE-D1069D9CB221}"/>
                </a:ext>
              </a:extLst>
            </p:cNvPr>
            <p:cNvSpPr txBox="1"/>
            <p:nvPr/>
          </p:nvSpPr>
          <p:spPr>
            <a:xfrm>
              <a:off x="2004078" y="4397931"/>
              <a:ext cx="40879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Ouvrir la page de réception :</a:t>
              </a:r>
            </a:p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Menu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Acquisitions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&gt;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Receiving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invoicing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&gt;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Receive</a:t>
              </a:r>
              <a:endParaRPr lang="fr-BE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fr-BE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E6F8A40C-34D8-70DF-79C6-5503B1013C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3122" y="4170556"/>
              <a:ext cx="2921619" cy="3745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67BA6C4-F694-75C9-D620-FBCB5E0559B6}"/>
              </a:ext>
            </a:extLst>
          </p:cNvPr>
          <p:cNvGrpSpPr/>
          <p:nvPr/>
        </p:nvGrpSpPr>
        <p:grpSpPr>
          <a:xfrm>
            <a:off x="330863" y="1169093"/>
            <a:ext cx="3894024" cy="2396395"/>
            <a:chOff x="330863" y="1169093"/>
            <a:chExt cx="3894024" cy="239639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F6DDEBD-417E-6F46-283B-42D4599068D7}"/>
                </a:ext>
              </a:extLst>
            </p:cNvPr>
            <p:cNvSpPr txBox="1"/>
            <p:nvPr/>
          </p:nvSpPr>
          <p:spPr>
            <a:xfrm>
              <a:off x="564995" y="3042268"/>
              <a:ext cx="2483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Se connecter au département </a:t>
              </a:r>
            </a:p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acquisition de sa bibliothèque</a:t>
              </a:r>
            </a:p>
          </p:txBody>
        </p:sp>
        <p:pic>
          <p:nvPicPr>
            <p:cNvPr id="34" name="Image 3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6E3A7D-8B01-DB37-513A-EB8DDDFB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863" y="1169093"/>
              <a:ext cx="3894024" cy="14902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B71DFB89-9A79-91EC-B004-9F1E3795B0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902" y="2609925"/>
              <a:ext cx="1231387" cy="4323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603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616" y="617813"/>
            <a:ext cx="8229600" cy="3907873"/>
          </a:xfrm>
        </p:spPr>
        <p:txBody>
          <a:bodyPr/>
          <a:lstStyle/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 lang="fr-BE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AAD4133-356F-1DEB-C4D8-3B8B648A3561}"/>
              </a:ext>
            </a:extLst>
          </p:cNvPr>
          <p:cNvGrpSpPr/>
          <p:nvPr/>
        </p:nvGrpSpPr>
        <p:grpSpPr>
          <a:xfrm>
            <a:off x="1592482" y="1352473"/>
            <a:ext cx="6816278" cy="3090166"/>
            <a:chOff x="1592482" y="1352473"/>
            <a:chExt cx="6816278" cy="3090166"/>
          </a:xfrm>
        </p:grpSpPr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26F49EC7-CF5F-6384-DF8E-36A891CDE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7639" y="1352473"/>
              <a:ext cx="3711121" cy="309016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694C3C3-FFED-51DA-7BCF-8D445A2C8B2D}"/>
                </a:ext>
              </a:extLst>
            </p:cNvPr>
            <p:cNvSpPr txBox="1"/>
            <p:nvPr/>
          </p:nvSpPr>
          <p:spPr>
            <a:xfrm>
              <a:off x="1592482" y="4064280"/>
              <a:ext cx="45574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Sélectionner l’onglet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endParaRPr lang="fr-BE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F6A258A3-5C0B-BDD7-3966-A6CED9FB6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1225" y="2668859"/>
              <a:ext cx="1726687" cy="14073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EBBE638-A2A3-6A04-9F25-FD4D8C8F17F1}"/>
              </a:ext>
            </a:extLst>
          </p:cNvPr>
          <p:cNvGrpSpPr/>
          <p:nvPr/>
        </p:nvGrpSpPr>
        <p:grpSpPr>
          <a:xfrm>
            <a:off x="252779" y="763615"/>
            <a:ext cx="3798373" cy="1531634"/>
            <a:chOff x="267293" y="672492"/>
            <a:chExt cx="3798373" cy="1531634"/>
          </a:xfrm>
        </p:grpSpPr>
        <p:pic>
          <p:nvPicPr>
            <p:cNvPr id="25" name="Image 2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48ABAAC-7A30-AF60-D9A7-CE127757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3158" y="672492"/>
              <a:ext cx="2638616" cy="12451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7F1A710-EEF0-2A83-704A-8166DEE06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293" y="907144"/>
              <a:ext cx="727540" cy="72754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0D8FA2F-7F0F-8BD4-A41F-0C4CCF43E970}"/>
                </a:ext>
              </a:extLst>
            </p:cNvPr>
            <p:cNvSpPr txBox="1"/>
            <p:nvPr/>
          </p:nvSpPr>
          <p:spPr>
            <a:xfrm>
              <a:off x="899266" y="1927127"/>
              <a:ext cx="316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Ajouter le </a:t>
              </a:r>
              <a:r>
                <a:rPr lang="fr-BE" sz="12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Receiving</a:t>
              </a:r>
              <a:r>
                <a:rPr lang="fr-BE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à la barre des favoris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01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2410" y="2138801"/>
            <a:ext cx="5854390" cy="2411524"/>
          </a:xfrm>
        </p:spPr>
        <p:txBody>
          <a:bodyPr/>
          <a:lstStyle/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 lang="fr-BE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240FCDF3-9B55-0658-734A-96FEF90FD333}"/>
              </a:ext>
            </a:extLst>
          </p:cNvPr>
          <p:cNvGrpSpPr/>
          <p:nvPr/>
        </p:nvGrpSpPr>
        <p:grpSpPr>
          <a:xfrm>
            <a:off x="165853" y="593176"/>
            <a:ext cx="8812293" cy="2988428"/>
            <a:chOff x="165853" y="593176"/>
            <a:chExt cx="8812293" cy="2988428"/>
          </a:xfrm>
        </p:grpSpPr>
        <p:pic>
          <p:nvPicPr>
            <p:cNvPr id="6" name="Image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8B0BD13-7C72-FB49-345D-260557420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854" y="958586"/>
              <a:ext cx="8812292" cy="13787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503C7F5-C784-DDA0-F385-67AD3E843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4962" y="2337340"/>
              <a:ext cx="1090276" cy="95483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611775" y="593176"/>
              <a:ext cx="7051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Sélectionner la ligne de commande contenant les exemplaires à réceptionner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5B5D0E8-0A2F-C0D5-4DB1-B8FF09E4A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5238" y="2138801"/>
              <a:ext cx="518991" cy="19853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1498A42-5E71-52F5-0892-D226A2CFAAA9}"/>
                </a:ext>
              </a:extLst>
            </p:cNvPr>
            <p:cNvSpPr txBox="1"/>
            <p:nvPr/>
          </p:nvSpPr>
          <p:spPr>
            <a:xfrm flipH="1">
              <a:off x="165853" y="2635191"/>
              <a:ext cx="8448375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 defTabSz="249238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Ouvrir la liste des exemplaires en choisissant l’option 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Manage Items 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du bouton 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Actions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.</a:t>
              </a:r>
            </a:p>
            <a:p>
              <a:pPr marL="342900" lvl="1" indent="-342900" defTabSz="249238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800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marL="180975" lvl="1" defTabSz="249238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sz="1300" dirty="0">
                  <a:solidFill>
                    <a:schemeClr val="dk1"/>
                  </a:solidFill>
                  <a:latin typeface="Calibri"/>
                  <a:cs typeface="Calibri"/>
                </a:rPr>
                <a:t>L’option </a:t>
              </a:r>
              <a:r>
                <a:rPr lang="fr-BE" sz="1300" dirty="0" err="1">
                  <a:solidFill>
                    <a:schemeClr val="dk1"/>
                  </a:solidFill>
                  <a:latin typeface="Calibri"/>
                  <a:cs typeface="Calibri"/>
                </a:rPr>
                <a:t>Receive</a:t>
              </a:r>
              <a:r>
                <a:rPr lang="fr-BE" sz="1300" dirty="0">
                  <a:solidFill>
                    <a:schemeClr val="dk1"/>
                  </a:solidFill>
                  <a:latin typeface="Calibri"/>
                  <a:cs typeface="Calibri"/>
                </a:rPr>
                <a:t> permet l’ajout manuel d’un Fascicule (</a:t>
              </a:r>
              <a:r>
                <a:rPr lang="fr-BE" sz="1300" dirty="0" err="1">
                  <a:solidFill>
                    <a:schemeClr val="dk1"/>
                  </a:solidFill>
                  <a:latin typeface="Calibri"/>
                  <a:cs typeface="Calibri"/>
                </a:rPr>
                <a:t>cf</a:t>
              </a:r>
              <a:r>
                <a:rPr lang="fr-BE" sz="1300" dirty="0">
                  <a:solidFill>
                    <a:schemeClr val="dk1"/>
                  </a:solidFill>
                  <a:latin typeface="Calibri"/>
                  <a:cs typeface="Calibri"/>
                </a:rPr>
                <a:t> dia suivante).</a:t>
              </a:r>
            </a:p>
            <a:p>
              <a:pPr marL="180975" lvl="1" defTabSz="249238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sz="1300" dirty="0">
                  <a:solidFill>
                    <a:schemeClr val="dk1"/>
                  </a:solidFill>
                  <a:latin typeface="Calibri"/>
                  <a:cs typeface="Calibri"/>
                </a:rPr>
                <a:t>L’option </a:t>
              </a:r>
              <a:r>
                <a:rPr lang="fr-BE" sz="1300" dirty="0" err="1">
                  <a:solidFill>
                    <a:schemeClr val="dk1"/>
                  </a:solidFill>
                  <a:latin typeface="Calibri"/>
                  <a:cs typeface="Calibri"/>
                </a:rPr>
                <a:t>View</a:t>
              </a:r>
              <a:r>
                <a:rPr lang="fr-BE" sz="13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fr-BE" sz="1300" dirty="0" err="1">
                  <a:solidFill>
                    <a:schemeClr val="dk1"/>
                  </a:solidFill>
                  <a:latin typeface="Calibri"/>
                  <a:cs typeface="Calibri"/>
                </a:rPr>
                <a:t>hidden</a:t>
              </a:r>
              <a:r>
                <a:rPr lang="fr-BE" sz="1300" dirty="0">
                  <a:solidFill>
                    <a:schemeClr val="dk1"/>
                  </a:solidFill>
                  <a:latin typeface="Calibri"/>
                  <a:cs typeface="Calibri"/>
                </a:rPr>
                <a:t> permet de montrer les données contenues dans les colonnes non affichées.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09148B1-ADD5-2BD3-562E-48F7D4A7FCDE}"/>
              </a:ext>
            </a:extLst>
          </p:cNvPr>
          <p:cNvGrpSpPr/>
          <p:nvPr/>
        </p:nvGrpSpPr>
        <p:grpSpPr>
          <a:xfrm>
            <a:off x="2375210" y="3667810"/>
            <a:ext cx="5979523" cy="1373353"/>
            <a:chOff x="2375210" y="3667810"/>
            <a:chExt cx="5979523" cy="137335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5A35442-36CF-2045-F614-E904AA023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5210" y="3667810"/>
              <a:ext cx="2207053" cy="137335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4C9D89D-EBCD-2863-DD87-3F5F3FC8C3A2}"/>
                </a:ext>
              </a:extLst>
            </p:cNvPr>
            <p:cNvSpPr txBox="1"/>
            <p:nvPr/>
          </p:nvSpPr>
          <p:spPr>
            <a:xfrm flipH="1">
              <a:off x="5351885" y="3815582"/>
              <a:ext cx="3002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Trier les exemplaires </a:t>
              </a:r>
              <a:r>
                <a:rPr lang="fr-BE" dirty="0" smtClean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sur 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base de leur statut 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(Not </a:t>
              </a:r>
              <a:r>
                <a:rPr lang="fr-BE" i="1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Received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)</a:t>
              </a:r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43DD087C-C9A3-56CD-1F1D-062BEB5C1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9571" y="3995965"/>
              <a:ext cx="1406920" cy="57207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155201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2410" y="2138801"/>
            <a:ext cx="5854390" cy="2411524"/>
          </a:xfrm>
        </p:spPr>
        <p:txBody>
          <a:bodyPr/>
          <a:lstStyle/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25</a:t>
            </a:fld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F1612-5148-633C-A58A-A8214D4785D6}"/>
              </a:ext>
            </a:extLst>
          </p:cNvPr>
          <p:cNvSpPr txBox="1"/>
          <p:nvPr/>
        </p:nvSpPr>
        <p:spPr>
          <a:xfrm flipH="1">
            <a:off x="327102" y="593176"/>
            <a:ext cx="864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300"/>
              </a:spcBef>
              <a:buClr>
                <a:srgbClr val="00707F"/>
              </a:buClr>
              <a:buSzPts val="1800"/>
            </a:pPr>
            <a:r>
              <a:rPr lang="fr-B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</a:t>
            </a:r>
            <a:r>
              <a:rPr lang="fr-BE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</a:t>
            </a:r>
            <a:r>
              <a:rPr lang="fr-B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bouton </a:t>
            </a:r>
            <a:r>
              <a:rPr lang="fr-BE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fr-B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permet d’ajouter un exemplaire manuellement (numéro hors-série…) et de modifier son code-barres sans passer par le Physical Item Editor.</a:t>
            </a:r>
          </a:p>
          <a:p>
            <a:pPr lvl="8">
              <a:buNone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En se basant sur les détails du dernier numéro reçu, remplir les différents niveaux d’énumération et de chronologie…</a:t>
            </a:r>
          </a:p>
          <a:p>
            <a:pPr marL="4125913" lvl="8">
              <a:buNone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0F22D3D-D9EC-3E1C-20B8-20D44A92D006}"/>
              </a:ext>
            </a:extLst>
          </p:cNvPr>
          <p:cNvSpPr txBox="1"/>
          <p:nvPr/>
        </p:nvSpPr>
        <p:spPr>
          <a:xfrm>
            <a:off x="7255727" y="3166825"/>
            <a:ext cx="18213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…et valider avec le bouton </a:t>
            </a:r>
            <a:r>
              <a:rPr lang="fr-BE" i="1" dirty="0" err="1">
                <a:latin typeface="Calibri" panose="020F0502020204030204" pitchFamily="34" charset="0"/>
                <a:cs typeface="Calibri" panose="020F0502020204030204" pitchFamily="34" charset="0"/>
              </a:rPr>
              <a:t>Receive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 and Set </a:t>
            </a:r>
            <a:r>
              <a:rPr lang="fr-BE" i="1" dirty="0" err="1">
                <a:latin typeface="Calibri" panose="020F0502020204030204" pitchFamily="34" charset="0"/>
                <a:cs typeface="Calibri" panose="020F0502020204030204" pitchFamily="34" charset="0"/>
              </a:rPr>
              <a:t>Barcodes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pour ajouter le code-barres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BE" i="1" dirty="0" err="1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BE" i="1" dirty="0" err="1">
                <a:latin typeface="Calibri" panose="020F0502020204030204" pitchFamily="34" charset="0"/>
                <a:cs typeface="Calibri" panose="020F0502020204030204" pitchFamily="34" charset="0"/>
              </a:rPr>
              <a:t>Receive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ne le permet pas.</a:t>
            </a:r>
            <a:endParaRPr lang="fr-BE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4CF7829-735E-5A81-3C72-E28DDF98A416}"/>
              </a:ext>
            </a:extLst>
          </p:cNvPr>
          <p:cNvGrpSpPr/>
          <p:nvPr/>
        </p:nvGrpSpPr>
        <p:grpSpPr>
          <a:xfrm>
            <a:off x="170985" y="1293837"/>
            <a:ext cx="8973015" cy="3373121"/>
            <a:chOff x="170985" y="1285673"/>
            <a:chExt cx="8973015" cy="3373121"/>
          </a:xfrm>
        </p:grpSpPr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E7F08B9-D698-1227-7683-F0A0AF5C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985" y="1402051"/>
              <a:ext cx="6913756" cy="32567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B293C85-1E66-5195-4EAA-FAA60682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7673" y="1798612"/>
              <a:ext cx="2956327" cy="1110461"/>
            </a:xfrm>
            <a:prstGeom prst="rect">
              <a:avLst/>
            </a:prstGeom>
          </p:spPr>
        </p:pic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5B5D0E8-0A2F-C0D5-4DB1-B8FF09E4A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385" y="1285673"/>
              <a:ext cx="137532" cy="78964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B632E890-DCDD-F282-9E81-1BDB1A5887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2615" y="1285673"/>
              <a:ext cx="2259980" cy="174474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A52230E5-5C93-DBE9-6338-60801CAF7F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0478" y="1623298"/>
              <a:ext cx="1722863" cy="156424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006397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5239" y="1858537"/>
            <a:ext cx="5891561" cy="2691788"/>
          </a:xfrm>
        </p:spPr>
        <p:txBody>
          <a:bodyPr/>
          <a:lstStyle/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26</a:t>
            </a:fld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F1612-5148-633C-A58A-A8214D4785D6}"/>
              </a:ext>
            </a:extLst>
          </p:cNvPr>
          <p:cNvSpPr txBox="1"/>
          <p:nvPr/>
        </p:nvSpPr>
        <p:spPr>
          <a:xfrm flipH="1">
            <a:off x="327102" y="593176"/>
            <a:ext cx="864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dk1"/>
                </a:solidFill>
                <a:latin typeface="Calibri"/>
                <a:cs typeface="Calibri"/>
              </a:rPr>
              <a:t>Cas de figure 1 : </a:t>
            </a:r>
            <a:r>
              <a:rPr lang="fr-BE" dirty="0">
                <a:solidFill>
                  <a:schemeClr val="dk1"/>
                </a:solidFill>
                <a:latin typeface="Calibri"/>
                <a:cs typeface="Calibri"/>
              </a:rPr>
              <a:t>un seul fascicule à réceptionner</a:t>
            </a:r>
          </a:p>
          <a:p>
            <a:pPr lvl="8">
              <a:buNone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5E90AB0-3287-EF84-52FF-C33F1B7560D5}"/>
              </a:ext>
            </a:extLst>
          </p:cNvPr>
          <p:cNvGrpSpPr/>
          <p:nvPr/>
        </p:nvGrpSpPr>
        <p:grpSpPr>
          <a:xfrm>
            <a:off x="1609657" y="3043838"/>
            <a:ext cx="7220486" cy="2031325"/>
            <a:chOff x="1609657" y="3043838"/>
            <a:chExt cx="7220486" cy="203132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BE3FD17-F500-C156-912B-58B880098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57" y="3043838"/>
              <a:ext cx="5430479" cy="19973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CB357CE-16F3-1E1E-0C55-864D8C60C686}"/>
                </a:ext>
              </a:extLst>
            </p:cNvPr>
            <p:cNvSpPr txBox="1"/>
            <p:nvPr/>
          </p:nvSpPr>
          <p:spPr>
            <a:xfrm>
              <a:off x="7368861" y="3043838"/>
              <a:ext cx="1461282" cy="20313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L’exemplaire réceptionné n’apparaît plus dans la liste. Cliquer sur le bouton </a:t>
              </a:r>
              <a:r>
                <a:rPr lang="fr-BE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Save</a:t>
              </a:r>
              <a:r>
                <a:rPr lang="fr-B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pour fermer la liste des exemplaires.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5F4D8C3A-15C3-AE94-F0FE-DED54D5119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9688" y="3222478"/>
              <a:ext cx="1854655" cy="8200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00D2251-05CF-B3D9-7E9F-D7DC71C0D966}"/>
              </a:ext>
            </a:extLst>
          </p:cNvPr>
          <p:cNvGrpSpPr/>
          <p:nvPr/>
        </p:nvGrpSpPr>
        <p:grpSpPr>
          <a:xfrm>
            <a:off x="206297" y="911375"/>
            <a:ext cx="8014010" cy="2065991"/>
            <a:chOff x="206297" y="911375"/>
            <a:chExt cx="8014010" cy="2065991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8DF2ECBB-02BA-3978-02E4-2EA79A6AD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02" y="911375"/>
              <a:ext cx="7772400" cy="15689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EFB87804-01F7-5ADA-BDDB-AD8AC99F1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122" y="1716099"/>
              <a:ext cx="6429556" cy="7352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B4C643F-F713-DC67-B35F-0F12C0F03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3171" y="1987024"/>
              <a:ext cx="636978" cy="7382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3BD974-3261-0429-75BF-BA557E6EEBF1}"/>
                </a:ext>
              </a:extLst>
            </p:cNvPr>
            <p:cNvSpPr txBox="1"/>
            <p:nvPr/>
          </p:nvSpPr>
          <p:spPr>
            <a:xfrm>
              <a:off x="206297" y="2454146"/>
              <a:ext cx="8014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8">
                <a:buNone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Ajouter le code-barres via l’option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Edit Inventory item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du 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Actions.</a:t>
              </a:r>
            </a:p>
            <a:p>
              <a:pPr lvl="8">
                <a:buNone/>
              </a:pP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Réceptionner ensuite  le fascicule (option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Receive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du 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Actions)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000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5239" y="1858537"/>
            <a:ext cx="5891561" cy="2691788"/>
          </a:xfrm>
        </p:spPr>
        <p:txBody>
          <a:bodyPr/>
          <a:lstStyle/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27</a:t>
            </a:fld>
            <a:endParaRPr lang="fr-BE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98F9C99-0B92-AD62-DED1-700CAD92D2BE}"/>
              </a:ext>
            </a:extLst>
          </p:cNvPr>
          <p:cNvGrpSpPr/>
          <p:nvPr/>
        </p:nvGrpSpPr>
        <p:grpSpPr>
          <a:xfrm>
            <a:off x="284502" y="1073759"/>
            <a:ext cx="8170069" cy="2939360"/>
            <a:chOff x="284502" y="1073759"/>
            <a:chExt cx="8170069" cy="2939360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3BD974-3261-0429-75BF-BA557E6EEBF1}"/>
                </a:ext>
              </a:extLst>
            </p:cNvPr>
            <p:cNvSpPr txBox="1"/>
            <p:nvPr/>
          </p:nvSpPr>
          <p:spPr>
            <a:xfrm>
              <a:off x="284502" y="3475914"/>
              <a:ext cx="372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8">
                <a:buNone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 fascicule a maintenant une date de réception.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6BF0546-E11A-C7A7-3A13-D94E7B5D6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07" y="1073759"/>
              <a:ext cx="7772400" cy="13723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41DC1BE-CD3C-87E5-FCE2-8D9B1162FFA0}"/>
                </a:ext>
              </a:extLst>
            </p:cNvPr>
            <p:cNvSpPr txBox="1"/>
            <p:nvPr/>
          </p:nvSpPr>
          <p:spPr>
            <a:xfrm>
              <a:off x="4500901" y="3705342"/>
              <a:ext cx="3953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8">
                <a:buNone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 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Actions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ne propose plus l’option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Receive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53A73D38-2987-CC6C-9A88-FA261B00B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8862" y="2177372"/>
              <a:ext cx="1189938" cy="15279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B869741E-42CA-13AE-2106-0F360E92D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4171" y="1790557"/>
              <a:ext cx="1185480" cy="16853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81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5239" y="1858537"/>
            <a:ext cx="5891561" cy="2691788"/>
          </a:xfrm>
        </p:spPr>
        <p:txBody>
          <a:bodyPr/>
          <a:lstStyle/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28</a:t>
            </a:fld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F1612-5148-633C-A58A-A8214D4785D6}"/>
              </a:ext>
            </a:extLst>
          </p:cNvPr>
          <p:cNvSpPr txBox="1"/>
          <p:nvPr/>
        </p:nvSpPr>
        <p:spPr>
          <a:xfrm flipH="1">
            <a:off x="327102" y="593176"/>
            <a:ext cx="864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dk1"/>
                </a:solidFill>
                <a:latin typeface="Calibri"/>
                <a:cs typeface="Calibri"/>
              </a:rPr>
              <a:t>Cas de figure 2 : </a:t>
            </a:r>
            <a:r>
              <a:rPr lang="fr-BE" dirty="0">
                <a:solidFill>
                  <a:schemeClr val="dk1"/>
                </a:solidFill>
                <a:latin typeface="Calibri"/>
                <a:cs typeface="Calibri"/>
              </a:rPr>
              <a:t>plusieurs fascicules à réceptionner</a:t>
            </a:r>
          </a:p>
          <a:p>
            <a:pPr lvl="8">
              <a:buNone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ECFDBC5-598C-0E50-A1F0-94237D719AE4}"/>
              </a:ext>
            </a:extLst>
          </p:cNvPr>
          <p:cNvGrpSpPr/>
          <p:nvPr/>
        </p:nvGrpSpPr>
        <p:grpSpPr>
          <a:xfrm>
            <a:off x="366900" y="148303"/>
            <a:ext cx="8634487" cy="4511844"/>
            <a:chOff x="366900" y="115647"/>
            <a:chExt cx="8634487" cy="4511844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26B4F4C-0432-AB15-2D08-7FF679BEB702}"/>
                </a:ext>
              </a:extLst>
            </p:cNvPr>
            <p:cNvSpPr txBox="1"/>
            <p:nvPr/>
          </p:nvSpPr>
          <p:spPr>
            <a:xfrm>
              <a:off x="366900" y="872251"/>
              <a:ext cx="5374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8">
                <a:buNone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Sélectionner les fascicules en les cochant et modifier les codes-barres.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786C9FE-E8F5-B9B8-CF1C-23E2F7BEE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0671" y="115647"/>
              <a:ext cx="1042506" cy="104860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3A01168-384C-3D6F-6E37-A6018DDD6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572" y="1381188"/>
              <a:ext cx="7772400" cy="32463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3BD974-3261-0429-75BF-BA557E6EEBF1}"/>
                </a:ext>
              </a:extLst>
            </p:cNvPr>
            <p:cNvSpPr txBox="1"/>
            <p:nvPr/>
          </p:nvSpPr>
          <p:spPr>
            <a:xfrm>
              <a:off x="6553437" y="2465767"/>
              <a:ext cx="244795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8">
                <a:buNone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Réceptionner les fascicules en cliquant dur le  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Save and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Receive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B4C643F-F713-DC67-B35F-0F12C0F03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0434" y="1707549"/>
              <a:ext cx="636978" cy="7382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EFB87804-01F7-5ADA-BDDB-AD8AC99F100C}"/>
                </a:ext>
              </a:extLst>
            </p:cNvPr>
            <p:cNvCxnSpPr>
              <a:cxnSpLocks/>
            </p:cNvCxnSpPr>
            <p:nvPr/>
          </p:nvCxnSpPr>
          <p:spPr>
            <a:xfrm>
              <a:off x="563572" y="1116396"/>
              <a:ext cx="424544" cy="26963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2538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5239" y="1858537"/>
            <a:ext cx="5891561" cy="2691788"/>
          </a:xfrm>
        </p:spPr>
        <p:txBody>
          <a:bodyPr/>
          <a:lstStyle/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29</a:t>
            </a:fld>
            <a:endParaRPr lang="fr-BE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6045C54-49C1-05AC-BEC4-3868E6C5B526}"/>
              </a:ext>
            </a:extLst>
          </p:cNvPr>
          <p:cNvGrpSpPr/>
          <p:nvPr/>
        </p:nvGrpSpPr>
        <p:grpSpPr>
          <a:xfrm>
            <a:off x="211025" y="1180328"/>
            <a:ext cx="8779670" cy="2879208"/>
            <a:chOff x="284501" y="1180328"/>
            <a:chExt cx="8779670" cy="2879208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3BD974-3261-0429-75BF-BA557E6EEBF1}"/>
                </a:ext>
              </a:extLst>
            </p:cNvPr>
            <p:cNvSpPr txBox="1"/>
            <p:nvPr/>
          </p:nvSpPr>
          <p:spPr>
            <a:xfrm>
              <a:off x="5117850" y="3751759"/>
              <a:ext cx="394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8"/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 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Actions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ne propose plus l’option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Receive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6D1831A-A1A2-67D5-489F-5F5609884D9F}"/>
                </a:ext>
              </a:extLst>
            </p:cNvPr>
            <p:cNvSpPr txBox="1"/>
            <p:nvPr/>
          </p:nvSpPr>
          <p:spPr>
            <a:xfrm>
              <a:off x="284501" y="3475914"/>
              <a:ext cx="4214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8">
                <a:buNone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Les fascicules ont maintenant une date de réception.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0C51839-747E-2C72-797F-4CA25A9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228" y="1180328"/>
              <a:ext cx="7772400" cy="13914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EFB87804-01F7-5ADA-BDDB-AD8AC99F1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228" y="2228850"/>
              <a:ext cx="2619829" cy="1232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B4C643F-F713-DC67-B35F-0F12C0F03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0468" y="2448011"/>
              <a:ext cx="1033525" cy="13224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46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fr-BE"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3192540" y="3537112"/>
            <a:ext cx="5622300" cy="4254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500" dirty="0"/>
              <a:t>Calendrier prévisionnel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Réception des fascicules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5239" y="1858537"/>
            <a:ext cx="5891561" cy="2691788"/>
          </a:xfrm>
        </p:spPr>
        <p:txBody>
          <a:bodyPr/>
          <a:lstStyle/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30</a:t>
            </a:fld>
            <a:endParaRPr lang="fr-B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98DCA8-13EE-E9AB-6683-FAAC8D9F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545" y="0"/>
            <a:ext cx="725698" cy="715892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8D5EF12-9A66-D1DB-152B-2EF376C62D7B}"/>
              </a:ext>
            </a:extLst>
          </p:cNvPr>
          <p:cNvGrpSpPr/>
          <p:nvPr/>
        </p:nvGrpSpPr>
        <p:grpSpPr>
          <a:xfrm>
            <a:off x="327102" y="593176"/>
            <a:ext cx="8645913" cy="4447987"/>
            <a:chOff x="327102" y="593176"/>
            <a:chExt cx="8645913" cy="4447987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2" y="593176"/>
              <a:ext cx="8645913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Dans le cas de la publication d’un numéro double (par exemple, no.1/2 alors que no.1 et no.2), réceptionner le premier numéro en le modifiant en fonction (énumération, chronologie, description) et supprimer le no.2 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(List of items &gt; Actions &gt; </a:t>
              </a:r>
              <a:r>
                <a:rPr lang="fr-BE" i="1" dirty="0" err="1">
                  <a:solidFill>
                    <a:schemeClr val="dk1"/>
                  </a:solidFill>
                  <a:latin typeface="Calibri"/>
                  <a:cs typeface="Calibri"/>
                </a:rPr>
                <a:t>Withdraw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).</a:t>
              </a: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En cas de modification de l’exemplaire via le 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Physical Item Editor 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au moment de l’enregistrement le pop-up suivant apparaît.  Il suffit de cliquer sur le bouton </a:t>
              </a:r>
              <a:r>
                <a:rPr lang="fr-BE" i="1" dirty="0" err="1">
                  <a:solidFill>
                    <a:schemeClr val="dk1"/>
                  </a:solidFill>
                  <a:latin typeface="Calibri"/>
                  <a:cs typeface="Calibri"/>
                </a:rPr>
                <a:t>Confirm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.</a:t>
              </a: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lvl="8">
                <a:buNone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3BD974-3261-0429-75BF-BA557E6EEBF1}"/>
                </a:ext>
              </a:extLst>
            </p:cNvPr>
            <p:cNvSpPr txBox="1"/>
            <p:nvPr/>
          </p:nvSpPr>
          <p:spPr>
            <a:xfrm>
              <a:off x="457200" y="3688761"/>
              <a:ext cx="8014010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Le bouton </a:t>
              </a:r>
              <a:r>
                <a:rPr lang="fr-BE" i="1" dirty="0" err="1">
                  <a:solidFill>
                    <a:schemeClr val="dk1"/>
                  </a:solidFill>
                  <a:latin typeface="Calibri"/>
                  <a:cs typeface="Calibri"/>
                </a:rPr>
                <a:t>Generate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 ne fonctionne que pour le cas de figure : </a:t>
              </a:r>
              <a:r>
                <a:rPr lang="fr-BE" dirty="0" err="1">
                  <a:solidFill>
                    <a:schemeClr val="dk1"/>
                  </a:solidFill>
                  <a:latin typeface="Calibri"/>
                  <a:cs typeface="Calibri"/>
                </a:rPr>
                <a:t>Énumeration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 A + B + </a:t>
              </a:r>
              <a:r>
                <a:rPr lang="fr-BE" dirty="0" err="1">
                  <a:solidFill>
                    <a:schemeClr val="dk1"/>
                  </a:solidFill>
                  <a:latin typeface="Calibri"/>
                  <a:cs typeface="Calibri"/>
                </a:rPr>
                <a:t>Chronology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 I.</a:t>
              </a:r>
            </a:p>
            <a:p>
              <a:pPr marL="35560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Pour les autres cas, entrer la description manuellement (</a:t>
              </a:r>
              <a:r>
                <a:rPr lang="fr-BE" dirty="0" err="1">
                  <a:solidFill>
                    <a:schemeClr val="dk1"/>
                  </a:solidFill>
                  <a:latin typeface="Calibri"/>
                  <a:cs typeface="Calibri"/>
                </a:rPr>
                <a:t>cf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 exemplarisation)</a:t>
              </a:r>
            </a:p>
          </p:txBody>
        </p:sp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E07E7AE-23BE-9651-8EF6-179A4ECF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5457" y="1923975"/>
              <a:ext cx="4887686" cy="15478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B6A55FA-9024-0D8E-CAFF-F7193FEA7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5120" y="4254609"/>
              <a:ext cx="4264710" cy="7865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70360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31</a:t>
            </a:fld>
            <a:endParaRPr dirty="0"/>
          </a:p>
        </p:txBody>
      </p:sp>
      <p:sp>
        <p:nvSpPr>
          <p:cNvPr id="327" name="Google Shape;327;p40"/>
          <p:cNvSpPr txBox="1">
            <a:spLocks noGrp="1"/>
          </p:cNvSpPr>
          <p:nvPr>
            <p:ph type="title"/>
          </p:nvPr>
        </p:nvSpPr>
        <p:spPr>
          <a:xfrm>
            <a:off x="3192540" y="3537112"/>
            <a:ext cx="5622300" cy="42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Liste des exemplaires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3088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Liste des exemplaires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42452"/>
            <a:ext cx="8229600" cy="3907873"/>
          </a:xfrm>
        </p:spPr>
        <p:txBody>
          <a:bodyPr/>
          <a:lstStyle/>
          <a:p>
            <a:pPr marL="177800" lvl="1" indent="0">
              <a:buNone/>
            </a:pPr>
            <a:r>
              <a:rPr lang="fr-BE" sz="1600" dirty="0"/>
              <a:t>Lorsque vous êtes dans la liste des exemplaires, vous trouvez le bouton </a:t>
            </a:r>
            <a:r>
              <a:rPr lang="fr-BE" sz="1600" i="1" dirty="0" err="1"/>
              <a:t>Add</a:t>
            </a:r>
            <a:r>
              <a:rPr lang="fr-BE" sz="1600" i="1" dirty="0"/>
              <a:t> Item </a:t>
            </a:r>
            <a:r>
              <a:rPr lang="fr-BE" sz="1600" dirty="0"/>
              <a:t>ainsi que le menu </a:t>
            </a:r>
            <a:r>
              <a:rPr lang="fr-BE" sz="1600" i="1" dirty="0"/>
              <a:t>Manage </a:t>
            </a:r>
            <a:r>
              <a:rPr lang="fr-BE" sz="1600" i="1" dirty="0" err="1"/>
              <a:t>Selected</a:t>
            </a:r>
            <a:r>
              <a:rPr lang="fr-BE" sz="1600" i="1" dirty="0"/>
              <a:t> </a:t>
            </a:r>
            <a:r>
              <a:rPr lang="fr-BE" sz="1600" dirty="0"/>
              <a:t>qui permets différentes actions en fonction de vos rôles</a:t>
            </a: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32</a:t>
            </a:fld>
            <a:endParaRPr lang="fr-BE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393FD06-D5BF-96A8-DB65-87120A347B65}"/>
              </a:ext>
            </a:extLst>
          </p:cNvPr>
          <p:cNvGrpSpPr/>
          <p:nvPr/>
        </p:nvGrpSpPr>
        <p:grpSpPr>
          <a:xfrm>
            <a:off x="752256" y="1419198"/>
            <a:ext cx="7749714" cy="3429000"/>
            <a:chOff x="752256" y="1419198"/>
            <a:chExt cx="7749714" cy="34290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A94E182-F590-73C1-6E6C-C73297F8F49E}"/>
                </a:ext>
              </a:extLst>
            </p:cNvPr>
            <p:cNvSpPr txBox="1"/>
            <p:nvPr/>
          </p:nvSpPr>
          <p:spPr>
            <a:xfrm>
              <a:off x="4332513" y="1880000"/>
              <a:ext cx="416945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Item :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exemplariser un fascicule manuellement.</a:t>
              </a:r>
            </a:p>
            <a:p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Bind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Items :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relier des fascicules.</a:t>
              </a:r>
            </a:p>
            <a:p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BE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Open </a:t>
              </a:r>
              <a:r>
                <a:rPr lang="fr-BE" i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Predicted</a:t>
              </a:r>
              <a:r>
                <a:rPr lang="fr-BE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Items : </a:t>
              </a:r>
              <a:r>
                <a:rPr lang="fr-BE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ouvrir les fascicules attendus</a:t>
              </a:r>
            </a:p>
            <a:p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Withdraw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Item :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supprimer un fascicule.</a:t>
              </a:r>
            </a:p>
          </p:txBody>
        </p:sp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8838C642-4E55-F5F7-8013-F113A17A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256" y="1419198"/>
              <a:ext cx="2552700" cy="3429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5EDFA010-31DD-9BE5-4CFB-71CC40DB9D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33057" y="1582127"/>
              <a:ext cx="1099456" cy="4589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0E820572-D1C3-358F-DDCA-35AB0ADF21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2970" y="3247286"/>
              <a:ext cx="1929543" cy="116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7EE92FBB-2816-3A7C-028F-914FC120C3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2970" y="2652392"/>
              <a:ext cx="1929543" cy="26595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72369776-EAB4-55DE-3845-41044F1AB5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5807" y="2009368"/>
              <a:ext cx="1956706" cy="4260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1689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84252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Exemplariser un fascicule manuellement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33</a:t>
            </a:fld>
            <a:endParaRPr lang="fr-BE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666A385-4D9D-F05D-6F30-E248766F9305}"/>
              </a:ext>
            </a:extLst>
          </p:cNvPr>
          <p:cNvGrpSpPr/>
          <p:nvPr/>
        </p:nvGrpSpPr>
        <p:grpSpPr>
          <a:xfrm>
            <a:off x="77372" y="568053"/>
            <a:ext cx="8958385" cy="4429320"/>
            <a:chOff x="178241" y="569741"/>
            <a:chExt cx="8958385" cy="4429320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178241" y="569741"/>
              <a:ext cx="895838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Rôles requis : 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inventory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operator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et Physical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inventory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operator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extended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(droit de suppression)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 smtClean="0">
                  <a:solidFill>
                    <a:schemeClr val="dk1"/>
                  </a:solidFill>
                  <a:latin typeface="Calibri"/>
                  <a:cs typeface="Calibri"/>
                </a:rPr>
                <a:t>Pourquoi ? Pour répondre à une demande (numérisation partielle, prêt, description d’un numéro thématique…).</a:t>
              </a:r>
            </a:p>
            <a:p>
              <a:pPr marL="625475" lvl="1" indent="-6254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 smtClean="0">
                  <a:solidFill>
                    <a:schemeClr val="dk1"/>
                  </a:solidFill>
                  <a:latin typeface="Calibri"/>
                  <a:cs typeface="Calibri"/>
                </a:rPr>
                <a:t>Rechercher 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la notice bibliographique du périodique dont fait partie le fascicule à exemplariser.</a:t>
              </a:r>
              <a:endParaRPr lang="fr-BE" i="1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marL="625475" lvl="1" indent="-6254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Accéder à la liste des exemplaires en cliquant sur le bouton 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Holdings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 se trouvant dans le coin supérieur droit du résultat de recherche ou par le lien en bas à gauche de l’onglet Physical.</a:t>
              </a:r>
              <a:endParaRPr lang="fr-BE" i="1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lvl="8">
                <a:buNone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88E3851-D732-DD1D-2AEA-4CF68C58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013" y="1872690"/>
              <a:ext cx="6907529" cy="31263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B5E742FA-FF81-F74B-630B-36332B7A2382}"/>
                </a:ext>
              </a:extLst>
            </p:cNvPr>
            <p:cNvSpPr txBox="1"/>
            <p:nvPr/>
          </p:nvSpPr>
          <p:spPr>
            <a:xfrm>
              <a:off x="5148947" y="2476291"/>
              <a:ext cx="3987679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Dans cet exemple, il y a 2 holdings sans exemplaire.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CE37DAF-7963-B95A-2974-AC731A772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4136" y="2454115"/>
              <a:ext cx="328443" cy="324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223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Exemplariser un fascicule manuellement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34</a:t>
            </a:fld>
            <a:endParaRPr lang="fr-BE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177211F-B436-B444-8172-B9C8894D3B5F}"/>
              </a:ext>
            </a:extLst>
          </p:cNvPr>
          <p:cNvGrpSpPr/>
          <p:nvPr/>
        </p:nvGrpSpPr>
        <p:grpSpPr>
          <a:xfrm>
            <a:off x="327102" y="682980"/>
            <a:ext cx="8645913" cy="1600633"/>
            <a:chOff x="327102" y="682980"/>
            <a:chExt cx="8645913" cy="1600633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2" y="682980"/>
              <a:ext cx="8645913" cy="77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Ensuite, choisir le bon holding et atteindre la liste des exemplaires via le bouton 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Actions</a:t>
              </a: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 &gt; </a:t>
              </a:r>
              <a:r>
                <a:rPr lang="fr-BE" i="1" dirty="0" err="1">
                  <a:solidFill>
                    <a:schemeClr val="dk1"/>
                  </a:solidFill>
                  <a:latin typeface="Calibri"/>
                  <a:cs typeface="Calibri"/>
                </a:rPr>
                <a:t>View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 items</a:t>
              </a: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lvl="8">
                <a:buNone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99BEB0E-D8BD-21AD-A7F8-6415CC8A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051" y="1017954"/>
              <a:ext cx="6579949" cy="126565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3CCA930-EAC8-6DE4-21FF-5616B12028EA}"/>
              </a:ext>
            </a:extLst>
          </p:cNvPr>
          <p:cNvGrpSpPr/>
          <p:nvPr/>
        </p:nvGrpSpPr>
        <p:grpSpPr>
          <a:xfrm>
            <a:off x="498087" y="2679575"/>
            <a:ext cx="8645913" cy="2402135"/>
            <a:chOff x="498087" y="2679575"/>
            <a:chExt cx="8645913" cy="240213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6FEDBAE-809F-CA54-F4AC-FABAA5370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858" y="2679575"/>
              <a:ext cx="7772400" cy="14937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46120E4-26A7-E57B-198C-F8D26D7DC77E}"/>
                </a:ext>
              </a:extLst>
            </p:cNvPr>
            <p:cNvSpPr txBox="1"/>
            <p:nvPr/>
          </p:nvSpPr>
          <p:spPr>
            <a:xfrm flipH="1">
              <a:off x="498087" y="4304574"/>
              <a:ext cx="8645913" cy="77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 algn="ctr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chemeClr val="dk1"/>
                  </a:solidFill>
                  <a:latin typeface="Calibri"/>
                  <a:cs typeface="Calibri"/>
                </a:rPr>
                <a:t>Ajouter l’exemplaire en cliquant sur le bouton </a:t>
              </a:r>
              <a:r>
                <a:rPr lang="fr-BE" i="1" dirty="0" err="1">
                  <a:solidFill>
                    <a:schemeClr val="dk1"/>
                  </a:solidFill>
                  <a:latin typeface="Calibri"/>
                  <a:cs typeface="Calibri"/>
                </a:rPr>
                <a:t>Add</a:t>
              </a:r>
              <a:r>
                <a:rPr lang="fr-BE" i="1" dirty="0">
                  <a:solidFill>
                    <a:schemeClr val="dk1"/>
                  </a:solidFill>
                  <a:latin typeface="Calibri"/>
                  <a:cs typeface="Calibri"/>
                </a:rPr>
                <a:t> items.</a:t>
              </a: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lvl="8">
                <a:buNone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595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61790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Exemplariser un fascicule manuellement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35</a:t>
            </a:fld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F1612-5148-633C-A58A-A8214D4785D6}"/>
              </a:ext>
            </a:extLst>
          </p:cNvPr>
          <p:cNvSpPr txBox="1"/>
          <p:nvPr/>
        </p:nvSpPr>
        <p:spPr>
          <a:xfrm flipH="1">
            <a:off x="327102" y="478880"/>
            <a:ext cx="864591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dk1"/>
                </a:solidFill>
                <a:latin typeface="Calibri"/>
                <a:cs typeface="Calibri"/>
              </a:rPr>
              <a:t>Seules les zones qui sont nécessaires à l’identification précise du volume ou du fascicule doivent être complétées. Ensuite, enregistrer l’exemplaire en cliquant sur le bouton </a:t>
            </a:r>
            <a:r>
              <a:rPr lang="fr-BE" i="1" dirty="0">
                <a:solidFill>
                  <a:schemeClr val="dk1"/>
                </a:solidFill>
                <a:latin typeface="Calibri"/>
                <a:cs typeface="Calibri"/>
              </a:rPr>
              <a:t>Save</a:t>
            </a:r>
            <a:r>
              <a:rPr lang="fr-BE" dirty="0">
                <a:solidFill>
                  <a:schemeClr val="dk1"/>
                </a:solidFill>
                <a:latin typeface="Calibri"/>
                <a:cs typeface="Calibri"/>
              </a:rPr>
              <a:t>. </a:t>
            </a:r>
            <a:endParaRPr lang="fr-BE" i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42900" lvl="1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endParaRPr lang="fr-BE" dirty="0">
              <a:solidFill>
                <a:schemeClr val="dk1"/>
              </a:solidFill>
              <a:latin typeface="Calibri"/>
              <a:cs typeface="Calibri"/>
            </a:endParaRPr>
          </a:p>
          <a:p>
            <a:pPr lvl="8">
              <a:buNone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0AE0AC-BEF6-7FF9-9F2B-C946D78F2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5181"/>
            <a:ext cx="7772400" cy="3287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105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5159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Exemplariser un fascicule manuellement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36</a:t>
            </a:fld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F1612-5148-633C-A58A-A8214D4785D6}"/>
              </a:ext>
            </a:extLst>
          </p:cNvPr>
          <p:cNvSpPr txBox="1"/>
          <p:nvPr/>
        </p:nvSpPr>
        <p:spPr>
          <a:xfrm flipH="1">
            <a:off x="327102" y="625832"/>
            <a:ext cx="864591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Barcode</a:t>
            </a:r>
            <a:r>
              <a:rPr lang="fr-BE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 (code-barre)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B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code-barre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ULiège</a:t>
            </a:r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Library.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Vous recopiez le numéro dans la zone et vous collez l’étiquette à la fin du fascicule.</a:t>
            </a:r>
          </a:p>
          <a:p>
            <a:pPr marL="715963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Si vous scannez le code-barre avec une douchette, faites-le </a:t>
            </a:r>
            <a:r>
              <a:rPr lang="fr-BE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avoir complété toutes les autres zones.</a:t>
            </a:r>
            <a:r>
              <a:rPr lang="fr-B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Car la douchette envoie en plus de la séquence chiffrée un « enter » de validation.</a:t>
            </a:r>
          </a:p>
          <a:p>
            <a:pPr marL="715963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Si vous ne voulez pas coller d’étiquette (pour un fascicule ancien par ex.), ne complétez pas la zone. Le bouton </a:t>
            </a:r>
            <a:r>
              <a:rPr lang="fr-B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permet d’attribuer un numéro système que vous recopiez au crayon dans le document.</a:t>
            </a:r>
          </a:p>
          <a:p>
            <a:pPr marL="342900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lang="fr-BE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 type (type de matériel)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: choisir </a:t>
            </a:r>
            <a:r>
              <a:rPr lang="fr-BE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fr-BE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issue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dans la liste déroulante.</a:t>
            </a:r>
          </a:p>
          <a:p>
            <a:pPr marL="342900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Eléments de numérotation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: la plupart des périodiques sont numérotés en un seul niveau (par ex. vol.58) ou en deux niveaux (par ex. vol.58, fasc.1). Vous complétez de la manière suivante, </a:t>
            </a:r>
            <a:r>
              <a:rPr lang="fr-BE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toujours en chiffres arabes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(pour permettre à ALMA de classer)</a:t>
            </a:r>
          </a:p>
          <a:p>
            <a:pPr marL="715963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si un seul niveau de numérotation,  complétez uniquement </a:t>
            </a:r>
            <a:r>
              <a:rPr lang="fr-BE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Enumeration</a:t>
            </a:r>
            <a:r>
              <a:rPr lang="fr-BE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63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si deux niveaux de numérotation, complétez </a:t>
            </a:r>
            <a:r>
              <a:rPr lang="fr-BE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Enumeration</a:t>
            </a:r>
            <a:r>
              <a:rPr lang="fr-BE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avec le numéro de volume, </a:t>
            </a:r>
            <a:r>
              <a:rPr lang="fr-BE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Enumeration</a:t>
            </a:r>
            <a:r>
              <a:rPr lang="fr-BE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avec le numéro de fascicule.</a:t>
            </a:r>
          </a:p>
        </p:txBody>
      </p:sp>
    </p:spTree>
    <p:extLst>
      <p:ext uri="{BB962C8B-B14F-4D97-AF65-F5344CB8AC3E}">
        <p14:creationId xmlns:p14="http://schemas.microsoft.com/office/powerpoint/2010/main" val="55682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200578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Exemplariser un fascicule manuellement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37</a:t>
            </a:fld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F1612-5148-633C-A58A-A8214D4785D6}"/>
              </a:ext>
            </a:extLst>
          </p:cNvPr>
          <p:cNvSpPr txBox="1"/>
          <p:nvPr/>
        </p:nvSpPr>
        <p:spPr>
          <a:xfrm flipH="1">
            <a:off x="327102" y="627973"/>
            <a:ext cx="864591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Eléments de chronologie :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la plupart des périodiques comportent un seul niveau de chronologie (par ex. 1988) ou en deux niveaux (par ex. 1988, février, ou 1964, automne). Vous complétez de la manière suivante, </a:t>
            </a:r>
            <a:r>
              <a:rPr lang="fr-BE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toujours en chiffres arabes.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15963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si un seul niveau de chronologie, complétez uniquement </a:t>
            </a:r>
            <a:r>
              <a:rPr lang="fr-BE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Chronology</a:t>
            </a:r>
            <a:r>
              <a:rPr lang="fr-BE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</a:t>
            </a:r>
            <a:endParaRPr lang="fr-B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63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si deux niveaux de chronologie, complétez </a:t>
            </a:r>
            <a:r>
              <a:rPr lang="fr-BE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Chronology</a:t>
            </a:r>
            <a:r>
              <a:rPr lang="fr-BE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avec l’indication de l’année, </a:t>
            </a:r>
            <a:r>
              <a:rPr lang="fr-BE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Chronology</a:t>
            </a:r>
            <a:r>
              <a:rPr lang="fr-BE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avec l’indication du mois ou de la saison.</a:t>
            </a:r>
          </a:p>
          <a:p>
            <a:pPr marL="715963" lvl="2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Pour convertir en chiffres arabes…</a:t>
            </a:r>
          </a:p>
          <a:p>
            <a:pPr marL="1073150" lvl="3" indent="-341313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janvier = 01, février = 02, etc.</a:t>
            </a:r>
          </a:p>
          <a:p>
            <a:pPr marL="1073150" lvl="3" indent="-341313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janvier/juin = 01/06, etc.</a:t>
            </a:r>
          </a:p>
          <a:p>
            <a:pPr marL="1073150" lvl="3" indent="-341313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trimestre = 01/03, 2</a:t>
            </a:r>
            <a:r>
              <a:rPr lang="fr-BE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trimestre = 04/06, etc.</a:t>
            </a:r>
          </a:p>
          <a:p>
            <a:pPr marL="1073150" lvl="3" indent="-341313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saisons : 21 = printemps (mars–mai) ; 22 = été (juin–août); 23 = automne (septembre–novembre); 24 = hiver (décembre-février)</a:t>
            </a:r>
          </a:p>
          <a:p>
            <a:pPr marL="373063" lvl="2">
              <a:spcBef>
                <a:spcPts val="300"/>
              </a:spcBef>
              <a:buClr>
                <a:srgbClr val="00707F"/>
              </a:buClr>
              <a:buSzPts val="1800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Si le périodique comprend plus de deux niveaux de numérotation</a:t>
            </a:r>
          </a:p>
          <a:p>
            <a:pPr marL="373063" lvl="2">
              <a:spcBef>
                <a:spcPts val="300"/>
              </a:spcBef>
              <a:buClr>
                <a:srgbClr val="00707F"/>
              </a:buClr>
              <a:buSzPts val="1800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ou de chronologie, il faut enregistrer l’exemplaire puis le rouvrir</a:t>
            </a:r>
          </a:p>
          <a:p>
            <a:pPr marL="373063" lvl="2">
              <a:spcBef>
                <a:spcPts val="300"/>
              </a:spcBef>
              <a:buClr>
                <a:srgbClr val="00707F"/>
              </a:buClr>
              <a:buSzPts val="1800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afin d’avoir accès à l’onglet ENUM/CHRON.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06210C-CBDC-6892-B4F8-EADD51A5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35" y="3897308"/>
            <a:ext cx="2556329" cy="8699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555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21690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Exemplariser un fascicule manuellement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38</a:t>
            </a:fld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F1612-5148-633C-A58A-A8214D4785D6}"/>
              </a:ext>
            </a:extLst>
          </p:cNvPr>
          <p:cNvSpPr txBox="1"/>
          <p:nvPr/>
        </p:nvSpPr>
        <p:spPr>
          <a:xfrm flipH="1">
            <a:off x="327102" y="627973"/>
            <a:ext cx="864591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</a:p>
          <a:p>
            <a:pPr marL="577850" lvl="2" indent="-17145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La description reprend les éléments de numérotation et de chronologie en vue de l’affichage.</a:t>
            </a:r>
          </a:p>
          <a:p>
            <a:pPr marL="577850" lvl="2" indent="-17145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850" lvl="2" indent="-17145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Alma permet de la générer automatiquement en cliquant sur le bouton </a:t>
            </a:r>
            <a:r>
              <a:rPr lang="fr-B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situé à côté de la zone. Actuellement, à deux exceptions </a:t>
            </a:r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près*,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il faut toujours la compléter manuellement.</a:t>
            </a:r>
          </a:p>
          <a:p>
            <a:pPr marL="577850" lvl="2" indent="-17145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850" lvl="2" indent="-17145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La notation se fait sur le modèle suivant, les indications de mois et de </a:t>
            </a:r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saison </a:t>
            </a: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se faisant dans la langue du périodique :</a:t>
            </a:r>
          </a:p>
          <a:p>
            <a:pPr marL="577850" lvl="2" indent="-17145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endParaRPr lang="fr-BE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3150" lvl="2">
              <a:buFont typeface="Arial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1987</a:t>
            </a:r>
          </a:p>
          <a:p>
            <a:pPr marL="1073150" lvl="2">
              <a:buFont typeface="Arial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2008:Febr.</a:t>
            </a:r>
          </a:p>
          <a:p>
            <a:pPr marL="1073150" lvl="2">
              <a:buFont typeface="Arial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v.52(2012)*</a:t>
            </a:r>
          </a:p>
          <a:p>
            <a:pPr marL="1073150" lvl="2">
              <a:buFont typeface="Arial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no.14(1978)</a:t>
            </a:r>
          </a:p>
          <a:p>
            <a:pPr marL="1073150" lvl="2">
              <a:buFont typeface="Arial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v.456:no.24(1987)*</a:t>
            </a:r>
          </a:p>
          <a:p>
            <a:pPr marL="1073150" lvl="2">
              <a:buFont typeface="Arial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v.48:no.3(1965:juil./sept.)</a:t>
            </a:r>
          </a:p>
          <a:p>
            <a:pPr marL="1073150" lvl="2">
              <a:buFont typeface="Arial" pitchFamily="34" charset="0"/>
              <a:buChar char="•"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 no.27(2011:automne)</a:t>
            </a:r>
          </a:p>
        </p:txBody>
      </p:sp>
    </p:spTree>
    <p:extLst>
      <p:ext uri="{BB962C8B-B14F-4D97-AF65-F5344CB8AC3E}">
        <p14:creationId xmlns:p14="http://schemas.microsoft.com/office/powerpoint/2010/main" val="1600705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59758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Exemplariser un fascicule manuellement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39</a:t>
            </a:fld>
            <a:endParaRPr lang="fr-BE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8FF2738-4417-54B0-1C91-23414F5F1AD7}"/>
              </a:ext>
            </a:extLst>
          </p:cNvPr>
          <p:cNvGrpSpPr/>
          <p:nvPr/>
        </p:nvGrpSpPr>
        <p:grpSpPr>
          <a:xfrm>
            <a:off x="212805" y="666213"/>
            <a:ext cx="8750224" cy="4061219"/>
            <a:chOff x="212805" y="666213"/>
            <a:chExt cx="8750224" cy="406121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212805" y="889230"/>
              <a:ext cx="5914041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Après avoir rempli les données, enregistrer l’exemplaire (bouton 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Save</a:t>
              </a: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  <a:p>
              <a:pPr marL="357188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 pop-up de validation apparaît à la droite de l’écran.</a:t>
              </a:r>
            </a:p>
            <a:p>
              <a:pPr marL="357188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L’exemplaire est maintenant visible dans la liste.</a:t>
              </a: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Pour sortir de la liste, cliquer sur le bouton 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Back.</a:t>
              </a:r>
            </a:p>
          </p:txBody>
        </p:sp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318C0543-E324-57E6-2ECA-2F4BD2F86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379" y="666213"/>
              <a:ext cx="2914650" cy="13335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E2BE05E-C21A-BFDD-795B-4207CBC75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968" y="2926104"/>
              <a:ext cx="7772400" cy="18013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73E03FB4-793F-F8E4-923F-6BFF5A7B87C0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36" y="2681699"/>
              <a:ext cx="3331032" cy="352633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098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457200" y="597069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Introduction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</p:spPr>
        <p:txBody>
          <a:bodyPr/>
          <a:lstStyle/>
          <a:p>
            <a:pPr algn="just" defTabSz="449263"/>
            <a:endParaRPr lang="en-US" dirty="0"/>
          </a:p>
          <a:p>
            <a:pPr marL="355600" indent="0" algn="just" defTabSz="449263">
              <a:buNone/>
            </a:pPr>
            <a:r>
              <a:rPr lang="fr-BE" sz="1800" dirty="0" smtClean="0"/>
              <a:t>Alma prend en charge les </a:t>
            </a:r>
            <a:r>
              <a:rPr lang="fr-BE" sz="1800" dirty="0"/>
              <a:t>calendriers prévisionnels </a:t>
            </a:r>
            <a:r>
              <a:rPr lang="fr-BE" sz="1800" i="1" dirty="0"/>
              <a:t>(</a:t>
            </a:r>
            <a:r>
              <a:rPr lang="fr-BE" sz="1800" i="1" dirty="0" err="1"/>
              <a:t>Prediction</a:t>
            </a:r>
            <a:r>
              <a:rPr lang="fr-BE" sz="1800" i="1" dirty="0"/>
              <a:t> pattern </a:t>
            </a:r>
            <a:r>
              <a:rPr lang="fr-BE" sz="1800" i="1" dirty="0" smtClean="0"/>
              <a:t>support - champs 853-854-855 du Holding)</a:t>
            </a:r>
            <a:r>
              <a:rPr lang="fr-BE" sz="1800" dirty="0" smtClean="0"/>
              <a:t> pour gérer les périodiques. </a:t>
            </a:r>
          </a:p>
          <a:p>
            <a:pPr marL="625475" indent="0" algn="just" defTabSz="449263">
              <a:buNone/>
            </a:pPr>
            <a:endParaRPr lang="fr-BE" sz="1800" dirty="0"/>
          </a:p>
          <a:p>
            <a:pPr marL="355600" indent="0" algn="just" defTabSz="449263">
              <a:buNone/>
            </a:pPr>
            <a:r>
              <a:rPr lang="fr-BE" sz="1800" dirty="0" smtClean="0"/>
              <a:t>Pour pouvoir créer et éditer ces calendriers prévisionnels dans les notices HOL, il faut avoir le rôle suivant :</a:t>
            </a:r>
          </a:p>
          <a:p>
            <a:pPr marL="355600" indent="0">
              <a:buNone/>
            </a:pPr>
            <a:endParaRPr lang="fr-BE" sz="1800" dirty="0"/>
          </a:p>
          <a:p>
            <a:pPr marL="719138" indent="-182563">
              <a:buFont typeface="Arial" panose="020B0604020202020204" pitchFamily="34" charset="0"/>
              <a:buChar char="•"/>
            </a:pPr>
            <a:r>
              <a:rPr lang="fr-B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fr-B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inventory</a:t>
            </a:r>
            <a:r>
              <a:rPr lang="fr-B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lang="fr-B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(le rôle de catalogueur n’est pas requis fonctionnellement, mais la création des modèles demande la connaissance des zones utilisées du format Marc21 Données sur les fonds)</a:t>
            </a:r>
            <a:endParaRPr lang="fr-BE" sz="1600" i="1" strike="dblStrik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182563">
              <a:buNone/>
            </a:pPr>
            <a:r>
              <a:rPr lang="en-US" dirty="0"/>
              <a:t> 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 lang="fr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59758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Exemplariser un fascicule manuellement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40</a:t>
            </a:fld>
            <a:endParaRPr lang="fr-BE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DA581F9-6398-318A-3008-8D45CFD832D1}"/>
              </a:ext>
            </a:extLst>
          </p:cNvPr>
          <p:cNvGrpSpPr/>
          <p:nvPr/>
        </p:nvGrpSpPr>
        <p:grpSpPr>
          <a:xfrm>
            <a:off x="105230" y="627973"/>
            <a:ext cx="8872381" cy="4355769"/>
            <a:chOff x="105230" y="627973"/>
            <a:chExt cx="8872381" cy="435576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0" y="627973"/>
              <a:ext cx="8410499" cy="333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Si le périodique auquel rattacher un exemplaire n’a qu’un seul holding sans exemplaire, le 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Holdings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(ainsi que le lien) affichera l’aperçu du holding. </a:t>
              </a:r>
            </a:p>
            <a:p>
              <a:pPr marL="5740400" lvl="1" indent="-268288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L’ajout de l’exemplaire doit se faire via le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Metadata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Editor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5738813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Edit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  <a:p>
              <a:pPr marL="5740400" lvl="1" indent="-268288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40400" lvl="1" indent="-268288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40400" lvl="1" indent="-268288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... option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Item </a:t>
              </a:r>
              <a:r>
                <a:rPr lang="fr-B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du menu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Inventory</a:t>
              </a: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5ADDA25-D56D-2574-B707-48123E7B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95" y="1151508"/>
              <a:ext cx="5525560" cy="18196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73E03FB4-793F-F8E4-923F-6BFF5A7B8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2571" y="1235619"/>
              <a:ext cx="777044" cy="181966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508C7B1-015F-F7BA-F748-3F3CE5927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230" y="3104265"/>
              <a:ext cx="5968999" cy="17212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218CFF3D-24F8-B4CC-064B-2E66AFBA0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8619" y="3469044"/>
              <a:ext cx="6038992" cy="15146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549B00D4-8242-E932-F308-BAAA1C67C06E}"/>
                </a:ext>
              </a:extLst>
            </p:cNvPr>
            <p:cNvCxnSpPr>
              <a:cxnSpLocks/>
            </p:cNvCxnSpPr>
            <p:nvPr/>
          </p:nvCxnSpPr>
          <p:spPr>
            <a:xfrm>
              <a:off x="5929615" y="2431143"/>
              <a:ext cx="805921" cy="219800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114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Supprimer un exemplaire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41</a:t>
            </a:fld>
            <a:endParaRPr lang="fr-BE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C82D59-BB0F-B3FB-F44C-A1A3BCC3FDA3}"/>
              </a:ext>
            </a:extLst>
          </p:cNvPr>
          <p:cNvGrpSpPr/>
          <p:nvPr/>
        </p:nvGrpSpPr>
        <p:grpSpPr>
          <a:xfrm>
            <a:off x="327102" y="627973"/>
            <a:ext cx="8645913" cy="4059561"/>
            <a:chOff x="327102" y="627973"/>
            <a:chExt cx="8645913" cy="405956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2" y="627973"/>
              <a:ext cx="8645913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Effectuer la recherche pour visualiser la notice auquel l’exemplaire à supprimer est relié.</a:t>
              </a: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Choisir le holding concerné et afficher la liste des exemplaires 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(Actions &gt; </a:t>
              </a:r>
              <a:r>
                <a:rPr lang="fr-BE" sz="16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View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 items).</a:t>
              </a:r>
            </a:p>
            <a:p>
              <a:pPr marL="342900" lvl="1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Ensuite…</a:t>
              </a:r>
            </a:p>
            <a:p>
              <a:pPr marL="900113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soit cocher l’exemplaire à supprimer et choisir l’option </a:t>
              </a:r>
              <a:r>
                <a:rPr lang="fr-BE" sz="16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Withdraw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 Items </a:t>
              </a: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du menu 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Manage </a:t>
              </a:r>
              <a:r>
                <a:rPr lang="fr-BE" sz="16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Selected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CC0B7E0-EA01-CE76-1450-25E67D42B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2146557"/>
              <a:ext cx="7772400" cy="25409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22409614-4A18-0625-9458-B0A20F8BEA19}"/>
                </a:ext>
              </a:extLst>
            </p:cNvPr>
            <p:cNvCxnSpPr>
              <a:cxnSpLocks/>
            </p:cNvCxnSpPr>
            <p:nvPr/>
          </p:nvCxnSpPr>
          <p:spPr>
            <a:xfrm>
              <a:off x="5976257" y="1779814"/>
              <a:ext cx="1077686" cy="2139043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56696472-3152-4016-149E-15DC0C5E4786}"/>
                </a:ext>
              </a:extLst>
            </p:cNvPr>
            <p:cNvCxnSpPr>
              <a:cxnSpLocks/>
            </p:cNvCxnSpPr>
            <p:nvPr/>
          </p:nvCxnSpPr>
          <p:spPr>
            <a:xfrm>
              <a:off x="1213757" y="1670957"/>
              <a:ext cx="0" cy="218258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156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Supprimer un exemplaire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42</a:t>
            </a:fld>
            <a:endParaRPr lang="fr-BE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8183E-E686-A3E8-1A4E-EB66BF1369AF}"/>
              </a:ext>
            </a:extLst>
          </p:cNvPr>
          <p:cNvGrpSpPr/>
          <p:nvPr/>
        </p:nvGrpSpPr>
        <p:grpSpPr>
          <a:xfrm>
            <a:off x="-57526" y="627973"/>
            <a:ext cx="9030541" cy="4339441"/>
            <a:chOff x="-57526" y="627973"/>
            <a:chExt cx="9030541" cy="433944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2" y="627973"/>
              <a:ext cx="8645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0113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Soit supprimer l’exemplaire via l’option </a:t>
              </a:r>
              <a:r>
                <a:rPr lang="fr-BE" sz="16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Withdraw</a:t>
              </a: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du bouton 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Actions.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15D8DAF-91DF-F88A-80FF-6B811B1ADDC1}"/>
                </a:ext>
              </a:extLst>
            </p:cNvPr>
            <p:cNvSpPr txBox="1"/>
            <p:nvPr/>
          </p:nvSpPr>
          <p:spPr>
            <a:xfrm flipH="1">
              <a:off x="-57526" y="4628860"/>
              <a:ext cx="8645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0113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Dans les deux cas, un message d’alerte apparaît. Confirmer la suppression pour finaliser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3" name="Image 12" descr="Une image contenant texte, Site web&#10;&#10;Description générée automatiquement">
              <a:extLst>
                <a:ext uri="{FF2B5EF4-FFF2-40B4-BE49-F238E27FC236}">
                  <a16:creationId xmlns:a16="http://schemas.microsoft.com/office/drawing/2014/main" id="{C2EA644B-BF27-E7D0-6A7B-6DB4DC0C3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989920"/>
              <a:ext cx="7772400" cy="33146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E6582F23-E203-B28D-A3CB-929B04938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102" y="3157731"/>
              <a:ext cx="4521200" cy="13973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50CB8021-953C-29CB-8432-A5377394D7FD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916171"/>
              <a:ext cx="1986643" cy="3237409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36AD7A6E-E5CA-9183-A695-0763C9F85B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3517" y="4445622"/>
              <a:ext cx="352769" cy="24067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2831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Supprimer un exemplaire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43</a:t>
            </a:fld>
            <a:endParaRPr lang="fr-BE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41D952-15FC-333D-B6DF-67887C0F7A14}"/>
              </a:ext>
            </a:extLst>
          </p:cNvPr>
          <p:cNvGrpSpPr/>
          <p:nvPr/>
        </p:nvGrpSpPr>
        <p:grpSpPr>
          <a:xfrm>
            <a:off x="125673" y="642286"/>
            <a:ext cx="8892654" cy="4325128"/>
            <a:chOff x="125673" y="642286"/>
            <a:chExt cx="8892654" cy="4325128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125673" y="642286"/>
              <a:ext cx="8829643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lvl="2" indent="-1682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 pop-up à la droite de l’écran confirme la suppression de l’exemplaire qui n’est plus visible dans la liste</a:t>
              </a:r>
              <a:r>
                <a:rPr lang="fr-BE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355600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55600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55600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80975" lvl="2" indent="-1682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 vous supprimez le seul exemplaire attaché à un holding, le message de confirmation proposera également de…</a:t>
              </a:r>
            </a:p>
            <a:p>
              <a:pPr marL="900113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00113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00113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00113" lvl="2" indent="-342900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62A18633-D94E-AF37-7E21-919BA925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347" y="2596136"/>
              <a:ext cx="5892801" cy="237127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0E423F3-0623-D423-98B4-CC31EEF714D4}"/>
                </a:ext>
              </a:extLst>
            </p:cNvPr>
            <p:cNvSpPr txBox="1"/>
            <p:nvPr/>
          </p:nvSpPr>
          <p:spPr>
            <a:xfrm>
              <a:off x="4753430" y="2542974"/>
              <a:ext cx="4264897" cy="2008242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87313" lvl="2" indent="-74613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Maintenir le holding inchangé</a:t>
              </a:r>
            </a:p>
            <a:p>
              <a:pPr marL="87313" lvl="2" indent="-74613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Supprimer le holding</a:t>
              </a:r>
            </a:p>
            <a:p>
              <a:pPr marL="87313" lvl="2" indent="-74613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Maintenir le holding sans le publier dans Primo</a:t>
              </a:r>
            </a:p>
            <a:p>
              <a:pPr marL="87313" lvl="2" indent="-74613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Supprimer la notice bibliographique, s’il n’y a pas d’autres holdings</a:t>
              </a:r>
            </a:p>
            <a:p>
              <a:pPr marL="87313" lvl="2" indent="-74613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endParaRPr lang="fr-BE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87313" lvl="2" indent="-74613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Choisissez de maintenir le holding pour ne pas perdre les informations et validez.</a:t>
              </a:r>
              <a:endParaRPr lang="fr-BE" dirty="0">
                <a:solidFill>
                  <a:srgbClr val="FF0000"/>
                </a:solidFill>
              </a:endParaRPr>
            </a:p>
          </p:txBody>
        </p:sp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F626CDB-CC1E-410D-EBAA-277333281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5386" y="1033134"/>
              <a:ext cx="2923721" cy="9211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29933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44</a:t>
            </a:fld>
            <a:endParaRPr lang="fr-BE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932E95C-A8BF-D0AE-35DC-5A3724AA73AB}"/>
              </a:ext>
            </a:extLst>
          </p:cNvPr>
          <p:cNvGrpSpPr/>
          <p:nvPr/>
        </p:nvGrpSpPr>
        <p:grpSpPr>
          <a:xfrm>
            <a:off x="230039" y="360444"/>
            <a:ext cx="8824090" cy="4571435"/>
            <a:chOff x="230039" y="360444"/>
            <a:chExt cx="8824090" cy="4571435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2" y="668221"/>
              <a:ext cx="864591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Il s’agit regrouper les fascicules isolés en un volume relié et de les envoyer à la reliure via une requête qui les rend  indisponibles et permet de suivre le processus jusqu’à l’étape finale du </a:t>
              </a:r>
              <a:r>
                <a:rPr lang="fr-BE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fr-BE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Vous avez déjà les fascicules en main. Fascicules qui doivent être disponible dans Alma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(item in place)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afin de pouvoir les entrer dans le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180975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Fusionner les fascicules avant l’envoi chez le relieur facilite la suite des opérations.</a:t>
              </a:r>
            </a:p>
          </p:txBody>
        </p:sp>
        <p:pic>
          <p:nvPicPr>
            <p:cNvPr id="5" name="Image 4" descr="Une image contenant Site web&#10;&#10;Description générée automatiquement">
              <a:extLst>
                <a:ext uri="{FF2B5EF4-FFF2-40B4-BE49-F238E27FC236}">
                  <a16:creationId xmlns:a16="http://schemas.microsoft.com/office/drawing/2014/main" id="{3586E985-D2BD-0C51-5E28-486454571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451" y="1970765"/>
              <a:ext cx="6900456" cy="29611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788C32-0D77-19E2-5D82-9FCFB730CAAD}"/>
                </a:ext>
              </a:extLst>
            </p:cNvPr>
            <p:cNvSpPr txBox="1"/>
            <p:nvPr/>
          </p:nvSpPr>
          <p:spPr>
            <a:xfrm>
              <a:off x="230039" y="2567066"/>
              <a:ext cx="1657815" cy="523220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Cocher les numéros à relier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073F768-9E64-362D-398B-9DD23E378D2D}"/>
                </a:ext>
              </a:extLst>
            </p:cNvPr>
            <p:cNvSpPr txBox="1"/>
            <p:nvPr/>
          </p:nvSpPr>
          <p:spPr>
            <a:xfrm>
              <a:off x="6758258" y="3423656"/>
              <a:ext cx="2214757" cy="523220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Choisir l’option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Bind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Items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du menu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Manage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Selected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B71FE8E-6F75-12BF-042E-B438F9B2C16E}"/>
                </a:ext>
              </a:extLst>
            </p:cNvPr>
            <p:cNvCxnSpPr>
              <a:cxnSpLocks/>
            </p:cNvCxnSpPr>
            <p:nvPr/>
          </p:nvCxnSpPr>
          <p:spPr>
            <a:xfrm>
              <a:off x="418753" y="3143714"/>
              <a:ext cx="748740" cy="56451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C3B71BB3-CB0D-F713-991D-DF53D33A94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70221" y="2939143"/>
              <a:ext cx="88037" cy="61232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88D567B1-CFCC-93DC-4634-BC29A376F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532" y="1094173"/>
              <a:ext cx="328443" cy="324005"/>
            </a:xfrm>
            <a:prstGeom prst="rect">
              <a:avLst/>
            </a:prstGeom>
          </p:spPr>
        </p:pic>
        <p:pic>
          <p:nvPicPr>
            <p:cNvPr id="4" name="Image 3" descr="Une image contenant blanc, léger, sombre&#10;&#10;Description générée automatiquement">
              <a:extLst>
                <a:ext uri="{FF2B5EF4-FFF2-40B4-BE49-F238E27FC236}">
                  <a16:creationId xmlns:a16="http://schemas.microsoft.com/office/drawing/2014/main" id="{A066180A-4C82-6CD8-6CA4-F28936CA4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970" y="1546060"/>
              <a:ext cx="324005" cy="324005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09A91E2-DDA9-2450-B811-54049B8953D1}"/>
                </a:ext>
              </a:extLst>
            </p:cNvPr>
            <p:cNvSpPr txBox="1"/>
            <p:nvPr/>
          </p:nvSpPr>
          <p:spPr>
            <a:xfrm>
              <a:off x="4061800" y="360444"/>
              <a:ext cx="4992329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fr-FR" b="1" dirty="0">
                  <a:latin typeface="Calibri" panose="020F0502020204030204" pitchFamily="34" charset="0"/>
                  <a:cs typeface="Calibri" panose="020F0502020204030204" pitchFamily="34" charset="0"/>
                </a:rPr>
                <a:t>Rôles requis : 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inventory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operator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et Work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r>
                <a:rPr lang="fr-BE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operator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63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45</a:t>
            </a:fld>
            <a:endParaRPr lang="fr-B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DF14F92-0E52-6CB3-42B1-CA5B1B06A7A6}"/>
              </a:ext>
            </a:extLst>
          </p:cNvPr>
          <p:cNvGrpSpPr/>
          <p:nvPr/>
        </p:nvGrpSpPr>
        <p:grpSpPr>
          <a:xfrm>
            <a:off x="327102" y="627973"/>
            <a:ext cx="8645913" cy="4066170"/>
            <a:chOff x="327102" y="627973"/>
            <a:chExt cx="8645913" cy="4066170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2" y="627973"/>
              <a:ext cx="8645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La liste des exemplaires à relier apparaît. S’il n’y a rien à corriger, la valider en cliquant sur le bouton Next…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AA60A62-C44F-B164-35C2-7064077F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665" y="1023843"/>
              <a:ext cx="7772400" cy="36703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07434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46</a:t>
            </a:fld>
            <a:endParaRPr lang="fr-BE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0D1F498-3BF1-2873-8890-DF3A4B45F4D3}"/>
              </a:ext>
            </a:extLst>
          </p:cNvPr>
          <p:cNvGrpSpPr/>
          <p:nvPr/>
        </p:nvGrpSpPr>
        <p:grpSpPr>
          <a:xfrm>
            <a:off x="147443" y="627973"/>
            <a:ext cx="9159401" cy="4339441"/>
            <a:chOff x="147443" y="627973"/>
            <a:chExt cx="9159401" cy="433944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2" y="627973"/>
              <a:ext cx="8645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Un formulaire s’ouvre et permet de créer la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request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de type </a:t>
              </a:r>
              <a:r>
                <a:rPr lang="fr-BE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WORK ORDER.</a:t>
              </a: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E324BEA7-4FF1-B087-5F71-DF93B162B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43" y="1224268"/>
              <a:ext cx="6059034" cy="29781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240786B-6480-4AC6-C138-3AB2C12930D9}"/>
                </a:ext>
              </a:extLst>
            </p:cNvPr>
            <p:cNvSpPr txBox="1"/>
            <p:nvPr/>
          </p:nvSpPr>
          <p:spPr>
            <a:xfrm flipH="1">
              <a:off x="6640511" y="2878239"/>
              <a:ext cx="2356045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1 - </a:t>
              </a:r>
              <a:r>
                <a:rPr lang="fr-BE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Sélectionner le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Reliure courante.</a:t>
              </a:r>
            </a:p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 département cible est automatiquement sélectionné.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660931" y="4659637"/>
              <a:ext cx="8645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a été programmé par défaut « Do not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pick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from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shelf »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62280A9-4132-513F-419E-4199C056D81E}"/>
                </a:ext>
              </a:extLst>
            </p:cNvPr>
            <p:cNvSpPr txBox="1"/>
            <p:nvPr/>
          </p:nvSpPr>
          <p:spPr>
            <a:xfrm flipH="1">
              <a:off x="6553200" y="934815"/>
              <a:ext cx="2342906" cy="193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2 - </a:t>
              </a:r>
              <a:r>
                <a:rPr lang="fr-BE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Cliquer sur le bouton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Create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and Edit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pour lancer le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38113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Create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crée et ferme un exemplaire sans description</a:t>
              </a:r>
            </a:p>
            <a:p>
              <a:pPr marL="138113" lvl="1" algn="ctr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cap="small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à proscrire !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97E371F-4EB2-108B-07A0-B006E3D00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3626" y="2020926"/>
              <a:ext cx="433818" cy="427956"/>
            </a:xfrm>
            <a:prstGeom prst="rect">
              <a:avLst/>
            </a:prstGeom>
          </p:spPr>
        </p:pic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8B58FC6E-68C6-248E-3623-D5FFDA9C73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2600" y="3056608"/>
              <a:ext cx="10256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C3840BF-81B8-6A3F-A20D-072501473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1081314"/>
              <a:ext cx="1981200" cy="2177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03E5655E-AF2C-9681-B2C7-946673B18E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3657" y="3535580"/>
              <a:ext cx="1146854" cy="39779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42C3F310-D871-08E6-1B9A-2AD35C07D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71" y="4650206"/>
            <a:ext cx="328443" cy="3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40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47</a:t>
            </a:fld>
            <a:endParaRPr lang="fr-BE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B235C11-35A1-527B-A733-F23D0B388136}"/>
              </a:ext>
            </a:extLst>
          </p:cNvPr>
          <p:cNvGrpSpPr/>
          <p:nvPr/>
        </p:nvGrpSpPr>
        <p:grpSpPr>
          <a:xfrm>
            <a:off x="327102" y="627973"/>
            <a:ext cx="8645913" cy="3757399"/>
            <a:chOff x="327102" y="627973"/>
            <a:chExt cx="8645913" cy="375739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327102" y="627973"/>
              <a:ext cx="8645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Un message signale que les exemplaires vont être écrasés et demande confirmation.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595615" y="2269824"/>
              <a:ext cx="763398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 nouvel exemplaire relié s’ouvre dans le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item editor.</a:t>
              </a:r>
            </a:p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Un pop-up à la droite de l’écran confirme la fusion des fascicules.</a:t>
              </a:r>
            </a:p>
            <a:p>
              <a:pPr marL="227013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Il renseigne également le code-barres système attribué au volume.</a:t>
              </a:r>
            </a:p>
          </p:txBody>
        </p:sp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89D78CD9-6F5F-50F4-47B0-6240C758B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551" y="1094173"/>
              <a:ext cx="4172858" cy="9552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4413734-CF0F-AAF0-3830-7BD6F86EC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0181" y="3305850"/>
              <a:ext cx="2389237" cy="10795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33891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48</a:t>
            </a:fld>
            <a:endParaRPr lang="fr-BE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4F4DB31-2346-45F8-2E31-046811A533E8}"/>
              </a:ext>
            </a:extLst>
          </p:cNvPr>
          <p:cNvGrpSpPr/>
          <p:nvPr/>
        </p:nvGrpSpPr>
        <p:grpSpPr>
          <a:xfrm>
            <a:off x="7351485" y="2720709"/>
            <a:ext cx="1710991" cy="1079303"/>
            <a:chOff x="7351485" y="2720709"/>
            <a:chExt cx="1710991" cy="1079303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56FEA96-38C4-7AB5-1DCA-B72C34230BB4}"/>
                </a:ext>
              </a:extLst>
            </p:cNvPr>
            <p:cNvSpPr txBox="1"/>
            <p:nvPr/>
          </p:nvSpPr>
          <p:spPr>
            <a:xfrm flipH="1">
              <a:off x="7351485" y="3061348"/>
              <a:ext cx="17109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Noter le code-barres système pour la suite des opérations</a:t>
              </a:r>
            </a:p>
          </p:txBody>
        </p:sp>
        <p:pic>
          <p:nvPicPr>
            <p:cNvPr id="18" name="Image 17" descr="Une image contenant blanc, léger, sombre&#10;&#10;Description générée automatiquement">
              <a:extLst>
                <a:ext uri="{FF2B5EF4-FFF2-40B4-BE49-F238E27FC236}">
                  <a16:creationId xmlns:a16="http://schemas.microsoft.com/office/drawing/2014/main" id="{A61126E3-4FD1-5F7B-EB35-D845BD775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8471" y="2720709"/>
              <a:ext cx="324005" cy="324005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8B494F1-E889-5C8F-769C-3298681CE42B}"/>
              </a:ext>
            </a:extLst>
          </p:cNvPr>
          <p:cNvGrpSpPr/>
          <p:nvPr/>
        </p:nvGrpSpPr>
        <p:grpSpPr>
          <a:xfrm>
            <a:off x="81524" y="646209"/>
            <a:ext cx="8718081" cy="4320792"/>
            <a:chOff x="81524" y="646209"/>
            <a:chExt cx="8718081" cy="432079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455152" y="646209"/>
              <a:ext cx="5595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Les différents fascicules sont maintenant reliés (Bound Issue)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C3840BF-81B8-6A3F-A20D-0725014732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41809" y="4442017"/>
              <a:ext cx="644191" cy="311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4679888-E83C-AEAC-8FA0-625EC1E68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24" y="974922"/>
              <a:ext cx="7171348" cy="340560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90DCEA8-CD1E-9E3A-1A20-993D2B772E8E}"/>
                </a:ext>
              </a:extLst>
            </p:cNvPr>
            <p:cNvSpPr txBox="1"/>
            <p:nvPr/>
          </p:nvSpPr>
          <p:spPr>
            <a:xfrm flipH="1">
              <a:off x="2165874" y="4659224"/>
              <a:ext cx="5595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 volume est en process type reliure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4963680" y="1887607"/>
              <a:ext cx="3835925" cy="738664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80975" lvl="1" indent="-180975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Apporter les modifications nécessaires au niveau de l’énumération, de la chronologie et de la description.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8B58FC6E-68C6-248E-3623-D5FFDA9C73A3}"/>
                </a:ext>
              </a:extLst>
            </p:cNvPr>
            <p:cNvCxnSpPr>
              <a:cxnSpLocks/>
            </p:cNvCxnSpPr>
            <p:nvPr/>
          </p:nvCxnSpPr>
          <p:spPr>
            <a:xfrm>
              <a:off x="585383" y="816219"/>
              <a:ext cx="573946" cy="1257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03E5655E-AF2C-9681-B2C7-946673B18E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5471" y="2027439"/>
              <a:ext cx="2138192" cy="85527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412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49</a:t>
            </a:fld>
            <a:endParaRPr lang="fr-BE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83CB22-7ABD-3AA7-8C36-93F3FB884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0" y="4634488"/>
            <a:ext cx="328443" cy="324005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00AD112B-D749-7C84-897F-285CBF673AA1}"/>
              </a:ext>
            </a:extLst>
          </p:cNvPr>
          <p:cNvGrpSpPr/>
          <p:nvPr/>
        </p:nvGrpSpPr>
        <p:grpSpPr>
          <a:xfrm>
            <a:off x="214933" y="646209"/>
            <a:ext cx="8924518" cy="4304171"/>
            <a:chOff x="214933" y="646209"/>
            <a:chExt cx="8924518" cy="4304171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455150" y="646209"/>
              <a:ext cx="8386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Après validation des données descriptives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(Bouton Save),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un message demande confirmation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(bouton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Confirm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DF1612-5148-633C-A58A-A8214D4785D6}"/>
                </a:ext>
              </a:extLst>
            </p:cNvPr>
            <p:cNvSpPr txBox="1"/>
            <p:nvPr/>
          </p:nvSpPr>
          <p:spPr>
            <a:xfrm flipH="1">
              <a:off x="6291311" y="1265136"/>
              <a:ext cx="284814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Un pop-up de confirmation apparaît à la droite de l’écran.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56FEA96-38C4-7AB5-1DCA-B72C34230BB4}"/>
                </a:ext>
              </a:extLst>
            </p:cNvPr>
            <p:cNvSpPr txBox="1"/>
            <p:nvPr/>
          </p:nvSpPr>
          <p:spPr>
            <a:xfrm flipH="1">
              <a:off x="221874" y="2922171"/>
              <a:ext cx="87141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Dans la liste des exemplaires, le nouvel exemplaire apparaît en </a:t>
              </a:r>
              <a:r>
                <a:rPr lang="fr-BE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</a:t>
              </a:r>
              <a:r>
                <a:rPr lang="fr-B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type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Reliure courante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et est indisponible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(Item not in place). </a:t>
              </a:r>
            </a:p>
          </p:txBody>
        </p:sp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B998FEA-1379-EC32-4EC5-57B0D5C3B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170" y="1011622"/>
              <a:ext cx="5876847" cy="18619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2725C41-2F6C-9529-268E-F178E707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1879139"/>
              <a:ext cx="2133600" cy="96723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0EFEB05-851B-09ED-AAAF-5FFA99A78A9F}"/>
                </a:ext>
              </a:extLst>
            </p:cNvPr>
            <p:cNvSpPr txBox="1"/>
            <p:nvPr/>
          </p:nvSpPr>
          <p:spPr>
            <a:xfrm flipH="1">
              <a:off x="214933" y="4642603"/>
              <a:ext cx="8714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Intérêt de l’intégration dans un processus interne : modifie la mention de disponibilité.</a:t>
              </a:r>
            </a:p>
          </p:txBody>
        </p:sp>
        <p:pic>
          <p:nvPicPr>
            <p:cNvPr id="3" name="Image 2" descr="Une image contenant Site web&#10;&#10;Description générée automatiquement">
              <a:extLst>
                <a:ext uri="{FF2B5EF4-FFF2-40B4-BE49-F238E27FC236}">
                  <a16:creationId xmlns:a16="http://schemas.microsoft.com/office/drawing/2014/main" id="{436D1112-04C1-0A6E-2AB2-0EAF4D950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157" y="3503760"/>
              <a:ext cx="7772400" cy="99353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194F2864-1334-A61F-8D67-2AA383F1B883}"/>
                </a:ext>
              </a:extLst>
            </p:cNvPr>
            <p:cNvCxnSpPr>
              <a:cxnSpLocks/>
            </p:cNvCxnSpPr>
            <p:nvPr/>
          </p:nvCxnSpPr>
          <p:spPr>
            <a:xfrm>
              <a:off x="5274129" y="3355521"/>
              <a:ext cx="1885950" cy="7102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20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232228" y="299528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Remarques préliminaires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28" y="997956"/>
            <a:ext cx="8606972" cy="3907873"/>
          </a:xfrm>
        </p:spPr>
        <p:txBody>
          <a:bodyPr/>
          <a:lstStyle/>
          <a:p>
            <a:pPr marL="347663">
              <a:buFont typeface="Arial" panose="020B0604020202020204" pitchFamily="34" charset="0"/>
              <a:buChar char="•"/>
            </a:pPr>
            <a:r>
              <a:rPr lang="fr-BE" sz="1800" dirty="0" smtClean="0"/>
              <a:t>Le titre doit être lié à un </a:t>
            </a:r>
            <a:r>
              <a:rPr lang="fr-BE" sz="1800" b="1" dirty="0" smtClean="0"/>
              <a:t>abonnement</a:t>
            </a:r>
            <a:r>
              <a:rPr lang="fr-BE" sz="1800" dirty="0" smtClean="0"/>
              <a:t> </a:t>
            </a:r>
            <a:r>
              <a:rPr lang="fr-BE" sz="1800" i="1" dirty="0"/>
              <a:t>(</a:t>
            </a:r>
            <a:r>
              <a:rPr lang="fr-BE" sz="1800" i="1" dirty="0" err="1"/>
              <a:t>physical</a:t>
            </a:r>
            <a:r>
              <a:rPr lang="fr-BE" sz="1800" i="1" dirty="0"/>
              <a:t> </a:t>
            </a:r>
            <a:r>
              <a:rPr lang="fr-BE" sz="1800" i="1" dirty="0" err="1"/>
              <a:t>subscription</a:t>
            </a:r>
            <a:r>
              <a:rPr lang="fr-BE" sz="1800" i="1" dirty="0"/>
              <a:t> </a:t>
            </a:r>
            <a:r>
              <a:rPr lang="fr-BE" sz="1800" i="1" noProof="1"/>
              <a:t>order</a:t>
            </a:r>
            <a:r>
              <a:rPr lang="fr-BE" sz="1800" i="1" dirty="0"/>
              <a:t> type) </a:t>
            </a:r>
            <a:endParaRPr lang="fr-BE" sz="1800" dirty="0" smtClean="0"/>
          </a:p>
          <a:p>
            <a:pPr marL="347663">
              <a:buFont typeface="Arial" panose="020B0604020202020204" pitchFamily="34" charset="0"/>
              <a:buChar char="•"/>
            </a:pPr>
            <a:r>
              <a:rPr lang="fr-BE" sz="1800" b="1" dirty="0" smtClean="0"/>
              <a:t>Nouvel </a:t>
            </a:r>
            <a:r>
              <a:rPr lang="fr-BE" sz="1800" b="1" dirty="0"/>
              <a:t>abonnement  : </a:t>
            </a:r>
            <a:r>
              <a:rPr lang="fr-BE" sz="1800" dirty="0"/>
              <a:t>créer la notice bibliographique </a:t>
            </a:r>
            <a:r>
              <a:rPr lang="fr-B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PAS </a:t>
            </a:r>
            <a:r>
              <a:rPr lang="fr-BE" sz="1800" dirty="0"/>
              <a:t>le holding. Celui-ci sera ajouté automatiquement lors de la création de la ligne de commande (cf formation acquisition). </a:t>
            </a:r>
          </a:p>
          <a:p>
            <a:pPr marL="347663">
              <a:buFont typeface="Arial" panose="020B0604020202020204" pitchFamily="34" charset="0"/>
              <a:buChar char="•"/>
            </a:pPr>
            <a:r>
              <a:rPr lang="fr-BE" sz="1800" b="1" dirty="0"/>
              <a:t>Notice bibliographique : </a:t>
            </a:r>
            <a:r>
              <a:rPr lang="fr-BE" sz="1800" dirty="0"/>
              <a:t>vérifier la </a:t>
            </a:r>
            <a:r>
              <a:rPr lang="fr-BE" sz="1800" b="1" dirty="0"/>
              <a:t>position</a:t>
            </a:r>
            <a:r>
              <a:rPr lang="fr-BE" sz="1800" dirty="0"/>
              <a:t> </a:t>
            </a:r>
            <a:r>
              <a:rPr lang="fr-BE" sz="1800" b="1" dirty="0"/>
              <a:t>21</a:t>
            </a:r>
            <a:r>
              <a:rPr lang="fr-BE" sz="1800" dirty="0"/>
              <a:t> (périodique = p, newspaper = n) </a:t>
            </a:r>
            <a:r>
              <a:rPr lang="fr-BE" sz="1800" b="1" dirty="0"/>
              <a:t>du 008.</a:t>
            </a:r>
          </a:p>
          <a:p>
            <a:pPr marL="347663">
              <a:buFont typeface="Arial" panose="020B0604020202020204" pitchFamily="34" charset="0"/>
              <a:buChar char="•"/>
            </a:pPr>
            <a:r>
              <a:rPr lang="fr-BE" sz="1800" b="1" dirty="0"/>
              <a:t>Holding :</a:t>
            </a:r>
            <a:endParaRPr lang="fr-BE" sz="1800" dirty="0"/>
          </a:p>
          <a:p>
            <a:pPr marL="817563" lvl="1" indent="-285750">
              <a:buFont typeface="Courier New" panose="02070309020205020404" pitchFamily="49" charset="0"/>
              <a:buChar char="o"/>
            </a:pPr>
            <a:r>
              <a:rPr lang="fr-BE" sz="1600" dirty="0"/>
              <a:t>Vérifier la </a:t>
            </a:r>
            <a:r>
              <a:rPr lang="fr-BE" sz="1600" b="1" dirty="0"/>
              <a:t>position 6 du LDR</a:t>
            </a:r>
            <a:r>
              <a:rPr lang="fr-BE" sz="1600" dirty="0"/>
              <a:t>. Elle doit être codée à « y ».</a:t>
            </a:r>
          </a:p>
          <a:p>
            <a:pPr marL="817563" lvl="1" indent="-285750">
              <a:buFont typeface="Courier New" panose="02070309020205020404" pitchFamily="49" charset="0"/>
              <a:buChar char="o"/>
            </a:pPr>
            <a:r>
              <a:rPr lang="fr-BE" sz="1600" dirty="0"/>
              <a:t>Vérifier les </a:t>
            </a:r>
            <a:r>
              <a:rPr lang="fr-BE" sz="1600" b="1" dirty="0"/>
              <a:t>positions 6 </a:t>
            </a:r>
            <a:r>
              <a:rPr lang="fr-BE" sz="1600" dirty="0"/>
              <a:t>(suivi = 4, arrêté = 5) et</a:t>
            </a:r>
            <a:r>
              <a:rPr lang="fr-BE" sz="1600" b="1" dirty="0"/>
              <a:t> 22-24</a:t>
            </a:r>
            <a:r>
              <a:rPr lang="fr-BE" sz="1600" dirty="0"/>
              <a:t> (langue) du </a:t>
            </a:r>
            <a:r>
              <a:rPr lang="fr-BE" sz="1600" b="1" dirty="0"/>
              <a:t>008</a:t>
            </a:r>
            <a:r>
              <a:rPr lang="fr-BE" sz="1600" dirty="0"/>
              <a:t>.</a:t>
            </a:r>
          </a:p>
          <a:p>
            <a:pPr marL="817563" lvl="1" indent="-285750">
              <a:buFont typeface="Courier New" panose="02070309020205020404" pitchFamily="49" charset="0"/>
              <a:buChar char="o"/>
            </a:pPr>
            <a:r>
              <a:rPr lang="fr-BE" sz="1600" dirty="0"/>
              <a:t>Pour les périodiques liés à un abonnement, on ne code pas la position 7 (méthode d’acquisition) du 008 ni la Provenance au niveau de chaque item.</a:t>
            </a:r>
          </a:p>
          <a:p>
            <a:pPr marL="817563" lvl="1" indent="-285750">
              <a:buFont typeface="Courier New" panose="02070309020205020404" pitchFamily="49" charset="0"/>
              <a:buChar char="o"/>
            </a:pPr>
            <a:r>
              <a:rPr lang="fr-BE" sz="1600" dirty="0"/>
              <a:t>=&gt;  Ceci concerne donc tous les périodiques liés aux acquisitions y compris les dons et les échanges.</a:t>
            </a:r>
          </a:p>
          <a:p>
            <a:pPr marL="5715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8" y="3358810"/>
            <a:ext cx="359695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7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50</a:t>
            </a:fld>
            <a:endParaRPr lang="fr-BE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642703D-60E3-61A0-7326-EAE157FB4307}"/>
              </a:ext>
            </a:extLst>
          </p:cNvPr>
          <p:cNvGrpSpPr/>
          <p:nvPr/>
        </p:nvGrpSpPr>
        <p:grpSpPr>
          <a:xfrm>
            <a:off x="214932" y="646209"/>
            <a:ext cx="8865148" cy="4258004"/>
            <a:chOff x="214932" y="646209"/>
            <a:chExt cx="8865148" cy="4258004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214932" y="646209"/>
              <a:ext cx="8805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fr-BE" sz="1400" dirty="0"/>
                <a:t>Pour relier un fascicule seul, entamer le processus de reliure</a:t>
              </a:r>
            </a:p>
            <a:p>
              <a:pPr marL="0" indent="0">
                <a:buNone/>
              </a:pPr>
              <a:r>
                <a:rPr lang="fr-BE" sz="1400" dirty="0"/>
                <a:t>en cliquant sur le bouton </a:t>
              </a:r>
              <a:r>
                <a:rPr lang="fr-BE" sz="1400" i="1" dirty="0"/>
                <a:t>Actions</a:t>
              </a:r>
              <a:r>
                <a:rPr lang="fr-BE" sz="1400" dirty="0"/>
                <a:t> &gt; </a:t>
              </a:r>
              <a:r>
                <a:rPr lang="fr-BE" sz="1400" i="1" dirty="0"/>
                <a:t>Work </a:t>
              </a:r>
              <a:r>
                <a:rPr lang="fr-BE" sz="1400" i="1" dirty="0" err="1"/>
                <a:t>Order</a:t>
              </a:r>
              <a:endParaRPr lang="fr-BE" sz="1400" i="1" dirty="0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802AEFC-88A6-27E3-0855-6C04B9563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32" y="1305959"/>
              <a:ext cx="2463800" cy="32893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19A1BCA-CE05-F24F-791D-26E406B7A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3643" y="2109691"/>
              <a:ext cx="4552366" cy="27945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0EFEB05-851B-09ED-AAAF-5FFA99A78A9F}"/>
                </a:ext>
              </a:extLst>
            </p:cNvPr>
            <p:cNvSpPr txBox="1"/>
            <p:nvPr/>
          </p:nvSpPr>
          <p:spPr>
            <a:xfrm flipH="1">
              <a:off x="3804556" y="1331692"/>
              <a:ext cx="5059197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Remplir le formulaire en choisissant le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Reliure courante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et en cochant la case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Do not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pick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from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shelf.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1F0D847-7B19-5B5C-C667-DEB8F4CF8265}"/>
                </a:ext>
              </a:extLst>
            </p:cNvPr>
            <p:cNvSpPr txBox="1"/>
            <p:nvPr/>
          </p:nvSpPr>
          <p:spPr>
            <a:xfrm flipH="1">
              <a:off x="6228022" y="3712448"/>
              <a:ext cx="2852058" cy="738664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Le département cible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Managing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Department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est automatiquement sélectionné.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5870AD71-10A0-6D7B-B565-5946567C9A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0207" y="1453243"/>
              <a:ext cx="514349" cy="1918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7E5C88D5-B529-D522-54BC-95FE9F31A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0847" y="3927021"/>
              <a:ext cx="257175" cy="5702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2176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51</a:t>
            </a:fld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0E9A45-1712-9CB9-2946-275A0233A7A2}"/>
              </a:ext>
            </a:extLst>
          </p:cNvPr>
          <p:cNvSpPr txBox="1"/>
          <p:nvPr/>
        </p:nvSpPr>
        <p:spPr>
          <a:xfrm flipH="1">
            <a:off x="455151" y="646209"/>
            <a:ext cx="790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300"/>
              </a:spcBef>
              <a:buClr>
                <a:srgbClr val="00707F"/>
              </a:buClr>
              <a:buSzPts val="1800"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Après validation des données descriptives (Bouton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), un pop-up de confirmation apparaît à droite de l’écran.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EFEB05-851B-09ED-AAAF-5FFA99A78A9F}"/>
              </a:ext>
            </a:extLst>
          </p:cNvPr>
          <p:cNvSpPr txBox="1"/>
          <p:nvPr/>
        </p:nvSpPr>
        <p:spPr>
          <a:xfrm flipH="1">
            <a:off x="3255523" y="1130755"/>
            <a:ext cx="58086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lvl="1">
              <a:spcBef>
                <a:spcPts val="300"/>
              </a:spcBef>
              <a:buClr>
                <a:srgbClr val="00707F"/>
              </a:buClr>
              <a:buSzPts val="1800"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item editor ne s’ouvre car dans ce cas de figure rien n’est à modifier dans les données d’exemplaire.</a:t>
            </a:r>
          </a:p>
          <a:p>
            <a:pPr marL="90488" lvl="1">
              <a:spcBef>
                <a:spcPts val="300"/>
              </a:spcBef>
              <a:buClr>
                <a:srgbClr val="00707F"/>
              </a:buClr>
              <a:buSzPts val="1800"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6238" lvl="1" indent="-28575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</a:t>
            </a:r>
            <a:r>
              <a:rPr lang="fr-B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un numéro unique, qu’il soit relié ou non pour sa conservation.</a:t>
            </a:r>
          </a:p>
          <a:p>
            <a:pPr marL="376238" lvl="1" indent="-285750">
              <a:spcBef>
                <a:spcPts val="300"/>
              </a:spcBef>
              <a:buClr>
                <a:srgbClr val="00707F"/>
              </a:buClr>
              <a:buSzPts val="1800"/>
              <a:buFont typeface="Arial" panose="020B0604020202020204" pitchFamily="34" charset="0"/>
              <a:buChar char="•"/>
            </a:pPr>
            <a:r>
              <a:rPr lang="fr-BE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issue  = plusieurs numéros reliés ensemble.</a:t>
            </a:r>
          </a:p>
          <a:p>
            <a:pPr lvl="1" algn="ctr">
              <a:spcBef>
                <a:spcPts val="300"/>
              </a:spcBef>
              <a:buClr>
                <a:srgbClr val="00707F"/>
              </a:buClr>
              <a:buSzPts val="1800"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2EFAFF3-54A2-3AFC-D7D1-CCCD3AC83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36" y="1245829"/>
            <a:ext cx="2886075" cy="1181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00DCB5B-AE67-08E3-BDFB-F1C1AFD1F1C0}"/>
              </a:ext>
            </a:extLst>
          </p:cNvPr>
          <p:cNvSpPr txBox="1"/>
          <p:nvPr/>
        </p:nvSpPr>
        <p:spPr>
          <a:xfrm flipH="1">
            <a:off x="112255" y="4205811"/>
            <a:ext cx="8714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300"/>
              </a:spcBef>
              <a:buClr>
                <a:srgbClr val="00707F"/>
              </a:buClr>
              <a:buSzPts val="1800"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Dans la liste, l’exemplaire apparaît en process type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Reliure courante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et est indisponible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(Item not in place). </a:t>
            </a:r>
          </a:p>
        </p:txBody>
      </p:sp>
      <p:pic>
        <p:nvPicPr>
          <p:cNvPr id="3" name="Image 2" descr="Une image contenant Site web&#10;&#10;Description générée automatiquement">
            <a:extLst>
              <a:ext uri="{FF2B5EF4-FFF2-40B4-BE49-F238E27FC236}">
                <a16:creationId xmlns:a16="http://schemas.microsoft.com/office/drawing/2014/main" id="{A3974EED-AC2D-10F7-36E8-249D6C075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89" y="3030472"/>
            <a:ext cx="7772400" cy="10867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316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628F524-BF9F-C028-B9DA-97E26DD5A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25935"/>
              </p:ext>
            </p:extLst>
          </p:nvPr>
        </p:nvGraphicFramePr>
        <p:xfrm>
          <a:off x="393970" y="984762"/>
          <a:ext cx="8356059" cy="3483999"/>
        </p:xfrm>
        <a:graphic>
          <a:graphicData uri="http://schemas.openxmlformats.org/drawingml/2006/table">
            <a:tbl>
              <a:tblPr firstRow="1" bandRow="1">
                <a:tableStyleId>{09C7A08F-2DCC-4BBB-9928-D3B021B3E391}</a:tableStyleId>
              </a:tblPr>
              <a:tblGrid>
                <a:gridCol w="2785353">
                  <a:extLst>
                    <a:ext uri="{9D8B030D-6E8A-4147-A177-3AD203B41FA5}">
                      <a16:colId xmlns:a16="http://schemas.microsoft.com/office/drawing/2014/main" val="3495504499"/>
                    </a:ext>
                  </a:extLst>
                </a:gridCol>
                <a:gridCol w="2785353">
                  <a:extLst>
                    <a:ext uri="{9D8B030D-6E8A-4147-A177-3AD203B41FA5}">
                      <a16:colId xmlns:a16="http://schemas.microsoft.com/office/drawing/2014/main" val="3906309994"/>
                    </a:ext>
                  </a:extLst>
                </a:gridCol>
                <a:gridCol w="2785353">
                  <a:extLst>
                    <a:ext uri="{9D8B030D-6E8A-4147-A177-3AD203B41FA5}">
                      <a16:colId xmlns:a16="http://schemas.microsoft.com/office/drawing/2014/main" val="551789157"/>
                    </a:ext>
                  </a:extLst>
                </a:gridCol>
              </a:tblGrid>
              <a:tr h="28359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Étape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Étape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Étape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549783"/>
                  </a:ext>
                </a:extLst>
              </a:tr>
              <a:tr h="2737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…est en préparation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…est chez le relieur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…est contrôlé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769421"/>
                  </a:ext>
                </a:extLst>
              </a:tr>
              <a:tr h="16576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64363"/>
                  </a:ext>
                </a:extLst>
              </a:tr>
              <a:tr h="12167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525412"/>
                  </a:ext>
                </a:extLst>
              </a:tr>
            </a:tbl>
          </a:graphicData>
        </a:graphic>
      </p:graphicFrame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52</a:t>
            </a:fld>
            <a:endParaRPr lang="fr-BE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584D858-1F6B-72D1-C6E3-420D3647DB34}"/>
              </a:ext>
            </a:extLst>
          </p:cNvPr>
          <p:cNvGrpSpPr/>
          <p:nvPr/>
        </p:nvGrpSpPr>
        <p:grpSpPr>
          <a:xfrm>
            <a:off x="455151" y="646209"/>
            <a:ext cx="8166761" cy="4196699"/>
            <a:chOff x="455151" y="646209"/>
            <a:chExt cx="8166761" cy="4196699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455151" y="646209"/>
              <a:ext cx="7905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algn="ctr">
                <a:spcBef>
                  <a:spcPts val="300"/>
                </a:spcBef>
                <a:buClr>
                  <a:srgbClr val="00707F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fr-B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Les différentes étapes </a:t>
              </a:r>
              <a:r>
                <a:rPr lang="fr-B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permettent d’indiquer que le document…</a:t>
              </a:r>
            </a:p>
          </p:txBody>
        </p:sp>
        <p:pic>
          <p:nvPicPr>
            <p:cNvPr id="6" name="Image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987B5E5-4E4D-8DE3-5641-5E5076C02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369" y="1708721"/>
              <a:ext cx="2490300" cy="14220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9750F0FF-2429-19AE-746E-03FA051B2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5238" y="1708721"/>
              <a:ext cx="2490300" cy="14220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Image 1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D52444-E197-DAB2-E97B-C21A3E3E0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6603" y="1708721"/>
              <a:ext cx="2485309" cy="14220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Image 1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DC5066F-134F-B576-0CBB-8167B7E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6985" y="3303639"/>
              <a:ext cx="649399" cy="101017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Image 1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283FCD2A-9BD0-5C65-3C7D-2EC936C28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0205" y="3309465"/>
              <a:ext cx="634967" cy="10029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Image 1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2882C5A4-BE63-AC60-BD30-CA85EEE09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7817" y="3303639"/>
              <a:ext cx="642183" cy="101017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95FC863-86FC-40AE-AFEF-61A8DF5B6A0D}"/>
                </a:ext>
              </a:extLst>
            </p:cNvPr>
            <p:cNvSpPr txBox="1"/>
            <p:nvPr/>
          </p:nvSpPr>
          <p:spPr>
            <a:xfrm>
              <a:off x="1155729" y="4535131"/>
              <a:ext cx="6985385" cy="3077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Calibri" panose="020F0502020204030204" pitchFamily="34" charset="0"/>
                  <a:cs typeface="Calibri" panose="020F0502020204030204" pitchFamily="34" charset="0"/>
                </a:rPr>
                <a:t>Vous pouvez ainsi savoir exactement où en est la reliure en visualisant l’item en recherche.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943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53</a:t>
            </a:fld>
            <a:endParaRPr lang="fr-B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699FA4-4703-4689-1ABB-908CC70AC2C5}"/>
              </a:ext>
            </a:extLst>
          </p:cNvPr>
          <p:cNvSpPr txBox="1"/>
          <p:nvPr/>
        </p:nvSpPr>
        <p:spPr>
          <a:xfrm>
            <a:off x="4638384" y="2933100"/>
            <a:ext cx="1382004" cy="2923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</a:rPr>
              <a:t>Choisir le statut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0A7F0B5-8D3C-893E-03E8-DEBEAF4CA37B}"/>
              </a:ext>
            </a:extLst>
          </p:cNvPr>
          <p:cNvGrpSpPr/>
          <p:nvPr/>
        </p:nvGrpSpPr>
        <p:grpSpPr>
          <a:xfrm>
            <a:off x="36872" y="60661"/>
            <a:ext cx="9015591" cy="4980502"/>
            <a:chOff x="36872" y="60661"/>
            <a:chExt cx="9015591" cy="498050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403531" y="524302"/>
              <a:ext cx="5871907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latin typeface="Calibri" panose="020F0502020204030204" pitchFamily="34" charset="0"/>
                  <a:cs typeface="Calibri" panose="020F0502020204030204" pitchFamily="34" charset="0"/>
                </a:rPr>
                <a:t>Suite du processus… </a:t>
              </a:r>
              <a:r>
                <a:rPr lang="fr-FR" sz="1800" dirty="0">
                  <a:solidFill>
                    <a:srgbClr val="7030A0"/>
                  </a:solidFill>
                  <a:effectLst/>
                  <a:latin typeface="Wingdings 2" pitchFamily="2" charset="2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fr-BE" dirty="0">
                  <a:effectLst/>
                </a:rPr>
                <a:t> </a:t>
              </a:r>
              <a:endParaRPr lang="fr-B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SOIT</a:t>
              </a: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Se localiser au bureau de prêt pour retrouver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les exemplaires à relier via le menu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Fullfilment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&gt; Resource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Requests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&gt; Manage in process items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et c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hanger le statut à chaque fois qu’une étape de la reliure est passée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.</a:t>
              </a: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6E0F83C-E4A4-98C9-FDB9-576DACD7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5813" y="60661"/>
              <a:ext cx="1968539" cy="180398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6A4A3C6-AFD2-9131-7456-18F082FB4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156" y="1853750"/>
              <a:ext cx="7782554" cy="31874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95FC863-86FC-40AE-AFEF-61A8DF5B6A0D}"/>
                </a:ext>
              </a:extLst>
            </p:cNvPr>
            <p:cNvSpPr txBox="1"/>
            <p:nvPr/>
          </p:nvSpPr>
          <p:spPr>
            <a:xfrm>
              <a:off x="36872" y="2933101"/>
              <a:ext cx="1122897" cy="2923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latin typeface="Calibri" panose="020F0502020204030204" pitchFamily="34" charset="0"/>
                  <a:cs typeface="Calibri" panose="020F0502020204030204" pitchFamily="34" charset="0"/>
                </a:rPr>
                <a:t>Sélectionner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F6E1C99-2831-D7DE-0099-A0BCE96901D7}"/>
                </a:ext>
              </a:extLst>
            </p:cNvPr>
            <p:cNvSpPr txBox="1"/>
            <p:nvPr/>
          </p:nvSpPr>
          <p:spPr>
            <a:xfrm>
              <a:off x="2335786" y="1851406"/>
              <a:ext cx="1729599" cy="2923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latin typeface="Calibri" panose="020F0502020204030204" pitchFamily="34" charset="0"/>
                  <a:cs typeface="Calibri" panose="020F0502020204030204" pitchFamily="34" charset="0"/>
                </a:rPr>
                <a:t>Choisir le </a:t>
              </a:r>
              <a:r>
                <a:rPr lang="fr-FR" sz="13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fr-FR" sz="13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3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endParaRPr lang="fr-FR" sz="13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54519F8-D047-19EB-5EFC-7EC1DAB7D84C}"/>
                </a:ext>
              </a:extLst>
            </p:cNvPr>
            <p:cNvSpPr txBox="1"/>
            <p:nvPr/>
          </p:nvSpPr>
          <p:spPr>
            <a:xfrm>
              <a:off x="7929566" y="1953483"/>
              <a:ext cx="1122897" cy="2923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latin typeface="Calibri" panose="020F0502020204030204" pitchFamily="34" charset="0"/>
                  <a:cs typeface="Calibri" panose="020F0502020204030204" pitchFamily="34" charset="0"/>
                </a:rPr>
                <a:t>Confirmer</a:t>
              </a:r>
            </a:p>
          </p:txBody>
        </p:sp>
        <p:sp>
          <p:nvSpPr>
            <p:cNvPr id="14" name="Flèche vers le bas 13">
              <a:extLst>
                <a:ext uri="{FF2B5EF4-FFF2-40B4-BE49-F238E27FC236}">
                  <a16:creationId xmlns:a16="http://schemas.microsoft.com/office/drawing/2014/main" id="{918F7562-5B9D-C57D-1630-9B0D88428390}"/>
                </a:ext>
              </a:extLst>
            </p:cNvPr>
            <p:cNvSpPr/>
            <p:nvPr/>
          </p:nvSpPr>
          <p:spPr>
            <a:xfrm>
              <a:off x="7726817" y="1953483"/>
              <a:ext cx="89828" cy="407510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e bas 15">
              <a:extLst>
                <a:ext uri="{FF2B5EF4-FFF2-40B4-BE49-F238E27FC236}">
                  <a16:creationId xmlns:a16="http://schemas.microsoft.com/office/drawing/2014/main" id="{BAE237E4-5263-413C-77CA-A3E0DE7B95AA}"/>
                </a:ext>
              </a:extLst>
            </p:cNvPr>
            <p:cNvSpPr/>
            <p:nvPr/>
          </p:nvSpPr>
          <p:spPr>
            <a:xfrm>
              <a:off x="4201070" y="1851406"/>
              <a:ext cx="45719" cy="30777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vers la droite 21">
              <a:extLst>
                <a:ext uri="{FF2B5EF4-FFF2-40B4-BE49-F238E27FC236}">
                  <a16:creationId xmlns:a16="http://schemas.microsoft.com/office/drawing/2014/main" id="{E6D3AC6E-48EF-3DDE-FD4A-FA56D09873A1}"/>
                </a:ext>
              </a:extLst>
            </p:cNvPr>
            <p:cNvSpPr/>
            <p:nvPr/>
          </p:nvSpPr>
          <p:spPr>
            <a:xfrm>
              <a:off x="324465" y="3443748"/>
              <a:ext cx="553064" cy="45719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Flèche vers la droite 22">
            <a:extLst>
              <a:ext uri="{FF2B5EF4-FFF2-40B4-BE49-F238E27FC236}">
                <a16:creationId xmlns:a16="http://schemas.microsoft.com/office/drawing/2014/main" id="{0A5C553E-6AA7-BCFB-68E1-7EFDB73981A7}"/>
              </a:ext>
            </a:extLst>
          </p:cNvPr>
          <p:cNvSpPr/>
          <p:nvPr/>
        </p:nvSpPr>
        <p:spPr>
          <a:xfrm>
            <a:off x="5998906" y="3350957"/>
            <a:ext cx="553064" cy="457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21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54</a:t>
            </a:fld>
            <a:endParaRPr lang="fr-BE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2E33954-F272-E86D-8CC9-8A01F6D27A48}"/>
              </a:ext>
            </a:extLst>
          </p:cNvPr>
          <p:cNvGrpSpPr/>
          <p:nvPr/>
        </p:nvGrpSpPr>
        <p:grpSpPr>
          <a:xfrm>
            <a:off x="403530" y="334654"/>
            <a:ext cx="8357012" cy="4663783"/>
            <a:chOff x="403530" y="334654"/>
            <a:chExt cx="8357012" cy="4663783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403530" y="575920"/>
              <a:ext cx="828326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latin typeface="Calibri" panose="020F0502020204030204" pitchFamily="34" charset="0"/>
                  <a:cs typeface="Calibri" panose="020F0502020204030204" pitchFamily="34" charset="0"/>
                </a:rPr>
                <a:t>Suite du processus…</a:t>
              </a:r>
              <a:r>
                <a:rPr lang="fr-FR" sz="1800" dirty="0">
                  <a:solidFill>
                    <a:srgbClr val="7030A0"/>
                  </a:solidFill>
                  <a:effectLst/>
                  <a:latin typeface="Wingdings 2" pitchFamily="2" charset="2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fr-BE" dirty="0">
                  <a:effectLst/>
                </a:rPr>
                <a:t> </a:t>
              </a:r>
              <a:r>
                <a:rPr lang="fr-BE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Dans cette liste vous pouvez filtrer / rechercher (par titre, par code-barres…),</a:t>
              </a: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changer le statut ou ajouter des notes : 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Actions &gt; Edit.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2F7FF50-75D5-8202-D890-0AA0738AD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1415" y="334654"/>
              <a:ext cx="2070919" cy="25526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8C367DAC-9F3C-8B62-5446-ADFF53F51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30" y="1199168"/>
              <a:ext cx="2070919" cy="14246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Image 1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A1956DC-FE45-24C9-8884-05EBD495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3163902"/>
              <a:ext cx="7027606" cy="18345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0FF84C2B-8559-6550-587E-E4980555D5EB}"/>
                </a:ext>
              </a:extLst>
            </p:cNvPr>
            <p:cNvCxnSpPr>
              <a:cxnSpLocks/>
            </p:cNvCxnSpPr>
            <p:nvPr/>
          </p:nvCxnSpPr>
          <p:spPr>
            <a:xfrm>
              <a:off x="929148" y="2887350"/>
              <a:ext cx="604684" cy="7260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D95702E-8B36-B9AB-046A-20EEBDB568F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449" y="2887350"/>
              <a:ext cx="4346680" cy="11832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B7F8EA8-16D6-9BD0-3CA0-D67EABFFDC66}"/>
                </a:ext>
              </a:extLst>
            </p:cNvPr>
            <p:cNvSpPr txBox="1"/>
            <p:nvPr/>
          </p:nvSpPr>
          <p:spPr>
            <a:xfrm>
              <a:off x="7772400" y="3561735"/>
              <a:ext cx="9881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cs typeface="Calibri" panose="020F0502020204030204" pitchFamily="34" charset="0"/>
                </a:rPr>
                <a:t>Valider.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FDEDC910-5E28-10F1-7698-80345D9D7E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4343" y="3382095"/>
              <a:ext cx="410904" cy="2312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501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55</a:t>
            </a:fld>
            <a:endParaRPr lang="fr-BE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FF84C2B-8559-6550-587E-E4980555D5EB}"/>
              </a:ext>
            </a:extLst>
          </p:cNvPr>
          <p:cNvCxnSpPr>
            <a:cxnSpLocks/>
          </p:cNvCxnSpPr>
          <p:nvPr/>
        </p:nvCxnSpPr>
        <p:spPr>
          <a:xfrm flipV="1">
            <a:off x="7414343" y="4277739"/>
            <a:ext cx="221023" cy="3458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555CD6F-DAAF-50A6-265E-3BBF09118AA1}"/>
              </a:ext>
            </a:extLst>
          </p:cNvPr>
          <p:cNvGrpSpPr/>
          <p:nvPr/>
        </p:nvGrpSpPr>
        <p:grpSpPr>
          <a:xfrm>
            <a:off x="0" y="200716"/>
            <a:ext cx="9144203" cy="4550815"/>
            <a:chOff x="0" y="200716"/>
            <a:chExt cx="9144203" cy="4550815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396436" y="1202015"/>
              <a:ext cx="5139798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latin typeface="Calibri" panose="020F0502020204030204" pitchFamily="34" charset="0"/>
                  <a:cs typeface="Calibri" panose="020F0502020204030204" pitchFamily="34" charset="0"/>
                </a:rPr>
                <a:t>Suite du processus…</a:t>
              </a:r>
              <a:r>
                <a:rPr lang="fr-FR" sz="1800" dirty="0">
                  <a:solidFill>
                    <a:srgbClr val="7030A0"/>
                  </a:solidFill>
                  <a:effectLst/>
                  <a:latin typeface="Wingdings 2" pitchFamily="2" charset="2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fr-BE" dirty="0">
                  <a:effectLst/>
                </a:rPr>
                <a:t> </a:t>
              </a:r>
              <a:r>
                <a:rPr lang="fr-BE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Une fois la dernière étape terminée, option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Done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du bouton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Actions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ou bouton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Done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en haut de la liste des exemplaires en traitement (cocher l’exemplaire au préalable).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60BCE6B-F771-6316-3711-B1C4B6B6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0746" y="200716"/>
              <a:ext cx="2281920" cy="329700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5E5EB59-DBA2-0D94-C819-0C1C60B8D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715623"/>
              <a:ext cx="9144203" cy="5621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5DEFF7B-6801-C3AE-24BB-98BCD8B00474}"/>
                </a:ext>
              </a:extLst>
            </p:cNvPr>
            <p:cNvSpPr txBox="1"/>
            <p:nvPr/>
          </p:nvSpPr>
          <p:spPr>
            <a:xfrm flipH="1">
              <a:off x="167323" y="4443754"/>
              <a:ext cx="7759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L’exemplaire disparaît de la liste des documents en traitement et est donc à nouveau disponible.</a:t>
              </a:r>
              <a:endParaRPr lang="fr-BE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058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56</a:t>
            </a:fld>
            <a:endParaRPr lang="fr-BE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F13BEDF-D030-CB46-80FB-16866A215C3A}"/>
              </a:ext>
            </a:extLst>
          </p:cNvPr>
          <p:cNvGrpSpPr/>
          <p:nvPr/>
        </p:nvGrpSpPr>
        <p:grpSpPr>
          <a:xfrm>
            <a:off x="176976" y="86043"/>
            <a:ext cx="8177985" cy="4588151"/>
            <a:chOff x="176976" y="86043"/>
            <a:chExt cx="8177985" cy="4588151"/>
          </a:xfrm>
        </p:grpSpPr>
        <p:pic>
          <p:nvPicPr>
            <p:cNvPr id="13" name="Image 1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E5479DF1-8619-9D6F-68FB-C538002B2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561" y="1934466"/>
              <a:ext cx="7772400" cy="27397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430863" y="495178"/>
              <a:ext cx="587190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latin typeface="Calibri" panose="020F0502020204030204" pitchFamily="34" charset="0"/>
                  <a:cs typeface="Calibri" panose="020F0502020204030204" pitchFamily="34" charset="0"/>
                </a:rPr>
                <a:t>Suite du processus… </a:t>
              </a:r>
              <a:r>
                <a:rPr lang="fr-FR" sz="1800" dirty="0">
                  <a:solidFill>
                    <a:srgbClr val="7030A0"/>
                  </a:solidFill>
                  <a:effectLst/>
                  <a:latin typeface="Wingdings 2" pitchFamily="2" charset="2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fr-BE" dirty="0">
                  <a:effectLst/>
                </a:rPr>
                <a:t> </a:t>
              </a:r>
              <a:endParaRPr lang="fr-B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SOIT</a:t>
              </a: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Se localiser au bureau de prêt et faire un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scan in items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à chaque fois qu’une étape de la reliure est passée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.</a:t>
              </a:r>
              <a:endParaRPr lang="fr-B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54519F8-D047-19EB-5EFC-7EC1DAB7D84C}"/>
                </a:ext>
              </a:extLst>
            </p:cNvPr>
            <p:cNvSpPr txBox="1"/>
            <p:nvPr/>
          </p:nvSpPr>
          <p:spPr>
            <a:xfrm>
              <a:off x="7232064" y="3708914"/>
              <a:ext cx="1122897" cy="2923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latin typeface="Calibri" panose="020F0502020204030204" pitchFamily="34" charset="0"/>
                  <a:cs typeface="Calibri" panose="020F0502020204030204" pitchFamily="34" charset="0"/>
                </a:rPr>
                <a:t>Confirmer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DF490B6-3980-3255-1125-C3BAC5E1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3439" y="86043"/>
              <a:ext cx="1862161" cy="17065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F6E1C99-2831-D7DE-0099-A0BCE96901D7}"/>
                </a:ext>
              </a:extLst>
            </p:cNvPr>
            <p:cNvSpPr txBox="1"/>
            <p:nvPr/>
          </p:nvSpPr>
          <p:spPr>
            <a:xfrm>
              <a:off x="4874342" y="2806645"/>
              <a:ext cx="1729599" cy="2923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latin typeface="Calibri" panose="020F0502020204030204" pitchFamily="34" charset="0"/>
                  <a:cs typeface="Calibri" panose="020F0502020204030204" pitchFamily="34" charset="0"/>
                </a:rPr>
                <a:t>Choisir le </a:t>
              </a:r>
              <a:r>
                <a:rPr lang="fr-FR" sz="13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fr-FR" sz="13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3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endParaRPr lang="fr-FR" sz="13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lèche vers le bas 15">
              <a:extLst>
                <a:ext uri="{FF2B5EF4-FFF2-40B4-BE49-F238E27FC236}">
                  <a16:creationId xmlns:a16="http://schemas.microsoft.com/office/drawing/2014/main" id="{BAE237E4-5263-413C-77CA-A3E0DE7B95AA}"/>
                </a:ext>
              </a:extLst>
            </p:cNvPr>
            <p:cNvSpPr/>
            <p:nvPr/>
          </p:nvSpPr>
          <p:spPr>
            <a:xfrm>
              <a:off x="6739626" y="2806645"/>
              <a:ext cx="45719" cy="30777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A8699FA4-4703-4689-1ABB-908CC70AC2C5}"/>
                </a:ext>
              </a:extLst>
            </p:cNvPr>
            <p:cNvSpPr txBox="1"/>
            <p:nvPr/>
          </p:nvSpPr>
          <p:spPr>
            <a:xfrm>
              <a:off x="176976" y="3167466"/>
              <a:ext cx="1382004" cy="2923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latin typeface="Calibri" panose="020F0502020204030204" pitchFamily="34" charset="0"/>
                  <a:cs typeface="Calibri" panose="020F0502020204030204" pitchFamily="34" charset="0"/>
                </a:rPr>
                <a:t>Choisir le statut</a:t>
              </a:r>
            </a:p>
          </p:txBody>
        </p:sp>
        <p:sp>
          <p:nvSpPr>
            <p:cNvPr id="23" name="Flèche vers la droite 22">
              <a:extLst>
                <a:ext uri="{FF2B5EF4-FFF2-40B4-BE49-F238E27FC236}">
                  <a16:creationId xmlns:a16="http://schemas.microsoft.com/office/drawing/2014/main" id="{0A5C553E-6AA7-BCFB-68E1-7EFDB73981A7}"/>
                </a:ext>
              </a:extLst>
            </p:cNvPr>
            <p:cNvSpPr/>
            <p:nvPr/>
          </p:nvSpPr>
          <p:spPr>
            <a:xfrm>
              <a:off x="1183539" y="3541079"/>
              <a:ext cx="553064" cy="45719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vers la droite 14">
              <a:extLst>
                <a:ext uri="{FF2B5EF4-FFF2-40B4-BE49-F238E27FC236}">
                  <a16:creationId xmlns:a16="http://schemas.microsoft.com/office/drawing/2014/main" id="{DC2F17B2-B86F-4FC0-1AEE-E4701E4CE5F3}"/>
                </a:ext>
              </a:extLst>
            </p:cNvPr>
            <p:cNvSpPr/>
            <p:nvPr/>
          </p:nvSpPr>
          <p:spPr>
            <a:xfrm rot="9315885" flipV="1">
              <a:off x="6870421" y="3855681"/>
              <a:ext cx="328152" cy="45719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1674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76086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Reliure des exemplaires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57</a:t>
            </a:fld>
            <a:endParaRPr lang="fr-BE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313A4E6-21ED-3C8C-D177-146CD0BF1921}"/>
              </a:ext>
            </a:extLst>
          </p:cNvPr>
          <p:cNvGrpSpPr/>
          <p:nvPr/>
        </p:nvGrpSpPr>
        <p:grpSpPr>
          <a:xfrm>
            <a:off x="430862" y="495178"/>
            <a:ext cx="8462414" cy="4571483"/>
            <a:chOff x="430862" y="495178"/>
            <a:chExt cx="8462414" cy="4571483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0E9A45-1712-9CB9-2946-275A0233A7A2}"/>
                </a:ext>
              </a:extLst>
            </p:cNvPr>
            <p:cNvSpPr txBox="1"/>
            <p:nvPr/>
          </p:nvSpPr>
          <p:spPr>
            <a:xfrm flipH="1">
              <a:off x="430862" y="495178"/>
              <a:ext cx="6581995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b="1" dirty="0">
                  <a:latin typeface="Calibri" panose="020F0502020204030204" pitchFamily="34" charset="0"/>
                  <a:cs typeface="Calibri" panose="020F0502020204030204" pitchFamily="34" charset="0"/>
                </a:rPr>
                <a:t>Suite du processus… </a:t>
              </a:r>
              <a:r>
                <a:rPr lang="fr-FR" sz="1800" dirty="0">
                  <a:solidFill>
                    <a:srgbClr val="7030A0"/>
                  </a:solidFill>
                  <a:effectLst/>
                  <a:latin typeface="Wingdings 2" pitchFamily="2" charset="2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fr-BE" dirty="0">
                  <a:effectLst/>
                </a:rPr>
                <a:t> </a:t>
              </a:r>
              <a:endParaRPr lang="fr-B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Une fois la dernière étape terminée, un nouveau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Scan in items 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avec </a:t>
              </a:r>
              <a:r>
                <a:rPr lang="fr-BE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Done</a:t>
              </a: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 coché à 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r>
                <a:rPr lang="fr-BE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.</a:t>
              </a:r>
              <a:endParaRPr lang="fr-BE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69A137B4-BD45-43F9-23B8-BEB9CF823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333" y="1118426"/>
              <a:ext cx="6658896" cy="22912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9A44DC8-6D78-58BD-2969-0A6237D2F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691" y="3473975"/>
              <a:ext cx="7772400" cy="6729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D725DBA9-A7B7-D81F-26F7-5C10646A2D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7381" y="4025074"/>
              <a:ext cx="2352367" cy="3035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EAB24E2E-26CF-B6A6-7DD8-A400881EDA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5039" y="1054110"/>
              <a:ext cx="2526890" cy="16448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9D1DA42-0F2E-BFE2-5E37-1DA151F1AEC6}"/>
                </a:ext>
              </a:extLst>
            </p:cNvPr>
            <p:cNvSpPr txBox="1"/>
            <p:nvPr/>
          </p:nvSpPr>
          <p:spPr>
            <a:xfrm flipH="1">
              <a:off x="1187243" y="4269373"/>
              <a:ext cx="77060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L’exemplaire est à nouveau disponible et peut être rangé en rayon.</a:t>
              </a: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endParaRPr lang="fr-BE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5250" lvl="1">
                <a:spcBef>
                  <a:spcPts val="300"/>
                </a:spcBef>
                <a:buClr>
                  <a:srgbClr val="00707F"/>
                </a:buClr>
                <a:buSzPts val="1800"/>
              </a:pPr>
              <a:r>
                <a:rPr lang="fr-BE" dirty="0">
                  <a:latin typeface="Calibri" panose="020F0502020204030204" pitchFamily="34" charset="0"/>
                  <a:cs typeface="Calibri" panose="020F0502020204030204" pitchFamily="34" charset="0"/>
                </a:rPr>
                <a:t>Avec cette méthode, il n’est pas possible d’ajouter une note comme montré précédemment.</a:t>
              </a:r>
              <a:endParaRPr lang="fr-BE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C8AAB696-20B8-BADD-F7E8-CFD6B9457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342" y="4638705"/>
              <a:ext cx="433818" cy="427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618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327" name="Google Shape;327;p40"/>
          <p:cNvSpPr txBox="1">
            <a:spLocks noGrp="1"/>
          </p:cNvSpPr>
          <p:nvPr>
            <p:ph type="title"/>
          </p:nvPr>
        </p:nvSpPr>
        <p:spPr>
          <a:xfrm>
            <a:off x="3192540" y="3537112"/>
            <a:ext cx="5622300" cy="42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Documentation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684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49"/>
          <p:cNvSpPr txBox="1">
            <a:spLocks noGrp="1"/>
          </p:cNvSpPr>
          <p:nvPr>
            <p:ph type="body" idx="1"/>
          </p:nvPr>
        </p:nvSpPr>
        <p:spPr>
          <a:xfrm>
            <a:off x="457200" y="1621278"/>
            <a:ext cx="8229600" cy="2169058"/>
          </a:xfrm>
          <a:prstGeom prst="rect">
            <a:avLst/>
          </a:prstGeom>
        </p:spPr>
        <p:txBody>
          <a:bodyPr spcFirstLastPara="1" wrap="square" lIns="68575" tIns="36000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" sz="1400" b="1" dirty="0">
                <a:solidFill>
                  <a:srgbClr val="333333"/>
                </a:solidFill>
                <a:highlight>
                  <a:srgbClr val="FDFCFA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Bulletinage &amp; modèles prévisionnels dans Alma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-BE" sz="1400" dirty="0">
                <a:solidFill>
                  <a:srgbClr val="3C4043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https://app.lib.uliege.be/guide_catalo/bulletinage-modeles-previsionnels-dans-alma/</a:t>
            </a:r>
            <a:endParaRPr lang="fr-BE" sz="1400" dirty="0">
              <a:solidFill>
                <a:srgbClr val="3C4043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400" dirty="0">
              <a:solidFill>
                <a:srgbClr val="3C4043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nl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Affichage et gestion des états de collection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-BE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https://app.lib.uliege.be/guide_catalo/affichage-et-gestion-des-etats-de-collection/</a:t>
            </a:r>
            <a:endParaRPr lang="fr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lang="nl-BE" sz="1400" dirty="0">
              <a:solidFill>
                <a:srgbClr val="333333"/>
              </a:solidFill>
              <a:highlight>
                <a:srgbClr val="FDFCFA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nl-BE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Catalogage</a:t>
            </a:r>
            <a:r>
              <a:rPr lang="nl-B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des périodiques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https://app.lib.uliege.be/guide_catalo/periodiques/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highlight>
                <a:srgbClr val="FDFCFA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4" name="Google Shape;1294;p1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6530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Ajout d’un calendrier prévisionnel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42452"/>
            <a:ext cx="8229600" cy="3907873"/>
          </a:xfrm>
        </p:spPr>
        <p:txBody>
          <a:bodyPr/>
          <a:lstStyle/>
          <a:p>
            <a:pPr marL="180975" lvl="1" indent="0">
              <a:buNone/>
            </a:pPr>
            <a:r>
              <a:rPr lang="fr-BE" sz="1600" dirty="0"/>
              <a:t>Ouvrir le HOL dans le </a:t>
            </a:r>
            <a:r>
              <a:rPr lang="fr-BE" sz="1600" i="1" dirty="0"/>
              <a:t>Metadata editor.</a:t>
            </a:r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r>
              <a:rPr lang="fr-BE" sz="1600" dirty="0"/>
              <a:t>Choisir le modèle ad hoc :</a:t>
            </a:r>
          </a:p>
          <a:p>
            <a:pPr marL="719138" indent="-342900"/>
            <a:r>
              <a:rPr lang="fr-BE" sz="1600" i="1" dirty="0"/>
              <a:t>Menu Editing Action &gt; Expand from Template</a:t>
            </a:r>
          </a:p>
          <a:p>
            <a:pPr marL="719138" indent="-342900"/>
            <a:r>
              <a:rPr lang="fr-BE" sz="1600" dirty="0"/>
              <a:t>Ou </a:t>
            </a:r>
            <a:r>
              <a:rPr lang="fr-BE" sz="1600" i="1" dirty="0"/>
              <a:t>Ctrl+E</a:t>
            </a:r>
          </a:p>
          <a:p>
            <a:pPr marL="461963" lvl="1" indent="0">
              <a:buNone/>
            </a:pPr>
            <a:endParaRPr lang="fr-BE" sz="1800" i="1" dirty="0"/>
          </a:p>
          <a:p>
            <a:pPr marL="5715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 lang="fr-BE" dirty="0"/>
          </a:p>
        </p:txBody>
      </p:sp>
      <p:grpSp>
        <p:nvGrpSpPr>
          <p:cNvPr id="4" name="Groupe 3"/>
          <p:cNvGrpSpPr/>
          <p:nvPr/>
        </p:nvGrpSpPr>
        <p:grpSpPr>
          <a:xfrm>
            <a:off x="149804" y="1024612"/>
            <a:ext cx="8844392" cy="4060093"/>
            <a:chOff x="149804" y="1024612"/>
            <a:chExt cx="8844392" cy="4060093"/>
          </a:xfrm>
        </p:grpSpPr>
        <p:pic>
          <p:nvPicPr>
            <p:cNvPr id="2" name="Image 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221C2869-89D5-D466-4865-58BB9B307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04" y="1024612"/>
              <a:ext cx="6009739" cy="265248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294102A2-A70E-DF41-5573-E1A3D168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618" y="1086755"/>
              <a:ext cx="3472578" cy="39979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19070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50"/>
          <p:cNvSpPr txBox="1">
            <a:spLocks noGrp="1"/>
          </p:cNvSpPr>
          <p:nvPr>
            <p:ph type="title"/>
          </p:nvPr>
        </p:nvSpPr>
        <p:spPr>
          <a:xfrm>
            <a:off x="1750400" y="3041450"/>
            <a:ext cx="5699400" cy="42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 dirty="0">
                <a:solidFill>
                  <a:schemeClr val="hlink"/>
                </a:solidFill>
              </a:rPr>
              <a:t>library-systems@lists.uliege.be</a:t>
            </a:r>
            <a:endParaRPr dirty="0"/>
          </a:p>
        </p:txBody>
      </p:sp>
      <p:pic>
        <p:nvPicPr>
          <p:cNvPr id="1300" name="Google Shape;1300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100" y="198525"/>
            <a:ext cx="2661825" cy="26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25" y="111379"/>
            <a:ext cx="1606551" cy="6597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1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Ajout d’un calendrier prévisionnel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42452"/>
            <a:ext cx="8229600" cy="3907873"/>
          </a:xfrm>
        </p:spPr>
        <p:txBody>
          <a:bodyPr/>
          <a:lstStyle/>
          <a:p>
            <a:pPr marL="180975" lvl="1" indent="0">
              <a:buNone/>
            </a:pPr>
            <a:r>
              <a:rPr lang="fr-BE" sz="1800" dirty="0"/>
              <a:t>Le pop-up suivant apparaît et permet de choisir le modèle désiré.</a:t>
            </a: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1400" dirty="0"/>
          </a:p>
          <a:p>
            <a:pPr>
              <a:buFont typeface="Wingdings" pitchFamily="2" charset="2"/>
              <a:buChar char="§"/>
            </a:pPr>
            <a:r>
              <a:rPr lang="fr-BE" sz="1400" dirty="0"/>
              <a:t>La notice bibliographique ne doit pas être ouverte sinon, ce sont les modèles BIB qui seront proposés.</a:t>
            </a:r>
            <a:endParaRPr lang="fr-BE" sz="1800" i="1" dirty="0"/>
          </a:p>
          <a:p>
            <a:pPr marL="5715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 lang="fr-BE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35CEC8-A6D5-966F-ACF7-6602080BE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67" y="1296225"/>
            <a:ext cx="5581650" cy="2600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9B1E28-37DC-4207-5058-4CCFD49B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6" y="4044948"/>
            <a:ext cx="359229" cy="3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1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Ajout d’un calendrier prévisionnel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42452"/>
            <a:ext cx="8229600" cy="3907873"/>
          </a:xfrm>
        </p:spPr>
        <p:txBody>
          <a:bodyPr/>
          <a:lstStyle/>
          <a:p>
            <a:pPr marL="139700" indent="0">
              <a:buNone/>
            </a:pPr>
            <a:r>
              <a:rPr lang="fr-BE" sz="1800" dirty="0"/>
              <a:t>Les champs 590 et 853 (description du modèle) sont ajoutés. </a:t>
            </a:r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  <a:p>
            <a:pPr marL="139700" indent="0">
              <a:buNone/>
            </a:pPr>
            <a:r>
              <a:rPr lang="fr-BE" sz="1800" dirty="0"/>
              <a:t>À ce stade, il n’est pas nécessaire d’enregistrer la notice pour la suite du processus.</a:t>
            </a:r>
            <a:r>
              <a:rPr lang="en-US" sz="1800" dirty="0"/>
              <a:t> </a:t>
            </a: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 lang="fr-BE" dirty="0"/>
          </a:p>
        </p:txBody>
      </p:sp>
      <p:pic>
        <p:nvPicPr>
          <p:cNvPr id="7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391B23-C077-1C07-7CCD-9F120C831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29" y="1089758"/>
            <a:ext cx="5981700" cy="3060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7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0" y="192414"/>
            <a:ext cx="8229600" cy="4662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Paramétrage du calendrier prévisionnel</a:t>
            </a: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310F978B-8BB1-2484-A0A2-02E2AE42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646633"/>
            <a:ext cx="4635305" cy="3907873"/>
          </a:xfrm>
        </p:spPr>
        <p:txBody>
          <a:bodyPr/>
          <a:lstStyle/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r>
              <a:rPr lang="fr-BE" sz="1600" dirty="0"/>
              <a:t>Pour paramétrer le calendrier prévisionnel, il faut se positionner sur le champ 853.</a:t>
            </a:r>
          </a:p>
          <a:p>
            <a:pPr marL="139700" indent="0">
              <a:buNone/>
            </a:pPr>
            <a:r>
              <a:rPr lang="fr-BE" sz="1600" dirty="0"/>
              <a:t>Le formulaire de </a:t>
            </a:r>
            <a:r>
              <a:rPr lang="fr-BE" sz="1600" dirty="0" err="1"/>
              <a:t>Next</a:t>
            </a:r>
            <a:r>
              <a:rPr lang="fr-BE" sz="1600" dirty="0"/>
              <a:t> </a:t>
            </a:r>
            <a:r>
              <a:rPr lang="fr-BE" sz="1600" dirty="0" err="1"/>
              <a:t>predicted</a:t>
            </a:r>
            <a:r>
              <a:rPr lang="fr-BE" sz="1600" dirty="0"/>
              <a:t> </a:t>
            </a:r>
            <a:r>
              <a:rPr lang="fr-BE" sz="1600" dirty="0" err="1"/>
              <a:t>item’s</a:t>
            </a:r>
            <a:r>
              <a:rPr lang="fr-BE" sz="1600" dirty="0"/>
              <a:t> information est accessible via…</a:t>
            </a:r>
          </a:p>
          <a:p>
            <a:pPr marL="625475" lvl="2" indent="-285750" defTabSz="893763"/>
            <a:r>
              <a:rPr lang="fr-BE" dirty="0"/>
              <a:t>le Menu </a:t>
            </a:r>
            <a:r>
              <a:rPr lang="fr-BE" i="1" dirty="0"/>
              <a:t>Record Actions</a:t>
            </a:r>
          </a:p>
          <a:p>
            <a:pPr marL="625475" lvl="2" indent="0" defTabSz="893763">
              <a:buNone/>
            </a:pPr>
            <a:r>
              <a:rPr lang="fr-BE" i="1" dirty="0"/>
              <a:t> &gt; </a:t>
            </a:r>
            <a:r>
              <a:rPr lang="fr-BE" i="1" dirty="0" err="1"/>
              <a:t>Next</a:t>
            </a:r>
            <a:r>
              <a:rPr lang="fr-BE" i="1" dirty="0"/>
              <a:t> </a:t>
            </a:r>
            <a:r>
              <a:rPr lang="fr-BE" i="1" dirty="0" err="1"/>
              <a:t>predicted</a:t>
            </a:r>
            <a:r>
              <a:rPr lang="fr-BE" i="1" dirty="0"/>
              <a:t> </a:t>
            </a:r>
            <a:r>
              <a:rPr lang="fr-BE" i="1" dirty="0" err="1"/>
              <a:t>item’s</a:t>
            </a:r>
            <a:r>
              <a:rPr lang="fr-BE" i="1" dirty="0"/>
              <a:t> information </a:t>
            </a:r>
          </a:p>
          <a:p>
            <a:pPr marL="625475" lvl="2" indent="-285750" defTabSz="893763"/>
            <a:r>
              <a:rPr lang="fr-BE" dirty="0"/>
              <a:t>le raccourci F3 </a:t>
            </a:r>
          </a:p>
          <a:p>
            <a:pPr marL="625475" lvl="2" indent="-285750" defTabSz="893763"/>
            <a:r>
              <a:rPr lang="fr-BE" dirty="0"/>
              <a:t>les jumelles</a:t>
            </a:r>
          </a:p>
          <a:p>
            <a:pPr marL="139700" indent="0">
              <a:buNone/>
            </a:pPr>
            <a:endParaRPr lang="fr-BE" sz="1600" dirty="0"/>
          </a:p>
          <a:p>
            <a:pPr marL="139700" indent="0">
              <a:buNone/>
            </a:pPr>
            <a:endParaRPr lang="fr-BE" sz="1800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461963" lvl="1" indent="0">
              <a:buNone/>
            </a:pPr>
            <a:endParaRPr lang="fr-BE" sz="1600" i="1" dirty="0"/>
          </a:p>
          <a:p>
            <a:pPr marL="180975" indent="0">
              <a:buNone/>
            </a:pPr>
            <a:endParaRPr lang="fr-BE" sz="1600" dirty="0"/>
          </a:p>
          <a:p>
            <a:pPr>
              <a:buFont typeface="Wingdings" pitchFamily="2" charset="2"/>
              <a:buChar char="§"/>
            </a:pPr>
            <a:endParaRPr lang="fr-BE" sz="2000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 lang="fr-BE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909680-8102-29A4-68AB-304DAFFF6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453"/>
          <a:stretch/>
        </p:blipFill>
        <p:spPr>
          <a:xfrm>
            <a:off x="5183946" y="678417"/>
            <a:ext cx="3787795" cy="4346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4303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2925</Words>
  <Application>Microsoft Office PowerPoint</Application>
  <PresentationFormat>Affichage à l'écran (16:9)</PresentationFormat>
  <Paragraphs>683</Paragraphs>
  <Slides>60</Slides>
  <Notes>60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8" baseType="lpstr">
      <vt:lpstr>Merriweather Sans</vt:lpstr>
      <vt:lpstr>Arial</vt:lpstr>
      <vt:lpstr>Times New Roman</vt:lpstr>
      <vt:lpstr>Wingdings 2</vt:lpstr>
      <vt:lpstr>Courier New</vt:lpstr>
      <vt:lpstr>Calibri</vt:lpstr>
      <vt:lpstr>Wingdings</vt:lpstr>
      <vt:lpstr>Thème Office</vt:lpstr>
      <vt:lpstr>Gestion des périodiques</vt:lpstr>
      <vt:lpstr>Gestion des périodiques</vt:lpstr>
      <vt:lpstr>Calendrier prévisionnel</vt:lpstr>
      <vt:lpstr>Introduction</vt:lpstr>
      <vt:lpstr>Remarques préliminaires</vt:lpstr>
      <vt:lpstr>Ajout d’un calendrier prévisionnel</vt:lpstr>
      <vt:lpstr>Ajout d’un calendrier prévisionnel</vt:lpstr>
      <vt:lpstr>Ajout d’un calendrier prévisionnel</vt:lpstr>
      <vt:lpstr>Paramétrage du calendrier prévisionnel</vt:lpstr>
      <vt:lpstr>Paramétrage du calendrier prévisionnel</vt:lpstr>
      <vt:lpstr>Ouverture des exemplaires attendus</vt:lpstr>
      <vt:lpstr>Ouverture des exemplaires attendus</vt:lpstr>
      <vt:lpstr>Ouverture des exemplaires attendus</vt:lpstr>
      <vt:lpstr>Ouverture des exemplaires attendus</vt:lpstr>
      <vt:lpstr>Ouverture des exemplaires attendus</vt:lpstr>
      <vt:lpstr>Ouverture des exemplaires attendus</vt:lpstr>
      <vt:lpstr>Vérification de l’inventaire</vt:lpstr>
      <vt:lpstr>Remarques</vt:lpstr>
      <vt:lpstr>Remarques</vt:lpstr>
      <vt:lpstr>Remarques</vt:lpstr>
      <vt:lpstr>Réception des fascicules</vt:lpstr>
      <vt:lpstr>Réception des fascicules</vt:lpstr>
      <vt:lpstr>Réception des fascicules</vt:lpstr>
      <vt:lpstr>Réception des fascicules</vt:lpstr>
      <vt:lpstr>Réception des fascicules</vt:lpstr>
      <vt:lpstr>Réception des fascicules</vt:lpstr>
      <vt:lpstr>Réception des fascicules</vt:lpstr>
      <vt:lpstr>Réception des fascicules</vt:lpstr>
      <vt:lpstr>Réception des fascicules</vt:lpstr>
      <vt:lpstr>Réception des fascicules</vt:lpstr>
      <vt:lpstr>Liste des exemplaires</vt:lpstr>
      <vt:lpstr>Liste des exemplaires</vt:lpstr>
      <vt:lpstr>Exemplariser un fascicule manuellement</vt:lpstr>
      <vt:lpstr>Exemplariser un fascicule manuellement</vt:lpstr>
      <vt:lpstr>Exemplariser un fascicule manuellement</vt:lpstr>
      <vt:lpstr>Exemplariser un fascicule manuellement</vt:lpstr>
      <vt:lpstr>Exemplariser un fascicule manuellement</vt:lpstr>
      <vt:lpstr>Exemplariser un fascicule manuellement</vt:lpstr>
      <vt:lpstr>Exemplariser un fascicule manuellement</vt:lpstr>
      <vt:lpstr>Exemplariser un fascicule manuellement</vt:lpstr>
      <vt:lpstr>Supprimer un exemplaire</vt:lpstr>
      <vt:lpstr>Supprimer un exemplaire</vt:lpstr>
      <vt:lpstr>Supprimer un exemplaire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Reliure des exemplaires</vt:lpstr>
      <vt:lpstr>Documentation</vt:lpstr>
      <vt:lpstr>Présentation PowerPoint</vt:lpstr>
      <vt:lpstr>library-systems@lists.uliege.be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 le référentiel IdRef dans Alma</dc:title>
  <dc:creator>Laurence Richelle</dc:creator>
  <cp:lastModifiedBy>Richelle Laurence</cp:lastModifiedBy>
  <cp:revision>110</cp:revision>
  <cp:lastPrinted>2023-03-17T15:21:00Z</cp:lastPrinted>
  <dcterms:modified xsi:type="dcterms:W3CDTF">2023-03-22T16:54:57Z</dcterms:modified>
</cp:coreProperties>
</file>