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52"/>
  </p:notesMasterIdLst>
  <p:handoutMasterIdLst>
    <p:handoutMasterId r:id="rId53"/>
  </p:handoutMasterIdLst>
  <p:sldIdLst>
    <p:sldId id="385" r:id="rId3"/>
    <p:sldId id="397" r:id="rId4"/>
    <p:sldId id="421" r:id="rId5"/>
    <p:sldId id="422" r:id="rId6"/>
    <p:sldId id="462" r:id="rId7"/>
    <p:sldId id="432" r:id="rId8"/>
    <p:sldId id="425" r:id="rId9"/>
    <p:sldId id="468" r:id="rId10"/>
    <p:sldId id="463" r:id="rId11"/>
    <p:sldId id="427" r:id="rId12"/>
    <p:sldId id="428" r:id="rId13"/>
    <p:sldId id="464" r:id="rId14"/>
    <p:sldId id="429" r:id="rId15"/>
    <p:sldId id="430" r:id="rId16"/>
    <p:sldId id="469" r:id="rId17"/>
    <p:sldId id="431" r:id="rId18"/>
    <p:sldId id="433" r:id="rId19"/>
    <p:sldId id="434" r:id="rId20"/>
    <p:sldId id="435" r:id="rId21"/>
    <p:sldId id="436" r:id="rId22"/>
    <p:sldId id="438" r:id="rId23"/>
    <p:sldId id="437" r:id="rId24"/>
    <p:sldId id="439" r:id="rId25"/>
    <p:sldId id="470" r:id="rId26"/>
    <p:sldId id="440" r:id="rId27"/>
    <p:sldId id="448" r:id="rId28"/>
    <p:sldId id="449" r:id="rId29"/>
    <p:sldId id="450" r:id="rId30"/>
    <p:sldId id="471" r:id="rId31"/>
    <p:sldId id="452" r:id="rId32"/>
    <p:sldId id="453" r:id="rId33"/>
    <p:sldId id="472" r:id="rId34"/>
    <p:sldId id="466" r:id="rId35"/>
    <p:sldId id="441" r:id="rId36"/>
    <p:sldId id="442" r:id="rId37"/>
    <p:sldId id="443" r:id="rId38"/>
    <p:sldId id="445" r:id="rId39"/>
    <p:sldId id="446" r:id="rId40"/>
    <p:sldId id="447" r:id="rId41"/>
    <p:sldId id="455" r:id="rId42"/>
    <p:sldId id="456" r:id="rId43"/>
    <p:sldId id="457" r:id="rId44"/>
    <p:sldId id="458" r:id="rId45"/>
    <p:sldId id="459" r:id="rId46"/>
    <p:sldId id="460" r:id="rId47"/>
    <p:sldId id="467" r:id="rId48"/>
    <p:sldId id="454" r:id="rId49"/>
    <p:sldId id="420" r:id="rId50"/>
    <p:sldId id="386" r:id="rId5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279682A-25C1-4D41-A019-4370102D1B2E}">
          <p14:sldIdLst>
            <p14:sldId id="385"/>
            <p14:sldId id="397"/>
            <p14:sldId id="421"/>
            <p14:sldId id="422"/>
            <p14:sldId id="462"/>
            <p14:sldId id="432"/>
            <p14:sldId id="425"/>
            <p14:sldId id="468"/>
            <p14:sldId id="463"/>
            <p14:sldId id="427"/>
            <p14:sldId id="428"/>
            <p14:sldId id="464"/>
            <p14:sldId id="429"/>
            <p14:sldId id="430"/>
            <p14:sldId id="469"/>
            <p14:sldId id="431"/>
            <p14:sldId id="433"/>
            <p14:sldId id="434"/>
            <p14:sldId id="435"/>
            <p14:sldId id="436"/>
            <p14:sldId id="438"/>
            <p14:sldId id="437"/>
            <p14:sldId id="439"/>
            <p14:sldId id="470"/>
            <p14:sldId id="440"/>
            <p14:sldId id="448"/>
            <p14:sldId id="449"/>
            <p14:sldId id="450"/>
            <p14:sldId id="471"/>
            <p14:sldId id="452"/>
            <p14:sldId id="453"/>
            <p14:sldId id="472"/>
            <p14:sldId id="466"/>
            <p14:sldId id="441"/>
            <p14:sldId id="442"/>
            <p14:sldId id="443"/>
            <p14:sldId id="445"/>
            <p14:sldId id="446"/>
            <p14:sldId id="447"/>
            <p14:sldId id="455"/>
            <p14:sldId id="456"/>
            <p14:sldId id="457"/>
            <p14:sldId id="458"/>
            <p14:sldId id="459"/>
            <p14:sldId id="460"/>
            <p14:sldId id="467"/>
            <p14:sldId id="454"/>
            <p14:sldId id="420"/>
            <p14:sldId id="386"/>
          </p14:sldIdLst>
        </p14:section>
        <p14:section name="Section sans titre" id="{1E7955A7-AF45-44C9-B7D4-6B5A6365F7A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ichelle" initials="LR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0D"/>
    <a:srgbClr val="FF3300"/>
    <a:srgbClr val="278989"/>
    <a:srgbClr val="A8183A"/>
    <a:srgbClr val="D1DEFB"/>
    <a:srgbClr val="FDD9CF"/>
    <a:srgbClr val="FF8361"/>
    <a:srgbClr val="FB3621"/>
    <a:srgbClr val="FF4D1D"/>
    <a:srgbClr val="225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514" autoAdjust="0"/>
  </p:normalViewPr>
  <p:slideViewPr>
    <p:cSldViewPr>
      <p:cViewPr varScale="1">
        <p:scale>
          <a:sx n="98" d="100"/>
          <a:sy n="98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2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15-05-18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15-05-18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5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/>
            </a:r>
            <a:br>
              <a:rPr lang="fr-BE" smtClean="0"/>
            </a:b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921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34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19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Active : Indique si le set est actif ou inactif. Possibilité de le changer en cliquant sur le v.</a:t>
            </a:r>
          </a:p>
          <a:p>
            <a:r>
              <a:rPr lang="fr-BE" dirty="0" smtClean="0"/>
              <a:t>Name : nom du</a:t>
            </a:r>
            <a:r>
              <a:rPr lang="fr-BE" baseline="0" dirty="0" smtClean="0"/>
              <a:t> set</a:t>
            </a:r>
            <a:endParaRPr lang="fr-BE" dirty="0" smtClean="0"/>
          </a:p>
          <a:p>
            <a:r>
              <a:rPr lang="fr-BE" dirty="0" smtClean="0"/>
              <a:t>Type : indique si le set est un </a:t>
            </a:r>
            <a:r>
              <a:rPr lang="fr-BE" dirty="0" err="1" smtClean="0"/>
              <a:t>logical</a:t>
            </a:r>
            <a:r>
              <a:rPr lang="fr-BE" dirty="0" smtClean="0"/>
              <a:t> set ou un </a:t>
            </a:r>
            <a:r>
              <a:rPr lang="fr-BE" dirty="0" err="1" smtClean="0"/>
              <a:t>itemized</a:t>
            </a:r>
            <a:r>
              <a:rPr lang="fr-BE" dirty="0" smtClean="0"/>
              <a:t> set</a:t>
            </a:r>
          </a:p>
          <a:p>
            <a:r>
              <a:rPr lang="fr-BE" dirty="0" err="1" smtClean="0"/>
              <a:t>Created</a:t>
            </a:r>
            <a:r>
              <a:rPr lang="fr-BE" dirty="0" smtClean="0"/>
              <a:t> by (public set) : indique qui a</a:t>
            </a:r>
            <a:r>
              <a:rPr lang="fr-BE" baseline="0" dirty="0" smtClean="0"/>
              <a:t> crée le set</a:t>
            </a:r>
            <a:endParaRPr lang="fr-BE" dirty="0" smtClean="0"/>
          </a:p>
          <a:p>
            <a:r>
              <a:rPr lang="fr-BE" dirty="0" smtClean="0"/>
              <a:t>Content type : indique dans quel</a:t>
            </a:r>
            <a:r>
              <a:rPr lang="fr-BE" baseline="0" dirty="0" smtClean="0"/>
              <a:t> ensemble de données (all </a:t>
            </a:r>
            <a:r>
              <a:rPr lang="fr-BE" baseline="0" dirty="0" err="1" smtClean="0"/>
              <a:t>titles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physical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titles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physical</a:t>
            </a:r>
            <a:r>
              <a:rPr lang="fr-BE" baseline="0" dirty="0" smtClean="0"/>
              <a:t> items, etc.) la recherche a été faite</a:t>
            </a:r>
            <a:endParaRPr lang="fr-BE" dirty="0" smtClean="0"/>
          </a:p>
          <a:p>
            <a:r>
              <a:rPr lang="fr-BE" dirty="0" err="1" smtClean="0"/>
              <a:t>Creation</a:t>
            </a:r>
            <a:r>
              <a:rPr lang="fr-BE" dirty="0" smtClean="0"/>
              <a:t> date : date de création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135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760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45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743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985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54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16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05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610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070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2643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6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5113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3">
              <a:defRPr/>
            </a:pPr>
            <a:endParaRPr lang="fr-BE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3922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6649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276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049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0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6743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6191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2742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9063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5243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1992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Certaines</a:t>
            </a:r>
            <a:r>
              <a:rPr lang="fr-BE" baseline="0" dirty="0" smtClean="0"/>
              <a:t> possibilités retrouvées dans les jobs équivalent à nos actuels traitements par lots.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244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Certaines</a:t>
            </a:r>
            <a:r>
              <a:rPr lang="fr-BE" baseline="0" dirty="0" smtClean="0"/>
              <a:t> possibilités retrouvées dans les jobs équivalent à nos actuels traitements par lots.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7675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318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9690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663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r>
              <a:rPr lang="fr-BE" dirty="0" smtClean="0"/>
              <a:t>Reprend ‘exactement’ &gt;</a:t>
            </a:r>
            <a:r>
              <a:rPr lang="fr-BE" baseline="0" dirty="0" smtClean="0"/>
              <a:t> c’est-à-dire aussi que la mention « and </a:t>
            </a:r>
            <a:r>
              <a:rPr lang="fr-BE" baseline="0" dirty="0" err="1" smtClean="0"/>
              <a:t>others</a:t>
            </a:r>
            <a:r>
              <a:rPr lang="fr-BE" baseline="0" dirty="0" smtClean="0"/>
              <a:t> », présente dans différents cas, ici pour un des résultats il s’agit de plus de 3 mentions de disponibilité, se retrouve aussi dans le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9764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3468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7598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5159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2599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1474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2400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995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1186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46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206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8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44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937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440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>
              <a:solidFill>
                <a:srgbClr val="27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>
              <a:defRPr lang="en-US" smtClean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  <a:solidFill>
            <a:schemeClr val="bg1">
              <a:lumMod val="95000"/>
            </a:schemeClr>
          </a:solidFill>
          <a:ln w="22225">
            <a:solidFill>
              <a:schemeClr val="tx2">
                <a:lumMod val="50000"/>
              </a:schemeClr>
            </a:solidFill>
            <a:round/>
          </a:ln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5969732" y="188638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  <a:p>
            <a:pPr algn="ctr"/>
            <a:r>
              <a:rPr lang="fr-BE" sz="1400" b="1" i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  <a:r>
              <a:rPr lang="fr-BE" sz="1400" b="1" i="0" baseline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New UI</a:t>
            </a:r>
            <a:endParaRPr lang="fr-BE" sz="1400" b="1" i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8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1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4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6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60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38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3" y="6255593"/>
            <a:ext cx="1963713" cy="6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Alma - Exploiter des résultats de recherche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2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-systems@lists.ulg.ac.b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ma-RM@ulg.ac.b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lma-rm@lists.ulg.ac.b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ma-rm@lists.ulg.ac.b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g.ac.be/catalo/" TargetMode="External"/><Relationship Id="rId2" Type="http://schemas.openxmlformats.org/officeDocument/2006/relationships/hyperlink" Target="http://lib.ulg.ac.be/alm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B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1671464"/>
            <a:ext cx="7920880" cy="2794992"/>
          </a:xfrm>
          <a:noFill/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fr-BE" sz="2400" dirty="0" smtClean="0">
                <a:solidFill>
                  <a:schemeClr val="tx2">
                    <a:lumMod val="50000"/>
                  </a:schemeClr>
                </a:solidFill>
              </a:rPr>
              <a:t>Exploiter des résultats de recherche</a:t>
            </a:r>
            <a:endParaRPr lang="fr-BE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47772"/>
            <a:ext cx="1142564" cy="8569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16016" y="616530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i="1" dirty="0" smtClean="0">
                <a:solidFill>
                  <a:srgbClr val="278989"/>
                </a:solidFill>
              </a:rPr>
              <a:t>Version de mai 2018</a:t>
            </a:r>
            <a:endParaRPr lang="fr-BE" sz="1200" i="1" dirty="0">
              <a:solidFill>
                <a:srgbClr val="27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b="1" dirty="0"/>
              <a:t>Pour retrouver vos sets :</a:t>
            </a:r>
          </a:p>
          <a:p>
            <a:pPr marL="114300" indent="0">
              <a:buNone/>
            </a:pPr>
            <a:r>
              <a:rPr lang="en-US" dirty="0"/>
              <a:t>Menu </a:t>
            </a:r>
            <a:r>
              <a:rPr lang="en-US" i="1" dirty="0"/>
              <a:t>Admin </a:t>
            </a:r>
            <a:r>
              <a:rPr lang="en-US" dirty="0"/>
              <a:t>&gt; </a:t>
            </a:r>
            <a:r>
              <a:rPr lang="fr-BE" i="1" dirty="0"/>
              <a:t>Manage Jobs and Sets </a:t>
            </a:r>
            <a:r>
              <a:rPr lang="en-US" dirty="0"/>
              <a:t>&gt; </a:t>
            </a:r>
            <a:r>
              <a:rPr lang="en-US" i="1" dirty="0"/>
              <a:t>Manage Sets</a:t>
            </a:r>
            <a:r>
              <a:rPr lang="fr-BE" dirty="0"/>
              <a:t/>
            </a:r>
            <a:br>
              <a:rPr lang="fr-BE" dirty="0"/>
            </a:b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fr-BE" b="1" smtClean="0"/>
              <a:t>Onglets </a:t>
            </a:r>
            <a:r>
              <a:rPr lang="fr-BE" b="1" dirty="0"/>
              <a:t>:</a:t>
            </a:r>
            <a:r>
              <a:rPr lang="fr-BE" dirty="0"/>
              <a:t/>
            </a:r>
            <a:br>
              <a:rPr lang="fr-BE" dirty="0"/>
            </a:br>
            <a:r>
              <a:rPr lang="fr-BE" i="1" dirty="0" err="1"/>
              <a:t>My</a:t>
            </a:r>
            <a:r>
              <a:rPr lang="fr-BE" i="1" dirty="0"/>
              <a:t> Sets </a:t>
            </a:r>
            <a:r>
              <a:rPr lang="fr-BE" dirty="0"/>
              <a:t/>
            </a:r>
            <a:br>
              <a:rPr lang="fr-BE" dirty="0"/>
            </a:br>
            <a:r>
              <a:rPr lang="fr-BE" i="1" dirty="0"/>
              <a:t>Public Sets</a:t>
            </a:r>
            <a:r>
              <a:rPr lang="fr-BE" dirty="0"/>
              <a:t/>
            </a:r>
            <a:br>
              <a:rPr lang="fr-BE" dirty="0"/>
            </a:b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Retrouver les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er 16"/>
          <p:cNvGrpSpPr/>
          <p:nvPr/>
        </p:nvGrpSpPr>
        <p:grpSpPr>
          <a:xfrm>
            <a:off x="1045926" y="1912900"/>
            <a:ext cx="6276446" cy="3334255"/>
            <a:chOff x="611560" y="1588726"/>
            <a:chExt cx="6276446" cy="333425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628800"/>
              <a:ext cx="5400675" cy="5334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990" y="1916088"/>
              <a:ext cx="2438016" cy="186301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644007" y="2925560"/>
              <a:ext cx="1346451" cy="36004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007" y="1588726"/>
              <a:ext cx="720081" cy="327362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622" y="3353180"/>
              <a:ext cx="2792004" cy="1569801"/>
            </a:xfrm>
            <a:prstGeom prst="rect">
              <a:avLst/>
            </a:prstGeom>
            <a:ln w="12700">
              <a:solidFill>
                <a:srgbClr val="7030A0"/>
              </a:solidFill>
            </a:ln>
          </p:spPr>
        </p:pic>
      </p:grpSp>
      <p:sp>
        <p:nvSpPr>
          <p:cNvPr id="2" name="ZoneTexte 1"/>
          <p:cNvSpPr txBox="1"/>
          <p:nvPr/>
        </p:nvSpPr>
        <p:spPr>
          <a:xfrm>
            <a:off x="4854336" y="4596072"/>
            <a:ext cx="3360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>
                <a:solidFill>
                  <a:srgbClr val="7030A0"/>
                </a:solidFill>
              </a:rPr>
              <a:t>Public Sets</a:t>
            </a:r>
            <a:r>
              <a:rPr lang="fr-BE" sz="1400"/>
              <a:t/>
            </a:r>
            <a:br>
              <a:rPr lang="fr-BE" sz="1400"/>
            </a:br>
            <a:r>
              <a:rPr lang="fr-BE" sz="1400"/>
              <a:t>Comprend : les requêtes publiques sauvées par tous les utilisateurs </a:t>
            </a:r>
            <a:endParaRPr lang="fr-BE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89879" y="503176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>
                <a:solidFill>
                  <a:srgbClr val="7030A0"/>
                </a:solidFill>
              </a:rPr>
              <a:t>My Sets </a:t>
            </a:r>
            <a:r>
              <a:rPr lang="fr-BE" sz="1400"/>
              <a:t/>
            </a:r>
            <a:br>
              <a:rPr lang="fr-BE" sz="1400"/>
            </a:br>
            <a:r>
              <a:rPr lang="fr-BE" sz="1400"/>
              <a:t>Comprend : </a:t>
            </a:r>
            <a:r>
              <a:rPr lang="fr-BE" sz="1400" smtClean="0"/>
              <a:t>les </a:t>
            </a:r>
            <a:r>
              <a:rPr lang="fr-BE" sz="1400"/>
              <a:t>requêtes que vous avez sauvées (privées ou publiques)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18071" y="5741719"/>
            <a:ext cx="590400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400" b="1" u="sng"/>
              <a:t>Remarque</a:t>
            </a:r>
          </a:p>
          <a:p>
            <a:r>
              <a:rPr lang="fr-BE" sz="1400"/>
              <a:t>Les requêtes que vous avez sauvées vous-même en tant que « public set » apparaissent à la fois dans l’onglet « My sets » et dans l’onglet « Public sets ».</a:t>
            </a:r>
          </a:p>
          <a:p>
            <a:endParaRPr lang="fr-BE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304307" y="4797152"/>
            <a:ext cx="580049" cy="16825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1115616" y="4828269"/>
            <a:ext cx="1038139" cy="328923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dirty="0"/>
              <a:t>Vous visualisez alors votre set sur la page « Manage Set », sous l’onglet « </a:t>
            </a:r>
            <a:r>
              <a:rPr lang="fr-BE" dirty="0" err="1"/>
              <a:t>My</a:t>
            </a:r>
            <a:r>
              <a:rPr lang="fr-BE" dirty="0"/>
              <a:t> Sets »</a:t>
            </a:r>
          </a:p>
          <a:p>
            <a:pPr marL="114300" indent="0">
              <a:buNone/>
            </a:pPr>
            <a:endParaRPr lang="fr-BE" i="1" dirty="0"/>
          </a:p>
          <a:p>
            <a:pPr marL="114300" indent="0">
              <a:buNone/>
            </a:pPr>
            <a:endParaRPr lang="fr-BE" i="1" dirty="0"/>
          </a:p>
          <a:p>
            <a:pPr marL="114300" indent="0">
              <a:buNone/>
            </a:pPr>
            <a:r>
              <a:rPr lang="fr-BE" i="1" dirty="0"/>
              <a:t>	             					</a:t>
            </a:r>
            <a:endParaRPr lang="fr-BE" dirty="0"/>
          </a:p>
          <a:p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Retrouver les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er 12"/>
          <p:cNvGrpSpPr/>
          <p:nvPr/>
        </p:nvGrpSpPr>
        <p:grpSpPr>
          <a:xfrm>
            <a:off x="64176" y="1772640"/>
            <a:ext cx="8388424" cy="3155991"/>
            <a:chOff x="72008" y="1844824"/>
            <a:chExt cx="8388424" cy="315599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" y="1844824"/>
              <a:ext cx="8388424" cy="3155991"/>
            </a:xfrm>
            <a:prstGeom prst="rect">
              <a:avLst/>
            </a:prstGeom>
            <a:ln w="12700">
              <a:solidFill>
                <a:srgbClr val="7030A0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72008" y="1844824"/>
              <a:ext cx="971600" cy="43204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4408" y="2492896"/>
              <a:ext cx="819200" cy="43204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209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57" y="692696"/>
            <a:ext cx="7992888" cy="5472608"/>
          </a:xfrm>
          <a:noFill/>
        </p:spPr>
        <p:txBody>
          <a:bodyPr>
            <a:normAutofit fontScale="92500" lnSpcReduction="20000"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dirty="0" smtClean="0"/>
              <a:t> Exporter </a:t>
            </a:r>
            <a:r>
              <a:rPr lang="fr-BE" sz="2900" dirty="0"/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Créer </a:t>
            </a:r>
            <a:r>
              <a:rPr lang="fr-BE" sz="2800" dirty="0"/>
              <a:t>des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Retrouver </a:t>
            </a:r>
            <a:r>
              <a:rPr lang="fr-BE" sz="2800"/>
              <a:t>les </a:t>
            </a:r>
            <a:r>
              <a:rPr lang="fr-BE" sz="2800" smtClean="0"/>
              <a:t>sets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Gérer les sets (Manage sets)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smtClean="0"/>
              <a:t> </a:t>
            </a:r>
            <a:r>
              <a:rPr lang="fr-BE" sz="2600" b="1" dirty="0" err="1" smtClean="0"/>
              <a:t>Logical</a:t>
            </a:r>
            <a:r>
              <a:rPr lang="fr-BE" sz="2600" b="1" dirty="0" smtClean="0"/>
              <a:t> sets</a:t>
            </a:r>
            <a:endParaRPr lang="fr-BE" sz="2600" b="1" dirty="0"/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</a:t>
            </a:r>
            <a:r>
              <a:rPr lang="fr-BE" sz="2600" b="1" dirty="0" err="1" smtClean="0"/>
              <a:t>Itemized</a:t>
            </a:r>
            <a:r>
              <a:rPr lang="fr-BE" sz="2600" b="1" dirty="0" smtClean="0"/>
              <a:t> sets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Gros plan sur deux actions</a:t>
            </a:r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/>
              <a:t> </a:t>
            </a:r>
            <a:r>
              <a:rPr lang="fr-BE" sz="2600" b="1" dirty="0" err="1" smtClean="0"/>
              <a:t>Itemize</a:t>
            </a:r>
            <a:endParaRPr lang="fr-BE" sz="2600" b="1" dirty="0" smtClean="0"/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Combine</a:t>
            </a:r>
            <a:endParaRPr lang="fr-BE" sz="2600" b="1" dirty="0"/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Création de sets</a:t>
            </a:r>
            <a:endParaRPr lang="fr-BE" sz="2600" b="1" dirty="0"/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/>
              <a:t> </a:t>
            </a:r>
            <a:r>
              <a:rPr lang="fr-BE" sz="2600" b="1" dirty="0" err="1" smtClean="0"/>
              <a:t>Logical</a:t>
            </a:r>
            <a:endParaRPr lang="fr-BE" sz="2600" b="1" dirty="0" smtClean="0"/>
          </a:p>
          <a:p>
            <a:pPr lvl="2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</a:t>
            </a:r>
            <a:r>
              <a:rPr lang="fr-BE" sz="2600" b="1" dirty="0" err="1" smtClean="0"/>
              <a:t>Itemize</a:t>
            </a:r>
            <a:r>
              <a:rPr lang="fr-BE" sz="2600" b="1" dirty="0" smtClean="0"/>
              <a:t> (recherche </a:t>
            </a:r>
            <a:r>
              <a:rPr lang="fr-BE" sz="2600" b="1" smtClean="0"/>
              <a:t>ou import de fichier)</a:t>
            </a:r>
            <a:endParaRPr lang="fr-BE" sz="2600" b="1" dirty="0"/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Comment exploiter </a:t>
            </a:r>
            <a:r>
              <a:rPr lang="fr-BE" sz="2800" dirty="0"/>
              <a:t>les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Exercices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Exploiter des résultats de recherche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7992888" cy="754886"/>
          </a:xfrm>
        </p:spPr>
        <p:txBody>
          <a:bodyPr/>
          <a:lstStyle/>
          <a:p>
            <a:r>
              <a:rPr lang="fr-B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</a:t>
            </a:r>
            <a: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: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peut-on faire 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er 12"/>
          <p:cNvGrpSpPr/>
          <p:nvPr/>
        </p:nvGrpSpPr>
        <p:grpSpPr>
          <a:xfrm>
            <a:off x="3780" y="836712"/>
            <a:ext cx="8456652" cy="5353637"/>
            <a:chOff x="3780" y="836712"/>
            <a:chExt cx="8456652" cy="535363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" y="836712"/>
              <a:ext cx="8388424" cy="304821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8" y="3356992"/>
              <a:ext cx="8392204" cy="283335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23528" y="1484784"/>
              <a:ext cx="648072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1600" y="4005064"/>
              <a:ext cx="792088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564" y="4941168"/>
              <a:ext cx="6948772" cy="3300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9552" y="2502714"/>
              <a:ext cx="6912768" cy="3300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656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956" y="86213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6206" y="0"/>
            <a:ext cx="7992888" cy="862130"/>
          </a:xfrm>
        </p:spPr>
        <p:txBody>
          <a:bodyPr/>
          <a:lstStyle/>
          <a:p>
            <a: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Sets : que peut-on faire ?</a:t>
            </a:r>
            <a:b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dirty="0"/>
              <a:t>1. Dans le cas d’un </a:t>
            </a:r>
            <a:r>
              <a:rPr lang="fr-B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8654" y="1370379"/>
            <a:ext cx="69957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smtClean="0"/>
              <a:t>Edit</a:t>
            </a:r>
            <a:r>
              <a:rPr lang="fr-BE" dirty="0" smtClean="0"/>
              <a:t> : Permet de modifier les paramètres du set (si </a:t>
            </a:r>
            <a:r>
              <a:rPr lang="fr-BE" dirty="0"/>
              <a:t>vous travaillez sur un set </a:t>
            </a:r>
            <a:r>
              <a:rPr lang="fr-BE" dirty="0" smtClean="0"/>
              <a:t>public créé </a:t>
            </a:r>
            <a:r>
              <a:rPr lang="fr-BE" dirty="0"/>
              <a:t>par un autre utilisateur, l’option « Edit » est remplacée par l’option « </a:t>
            </a:r>
            <a:r>
              <a:rPr lang="fr-BE" dirty="0" err="1"/>
              <a:t>View</a:t>
            </a:r>
            <a:r>
              <a:rPr lang="fr-BE" dirty="0"/>
              <a:t> »: vous pouvez visualiser les caractéristiques du set mais </a:t>
            </a:r>
            <a:r>
              <a:rPr lang="fr-BE" dirty="0" smtClean="0"/>
              <a:t>pas les modifier</a:t>
            </a:r>
            <a:r>
              <a:rPr lang="fr-BE" dirty="0"/>
              <a:t>)</a:t>
            </a:r>
            <a:endParaRPr lang="fr-BE" dirty="0" smtClean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err="1" smtClean="0"/>
              <a:t>Catalog</a:t>
            </a:r>
            <a:r>
              <a:rPr lang="fr-BE" b="1" dirty="0" smtClean="0"/>
              <a:t> Set : </a:t>
            </a:r>
            <a:r>
              <a:rPr lang="fr-BE" dirty="0" smtClean="0"/>
              <a:t>Ouvre les notices contenues dans le set dans le </a:t>
            </a:r>
            <a:r>
              <a:rPr lang="fr-BE" dirty="0" err="1" smtClean="0"/>
              <a:t>Metadata</a:t>
            </a:r>
            <a:r>
              <a:rPr lang="fr-BE" dirty="0" smtClean="0"/>
              <a:t> editor (max. 30 ; non disponible pour les sets de « </a:t>
            </a:r>
            <a:r>
              <a:rPr lang="fr-BE" dirty="0" err="1" smtClean="0"/>
              <a:t>physical</a:t>
            </a:r>
            <a:r>
              <a:rPr lang="fr-BE" dirty="0" smtClean="0"/>
              <a:t> items ») 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err="1" smtClean="0"/>
              <a:t>Results</a:t>
            </a:r>
            <a:r>
              <a:rPr lang="fr-BE" b="1" dirty="0" smtClean="0"/>
              <a:t> :  </a:t>
            </a:r>
            <a:r>
              <a:rPr lang="fr-BE" dirty="0"/>
              <a:t>Permet de visualiser les résultats du set </a:t>
            </a:r>
            <a:r>
              <a:rPr lang="fr-BE" dirty="0" smtClean="0"/>
              <a:t>et éventuellement </a:t>
            </a:r>
            <a:r>
              <a:rPr lang="fr-BE" dirty="0"/>
              <a:t>de changer </a:t>
            </a:r>
            <a:r>
              <a:rPr lang="fr-BE" dirty="0" smtClean="0"/>
              <a:t>la requête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smtClean="0"/>
              <a:t>Duplicate : </a:t>
            </a:r>
            <a:r>
              <a:rPr lang="fr-BE" dirty="0" smtClean="0"/>
              <a:t>Permet </a:t>
            </a:r>
            <a:r>
              <a:rPr lang="fr-BE" dirty="0"/>
              <a:t>de dupliquer le </a:t>
            </a:r>
            <a:r>
              <a:rPr lang="fr-BE" dirty="0" smtClean="0"/>
              <a:t>set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err="1"/>
              <a:t>Itemize</a:t>
            </a:r>
            <a:r>
              <a:rPr lang="fr-BE" b="1" dirty="0"/>
              <a:t> : </a:t>
            </a:r>
            <a:r>
              <a:rPr lang="fr-BE" dirty="0"/>
              <a:t>Permet de transformer un </a:t>
            </a:r>
            <a:r>
              <a:rPr lang="fr-BE" dirty="0" err="1"/>
              <a:t>logical</a:t>
            </a:r>
            <a:r>
              <a:rPr lang="fr-BE" dirty="0"/>
              <a:t> set en </a:t>
            </a:r>
            <a:r>
              <a:rPr lang="fr-BE" i="1" u="sng" dirty="0" err="1"/>
              <a:t>itemized</a:t>
            </a:r>
            <a:r>
              <a:rPr lang="fr-BE" dirty="0"/>
              <a:t> </a:t>
            </a:r>
            <a:r>
              <a:rPr lang="fr-BE" dirty="0" smtClean="0"/>
              <a:t>set </a:t>
            </a:r>
            <a:endParaRPr lang="fr-BE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/>
              <a:t>Combine Sets </a:t>
            </a:r>
            <a:r>
              <a:rPr lang="fr-BE" dirty="0"/>
              <a:t>: Permet de combiner les résultats de deux sets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err="1"/>
              <a:t>Filter</a:t>
            </a:r>
            <a:r>
              <a:rPr lang="fr-BE" b="1" dirty="0"/>
              <a:t> set : </a:t>
            </a:r>
            <a:r>
              <a:rPr lang="fr-BE" dirty="0"/>
              <a:t>permet de filtrer un set en utilisant une règle d’indication</a:t>
            </a:r>
            <a:endParaRPr lang="fr-BE" b="1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charset="0"/>
              <a:buChar char="•"/>
            </a:pPr>
            <a:r>
              <a:rPr lang="fr-BE" b="1" dirty="0" err="1" smtClean="0"/>
              <a:t>Delete</a:t>
            </a:r>
            <a:r>
              <a:rPr lang="fr-BE" b="1" dirty="0" smtClean="0"/>
              <a:t> </a:t>
            </a:r>
            <a:r>
              <a:rPr lang="fr-BE" b="1" dirty="0"/>
              <a:t>: </a:t>
            </a:r>
            <a:r>
              <a:rPr lang="fr-BE" dirty="0"/>
              <a:t>Permet de supprimer le </a:t>
            </a:r>
            <a:r>
              <a:rPr lang="fr-BE" dirty="0" smtClean="0"/>
              <a:t>set (uniquement si vous en êtes le créateur)</a:t>
            </a:r>
            <a:endParaRPr lang="fr-BE" b="1" dirty="0" smtClean="0"/>
          </a:p>
        </p:txBody>
      </p:sp>
      <p:grpSp>
        <p:nvGrpSpPr>
          <p:cNvPr id="14" name="Grouper 19"/>
          <p:cNvGrpSpPr/>
          <p:nvPr/>
        </p:nvGrpSpPr>
        <p:grpSpPr>
          <a:xfrm>
            <a:off x="251807" y="1008429"/>
            <a:ext cx="8208340" cy="3443048"/>
            <a:chOff x="43708" y="994064"/>
            <a:chExt cx="8208340" cy="344304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8" y="994064"/>
              <a:ext cx="7791450" cy="36195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363712"/>
              <a:ext cx="1447800" cy="30734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7254948" y="994064"/>
              <a:ext cx="580210" cy="36195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00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Sets : que peut-on faire ?</a:t>
            </a:r>
            <a:b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dirty="0" smtClean="0"/>
              <a:t>2. </a:t>
            </a:r>
            <a:r>
              <a:rPr lang="fr-BE" sz="2400" dirty="0"/>
              <a:t>Dans le cas d’un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en Physical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0" y="1295425"/>
            <a:ext cx="8393626" cy="337197"/>
            <a:chOff x="0" y="935385"/>
            <a:chExt cx="8393626" cy="33719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9207"/>
              <a:ext cx="8382000" cy="33337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7812360" y="935385"/>
              <a:ext cx="581266" cy="33337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24249" y="2046039"/>
            <a:ext cx="6408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smtClean="0"/>
              <a:t>Edit</a:t>
            </a:r>
            <a:r>
              <a:rPr lang="fr-BE" dirty="0" smtClean="0"/>
              <a:t> : Permet de modifier les paramètres du </a:t>
            </a:r>
            <a:r>
              <a:rPr lang="fr-BE" dirty="0"/>
              <a:t>set (si vous travaillez sur un set public créé par un autre utilisateur, l’option « Edit » est remplacée par l’option « </a:t>
            </a:r>
            <a:r>
              <a:rPr lang="fr-BE" dirty="0" err="1"/>
              <a:t>View</a:t>
            </a:r>
            <a:r>
              <a:rPr lang="fr-BE" dirty="0"/>
              <a:t> »: vous pouvez visualiser les caractéristiques du set mais </a:t>
            </a:r>
            <a:r>
              <a:rPr lang="fr-BE" dirty="0" smtClean="0"/>
              <a:t>pas </a:t>
            </a:r>
            <a:r>
              <a:rPr lang="fr-BE" dirty="0"/>
              <a:t>les modifier</a:t>
            </a:r>
            <a:r>
              <a:rPr lang="fr-BE" dirty="0" smtClean="0"/>
              <a:t>)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 smtClean="0"/>
              <a:t>Catalog</a:t>
            </a:r>
            <a:r>
              <a:rPr lang="fr-BE" b="1" dirty="0" smtClean="0"/>
              <a:t> set </a:t>
            </a:r>
            <a:r>
              <a:rPr lang="fr-BE" dirty="0" smtClean="0"/>
              <a:t>: Permet d’ouvrir les notices dans le MD Editor </a:t>
            </a:r>
            <a:r>
              <a:rPr lang="fr-BE" i="1" dirty="0" smtClean="0"/>
              <a:t>(jusqu’à 200 notices)</a:t>
            </a:r>
            <a:endParaRPr lang="fr-BE" i="1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 smtClean="0"/>
              <a:t>Members</a:t>
            </a:r>
            <a:r>
              <a:rPr lang="fr-BE" b="1" dirty="0" smtClean="0"/>
              <a:t> :  </a:t>
            </a:r>
            <a:r>
              <a:rPr lang="fr-BE" dirty="0"/>
              <a:t>Permet de voir, ajouter ou supprimer certains résultats du set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smtClean="0"/>
              <a:t>Duplicate : </a:t>
            </a:r>
            <a:r>
              <a:rPr lang="fr-BE" dirty="0" smtClean="0"/>
              <a:t>Permet </a:t>
            </a:r>
            <a:r>
              <a:rPr lang="fr-BE" dirty="0"/>
              <a:t>de dupliquer le </a:t>
            </a:r>
            <a:r>
              <a:rPr lang="fr-BE" dirty="0" smtClean="0"/>
              <a:t>set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/>
              <a:t>Combine Sets </a:t>
            </a:r>
            <a:r>
              <a:rPr lang="fr-BE" dirty="0"/>
              <a:t>: Permet de combiner les résultats de deux </a:t>
            </a:r>
            <a:r>
              <a:rPr lang="fr-BE" dirty="0" smtClean="0"/>
              <a:t>sets (le résultat est toujours un set </a:t>
            </a:r>
            <a:r>
              <a:rPr lang="fr-BE" dirty="0" err="1" smtClean="0"/>
              <a:t>exemplarisé</a:t>
            </a:r>
            <a:r>
              <a:rPr lang="fr-BE" dirty="0" smtClean="0"/>
              <a:t> (</a:t>
            </a:r>
            <a:r>
              <a:rPr lang="fr-BE" dirty="0" err="1" smtClean="0"/>
              <a:t>itemized</a:t>
            </a:r>
            <a:r>
              <a:rPr lang="fr-BE" dirty="0" smtClean="0"/>
              <a:t>))</a:t>
            </a:r>
            <a:endParaRPr lang="fr-BE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 smtClean="0"/>
              <a:t>Filter</a:t>
            </a:r>
            <a:r>
              <a:rPr lang="fr-BE" b="1" dirty="0" smtClean="0"/>
              <a:t> </a:t>
            </a:r>
            <a:r>
              <a:rPr lang="fr-BE" b="1" dirty="0"/>
              <a:t>set : </a:t>
            </a:r>
            <a:r>
              <a:rPr lang="fr-BE" dirty="0" smtClean="0"/>
              <a:t>permet </a:t>
            </a:r>
            <a:r>
              <a:rPr lang="fr-BE" dirty="0"/>
              <a:t>de filtrer un set en utilisant une règle d’indication</a:t>
            </a:r>
            <a:endParaRPr lang="fr-BE" b="1" dirty="0" smtClean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 smtClean="0"/>
              <a:t>Delete</a:t>
            </a:r>
            <a:r>
              <a:rPr lang="fr-BE" b="1" dirty="0" smtClean="0"/>
              <a:t> </a:t>
            </a:r>
            <a:r>
              <a:rPr lang="fr-BE" b="1" dirty="0"/>
              <a:t>: </a:t>
            </a:r>
            <a:r>
              <a:rPr lang="fr-BE" dirty="0"/>
              <a:t>Permet de supprimer le set</a:t>
            </a:r>
          </a:p>
          <a:p>
            <a:endParaRPr lang="fr-BE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80" y="1636444"/>
            <a:ext cx="2205269" cy="30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Sets : que peut-on faire ?</a:t>
            </a:r>
            <a:b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dirty="0" smtClean="0"/>
              <a:t>2. </a:t>
            </a:r>
            <a:r>
              <a:rPr lang="fr-BE" sz="2400" dirty="0"/>
              <a:t>Dans le cas d’un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set, cas particulier du set Physical items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0" y="1295425"/>
            <a:ext cx="8424429" cy="2709639"/>
            <a:chOff x="0" y="935385"/>
            <a:chExt cx="8424429" cy="270963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9207"/>
              <a:ext cx="8382000" cy="33337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29" y="1282824"/>
              <a:ext cx="1574800" cy="23622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7812360" y="935385"/>
              <a:ext cx="581266" cy="33337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24249" y="2046039"/>
            <a:ext cx="640871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smtClean="0"/>
              <a:t>Edit</a:t>
            </a:r>
            <a:r>
              <a:rPr lang="fr-BE" dirty="0" smtClean="0"/>
              <a:t> : Permet de modifier les paramètres </a:t>
            </a:r>
            <a:r>
              <a:rPr lang="fr-BE" smtClean="0"/>
              <a:t>du </a:t>
            </a:r>
            <a:r>
              <a:rPr lang="fr-BE"/>
              <a:t>set (si vous travaillez sur un set public créé par un autre utilisateur, l’option « Edit » est remplacée par l’option « View »: vous pouvez visualiser les caractéristiques du set mais </a:t>
            </a:r>
            <a:r>
              <a:rPr lang="fr-BE" smtClean="0"/>
              <a:t>pas </a:t>
            </a:r>
            <a:r>
              <a:rPr lang="fr-BE"/>
              <a:t>les modifier)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smtClean="0"/>
              <a:t>Members </a:t>
            </a:r>
            <a:r>
              <a:rPr lang="fr-BE" b="1" dirty="0" smtClean="0"/>
              <a:t>:  </a:t>
            </a:r>
            <a:r>
              <a:rPr lang="fr-BE" dirty="0"/>
              <a:t>Permet de voir, ajouter ou supprimer certains résultats du set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smtClean="0"/>
              <a:t>Duplicate : </a:t>
            </a:r>
            <a:r>
              <a:rPr lang="fr-BE" dirty="0" smtClean="0"/>
              <a:t>Permet </a:t>
            </a:r>
            <a:r>
              <a:rPr lang="fr-BE" dirty="0"/>
              <a:t>de dupliquer le </a:t>
            </a:r>
            <a:r>
              <a:rPr lang="fr-BE" dirty="0" smtClean="0"/>
              <a:t>set</a:t>
            </a:r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/>
              <a:t>Combine Sets </a:t>
            </a:r>
            <a:r>
              <a:rPr lang="fr-BE" dirty="0"/>
              <a:t>: Permet de combiner les résultats de </a:t>
            </a:r>
            <a:r>
              <a:rPr lang="fr-BE"/>
              <a:t>deux </a:t>
            </a:r>
            <a:r>
              <a:rPr lang="fr-BE" smtClean="0"/>
              <a:t>sets (le résultat est toujours un set exemplarisé (itemized))</a:t>
            </a:r>
            <a:endParaRPr lang="fr-BE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/>
              <a:t>Create</a:t>
            </a:r>
            <a:r>
              <a:rPr lang="fr-BE" b="1" dirty="0"/>
              <a:t> </a:t>
            </a:r>
            <a:r>
              <a:rPr lang="fr-BE" b="1" dirty="0" err="1"/>
              <a:t>titles</a:t>
            </a:r>
            <a:r>
              <a:rPr lang="fr-BE" b="1" dirty="0"/>
              <a:t> set : </a:t>
            </a:r>
            <a:r>
              <a:rPr lang="fr-BE" dirty="0"/>
              <a:t>Permet de convertir </a:t>
            </a:r>
            <a:r>
              <a:rPr lang="fr-BE"/>
              <a:t>un </a:t>
            </a:r>
            <a:r>
              <a:rPr lang="fr-BE" smtClean="0"/>
              <a:t>set (d’exemplaires physiques, de portfolios électroniques…) </a:t>
            </a:r>
            <a:r>
              <a:rPr lang="fr-BE"/>
              <a:t>en </a:t>
            </a:r>
            <a:r>
              <a:rPr lang="fr-BE" smtClean="0"/>
              <a:t>set « All titles »</a:t>
            </a:r>
            <a:endParaRPr lang="fr-BE" dirty="0"/>
          </a:p>
          <a:p>
            <a:pPr marL="285750" indent="-285750">
              <a:spcBef>
                <a:spcPts val="600"/>
              </a:spcBef>
              <a:buClr>
                <a:srgbClr val="278989"/>
              </a:buClr>
              <a:buFont typeface="Arial" panose="020B0604020202020204" pitchFamily="34" charset="0"/>
              <a:buChar char="•"/>
            </a:pPr>
            <a:r>
              <a:rPr lang="fr-BE" b="1" dirty="0" err="1" smtClean="0"/>
              <a:t>Delete</a:t>
            </a:r>
            <a:r>
              <a:rPr lang="fr-BE" b="1" dirty="0" smtClean="0"/>
              <a:t> </a:t>
            </a:r>
            <a:r>
              <a:rPr lang="fr-BE" b="1" dirty="0"/>
              <a:t>: </a:t>
            </a:r>
            <a:r>
              <a:rPr lang="fr-BE" dirty="0"/>
              <a:t>Permet de supprimer le set</a:t>
            </a:r>
          </a:p>
          <a:p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val="37196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i="1" dirty="0" smtClean="0"/>
              <a:t>         </a:t>
            </a:r>
            <a:r>
              <a:rPr lang="fr-BE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loupe gi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147141"/>
            <a:ext cx="1049611" cy="10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195736" y="4638035"/>
            <a:ext cx="6048672" cy="14619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BE" i="1" spc="-100" dirty="0">
                <a:solidFill>
                  <a:schemeClr val="tx2"/>
                </a:solidFill>
                <a:latin typeface="Arial Rounded MT Bold" pitchFamily="34" charset="0"/>
              </a:rPr>
              <a:t>Que peut-on faire de plus avec un </a:t>
            </a:r>
            <a:r>
              <a:rPr lang="fr-BE" i="1" spc="-1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fr-BE" i="1" spc="-100" dirty="0" err="1" smtClean="0">
                <a:solidFill>
                  <a:schemeClr val="tx2"/>
                </a:solidFill>
                <a:latin typeface="Arial Rounded MT Bold" pitchFamily="34" charset="0"/>
              </a:rPr>
              <a:t>itemized</a:t>
            </a:r>
            <a:r>
              <a:rPr lang="fr-BE" i="1" spc="-100" dirty="0" smtClean="0">
                <a:solidFill>
                  <a:schemeClr val="tx2"/>
                </a:solidFill>
                <a:latin typeface="Arial Rounded MT Bold" pitchFamily="34" charset="0"/>
              </a:rPr>
              <a:t> set ?</a:t>
            </a:r>
            <a:endParaRPr lang="fr-BE" i="1" spc="-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Sélectionner ou désélectionner du contenu manuellement</a:t>
            </a:r>
          </a:p>
          <a:p>
            <a:endParaRPr lang="fr-B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Ajouter du contenu à un set déjà existant</a:t>
            </a:r>
            <a:br>
              <a:rPr lang="fr-BE" dirty="0" smtClean="0"/>
            </a:br>
            <a:r>
              <a:rPr lang="fr-BE" b="1" i="1" dirty="0" smtClean="0"/>
              <a:t>Actions </a:t>
            </a:r>
            <a:r>
              <a:rPr lang="fr-BE" b="1" i="1" dirty="0"/>
              <a:t>&gt; Edit &gt; </a:t>
            </a:r>
            <a:r>
              <a:rPr lang="fr-BE" b="1" i="1" dirty="0" err="1"/>
              <a:t>Add</a:t>
            </a:r>
            <a:r>
              <a:rPr lang="fr-BE" b="1" i="1" dirty="0"/>
              <a:t> </a:t>
            </a:r>
            <a:r>
              <a:rPr lang="fr-BE" b="1" i="1" dirty="0" err="1" smtClean="0"/>
              <a:t>members</a:t>
            </a:r>
            <a:r>
              <a:rPr lang="fr-BE" b="1" i="1" dirty="0" smtClean="0"/>
              <a:t> </a:t>
            </a:r>
            <a:r>
              <a:rPr lang="fr-BE" b="1" i="1"/>
              <a:t>to </a:t>
            </a:r>
            <a:r>
              <a:rPr lang="fr-BE" b="1" i="1" smtClean="0"/>
              <a:t>set</a:t>
            </a:r>
            <a:endParaRPr lang="fr-BE" b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30310" y="2131006"/>
            <a:ext cx="642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2. Complétez les détails du set et cliquez sur                       </a:t>
            </a:r>
          </a:p>
          <a:p>
            <a:r>
              <a:rPr lang="fr-BE" dirty="0"/>
              <a:t> </a:t>
            </a:r>
            <a:r>
              <a:rPr lang="fr-BE" dirty="0" smtClean="0"/>
              <a:t>    puis sur 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230310" y="1231184"/>
            <a:ext cx="49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1.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230310" y="3646765"/>
            <a:ext cx="642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dirty="0" smtClean="0"/>
              <a:t>3. Un job </a:t>
            </a:r>
            <a:r>
              <a:rPr lang="fr-BE" dirty="0"/>
              <a:t>tourne </a:t>
            </a:r>
            <a:r>
              <a:rPr lang="fr-BE" dirty="0" smtClean="0"/>
              <a:t>puis le nouveau set apparait </a:t>
            </a:r>
            <a:r>
              <a:rPr lang="fr-BE" dirty="0"/>
              <a:t>dans </a:t>
            </a:r>
            <a:r>
              <a:rPr lang="fr-BE" dirty="0" smtClean="0"/>
              <a:t>la liste des sets </a:t>
            </a:r>
            <a:endParaRPr lang="fr-BE" dirty="0"/>
          </a:p>
          <a:p>
            <a:endParaRPr lang="fr-BE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539551" y="1177808"/>
            <a:ext cx="7913488" cy="2910481"/>
            <a:chOff x="539551" y="1177808"/>
            <a:chExt cx="7913488" cy="291048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1" y="1196752"/>
              <a:ext cx="7913488" cy="38482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602" y="1581572"/>
              <a:ext cx="1657668" cy="250671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339752" y="1196752"/>
              <a:ext cx="64807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00303" y="1177808"/>
              <a:ext cx="64807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1642" y="2777337"/>
              <a:ext cx="64807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597" y="2114028"/>
              <a:ext cx="752475" cy="3905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39" y="2437848"/>
              <a:ext cx="847725" cy="428625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4174751"/>
            <a:ext cx="8162925" cy="381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131840" y="61974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smtClean="0"/>
              <a:t>Idéal pour les demandes de traitements par lots sur les données d’inventaire </a:t>
            </a:r>
            <a:endParaRPr lang="fr-BE" i="1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37" y="6246875"/>
            <a:ext cx="270478" cy="2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i="1" dirty="0" smtClean="0"/>
              <a:t>         </a:t>
            </a:r>
            <a:r>
              <a:rPr lang="fr-B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loupe gi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38"/>
            <a:ext cx="1049611" cy="10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5536" y="10527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Exemple : </a:t>
            </a:r>
          </a:p>
          <a:p>
            <a:r>
              <a:rPr lang="fr-BE" dirty="0" smtClean="0"/>
              <a:t>A partir d’un set contenant tous les mémoires disponibles dans ma bibliothèque : je souhaite trouver tous les mémoires sauf ceux d’une discipline particulière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Création d’un deuxième set contenant les mémoires de cette discipline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5536" y="490965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2. Compléter les détails du set avec l’opérateur booléen voulu « </a:t>
            </a:r>
            <a:r>
              <a:rPr lang="fr-BE" b="1" dirty="0" smtClean="0"/>
              <a:t>And</a:t>
            </a:r>
            <a:r>
              <a:rPr lang="fr-BE" dirty="0" smtClean="0"/>
              <a:t> », « </a:t>
            </a:r>
            <a:r>
              <a:rPr lang="fr-BE" b="1" dirty="0" smtClean="0"/>
              <a:t>Or</a:t>
            </a:r>
            <a:r>
              <a:rPr lang="fr-BE" dirty="0" smtClean="0"/>
              <a:t>  », ou « </a:t>
            </a:r>
            <a:r>
              <a:rPr lang="fr-BE" b="1" dirty="0" smtClean="0"/>
              <a:t>Not</a:t>
            </a:r>
            <a:r>
              <a:rPr lang="fr-BE" dirty="0" smtClean="0"/>
              <a:t> » </a:t>
            </a:r>
          </a:p>
          <a:p>
            <a:r>
              <a:rPr lang="fr-BE" dirty="0" smtClean="0"/>
              <a:t>3. Sélectionner le deuxième set</a:t>
            </a:r>
          </a:p>
          <a:p>
            <a:r>
              <a:rPr lang="fr-BE" dirty="0" smtClean="0"/>
              <a:t>4. Cliquer sur                  puis sur 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2564904"/>
            <a:ext cx="49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1.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733256"/>
            <a:ext cx="847725" cy="428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9" y="5771356"/>
            <a:ext cx="752475" cy="3905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723"/>
            <a:ext cx="8388424" cy="8213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50" y="3717032"/>
            <a:ext cx="1509673" cy="171032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884368" y="3284984"/>
            <a:ext cx="576064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78748" y="4538340"/>
            <a:ext cx="1077627" cy="2937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3" y="5189023"/>
            <a:ext cx="388150" cy="38815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2311641" y="5189023"/>
            <a:ext cx="720079" cy="37296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>
            <a:stCxn id="11" idx="6"/>
          </p:cNvCxnSpPr>
          <p:nvPr/>
        </p:nvCxnSpPr>
        <p:spPr>
          <a:xfrm flipV="1">
            <a:off x="3031720" y="5373216"/>
            <a:ext cx="388152" cy="2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71779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dirty="0" smtClean="0"/>
              <a:t>5. </a:t>
            </a:r>
            <a:r>
              <a:rPr lang="fr-BE" dirty="0"/>
              <a:t>Un job tourne puis le nouveau set apparait dans la liste des sets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1" y="420801"/>
            <a:ext cx="8243552" cy="403244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56376" y="420801"/>
            <a:ext cx="538696" cy="2705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7704349" y="757591"/>
            <a:ext cx="360040" cy="43204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39552" y="4300402"/>
            <a:ext cx="504056" cy="1139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452320" y="4123053"/>
            <a:ext cx="360040" cy="3774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1" y="5165942"/>
            <a:ext cx="8162925" cy="37147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02898" y="5648960"/>
            <a:ext cx="802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43">
              <a:defRPr/>
            </a:pPr>
            <a:r>
              <a:rPr lang="fr-BE" sz="1600" b="1" i="1" smtClean="0"/>
              <a:t>=&gt; Le résultat est la liste des mémoires </a:t>
            </a:r>
            <a:r>
              <a:rPr lang="fr-BE" sz="1600" b="1" i="1"/>
              <a:t>présents </a:t>
            </a:r>
            <a:r>
              <a:rPr lang="fr-BE" sz="1600" b="1" i="1" smtClean="0"/>
              <a:t>dans la biblithèque BGP02 </a:t>
            </a:r>
            <a:r>
              <a:rPr lang="fr-BE" sz="1600" b="1" i="1"/>
              <a:t>à l’exception de ceux en traduction et interprétation.</a:t>
            </a:r>
            <a:endParaRPr lang="fr-BE" sz="1600" b="1" i="1" dirty="0"/>
          </a:p>
        </p:txBody>
      </p:sp>
    </p:spTree>
    <p:extLst>
      <p:ext uri="{BB962C8B-B14F-4D97-AF65-F5344CB8AC3E}">
        <p14:creationId xmlns:p14="http://schemas.microsoft.com/office/powerpoint/2010/main" val="15957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006" y="1359102"/>
            <a:ext cx="7992888" cy="3929000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Exporter </a:t>
            </a:r>
            <a:r>
              <a:rPr lang="fr-B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Créer des sets</a:t>
            </a:r>
            <a:endParaRPr lang="fr-BE" sz="2800" dirty="0"/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/>
              <a:t>Retrouver les sets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900">
                <a:solidFill>
                  <a:schemeClr val="tx2">
                    <a:lumMod val="50000"/>
                  </a:schemeClr>
                </a:solidFill>
              </a:rPr>
              <a:t>Gérer 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 dirty="0" smtClean="0"/>
              <a:t>Comment exploiter </a:t>
            </a:r>
            <a:r>
              <a:rPr lang="fr-BE" sz="2800" dirty="0"/>
              <a:t>les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Exercices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Exploiter des résultats de recherche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Créer des </a:t>
            </a:r>
            <a:r>
              <a:rPr lang="fr-BE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</a:t>
            </a:r>
            <a:r>
              <a:rPr lang="fr-B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directement à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partir du menu Manage sets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40050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Possibilité de choisir de créer un </a:t>
            </a:r>
            <a:r>
              <a:rPr lang="fr-BE" sz="2400" dirty="0" err="1" smtClean="0"/>
              <a:t>logical</a:t>
            </a:r>
            <a:r>
              <a:rPr lang="fr-BE" sz="2400" dirty="0" smtClean="0"/>
              <a:t> set ou un </a:t>
            </a:r>
            <a:r>
              <a:rPr lang="fr-BE" sz="2400" dirty="0" err="1" smtClean="0"/>
              <a:t>itemized</a:t>
            </a:r>
            <a:r>
              <a:rPr lang="fr-BE" sz="2400" dirty="0" smtClean="0"/>
              <a:t> set </a:t>
            </a:r>
            <a:endParaRPr lang="fr-BE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7772400" cy="23336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516216" y="2852936"/>
            <a:ext cx="936104" cy="2880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516216" y="3212976"/>
            <a:ext cx="936104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2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189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Création </a:t>
            </a:r>
            <a:r>
              <a:rPr lang="fr-BE" sz="32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de </a:t>
            </a:r>
            <a:r>
              <a:rPr lang="fr-BE" sz="3200" b="1" spc="-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logical</a:t>
            </a:r>
            <a:r>
              <a:rPr lang="fr-BE" sz="32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Sets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8599" y="3291791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1 : </a:t>
            </a:r>
            <a:r>
              <a:rPr lang="fr-BE" dirty="0" smtClean="0"/>
              <a:t>Compléter les détails du set</a:t>
            </a:r>
            <a:endParaRPr lang="fr-BE" dirty="0"/>
          </a:p>
        </p:txBody>
      </p:sp>
      <p:grpSp>
        <p:nvGrpSpPr>
          <p:cNvPr id="2" name="Grouper 1"/>
          <p:cNvGrpSpPr/>
          <p:nvPr/>
        </p:nvGrpSpPr>
        <p:grpSpPr>
          <a:xfrm>
            <a:off x="260039" y="807343"/>
            <a:ext cx="7772400" cy="2333625"/>
            <a:chOff x="260039" y="921990"/>
            <a:chExt cx="7772400" cy="23336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9" y="921990"/>
              <a:ext cx="7772400" cy="23336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421287" y="2204864"/>
              <a:ext cx="936104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1287" y="2585937"/>
              <a:ext cx="670993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49404" y="3789040"/>
            <a:ext cx="8411028" cy="3024336"/>
            <a:chOff x="49404" y="3789040"/>
            <a:chExt cx="8411028" cy="302433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4" y="3789040"/>
              <a:ext cx="8411028" cy="302433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323528" y="4581128"/>
              <a:ext cx="288032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107504" y="5517232"/>
              <a:ext cx="288032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788024" y="5373216"/>
              <a:ext cx="936104" cy="27574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04248" y="3789040"/>
              <a:ext cx="648072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692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6401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2 </a:t>
            </a:r>
            <a:r>
              <a:rPr lang="fr-BE" b="1" dirty="0"/>
              <a:t>: </a:t>
            </a:r>
            <a:r>
              <a:rPr lang="fr-BE" dirty="0" smtClean="0"/>
              <a:t>Effectuer la recherche dans le </a:t>
            </a:r>
            <a:r>
              <a:rPr lang="fr-BE" dirty="0" err="1" smtClean="0"/>
              <a:t>Repository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277932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</a:t>
            </a:r>
            <a:r>
              <a:rPr lang="fr-BE" b="1" dirty="0"/>
              <a:t>3</a:t>
            </a:r>
            <a:r>
              <a:rPr lang="fr-BE" b="1" dirty="0" smtClean="0"/>
              <a:t> </a:t>
            </a:r>
            <a:r>
              <a:rPr lang="fr-BE" b="1" dirty="0"/>
              <a:t>: </a:t>
            </a:r>
            <a:r>
              <a:rPr lang="fr-BE" dirty="0" smtClean="0"/>
              <a:t>Sauver le set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" y="986253"/>
            <a:ext cx="8301850" cy="16506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48264" y="1412776"/>
            <a:ext cx="720080" cy="2842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986253"/>
            <a:ext cx="5688632" cy="3545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" y="3284984"/>
            <a:ext cx="8304950" cy="34917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812360" y="4581128"/>
            <a:ext cx="466936" cy="3387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29575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spc="-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Création </a:t>
            </a:r>
            <a:r>
              <a:rPr lang="fr-BE" sz="32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de </a:t>
            </a:r>
            <a:r>
              <a:rPr lang="fr-BE" sz="3200" b="1" spc="-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Itemized</a:t>
            </a:r>
            <a:r>
              <a:rPr lang="fr-BE" sz="32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Sets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4235" y="4676495"/>
            <a:ext cx="866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</a:t>
            </a:r>
            <a:r>
              <a:rPr lang="fr-BE" b="1" dirty="0"/>
              <a:t>1 : </a:t>
            </a:r>
            <a:r>
              <a:rPr lang="fr-BE" dirty="0"/>
              <a:t>Compléter les détails du set</a:t>
            </a:r>
          </a:p>
          <a:p>
            <a:endParaRPr lang="fr-BE" dirty="0" smtClean="0"/>
          </a:p>
        </p:txBody>
      </p:sp>
      <p:grpSp>
        <p:nvGrpSpPr>
          <p:cNvPr id="3" name="Grouper 2"/>
          <p:cNvGrpSpPr/>
          <p:nvPr/>
        </p:nvGrpSpPr>
        <p:grpSpPr>
          <a:xfrm>
            <a:off x="400659" y="1412776"/>
            <a:ext cx="7772400" cy="2333625"/>
            <a:chOff x="323528" y="980728"/>
            <a:chExt cx="7772400" cy="233362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0728"/>
              <a:ext cx="7772400" cy="23336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516216" y="2276872"/>
              <a:ext cx="936104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516216" y="2924944"/>
              <a:ext cx="720080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891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359" y="546945"/>
            <a:ext cx="866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2 : </a:t>
            </a:r>
            <a:r>
              <a:rPr lang="fr-BE" dirty="0" smtClean="0"/>
              <a:t>Ajouter le contenu soit en effectuant une </a:t>
            </a:r>
            <a:r>
              <a:rPr lang="fr-BE" dirty="0"/>
              <a:t>recherche </a:t>
            </a:r>
            <a:r>
              <a:rPr lang="fr-BE" dirty="0" smtClean="0"/>
              <a:t>dans </a:t>
            </a:r>
            <a:r>
              <a:rPr lang="fr-BE" dirty="0"/>
              <a:t>le </a:t>
            </a:r>
            <a:r>
              <a:rPr lang="fr-BE" dirty="0" err="1"/>
              <a:t>Repository</a:t>
            </a:r>
            <a:r>
              <a:rPr lang="fr-BE" dirty="0"/>
              <a:t>  </a:t>
            </a:r>
            <a:r>
              <a:rPr lang="fr-BE" dirty="0" err="1" smtClean="0"/>
              <a:t>Search</a:t>
            </a:r>
            <a:r>
              <a:rPr lang="fr-BE" dirty="0" smtClean="0"/>
              <a:t> 	soit à partir d’un fichier (</a:t>
            </a:r>
            <a:r>
              <a:rPr lang="fr-BE" dirty="0" err="1" smtClean="0"/>
              <a:t>txt</a:t>
            </a:r>
            <a:r>
              <a:rPr lang="fr-BE" dirty="0" smtClean="0"/>
              <a:t> ou </a:t>
            </a:r>
            <a:r>
              <a:rPr lang="fr-BE" dirty="0" err="1" smtClean="0"/>
              <a:t>xls</a:t>
            </a:r>
            <a:r>
              <a:rPr lang="fr-BE" dirty="0" smtClean="0"/>
              <a:t>). 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b="22895"/>
          <a:stretch/>
        </p:blipFill>
        <p:spPr>
          <a:xfrm>
            <a:off x="117649" y="1133131"/>
            <a:ext cx="8191730" cy="38800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52120" y="1193276"/>
            <a:ext cx="1368152" cy="3635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4211961" y="1988840"/>
            <a:ext cx="4237112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500" smtClean="0">
                <a:solidFill>
                  <a:srgbClr val="7030A0"/>
                </a:solidFill>
              </a:rPr>
              <a:t>Ajouter des membres au set permettra de le sauvegarder en cliquant sur </a:t>
            </a:r>
            <a:r>
              <a:rPr lang="fr-BE" sz="1500" b="1" smtClean="0">
                <a:solidFill>
                  <a:srgbClr val="7030A0"/>
                </a:solidFill>
              </a:rPr>
              <a:t>Done</a:t>
            </a:r>
            <a:r>
              <a:rPr lang="fr-BE" sz="1500" smtClean="0">
                <a:solidFill>
                  <a:srgbClr val="7030A0"/>
                </a:solidFill>
              </a:rPr>
              <a:t> après la sélection</a:t>
            </a:r>
            <a:endParaRPr lang="fr-BE" sz="150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372200" y="1556792"/>
            <a:ext cx="0" cy="4372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17649" y="2204864"/>
            <a:ext cx="43204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01589" y="3099383"/>
            <a:ext cx="288032" cy="28803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4008" y="3341104"/>
            <a:ext cx="1336103" cy="3081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0769" y="26841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Étape 3 : </a:t>
            </a:r>
            <a:r>
              <a:rPr lang="fr-BE" dirty="0" smtClean="0"/>
              <a:t>Sélectionner le contenu</a:t>
            </a:r>
            <a:endParaRPr lang="fr-BE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179512" y="701988"/>
            <a:ext cx="8122418" cy="5967372"/>
            <a:chOff x="179512" y="701988"/>
            <a:chExt cx="8122418" cy="596737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701988"/>
              <a:ext cx="8122418" cy="543626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6" name="Rectangle à coins arrondis 5"/>
            <p:cNvSpPr/>
            <p:nvPr/>
          </p:nvSpPr>
          <p:spPr>
            <a:xfrm>
              <a:off x="5364088" y="4600870"/>
              <a:ext cx="2725847" cy="20684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 smtClean="0">
                  <a:solidFill>
                    <a:srgbClr val="FF0000"/>
                  </a:solidFill>
                </a:rPr>
                <a:t>‘Select All’</a:t>
              </a:r>
            </a:p>
            <a:p>
              <a:pPr algn="ctr"/>
              <a:r>
                <a:rPr lang="fr-BE" dirty="0" smtClean="0">
                  <a:solidFill>
                    <a:srgbClr val="002060"/>
                  </a:solidFill>
                </a:rPr>
                <a:t>Sélectionne tous les résultats de la page </a:t>
              </a:r>
            </a:p>
            <a:p>
              <a:pPr algn="ctr"/>
              <a:r>
                <a:rPr lang="fr-BE" dirty="0" smtClean="0">
                  <a:solidFill>
                    <a:srgbClr val="002060"/>
                  </a:solidFill>
                </a:rPr>
                <a:t>(pas tous les résultats du set !)</a:t>
              </a:r>
              <a:endParaRPr lang="fr-BE" dirty="0">
                <a:solidFill>
                  <a:srgbClr val="002060"/>
                </a:solidFill>
              </a:endParaRPr>
            </a:p>
            <a:p>
              <a:pPr algn="ctr"/>
              <a:r>
                <a:rPr lang="fr-BE" dirty="0" smtClean="0">
                  <a:solidFill>
                    <a:srgbClr val="002060"/>
                  </a:solidFill>
                </a:rPr>
                <a:t>Il faut donc travailler page par page.</a:t>
              </a:r>
              <a:endParaRPr lang="fr-BE" dirty="0">
                <a:solidFill>
                  <a:srgbClr val="002060"/>
                </a:solidFill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5940152" y="1268760"/>
              <a:ext cx="3600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372200" y="1124744"/>
              <a:ext cx="864096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7524328" y="1484784"/>
              <a:ext cx="288032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229411" y="2060848"/>
              <a:ext cx="288032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230345" y="4600870"/>
              <a:ext cx="288032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229411" y="5517232"/>
              <a:ext cx="239472" cy="24678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4653136"/>
              <a:ext cx="1008112" cy="3203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6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en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fichier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280268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2400" b="1" dirty="0" smtClean="0"/>
              <a:t>Vous pouvez charger </a:t>
            </a:r>
            <a:r>
              <a:rPr lang="fr-BE" sz="2400" b="1" smtClean="0"/>
              <a:t>dans Alma un </a:t>
            </a:r>
            <a:r>
              <a:rPr lang="fr-BE" sz="2400" b="1" dirty="0" smtClean="0"/>
              <a:t>fichier externe:</a:t>
            </a:r>
          </a:p>
          <a:p>
            <a:pPr>
              <a:buClr>
                <a:srgbClr val="278989"/>
              </a:buClr>
            </a:pPr>
            <a:r>
              <a:rPr lang="fr-BE" sz="2400" dirty="0" smtClean="0"/>
              <a:t>cette importation va générer un set</a:t>
            </a:r>
          </a:p>
          <a:p>
            <a:pPr>
              <a:buClr>
                <a:srgbClr val="278989"/>
              </a:buClr>
            </a:pPr>
            <a:r>
              <a:rPr lang="fr-BE" sz="2400" dirty="0" smtClean="0"/>
              <a:t>à partir de ce set, possibilité de lancer divers traitements (modifications des données de l’inventaire, modifications dans les descriptions bibliographiques, par exemple)</a:t>
            </a:r>
          </a:p>
          <a:p>
            <a:pPr>
              <a:buNone/>
            </a:pPr>
            <a:r>
              <a:rPr lang="fr-BE" sz="2400" b="1" i="1" u="sng" smtClean="0"/>
              <a:t>Caractéristiques </a:t>
            </a:r>
            <a:r>
              <a:rPr lang="fr-BE" sz="2400" b="1" i="1" u="sng" dirty="0" smtClean="0"/>
              <a:t>du fichier :</a:t>
            </a:r>
            <a:r>
              <a:rPr lang="fr-BE" sz="2400" b="1" i="1" dirty="0" smtClean="0"/>
              <a:t> </a:t>
            </a:r>
            <a:endParaRPr lang="fr-BE" sz="2400" dirty="0" smtClean="0"/>
          </a:p>
          <a:p>
            <a:pPr>
              <a:buNone/>
            </a:pPr>
            <a:r>
              <a:rPr lang="fr-BE" sz="2400" dirty="0" smtClean="0"/>
              <a:t>Les types de  fichiers suivants sont supportés :</a:t>
            </a:r>
          </a:p>
          <a:p>
            <a:pPr lvl="0">
              <a:buClr>
                <a:srgbClr val="278989"/>
              </a:buClr>
            </a:pPr>
            <a:r>
              <a:rPr lang="fr-BE" sz="2400" dirty="0" smtClean="0"/>
              <a:t>Fichiers texte (.</a:t>
            </a:r>
            <a:r>
              <a:rPr lang="fr-BE" sz="2400" dirty="0" err="1" smtClean="0"/>
              <a:t>txt</a:t>
            </a:r>
            <a:r>
              <a:rPr lang="fr-BE" sz="2400" dirty="0" smtClean="0"/>
              <a:t> ou .csv)</a:t>
            </a:r>
          </a:p>
          <a:p>
            <a:pPr lvl="0">
              <a:buClr>
                <a:srgbClr val="278989"/>
              </a:buClr>
            </a:pPr>
            <a:r>
              <a:rPr lang="fr-BE" sz="2400" dirty="0" smtClean="0"/>
              <a:t>Fichiers </a:t>
            </a:r>
            <a:r>
              <a:rPr lang="fr-BE" sz="2400" dirty="0" err="1" smtClean="0"/>
              <a:t>excel</a:t>
            </a:r>
            <a:r>
              <a:rPr lang="fr-BE" sz="2400" dirty="0" smtClean="0"/>
              <a:t> (.</a:t>
            </a:r>
            <a:r>
              <a:rPr lang="fr-BE" sz="2400" dirty="0" err="1" smtClean="0"/>
              <a:t>xls</a:t>
            </a:r>
            <a:r>
              <a:rPr lang="fr-BE" sz="2400" dirty="0" smtClean="0"/>
              <a:t> ou .</a:t>
            </a:r>
            <a:r>
              <a:rPr lang="fr-BE" sz="2400" dirty="0" err="1" smtClean="0"/>
              <a:t>xlsx</a:t>
            </a:r>
            <a:r>
              <a:rPr lang="fr-BE" sz="2400" dirty="0" smtClean="0"/>
              <a:t>)</a:t>
            </a:r>
          </a:p>
          <a:p>
            <a:pPr marL="114300" indent="0">
              <a:buNone/>
            </a:pPr>
            <a:r>
              <a:rPr lang="fr-BE" sz="2400" b="1" i="1" u="sng" spc="-100" smtClean="0"/>
              <a:t>Selon le type de contenu </a:t>
            </a:r>
            <a:r>
              <a:rPr lang="fr-BE" sz="2400" spc="-100" smtClean="0"/>
              <a:t>(All titles, Physical titles, Physical items, Electronic titles, Electronic portfolios…), le fichier peut contenir des :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BE" sz="2400" spc="-100" smtClean="0"/>
              <a:t>MMS ID, ISBN, ISSN, PID, Barcode, Item ID, Portfolio ID</a:t>
            </a:r>
            <a:endParaRPr lang="fr-BE" sz="2400" spc="-100" dirty="0"/>
          </a:p>
        </p:txBody>
      </p:sp>
    </p:spTree>
    <p:extLst>
      <p:ext uri="{BB962C8B-B14F-4D97-AF65-F5344CB8AC3E}">
        <p14:creationId xmlns:p14="http://schemas.microsoft.com/office/powerpoint/2010/main" val="19099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8026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b="1" i="1" dirty="0" smtClean="0"/>
              <a:t>Le fichier contenant la liste des codes-barres correspondant</a:t>
            </a:r>
          </a:p>
          <a:p>
            <a:pPr>
              <a:buNone/>
            </a:pPr>
            <a:r>
              <a:rPr lang="fr-BE" sz="2400" b="1" i="1" dirty="0" smtClean="0"/>
              <a:t>aux notices qui feront partie de votre set doit avoir</a:t>
            </a:r>
          </a:p>
          <a:p>
            <a:pPr>
              <a:buNone/>
            </a:pPr>
            <a:r>
              <a:rPr lang="fr-BE" sz="2400" b="1" i="1" dirty="0" smtClean="0"/>
              <a:t>pour </a:t>
            </a:r>
            <a:r>
              <a:rPr lang="fr-BE" sz="2400" b="1" i="1" u="sng" dirty="0" smtClean="0"/>
              <a:t>en-tête</a:t>
            </a:r>
            <a:r>
              <a:rPr lang="fr-BE" sz="2400" b="1" i="1" dirty="0" smtClean="0"/>
              <a:t> :</a:t>
            </a:r>
            <a:endParaRPr lang="fr-BE" sz="2400" dirty="0" smtClean="0"/>
          </a:p>
          <a:p>
            <a:pPr>
              <a:buNone/>
            </a:pPr>
            <a:r>
              <a:rPr lang="fr-BE" sz="2400" b="1" i="1" cap="all" dirty="0" smtClean="0"/>
              <a:t>			</a:t>
            </a:r>
            <a:r>
              <a:rPr lang="fr-BE" sz="2400" b="1" i="1" cap="all" dirty="0" err="1" smtClean="0"/>
              <a:t>Barcode</a:t>
            </a:r>
            <a:endParaRPr lang="fr-BE" sz="2400" dirty="0" smtClean="0"/>
          </a:p>
          <a:p>
            <a:pPr marL="114300" indent="0">
              <a:buFont typeface="Wingdings" pitchFamily="2" charset="2"/>
              <a:buChar char="Ø"/>
            </a:pPr>
            <a:endParaRPr lang="fr-BE" sz="2400" spc="-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2533650" cy="413385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2699792" y="2996952"/>
            <a:ext cx="1367499" cy="136815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en important une liste de code-barres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2400" spc="-100" dirty="0" smtClean="0">
                <a:latin typeface="Arial Rounded MT Bold" pitchFamily="34" charset="0"/>
              </a:rPr>
              <a:t>En pratique:</a:t>
            </a:r>
          </a:p>
          <a:p>
            <a:pPr>
              <a:buClr>
                <a:srgbClr val="278989"/>
              </a:buClr>
              <a:buFont typeface="Arial" charset="0"/>
              <a:buChar char="•"/>
            </a:pPr>
            <a:r>
              <a:rPr lang="fr-BE" sz="2400" spc="-100" dirty="0" smtClean="0">
                <a:latin typeface="Arial Rounded MT Bold" pitchFamily="34" charset="0"/>
              </a:rPr>
              <a:t>Admin – Manage sets</a:t>
            </a:r>
          </a:p>
          <a:p>
            <a:pPr>
              <a:buClr>
                <a:srgbClr val="278989"/>
              </a:buClr>
              <a:buFont typeface="Arial" charset="0"/>
              <a:buChar char="•"/>
            </a:pPr>
            <a:r>
              <a:rPr lang="fr-BE" sz="2400" spc="-100" dirty="0" err="1" smtClean="0">
                <a:latin typeface="Arial Rounded MT Bold" pitchFamily="34" charset="0"/>
              </a:rPr>
              <a:t>Add</a:t>
            </a:r>
            <a:r>
              <a:rPr lang="fr-BE" sz="2400" spc="-100" dirty="0" smtClean="0">
                <a:latin typeface="Arial Rounded MT Bold" pitchFamily="34" charset="0"/>
              </a:rPr>
              <a:t> sets - </a:t>
            </a:r>
            <a:r>
              <a:rPr lang="fr-BE" sz="2400" spc="-100" dirty="0" err="1" smtClean="0">
                <a:latin typeface="Arial Rounded MT Bold" pitchFamily="34" charset="0"/>
              </a:rPr>
              <a:t>Itemized</a:t>
            </a:r>
            <a:endParaRPr lang="fr-BE" sz="2400" spc="-100" dirty="0" smtClean="0">
              <a:latin typeface="Arial Rounded MT Bold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fr-BE" sz="2400" spc="-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fr-BE" sz="2400" spc="-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457201" y="2949001"/>
            <a:ext cx="7772400" cy="2333625"/>
            <a:chOff x="323528" y="980728"/>
            <a:chExt cx="7772400" cy="233362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0728"/>
              <a:ext cx="7772400" cy="23336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6516216" y="2276872"/>
              <a:ext cx="936104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6216" y="2924944"/>
              <a:ext cx="720080" cy="288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>
          <a:xfrm>
            <a:off x="107504" y="188640"/>
            <a:ext cx="8280920" cy="86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B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Itemized Sets en important une liste de code-barres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4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43508" y="908720"/>
            <a:ext cx="8280268" cy="5256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2300" dirty="0" smtClean="0"/>
              <a:t>Complétez  les informations générales et sélectionnez le critère de pré-recherche </a:t>
            </a:r>
            <a:r>
              <a:rPr lang="fr-BE" sz="2300" b="1" i="1" dirty="0" smtClean="0"/>
              <a:t>« Physical items »</a:t>
            </a:r>
            <a:r>
              <a:rPr lang="fr-BE" sz="2300" dirty="0" smtClean="0"/>
              <a:t> dans le champ “Set content type”.</a:t>
            </a:r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spc="-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fr-BE" sz="2400" spc="-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44624"/>
            <a:ext cx="8280920" cy="86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Sets en important une liste de code-barres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1821" y="299695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2" y="2060848"/>
            <a:ext cx="7622703" cy="46826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19872" y="4869161"/>
            <a:ext cx="4032448" cy="977920"/>
          </a:xfrm>
          <a:prstGeom prst="wedgeRectCallout">
            <a:avLst>
              <a:gd name="adj1" fmla="val -84960"/>
              <a:gd name="adj2" fmla="val 7388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Sélectionner « 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file » puis cliquer sur le dossier pour sélectionner votre fichier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3528" y="2996952"/>
            <a:ext cx="43204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9973" y="4293096"/>
            <a:ext cx="43204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110211"/>
            <a:ext cx="2448272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idx="1"/>
          </p:nvPr>
        </p:nvSpPr>
        <p:spPr>
          <a:xfrm>
            <a:off x="323850" y="1196975"/>
            <a:ext cx="7993063" cy="49879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Exporter sous Excel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21454" y="1165001"/>
            <a:ext cx="8397853" cy="4483959"/>
            <a:chOff x="121454" y="1165001"/>
            <a:chExt cx="8397853" cy="4483959"/>
          </a:xfrm>
        </p:grpSpPr>
        <p:pic>
          <p:nvPicPr>
            <p:cNvPr id="9" name="Espace réservé du contenu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4" y="1165001"/>
              <a:ext cx="8397853" cy="4483959"/>
            </a:xfrm>
            <a:prstGeom prst="rect">
              <a:avLst/>
            </a:prstGeom>
          </p:spPr>
        </p:pic>
        <p:grpSp>
          <p:nvGrpSpPr>
            <p:cNvPr id="10" name="Groupe 9"/>
            <p:cNvGrpSpPr/>
            <p:nvPr/>
          </p:nvGrpSpPr>
          <p:grpSpPr>
            <a:xfrm>
              <a:off x="6090117" y="1196752"/>
              <a:ext cx="2236757" cy="3020923"/>
              <a:chOff x="5999243" y="1412776"/>
              <a:chExt cx="2236757" cy="3020923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5999243" y="3019828"/>
                <a:ext cx="2236757" cy="141387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b="1" cap="small" dirty="0" smtClean="0">
                    <a:solidFill>
                      <a:schemeClr val="tx2">
                        <a:lumMod val="50000"/>
                      </a:schemeClr>
                    </a:solidFill>
                  </a:rPr>
                  <a:t>Le bouton ‘Tools’  permet d’activer l’ouverture d’Excel</a:t>
                </a:r>
                <a:endParaRPr lang="fr-BE" b="1" cap="small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2" name="Grouper 13"/>
              <p:cNvGrpSpPr/>
              <p:nvPr/>
            </p:nvGrpSpPr>
            <p:grpSpPr>
              <a:xfrm>
                <a:off x="7117622" y="1412776"/>
                <a:ext cx="999911" cy="1607052"/>
                <a:chOff x="7117622" y="1412776"/>
                <a:chExt cx="999911" cy="1607052"/>
              </a:xfrm>
            </p:grpSpPr>
            <p:sp>
              <p:nvSpPr>
                <p:cNvPr id="13" name="Bouée 12"/>
                <p:cNvSpPr/>
                <p:nvPr/>
              </p:nvSpPr>
              <p:spPr>
                <a:xfrm>
                  <a:off x="7164288" y="1412776"/>
                  <a:ext cx="432048" cy="432048"/>
                </a:xfrm>
                <a:prstGeom prst="donut">
                  <a:avLst>
                    <a:gd name="adj" fmla="val 4199"/>
                  </a:avLst>
                </a:prstGeom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Cadre 13"/>
                <p:cNvSpPr/>
                <p:nvPr/>
              </p:nvSpPr>
              <p:spPr>
                <a:xfrm>
                  <a:off x="7182850" y="1809364"/>
                  <a:ext cx="934683" cy="288032"/>
                </a:xfrm>
                <a:prstGeom prst="fram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Connecteur droit avec flèche 14"/>
                <p:cNvCxnSpPr>
                  <a:stCxn id="11" idx="0"/>
                </p:cNvCxnSpPr>
                <p:nvPr/>
              </p:nvCxnSpPr>
              <p:spPr>
                <a:xfrm flipV="1">
                  <a:off x="7117622" y="2132856"/>
                  <a:ext cx="334698" cy="886972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912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80268" cy="43924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endParaRPr lang="fr-BE" sz="2400" dirty="0"/>
          </a:p>
          <a:p>
            <a:pPr marL="114300" indent="0">
              <a:buNone/>
            </a:pPr>
            <a:endParaRPr lang="fr-BE" sz="2400" dirty="0" smtClean="0"/>
          </a:p>
          <a:p>
            <a:pPr marL="114300" indent="0">
              <a:buNone/>
            </a:pPr>
            <a:r>
              <a:rPr lang="fr-BE" sz="2400" dirty="0" smtClean="0"/>
              <a:t>Une fois le fichier sélectionné, cliquez directement sur « </a:t>
            </a:r>
            <a:r>
              <a:rPr lang="fr-BE" sz="2400" dirty="0" err="1" smtClean="0"/>
              <a:t>Sav</a:t>
            </a:r>
            <a:endParaRPr lang="fr-BE" sz="2400" dirty="0" smtClean="0"/>
          </a:p>
          <a:p>
            <a:pPr marL="114300" indent="0">
              <a:buNone/>
            </a:pPr>
            <a:r>
              <a:rPr lang="fr-BE" sz="2400" dirty="0"/>
              <a:t>U</a:t>
            </a:r>
            <a:r>
              <a:rPr lang="fr-BE" sz="2400" dirty="0" smtClean="0"/>
              <a:t>n message vous informe que le set va être complété :</a:t>
            </a:r>
          </a:p>
          <a:p>
            <a:endParaRPr lang="fr-BE" sz="2400" dirty="0" smtClean="0"/>
          </a:p>
          <a:p>
            <a:pPr marL="114300" indent="0">
              <a:buNone/>
            </a:pPr>
            <a:endParaRPr lang="fr-BE" sz="2400" spc="-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fr-BE" sz="2400" spc="-1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" y="1143000"/>
            <a:ext cx="6800850" cy="2743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4" y="5352256"/>
            <a:ext cx="5924550" cy="381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84" y="4321432"/>
            <a:ext cx="800100" cy="5080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07504" y="118598"/>
            <a:ext cx="8280920" cy="86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Sets en important une liste de code-barres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236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sz="2600" b="1" i="1" dirty="0" smtClean="0"/>
              <a:t>Votre set est désormais enregistré et peut faire l’objet d’un traitement global </a:t>
            </a:r>
            <a:endParaRPr lang="fr-BE" sz="2600" dirty="0" smtClean="0"/>
          </a:p>
          <a:p>
            <a:pPr>
              <a:buNone/>
            </a:pPr>
            <a:endParaRPr lang="fr-BE" sz="900" dirty="0" smtClean="0"/>
          </a:p>
          <a:p>
            <a:pPr>
              <a:buNone/>
            </a:pPr>
            <a:r>
              <a:rPr lang="fr-BE" sz="2400" u="sng" dirty="0" smtClean="0"/>
              <a:t>Par exemple : </a:t>
            </a:r>
          </a:p>
          <a:p>
            <a:pPr>
              <a:buClr>
                <a:srgbClr val="7030A0"/>
              </a:buClr>
              <a:buNone/>
            </a:pPr>
            <a:endParaRPr lang="fr-BE" sz="900" u="sng" dirty="0" smtClean="0"/>
          </a:p>
          <a:p>
            <a:pPr lvl="0">
              <a:buClr>
                <a:srgbClr val="278989"/>
              </a:buClr>
              <a:buFont typeface="Arial" charset="0"/>
              <a:buChar char="•"/>
            </a:pPr>
            <a:r>
              <a:rPr lang="fr-BE" sz="2400" dirty="0" smtClean="0"/>
              <a:t>Suppression d’exemplaires (avec différents choix par rapport au Holding et à la notice bibliographique : suppression du holding, plus de publication du holding vers Primo, suppression de la notice bibliographique s’il n’y a pas d’autre holding …)</a:t>
            </a:r>
          </a:p>
          <a:p>
            <a:pPr lvl="0">
              <a:buClr>
                <a:srgbClr val="278989"/>
              </a:buClr>
              <a:buFont typeface="Arial" charset="0"/>
              <a:buChar char="•"/>
            </a:pPr>
            <a:endParaRPr lang="fr-BE" sz="2400" dirty="0" smtClean="0"/>
          </a:p>
          <a:p>
            <a:pPr lvl="0">
              <a:buClr>
                <a:srgbClr val="278989"/>
              </a:buClr>
              <a:buFont typeface="Arial" charset="0"/>
              <a:buChar char="•"/>
            </a:pPr>
            <a:r>
              <a:rPr lang="fr-BE" sz="2400" dirty="0" smtClean="0"/>
              <a:t>Modification des données de l’exemplaire : changements de localisation (bibliothèque ou bibliothèque et localisation), ajout/suppression de notes</a:t>
            </a:r>
          </a:p>
          <a:p>
            <a:pPr lvl="0">
              <a:buClr>
                <a:srgbClr val="278989"/>
              </a:buClr>
              <a:buFont typeface="Arial" charset="0"/>
              <a:buChar char="•"/>
            </a:pPr>
            <a:endParaRPr lang="fr-BE" sz="2400" dirty="0" smtClean="0"/>
          </a:p>
          <a:p>
            <a:pPr lvl="0">
              <a:buClr>
                <a:srgbClr val="278989"/>
              </a:buClr>
              <a:buFont typeface="Arial" charset="0"/>
              <a:buChar char="•"/>
            </a:pPr>
            <a:r>
              <a:rPr lang="fr-BE" sz="2400" dirty="0" smtClean="0"/>
              <a:t>Modifications dans les notices HOL (ajouts/suppressions/modifications…)</a:t>
            </a:r>
            <a:r>
              <a:rPr lang="fr-BE" sz="2400" i="1" dirty="0" smtClean="0"/>
              <a:t>		</a:t>
            </a:r>
            <a:endParaRPr lang="fr-BE" sz="2400" spc="-100" dirty="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118598"/>
            <a:ext cx="8280920" cy="86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Sets en important une liste de code-barres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3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</a:t>
            </a:r>
            <a:r>
              <a:rPr lang="fr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Itemized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à partir d’un fichier </a:t>
            </a:r>
            <a:r>
              <a:rPr lang="fr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5" y="1181767"/>
            <a:ext cx="9032705" cy="5450042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20624" y="2276872"/>
            <a:ext cx="43204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6648" y="3300846"/>
            <a:ext cx="360040" cy="28803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67057" y="4221088"/>
            <a:ext cx="4464496" cy="977920"/>
          </a:xfrm>
          <a:prstGeom prst="wedgeRectCallout">
            <a:avLst>
              <a:gd name="adj1" fmla="val -39421"/>
              <a:gd name="adj2" fmla="val 12163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Sélectionner « 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analytics</a:t>
            </a:r>
            <a:r>
              <a:rPr lang="fr-FR" dirty="0" smtClean="0">
                <a:solidFill>
                  <a:schemeClr val="tx1"/>
                </a:solidFill>
              </a:rPr>
              <a:t> » puis sélectionner le type et le nom du rapport.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Cliquer ensuite sur </a:t>
            </a:r>
            <a:r>
              <a:rPr lang="fr-FR" dirty="0" err="1" smtClean="0">
                <a:solidFill>
                  <a:schemeClr val="tx1"/>
                </a:solidFill>
              </a:rPr>
              <a:t>save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206131" y="5199008"/>
            <a:ext cx="360927" cy="99312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355976" y="5271267"/>
            <a:ext cx="89225" cy="87335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6031553" y="1628800"/>
            <a:ext cx="2774555" cy="25922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524328" y="6144620"/>
            <a:ext cx="1263001" cy="5247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888257" y="4320508"/>
            <a:ext cx="2175781" cy="1200329"/>
          </a:xfrm>
          <a:prstGeom prst="rect">
            <a:avLst/>
          </a:prstGeom>
          <a:ln w="349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BE" smtClean="0"/>
              <a:t>Permet </a:t>
            </a:r>
            <a:r>
              <a:rPr lang="fr-BE"/>
              <a:t>de visualiser les données avant qu’elles ne soient intégrées au set</a:t>
            </a:r>
            <a:endParaRPr lang="fr-BE" dirty="0"/>
          </a:p>
        </p:txBody>
      </p:sp>
      <p:cxnSp>
        <p:nvCxnSpPr>
          <p:cNvPr id="21" name="Connecteur droit avec flèche 20"/>
          <p:cNvCxnSpPr>
            <a:endCxn id="18" idx="2"/>
          </p:cNvCxnSpPr>
          <p:nvPr/>
        </p:nvCxnSpPr>
        <p:spPr>
          <a:xfrm flipH="1" flipV="1">
            <a:off x="7976148" y="5520837"/>
            <a:ext cx="124245" cy="6237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57" y="1052736"/>
            <a:ext cx="7992888" cy="4392488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dirty="0" smtClean="0"/>
              <a:t> Exporter </a:t>
            </a:r>
            <a:r>
              <a:rPr lang="fr-BE" sz="2900" dirty="0"/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Créer </a:t>
            </a:r>
            <a:r>
              <a:rPr lang="fr-BE" sz="2800" dirty="0"/>
              <a:t>des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/>
              <a:t>Retrouver les sets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900">
                <a:solidFill>
                  <a:schemeClr val="tx2">
                    <a:lumMod val="50000"/>
                  </a:schemeClr>
                </a:solidFill>
              </a:rPr>
              <a:t>Gérer 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exploiter </a:t>
            </a:r>
            <a:r>
              <a:rPr lang="fr-BE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sets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dirty="0"/>
              <a:t> </a:t>
            </a:r>
            <a:r>
              <a:rPr lang="fr-BE" sz="2600" b="1" dirty="0" smtClean="0"/>
              <a:t>Services disponibles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/>
              <a:t> </a:t>
            </a:r>
            <a:r>
              <a:rPr lang="fr-BE" sz="2600" b="1" dirty="0" smtClean="0"/>
              <a:t>Règles d’indication</a:t>
            </a:r>
            <a:endParaRPr lang="fr-BE" sz="2600" b="1" dirty="0"/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Exercices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exploiter les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</a:t>
            </a:r>
            <a:r>
              <a:rPr lang="fr-BE" dirty="0" smtClean="0"/>
              <a:t>sets</a:t>
            </a:r>
            <a:r>
              <a:rPr lang="fr-BE" dirty="0"/>
              <a:t/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7992888" cy="498802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fr-BE" dirty="0" smtClean="0"/>
              <a:t>Alma propose un certain nombre de traitements possibles sur les données bibliographiques, holding et exemplaires </a:t>
            </a:r>
          </a:p>
          <a:p>
            <a:pPr>
              <a:buClr>
                <a:srgbClr val="278989"/>
              </a:buClr>
              <a:buFont typeface="Arial" charset="0"/>
              <a:buChar char="•"/>
            </a:pPr>
            <a:r>
              <a:rPr lang="fr-BE" dirty="0" smtClean="0"/>
              <a:t>Sur les données elles-mêmes</a:t>
            </a:r>
          </a:p>
          <a:p>
            <a:pPr>
              <a:buClr>
                <a:srgbClr val="278989"/>
              </a:buClr>
              <a:buFont typeface="Arial" charset="0"/>
              <a:buChar char="•"/>
            </a:pPr>
            <a:r>
              <a:rPr lang="fr-BE" dirty="0" smtClean="0"/>
              <a:t>Ou sur des procédures de travail liées à ces données ( par exemple des ‘jobs’ liés au processus de travail ‘Acquisitions’)</a:t>
            </a:r>
          </a:p>
          <a:p>
            <a:endParaRPr lang="fr-BE" dirty="0"/>
          </a:p>
          <a:p>
            <a:pPr marL="411480" lvl="1" indent="0">
              <a:buNone/>
            </a:pPr>
            <a:endParaRPr lang="fr-BE" dirty="0" smtClean="0"/>
          </a:p>
          <a:p>
            <a:pPr marL="114300" indent="0">
              <a:buNone/>
            </a:pPr>
            <a:r>
              <a:rPr lang="fr-BE" dirty="0" smtClean="0"/>
              <a:t>Les traitements spécifiques au catalogue (MMS &amp; Inventory) sont accessibles aux rôle </a:t>
            </a:r>
            <a:r>
              <a:rPr lang="fr-BE" dirty="0" err="1" smtClean="0"/>
              <a:t>Catalog</a:t>
            </a:r>
            <a:r>
              <a:rPr lang="fr-BE" dirty="0" smtClean="0"/>
              <a:t> manager ou à d’autres rôles liés à la gestion et à l’administration du répertoire.</a:t>
            </a:r>
          </a:p>
          <a:p>
            <a:endParaRPr lang="fr-BE" dirty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r>
              <a:rPr lang="fr-BE" dirty="0"/>
              <a:t>Il est utile de connaître les possibilités qu’ils permettent pour demander des </a:t>
            </a:r>
            <a:r>
              <a:rPr lang="fr-BE" dirty="0" smtClean="0"/>
              <a:t>traitements aux responsables </a:t>
            </a:r>
            <a:r>
              <a:rPr lang="fr-BE" smtClean="0"/>
              <a:t>du catalogue (via </a:t>
            </a:r>
            <a:r>
              <a:rPr lang="fr-BE" smtClean="0">
                <a:hlinkClick r:id="rId3"/>
              </a:rPr>
              <a:t>library-systems@lists.ulg.ac.be</a:t>
            </a:r>
            <a:r>
              <a:rPr lang="fr-BE" smtClean="0"/>
              <a:t> ou </a:t>
            </a:r>
            <a:r>
              <a:rPr lang="fr-BE" smtClean="0">
                <a:hlinkClick r:id="rId4"/>
              </a:rPr>
              <a:t>Alma-RM@ulg.ac.be</a:t>
            </a:r>
            <a:r>
              <a:rPr lang="fr-BE"/>
              <a:t>, </a:t>
            </a:r>
            <a:r>
              <a:rPr lang="fr-BE" smtClean="0"/>
              <a:t>ou </a:t>
            </a:r>
            <a:r>
              <a:rPr lang="fr-BE"/>
              <a:t>via le Forum)</a:t>
            </a:r>
          </a:p>
          <a:p>
            <a:pPr marL="114300" indent="0">
              <a:buNone/>
            </a:pPr>
            <a:endParaRPr lang="fr-BE" smtClean="0"/>
          </a:p>
          <a:p>
            <a:pPr marL="114300" indent="0">
              <a:buNone/>
            </a:pPr>
            <a:endParaRPr lang="fr-BE" smtClean="0"/>
          </a:p>
          <a:p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437112"/>
            <a:ext cx="177232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BE" sz="2400" b="1" dirty="0" smtClean="0">
                <a:solidFill>
                  <a:srgbClr val="002060"/>
                </a:solidFill>
              </a:rPr>
              <a:t>MAIS</a:t>
            </a:r>
            <a:endParaRPr lang="fr-BE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1412776"/>
            <a:ext cx="792088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r-BE" i="1" dirty="0" smtClean="0"/>
              <a:t>Menu Admin &gt; Manage jobs and sets &gt; </a:t>
            </a:r>
            <a:r>
              <a:rPr lang="fr-BE" i="1" dirty="0" err="1" smtClean="0"/>
              <a:t>Run</a:t>
            </a:r>
            <a:r>
              <a:rPr lang="fr-BE" i="1" dirty="0" smtClean="0"/>
              <a:t> a job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fr-BE" dirty="0" smtClean="0"/>
              <a:t>Les jobs disponibles varient en fonction des rôles de l’utilisateur.</a:t>
            </a:r>
          </a:p>
          <a:p>
            <a:endParaRPr lang="fr-BE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fr-BE" dirty="0" smtClean="0"/>
          </a:p>
        </p:txBody>
      </p:sp>
      <p:grpSp>
        <p:nvGrpSpPr>
          <p:cNvPr id="10" name="Groupe 9"/>
          <p:cNvGrpSpPr/>
          <p:nvPr/>
        </p:nvGrpSpPr>
        <p:grpSpPr>
          <a:xfrm>
            <a:off x="2699792" y="1916832"/>
            <a:ext cx="2809875" cy="2066925"/>
            <a:chOff x="2699792" y="1916832"/>
            <a:chExt cx="2809875" cy="206692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916832"/>
              <a:ext cx="2809875" cy="20669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987824" y="2780928"/>
              <a:ext cx="864096" cy="21602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3694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097695" y="1177524"/>
            <a:ext cx="5688632" cy="648072"/>
          </a:xfrm>
        </p:spPr>
        <p:txBody>
          <a:bodyPr>
            <a:normAutofit/>
          </a:bodyPr>
          <a:lstStyle/>
          <a:p>
            <a:pPr marL="777240" lvl="2" indent="0" algn="ctr">
              <a:buNone/>
            </a:pPr>
            <a:r>
              <a:rPr lang="fr-BE" sz="3200" spc="-100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Différentes </a:t>
            </a:r>
            <a:r>
              <a:rPr lang="fr-BE" sz="3200" spc="-1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catégories</a:t>
            </a:r>
          </a:p>
        </p:txBody>
      </p:sp>
      <p:sp>
        <p:nvSpPr>
          <p:cNvPr id="8" name="Légende encadrée 1 7"/>
          <p:cNvSpPr/>
          <p:nvPr/>
        </p:nvSpPr>
        <p:spPr>
          <a:xfrm>
            <a:off x="4355977" y="3433050"/>
            <a:ext cx="3888432" cy="864096"/>
          </a:xfrm>
          <a:prstGeom prst="borderCallout1">
            <a:avLst>
              <a:gd name="adj1" fmla="val 98328"/>
              <a:gd name="adj2" fmla="val 1592"/>
              <a:gd name="adj3" fmla="val 88597"/>
              <a:gd name="adj4" fmla="val -588"/>
            </a:avLst>
          </a:prstGeom>
          <a:solidFill>
            <a:srgbClr val="85DFFF"/>
          </a:solidFill>
          <a:ln>
            <a:solidFill>
              <a:srgbClr val="00B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smtClean="0">
                <a:solidFill>
                  <a:srgbClr val="002060"/>
                </a:solidFill>
              </a:rPr>
              <a:t>Acquisitions : </a:t>
            </a:r>
          </a:p>
          <a:p>
            <a:pPr algn="ctr"/>
            <a:r>
              <a:rPr lang="fr-BE" sz="2000">
                <a:solidFill>
                  <a:srgbClr val="002060"/>
                </a:solidFill>
              </a:rPr>
              <a:t>t</a:t>
            </a:r>
            <a:r>
              <a:rPr lang="fr-BE" sz="2000" smtClean="0">
                <a:solidFill>
                  <a:srgbClr val="002060"/>
                </a:solidFill>
              </a:rPr>
              <a:t>raitements sur les lignes de commandes…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>
          <a:xfrm>
            <a:off x="4355977" y="1834191"/>
            <a:ext cx="3888432" cy="1420054"/>
          </a:xfrm>
          <a:prstGeom prst="borderCallout1">
            <a:avLst>
              <a:gd name="adj1" fmla="val 89981"/>
              <a:gd name="adj2" fmla="val 721"/>
              <a:gd name="adj3" fmla="val 87578"/>
              <a:gd name="adj4" fmla="val 197"/>
            </a:avLst>
          </a:prstGeom>
          <a:solidFill>
            <a:srgbClr val="B9EDFF"/>
          </a:solidFill>
          <a:ln>
            <a:solidFill>
              <a:srgbClr val="00B9F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smtClean="0">
                <a:solidFill>
                  <a:srgbClr val="002060"/>
                </a:solidFill>
              </a:rPr>
              <a:t>Resource management : </a:t>
            </a:r>
            <a:r>
              <a:rPr lang="fr-BE" sz="2000" smtClean="0">
                <a:solidFill>
                  <a:srgbClr val="002060"/>
                </a:solidFill>
              </a:rPr>
              <a:t>normalisation de données, modifications sur l’inventaire, publication des données…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>
          <a:xfrm>
            <a:off x="4355976" y="5463770"/>
            <a:ext cx="3888432" cy="864096"/>
          </a:xfrm>
          <a:prstGeom prst="borderCallout1">
            <a:avLst>
              <a:gd name="adj1" fmla="val 98328"/>
              <a:gd name="adj2" fmla="val 1592"/>
              <a:gd name="adj3" fmla="val 88597"/>
              <a:gd name="adj4" fmla="val 718"/>
            </a:avLst>
          </a:prstGeom>
          <a:solidFill>
            <a:srgbClr val="00B9FA"/>
          </a:solidFill>
          <a:ln>
            <a:solidFill>
              <a:srgbClr val="00B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smtClean="0">
                <a:solidFill>
                  <a:srgbClr val="002060"/>
                </a:solidFill>
              </a:rPr>
              <a:t>Administration : </a:t>
            </a:r>
          </a:p>
          <a:p>
            <a:pPr algn="ctr"/>
            <a:r>
              <a:rPr lang="fr-BE" sz="2000" smtClean="0">
                <a:solidFill>
                  <a:srgbClr val="002060"/>
                </a:solidFill>
              </a:rPr>
              <a:t>jobs liés aux utilisateurs (staff / lecteurs)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12" name="Légende encadrée 1 11"/>
          <p:cNvSpPr/>
          <p:nvPr/>
        </p:nvSpPr>
        <p:spPr>
          <a:xfrm>
            <a:off x="4355977" y="4472920"/>
            <a:ext cx="3888432" cy="864096"/>
          </a:xfrm>
          <a:prstGeom prst="borderCallout1">
            <a:avLst>
              <a:gd name="adj1" fmla="val 98328"/>
              <a:gd name="adj2" fmla="val 1592"/>
              <a:gd name="adj3" fmla="val 84677"/>
              <a:gd name="adj4" fmla="val -153"/>
            </a:avLst>
          </a:prstGeom>
          <a:solidFill>
            <a:srgbClr val="4FD1FF"/>
          </a:solidFill>
          <a:ln>
            <a:solidFill>
              <a:srgbClr val="00B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smtClean="0">
                <a:solidFill>
                  <a:srgbClr val="002060"/>
                </a:solidFill>
              </a:rPr>
              <a:t>Fulfillment : </a:t>
            </a:r>
          </a:p>
          <a:p>
            <a:pPr algn="ctr"/>
            <a:r>
              <a:rPr lang="fr-BE" sz="2000">
                <a:solidFill>
                  <a:srgbClr val="002060"/>
                </a:solidFill>
              </a:rPr>
              <a:t>t</a:t>
            </a:r>
            <a:r>
              <a:rPr lang="fr-BE" sz="2000" smtClean="0">
                <a:solidFill>
                  <a:srgbClr val="002060"/>
                </a:solidFill>
              </a:rPr>
              <a:t>raitements sur les prêts,  les requêtes</a:t>
            </a:r>
            <a:endParaRPr lang="fr-BE" sz="16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45885"/>
            <a:ext cx="3452144" cy="44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16169" y="1124744"/>
            <a:ext cx="8280268" cy="5516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BE" sz="2400" spc="-100" smtClean="0">
                <a:solidFill>
                  <a:schemeClr val="tx2"/>
                </a:solidFill>
                <a:latin typeface="Arial Rounded MT Bold" pitchFamily="34" charset="0"/>
              </a:rPr>
              <a:t>Quelques exemples spécifiques </a:t>
            </a:r>
            <a:r>
              <a:rPr lang="fr-BE" sz="2400" spc="-100">
                <a:solidFill>
                  <a:schemeClr val="tx2"/>
                </a:solidFill>
                <a:latin typeface="Arial Rounded MT Bold" pitchFamily="34" charset="0"/>
              </a:rPr>
              <a:t>au Resource management</a:t>
            </a:r>
          </a:p>
          <a:p>
            <a:pPr marL="114300" indent="0" algn="ctr">
              <a:buFont typeface="Arial" panose="020B0604020202020204" pitchFamily="34" charset="0"/>
              <a:buNone/>
            </a:pPr>
            <a:endParaRPr lang="fr-BE" sz="900" spc="-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fr-BE" sz="2400" b="1" smtClean="0"/>
              <a:t>Catégorie </a:t>
            </a:r>
            <a:r>
              <a:rPr lang="fr-BE" sz="2400" b="1" u="sng" dirty="0" smtClean="0"/>
              <a:t>Export</a:t>
            </a:r>
          </a:p>
          <a:p>
            <a:pPr marL="625475"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200" dirty="0" smtClean="0"/>
              <a:t> Export </a:t>
            </a:r>
            <a:r>
              <a:rPr lang="fr-BE" sz="2200" dirty="0" err="1" smtClean="0"/>
              <a:t>electronic</a:t>
            </a:r>
            <a:r>
              <a:rPr lang="fr-BE" sz="2200" dirty="0" smtClean="0"/>
              <a:t> portfolios</a:t>
            </a:r>
            <a:r>
              <a:rPr lang="fr-BE" sz="2200" i="1" dirty="0" smtClean="0">
                <a:solidFill>
                  <a:srgbClr val="0070C0"/>
                </a:solidFill>
              </a:rPr>
              <a:t/>
            </a:r>
            <a:br>
              <a:rPr lang="fr-BE" sz="2200" i="1" dirty="0" smtClean="0">
                <a:solidFill>
                  <a:srgbClr val="0070C0"/>
                </a:solidFill>
              </a:rPr>
            </a:br>
            <a:r>
              <a:rPr lang="fr-BE" sz="2200" i="1" dirty="0" smtClean="0">
                <a:solidFill>
                  <a:srgbClr val="0070C0"/>
                </a:solidFill>
              </a:rPr>
              <a:t>  </a:t>
            </a:r>
            <a:r>
              <a:rPr lang="fr-BE" dirty="0" smtClean="0"/>
              <a:t>Permet d’exporter les informations relatives à des portfolios actifs.</a:t>
            </a:r>
          </a:p>
          <a:p>
            <a:pPr marL="625475"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200" dirty="0" smtClean="0"/>
              <a:t> Export </a:t>
            </a:r>
            <a:r>
              <a:rPr lang="fr-BE" sz="2200" err="1" smtClean="0"/>
              <a:t>bibliographic</a:t>
            </a:r>
            <a:r>
              <a:rPr lang="fr-BE" sz="2200" smtClean="0"/>
              <a:t> records </a:t>
            </a:r>
            <a:r>
              <a:rPr lang="fr-BE" i="1" smtClean="0"/>
              <a:t>(</a:t>
            </a:r>
            <a:r>
              <a:rPr lang="fr-BE" i="1"/>
              <a:t>vers un serveur </a:t>
            </a:r>
            <a:r>
              <a:rPr lang="fr-BE" i="1" smtClean="0"/>
              <a:t>FTP)</a:t>
            </a:r>
            <a:endParaRPr lang="fr-BE" i="1" dirty="0" smtClean="0"/>
          </a:p>
          <a:p>
            <a:pPr marL="625475"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200" dirty="0" smtClean="0"/>
              <a:t> Export Physical Items Labels</a:t>
            </a:r>
            <a:br>
              <a:rPr lang="fr-BE" sz="2200" dirty="0" smtClean="0"/>
            </a:br>
            <a:r>
              <a:rPr lang="fr-BE" sz="2200" dirty="0" smtClean="0"/>
              <a:t>  </a:t>
            </a:r>
            <a:r>
              <a:rPr lang="fr-BE" dirty="0" smtClean="0"/>
              <a:t>…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fr-BE" sz="2400" b="1" dirty="0" smtClean="0"/>
              <a:t>Catégorie </a:t>
            </a:r>
            <a:r>
              <a:rPr lang="fr-BE" sz="2400" b="1" u="sng" dirty="0" smtClean="0"/>
              <a:t>Information update</a:t>
            </a:r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200" dirty="0" smtClean="0"/>
              <a:t> Change </a:t>
            </a:r>
            <a:r>
              <a:rPr lang="fr-BE" sz="2200" dirty="0" err="1" smtClean="0"/>
              <a:t>physical</a:t>
            </a:r>
            <a:r>
              <a:rPr lang="fr-BE" sz="2200" dirty="0" smtClean="0"/>
              <a:t> items</a:t>
            </a:r>
            <a:r>
              <a:rPr lang="fr-BE" sz="2800" i="1" dirty="0" smtClean="0">
                <a:solidFill>
                  <a:srgbClr val="0070C0"/>
                </a:solidFill>
              </a:rPr>
              <a:t/>
            </a:r>
            <a:br>
              <a:rPr lang="fr-BE" sz="2800" i="1" dirty="0" smtClean="0">
                <a:solidFill>
                  <a:srgbClr val="0070C0"/>
                </a:solidFill>
              </a:rPr>
            </a:br>
            <a:r>
              <a:rPr lang="fr-BE" sz="2800" i="1" dirty="0" smtClean="0">
                <a:solidFill>
                  <a:srgbClr val="0070C0"/>
                </a:solidFill>
              </a:rPr>
              <a:t> </a:t>
            </a:r>
            <a:r>
              <a:rPr lang="fr-BE" dirty="0" smtClean="0"/>
              <a:t>Permet de  mettre à jour les informations des exemplaires à partir d’un set « </a:t>
            </a:r>
            <a:r>
              <a:rPr lang="fr-BE" dirty="0" err="1" smtClean="0"/>
              <a:t>physical</a:t>
            </a:r>
            <a:r>
              <a:rPr lang="fr-BE" dirty="0" smtClean="0"/>
              <a:t> items » ou « </a:t>
            </a:r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titles</a:t>
            </a:r>
            <a:r>
              <a:rPr lang="fr-BE" dirty="0" smtClean="0"/>
              <a:t> ».</a:t>
            </a:r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200" dirty="0" smtClean="0"/>
              <a:t> Change Holdings information</a:t>
            </a:r>
          </a:p>
          <a:p>
            <a:pPr marL="777240" lvl="2" indent="0">
              <a:buFont typeface="Arial" pitchFamily="34" charset="0"/>
              <a:buNone/>
            </a:pPr>
            <a:r>
              <a:rPr lang="fr-BE" sz="2000" dirty="0" smtClean="0"/>
              <a:t>Permet de mettre à jour les informations de la notice HOL : changements de localisation </a:t>
            </a:r>
            <a:r>
              <a:rPr lang="fr-BE" sz="2000" smtClean="0"/>
              <a:t>&amp; normalisation Marc21</a:t>
            </a:r>
            <a:endParaRPr lang="fr-BE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8631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280268" cy="551668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BE" sz="2400" spc="-100" dirty="0" smtClean="0">
                <a:solidFill>
                  <a:schemeClr val="tx2"/>
                </a:solidFill>
                <a:latin typeface="Arial Rounded MT Bold" pitchFamily="34" charset="0"/>
              </a:rPr>
              <a:t>Quelques exemples</a:t>
            </a:r>
          </a:p>
          <a:p>
            <a:pPr marL="114300" indent="0">
              <a:buNone/>
            </a:pPr>
            <a:endParaRPr lang="fr-BE" sz="1600" i="1" spc="-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114300" indent="0">
              <a:buNone/>
            </a:pPr>
            <a:r>
              <a:rPr lang="fr-BE" sz="2400" b="1" dirty="0" smtClean="0"/>
              <a:t>Catégorie </a:t>
            </a:r>
            <a:r>
              <a:rPr lang="fr-BE" sz="2400" b="1" u="sng" dirty="0" smtClean="0"/>
              <a:t>Move Items</a:t>
            </a:r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400" dirty="0" smtClean="0"/>
              <a:t> Move </a:t>
            </a:r>
            <a:r>
              <a:rPr lang="fr-BE" sz="2400" dirty="0" err="1"/>
              <a:t>physical</a:t>
            </a:r>
            <a:r>
              <a:rPr lang="fr-BE" sz="2400" dirty="0"/>
              <a:t> </a:t>
            </a:r>
            <a:r>
              <a:rPr lang="fr-BE" sz="2400" dirty="0" smtClean="0"/>
              <a:t>items</a:t>
            </a:r>
            <a:r>
              <a:rPr lang="fr-BE" sz="2200" i="1" dirty="0" smtClean="0">
                <a:solidFill>
                  <a:srgbClr val="0070C0"/>
                </a:solidFill>
              </a:rPr>
              <a:t/>
            </a:r>
            <a:br>
              <a:rPr lang="fr-BE" sz="2200" i="1" dirty="0" smtClean="0">
                <a:solidFill>
                  <a:srgbClr val="0070C0"/>
                </a:solidFill>
              </a:rPr>
            </a:br>
            <a:r>
              <a:rPr lang="fr-BE" sz="2000" dirty="0" smtClean="0"/>
              <a:t>Créer des demandes (</a:t>
            </a:r>
            <a:r>
              <a:rPr lang="fr-BE" sz="2000" dirty="0" err="1" smtClean="0"/>
              <a:t>requests</a:t>
            </a:r>
            <a:r>
              <a:rPr lang="fr-BE" sz="2000" dirty="0" smtClean="0"/>
              <a:t>) de déplacement d’un ensemble d’exemplaires physiques (</a:t>
            </a:r>
            <a:r>
              <a:rPr lang="fr-BE" sz="2000" dirty="0" err="1" smtClean="0"/>
              <a:t>physical</a:t>
            </a:r>
            <a:r>
              <a:rPr lang="fr-BE" sz="2000" dirty="0" smtClean="0"/>
              <a:t> items) vers une nouvelle localisation (bibliothèque/localisation)</a:t>
            </a:r>
          </a:p>
          <a:p>
            <a:pPr marL="411480" lvl="1" indent="0">
              <a:buNone/>
            </a:pPr>
            <a:endParaRPr lang="fr-BE" sz="1600" dirty="0" smtClean="0"/>
          </a:p>
          <a:p>
            <a:pPr marL="114300" indent="0">
              <a:buNone/>
            </a:pPr>
            <a:r>
              <a:rPr lang="fr-BE" sz="2400" b="1" dirty="0"/>
              <a:t>Catégorie </a:t>
            </a:r>
            <a:r>
              <a:rPr lang="fr-BE" sz="2400" b="1" u="sng" dirty="0" err="1"/>
              <a:t>Withdraw</a:t>
            </a:r>
            <a:endParaRPr lang="fr-BE" sz="2400" b="1" u="sng" dirty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400" dirty="0" smtClean="0"/>
              <a:t> </a:t>
            </a:r>
            <a:r>
              <a:rPr lang="fr-BE" sz="2400" dirty="0" err="1" smtClean="0"/>
              <a:t>Delete</a:t>
            </a:r>
            <a:r>
              <a:rPr lang="fr-BE" sz="2400" dirty="0" smtClean="0"/>
              <a:t> </a:t>
            </a:r>
            <a:r>
              <a:rPr lang="fr-BE" sz="2400" dirty="0" err="1"/>
              <a:t>bibliographic</a:t>
            </a:r>
            <a:r>
              <a:rPr lang="fr-BE" sz="2400" dirty="0"/>
              <a:t> record</a:t>
            </a:r>
          </a:p>
          <a:p>
            <a:pPr marL="722313" indent="0">
              <a:buClr>
                <a:srgbClr val="278989"/>
              </a:buClr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/>
              <a:t>les options, </a:t>
            </a:r>
            <a:r>
              <a:rPr lang="en-US" dirty="0" err="1"/>
              <a:t>vérifie</a:t>
            </a:r>
            <a:r>
              <a:rPr lang="en-US" dirty="0"/>
              <a:t> que les notices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liées</a:t>
            </a:r>
            <a:r>
              <a:rPr lang="en-US" dirty="0"/>
              <a:t> à des </a:t>
            </a:r>
            <a:r>
              <a:rPr lang="en-US" dirty="0" smtClean="0"/>
              <a:t> </a:t>
            </a:r>
            <a:r>
              <a:rPr lang="en-US" dirty="0" err="1" smtClean="0"/>
              <a:t>commandes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à </a:t>
            </a:r>
            <a:r>
              <a:rPr lang="en-US" dirty="0" err="1"/>
              <a:t>d’autres</a:t>
            </a:r>
            <a:r>
              <a:rPr lang="en-US" dirty="0"/>
              <a:t> notices.</a:t>
            </a:r>
            <a:endParaRPr lang="fr-BE" sz="2400" dirty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400" dirty="0" smtClean="0"/>
              <a:t> </a:t>
            </a:r>
            <a:r>
              <a:rPr lang="fr-BE" sz="2400" dirty="0" err="1" smtClean="0"/>
              <a:t>Delete</a:t>
            </a:r>
            <a:r>
              <a:rPr lang="fr-BE" sz="2400" dirty="0" smtClean="0"/>
              <a:t> </a:t>
            </a:r>
            <a:r>
              <a:rPr lang="fr-BE" sz="2400" dirty="0" err="1"/>
              <a:t>physical</a:t>
            </a:r>
            <a:r>
              <a:rPr lang="fr-BE" sz="2400" dirty="0"/>
              <a:t> items</a:t>
            </a:r>
          </a:p>
          <a:p>
            <a:pPr marL="722313" lvl="3" indent="0">
              <a:buNone/>
            </a:pPr>
            <a:r>
              <a:rPr lang="fr-BE" sz="1900" dirty="0"/>
              <a:t>Vérifie que l’exemplaire n’est pas en prêt ou n’est pas associé à une PO </a:t>
            </a:r>
            <a:r>
              <a:rPr lang="fr-BE" sz="1900" dirty="0" smtClean="0"/>
              <a:t>Line</a:t>
            </a:r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578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disponibles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51520" y="1152680"/>
            <a:ext cx="8280268" cy="551668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fr-BE" sz="2400" spc="-100" dirty="0" smtClean="0">
                <a:solidFill>
                  <a:schemeClr val="tx2"/>
                </a:solidFill>
                <a:latin typeface="Arial Rounded MT Bold" pitchFamily="34" charset="0"/>
              </a:rPr>
              <a:t>Quelques exemples</a:t>
            </a:r>
          </a:p>
          <a:p>
            <a:pPr marL="114300" indent="0">
              <a:buNone/>
            </a:pPr>
            <a:r>
              <a:rPr lang="fr-BE" sz="2400" b="1" dirty="0" smtClean="0"/>
              <a:t>Catégorie </a:t>
            </a:r>
            <a:r>
              <a:rPr lang="fr-BE" sz="2400" b="1" u="sng" dirty="0"/>
              <a:t>Marc21 </a:t>
            </a:r>
            <a:r>
              <a:rPr lang="fr-BE" sz="2400" b="1" u="sng" dirty="0" err="1"/>
              <a:t>normalization</a:t>
            </a:r>
            <a:endParaRPr lang="fr-BE" sz="2400" b="1" u="sng" dirty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Permet</a:t>
            </a:r>
            <a:r>
              <a:rPr lang="en-US" sz="2400" dirty="0" smtClean="0"/>
              <a:t> des </a:t>
            </a:r>
            <a:r>
              <a:rPr lang="en-US" sz="2400" dirty="0" err="1" smtClean="0"/>
              <a:t>traitements</a:t>
            </a:r>
            <a:r>
              <a:rPr lang="en-US" sz="2400" dirty="0" smtClean="0"/>
              <a:t> ‘OTB’</a:t>
            </a:r>
          </a:p>
          <a:p>
            <a:pPr lvl="2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dirty="0" err="1" smtClean="0"/>
              <a:t>Supprimer</a:t>
            </a:r>
            <a:r>
              <a:rPr lang="en-US" sz="2200" dirty="0" smtClean="0"/>
              <a:t> un ensemble de  notices de la publication</a:t>
            </a:r>
          </a:p>
          <a:p>
            <a:pPr lvl="2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dirty="0" err="1" smtClean="0"/>
              <a:t>Synchronisations</a:t>
            </a:r>
            <a:r>
              <a:rPr lang="en-US" sz="2200" dirty="0" smtClean="0"/>
              <a:t> avec </a:t>
            </a:r>
            <a:r>
              <a:rPr lang="en-US" sz="2200" smtClean="0"/>
              <a:t>catalogues externes</a:t>
            </a:r>
          </a:p>
          <a:p>
            <a:pPr lvl="2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200" smtClean="0"/>
              <a:t>…</a:t>
            </a:r>
            <a:endParaRPr lang="en-US" sz="2200" dirty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Appliquer</a:t>
            </a:r>
            <a:r>
              <a:rPr lang="en-US" sz="2400" dirty="0" smtClean="0"/>
              <a:t> sur un ensemble de notices des </a:t>
            </a:r>
            <a:r>
              <a:rPr lang="en-US" sz="2400" dirty="0" err="1"/>
              <a:t>règles</a:t>
            </a:r>
            <a:r>
              <a:rPr lang="en-US" sz="2400" dirty="0"/>
              <a:t> de </a:t>
            </a:r>
            <a:r>
              <a:rPr lang="en-US" sz="2400" dirty="0" err="1" smtClean="0"/>
              <a:t>normalisation</a:t>
            </a:r>
            <a:r>
              <a:rPr lang="en-US" sz="2400" dirty="0" smtClean="0"/>
              <a:t> </a:t>
            </a:r>
            <a:r>
              <a:rPr lang="en-US" sz="2400" dirty="0" err="1" smtClean="0"/>
              <a:t>créées</a:t>
            </a:r>
            <a:r>
              <a:rPr lang="en-US" sz="2400" dirty="0" smtClean="0"/>
              <a:t> </a:t>
            </a:r>
            <a:r>
              <a:rPr lang="en-US" sz="2400" smtClean="0"/>
              <a:t>par l’Institution</a:t>
            </a:r>
            <a:endParaRPr lang="en-US" sz="2400" dirty="0"/>
          </a:p>
          <a:p>
            <a:pPr marL="114300" indent="0">
              <a:buNone/>
            </a:pPr>
            <a:endParaRPr lang="fr-BE" sz="1300" b="1" dirty="0" smtClean="0"/>
          </a:p>
          <a:p>
            <a:pPr marL="114300" indent="0">
              <a:buNone/>
            </a:pPr>
            <a:r>
              <a:rPr lang="fr-BE" sz="2400" b="1" dirty="0" smtClean="0"/>
              <a:t>Catégorie </a:t>
            </a:r>
            <a:r>
              <a:rPr lang="fr-BE" sz="2400" b="1" u="sng" dirty="0" err="1" smtClean="0"/>
              <a:t>Publishing</a:t>
            </a:r>
            <a:endParaRPr lang="fr-BE" sz="2400" b="1" u="sng" dirty="0" smtClean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fr-BE" sz="2400" dirty="0" smtClean="0"/>
              <a:t> Possibilité de ‘republier’ (vers l’outil </a:t>
            </a:r>
            <a:r>
              <a:rPr lang="fr-BE" sz="2400" dirty="0" err="1" smtClean="0"/>
              <a:t>discovery</a:t>
            </a:r>
            <a:r>
              <a:rPr lang="fr-BE" sz="2400" dirty="0" smtClean="0"/>
              <a:t>) un ensemble de notices bibliographiques.</a:t>
            </a:r>
            <a:endParaRPr lang="fr-BE" dirty="0" smtClean="0"/>
          </a:p>
          <a:p>
            <a:pPr marL="411480" lvl="1" indent="0">
              <a:buNone/>
            </a:pPr>
            <a:endParaRPr lang="en-US" sz="1300" i="1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fr-BE" sz="2400" b="1" dirty="0" smtClean="0"/>
              <a:t>Catégorie </a:t>
            </a:r>
            <a:r>
              <a:rPr lang="fr-BE" sz="2400" b="1" u="sng" dirty="0" err="1" smtClean="0"/>
              <a:t>Request</a:t>
            </a:r>
            <a:endParaRPr lang="fr-BE" sz="2400" b="1" u="sng" dirty="0"/>
          </a:p>
          <a:p>
            <a:pPr lvl="1">
              <a:buClr>
                <a:srgbClr val="278989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Create </a:t>
            </a:r>
            <a:r>
              <a:rPr lang="en-US" sz="2400" dirty="0"/>
              <a:t>physical item work </a:t>
            </a:r>
            <a:r>
              <a:rPr lang="en-US" sz="2400" dirty="0" smtClean="0"/>
              <a:t>orders</a:t>
            </a:r>
          </a:p>
          <a:p>
            <a:pPr marL="892175" lvl="1" indent="-481013">
              <a:buNone/>
            </a:pPr>
            <a:r>
              <a:rPr lang="en-US" sz="2400" i="1" dirty="0">
                <a:solidFill>
                  <a:srgbClr val="0070C0"/>
                </a:solidFill>
              </a:rPr>
              <a:t>	</a:t>
            </a:r>
            <a:r>
              <a:rPr lang="en-US" sz="2000" dirty="0" err="1" smtClean="0"/>
              <a:t>Permet</a:t>
            </a:r>
            <a:r>
              <a:rPr lang="en-US" sz="2000" dirty="0" smtClean="0"/>
              <a:t> </a:t>
            </a:r>
            <a:r>
              <a:rPr lang="en-US" sz="2000" dirty="0" err="1" smtClean="0"/>
              <a:t>d’initier</a:t>
            </a:r>
            <a:r>
              <a:rPr lang="en-US" sz="2000" dirty="0" smtClean="0"/>
              <a:t> </a:t>
            </a:r>
            <a:r>
              <a:rPr lang="en-US" sz="2000" err="1" smtClean="0"/>
              <a:t>une</a:t>
            </a:r>
            <a:r>
              <a:rPr lang="en-US" sz="2000" smtClean="0"/>
              <a:t> procédure </a:t>
            </a:r>
            <a:r>
              <a:rPr lang="en-US" sz="2000" dirty="0" smtClean="0"/>
              <a:t>de </a:t>
            </a:r>
            <a:r>
              <a:rPr lang="en-US" sz="2000" dirty="0" err="1" smtClean="0"/>
              <a:t>traitement</a:t>
            </a:r>
            <a:r>
              <a:rPr lang="en-US" sz="2000" dirty="0" smtClean="0"/>
              <a:t> interne à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d’un </a:t>
            </a:r>
            <a:r>
              <a:rPr lang="en-US" sz="2000" smtClean="0"/>
              <a:t>ensemble “physical titles” </a:t>
            </a:r>
            <a:r>
              <a:rPr lang="en-US" sz="2000" err="1" smtClean="0"/>
              <a:t>ou</a:t>
            </a:r>
            <a:r>
              <a:rPr lang="en-US" sz="2000" smtClean="0"/>
              <a:t> “physical items”</a:t>
            </a:r>
            <a:endParaRPr lang="fr-BE" sz="2200" b="1" dirty="0"/>
          </a:p>
        </p:txBody>
      </p:sp>
    </p:spTree>
    <p:extLst>
      <p:ext uri="{BB962C8B-B14F-4D97-AF65-F5344CB8AC3E}">
        <p14:creationId xmlns:p14="http://schemas.microsoft.com/office/powerpoint/2010/main" val="35825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idx="1"/>
          </p:nvPr>
        </p:nvSpPr>
        <p:spPr>
          <a:xfrm>
            <a:off x="323850" y="908721"/>
            <a:ext cx="7993063" cy="527618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fr-BE" sz="2600" dirty="0"/>
              <a:t>La présentation des résultats de recherche diffère selon le type de recherche.</a:t>
            </a:r>
          </a:p>
          <a:p>
            <a:pPr marL="114300" indent="0">
              <a:buNone/>
            </a:pPr>
            <a:endParaRPr lang="fr-BE" sz="800" dirty="0"/>
          </a:p>
          <a:p>
            <a:pPr marL="114300" indent="0">
              <a:buNone/>
            </a:pPr>
            <a:r>
              <a:rPr lang="fr-BE" sz="2200" dirty="0"/>
              <a:t>Le contenu du </a:t>
            </a:r>
            <a:r>
              <a:rPr lang="fr-BE" sz="2200"/>
              <a:t>fichier </a:t>
            </a:r>
            <a:r>
              <a:rPr lang="fr-BE" sz="2200" smtClean="0"/>
              <a:t>Excel  </a:t>
            </a:r>
            <a:r>
              <a:rPr lang="fr-BE" sz="2200" dirty="0" smtClean="0"/>
              <a:t>:</a:t>
            </a:r>
            <a:endParaRPr lang="fr-BE" sz="2200" dirty="0"/>
          </a:p>
          <a:p>
            <a:pPr marL="411480" lvl="1" indent="0">
              <a:buClr>
                <a:srgbClr val="7030A0"/>
              </a:buClr>
              <a:buNone/>
            </a:pPr>
            <a:r>
              <a:rPr lang="fr-BE" dirty="0"/>
              <a:t>	</a:t>
            </a:r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endParaRPr lang="fr-BE" sz="2200" dirty="0"/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endParaRPr lang="fr-BE" sz="2200" dirty="0"/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endParaRPr lang="fr-BE" sz="2200" dirty="0"/>
          </a:p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</a:pPr>
            <a:endParaRPr lang="fr-BE" sz="2200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</a:pPr>
            <a:endParaRPr lang="fr-BE" sz="2200" dirty="0"/>
          </a:p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endParaRPr lang="fr-BE" sz="2200" smtClean="0"/>
          </a:p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r>
              <a:rPr lang="fr-BE" sz="2200" smtClean="0"/>
              <a:t>Il sera </a:t>
            </a:r>
            <a:r>
              <a:rPr lang="fr-BE" sz="2200" dirty="0"/>
              <a:t>donc différent et différemment exploitable selon la recherche de départ.</a:t>
            </a:r>
          </a:p>
          <a:p>
            <a:endParaRPr lang="fr-FR" dirty="0" smtClean="0"/>
          </a:p>
          <a:p>
            <a:pPr marL="114300" indent="0">
              <a:buNone/>
            </a:pPr>
            <a:r>
              <a:rPr lang="fr-FR" i="1" dirty="0" smtClean="0">
                <a:solidFill>
                  <a:srgbClr val="002060"/>
                </a:solidFill>
              </a:rPr>
              <a:t>Un export sous Excel peut être fait pour tous les types de données : données du catalogue, données liées aux Acquisitions ou aux Services aux </a:t>
            </a:r>
            <a:r>
              <a:rPr lang="fr-FR" i="1" smtClean="0">
                <a:solidFill>
                  <a:srgbClr val="002060"/>
                </a:solidFill>
              </a:rPr>
              <a:t>usagers. Le choix de la vue n’est pas disponible dans tous les cas.</a:t>
            </a:r>
            <a:endParaRPr lang="fr-FR" i="1" dirty="0">
              <a:solidFill>
                <a:srgbClr val="00206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98334" y="7886"/>
            <a:ext cx="7992888" cy="114300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Exporter sous Excel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0826" y="2564903"/>
            <a:ext cx="62794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</a:pPr>
            <a:r>
              <a:rPr lang="fr-BE" smtClean="0"/>
              <a:t>reprend </a:t>
            </a:r>
            <a:r>
              <a:rPr lang="fr-BE"/>
              <a:t>exactement ce qu’on voit à l’écran</a:t>
            </a:r>
            <a:r>
              <a:rPr lang="fr-BE" smtClean="0"/>
              <a:t>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</a:pPr>
            <a:endParaRPr lang="fr-BE" sz="900"/>
          </a:p>
          <a:p>
            <a:pPr>
              <a:buClr>
                <a:schemeClr val="accent2">
                  <a:lumMod val="50000"/>
                </a:schemeClr>
              </a:buClr>
              <a:buFont typeface="Arial" charset="0"/>
              <a:buChar char="•"/>
            </a:pPr>
            <a:r>
              <a:rPr lang="fr-BE" smtClean="0"/>
              <a:t>ou vous </a:t>
            </a:r>
            <a:r>
              <a:rPr lang="fr-BE"/>
              <a:t>permet d’exporter tous les champs </a:t>
            </a:r>
            <a:endParaRPr lang="fr-BE" smtClean="0"/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fr-BE" i="1" smtClean="0"/>
              <a:t>(</a:t>
            </a:r>
            <a:r>
              <a:rPr lang="fr-BE" i="1"/>
              <a:t>si vous avez paramétré l’affichage en fonction de vos besoins - par exemple, la date de modification de la notice, qui ne vous est d’aucune utilité dans l’affichage des résultats - , vous avez malgré tout la possibilité d’exporter cette </a:t>
            </a:r>
            <a:r>
              <a:rPr lang="fr-BE" i="1" smtClean="0"/>
              <a:t>information)</a:t>
            </a:r>
            <a:endParaRPr lang="fr-BE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65" y="2645562"/>
            <a:ext cx="1895475" cy="120015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4644008" y="2774388"/>
            <a:ext cx="2090657" cy="4026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44008" y="3176999"/>
            <a:ext cx="2090657" cy="308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sz="280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90564" y="1412776"/>
            <a:ext cx="7704856" cy="5184576"/>
          </a:xfrm>
        </p:spPr>
        <p:txBody>
          <a:bodyPr>
            <a:noAutofit/>
          </a:bodyPr>
          <a:lstStyle/>
          <a:p>
            <a:pPr marL="87313" indent="0">
              <a:buNone/>
              <a:tabLst>
                <a:tab pos="7623175" algn="l"/>
              </a:tabLst>
            </a:pPr>
            <a:r>
              <a:rPr lang="fr-BE" sz="2400" dirty="0" smtClean="0"/>
              <a:t>Les règles d’indication sont utilisées pour filtrer les sets. Elles sont utiles lorsque vous souhaitez retrouver un élément de la notice bibliographique qui n’est pas indexé.</a:t>
            </a:r>
          </a:p>
          <a:p>
            <a:pPr marL="87313" indent="0">
              <a:buNone/>
              <a:tabLst>
                <a:tab pos="7623175" algn="l"/>
              </a:tabLst>
            </a:pPr>
            <a:endParaRPr lang="fr-BE" sz="2400" dirty="0"/>
          </a:p>
          <a:p>
            <a:pPr marL="87313" indent="0">
              <a:buNone/>
              <a:tabLst>
                <a:tab pos="7623175" algn="l"/>
              </a:tabLst>
            </a:pPr>
            <a:r>
              <a:rPr lang="fr-BE" sz="2400" b="1" dirty="0" smtClean="0"/>
              <a:t>Elles </a:t>
            </a:r>
            <a:r>
              <a:rPr lang="fr-BE" sz="2400" b="1" dirty="0"/>
              <a:t>permettent de déceler la présence ou l’absence d’un ou plusieurs champ(s) ou sous-champ(s) </a:t>
            </a:r>
            <a:r>
              <a:rPr lang="fr-BE" sz="2400" b="1"/>
              <a:t>spécifique(s</a:t>
            </a:r>
            <a:r>
              <a:rPr lang="fr-BE" sz="2400" b="1" smtClean="0"/>
              <a:t>), avec un contenu précis ou non, </a:t>
            </a:r>
            <a:r>
              <a:rPr lang="fr-BE" sz="2400" b="1" dirty="0"/>
              <a:t>dans les données bibliographiques des notices contenues dans un set </a:t>
            </a:r>
            <a:r>
              <a:rPr lang="fr-BE" sz="2400" b="1" dirty="0" smtClean="0"/>
              <a:t>particulier.</a:t>
            </a:r>
          </a:p>
          <a:p>
            <a:pPr marL="87313" indent="0">
              <a:buNone/>
              <a:tabLst>
                <a:tab pos="7623175" algn="l"/>
              </a:tabLst>
            </a:pPr>
            <a:endParaRPr lang="fr-BE" sz="2400" dirty="0"/>
          </a:p>
          <a:p>
            <a:pPr marL="87313" indent="0" algn="r">
              <a:buNone/>
              <a:tabLst>
                <a:tab pos="7623175" algn="l"/>
              </a:tabLst>
            </a:pPr>
            <a:r>
              <a:rPr lang="fr-BE" sz="2400" dirty="0" smtClean="0"/>
              <a:t>Elles </a:t>
            </a:r>
            <a:r>
              <a:rPr lang="fr-BE" sz="2400" dirty="0"/>
              <a:t>ne fonctionnent pas sur les données du </a:t>
            </a:r>
            <a:r>
              <a:rPr lang="fr-BE" sz="2400" dirty="0" smtClean="0"/>
              <a:t>holding… </a:t>
            </a:r>
          </a:p>
          <a:p>
            <a:pPr marL="87313" indent="0">
              <a:buNone/>
            </a:pPr>
            <a:r>
              <a:rPr lang="fr-BE" sz="2400" dirty="0"/>
              <a:t>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4" y="4839219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236" cy="5184576"/>
          </a:xfrm>
        </p:spPr>
        <p:txBody>
          <a:bodyPr>
            <a:noAutofit/>
          </a:bodyPr>
          <a:lstStyle/>
          <a:p>
            <a:pPr marL="87313" indent="0">
              <a:buNone/>
            </a:pPr>
            <a:r>
              <a:rPr lang="fr-BE" sz="2400" dirty="0" smtClean="0"/>
              <a:t>Une </a:t>
            </a:r>
            <a:r>
              <a:rPr lang="fr-BE" sz="2400" dirty="0"/>
              <a:t>fois, la règle appliquée à un set, une demande de traitement par lot peut être faite sur l’ensemble des notices répondant à la règle, ou, vous pouvez travailler à partir d’une liste de résultats plus </a:t>
            </a:r>
            <a:r>
              <a:rPr lang="fr-BE" sz="2400" dirty="0" smtClean="0"/>
              <a:t>affinés.</a:t>
            </a:r>
          </a:p>
          <a:p>
            <a:pPr marL="87313" indent="0">
              <a:buNone/>
            </a:pPr>
            <a:endParaRPr lang="fr-BE" sz="2400" dirty="0" smtClean="0"/>
          </a:p>
          <a:p>
            <a:pPr marL="87313" indent="0">
              <a:buNone/>
            </a:pPr>
            <a:r>
              <a:rPr lang="fr-BE" sz="2400" dirty="0" smtClean="0"/>
              <a:t>Les </a:t>
            </a:r>
            <a:r>
              <a:rPr lang="fr-BE" sz="2400" dirty="0"/>
              <a:t>demandes de création d’une règle d’indication sont à adresser à </a:t>
            </a:r>
            <a:r>
              <a:rPr lang="fr-BE" sz="2400"/>
              <a:t>: </a:t>
            </a:r>
            <a:r>
              <a:rPr lang="fr-BE" sz="2400" smtClean="0">
                <a:hlinkClick r:id="rId3"/>
              </a:rPr>
              <a:t>alma-rm@lists.ulg.ac.be</a:t>
            </a:r>
            <a:r>
              <a:rPr lang="fr-BE" sz="2400" smtClean="0"/>
              <a:t> </a:t>
            </a:r>
            <a:r>
              <a:rPr lang="fr-BE" sz="2400" dirty="0"/>
              <a:t>ou via le </a:t>
            </a:r>
            <a:r>
              <a:rPr lang="fr-BE" sz="2400" dirty="0" smtClean="0"/>
              <a:t>Forum.</a:t>
            </a:r>
          </a:p>
          <a:p>
            <a:pPr marL="87313" indent="0">
              <a:buNone/>
            </a:pPr>
            <a:r>
              <a:rPr lang="fr-BE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64132" y="1988840"/>
            <a:ext cx="8096299" cy="3384376"/>
          </a:xfrm>
        </p:spPr>
        <p:txBody>
          <a:bodyPr>
            <a:noAutofit/>
          </a:bodyPr>
          <a:lstStyle/>
          <a:p>
            <a:pPr marL="87313" indent="0">
              <a:buNone/>
            </a:pPr>
            <a:r>
              <a:rPr lang="fr-BE" sz="2400" b="1" dirty="0"/>
              <a:t>Exemples d’utilisation : </a:t>
            </a:r>
            <a:endParaRPr lang="fr-BE" sz="2400" b="1" dirty="0" smtClean="0"/>
          </a:p>
          <a:p>
            <a:pPr marL="430213" indent="-342900">
              <a:buClr>
                <a:srgbClr val="278989"/>
              </a:buClr>
            </a:pPr>
            <a:r>
              <a:rPr lang="fr-BE" sz="2400" dirty="0" smtClean="0"/>
              <a:t>Recherche </a:t>
            </a:r>
            <a:r>
              <a:rPr lang="fr-BE" sz="2400" dirty="0"/>
              <a:t>sur l’absence d’indexation </a:t>
            </a:r>
            <a:r>
              <a:rPr lang="fr-BE" sz="2400" dirty="0" smtClean="0"/>
              <a:t>matière</a:t>
            </a:r>
          </a:p>
          <a:p>
            <a:pPr marL="430213" indent="-342900">
              <a:buClr>
                <a:srgbClr val="278989"/>
              </a:buClr>
            </a:pPr>
            <a:r>
              <a:rPr lang="fr-BE" sz="2400" dirty="0" smtClean="0"/>
              <a:t>Recherche </a:t>
            </a:r>
            <a:r>
              <a:rPr lang="fr-BE" sz="2400" dirty="0"/>
              <a:t>sur l’absence de </a:t>
            </a:r>
            <a:r>
              <a:rPr lang="fr-BE" sz="2400" dirty="0" smtClean="0"/>
              <a:t>classification</a:t>
            </a:r>
          </a:p>
          <a:p>
            <a:pPr marL="430213" indent="-342900">
              <a:buClr>
                <a:srgbClr val="278989"/>
              </a:buClr>
            </a:pPr>
            <a:r>
              <a:rPr lang="fr-BE" sz="2400" dirty="0" smtClean="0"/>
              <a:t>Recherche </a:t>
            </a:r>
            <a:r>
              <a:rPr lang="fr-BE" sz="2400" dirty="0"/>
              <a:t>sur la présence d’un champ ou d’un </a:t>
            </a:r>
            <a:r>
              <a:rPr lang="fr-BE" sz="2400" dirty="0" smtClean="0"/>
              <a:t>sous-champ : </a:t>
            </a:r>
            <a:r>
              <a:rPr lang="fr-BE" sz="2400" dirty="0"/>
              <a:t>par exemple, identifier les 699 contenant un terme précis d’indexation matière (pour transposer une zone 699 en 650#0 ou indexation Rameau) 	</a:t>
            </a:r>
          </a:p>
        </p:txBody>
      </p:sp>
    </p:spTree>
    <p:extLst>
      <p:ext uri="{BB962C8B-B14F-4D97-AF65-F5344CB8AC3E}">
        <p14:creationId xmlns:p14="http://schemas.microsoft.com/office/powerpoint/2010/main" val="1227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55210" y="1196752"/>
            <a:ext cx="8161206" cy="3669742"/>
          </a:xfrm>
        </p:spPr>
        <p:txBody>
          <a:bodyPr>
            <a:noAutofit/>
          </a:bodyPr>
          <a:lstStyle/>
          <a:p>
            <a:pPr marL="87313" indent="0">
              <a:buNone/>
            </a:pPr>
            <a:r>
              <a:rPr lang="fr-BE" b="1" dirty="0" smtClean="0"/>
              <a:t>Procédure </a:t>
            </a:r>
            <a:r>
              <a:rPr lang="fr-BE" b="1" dirty="0"/>
              <a:t>: </a:t>
            </a:r>
            <a:endParaRPr lang="fr-BE" b="1" dirty="0" smtClean="0"/>
          </a:p>
          <a:p>
            <a:pPr marL="430213" indent="-342900">
              <a:buClr>
                <a:srgbClr val="278989"/>
              </a:buClr>
            </a:pPr>
            <a:r>
              <a:rPr lang="fr-BE" dirty="0" smtClean="0"/>
              <a:t>Créez le set contenant les notices sur lesquelles vous souhaitez appliquer la règle d’indication.</a:t>
            </a:r>
          </a:p>
          <a:p>
            <a:pPr marL="1200150" lvl="1" indent="-815975">
              <a:buClr>
                <a:srgbClr val="278989"/>
              </a:buClr>
              <a:buNone/>
            </a:pPr>
            <a:r>
              <a:rPr lang="fr-BE" sz="2000" dirty="0" smtClean="0"/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 </a:t>
            </a:r>
            <a:r>
              <a:rPr lang="fr-BE" sz="2000" dirty="0" smtClean="0"/>
              <a:t>Le critère de </a:t>
            </a:r>
            <a:r>
              <a:rPr lang="fr-BE" sz="2000" dirty="0" err="1" smtClean="0"/>
              <a:t>prérecherche</a:t>
            </a:r>
            <a:r>
              <a:rPr lang="fr-BE" sz="2000" dirty="0" smtClean="0"/>
              <a:t> sélectionné doit être de niveau ‘</a:t>
            </a:r>
            <a:r>
              <a:rPr lang="fr-BE" sz="2000" dirty="0" err="1" smtClean="0"/>
              <a:t>titles</a:t>
            </a:r>
            <a:r>
              <a:rPr lang="fr-BE" sz="2000" dirty="0" smtClean="0"/>
              <a:t>’ (All </a:t>
            </a:r>
            <a:r>
              <a:rPr lang="fr-BE" sz="2000" dirty="0" err="1" smtClean="0"/>
              <a:t>titles</a:t>
            </a:r>
            <a:r>
              <a:rPr lang="fr-BE" sz="2000" dirty="0" smtClean="0"/>
              <a:t> ou Physical </a:t>
            </a:r>
            <a:r>
              <a:rPr lang="fr-BE" sz="2000" dirty="0" err="1" smtClean="0"/>
              <a:t>titles</a:t>
            </a:r>
            <a:r>
              <a:rPr lang="fr-BE" sz="2000" dirty="0" smtClean="0"/>
              <a:t>).</a:t>
            </a:r>
          </a:p>
          <a:p>
            <a:pPr marL="430213" indent="-342900">
              <a:buClr>
                <a:srgbClr val="278989"/>
              </a:buClr>
            </a:pPr>
            <a:r>
              <a:rPr lang="fr-BE" dirty="0" smtClean="0"/>
              <a:t>Demandez la création de la règle d’indication.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413679" y="3411253"/>
            <a:ext cx="7913488" cy="2910481"/>
            <a:chOff x="291220" y="1467480"/>
            <a:chExt cx="7913488" cy="291048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20" y="1505368"/>
              <a:ext cx="7913488" cy="38482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271" y="1871244"/>
              <a:ext cx="1657668" cy="2506717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091421" y="1486424"/>
              <a:ext cx="64807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1972" y="1467480"/>
              <a:ext cx="64807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31592" y="3645024"/>
              <a:ext cx="776712" cy="3653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03548" y="4072740"/>
            <a:ext cx="5887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3" indent="-342900">
              <a:spcBef>
                <a:spcPct val="20000"/>
              </a:spcBef>
              <a:buClr>
                <a:srgbClr val="278989"/>
              </a:buClr>
              <a:buSzPct val="120000"/>
              <a:buFont typeface="Arial" panose="020B0604020202020204" pitchFamily="34" charset="0"/>
              <a:buChar char="•"/>
            </a:pPr>
            <a:r>
              <a:rPr lang="fr-BE" sz="2000" dirty="0"/>
              <a:t>Filtrez votre set en utilisant la règle d’indication </a:t>
            </a:r>
            <a:r>
              <a:rPr lang="fr-BE" sz="2000" dirty="0" smtClean="0"/>
              <a:t>créée.</a:t>
            </a:r>
          </a:p>
          <a:p>
            <a:pPr marL="892175">
              <a:spcBef>
                <a:spcPct val="20000"/>
              </a:spcBef>
              <a:buClr>
                <a:srgbClr val="278989"/>
              </a:buClr>
              <a:buSzPct val="120000"/>
            </a:pPr>
            <a:r>
              <a:rPr lang="fr-BE" sz="2000" dirty="0" smtClean="0"/>
              <a:t>Bouton </a:t>
            </a:r>
            <a:r>
              <a:rPr lang="fr-BE" sz="2000" dirty="0"/>
              <a:t>Actions &gt; Filtrer l’ensemble (</a:t>
            </a:r>
            <a:r>
              <a:rPr lang="fr-BE" sz="2000" dirty="0" err="1"/>
              <a:t>Filter</a:t>
            </a:r>
            <a:r>
              <a:rPr lang="fr-BE" sz="2000" dirty="0"/>
              <a:t> set)	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91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146"/>
            <a:ext cx="9144000" cy="4144054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107504" y="4941168"/>
            <a:ext cx="36004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44308" y="53294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u="sng" smtClean="0"/>
              <a:t>Attention</a:t>
            </a:r>
            <a:r>
              <a:rPr lang="fr-BE" sz="1600" smtClean="0"/>
              <a:t> : renseignez-vous au préalable (</a:t>
            </a:r>
            <a:r>
              <a:rPr lang="fr-BE" sz="1600" smtClean="0">
                <a:hlinkClick r:id="rId4"/>
              </a:rPr>
              <a:t>alma-rm@lists.ulg.ac.be</a:t>
            </a:r>
            <a:r>
              <a:rPr lang="fr-BE" sz="1600" smtClean="0"/>
              <a:t>) sur le contenu exact de la règle d’indication car le libellé n’est pas toujours aussi précis que la règle elle-même. </a:t>
            </a:r>
          </a:p>
          <a:p>
            <a:r>
              <a:rPr lang="fr-BE" sz="1600" i="1" smtClean="0"/>
              <a:t>Avec un rôle Cataloger, vous avez accès aux règles d’indication via l’éditeur de métadonnées.</a:t>
            </a:r>
            <a:endParaRPr lang="fr-BE" sz="1600" i="1"/>
          </a:p>
        </p:txBody>
      </p:sp>
    </p:spTree>
    <p:extLst>
      <p:ext uri="{BB962C8B-B14F-4D97-AF65-F5344CB8AC3E}">
        <p14:creationId xmlns:p14="http://schemas.microsoft.com/office/powerpoint/2010/main" val="1962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20" cy="862130"/>
          </a:xfrm>
        </p:spPr>
        <p:txBody>
          <a:bodyPr/>
          <a:lstStyle/>
          <a:p>
            <a:r>
              <a:rPr lang="fr-BE" dirty="0"/>
              <a:t>Comment exploiter les sets</a:t>
            </a:r>
            <a:br>
              <a:rPr lang="fr-BE" dirty="0"/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 d’indication </a:t>
            </a:r>
            <a:r>
              <a:rPr lang="fr-BE" sz="2800" dirty="0"/>
              <a:t>(indication </a:t>
            </a:r>
            <a:r>
              <a:rPr lang="fr-BE" sz="2800" dirty="0" err="1"/>
              <a:t>rules</a:t>
            </a:r>
            <a:r>
              <a:rPr lang="fr-BE" sz="2800" dirty="0"/>
              <a:t>)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64132" y="1988840"/>
            <a:ext cx="8096299" cy="3384376"/>
          </a:xfrm>
        </p:spPr>
        <p:txBody>
          <a:bodyPr>
            <a:noAutofit/>
          </a:bodyPr>
          <a:lstStyle/>
          <a:p>
            <a:pPr marL="430213" indent="-342900">
              <a:buClr>
                <a:srgbClr val="278989"/>
              </a:buClr>
            </a:pPr>
            <a:r>
              <a:rPr lang="fr-BE" sz="2400" dirty="0"/>
              <a:t>Cliquez sur </a:t>
            </a:r>
            <a:r>
              <a:rPr lang="fr-BE" sz="2400" dirty="0" err="1" smtClean="0"/>
              <a:t>subm</a:t>
            </a:r>
            <a:r>
              <a:rPr lang="fr-BE" sz="2400" dirty="0" smtClean="0"/>
              <a:t> </a:t>
            </a:r>
            <a:r>
              <a:rPr lang="fr-BE" sz="2400" dirty="0"/>
              <a:t>puis </a:t>
            </a:r>
            <a:r>
              <a:rPr lang="fr-BE" sz="2400" dirty="0" smtClean="0"/>
              <a:t>sur              . </a:t>
            </a:r>
            <a:r>
              <a:rPr lang="fr-BE" sz="2400" dirty="0"/>
              <a:t>L’état d’avancement du traitement est visible dans le Monitor Jobs. Une fois qu’il est fini, vous en êtes avertis par mail et un nouveau set contenant les notices correspondant à la règle d’indication est </a:t>
            </a:r>
            <a:r>
              <a:rPr lang="fr-BE" sz="2400" dirty="0" smtClean="0"/>
              <a:t>créé.</a:t>
            </a:r>
          </a:p>
          <a:p>
            <a:pPr marL="430213" indent="-342900">
              <a:buClr>
                <a:srgbClr val="278989"/>
              </a:buClr>
            </a:pPr>
            <a:r>
              <a:rPr lang="fr-BE" sz="2400" smtClean="0"/>
              <a:t>Vous pouvez demander ensuite un traitement global </a:t>
            </a:r>
            <a:r>
              <a:rPr lang="fr-BE" sz="2400" dirty="0" smtClean="0"/>
              <a:t>sur ce nouveau set.</a:t>
            </a:r>
            <a:endParaRPr lang="fr-BE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5" y="2011152"/>
            <a:ext cx="847725" cy="428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41747"/>
            <a:ext cx="752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57" y="1052736"/>
            <a:ext cx="7992888" cy="4392488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dirty="0" smtClean="0"/>
              <a:t> Exporter </a:t>
            </a:r>
            <a:r>
              <a:rPr lang="fr-BE" sz="2900" dirty="0"/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Créer </a:t>
            </a:r>
            <a:r>
              <a:rPr lang="fr-BE" sz="2800" dirty="0"/>
              <a:t>des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/>
              <a:t>Retrouver les sets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>
                <a:solidFill>
                  <a:schemeClr val="tx2">
                    <a:lumMod val="50000"/>
                  </a:schemeClr>
                </a:solidFill>
              </a:rPr>
              <a:t> Gérer 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800" dirty="0"/>
              <a:t>Comment exploiter les sets</a:t>
            </a:r>
          </a:p>
          <a:p>
            <a:pPr marL="342900"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exploiter les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1916832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smtClean="0"/>
              <a:t>Exemples :</a:t>
            </a:r>
          </a:p>
          <a:p>
            <a:pPr marL="285750" indent="-285750">
              <a:buFont typeface="Arial" charset="0"/>
              <a:buChar char="•"/>
            </a:pPr>
            <a:r>
              <a:rPr lang="fr-BE" sz="2200" dirty="0" smtClean="0"/>
              <a:t>Création d’un ensemble logique (</a:t>
            </a:r>
            <a:r>
              <a:rPr lang="fr-BE" sz="2200" i="1" dirty="0" err="1" smtClean="0"/>
              <a:t>logical</a:t>
            </a:r>
            <a:r>
              <a:rPr lang="fr-BE" sz="2200" i="1" dirty="0" smtClean="0"/>
              <a:t> set</a:t>
            </a:r>
            <a:r>
              <a:rPr lang="fr-BE" sz="2200" dirty="0" smtClean="0"/>
              <a:t>)  </a:t>
            </a:r>
            <a:r>
              <a:rPr lang="fr-BE" sz="2200" dirty="0"/>
              <a:t>sur </a:t>
            </a:r>
            <a:r>
              <a:rPr lang="fr-BE" sz="2200" dirty="0" smtClean="0"/>
              <a:t>un domaine particulier</a:t>
            </a:r>
          </a:p>
          <a:p>
            <a:pPr marL="285750" indent="-285750">
              <a:buFont typeface="Arial" charset="0"/>
              <a:buChar char="•"/>
            </a:pPr>
            <a:r>
              <a:rPr lang="fr-BE" sz="2200" dirty="0" smtClean="0"/>
              <a:t>Création d’un ensemble </a:t>
            </a:r>
            <a:r>
              <a:rPr lang="fr-BE" sz="2200" dirty="0" err="1" smtClean="0"/>
              <a:t>exemplarisé</a:t>
            </a:r>
            <a:r>
              <a:rPr lang="fr-BE" sz="2200" dirty="0" smtClean="0"/>
              <a:t> (</a:t>
            </a:r>
            <a:r>
              <a:rPr lang="fr-BE" sz="2200" i="1" dirty="0" err="1" smtClean="0"/>
              <a:t>itemized</a:t>
            </a:r>
            <a:r>
              <a:rPr lang="fr-BE" sz="2200" i="1" dirty="0" smtClean="0"/>
              <a:t> set</a:t>
            </a:r>
            <a:r>
              <a:rPr lang="fr-BE" sz="2200" dirty="0" smtClean="0"/>
              <a:t>) pour des exemplaires </a:t>
            </a:r>
            <a:r>
              <a:rPr lang="fr-BE" sz="2200" smtClean="0"/>
              <a:t>à supprimer</a:t>
            </a:r>
          </a:p>
          <a:p>
            <a:pPr marL="742950" lvl="1" indent="-285750">
              <a:buFont typeface="Arial" charset="0"/>
              <a:buChar char="•"/>
            </a:pPr>
            <a:r>
              <a:rPr lang="fr-BE" sz="2200" smtClean="0"/>
              <a:t>à partir d’une recherche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BE" sz="2200" smtClean="0"/>
              <a:t>à partir d’un fichier excel</a:t>
            </a:r>
            <a:endParaRPr lang="fr-BE" sz="2200" dirty="0" smtClean="0"/>
          </a:p>
          <a:p>
            <a:pPr marL="285750" indent="-285750">
              <a:buFont typeface="Arial" charset="0"/>
              <a:buChar char="•"/>
            </a:pPr>
            <a:r>
              <a:rPr lang="fr-BE" sz="2200" dirty="0" smtClean="0"/>
              <a:t>Création d’un </a:t>
            </a:r>
            <a:r>
              <a:rPr lang="fr-BE" sz="2200" dirty="0" err="1" smtClean="0"/>
              <a:t>itemized</a:t>
            </a:r>
            <a:r>
              <a:rPr lang="fr-BE" sz="2200" dirty="0" smtClean="0"/>
              <a:t> set pour un changement d’information dans le Holding.</a:t>
            </a:r>
          </a:p>
          <a:p>
            <a:pPr marL="285750" indent="-285750">
              <a:buFont typeface="Arial" charset="0"/>
              <a:buChar char="•"/>
            </a:pPr>
            <a:r>
              <a:rPr lang="fr-BE" sz="2200" dirty="0" smtClean="0"/>
              <a:t>Etc….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8819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764704"/>
            <a:ext cx="8013591" cy="4988024"/>
          </a:xfrm>
        </p:spPr>
        <p:txBody>
          <a:bodyPr/>
          <a:lstStyle/>
          <a:p>
            <a:pPr marL="114300" indent="0">
              <a:buNone/>
            </a:pPr>
            <a:r>
              <a:rPr lang="fr-BE" i="1" smtClean="0">
                <a:solidFill>
                  <a:srgbClr val="0070C0"/>
                </a:solidFill>
              </a:rPr>
              <a:t>Les supports de formation et How to proposés par Liège Université Library pour le travail dans le  système ALMA</a:t>
            </a:r>
          </a:p>
          <a:p>
            <a:pPr marL="114300" indent="0">
              <a:buNone/>
            </a:pPr>
            <a:endParaRPr lang="fr-BE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fr-BE"/>
              <a:t>La boîte à outils </a:t>
            </a:r>
            <a:r>
              <a:rPr lang="fr-BE">
                <a:solidFill>
                  <a:srgbClr val="0070C0"/>
                </a:solidFill>
                <a:hlinkClick r:id="rId2"/>
              </a:rPr>
              <a:t>Alma @ </a:t>
            </a:r>
            <a:r>
              <a:rPr lang="fr-BE" smtClean="0">
                <a:solidFill>
                  <a:srgbClr val="0070C0"/>
                </a:solidFill>
                <a:hlinkClick r:id="rId2"/>
              </a:rPr>
              <a:t>ULiège </a:t>
            </a:r>
            <a:r>
              <a:rPr lang="fr-BE">
                <a:solidFill>
                  <a:srgbClr val="0070C0"/>
                </a:solidFill>
                <a:hlinkClick r:id="rId2"/>
              </a:rPr>
              <a:t>Library</a:t>
            </a:r>
            <a:endParaRPr lang="fr-BE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fr-BE" smtClean="0"/>
          </a:p>
          <a:p>
            <a:pPr marL="114300" indent="0">
              <a:buNone/>
            </a:pPr>
            <a:endParaRPr lang="fr-BE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fr-BE" sz="1800" smtClean="0"/>
              <a:t>Pour le traitement des ressources (inventaire physique et catalogage), le </a:t>
            </a:r>
          </a:p>
          <a:p>
            <a:pPr marL="114300" indent="0">
              <a:buClrTx/>
              <a:buSzPct val="100000"/>
              <a:buNone/>
              <a:tabLst>
                <a:tab pos="355600" algn="l"/>
              </a:tabLst>
            </a:pPr>
            <a:r>
              <a:rPr lang="fr-BE" sz="1800"/>
              <a:t>	</a:t>
            </a:r>
            <a:r>
              <a:rPr lang="fr-BE" sz="1800" smtClean="0">
                <a:hlinkClick r:id="rId3"/>
              </a:rPr>
              <a:t>wiki </a:t>
            </a:r>
            <a:r>
              <a:rPr lang="fr-BE" sz="1800">
                <a:hlinkClick r:id="rId3"/>
              </a:rPr>
              <a:t>Gestion des ressources &amp; Catalogage</a:t>
            </a:r>
            <a:endParaRPr lang="fr-BE" sz="1800"/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endParaRPr lang="fr-BE" sz="1800" smtClean="0"/>
          </a:p>
          <a:p>
            <a:pPr marL="114300" indent="0">
              <a:buNone/>
            </a:pPr>
            <a:r>
              <a:rPr lang="fr-BE"/>
              <a:t>	</a:t>
            </a:r>
            <a:r>
              <a:rPr lang="fr-BE" smtClean="0"/>
              <a:t>	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1728093" cy="171896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644" y="3051413"/>
            <a:ext cx="3546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fr-BE" i="1" smtClean="0">
                <a:solidFill>
                  <a:srgbClr val="0070C0"/>
                </a:solidFill>
              </a:rPr>
              <a:t>TF Alma Resource Management </a:t>
            </a:r>
          </a:p>
          <a:p>
            <a:pPr marL="114300" indent="0" algn="ctr">
              <a:buNone/>
            </a:pPr>
            <a:r>
              <a:rPr lang="fr-BE" i="1" smtClean="0">
                <a:solidFill>
                  <a:srgbClr val="0070C0"/>
                </a:solidFill>
              </a:rPr>
              <a:t>ULiège </a:t>
            </a:r>
            <a:r>
              <a:rPr lang="fr-BE" i="1">
                <a:solidFill>
                  <a:srgbClr val="0070C0"/>
                </a:solidFill>
              </a:rPr>
              <a:t>Library</a:t>
            </a:r>
          </a:p>
          <a:p>
            <a:pPr marL="114300" indent="0" algn="ctr">
              <a:buNone/>
            </a:pPr>
            <a:r>
              <a:rPr lang="fr-BE"/>
              <a:t>mail :</a:t>
            </a:r>
            <a:r>
              <a:rPr lang="fr-BE" i="1"/>
              <a:t> </a:t>
            </a:r>
            <a:r>
              <a:rPr lang="fr-BE" smtClean="0"/>
              <a:t>alma-rm@lists.ulg.ac.be</a:t>
            </a:r>
            <a:endParaRPr lang="fr-BE" b="1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- Exploiter des résultats de recherche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057" y="1229409"/>
            <a:ext cx="7992888" cy="4320480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dirty="0" smtClean="0"/>
              <a:t> Exporter </a:t>
            </a:r>
            <a:r>
              <a:rPr lang="fr-BE" sz="2900" dirty="0"/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Créer </a:t>
            </a:r>
            <a:r>
              <a:rPr lang="fr-BE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sets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2 </a:t>
            </a:r>
            <a:r>
              <a:rPr lang="fr-BE" sz="2600" b="1" dirty="0"/>
              <a:t>types de sets</a:t>
            </a:r>
          </a:p>
          <a:p>
            <a:pPr lvl="1"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600" b="1" dirty="0" smtClean="0"/>
              <a:t> Création</a:t>
            </a:r>
            <a:endParaRPr lang="fr-BE" sz="2600" b="1" dirty="0"/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/>
              <a:t> Retrouver les sets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900">
                <a:solidFill>
                  <a:schemeClr val="tx2">
                    <a:lumMod val="50000"/>
                  </a:schemeClr>
                </a:solidFill>
              </a:rPr>
              <a:t>Gérer 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 dirty="0" smtClean="0"/>
              <a:t>Comment exploiter </a:t>
            </a:r>
            <a:r>
              <a:rPr lang="fr-BE" sz="2800" dirty="0"/>
              <a:t>les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Exercices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Exploiter des résultats de recherche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6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fr-BE" sz="2400" b="1" dirty="0" err="1" smtClean="0">
                <a:solidFill>
                  <a:schemeClr val="tx2"/>
                </a:solidFill>
              </a:rPr>
              <a:t>Logical</a:t>
            </a:r>
            <a:r>
              <a:rPr lang="fr-BE" sz="2400" b="1" dirty="0" smtClean="0">
                <a:solidFill>
                  <a:schemeClr val="tx2"/>
                </a:solidFill>
              </a:rPr>
              <a:t> </a:t>
            </a:r>
            <a:r>
              <a:rPr lang="fr-BE" sz="2400" dirty="0" smtClean="0">
                <a:solidFill>
                  <a:schemeClr val="tx2"/>
                </a:solidFill>
              </a:rPr>
              <a:t>(logique)</a:t>
            </a:r>
            <a:endParaRPr lang="fr-BE" sz="2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fr-BE" dirty="0"/>
              <a:t>Contenu dynamique déterminé par les résultats d’une recherche particulière. Ainsi, le contenu varie en fonction </a:t>
            </a:r>
            <a:r>
              <a:rPr lang="fr-BE"/>
              <a:t>des </a:t>
            </a:r>
            <a:r>
              <a:rPr lang="fr-BE" smtClean="0"/>
              <a:t>ajouts/suppressions/modifications </a:t>
            </a:r>
            <a:r>
              <a:rPr lang="fr-BE" dirty="0"/>
              <a:t>de notices correspondant aux critères de la recherche.</a:t>
            </a:r>
          </a:p>
          <a:p>
            <a:endParaRPr lang="fr-BE" sz="1600" dirty="0"/>
          </a:p>
          <a:p>
            <a:endParaRPr lang="fr-BE" sz="1600" dirty="0"/>
          </a:p>
          <a:p>
            <a:pPr lvl="0"/>
            <a:endParaRPr lang="fr-BE" b="1" dirty="0">
              <a:solidFill>
                <a:schemeClr val="tx2"/>
              </a:solidFill>
            </a:endParaRPr>
          </a:p>
          <a:p>
            <a:pPr lvl="0"/>
            <a:endParaRPr lang="fr-BE" b="1" dirty="0">
              <a:solidFill>
                <a:schemeClr val="tx2"/>
              </a:solidFill>
            </a:endParaRPr>
          </a:p>
          <a:p>
            <a:pPr lvl="0"/>
            <a:endParaRPr lang="fr-BE" sz="2400" b="1" dirty="0">
              <a:solidFill>
                <a:schemeClr val="tx2"/>
              </a:solidFill>
            </a:endParaRPr>
          </a:p>
          <a:p>
            <a:pPr marL="114300" lvl="0" indent="0">
              <a:buNone/>
            </a:pPr>
            <a:r>
              <a:rPr lang="fr-BE" sz="2400" b="1" dirty="0" err="1">
                <a:solidFill>
                  <a:schemeClr val="tx2"/>
                </a:solidFill>
              </a:rPr>
              <a:t>Itemized</a:t>
            </a:r>
            <a:r>
              <a:rPr lang="fr-BE" sz="2400" b="1" dirty="0">
                <a:solidFill>
                  <a:schemeClr val="tx2"/>
                </a:solidFill>
              </a:rPr>
              <a:t> </a:t>
            </a:r>
            <a:r>
              <a:rPr lang="fr-BE" sz="2400" dirty="0" smtClean="0">
                <a:solidFill>
                  <a:schemeClr val="tx2"/>
                </a:solidFill>
              </a:rPr>
              <a:t>(</a:t>
            </a:r>
            <a:r>
              <a:rPr lang="fr-BE" sz="2400" dirty="0" err="1" smtClean="0">
                <a:solidFill>
                  <a:schemeClr val="tx2"/>
                </a:solidFill>
              </a:rPr>
              <a:t>exemplarisé</a:t>
            </a:r>
            <a:r>
              <a:rPr lang="fr-BE" sz="2400" dirty="0" smtClean="0">
                <a:solidFill>
                  <a:schemeClr val="tx2"/>
                </a:solidFill>
              </a:rPr>
              <a:t>)</a:t>
            </a:r>
            <a:r>
              <a:rPr lang="fr-BE" sz="1600" dirty="0"/>
              <a:t/>
            </a:r>
            <a:br>
              <a:rPr lang="fr-BE" sz="1600" dirty="0"/>
            </a:br>
            <a:r>
              <a:rPr lang="fr-BE" dirty="0"/>
              <a:t>Contenu composé de notices individuelles, sélectionnées lors de la recherche et associées au </a:t>
            </a:r>
            <a:r>
              <a:rPr lang="fr-BE"/>
              <a:t>set</a:t>
            </a:r>
            <a:r>
              <a:rPr lang="fr-BE" smtClean="0"/>
              <a:t>. Le contenu est fixe à un moment </a:t>
            </a:r>
            <a:r>
              <a:rPr lang="fr-BE" i="1" smtClean="0"/>
              <a:t>t</a:t>
            </a:r>
            <a:r>
              <a:rPr lang="fr-BE"/>
              <a:t>.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7992888" cy="862130"/>
          </a:xfrm>
        </p:spPr>
        <p:txBody>
          <a:bodyPr/>
          <a:lstStyle/>
          <a:p>
            <a:r>
              <a:rPr lang="fr-BE" dirty="0" smtClean="0"/>
              <a:t>       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types de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59632" y="2898451"/>
            <a:ext cx="57606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mtClean="0"/>
              <a:t>C’est le type </a:t>
            </a:r>
            <a:r>
              <a:rPr lang="fr-BE" dirty="0"/>
              <a:t>de set créé </a:t>
            </a:r>
            <a:r>
              <a:rPr lang="fr-BE" dirty="0" smtClean="0"/>
              <a:t>par défaut </a:t>
            </a:r>
            <a:r>
              <a:rPr lang="fr-BE" smtClean="0"/>
              <a:t>depuis l’affichage d’un résultat de recherche via </a:t>
            </a:r>
            <a:r>
              <a:rPr lang="fr-BE" i="1"/>
              <a:t>Save </a:t>
            </a:r>
            <a:r>
              <a:rPr lang="fr-BE" i="1" smtClean="0"/>
              <a:t>Query (Enregistrer la requête)</a:t>
            </a:r>
            <a:endParaRPr lang="fr-BE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18114" cy="7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fr-BE" sz="2000" dirty="0"/>
              <a:t>En sauvegardant ses requêtes (</a:t>
            </a:r>
            <a:r>
              <a:rPr lang="fr-BE" sz="2000" i="1" dirty="0" err="1"/>
              <a:t>Queries</a:t>
            </a:r>
            <a:r>
              <a:rPr lang="fr-BE" sz="2000" dirty="0"/>
              <a:t>) en </a:t>
            </a:r>
            <a:r>
              <a:rPr lang="fr-BE" sz="2000" i="1" dirty="0"/>
              <a:t>Sets</a:t>
            </a:r>
            <a:r>
              <a:rPr lang="fr-BE" sz="2000" dirty="0"/>
              <a:t> afin de les réutiliser par après. </a:t>
            </a: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5281" y="12047"/>
            <a:ext cx="7992888" cy="114300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Créer des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287659" y="1628800"/>
            <a:ext cx="7092280" cy="4578939"/>
            <a:chOff x="1247131" y="1608105"/>
            <a:chExt cx="7092280" cy="457893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131" y="1608105"/>
              <a:ext cx="7092280" cy="4578939"/>
            </a:xfrm>
            <a:prstGeom prst="rect">
              <a:avLst/>
            </a:prstGeom>
          </p:spPr>
        </p:pic>
        <p:sp>
          <p:nvSpPr>
            <p:cNvPr id="9" name="Cadre 8"/>
            <p:cNvSpPr/>
            <p:nvPr/>
          </p:nvSpPr>
          <p:spPr>
            <a:xfrm>
              <a:off x="7303477" y="2348880"/>
              <a:ext cx="868923" cy="288032"/>
            </a:xfrm>
            <a:prstGeom prst="fram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796136" y="3190638"/>
              <a:ext cx="2448272" cy="14138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cap="small" dirty="0" smtClean="0">
                  <a:solidFill>
                    <a:schemeClr val="tx2">
                      <a:lumMod val="50000"/>
                    </a:schemeClr>
                  </a:solidFill>
                </a:rPr>
                <a:t>Le bouton ‘Save </a:t>
              </a:r>
              <a:r>
                <a:rPr lang="fr-BE" b="1" cap="small" dirty="0" err="1" smtClean="0">
                  <a:solidFill>
                    <a:schemeClr val="tx2">
                      <a:lumMod val="50000"/>
                    </a:schemeClr>
                  </a:solidFill>
                </a:rPr>
                <a:t>query</a:t>
              </a:r>
              <a:r>
                <a:rPr lang="fr-BE" b="1" cap="small" dirty="0" smtClean="0">
                  <a:solidFill>
                    <a:schemeClr val="tx2">
                      <a:lumMod val="50000"/>
                    </a:schemeClr>
                  </a:solidFill>
                </a:rPr>
                <a:t>’  permet de sauvegarder la requête et le résultat de recherche</a:t>
              </a:r>
              <a:endParaRPr lang="fr-BE" b="1" cap="small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7020272" y="2636912"/>
              <a:ext cx="648072" cy="50405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4203475" y="5108416"/>
            <a:ext cx="41764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Les sets peuvent porter sur </a:t>
            </a:r>
            <a:r>
              <a:rPr lang="fr-BE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All </a:t>
            </a:r>
            <a:r>
              <a:rPr lang="en-US" dirty="0">
                <a:solidFill>
                  <a:srgbClr val="C00000"/>
                </a:solidFill>
              </a:rPr>
              <a:t>titles / Physical titles</a:t>
            </a:r>
            <a:r>
              <a:rPr lang="en-US" dirty="0" smtClean="0">
                <a:solidFill>
                  <a:srgbClr val="C00000"/>
                </a:solidFill>
              </a:rPr>
              <a:t>/ </a:t>
            </a:r>
            <a:r>
              <a:rPr lang="en-US" dirty="0">
                <a:solidFill>
                  <a:srgbClr val="C00000"/>
                </a:solidFill>
              </a:rPr>
              <a:t>Physical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items</a:t>
            </a:r>
            <a:endParaRPr lang="fr-BE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Electronic </a:t>
            </a:r>
            <a:r>
              <a:rPr lang="en-US" dirty="0">
                <a:solidFill>
                  <a:srgbClr val="C00000"/>
                </a:solidFill>
              </a:rPr>
              <a:t>titles </a:t>
            </a:r>
            <a:r>
              <a:rPr lang="en-US" dirty="0" smtClean="0">
                <a:solidFill>
                  <a:srgbClr val="C00000"/>
                </a:solidFill>
              </a:rPr>
              <a:t>/ Electronic collection Electronic portfolio </a:t>
            </a:r>
          </a:p>
          <a:p>
            <a:r>
              <a:rPr lang="en-US" dirty="0">
                <a:solidFill>
                  <a:srgbClr val="C00000"/>
                </a:solidFill>
              </a:rPr>
              <a:t>Authority </a:t>
            </a:r>
            <a:r>
              <a:rPr lang="en-US" dirty="0" smtClean="0">
                <a:solidFill>
                  <a:srgbClr val="C00000"/>
                </a:solidFill>
              </a:rPr>
              <a:t>records</a:t>
            </a: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63" y="1050770"/>
            <a:ext cx="7992888" cy="4988024"/>
          </a:xfrm>
          <a:noFill/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dirty="0"/>
              <a:t>Cliquez sur                          et complétez le </a:t>
            </a:r>
            <a:r>
              <a:rPr lang="fr-BE"/>
              <a:t>formulaire </a:t>
            </a:r>
            <a:r>
              <a:rPr lang="fr-BE" smtClean="0"/>
              <a:t>puis </a:t>
            </a:r>
            <a:r>
              <a:rPr lang="fr-BE" dirty="0"/>
              <a:t>enregistrez votre set en cliquant sur</a:t>
            </a:r>
            <a:endParaRPr lang="fr-BE" i="1" dirty="0"/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2130"/>
          </a:xfrm>
        </p:spPr>
        <p:txBody>
          <a:bodyPr/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Créer des sets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1371600" cy="5715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51881" y="1590469"/>
            <a:ext cx="8308551" cy="5222907"/>
            <a:chOff x="79873" y="1459923"/>
            <a:chExt cx="8308551" cy="522290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3" y="1700808"/>
              <a:ext cx="8308551" cy="4334896"/>
            </a:xfrm>
            <a:prstGeom prst="rect">
              <a:avLst/>
            </a:prstGeom>
          </p:spPr>
        </p:pic>
        <p:grpSp>
          <p:nvGrpSpPr>
            <p:cNvPr id="16" name="Grouper 22"/>
            <p:cNvGrpSpPr/>
            <p:nvPr/>
          </p:nvGrpSpPr>
          <p:grpSpPr>
            <a:xfrm>
              <a:off x="2022359" y="1459923"/>
              <a:ext cx="6366065" cy="5222907"/>
              <a:chOff x="2022359" y="1459923"/>
              <a:chExt cx="6366065" cy="5222907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2555776" y="5268959"/>
                <a:ext cx="2448272" cy="141387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b="1" cap="small" dirty="0" smtClean="0">
                    <a:solidFill>
                      <a:schemeClr val="tx2">
                        <a:lumMod val="50000"/>
                      </a:schemeClr>
                    </a:solidFill>
                  </a:rPr>
                  <a:t>Par défaut:</a:t>
                </a:r>
              </a:p>
              <a:p>
                <a:pPr algn="ctr"/>
                <a:r>
                  <a:rPr lang="fr-BE" b="1" cap="small" dirty="0" smtClean="0">
                    <a:solidFill>
                      <a:schemeClr val="tx2">
                        <a:lumMod val="50000"/>
                      </a:schemeClr>
                    </a:solidFill>
                  </a:rPr>
                  <a:t>Active</a:t>
                </a:r>
              </a:p>
              <a:p>
                <a:pPr algn="ctr"/>
                <a:r>
                  <a:rPr lang="fr-BE" b="1" cap="small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Private</a:t>
                </a:r>
                <a:endParaRPr lang="fr-BE" b="1" cap="small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6588224" y="3429000"/>
                <a:ext cx="1515055" cy="63762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b="1" cap="small" dirty="0" smtClean="0">
                    <a:solidFill>
                      <a:schemeClr val="tx2">
                        <a:lumMod val="50000"/>
                      </a:schemeClr>
                    </a:solidFill>
                  </a:rPr>
                  <a:t>Par défaut:</a:t>
                </a:r>
              </a:p>
              <a:p>
                <a:pPr algn="ctr"/>
                <a:r>
                  <a:rPr lang="fr-BE" b="1" cap="small" dirty="0" smtClean="0">
                    <a:solidFill>
                      <a:schemeClr val="tx2">
                        <a:lumMod val="50000"/>
                      </a:schemeClr>
                    </a:solidFill>
                  </a:rPr>
                  <a:t>Set logique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74587" y="1772816"/>
                <a:ext cx="613837" cy="43204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>
                <a:off x="2411760" y="1459923"/>
                <a:ext cx="5256584" cy="38490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4644008" y="4653136"/>
                <a:ext cx="864096" cy="99582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2022359" y="4653136"/>
                <a:ext cx="968913" cy="119394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69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156" y="1533747"/>
            <a:ext cx="7992888" cy="3744416"/>
          </a:xfrm>
          <a:noFill/>
        </p:spPr>
        <p:txBody>
          <a:bodyPr>
            <a:norm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dirty="0" smtClean="0"/>
              <a:t> Exporter </a:t>
            </a:r>
            <a:r>
              <a:rPr lang="fr-BE" sz="2900" dirty="0"/>
              <a:t>sous forme d’un fichier Excel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Créer </a:t>
            </a:r>
            <a:r>
              <a:rPr lang="fr-BE" sz="2800" dirty="0"/>
              <a:t>des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Retrouver </a:t>
            </a:r>
            <a:r>
              <a:rPr lang="fr-BE" sz="29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>
                <a:solidFill>
                  <a:schemeClr val="tx2">
                    <a:lumMod val="50000"/>
                  </a:schemeClr>
                </a:solidFill>
              </a:rPr>
              <a:t>Gérer les sets (Manage sets)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smtClean="0"/>
              <a:t> </a:t>
            </a:r>
            <a:r>
              <a:rPr lang="fr-BE" sz="2800" dirty="0" smtClean="0"/>
              <a:t>Comment exploiter </a:t>
            </a:r>
            <a:r>
              <a:rPr lang="fr-BE" sz="2800" dirty="0"/>
              <a:t>les sets</a:t>
            </a:r>
          </a:p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fr-BE" sz="2800" dirty="0" smtClean="0"/>
              <a:t> Exercices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ln w="3175">
            <a:noFill/>
          </a:ln>
        </p:spPr>
        <p:txBody>
          <a:bodyPr/>
          <a:lstStyle/>
          <a:p>
            <a:r>
              <a:rPr lang="fr-BE" smtClean="0">
                <a:solidFill>
                  <a:srgbClr val="278989"/>
                </a:solidFill>
              </a:rPr>
              <a:t>Alma - Exploiter des résultats de recherche</a:t>
            </a:r>
            <a:endParaRPr lang="en-US" dirty="0">
              <a:solidFill>
                <a:srgbClr val="27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8156" y="85484"/>
            <a:ext cx="7992888" cy="607212"/>
          </a:xfrm>
        </p:spPr>
        <p:txBody>
          <a:bodyPr/>
          <a:lstStyle/>
          <a:p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Exploiter des résultats de recherche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2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11736</TotalTime>
  <Words>2332</Words>
  <Application>Microsoft Office PowerPoint</Application>
  <PresentationFormat>Affichage à l'écran (4:3)</PresentationFormat>
  <Paragraphs>509</Paragraphs>
  <Slides>49</Slides>
  <Notes>48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Arial Rounded MT Bold</vt:lpstr>
      <vt:lpstr>Calibri</vt:lpstr>
      <vt:lpstr>Calibri Light</vt:lpstr>
      <vt:lpstr>Wingdings</vt:lpstr>
      <vt:lpstr>Contiguïté</vt:lpstr>
      <vt:lpstr>Conception personnalisée</vt:lpstr>
      <vt:lpstr>Exploiter des résultats de recherche</vt:lpstr>
      <vt:lpstr>Exploiter des résultats de recherche</vt:lpstr>
      <vt:lpstr>Exporter sous Excel</vt:lpstr>
      <vt:lpstr>Exporter sous Excel</vt:lpstr>
      <vt:lpstr>Exploiter des résultats de recherche</vt:lpstr>
      <vt:lpstr>        Deux types de sets</vt:lpstr>
      <vt:lpstr>Créer des sets</vt:lpstr>
      <vt:lpstr>Créer des sets</vt:lpstr>
      <vt:lpstr>Exploiter des résultats de recherche</vt:lpstr>
      <vt:lpstr>Retrouver les sets</vt:lpstr>
      <vt:lpstr>Retrouver les sets</vt:lpstr>
      <vt:lpstr>Exploiter des résultats de recherche</vt:lpstr>
      <vt:lpstr>Manage Sets : que peut-on faire ?</vt:lpstr>
      <vt:lpstr>Manage Sets : que peut-on faire ? 1. Dans le cas d’un logical set</vt:lpstr>
      <vt:lpstr>Manage Sets : que peut-on faire ? 2. Dans le cas d’un itemized set en Physical titles</vt:lpstr>
      <vt:lpstr>Manage Sets : que peut-on faire ? 2. Dans le cas d’un itemized set, cas particulier du set Physical items</vt:lpstr>
      <vt:lpstr>         Itemize</vt:lpstr>
      <vt:lpstr>         Combine</vt:lpstr>
      <vt:lpstr>Présentation PowerPoint</vt:lpstr>
      <vt:lpstr>Créer des sets directement à partir du menu Manage sets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Création de Itemized Sets en important un fichier</vt:lpstr>
      <vt:lpstr>Création de Itemized Sets en important une liste de code-barres</vt:lpstr>
      <vt:lpstr>Présentation PowerPoint</vt:lpstr>
      <vt:lpstr>Présentation PowerPoint</vt:lpstr>
      <vt:lpstr>Présentation PowerPoint</vt:lpstr>
      <vt:lpstr>Présentation PowerPoint</vt:lpstr>
      <vt:lpstr>Création de Itemized Sets à partir d’un fichier analytics</vt:lpstr>
      <vt:lpstr>Comment exploiter les sets</vt:lpstr>
      <vt:lpstr>Comment exploiter les sets Services disponibles</vt:lpstr>
      <vt:lpstr>Comment exploiter les sets Services disponibles</vt:lpstr>
      <vt:lpstr>Comment exploiter les sets Services disponibles</vt:lpstr>
      <vt:lpstr>Comment exploiter les sets Services disponibles</vt:lpstr>
      <vt:lpstr>Comment exploiter les sets Services disponibles</vt:lpstr>
      <vt:lpstr>Comment exploiter les sets Services disponibles</vt:lpstr>
      <vt:lpstr>Comment exploiter les sets Règles d’indication (indication rules)</vt:lpstr>
      <vt:lpstr>Comment exploiter les sets Règles d’indication (indication rules)</vt:lpstr>
      <vt:lpstr>Comment exploiter les sets Règles d’indication (indication rules)</vt:lpstr>
      <vt:lpstr>Comment exploiter les sets Règles d’indication (indication rules)</vt:lpstr>
      <vt:lpstr>Comment exploiter les sets Règles d’indication (indication rules)</vt:lpstr>
      <vt:lpstr>Comment exploiter les sets Règles d’indication (indication rules)</vt:lpstr>
      <vt:lpstr>Comment exploiter les sets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Richelle</dc:creator>
  <cp:lastModifiedBy>Laurence Richelle</cp:lastModifiedBy>
  <cp:revision>1108</cp:revision>
  <cp:lastPrinted>2017-10-06T12:35:48Z</cp:lastPrinted>
  <dcterms:created xsi:type="dcterms:W3CDTF">2014-10-28T10:20:46Z</dcterms:created>
  <dcterms:modified xsi:type="dcterms:W3CDTF">2018-05-15T08:22:23Z</dcterms:modified>
</cp:coreProperties>
</file>