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8" r:id="rId2"/>
  </p:sldMasterIdLst>
  <p:notesMasterIdLst>
    <p:notesMasterId r:id="rId33"/>
  </p:notesMasterIdLst>
  <p:handoutMasterIdLst>
    <p:handoutMasterId r:id="rId34"/>
  </p:handoutMasterIdLst>
  <p:sldIdLst>
    <p:sldId id="422" r:id="rId3"/>
    <p:sldId id="446" r:id="rId4"/>
    <p:sldId id="457" r:id="rId5"/>
    <p:sldId id="447" r:id="rId6"/>
    <p:sldId id="424" r:id="rId7"/>
    <p:sldId id="425" r:id="rId8"/>
    <p:sldId id="426" r:id="rId9"/>
    <p:sldId id="427" r:id="rId10"/>
    <p:sldId id="428" r:id="rId11"/>
    <p:sldId id="444" r:id="rId12"/>
    <p:sldId id="451" r:id="rId13"/>
    <p:sldId id="452" r:id="rId14"/>
    <p:sldId id="453" r:id="rId15"/>
    <p:sldId id="430" r:id="rId16"/>
    <p:sldId id="454" r:id="rId17"/>
    <p:sldId id="431" r:id="rId18"/>
    <p:sldId id="433" r:id="rId19"/>
    <p:sldId id="432" r:id="rId20"/>
    <p:sldId id="455" r:id="rId21"/>
    <p:sldId id="449" r:id="rId22"/>
    <p:sldId id="434" r:id="rId23"/>
    <p:sldId id="435" r:id="rId24"/>
    <p:sldId id="456" r:id="rId25"/>
    <p:sldId id="438" r:id="rId26"/>
    <p:sldId id="439" r:id="rId27"/>
    <p:sldId id="440" r:id="rId28"/>
    <p:sldId id="441" r:id="rId29"/>
    <p:sldId id="442" r:id="rId30"/>
    <p:sldId id="420" r:id="rId31"/>
    <p:sldId id="386" r:id="rId32"/>
  </p:sldIdLst>
  <p:sldSz cx="9144000" cy="6858000" type="screen4x3"/>
  <p:notesSz cx="6805613" cy="9944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279682A-25C1-4D41-A019-4370102D1B2E}">
          <p14:sldIdLst>
            <p14:sldId id="422"/>
            <p14:sldId id="446"/>
            <p14:sldId id="457"/>
            <p14:sldId id="447"/>
            <p14:sldId id="424"/>
            <p14:sldId id="425"/>
            <p14:sldId id="426"/>
            <p14:sldId id="427"/>
            <p14:sldId id="428"/>
            <p14:sldId id="444"/>
            <p14:sldId id="451"/>
            <p14:sldId id="452"/>
            <p14:sldId id="453"/>
            <p14:sldId id="430"/>
            <p14:sldId id="454"/>
            <p14:sldId id="431"/>
            <p14:sldId id="433"/>
            <p14:sldId id="432"/>
            <p14:sldId id="455"/>
            <p14:sldId id="449"/>
            <p14:sldId id="434"/>
            <p14:sldId id="435"/>
            <p14:sldId id="456"/>
            <p14:sldId id="438"/>
            <p14:sldId id="439"/>
            <p14:sldId id="440"/>
            <p14:sldId id="441"/>
            <p14:sldId id="442"/>
            <p14:sldId id="420"/>
            <p14:sldId id="386"/>
          </p14:sldIdLst>
        </p14:section>
        <p14:section name="Section sans titre" id="{1E7955A7-AF45-44C9-B7D4-6B5A6365F7A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ce Richelle" initials="LR" lastIdx="6" clrIdx="0">
    <p:extLst>
      <p:ext uri="{19B8F6BF-5375-455C-9EA6-DF929625EA0E}">
        <p15:presenceInfo xmlns:p15="http://schemas.microsoft.com/office/powerpoint/2012/main" userId="Laurence Richel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4D1D"/>
    <a:srgbClr val="FF410D"/>
    <a:srgbClr val="278989"/>
    <a:srgbClr val="A8183A"/>
    <a:srgbClr val="D1DEFB"/>
    <a:srgbClr val="FDD9CF"/>
    <a:srgbClr val="FF8361"/>
    <a:srgbClr val="FB3621"/>
    <a:srgbClr val="225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23" autoAdjust="0"/>
    <p:restoredTop sz="87436" autoAdjust="0"/>
  </p:normalViewPr>
  <p:slideViewPr>
    <p:cSldViewPr>
      <p:cViewPr varScale="1">
        <p:scale>
          <a:sx n="98" d="100"/>
          <a:sy n="98" d="100"/>
        </p:scale>
        <p:origin x="1626" y="84"/>
      </p:cViewPr>
      <p:guideLst>
        <p:guide orient="horz" pos="2160"/>
        <p:guide pos="2880"/>
      </p:guideLst>
    </p:cSldViewPr>
  </p:slideViewPr>
  <p:outlineViewPr>
    <p:cViewPr>
      <p:scale>
        <a:sx n="33" d="100"/>
        <a:sy n="33" d="100"/>
      </p:scale>
      <p:origin x="48" y="3084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79" d="100"/>
          <a:sy n="79" d="100"/>
        </p:scale>
        <p:origin x="3102" y="9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949099" cy="497205"/>
          </a:xfrm>
          <a:prstGeom prst="rect">
            <a:avLst/>
          </a:prstGeom>
        </p:spPr>
        <p:txBody>
          <a:bodyPr vert="horz" lIns="91561" tIns="45781" rIns="91561" bIns="45781" rtlCol="0"/>
          <a:lstStyle>
            <a:lvl1pPr algn="l">
              <a:defRPr sz="1200"/>
            </a:lvl1pPr>
          </a:lstStyle>
          <a:p>
            <a:endParaRPr lang="fr-BE"/>
          </a:p>
        </p:txBody>
      </p:sp>
      <p:sp>
        <p:nvSpPr>
          <p:cNvPr id="3" name="Espace réservé de la date 2"/>
          <p:cNvSpPr>
            <a:spLocks noGrp="1"/>
          </p:cNvSpPr>
          <p:nvPr>
            <p:ph type="dt" sz="quarter" idx="1"/>
          </p:nvPr>
        </p:nvSpPr>
        <p:spPr>
          <a:xfrm>
            <a:off x="3854942" y="2"/>
            <a:ext cx="2949099" cy="497205"/>
          </a:xfrm>
          <a:prstGeom prst="rect">
            <a:avLst/>
          </a:prstGeom>
        </p:spPr>
        <p:txBody>
          <a:bodyPr vert="horz" lIns="91561" tIns="45781" rIns="91561" bIns="45781" rtlCol="0"/>
          <a:lstStyle>
            <a:lvl1pPr algn="r">
              <a:defRPr sz="1200"/>
            </a:lvl1pPr>
          </a:lstStyle>
          <a:p>
            <a:fld id="{F5EA7798-A561-4C99-91F3-D24BACABD4A1}" type="datetimeFigureOut">
              <a:rPr lang="fr-BE" smtClean="0"/>
              <a:pPr/>
              <a:t>06-03-18</a:t>
            </a:fld>
            <a:endParaRPr lang="fr-BE"/>
          </a:p>
        </p:txBody>
      </p:sp>
      <p:sp>
        <p:nvSpPr>
          <p:cNvPr id="4" name="Espace réservé du pied de page 3"/>
          <p:cNvSpPr>
            <a:spLocks noGrp="1"/>
          </p:cNvSpPr>
          <p:nvPr>
            <p:ph type="ftr" sz="quarter" idx="2"/>
          </p:nvPr>
        </p:nvSpPr>
        <p:spPr>
          <a:xfrm>
            <a:off x="2" y="9445171"/>
            <a:ext cx="2949099" cy="497205"/>
          </a:xfrm>
          <a:prstGeom prst="rect">
            <a:avLst/>
          </a:prstGeom>
        </p:spPr>
        <p:txBody>
          <a:bodyPr vert="horz" lIns="91561" tIns="45781" rIns="91561" bIns="45781"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54942" y="9445171"/>
            <a:ext cx="2949099" cy="497205"/>
          </a:xfrm>
          <a:prstGeom prst="rect">
            <a:avLst/>
          </a:prstGeom>
        </p:spPr>
        <p:txBody>
          <a:bodyPr vert="horz" lIns="91561" tIns="45781" rIns="91561" bIns="45781" rtlCol="0" anchor="b"/>
          <a:lstStyle>
            <a:lvl1pPr algn="r">
              <a:defRPr sz="1200"/>
            </a:lvl1pPr>
          </a:lstStyle>
          <a:p>
            <a:fld id="{BBD89D9C-4971-4BD5-A9AF-8B8AA5943C9D}" type="slidenum">
              <a:rPr lang="fr-BE" smtClean="0"/>
              <a:pPr/>
              <a:t>‹N°›</a:t>
            </a:fld>
            <a:endParaRPr lang="fr-BE"/>
          </a:p>
        </p:txBody>
      </p:sp>
    </p:spTree>
    <p:extLst>
      <p:ext uri="{BB962C8B-B14F-4D97-AF65-F5344CB8AC3E}">
        <p14:creationId xmlns:p14="http://schemas.microsoft.com/office/powerpoint/2010/main" val="1948296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949099" cy="497205"/>
          </a:xfrm>
          <a:prstGeom prst="rect">
            <a:avLst/>
          </a:prstGeom>
        </p:spPr>
        <p:txBody>
          <a:bodyPr vert="horz" lIns="91561" tIns="45781" rIns="91561" bIns="45781" rtlCol="0"/>
          <a:lstStyle>
            <a:lvl1pPr algn="l">
              <a:defRPr sz="1200"/>
            </a:lvl1pPr>
          </a:lstStyle>
          <a:p>
            <a:endParaRPr lang="fr-BE"/>
          </a:p>
        </p:txBody>
      </p:sp>
      <p:sp>
        <p:nvSpPr>
          <p:cNvPr id="3" name="Espace réservé de la date 2"/>
          <p:cNvSpPr>
            <a:spLocks noGrp="1"/>
          </p:cNvSpPr>
          <p:nvPr>
            <p:ph type="dt" idx="1"/>
          </p:nvPr>
        </p:nvSpPr>
        <p:spPr>
          <a:xfrm>
            <a:off x="3854942" y="2"/>
            <a:ext cx="2949099" cy="497205"/>
          </a:xfrm>
          <a:prstGeom prst="rect">
            <a:avLst/>
          </a:prstGeom>
        </p:spPr>
        <p:txBody>
          <a:bodyPr vert="horz" lIns="91561" tIns="45781" rIns="91561" bIns="45781" rtlCol="0"/>
          <a:lstStyle>
            <a:lvl1pPr algn="r">
              <a:defRPr sz="1200"/>
            </a:lvl1pPr>
          </a:lstStyle>
          <a:p>
            <a:fld id="{5CFE7606-93E1-4414-B184-EF82DF2282F8}" type="datetimeFigureOut">
              <a:rPr lang="fr-BE" smtClean="0"/>
              <a:pPr/>
              <a:t>06-03-18</a:t>
            </a:fld>
            <a:endParaRPr lang="fr-BE"/>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1561" tIns="45781" rIns="91561" bIns="45781" rtlCol="0" anchor="ctr"/>
          <a:lstStyle/>
          <a:p>
            <a:endParaRPr lang="fr-BE"/>
          </a:p>
        </p:txBody>
      </p:sp>
      <p:sp>
        <p:nvSpPr>
          <p:cNvPr id="5" name="Espace réservé des commentaires 4"/>
          <p:cNvSpPr>
            <a:spLocks noGrp="1"/>
          </p:cNvSpPr>
          <p:nvPr>
            <p:ph type="body" sz="quarter" idx="3"/>
          </p:nvPr>
        </p:nvSpPr>
        <p:spPr>
          <a:xfrm>
            <a:off x="680562" y="4723450"/>
            <a:ext cx="5444490" cy="4474845"/>
          </a:xfrm>
          <a:prstGeom prst="rect">
            <a:avLst/>
          </a:prstGeom>
        </p:spPr>
        <p:txBody>
          <a:bodyPr vert="horz" lIns="91561" tIns="45781" rIns="91561" bIns="45781"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2" y="9445171"/>
            <a:ext cx="2949099" cy="497205"/>
          </a:xfrm>
          <a:prstGeom prst="rect">
            <a:avLst/>
          </a:prstGeom>
        </p:spPr>
        <p:txBody>
          <a:bodyPr vert="horz" lIns="91561" tIns="45781" rIns="91561" bIns="45781"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4942" y="9445171"/>
            <a:ext cx="2949099" cy="497205"/>
          </a:xfrm>
          <a:prstGeom prst="rect">
            <a:avLst/>
          </a:prstGeom>
        </p:spPr>
        <p:txBody>
          <a:bodyPr vert="horz" lIns="91561" tIns="45781" rIns="91561" bIns="45781" rtlCol="0" anchor="b"/>
          <a:lstStyle>
            <a:lvl1pPr algn="r">
              <a:defRPr sz="1200"/>
            </a:lvl1pPr>
          </a:lstStyle>
          <a:p>
            <a:fld id="{9B6F5836-DC94-4EDB-AAF6-CE956D4E9F1D}" type="slidenum">
              <a:rPr lang="fr-BE" smtClean="0"/>
              <a:pPr/>
              <a:t>‹N°›</a:t>
            </a:fld>
            <a:endParaRPr lang="fr-BE"/>
          </a:p>
        </p:txBody>
      </p:sp>
    </p:spTree>
    <p:extLst>
      <p:ext uri="{BB962C8B-B14F-4D97-AF65-F5344CB8AC3E}">
        <p14:creationId xmlns:p14="http://schemas.microsoft.com/office/powerpoint/2010/main" val="4065229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a:t>
            </a:fld>
            <a:endParaRPr lang="fr-BE"/>
          </a:p>
        </p:txBody>
      </p:sp>
    </p:spTree>
    <p:extLst>
      <p:ext uri="{BB962C8B-B14F-4D97-AF65-F5344CB8AC3E}">
        <p14:creationId xmlns:p14="http://schemas.microsoft.com/office/powerpoint/2010/main" val="2078932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12</a:t>
            </a:fld>
            <a:endParaRPr lang="fr-BE"/>
          </a:p>
        </p:txBody>
      </p:sp>
    </p:spTree>
    <p:extLst>
      <p:ext uri="{BB962C8B-B14F-4D97-AF65-F5344CB8AC3E}">
        <p14:creationId xmlns:p14="http://schemas.microsoft.com/office/powerpoint/2010/main" val="599444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13</a:t>
            </a:fld>
            <a:endParaRPr lang="fr-BE"/>
          </a:p>
        </p:txBody>
      </p:sp>
    </p:spTree>
    <p:extLst>
      <p:ext uri="{BB962C8B-B14F-4D97-AF65-F5344CB8AC3E}">
        <p14:creationId xmlns:p14="http://schemas.microsoft.com/office/powerpoint/2010/main" val="11963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14</a:t>
            </a:fld>
            <a:endParaRPr lang="fr-BE"/>
          </a:p>
        </p:txBody>
      </p:sp>
    </p:spTree>
    <p:extLst>
      <p:ext uri="{BB962C8B-B14F-4D97-AF65-F5344CB8AC3E}">
        <p14:creationId xmlns:p14="http://schemas.microsoft.com/office/powerpoint/2010/main" val="3478211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15</a:t>
            </a:fld>
            <a:endParaRPr lang="fr-BE"/>
          </a:p>
        </p:txBody>
      </p:sp>
    </p:spTree>
    <p:extLst>
      <p:ext uri="{BB962C8B-B14F-4D97-AF65-F5344CB8AC3E}">
        <p14:creationId xmlns:p14="http://schemas.microsoft.com/office/powerpoint/2010/main" val="3761495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a:buNone/>
            </a:pPr>
            <a:r>
              <a:rPr lang="fr-BE" dirty="0" smtClean="0">
                <a:solidFill>
                  <a:srgbClr val="FF3300"/>
                </a:solidFill>
              </a:rPr>
              <a:t>Signaler</a:t>
            </a:r>
            <a:r>
              <a:rPr lang="fr-BE" baseline="0" dirty="0" smtClean="0">
                <a:solidFill>
                  <a:srgbClr val="FF3300"/>
                </a:solidFill>
              </a:rPr>
              <a:t> les cas de </a:t>
            </a:r>
            <a:r>
              <a:rPr lang="fr-BE" baseline="0" smtClean="0">
                <a:solidFill>
                  <a:srgbClr val="FF3300"/>
                </a:solidFill>
              </a:rPr>
              <a:t>figure possibles: </a:t>
            </a:r>
            <a:r>
              <a:rPr lang="fr-BE" baseline="0" dirty="0" smtClean="0">
                <a:solidFill>
                  <a:srgbClr val="FF3300"/>
                </a:solidFill>
              </a:rPr>
              <a:t>un HOL doublon créé par erreur (c’est le cas ici), une fusion de notices que l’on veut finaliser, etc.</a:t>
            </a:r>
            <a:endParaRPr lang="fr-BE" dirty="0">
              <a:solidFill>
                <a:srgbClr val="FF3300"/>
              </a:solidFill>
            </a:endParaRPr>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16</a:t>
            </a:fld>
            <a:endParaRPr lang="fr-BE"/>
          </a:p>
        </p:txBody>
      </p:sp>
    </p:spTree>
    <p:extLst>
      <p:ext uri="{BB962C8B-B14F-4D97-AF65-F5344CB8AC3E}">
        <p14:creationId xmlns:p14="http://schemas.microsoft.com/office/powerpoint/2010/main" val="2989859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17</a:t>
            </a:fld>
            <a:endParaRPr lang="fr-BE"/>
          </a:p>
        </p:txBody>
      </p:sp>
    </p:spTree>
    <p:extLst>
      <p:ext uri="{BB962C8B-B14F-4D97-AF65-F5344CB8AC3E}">
        <p14:creationId xmlns:p14="http://schemas.microsoft.com/office/powerpoint/2010/main" val="2360236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baseline="0" dirty="0" smtClean="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18</a:t>
            </a:fld>
            <a:endParaRPr lang="fr-BE"/>
          </a:p>
        </p:txBody>
      </p:sp>
    </p:spTree>
    <p:extLst>
      <p:ext uri="{BB962C8B-B14F-4D97-AF65-F5344CB8AC3E}">
        <p14:creationId xmlns:p14="http://schemas.microsoft.com/office/powerpoint/2010/main" val="2163355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19</a:t>
            </a:fld>
            <a:endParaRPr lang="fr-BE"/>
          </a:p>
        </p:txBody>
      </p:sp>
    </p:spTree>
    <p:extLst>
      <p:ext uri="{BB962C8B-B14F-4D97-AF65-F5344CB8AC3E}">
        <p14:creationId xmlns:p14="http://schemas.microsoft.com/office/powerpoint/2010/main" val="23283186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21</a:t>
            </a:fld>
            <a:endParaRPr lang="fr-BE"/>
          </a:p>
        </p:txBody>
      </p:sp>
    </p:spTree>
    <p:extLst>
      <p:ext uri="{BB962C8B-B14F-4D97-AF65-F5344CB8AC3E}">
        <p14:creationId xmlns:p14="http://schemas.microsoft.com/office/powerpoint/2010/main" val="3025043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dirty="0">
              <a:solidFill>
                <a:srgbClr val="FF3300"/>
              </a:solidFill>
            </a:endParaRPr>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22</a:t>
            </a:fld>
            <a:endParaRPr lang="fr-BE"/>
          </a:p>
        </p:txBody>
      </p:sp>
    </p:spTree>
    <p:extLst>
      <p:ext uri="{BB962C8B-B14F-4D97-AF65-F5344CB8AC3E}">
        <p14:creationId xmlns:p14="http://schemas.microsoft.com/office/powerpoint/2010/main" val="2197272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a:t>
            </a:fld>
            <a:endParaRPr lang="fr-BE"/>
          </a:p>
        </p:txBody>
      </p:sp>
    </p:spTree>
    <p:extLst>
      <p:ext uri="{BB962C8B-B14F-4D97-AF65-F5344CB8AC3E}">
        <p14:creationId xmlns:p14="http://schemas.microsoft.com/office/powerpoint/2010/main" val="3990111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23</a:t>
            </a:fld>
            <a:endParaRPr lang="fr-BE"/>
          </a:p>
        </p:txBody>
      </p:sp>
    </p:spTree>
    <p:extLst>
      <p:ext uri="{BB962C8B-B14F-4D97-AF65-F5344CB8AC3E}">
        <p14:creationId xmlns:p14="http://schemas.microsoft.com/office/powerpoint/2010/main" val="40793480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24</a:t>
            </a:fld>
            <a:endParaRPr lang="fr-BE"/>
          </a:p>
        </p:txBody>
      </p:sp>
    </p:spTree>
    <p:extLst>
      <p:ext uri="{BB962C8B-B14F-4D97-AF65-F5344CB8AC3E}">
        <p14:creationId xmlns:p14="http://schemas.microsoft.com/office/powerpoint/2010/main" val="6961191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smtClean="0"/>
          </a:p>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26</a:t>
            </a:fld>
            <a:endParaRPr lang="fr-BE"/>
          </a:p>
        </p:txBody>
      </p:sp>
    </p:spTree>
    <p:extLst>
      <p:ext uri="{BB962C8B-B14F-4D97-AF65-F5344CB8AC3E}">
        <p14:creationId xmlns:p14="http://schemas.microsoft.com/office/powerpoint/2010/main" val="29274851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27</a:t>
            </a:fld>
            <a:endParaRPr lang="fr-BE"/>
          </a:p>
        </p:txBody>
      </p:sp>
    </p:spTree>
    <p:extLst>
      <p:ext uri="{BB962C8B-B14F-4D97-AF65-F5344CB8AC3E}">
        <p14:creationId xmlns:p14="http://schemas.microsoft.com/office/powerpoint/2010/main" val="31339225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28</a:t>
            </a:fld>
            <a:endParaRPr lang="fr-BE"/>
          </a:p>
        </p:txBody>
      </p:sp>
    </p:spTree>
    <p:extLst>
      <p:ext uri="{BB962C8B-B14F-4D97-AF65-F5344CB8AC3E}">
        <p14:creationId xmlns:p14="http://schemas.microsoft.com/office/powerpoint/2010/main" val="36630319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30</a:t>
            </a:fld>
            <a:endParaRPr lang="fr-BE"/>
          </a:p>
        </p:txBody>
      </p:sp>
    </p:spTree>
    <p:extLst>
      <p:ext uri="{BB962C8B-B14F-4D97-AF65-F5344CB8AC3E}">
        <p14:creationId xmlns:p14="http://schemas.microsoft.com/office/powerpoint/2010/main" val="1727467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a:t>
            </a:fld>
            <a:endParaRPr lang="fr-BE"/>
          </a:p>
        </p:txBody>
      </p:sp>
    </p:spTree>
    <p:extLst>
      <p:ext uri="{BB962C8B-B14F-4D97-AF65-F5344CB8AC3E}">
        <p14:creationId xmlns:p14="http://schemas.microsoft.com/office/powerpoint/2010/main" val="3332759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baseline="0" dirty="0" smtClean="0"/>
              <a:t>Exemple d’un ouvrage possédant plusieurs holdings :  « Gouttes, bulles, perles et ondes » de Pierre-Giles de Gennes.</a:t>
            </a:r>
            <a:r>
              <a:rPr lang="fr-BE" sz="1200" b="0" i="0" kern="1200" dirty="0" smtClean="0">
                <a:solidFill>
                  <a:schemeClr val="tx1"/>
                </a:solidFill>
                <a:effectLst/>
                <a:latin typeface="+mn-lt"/>
                <a:ea typeface="+mn-ea"/>
                <a:cs typeface="+mn-cs"/>
              </a:rPr>
              <a:t> </a:t>
            </a:r>
          </a:p>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6</a:t>
            </a:fld>
            <a:endParaRPr lang="fr-BE"/>
          </a:p>
        </p:txBody>
      </p:sp>
    </p:spTree>
    <p:extLst>
      <p:ext uri="{BB962C8B-B14F-4D97-AF65-F5344CB8AC3E}">
        <p14:creationId xmlns:p14="http://schemas.microsoft.com/office/powerpoint/2010/main" val="1184488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7</a:t>
            </a:fld>
            <a:endParaRPr lang="fr-BE"/>
          </a:p>
        </p:txBody>
      </p:sp>
    </p:spTree>
    <p:extLst>
      <p:ext uri="{BB962C8B-B14F-4D97-AF65-F5344CB8AC3E}">
        <p14:creationId xmlns:p14="http://schemas.microsoft.com/office/powerpoint/2010/main" val="224273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8</a:t>
            </a:fld>
            <a:endParaRPr lang="fr-BE"/>
          </a:p>
        </p:txBody>
      </p:sp>
    </p:spTree>
    <p:extLst>
      <p:ext uri="{BB962C8B-B14F-4D97-AF65-F5344CB8AC3E}">
        <p14:creationId xmlns:p14="http://schemas.microsoft.com/office/powerpoint/2010/main" val="2862308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9</a:t>
            </a:fld>
            <a:endParaRPr lang="fr-BE"/>
          </a:p>
        </p:txBody>
      </p:sp>
    </p:spTree>
    <p:extLst>
      <p:ext uri="{BB962C8B-B14F-4D97-AF65-F5344CB8AC3E}">
        <p14:creationId xmlns:p14="http://schemas.microsoft.com/office/powerpoint/2010/main" val="3335815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10</a:t>
            </a:fld>
            <a:endParaRPr lang="fr-BE"/>
          </a:p>
        </p:txBody>
      </p:sp>
    </p:spTree>
    <p:extLst>
      <p:ext uri="{BB962C8B-B14F-4D97-AF65-F5344CB8AC3E}">
        <p14:creationId xmlns:p14="http://schemas.microsoft.com/office/powerpoint/2010/main" val="3012949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11</a:t>
            </a:fld>
            <a:endParaRPr lang="fr-BE"/>
          </a:p>
        </p:txBody>
      </p:sp>
    </p:spTree>
    <p:extLst>
      <p:ext uri="{BB962C8B-B14F-4D97-AF65-F5344CB8AC3E}">
        <p14:creationId xmlns:p14="http://schemas.microsoft.com/office/powerpoint/2010/main" val="20572615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3933056"/>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Espace réservé du pied de page 3"/>
          <p:cNvSpPr>
            <a:spLocks noGrp="1"/>
          </p:cNvSpPr>
          <p:nvPr>
            <p:ph type="ftr" sz="quarter" idx="10"/>
          </p:nvPr>
        </p:nvSpPr>
        <p:spPr/>
        <p:txBody>
          <a:bodyPr/>
          <a:lstStyle/>
          <a:p>
            <a:r>
              <a:rPr lang="fr-BE" smtClean="0">
                <a:solidFill>
                  <a:srgbClr val="278989"/>
                </a:solidFill>
              </a:rPr>
              <a:t>Alma – Resource management – Metadata Editor - Travailler avec les notices Holdings</a:t>
            </a:r>
            <a:endParaRPr lang="en-US">
              <a:solidFill>
                <a:srgbClr val="278989"/>
              </a:solidFill>
            </a:endParaRPr>
          </a:p>
        </p:txBody>
      </p:sp>
      <p:sp>
        <p:nvSpPr>
          <p:cNvPr id="5" name="Espace réservé du numéro de diapositive 4"/>
          <p:cNvSpPr>
            <a:spLocks noGrp="1"/>
          </p:cNvSpPr>
          <p:nvPr>
            <p:ph type="sldNum" sz="quarter" idx="11"/>
          </p:nvPr>
        </p:nvSpPr>
        <p:spPr>
          <a:ln w="19050">
            <a:solidFill>
              <a:srgbClr val="278989"/>
            </a:solidFill>
          </a:ln>
        </p:spPr>
        <p:txBody>
          <a:bodyPr vert="horz" lIns="0" tIns="0" rIns="0" bIns="0" rtlCol="0" anchor="ctr"/>
          <a:lstStyle>
            <a:lvl1pPr>
              <a:defRPr lang="en-US" smtClean="0">
                <a:solidFill>
                  <a:srgbClr val="278989"/>
                </a:solidFill>
              </a:defRPr>
            </a:lvl1pPr>
          </a:lstStyle>
          <a:p>
            <a:fld id="{E667ED75-B537-4810-9364-B7D9FE7FDC55}" type="slidenum">
              <a:rPr lang="fr-BE" smtClean="0"/>
              <a:pPr/>
              <a:t>‹N°›</a:t>
            </a:fld>
            <a:endParaRPr lang="fr-BE"/>
          </a:p>
        </p:txBody>
      </p:sp>
      <p:sp>
        <p:nvSpPr>
          <p:cNvPr id="6" name="Titre 5"/>
          <p:cNvSpPr>
            <a:spLocks noGrp="1"/>
          </p:cNvSpPr>
          <p:nvPr>
            <p:ph type="title"/>
          </p:nvPr>
        </p:nvSpPr>
        <p:spPr>
          <a:xfrm>
            <a:off x="611560" y="2780928"/>
            <a:ext cx="7620000" cy="1143000"/>
          </a:xfrm>
          <a:solidFill>
            <a:schemeClr val="bg1">
              <a:lumMod val="95000"/>
            </a:schemeClr>
          </a:solidFill>
          <a:ln w="22225">
            <a:solidFill>
              <a:schemeClr val="tx2">
                <a:lumMod val="50000"/>
              </a:schemeClr>
            </a:solidFill>
            <a:round/>
          </a:ln>
        </p:spPr>
        <p:txBody>
          <a:bodyPr/>
          <a:lstStyle>
            <a:lvl1pPr>
              <a:defRPr sz="3600" b="1"/>
            </a:lvl1pPr>
          </a:lstStyle>
          <a:p>
            <a:r>
              <a:rPr lang="fr-FR" smtClean="0"/>
              <a:t>Modifiez le style du titre</a:t>
            </a:r>
            <a:endParaRPr lang="fr-BE" dirty="0"/>
          </a:p>
        </p:txBody>
      </p:sp>
      <p:sp>
        <p:nvSpPr>
          <p:cNvPr id="9" name="ZoneTexte 8"/>
          <p:cNvSpPr txBox="1"/>
          <p:nvPr userDrawn="1"/>
        </p:nvSpPr>
        <p:spPr>
          <a:xfrm>
            <a:off x="5969732" y="188638"/>
            <a:ext cx="2448272" cy="553998"/>
          </a:xfrm>
          <a:prstGeom prst="rect">
            <a:avLst/>
          </a:prstGeom>
          <a:noFill/>
        </p:spPr>
        <p:txBody>
          <a:bodyPr wrap="square" rtlCol="0">
            <a:spAutoFit/>
          </a:bodyPr>
          <a:lstStyle/>
          <a:p>
            <a:pPr algn="r"/>
            <a:r>
              <a:rPr lang="fr-BE" sz="1600" b="1" smtClean="0">
                <a:solidFill>
                  <a:srgbClr val="002060"/>
                </a:solidFill>
                <a:latin typeface="Arial" panose="020B0604020202020204" pitchFamily="34" charset="0"/>
                <a:cs typeface="Arial" panose="020B0604020202020204" pitchFamily="34" charset="0"/>
              </a:rPr>
              <a:t>Resource management</a:t>
            </a:r>
          </a:p>
          <a:p>
            <a:pPr algn="ctr"/>
            <a:r>
              <a:rPr lang="fr-BE" sz="1400" b="1" i="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Alma</a:t>
            </a:r>
            <a:r>
              <a:rPr lang="fr-BE" sz="1400" b="1" i="0" baseline="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New UI</a:t>
            </a:r>
            <a:endParaRPr lang="fr-BE" sz="1400" b="1" i="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0" name="Picture 2" descr="http://lib.ulg.ac.be/alma/wp-content/uploads/2017/11/Alma_ULiege_logo_60x60.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1520" y="171135"/>
            <a:ext cx="720080" cy="7200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smtClean="0"/>
              <a:t>Modifiez le style du titre</a:t>
            </a:r>
            <a:endParaRPr lang="fr-BE"/>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224836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628650" y="1825625"/>
            <a:ext cx="38671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825625"/>
            <a:ext cx="38671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endParaRPr lang="fr-BE"/>
          </a:p>
        </p:txBody>
      </p:sp>
      <p:sp>
        <p:nvSpPr>
          <p:cNvPr id="6" name="Espace réservé du pied de page 5"/>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7" name="Espace réservé du numéro de diapositive 6"/>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661809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BE"/>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endParaRPr lang="fr-BE"/>
          </a:p>
        </p:txBody>
      </p:sp>
      <p:sp>
        <p:nvSpPr>
          <p:cNvPr id="8" name="Espace réservé du pied de page 7"/>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9" name="Espace réservé du numéro de diapositive 8"/>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801719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endParaRPr lang="fr-BE"/>
          </a:p>
        </p:txBody>
      </p:sp>
      <p:sp>
        <p:nvSpPr>
          <p:cNvPr id="4" name="Espace réservé du pied de page 3"/>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5" name="Espace réservé du numéro de diapositive 4"/>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200646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BE"/>
          </a:p>
        </p:txBody>
      </p:sp>
      <p:sp>
        <p:nvSpPr>
          <p:cNvPr id="3" name="Espace réservé du pied de page 2"/>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4" name="Espace réservé du numéro de diapositive 3"/>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1663971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endParaRPr lang="fr-BE"/>
          </a:p>
        </p:txBody>
      </p:sp>
      <p:sp>
        <p:nvSpPr>
          <p:cNvPr id="6" name="Espace réservé du pied de page 5"/>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7" name="Espace réservé du numéro de diapositive 6"/>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490485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endParaRPr lang="fr-BE"/>
          </a:p>
        </p:txBody>
      </p:sp>
      <p:sp>
        <p:nvSpPr>
          <p:cNvPr id="6" name="Espace réservé du pied de page 5"/>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7" name="Espace réservé du numéro de diapositive 6"/>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026902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10096982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628650" y="365125"/>
            <a:ext cx="57626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2986006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Pr>
        <a:gradFill flip="none" rotWithShape="1">
          <a:gsLst>
            <a:gs pos="37500">
              <a:srgbClr val="FFFFFF"/>
            </a:gs>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3" name="Content Placeholder 2"/>
          <p:cNvSpPr>
            <a:spLocks noGrp="1"/>
          </p:cNvSpPr>
          <p:nvPr>
            <p:ph idx="1"/>
          </p:nvPr>
        </p:nvSpPr>
        <p:spPr>
          <a:xfrm>
            <a:off x="251520" y="1412776"/>
            <a:ext cx="7992888" cy="4988024"/>
          </a:xfrm>
        </p:spPr>
        <p:txBody>
          <a:bodyPr/>
          <a:lstStyle>
            <a:lvl1pPr>
              <a:buSzPct val="120000"/>
              <a:defRPr/>
            </a:lvl1pPr>
            <a:lvl2pPr>
              <a:buClr>
                <a:schemeClr val="tx2"/>
              </a:buClr>
              <a:buSzPct val="120000"/>
              <a:defRPr/>
            </a:lvl2pPr>
            <a:lvl3pPr>
              <a:buClr>
                <a:schemeClr val="accent1"/>
              </a:buClr>
              <a:buSzPct val="120000"/>
              <a:defRPr/>
            </a:lvl3pPr>
            <a:lvl4pPr>
              <a:buClr>
                <a:schemeClr val="tx2"/>
              </a:buClr>
              <a:buSzPct val="120000"/>
              <a:defRPr/>
            </a:lvl4pPr>
            <a:lvl5pPr>
              <a:buClr>
                <a:schemeClr val="accent1"/>
              </a:buClr>
              <a:buSzPct val="120000"/>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 name="Slide Number Placeholder 5"/>
          <p:cNvSpPr>
            <a:spLocks noGrp="1"/>
          </p:cNvSpPr>
          <p:nvPr>
            <p:ph type="sldNum" sz="quarter" idx="12"/>
          </p:nvPr>
        </p:nvSpPr>
        <p:spPr/>
        <p:txBody>
          <a:bodyPr/>
          <a:lstStyle/>
          <a:p>
            <a:fld id="{E667ED75-B537-4810-9364-B7D9FE7FDC55}" type="slidenum">
              <a:rPr lang="en-US" smtClean="0"/>
              <a:pPr/>
              <a:t>‹N°›</a:t>
            </a:fld>
            <a:endParaRPr lang="en-US"/>
          </a:p>
        </p:txBody>
      </p:sp>
      <p:sp>
        <p:nvSpPr>
          <p:cNvPr id="11"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Travailler avec les notices Holdings</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3" name="Content Placeholder 2"/>
          <p:cNvSpPr>
            <a:spLocks noGrp="1"/>
          </p:cNvSpPr>
          <p:nvPr>
            <p:ph sz="half" idx="1"/>
          </p:nvPr>
        </p:nvSpPr>
        <p:spPr>
          <a:xfrm>
            <a:off x="251520" y="1412776"/>
            <a:ext cx="3863280" cy="4968552"/>
          </a:xfrm>
        </p:spPr>
        <p:txBody>
          <a:bodyPr/>
          <a:lstStyle>
            <a:lvl1pPr>
              <a:buSzPct val="120000"/>
              <a:defRPr sz="2000"/>
            </a:lvl1pPr>
            <a:lvl2pPr>
              <a:buClr>
                <a:schemeClr val="tx2"/>
              </a:buClr>
              <a:buSzPct val="120000"/>
              <a:defRPr sz="2000"/>
            </a:lvl2pPr>
            <a:lvl3pPr>
              <a:buClr>
                <a:schemeClr val="accent1"/>
              </a:buClr>
              <a:buSzPct val="120000"/>
              <a:defRPr sz="1800"/>
            </a:lvl3pPr>
            <a:lvl4pPr>
              <a:buClr>
                <a:schemeClr val="tx2"/>
              </a:buClr>
              <a:buSzPct val="120000"/>
              <a:defRPr sz="1600"/>
            </a:lvl4pPr>
            <a:lvl5pPr marL="1554480" indent="-228600">
              <a:defRPr lang="en-US" sz="1400" kern="1200" baseline="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412776"/>
            <a:ext cx="3824808" cy="4968552"/>
          </a:xfrm>
        </p:spPr>
        <p:txBody>
          <a:bodyPr/>
          <a:lstStyle>
            <a:lvl1pPr marL="342900" indent="-228600">
              <a:defRPr lang="fr-FR" sz="2000" kern="1200" dirty="0" smtClean="0">
                <a:solidFill>
                  <a:schemeClr val="tx1"/>
                </a:solidFill>
                <a:latin typeface="+mn-lt"/>
                <a:ea typeface="+mn-ea"/>
                <a:cs typeface="+mn-cs"/>
              </a:defRPr>
            </a:lvl1pPr>
            <a:lvl2pPr marL="640080" indent="-228600">
              <a:defRPr lang="fr-FR" sz="2000" kern="1200" dirty="0" smtClean="0">
                <a:solidFill>
                  <a:schemeClr val="tx1"/>
                </a:solidFill>
                <a:latin typeface="+mn-lt"/>
                <a:ea typeface="+mn-ea"/>
                <a:cs typeface="+mn-cs"/>
              </a:defRPr>
            </a:lvl2pPr>
            <a:lvl3pPr marL="1005840" indent="-228600">
              <a:buClr>
                <a:schemeClr val="accent1"/>
              </a:buClr>
              <a:defRPr lang="fr-FR" sz="1800" kern="1200" dirty="0" smtClean="0">
                <a:solidFill>
                  <a:schemeClr val="tx1"/>
                </a:solidFill>
                <a:latin typeface="+mn-lt"/>
                <a:ea typeface="+mn-ea"/>
                <a:cs typeface="+mn-cs"/>
              </a:defRPr>
            </a:lvl3pPr>
            <a:lvl4pPr marL="1280160" indent="-228600">
              <a:defRPr lang="fr-FR" sz="1600" kern="1200" dirty="0" smtClean="0">
                <a:solidFill>
                  <a:schemeClr val="tx1"/>
                </a:solidFill>
                <a:latin typeface="+mn-lt"/>
                <a:ea typeface="+mn-ea"/>
                <a:cs typeface="+mn-cs"/>
              </a:defRPr>
            </a:lvl4pPr>
            <a:lvl5pPr>
              <a:buClr>
                <a:schemeClr val="tx2"/>
              </a:buClr>
              <a:buSzPct val="120000"/>
              <a:defRPr sz="1400"/>
            </a:lvl5pPr>
            <a:lvl6pPr>
              <a:defRPr sz="1800"/>
            </a:lvl6pPr>
            <a:lvl7pPr>
              <a:defRPr sz="1800"/>
            </a:lvl7pPr>
            <a:lvl8pPr>
              <a:defRPr sz="1800"/>
            </a:lvl8pPr>
            <a:lvl9pPr>
              <a:defRPr sz="1800"/>
            </a:lvl9pPr>
          </a:lstStyle>
          <a:p>
            <a:pPr marL="342900" lvl="0" indent="-228600" algn="l" defTabSz="914400" rtl="0" eaLnBrk="1" latinLnBrk="0" hangingPunct="1">
              <a:spcBef>
                <a:spcPct val="20000"/>
              </a:spcBef>
              <a:buClr>
                <a:schemeClr val="accent1"/>
              </a:buClr>
              <a:buSzPct val="120000"/>
              <a:buFont typeface="Arial" pitchFamily="34" charset="0"/>
              <a:buChar char="•"/>
            </a:pPr>
            <a:r>
              <a:rPr lang="fr-FR" smtClean="0"/>
              <a:t>Modifiez les styles du texte du masque</a:t>
            </a:r>
          </a:p>
          <a:p>
            <a:pPr marL="342900" lvl="1" indent="-228600" algn="l" defTabSz="914400" rtl="0" eaLnBrk="1" latinLnBrk="0" hangingPunct="1">
              <a:spcBef>
                <a:spcPct val="20000"/>
              </a:spcBef>
              <a:buClr>
                <a:schemeClr val="accent1"/>
              </a:buClr>
              <a:buSzPct val="120000"/>
              <a:buFont typeface="Arial" pitchFamily="34" charset="0"/>
              <a:buChar char="•"/>
            </a:pPr>
            <a:r>
              <a:rPr lang="fr-FR" smtClean="0"/>
              <a:t>Deuxième niveau</a:t>
            </a:r>
          </a:p>
          <a:p>
            <a:pPr marL="342900" lvl="2" indent="-228600" algn="l" defTabSz="914400" rtl="0" eaLnBrk="1" latinLnBrk="0" hangingPunct="1">
              <a:spcBef>
                <a:spcPct val="20000"/>
              </a:spcBef>
              <a:buClr>
                <a:schemeClr val="accent1"/>
              </a:buClr>
              <a:buSzPct val="120000"/>
              <a:buFont typeface="Arial" pitchFamily="34" charset="0"/>
              <a:buChar char="•"/>
            </a:pPr>
            <a:r>
              <a:rPr lang="fr-FR" smtClean="0"/>
              <a:t>Troisième niveau</a:t>
            </a:r>
          </a:p>
          <a:p>
            <a:pPr marL="342900" lvl="3" indent="-228600" algn="l" defTabSz="914400" rtl="0" eaLnBrk="1" latinLnBrk="0" hangingPunct="1">
              <a:spcBef>
                <a:spcPct val="20000"/>
              </a:spcBef>
              <a:buClr>
                <a:schemeClr val="accent1"/>
              </a:buClr>
              <a:buSzPct val="120000"/>
              <a:buFont typeface="Arial" pitchFamily="34" charset="0"/>
              <a:buChar char="•"/>
            </a:pPr>
            <a:r>
              <a:rPr lang="fr-FR" smtClean="0"/>
              <a:t>Quatrième niveau</a:t>
            </a:r>
          </a:p>
          <a:p>
            <a:pPr marL="342900" lvl="4" indent="-228600" algn="l" defTabSz="914400" rtl="0" eaLnBrk="1" latinLnBrk="0" hangingPunct="1">
              <a:spcBef>
                <a:spcPct val="20000"/>
              </a:spcBef>
              <a:buClr>
                <a:schemeClr val="accent1"/>
              </a:buClr>
              <a:buSzPct val="120000"/>
              <a:buFont typeface="Arial" pitchFamily="34" charset="0"/>
              <a:buChar char="•"/>
            </a:pPr>
            <a:r>
              <a:rPr lang="fr-FR" smtClean="0"/>
              <a:t>Cinquième niveau</a:t>
            </a:r>
            <a:endParaRPr lang="en-US" dirty="0"/>
          </a:p>
        </p:txBody>
      </p:sp>
      <p:sp>
        <p:nvSpPr>
          <p:cNvPr id="7" name="Slide Number Placeholder 6"/>
          <p:cNvSpPr>
            <a:spLocks noGrp="1"/>
          </p:cNvSpPr>
          <p:nvPr>
            <p:ph type="sldNum" sz="quarter" idx="12"/>
          </p:nvPr>
        </p:nvSpPr>
        <p:spPr/>
        <p:txBody>
          <a:bodyPr/>
          <a:lstStyle/>
          <a:p>
            <a:fld id="{E667ED75-B537-4810-9364-B7D9FE7FDC55}" type="slidenum">
              <a:rPr lang="en-US" smtClean="0"/>
              <a:pPr/>
              <a:t>‹N°›</a:t>
            </a:fld>
            <a:endParaRPr lang="en-US"/>
          </a:p>
        </p:txBody>
      </p:sp>
      <p:sp>
        <p:nvSpPr>
          <p:cNvPr id="9"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Travailler avec les notices Holdings</a:t>
            </a: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323528" y="1412776"/>
            <a:ext cx="3791272" cy="639762"/>
          </a:xfrm>
        </p:spPr>
        <p:txBody>
          <a:bodyPr anchor="b">
            <a:noAutofit/>
          </a:bodyPr>
          <a:lstStyle>
            <a:lvl1pPr marL="0" indent="0" algn="l">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323528" y="2060848"/>
            <a:ext cx="3791272" cy="4320479"/>
          </a:xfrm>
        </p:spPr>
        <p:txBody>
          <a:bodyPr/>
          <a:lstStyle>
            <a:lvl1pPr marL="342900" indent="-228600">
              <a:buClr>
                <a:schemeClr val="accent1"/>
              </a:buClr>
              <a:buSzPct val="120000"/>
              <a:buFont typeface="Arial" panose="020B0604020202020204" pitchFamily="34" charset="0"/>
              <a:buChar char="•"/>
              <a:defRPr sz="2000"/>
            </a:lvl1pPr>
            <a:lvl2pPr>
              <a:buClr>
                <a:schemeClr val="tx2"/>
              </a:buClr>
              <a:buSzPct val="120000"/>
              <a:defRPr sz="2000"/>
            </a:lvl2pPr>
            <a:lvl3pPr>
              <a:buClr>
                <a:schemeClr val="accent1"/>
              </a:buClr>
              <a:buSzPct val="120000"/>
              <a:defRPr sz="1800"/>
            </a:lvl3pPr>
            <a:lvl4pPr>
              <a:buClr>
                <a:schemeClr val="tx2"/>
              </a:buClr>
              <a:buSzPct val="120000"/>
              <a:defRPr sz="1600"/>
            </a:lvl4pPr>
            <a:lvl5pPr marL="1554480" indent="-228600">
              <a:defRPr lang="en-US" sz="1600" kern="1200" baseline="0" dirty="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412776"/>
            <a:ext cx="3824808" cy="639762"/>
          </a:xfrm>
        </p:spPr>
        <p:txBody>
          <a:bodyPr anchor="b">
            <a:noAutofit/>
          </a:bodyPr>
          <a:lstStyle>
            <a:lvl1pPr marL="0" indent="0" algn="l">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060848"/>
            <a:ext cx="3824808" cy="4320479"/>
          </a:xfrm>
        </p:spPr>
        <p:txBody>
          <a:bodyPr/>
          <a:lstStyle>
            <a:lvl1pPr marL="342900" indent="-228600">
              <a:defRPr lang="fr-FR" sz="2000" kern="1200" dirty="0" smtClean="0">
                <a:solidFill>
                  <a:schemeClr val="tx1"/>
                </a:solidFill>
                <a:latin typeface="+mn-lt"/>
                <a:ea typeface="+mn-ea"/>
                <a:cs typeface="+mn-cs"/>
              </a:defRPr>
            </a:lvl1pPr>
            <a:lvl2pPr marL="640080" indent="-228600">
              <a:defRPr lang="fr-FR" sz="2000" kern="1200" dirty="0" smtClean="0">
                <a:solidFill>
                  <a:schemeClr val="tx1"/>
                </a:solidFill>
                <a:latin typeface="+mn-lt"/>
                <a:ea typeface="+mn-ea"/>
                <a:cs typeface="+mn-cs"/>
              </a:defRPr>
            </a:lvl2pPr>
            <a:lvl3pPr marL="1005840" indent="-228600">
              <a:defRPr lang="fr-FR" sz="1800" kern="1200" dirty="0" smtClean="0">
                <a:solidFill>
                  <a:schemeClr val="tx1"/>
                </a:solidFill>
                <a:latin typeface="+mn-lt"/>
                <a:ea typeface="+mn-ea"/>
                <a:cs typeface="+mn-cs"/>
              </a:defRPr>
            </a:lvl3pPr>
            <a:lvl4pPr marL="1280160" indent="-228600">
              <a:defRPr lang="fr-FR" sz="1600" kern="1200" dirty="0" smtClean="0">
                <a:solidFill>
                  <a:schemeClr val="tx1"/>
                </a:solidFill>
                <a:latin typeface="+mn-lt"/>
                <a:ea typeface="+mn-ea"/>
                <a:cs typeface="+mn-cs"/>
              </a:defRPr>
            </a:lvl4pPr>
            <a:lvl5pPr>
              <a:buClr>
                <a:schemeClr val="accent1"/>
              </a:buClr>
              <a:buSzPct val="120000"/>
              <a:defRPr sz="1600"/>
            </a:lvl5pPr>
            <a:lvl6pPr>
              <a:defRPr sz="1600"/>
            </a:lvl6pPr>
            <a:lvl7pPr>
              <a:defRPr sz="1600"/>
            </a:lvl7pPr>
            <a:lvl8pPr>
              <a:defRPr sz="1600"/>
            </a:lvl8pPr>
            <a:lvl9pPr>
              <a:defRPr sz="1600"/>
            </a:lvl9pPr>
          </a:lstStyle>
          <a:p>
            <a:pPr marL="342900" lvl="0"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Modifiez les styles du texte du masque</a:t>
            </a:r>
          </a:p>
          <a:p>
            <a:pPr marL="342900" lvl="1"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Deuxième niveau</a:t>
            </a:r>
          </a:p>
          <a:p>
            <a:pPr marL="342900" lvl="2"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Troisième niveau</a:t>
            </a:r>
          </a:p>
          <a:p>
            <a:pPr marL="342900" lvl="3"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Quatrième niveau</a:t>
            </a:r>
          </a:p>
          <a:p>
            <a:pPr marL="342900" lvl="4"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Cinquième niveau</a:t>
            </a:r>
            <a:endParaRPr lang="en-US" dirty="0"/>
          </a:p>
        </p:txBody>
      </p:sp>
      <p:sp>
        <p:nvSpPr>
          <p:cNvPr id="9" name="Slide Number Placeholder 8"/>
          <p:cNvSpPr>
            <a:spLocks noGrp="1"/>
          </p:cNvSpPr>
          <p:nvPr>
            <p:ph type="sldNum" sz="quarter" idx="12"/>
          </p:nvPr>
        </p:nvSpPr>
        <p:spPr/>
        <p:txBody>
          <a:bodyPr/>
          <a:lstStyle/>
          <a:p>
            <a:fld id="{E667ED75-B537-4810-9364-B7D9FE7FDC55}" type="slidenum">
              <a:rPr lang="en-US" smtClean="0"/>
              <a:pPr/>
              <a:t>‹N°›</a:t>
            </a:fld>
            <a:endParaRPr lang="en-US"/>
          </a:p>
        </p:txBody>
      </p:sp>
      <p:sp>
        <p:nvSpPr>
          <p:cNvPr id="11" name="Footer Placeholder 4"/>
          <p:cNvSpPr>
            <a:spLocks noGrp="1"/>
          </p:cNvSpPr>
          <p:nvPr>
            <p:ph type="ftr" sz="quarter" idx="1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Travailler avec les notices Holdings</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5" name="Slide Number Placeholder 4"/>
          <p:cNvSpPr>
            <a:spLocks noGrp="1"/>
          </p:cNvSpPr>
          <p:nvPr>
            <p:ph type="sldNum" sz="quarter" idx="12"/>
          </p:nvPr>
        </p:nvSpPr>
        <p:spPr/>
        <p:txBody>
          <a:bodyPr/>
          <a:lstStyle/>
          <a:p>
            <a:fld id="{E667ED75-B537-4810-9364-B7D9FE7FDC55}" type="slidenum">
              <a:rPr lang="en-US" smtClean="0"/>
              <a:pPr/>
              <a:t>‹N°›</a:t>
            </a:fld>
            <a:endParaRPr lang="en-US"/>
          </a:p>
        </p:txBody>
      </p:sp>
      <p:sp>
        <p:nvSpPr>
          <p:cNvPr id="7"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Travailler avec les notices Holdings</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667ED75-B537-4810-9364-B7D9FE7FDC55}" type="slidenum">
              <a:rPr lang="en-US" smtClean="0"/>
              <a:pPr/>
              <a:t>‹N°›</a:t>
            </a:fld>
            <a:endParaRPr lang="en-US"/>
          </a:p>
        </p:txBody>
      </p:sp>
      <p:sp>
        <p:nvSpPr>
          <p:cNvPr id="6"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Travailler avec les notices Holdings</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u numéro de diapositive 4"/>
          <p:cNvSpPr>
            <a:spLocks noGrp="1"/>
          </p:cNvSpPr>
          <p:nvPr>
            <p:ph type="sldNum" sz="quarter" idx="10"/>
          </p:nvPr>
        </p:nvSpPr>
        <p:spPr/>
        <p:txBody>
          <a:bodyPr/>
          <a:lstStyle/>
          <a:p>
            <a:fld id="{E667ED75-B537-4810-9364-B7D9FE7FDC55}" type="slidenum">
              <a:rPr lang="en-US" smtClean="0"/>
              <a:pPr/>
              <a:t>‹N°›</a:t>
            </a:fld>
            <a:endParaRPr lang="en-US"/>
          </a:p>
        </p:txBody>
      </p:sp>
      <p:sp>
        <p:nvSpPr>
          <p:cNvPr id="6" name="Espace réservé du pied de page 5"/>
          <p:cNvSpPr>
            <a:spLocks noGrp="1"/>
          </p:cNvSpPr>
          <p:nvPr>
            <p:ph type="ftr" sz="quarter" idx="11"/>
          </p:nvPr>
        </p:nvSpPr>
        <p:spPr/>
        <p:txBody>
          <a:bodyPr/>
          <a:lstStyle/>
          <a:p>
            <a:r>
              <a:rPr lang="fr-BE" smtClean="0"/>
              <a:t>Alma – Resource management – Metadata Editor - Travailler avec les notices Holdings</a:t>
            </a:r>
            <a:endParaRPr lang="en-US"/>
          </a:p>
        </p:txBody>
      </p:sp>
    </p:spTree>
    <p:extLst>
      <p:ext uri="{BB962C8B-B14F-4D97-AF65-F5344CB8AC3E}">
        <p14:creationId xmlns:p14="http://schemas.microsoft.com/office/powerpoint/2010/main" val="98196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smtClean="0"/>
              <a:t>Modifiez le style du titre</a:t>
            </a:r>
            <a:endParaRPr lang="fr-BE"/>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733519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Travailler avec les notices Holdings</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523826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520" y="188640"/>
            <a:ext cx="7992888" cy="1143000"/>
          </a:xfrm>
          <a:prstGeom prst="rect">
            <a:avLst/>
          </a:prstGeom>
        </p:spPr>
        <p:txBody>
          <a:bodyPr vert="horz" lIns="91440" tIns="45720" rIns="91440" bIns="45720" rtlCol="0" anchor="ctr">
            <a:noAutofit/>
          </a:bodyPr>
          <a:lstStyle/>
          <a:p>
            <a:r>
              <a:rPr lang="fr-FR" dirty="0" smtClean="0"/>
              <a:t>Modifiez le style du titre</a:t>
            </a:r>
            <a:endParaRPr lang="en-US" dirty="0"/>
          </a:p>
        </p:txBody>
      </p:sp>
      <p:sp>
        <p:nvSpPr>
          <p:cNvPr id="3" name="Text Placeholder 2"/>
          <p:cNvSpPr>
            <a:spLocks noGrp="1"/>
          </p:cNvSpPr>
          <p:nvPr>
            <p:ph type="body" idx="1"/>
          </p:nvPr>
        </p:nvSpPr>
        <p:spPr>
          <a:xfrm>
            <a:off x="251520" y="1412776"/>
            <a:ext cx="7992888" cy="4988024"/>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7" name="Rectangle 6"/>
          <p:cNvSpPr/>
          <p:nvPr/>
        </p:nvSpPr>
        <p:spPr>
          <a:xfrm>
            <a:off x="8458200" y="0"/>
            <a:ext cx="685800" cy="6858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278989"/>
            </a:solidFill>
          </a:ln>
        </p:spPr>
        <p:txBody>
          <a:bodyPr vert="horz" lIns="0" tIns="0" rIns="0" bIns="0" rtlCol="0" anchor="ctr"/>
          <a:lstStyle>
            <a:lvl1pPr algn="ctr">
              <a:defRPr sz="1500" b="1" baseline="0">
                <a:solidFill>
                  <a:srgbClr val="278989"/>
                </a:solidFill>
              </a:defRPr>
            </a:lvl1pPr>
          </a:lstStyle>
          <a:p>
            <a:fld id="{E667ED75-B537-4810-9364-B7D9FE7FDC55}" type="slidenum">
              <a:rPr lang="en-US" smtClean="0"/>
              <a:pPr/>
              <a:t>‹N°›</a:t>
            </a:fld>
            <a:endParaRPr lang="en-US"/>
          </a:p>
        </p:txBody>
      </p:sp>
      <p:sp>
        <p:nvSpPr>
          <p:cNvPr id="9" name="Footer Placeholder 4"/>
          <p:cNvSpPr>
            <a:spLocks noGrp="1"/>
          </p:cNvSpPr>
          <p:nvPr>
            <p:ph type="ftr" sz="quarter" idx="3"/>
          </p:nvPr>
        </p:nvSpPr>
        <p:spPr>
          <a:xfrm rot="16200000">
            <a:off x="6195040" y="2598047"/>
            <a:ext cx="5184577" cy="365760"/>
          </a:xfrm>
          <a:prstGeom prst="rect">
            <a:avLst/>
          </a:prstGeom>
        </p:spPr>
        <p:txBody>
          <a:bodyPr/>
          <a:lstStyle>
            <a:lvl1pPr>
              <a:defRPr sz="1300" b="0" baseline="0">
                <a:solidFill>
                  <a:srgbClr val="278989"/>
                </a:solidFill>
              </a:defRPr>
            </a:lvl1pPr>
          </a:lstStyle>
          <a:p>
            <a:r>
              <a:rPr lang="fr-BE" smtClean="0"/>
              <a:t>Alma – Resource management – Metadata Editor - Travailler avec les notices Holdings</a:t>
            </a:r>
            <a:endParaRPr lang="en-US"/>
          </a:p>
        </p:txBody>
      </p:sp>
      <p:pic>
        <p:nvPicPr>
          <p:cNvPr id="10" name="Image 9"/>
          <p:cNvPicPr>
            <a:picLocks noChangeAspect="1"/>
          </p:cNvPicPr>
          <p:nvPr userDrawn="1"/>
        </p:nvPicPr>
        <p:blipFill>
          <a:blip r:embed="rId9"/>
          <a:stretch>
            <a:fillRect/>
          </a:stretch>
        </p:blipFill>
        <p:spPr>
          <a:xfrm>
            <a:off x="6483" y="6255593"/>
            <a:ext cx="1963713" cy="60240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80" r:id="rId7"/>
  </p:sldLayoutIdLst>
  <p:timing>
    <p:tnLst>
      <p:par>
        <p:cTn id="1" dur="indefinite" restart="never" nodeType="tmRoot"/>
      </p:par>
    </p:tnLst>
  </p:timing>
  <p:hf hdr="0" dt="0"/>
  <p:txStyles>
    <p:titleStyle>
      <a:lvl1pPr algn="l" defTabSz="914400" rtl="0" eaLnBrk="1" latinLnBrk="0" hangingPunct="1">
        <a:spcBef>
          <a:spcPct val="0"/>
        </a:spcBef>
        <a:buNone/>
        <a:defRPr sz="3200" b="0" kern="1200" cap="none" spc="-100" baseline="0">
          <a:ln>
            <a:noFill/>
          </a:ln>
          <a:solidFill>
            <a:schemeClr val="tx2"/>
          </a:solidFill>
          <a:effectLst/>
          <a:latin typeface="Arial Rounded MT Bold" pitchFamily="34" charset="0"/>
          <a:ea typeface="+mj-ea"/>
          <a:cs typeface="+mj-cs"/>
        </a:defRPr>
      </a:lvl1pPr>
    </p:titleStyle>
    <p:bodyStyle>
      <a:lvl1pPr marL="342900" indent="-228600" algn="l" defTabSz="914400" rtl="0" eaLnBrk="1" latinLnBrk="0" hangingPunct="1">
        <a:spcBef>
          <a:spcPct val="20000"/>
        </a:spcBef>
        <a:buClr>
          <a:schemeClr val="accent1"/>
        </a:buClr>
        <a:buSzPct val="120000"/>
        <a:buFont typeface="Arial" panose="020B0604020202020204" pitchFamily="34" charset="0"/>
        <a:buChar char="•"/>
        <a:defRPr sz="2000" kern="1200">
          <a:solidFill>
            <a:schemeClr val="tx1"/>
          </a:solidFill>
          <a:latin typeface="+mn-lt"/>
          <a:ea typeface="+mn-ea"/>
          <a:cs typeface="+mn-cs"/>
        </a:defRPr>
      </a:lvl1pPr>
      <a:lvl2pPr marL="640080" indent="-228600" algn="l" defTabSz="914400" rtl="0" eaLnBrk="1" latinLnBrk="0" hangingPunct="1">
        <a:spcBef>
          <a:spcPct val="20000"/>
        </a:spcBef>
        <a:buClr>
          <a:schemeClr val="tx2"/>
        </a:buClr>
        <a:buSzPct val="120000"/>
        <a:buFont typeface="Arial" pitchFamily="34" charset="0"/>
        <a:buChar char="•"/>
        <a:defRPr sz="1800" kern="1200">
          <a:solidFill>
            <a:schemeClr val="tx1"/>
          </a:solidFill>
          <a:latin typeface="+mn-lt"/>
          <a:ea typeface="+mn-ea"/>
          <a:cs typeface="+mn-cs"/>
        </a:defRPr>
      </a:lvl2pPr>
      <a:lvl3pPr marL="1005840" indent="-228600" algn="l" defTabSz="914400" rtl="0" eaLnBrk="1" latinLnBrk="0" hangingPunct="1">
        <a:spcBef>
          <a:spcPct val="20000"/>
        </a:spcBef>
        <a:buClr>
          <a:schemeClr val="accent1"/>
        </a:buClr>
        <a:buSzPct val="120000"/>
        <a:buFont typeface="Arial" pitchFamily="34" charset="0"/>
        <a:buChar char="•"/>
        <a:defRPr sz="1600" kern="1200">
          <a:solidFill>
            <a:schemeClr val="tx1"/>
          </a:solidFill>
          <a:latin typeface="+mn-lt"/>
          <a:ea typeface="+mn-ea"/>
          <a:cs typeface="+mn-cs"/>
        </a:defRPr>
      </a:lvl3pPr>
      <a:lvl4pPr marL="1280160" indent="-228600" algn="l" defTabSz="914400" rtl="0" eaLnBrk="1" latinLnBrk="0" hangingPunct="1">
        <a:spcBef>
          <a:spcPct val="20000"/>
        </a:spcBef>
        <a:buClr>
          <a:schemeClr val="tx2"/>
        </a:buClr>
        <a:buSzPct val="12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spcBef>
          <a:spcPct val="20000"/>
        </a:spcBef>
        <a:buClr>
          <a:schemeClr val="accent1"/>
        </a:buClr>
        <a:buSzPct val="120000"/>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smtClean="0"/>
              <a:t>Alma – Resource management – Metadata Editor - Travailler avec les notices Holdings</a:t>
            </a:r>
            <a:endParaRPr lang="fr-BE"/>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5FB95-ABB8-499B-B163-FF8E1785E17E}" type="slidenum">
              <a:rPr lang="fr-BE" smtClean="0"/>
              <a:t>‹N°›</a:t>
            </a:fld>
            <a:endParaRPr lang="fr-BE"/>
          </a:p>
        </p:txBody>
      </p:sp>
    </p:spTree>
    <p:extLst>
      <p:ext uri="{BB962C8B-B14F-4D97-AF65-F5344CB8AC3E}">
        <p14:creationId xmlns:p14="http://schemas.microsoft.com/office/powerpoint/2010/main" val="214320291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28.png"/></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35.png"/></Relationships>
</file>

<file path=ppt/slides/_rels/slide29.xml.rels><?xml version="1.0" encoding="UTF-8" standalone="yes"?>
<Relationships xmlns="http://schemas.openxmlformats.org/package/2006/relationships"><Relationship Id="rId3" Type="http://schemas.openxmlformats.org/officeDocument/2006/relationships/hyperlink" Target="http://doclib.uliege.be/catalo/" TargetMode="External"/><Relationship Id="rId2" Type="http://schemas.openxmlformats.org/officeDocument/2006/relationships/hyperlink" Target="https://lib.uliege.be/alm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1684790"/>
            <a:ext cx="7920880" cy="2807633"/>
          </a:xfrm>
          <a:prstGeom prst="rect">
            <a:avLst/>
          </a:prstGeom>
        </p:spPr>
      </p:pic>
      <p:sp>
        <p:nvSpPr>
          <p:cNvPr id="4" name="Sous-titre 3"/>
          <p:cNvSpPr>
            <a:spLocks noGrp="1"/>
          </p:cNvSpPr>
          <p:nvPr>
            <p:ph type="subTitle" idx="1"/>
          </p:nvPr>
        </p:nvSpPr>
        <p:spPr/>
        <p:txBody>
          <a:bodyPr>
            <a:normAutofit/>
          </a:bodyPr>
          <a:lstStyle/>
          <a:p>
            <a:pPr algn="ctr"/>
            <a:endParaRPr lang="fr-BE" sz="3200" b="1" dirty="0">
              <a:solidFill>
                <a:schemeClr val="accent2">
                  <a:lumMod val="50000"/>
                </a:schemeClr>
              </a:solidFill>
            </a:endParaRPr>
          </a:p>
          <a:p>
            <a:pPr algn="ctr"/>
            <a:endParaRPr lang="fr-BE" sz="3200" b="1" dirty="0">
              <a:solidFill>
                <a:schemeClr val="accent2">
                  <a:lumMod val="50000"/>
                </a:schemeClr>
              </a:solidFill>
            </a:endParaRPr>
          </a:p>
          <a:p>
            <a:pPr algn="ctr"/>
            <a:endParaRPr lang="fr-BE" sz="3200" b="1" dirty="0" smtClean="0">
              <a:solidFill>
                <a:schemeClr val="accent2">
                  <a:lumMod val="50000"/>
                </a:schemeClr>
              </a:solidFill>
            </a:endParaRPr>
          </a:p>
          <a:p>
            <a:pPr algn="ctr"/>
            <a:endParaRPr lang="fr-BE" sz="3200" b="1" dirty="0">
              <a:solidFill>
                <a:schemeClr val="accent2">
                  <a:lumMod val="50000"/>
                </a:schemeClr>
              </a:solidFill>
            </a:endParaRPr>
          </a:p>
        </p:txBody>
      </p:sp>
      <p:sp>
        <p:nvSpPr>
          <p:cNvPr id="5" name="Titre 4"/>
          <p:cNvSpPr>
            <a:spLocks noGrp="1"/>
          </p:cNvSpPr>
          <p:nvPr>
            <p:ph type="title"/>
          </p:nvPr>
        </p:nvSpPr>
        <p:spPr>
          <a:xfrm>
            <a:off x="323528" y="1671464"/>
            <a:ext cx="7920880" cy="2834548"/>
          </a:xfrm>
          <a:noFill/>
          <a:ln>
            <a:solidFill>
              <a:schemeClr val="tx2">
                <a:lumMod val="50000"/>
              </a:schemeClr>
            </a:solidFill>
          </a:ln>
        </p:spPr>
        <p:txBody>
          <a:bodyPr/>
          <a:lstStyle/>
          <a:p>
            <a:r>
              <a:rPr lang="fr-BE" sz="2400" dirty="0" smtClean="0">
                <a:solidFill>
                  <a:schemeClr val="tx2">
                    <a:lumMod val="50000"/>
                  </a:schemeClr>
                </a:solidFill>
              </a:rPr>
              <a:t>       </a:t>
            </a:r>
            <a:r>
              <a:rPr lang="fr-BE" sz="2300" dirty="0" err="1" smtClean="0">
                <a:solidFill>
                  <a:schemeClr val="tx2">
                    <a:lumMod val="50000"/>
                  </a:schemeClr>
                </a:solidFill>
              </a:rPr>
              <a:t>Metadata</a:t>
            </a:r>
            <a:r>
              <a:rPr lang="fr-BE" sz="2300" dirty="0" smtClean="0">
                <a:solidFill>
                  <a:schemeClr val="tx2">
                    <a:lumMod val="50000"/>
                  </a:schemeClr>
                </a:solidFill>
              </a:rPr>
              <a:t> Editor		Éditeur de métadonnées</a:t>
            </a:r>
            <a:r>
              <a:rPr lang="fr-BE" sz="2400" dirty="0" smtClean="0">
                <a:solidFill>
                  <a:schemeClr val="tx2">
                    <a:lumMod val="50000"/>
                  </a:schemeClr>
                </a:solidFill>
              </a:rPr>
              <a:t/>
            </a:r>
            <a:br>
              <a:rPr lang="fr-BE" sz="2400" dirty="0" smtClean="0">
                <a:solidFill>
                  <a:schemeClr val="tx2">
                    <a:lumMod val="50000"/>
                  </a:schemeClr>
                </a:solidFill>
              </a:rPr>
            </a:br>
            <a:r>
              <a:rPr lang="fr-BE" sz="2400" dirty="0" smtClean="0">
                <a:solidFill>
                  <a:schemeClr val="tx2">
                    <a:lumMod val="50000"/>
                  </a:schemeClr>
                </a:solidFill>
              </a:rPr>
              <a:t/>
            </a:r>
            <a:br>
              <a:rPr lang="fr-BE" sz="2400" dirty="0" smtClean="0">
                <a:solidFill>
                  <a:schemeClr val="tx2">
                    <a:lumMod val="50000"/>
                  </a:schemeClr>
                </a:solidFill>
              </a:rPr>
            </a:br>
            <a:r>
              <a:rPr lang="fr-BE" sz="2400" dirty="0" smtClean="0">
                <a:solidFill>
                  <a:schemeClr val="tx2">
                    <a:lumMod val="50000"/>
                  </a:schemeClr>
                </a:solidFill>
              </a:rPr>
              <a:t/>
            </a:r>
            <a:br>
              <a:rPr lang="fr-BE" sz="2400" dirty="0" smtClean="0">
                <a:solidFill>
                  <a:schemeClr val="tx2">
                    <a:lumMod val="50000"/>
                  </a:schemeClr>
                </a:solidFill>
              </a:rPr>
            </a:br>
            <a:r>
              <a:rPr lang="fr-BE" sz="2400" dirty="0" smtClean="0">
                <a:solidFill>
                  <a:schemeClr val="tx2">
                    <a:lumMod val="50000"/>
                  </a:schemeClr>
                </a:solidFill>
              </a:rPr>
              <a:t/>
            </a:r>
            <a:br>
              <a:rPr lang="fr-BE" sz="2400" dirty="0" smtClean="0">
                <a:solidFill>
                  <a:schemeClr val="tx2">
                    <a:lumMod val="50000"/>
                  </a:schemeClr>
                </a:solidFill>
              </a:rPr>
            </a:br>
            <a:r>
              <a:rPr lang="fr-BE" sz="2400" dirty="0">
                <a:solidFill>
                  <a:schemeClr val="tx2">
                    <a:lumMod val="50000"/>
                  </a:schemeClr>
                </a:solidFill>
              </a:rPr>
              <a:t>	</a:t>
            </a:r>
            <a:r>
              <a:rPr lang="fr-BE" sz="2400" dirty="0" smtClean="0">
                <a:solidFill>
                  <a:schemeClr val="tx2">
                    <a:lumMod val="50000"/>
                  </a:schemeClr>
                </a:solidFill>
              </a:rPr>
              <a:t>                                           </a:t>
            </a:r>
            <a:br>
              <a:rPr lang="fr-BE" sz="2400" dirty="0" smtClean="0">
                <a:solidFill>
                  <a:schemeClr val="tx2">
                    <a:lumMod val="50000"/>
                  </a:schemeClr>
                </a:solidFill>
              </a:rPr>
            </a:br>
            <a:r>
              <a:rPr lang="fr-BE" sz="2400" dirty="0">
                <a:solidFill>
                  <a:schemeClr val="tx2">
                    <a:lumMod val="50000"/>
                  </a:schemeClr>
                </a:solidFill>
              </a:rPr>
              <a:t> </a:t>
            </a:r>
            <a:r>
              <a:rPr lang="fr-BE" sz="2400" dirty="0" smtClean="0">
                <a:solidFill>
                  <a:schemeClr val="tx2">
                    <a:lumMod val="50000"/>
                  </a:schemeClr>
                </a:solidFill>
              </a:rPr>
              <a:t>                                                        Le catalogage dans Alma </a:t>
            </a:r>
            <a:r>
              <a:rPr lang="fr-BE" sz="1600" dirty="0" smtClean="0">
                <a:solidFill>
                  <a:schemeClr val="tx2">
                    <a:lumMod val="50000"/>
                  </a:schemeClr>
                </a:solidFill>
              </a:rPr>
              <a:t>(5)</a:t>
            </a:r>
            <a:r>
              <a:rPr lang="fr-BE" sz="1600" dirty="0">
                <a:solidFill>
                  <a:schemeClr val="tx2">
                    <a:lumMod val="50000"/>
                  </a:schemeClr>
                </a:solidFill>
              </a:rPr>
              <a:t/>
            </a:r>
            <a:br>
              <a:rPr lang="fr-BE" sz="1600" dirty="0">
                <a:solidFill>
                  <a:schemeClr val="tx2">
                    <a:lumMod val="50000"/>
                  </a:schemeClr>
                </a:solidFill>
              </a:rPr>
            </a:br>
            <a:r>
              <a:rPr lang="fr-BE" sz="1600" dirty="0" smtClean="0">
                <a:solidFill>
                  <a:schemeClr val="tx2">
                    <a:lumMod val="50000"/>
                  </a:schemeClr>
                </a:solidFill>
              </a:rPr>
              <a:t>				</a:t>
            </a:r>
            <a:r>
              <a:rPr lang="fr-BE" sz="1800" dirty="0" smtClean="0"/>
              <a:t>Travailler </a:t>
            </a:r>
            <a:r>
              <a:rPr lang="fr-BE" sz="1800" dirty="0"/>
              <a:t>avec les notices </a:t>
            </a:r>
            <a:r>
              <a:rPr lang="fr-BE" sz="1800" dirty="0" smtClean="0"/>
              <a:t> Holdings</a:t>
            </a:r>
            <a:endParaRPr lang="fr-BE" sz="1800" i="1" dirty="0">
              <a:solidFill>
                <a:schemeClr val="tx2">
                  <a:lumMod val="50000"/>
                </a:schemeClr>
              </a:solidFill>
            </a:endParaRPr>
          </a:p>
        </p:txBody>
      </p:sp>
      <p:sp>
        <p:nvSpPr>
          <p:cNvPr id="7" name="ZoneTexte 6"/>
          <p:cNvSpPr txBox="1"/>
          <p:nvPr/>
        </p:nvSpPr>
        <p:spPr>
          <a:xfrm>
            <a:off x="4716016" y="6165304"/>
            <a:ext cx="3672408" cy="276999"/>
          </a:xfrm>
          <a:prstGeom prst="rect">
            <a:avLst/>
          </a:prstGeom>
          <a:noFill/>
        </p:spPr>
        <p:txBody>
          <a:bodyPr wrap="square" rtlCol="0">
            <a:spAutoFit/>
          </a:bodyPr>
          <a:lstStyle/>
          <a:p>
            <a:pPr algn="r"/>
            <a:r>
              <a:rPr lang="fr-BE" sz="1200" i="1" smtClean="0">
                <a:solidFill>
                  <a:srgbClr val="278989"/>
                </a:solidFill>
              </a:rPr>
              <a:t>Version de </a:t>
            </a:r>
            <a:r>
              <a:rPr lang="fr-BE" sz="1200" i="1" smtClean="0">
                <a:solidFill>
                  <a:srgbClr val="278989"/>
                </a:solidFill>
              </a:rPr>
              <a:t>mars 2018</a:t>
            </a:r>
            <a:endParaRPr lang="fr-BE" sz="1200" i="1">
              <a:solidFill>
                <a:srgbClr val="278989"/>
              </a:solidFill>
            </a:endParaRPr>
          </a:p>
        </p:txBody>
      </p:sp>
    </p:spTree>
    <p:extLst>
      <p:ext uri="{BB962C8B-B14F-4D97-AF65-F5344CB8AC3E}">
        <p14:creationId xmlns:p14="http://schemas.microsoft.com/office/powerpoint/2010/main" val="1413725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96752"/>
            <a:ext cx="7992888" cy="4988024"/>
          </a:xfrm>
          <a:noFill/>
        </p:spPr>
        <p:txBody>
          <a:bodyPr>
            <a:normAutofit/>
          </a:bodyPr>
          <a:lstStyle/>
          <a:p>
            <a:pPr>
              <a:buClrTx/>
              <a:buSzPct val="110000"/>
              <a:buFont typeface="Wingdings" panose="05000000000000000000" pitchFamily="2" charset="2"/>
              <a:buChar char="ü"/>
            </a:pPr>
            <a:r>
              <a:rPr lang="fr-BE" sz="2800" smtClean="0">
                <a:effectLst>
                  <a:outerShdw blurRad="38100" dist="38100" dir="2700000" algn="tl">
                    <a:srgbClr val="000000">
                      <a:alpha val="43137"/>
                    </a:srgbClr>
                  </a:outerShdw>
                </a:effectLst>
              </a:rPr>
              <a:t>Éditer et modifier une notice Holding</a:t>
            </a:r>
            <a:endParaRPr lang="fr-BE" sz="2800" dirty="0" smtClean="0">
              <a:effectLst>
                <a:outerShdw blurRad="38100" dist="38100" dir="2700000" algn="tl">
                  <a:srgbClr val="000000">
                    <a:alpha val="43137"/>
                  </a:srgbClr>
                </a:outerShdw>
              </a:effectLst>
            </a:endParaRPr>
          </a:p>
          <a:p>
            <a:pPr>
              <a:buClrTx/>
              <a:buSzPct val="110000"/>
              <a:buFont typeface="Wingdings" panose="05000000000000000000" pitchFamily="2" charset="2"/>
              <a:buChar char="ü"/>
            </a:pPr>
            <a:r>
              <a:rPr lang="fr-BE" sz="2800" b="1" smtClean="0">
                <a:solidFill>
                  <a:srgbClr val="0070C0"/>
                </a:solidFill>
                <a:effectLst>
                  <a:outerShdw blurRad="38100" dist="38100" dir="2700000" algn="tl">
                    <a:srgbClr val="000000">
                      <a:alpha val="43137"/>
                    </a:srgbClr>
                  </a:outerShdw>
                </a:effectLst>
              </a:rPr>
              <a:t>Liste des Holdings </a:t>
            </a:r>
          </a:p>
          <a:p>
            <a:pPr lvl="1">
              <a:buClrTx/>
              <a:buSzPct val="110000"/>
              <a:buFont typeface="Wingdings" panose="05000000000000000000" pitchFamily="2" charset="2"/>
              <a:buChar char="ü"/>
            </a:pPr>
            <a:r>
              <a:rPr lang="fr-BE" sz="2400" smtClean="0">
                <a:solidFill>
                  <a:srgbClr val="0070C0"/>
                </a:solidFill>
                <a:effectLst>
                  <a:outerShdw blurRad="38100" dist="38100" dir="2700000" algn="tl">
                    <a:srgbClr val="000000">
                      <a:alpha val="43137"/>
                    </a:srgbClr>
                  </a:outerShdw>
                </a:effectLst>
              </a:rPr>
              <a:t>Présentation</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Fonctionnalités du bouton Actions</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Supprimer une notice Holding</a:t>
            </a:r>
            <a:endParaRPr lang="fr-BE" sz="2600" dirty="0" smtClean="0">
              <a:effectLst>
                <a:outerShdw blurRad="38100" dist="38100" dir="2700000" algn="tl">
                  <a:srgbClr val="000000">
                    <a:alpha val="43137"/>
                  </a:srgbClr>
                </a:outerShdw>
              </a:effectLst>
            </a:endParaRP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Ajouter une notice Holding </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Déplacer une notice Holding vers une autre notice bibliographique</a:t>
            </a:r>
            <a:endParaRPr lang="fr-BE" sz="2600" dirty="0">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10</a:t>
            </a:fld>
            <a:endParaRPr lang="en-US"/>
          </a:p>
        </p:txBody>
      </p:sp>
      <p:sp>
        <p:nvSpPr>
          <p:cNvPr id="5" name="Espace réservé du pied de page 4"/>
          <p:cNvSpPr>
            <a:spLocks noGrp="1"/>
          </p:cNvSpPr>
          <p:nvPr>
            <p:ph type="ftr" sz="quarter" idx="3"/>
          </p:nvPr>
        </p:nvSpPr>
        <p:spPr>
          <a:ln w="3175">
            <a:noFill/>
          </a:ln>
        </p:spPr>
        <p:txBody>
          <a:bodyPr/>
          <a:lstStyle/>
          <a:p>
            <a:r>
              <a:rPr lang="fr-BE" smtClean="0">
                <a:solidFill>
                  <a:srgbClr val="278989"/>
                </a:solidFill>
              </a:rPr>
              <a:t>Alma – Resource management – Metadata Editor - Travailler avec les notices Holdings</a:t>
            </a:r>
            <a:endParaRPr lang="en-US">
              <a:solidFill>
                <a:srgbClr val="278989"/>
              </a:solidFill>
            </a:endParaRPr>
          </a:p>
        </p:txBody>
      </p:sp>
    </p:spTree>
    <p:extLst>
      <p:ext uri="{BB962C8B-B14F-4D97-AF65-F5344CB8AC3E}">
        <p14:creationId xmlns:p14="http://schemas.microsoft.com/office/powerpoint/2010/main" val="2335043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11</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9" name="Titre 3"/>
          <p:cNvSpPr txBox="1">
            <a:spLocks/>
          </p:cNvSpPr>
          <p:nvPr/>
        </p:nvSpPr>
        <p:spPr>
          <a:xfrm>
            <a:off x="251520" y="188640"/>
            <a:ext cx="7992888" cy="1143000"/>
          </a:xfrm>
          <a:prstGeom prst="rect">
            <a:avLst/>
          </a:prstGeom>
        </p:spPr>
        <p:txBody>
          <a:bodyPr/>
          <a:lstStyle>
            <a:lvl1pPr algn="l" defTabSz="914400" rtl="0" eaLnBrk="1" latinLnBrk="0" hangingPunct="1">
              <a:spcBef>
                <a:spcPct val="0"/>
              </a:spcBef>
              <a:buNone/>
              <a:defRPr sz="3200" b="0" kern="1200" cap="none" spc="-100" baseline="0">
                <a:ln>
                  <a:noFill/>
                </a:ln>
                <a:solidFill>
                  <a:schemeClr val="tx2"/>
                </a:solidFill>
                <a:effectLst/>
                <a:latin typeface="Arial Rounded MT Bold" pitchFamily="34" charset="0"/>
                <a:ea typeface="+mj-ea"/>
                <a:cs typeface="+mj-cs"/>
              </a:defRPr>
            </a:lvl1pPr>
          </a:lstStyle>
          <a:p>
            <a:r>
              <a:rPr lang="fr-BE" sz="2800" smtClean="0"/>
              <a:t>Liste des Holdings</a:t>
            </a:r>
            <a:endParaRPr lang="fr-BE" sz="2800" dirty="0"/>
          </a:p>
        </p:txBody>
      </p:sp>
      <p:pic>
        <p:nvPicPr>
          <p:cNvPr id="5" name="Image 4"/>
          <p:cNvPicPr>
            <a:picLocks noChangeAspect="1"/>
          </p:cNvPicPr>
          <p:nvPr/>
        </p:nvPicPr>
        <p:blipFill>
          <a:blip r:embed="rId3"/>
          <a:stretch>
            <a:fillRect/>
          </a:stretch>
        </p:blipFill>
        <p:spPr>
          <a:xfrm>
            <a:off x="115511" y="2204864"/>
            <a:ext cx="8394806" cy="2622863"/>
          </a:xfrm>
          <a:prstGeom prst="rect">
            <a:avLst/>
          </a:prstGeom>
        </p:spPr>
      </p:pic>
      <p:sp>
        <p:nvSpPr>
          <p:cNvPr id="7" name="ZoneTexte 6"/>
          <p:cNvSpPr txBox="1"/>
          <p:nvPr/>
        </p:nvSpPr>
        <p:spPr>
          <a:xfrm>
            <a:off x="115511" y="973149"/>
            <a:ext cx="7416824" cy="923330"/>
          </a:xfrm>
          <a:prstGeom prst="rect">
            <a:avLst/>
          </a:prstGeom>
          <a:noFill/>
        </p:spPr>
        <p:txBody>
          <a:bodyPr wrap="square" rtlCol="0">
            <a:spAutoFit/>
          </a:bodyPr>
          <a:lstStyle/>
          <a:p>
            <a:pPr marL="285750" indent="-285750">
              <a:buFontTx/>
              <a:buChar char="-"/>
            </a:pPr>
            <a:r>
              <a:rPr lang="fr-BE" smtClean="0"/>
              <a:t>Recherche par cote </a:t>
            </a:r>
          </a:p>
          <a:p>
            <a:pPr marL="285750" indent="-285750">
              <a:buFontTx/>
              <a:buChar char="-"/>
            </a:pPr>
            <a:r>
              <a:rPr lang="fr-BE" smtClean="0"/>
              <a:t>Filtres : tous les HOL ou uniquement ceux qui ont des exemplaires disponibles ; bibliothèque ; localisation</a:t>
            </a:r>
            <a:endParaRPr lang="fr-BE"/>
          </a:p>
        </p:txBody>
      </p:sp>
      <p:cxnSp>
        <p:nvCxnSpPr>
          <p:cNvPr id="13" name="Connecteur droit avec flèche 12"/>
          <p:cNvCxnSpPr/>
          <p:nvPr/>
        </p:nvCxnSpPr>
        <p:spPr>
          <a:xfrm flipH="1">
            <a:off x="755576" y="1904058"/>
            <a:ext cx="792088" cy="792088"/>
          </a:xfrm>
          <a:prstGeom prst="straightConnector1">
            <a:avLst/>
          </a:prstGeom>
          <a:ln w="19050">
            <a:solidFill>
              <a:srgbClr val="FF33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100392" y="2300102"/>
            <a:ext cx="409925" cy="336810"/>
          </a:xfrm>
          <a:prstGeom prst="rect">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19" name="Connecteur droit avec flèche 18"/>
          <p:cNvCxnSpPr/>
          <p:nvPr/>
        </p:nvCxnSpPr>
        <p:spPr>
          <a:xfrm flipH="1">
            <a:off x="7272300" y="2636912"/>
            <a:ext cx="815616" cy="360040"/>
          </a:xfrm>
          <a:prstGeom prst="straightConnector1">
            <a:avLst/>
          </a:prstGeom>
          <a:ln w="19050">
            <a:solidFill>
              <a:srgbClr val="FF3300"/>
            </a:solidFill>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7164288" y="1185020"/>
            <a:ext cx="1367500" cy="830997"/>
          </a:xfrm>
          <a:prstGeom prst="rect">
            <a:avLst/>
          </a:prstGeom>
          <a:noFill/>
          <a:ln w="25400">
            <a:solidFill>
              <a:srgbClr val="FF3300"/>
            </a:solidFill>
          </a:ln>
        </p:spPr>
        <p:txBody>
          <a:bodyPr wrap="square" rtlCol="0">
            <a:spAutoFit/>
          </a:bodyPr>
          <a:lstStyle/>
          <a:p>
            <a:r>
              <a:rPr lang="fr-BE" sz="1600" smtClean="0"/>
              <a:t>Personnaliser l’affichage des colonnes</a:t>
            </a:r>
            <a:endParaRPr lang="fr-BE" sz="1600"/>
          </a:p>
        </p:txBody>
      </p:sp>
      <p:cxnSp>
        <p:nvCxnSpPr>
          <p:cNvPr id="22" name="Connecteur droit avec flèche 21"/>
          <p:cNvCxnSpPr/>
          <p:nvPr/>
        </p:nvCxnSpPr>
        <p:spPr>
          <a:xfrm>
            <a:off x="8285069" y="2013578"/>
            <a:ext cx="15055" cy="316376"/>
          </a:xfrm>
          <a:prstGeom prst="straightConnector1">
            <a:avLst/>
          </a:prstGeom>
          <a:ln w="57150">
            <a:solidFill>
              <a:srgbClr val="FF4D1D"/>
            </a:solidFill>
            <a:tailEnd type="triangle"/>
          </a:ln>
        </p:spPr>
        <p:style>
          <a:lnRef idx="1">
            <a:schemeClr val="accent1"/>
          </a:lnRef>
          <a:fillRef idx="0">
            <a:schemeClr val="accent1"/>
          </a:fillRef>
          <a:effectRef idx="0">
            <a:schemeClr val="accent1"/>
          </a:effectRef>
          <a:fontRef idx="minor">
            <a:schemeClr val="tx1"/>
          </a:fontRef>
        </p:style>
      </p:cxnSp>
      <p:sp>
        <p:nvSpPr>
          <p:cNvPr id="23" name="Ellipse 22"/>
          <p:cNvSpPr/>
          <p:nvPr/>
        </p:nvSpPr>
        <p:spPr>
          <a:xfrm>
            <a:off x="3419872" y="2996952"/>
            <a:ext cx="216024" cy="432048"/>
          </a:xfrm>
          <a:prstGeom prst="ellipse">
            <a:avLst/>
          </a:prstGeom>
          <a:noFill/>
          <a:ln w="1905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4" name="Ellipse 23"/>
          <p:cNvSpPr/>
          <p:nvPr/>
        </p:nvSpPr>
        <p:spPr>
          <a:xfrm>
            <a:off x="4572000" y="2996952"/>
            <a:ext cx="216024" cy="432048"/>
          </a:xfrm>
          <a:prstGeom prst="ellipse">
            <a:avLst/>
          </a:prstGeom>
          <a:noFill/>
          <a:ln w="1905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5" name="Ellipse 24"/>
          <p:cNvSpPr/>
          <p:nvPr/>
        </p:nvSpPr>
        <p:spPr>
          <a:xfrm>
            <a:off x="2645786" y="3011543"/>
            <a:ext cx="216024" cy="432048"/>
          </a:xfrm>
          <a:prstGeom prst="ellipse">
            <a:avLst/>
          </a:prstGeom>
          <a:noFill/>
          <a:ln w="1905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6" name="ZoneTexte 25"/>
          <p:cNvSpPr txBox="1"/>
          <p:nvPr/>
        </p:nvSpPr>
        <p:spPr>
          <a:xfrm>
            <a:off x="3761584" y="2545287"/>
            <a:ext cx="648398" cy="369332"/>
          </a:xfrm>
          <a:prstGeom prst="rect">
            <a:avLst/>
          </a:prstGeom>
          <a:noFill/>
          <a:ln w="19050">
            <a:solidFill>
              <a:srgbClr val="FF3300"/>
            </a:solidFill>
          </a:ln>
        </p:spPr>
        <p:txBody>
          <a:bodyPr wrap="square" rtlCol="0">
            <a:spAutoFit/>
          </a:bodyPr>
          <a:lstStyle/>
          <a:p>
            <a:r>
              <a:rPr lang="fr-BE" smtClean="0"/>
              <a:t>Tris</a:t>
            </a:r>
            <a:endParaRPr lang="fr-BE"/>
          </a:p>
        </p:txBody>
      </p:sp>
      <p:cxnSp>
        <p:nvCxnSpPr>
          <p:cNvPr id="27" name="Connecteur droit avec flèche 26"/>
          <p:cNvCxnSpPr>
            <a:stCxn id="26" idx="1"/>
          </p:cNvCxnSpPr>
          <p:nvPr/>
        </p:nvCxnSpPr>
        <p:spPr>
          <a:xfrm flipH="1">
            <a:off x="2902156" y="2729953"/>
            <a:ext cx="859428" cy="344023"/>
          </a:xfrm>
          <a:prstGeom prst="straightConnector1">
            <a:avLst/>
          </a:prstGeom>
          <a:ln w="19050">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flipH="1">
            <a:off x="3635896" y="2914241"/>
            <a:ext cx="257915" cy="216932"/>
          </a:xfrm>
          <a:prstGeom prst="straightConnector1">
            <a:avLst/>
          </a:prstGeom>
          <a:ln w="19050">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4319646" y="2921495"/>
            <a:ext cx="271430" cy="167948"/>
          </a:xfrm>
          <a:prstGeom prst="straightConnector1">
            <a:avLst/>
          </a:prstGeom>
          <a:ln w="19050">
            <a:solidFill>
              <a:srgbClr val="FF3300"/>
            </a:solidFill>
            <a:tailEnd type="arrow"/>
          </a:ln>
        </p:spPr>
        <p:style>
          <a:lnRef idx="1">
            <a:schemeClr val="accent1"/>
          </a:lnRef>
          <a:fillRef idx="0">
            <a:schemeClr val="accent1"/>
          </a:fillRef>
          <a:effectRef idx="0">
            <a:schemeClr val="accent1"/>
          </a:effectRef>
          <a:fontRef idx="minor">
            <a:schemeClr val="tx1"/>
          </a:fontRef>
        </p:style>
      </p:cxnSp>
      <p:pic>
        <p:nvPicPr>
          <p:cNvPr id="34" name="Image 33"/>
          <p:cNvPicPr>
            <a:picLocks noChangeAspect="1"/>
          </p:cNvPicPr>
          <p:nvPr/>
        </p:nvPicPr>
        <p:blipFill>
          <a:blip r:embed="rId4"/>
          <a:stretch>
            <a:fillRect/>
          </a:stretch>
        </p:blipFill>
        <p:spPr>
          <a:xfrm>
            <a:off x="6952569" y="3710065"/>
            <a:ext cx="1790938" cy="3099420"/>
          </a:xfrm>
          <a:prstGeom prst="rect">
            <a:avLst/>
          </a:prstGeom>
        </p:spPr>
      </p:pic>
      <p:cxnSp>
        <p:nvCxnSpPr>
          <p:cNvPr id="35" name="Connecteur droit avec flèche 34"/>
          <p:cNvCxnSpPr/>
          <p:nvPr/>
        </p:nvCxnSpPr>
        <p:spPr>
          <a:xfrm flipH="1">
            <a:off x="7848038" y="2649643"/>
            <a:ext cx="421976" cy="1060422"/>
          </a:xfrm>
          <a:prstGeom prst="straightConnector1">
            <a:avLst/>
          </a:prstGeom>
          <a:ln w="31750">
            <a:solidFill>
              <a:srgbClr val="FF4D1D"/>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8848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12</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4" name="ZoneTexte 3"/>
          <p:cNvSpPr txBox="1"/>
          <p:nvPr/>
        </p:nvSpPr>
        <p:spPr>
          <a:xfrm>
            <a:off x="467203" y="1191842"/>
            <a:ext cx="7848872" cy="1354217"/>
          </a:xfrm>
          <a:prstGeom prst="rect">
            <a:avLst/>
          </a:prstGeom>
          <a:noFill/>
        </p:spPr>
        <p:txBody>
          <a:bodyPr wrap="square" rtlCol="0">
            <a:spAutoFit/>
          </a:bodyPr>
          <a:lstStyle/>
          <a:p>
            <a:pPr>
              <a:buFont typeface="Arial" pitchFamily="34" charset="0"/>
              <a:buChar char="•"/>
            </a:pPr>
            <a:r>
              <a:rPr lang="fr-BE" sz="1600" i="1" smtClean="0">
                <a:sym typeface="Wingdings"/>
              </a:rPr>
              <a:t> La </a:t>
            </a:r>
            <a:r>
              <a:rPr lang="fr-BE" sz="1600" i="1">
                <a:sym typeface="Wingdings"/>
              </a:rPr>
              <a:t>colonne « No. of items » indique le nombre d’exemplaires attaché à chaque HOL</a:t>
            </a:r>
          </a:p>
          <a:p>
            <a:pPr>
              <a:buFont typeface="Arial" pitchFamily="34" charset="0"/>
              <a:buChar char="•"/>
            </a:pPr>
            <a:r>
              <a:rPr lang="fr-BE" sz="1600" i="1" smtClean="0">
                <a:sym typeface="Wingdings"/>
              </a:rPr>
              <a:t> La </a:t>
            </a:r>
            <a:r>
              <a:rPr lang="fr-BE" sz="1600" i="1" dirty="0" smtClean="0">
                <a:sym typeface="Wingdings"/>
              </a:rPr>
              <a:t>colonne « </a:t>
            </a:r>
            <a:r>
              <a:rPr lang="fr-BE" sz="1600" i="1" dirty="0" err="1" smtClean="0">
                <a:sym typeface="Wingdings"/>
              </a:rPr>
              <a:t>Available</a:t>
            </a:r>
            <a:r>
              <a:rPr lang="fr-BE" sz="1600" i="1" dirty="0" smtClean="0">
                <a:sym typeface="Wingdings"/>
              </a:rPr>
              <a:t> » vous indique le nombre </a:t>
            </a:r>
            <a:r>
              <a:rPr lang="fr-BE" sz="1600" i="1" smtClean="0">
                <a:sym typeface="Wingdings"/>
              </a:rPr>
              <a:t>d’exemplaires disponibles</a:t>
            </a:r>
            <a:endParaRPr lang="fr-BE" sz="1600" i="1" dirty="0" smtClean="0">
              <a:sym typeface="Wingdings"/>
            </a:endParaRPr>
          </a:p>
          <a:p>
            <a:pPr>
              <a:buFont typeface="Arial" pitchFamily="34" charset="0"/>
              <a:buChar char="•"/>
            </a:pPr>
            <a:r>
              <a:rPr lang="fr-BE" sz="1600" i="1" dirty="0" smtClean="0">
                <a:sym typeface="Wingdings"/>
              </a:rPr>
              <a:t> Le n° de HOL, cliquable, vous permet de </a:t>
            </a:r>
            <a:r>
              <a:rPr lang="fr-BE" sz="1600" i="1" smtClean="0">
                <a:sym typeface="Wingdings"/>
              </a:rPr>
              <a:t>visualiser la notice Marc </a:t>
            </a:r>
            <a:r>
              <a:rPr lang="fr-BE" sz="1600" i="1" dirty="0" smtClean="0">
                <a:sym typeface="Wingdings"/>
              </a:rPr>
              <a:t>HOL et, éventuellement, de l’éditer.</a:t>
            </a:r>
          </a:p>
          <a:p>
            <a:endParaRPr lang="fr-BE" dirty="0" smtClean="0">
              <a:sym typeface="Wingdings"/>
            </a:endParaRPr>
          </a:p>
        </p:txBody>
      </p:sp>
      <p:pic>
        <p:nvPicPr>
          <p:cNvPr id="6" name="Image 5"/>
          <p:cNvPicPr>
            <a:picLocks noChangeAspect="1"/>
          </p:cNvPicPr>
          <p:nvPr/>
        </p:nvPicPr>
        <p:blipFill>
          <a:blip r:embed="rId3"/>
          <a:stretch>
            <a:fillRect/>
          </a:stretch>
        </p:blipFill>
        <p:spPr>
          <a:xfrm>
            <a:off x="224683" y="2469917"/>
            <a:ext cx="8046562" cy="970565"/>
          </a:xfrm>
          <a:prstGeom prst="rect">
            <a:avLst/>
          </a:prstGeom>
        </p:spPr>
      </p:pic>
      <p:cxnSp>
        <p:nvCxnSpPr>
          <p:cNvPr id="12" name="Connecteur droit avec flèche 11"/>
          <p:cNvCxnSpPr/>
          <p:nvPr/>
        </p:nvCxnSpPr>
        <p:spPr>
          <a:xfrm>
            <a:off x="1115616" y="2276872"/>
            <a:ext cx="0" cy="792088"/>
          </a:xfrm>
          <a:prstGeom prst="straightConnector1">
            <a:avLst/>
          </a:prstGeom>
          <a:ln w="19050">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6444208" y="2153541"/>
            <a:ext cx="15055" cy="316376"/>
          </a:xfrm>
          <a:prstGeom prst="straightConnector1">
            <a:avLst/>
          </a:prstGeom>
          <a:ln w="57150">
            <a:solidFill>
              <a:srgbClr val="FF4D1D"/>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7236296" y="2148351"/>
            <a:ext cx="15055" cy="316376"/>
          </a:xfrm>
          <a:prstGeom prst="straightConnector1">
            <a:avLst/>
          </a:prstGeom>
          <a:ln w="57150">
            <a:solidFill>
              <a:srgbClr val="FF4D1D"/>
            </a:solidFill>
            <a:tailEnd type="triangle"/>
          </a:ln>
        </p:spPr>
        <p:style>
          <a:lnRef idx="1">
            <a:schemeClr val="accent1"/>
          </a:lnRef>
          <a:fillRef idx="0">
            <a:schemeClr val="accent1"/>
          </a:fillRef>
          <a:effectRef idx="0">
            <a:schemeClr val="accent1"/>
          </a:effectRef>
          <a:fontRef idx="minor">
            <a:schemeClr val="tx1"/>
          </a:fontRef>
        </p:style>
      </p:cxnSp>
      <p:sp>
        <p:nvSpPr>
          <p:cNvPr id="9" name="Titre 3"/>
          <p:cNvSpPr txBox="1">
            <a:spLocks/>
          </p:cNvSpPr>
          <p:nvPr/>
        </p:nvSpPr>
        <p:spPr>
          <a:xfrm>
            <a:off x="251520" y="188640"/>
            <a:ext cx="7992888" cy="1003202"/>
          </a:xfrm>
          <a:prstGeom prst="rect">
            <a:avLst/>
          </a:prstGeom>
        </p:spPr>
        <p:txBody>
          <a:bodyPr/>
          <a:lstStyle>
            <a:lvl1pPr algn="l" defTabSz="914400" rtl="0" eaLnBrk="1" latinLnBrk="0" hangingPunct="1">
              <a:spcBef>
                <a:spcPct val="0"/>
              </a:spcBef>
              <a:buNone/>
              <a:defRPr sz="3200" b="0" kern="1200" cap="none" spc="-100" baseline="0">
                <a:ln>
                  <a:noFill/>
                </a:ln>
                <a:solidFill>
                  <a:schemeClr val="tx2"/>
                </a:solidFill>
                <a:effectLst/>
                <a:latin typeface="Arial Rounded MT Bold" pitchFamily="34" charset="0"/>
                <a:ea typeface="+mj-ea"/>
                <a:cs typeface="+mj-cs"/>
              </a:defRPr>
            </a:lvl1pPr>
          </a:lstStyle>
          <a:p>
            <a:r>
              <a:rPr lang="fr-BE" sz="2800"/>
              <a:t>Liste des Holdings</a:t>
            </a:r>
            <a:endParaRPr lang="fr-BE" sz="2800" dirty="0"/>
          </a:p>
        </p:txBody>
      </p:sp>
    </p:spTree>
    <p:extLst>
      <p:ext uri="{BB962C8B-B14F-4D97-AF65-F5344CB8AC3E}">
        <p14:creationId xmlns:p14="http://schemas.microsoft.com/office/powerpoint/2010/main" val="1362810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96752"/>
            <a:ext cx="7992888" cy="4988024"/>
          </a:xfrm>
          <a:noFill/>
        </p:spPr>
        <p:txBody>
          <a:bodyPr>
            <a:normAutofit/>
          </a:bodyPr>
          <a:lstStyle/>
          <a:p>
            <a:pPr>
              <a:buClrTx/>
              <a:buSzPct val="110000"/>
              <a:buFont typeface="Wingdings" panose="05000000000000000000" pitchFamily="2" charset="2"/>
              <a:buChar char="ü"/>
            </a:pPr>
            <a:r>
              <a:rPr lang="fr-BE" sz="2800" smtClean="0">
                <a:effectLst>
                  <a:outerShdw blurRad="38100" dist="38100" dir="2700000" algn="tl">
                    <a:srgbClr val="000000">
                      <a:alpha val="43137"/>
                    </a:srgbClr>
                  </a:outerShdw>
                </a:effectLst>
              </a:rPr>
              <a:t>Éditer et modifier une notice Holding</a:t>
            </a:r>
            <a:endParaRPr lang="fr-BE" sz="2800" dirty="0" smtClean="0">
              <a:effectLst>
                <a:outerShdw blurRad="38100" dist="38100" dir="2700000" algn="tl">
                  <a:srgbClr val="000000">
                    <a:alpha val="43137"/>
                  </a:srgbClr>
                </a:outerShdw>
              </a:effectLst>
            </a:endParaRPr>
          </a:p>
          <a:p>
            <a:pPr>
              <a:buClrTx/>
              <a:buSzPct val="110000"/>
              <a:buFont typeface="Wingdings" panose="05000000000000000000" pitchFamily="2" charset="2"/>
              <a:buChar char="ü"/>
            </a:pPr>
            <a:r>
              <a:rPr lang="fr-BE" sz="2800" b="1" smtClean="0">
                <a:solidFill>
                  <a:srgbClr val="0070C0"/>
                </a:solidFill>
                <a:effectLst>
                  <a:outerShdw blurRad="38100" dist="38100" dir="2700000" algn="tl">
                    <a:srgbClr val="000000">
                      <a:alpha val="43137"/>
                    </a:srgbClr>
                  </a:outerShdw>
                </a:effectLst>
              </a:rPr>
              <a:t>Liste des Holdings </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Présentation</a:t>
            </a:r>
          </a:p>
          <a:p>
            <a:pPr lvl="1">
              <a:buClrTx/>
              <a:buSzPct val="110000"/>
              <a:buFont typeface="Wingdings" panose="05000000000000000000" pitchFamily="2" charset="2"/>
              <a:buChar char="ü"/>
            </a:pPr>
            <a:r>
              <a:rPr lang="fr-BE" sz="2400" smtClean="0">
                <a:solidFill>
                  <a:srgbClr val="0070C0"/>
                </a:solidFill>
                <a:effectLst>
                  <a:outerShdw blurRad="38100" dist="38100" dir="2700000" algn="tl">
                    <a:srgbClr val="000000">
                      <a:alpha val="43137"/>
                    </a:srgbClr>
                  </a:outerShdw>
                </a:effectLst>
              </a:rPr>
              <a:t>Fonctionnalités du bouton Actions</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Supprimer une notice Holding</a:t>
            </a:r>
            <a:endParaRPr lang="fr-BE" sz="2600" dirty="0" smtClean="0">
              <a:effectLst>
                <a:outerShdw blurRad="38100" dist="38100" dir="2700000" algn="tl">
                  <a:srgbClr val="000000">
                    <a:alpha val="43137"/>
                  </a:srgbClr>
                </a:outerShdw>
              </a:effectLst>
            </a:endParaRP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Ajouter une notice Holding </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Déplacer une notice Holding vers une autre notice bibliographique</a:t>
            </a:r>
            <a:endParaRPr lang="fr-BE" sz="2600" dirty="0">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13</a:t>
            </a:fld>
            <a:endParaRPr lang="en-US"/>
          </a:p>
        </p:txBody>
      </p:sp>
      <p:sp>
        <p:nvSpPr>
          <p:cNvPr id="5" name="Espace réservé du pied de page 4"/>
          <p:cNvSpPr>
            <a:spLocks noGrp="1"/>
          </p:cNvSpPr>
          <p:nvPr>
            <p:ph type="ftr" sz="quarter" idx="3"/>
          </p:nvPr>
        </p:nvSpPr>
        <p:spPr>
          <a:ln w="3175">
            <a:noFill/>
          </a:ln>
        </p:spPr>
        <p:txBody>
          <a:bodyPr/>
          <a:lstStyle/>
          <a:p>
            <a:r>
              <a:rPr lang="fr-BE" smtClean="0">
                <a:solidFill>
                  <a:srgbClr val="278989"/>
                </a:solidFill>
              </a:rPr>
              <a:t>Alma – Resource management – Metadata Editor - Travailler avec les notices Holdings</a:t>
            </a:r>
            <a:endParaRPr lang="en-US">
              <a:solidFill>
                <a:srgbClr val="278989"/>
              </a:solidFill>
            </a:endParaRPr>
          </a:p>
        </p:txBody>
      </p:sp>
    </p:spTree>
    <p:extLst>
      <p:ext uri="{BB962C8B-B14F-4D97-AF65-F5344CB8AC3E}">
        <p14:creationId xmlns:p14="http://schemas.microsoft.com/office/powerpoint/2010/main" val="4208916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18974" y="103255"/>
            <a:ext cx="7992888" cy="1143000"/>
          </a:xfrm>
        </p:spPr>
        <p:txBody>
          <a:bodyPr/>
          <a:lstStyle/>
          <a:p>
            <a:r>
              <a:rPr lang="fr-BE" sz="2800" dirty="0" smtClean="0"/>
              <a:t>Fonctionnalités accessibles par le </a:t>
            </a:r>
            <a:r>
              <a:rPr lang="fr-BE" sz="2800" smtClean="0"/>
              <a:t>bouton </a:t>
            </a:r>
            <a:r>
              <a:rPr lang="fr-BE" sz="2000" cap="all" smtClean="0"/>
              <a:t>  </a:t>
            </a:r>
            <a:r>
              <a:rPr lang="fr-BE" sz="2000" cap="all" dirty="0" smtClean="0"/>
              <a:t> </a:t>
            </a:r>
            <a:r>
              <a:rPr lang="fr-BE" sz="2000" cap="all" dirty="0"/>
              <a:t> </a:t>
            </a:r>
            <a:r>
              <a:rPr lang="fr-BE" sz="2000" cap="all" dirty="0" smtClean="0"/>
              <a:t>     </a:t>
            </a:r>
            <a:r>
              <a:rPr lang="fr-BE" sz="2000" cap="all" smtClean="0"/>
              <a:t> </a:t>
            </a:r>
            <a:endParaRPr lang="fr-BE" sz="2000" cap="all" dirty="0"/>
          </a:p>
        </p:txBody>
      </p:sp>
      <p:sp>
        <p:nvSpPr>
          <p:cNvPr id="5" name="Espace réservé du contenu 4"/>
          <p:cNvSpPr>
            <a:spLocks noGrp="1"/>
          </p:cNvSpPr>
          <p:nvPr>
            <p:ph idx="1"/>
          </p:nvPr>
        </p:nvSpPr>
        <p:spPr>
          <a:xfrm>
            <a:off x="251520" y="3861048"/>
            <a:ext cx="7992888" cy="1520416"/>
          </a:xfrm>
          <a:noFill/>
          <a:ln>
            <a:solidFill>
              <a:srgbClr val="00B050"/>
            </a:solidFill>
          </a:ln>
        </p:spPr>
        <p:txBody>
          <a:bodyPr wrap="square" rtlCol="0">
            <a:spAutoFit/>
          </a:bodyPr>
          <a:lstStyle/>
          <a:p>
            <a:pPr marL="0" indent="0">
              <a:buNone/>
            </a:pPr>
            <a:r>
              <a:rPr lang="fr-BE" sz="1600" dirty="0" err="1">
                <a:solidFill>
                  <a:srgbClr val="0070C0"/>
                </a:solidFill>
              </a:rPr>
              <a:t>View</a:t>
            </a:r>
            <a:r>
              <a:rPr lang="fr-BE" sz="1600" dirty="0">
                <a:solidFill>
                  <a:srgbClr val="0070C0"/>
                </a:solidFill>
              </a:rPr>
              <a:t> </a:t>
            </a:r>
            <a:r>
              <a:rPr lang="fr-BE" sz="1600" i="1" dirty="0"/>
              <a:t>: </a:t>
            </a:r>
            <a:r>
              <a:rPr lang="fr-BE" sz="1600" dirty="0"/>
              <a:t>visualiser / afficher </a:t>
            </a:r>
            <a:r>
              <a:rPr lang="fr-BE" sz="1200" dirty="0"/>
              <a:t>(pas de modification possible)</a:t>
            </a:r>
          </a:p>
          <a:p>
            <a:pPr marL="0" indent="0">
              <a:buNone/>
            </a:pPr>
            <a:r>
              <a:rPr lang="fr-BE" sz="1600" dirty="0">
                <a:solidFill>
                  <a:srgbClr val="0070C0"/>
                </a:solidFill>
              </a:rPr>
              <a:t>Edit </a:t>
            </a:r>
            <a:r>
              <a:rPr lang="fr-BE" sz="1600" i="1" dirty="0"/>
              <a:t>: </a:t>
            </a:r>
            <a:r>
              <a:rPr lang="fr-BE" sz="1600" dirty="0"/>
              <a:t>éditer la notice dans </a:t>
            </a:r>
            <a:r>
              <a:rPr lang="fr-BE" sz="1600" dirty="0" smtClean="0"/>
              <a:t>le MD Editor </a:t>
            </a:r>
            <a:r>
              <a:rPr lang="fr-BE" sz="1200" dirty="0"/>
              <a:t>(en vue de la modifier éventuellement comme vu supra)</a:t>
            </a:r>
          </a:p>
          <a:p>
            <a:pPr marL="0" indent="0">
              <a:buNone/>
            </a:pPr>
            <a:r>
              <a:rPr lang="fr-BE" sz="1600" dirty="0" err="1">
                <a:solidFill>
                  <a:srgbClr val="0070C0"/>
                </a:solidFill>
              </a:rPr>
              <a:t>Relink</a:t>
            </a:r>
            <a:r>
              <a:rPr lang="fr-BE" sz="1600" dirty="0">
                <a:solidFill>
                  <a:srgbClr val="0070C0"/>
                </a:solidFill>
              </a:rPr>
              <a:t> </a:t>
            </a:r>
            <a:r>
              <a:rPr lang="fr-BE" sz="1600" i="1" dirty="0"/>
              <a:t>: </a:t>
            </a:r>
            <a:r>
              <a:rPr lang="fr-BE" sz="1600" dirty="0"/>
              <a:t>relier le holding à une notice bibliographique différente </a:t>
            </a:r>
            <a:r>
              <a:rPr lang="fr-BE" sz="1200" dirty="0"/>
              <a:t>(abordé plus loin)</a:t>
            </a:r>
            <a:endParaRPr lang="fr-BE" sz="1200" dirty="0">
              <a:sym typeface="Wingdings"/>
            </a:endParaRPr>
          </a:p>
          <a:p>
            <a:pPr marL="0" indent="0">
              <a:buNone/>
            </a:pPr>
            <a:r>
              <a:rPr lang="fr-BE" sz="1600" dirty="0" err="1">
                <a:solidFill>
                  <a:srgbClr val="0070C0"/>
                </a:solidFill>
              </a:rPr>
              <a:t>View</a:t>
            </a:r>
            <a:r>
              <a:rPr lang="fr-BE" sz="1600" dirty="0">
                <a:solidFill>
                  <a:srgbClr val="0070C0"/>
                </a:solidFill>
              </a:rPr>
              <a:t> items </a:t>
            </a:r>
            <a:r>
              <a:rPr lang="fr-BE" sz="1600" i="1" dirty="0"/>
              <a:t>: </a:t>
            </a:r>
            <a:r>
              <a:rPr lang="fr-BE" sz="1600" dirty="0"/>
              <a:t>visualiser la liste des exemplaires liés à ce holding </a:t>
            </a:r>
          </a:p>
          <a:p>
            <a:pPr marL="0" indent="0">
              <a:buNone/>
            </a:pPr>
            <a:r>
              <a:rPr lang="fr-BE" sz="1600" dirty="0" err="1">
                <a:solidFill>
                  <a:srgbClr val="0070C0"/>
                </a:solidFill>
              </a:rPr>
              <a:t>Associate</a:t>
            </a:r>
            <a:r>
              <a:rPr lang="fr-BE" sz="1600" dirty="0">
                <a:solidFill>
                  <a:srgbClr val="0070C0"/>
                </a:solidFill>
              </a:rPr>
              <a:t> a PO line </a:t>
            </a:r>
            <a:r>
              <a:rPr lang="fr-BE" sz="1600" i="1" dirty="0"/>
              <a:t>: </a:t>
            </a:r>
            <a:r>
              <a:rPr lang="fr-BE" sz="1600" dirty="0"/>
              <a:t>associer une ligne de commande à ce holding </a:t>
            </a:r>
            <a:r>
              <a:rPr lang="fr-BE" sz="1200" dirty="0"/>
              <a:t>(module « Acquisitions »)</a:t>
            </a:r>
            <a:endParaRPr lang="fr-BE" sz="1200" dirty="0">
              <a:sym typeface="Wingdings"/>
            </a:endParaRPr>
          </a:p>
        </p:txBody>
      </p:sp>
      <p:sp>
        <p:nvSpPr>
          <p:cNvPr id="2" name="Espace réservé du numéro de diapositive 1"/>
          <p:cNvSpPr>
            <a:spLocks noGrp="1"/>
          </p:cNvSpPr>
          <p:nvPr>
            <p:ph type="sldNum" sz="quarter" idx="12"/>
          </p:nvPr>
        </p:nvSpPr>
        <p:spPr/>
        <p:txBody>
          <a:bodyPr/>
          <a:lstStyle/>
          <a:p>
            <a:fld id="{E667ED75-B537-4810-9364-B7D9FE7FDC55}" type="slidenum">
              <a:rPr lang="en-US" smtClean="0"/>
              <a:pPr/>
              <a:t>14</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dirty="0"/>
          </a:p>
        </p:txBody>
      </p:sp>
      <p:pic>
        <p:nvPicPr>
          <p:cNvPr id="8" name="Image 7"/>
          <p:cNvPicPr>
            <a:picLocks noChangeAspect="1"/>
          </p:cNvPicPr>
          <p:nvPr/>
        </p:nvPicPr>
        <p:blipFill>
          <a:blip r:embed="rId3"/>
          <a:stretch>
            <a:fillRect/>
          </a:stretch>
        </p:blipFill>
        <p:spPr>
          <a:xfrm>
            <a:off x="6957618" y="546325"/>
            <a:ext cx="447737" cy="342948"/>
          </a:xfrm>
          <a:prstGeom prst="rect">
            <a:avLst/>
          </a:prstGeom>
        </p:spPr>
      </p:pic>
      <p:pic>
        <p:nvPicPr>
          <p:cNvPr id="11" name="Image 10"/>
          <p:cNvPicPr>
            <a:picLocks noChangeAspect="1"/>
          </p:cNvPicPr>
          <p:nvPr/>
        </p:nvPicPr>
        <p:blipFill>
          <a:blip r:embed="rId4"/>
          <a:stretch>
            <a:fillRect/>
          </a:stretch>
        </p:blipFill>
        <p:spPr>
          <a:xfrm>
            <a:off x="118974" y="1117767"/>
            <a:ext cx="8122110" cy="1114095"/>
          </a:xfrm>
          <a:prstGeom prst="rect">
            <a:avLst/>
          </a:prstGeom>
        </p:spPr>
      </p:pic>
      <p:pic>
        <p:nvPicPr>
          <p:cNvPr id="13" name="Image 12"/>
          <p:cNvPicPr>
            <a:picLocks noChangeAspect="1"/>
          </p:cNvPicPr>
          <p:nvPr/>
        </p:nvPicPr>
        <p:blipFill>
          <a:blip r:embed="rId5"/>
          <a:stretch>
            <a:fillRect/>
          </a:stretch>
        </p:blipFill>
        <p:spPr>
          <a:xfrm>
            <a:off x="6581328" y="2060848"/>
            <a:ext cx="1648055" cy="1686160"/>
          </a:xfrm>
          <a:prstGeom prst="rect">
            <a:avLst/>
          </a:prstGeom>
        </p:spPr>
      </p:pic>
      <p:cxnSp>
        <p:nvCxnSpPr>
          <p:cNvPr id="7" name="Connecteur droit avec flèche 6"/>
          <p:cNvCxnSpPr/>
          <p:nvPr/>
        </p:nvCxnSpPr>
        <p:spPr>
          <a:xfrm flipH="1">
            <a:off x="683568" y="2780928"/>
            <a:ext cx="5688632" cy="966080"/>
          </a:xfrm>
          <a:prstGeom prst="straightConnector1">
            <a:avLst/>
          </a:prstGeom>
          <a:ln w="28575">
            <a:solidFill>
              <a:srgbClr val="FF33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3110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96752"/>
            <a:ext cx="7992888" cy="4988024"/>
          </a:xfrm>
          <a:noFill/>
        </p:spPr>
        <p:txBody>
          <a:bodyPr>
            <a:normAutofit/>
          </a:bodyPr>
          <a:lstStyle/>
          <a:p>
            <a:pPr>
              <a:buClrTx/>
              <a:buSzPct val="110000"/>
              <a:buFont typeface="Wingdings" panose="05000000000000000000" pitchFamily="2" charset="2"/>
              <a:buChar char="ü"/>
            </a:pPr>
            <a:r>
              <a:rPr lang="fr-BE" sz="2800" smtClean="0">
                <a:effectLst>
                  <a:outerShdw blurRad="38100" dist="38100" dir="2700000" algn="tl">
                    <a:srgbClr val="000000">
                      <a:alpha val="43137"/>
                    </a:srgbClr>
                  </a:outerShdw>
                </a:effectLst>
              </a:rPr>
              <a:t>Éditer et modifier une notice Holding</a:t>
            </a:r>
            <a:endParaRPr lang="fr-BE" sz="2800" dirty="0" smtClean="0">
              <a:effectLst>
                <a:outerShdw blurRad="38100" dist="38100" dir="2700000" algn="tl">
                  <a:srgbClr val="000000">
                    <a:alpha val="43137"/>
                  </a:srgbClr>
                </a:outerShdw>
              </a:effectLst>
            </a:endParaRPr>
          </a:p>
          <a:p>
            <a:pPr>
              <a:buClrTx/>
              <a:buSzPct val="110000"/>
              <a:buFont typeface="Wingdings" panose="05000000000000000000" pitchFamily="2" charset="2"/>
              <a:buChar char="ü"/>
            </a:pPr>
            <a:r>
              <a:rPr lang="fr-BE" sz="2800" b="1" smtClean="0">
                <a:solidFill>
                  <a:srgbClr val="0070C0"/>
                </a:solidFill>
                <a:effectLst>
                  <a:outerShdw blurRad="38100" dist="38100" dir="2700000" algn="tl">
                    <a:srgbClr val="000000">
                      <a:alpha val="43137"/>
                    </a:srgbClr>
                  </a:outerShdw>
                </a:effectLst>
              </a:rPr>
              <a:t>Liste des Holdings </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Présentation</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Fonctionnalités du bouton Actions</a:t>
            </a:r>
          </a:p>
          <a:p>
            <a:pPr lvl="1">
              <a:buClrTx/>
              <a:buSzPct val="110000"/>
              <a:buFont typeface="Wingdings" panose="05000000000000000000" pitchFamily="2" charset="2"/>
              <a:buChar char="ü"/>
            </a:pPr>
            <a:r>
              <a:rPr lang="fr-BE" sz="2600" smtClean="0">
                <a:solidFill>
                  <a:srgbClr val="0070C0"/>
                </a:solidFill>
                <a:effectLst>
                  <a:outerShdw blurRad="38100" dist="38100" dir="2700000" algn="tl">
                    <a:srgbClr val="000000">
                      <a:alpha val="43137"/>
                    </a:srgbClr>
                  </a:outerShdw>
                </a:effectLst>
              </a:rPr>
              <a:t>Supprimer une notice Holding</a:t>
            </a:r>
            <a:endParaRPr lang="fr-BE" sz="2600" dirty="0" smtClean="0">
              <a:solidFill>
                <a:srgbClr val="0070C0"/>
              </a:solidFill>
              <a:effectLst>
                <a:outerShdw blurRad="38100" dist="38100" dir="2700000" algn="tl">
                  <a:srgbClr val="000000">
                    <a:alpha val="43137"/>
                  </a:srgbClr>
                </a:outerShdw>
              </a:effectLst>
            </a:endParaRP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Ajouter une notice Holding </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Déplacer une notice Holding vers une autre notice bibliographique</a:t>
            </a:r>
            <a:endParaRPr lang="fr-BE" sz="2600" dirty="0">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15</a:t>
            </a:fld>
            <a:endParaRPr lang="en-US"/>
          </a:p>
        </p:txBody>
      </p:sp>
      <p:sp>
        <p:nvSpPr>
          <p:cNvPr id="5" name="Espace réservé du pied de page 4"/>
          <p:cNvSpPr>
            <a:spLocks noGrp="1"/>
          </p:cNvSpPr>
          <p:nvPr>
            <p:ph type="ftr" sz="quarter" idx="3"/>
          </p:nvPr>
        </p:nvSpPr>
        <p:spPr>
          <a:ln w="3175">
            <a:noFill/>
          </a:ln>
        </p:spPr>
        <p:txBody>
          <a:bodyPr/>
          <a:lstStyle/>
          <a:p>
            <a:r>
              <a:rPr lang="fr-BE" smtClean="0">
                <a:solidFill>
                  <a:srgbClr val="278989"/>
                </a:solidFill>
              </a:rPr>
              <a:t>Alma – Resource management – Metadata Editor - Travailler avec les notices Holdings</a:t>
            </a:r>
            <a:endParaRPr lang="en-US">
              <a:solidFill>
                <a:srgbClr val="278989"/>
              </a:solidFill>
            </a:endParaRPr>
          </a:p>
        </p:txBody>
      </p:sp>
    </p:spTree>
    <p:extLst>
      <p:ext uri="{BB962C8B-B14F-4D97-AF65-F5344CB8AC3E}">
        <p14:creationId xmlns:p14="http://schemas.microsoft.com/office/powerpoint/2010/main" val="15697435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82048" y="188639"/>
            <a:ext cx="7992888" cy="1143000"/>
          </a:xfrm>
        </p:spPr>
        <p:txBody>
          <a:bodyPr/>
          <a:lstStyle/>
          <a:p>
            <a:r>
              <a:rPr lang="fr-BE" sz="2800" dirty="0"/>
              <a:t>Supprimer</a:t>
            </a:r>
            <a:r>
              <a:rPr lang="fr-BE" sz="2000" dirty="0" smtClean="0"/>
              <a:t> </a:t>
            </a:r>
            <a:r>
              <a:rPr lang="fr-BE" sz="2800" dirty="0"/>
              <a:t>un holding auquel aucun exemplaire n’est </a:t>
            </a:r>
            <a:r>
              <a:rPr lang="fr-BE" sz="2800" dirty="0" smtClean="0"/>
              <a:t>attaché</a:t>
            </a:r>
            <a:endParaRPr lang="fr-BE" sz="2000" dirty="0"/>
          </a:p>
        </p:txBody>
      </p:sp>
      <p:sp>
        <p:nvSpPr>
          <p:cNvPr id="2" name="Espace réservé du numéro de diapositive 1"/>
          <p:cNvSpPr>
            <a:spLocks noGrp="1"/>
          </p:cNvSpPr>
          <p:nvPr>
            <p:ph type="sldNum" sz="quarter" idx="12"/>
          </p:nvPr>
        </p:nvSpPr>
        <p:spPr/>
        <p:txBody>
          <a:bodyPr/>
          <a:lstStyle/>
          <a:p>
            <a:fld id="{E667ED75-B537-4810-9364-B7D9FE7FDC55}" type="slidenum">
              <a:rPr lang="en-US" smtClean="0"/>
              <a:pPr/>
              <a:t>16</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6" name="Espace réservé du contenu 5"/>
          <p:cNvSpPr>
            <a:spLocks noGrp="1"/>
          </p:cNvSpPr>
          <p:nvPr>
            <p:ph idx="1"/>
          </p:nvPr>
        </p:nvSpPr>
        <p:spPr>
          <a:xfrm>
            <a:off x="282048" y="1378136"/>
            <a:ext cx="8249740" cy="2397348"/>
          </a:xfrm>
        </p:spPr>
        <p:txBody>
          <a:bodyPr>
            <a:normAutofit/>
          </a:bodyPr>
          <a:lstStyle/>
          <a:p>
            <a:pPr marL="114300" indent="0">
              <a:lnSpc>
                <a:spcPct val="150000"/>
              </a:lnSpc>
              <a:buNone/>
            </a:pPr>
            <a:r>
              <a:rPr lang="fr-BE" sz="1600" smtClean="0"/>
              <a:t>La </a:t>
            </a:r>
            <a:r>
              <a:rPr lang="fr-BE" sz="1600" dirty="0" smtClean="0"/>
              <a:t>suppression du </a:t>
            </a:r>
            <a:r>
              <a:rPr lang="fr-BE" sz="1600" smtClean="0"/>
              <a:t>holding peut </a:t>
            </a:r>
            <a:r>
              <a:rPr lang="fr-BE" sz="1600" dirty="0" smtClean="0"/>
              <a:t>être proposée après la </a:t>
            </a:r>
            <a:r>
              <a:rPr lang="fr-BE" sz="1600" smtClean="0"/>
              <a:t>suppression du </a:t>
            </a:r>
            <a:r>
              <a:rPr lang="fr-BE" sz="1600" dirty="0" smtClean="0"/>
              <a:t>seul </a:t>
            </a:r>
            <a:r>
              <a:rPr lang="fr-BE" sz="1600" smtClean="0"/>
              <a:t>exemplaire attaché</a:t>
            </a:r>
          </a:p>
          <a:p>
            <a:pPr marL="114300" indent="0">
              <a:lnSpc>
                <a:spcPct val="150000"/>
              </a:lnSpc>
              <a:buNone/>
            </a:pPr>
            <a:endParaRPr lang="fr-BE" sz="800" dirty="0" smtClean="0"/>
          </a:p>
          <a:p>
            <a:pPr marL="114300" indent="0">
              <a:buNone/>
            </a:pPr>
            <a:r>
              <a:rPr lang="fr-BE" sz="1800" dirty="0" smtClean="0"/>
              <a:t>Un HOL auquel aucun exemplaire n’est attaché peut être supprimé de manière très simple à partir de la liste des HOL dépendant d’une notice bibliographique.</a:t>
            </a:r>
          </a:p>
          <a:p>
            <a:pPr marL="114300" indent="0"/>
            <a:r>
              <a:rPr lang="fr-BE" sz="1800" dirty="0" smtClean="0"/>
              <a:t> vous identifiez le HOL: dans la colonne « No. of items », la valeur doit être 0</a:t>
            </a:r>
          </a:p>
          <a:p>
            <a:pPr marL="114300" indent="0"/>
            <a:r>
              <a:rPr lang="fr-BE" sz="1800" dirty="0" smtClean="0"/>
              <a:t> vous cochez le HOL concerné</a:t>
            </a:r>
          </a:p>
          <a:p>
            <a:pPr marL="114300" indent="0"/>
            <a:r>
              <a:rPr lang="fr-BE" sz="1800" dirty="0" smtClean="0"/>
              <a:t> vous cliquez sur « </a:t>
            </a:r>
            <a:r>
              <a:rPr lang="fr-BE" sz="1800" dirty="0" err="1" smtClean="0"/>
              <a:t>Delete</a:t>
            </a:r>
            <a:r>
              <a:rPr lang="fr-BE" sz="1800" dirty="0" smtClean="0"/>
              <a:t> »</a:t>
            </a:r>
          </a:p>
          <a:p>
            <a:pPr marL="114300" indent="0">
              <a:buNone/>
            </a:pPr>
            <a:endParaRPr lang="fr-BE" sz="1400" dirty="0" smtClean="0"/>
          </a:p>
          <a:p>
            <a:pPr marL="114300" indent="0">
              <a:buNone/>
            </a:pPr>
            <a:endParaRPr lang="fr-BE" sz="1400" dirty="0" smtClean="0"/>
          </a:p>
        </p:txBody>
      </p:sp>
      <p:grpSp>
        <p:nvGrpSpPr>
          <p:cNvPr id="10" name="Groupe 9"/>
          <p:cNvGrpSpPr/>
          <p:nvPr/>
        </p:nvGrpSpPr>
        <p:grpSpPr>
          <a:xfrm>
            <a:off x="198586" y="3861048"/>
            <a:ext cx="8038664" cy="2184152"/>
            <a:chOff x="198586" y="3861048"/>
            <a:chExt cx="8038664" cy="2184152"/>
          </a:xfrm>
        </p:grpSpPr>
        <p:pic>
          <p:nvPicPr>
            <p:cNvPr id="7" name="Image 6"/>
            <p:cNvPicPr>
              <a:picLocks noChangeAspect="1"/>
            </p:cNvPicPr>
            <p:nvPr/>
          </p:nvPicPr>
          <p:blipFill>
            <a:blip r:embed="rId3"/>
            <a:stretch>
              <a:fillRect/>
            </a:stretch>
          </p:blipFill>
          <p:spPr>
            <a:xfrm>
              <a:off x="198586" y="3861048"/>
              <a:ext cx="8038664" cy="2184152"/>
            </a:xfrm>
            <a:prstGeom prst="rect">
              <a:avLst/>
            </a:prstGeom>
          </p:spPr>
        </p:pic>
        <p:sp>
          <p:nvSpPr>
            <p:cNvPr id="8" name="Ellipse 7"/>
            <p:cNvSpPr/>
            <p:nvPr/>
          </p:nvSpPr>
          <p:spPr>
            <a:xfrm>
              <a:off x="6372200" y="5127250"/>
              <a:ext cx="432048" cy="389981"/>
            </a:xfrm>
            <a:prstGeom prst="ellipse">
              <a:avLst/>
            </a:prstGeom>
            <a:noFill/>
            <a:ln w="38100">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9" name="Flèche droite 8"/>
            <p:cNvSpPr/>
            <p:nvPr/>
          </p:nvSpPr>
          <p:spPr>
            <a:xfrm rot="3353594">
              <a:off x="-17275" y="4845775"/>
              <a:ext cx="598646" cy="142672"/>
            </a:xfrm>
            <a:prstGeom prst="rightArrow">
              <a:avLst/>
            </a:prstGeom>
            <a:solidFill>
              <a:srgbClr val="FF4D1D"/>
            </a:solid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Flèche droite 10"/>
            <p:cNvSpPr/>
            <p:nvPr/>
          </p:nvSpPr>
          <p:spPr>
            <a:xfrm rot="19435118">
              <a:off x="4412580" y="4239669"/>
              <a:ext cx="598646" cy="142672"/>
            </a:xfrm>
            <a:prstGeom prst="rightArrow">
              <a:avLst/>
            </a:prstGeom>
            <a:solidFill>
              <a:srgbClr val="FF4D1D"/>
            </a:solid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pSp>
    </p:spTree>
    <p:extLst>
      <p:ext uri="{BB962C8B-B14F-4D97-AF65-F5344CB8AC3E}">
        <p14:creationId xmlns:p14="http://schemas.microsoft.com/office/powerpoint/2010/main" val="224832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E667ED75-B537-4810-9364-B7D9FE7FDC55}" type="slidenum">
              <a:rPr lang="en-US" smtClean="0"/>
              <a:pPr/>
              <a:t>17</a:t>
            </a:fld>
            <a:endParaRPr lang="en-US"/>
          </a:p>
        </p:txBody>
      </p:sp>
      <p:sp>
        <p:nvSpPr>
          <p:cNvPr id="5" name="Espace réservé du pied de page 4"/>
          <p:cNvSpPr>
            <a:spLocks noGrp="1"/>
          </p:cNvSpPr>
          <p:nvPr>
            <p:ph type="ftr" sz="quarter" idx="13"/>
          </p:nvPr>
        </p:nvSpPr>
        <p:spPr/>
        <p:txBody>
          <a:bodyPr/>
          <a:lstStyle/>
          <a:p>
            <a:r>
              <a:rPr lang="fr-BE" smtClean="0"/>
              <a:t>Alma – Resource management – Metadata Editor - Travailler avec les notices Holdings</a:t>
            </a:r>
            <a:endParaRPr lang="en-US"/>
          </a:p>
        </p:txBody>
      </p:sp>
      <p:sp>
        <p:nvSpPr>
          <p:cNvPr id="15" name="ZoneTexte 14"/>
          <p:cNvSpPr txBox="1"/>
          <p:nvPr/>
        </p:nvSpPr>
        <p:spPr>
          <a:xfrm>
            <a:off x="467544" y="518417"/>
            <a:ext cx="7488832" cy="646331"/>
          </a:xfrm>
          <a:prstGeom prst="rect">
            <a:avLst/>
          </a:prstGeom>
          <a:noFill/>
        </p:spPr>
        <p:txBody>
          <a:bodyPr wrap="square" rtlCol="0">
            <a:spAutoFit/>
          </a:bodyPr>
          <a:lstStyle/>
          <a:p>
            <a:r>
              <a:rPr lang="fr-BE" dirty="0" smtClean="0"/>
              <a:t>Si aucun exemplaire n’est attaché au HOL, Alma</a:t>
            </a:r>
          </a:p>
          <a:p>
            <a:r>
              <a:rPr lang="fr-BE" dirty="0" smtClean="0"/>
              <a:t>vous avertit que vous allez supprimer un HOL et vous demande confirmation</a:t>
            </a:r>
          </a:p>
        </p:txBody>
      </p:sp>
      <p:sp>
        <p:nvSpPr>
          <p:cNvPr id="20" name="ZoneTexte 19"/>
          <p:cNvSpPr txBox="1"/>
          <p:nvPr/>
        </p:nvSpPr>
        <p:spPr>
          <a:xfrm>
            <a:off x="611560" y="5523914"/>
            <a:ext cx="7632848" cy="646331"/>
          </a:xfrm>
          <a:prstGeom prst="rect">
            <a:avLst/>
          </a:prstGeom>
          <a:noFill/>
        </p:spPr>
        <p:txBody>
          <a:bodyPr wrap="square" rtlCol="0">
            <a:spAutoFit/>
          </a:bodyPr>
          <a:lstStyle/>
          <a:p>
            <a:r>
              <a:rPr lang="fr-BE" u="sng" dirty="0" smtClean="0"/>
              <a:t>NB: </a:t>
            </a:r>
            <a:r>
              <a:rPr lang="fr-BE" dirty="0" smtClean="0"/>
              <a:t>Vous pouvez également supprimer une notice HOL en l’éditant et en en demandant la suppression (Menu File </a:t>
            </a:r>
            <a:r>
              <a:rPr lang="fr-BE" dirty="0"/>
              <a:t>&gt;</a:t>
            </a:r>
            <a:r>
              <a:rPr lang="fr-BE" dirty="0" smtClean="0"/>
              <a:t> </a:t>
            </a:r>
            <a:r>
              <a:rPr lang="fr-BE" dirty="0" err="1" smtClean="0"/>
              <a:t>Delete</a:t>
            </a:r>
            <a:r>
              <a:rPr lang="fr-BE" dirty="0" smtClean="0"/>
              <a:t> record ou Ctrl-D).</a:t>
            </a:r>
            <a:endParaRPr lang="fr-BE" u="sng" dirty="0"/>
          </a:p>
        </p:txBody>
      </p:sp>
      <p:pic>
        <p:nvPicPr>
          <p:cNvPr id="3" name="Image 2"/>
          <p:cNvPicPr>
            <a:picLocks noChangeAspect="1"/>
          </p:cNvPicPr>
          <p:nvPr/>
        </p:nvPicPr>
        <p:blipFill>
          <a:blip r:embed="rId3"/>
          <a:stretch>
            <a:fillRect/>
          </a:stretch>
        </p:blipFill>
        <p:spPr>
          <a:xfrm>
            <a:off x="637042" y="4771510"/>
            <a:ext cx="5125165" cy="666843"/>
          </a:xfrm>
          <a:prstGeom prst="rect">
            <a:avLst/>
          </a:prstGeom>
        </p:spPr>
      </p:pic>
      <p:sp>
        <p:nvSpPr>
          <p:cNvPr id="9" name="ZoneTexte 8"/>
          <p:cNvSpPr txBox="1"/>
          <p:nvPr/>
        </p:nvSpPr>
        <p:spPr>
          <a:xfrm>
            <a:off x="611560" y="4293096"/>
            <a:ext cx="7056784" cy="646331"/>
          </a:xfrm>
          <a:prstGeom prst="rect">
            <a:avLst/>
          </a:prstGeom>
          <a:noFill/>
        </p:spPr>
        <p:txBody>
          <a:bodyPr wrap="square" rtlCol="0">
            <a:spAutoFit/>
          </a:bodyPr>
          <a:lstStyle/>
          <a:p>
            <a:r>
              <a:rPr lang="fr-BE" dirty="0" smtClean="0"/>
              <a:t>Puis vous informe que </a:t>
            </a:r>
            <a:r>
              <a:rPr lang="fr-BE" dirty="0"/>
              <a:t>la suppression a été effectuée. </a:t>
            </a:r>
          </a:p>
          <a:p>
            <a:endParaRPr lang="fr-BE" dirty="0"/>
          </a:p>
        </p:txBody>
      </p:sp>
      <p:grpSp>
        <p:nvGrpSpPr>
          <p:cNvPr id="2" name="Groupe 1"/>
          <p:cNvGrpSpPr/>
          <p:nvPr/>
        </p:nvGrpSpPr>
        <p:grpSpPr>
          <a:xfrm>
            <a:off x="611560" y="1268760"/>
            <a:ext cx="4101869" cy="2744058"/>
            <a:chOff x="611560" y="1268760"/>
            <a:chExt cx="4101869" cy="2744058"/>
          </a:xfrm>
        </p:grpSpPr>
        <p:pic>
          <p:nvPicPr>
            <p:cNvPr id="6" name="Image 5"/>
            <p:cNvPicPr>
              <a:picLocks noChangeAspect="1"/>
            </p:cNvPicPr>
            <p:nvPr/>
          </p:nvPicPr>
          <p:blipFill>
            <a:blip r:embed="rId4"/>
            <a:stretch>
              <a:fillRect/>
            </a:stretch>
          </p:blipFill>
          <p:spPr>
            <a:xfrm>
              <a:off x="611560" y="1268760"/>
              <a:ext cx="4101869" cy="2744058"/>
            </a:xfrm>
            <a:prstGeom prst="rect">
              <a:avLst/>
            </a:prstGeom>
          </p:spPr>
        </p:pic>
        <p:sp>
          <p:nvSpPr>
            <p:cNvPr id="13" name="Flèche vers le bas 12"/>
            <p:cNvSpPr/>
            <p:nvPr/>
          </p:nvSpPr>
          <p:spPr>
            <a:xfrm>
              <a:off x="4199231" y="3211235"/>
              <a:ext cx="144016" cy="288032"/>
            </a:xfrm>
            <a:prstGeom prst="downArrow">
              <a:avLst/>
            </a:prstGeom>
            <a:solidFill>
              <a:srgbClr val="FF4D1D"/>
            </a:solid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pSp>
    </p:spTree>
    <p:extLst>
      <p:ext uri="{BB962C8B-B14F-4D97-AF65-F5344CB8AC3E}">
        <p14:creationId xmlns:p14="http://schemas.microsoft.com/office/powerpoint/2010/main" val="3710156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18</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6" name="Espace réservé du contenu 5"/>
          <p:cNvSpPr>
            <a:spLocks noGrp="1"/>
          </p:cNvSpPr>
          <p:nvPr>
            <p:ph idx="1"/>
          </p:nvPr>
        </p:nvSpPr>
        <p:spPr>
          <a:xfrm>
            <a:off x="249003" y="540487"/>
            <a:ext cx="7992888" cy="4988024"/>
          </a:xfrm>
        </p:spPr>
        <p:txBody>
          <a:bodyPr/>
          <a:lstStyle/>
          <a:p>
            <a:pPr marL="114300" indent="0">
              <a:buNone/>
            </a:pPr>
            <a:r>
              <a:rPr lang="fr-BE" sz="1800" b="1" u="sng" dirty="0" smtClean="0"/>
              <a:t>Remarque</a:t>
            </a:r>
            <a:r>
              <a:rPr lang="fr-BE" sz="1800" b="1" dirty="0" smtClean="0"/>
              <a:t> </a:t>
            </a:r>
            <a:r>
              <a:rPr lang="fr-BE" sz="1800" dirty="0" smtClean="0"/>
              <a:t>: la présence du bouton « </a:t>
            </a:r>
            <a:r>
              <a:rPr lang="fr-BE" sz="1800" b="1" dirty="0" err="1" smtClean="0">
                <a:solidFill>
                  <a:srgbClr val="002060"/>
                </a:solidFill>
              </a:rPr>
              <a:t>Delete</a:t>
            </a:r>
            <a:r>
              <a:rPr lang="fr-BE" sz="1800" b="1" dirty="0" smtClean="0">
                <a:solidFill>
                  <a:srgbClr val="002060"/>
                </a:solidFill>
              </a:rPr>
              <a:t> holding</a:t>
            </a:r>
            <a:r>
              <a:rPr lang="fr-BE" sz="1800" dirty="0" smtClean="0"/>
              <a:t> » n’est pas contextuelle.</a:t>
            </a:r>
          </a:p>
          <a:p>
            <a:pPr marL="114300" indent="0">
              <a:buNone/>
            </a:pPr>
            <a:endParaRPr lang="fr-BE" sz="1800" dirty="0"/>
          </a:p>
          <a:p>
            <a:pPr marL="114300" indent="0">
              <a:buNone/>
            </a:pPr>
            <a:r>
              <a:rPr lang="fr-BE" sz="1800" dirty="0" smtClean="0"/>
              <a:t>Celui-ci apparaît de manière systématique, même si le HOL ne peut pas être supprimé. Heureusement, une alerte bloquante vous avertit que la suppression est impossible si vous tentez de supprimer un HOL auquel un (ou des) exemplaire(s) est (sont) attaché(s).</a:t>
            </a:r>
          </a:p>
          <a:p>
            <a:pPr marL="114300" indent="0">
              <a:buNone/>
            </a:pPr>
            <a:endParaRPr lang="fr-BE" sz="1800" dirty="0"/>
          </a:p>
        </p:txBody>
      </p:sp>
      <p:grpSp>
        <p:nvGrpSpPr>
          <p:cNvPr id="15" name="Groupe 14"/>
          <p:cNvGrpSpPr/>
          <p:nvPr/>
        </p:nvGrpSpPr>
        <p:grpSpPr>
          <a:xfrm>
            <a:off x="249003" y="2729953"/>
            <a:ext cx="8139095" cy="2611875"/>
            <a:chOff x="119812" y="1988840"/>
            <a:chExt cx="8139095" cy="2611875"/>
          </a:xfrm>
        </p:grpSpPr>
        <p:grpSp>
          <p:nvGrpSpPr>
            <p:cNvPr id="14" name="Groupe 13"/>
            <p:cNvGrpSpPr/>
            <p:nvPr/>
          </p:nvGrpSpPr>
          <p:grpSpPr>
            <a:xfrm>
              <a:off x="119812" y="1988840"/>
              <a:ext cx="8139095" cy="2611875"/>
              <a:chOff x="249003" y="3269857"/>
              <a:chExt cx="8139095" cy="2611875"/>
            </a:xfrm>
          </p:grpSpPr>
          <p:pic>
            <p:nvPicPr>
              <p:cNvPr id="5" name="Image 4"/>
              <p:cNvPicPr>
                <a:picLocks noChangeAspect="1"/>
              </p:cNvPicPr>
              <p:nvPr/>
            </p:nvPicPr>
            <p:blipFill>
              <a:blip r:embed="rId3"/>
              <a:stretch>
                <a:fillRect/>
              </a:stretch>
            </p:blipFill>
            <p:spPr>
              <a:xfrm>
                <a:off x="2271641" y="3269857"/>
                <a:ext cx="6116457" cy="914249"/>
              </a:xfrm>
              <a:prstGeom prst="rect">
                <a:avLst/>
              </a:prstGeom>
            </p:spPr>
          </p:pic>
          <p:pic>
            <p:nvPicPr>
              <p:cNvPr id="7" name="Image 6"/>
              <p:cNvPicPr>
                <a:picLocks noChangeAspect="1"/>
              </p:cNvPicPr>
              <p:nvPr/>
            </p:nvPicPr>
            <p:blipFill>
              <a:blip r:embed="rId4"/>
              <a:stretch>
                <a:fillRect/>
              </a:stretch>
            </p:blipFill>
            <p:spPr>
              <a:xfrm>
                <a:off x="249003" y="4365081"/>
                <a:ext cx="8139095" cy="1516651"/>
              </a:xfrm>
              <a:prstGeom prst="rect">
                <a:avLst/>
              </a:prstGeom>
            </p:spPr>
          </p:pic>
          <p:sp>
            <p:nvSpPr>
              <p:cNvPr id="8" name="Ellipse 7"/>
              <p:cNvSpPr/>
              <p:nvPr/>
            </p:nvSpPr>
            <p:spPr>
              <a:xfrm>
                <a:off x="6516216" y="5271267"/>
                <a:ext cx="504056" cy="514489"/>
              </a:xfrm>
              <a:prstGeom prst="ellipse">
                <a:avLst/>
              </a:prstGeom>
              <a:noFill/>
              <a:ln w="38100">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pSp>
        <p:cxnSp>
          <p:nvCxnSpPr>
            <p:cNvPr id="12" name="Connecteur droit avec flèche 11"/>
            <p:cNvCxnSpPr/>
            <p:nvPr/>
          </p:nvCxnSpPr>
          <p:spPr>
            <a:xfrm flipV="1">
              <a:off x="523935" y="2445964"/>
              <a:ext cx="1553920" cy="1554236"/>
            </a:xfrm>
            <a:prstGeom prst="straightConnector1">
              <a:avLst/>
            </a:prstGeom>
            <a:ln w="57150">
              <a:solidFill>
                <a:srgbClr val="FF4D1D"/>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34528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96752"/>
            <a:ext cx="7992888" cy="4988024"/>
          </a:xfrm>
          <a:noFill/>
        </p:spPr>
        <p:txBody>
          <a:bodyPr>
            <a:normAutofit/>
          </a:bodyPr>
          <a:lstStyle/>
          <a:p>
            <a:pPr>
              <a:buClrTx/>
              <a:buSzPct val="110000"/>
              <a:buFont typeface="Wingdings" panose="05000000000000000000" pitchFamily="2" charset="2"/>
              <a:buChar char="ü"/>
            </a:pPr>
            <a:r>
              <a:rPr lang="fr-BE" sz="2800" smtClean="0">
                <a:effectLst>
                  <a:outerShdw blurRad="38100" dist="38100" dir="2700000" algn="tl">
                    <a:srgbClr val="000000">
                      <a:alpha val="43137"/>
                    </a:srgbClr>
                  </a:outerShdw>
                </a:effectLst>
              </a:rPr>
              <a:t>Éditer et modifier une notice Holding</a:t>
            </a:r>
            <a:endParaRPr lang="fr-BE" sz="2800" dirty="0" smtClean="0">
              <a:effectLst>
                <a:outerShdw blurRad="38100" dist="38100" dir="2700000" algn="tl">
                  <a:srgbClr val="000000">
                    <a:alpha val="43137"/>
                  </a:srgbClr>
                </a:outerShdw>
              </a:effectLst>
            </a:endParaRPr>
          </a:p>
          <a:p>
            <a:pPr>
              <a:buClrTx/>
              <a:buSzPct val="110000"/>
              <a:buFont typeface="Wingdings" panose="05000000000000000000" pitchFamily="2" charset="2"/>
              <a:buChar char="ü"/>
            </a:pPr>
            <a:r>
              <a:rPr lang="fr-BE" sz="2800" b="1" smtClean="0">
                <a:solidFill>
                  <a:srgbClr val="0070C0"/>
                </a:solidFill>
                <a:effectLst>
                  <a:outerShdw blurRad="38100" dist="38100" dir="2700000" algn="tl">
                    <a:srgbClr val="000000">
                      <a:alpha val="43137"/>
                    </a:srgbClr>
                  </a:outerShdw>
                </a:effectLst>
              </a:rPr>
              <a:t>Liste des Holdings </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Présentation</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Fonctionnalités du bouton Actions</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Supprimer une notice Holding</a:t>
            </a:r>
            <a:endParaRPr lang="fr-BE" sz="2600" dirty="0" smtClean="0">
              <a:effectLst>
                <a:outerShdw blurRad="38100" dist="38100" dir="2700000" algn="tl">
                  <a:srgbClr val="000000">
                    <a:alpha val="43137"/>
                  </a:srgbClr>
                </a:outerShdw>
              </a:effectLst>
            </a:endParaRPr>
          </a:p>
          <a:p>
            <a:pPr lvl="1">
              <a:buClrTx/>
              <a:buSzPct val="110000"/>
              <a:buFont typeface="Wingdings" panose="05000000000000000000" pitchFamily="2" charset="2"/>
              <a:buChar char="ü"/>
            </a:pPr>
            <a:r>
              <a:rPr lang="fr-BE" sz="2600" smtClean="0">
                <a:solidFill>
                  <a:srgbClr val="0070C0"/>
                </a:solidFill>
                <a:effectLst>
                  <a:outerShdw blurRad="38100" dist="38100" dir="2700000" algn="tl">
                    <a:srgbClr val="000000">
                      <a:alpha val="43137"/>
                    </a:srgbClr>
                  </a:outerShdw>
                </a:effectLst>
              </a:rPr>
              <a:t>Ajouter une notice Holding </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Déplacer une notice Holding vers une autre notice bibliographique</a:t>
            </a:r>
            <a:endParaRPr lang="fr-BE" sz="2600" dirty="0">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19</a:t>
            </a:fld>
            <a:endParaRPr lang="en-US"/>
          </a:p>
        </p:txBody>
      </p:sp>
      <p:sp>
        <p:nvSpPr>
          <p:cNvPr id="5" name="Espace réservé du pied de page 4"/>
          <p:cNvSpPr>
            <a:spLocks noGrp="1"/>
          </p:cNvSpPr>
          <p:nvPr>
            <p:ph type="ftr" sz="quarter" idx="3"/>
          </p:nvPr>
        </p:nvSpPr>
        <p:spPr>
          <a:ln w="3175">
            <a:noFill/>
          </a:ln>
        </p:spPr>
        <p:txBody>
          <a:bodyPr/>
          <a:lstStyle/>
          <a:p>
            <a:r>
              <a:rPr lang="fr-BE" smtClean="0">
                <a:solidFill>
                  <a:srgbClr val="278989"/>
                </a:solidFill>
              </a:rPr>
              <a:t>Alma – Resource management – Metadata Editor - Travailler avec les notices Holdings</a:t>
            </a:r>
            <a:endParaRPr lang="en-US">
              <a:solidFill>
                <a:srgbClr val="278989"/>
              </a:solidFill>
            </a:endParaRPr>
          </a:p>
        </p:txBody>
      </p:sp>
    </p:spTree>
    <p:extLst>
      <p:ext uri="{BB962C8B-B14F-4D97-AF65-F5344CB8AC3E}">
        <p14:creationId xmlns:p14="http://schemas.microsoft.com/office/powerpoint/2010/main" val="375016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Rôle des utilisateurs</a:t>
            </a:r>
          </a:p>
        </p:txBody>
      </p:sp>
      <p:sp>
        <p:nvSpPr>
          <p:cNvPr id="3" name="Espace réservé du contenu 2"/>
          <p:cNvSpPr>
            <a:spLocks noGrp="1"/>
          </p:cNvSpPr>
          <p:nvPr>
            <p:ph idx="1"/>
          </p:nvPr>
        </p:nvSpPr>
        <p:spPr/>
        <p:txBody>
          <a:bodyPr/>
          <a:lstStyle/>
          <a:p>
            <a:pPr>
              <a:buClr>
                <a:schemeClr val="tx2">
                  <a:lumMod val="50000"/>
                </a:schemeClr>
              </a:buClr>
              <a:buFont typeface="Wingdings" panose="05000000000000000000" pitchFamily="2" charset="2"/>
              <a:buChar char="Ø"/>
            </a:pPr>
            <a:r>
              <a:rPr lang="fr-BE" b="1" cap="small" dirty="0"/>
              <a:t>Physical </a:t>
            </a:r>
            <a:r>
              <a:rPr lang="fr-BE" b="1" cap="small" dirty="0" err="1"/>
              <a:t>inventory</a:t>
            </a:r>
            <a:r>
              <a:rPr lang="fr-BE" b="1" cap="small" dirty="0"/>
              <a:t> </a:t>
            </a:r>
            <a:r>
              <a:rPr lang="fr-BE" b="1" cap="small" dirty="0" err="1"/>
              <a:t>operator</a:t>
            </a:r>
            <a:r>
              <a:rPr lang="fr-BE" b="1" cap="small" dirty="0"/>
              <a:t> </a:t>
            </a:r>
            <a:r>
              <a:rPr lang="fr-BE" dirty="0"/>
              <a:t>: pour </a:t>
            </a:r>
            <a:r>
              <a:rPr lang="fr-BE"/>
              <a:t>créer </a:t>
            </a:r>
            <a:r>
              <a:rPr lang="fr-BE" smtClean="0"/>
              <a:t>&amp; </a:t>
            </a:r>
            <a:r>
              <a:rPr lang="fr-BE" dirty="0"/>
              <a:t>modifier des exemplaires</a:t>
            </a:r>
          </a:p>
          <a:p>
            <a:pPr>
              <a:buClr>
                <a:schemeClr val="tx2">
                  <a:lumMod val="50000"/>
                </a:schemeClr>
              </a:buClr>
              <a:buFont typeface="Wingdings" panose="05000000000000000000" pitchFamily="2" charset="2"/>
              <a:buChar char="Ø"/>
            </a:pPr>
            <a:r>
              <a:rPr lang="fr-BE" b="1" cap="small" dirty="0"/>
              <a:t>Physical </a:t>
            </a:r>
            <a:r>
              <a:rPr lang="fr-BE" b="1" cap="small" dirty="0" err="1"/>
              <a:t>inventory</a:t>
            </a:r>
            <a:r>
              <a:rPr lang="fr-BE" b="1" cap="small" dirty="0"/>
              <a:t> </a:t>
            </a:r>
            <a:r>
              <a:rPr lang="fr-BE" b="1" cap="small" dirty="0" err="1"/>
              <a:t>operator</a:t>
            </a:r>
            <a:r>
              <a:rPr lang="fr-BE" b="1" cap="small" dirty="0"/>
              <a:t> </a:t>
            </a:r>
            <a:r>
              <a:rPr lang="fr-BE" b="1" cap="small" dirty="0" err="1"/>
              <a:t>extended</a:t>
            </a:r>
            <a:r>
              <a:rPr lang="fr-BE" b="1" cap="small" dirty="0"/>
              <a:t> </a:t>
            </a:r>
            <a:r>
              <a:rPr lang="fr-BE" dirty="0"/>
              <a:t>: +  supprimer des exemplaires</a:t>
            </a:r>
          </a:p>
          <a:p>
            <a:pPr marL="114300" indent="0">
              <a:buClr>
                <a:schemeClr val="tx2">
                  <a:lumMod val="50000"/>
                </a:schemeClr>
              </a:buClr>
              <a:buNone/>
            </a:pPr>
            <a:endParaRPr lang="fr-BE" b="1" i="1" smtClean="0"/>
          </a:p>
          <a:p>
            <a:pPr marL="114300" indent="0">
              <a:buClr>
                <a:schemeClr val="tx2">
                  <a:lumMod val="50000"/>
                </a:schemeClr>
              </a:buClr>
              <a:buNone/>
            </a:pPr>
            <a:r>
              <a:rPr lang="fr-BE" b="1" i="1" smtClean="0"/>
              <a:t>Les rôles Physical Inventory operator sont associés à des périmètres (scopes) : ce sont les bibliothèques. Si la bibliothèque à laquelle appartient l’exemplaire n’est pas dans votre périmètre, vous ne pourrez pas en modifier la notice Holding ni l’exemplaire.</a:t>
            </a:r>
          </a:p>
          <a:p>
            <a:pPr marL="114300" indent="0">
              <a:buClr>
                <a:schemeClr val="tx2">
                  <a:lumMod val="50000"/>
                </a:schemeClr>
              </a:buClr>
              <a:buNone/>
            </a:pPr>
            <a:endParaRPr lang="fr-BE" smtClean="0"/>
          </a:p>
          <a:p>
            <a:pPr>
              <a:buClr>
                <a:schemeClr val="tx2">
                  <a:lumMod val="50000"/>
                </a:schemeClr>
              </a:buClr>
              <a:buFont typeface="Wingdings" panose="05000000000000000000" pitchFamily="2" charset="2"/>
              <a:buChar char="Ø"/>
            </a:pPr>
            <a:r>
              <a:rPr lang="fr-BE" b="1" cap="small" smtClean="0"/>
              <a:t>Cataloger</a:t>
            </a:r>
            <a:r>
              <a:rPr lang="fr-BE" smtClean="0"/>
              <a:t> </a:t>
            </a:r>
            <a:r>
              <a:rPr lang="fr-BE" dirty="0"/>
              <a:t>: créer &amp; modifier les </a:t>
            </a:r>
            <a:r>
              <a:rPr lang="fr-BE"/>
              <a:t>notices </a:t>
            </a:r>
            <a:r>
              <a:rPr lang="fr-BE" smtClean="0"/>
              <a:t>bibliographiques, holdings et d’autorité</a:t>
            </a:r>
            <a:endParaRPr lang="fr-BE" dirty="0"/>
          </a:p>
          <a:p>
            <a:pPr>
              <a:buClr>
                <a:schemeClr val="tx2">
                  <a:lumMod val="50000"/>
                </a:schemeClr>
              </a:buClr>
              <a:buFont typeface="Wingdings" panose="05000000000000000000" pitchFamily="2" charset="2"/>
              <a:buChar char="Ø"/>
            </a:pPr>
            <a:r>
              <a:rPr lang="fr-BE" b="1" cap="small" dirty="0" err="1"/>
              <a:t>Cataloger</a:t>
            </a:r>
            <a:r>
              <a:rPr lang="fr-BE" b="1" cap="small" dirty="0"/>
              <a:t> </a:t>
            </a:r>
            <a:r>
              <a:rPr lang="fr-BE" b="1" cap="small" dirty="0" err="1"/>
              <a:t>extended</a:t>
            </a:r>
            <a:r>
              <a:rPr lang="fr-BE" b="1" cap="small" dirty="0"/>
              <a:t>* </a:t>
            </a:r>
            <a:r>
              <a:rPr lang="fr-BE"/>
              <a:t>: </a:t>
            </a:r>
            <a:r>
              <a:rPr lang="fr-BE" smtClean="0"/>
              <a:t>+ </a:t>
            </a:r>
            <a:r>
              <a:rPr lang="fr-BE" dirty="0"/>
              <a:t>supprimer des notices bibliographiques, holdings et d’autorité</a:t>
            </a:r>
          </a:p>
          <a:p>
            <a:pPr marL="411480" lvl="1" indent="0">
              <a:buClr>
                <a:schemeClr val="tx2">
                  <a:lumMod val="50000"/>
                </a:schemeClr>
              </a:buClr>
              <a:buNone/>
            </a:pPr>
            <a:endParaRPr lang="fr-BE" dirty="0"/>
          </a:p>
          <a:p>
            <a:pPr marL="411480" lvl="1" indent="0">
              <a:buClr>
                <a:schemeClr val="tx2">
                  <a:lumMod val="50000"/>
                </a:schemeClr>
              </a:buClr>
              <a:buNone/>
            </a:pPr>
            <a:r>
              <a:rPr lang="fr-BE" i="1">
                <a:solidFill>
                  <a:srgbClr val="08B4B8"/>
                </a:solidFill>
              </a:rPr>
              <a:t>(Les rôles sont activés en fonction des certifications Resource management)</a:t>
            </a:r>
          </a:p>
          <a:p>
            <a:pPr marL="114300" indent="0">
              <a:buClr>
                <a:schemeClr val="tx2">
                  <a:lumMod val="50000"/>
                </a:schemeClr>
              </a:buClr>
              <a:buNone/>
            </a:pPr>
            <a:endParaRPr lang="fr-BE"/>
          </a:p>
          <a:p>
            <a:pPr marL="411480" lvl="1" indent="0">
              <a:buClr>
                <a:schemeClr val="tx2">
                  <a:lumMod val="50000"/>
                </a:schemeClr>
              </a:buClr>
              <a:buNone/>
            </a:pPr>
            <a:endParaRPr lang="fr-BE"/>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Travailler avec les notices Holdings</a:t>
            </a:r>
            <a:endParaRPr lang="en-US" dirty="0"/>
          </a:p>
        </p:txBody>
      </p:sp>
    </p:spTree>
    <p:extLst>
      <p:ext uri="{BB962C8B-B14F-4D97-AF65-F5344CB8AC3E}">
        <p14:creationId xmlns:p14="http://schemas.microsoft.com/office/powerpoint/2010/main" val="9915138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2312"/>
            <a:ext cx="7992888" cy="1143000"/>
          </a:xfrm>
        </p:spPr>
        <p:txBody>
          <a:bodyPr/>
          <a:lstStyle/>
          <a:p>
            <a:r>
              <a:rPr lang="fr-BE" smtClean="0"/>
              <a:t/>
            </a:r>
            <a:br>
              <a:rPr lang="fr-BE" smtClean="0"/>
            </a:br>
            <a:r>
              <a:rPr lang="fr-BE" smtClean="0"/>
              <a:t>Ajouter une nouvelle notice </a:t>
            </a:r>
            <a:r>
              <a:rPr lang="fr-BE"/>
              <a:t>holding </a:t>
            </a:r>
            <a:r>
              <a:rPr lang="fr-BE" smtClean="0"/>
              <a:t>à </a:t>
            </a:r>
            <a:r>
              <a:rPr lang="fr-BE"/>
              <a:t>une </a:t>
            </a:r>
            <a:r>
              <a:rPr lang="fr-BE" smtClean="0"/>
              <a:t>notice bibliographique (1)</a:t>
            </a:r>
            <a:r>
              <a:rPr lang="fr-BE" sz="2400"/>
              <a:t/>
            </a:r>
            <a:br>
              <a:rPr lang="fr-BE" sz="2400"/>
            </a:br>
            <a:endParaRPr lang="fr-BE"/>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20</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Travailler avec les notices Holdings</a:t>
            </a:r>
            <a:endParaRPr lang="en-US"/>
          </a:p>
        </p:txBody>
      </p:sp>
      <p:pic>
        <p:nvPicPr>
          <p:cNvPr id="11" name="Image 10"/>
          <p:cNvPicPr>
            <a:picLocks noChangeAspect="1"/>
          </p:cNvPicPr>
          <p:nvPr/>
        </p:nvPicPr>
        <p:blipFill>
          <a:blip r:embed="rId2"/>
          <a:stretch>
            <a:fillRect/>
          </a:stretch>
        </p:blipFill>
        <p:spPr>
          <a:xfrm>
            <a:off x="251520" y="1844824"/>
            <a:ext cx="8038664" cy="2184152"/>
          </a:xfrm>
          <a:prstGeom prst="rect">
            <a:avLst/>
          </a:prstGeom>
        </p:spPr>
      </p:pic>
      <p:sp>
        <p:nvSpPr>
          <p:cNvPr id="12" name="Ellipse 11"/>
          <p:cNvSpPr/>
          <p:nvPr/>
        </p:nvSpPr>
        <p:spPr>
          <a:xfrm>
            <a:off x="5868144" y="1628800"/>
            <a:ext cx="1368152" cy="720080"/>
          </a:xfrm>
          <a:prstGeom prst="ellipse">
            <a:avLst/>
          </a:prstGeom>
          <a:no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ZoneTexte 12"/>
          <p:cNvSpPr txBox="1"/>
          <p:nvPr/>
        </p:nvSpPr>
        <p:spPr>
          <a:xfrm>
            <a:off x="3203848" y="4653136"/>
            <a:ext cx="4536504" cy="646331"/>
          </a:xfrm>
          <a:prstGeom prst="rect">
            <a:avLst/>
          </a:prstGeom>
          <a:noFill/>
          <a:ln w="12700">
            <a:solidFill>
              <a:srgbClr val="FF4D1D"/>
            </a:solidFill>
          </a:ln>
        </p:spPr>
        <p:txBody>
          <a:bodyPr wrap="square" rtlCol="0">
            <a:spAutoFit/>
          </a:bodyPr>
          <a:lstStyle/>
          <a:p>
            <a:r>
              <a:rPr lang="fr-BE" smtClean="0"/>
              <a:t>Ouvre l’éditeur de métadonnées sur une notice Holding à compléter</a:t>
            </a:r>
            <a:endParaRPr lang="fr-BE"/>
          </a:p>
        </p:txBody>
      </p:sp>
      <p:cxnSp>
        <p:nvCxnSpPr>
          <p:cNvPr id="15" name="Connecteur droit avec flèche 14"/>
          <p:cNvCxnSpPr>
            <a:stCxn id="12" idx="4"/>
          </p:cNvCxnSpPr>
          <p:nvPr/>
        </p:nvCxnSpPr>
        <p:spPr>
          <a:xfrm flipH="1">
            <a:off x="5652120" y="2348880"/>
            <a:ext cx="900100" cy="2232248"/>
          </a:xfrm>
          <a:prstGeom prst="straightConnector1">
            <a:avLst/>
          </a:prstGeom>
          <a:ln w="47625">
            <a:solidFill>
              <a:srgbClr val="FF4D1D"/>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704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21</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dirty="0"/>
          </a:p>
        </p:txBody>
      </p:sp>
      <p:sp>
        <p:nvSpPr>
          <p:cNvPr id="4" name="ZoneTexte 3"/>
          <p:cNvSpPr txBox="1"/>
          <p:nvPr/>
        </p:nvSpPr>
        <p:spPr>
          <a:xfrm>
            <a:off x="871983" y="1131955"/>
            <a:ext cx="7056784" cy="1200329"/>
          </a:xfrm>
          <a:prstGeom prst="rect">
            <a:avLst/>
          </a:prstGeom>
          <a:noFill/>
        </p:spPr>
        <p:txBody>
          <a:bodyPr wrap="square" rtlCol="0">
            <a:spAutoFit/>
          </a:bodyPr>
          <a:lstStyle/>
          <a:p>
            <a:pPr>
              <a:buClr>
                <a:srgbClr val="7B7859"/>
              </a:buClr>
            </a:pPr>
            <a:r>
              <a:rPr lang="fr-BE" dirty="0">
                <a:sym typeface="Wingdings"/>
              </a:rPr>
              <a:t>Identifiez la notice bibliographique et éditez-la.</a:t>
            </a:r>
          </a:p>
          <a:p>
            <a:pPr>
              <a:buClr>
                <a:srgbClr val="7B7859"/>
              </a:buClr>
            </a:pPr>
            <a:r>
              <a:rPr lang="fr-BE" b="1" dirty="0">
                <a:sym typeface="Wingdings"/>
              </a:rPr>
              <a:t>Menu Tools &gt; MARC </a:t>
            </a:r>
            <a:r>
              <a:rPr lang="fr-BE" b="1" dirty="0" err="1">
                <a:sym typeface="Wingdings"/>
              </a:rPr>
              <a:t>bibliographic</a:t>
            </a:r>
            <a:r>
              <a:rPr lang="fr-BE" b="1" dirty="0">
                <a:sym typeface="Wingdings"/>
              </a:rPr>
              <a:t> &gt; </a:t>
            </a:r>
            <a:r>
              <a:rPr lang="fr-BE" b="1" dirty="0" err="1">
                <a:sym typeface="Wingdings"/>
              </a:rPr>
              <a:t>Add</a:t>
            </a:r>
            <a:r>
              <a:rPr lang="fr-BE" b="1" dirty="0">
                <a:sym typeface="Wingdings"/>
              </a:rPr>
              <a:t> holding </a:t>
            </a:r>
            <a:r>
              <a:rPr lang="fr-BE" sz="2000" b="1" dirty="0">
                <a:solidFill>
                  <a:srgbClr val="C00000"/>
                </a:solidFill>
                <a:sym typeface="Wingdings"/>
              </a:rPr>
              <a:t/>
            </a:r>
            <a:br>
              <a:rPr lang="fr-BE" sz="2000" b="1" dirty="0">
                <a:solidFill>
                  <a:srgbClr val="C00000"/>
                </a:solidFill>
                <a:sym typeface="Wingdings"/>
              </a:rPr>
            </a:br>
            <a:r>
              <a:rPr lang="fr-BE" dirty="0" smtClean="0">
                <a:sym typeface="Wingdings"/>
              </a:rPr>
              <a:t>ou CTRL+ALT+H</a:t>
            </a:r>
            <a:r>
              <a:rPr lang="fr-BE" dirty="0" smtClean="0"/>
              <a:t> </a:t>
            </a:r>
            <a:r>
              <a:rPr lang="fr-BE" dirty="0"/>
              <a:t>ou l’icône </a:t>
            </a:r>
          </a:p>
          <a:p>
            <a:endParaRPr lang="fr-BE" dirty="0"/>
          </a:p>
        </p:txBody>
      </p:sp>
      <p:sp>
        <p:nvSpPr>
          <p:cNvPr id="6" name="Titre 1"/>
          <p:cNvSpPr txBox="1">
            <a:spLocks/>
          </p:cNvSpPr>
          <p:nvPr/>
        </p:nvSpPr>
        <p:spPr>
          <a:xfrm>
            <a:off x="251520" y="188640"/>
            <a:ext cx="7992888" cy="936104"/>
          </a:xfrm>
          <a:prstGeom prst="rect">
            <a:avLst/>
          </a:prstGeom>
        </p:spPr>
        <p:txBody>
          <a:bodyPr/>
          <a:lstStyle/>
          <a:p>
            <a:pPr lvl="0">
              <a:spcBef>
                <a:spcPct val="0"/>
              </a:spcBef>
              <a:defRPr/>
            </a:pPr>
            <a:r>
              <a:rPr lang="fr-BE" sz="2800">
                <a:solidFill>
                  <a:schemeClr val="tx2"/>
                </a:solidFill>
                <a:latin typeface="Arial Rounded MT Bold" panose="020F0704030504030204" pitchFamily="34" charset="0"/>
              </a:rPr>
              <a:t>Ajouter une nouvelle notice holding à une notice </a:t>
            </a:r>
            <a:r>
              <a:rPr lang="fr-BE" sz="2800" smtClean="0">
                <a:solidFill>
                  <a:schemeClr val="tx2"/>
                </a:solidFill>
                <a:latin typeface="Arial Rounded MT Bold" panose="020F0704030504030204" pitchFamily="34" charset="0"/>
              </a:rPr>
              <a:t>bibliographique (2)</a:t>
            </a:r>
            <a:endParaRPr kumimoji="0" lang="fr-BE" sz="2000" b="0" i="0" u="none" strike="noStrike" kern="1200" spc="-100" normalizeH="0" noProof="0" dirty="0">
              <a:ln>
                <a:noFill/>
              </a:ln>
              <a:solidFill>
                <a:schemeClr val="tx2"/>
              </a:solidFill>
              <a:effectLst/>
              <a:uLnTx/>
              <a:uFillTx/>
              <a:latin typeface="Arial Rounded MT Bold" pitchFamily="34" charset="0"/>
              <a:ea typeface="+mj-ea"/>
              <a:cs typeface="+mj-cs"/>
            </a:endParaRPr>
          </a:p>
        </p:txBody>
      </p:sp>
      <p:pic>
        <p:nvPicPr>
          <p:cNvPr id="9" name="Image 8"/>
          <p:cNvPicPr>
            <a:picLocks noChangeAspect="1"/>
          </p:cNvPicPr>
          <p:nvPr/>
        </p:nvPicPr>
        <p:blipFill>
          <a:blip r:embed="rId3"/>
          <a:stretch>
            <a:fillRect/>
          </a:stretch>
        </p:blipFill>
        <p:spPr>
          <a:xfrm>
            <a:off x="3438275" y="1766523"/>
            <a:ext cx="352474" cy="323895"/>
          </a:xfrm>
          <a:prstGeom prst="rect">
            <a:avLst/>
          </a:prstGeom>
        </p:spPr>
      </p:pic>
      <p:pic>
        <p:nvPicPr>
          <p:cNvPr id="8" name="Image 7"/>
          <p:cNvPicPr>
            <a:picLocks noChangeAspect="1"/>
          </p:cNvPicPr>
          <p:nvPr/>
        </p:nvPicPr>
        <p:blipFill rotWithShape="1">
          <a:blip r:embed="rId4"/>
          <a:srcRect b="20444"/>
          <a:stretch/>
        </p:blipFill>
        <p:spPr>
          <a:xfrm>
            <a:off x="1589863" y="2286873"/>
            <a:ext cx="6383361" cy="4464496"/>
          </a:xfrm>
          <a:prstGeom prst="rect">
            <a:avLst/>
          </a:prstGeom>
        </p:spPr>
      </p:pic>
      <p:sp>
        <p:nvSpPr>
          <p:cNvPr id="16" name="Ellipse 15"/>
          <p:cNvSpPr/>
          <p:nvPr/>
        </p:nvSpPr>
        <p:spPr>
          <a:xfrm>
            <a:off x="5904756" y="2221745"/>
            <a:ext cx="504056" cy="508208"/>
          </a:xfrm>
          <a:prstGeom prst="ellipse">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ln>
                <a:solidFill>
                  <a:srgbClr val="FF4D1D"/>
                </a:solidFill>
              </a:ln>
              <a:noFill/>
            </a:endParaRPr>
          </a:p>
        </p:txBody>
      </p:sp>
      <p:cxnSp>
        <p:nvCxnSpPr>
          <p:cNvPr id="17" name="Connecteur droit avec flèche 16"/>
          <p:cNvCxnSpPr/>
          <p:nvPr/>
        </p:nvCxnSpPr>
        <p:spPr>
          <a:xfrm flipH="1">
            <a:off x="6408812" y="1784862"/>
            <a:ext cx="550827" cy="494800"/>
          </a:xfrm>
          <a:prstGeom prst="straightConnector1">
            <a:avLst/>
          </a:prstGeom>
          <a:ln w="28575">
            <a:solidFill>
              <a:srgbClr val="FF330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292080" y="5589240"/>
            <a:ext cx="2520280" cy="257840"/>
          </a:xfrm>
          <a:prstGeom prst="rect">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18" name="Connecteur droit avec flèche 17"/>
          <p:cNvCxnSpPr/>
          <p:nvPr/>
        </p:nvCxnSpPr>
        <p:spPr>
          <a:xfrm>
            <a:off x="4572000" y="5733256"/>
            <a:ext cx="576064" cy="0"/>
          </a:xfrm>
          <a:prstGeom prst="straightConnector1">
            <a:avLst/>
          </a:prstGeom>
          <a:ln w="28575">
            <a:solidFill>
              <a:srgbClr val="FF33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8652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22</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5" name="ZoneTexte 4"/>
          <p:cNvSpPr txBox="1"/>
          <p:nvPr/>
        </p:nvSpPr>
        <p:spPr>
          <a:xfrm>
            <a:off x="899592" y="402047"/>
            <a:ext cx="6661587" cy="1015663"/>
          </a:xfrm>
          <a:prstGeom prst="rect">
            <a:avLst/>
          </a:prstGeom>
          <a:noFill/>
        </p:spPr>
        <p:txBody>
          <a:bodyPr wrap="square" rtlCol="0">
            <a:spAutoFit/>
          </a:bodyPr>
          <a:lstStyle/>
          <a:p>
            <a:pPr marL="342900" indent="-342900">
              <a:buFont typeface="Wingdings" panose="05000000000000000000" pitchFamily="2" charset="2"/>
              <a:buChar char="ð"/>
            </a:pPr>
            <a:r>
              <a:rPr lang="fr-BE" sz="2000" dirty="0" smtClean="0"/>
              <a:t>La notice </a:t>
            </a:r>
            <a:r>
              <a:rPr lang="fr-BE" sz="2000" b="1" dirty="0" smtClean="0"/>
              <a:t>Holding</a:t>
            </a:r>
            <a:r>
              <a:rPr lang="fr-BE" sz="2000" dirty="0" smtClean="0"/>
              <a:t> s’ouvre </a:t>
            </a:r>
            <a:r>
              <a:rPr lang="fr-BE" sz="2000" smtClean="0"/>
              <a:t>en parallèle à la notice bibliographique si elle a été ajoutée à partir de l’éditeur de métadonnées</a:t>
            </a:r>
            <a:endParaRPr lang="fr-BE" sz="2000" dirty="0"/>
          </a:p>
        </p:txBody>
      </p:sp>
      <p:grpSp>
        <p:nvGrpSpPr>
          <p:cNvPr id="9" name="Groupe 8"/>
          <p:cNvGrpSpPr/>
          <p:nvPr/>
        </p:nvGrpSpPr>
        <p:grpSpPr>
          <a:xfrm>
            <a:off x="168381" y="1385563"/>
            <a:ext cx="8349963" cy="3885704"/>
            <a:chOff x="168381" y="1385563"/>
            <a:chExt cx="8349963" cy="3885704"/>
          </a:xfrm>
        </p:grpSpPr>
        <p:pic>
          <p:nvPicPr>
            <p:cNvPr id="8" name="Image 7"/>
            <p:cNvPicPr>
              <a:picLocks noChangeAspect="1"/>
            </p:cNvPicPr>
            <p:nvPr/>
          </p:nvPicPr>
          <p:blipFill>
            <a:blip r:embed="rId3"/>
            <a:stretch>
              <a:fillRect/>
            </a:stretch>
          </p:blipFill>
          <p:spPr>
            <a:xfrm>
              <a:off x="168381" y="1385563"/>
              <a:ext cx="8349963" cy="3885704"/>
            </a:xfrm>
            <a:prstGeom prst="rect">
              <a:avLst/>
            </a:prstGeom>
          </p:spPr>
        </p:pic>
        <p:sp>
          <p:nvSpPr>
            <p:cNvPr id="11" name="ZoneTexte 10"/>
            <p:cNvSpPr txBox="1"/>
            <p:nvPr/>
          </p:nvSpPr>
          <p:spPr>
            <a:xfrm>
              <a:off x="4809448" y="3501008"/>
              <a:ext cx="3672408" cy="646331"/>
            </a:xfrm>
            <a:prstGeom prst="rect">
              <a:avLst/>
            </a:prstGeom>
            <a:noFill/>
          </p:spPr>
          <p:txBody>
            <a:bodyPr wrap="square" rtlCol="0">
              <a:spAutoFit/>
            </a:bodyPr>
            <a:lstStyle/>
            <a:p>
              <a:r>
                <a:rPr lang="fr-BE" dirty="0" smtClean="0">
                  <a:solidFill>
                    <a:srgbClr val="FF0000"/>
                  </a:solidFill>
                </a:rPr>
                <a:t>Par défaut, ouverture de la grille (</a:t>
              </a:r>
              <a:r>
                <a:rPr lang="fr-BE" dirty="0" err="1" smtClean="0">
                  <a:solidFill>
                    <a:srgbClr val="FF0000"/>
                  </a:solidFill>
                </a:rPr>
                <a:t>template</a:t>
              </a:r>
              <a:r>
                <a:rPr lang="fr-BE" dirty="0" smtClean="0">
                  <a:solidFill>
                    <a:srgbClr val="FF0000"/>
                  </a:solidFill>
                </a:rPr>
                <a:t>) </a:t>
              </a:r>
              <a:r>
                <a:rPr lang="fr-BE" b="1" dirty="0" smtClean="0">
                  <a:solidFill>
                    <a:srgbClr val="FF0000"/>
                  </a:solidFill>
                </a:rPr>
                <a:t>1ULG_Livres_HOL</a:t>
              </a:r>
              <a:endParaRPr lang="fr-BE" b="1" dirty="0">
                <a:solidFill>
                  <a:srgbClr val="FF0000"/>
                </a:solidFill>
              </a:endParaRPr>
            </a:p>
          </p:txBody>
        </p:sp>
        <p:sp>
          <p:nvSpPr>
            <p:cNvPr id="12" name="Flèche vers le bas 11"/>
            <p:cNvSpPr/>
            <p:nvPr/>
          </p:nvSpPr>
          <p:spPr>
            <a:xfrm flipV="1">
              <a:off x="5004048" y="3029380"/>
              <a:ext cx="144016" cy="327612"/>
            </a:xfrm>
            <a:prstGeom prst="downArrow">
              <a:avLst/>
            </a:prstGeom>
            <a:solidFill>
              <a:srgbClr val="FF4D1D"/>
            </a:solid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pSp>
      <p:sp>
        <p:nvSpPr>
          <p:cNvPr id="13" name="Rectangle 12"/>
          <p:cNvSpPr/>
          <p:nvPr/>
        </p:nvSpPr>
        <p:spPr>
          <a:xfrm>
            <a:off x="581100" y="5367101"/>
            <a:ext cx="7735316" cy="646331"/>
          </a:xfrm>
          <a:prstGeom prst="rect">
            <a:avLst/>
          </a:prstGeom>
        </p:spPr>
        <p:txBody>
          <a:bodyPr wrap="square">
            <a:spAutoFit/>
          </a:bodyPr>
          <a:lstStyle/>
          <a:p>
            <a:pPr>
              <a:buFont typeface="Arial" pitchFamily="34" charset="0"/>
              <a:buChar char="•"/>
            </a:pPr>
            <a:r>
              <a:rPr lang="fr-BE" dirty="0"/>
              <a:t> Vous pouvez ouvrir une </a:t>
            </a:r>
            <a:r>
              <a:rPr lang="fr-BE" dirty="0" smtClean="0"/>
              <a:t>autre </a:t>
            </a:r>
            <a:r>
              <a:rPr lang="fr-BE" u="sng" dirty="0" smtClean="0"/>
              <a:t>grille </a:t>
            </a:r>
            <a:r>
              <a:rPr lang="fr-BE" u="sng" dirty="0"/>
              <a:t>de saisie </a:t>
            </a:r>
            <a:r>
              <a:rPr lang="fr-BE" dirty="0"/>
              <a:t>(</a:t>
            </a:r>
            <a:r>
              <a:rPr lang="fr-BE" i="1" dirty="0" err="1"/>
              <a:t>template</a:t>
            </a:r>
            <a:r>
              <a:rPr lang="fr-BE" dirty="0"/>
              <a:t>) (Ctrl-E</a:t>
            </a:r>
            <a:r>
              <a:rPr lang="fr-BE" dirty="0" smtClean="0"/>
              <a:t>), compléter et enregistrer </a:t>
            </a:r>
            <a:r>
              <a:rPr lang="fr-BE" dirty="0"/>
              <a:t>la notice !</a:t>
            </a:r>
          </a:p>
        </p:txBody>
      </p:sp>
    </p:spTree>
    <p:extLst>
      <p:ext uri="{BB962C8B-B14F-4D97-AF65-F5344CB8AC3E}">
        <p14:creationId xmlns:p14="http://schemas.microsoft.com/office/powerpoint/2010/main" val="37954103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96752"/>
            <a:ext cx="7992888" cy="4988024"/>
          </a:xfrm>
          <a:noFill/>
        </p:spPr>
        <p:txBody>
          <a:bodyPr>
            <a:normAutofit/>
          </a:bodyPr>
          <a:lstStyle/>
          <a:p>
            <a:pPr>
              <a:buClrTx/>
              <a:buSzPct val="110000"/>
              <a:buFont typeface="Wingdings" panose="05000000000000000000" pitchFamily="2" charset="2"/>
              <a:buChar char="ü"/>
            </a:pPr>
            <a:r>
              <a:rPr lang="fr-BE" sz="2800" smtClean="0">
                <a:effectLst>
                  <a:outerShdw blurRad="38100" dist="38100" dir="2700000" algn="tl">
                    <a:srgbClr val="000000">
                      <a:alpha val="43137"/>
                    </a:srgbClr>
                  </a:outerShdw>
                </a:effectLst>
              </a:rPr>
              <a:t>Éditer et modifier une notice Holding</a:t>
            </a:r>
            <a:endParaRPr lang="fr-BE" sz="2800" dirty="0" smtClean="0">
              <a:effectLst>
                <a:outerShdw blurRad="38100" dist="38100" dir="2700000" algn="tl">
                  <a:srgbClr val="000000">
                    <a:alpha val="43137"/>
                  </a:srgbClr>
                </a:outerShdw>
              </a:effectLst>
            </a:endParaRPr>
          </a:p>
          <a:p>
            <a:pPr>
              <a:buClrTx/>
              <a:buSzPct val="110000"/>
              <a:buFont typeface="Wingdings" panose="05000000000000000000" pitchFamily="2" charset="2"/>
              <a:buChar char="ü"/>
            </a:pPr>
            <a:r>
              <a:rPr lang="fr-BE" sz="2800" b="1" smtClean="0">
                <a:solidFill>
                  <a:srgbClr val="0070C0"/>
                </a:solidFill>
                <a:effectLst>
                  <a:outerShdw blurRad="38100" dist="38100" dir="2700000" algn="tl">
                    <a:srgbClr val="000000">
                      <a:alpha val="43137"/>
                    </a:srgbClr>
                  </a:outerShdw>
                </a:effectLst>
              </a:rPr>
              <a:t>Liste des Holdings </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Présentation</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Fonctionnalités du bouton Actions</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Supprimer une notice Holding</a:t>
            </a:r>
            <a:endParaRPr lang="fr-BE" sz="2600" dirty="0" smtClean="0">
              <a:effectLst>
                <a:outerShdw blurRad="38100" dist="38100" dir="2700000" algn="tl">
                  <a:srgbClr val="000000">
                    <a:alpha val="43137"/>
                  </a:srgbClr>
                </a:outerShdw>
              </a:effectLst>
            </a:endParaRP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Ajouter une notice Holding </a:t>
            </a:r>
          </a:p>
          <a:p>
            <a:pPr lvl="1">
              <a:buClrTx/>
              <a:buSzPct val="110000"/>
              <a:buFont typeface="Wingdings" panose="05000000000000000000" pitchFamily="2" charset="2"/>
              <a:buChar char="ü"/>
            </a:pPr>
            <a:r>
              <a:rPr lang="fr-BE" sz="2600" smtClean="0">
                <a:solidFill>
                  <a:srgbClr val="0070C0"/>
                </a:solidFill>
                <a:effectLst>
                  <a:outerShdw blurRad="38100" dist="38100" dir="2700000" algn="tl">
                    <a:srgbClr val="000000">
                      <a:alpha val="43137"/>
                    </a:srgbClr>
                  </a:outerShdw>
                </a:effectLst>
              </a:rPr>
              <a:t>Déplacer une notice Holding vers une autre notice bibliographique</a:t>
            </a:r>
            <a:endParaRPr lang="fr-BE" sz="2600" dirty="0">
              <a:solidFill>
                <a:srgbClr val="0070C0"/>
              </a:solidFill>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23</a:t>
            </a:fld>
            <a:endParaRPr lang="en-US"/>
          </a:p>
        </p:txBody>
      </p:sp>
      <p:sp>
        <p:nvSpPr>
          <p:cNvPr id="5" name="Espace réservé du pied de page 4"/>
          <p:cNvSpPr>
            <a:spLocks noGrp="1"/>
          </p:cNvSpPr>
          <p:nvPr>
            <p:ph type="ftr" sz="quarter" idx="3"/>
          </p:nvPr>
        </p:nvSpPr>
        <p:spPr>
          <a:ln w="3175">
            <a:noFill/>
          </a:ln>
        </p:spPr>
        <p:txBody>
          <a:bodyPr/>
          <a:lstStyle/>
          <a:p>
            <a:r>
              <a:rPr lang="fr-BE" smtClean="0">
                <a:solidFill>
                  <a:srgbClr val="278989"/>
                </a:solidFill>
              </a:rPr>
              <a:t>Alma – Resource management – Metadata Editor - Travailler avec les notices Holdings</a:t>
            </a:r>
            <a:endParaRPr lang="en-US">
              <a:solidFill>
                <a:srgbClr val="278989"/>
              </a:solidFill>
            </a:endParaRPr>
          </a:p>
        </p:txBody>
      </p:sp>
    </p:spTree>
    <p:extLst>
      <p:ext uri="{BB962C8B-B14F-4D97-AF65-F5344CB8AC3E}">
        <p14:creationId xmlns:p14="http://schemas.microsoft.com/office/powerpoint/2010/main" val="20878121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51520" y="188640"/>
            <a:ext cx="8280268" cy="1143000"/>
          </a:xfrm>
        </p:spPr>
        <p:txBody>
          <a:bodyPr/>
          <a:lstStyle/>
          <a:p>
            <a:r>
              <a:rPr lang="fr-BE" sz="2800" dirty="0"/>
              <a:t>Déplacer un holding vers une autre </a:t>
            </a:r>
            <a:r>
              <a:rPr lang="fr-BE" sz="2800"/>
              <a:t>notice </a:t>
            </a:r>
            <a:r>
              <a:rPr lang="fr-BE" sz="2800" smtClean="0"/>
              <a:t>bibliographique</a:t>
            </a:r>
            <a:endParaRPr lang="fr-BE" sz="2800" dirty="0"/>
          </a:p>
        </p:txBody>
      </p:sp>
      <p:sp>
        <p:nvSpPr>
          <p:cNvPr id="2" name="Espace réservé du numéro de diapositive 1"/>
          <p:cNvSpPr>
            <a:spLocks noGrp="1"/>
          </p:cNvSpPr>
          <p:nvPr>
            <p:ph type="sldNum" sz="quarter" idx="12"/>
          </p:nvPr>
        </p:nvSpPr>
        <p:spPr/>
        <p:txBody>
          <a:bodyPr/>
          <a:lstStyle/>
          <a:p>
            <a:fld id="{E667ED75-B537-4810-9364-B7D9FE7FDC55}" type="slidenum">
              <a:rPr lang="en-US" smtClean="0"/>
              <a:pPr/>
              <a:t>24</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dirty="0"/>
          </a:p>
        </p:txBody>
      </p:sp>
      <p:sp>
        <p:nvSpPr>
          <p:cNvPr id="11" name="ZoneTexte 10"/>
          <p:cNvSpPr txBox="1"/>
          <p:nvPr/>
        </p:nvSpPr>
        <p:spPr>
          <a:xfrm>
            <a:off x="683568" y="1268760"/>
            <a:ext cx="7560840" cy="4708981"/>
          </a:xfrm>
          <a:prstGeom prst="rect">
            <a:avLst/>
          </a:prstGeom>
          <a:noFill/>
        </p:spPr>
        <p:txBody>
          <a:bodyPr wrap="square" rtlCol="0">
            <a:spAutoFit/>
          </a:bodyPr>
          <a:lstStyle/>
          <a:p>
            <a:r>
              <a:rPr lang="fr-BE" sz="1600" dirty="0" smtClean="0"/>
              <a:t>Vous êtes parfois amené à détacher une notice HOL de la notice bibliographique qui la chapeaute pour la rattacher à une autre notice bibliographique,</a:t>
            </a:r>
          </a:p>
          <a:p>
            <a:endParaRPr lang="fr-BE" sz="1600" dirty="0" smtClean="0"/>
          </a:p>
          <a:p>
            <a:pPr>
              <a:buFont typeface="Arial" pitchFamily="34" charset="0"/>
              <a:buChar char="•"/>
            </a:pPr>
            <a:r>
              <a:rPr lang="fr-BE" sz="1600" dirty="0" smtClean="0"/>
              <a:t> soit parce que le HOL et le (ou les) exemplaire(s) qui en dépend(</a:t>
            </a:r>
            <a:r>
              <a:rPr lang="fr-BE" sz="1600" dirty="0" err="1" smtClean="0"/>
              <a:t>ent</a:t>
            </a:r>
            <a:r>
              <a:rPr lang="fr-BE" sz="1600" dirty="0" smtClean="0"/>
              <a:t>) ont été rattachés par erreur à une notice bibliographique qui ne leur correspond pas,</a:t>
            </a:r>
          </a:p>
          <a:p>
            <a:endParaRPr lang="fr-BE" sz="1600" dirty="0" smtClean="0"/>
          </a:p>
          <a:p>
            <a:pPr>
              <a:buFont typeface="Arial" pitchFamily="34" charset="0"/>
              <a:buChar char="•"/>
            </a:pPr>
            <a:r>
              <a:rPr lang="fr-BE" sz="1600" dirty="0" smtClean="0"/>
              <a:t> soit parce que vous souhaitez regrouper des documents identiques sous une même notice pour éliminer des doublons du catalogue.</a:t>
            </a:r>
          </a:p>
          <a:p>
            <a:pPr>
              <a:buFont typeface="Arial" pitchFamily="34" charset="0"/>
              <a:buChar char="•"/>
            </a:pPr>
            <a:endParaRPr lang="fr-BE" sz="1600" dirty="0" smtClean="0"/>
          </a:p>
          <a:p>
            <a:r>
              <a:rPr lang="fr-BE" b="1" dirty="0" smtClean="0">
                <a:solidFill>
                  <a:srgbClr val="0070C0"/>
                </a:solidFill>
              </a:rPr>
              <a:t>Alma permet ce type d’opérations grâce à la fonction « </a:t>
            </a:r>
            <a:r>
              <a:rPr lang="fr-BE" b="1" dirty="0" err="1" smtClean="0">
                <a:solidFill>
                  <a:srgbClr val="0070C0"/>
                </a:solidFill>
              </a:rPr>
              <a:t>Relink</a:t>
            </a:r>
            <a:r>
              <a:rPr lang="fr-BE" b="1" dirty="0" smtClean="0">
                <a:solidFill>
                  <a:srgbClr val="0070C0"/>
                </a:solidFill>
              </a:rPr>
              <a:t> ».</a:t>
            </a:r>
          </a:p>
          <a:p>
            <a:r>
              <a:rPr lang="fr-BE" sz="1600" dirty="0" smtClean="0"/>
              <a:t> </a:t>
            </a:r>
          </a:p>
          <a:p>
            <a:pPr lvl="2"/>
            <a:r>
              <a:rPr lang="fr-BE" b="1" dirty="0" smtClean="0">
                <a:solidFill>
                  <a:srgbClr val="FF3300"/>
                </a:solidFill>
              </a:rPr>
              <a:t>La fonction </a:t>
            </a:r>
            <a:r>
              <a:rPr lang="fr-BE" b="1" dirty="0" err="1" smtClean="0">
                <a:solidFill>
                  <a:srgbClr val="FF3300"/>
                </a:solidFill>
                <a:effectLst>
                  <a:outerShdw blurRad="38100" dist="38100" dir="2700000" algn="tl">
                    <a:srgbClr val="000000">
                      <a:alpha val="43137"/>
                    </a:srgbClr>
                  </a:outerShdw>
                </a:effectLst>
              </a:rPr>
              <a:t>Relink</a:t>
            </a:r>
            <a:r>
              <a:rPr lang="fr-BE" b="1" dirty="0" smtClean="0">
                <a:solidFill>
                  <a:srgbClr val="FF3300"/>
                </a:solidFill>
                <a:effectLst>
                  <a:outerShdw blurRad="38100" dist="38100" dir="2700000" algn="tl">
                    <a:srgbClr val="000000">
                      <a:alpha val="43137"/>
                    </a:srgbClr>
                  </a:outerShdw>
                </a:effectLst>
              </a:rPr>
              <a:t> </a:t>
            </a:r>
            <a:r>
              <a:rPr lang="fr-BE" b="1" dirty="0" smtClean="0">
                <a:solidFill>
                  <a:srgbClr val="FF3300"/>
                </a:solidFill>
              </a:rPr>
              <a:t>déplace le HOL concerné </a:t>
            </a:r>
            <a:r>
              <a:rPr lang="fr-BE" b="1" u="sng" dirty="0" smtClean="0">
                <a:solidFill>
                  <a:srgbClr val="FF3300"/>
                </a:solidFill>
              </a:rPr>
              <a:t>et</a:t>
            </a:r>
            <a:r>
              <a:rPr lang="fr-BE" b="1" dirty="0" smtClean="0">
                <a:solidFill>
                  <a:srgbClr val="FF3300"/>
                </a:solidFill>
              </a:rPr>
              <a:t> les exemplaires qui en dépendent.</a:t>
            </a:r>
          </a:p>
          <a:p>
            <a:pPr lvl="2"/>
            <a:endParaRPr lang="fr-BE" sz="1600" smtClean="0"/>
          </a:p>
          <a:p>
            <a:pPr lvl="2"/>
            <a:endParaRPr lang="fr-BE" sz="1600"/>
          </a:p>
          <a:p>
            <a:pPr lvl="2"/>
            <a:r>
              <a:rPr lang="fr-BE" b="1" u="sng" smtClean="0">
                <a:solidFill>
                  <a:srgbClr val="FF3300"/>
                </a:solidFill>
              </a:rPr>
              <a:t>Mais la notice bibliographique dont le HOL a été rattaché à une autre notice doit être supprimée ensuite (si aucun autre HOL n’y est rattaché) !</a:t>
            </a:r>
            <a:endParaRPr lang="fr-BE" b="1" u="sng" dirty="0" smtClean="0">
              <a:solidFill>
                <a:srgbClr val="FF3300"/>
              </a:solidFill>
            </a:endParaRPr>
          </a:p>
        </p:txBody>
      </p:sp>
      <p:pic>
        <p:nvPicPr>
          <p:cNvPr id="5124" name="Picture 4" descr="http://www.sermi2.fr/images/panneau_danger_danger_general.jpg"/>
          <p:cNvPicPr>
            <a:picLocks noChangeAspect="1" noChangeArrowheads="1"/>
          </p:cNvPicPr>
          <p:nvPr/>
        </p:nvPicPr>
        <p:blipFill>
          <a:blip r:embed="rId3" cstate="print"/>
          <a:srcRect/>
          <a:stretch>
            <a:fillRect/>
          </a:stretch>
        </p:blipFill>
        <p:spPr bwMode="auto">
          <a:xfrm>
            <a:off x="396188" y="3861048"/>
            <a:ext cx="1159499" cy="869624"/>
          </a:xfrm>
          <a:prstGeom prst="rect">
            <a:avLst/>
          </a:prstGeom>
          <a:noFill/>
        </p:spPr>
      </p:pic>
    </p:spTree>
    <p:extLst>
      <p:ext uri="{BB962C8B-B14F-4D97-AF65-F5344CB8AC3E}">
        <p14:creationId xmlns:p14="http://schemas.microsoft.com/office/powerpoint/2010/main" val="35367712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25</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8" name="ZoneTexte 7"/>
          <p:cNvSpPr txBox="1"/>
          <p:nvPr/>
        </p:nvSpPr>
        <p:spPr>
          <a:xfrm>
            <a:off x="323528" y="332656"/>
            <a:ext cx="7560840" cy="646331"/>
          </a:xfrm>
          <a:prstGeom prst="rect">
            <a:avLst/>
          </a:prstGeom>
          <a:noFill/>
        </p:spPr>
        <p:txBody>
          <a:bodyPr wrap="square" rtlCol="0">
            <a:spAutoFit/>
          </a:bodyPr>
          <a:lstStyle/>
          <a:p>
            <a:r>
              <a:rPr lang="fr-BE" dirty="0" smtClean="0"/>
              <a:t>La fonction « </a:t>
            </a:r>
            <a:r>
              <a:rPr lang="fr-BE" dirty="0" err="1" smtClean="0"/>
              <a:t>Relink</a:t>
            </a:r>
            <a:r>
              <a:rPr lang="fr-BE" dirty="0" smtClean="0"/>
              <a:t> » est accessible à partir du bouton « Actions » dans la liste des HOL:</a:t>
            </a:r>
            <a:endParaRPr lang="fr-BE" dirty="0"/>
          </a:p>
        </p:txBody>
      </p:sp>
      <p:sp>
        <p:nvSpPr>
          <p:cNvPr id="9" name="ZoneTexte 8"/>
          <p:cNvSpPr txBox="1"/>
          <p:nvPr/>
        </p:nvSpPr>
        <p:spPr>
          <a:xfrm>
            <a:off x="426821" y="5271267"/>
            <a:ext cx="6912768" cy="646331"/>
          </a:xfrm>
          <a:prstGeom prst="rect">
            <a:avLst/>
          </a:prstGeom>
          <a:noFill/>
        </p:spPr>
        <p:txBody>
          <a:bodyPr wrap="square" rtlCol="0">
            <a:spAutoFit/>
          </a:bodyPr>
          <a:lstStyle/>
          <a:p>
            <a:r>
              <a:rPr lang="fr-BE" dirty="0" smtClean="0"/>
              <a:t>Elle est aussi accessible à partir d’une notice HOL éditée</a:t>
            </a:r>
          </a:p>
          <a:p>
            <a:r>
              <a:rPr lang="fr-BE" b="1" dirty="0" smtClean="0"/>
              <a:t>Menu « Tools » &gt; Marc21 Holdings &gt; </a:t>
            </a:r>
            <a:r>
              <a:rPr lang="fr-BE" b="1" dirty="0" err="1" smtClean="0"/>
              <a:t>Relink</a:t>
            </a:r>
            <a:endParaRPr lang="fr-BE" b="1" dirty="0"/>
          </a:p>
        </p:txBody>
      </p:sp>
      <p:pic>
        <p:nvPicPr>
          <p:cNvPr id="4" name="Image 3"/>
          <p:cNvPicPr>
            <a:picLocks noChangeAspect="1"/>
          </p:cNvPicPr>
          <p:nvPr/>
        </p:nvPicPr>
        <p:blipFill>
          <a:blip r:embed="rId2"/>
          <a:stretch>
            <a:fillRect/>
          </a:stretch>
        </p:blipFill>
        <p:spPr>
          <a:xfrm>
            <a:off x="403796" y="1052736"/>
            <a:ext cx="1638529" cy="400106"/>
          </a:xfrm>
          <a:prstGeom prst="rect">
            <a:avLst/>
          </a:prstGeom>
        </p:spPr>
      </p:pic>
      <p:pic>
        <p:nvPicPr>
          <p:cNvPr id="5" name="Image 4"/>
          <p:cNvPicPr>
            <a:picLocks noChangeAspect="1"/>
          </p:cNvPicPr>
          <p:nvPr/>
        </p:nvPicPr>
        <p:blipFill>
          <a:blip r:embed="rId3"/>
          <a:stretch>
            <a:fillRect/>
          </a:stretch>
        </p:blipFill>
        <p:spPr>
          <a:xfrm>
            <a:off x="539552" y="1452842"/>
            <a:ext cx="7777424" cy="3608521"/>
          </a:xfrm>
          <a:prstGeom prst="rect">
            <a:avLst/>
          </a:prstGeom>
        </p:spPr>
      </p:pic>
      <p:sp>
        <p:nvSpPr>
          <p:cNvPr id="6" name="Flèche droite 5"/>
          <p:cNvSpPr/>
          <p:nvPr/>
        </p:nvSpPr>
        <p:spPr>
          <a:xfrm>
            <a:off x="6368070" y="4113076"/>
            <a:ext cx="360040" cy="216024"/>
          </a:xfrm>
          <a:prstGeom prst="rightArrow">
            <a:avLst/>
          </a:prstGeom>
          <a:solidFill>
            <a:srgbClr val="FF4D1D"/>
          </a:solid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7" name="Rectangle 6"/>
          <p:cNvSpPr/>
          <p:nvPr/>
        </p:nvSpPr>
        <p:spPr>
          <a:xfrm>
            <a:off x="6795988" y="4113076"/>
            <a:ext cx="543601" cy="252028"/>
          </a:xfrm>
          <a:prstGeom prst="rect">
            <a:avLst/>
          </a:prstGeom>
          <a:noFill/>
          <a:ln w="28575">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pSp>
        <p:nvGrpSpPr>
          <p:cNvPr id="10" name="Groupe 9"/>
          <p:cNvGrpSpPr/>
          <p:nvPr/>
        </p:nvGrpSpPr>
        <p:grpSpPr>
          <a:xfrm>
            <a:off x="539552" y="1537567"/>
            <a:ext cx="7777424" cy="3608521"/>
            <a:chOff x="539552" y="1537567"/>
            <a:chExt cx="7777424" cy="3608521"/>
          </a:xfrm>
        </p:grpSpPr>
        <p:pic>
          <p:nvPicPr>
            <p:cNvPr id="12" name="Image 11"/>
            <p:cNvPicPr>
              <a:picLocks noChangeAspect="1"/>
            </p:cNvPicPr>
            <p:nvPr/>
          </p:nvPicPr>
          <p:blipFill>
            <a:blip r:embed="rId3"/>
            <a:stretch>
              <a:fillRect/>
            </a:stretch>
          </p:blipFill>
          <p:spPr>
            <a:xfrm>
              <a:off x="539552" y="1537567"/>
              <a:ext cx="7777424" cy="3608521"/>
            </a:xfrm>
            <a:prstGeom prst="rect">
              <a:avLst/>
            </a:prstGeom>
          </p:spPr>
        </p:pic>
        <p:sp>
          <p:nvSpPr>
            <p:cNvPr id="14" name="Rectangle 13"/>
            <p:cNvSpPr/>
            <p:nvPr/>
          </p:nvSpPr>
          <p:spPr>
            <a:xfrm>
              <a:off x="6795988" y="4197801"/>
              <a:ext cx="543601" cy="252028"/>
            </a:xfrm>
            <a:prstGeom prst="rect">
              <a:avLst/>
            </a:prstGeom>
            <a:noFill/>
            <a:ln w="28575">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pSp>
      <p:cxnSp>
        <p:nvCxnSpPr>
          <p:cNvPr id="15" name="Connecteur droit avec flèche 14"/>
          <p:cNvCxnSpPr/>
          <p:nvPr/>
        </p:nvCxnSpPr>
        <p:spPr>
          <a:xfrm>
            <a:off x="6156176" y="4329100"/>
            <a:ext cx="571934" cy="0"/>
          </a:xfrm>
          <a:prstGeom prst="straightConnector1">
            <a:avLst/>
          </a:prstGeom>
          <a:ln w="28575">
            <a:solidFill>
              <a:srgbClr val="FF33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50076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26</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7" name="ZoneTexte 6"/>
          <p:cNvSpPr txBox="1"/>
          <p:nvPr/>
        </p:nvSpPr>
        <p:spPr>
          <a:xfrm>
            <a:off x="467544" y="404664"/>
            <a:ext cx="7560840" cy="646331"/>
          </a:xfrm>
          <a:prstGeom prst="rect">
            <a:avLst/>
          </a:prstGeom>
          <a:noFill/>
        </p:spPr>
        <p:txBody>
          <a:bodyPr wrap="square" rtlCol="0">
            <a:spAutoFit/>
          </a:bodyPr>
          <a:lstStyle/>
          <a:p>
            <a:r>
              <a:rPr lang="fr-BE" dirty="0" smtClean="0"/>
              <a:t>L’action « </a:t>
            </a:r>
            <a:r>
              <a:rPr lang="fr-BE" dirty="0" err="1" smtClean="0"/>
              <a:t>Relink</a:t>
            </a:r>
            <a:r>
              <a:rPr lang="fr-BE" dirty="0" smtClean="0"/>
              <a:t> » ouvre une écran de recherche qui vous permet de rechercher la notice à laquelle vous souhaitez relier le HOL.</a:t>
            </a:r>
            <a:endParaRPr lang="fr-BE" dirty="0"/>
          </a:p>
        </p:txBody>
      </p:sp>
      <p:pic>
        <p:nvPicPr>
          <p:cNvPr id="8" name="Image 7"/>
          <p:cNvPicPr>
            <a:picLocks noChangeAspect="1"/>
          </p:cNvPicPr>
          <p:nvPr/>
        </p:nvPicPr>
        <p:blipFill>
          <a:blip r:embed="rId3"/>
          <a:stretch>
            <a:fillRect/>
          </a:stretch>
        </p:blipFill>
        <p:spPr>
          <a:xfrm>
            <a:off x="298857" y="1203736"/>
            <a:ext cx="8017560" cy="3010367"/>
          </a:xfrm>
          <a:prstGeom prst="rect">
            <a:avLst/>
          </a:prstGeom>
        </p:spPr>
      </p:pic>
      <p:cxnSp>
        <p:nvCxnSpPr>
          <p:cNvPr id="10" name="Connecteur droit avec flèche 9"/>
          <p:cNvCxnSpPr/>
          <p:nvPr/>
        </p:nvCxnSpPr>
        <p:spPr>
          <a:xfrm flipV="1">
            <a:off x="3923928" y="2420888"/>
            <a:ext cx="1656184" cy="2232248"/>
          </a:xfrm>
          <a:prstGeom prst="straightConnector1">
            <a:avLst/>
          </a:prstGeom>
          <a:ln w="412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à coins arrondis 10"/>
          <p:cNvSpPr/>
          <p:nvPr/>
        </p:nvSpPr>
        <p:spPr>
          <a:xfrm>
            <a:off x="1572406" y="4653136"/>
            <a:ext cx="4761284" cy="1502668"/>
          </a:xfrm>
          <a:prstGeom prst="roundRect">
            <a:avLst/>
          </a:prstGeom>
          <a:solidFill>
            <a:srgbClr val="2EB5F8"/>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BE" b="1" i="1" dirty="0" smtClean="0"/>
              <a:t>Entrer le(s</a:t>
            </a:r>
            <a:r>
              <a:rPr lang="fr-BE" b="1" i="1" dirty="0"/>
              <a:t>) critère(s) de recherche</a:t>
            </a:r>
          </a:p>
          <a:p>
            <a:pPr algn="ctr"/>
            <a:r>
              <a:rPr lang="fr-BE" b="1" i="1" dirty="0"/>
              <a:t>Ex. : ISBN, </a:t>
            </a:r>
            <a:r>
              <a:rPr lang="fr-BE" b="1" i="1" err="1"/>
              <a:t>N</a:t>
            </a:r>
            <a:r>
              <a:rPr lang="fr-BE" b="1" i="1" smtClean="0"/>
              <a:t>° notice </a:t>
            </a:r>
            <a:r>
              <a:rPr lang="fr-BE" b="1" i="1" dirty="0"/>
              <a:t>(System </a:t>
            </a:r>
            <a:r>
              <a:rPr lang="fr-BE" b="1" i="1" dirty="0" err="1"/>
              <a:t>number</a:t>
            </a:r>
            <a:r>
              <a:rPr lang="fr-BE" b="1" i="1" dirty="0"/>
              <a:t>), </a:t>
            </a:r>
          </a:p>
          <a:p>
            <a:pPr algn="ctr"/>
            <a:r>
              <a:rPr lang="fr-BE" b="1" i="1" dirty="0"/>
              <a:t>Auteur / Titre</a:t>
            </a:r>
          </a:p>
          <a:p>
            <a:pPr algn="ctr"/>
            <a:r>
              <a:rPr lang="fr-BE" b="1" i="1" dirty="0"/>
              <a:t>Cliquer « SEARCH » pour lancer la recherche</a:t>
            </a:r>
          </a:p>
          <a:p>
            <a:endParaRPr lang="fr-BE" sz="1200" i="1" dirty="0"/>
          </a:p>
        </p:txBody>
      </p:sp>
    </p:spTree>
    <p:extLst>
      <p:ext uri="{BB962C8B-B14F-4D97-AF65-F5344CB8AC3E}">
        <p14:creationId xmlns:p14="http://schemas.microsoft.com/office/powerpoint/2010/main" val="31303032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27</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9" name="Rectangle à coins arrondis 8"/>
          <p:cNvSpPr/>
          <p:nvPr/>
        </p:nvSpPr>
        <p:spPr>
          <a:xfrm>
            <a:off x="1346694" y="4077072"/>
            <a:ext cx="2304256" cy="864096"/>
          </a:xfrm>
          <a:prstGeom prst="roundRect">
            <a:avLst/>
          </a:prstGeom>
          <a:solidFill>
            <a:srgbClr val="2EB5F8"/>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b="1" i="1" dirty="0"/>
              <a:t>Affichage du</a:t>
            </a:r>
          </a:p>
          <a:p>
            <a:pPr algn="ctr"/>
            <a:r>
              <a:rPr lang="fr-BE" b="1" i="1" dirty="0"/>
              <a:t>Holding à déplacer</a:t>
            </a:r>
          </a:p>
          <a:p>
            <a:pPr algn="ctr"/>
            <a:endParaRPr lang="fr-BE" b="1" i="1" dirty="0"/>
          </a:p>
        </p:txBody>
      </p:sp>
      <p:sp>
        <p:nvSpPr>
          <p:cNvPr id="10" name="ZoneTexte 9"/>
          <p:cNvSpPr txBox="1"/>
          <p:nvPr/>
        </p:nvSpPr>
        <p:spPr>
          <a:xfrm>
            <a:off x="353636" y="5597383"/>
            <a:ext cx="7920880" cy="646331"/>
          </a:xfrm>
          <a:prstGeom prst="rect">
            <a:avLst/>
          </a:prstGeom>
          <a:noFill/>
        </p:spPr>
        <p:txBody>
          <a:bodyPr wrap="square" rtlCol="0">
            <a:spAutoFit/>
          </a:bodyPr>
          <a:lstStyle/>
          <a:p>
            <a:r>
              <a:rPr lang="fr-BE" dirty="0" smtClean="0"/>
              <a:t>Lorsque vous avez identifié la notice à laquelle vous souhaitez rattacher votre HOL, cliquez sur « </a:t>
            </a:r>
            <a:r>
              <a:rPr lang="fr-BE" dirty="0" err="1" smtClean="0"/>
              <a:t>Relink</a:t>
            </a:r>
            <a:r>
              <a:rPr lang="fr-BE" dirty="0" smtClean="0"/>
              <a:t> ». Le déplacement s’effectue.</a:t>
            </a:r>
            <a:endParaRPr lang="fr-BE" dirty="0"/>
          </a:p>
        </p:txBody>
      </p:sp>
      <p:pic>
        <p:nvPicPr>
          <p:cNvPr id="5" name="Image 4"/>
          <p:cNvPicPr>
            <a:picLocks noChangeAspect="1"/>
          </p:cNvPicPr>
          <p:nvPr/>
        </p:nvPicPr>
        <p:blipFill>
          <a:blip r:embed="rId3"/>
          <a:stretch>
            <a:fillRect/>
          </a:stretch>
        </p:blipFill>
        <p:spPr>
          <a:xfrm>
            <a:off x="194824" y="548680"/>
            <a:ext cx="8238505" cy="3384376"/>
          </a:xfrm>
          <a:prstGeom prst="rect">
            <a:avLst/>
          </a:prstGeom>
        </p:spPr>
      </p:pic>
      <p:sp>
        <p:nvSpPr>
          <p:cNvPr id="6" name="Rectangle 5"/>
          <p:cNvSpPr/>
          <p:nvPr/>
        </p:nvSpPr>
        <p:spPr>
          <a:xfrm>
            <a:off x="4572000" y="3356991"/>
            <a:ext cx="360040" cy="224161"/>
          </a:xfrm>
          <a:prstGeom prst="rect">
            <a:avLst/>
          </a:prstGeom>
          <a:no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7" name="Rectangle 6"/>
          <p:cNvSpPr/>
          <p:nvPr/>
        </p:nvSpPr>
        <p:spPr>
          <a:xfrm>
            <a:off x="4932040" y="3356992"/>
            <a:ext cx="360040" cy="22416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Rectangle à coins arrondis 13"/>
          <p:cNvSpPr/>
          <p:nvPr/>
        </p:nvSpPr>
        <p:spPr>
          <a:xfrm>
            <a:off x="4732516" y="3757111"/>
            <a:ext cx="3560256" cy="1840272"/>
          </a:xfrm>
          <a:prstGeom prst="roundRect">
            <a:avLst/>
          </a:prstGeom>
          <a:solidFill>
            <a:srgbClr val="2EB5F8"/>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b="1" i="1" dirty="0"/>
              <a:t>Affichage de la notice BIB à laquelle le holding sera rattaché.</a:t>
            </a:r>
          </a:p>
          <a:p>
            <a:pPr algn="ctr"/>
            <a:r>
              <a:rPr lang="fr-BE" b="1" i="1" dirty="0"/>
              <a:t>Si vous souhaitez visualiser la notice complète, cliquez « </a:t>
            </a:r>
            <a:r>
              <a:rPr lang="fr-BE" b="1" i="1" dirty="0">
                <a:solidFill>
                  <a:srgbClr val="FF0000"/>
                </a:solidFill>
              </a:rPr>
              <a:t>VIEW </a:t>
            </a:r>
            <a:r>
              <a:rPr lang="fr-BE" b="1" i="1" dirty="0"/>
              <a:t>»</a:t>
            </a:r>
          </a:p>
          <a:p>
            <a:pPr algn="ctr"/>
            <a:r>
              <a:rPr lang="fr-BE" b="1" i="1" smtClean="0"/>
              <a:t>Cliquez </a:t>
            </a:r>
            <a:r>
              <a:rPr lang="fr-BE" b="1" i="1" dirty="0"/>
              <a:t>« </a:t>
            </a:r>
            <a:r>
              <a:rPr lang="fr-BE" b="1" i="1" dirty="0">
                <a:solidFill>
                  <a:schemeClr val="tx1"/>
                </a:solidFill>
              </a:rPr>
              <a:t>RELINK</a:t>
            </a:r>
            <a:r>
              <a:rPr lang="fr-BE" b="1" i="1" dirty="0"/>
              <a:t> » pour effectuer le déplacement.</a:t>
            </a:r>
          </a:p>
        </p:txBody>
      </p:sp>
    </p:spTree>
    <p:extLst>
      <p:ext uri="{BB962C8B-B14F-4D97-AF65-F5344CB8AC3E}">
        <p14:creationId xmlns:p14="http://schemas.microsoft.com/office/powerpoint/2010/main" val="4019749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28</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4" name="ZoneTexte 3"/>
          <p:cNvSpPr txBox="1"/>
          <p:nvPr/>
        </p:nvSpPr>
        <p:spPr>
          <a:xfrm>
            <a:off x="323528" y="2996952"/>
            <a:ext cx="7920880" cy="1077218"/>
          </a:xfrm>
          <a:prstGeom prst="rect">
            <a:avLst/>
          </a:prstGeom>
          <a:noFill/>
        </p:spPr>
        <p:txBody>
          <a:bodyPr wrap="square" rtlCol="0">
            <a:spAutoFit/>
          </a:bodyPr>
          <a:lstStyle/>
          <a:p>
            <a:r>
              <a:rPr lang="fr-BE" sz="1600" dirty="0" smtClean="0"/>
              <a:t>Lorsque vous avez effectué le </a:t>
            </a:r>
            <a:r>
              <a:rPr lang="fr-BE" sz="1600" dirty="0" err="1" smtClean="0"/>
              <a:t>relink</a:t>
            </a:r>
            <a:r>
              <a:rPr lang="fr-BE" sz="1600" dirty="0" smtClean="0"/>
              <a:t>, vous constaterez que les coordonnées de la notice bibliographique à laquelle le HOL est attaché sont différentes, ce sont désormais celles de la notice que vous avez sélectionnée.</a:t>
            </a:r>
          </a:p>
          <a:p>
            <a:endParaRPr lang="fr-BE" sz="1600" dirty="0" smtClean="0"/>
          </a:p>
        </p:txBody>
      </p:sp>
      <p:sp>
        <p:nvSpPr>
          <p:cNvPr id="9" name="ZoneTexte 8"/>
          <p:cNvSpPr txBox="1"/>
          <p:nvPr/>
        </p:nvSpPr>
        <p:spPr>
          <a:xfrm>
            <a:off x="755576" y="260648"/>
            <a:ext cx="7560840" cy="830997"/>
          </a:xfrm>
          <a:prstGeom prst="rect">
            <a:avLst/>
          </a:prstGeom>
          <a:noFill/>
        </p:spPr>
        <p:txBody>
          <a:bodyPr wrap="square" rtlCol="0">
            <a:spAutoFit/>
          </a:bodyPr>
          <a:lstStyle/>
          <a:p>
            <a:r>
              <a:rPr lang="fr-BE" sz="1600" dirty="0" smtClean="0"/>
              <a:t>Vous pouvez identifier la réalité du déplacement.</a:t>
            </a:r>
          </a:p>
          <a:p>
            <a:r>
              <a:rPr lang="fr-BE" sz="1600" dirty="0" smtClean="0"/>
              <a:t>Avant d’opérer le </a:t>
            </a:r>
            <a:r>
              <a:rPr lang="fr-BE" sz="1600" dirty="0" err="1" smtClean="0"/>
              <a:t>relink</a:t>
            </a:r>
            <a:r>
              <a:rPr lang="fr-BE" sz="1600" smtClean="0"/>
              <a:t>, visualisez </a:t>
            </a:r>
            <a:r>
              <a:rPr lang="fr-BE" sz="1600" dirty="0" smtClean="0"/>
              <a:t>les coordonnées de la notice bibliographique à laquelle le HOL est attaché:</a:t>
            </a:r>
          </a:p>
        </p:txBody>
      </p:sp>
      <p:pic>
        <p:nvPicPr>
          <p:cNvPr id="13" name="Picture 4" descr="http://www.sermi2.fr/images/panneau_danger_danger_general.jpg"/>
          <p:cNvPicPr>
            <a:picLocks noChangeAspect="1" noChangeArrowheads="1"/>
          </p:cNvPicPr>
          <p:nvPr/>
        </p:nvPicPr>
        <p:blipFill>
          <a:blip r:embed="rId3" cstate="print"/>
          <a:srcRect/>
          <a:stretch>
            <a:fillRect/>
          </a:stretch>
        </p:blipFill>
        <p:spPr bwMode="auto">
          <a:xfrm>
            <a:off x="343949" y="4154256"/>
            <a:ext cx="1489348" cy="1117011"/>
          </a:xfrm>
          <a:prstGeom prst="rect">
            <a:avLst/>
          </a:prstGeom>
          <a:noFill/>
        </p:spPr>
      </p:pic>
      <p:sp>
        <p:nvSpPr>
          <p:cNvPr id="14" name="ZoneTexte 13"/>
          <p:cNvSpPr txBox="1"/>
          <p:nvPr/>
        </p:nvSpPr>
        <p:spPr>
          <a:xfrm>
            <a:off x="1956893" y="4130578"/>
            <a:ext cx="6048672" cy="1600438"/>
          </a:xfrm>
          <a:prstGeom prst="rect">
            <a:avLst/>
          </a:prstGeom>
          <a:noFill/>
        </p:spPr>
        <p:txBody>
          <a:bodyPr wrap="square" rtlCol="0">
            <a:spAutoFit/>
          </a:bodyPr>
          <a:lstStyle/>
          <a:p>
            <a:r>
              <a:rPr lang="fr-BE" b="1" dirty="0" smtClean="0">
                <a:solidFill>
                  <a:srgbClr val="FF0000"/>
                </a:solidFill>
              </a:rPr>
              <a:t>Le « </a:t>
            </a:r>
            <a:r>
              <a:rPr lang="fr-BE" b="1" dirty="0" err="1" smtClean="0">
                <a:solidFill>
                  <a:srgbClr val="FF0000"/>
                </a:solidFill>
              </a:rPr>
              <a:t>Relink</a:t>
            </a:r>
            <a:r>
              <a:rPr lang="fr-BE" b="1" dirty="0" smtClean="0">
                <a:solidFill>
                  <a:srgbClr val="FF0000"/>
                </a:solidFill>
              </a:rPr>
              <a:t> » est une opération délicate qui demande :</a:t>
            </a:r>
          </a:p>
          <a:p>
            <a:pPr>
              <a:buFont typeface="Arial" pitchFamily="34" charset="0"/>
              <a:buChar char="•"/>
            </a:pPr>
            <a:r>
              <a:rPr lang="fr-BE" sz="1600" dirty="0" smtClean="0"/>
              <a:t> </a:t>
            </a:r>
            <a:r>
              <a:rPr lang="fr-BE" sz="1600" dirty="0" smtClean="0">
                <a:solidFill>
                  <a:srgbClr val="FF0000"/>
                </a:solidFill>
              </a:rPr>
              <a:t>que vous ayez au préalable une idée très précise des déplacements que vous souhaitez opérer,</a:t>
            </a:r>
          </a:p>
          <a:p>
            <a:pPr>
              <a:buFont typeface="Arial" pitchFamily="34" charset="0"/>
              <a:buChar char="•"/>
            </a:pPr>
            <a:r>
              <a:rPr lang="fr-BE" sz="1600" dirty="0" smtClean="0">
                <a:solidFill>
                  <a:srgbClr val="FF0000"/>
                </a:solidFill>
              </a:rPr>
              <a:t> que vous vous montriez particulièrement </a:t>
            </a:r>
            <a:r>
              <a:rPr lang="fr-BE" sz="1600" smtClean="0">
                <a:solidFill>
                  <a:srgbClr val="FF0000"/>
                </a:solidFill>
              </a:rPr>
              <a:t>attentif,</a:t>
            </a:r>
          </a:p>
          <a:p>
            <a:pPr>
              <a:buFont typeface="Arial" pitchFamily="34" charset="0"/>
              <a:buChar char="•"/>
            </a:pPr>
            <a:r>
              <a:rPr lang="fr-BE" sz="1600">
                <a:solidFill>
                  <a:srgbClr val="FF0000"/>
                </a:solidFill>
              </a:rPr>
              <a:t> </a:t>
            </a:r>
            <a:r>
              <a:rPr lang="fr-BE" sz="1600" smtClean="0">
                <a:solidFill>
                  <a:srgbClr val="FF0000"/>
                </a:solidFill>
              </a:rPr>
              <a:t>que </a:t>
            </a:r>
            <a:r>
              <a:rPr lang="fr-BE" sz="1600" dirty="0" smtClean="0">
                <a:solidFill>
                  <a:srgbClr val="FF0000"/>
                </a:solidFill>
              </a:rPr>
              <a:t>vous vérifiez à l’issue de l’opération que celle-ci a bien abouti aux résultats </a:t>
            </a:r>
            <a:r>
              <a:rPr lang="fr-BE" sz="1600" smtClean="0">
                <a:solidFill>
                  <a:srgbClr val="FF0000"/>
                </a:solidFill>
              </a:rPr>
              <a:t>souhaités.</a:t>
            </a:r>
            <a:endParaRPr lang="fr-BE" sz="1600" dirty="0">
              <a:solidFill>
                <a:srgbClr val="FF0000"/>
              </a:solidFill>
            </a:endParaRPr>
          </a:p>
        </p:txBody>
      </p:sp>
      <p:pic>
        <p:nvPicPr>
          <p:cNvPr id="5" name="Image 4"/>
          <p:cNvPicPr>
            <a:picLocks noChangeAspect="1"/>
          </p:cNvPicPr>
          <p:nvPr/>
        </p:nvPicPr>
        <p:blipFill>
          <a:blip r:embed="rId4"/>
          <a:stretch>
            <a:fillRect/>
          </a:stretch>
        </p:blipFill>
        <p:spPr>
          <a:xfrm>
            <a:off x="923690" y="1091645"/>
            <a:ext cx="4629796" cy="1933845"/>
          </a:xfrm>
          <a:prstGeom prst="rect">
            <a:avLst/>
          </a:prstGeom>
        </p:spPr>
      </p:pic>
      <p:sp>
        <p:nvSpPr>
          <p:cNvPr id="6" name="Rectangle 5"/>
          <p:cNvSpPr/>
          <p:nvPr/>
        </p:nvSpPr>
        <p:spPr>
          <a:xfrm>
            <a:off x="1668860" y="1091645"/>
            <a:ext cx="886916" cy="275835"/>
          </a:xfrm>
          <a:prstGeom prst="rect">
            <a:avLst/>
          </a:prstGeom>
          <a:noFill/>
          <a:ln>
            <a:solidFill>
              <a:srgbClr val="FF41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1707758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19" y="764704"/>
            <a:ext cx="8013591" cy="4988024"/>
          </a:xfrm>
        </p:spPr>
        <p:txBody>
          <a:bodyPr/>
          <a:lstStyle/>
          <a:p>
            <a:pPr marL="114300" indent="0">
              <a:buNone/>
            </a:pPr>
            <a:r>
              <a:rPr lang="fr-BE" i="1" smtClean="0">
                <a:solidFill>
                  <a:srgbClr val="0070C0"/>
                </a:solidFill>
              </a:rPr>
              <a:t>Les supports de formation et How to proposés par Liège Université Library pour le travail dans le  système ALMA</a:t>
            </a:r>
          </a:p>
          <a:p>
            <a:pPr marL="114300" indent="0">
              <a:buNone/>
            </a:pPr>
            <a:endParaRPr lang="fr-BE"/>
          </a:p>
          <a:p>
            <a:pPr>
              <a:buClrTx/>
              <a:buSzPct val="100000"/>
              <a:buFont typeface="Wingdings" panose="05000000000000000000" pitchFamily="2" charset="2"/>
              <a:buChar char="q"/>
            </a:pPr>
            <a:r>
              <a:rPr lang="fr-BE"/>
              <a:t>La boîte à outils </a:t>
            </a:r>
            <a:r>
              <a:rPr lang="fr-BE">
                <a:solidFill>
                  <a:srgbClr val="0070C0"/>
                </a:solidFill>
                <a:hlinkClick r:id="rId2"/>
              </a:rPr>
              <a:t>Alma @ </a:t>
            </a:r>
            <a:r>
              <a:rPr lang="fr-BE" smtClean="0">
                <a:solidFill>
                  <a:srgbClr val="0070C0"/>
                </a:solidFill>
                <a:hlinkClick r:id="rId2"/>
              </a:rPr>
              <a:t>ULiège </a:t>
            </a:r>
            <a:r>
              <a:rPr lang="fr-BE">
                <a:solidFill>
                  <a:srgbClr val="0070C0"/>
                </a:solidFill>
                <a:hlinkClick r:id="rId2"/>
              </a:rPr>
              <a:t>Library</a:t>
            </a:r>
            <a:endParaRPr lang="fr-BE">
              <a:solidFill>
                <a:srgbClr val="0070C0"/>
              </a:solidFill>
            </a:endParaRPr>
          </a:p>
          <a:p>
            <a:pPr marL="114300" indent="0">
              <a:buNone/>
            </a:pPr>
            <a:endParaRPr lang="fr-BE" smtClean="0"/>
          </a:p>
          <a:p>
            <a:pPr marL="114300" indent="0">
              <a:buNone/>
            </a:pPr>
            <a:endParaRPr lang="fr-BE"/>
          </a:p>
          <a:p>
            <a:pPr>
              <a:buClrTx/>
              <a:buSzPct val="100000"/>
              <a:buFont typeface="Wingdings" panose="05000000000000000000" pitchFamily="2" charset="2"/>
              <a:buChar char="q"/>
            </a:pPr>
            <a:r>
              <a:rPr lang="fr-BE" sz="1800" smtClean="0"/>
              <a:t>Pour le traitement des ressources (inventaire physique et catalogage), le </a:t>
            </a:r>
          </a:p>
          <a:p>
            <a:pPr marL="114300" indent="0">
              <a:buClrTx/>
              <a:buSzPct val="100000"/>
              <a:buNone/>
              <a:tabLst>
                <a:tab pos="355600" algn="l"/>
              </a:tabLst>
            </a:pPr>
            <a:r>
              <a:rPr lang="fr-BE" sz="1800"/>
              <a:t>	</a:t>
            </a:r>
            <a:r>
              <a:rPr lang="fr-BE" sz="1800" smtClean="0">
                <a:hlinkClick r:id="rId3"/>
              </a:rPr>
              <a:t>wiki </a:t>
            </a:r>
            <a:r>
              <a:rPr lang="fr-BE" sz="1800">
                <a:hlinkClick r:id="rId3"/>
              </a:rPr>
              <a:t>Gestion des ressources &amp; Catalogage</a:t>
            </a:r>
            <a:endParaRPr lang="fr-BE" sz="1800"/>
          </a:p>
          <a:p>
            <a:pPr>
              <a:buClrTx/>
              <a:buSzPct val="100000"/>
              <a:buFont typeface="Wingdings" panose="05000000000000000000" pitchFamily="2" charset="2"/>
              <a:buChar char="q"/>
            </a:pPr>
            <a:endParaRPr lang="fr-BE" sz="1800" smtClean="0"/>
          </a:p>
          <a:p>
            <a:pPr marL="114300" indent="0">
              <a:buNone/>
            </a:pPr>
            <a:r>
              <a:rPr lang="fr-BE"/>
              <a:t>	</a:t>
            </a:r>
            <a:r>
              <a:rPr lang="fr-BE" smtClean="0"/>
              <a:t>	</a:t>
            </a:r>
            <a:endParaRPr lang="fr-BE"/>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29</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Travailler avec les notices Holdings</a:t>
            </a:r>
            <a:endParaRPr lang="en-US"/>
          </a:p>
        </p:txBody>
      </p:sp>
    </p:spTree>
    <p:extLst>
      <p:ext uri="{BB962C8B-B14F-4D97-AF65-F5344CB8AC3E}">
        <p14:creationId xmlns:p14="http://schemas.microsoft.com/office/powerpoint/2010/main" val="2555016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196752"/>
            <a:ext cx="7992888" cy="4988024"/>
          </a:xfrm>
          <a:noFill/>
        </p:spPr>
        <p:txBody>
          <a:bodyPr>
            <a:normAutofit/>
          </a:bodyPr>
          <a:lstStyle/>
          <a:p>
            <a:pPr>
              <a:buClrTx/>
              <a:buSzPct val="110000"/>
              <a:buFont typeface="Wingdings" panose="05000000000000000000" pitchFamily="2" charset="2"/>
              <a:buChar char="ü"/>
            </a:pPr>
            <a:r>
              <a:rPr lang="fr-BE" sz="2800" b="1" smtClean="0">
                <a:solidFill>
                  <a:srgbClr val="0070C0"/>
                </a:solidFill>
                <a:effectLst>
                  <a:outerShdw blurRad="38100" dist="38100" dir="2700000" algn="tl">
                    <a:srgbClr val="000000">
                      <a:alpha val="43137"/>
                    </a:srgbClr>
                  </a:outerShdw>
                </a:effectLst>
              </a:rPr>
              <a:t>Éditer et modifier une notice Holding</a:t>
            </a:r>
            <a:endParaRPr lang="fr-BE" sz="2800" b="1" dirty="0" smtClean="0">
              <a:solidFill>
                <a:srgbClr val="0070C0"/>
              </a:solidFill>
              <a:effectLst>
                <a:outerShdw blurRad="38100" dist="38100" dir="2700000" algn="tl">
                  <a:srgbClr val="000000">
                    <a:alpha val="43137"/>
                  </a:srgbClr>
                </a:outerShdw>
              </a:effectLst>
            </a:endParaRPr>
          </a:p>
          <a:p>
            <a:pPr>
              <a:buClrTx/>
              <a:buSzPct val="110000"/>
              <a:buFont typeface="Wingdings" panose="05000000000000000000" pitchFamily="2" charset="2"/>
              <a:buChar char="ü"/>
            </a:pPr>
            <a:r>
              <a:rPr lang="fr-BE" sz="2800" smtClean="0">
                <a:effectLst>
                  <a:outerShdw blurRad="38100" dist="38100" dir="2700000" algn="tl">
                    <a:srgbClr val="000000">
                      <a:alpha val="43137"/>
                    </a:srgbClr>
                  </a:outerShdw>
                </a:effectLst>
              </a:rPr>
              <a:t>Liste des Holdings </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Présentation</a:t>
            </a:r>
          </a:p>
          <a:p>
            <a:pPr lvl="1">
              <a:buClrTx/>
              <a:buSzPct val="110000"/>
              <a:buFont typeface="Wingdings" panose="05000000000000000000" pitchFamily="2" charset="2"/>
              <a:buChar char="ü"/>
            </a:pPr>
            <a:r>
              <a:rPr lang="fr-BE" sz="2400" smtClean="0">
                <a:effectLst>
                  <a:outerShdw blurRad="38100" dist="38100" dir="2700000" algn="tl">
                    <a:srgbClr val="000000">
                      <a:alpha val="43137"/>
                    </a:srgbClr>
                  </a:outerShdw>
                </a:effectLst>
              </a:rPr>
              <a:t>Fonctionnalités du bouton Actions</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Supprimer une notice Holding</a:t>
            </a:r>
            <a:endParaRPr lang="fr-BE" sz="2600" dirty="0" smtClean="0">
              <a:effectLst>
                <a:outerShdw blurRad="38100" dist="38100" dir="2700000" algn="tl">
                  <a:srgbClr val="000000">
                    <a:alpha val="43137"/>
                  </a:srgbClr>
                </a:outerShdw>
              </a:effectLst>
            </a:endParaRP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Ajouter une notice Holding </a:t>
            </a:r>
          </a:p>
          <a:p>
            <a:pPr lvl="1">
              <a:buClrTx/>
              <a:buSzPct val="110000"/>
              <a:buFont typeface="Wingdings" panose="05000000000000000000" pitchFamily="2" charset="2"/>
              <a:buChar char="ü"/>
            </a:pPr>
            <a:r>
              <a:rPr lang="fr-BE" sz="2600" smtClean="0">
                <a:effectLst>
                  <a:outerShdw blurRad="38100" dist="38100" dir="2700000" algn="tl">
                    <a:srgbClr val="000000">
                      <a:alpha val="43137"/>
                    </a:srgbClr>
                  </a:outerShdw>
                </a:effectLst>
              </a:rPr>
              <a:t>Déplacer une notice Holding vers une autre notice bibliographique</a:t>
            </a:r>
            <a:endParaRPr lang="fr-BE" sz="2600" dirty="0">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3</a:t>
            </a:fld>
            <a:endParaRPr lang="en-US"/>
          </a:p>
        </p:txBody>
      </p:sp>
      <p:sp>
        <p:nvSpPr>
          <p:cNvPr id="5" name="Espace réservé du pied de page 4"/>
          <p:cNvSpPr>
            <a:spLocks noGrp="1"/>
          </p:cNvSpPr>
          <p:nvPr>
            <p:ph type="ftr" sz="quarter" idx="3"/>
          </p:nvPr>
        </p:nvSpPr>
        <p:spPr>
          <a:ln w="3175">
            <a:noFill/>
          </a:ln>
        </p:spPr>
        <p:txBody>
          <a:bodyPr/>
          <a:lstStyle/>
          <a:p>
            <a:r>
              <a:rPr lang="fr-BE" smtClean="0">
                <a:solidFill>
                  <a:srgbClr val="278989"/>
                </a:solidFill>
              </a:rPr>
              <a:t>Alma – Resource management – Metadata Editor - Travailler avec les notices Holdings</a:t>
            </a:r>
            <a:endParaRPr lang="en-US">
              <a:solidFill>
                <a:srgbClr val="278989"/>
              </a:solidFill>
            </a:endParaRPr>
          </a:p>
        </p:txBody>
      </p:sp>
    </p:spTree>
    <p:extLst>
      <p:ext uri="{BB962C8B-B14F-4D97-AF65-F5344CB8AC3E}">
        <p14:creationId xmlns:p14="http://schemas.microsoft.com/office/powerpoint/2010/main" val="24706971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131840" y="1340768"/>
            <a:ext cx="1728093" cy="1718965"/>
          </a:xfrm>
        </p:spPr>
      </p:pic>
      <p:sp>
        <p:nvSpPr>
          <p:cNvPr id="4" name="Espace réservé du numéro de diapositive 3"/>
          <p:cNvSpPr>
            <a:spLocks noGrp="1"/>
          </p:cNvSpPr>
          <p:nvPr>
            <p:ph type="sldNum" sz="quarter" idx="12"/>
          </p:nvPr>
        </p:nvSpPr>
        <p:spPr/>
        <p:txBody>
          <a:bodyPr/>
          <a:lstStyle/>
          <a:p>
            <a:fld id="{E667ED75-B537-4810-9364-B7D9FE7FDC55}" type="slidenum">
              <a:rPr lang="en-US" smtClean="0"/>
              <a:pPr/>
              <a:t>30</a:t>
            </a:fld>
            <a:endParaRPr lang="en-US"/>
          </a:p>
        </p:txBody>
      </p:sp>
      <p:sp>
        <p:nvSpPr>
          <p:cNvPr id="7" name="Rectangle 6"/>
          <p:cNvSpPr/>
          <p:nvPr/>
        </p:nvSpPr>
        <p:spPr>
          <a:xfrm>
            <a:off x="2222644" y="3051413"/>
            <a:ext cx="3546484" cy="923330"/>
          </a:xfrm>
          <a:prstGeom prst="rect">
            <a:avLst/>
          </a:prstGeom>
        </p:spPr>
        <p:txBody>
          <a:bodyPr wrap="none">
            <a:spAutoFit/>
          </a:bodyPr>
          <a:lstStyle/>
          <a:p>
            <a:pPr marL="114300" indent="0">
              <a:buNone/>
            </a:pPr>
            <a:r>
              <a:rPr lang="fr-BE" i="1" smtClean="0">
                <a:solidFill>
                  <a:srgbClr val="0070C0"/>
                </a:solidFill>
              </a:rPr>
              <a:t>TF Alma Resource Management </a:t>
            </a:r>
          </a:p>
          <a:p>
            <a:pPr marL="114300" indent="0" algn="ctr">
              <a:buNone/>
            </a:pPr>
            <a:r>
              <a:rPr lang="fr-BE" i="1" smtClean="0">
                <a:solidFill>
                  <a:srgbClr val="0070C0"/>
                </a:solidFill>
              </a:rPr>
              <a:t>ULiège </a:t>
            </a:r>
            <a:r>
              <a:rPr lang="fr-BE" i="1">
                <a:solidFill>
                  <a:srgbClr val="0070C0"/>
                </a:solidFill>
              </a:rPr>
              <a:t>Library</a:t>
            </a:r>
          </a:p>
          <a:p>
            <a:pPr marL="114300" indent="0" algn="ctr">
              <a:buNone/>
            </a:pPr>
            <a:r>
              <a:rPr lang="fr-BE"/>
              <a:t>mail :</a:t>
            </a:r>
            <a:r>
              <a:rPr lang="fr-BE" i="1"/>
              <a:t> </a:t>
            </a:r>
            <a:r>
              <a:rPr lang="fr-BE" smtClean="0"/>
              <a:t>alma-rm@lists.ulg.ac.be</a:t>
            </a:r>
            <a:endParaRPr lang="fr-BE" b="1"/>
          </a:p>
        </p:txBody>
      </p:sp>
      <p:sp>
        <p:nvSpPr>
          <p:cNvPr id="2" name="Espace réservé du pied de page 1"/>
          <p:cNvSpPr>
            <a:spLocks noGrp="1"/>
          </p:cNvSpPr>
          <p:nvPr>
            <p:ph type="ftr" sz="quarter" idx="3"/>
          </p:nvPr>
        </p:nvSpPr>
        <p:spPr/>
        <p:txBody>
          <a:bodyPr/>
          <a:lstStyle/>
          <a:p>
            <a:r>
              <a:rPr lang="fr-BE" smtClean="0"/>
              <a:t>Alma – Resource management – Metadata Editor - Travailler avec les notices Holdings</a:t>
            </a:r>
            <a:endParaRPr lang="en-US"/>
          </a:p>
        </p:txBody>
      </p:sp>
    </p:spTree>
    <p:extLst>
      <p:ext uri="{BB962C8B-B14F-4D97-AF65-F5344CB8AC3E}">
        <p14:creationId xmlns:p14="http://schemas.microsoft.com/office/powerpoint/2010/main" val="3321611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3269"/>
            <a:ext cx="7992888" cy="1143000"/>
          </a:xfrm>
        </p:spPr>
        <p:txBody>
          <a:bodyPr/>
          <a:lstStyle/>
          <a:p>
            <a:r>
              <a:rPr lang="fr-BE" sz="2800" cap="all"/>
              <a:t>É</a:t>
            </a:r>
            <a:r>
              <a:rPr lang="fr-BE" sz="2800"/>
              <a:t>diter et modifier un Holding</a:t>
            </a:r>
          </a:p>
        </p:txBody>
      </p:sp>
      <p:sp>
        <p:nvSpPr>
          <p:cNvPr id="3" name="Espace réservé du contenu 2"/>
          <p:cNvSpPr>
            <a:spLocks noGrp="1"/>
          </p:cNvSpPr>
          <p:nvPr>
            <p:ph idx="1"/>
          </p:nvPr>
        </p:nvSpPr>
        <p:spPr/>
        <p:txBody>
          <a:bodyPr/>
          <a:lstStyle/>
          <a:p>
            <a:pPr marL="114300" indent="0">
              <a:buNone/>
            </a:pPr>
            <a:r>
              <a:rPr lang="fr-BE" smtClean="0">
                <a:effectLst>
                  <a:outerShdw blurRad="38100" dist="38100" dir="2700000" algn="tl">
                    <a:srgbClr val="000000">
                      <a:alpha val="43137"/>
                    </a:srgbClr>
                  </a:outerShdw>
                </a:effectLst>
              </a:rPr>
              <a:t>L’inventaire (notices de fonds ou Holdings et exemplaires) est géré par les rôles liés à l’inventaire physique (physical inventory operator et physical inventory operator extended).</a:t>
            </a:r>
          </a:p>
          <a:p>
            <a:pPr marL="114300" indent="0">
              <a:buNone/>
            </a:pPr>
            <a:endParaRPr lang="fr-BE">
              <a:effectLst>
                <a:outerShdw blurRad="38100" dist="38100" dir="2700000" algn="tl">
                  <a:srgbClr val="000000">
                    <a:alpha val="43137"/>
                  </a:srgbClr>
                </a:outerShdw>
              </a:effectLst>
            </a:endParaRPr>
          </a:p>
          <a:p>
            <a:pPr marL="114300" indent="0">
              <a:buNone/>
            </a:pPr>
            <a:r>
              <a:rPr lang="fr-BE" smtClean="0">
                <a:effectLst>
                  <a:outerShdw blurRad="38100" dist="38100" dir="2700000" algn="tl">
                    <a:srgbClr val="000000">
                      <a:alpha val="43137"/>
                    </a:srgbClr>
                  </a:outerShdw>
                </a:effectLst>
              </a:rPr>
              <a:t>Il n’est donc pas nécessaire d’avoir le rôle de catalogueur pour éditer une notice Holding dans l’éditeur de métadonnées. </a:t>
            </a:r>
          </a:p>
          <a:p>
            <a:pPr marL="114300" indent="0">
              <a:buNone/>
            </a:pPr>
            <a:r>
              <a:rPr lang="fr-BE" smtClean="0">
                <a:effectLst>
                  <a:outerShdw blurRad="38100" dist="38100" dir="2700000" algn="tl">
                    <a:srgbClr val="000000">
                      <a:alpha val="43137"/>
                    </a:srgbClr>
                  </a:outerShdw>
                </a:effectLst>
              </a:rPr>
              <a:t>De nombreuses opérations sur l’inventaire peuvent par ailleurs être effectuées sans pour autant éditer la notice Holding dans l’éditeur de métadonnées.</a:t>
            </a:r>
          </a:p>
          <a:p>
            <a:pPr marL="114300" indent="0">
              <a:buNone/>
            </a:pPr>
            <a:endParaRPr lang="fr-BE"/>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4</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Travailler avec les notices Holdings</a:t>
            </a:r>
            <a:endParaRPr lang="en-US"/>
          </a:p>
        </p:txBody>
      </p:sp>
    </p:spTree>
    <p:extLst>
      <p:ext uri="{BB962C8B-B14F-4D97-AF65-F5344CB8AC3E}">
        <p14:creationId xmlns:p14="http://schemas.microsoft.com/office/powerpoint/2010/main" val="3328462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531788" cy="1143000"/>
          </a:xfrm>
        </p:spPr>
        <p:txBody>
          <a:bodyPr/>
          <a:lstStyle/>
          <a:p>
            <a:r>
              <a:rPr lang="fr-BE" sz="2600" cap="all" smtClean="0"/>
              <a:t>É</a:t>
            </a:r>
            <a:r>
              <a:rPr lang="fr-BE" sz="2600" smtClean="0"/>
              <a:t>diter et modifier un Holding existant </a:t>
            </a:r>
            <a:r>
              <a:rPr lang="fr-BE" sz="2200" smtClean="0"/>
              <a:t>à partir d’une notice bibliographique ouverte dans l’éditeur de métadonnées</a:t>
            </a:r>
            <a:endParaRPr lang="fr-BE" sz="2200" dirty="0">
              <a:solidFill>
                <a:schemeClr val="accent4">
                  <a:lumMod val="50000"/>
                </a:schemeClr>
              </a:solidFill>
            </a:endParaRPr>
          </a:p>
        </p:txBody>
      </p:sp>
      <p:pic>
        <p:nvPicPr>
          <p:cNvPr id="6" name="Espace réservé du contenu 5"/>
          <p:cNvPicPr>
            <a:picLocks noGrp="1" noChangeAspect="1"/>
          </p:cNvPicPr>
          <p:nvPr>
            <p:ph idx="1"/>
          </p:nvPr>
        </p:nvPicPr>
        <p:blipFill>
          <a:blip r:embed="rId2"/>
          <a:stretch>
            <a:fillRect/>
          </a:stretch>
        </p:blipFill>
        <p:spPr>
          <a:xfrm>
            <a:off x="851529" y="1412776"/>
            <a:ext cx="6720861" cy="4987925"/>
          </a:xfrm>
          <a:prstGeom prst="rect">
            <a:avLst/>
          </a:prstGeom>
        </p:spPr>
      </p:pic>
      <p:sp>
        <p:nvSpPr>
          <p:cNvPr id="4" name="Espace réservé du numéro de diapositive 3"/>
          <p:cNvSpPr>
            <a:spLocks noGrp="1"/>
          </p:cNvSpPr>
          <p:nvPr>
            <p:ph type="sldNum" sz="quarter" idx="12"/>
          </p:nvPr>
        </p:nvSpPr>
        <p:spPr/>
        <p:txBody>
          <a:bodyPr/>
          <a:lstStyle/>
          <a:p>
            <a:fld id="{E667ED75-B537-4810-9364-B7D9FE7FDC55}" type="slidenum">
              <a:rPr lang="en-US" smtClean="0"/>
              <a:pPr/>
              <a:t>5</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Travailler avec les notices Holdings</a:t>
            </a:r>
            <a:endParaRPr lang="en-US"/>
          </a:p>
        </p:txBody>
      </p:sp>
      <p:grpSp>
        <p:nvGrpSpPr>
          <p:cNvPr id="16" name="Groupe 15"/>
          <p:cNvGrpSpPr/>
          <p:nvPr/>
        </p:nvGrpSpPr>
        <p:grpSpPr>
          <a:xfrm>
            <a:off x="3707904" y="1336616"/>
            <a:ext cx="2232248" cy="1372304"/>
            <a:chOff x="3707904" y="1336616"/>
            <a:chExt cx="2232248" cy="1372304"/>
          </a:xfrm>
        </p:grpSpPr>
        <p:sp>
          <p:nvSpPr>
            <p:cNvPr id="7" name="Ellipse 6"/>
            <p:cNvSpPr/>
            <p:nvPr/>
          </p:nvSpPr>
          <p:spPr>
            <a:xfrm>
              <a:off x="3707904" y="1336616"/>
              <a:ext cx="504056" cy="508208"/>
            </a:xfrm>
            <a:prstGeom prst="ellipse">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ln>
                  <a:solidFill>
                    <a:srgbClr val="FF4D1D"/>
                  </a:solidFill>
                </a:ln>
                <a:noFill/>
              </a:endParaRPr>
            </a:p>
          </p:txBody>
        </p:sp>
        <p:cxnSp>
          <p:nvCxnSpPr>
            <p:cNvPr id="9" name="Connecteur droit avec flèche 8"/>
            <p:cNvCxnSpPr/>
            <p:nvPr/>
          </p:nvCxnSpPr>
          <p:spPr>
            <a:xfrm flipH="1" flipV="1">
              <a:off x="4247356" y="1736812"/>
              <a:ext cx="1692796" cy="972108"/>
            </a:xfrm>
            <a:prstGeom prst="straightConnector1">
              <a:avLst/>
            </a:prstGeom>
            <a:ln w="28575">
              <a:solidFill>
                <a:srgbClr val="FF33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5" name="Groupe 14"/>
          <p:cNvGrpSpPr/>
          <p:nvPr/>
        </p:nvGrpSpPr>
        <p:grpSpPr>
          <a:xfrm>
            <a:off x="4139952" y="3267938"/>
            <a:ext cx="2664296" cy="2249294"/>
            <a:chOff x="4139952" y="3267938"/>
            <a:chExt cx="2664296" cy="2249294"/>
          </a:xfrm>
        </p:grpSpPr>
        <p:sp>
          <p:nvSpPr>
            <p:cNvPr id="10" name="Rectangle 9"/>
            <p:cNvSpPr/>
            <p:nvPr/>
          </p:nvSpPr>
          <p:spPr>
            <a:xfrm>
              <a:off x="4139952" y="5271267"/>
              <a:ext cx="2232248" cy="245965"/>
            </a:xfrm>
            <a:prstGeom prst="rect">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12" name="Connecteur droit avec flèche 11"/>
            <p:cNvCxnSpPr/>
            <p:nvPr/>
          </p:nvCxnSpPr>
          <p:spPr>
            <a:xfrm flipH="1">
              <a:off x="6300192" y="3267938"/>
              <a:ext cx="504056" cy="1965249"/>
            </a:xfrm>
            <a:prstGeom prst="straightConnector1">
              <a:avLst/>
            </a:prstGeom>
            <a:ln w="28575">
              <a:solidFill>
                <a:srgbClr val="FF3300"/>
              </a:solidFill>
              <a:tailEnd type="triangle"/>
            </a:ln>
          </p:spPr>
          <p:style>
            <a:lnRef idx="1">
              <a:schemeClr val="accent1"/>
            </a:lnRef>
            <a:fillRef idx="0">
              <a:schemeClr val="accent1"/>
            </a:fillRef>
            <a:effectRef idx="0">
              <a:schemeClr val="accent1"/>
            </a:effectRef>
            <a:fontRef idx="minor">
              <a:schemeClr val="tx1"/>
            </a:fontRef>
          </p:style>
        </p:cxnSp>
      </p:grpSp>
      <p:sp>
        <p:nvSpPr>
          <p:cNvPr id="11" name="ZoneTexte 10"/>
          <p:cNvSpPr txBox="1"/>
          <p:nvPr/>
        </p:nvSpPr>
        <p:spPr>
          <a:xfrm>
            <a:off x="5364088" y="2924944"/>
            <a:ext cx="2952328" cy="369332"/>
          </a:xfrm>
          <a:prstGeom prst="rect">
            <a:avLst/>
          </a:prstGeom>
          <a:noFill/>
        </p:spPr>
        <p:txBody>
          <a:bodyPr wrap="square" rtlCol="0">
            <a:spAutoFit/>
          </a:bodyPr>
          <a:lstStyle/>
          <a:p>
            <a:r>
              <a:rPr lang="fr-BE" smtClean="0">
                <a:solidFill>
                  <a:srgbClr val="0070C0"/>
                </a:solidFill>
              </a:rPr>
              <a:t>Visualiser l’inventaire associé</a:t>
            </a:r>
            <a:endParaRPr lang="fr-BE">
              <a:solidFill>
                <a:srgbClr val="0070C0"/>
              </a:solidFill>
            </a:endParaRPr>
          </a:p>
        </p:txBody>
      </p:sp>
    </p:spTree>
    <p:extLst>
      <p:ext uri="{BB962C8B-B14F-4D97-AF65-F5344CB8AC3E}">
        <p14:creationId xmlns:p14="http://schemas.microsoft.com/office/powerpoint/2010/main" val="2876921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548680"/>
            <a:ext cx="7992888" cy="5852120"/>
          </a:xfrm>
        </p:spPr>
        <p:txBody>
          <a:bodyPr/>
          <a:lstStyle/>
          <a:p>
            <a:pPr marL="114300" indent="0">
              <a:buNone/>
            </a:pPr>
            <a:r>
              <a:rPr lang="fr-BE" sz="1800" dirty="0" smtClean="0"/>
              <a:t>La </a:t>
            </a:r>
            <a:r>
              <a:rPr lang="fr-BE" sz="1800" smtClean="0"/>
              <a:t>liste des notices Holding </a:t>
            </a:r>
            <a:r>
              <a:rPr lang="fr-BE" sz="1800" dirty="0" smtClean="0"/>
              <a:t>s’affiche en regard de la notice bibliographique. Pour chaque HOL</a:t>
            </a:r>
            <a:r>
              <a:rPr lang="fr-BE" sz="1800" smtClean="0"/>
              <a:t>, on voit également le </a:t>
            </a:r>
            <a:r>
              <a:rPr lang="fr-BE" sz="1800" dirty="0" smtClean="0"/>
              <a:t>nombre d’exemplaires </a:t>
            </a:r>
            <a:r>
              <a:rPr lang="fr-BE" sz="1800" smtClean="0"/>
              <a:t>et leur disponibilité.</a:t>
            </a:r>
            <a:endParaRPr lang="fr-BE" sz="1800" dirty="0"/>
          </a:p>
          <a:p>
            <a:pPr>
              <a:buFont typeface="Wingdings" panose="05000000000000000000" pitchFamily="2" charset="2"/>
              <a:buChar char="§"/>
            </a:pPr>
            <a:endParaRPr lang="fr-BE" dirty="0" smtClean="0"/>
          </a:p>
          <a:p>
            <a:pPr>
              <a:buFont typeface="Wingdings" panose="05000000000000000000" pitchFamily="2" charset="2"/>
              <a:buChar char="§"/>
            </a:pPr>
            <a:endParaRPr lang="fr-BE" dirty="0" smtClean="0"/>
          </a:p>
          <a:p>
            <a:pPr>
              <a:buFont typeface="Wingdings" panose="05000000000000000000" pitchFamily="2" charset="2"/>
              <a:buChar char="§"/>
            </a:pPr>
            <a:endParaRPr lang="fr-BE" dirty="0"/>
          </a:p>
          <a:p>
            <a:pPr>
              <a:buFont typeface="Wingdings" panose="05000000000000000000" pitchFamily="2" charset="2"/>
              <a:buChar char="§"/>
            </a:pPr>
            <a:endParaRPr lang="fr-BE" dirty="0" smtClean="0"/>
          </a:p>
          <a:p>
            <a:pPr>
              <a:buFont typeface="Wingdings" panose="05000000000000000000" pitchFamily="2" charset="2"/>
              <a:buChar char="§"/>
            </a:pPr>
            <a:endParaRPr lang="fr-BE" dirty="0"/>
          </a:p>
          <a:p>
            <a:pPr>
              <a:buFont typeface="Wingdings" panose="05000000000000000000" pitchFamily="2" charset="2"/>
              <a:buChar char="§"/>
            </a:pPr>
            <a:endParaRPr lang="fr-BE" dirty="0" smtClean="0"/>
          </a:p>
          <a:p>
            <a:pPr>
              <a:buFont typeface="Wingdings" panose="05000000000000000000" pitchFamily="2" charset="2"/>
              <a:buChar char="§"/>
            </a:pPr>
            <a:endParaRPr lang="fr-BE" dirty="0"/>
          </a:p>
          <a:p>
            <a:pPr>
              <a:buNone/>
            </a:pPr>
            <a:endParaRPr lang="fr-BE" dirty="0" smtClean="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6</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9" name="ZoneTexte 8"/>
          <p:cNvSpPr txBox="1"/>
          <p:nvPr/>
        </p:nvSpPr>
        <p:spPr>
          <a:xfrm>
            <a:off x="539552" y="4653136"/>
            <a:ext cx="7704856" cy="1354217"/>
          </a:xfrm>
          <a:prstGeom prst="rect">
            <a:avLst/>
          </a:prstGeom>
          <a:noFill/>
          <a:ln>
            <a:solidFill>
              <a:srgbClr val="00B050"/>
            </a:solidFill>
          </a:ln>
        </p:spPr>
        <p:txBody>
          <a:bodyPr wrap="square" rtlCol="0">
            <a:spAutoFit/>
          </a:bodyPr>
          <a:lstStyle/>
          <a:p>
            <a:r>
              <a:rPr lang="fr-BE" i="1" smtClean="0"/>
              <a:t>Les liens d’action </a:t>
            </a:r>
            <a:r>
              <a:rPr lang="fr-BE" i="1" smtClean="0"/>
              <a:t>pour HOL </a:t>
            </a:r>
            <a:r>
              <a:rPr lang="fr-BE" i="1" smtClean="0"/>
              <a:t>permettent de :</a:t>
            </a:r>
            <a:endParaRPr lang="fr-BE" i="1" dirty="0" smtClean="0"/>
          </a:p>
          <a:p>
            <a:r>
              <a:rPr lang="fr-BE" sz="1600" dirty="0" err="1" smtClean="0">
                <a:solidFill>
                  <a:srgbClr val="0070C0"/>
                </a:solidFill>
              </a:rPr>
              <a:t>View</a:t>
            </a:r>
            <a:r>
              <a:rPr lang="fr-BE" sz="1600" dirty="0" smtClean="0"/>
              <a:t> : visualiser (sans modifier) le HOL,</a:t>
            </a:r>
          </a:p>
          <a:p>
            <a:r>
              <a:rPr lang="fr-BE" sz="1600" dirty="0" smtClean="0">
                <a:solidFill>
                  <a:srgbClr val="0070C0"/>
                </a:solidFill>
              </a:rPr>
              <a:t>Edit</a:t>
            </a:r>
            <a:r>
              <a:rPr lang="fr-BE" sz="1600" dirty="0" smtClean="0"/>
              <a:t> : éditer  et modifier le HOL,</a:t>
            </a:r>
          </a:p>
          <a:p>
            <a:r>
              <a:rPr lang="fr-BE" sz="1600" dirty="0" err="1" smtClean="0">
                <a:solidFill>
                  <a:srgbClr val="0070C0"/>
                </a:solidFill>
              </a:rPr>
              <a:t>View</a:t>
            </a:r>
            <a:r>
              <a:rPr lang="fr-BE" sz="1600" dirty="0" smtClean="0">
                <a:solidFill>
                  <a:srgbClr val="0070C0"/>
                </a:solidFill>
              </a:rPr>
              <a:t> items</a:t>
            </a:r>
            <a:r>
              <a:rPr lang="fr-BE" sz="1600" dirty="0"/>
              <a:t> </a:t>
            </a:r>
            <a:r>
              <a:rPr lang="fr-BE" sz="1600" dirty="0" smtClean="0"/>
              <a:t>: accéder à la liste des items attachés au HOL,</a:t>
            </a:r>
          </a:p>
          <a:p>
            <a:r>
              <a:rPr lang="fr-BE" sz="1600" dirty="0" err="1" smtClean="0">
                <a:solidFill>
                  <a:srgbClr val="0070C0"/>
                </a:solidFill>
              </a:rPr>
              <a:t>Delete</a:t>
            </a:r>
            <a:r>
              <a:rPr lang="fr-BE" sz="1600" dirty="0" smtClean="0"/>
              <a:t>: supprimer le HOL </a:t>
            </a:r>
            <a:r>
              <a:rPr lang="fr-BE" sz="1200" dirty="0" smtClean="0"/>
              <a:t>(la suppression ne sera autorisée que si aucun exemplaire n’est attaché au HOL)</a:t>
            </a:r>
            <a:endParaRPr lang="fr-BE" sz="1200" dirty="0"/>
          </a:p>
        </p:txBody>
      </p:sp>
      <p:cxnSp>
        <p:nvCxnSpPr>
          <p:cNvPr id="14" name="Connecteur en angle 13"/>
          <p:cNvCxnSpPr/>
          <p:nvPr/>
        </p:nvCxnSpPr>
        <p:spPr>
          <a:xfrm rot="5400000">
            <a:off x="4463988" y="3609020"/>
            <a:ext cx="1152128" cy="792088"/>
          </a:xfrm>
          <a:prstGeom prst="bentConnector3">
            <a:avLst>
              <a:gd name="adj1" fmla="val 50000"/>
            </a:avLst>
          </a:prstGeom>
          <a:ln>
            <a:solidFill>
              <a:srgbClr val="92D050"/>
            </a:solidFill>
            <a:tailEnd type="arrow"/>
          </a:ln>
        </p:spPr>
        <p:style>
          <a:lnRef idx="1">
            <a:schemeClr val="accent1"/>
          </a:lnRef>
          <a:fillRef idx="0">
            <a:schemeClr val="accent1"/>
          </a:fillRef>
          <a:effectRef idx="0">
            <a:schemeClr val="accent1"/>
          </a:effectRef>
          <a:fontRef idx="minor">
            <a:schemeClr val="tx1"/>
          </a:fontRef>
        </p:style>
      </p:cxnSp>
      <p:pic>
        <p:nvPicPr>
          <p:cNvPr id="11" name="Image 10"/>
          <p:cNvPicPr>
            <a:picLocks noChangeAspect="1"/>
          </p:cNvPicPr>
          <p:nvPr/>
        </p:nvPicPr>
        <p:blipFill>
          <a:blip r:embed="rId3"/>
          <a:stretch>
            <a:fillRect/>
          </a:stretch>
        </p:blipFill>
        <p:spPr>
          <a:xfrm>
            <a:off x="275239" y="1627906"/>
            <a:ext cx="8028384" cy="2467658"/>
          </a:xfrm>
          <a:prstGeom prst="rect">
            <a:avLst/>
          </a:prstGeom>
        </p:spPr>
      </p:pic>
      <p:cxnSp>
        <p:nvCxnSpPr>
          <p:cNvPr id="18" name="Connecteur droit avec flèche 17"/>
          <p:cNvCxnSpPr/>
          <p:nvPr/>
        </p:nvCxnSpPr>
        <p:spPr>
          <a:xfrm>
            <a:off x="3496832" y="1153412"/>
            <a:ext cx="895148" cy="454356"/>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pic>
        <p:nvPicPr>
          <p:cNvPr id="15" name="Image 14"/>
          <p:cNvPicPr>
            <a:picLocks noChangeAspect="1"/>
          </p:cNvPicPr>
          <p:nvPr/>
        </p:nvPicPr>
        <p:blipFill>
          <a:blip r:embed="rId4"/>
          <a:stretch>
            <a:fillRect/>
          </a:stretch>
        </p:blipFill>
        <p:spPr>
          <a:xfrm>
            <a:off x="1033040" y="3707074"/>
            <a:ext cx="6717880" cy="776979"/>
          </a:xfrm>
          <a:prstGeom prst="rect">
            <a:avLst/>
          </a:prstGeom>
          <a:ln w="34925">
            <a:solidFill>
              <a:srgbClr val="FF3300"/>
            </a:solidFill>
          </a:ln>
        </p:spPr>
      </p:pic>
      <p:pic>
        <p:nvPicPr>
          <p:cNvPr id="22" name="Image 21" descr="Image vectorielle gratuite: &lt;strong&gt;Loupe&lt;/strong&gt;, Grossissant ..."/>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45943" y="2960749"/>
            <a:ext cx="1082566" cy="1124744"/>
          </a:xfrm>
          <a:prstGeom prst="rect">
            <a:avLst/>
          </a:prstGeom>
        </p:spPr>
      </p:pic>
      <p:cxnSp>
        <p:nvCxnSpPr>
          <p:cNvPr id="23" name="Connecteur droit avec flèche 22"/>
          <p:cNvCxnSpPr/>
          <p:nvPr/>
        </p:nvCxnSpPr>
        <p:spPr>
          <a:xfrm flipH="1">
            <a:off x="5580112" y="4198780"/>
            <a:ext cx="1419350" cy="563347"/>
          </a:xfrm>
          <a:prstGeom prst="straightConnector1">
            <a:avLst/>
          </a:prstGeom>
          <a:ln w="222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9" name="Ellipse 18"/>
          <p:cNvSpPr/>
          <p:nvPr/>
        </p:nvSpPr>
        <p:spPr>
          <a:xfrm>
            <a:off x="6228184" y="3707074"/>
            <a:ext cx="1522736" cy="491706"/>
          </a:xfrm>
          <a:prstGeom prst="ellipse">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683680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8481" y="-11247"/>
            <a:ext cx="7992888" cy="1143000"/>
          </a:xfrm>
        </p:spPr>
        <p:txBody>
          <a:bodyPr/>
          <a:lstStyle/>
          <a:p>
            <a:r>
              <a:rPr lang="fr-BE" sz="2800" cap="all"/>
              <a:t>É</a:t>
            </a:r>
            <a:r>
              <a:rPr lang="fr-BE" sz="2800"/>
              <a:t>diter et modifier un Holding existant </a:t>
            </a:r>
            <a:r>
              <a:rPr lang="fr-BE" sz="2400"/>
              <a:t>à partir </a:t>
            </a:r>
            <a:r>
              <a:rPr lang="fr-BE" sz="2400" smtClean="0"/>
              <a:t>d’un résultat de recherche</a:t>
            </a:r>
            <a:endParaRPr lang="fr-BE" sz="2000" cap="all" dirty="0">
              <a:solidFill>
                <a:schemeClr val="accent4">
                  <a:lumMod val="50000"/>
                </a:schemeClr>
              </a:solidFill>
            </a:endParaRPr>
          </a:p>
        </p:txBody>
      </p:sp>
      <p:sp>
        <p:nvSpPr>
          <p:cNvPr id="3" name="Espace réservé du contenu 2"/>
          <p:cNvSpPr>
            <a:spLocks noGrp="1"/>
          </p:cNvSpPr>
          <p:nvPr>
            <p:ph idx="1"/>
          </p:nvPr>
        </p:nvSpPr>
        <p:spPr>
          <a:xfrm>
            <a:off x="251520" y="1196752"/>
            <a:ext cx="7992888" cy="5204048"/>
          </a:xfrm>
        </p:spPr>
        <p:txBody>
          <a:bodyPr/>
          <a:lstStyle/>
          <a:p>
            <a:pPr marL="114300" indent="0">
              <a:buNone/>
            </a:pPr>
            <a:r>
              <a:rPr lang="fr-BE" sz="1900" dirty="0" smtClean="0"/>
              <a:t>À partir d’un résultat de recherche </a:t>
            </a:r>
            <a:r>
              <a:rPr lang="fr-BE" sz="1900" smtClean="0"/>
              <a:t>: (1) cliquer sur le lien de localisation, ou, (2) cliquer </a:t>
            </a:r>
            <a:r>
              <a:rPr lang="fr-BE" sz="1900" dirty="0" smtClean="0"/>
              <a:t>sur l’onglet </a:t>
            </a:r>
            <a:r>
              <a:rPr lang="fr-BE" sz="1900" b="1" dirty="0" smtClean="0">
                <a:solidFill>
                  <a:srgbClr val="002060"/>
                </a:solidFill>
              </a:rPr>
              <a:t>Physical </a:t>
            </a:r>
            <a:r>
              <a:rPr lang="fr-BE" sz="1900" dirty="0" smtClean="0"/>
              <a:t>puis </a:t>
            </a:r>
            <a:r>
              <a:rPr lang="fr-BE" sz="1900" smtClean="0"/>
              <a:t>sur </a:t>
            </a:r>
            <a:r>
              <a:rPr lang="fr-BE" sz="1900" b="1" smtClean="0">
                <a:solidFill>
                  <a:srgbClr val="002060"/>
                </a:solidFill>
              </a:rPr>
              <a:t>Holdings, </a:t>
            </a:r>
            <a:r>
              <a:rPr lang="fr-BE" sz="1900" smtClean="0"/>
              <a:t>ou, (3) dans les Actions …,    sélectionner </a:t>
            </a:r>
            <a:r>
              <a:rPr lang="fr-BE" sz="1900" b="1" smtClean="0">
                <a:solidFill>
                  <a:srgbClr val="002060"/>
                </a:solidFill>
              </a:rPr>
              <a:t>Holdings</a:t>
            </a:r>
            <a:endParaRPr lang="fr-BE" sz="1900" dirty="0" smtClean="0"/>
          </a:p>
          <a:p>
            <a:pPr marL="114300" indent="0">
              <a:buNone/>
            </a:pPr>
            <a:endParaRPr lang="fr-BE" dirty="0"/>
          </a:p>
          <a:p>
            <a:pPr>
              <a:buFont typeface="Wingdings" panose="05000000000000000000" pitchFamily="2" charset="2"/>
              <a:buChar char="§"/>
            </a:pPr>
            <a:endParaRPr lang="fr-BE" dirty="0" smtClean="0"/>
          </a:p>
          <a:p>
            <a:pPr>
              <a:buFont typeface="Wingdings" panose="05000000000000000000" pitchFamily="2" charset="2"/>
              <a:buChar char="§"/>
            </a:pPr>
            <a:endParaRPr lang="fr-BE" dirty="0" smtClean="0"/>
          </a:p>
          <a:p>
            <a:pPr>
              <a:buFont typeface="Wingdings" panose="05000000000000000000" pitchFamily="2" charset="2"/>
              <a:buChar char="§"/>
            </a:pPr>
            <a:endParaRPr lang="fr-BE" dirty="0"/>
          </a:p>
          <a:p>
            <a:pPr>
              <a:buFont typeface="Wingdings" panose="05000000000000000000" pitchFamily="2" charset="2"/>
              <a:buChar char="§"/>
            </a:pPr>
            <a:endParaRPr lang="fr-BE" dirty="0" smtClean="0"/>
          </a:p>
          <a:p>
            <a:pPr>
              <a:buFont typeface="Wingdings" panose="05000000000000000000" pitchFamily="2" charset="2"/>
              <a:buChar char="§"/>
            </a:pPr>
            <a:endParaRPr lang="fr-BE" dirty="0"/>
          </a:p>
          <a:p>
            <a:pPr>
              <a:buFont typeface="Wingdings" panose="05000000000000000000" pitchFamily="2" charset="2"/>
              <a:buChar char="§"/>
            </a:pPr>
            <a:endParaRPr lang="fr-BE" dirty="0" smtClean="0"/>
          </a:p>
          <a:p>
            <a:pPr>
              <a:buFont typeface="Wingdings" panose="05000000000000000000" pitchFamily="2" charset="2"/>
              <a:buChar char="§"/>
            </a:pPr>
            <a:endParaRPr lang="fr-BE" dirty="0"/>
          </a:p>
          <a:p>
            <a:pPr>
              <a:buNone/>
            </a:pPr>
            <a:endParaRPr lang="fr-BE" dirty="0" smtClean="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7</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Travailler avec les notices Holdings</a:t>
            </a:r>
            <a:endParaRPr lang="en-US"/>
          </a:p>
        </p:txBody>
      </p:sp>
      <p:grpSp>
        <p:nvGrpSpPr>
          <p:cNvPr id="11" name="Groupe 10"/>
          <p:cNvGrpSpPr/>
          <p:nvPr/>
        </p:nvGrpSpPr>
        <p:grpSpPr>
          <a:xfrm>
            <a:off x="1367664" y="5115207"/>
            <a:ext cx="7020434" cy="1754326"/>
            <a:chOff x="1367664" y="5115207"/>
            <a:chExt cx="7020434" cy="1754326"/>
          </a:xfrm>
        </p:grpSpPr>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67664" y="5228117"/>
              <a:ext cx="360000" cy="360000"/>
            </a:xfrm>
            <a:prstGeom prst="rect">
              <a:avLst/>
            </a:prstGeom>
          </p:spPr>
        </p:pic>
        <p:sp>
          <p:nvSpPr>
            <p:cNvPr id="9" name="ZoneTexte 8"/>
            <p:cNvSpPr txBox="1"/>
            <p:nvPr/>
          </p:nvSpPr>
          <p:spPr>
            <a:xfrm>
              <a:off x="1787050" y="5115207"/>
              <a:ext cx="6601048" cy="1754326"/>
            </a:xfrm>
            <a:prstGeom prst="rect">
              <a:avLst/>
            </a:prstGeom>
            <a:noFill/>
          </p:spPr>
          <p:txBody>
            <a:bodyPr wrap="square" rtlCol="0">
              <a:spAutoFit/>
            </a:bodyPr>
            <a:lstStyle/>
            <a:p>
              <a:r>
                <a:rPr lang="fr-BE" dirty="0" smtClean="0"/>
                <a:t>Attention au critère de pré-recherche :</a:t>
              </a:r>
            </a:p>
            <a:p>
              <a:pPr marL="285750" indent="-285750">
                <a:buFontTx/>
                <a:buChar char="-"/>
              </a:pPr>
              <a:r>
                <a:rPr lang="fr-BE" b="1" dirty="0" smtClean="0"/>
                <a:t>All </a:t>
              </a:r>
              <a:r>
                <a:rPr lang="fr-BE" b="1" dirty="0" err="1" smtClean="0"/>
                <a:t>titles</a:t>
              </a:r>
              <a:r>
                <a:rPr lang="fr-BE" b="1" dirty="0" smtClean="0"/>
                <a:t> : ouvre la liste des Holdings, même s’il n’y en a qu’1.</a:t>
              </a:r>
            </a:p>
            <a:p>
              <a:pPr marL="285750" indent="-285750">
                <a:buFontTx/>
                <a:buChar char="-"/>
              </a:pPr>
              <a:r>
                <a:rPr lang="fr-BE" b="1" dirty="0" smtClean="0"/>
                <a:t>Physical </a:t>
              </a:r>
              <a:r>
                <a:rPr lang="fr-BE" b="1" dirty="0" err="1" smtClean="0"/>
                <a:t>titles</a:t>
              </a:r>
              <a:r>
                <a:rPr lang="fr-BE" b="1" dirty="0" smtClean="0"/>
                <a:t> / Physical items : ouvre la liste des Holdings uniquement s’il y en a plusieurs ; sinon, affiche la notice Marc21, qui peut alors être éditée (Edit).</a:t>
              </a:r>
            </a:p>
            <a:p>
              <a:endParaRPr lang="fr-BE" dirty="0"/>
            </a:p>
          </p:txBody>
        </p:sp>
      </p:grpSp>
      <p:grpSp>
        <p:nvGrpSpPr>
          <p:cNvPr id="17" name="Groupe 16"/>
          <p:cNvGrpSpPr/>
          <p:nvPr/>
        </p:nvGrpSpPr>
        <p:grpSpPr>
          <a:xfrm>
            <a:off x="210099" y="2211632"/>
            <a:ext cx="7684638" cy="2875481"/>
            <a:chOff x="395536" y="1904360"/>
            <a:chExt cx="7684638" cy="2875481"/>
          </a:xfrm>
        </p:grpSpPr>
        <p:pic>
          <p:nvPicPr>
            <p:cNvPr id="10" name="Image 9"/>
            <p:cNvPicPr>
              <a:picLocks noChangeAspect="1"/>
            </p:cNvPicPr>
            <p:nvPr/>
          </p:nvPicPr>
          <p:blipFill>
            <a:blip r:embed="rId4"/>
            <a:stretch>
              <a:fillRect/>
            </a:stretch>
          </p:blipFill>
          <p:spPr>
            <a:xfrm>
              <a:off x="811588" y="1904360"/>
              <a:ext cx="7268586" cy="2875481"/>
            </a:xfrm>
            <a:prstGeom prst="rect">
              <a:avLst/>
            </a:prstGeom>
          </p:spPr>
        </p:pic>
        <p:cxnSp>
          <p:nvCxnSpPr>
            <p:cNvPr id="13" name="Connecteur droit avec flèche 12"/>
            <p:cNvCxnSpPr/>
            <p:nvPr/>
          </p:nvCxnSpPr>
          <p:spPr>
            <a:xfrm>
              <a:off x="395536" y="3068960"/>
              <a:ext cx="447103" cy="0"/>
            </a:xfrm>
            <a:prstGeom prst="straightConnector1">
              <a:avLst/>
            </a:prstGeom>
            <a:ln w="57150">
              <a:solidFill>
                <a:srgbClr val="FF4D1D"/>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842639" y="4501238"/>
              <a:ext cx="705025" cy="233642"/>
            </a:xfrm>
            <a:prstGeom prst="rect">
              <a:avLst/>
            </a:prstGeom>
            <a:noFill/>
            <a:ln w="19050">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15" name="Connecteur droit avec flèche 14"/>
            <p:cNvCxnSpPr/>
            <p:nvPr/>
          </p:nvCxnSpPr>
          <p:spPr>
            <a:xfrm>
              <a:off x="656893" y="4207121"/>
              <a:ext cx="220339" cy="216024"/>
            </a:xfrm>
            <a:prstGeom prst="straightConnector1">
              <a:avLst/>
            </a:prstGeom>
            <a:ln w="57150">
              <a:solidFill>
                <a:srgbClr val="FF4D1D"/>
              </a:solidFill>
              <a:tailEnd type="triangle"/>
            </a:ln>
          </p:spPr>
          <p:style>
            <a:lnRef idx="1">
              <a:schemeClr val="accent1"/>
            </a:lnRef>
            <a:fillRef idx="0">
              <a:schemeClr val="accent1"/>
            </a:fillRef>
            <a:effectRef idx="0">
              <a:schemeClr val="accent1"/>
            </a:effectRef>
            <a:fontRef idx="minor">
              <a:schemeClr val="tx1"/>
            </a:fontRef>
          </p:style>
        </p:cxnSp>
      </p:grpSp>
      <p:pic>
        <p:nvPicPr>
          <p:cNvPr id="6" name="Image 5"/>
          <p:cNvPicPr>
            <a:picLocks noChangeAspect="1"/>
          </p:cNvPicPr>
          <p:nvPr/>
        </p:nvPicPr>
        <p:blipFill>
          <a:blip r:embed="rId5"/>
          <a:stretch>
            <a:fillRect/>
          </a:stretch>
        </p:blipFill>
        <p:spPr>
          <a:xfrm>
            <a:off x="6690309" y="2489230"/>
            <a:ext cx="1752600" cy="666750"/>
          </a:xfrm>
          <a:prstGeom prst="rect">
            <a:avLst/>
          </a:prstGeom>
          <a:ln w="25400">
            <a:solidFill>
              <a:srgbClr val="FF410D"/>
            </a:solidFill>
          </a:ln>
        </p:spPr>
      </p:pic>
      <p:pic>
        <p:nvPicPr>
          <p:cNvPr id="16" name="Image 15"/>
          <p:cNvPicPr>
            <a:picLocks noChangeAspect="1"/>
          </p:cNvPicPr>
          <p:nvPr/>
        </p:nvPicPr>
        <p:blipFill>
          <a:blip r:embed="rId6"/>
          <a:stretch>
            <a:fillRect/>
          </a:stretch>
        </p:blipFill>
        <p:spPr>
          <a:xfrm>
            <a:off x="7566609" y="1583738"/>
            <a:ext cx="389350" cy="298226"/>
          </a:xfrm>
          <a:prstGeom prst="rect">
            <a:avLst/>
          </a:prstGeom>
        </p:spPr>
      </p:pic>
      <p:sp>
        <p:nvSpPr>
          <p:cNvPr id="7" name="Rectangle 6"/>
          <p:cNvSpPr/>
          <p:nvPr/>
        </p:nvSpPr>
        <p:spPr>
          <a:xfrm>
            <a:off x="2483768" y="3933057"/>
            <a:ext cx="1368152" cy="504056"/>
          </a:xfrm>
          <a:prstGeom prst="rect">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2" name="Ellipse 11"/>
          <p:cNvSpPr/>
          <p:nvPr/>
        </p:nvSpPr>
        <p:spPr>
          <a:xfrm>
            <a:off x="3167844" y="3649372"/>
            <a:ext cx="324036" cy="283685"/>
          </a:xfrm>
          <a:prstGeom prst="ellipse">
            <a:avLst/>
          </a:prstGeom>
          <a:no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mtClean="0">
                <a:solidFill>
                  <a:srgbClr val="FF3300"/>
                </a:solidFill>
              </a:rPr>
              <a:t>1</a:t>
            </a:r>
            <a:endParaRPr lang="fr-BE">
              <a:solidFill>
                <a:srgbClr val="FF3300"/>
              </a:solidFill>
            </a:endParaRPr>
          </a:p>
        </p:txBody>
      </p:sp>
      <p:sp>
        <p:nvSpPr>
          <p:cNvPr id="18" name="Ellipse 17"/>
          <p:cNvSpPr/>
          <p:nvPr/>
        </p:nvSpPr>
        <p:spPr>
          <a:xfrm>
            <a:off x="185033" y="3022512"/>
            <a:ext cx="324036" cy="283685"/>
          </a:xfrm>
          <a:prstGeom prst="ellipse">
            <a:avLst/>
          </a:prstGeom>
          <a:no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a:solidFill>
                  <a:srgbClr val="FF3300"/>
                </a:solidFill>
              </a:rPr>
              <a:t>2</a:t>
            </a:r>
          </a:p>
        </p:txBody>
      </p:sp>
      <p:sp>
        <p:nvSpPr>
          <p:cNvPr id="19" name="Ellipse 18"/>
          <p:cNvSpPr/>
          <p:nvPr/>
        </p:nvSpPr>
        <p:spPr>
          <a:xfrm>
            <a:off x="7697511" y="2177287"/>
            <a:ext cx="324036" cy="283685"/>
          </a:xfrm>
          <a:prstGeom prst="ellipse">
            <a:avLst/>
          </a:prstGeom>
          <a:noFill/>
          <a:ln>
            <a:solidFill>
              <a:srgbClr val="FF4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mtClean="0">
                <a:solidFill>
                  <a:srgbClr val="FF3300"/>
                </a:solidFill>
              </a:rPr>
              <a:t>3</a:t>
            </a:r>
            <a:endParaRPr lang="fr-BE">
              <a:solidFill>
                <a:srgbClr val="FF3300"/>
              </a:solidFill>
            </a:endParaRPr>
          </a:p>
        </p:txBody>
      </p:sp>
    </p:spTree>
    <p:extLst>
      <p:ext uri="{BB962C8B-B14F-4D97-AF65-F5344CB8AC3E}">
        <p14:creationId xmlns:p14="http://schemas.microsoft.com/office/powerpoint/2010/main" val="613572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E667ED75-B537-4810-9364-B7D9FE7FDC55}" type="slidenum">
              <a:rPr lang="en-US" smtClean="0"/>
              <a:pPr/>
              <a:t>8</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6" name="ZoneTexte 5"/>
          <p:cNvSpPr txBox="1"/>
          <p:nvPr/>
        </p:nvSpPr>
        <p:spPr>
          <a:xfrm>
            <a:off x="251521" y="188640"/>
            <a:ext cx="8136903" cy="707886"/>
          </a:xfrm>
          <a:prstGeom prst="rect">
            <a:avLst/>
          </a:prstGeom>
          <a:noFill/>
        </p:spPr>
        <p:txBody>
          <a:bodyPr wrap="square" rtlCol="0">
            <a:spAutoFit/>
          </a:bodyPr>
          <a:lstStyle/>
          <a:p>
            <a:r>
              <a:rPr lang="fr-BE" sz="2000" b="1" u="sng" smtClean="0"/>
              <a:t>Liste des Holdings : </a:t>
            </a:r>
          </a:p>
          <a:p>
            <a:r>
              <a:rPr lang="fr-BE" sz="2000" smtClean="0"/>
              <a:t>cliquer sur </a:t>
            </a:r>
            <a:r>
              <a:rPr lang="fr-BE" sz="2000" dirty="0"/>
              <a:t>le bouton           en regard du HOL et choisir « Edit </a:t>
            </a:r>
            <a:r>
              <a:rPr lang="fr-BE" b="1" dirty="0" smtClean="0"/>
              <a:t>»</a:t>
            </a:r>
            <a:endParaRPr lang="fr-BE" b="1" dirty="0"/>
          </a:p>
        </p:txBody>
      </p:sp>
      <p:sp>
        <p:nvSpPr>
          <p:cNvPr id="19" name="ZoneTexte 18"/>
          <p:cNvSpPr txBox="1"/>
          <p:nvPr/>
        </p:nvSpPr>
        <p:spPr>
          <a:xfrm>
            <a:off x="226369" y="2897650"/>
            <a:ext cx="6408712" cy="369332"/>
          </a:xfrm>
          <a:prstGeom prst="rect">
            <a:avLst/>
          </a:prstGeom>
          <a:noFill/>
        </p:spPr>
        <p:txBody>
          <a:bodyPr wrap="square" rtlCol="0">
            <a:spAutoFit/>
          </a:bodyPr>
          <a:lstStyle/>
          <a:p>
            <a:r>
              <a:rPr lang="fr-BE" dirty="0" smtClean="0"/>
              <a:t>La notice s’ouvre dans le </a:t>
            </a:r>
            <a:r>
              <a:rPr lang="fr-BE" b="1" dirty="0" err="1" smtClean="0">
                <a:solidFill>
                  <a:srgbClr val="7B7859"/>
                </a:solidFill>
              </a:rPr>
              <a:t>metadata</a:t>
            </a:r>
            <a:r>
              <a:rPr lang="fr-BE" b="1" dirty="0" smtClean="0">
                <a:solidFill>
                  <a:srgbClr val="7B7859"/>
                </a:solidFill>
              </a:rPr>
              <a:t> editor </a:t>
            </a:r>
            <a:r>
              <a:rPr lang="fr-BE" dirty="0" smtClean="0">
                <a:solidFill>
                  <a:srgbClr val="7B7859"/>
                </a:solidFill>
              </a:rPr>
              <a:t>et peut être modifiée :</a:t>
            </a:r>
            <a:endParaRPr lang="fr-BE" dirty="0"/>
          </a:p>
        </p:txBody>
      </p:sp>
      <p:sp>
        <p:nvSpPr>
          <p:cNvPr id="1030" name="AutoShape 6" descr="Résultat de recherche d'images pour &quot;sigle attention&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BE"/>
          </a:p>
        </p:txBody>
      </p:sp>
      <p:sp>
        <p:nvSpPr>
          <p:cNvPr id="1032" name="AutoShape 8" descr="Résultat de recherche d'images pour &quot;sigle attention&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BE"/>
          </a:p>
        </p:txBody>
      </p:sp>
      <p:grpSp>
        <p:nvGrpSpPr>
          <p:cNvPr id="13" name="Groupe 12"/>
          <p:cNvGrpSpPr/>
          <p:nvPr/>
        </p:nvGrpSpPr>
        <p:grpSpPr>
          <a:xfrm>
            <a:off x="755576" y="3366284"/>
            <a:ext cx="1800201" cy="2604943"/>
            <a:chOff x="662737" y="3637744"/>
            <a:chExt cx="1800201" cy="2604943"/>
          </a:xfrm>
        </p:grpSpPr>
        <p:sp>
          <p:nvSpPr>
            <p:cNvPr id="21" name="ZoneTexte 20"/>
            <p:cNvSpPr txBox="1"/>
            <p:nvPr/>
          </p:nvSpPr>
          <p:spPr>
            <a:xfrm>
              <a:off x="662737" y="4303695"/>
              <a:ext cx="1800201" cy="1938992"/>
            </a:xfrm>
            <a:prstGeom prst="rect">
              <a:avLst/>
            </a:prstGeom>
            <a:noFill/>
          </p:spPr>
          <p:txBody>
            <a:bodyPr wrap="square" rtlCol="0">
              <a:spAutoFit/>
            </a:bodyPr>
            <a:lstStyle/>
            <a:p>
              <a:r>
                <a:rPr lang="fr-BE" sz="1500" i="1" dirty="0" smtClean="0">
                  <a:solidFill>
                    <a:srgbClr val="FF3300"/>
                  </a:solidFill>
                </a:rPr>
                <a:t>Ne pas oublier d’enregistrer vos modifications avant de quitter la </a:t>
              </a:r>
              <a:r>
                <a:rPr lang="fr-BE" sz="1500" i="1" smtClean="0">
                  <a:solidFill>
                    <a:srgbClr val="FF3300"/>
                  </a:solidFill>
                </a:rPr>
                <a:t>notice !</a:t>
              </a:r>
            </a:p>
            <a:p>
              <a:r>
                <a:rPr lang="fr-BE" sz="1500" i="1" smtClean="0">
                  <a:solidFill>
                    <a:srgbClr val="FF3300"/>
                  </a:solidFill>
                </a:rPr>
                <a:t>Ne pas oublier de débloquer la notice en quittant l’éditeur de métadonnées !</a:t>
              </a:r>
              <a:endParaRPr lang="fr-BE" sz="1500" i="1" dirty="0">
                <a:solidFill>
                  <a:srgbClr val="FF3300"/>
                </a:solidFill>
              </a:endParaRPr>
            </a:p>
          </p:txBody>
        </p:sp>
        <p:pic>
          <p:nvPicPr>
            <p:cNvPr id="1034" name="Picture 10" descr="https://encrypted-tbn0.gstatic.com/images?q=tbn:ANd9GcSPRIQxspOJLcXXC7hbsK2thtV9aVarkFoWKwQZULmTx3v3iUHWug"/>
            <p:cNvPicPr>
              <a:picLocks noChangeAspect="1" noChangeArrowheads="1"/>
            </p:cNvPicPr>
            <p:nvPr/>
          </p:nvPicPr>
          <p:blipFill>
            <a:blip r:embed="rId3" cstate="print"/>
            <a:srcRect/>
            <a:stretch>
              <a:fillRect/>
            </a:stretch>
          </p:blipFill>
          <p:spPr bwMode="auto">
            <a:xfrm>
              <a:off x="1106683" y="3637744"/>
              <a:ext cx="683568" cy="683569"/>
            </a:xfrm>
            <a:prstGeom prst="rect">
              <a:avLst/>
            </a:prstGeom>
            <a:noFill/>
          </p:spPr>
        </p:pic>
      </p:grpSp>
      <p:grpSp>
        <p:nvGrpSpPr>
          <p:cNvPr id="12" name="Groupe 11"/>
          <p:cNvGrpSpPr/>
          <p:nvPr/>
        </p:nvGrpSpPr>
        <p:grpSpPr>
          <a:xfrm>
            <a:off x="250438" y="893540"/>
            <a:ext cx="7849954" cy="2319436"/>
            <a:chOff x="194306" y="687858"/>
            <a:chExt cx="8122110" cy="2597126"/>
          </a:xfrm>
        </p:grpSpPr>
        <p:pic>
          <p:nvPicPr>
            <p:cNvPr id="7" name="Image 6"/>
            <p:cNvPicPr>
              <a:picLocks noChangeAspect="1"/>
            </p:cNvPicPr>
            <p:nvPr/>
          </p:nvPicPr>
          <p:blipFill>
            <a:blip r:embed="rId4"/>
            <a:stretch>
              <a:fillRect/>
            </a:stretch>
          </p:blipFill>
          <p:spPr>
            <a:xfrm>
              <a:off x="194306" y="687858"/>
              <a:ext cx="8122110" cy="1114095"/>
            </a:xfrm>
            <a:prstGeom prst="rect">
              <a:avLst/>
            </a:prstGeom>
          </p:spPr>
        </p:pic>
        <p:pic>
          <p:nvPicPr>
            <p:cNvPr id="8" name="Image 7"/>
            <p:cNvPicPr>
              <a:picLocks noChangeAspect="1"/>
            </p:cNvPicPr>
            <p:nvPr/>
          </p:nvPicPr>
          <p:blipFill>
            <a:blip r:embed="rId5"/>
            <a:stretch>
              <a:fillRect/>
            </a:stretch>
          </p:blipFill>
          <p:spPr>
            <a:xfrm>
              <a:off x="6668361" y="1598824"/>
              <a:ext cx="1648055" cy="1686160"/>
            </a:xfrm>
            <a:prstGeom prst="rect">
              <a:avLst/>
            </a:prstGeom>
          </p:spPr>
        </p:pic>
        <p:cxnSp>
          <p:nvCxnSpPr>
            <p:cNvPr id="17" name="Connecteur droit avec flèche 16"/>
            <p:cNvCxnSpPr/>
            <p:nvPr/>
          </p:nvCxnSpPr>
          <p:spPr>
            <a:xfrm>
              <a:off x="8028384" y="836712"/>
              <a:ext cx="0" cy="432048"/>
            </a:xfrm>
            <a:prstGeom prst="straightConnector1">
              <a:avLst/>
            </a:prstGeom>
            <a:ln w="57150">
              <a:solidFill>
                <a:srgbClr val="FF4D1D"/>
              </a:solidFill>
              <a:tailEnd type="triangle"/>
            </a:ln>
          </p:spPr>
          <p:style>
            <a:lnRef idx="1">
              <a:schemeClr val="accent1"/>
            </a:lnRef>
            <a:fillRef idx="0">
              <a:schemeClr val="accent1"/>
            </a:fillRef>
            <a:effectRef idx="0">
              <a:schemeClr val="accent1"/>
            </a:effectRef>
            <a:fontRef idx="minor">
              <a:schemeClr val="tx1"/>
            </a:fontRef>
          </p:style>
        </p:cxnSp>
      </p:grpSp>
      <p:pic>
        <p:nvPicPr>
          <p:cNvPr id="10" name="Image 9"/>
          <p:cNvPicPr>
            <a:picLocks noChangeAspect="1"/>
          </p:cNvPicPr>
          <p:nvPr/>
        </p:nvPicPr>
        <p:blipFill>
          <a:blip r:embed="rId6"/>
          <a:stretch>
            <a:fillRect/>
          </a:stretch>
        </p:blipFill>
        <p:spPr>
          <a:xfrm>
            <a:off x="2581253" y="542583"/>
            <a:ext cx="447737" cy="342948"/>
          </a:xfrm>
          <a:prstGeom prst="rect">
            <a:avLst/>
          </a:prstGeom>
        </p:spPr>
      </p:pic>
      <p:pic>
        <p:nvPicPr>
          <p:cNvPr id="11" name="Image 10"/>
          <p:cNvPicPr>
            <a:picLocks noChangeAspect="1"/>
          </p:cNvPicPr>
          <p:nvPr/>
        </p:nvPicPr>
        <p:blipFill>
          <a:blip r:embed="rId7"/>
          <a:stretch>
            <a:fillRect/>
          </a:stretch>
        </p:blipFill>
        <p:spPr>
          <a:xfrm>
            <a:off x="2555777" y="3615048"/>
            <a:ext cx="5130497" cy="3004200"/>
          </a:xfrm>
          <a:prstGeom prst="rect">
            <a:avLst/>
          </a:prstGeom>
        </p:spPr>
      </p:pic>
      <p:sp>
        <p:nvSpPr>
          <p:cNvPr id="2" name="Rectangle 1"/>
          <p:cNvSpPr/>
          <p:nvPr/>
        </p:nvSpPr>
        <p:spPr>
          <a:xfrm>
            <a:off x="6481092" y="2092162"/>
            <a:ext cx="567935" cy="216024"/>
          </a:xfrm>
          <a:prstGeom prst="rect">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9" name="Connecteur droit avec flèche 8"/>
          <p:cNvCxnSpPr/>
          <p:nvPr/>
        </p:nvCxnSpPr>
        <p:spPr>
          <a:xfrm>
            <a:off x="5905028" y="2200174"/>
            <a:ext cx="576064" cy="0"/>
          </a:xfrm>
          <a:prstGeom prst="straightConnector1">
            <a:avLst/>
          </a:prstGeom>
          <a:ln w="28575">
            <a:solidFill>
              <a:srgbClr val="FF33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131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667ED75-B537-4810-9364-B7D9FE7FDC55}" type="slidenum">
              <a:rPr lang="en-US" smtClean="0"/>
              <a:pPr/>
              <a:t>9</a:t>
            </a:fld>
            <a:endParaRPr lang="en-US"/>
          </a:p>
        </p:txBody>
      </p:sp>
      <p:sp>
        <p:nvSpPr>
          <p:cNvPr id="3" name="Espace réservé du pied de page 2"/>
          <p:cNvSpPr>
            <a:spLocks noGrp="1"/>
          </p:cNvSpPr>
          <p:nvPr>
            <p:ph type="ftr" sz="quarter" idx="3"/>
          </p:nvPr>
        </p:nvSpPr>
        <p:spPr/>
        <p:txBody>
          <a:bodyPr/>
          <a:lstStyle/>
          <a:p>
            <a:r>
              <a:rPr lang="fr-BE" smtClean="0"/>
              <a:t>Alma – Resource management – Metadata Editor - Travailler avec les notices Holdings</a:t>
            </a:r>
            <a:endParaRPr lang="en-US"/>
          </a:p>
        </p:txBody>
      </p:sp>
      <p:sp>
        <p:nvSpPr>
          <p:cNvPr id="4" name="ZoneTexte 3"/>
          <p:cNvSpPr txBox="1"/>
          <p:nvPr/>
        </p:nvSpPr>
        <p:spPr>
          <a:xfrm>
            <a:off x="395537" y="192075"/>
            <a:ext cx="8711036" cy="923330"/>
          </a:xfrm>
          <a:prstGeom prst="rect">
            <a:avLst/>
          </a:prstGeom>
          <a:noFill/>
        </p:spPr>
        <p:txBody>
          <a:bodyPr wrap="square" rtlCol="0">
            <a:spAutoFit/>
          </a:bodyPr>
          <a:lstStyle/>
          <a:p>
            <a:r>
              <a:rPr lang="fr-BE" sz="2000" i="1" dirty="0"/>
              <a:t>Afficher en regard un HOL et la notice BIB dont il dépend</a:t>
            </a:r>
          </a:p>
          <a:p>
            <a:endParaRPr lang="fr-BE" b="1" dirty="0" smtClean="0"/>
          </a:p>
          <a:p>
            <a:r>
              <a:rPr lang="fr-BE" sz="1600" dirty="0" smtClean="0"/>
              <a:t>Menu Tools &gt; Marc21 Holdings &gt; </a:t>
            </a:r>
            <a:r>
              <a:rPr lang="fr-BE" sz="1600" dirty="0" err="1" smtClean="0"/>
              <a:t>View</a:t>
            </a:r>
            <a:r>
              <a:rPr lang="fr-BE" sz="1600" dirty="0" smtClean="0"/>
              <a:t> </a:t>
            </a:r>
            <a:r>
              <a:rPr lang="fr-BE" sz="1600" dirty="0" err="1" smtClean="0"/>
              <a:t>bibliographic</a:t>
            </a:r>
            <a:r>
              <a:rPr lang="fr-BE" sz="1600" dirty="0" smtClean="0"/>
              <a:t> record (ou </a:t>
            </a:r>
            <a:r>
              <a:rPr lang="fr-BE" sz="1600" i="1" dirty="0" smtClean="0"/>
              <a:t>Ctrl-Alt-B ou l’icone         </a:t>
            </a:r>
            <a:r>
              <a:rPr lang="fr-BE" sz="1600" dirty="0" smtClean="0"/>
              <a:t>)</a:t>
            </a:r>
          </a:p>
        </p:txBody>
      </p:sp>
      <p:pic>
        <p:nvPicPr>
          <p:cNvPr id="5" name="Image 4"/>
          <p:cNvPicPr>
            <a:picLocks noChangeAspect="1"/>
          </p:cNvPicPr>
          <p:nvPr/>
        </p:nvPicPr>
        <p:blipFill>
          <a:blip r:embed="rId3"/>
          <a:stretch>
            <a:fillRect/>
          </a:stretch>
        </p:blipFill>
        <p:spPr>
          <a:xfrm>
            <a:off x="7343551" y="760535"/>
            <a:ext cx="342948" cy="285790"/>
          </a:xfrm>
          <a:prstGeom prst="rect">
            <a:avLst/>
          </a:prstGeom>
        </p:spPr>
      </p:pic>
      <p:grpSp>
        <p:nvGrpSpPr>
          <p:cNvPr id="23" name="Groupe 22"/>
          <p:cNvGrpSpPr/>
          <p:nvPr/>
        </p:nvGrpSpPr>
        <p:grpSpPr>
          <a:xfrm>
            <a:off x="395420" y="1159012"/>
            <a:ext cx="7994295" cy="4456769"/>
            <a:chOff x="395537" y="1412015"/>
            <a:chExt cx="7994295" cy="4456769"/>
          </a:xfrm>
        </p:grpSpPr>
        <p:sp>
          <p:nvSpPr>
            <p:cNvPr id="12" name="ZoneTexte 11"/>
            <p:cNvSpPr txBox="1"/>
            <p:nvPr/>
          </p:nvSpPr>
          <p:spPr>
            <a:xfrm rot="10800000" flipV="1">
              <a:off x="1259632" y="1412015"/>
              <a:ext cx="4465918" cy="369332"/>
            </a:xfrm>
            <a:prstGeom prst="rect">
              <a:avLst/>
            </a:prstGeom>
            <a:noFill/>
          </p:spPr>
          <p:txBody>
            <a:bodyPr wrap="square" rtlCol="0">
              <a:spAutoFit/>
            </a:bodyPr>
            <a:lstStyle/>
            <a:p>
              <a:r>
                <a:rPr lang="fr-BE" i="1" dirty="0" smtClean="0"/>
                <a:t>HOL</a:t>
              </a:r>
              <a:r>
                <a:rPr lang="fr-BE" dirty="0" smtClean="0"/>
                <a:t> et notice </a:t>
              </a:r>
              <a:r>
                <a:rPr lang="fr-BE" i="1" dirty="0" smtClean="0"/>
                <a:t>BIB </a:t>
              </a:r>
              <a:r>
                <a:rPr lang="fr-BE" dirty="0" smtClean="0"/>
                <a:t>apparaissent côte à côte.</a:t>
              </a:r>
              <a:endParaRPr lang="fr-BE" dirty="0"/>
            </a:p>
          </p:txBody>
        </p:sp>
        <p:pic>
          <p:nvPicPr>
            <p:cNvPr id="6" name="Image 5"/>
            <p:cNvPicPr>
              <a:picLocks noChangeAspect="1"/>
            </p:cNvPicPr>
            <p:nvPr/>
          </p:nvPicPr>
          <p:blipFill>
            <a:blip r:embed="rId4"/>
            <a:stretch>
              <a:fillRect/>
            </a:stretch>
          </p:blipFill>
          <p:spPr>
            <a:xfrm>
              <a:off x="395537" y="2375094"/>
              <a:ext cx="7994295" cy="3493690"/>
            </a:xfrm>
            <a:prstGeom prst="rect">
              <a:avLst/>
            </a:prstGeom>
          </p:spPr>
        </p:pic>
        <p:cxnSp>
          <p:nvCxnSpPr>
            <p:cNvPr id="13" name="Connecteur droit avec flèche 12"/>
            <p:cNvCxnSpPr/>
            <p:nvPr/>
          </p:nvCxnSpPr>
          <p:spPr>
            <a:xfrm>
              <a:off x="1547664" y="1781348"/>
              <a:ext cx="288032" cy="1575644"/>
            </a:xfrm>
            <a:prstGeom prst="straightConnector1">
              <a:avLst/>
            </a:prstGeom>
            <a:ln w="19050">
              <a:solidFill>
                <a:srgbClr val="FF3300"/>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2483768" y="1781348"/>
              <a:ext cx="2664296" cy="1719660"/>
            </a:xfrm>
            <a:prstGeom prst="straightConnector1">
              <a:avLst/>
            </a:prstGeom>
            <a:ln w="19050">
              <a:solidFill>
                <a:srgbClr val="FF3300"/>
              </a:solidFill>
              <a:tailEnd type="arrow"/>
            </a:ln>
          </p:spPr>
          <p:style>
            <a:lnRef idx="1">
              <a:schemeClr val="accent1"/>
            </a:lnRef>
            <a:fillRef idx="0">
              <a:schemeClr val="accent1"/>
            </a:fillRef>
            <a:effectRef idx="0">
              <a:schemeClr val="accent1"/>
            </a:effectRef>
            <a:fontRef idx="minor">
              <a:schemeClr val="tx1"/>
            </a:fontRef>
          </p:style>
        </p:cxnSp>
      </p:grpSp>
      <p:sp>
        <p:nvSpPr>
          <p:cNvPr id="11" name="ZoneTexte 10"/>
          <p:cNvSpPr txBox="1"/>
          <p:nvPr/>
        </p:nvSpPr>
        <p:spPr>
          <a:xfrm>
            <a:off x="2233352" y="5615781"/>
            <a:ext cx="6263730" cy="1138773"/>
          </a:xfrm>
          <a:prstGeom prst="rect">
            <a:avLst/>
          </a:prstGeom>
          <a:noFill/>
        </p:spPr>
        <p:txBody>
          <a:bodyPr wrap="square" rtlCol="0">
            <a:spAutoFit/>
          </a:bodyPr>
          <a:lstStyle/>
          <a:p>
            <a:r>
              <a:rPr lang="fr-BE" sz="1700" dirty="0" smtClean="0"/>
              <a:t>Après avoir enregistré </a:t>
            </a:r>
            <a:r>
              <a:rPr lang="fr-BE" sz="1700" smtClean="0"/>
              <a:t>vos modifications et débloqué la(les) notices, </a:t>
            </a:r>
            <a:r>
              <a:rPr lang="fr-BE" sz="1700" dirty="0" smtClean="0"/>
              <a:t>cliquez </a:t>
            </a:r>
            <a:r>
              <a:rPr lang="fr-BE" sz="1700" b="1" dirty="0" smtClean="0">
                <a:solidFill>
                  <a:srgbClr val="002060"/>
                </a:solidFill>
              </a:rPr>
              <a:t>« Back » </a:t>
            </a:r>
            <a:r>
              <a:rPr lang="fr-BE" sz="1700" dirty="0" smtClean="0"/>
              <a:t>pour clôturer la procédure </a:t>
            </a:r>
          </a:p>
          <a:p>
            <a:pPr marL="285750" indent="-285750">
              <a:buFont typeface="Wingdings" panose="05000000000000000000" pitchFamily="2" charset="2"/>
              <a:buChar char="ð"/>
            </a:pPr>
            <a:r>
              <a:rPr lang="fr-BE" sz="1700" b="1" i="1" smtClean="0">
                <a:solidFill>
                  <a:srgbClr val="002060"/>
                </a:solidFill>
                <a:sym typeface="Wingdings"/>
              </a:rPr>
              <a:t>Retour </a:t>
            </a:r>
            <a:r>
              <a:rPr lang="fr-BE" sz="1700" b="1" i="1" dirty="0" smtClean="0">
                <a:solidFill>
                  <a:srgbClr val="002060"/>
                </a:solidFill>
                <a:sym typeface="Wingdings"/>
              </a:rPr>
              <a:t>à la liste </a:t>
            </a:r>
            <a:r>
              <a:rPr lang="fr-BE" sz="1700" b="1" i="1" smtClean="0">
                <a:solidFill>
                  <a:srgbClr val="002060"/>
                </a:solidFill>
                <a:sym typeface="Wingdings"/>
              </a:rPr>
              <a:t>des HOL</a:t>
            </a:r>
          </a:p>
          <a:p>
            <a:pPr marL="285750" indent="-285750">
              <a:buFont typeface="Wingdings" panose="05000000000000000000" pitchFamily="2" charset="2"/>
              <a:buChar char="ð"/>
            </a:pPr>
            <a:r>
              <a:rPr lang="fr-BE" sz="1700"/>
              <a:t>cliquez </a:t>
            </a:r>
            <a:r>
              <a:rPr lang="fr-BE" sz="1700" b="1">
                <a:solidFill>
                  <a:srgbClr val="002060"/>
                </a:solidFill>
              </a:rPr>
              <a:t>« Back </a:t>
            </a:r>
            <a:r>
              <a:rPr lang="fr-BE" sz="1700" b="1" smtClean="0">
                <a:solidFill>
                  <a:srgbClr val="002060"/>
                </a:solidFill>
              </a:rPr>
              <a:t>» </a:t>
            </a:r>
            <a:r>
              <a:rPr lang="fr-BE" sz="1700" smtClean="0"/>
              <a:t>pour revenir à la liste de résultats.</a:t>
            </a:r>
            <a:endParaRPr lang="fr-BE" dirty="0" smtClean="0">
              <a:sym typeface="Wingdings"/>
            </a:endParaRPr>
          </a:p>
        </p:txBody>
      </p:sp>
    </p:spTree>
    <p:extLst>
      <p:ext uri="{BB962C8B-B14F-4D97-AF65-F5344CB8AC3E}">
        <p14:creationId xmlns:p14="http://schemas.microsoft.com/office/powerpoint/2010/main" val="11633522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Personnalisé 5">
      <a:dk1>
        <a:srgbClr val="2F2B20"/>
      </a:dk1>
      <a:lt1>
        <a:srgbClr val="FFFFFF"/>
      </a:lt1>
      <a:dk2>
        <a:srgbClr val="3C4457"/>
      </a:dk2>
      <a:lt2>
        <a:srgbClr val="FBBE34"/>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11311</TotalTime>
  <Words>1780</Words>
  <Application>Microsoft Office PowerPoint</Application>
  <PresentationFormat>Affichage à l'écran (4:3)</PresentationFormat>
  <Paragraphs>270</Paragraphs>
  <Slides>30</Slides>
  <Notes>25</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30</vt:i4>
      </vt:variant>
    </vt:vector>
  </HeadingPairs>
  <TitlesOfParts>
    <vt:vector size="37" baseType="lpstr">
      <vt:lpstr>Arial</vt:lpstr>
      <vt:lpstr>Arial Rounded MT Bold</vt:lpstr>
      <vt:lpstr>Calibri</vt:lpstr>
      <vt:lpstr>Calibri Light</vt:lpstr>
      <vt:lpstr>Wingdings</vt:lpstr>
      <vt:lpstr>Contiguïté</vt:lpstr>
      <vt:lpstr>Conception personnalisée</vt:lpstr>
      <vt:lpstr>       Metadata Editor  Éditeur de métadonnées                                                                                                          Le catalogage dans Alma (5)     Travailler avec les notices  Holdings</vt:lpstr>
      <vt:lpstr>Rôle des utilisateurs</vt:lpstr>
      <vt:lpstr>Présentation PowerPoint</vt:lpstr>
      <vt:lpstr>Éditer et modifier un Holding</vt:lpstr>
      <vt:lpstr>Éditer et modifier un Holding existant à partir d’une notice bibliographique ouverte dans l’éditeur de métadonnées</vt:lpstr>
      <vt:lpstr>Présentation PowerPoint</vt:lpstr>
      <vt:lpstr>Éditer et modifier un Holding existant à partir d’un résultat de recherche</vt:lpstr>
      <vt:lpstr>Présentation PowerPoint</vt:lpstr>
      <vt:lpstr>Présentation PowerPoint</vt:lpstr>
      <vt:lpstr>Présentation PowerPoint</vt:lpstr>
      <vt:lpstr>Présentation PowerPoint</vt:lpstr>
      <vt:lpstr>Présentation PowerPoint</vt:lpstr>
      <vt:lpstr>Présentation PowerPoint</vt:lpstr>
      <vt:lpstr>Fonctionnalités accessibles par le bouton           </vt:lpstr>
      <vt:lpstr>Présentation PowerPoint</vt:lpstr>
      <vt:lpstr>Supprimer un holding auquel aucun exemplaire n’est attaché</vt:lpstr>
      <vt:lpstr>Présentation PowerPoint</vt:lpstr>
      <vt:lpstr>Présentation PowerPoint</vt:lpstr>
      <vt:lpstr>Présentation PowerPoint</vt:lpstr>
      <vt:lpstr> Ajouter une nouvelle notice holding à une notice bibliographique (1) </vt:lpstr>
      <vt:lpstr>Présentation PowerPoint</vt:lpstr>
      <vt:lpstr>Présentation PowerPoint</vt:lpstr>
      <vt:lpstr>Présentation PowerPoint</vt:lpstr>
      <vt:lpstr>Déplacer un holding vers une autre notice bibliographique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Laurence Richelle</dc:creator>
  <cp:lastModifiedBy>Laurence Richelle</cp:lastModifiedBy>
  <cp:revision>1046</cp:revision>
  <cp:lastPrinted>2016-11-29T10:36:28Z</cp:lastPrinted>
  <dcterms:created xsi:type="dcterms:W3CDTF">2014-10-28T10:20:46Z</dcterms:created>
  <dcterms:modified xsi:type="dcterms:W3CDTF">2018-03-06T08:29:13Z</dcterms:modified>
</cp:coreProperties>
</file>