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8" r:id="rId2"/>
  </p:sldMasterIdLst>
  <p:notesMasterIdLst>
    <p:notesMasterId r:id="rId22"/>
  </p:notesMasterIdLst>
  <p:handoutMasterIdLst>
    <p:handoutMasterId r:id="rId23"/>
  </p:handoutMasterIdLst>
  <p:sldIdLst>
    <p:sldId id="422" r:id="rId3"/>
    <p:sldId id="397" r:id="rId4"/>
    <p:sldId id="421" r:id="rId5"/>
    <p:sldId id="423" r:id="rId6"/>
    <p:sldId id="424" r:id="rId7"/>
    <p:sldId id="425" r:id="rId8"/>
    <p:sldId id="426" r:id="rId9"/>
    <p:sldId id="428" r:id="rId10"/>
    <p:sldId id="427" r:id="rId11"/>
    <p:sldId id="429" r:id="rId12"/>
    <p:sldId id="436" r:id="rId13"/>
    <p:sldId id="434" r:id="rId14"/>
    <p:sldId id="430" r:id="rId15"/>
    <p:sldId id="431" r:id="rId16"/>
    <p:sldId id="435" r:id="rId17"/>
    <p:sldId id="432" r:id="rId18"/>
    <p:sldId id="433" r:id="rId19"/>
    <p:sldId id="420" r:id="rId20"/>
    <p:sldId id="386" r:id="rId21"/>
  </p:sldIdLst>
  <p:sldSz cx="9144000" cy="6858000" type="screen4x3"/>
  <p:notesSz cx="6805613" cy="994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A279682A-25C1-4D41-A019-4370102D1B2E}">
          <p14:sldIdLst>
            <p14:sldId id="422"/>
            <p14:sldId id="397"/>
            <p14:sldId id="421"/>
            <p14:sldId id="423"/>
            <p14:sldId id="424"/>
            <p14:sldId id="425"/>
            <p14:sldId id="426"/>
            <p14:sldId id="428"/>
            <p14:sldId id="427"/>
            <p14:sldId id="429"/>
            <p14:sldId id="436"/>
            <p14:sldId id="434"/>
            <p14:sldId id="430"/>
            <p14:sldId id="431"/>
            <p14:sldId id="435"/>
            <p14:sldId id="432"/>
            <p14:sldId id="433"/>
            <p14:sldId id="420"/>
            <p14:sldId id="386"/>
          </p14:sldIdLst>
        </p14:section>
        <p14:section name="Section sans titre" id="{1E7955A7-AF45-44C9-B7D4-6B5A6365F7A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nce Richelle" initials="LR" lastIdx="6" clrIdx="0">
    <p:extLst>
      <p:ext uri="{19B8F6BF-5375-455C-9EA6-DF929625EA0E}">
        <p15:presenceInfo xmlns:p15="http://schemas.microsoft.com/office/powerpoint/2012/main" userId="Laurence Richel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10D"/>
    <a:srgbClr val="278989"/>
    <a:srgbClr val="FB3621"/>
    <a:srgbClr val="FF4D1D"/>
    <a:srgbClr val="A8183A"/>
    <a:srgbClr val="D1DEFB"/>
    <a:srgbClr val="FDD9CF"/>
    <a:srgbClr val="FF8361"/>
    <a:srgbClr val="22582B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1" autoAdjust="0"/>
    <p:restoredTop sz="87436" autoAdjust="0"/>
  </p:normalViewPr>
  <p:slideViewPr>
    <p:cSldViewPr>
      <p:cViewPr varScale="1">
        <p:scale>
          <a:sx n="61" d="100"/>
          <a:sy n="61" d="100"/>
        </p:scale>
        <p:origin x="19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084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02" y="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42" y="2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r">
              <a:defRPr sz="1200"/>
            </a:lvl1pPr>
          </a:lstStyle>
          <a:p>
            <a:fld id="{F5EA7798-A561-4C99-91F3-D24BACABD4A1}" type="datetimeFigureOut">
              <a:rPr lang="fr-BE" smtClean="0"/>
              <a:pPr/>
              <a:t>15-03-18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45171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42" y="9445171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r">
              <a:defRPr sz="1200"/>
            </a:lvl1pPr>
          </a:lstStyle>
          <a:p>
            <a:fld id="{BBD89D9C-4971-4BD5-A9AF-8B8AA5943C9D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48296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2" y="2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r">
              <a:defRPr sz="1200"/>
            </a:lvl1pPr>
          </a:lstStyle>
          <a:p>
            <a:fld id="{5CFE7606-93E1-4414-B184-EF82DF2282F8}" type="datetimeFigureOut">
              <a:rPr lang="fr-BE" smtClean="0"/>
              <a:pPr/>
              <a:t>15-03-18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1" tIns="45781" rIns="91561" bIns="45781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50"/>
            <a:ext cx="5444490" cy="4474845"/>
          </a:xfrm>
          <a:prstGeom prst="rect">
            <a:avLst/>
          </a:prstGeom>
        </p:spPr>
        <p:txBody>
          <a:bodyPr vert="horz" lIns="91561" tIns="45781" rIns="91561" bIns="45781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45171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2" y="9445171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r">
              <a:defRPr sz="1200"/>
            </a:lvl1pPr>
          </a:lstStyle>
          <a:p>
            <a:fld id="{9B6F5836-DC94-4EDB-AAF6-CE956D4E9F1D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6522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78311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27467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49057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4829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1037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5553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96281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56094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19572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07110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gradFill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933056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BE" smtClean="0">
                <a:solidFill>
                  <a:srgbClr val="278989"/>
                </a:solidFill>
              </a:rPr>
              <a:t>Alma – Resource management – Metadata Editor - Points d'accès : F3</a:t>
            </a:r>
            <a:endParaRPr lang="en-US">
              <a:solidFill>
                <a:srgbClr val="278989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ln w="19050">
            <a:solidFill>
              <a:srgbClr val="278989"/>
            </a:solidFill>
          </a:ln>
        </p:spPr>
        <p:txBody>
          <a:bodyPr vert="horz" lIns="0" tIns="0" rIns="0" bIns="0" rtlCol="0" anchor="ctr"/>
          <a:lstStyle>
            <a:lvl1pPr>
              <a:defRPr lang="en-US" smtClean="0">
                <a:solidFill>
                  <a:srgbClr val="278989"/>
                </a:solidFill>
              </a:defRPr>
            </a:lvl1pPr>
          </a:lstStyle>
          <a:p>
            <a:fld id="{E667ED75-B537-4810-9364-B7D9FE7FDC55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611560" y="2780928"/>
            <a:ext cx="7620000" cy="1143000"/>
          </a:xfrm>
          <a:solidFill>
            <a:schemeClr val="bg1">
              <a:lumMod val="95000"/>
            </a:schemeClr>
          </a:solidFill>
          <a:ln w="22225">
            <a:solidFill>
              <a:schemeClr val="tx2">
                <a:lumMod val="50000"/>
              </a:schemeClr>
            </a:solidFill>
            <a:round/>
          </a:ln>
        </p:spPr>
        <p:txBody>
          <a:bodyPr/>
          <a:lstStyle>
            <a:lvl1pPr>
              <a:defRPr sz="3600" b="1"/>
            </a:lvl1pPr>
          </a:lstStyle>
          <a:p>
            <a:r>
              <a:rPr lang="fr-FR" smtClean="0"/>
              <a:t>Modifiez le style du titre</a:t>
            </a:r>
            <a:endParaRPr lang="fr-BE" dirty="0"/>
          </a:p>
        </p:txBody>
      </p:sp>
      <p:sp>
        <p:nvSpPr>
          <p:cNvPr id="9" name="ZoneTexte 8"/>
          <p:cNvSpPr txBox="1"/>
          <p:nvPr userDrawn="1"/>
        </p:nvSpPr>
        <p:spPr>
          <a:xfrm>
            <a:off x="5969732" y="188638"/>
            <a:ext cx="24482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BE" sz="16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management</a:t>
            </a:r>
          </a:p>
          <a:p>
            <a:pPr algn="ctr"/>
            <a:r>
              <a:rPr lang="fr-BE" sz="1400" b="1" i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Alma</a:t>
            </a:r>
            <a:r>
              <a:rPr lang="fr-BE" sz="1400" b="1" i="0" baseline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New UI</a:t>
            </a:r>
            <a:endParaRPr lang="fr-BE" sz="1400" b="1" i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http://lib.ulg.ac.be/alma/wp-content/uploads/2017/11/Alma_ULiege_logo_60x60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1135"/>
            <a:ext cx="720080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6180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01719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0646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39714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048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6902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09698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86006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gradFill flip="none" rotWithShape="1">
          <a:gsLst>
            <a:gs pos="37500">
              <a:srgbClr val="FFFFFF"/>
            </a:gs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 Rounded MT Bold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7992888" cy="4988024"/>
          </a:xfrm>
        </p:spPr>
        <p:txBody>
          <a:bodyPr/>
          <a:lstStyle>
            <a:lvl1pPr>
              <a:buSzPct val="120000"/>
              <a:defRPr/>
            </a:lvl1pPr>
            <a:lvl2pPr>
              <a:buClr>
                <a:schemeClr val="tx2"/>
              </a:buClr>
              <a:buSzPct val="120000"/>
              <a:defRPr/>
            </a:lvl2pPr>
            <a:lvl3pPr>
              <a:buClr>
                <a:schemeClr val="accent1"/>
              </a:buClr>
              <a:buSzPct val="120000"/>
              <a:defRPr/>
            </a:lvl3pPr>
            <a:lvl4pPr>
              <a:buClr>
                <a:schemeClr val="tx2"/>
              </a:buClr>
              <a:buSzPct val="120000"/>
              <a:defRPr/>
            </a:lvl4pPr>
            <a:lvl5pPr>
              <a:buClr>
                <a:schemeClr val="accent1"/>
              </a:buClr>
              <a:buSzPct val="120000"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278989"/>
                </a:solidFill>
              </a:defRPr>
            </a:lvl1pPr>
          </a:lstStyle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 Rounded MT Bold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3863280" cy="4968552"/>
          </a:xfrm>
        </p:spPr>
        <p:txBody>
          <a:bodyPr/>
          <a:lstStyle>
            <a:lvl1pPr>
              <a:buSzPct val="120000"/>
              <a:defRPr sz="2000"/>
            </a:lvl1pPr>
            <a:lvl2pPr>
              <a:buClr>
                <a:schemeClr val="tx2"/>
              </a:buClr>
              <a:buSzPct val="120000"/>
              <a:defRPr sz="2000"/>
            </a:lvl2pPr>
            <a:lvl3pPr>
              <a:buClr>
                <a:schemeClr val="accent1"/>
              </a:buClr>
              <a:buSzPct val="120000"/>
              <a:defRPr sz="1800"/>
            </a:lvl3pPr>
            <a:lvl4pPr>
              <a:buClr>
                <a:schemeClr val="tx2"/>
              </a:buClr>
              <a:buSzPct val="120000"/>
              <a:defRPr sz="1600"/>
            </a:lvl4pPr>
            <a:lvl5pPr marL="1554480" indent="-228600">
              <a:defRPr lang="en-US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412776"/>
            <a:ext cx="3824808" cy="4968552"/>
          </a:xfrm>
        </p:spPr>
        <p:txBody>
          <a:bodyPr/>
          <a:lstStyle>
            <a:lvl1pPr marL="34290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>
              <a:buClr>
                <a:schemeClr val="accent1"/>
              </a:buClr>
              <a:def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>
              <a:defRPr lang="fr-FR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buClr>
                <a:schemeClr val="tx2"/>
              </a:buClr>
              <a:buSzPct val="120000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Modifiez les styles du texte du masque</a:t>
            </a:r>
          </a:p>
          <a:p>
            <a:pPr marL="342900" lvl="1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Deuxième niveau</a:t>
            </a:r>
          </a:p>
          <a:p>
            <a:pPr marL="342900" lvl="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Troisième niveau</a:t>
            </a:r>
          </a:p>
          <a:p>
            <a:pPr marL="342900" lvl="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Quatrième niveau</a:t>
            </a:r>
          </a:p>
          <a:p>
            <a:pPr marL="342900" lvl="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278989"/>
                </a:solidFill>
              </a:defRPr>
            </a:lvl1pPr>
          </a:lstStyle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3791272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060848"/>
            <a:ext cx="3791272" cy="4320479"/>
          </a:xfrm>
        </p:spPr>
        <p:txBody>
          <a:bodyPr/>
          <a:lstStyle>
            <a:lvl1pPr marL="342900" indent="-2286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2000"/>
            </a:lvl1pPr>
            <a:lvl2pPr>
              <a:buClr>
                <a:schemeClr val="tx2"/>
              </a:buClr>
              <a:buSzPct val="120000"/>
              <a:defRPr sz="2000"/>
            </a:lvl2pPr>
            <a:lvl3pPr>
              <a:buClr>
                <a:schemeClr val="accent1"/>
              </a:buClr>
              <a:buSzPct val="120000"/>
              <a:defRPr sz="1800"/>
            </a:lvl3pPr>
            <a:lvl4pPr>
              <a:buClr>
                <a:schemeClr val="tx2"/>
              </a:buClr>
              <a:buSzPct val="120000"/>
              <a:defRPr sz="1600"/>
            </a:lvl4pPr>
            <a:lvl5pPr marL="1554480" indent="-228600">
              <a:defRPr lang="en-US" sz="16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412776"/>
            <a:ext cx="382480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060848"/>
            <a:ext cx="3824808" cy="4320479"/>
          </a:xfrm>
        </p:spPr>
        <p:txBody>
          <a:bodyPr/>
          <a:lstStyle>
            <a:lvl1pPr marL="34290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>
              <a:def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>
              <a:defRPr lang="fr-FR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buClr>
                <a:schemeClr val="accent1"/>
              </a:buClr>
              <a:buSzPct val="120000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Modifiez les styles du texte du masque</a:t>
            </a:r>
          </a:p>
          <a:p>
            <a:pPr marL="342900" lvl="1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Deuxième niveau</a:t>
            </a:r>
          </a:p>
          <a:p>
            <a:pPr marL="342900" lvl="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Troisième niveau</a:t>
            </a:r>
          </a:p>
          <a:p>
            <a:pPr marL="342900" lvl="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Quatrième niveau</a:t>
            </a:r>
          </a:p>
          <a:p>
            <a:pPr marL="342900" lvl="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278989"/>
                </a:solidFill>
              </a:defRPr>
            </a:lvl1pPr>
          </a:lstStyle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 Rounded MT Bold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278989"/>
                </a:solidFill>
              </a:defRPr>
            </a:lvl1pPr>
          </a:lstStyle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278989"/>
                </a:solidFill>
              </a:defRPr>
            </a:lvl1pPr>
          </a:lstStyle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351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2382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2483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9928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7992888" cy="4988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278989"/>
            </a:solidFill>
          </a:ln>
        </p:spPr>
        <p:txBody>
          <a:bodyPr vert="horz" lIns="0" tIns="0" rIns="0" bIns="0" rtlCol="0" anchor="ctr"/>
          <a:lstStyle>
            <a:lvl1pPr algn="ctr">
              <a:defRPr sz="1500" b="1" baseline="0">
                <a:solidFill>
                  <a:srgbClr val="278989"/>
                </a:solidFill>
              </a:defRPr>
            </a:lvl1pPr>
          </a:lstStyle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195040" y="2598047"/>
            <a:ext cx="5184577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278989"/>
                </a:solidFill>
              </a:defRPr>
            </a:lvl1pPr>
          </a:lstStyle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483" y="6255593"/>
            <a:ext cx="1963713" cy="60240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b="0" kern="1200" cap="none" spc="-100" baseline="0">
          <a:ln>
            <a:noFill/>
          </a:ln>
          <a:solidFill>
            <a:schemeClr val="tx2"/>
          </a:solidFill>
          <a:effectLst/>
          <a:latin typeface="Arial Rounded MT Bold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SzPct val="12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tx2"/>
        </a:buClr>
        <a:buSzPct val="12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1"/>
        </a:buClr>
        <a:buSzPct val="12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tx2"/>
        </a:buClr>
        <a:buSzPct val="12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1"/>
        </a:buClr>
        <a:buSzPct val="12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smtClean="0"/>
              <a:t>Alma – Resource management – Metadata Editor - Points d'accès : F3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5FB95-ABB8-499B-B163-FF8E1785E17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4320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doclib.uliege.be/catalo/" TargetMode="External"/><Relationship Id="rId2" Type="http://schemas.openxmlformats.org/officeDocument/2006/relationships/hyperlink" Target="https://lib.uliege.be/alma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84790"/>
            <a:ext cx="7920880" cy="2807633"/>
          </a:xfrm>
          <a:prstGeom prst="rect">
            <a:avLst/>
          </a:prstGeom>
        </p:spPr>
      </p:pic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fr-BE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BE" sz="32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BE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fr-BE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1671464"/>
            <a:ext cx="7920880" cy="2834548"/>
          </a:xfrm>
          <a:noFill/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fr-BE" sz="2400" dirty="0" smtClean="0">
                <a:solidFill>
                  <a:schemeClr val="tx2">
                    <a:lumMod val="50000"/>
                  </a:schemeClr>
                </a:solidFill>
              </a:rPr>
              <a:t>       </a:t>
            </a:r>
            <a:r>
              <a:rPr lang="fr-BE" sz="2300" err="1" smtClean="0">
                <a:solidFill>
                  <a:schemeClr val="tx2">
                    <a:lumMod val="50000"/>
                  </a:schemeClr>
                </a:solidFill>
              </a:rPr>
              <a:t>Metadata</a:t>
            </a:r>
            <a:r>
              <a:rPr lang="fr-BE" sz="2300" smtClean="0">
                <a:solidFill>
                  <a:schemeClr val="tx2">
                    <a:lumMod val="50000"/>
                  </a:schemeClr>
                </a:solidFill>
              </a:rPr>
              <a:t> Editor		Éditeur de métadonnées</a:t>
            </a:r>
            <a:r>
              <a:rPr lang="fr-BE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fr-BE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fr-BE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fr-BE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fr-BE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fr-BE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fr-BE" sz="24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fr-BE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fr-BE" sz="2400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</a:t>
            </a:r>
            <a:br>
              <a:rPr lang="fr-BE" sz="24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BE" sz="2400" dirty="0" smtClean="0">
                <a:solidFill>
                  <a:schemeClr val="tx2">
                    <a:lumMod val="50000"/>
                  </a:schemeClr>
                </a:solidFill>
              </a:rPr>
              <a:t>                                                        Le catalogage dans </a:t>
            </a:r>
            <a:r>
              <a:rPr lang="fr-BE" sz="2400" smtClean="0">
                <a:solidFill>
                  <a:schemeClr val="tx2">
                    <a:lumMod val="50000"/>
                  </a:schemeClr>
                </a:solidFill>
              </a:rPr>
              <a:t>Alma </a:t>
            </a:r>
            <a:r>
              <a:rPr lang="fr-BE" sz="1600" smtClean="0">
                <a:solidFill>
                  <a:schemeClr val="tx2">
                    <a:lumMod val="50000"/>
                  </a:schemeClr>
                </a:solidFill>
              </a:rPr>
              <a:t>(3)</a:t>
            </a:r>
            <a:r>
              <a:rPr lang="fr-BE" sz="160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fr-BE" sz="1600">
                <a:solidFill>
                  <a:schemeClr val="tx2">
                    <a:lumMod val="50000"/>
                  </a:schemeClr>
                </a:solidFill>
              </a:rPr>
            </a:br>
            <a:r>
              <a:rPr lang="fr-BE" sz="1600" smtClean="0">
                <a:solidFill>
                  <a:schemeClr val="tx2">
                    <a:lumMod val="50000"/>
                  </a:schemeClr>
                </a:solidFill>
              </a:rPr>
              <a:t>					</a:t>
            </a:r>
            <a:r>
              <a:rPr lang="fr-BE" sz="1800" smtClean="0">
                <a:solidFill>
                  <a:schemeClr val="tx2">
                    <a:lumMod val="50000"/>
                  </a:schemeClr>
                </a:solidFill>
              </a:rPr>
              <a:t>Points d’accès – F3</a:t>
            </a:r>
            <a:endParaRPr lang="fr-BE" sz="18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ZoneTexte 6"/>
          <p:cNvSpPr txBox="1"/>
          <p:nvPr/>
        </p:nvSpPr>
        <p:spPr>
          <a:xfrm>
            <a:off x="4283968" y="6119606"/>
            <a:ext cx="3672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BE" sz="1200" i="1" smtClean="0">
                <a:solidFill>
                  <a:srgbClr val="278989"/>
                </a:solidFill>
              </a:rPr>
              <a:t>Version de mars 2018</a:t>
            </a:r>
            <a:endParaRPr lang="fr-BE" sz="1200" i="1">
              <a:solidFill>
                <a:srgbClr val="27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84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136904" cy="1143000"/>
          </a:xfrm>
        </p:spPr>
        <p:txBody>
          <a:bodyPr/>
          <a:lstStyle/>
          <a:p>
            <a:r>
              <a:rPr lang="fr-BE" sz="2800"/>
              <a:t>Appeler les listes de vedettes à partir des notices bibliographiques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sp>
        <p:nvSpPr>
          <p:cNvPr id="3" name="ZoneTexte 2"/>
          <p:cNvSpPr txBox="1"/>
          <p:nvPr/>
        </p:nvSpPr>
        <p:spPr>
          <a:xfrm>
            <a:off x="200632" y="1219974"/>
            <a:ext cx="722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smtClean="0">
                <a:solidFill>
                  <a:srgbClr val="278989"/>
                </a:solidFill>
              </a:rPr>
              <a:t>Afficher d’autres éléments : bouton « Expand » (« Étendre »)</a:t>
            </a:r>
            <a:endParaRPr lang="fr-BE" b="1">
              <a:solidFill>
                <a:srgbClr val="278989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557" y="1988840"/>
            <a:ext cx="8143875" cy="24288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092280" y="2276872"/>
            <a:ext cx="720080" cy="2880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13" name="Connecteur droit avec flèche 12"/>
          <p:cNvCxnSpPr/>
          <p:nvPr/>
        </p:nvCxnSpPr>
        <p:spPr>
          <a:xfrm flipH="1">
            <a:off x="4388494" y="2564904"/>
            <a:ext cx="2720046" cy="1008112"/>
          </a:xfrm>
          <a:prstGeom prst="straightConnector1">
            <a:avLst/>
          </a:prstGeom>
          <a:ln w="222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95536" y="4532603"/>
            <a:ext cx="66247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>
              <a:buNone/>
            </a:pPr>
            <a:r>
              <a:rPr lang="fr-BE" b="1"/>
              <a:t>Le bouton Étendre (</a:t>
            </a:r>
            <a:r>
              <a:rPr lang="fr-BE" b="1" i="1"/>
              <a:t>Expand</a:t>
            </a:r>
            <a:r>
              <a:rPr lang="fr-BE" b="1"/>
              <a:t>) permet d’afficher</a:t>
            </a:r>
          </a:p>
          <a:p>
            <a:pPr>
              <a:buFontTx/>
              <a:buChar char="-"/>
            </a:pPr>
            <a:r>
              <a:rPr lang="fr-BE" b="1" smtClean="0"/>
              <a:t> la </a:t>
            </a:r>
            <a:r>
              <a:rPr lang="fr-BE" b="1"/>
              <a:t>forme retenue en regard d’une forme rejetée</a:t>
            </a:r>
          </a:p>
          <a:p>
            <a:pPr>
              <a:buFontTx/>
              <a:buChar char="-"/>
            </a:pPr>
            <a:r>
              <a:rPr lang="fr-BE" b="1" smtClean="0"/>
              <a:t> le </a:t>
            </a:r>
            <a:r>
              <a:rPr lang="fr-BE" b="1"/>
              <a:t>046 $$f et $$g s’il n’y a pas de 100 $$</a:t>
            </a:r>
            <a:r>
              <a:rPr lang="fr-BE" b="1" smtClean="0"/>
              <a:t>d</a:t>
            </a:r>
          </a:p>
          <a:p>
            <a:pPr>
              <a:buFontTx/>
              <a:buChar char="-"/>
            </a:pPr>
            <a:r>
              <a:rPr lang="fr-BE" b="1"/>
              <a:t> </a:t>
            </a:r>
            <a:r>
              <a:rPr lang="fr-BE" b="1" smtClean="0"/>
              <a:t>le 680$i s’il existe (LCSH)</a:t>
            </a:r>
            <a:endParaRPr lang="fr-BE" b="1"/>
          </a:p>
        </p:txBody>
      </p:sp>
    </p:spTree>
    <p:extLst>
      <p:ext uri="{BB962C8B-B14F-4D97-AF65-F5344CB8AC3E}">
        <p14:creationId xmlns:p14="http://schemas.microsoft.com/office/powerpoint/2010/main" val="267321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136904" cy="1143000"/>
          </a:xfrm>
        </p:spPr>
        <p:txBody>
          <a:bodyPr/>
          <a:lstStyle/>
          <a:p>
            <a:r>
              <a:rPr lang="fr-BE" sz="2800"/>
              <a:t>Appeler les listes de vedettes à partir des notices bibliographiques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sp>
        <p:nvSpPr>
          <p:cNvPr id="3" name="ZoneTexte 2"/>
          <p:cNvSpPr txBox="1"/>
          <p:nvPr/>
        </p:nvSpPr>
        <p:spPr>
          <a:xfrm>
            <a:off x="200632" y="1219974"/>
            <a:ext cx="722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smtClean="0">
                <a:solidFill>
                  <a:srgbClr val="278989"/>
                </a:solidFill>
              </a:rPr>
              <a:t>Relancer une nouvelle recherche</a:t>
            </a:r>
            <a:endParaRPr lang="fr-BE" b="1">
              <a:solidFill>
                <a:srgbClr val="278989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557" y="1988840"/>
            <a:ext cx="8143875" cy="24288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811708" y="2263946"/>
            <a:ext cx="720080" cy="2880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0" name="Rectangle 19"/>
          <p:cNvSpPr/>
          <p:nvPr/>
        </p:nvSpPr>
        <p:spPr>
          <a:xfrm>
            <a:off x="1186972" y="3361805"/>
            <a:ext cx="6624736" cy="1477328"/>
          </a:xfrm>
          <a:prstGeom prst="rect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fr-BE" b="1" smtClean="0"/>
              <a:t>Pour relancer une recherche, cliquer sur le bouton Cancel et revenir dans la notice BIB puis refaire le F3 sur une autre chaîne de caractères.</a:t>
            </a:r>
          </a:p>
          <a:p>
            <a:pPr>
              <a:buNone/>
            </a:pPr>
            <a:r>
              <a:rPr lang="fr-BE" b="1" smtClean="0"/>
              <a:t>Les flèches Avancer/Reculer permettent aussi de naviguer dans la liste</a:t>
            </a:r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6660232" y="2551978"/>
            <a:ext cx="1151476" cy="809827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2339752" y="2852936"/>
            <a:ext cx="216024" cy="350341"/>
          </a:xfrm>
          <a:prstGeom prst="ellipse">
            <a:avLst/>
          </a:prstGeom>
          <a:noFill/>
          <a:ln>
            <a:solidFill>
              <a:srgbClr val="FF41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4" name="Ellipse 13"/>
          <p:cNvSpPr/>
          <p:nvPr/>
        </p:nvSpPr>
        <p:spPr>
          <a:xfrm>
            <a:off x="6279147" y="2852936"/>
            <a:ext cx="216024" cy="350341"/>
          </a:xfrm>
          <a:prstGeom prst="ellipse">
            <a:avLst/>
          </a:prstGeom>
          <a:noFill/>
          <a:ln>
            <a:solidFill>
              <a:srgbClr val="FF41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673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7992888" cy="5348064"/>
          </a:xfrm>
          <a:noFill/>
        </p:spPr>
        <p:txBody>
          <a:bodyPr>
            <a:normAutofit/>
          </a:bodyPr>
          <a:lstStyle/>
          <a:p>
            <a:pPr>
              <a:buClrTx/>
              <a:buSzPct val="110000"/>
              <a:buFont typeface="Wingdings" panose="05000000000000000000" pitchFamily="2" charset="2"/>
              <a:buChar char="ü"/>
            </a:pPr>
            <a:r>
              <a:rPr lang="fr-BE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Appeler les listes de vedettes à partir des notices </a:t>
            </a:r>
            <a:r>
              <a:rPr lang="fr-BE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bibliographiques – F3</a:t>
            </a:r>
          </a:p>
          <a:p>
            <a:pPr>
              <a:buClrTx/>
              <a:buSzPct val="110000"/>
              <a:buFont typeface="Wingdings" panose="05000000000000000000" pitchFamily="2" charset="2"/>
              <a:buChar char="ü"/>
            </a:pPr>
            <a:r>
              <a:rPr lang="fr-BE" sz="2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Vedettes liées à une notice d’autorité</a:t>
            </a:r>
            <a:endParaRPr lang="fr-BE" sz="2400" b="1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Tx/>
              <a:buSzPct val="110000"/>
              <a:buFont typeface="Wingdings" panose="05000000000000000000" pitchFamily="2" charset="2"/>
              <a:buChar char="ü"/>
            </a:pPr>
            <a:r>
              <a:rPr lang="fr-BE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Créer une notice d’autorité (locale)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ln w="3175">
            <a:noFill/>
          </a:ln>
        </p:spPr>
        <p:txBody>
          <a:bodyPr/>
          <a:lstStyle/>
          <a:p>
            <a:r>
              <a:rPr lang="fr-BE" smtClean="0">
                <a:solidFill>
                  <a:srgbClr val="278989"/>
                </a:solidFill>
              </a:rPr>
              <a:t>Alma – Resource management – Metadata Editor - Points d'accès : F3</a:t>
            </a:r>
            <a:endParaRPr lang="en-US">
              <a:solidFill>
                <a:srgbClr val="27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39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3541"/>
            <a:ext cx="7992888" cy="1143000"/>
          </a:xfrm>
        </p:spPr>
        <p:txBody>
          <a:bodyPr/>
          <a:lstStyle/>
          <a:p>
            <a:r>
              <a:rPr lang="fr-BE" sz="2800" smtClean="0"/>
              <a:t>Vedettes liées à une notice d’autorité</a:t>
            </a:r>
            <a:endParaRPr lang="fr-BE" sz="280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3684" y="1882880"/>
            <a:ext cx="5067300" cy="1724025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sp>
        <p:nvSpPr>
          <p:cNvPr id="7" name="ZoneTexte 6"/>
          <p:cNvSpPr txBox="1"/>
          <p:nvPr/>
        </p:nvSpPr>
        <p:spPr>
          <a:xfrm>
            <a:off x="251520" y="1156541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mtClean="0"/>
              <a:t>Dans la notice bibliographique, le lien à une notice d’autorité est marqué par la présence de « jumelles » </a:t>
            </a:r>
            <a:endParaRPr lang="fr-BE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84" y="1477358"/>
            <a:ext cx="459100" cy="38736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95" y="3673549"/>
            <a:ext cx="1609725" cy="295275"/>
          </a:xfrm>
          <a:prstGeom prst="rect">
            <a:avLst/>
          </a:prstGeom>
        </p:spPr>
      </p:pic>
      <p:cxnSp>
        <p:nvCxnSpPr>
          <p:cNvPr id="11" name="Connecteur droit avec flèche 10"/>
          <p:cNvCxnSpPr/>
          <p:nvPr/>
        </p:nvCxnSpPr>
        <p:spPr>
          <a:xfrm>
            <a:off x="467544" y="3372037"/>
            <a:ext cx="0" cy="234868"/>
          </a:xfrm>
          <a:prstGeom prst="straightConnector1">
            <a:avLst/>
          </a:prstGeom>
          <a:ln>
            <a:solidFill>
              <a:srgbClr val="FF410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3104824" y="3686913"/>
            <a:ext cx="4752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smtClean="0">
                <a:solidFill>
                  <a:srgbClr val="FF410D"/>
                </a:solidFill>
              </a:rPr>
              <a:t>Affiche la notice d’autorité dans l’écran divisé</a:t>
            </a:r>
            <a:endParaRPr lang="fr-BE" sz="1600">
              <a:solidFill>
                <a:srgbClr val="FF410D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1704320" y="3821186"/>
            <a:ext cx="1369655" cy="0"/>
          </a:xfrm>
          <a:prstGeom prst="straightConnector1">
            <a:avLst/>
          </a:prstGeom>
          <a:ln>
            <a:solidFill>
              <a:srgbClr val="FF410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53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0"/>
            <a:ext cx="7992888" cy="1143000"/>
          </a:xfrm>
        </p:spPr>
        <p:txBody>
          <a:bodyPr/>
          <a:lstStyle/>
          <a:p>
            <a:r>
              <a:rPr lang="fr-BE" sz="2800"/>
              <a:t>Vedettes liées à une notice d’autorité</a:t>
            </a: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455" y="2348880"/>
            <a:ext cx="8475034" cy="1821081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sp>
        <p:nvSpPr>
          <p:cNvPr id="7" name="ZoneTexte 6"/>
          <p:cNvSpPr txBox="1"/>
          <p:nvPr/>
        </p:nvSpPr>
        <p:spPr>
          <a:xfrm>
            <a:off x="467544" y="1412776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mtClean="0"/>
              <a:t>F3 à partir d’une vedette déjà liée =&gt; l’icône        indique que la notice d’autorité est déjà liée au point d’accès dans cette notice bibliographique  </a:t>
            </a:r>
            <a:endParaRPr lang="fr-BE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1435478"/>
            <a:ext cx="372553" cy="310461"/>
          </a:xfrm>
          <a:prstGeom prst="rect">
            <a:avLst/>
          </a:prstGeom>
        </p:spPr>
      </p:pic>
      <p:sp>
        <p:nvSpPr>
          <p:cNvPr id="9" name="Ellipse 8"/>
          <p:cNvSpPr/>
          <p:nvPr/>
        </p:nvSpPr>
        <p:spPr>
          <a:xfrm>
            <a:off x="179512" y="3645024"/>
            <a:ext cx="1368152" cy="288032"/>
          </a:xfrm>
          <a:prstGeom prst="ellipse">
            <a:avLst/>
          </a:prstGeom>
          <a:noFill/>
          <a:ln w="19050">
            <a:solidFill>
              <a:srgbClr val="FF41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725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7992888" cy="5348064"/>
          </a:xfrm>
          <a:noFill/>
        </p:spPr>
        <p:txBody>
          <a:bodyPr>
            <a:normAutofit/>
          </a:bodyPr>
          <a:lstStyle/>
          <a:p>
            <a:pPr>
              <a:buClrTx/>
              <a:buSzPct val="110000"/>
              <a:buFont typeface="Wingdings" panose="05000000000000000000" pitchFamily="2" charset="2"/>
              <a:buChar char="ü"/>
            </a:pPr>
            <a:r>
              <a:rPr lang="fr-BE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Appeler les listes de vedettes à partir des notices </a:t>
            </a:r>
            <a:r>
              <a:rPr lang="fr-BE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bibliographiques – F3</a:t>
            </a:r>
          </a:p>
          <a:p>
            <a:pPr>
              <a:buClrTx/>
              <a:buSzPct val="110000"/>
              <a:buFont typeface="Wingdings" panose="05000000000000000000" pitchFamily="2" charset="2"/>
              <a:buChar char="ü"/>
            </a:pPr>
            <a:r>
              <a:rPr lang="fr-BE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Vedettes liées à une notice d’autorité</a:t>
            </a:r>
            <a:endParaRPr lang="fr-BE" sz="2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Tx/>
              <a:buSzPct val="110000"/>
              <a:buFont typeface="Wingdings" panose="05000000000000000000" pitchFamily="2" charset="2"/>
              <a:buChar char="ü"/>
            </a:pPr>
            <a:r>
              <a:rPr lang="fr-BE" sz="2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Créer une notice d’autorité (locale)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ln w="3175">
            <a:noFill/>
          </a:ln>
        </p:spPr>
        <p:txBody>
          <a:bodyPr/>
          <a:lstStyle/>
          <a:p>
            <a:r>
              <a:rPr lang="fr-BE" smtClean="0">
                <a:solidFill>
                  <a:srgbClr val="278989"/>
                </a:solidFill>
              </a:rPr>
              <a:t>Alma – Resource management – Metadata Editor - Points d'accès : F3</a:t>
            </a:r>
            <a:endParaRPr lang="en-US">
              <a:solidFill>
                <a:srgbClr val="27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30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396" y="0"/>
            <a:ext cx="7992888" cy="1143000"/>
          </a:xfrm>
        </p:spPr>
        <p:txBody>
          <a:bodyPr/>
          <a:lstStyle/>
          <a:p>
            <a:r>
              <a:rPr lang="fr-BE" sz="2800" smtClean="0"/>
              <a:t>Créer une notice d’autorité (locale)</a:t>
            </a:r>
            <a:endParaRPr lang="fr-BE" sz="280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797" y="2348880"/>
            <a:ext cx="7993063" cy="2352568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sp>
        <p:nvSpPr>
          <p:cNvPr id="7" name="ZoneTexte 6"/>
          <p:cNvSpPr txBox="1"/>
          <p:nvPr/>
        </p:nvSpPr>
        <p:spPr>
          <a:xfrm>
            <a:off x="423303" y="1196752"/>
            <a:ext cx="780498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BE" b="1" smtClean="0">
                <a:solidFill>
                  <a:srgbClr val="278989"/>
                </a:solidFill>
              </a:rPr>
              <a:t>Lorsque la vedette n’existe ni dans FRBNF ni dans LCNAMES, on peut être amené à créer une notice d’autorité locale</a:t>
            </a:r>
          </a:p>
          <a:p>
            <a:endParaRPr lang="fr-BE"/>
          </a:p>
          <a:p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539552" y="4149080"/>
            <a:ext cx="2160240" cy="288032"/>
          </a:xfrm>
          <a:prstGeom prst="rect">
            <a:avLst/>
          </a:prstGeom>
          <a:noFill/>
          <a:ln>
            <a:solidFill>
              <a:srgbClr val="FF41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2699792" y="2636912"/>
            <a:ext cx="4176464" cy="1512168"/>
          </a:xfrm>
          <a:prstGeom prst="straightConnector1">
            <a:avLst/>
          </a:prstGeom>
          <a:ln w="25400">
            <a:solidFill>
              <a:srgbClr val="FF410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331640" y="5091861"/>
            <a:ext cx="69076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mtClean="0"/>
              <a:t>Par défaut, toute nouvelle notice créée à partir de cette fonctionnalité est enregistrée dans le dossier local BNF. </a:t>
            </a:r>
          </a:p>
          <a:p>
            <a:pPr defTabSz="179388"/>
            <a:r>
              <a:rPr lang="fr-BE" sz="1600" i="1" smtClean="0"/>
              <a:t>	Par convention, toute notice d’autorité créée par l’ULiège est cataloguée en 	français.</a:t>
            </a:r>
            <a:endParaRPr lang="fr-BE" sz="1600" i="1"/>
          </a:p>
        </p:txBody>
      </p:sp>
    </p:spTree>
    <p:extLst>
      <p:ext uri="{BB962C8B-B14F-4D97-AF65-F5344CB8AC3E}">
        <p14:creationId xmlns:p14="http://schemas.microsoft.com/office/powerpoint/2010/main" val="1261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396" y="0"/>
            <a:ext cx="7992888" cy="1143000"/>
          </a:xfrm>
        </p:spPr>
        <p:txBody>
          <a:bodyPr/>
          <a:lstStyle/>
          <a:p>
            <a:r>
              <a:rPr lang="fr-BE" sz="2800" smtClean="0"/>
              <a:t>Créer une notice d’autorité (locale)</a:t>
            </a:r>
            <a:endParaRPr lang="fr-BE" sz="280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916490"/>
            <a:ext cx="6034123" cy="333852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95536" y="883413"/>
            <a:ext cx="7832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mtClean="0"/>
              <a:t>Par défaut, pour toute nouvelle notice créée, quel que soit le type de l’entité (personne, collectivité, œuvre…), c’est la grille « personne » qui est ouverte.</a:t>
            </a:r>
          </a:p>
          <a:p>
            <a:endParaRPr lang="fr-BE"/>
          </a:p>
        </p:txBody>
      </p:sp>
      <p:sp>
        <p:nvSpPr>
          <p:cNvPr id="13" name="ZoneTexte 12"/>
          <p:cNvSpPr txBox="1"/>
          <p:nvPr/>
        </p:nvSpPr>
        <p:spPr>
          <a:xfrm>
            <a:off x="235397" y="5255010"/>
            <a:ext cx="8153028" cy="892552"/>
          </a:xfrm>
          <a:prstGeom prst="rect">
            <a:avLst/>
          </a:prstGeom>
          <a:noFill/>
          <a:ln>
            <a:solidFill>
              <a:srgbClr val="FF410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BE" sz="1700" smtClean="0"/>
              <a:t>Une fois la nouvelle notice enregistrée, retourner dans l’arborescence des dossiers et rouvrir la notice bibliographique puis refaire l’opération de F3 pour retrouver la vedette.</a:t>
            </a:r>
          </a:p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1028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19" y="764704"/>
            <a:ext cx="8013591" cy="4988024"/>
          </a:xfrm>
        </p:spPr>
        <p:txBody>
          <a:bodyPr/>
          <a:lstStyle/>
          <a:p>
            <a:pPr marL="114300" indent="0">
              <a:buNone/>
            </a:pPr>
            <a:r>
              <a:rPr lang="fr-BE" i="1" smtClean="0">
                <a:solidFill>
                  <a:srgbClr val="0070C0"/>
                </a:solidFill>
              </a:rPr>
              <a:t>Les supports de formation et How to proposés par Liège Université Library pour le travail dans le  système ALMA</a:t>
            </a:r>
          </a:p>
          <a:p>
            <a:pPr marL="114300" indent="0">
              <a:buNone/>
            </a:pPr>
            <a:endParaRPr lang="fr-BE"/>
          </a:p>
          <a:p>
            <a:pPr>
              <a:buClrTx/>
              <a:buSzPct val="100000"/>
              <a:buFont typeface="Wingdings" panose="05000000000000000000" pitchFamily="2" charset="2"/>
              <a:buChar char="q"/>
            </a:pPr>
            <a:r>
              <a:rPr lang="fr-BE"/>
              <a:t>La boîte à outils </a:t>
            </a:r>
            <a:r>
              <a:rPr lang="fr-BE">
                <a:solidFill>
                  <a:srgbClr val="0070C0"/>
                </a:solidFill>
                <a:hlinkClick r:id="rId2"/>
              </a:rPr>
              <a:t>Alma @ </a:t>
            </a:r>
            <a:r>
              <a:rPr lang="fr-BE" smtClean="0">
                <a:solidFill>
                  <a:srgbClr val="0070C0"/>
                </a:solidFill>
                <a:hlinkClick r:id="rId2"/>
              </a:rPr>
              <a:t>ULiège </a:t>
            </a:r>
            <a:r>
              <a:rPr lang="fr-BE">
                <a:solidFill>
                  <a:srgbClr val="0070C0"/>
                </a:solidFill>
                <a:hlinkClick r:id="rId2"/>
              </a:rPr>
              <a:t>Library</a:t>
            </a:r>
            <a:endParaRPr lang="fr-BE">
              <a:solidFill>
                <a:srgbClr val="0070C0"/>
              </a:solidFill>
            </a:endParaRPr>
          </a:p>
          <a:p>
            <a:pPr marL="114300" indent="0">
              <a:buNone/>
            </a:pPr>
            <a:endParaRPr lang="fr-BE" smtClean="0"/>
          </a:p>
          <a:p>
            <a:pPr marL="114300" indent="0">
              <a:buNone/>
            </a:pPr>
            <a:endParaRPr lang="fr-BE"/>
          </a:p>
          <a:p>
            <a:pPr>
              <a:buClrTx/>
              <a:buSzPct val="100000"/>
              <a:buFont typeface="Wingdings" panose="05000000000000000000" pitchFamily="2" charset="2"/>
              <a:buChar char="q"/>
            </a:pPr>
            <a:r>
              <a:rPr lang="fr-BE" sz="1800" smtClean="0"/>
              <a:t>Pour le traitement des ressources (inventaire physique et catalogage), le </a:t>
            </a:r>
          </a:p>
          <a:p>
            <a:pPr marL="114300" indent="0">
              <a:buClrTx/>
              <a:buSzPct val="100000"/>
              <a:buNone/>
              <a:tabLst>
                <a:tab pos="355600" algn="l"/>
              </a:tabLst>
            </a:pPr>
            <a:r>
              <a:rPr lang="fr-BE" sz="1800"/>
              <a:t>	</a:t>
            </a:r>
            <a:r>
              <a:rPr lang="fr-BE" sz="1800" smtClean="0">
                <a:hlinkClick r:id="rId3"/>
              </a:rPr>
              <a:t>wiki </a:t>
            </a:r>
            <a:r>
              <a:rPr lang="fr-BE" sz="1800">
                <a:hlinkClick r:id="rId3"/>
              </a:rPr>
              <a:t>Gestion des ressources &amp; Catalogage</a:t>
            </a:r>
            <a:endParaRPr lang="fr-BE" sz="1800"/>
          </a:p>
          <a:p>
            <a:pPr>
              <a:buClrTx/>
              <a:buSzPct val="100000"/>
              <a:buFont typeface="Wingdings" panose="05000000000000000000" pitchFamily="2" charset="2"/>
              <a:buChar char="q"/>
            </a:pPr>
            <a:endParaRPr lang="fr-BE" sz="1800" smtClean="0"/>
          </a:p>
          <a:p>
            <a:pPr marL="114300" indent="0">
              <a:buNone/>
            </a:pPr>
            <a:r>
              <a:rPr lang="fr-BE"/>
              <a:t>	</a:t>
            </a:r>
            <a:r>
              <a:rPr lang="fr-BE" smtClean="0"/>
              <a:t>	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1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340768"/>
            <a:ext cx="1728093" cy="1718965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22644" y="3051413"/>
            <a:ext cx="354648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" indent="0">
              <a:buNone/>
            </a:pPr>
            <a:r>
              <a:rPr lang="fr-BE" i="1" smtClean="0">
                <a:solidFill>
                  <a:srgbClr val="0070C0"/>
                </a:solidFill>
              </a:rPr>
              <a:t>TF Alma Resource Management </a:t>
            </a:r>
          </a:p>
          <a:p>
            <a:pPr marL="114300" indent="0" algn="ctr">
              <a:buNone/>
            </a:pPr>
            <a:r>
              <a:rPr lang="fr-BE" i="1" smtClean="0">
                <a:solidFill>
                  <a:srgbClr val="0070C0"/>
                </a:solidFill>
              </a:rPr>
              <a:t>ULiège </a:t>
            </a:r>
            <a:r>
              <a:rPr lang="fr-BE" i="1">
                <a:solidFill>
                  <a:srgbClr val="0070C0"/>
                </a:solidFill>
              </a:rPr>
              <a:t>Library</a:t>
            </a:r>
          </a:p>
          <a:p>
            <a:pPr marL="114300" indent="0" algn="ctr">
              <a:buNone/>
            </a:pPr>
            <a:r>
              <a:rPr lang="fr-BE"/>
              <a:t>mail :</a:t>
            </a:r>
            <a:r>
              <a:rPr lang="fr-BE" i="1"/>
              <a:t> </a:t>
            </a:r>
            <a:r>
              <a:rPr lang="fr-BE" smtClean="0"/>
              <a:t>alma-rm@lists.ulg.ac.be</a:t>
            </a:r>
            <a:endParaRPr lang="fr-BE" b="1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1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36712"/>
            <a:ext cx="7992888" cy="5348064"/>
          </a:xfrm>
          <a:noFill/>
        </p:spPr>
        <p:txBody>
          <a:bodyPr>
            <a:normAutofit/>
          </a:bodyPr>
          <a:lstStyle/>
          <a:p>
            <a:pPr>
              <a:buClrTx/>
              <a:buSzPct val="110000"/>
              <a:buFont typeface="Wingdings" panose="05000000000000000000" pitchFamily="2" charset="2"/>
              <a:buChar char="ü"/>
            </a:pPr>
            <a:r>
              <a:rPr lang="fr-BE" sz="2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Appeler les listes de vedettes à partir des notices </a:t>
            </a:r>
            <a:r>
              <a:rPr lang="fr-BE" sz="2400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bibliographiques – F3</a:t>
            </a:r>
          </a:p>
          <a:p>
            <a:pPr>
              <a:buClrTx/>
              <a:buSzPct val="110000"/>
              <a:buFont typeface="Wingdings" panose="05000000000000000000" pitchFamily="2" charset="2"/>
              <a:buChar char="ü"/>
            </a:pPr>
            <a:r>
              <a:rPr lang="fr-BE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Vedettes liées à une notice d’autorité</a:t>
            </a:r>
            <a:endParaRPr lang="fr-BE" sz="2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Tx/>
              <a:buSzPct val="110000"/>
              <a:buFont typeface="Wingdings" panose="05000000000000000000" pitchFamily="2" charset="2"/>
              <a:buChar char="ü"/>
            </a:pPr>
            <a:r>
              <a:rPr lang="fr-BE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Créer une notice d’autorité (locale)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ln w="3175">
            <a:noFill/>
          </a:ln>
        </p:spPr>
        <p:txBody>
          <a:bodyPr/>
          <a:lstStyle/>
          <a:p>
            <a:r>
              <a:rPr lang="fr-BE" smtClean="0">
                <a:solidFill>
                  <a:srgbClr val="278989"/>
                </a:solidFill>
              </a:rPr>
              <a:t>Alma – Resource management – Metadata Editor - Points d'accès : F3</a:t>
            </a:r>
            <a:endParaRPr lang="en-US">
              <a:solidFill>
                <a:srgbClr val="27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43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08912" cy="1143000"/>
          </a:xfrm>
        </p:spPr>
        <p:txBody>
          <a:bodyPr/>
          <a:lstStyle/>
          <a:p>
            <a:r>
              <a:rPr lang="fr-BE" sz="2800" smtClean="0"/>
              <a:t>Appeler les listes de vedettes à partir des notices bibliographiques</a:t>
            </a:r>
            <a:endParaRPr lang="fr-BE" sz="280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43000"/>
            <a:ext cx="8208912" cy="5257800"/>
          </a:xfrm>
        </p:spPr>
        <p:txBody>
          <a:bodyPr/>
          <a:lstStyle/>
          <a:p>
            <a:pPr marL="0" indent="0">
              <a:buNone/>
            </a:pPr>
            <a:r>
              <a:rPr lang="fr-BE" smtClean="0">
                <a:sym typeface="Wingdings" panose="05000000000000000000" pitchFamily="2" charset="2"/>
              </a:rPr>
              <a:t>La </a:t>
            </a:r>
            <a:r>
              <a:rPr lang="fr-BE">
                <a:sym typeface="Wingdings" panose="05000000000000000000" pitchFamily="2" charset="2"/>
              </a:rPr>
              <a:t>touche clavier </a:t>
            </a:r>
            <a:r>
              <a:rPr lang="fr-BE" b="1">
                <a:sym typeface="Wingdings" panose="05000000000000000000" pitchFamily="2" charset="2"/>
              </a:rPr>
              <a:t>F3</a:t>
            </a:r>
            <a:r>
              <a:rPr lang="fr-BE">
                <a:sym typeface="Wingdings" panose="05000000000000000000" pitchFamily="2" charset="2"/>
              </a:rPr>
              <a:t> active la recherche dans les fichiers d’autorités et/ou les entrées d’index existantes dans d’autres notices bibliographiques pour les zones  </a:t>
            </a:r>
            <a:r>
              <a:rPr lang="fr-BE" b="1">
                <a:sym typeface="Wingdings" panose="05000000000000000000" pitchFamily="2" charset="2"/>
              </a:rPr>
              <a:t>1XX</a:t>
            </a:r>
            <a:r>
              <a:rPr lang="fr-BE" b="1" smtClean="0">
                <a:sym typeface="Wingdings" panose="05000000000000000000" pitchFamily="2" charset="2"/>
              </a:rPr>
              <a:t>, 6XX</a:t>
            </a:r>
            <a:r>
              <a:rPr lang="fr-BE" b="1">
                <a:sym typeface="Wingdings" panose="05000000000000000000" pitchFamily="2" charset="2"/>
              </a:rPr>
              <a:t>, 7XX, 8XX</a:t>
            </a:r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9" y="4078824"/>
            <a:ext cx="8460432" cy="209171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1844824"/>
            <a:ext cx="2944626" cy="1395971"/>
          </a:xfrm>
          <a:prstGeom prst="rect">
            <a:avLst/>
          </a:prstGeom>
        </p:spPr>
      </p:pic>
      <p:sp>
        <p:nvSpPr>
          <p:cNvPr id="11" name="Ellipse 10"/>
          <p:cNvSpPr/>
          <p:nvPr/>
        </p:nvSpPr>
        <p:spPr>
          <a:xfrm>
            <a:off x="3122813" y="3438563"/>
            <a:ext cx="1152128" cy="504056"/>
          </a:xfrm>
          <a:prstGeom prst="ellipse">
            <a:avLst/>
          </a:prstGeom>
          <a:solidFill>
            <a:srgbClr val="FF4D1D"/>
          </a:solidFill>
          <a:ln>
            <a:solidFill>
              <a:srgbClr val="FF4D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2000" b="1" smtClean="0">
                <a:solidFill>
                  <a:schemeClr val="tx2">
                    <a:lumMod val="50000"/>
                  </a:schemeClr>
                </a:solidFill>
              </a:rPr>
              <a:t>F3</a:t>
            </a:r>
            <a:endParaRPr lang="fr-BE" sz="2000" b="1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3" name="Connecteur droit avec flèche 12"/>
          <p:cNvCxnSpPr>
            <a:endCxn id="11" idx="6"/>
          </p:cNvCxnSpPr>
          <p:nvPr/>
        </p:nvCxnSpPr>
        <p:spPr>
          <a:xfrm flipH="1">
            <a:off x="4274941" y="3208305"/>
            <a:ext cx="1368152" cy="482286"/>
          </a:xfrm>
          <a:prstGeom prst="straightConnector1">
            <a:avLst/>
          </a:prstGeom>
          <a:ln w="25400">
            <a:solidFill>
              <a:srgbClr val="FF4D1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>
            <a:off x="2051720" y="3878356"/>
            <a:ext cx="1300656" cy="308778"/>
          </a:xfrm>
          <a:prstGeom prst="straightConnector1">
            <a:avLst/>
          </a:prstGeom>
          <a:ln w="25400">
            <a:solidFill>
              <a:srgbClr val="FF4D1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04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136904" cy="1143000"/>
          </a:xfrm>
        </p:spPr>
        <p:txBody>
          <a:bodyPr/>
          <a:lstStyle/>
          <a:p>
            <a:r>
              <a:rPr lang="fr-BE" sz="2800"/>
              <a:t>Appeler les listes de vedettes à partir des notices bibliographiques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43000"/>
            <a:ext cx="8280268" cy="4988024"/>
          </a:xfrm>
        </p:spPr>
        <p:txBody>
          <a:bodyPr/>
          <a:lstStyle/>
          <a:p>
            <a:pPr marL="114300" indent="0">
              <a:buNone/>
            </a:pPr>
            <a:r>
              <a:rPr lang="fr-BE" sz="1800">
                <a:sym typeface="Wingdings" panose="05000000000000000000" pitchFamily="2" charset="2"/>
              </a:rPr>
              <a:t>La touche clavier </a:t>
            </a:r>
            <a:r>
              <a:rPr lang="fr-BE" sz="1800" b="1">
                <a:sym typeface="Wingdings" panose="05000000000000000000" pitchFamily="2" charset="2"/>
              </a:rPr>
              <a:t>F3</a:t>
            </a:r>
            <a:r>
              <a:rPr lang="fr-BE" sz="1800">
                <a:sym typeface="Wingdings" panose="05000000000000000000" pitchFamily="2" charset="2"/>
              </a:rPr>
              <a:t> active également la recherche dans les fichiers d’autorités et/ou les entrées d’index existantes dans d’autres notices bibliographiques pour la zone </a:t>
            </a:r>
            <a:r>
              <a:rPr lang="fr-BE" sz="1800" b="1">
                <a:sym typeface="Wingdings" panose="05000000000000000000" pitchFamily="2" charset="2"/>
              </a:rPr>
              <a:t>490</a:t>
            </a:r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395536" y="3828975"/>
            <a:ext cx="7704856" cy="1754326"/>
          </a:xfrm>
          <a:prstGeom prst="rect">
            <a:avLst/>
          </a:prstGeom>
          <a:noFill/>
          <a:ln w="34925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fr-BE" smtClean="0"/>
              <a:t>La recherche porte sur les zones 130/430 du fichier d’autorité ou sur les zones 490 des notices bibliographiques.</a:t>
            </a:r>
          </a:p>
          <a:p>
            <a:r>
              <a:rPr lang="fr-BE" smtClean="0"/>
              <a:t>La vedette peut être sélectionnée à partir de la fonctionnalité F3</a:t>
            </a:r>
          </a:p>
          <a:p>
            <a:r>
              <a:rPr lang="fr-BE" b="1" smtClean="0">
                <a:solidFill>
                  <a:srgbClr val="008000"/>
                </a:solidFill>
              </a:rPr>
              <a:t>MAIS </a:t>
            </a:r>
          </a:p>
          <a:p>
            <a:r>
              <a:rPr lang="fr-BE" u="sng" smtClean="0">
                <a:solidFill>
                  <a:srgbClr val="008000"/>
                </a:solidFill>
              </a:rPr>
              <a:t>le contrôle d’autorité (liaison à la notice d’autorité &amp; correction du terme préféré) n’est pas actif sur la zone 490,</a:t>
            </a:r>
            <a:endParaRPr lang="fr-BE" u="sng">
              <a:solidFill>
                <a:srgbClr val="008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71600" y="558405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i="1" smtClean="0"/>
              <a:t>Si vous devez créer un lien avec la notice d’autorité, c’est une zone 800-830 qui sera utilisée=&gt; répéter la recherche F3 pour cette zone.</a:t>
            </a:r>
            <a:endParaRPr lang="fr-BE" i="1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474" y="1761170"/>
            <a:ext cx="7668344" cy="187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9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136904" cy="1143000"/>
          </a:xfrm>
        </p:spPr>
        <p:txBody>
          <a:bodyPr/>
          <a:lstStyle/>
          <a:p>
            <a:r>
              <a:rPr lang="fr-BE" sz="2800"/>
              <a:t>Appeler les listes de vedettes à partir des notices bibliographiques</a:t>
            </a:r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225" y="2155825"/>
            <a:ext cx="8086725" cy="2962275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323528" y="1268760"/>
            <a:ext cx="8039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mtClean="0"/>
              <a:t>Zones 1XX, 7XX, 8XX </a:t>
            </a:r>
          </a:p>
          <a:p>
            <a:pPr defTabSz="534988"/>
            <a:r>
              <a:rPr lang="fr-BE" smtClean="0"/>
              <a:t>	Accès à 2 fichiers d’autorité : </a:t>
            </a:r>
            <a:r>
              <a:rPr lang="fr-BE" b="1" smtClean="0">
                <a:solidFill>
                  <a:srgbClr val="278989"/>
                </a:solidFill>
              </a:rPr>
              <a:t>FRBNF et LCNAMES</a:t>
            </a:r>
            <a:endParaRPr lang="fr-BE" b="1">
              <a:solidFill>
                <a:srgbClr val="278989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27766" y="1212842"/>
            <a:ext cx="824967" cy="3417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27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300" i="1" smtClean="0">
                <a:solidFill>
                  <a:schemeClr val="tx2">
                    <a:lumMod val="75000"/>
                  </a:schemeClr>
                </a:solidFill>
              </a:rPr>
              <a:t>Priorité 1</a:t>
            </a:r>
            <a:endParaRPr lang="fr-BE" sz="1300" i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82605" y="1214825"/>
            <a:ext cx="854484" cy="3417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27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300" i="1" smtClean="0">
                <a:solidFill>
                  <a:schemeClr val="tx2">
                    <a:lumMod val="75000"/>
                  </a:schemeClr>
                </a:solidFill>
              </a:rPr>
              <a:t>Priorité 2</a:t>
            </a:r>
            <a:endParaRPr lang="fr-BE" sz="1300" i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10800000" flipH="1" flipV="1">
            <a:off x="3940249" y="2392305"/>
            <a:ext cx="2647975" cy="1071221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600" smtClean="0">
                <a:solidFill>
                  <a:srgbClr val="008000"/>
                </a:solidFill>
              </a:rPr>
              <a:t>Notices d’autorité créées par l’ULiège (notices locales) dans le dossier local BNF</a:t>
            </a:r>
            <a:endParaRPr lang="fr-BE" sz="1600">
              <a:solidFill>
                <a:srgbClr val="008000"/>
              </a:solidFill>
            </a:endParaRPr>
          </a:p>
        </p:txBody>
      </p:sp>
      <p:sp>
        <p:nvSpPr>
          <p:cNvPr id="14" name="Organigramme : Multidocument 13"/>
          <p:cNvSpPr/>
          <p:nvPr/>
        </p:nvSpPr>
        <p:spPr>
          <a:xfrm>
            <a:off x="4738267" y="3320531"/>
            <a:ext cx="1051937" cy="758952"/>
          </a:xfrm>
          <a:prstGeom prst="flowChartMultidocument">
            <a:avLst/>
          </a:prstGeom>
          <a:solidFill>
            <a:srgbClr val="F6D3F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u="sng" smtClean="0">
                <a:solidFill>
                  <a:schemeClr val="tx1"/>
                </a:solidFill>
              </a:rPr>
              <a:t>IZ</a:t>
            </a:r>
            <a:endParaRPr lang="fr-BE" b="1" u="sng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10800000" flipH="1" flipV="1">
            <a:off x="2962423" y="4706330"/>
            <a:ext cx="3240360" cy="102783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mtClean="0">
              <a:solidFill>
                <a:srgbClr val="660066"/>
              </a:solidFill>
            </a:endParaRPr>
          </a:p>
          <a:p>
            <a:pPr algn="ctr"/>
            <a:r>
              <a:rPr lang="fr-BE" sz="1600" smtClean="0">
                <a:solidFill>
                  <a:srgbClr val="660066"/>
                </a:solidFill>
              </a:rPr>
              <a:t>FRBNF</a:t>
            </a:r>
          </a:p>
          <a:p>
            <a:pPr algn="ctr"/>
            <a:r>
              <a:rPr lang="fr-BE" sz="1600" smtClean="0">
                <a:solidFill>
                  <a:srgbClr val="660066"/>
                </a:solidFill>
              </a:rPr>
              <a:t>= fichier d’autorité Noms/Titres de la Bibliothèque nationale de France</a:t>
            </a:r>
            <a:endParaRPr lang="fr-BE" sz="1600">
              <a:solidFill>
                <a:srgbClr val="660066"/>
              </a:solidFill>
            </a:endParaRPr>
          </a:p>
          <a:p>
            <a:pPr algn="ctr"/>
            <a:endParaRPr lang="fr-BE"/>
          </a:p>
        </p:txBody>
      </p:sp>
      <p:sp>
        <p:nvSpPr>
          <p:cNvPr id="16" name="Organigramme : Multidocument 15"/>
          <p:cNvSpPr/>
          <p:nvPr/>
        </p:nvSpPr>
        <p:spPr>
          <a:xfrm>
            <a:off x="4056635" y="5640133"/>
            <a:ext cx="1051937" cy="758952"/>
          </a:xfrm>
          <a:prstGeom prst="flowChartMultidocument">
            <a:avLst/>
          </a:prstGeom>
          <a:solidFill>
            <a:srgbClr val="F6D3F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u="sng" smtClean="0">
                <a:solidFill>
                  <a:schemeClr val="tx1"/>
                </a:solidFill>
              </a:rPr>
              <a:t>CZ</a:t>
            </a:r>
            <a:endParaRPr lang="fr-BE" b="1" u="sng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3528" y="4005064"/>
            <a:ext cx="3096344" cy="288032"/>
          </a:xfrm>
          <a:prstGeom prst="rect">
            <a:avLst/>
          </a:prstGeom>
          <a:noFill/>
          <a:ln w="222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3419872" y="3463527"/>
            <a:ext cx="520377" cy="541537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23528" y="4546600"/>
            <a:ext cx="1224136" cy="571499"/>
          </a:xfrm>
          <a:prstGeom prst="rect">
            <a:avLst/>
          </a:prstGeom>
          <a:noFill/>
          <a:ln w="222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1528974" y="4804599"/>
            <a:ext cx="1433448" cy="250147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22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136904" cy="1143000"/>
          </a:xfrm>
        </p:spPr>
        <p:txBody>
          <a:bodyPr/>
          <a:lstStyle/>
          <a:p>
            <a:r>
              <a:rPr lang="fr-BE" sz="2800"/>
              <a:t>Appeler les listes de vedettes à partir des notices bibliographiques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sp>
        <p:nvSpPr>
          <p:cNvPr id="10" name="ZoneTexte 9"/>
          <p:cNvSpPr txBox="1"/>
          <p:nvPr/>
        </p:nvSpPr>
        <p:spPr>
          <a:xfrm>
            <a:off x="323528" y="1268760"/>
            <a:ext cx="8039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mtClean="0"/>
              <a:t>Zones 1XX, 7XX, 8XX </a:t>
            </a:r>
          </a:p>
          <a:p>
            <a:pPr defTabSz="534988"/>
            <a:r>
              <a:rPr lang="fr-BE" smtClean="0"/>
              <a:t>	Accès à 2 fichiers d’autorité : </a:t>
            </a:r>
            <a:r>
              <a:rPr lang="fr-BE" b="1" smtClean="0">
                <a:solidFill>
                  <a:srgbClr val="278989"/>
                </a:solidFill>
              </a:rPr>
              <a:t>FRBNF et LCNAMES</a:t>
            </a:r>
            <a:endParaRPr lang="fr-BE" b="1">
              <a:solidFill>
                <a:srgbClr val="278989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27766" y="1212842"/>
            <a:ext cx="824967" cy="3417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27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300" i="1" smtClean="0">
                <a:solidFill>
                  <a:schemeClr val="tx2">
                    <a:lumMod val="75000"/>
                  </a:schemeClr>
                </a:solidFill>
              </a:rPr>
              <a:t>Priorité 1</a:t>
            </a:r>
            <a:endParaRPr lang="fr-BE" sz="1300" i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82605" y="1214825"/>
            <a:ext cx="854484" cy="3417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278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300" i="1" smtClean="0">
                <a:solidFill>
                  <a:schemeClr val="tx2">
                    <a:lumMod val="75000"/>
                  </a:schemeClr>
                </a:solidFill>
              </a:rPr>
              <a:t>Priorité 2</a:t>
            </a:r>
            <a:endParaRPr lang="fr-BE" sz="1300" i="1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341" y="2040851"/>
            <a:ext cx="7488832" cy="2027662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385601" y="3212976"/>
            <a:ext cx="1224136" cy="571499"/>
          </a:xfrm>
          <a:prstGeom prst="rect">
            <a:avLst/>
          </a:prstGeom>
          <a:noFill/>
          <a:ln w="222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3" name="Rectangle 22"/>
          <p:cNvSpPr/>
          <p:nvPr/>
        </p:nvSpPr>
        <p:spPr>
          <a:xfrm rot="10800000" flipH="1" flipV="1">
            <a:off x="3203606" y="2785453"/>
            <a:ext cx="3240360" cy="102783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mtClean="0">
              <a:solidFill>
                <a:srgbClr val="660066"/>
              </a:solidFill>
            </a:endParaRPr>
          </a:p>
          <a:p>
            <a:pPr algn="ctr"/>
            <a:r>
              <a:rPr lang="fr-BE" sz="1600" smtClean="0">
                <a:solidFill>
                  <a:srgbClr val="660066"/>
                </a:solidFill>
              </a:rPr>
              <a:t>LCNAMES</a:t>
            </a:r>
          </a:p>
          <a:p>
            <a:pPr algn="ctr"/>
            <a:r>
              <a:rPr lang="fr-BE" sz="1600" smtClean="0">
                <a:solidFill>
                  <a:srgbClr val="660066"/>
                </a:solidFill>
              </a:rPr>
              <a:t>= fichier d’autorité Noms/Titres de la Library of Congress</a:t>
            </a:r>
            <a:endParaRPr lang="fr-BE" sz="1600">
              <a:solidFill>
                <a:srgbClr val="660066"/>
              </a:solidFill>
            </a:endParaRPr>
          </a:p>
          <a:p>
            <a:pPr algn="ctr"/>
            <a:endParaRPr lang="fr-BE"/>
          </a:p>
        </p:txBody>
      </p:sp>
      <p:cxnSp>
        <p:nvCxnSpPr>
          <p:cNvPr id="24" name="Connecteur droit avec flèche 23"/>
          <p:cNvCxnSpPr/>
          <p:nvPr/>
        </p:nvCxnSpPr>
        <p:spPr>
          <a:xfrm flipV="1">
            <a:off x="1609737" y="3299372"/>
            <a:ext cx="1593868" cy="173439"/>
          </a:xfrm>
          <a:prstGeom prst="straightConnector1">
            <a:avLst/>
          </a:prstGeom>
          <a:ln w="254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651" y="4370512"/>
            <a:ext cx="8048625" cy="1828800"/>
          </a:xfrm>
          <a:prstGeom prst="rect">
            <a:avLst/>
          </a:prstGeom>
        </p:spPr>
      </p:pic>
      <p:sp>
        <p:nvSpPr>
          <p:cNvPr id="26" name="Organigramme : Multidocument 25"/>
          <p:cNvSpPr/>
          <p:nvPr/>
        </p:nvSpPr>
        <p:spPr>
          <a:xfrm>
            <a:off x="4251128" y="3678632"/>
            <a:ext cx="1051937" cy="758952"/>
          </a:xfrm>
          <a:prstGeom prst="flowChartMultidocument">
            <a:avLst/>
          </a:prstGeom>
          <a:solidFill>
            <a:srgbClr val="F6D3F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 u="sng" smtClean="0">
                <a:solidFill>
                  <a:schemeClr val="tx1"/>
                </a:solidFill>
              </a:rPr>
              <a:t>CZ</a:t>
            </a:r>
            <a:endParaRPr lang="fr-BE" b="1" u="sng">
              <a:solidFill>
                <a:schemeClr val="tx1"/>
              </a:solidFill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1756398" y="4813116"/>
            <a:ext cx="2183851" cy="45815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2555776" y="2785453"/>
            <a:ext cx="0" cy="2027663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87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136904" cy="1143000"/>
          </a:xfrm>
        </p:spPr>
        <p:txBody>
          <a:bodyPr/>
          <a:lstStyle/>
          <a:p>
            <a:r>
              <a:rPr lang="fr-BE" sz="2800"/>
              <a:t>Appeler les listes de vedettes à partir des notices bibliographiques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974952"/>
            <a:ext cx="6664796" cy="2007373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07504" y="2286141"/>
            <a:ext cx="1414691" cy="692497"/>
          </a:xfrm>
          <a:prstGeom prst="rect">
            <a:avLst/>
          </a:prstGeom>
          <a:noFill/>
          <a:ln>
            <a:solidFill>
              <a:srgbClr val="FB3621"/>
            </a:solidFill>
          </a:ln>
        </p:spPr>
        <p:txBody>
          <a:bodyPr wrap="square" rtlCol="0">
            <a:spAutoFit/>
          </a:bodyPr>
          <a:lstStyle/>
          <a:p>
            <a:r>
              <a:rPr lang="fr-BE" sz="1300" b="1">
                <a:solidFill>
                  <a:srgbClr val="FF410D"/>
                </a:solidFill>
              </a:rPr>
              <a:t>Formes </a:t>
            </a:r>
            <a:r>
              <a:rPr lang="fr-BE" sz="1300" b="1" smtClean="0">
                <a:solidFill>
                  <a:srgbClr val="FF410D"/>
                </a:solidFill>
              </a:rPr>
              <a:t>retenues de la notice d’autorité</a:t>
            </a:r>
            <a:endParaRPr lang="fr-BE" sz="1300" b="1">
              <a:solidFill>
                <a:srgbClr val="FF410D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331640" y="2978638"/>
            <a:ext cx="216024" cy="306346"/>
          </a:xfrm>
          <a:prstGeom prst="ellipse">
            <a:avLst/>
          </a:prstGeom>
          <a:noFill/>
          <a:ln>
            <a:solidFill>
              <a:srgbClr val="FB36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5" name="ZoneTexte 24"/>
          <p:cNvSpPr txBox="1"/>
          <p:nvPr/>
        </p:nvSpPr>
        <p:spPr>
          <a:xfrm>
            <a:off x="1979712" y="4121780"/>
            <a:ext cx="1414691" cy="69249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BE" sz="1300" b="1">
                <a:solidFill>
                  <a:srgbClr val="7030A0"/>
                </a:solidFill>
              </a:rPr>
              <a:t>Formes </a:t>
            </a:r>
            <a:r>
              <a:rPr lang="fr-BE" sz="1300" b="1" smtClean="0">
                <a:solidFill>
                  <a:srgbClr val="7030A0"/>
                </a:solidFill>
              </a:rPr>
              <a:t>retenues de la notice d’autorité</a:t>
            </a:r>
            <a:endParaRPr lang="fr-BE" sz="1300" b="1">
              <a:solidFill>
                <a:srgbClr val="7030A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31640" y="3717032"/>
            <a:ext cx="1800200" cy="265293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17" name="Connecteur en angle 16"/>
          <p:cNvCxnSpPr>
            <a:endCxn id="25" idx="1"/>
          </p:cNvCxnSpPr>
          <p:nvPr/>
        </p:nvCxnSpPr>
        <p:spPr>
          <a:xfrm>
            <a:off x="1331640" y="3991372"/>
            <a:ext cx="648072" cy="476657"/>
          </a:xfrm>
          <a:prstGeom prst="bentConnector3">
            <a:avLst/>
          </a:prstGeom>
          <a:ln w="127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474370" y="3903006"/>
            <a:ext cx="2057969" cy="9661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75">
                <a:solidFill>
                  <a:srgbClr val="0070C0"/>
                </a:solidFill>
              </a:rPr>
              <a:t>Voir la notice d’autorité complète (format Marc21</a:t>
            </a:r>
            <a:r>
              <a:rPr lang="fr-BE" sz="1275" smtClean="0">
                <a:solidFill>
                  <a:srgbClr val="0070C0"/>
                </a:solidFill>
              </a:rPr>
              <a:t>) </a:t>
            </a:r>
          </a:p>
          <a:p>
            <a:pPr algn="ctr"/>
            <a:r>
              <a:rPr lang="fr-BE" sz="1275" smtClean="0">
                <a:solidFill>
                  <a:srgbClr val="0070C0"/>
                </a:solidFill>
              </a:rPr>
              <a:t>=&gt; La notice s’affiche sur la partie droite du panneau principal</a:t>
            </a:r>
            <a:endParaRPr lang="fr-BE" sz="1275">
              <a:solidFill>
                <a:srgbClr val="0070C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841877" y="4737196"/>
            <a:ext cx="1475472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350">
                <a:solidFill>
                  <a:srgbClr val="0070C0"/>
                </a:solidFill>
              </a:rPr>
              <a:t>Sélectionner cette vedette</a:t>
            </a:r>
          </a:p>
        </p:txBody>
      </p:sp>
      <p:cxnSp>
        <p:nvCxnSpPr>
          <p:cNvPr id="34" name="Connecteur droit avec flèche 33"/>
          <p:cNvCxnSpPr/>
          <p:nvPr/>
        </p:nvCxnSpPr>
        <p:spPr>
          <a:xfrm flipV="1">
            <a:off x="5868145" y="3356992"/>
            <a:ext cx="936103" cy="536968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H="1" flipV="1">
            <a:off x="7491789" y="3903008"/>
            <a:ext cx="32693" cy="834188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76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3813"/>
            <a:ext cx="8208912" cy="1143000"/>
          </a:xfrm>
        </p:spPr>
        <p:txBody>
          <a:bodyPr/>
          <a:lstStyle/>
          <a:p>
            <a:r>
              <a:rPr lang="fr-BE" sz="2800"/>
              <a:t>Appeler les listes de vedettes à partir des notices bibliographiques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611" y="1985283"/>
            <a:ext cx="6217610" cy="366367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34611" y="4199127"/>
            <a:ext cx="2460733" cy="288032"/>
          </a:xfrm>
          <a:prstGeom prst="rect">
            <a:avLst/>
          </a:prstGeom>
          <a:noFill/>
          <a:ln>
            <a:solidFill>
              <a:srgbClr val="FF41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13" name="Connecteur droit avec flèche 12"/>
          <p:cNvCxnSpPr/>
          <p:nvPr/>
        </p:nvCxnSpPr>
        <p:spPr>
          <a:xfrm flipV="1">
            <a:off x="2796777" y="2663323"/>
            <a:ext cx="762673" cy="1587841"/>
          </a:xfrm>
          <a:prstGeom prst="straightConnector1">
            <a:avLst/>
          </a:prstGeom>
          <a:ln w="31750">
            <a:solidFill>
              <a:srgbClr val="FF410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7082" y="3457243"/>
            <a:ext cx="3943350" cy="314325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334610" y="1146813"/>
            <a:ext cx="7981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smtClean="0">
                <a:solidFill>
                  <a:srgbClr val="278989"/>
                </a:solidFill>
              </a:rPr>
              <a:t>Visualiser la notice d’autorité complète</a:t>
            </a:r>
          </a:p>
          <a:p>
            <a:r>
              <a:rPr lang="fr-BE" b="1" smtClean="0">
                <a:solidFill>
                  <a:srgbClr val="278989"/>
                </a:solidFill>
              </a:rPr>
              <a:t>Visualiser et éditer les notices bibliographiques où la vedette est liée</a:t>
            </a:r>
            <a:endParaRPr lang="fr-BE" b="1">
              <a:solidFill>
                <a:srgbClr val="278989"/>
              </a:solidFill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6330093" y="2263900"/>
            <a:ext cx="510162" cy="1193343"/>
          </a:xfrm>
          <a:prstGeom prst="straightConnector1">
            <a:avLst/>
          </a:prstGeom>
          <a:ln w="31750">
            <a:solidFill>
              <a:srgbClr val="FF410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32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136904" cy="1143000"/>
          </a:xfrm>
        </p:spPr>
        <p:txBody>
          <a:bodyPr/>
          <a:lstStyle/>
          <a:p>
            <a:r>
              <a:rPr lang="fr-BE" sz="2800"/>
              <a:t>Appeler les listes de vedettes à partir des notices bibliographiques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– Resource management – Metadata Editor - Points d'accès : F3</a:t>
            </a:r>
            <a:endParaRPr lang="en-US"/>
          </a:p>
        </p:txBody>
      </p:sp>
      <p:sp>
        <p:nvSpPr>
          <p:cNvPr id="3" name="ZoneTexte 2"/>
          <p:cNvSpPr txBox="1"/>
          <p:nvPr/>
        </p:nvSpPr>
        <p:spPr>
          <a:xfrm>
            <a:off x="200632" y="1219974"/>
            <a:ext cx="7226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smtClean="0">
                <a:solidFill>
                  <a:srgbClr val="278989"/>
                </a:solidFill>
              </a:rPr>
              <a:t>Éditer une notice d’autorité locale à partir de la recherche par F3</a:t>
            </a:r>
            <a:endParaRPr lang="fr-BE" b="1">
              <a:solidFill>
                <a:srgbClr val="278989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75390"/>
            <a:ext cx="6338094" cy="323265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936" y="4910849"/>
            <a:ext cx="1714500" cy="361950"/>
          </a:xfrm>
          <a:prstGeom prst="rect">
            <a:avLst/>
          </a:prstGeom>
        </p:spPr>
      </p:pic>
      <p:sp>
        <p:nvSpPr>
          <p:cNvPr id="19" name="Ellipse 18"/>
          <p:cNvSpPr/>
          <p:nvPr/>
        </p:nvSpPr>
        <p:spPr>
          <a:xfrm>
            <a:off x="3686195" y="5440432"/>
            <a:ext cx="2401571" cy="927487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mtClean="0"/>
              <a:t>Seulement pour les notices LOCALES!</a:t>
            </a:r>
            <a:endParaRPr lang="fr-BE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7766" y="2092240"/>
            <a:ext cx="3028950" cy="23241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087766" y="3492907"/>
            <a:ext cx="2882443" cy="51215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5652120" y="3861048"/>
            <a:ext cx="685974" cy="1133078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25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Personnalisé 5">
      <a:dk1>
        <a:srgbClr val="2F2B20"/>
      </a:dk1>
      <a:lt1>
        <a:srgbClr val="FFFFFF"/>
      </a:lt1>
      <a:dk2>
        <a:srgbClr val="3C4457"/>
      </a:dk2>
      <a:lt2>
        <a:srgbClr val="FBBE34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10875</TotalTime>
  <Words>986</Words>
  <Application>Microsoft Office PowerPoint</Application>
  <PresentationFormat>Affichage à l'écran (4:3)</PresentationFormat>
  <Paragraphs>135</Paragraphs>
  <Slides>19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Arial</vt:lpstr>
      <vt:lpstr>Arial Rounded MT Bold</vt:lpstr>
      <vt:lpstr>Calibri</vt:lpstr>
      <vt:lpstr>Calibri Light</vt:lpstr>
      <vt:lpstr>Wingdings</vt:lpstr>
      <vt:lpstr>Contiguïté</vt:lpstr>
      <vt:lpstr>Conception personnalisée</vt:lpstr>
      <vt:lpstr>       Metadata Editor  Éditeur de métadonnées                                                                                                          Le catalogage dans Alma (3)      Points d’accès – F3</vt:lpstr>
      <vt:lpstr>Présentation PowerPoint</vt:lpstr>
      <vt:lpstr>Appeler les listes de vedettes à partir des notices bibliographiques</vt:lpstr>
      <vt:lpstr>Appeler les listes de vedettes à partir des notices bibliographiques</vt:lpstr>
      <vt:lpstr>Appeler les listes de vedettes à partir des notices bibliographiques</vt:lpstr>
      <vt:lpstr>Appeler les listes de vedettes à partir des notices bibliographiques</vt:lpstr>
      <vt:lpstr>Appeler les listes de vedettes à partir des notices bibliographiques</vt:lpstr>
      <vt:lpstr>Appeler les listes de vedettes à partir des notices bibliographiques</vt:lpstr>
      <vt:lpstr>Appeler les listes de vedettes à partir des notices bibliographiques</vt:lpstr>
      <vt:lpstr>Appeler les listes de vedettes à partir des notices bibliographiques</vt:lpstr>
      <vt:lpstr>Appeler les listes de vedettes à partir des notices bibliographiques</vt:lpstr>
      <vt:lpstr>Présentation PowerPoint</vt:lpstr>
      <vt:lpstr>Vedettes liées à une notice d’autorité</vt:lpstr>
      <vt:lpstr>Vedettes liées à une notice d’autorité</vt:lpstr>
      <vt:lpstr>Présentation PowerPoint</vt:lpstr>
      <vt:lpstr>Créer une notice d’autorité (locale)</vt:lpstr>
      <vt:lpstr>Créer une notice d’autorité (locale)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 Richelle</dc:creator>
  <cp:lastModifiedBy>Laurence Richelle</cp:lastModifiedBy>
  <cp:revision>1012</cp:revision>
  <cp:lastPrinted>2018-03-13T15:13:07Z</cp:lastPrinted>
  <dcterms:created xsi:type="dcterms:W3CDTF">2014-10-28T10:20:46Z</dcterms:created>
  <dcterms:modified xsi:type="dcterms:W3CDTF">2018-03-15T13:49:26Z</dcterms:modified>
</cp:coreProperties>
</file>