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8" r:id="rId2"/>
  </p:sldMasterIdLst>
  <p:notesMasterIdLst>
    <p:notesMasterId r:id="rId24"/>
  </p:notesMasterIdLst>
  <p:handoutMasterIdLst>
    <p:handoutMasterId r:id="rId25"/>
  </p:handoutMasterIdLst>
  <p:sldIdLst>
    <p:sldId id="422" r:id="rId3"/>
    <p:sldId id="423" r:id="rId4"/>
    <p:sldId id="424" r:id="rId5"/>
    <p:sldId id="425" r:id="rId6"/>
    <p:sldId id="426" r:id="rId7"/>
    <p:sldId id="427" r:id="rId8"/>
    <p:sldId id="428" r:id="rId9"/>
    <p:sldId id="429" r:id="rId10"/>
    <p:sldId id="430" r:id="rId11"/>
    <p:sldId id="431" r:id="rId12"/>
    <p:sldId id="432" r:id="rId13"/>
    <p:sldId id="433" r:id="rId14"/>
    <p:sldId id="434" r:id="rId15"/>
    <p:sldId id="435" r:id="rId16"/>
    <p:sldId id="436" r:id="rId17"/>
    <p:sldId id="437" r:id="rId18"/>
    <p:sldId id="438" r:id="rId19"/>
    <p:sldId id="442" r:id="rId20"/>
    <p:sldId id="439" r:id="rId21"/>
    <p:sldId id="441" r:id="rId22"/>
    <p:sldId id="440" r:id="rId23"/>
  </p:sldIdLst>
  <p:sldSz cx="9144000" cy="6858000" type="screen4x3"/>
  <p:notesSz cx="6805613" cy="99441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A279682A-25C1-4D41-A019-4370102D1B2E}">
          <p14:sldIdLst>
            <p14:sldId id="422"/>
            <p14:sldId id="423"/>
            <p14:sldId id="424"/>
            <p14:sldId id="425"/>
            <p14:sldId id="426"/>
            <p14:sldId id="427"/>
            <p14:sldId id="428"/>
            <p14:sldId id="429"/>
            <p14:sldId id="430"/>
            <p14:sldId id="431"/>
            <p14:sldId id="432"/>
            <p14:sldId id="433"/>
            <p14:sldId id="434"/>
            <p14:sldId id="435"/>
            <p14:sldId id="436"/>
            <p14:sldId id="437"/>
            <p14:sldId id="438"/>
            <p14:sldId id="442"/>
            <p14:sldId id="439"/>
            <p14:sldId id="441"/>
            <p14:sldId id="440"/>
          </p14:sldIdLst>
        </p14:section>
        <p14:section name="Section sans titre" id="{1E7955A7-AF45-44C9-B7D4-6B5A6365F7A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ce Richelle" initials="LR" lastIdx="6" clrIdx="0">
    <p:extLst>
      <p:ext uri="{19B8F6BF-5375-455C-9EA6-DF929625EA0E}">
        <p15:presenceInfo xmlns:p15="http://schemas.microsoft.com/office/powerpoint/2012/main" userId="Laurence Richelle" providerId="None"/>
      </p:ext>
    </p:extLst>
  </p:cmAuthor>
  <p:cmAuthor id="2" name="accueil graulich" initials="ag" lastIdx="2" clrIdx="1">
    <p:extLst>
      <p:ext uri="{19B8F6BF-5375-455C-9EA6-DF929625EA0E}">
        <p15:presenceInfo xmlns:p15="http://schemas.microsoft.com/office/powerpoint/2012/main" userId="accueil graulic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8989"/>
    <a:srgbClr val="FF3300"/>
    <a:srgbClr val="FF410D"/>
    <a:srgbClr val="FF4D1D"/>
    <a:srgbClr val="A8183A"/>
    <a:srgbClr val="D1DEFB"/>
    <a:srgbClr val="FDD9CF"/>
    <a:srgbClr val="FF8361"/>
    <a:srgbClr val="FB3621"/>
    <a:srgbClr val="2258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Style moyen 1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31" autoAdjust="0"/>
    <p:restoredTop sz="87436" autoAdjust="0"/>
  </p:normalViewPr>
  <p:slideViewPr>
    <p:cSldViewPr>
      <p:cViewPr varScale="1">
        <p:scale>
          <a:sx n="98" d="100"/>
          <a:sy n="98" d="100"/>
        </p:scale>
        <p:origin x="1620" y="84"/>
      </p:cViewPr>
      <p:guideLst>
        <p:guide orient="horz" pos="2160"/>
        <p:guide pos="2880"/>
      </p:guideLst>
    </p:cSldViewPr>
  </p:slideViewPr>
  <p:outlineViewPr>
    <p:cViewPr>
      <p:scale>
        <a:sx n="33" d="100"/>
        <a:sy n="33" d="100"/>
      </p:scale>
      <p:origin x="48" y="30846"/>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79" d="100"/>
          <a:sy n="79" d="100"/>
        </p:scale>
        <p:origin x="3102" y="96"/>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2"/>
            <a:ext cx="2949099" cy="497205"/>
          </a:xfrm>
          <a:prstGeom prst="rect">
            <a:avLst/>
          </a:prstGeom>
        </p:spPr>
        <p:txBody>
          <a:bodyPr vert="horz" lIns="91561" tIns="45781" rIns="91561" bIns="45781" rtlCol="0"/>
          <a:lstStyle>
            <a:lvl1pPr algn="l">
              <a:defRPr sz="1200"/>
            </a:lvl1pPr>
          </a:lstStyle>
          <a:p>
            <a:endParaRPr lang="fr-BE"/>
          </a:p>
        </p:txBody>
      </p:sp>
      <p:sp>
        <p:nvSpPr>
          <p:cNvPr id="3" name="Espace réservé de la date 2"/>
          <p:cNvSpPr>
            <a:spLocks noGrp="1"/>
          </p:cNvSpPr>
          <p:nvPr>
            <p:ph type="dt" sz="quarter" idx="1"/>
          </p:nvPr>
        </p:nvSpPr>
        <p:spPr>
          <a:xfrm>
            <a:off x="3854942" y="2"/>
            <a:ext cx="2949099" cy="497205"/>
          </a:xfrm>
          <a:prstGeom prst="rect">
            <a:avLst/>
          </a:prstGeom>
        </p:spPr>
        <p:txBody>
          <a:bodyPr vert="horz" lIns="91561" tIns="45781" rIns="91561" bIns="45781" rtlCol="0"/>
          <a:lstStyle>
            <a:lvl1pPr algn="r">
              <a:defRPr sz="1200"/>
            </a:lvl1pPr>
          </a:lstStyle>
          <a:p>
            <a:fld id="{F5EA7798-A561-4C99-91F3-D24BACABD4A1}" type="datetimeFigureOut">
              <a:rPr lang="fr-BE" smtClean="0"/>
              <a:pPr/>
              <a:t>07-03-18</a:t>
            </a:fld>
            <a:endParaRPr lang="fr-BE"/>
          </a:p>
        </p:txBody>
      </p:sp>
      <p:sp>
        <p:nvSpPr>
          <p:cNvPr id="4" name="Espace réservé du pied de page 3"/>
          <p:cNvSpPr>
            <a:spLocks noGrp="1"/>
          </p:cNvSpPr>
          <p:nvPr>
            <p:ph type="ftr" sz="quarter" idx="2"/>
          </p:nvPr>
        </p:nvSpPr>
        <p:spPr>
          <a:xfrm>
            <a:off x="2" y="9445171"/>
            <a:ext cx="2949099" cy="497205"/>
          </a:xfrm>
          <a:prstGeom prst="rect">
            <a:avLst/>
          </a:prstGeom>
        </p:spPr>
        <p:txBody>
          <a:bodyPr vert="horz" lIns="91561" tIns="45781" rIns="91561" bIns="45781"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54942" y="9445171"/>
            <a:ext cx="2949099" cy="497205"/>
          </a:xfrm>
          <a:prstGeom prst="rect">
            <a:avLst/>
          </a:prstGeom>
        </p:spPr>
        <p:txBody>
          <a:bodyPr vert="horz" lIns="91561" tIns="45781" rIns="91561" bIns="45781" rtlCol="0" anchor="b"/>
          <a:lstStyle>
            <a:lvl1pPr algn="r">
              <a:defRPr sz="1200"/>
            </a:lvl1pPr>
          </a:lstStyle>
          <a:p>
            <a:fld id="{BBD89D9C-4971-4BD5-A9AF-8B8AA5943C9D}" type="slidenum">
              <a:rPr lang="fr-BE" smtClean="0"/>
              <a:pPr/>
              <a:t>‹N°›</a:t>
            </a:fld>
            <a:endParaRPr lang="fr-BE"/>
          </a:p>
        </p:txBody>
      </p:sp>
    </p:spTree>
    <p:extLst>
      <p:ext uri="{BB962C8B-B14F-4D97-AF65-F5344CB8AC3E}">
        <p14:creationId xmlns:p14="http://schemas.microsoft.com/office/powerpoint/2010/main" val="19482969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2"/>
            <a:ext cx="2949099" cy="497205"/>
          </a:xfrm>
          <a:prstGeom prst="rect">
            <a:avLst/>
          </a:prstGeom>
        </p:spPr>
        <p:txBody>
          <a:bodyPr vert="horz" lIns="91561" tIns="45781" rIns="91561" bIns="45781" rtlCol="0"/>
          <a:lstStyle>
            <a:lvl1pPr algn="l">
              <a:defRPr sz="1200"/>
            </a:lvl1pPr>
          </a:lstStyle>
          <a:p>
            <a:endParaRPr lang="fr-BE"/>
          </a:p>
        </p:txBody>
      </p:sp>
      <p:sp>
        <p:nvSpPr>
          <p:cNvPr id="3" name="Espace réservé de la date 2"/>
          <p:cNvSpPr>
            <a:spLocks noGrp="1"/>
          </p:cNvSpPr>
          <p:nvPr>
            <p:ph type="dt" idx="1"/>
          </p:nvPr>
        </p:nvSpPr>
        <p:spPr>
          <a:xfrm>
            <a:off x="3854942" y="2"/>
            <a:ext cx="2949099" cy="497205"/>
          </a:xfrm>
          <a:prstGeom prst="rect">
            <a:avLst/>
          </a:prstGeom>
        </p:spPr>
        <p:txBody>
          <a:bodyPr vert="horz" lIns="91561" tIns="45781" rIns="91561" bIns="45781" rtlCol="0"/>
          <a:lstStyle>
            <a:lvl1pPr algn="r">
              <a:defRPr sz="1200"/>
            </a:lvl1pPr>
          </a:lstStyle>
          <a:p>
            <a:fld id="{5CFE7606-93E1-4414-B184-EF82DF2282F8}" type="datetimeFigureOut">
              <a:rPr lang="fr-BE" smtClean="0"/>
              <a:pPr/>
              <a:t>07-03-18</a:t>
            </a:fld>
            <a:endParaRPr lang="fr-BE"/>
          </a:p>
        </p:txBody>
      </p:sp>
      <p:sp>
        <p:nvSpPr>
          <p:cNvPr id="4" name="Espace réservé de l'image des diapositives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1561" tIns="45781" rIns="91561" bIns="45781" rtlCol="0" anchor="ctr"/>
          <a:lstStyle/>
          <a:p>
            <a:endParaRPr lang="fr-BE"/>
          </a:p>
        </p:txBody>
      </p:sp>
      <p:sp>
        <p:nvSpPr>
          <p:cNvPr id="5" name="Espace réservé des commentaires 4"/>
          <p:cNvSpPr>
            <a:spLocks noGrp="1"/>
          </p:cNvSpPr>
          <p:nvPr>
            <p:ph type="body" sz="quarter" idx="3"/>
          </p:nvPr>
        </p:nvSpPr>
        <p:spPr>
          <a:xfrm>
            <a:off x="680562" y="4723450"/>
            <a:ext cx="5444490" cy="4474845"/>
          </a:xfrm>
          <a:prstGeom prst="rect">
            <a:avLst/>
          </a:prstGeom>
        </p:spPr>
        <p:txBody>
          <a:bodyPr vert="horz" lIns="91561" tIns="45781" rIns="91561" bIns="45781"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2" y="9445171"/>
            <a:ext cx="2949099" cy="497205"/>
          </a:xfrm>
          <a:prstGeom prst="rect">
            <a:avLst/>
          </a:prstGeom>
        </p:spPr>
        <p:txBody>
          <a:bodyPr vert="horz" lIns="91561" tIns="45781" rIns="91561" bIns="45781"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54942" y="9445171"/>
            <a:ext cx="2949099" cy="497205"/>
          </a:xfrm>
          <a:prstGeom prst="rect">
            <a:avLst/>
          </a:prstGeom>
        </p:spPr>
        <p:txBody>
          <a:bodyPr vert="horz" lIns="91561" tIns="45781" rIns="91561" bIns="45781" rtlCol="0" anchor="b"/>
          <a:lstStyle>
            <a:lvl1pPr algn="r">
              <a:defRPr sz="1200"/>
            </a:lvl1pPr>
          </a:lstStyle>
          <a:p>
            <a:fld id="{9B6F5836-DC94-4EDB-AAF6-CE956D4E9F1D}" type="slidenum">
              <a:rPr lang="fr-BE" smtClean="0"/>
              <a:pPr/>
              <a:t>‹N°›</a:t>
            </a:fld>
            <a:endParaRPr lang="fr-BE"/>
          </a:p>
        </p:txBody>
      </p:sp>
    </p:spTree>
    <p:extLst>
      <p:ext uri="{BB962C8B-B14F-4D97-AF65-F5344CB8AC3E}">
        <p14:creationId xmlns:p14="http://schemas.microsoft.com/office/powerpoint/2010/main" val="4065229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a:t>
            </a:fld>
            <a:endParaRPr lang="fr-BE"/>
          </a:p>
        </p:txBody>
      </p:sp>
    </p:spTree>
    <p:extLst>
      <p:ext uri="{BB962C8B-B14F-4D97-AF65-F5344CB8AC3E}">
        <p14:creationId xmlns:p14="http://schemas.microsoft.com/office/powerpoint/2010/main" val="2078932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10</a:t>
            </a:fld>
            <a:endParaRPr lang="fr-BE"/>
          </a:p>
        </p:txBody>
      </p:sp>
    </p:spTree>
    <p:extLst>
      <p:ext uri="{BB962C8B-B14F-4D97-AF65-F5344CB8AC3E}">
        <p14:creationId xmlns:p14="http://schemas.microsoft.com/office/powerpoint/2010/main" val="1955043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smtClean="0"/>
              <a:t>340 = Support matériel</a:t>
            </a:r>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11</a:t>
            </a:fld>
            <a:endParaRPr lang="fr-BE"/>
          </a:p>
        </p:txBody>
      </p:sp>
    </p:spTree>
    <p:extLst>
      <p:ext uri="{BB962C8B-B14F-4D97-AF65-F5344CB8AC3E}">
        <p14:creationId xmlns:p14="http://schemas.microsoft.com/office/powerpoint/2010/main" val="20023926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12</a:t>
            </a:fld>
            <a:endParaRPr lang="fr-BE"/>
          </a:p>
        </p:txBody>
      </p:sp>
    </p:spTree>
    <p:extLst>
      <p:ext uri="{BB962C8B-B14F-4D97-AF65-F5344CB8AC3E}">
        <p14:creationId xmlns:p14="http://schemas.microsoft.com/office/powerpoint/2010/main" val="3113344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13</a:t>
            </a:fld>
            <a:endParaRPr lang="fr-BE"/>
          </a:p>
        </p:txBody>
      </p:sp>
    </p:spTree>
    <p:extLst>
      <p:ext uri="{BB962C8B-B14F-4D97-AF65-F5344CB8AC3E}">
        <p14:creationId xmlns:p14="http://schemas.microsoft.com/office/powerpoint/2010/main" val="262883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14</a:t>
            </a:fld>
            <a:endParaRPr lang="fr-BE"/>
          </a:p>
        </p:txBody>
      </p:sp>
    </p:spTree>
    <p:extLst>
      <p:ext uri="{BB962C8B-B14F-4D97-AF65-F5344CB8AC3E}">
        <p14:creationId xmlns:p14="http://schemas.microsoft.com/office/powerpoint/2010/main" val="2724863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15</a:t>
            </a:fld>
            <a:endParaRPr lang="fr-BE"/>
          </a:p>
        </p:txBody>
      </p:sp>
    </p:spTree>
    <p:extLst>
      <p:ext uri="{BB962C8B-B14F-4D97-AF65-F5344CB8AC3E}">
        <p14:creationId xmlns:p14="http://schemas.microsoft.com/office/powerpoint/2010/main" val="2859432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16</a:t>
            </a:fld>
            <a:endParaRPr lang="fr-BE"/>
          </a:p>
        </p:txBody>
      </p:sp>
    </p:spTree>
    <p:extLst>
      <p:ext uri="{BB962C8B-B14F-4D97-AF65-F5344CB8AC3E}">
        <p14:creationId xmlns:p14="http://schemas.microsoft.com/office/powerpoint/2010/main" val="41002982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17</a:t>
            </a:fld>
            <a:endParaRPr lang="fr-BE"/>
          </a:p>
        </p:txBody>
      </p:sp>
    </p:spTree>
    <p:extLst>
      <p:ext uri="{BB962C8B-B14F-4D97-AF65-F5344CB8AC3E}">
        <p14:creationId xmlns:p14="http://schemas.microsoft.com/office/powerpoint/2010/main" val="1315181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18</a:t>
            </a:fld>
            <a:endParaRPr lang="fr-BE"/>
          </a:p>
        </p:txBody>
      </p:sp>
    </p:spTree>
    <p:extLst>
      <p:ext uri="{BB962C8B-B14F-4D97-AF65-F5344CB8AC3E}">
        <p14:creationId xmlns:p14="http://schemas.microsoft.com/office/powerpoint/2010/main" val="10044626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19</a:t>
            </a:fld>
            <a:endParaRPr lang="fr-BE"/>
          </a:p>
        </p:txBody>
      </p:sp>
    </p:spTree>
    <p:extLst>
      <p:ext uri="{BB962C8B-B14F-4D97-AF65-F5344CB8AC3E}">
        <p14:creationId xmlns:p14="http://schemas.microsoft.com/office/powerpoint/2010/main" val="494936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a:t>
            </a:fld>
            <a:endParaRPr lang="fr-BE"/>
          </a:p>
        </p:txBody>
      </p:sp>
    </p:spTree>
    <p:extLst>
      <p:ext uri="{BB962C8B-B14F-4D97-AF65-F5344CB8AC3E}">
        <p14:creationId xmlns:p14="http://schemas.microsoft.com/office/powerpoint/2010/main" val="25961133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21</a:t>
            </a:fld>
            <a:endParaRPr lang="fr-BE"/>
          </a:p>
        </p:txBody>
      </p:sp>
    </p:spTree>
    <p:extLst>
      <p:ext uri="{BB962C8B-B14F-4D97-AF65-F5344CB8AC3E}">
        <p14:creationId xmlns:p14="http://schemas.microsoft.com/office/powerpoint/2010/main" val="2523172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3</a:t>
            </a:fld>
            <a:endParaRPr lang="fr-BE"/>
          </a:p>
        </p:txBody>
      </p:sp>
    </p:spTree>
    <p:extLst>
      <p:ext uri="{BB962C8B-B14F-4D97-AF65-F5344CB8AC3E}">
        <p14:creationId xmlns:p14="http://schemas.microsoft.com/office/powerpoint/2010/main" val="778456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4</a:t>
            </a:fld>
            <a:endParaRPr lang="fr-BE"/>
          </a:p>
        </p:txBody>
      </p:sp>
    </p:spTree>
    <p:extLst>
      <p:ext uri="{BB962C8B-B14F-4D97-AF65-F5344CB8AC3E}">
        <p14:creationId xmlns:p14="http://schemas.microsoft.com/office/powerpoint/2010/main" val="4262348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5</a:t>
            </a:fld>
            <a:endParaRPr lang="fr-BE"/>
          </a:p>
        </p:txBody>
      </p:sp>
    </p:spTree>
    <p:extLst>
      <p:ext uri="{BB962C8B-B14F-4D97-AF65-F5344CB8AC3E}">
        <p14:creationId xmlns:p14="http://schemas.microsoft.com/office/powerpoint/2010/main" val="841044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6</a:t>
            </a:fld>
            <a:endParaRPr lang="fr-BE"/>
          </a:p>
        </p:txBody>
      </p:sp>
    </p:spTree>
    <p:extLst>
      <p:ext uri="{BB962C8B-B14F-4D97-AF65-F5344CB8AC3E}">
        <p14:creationId xmlns:p14="http://schemas.microsoft.com/office/powerpoint/2010/main" val="422598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7</a:t>
            </a:fld>
            <a:endParaRPr lang="fr-BE"/>
          </a:p>
        </p:txBody>
      </p:sp>
    </p:spTree>
    <p:extLst>
      <p:ext uri="{BB962C8B-B14F-4D97-AF65-F5344CB8AC3E}">
        <p14:creationId xmlns:p14="http://schemas.microsoft.com/office/powerpoint/2010/main" val="886115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8</a:t>
            </a:fld>
            <a:endParaRPr lang="fr-BE"/>
          </a:p>
        </p:txBody>
      </p:sp>
    </p:spTree>
    <p:extLst>
      <p:ext uri="{BB962C8B-B14F-4D97-AF65-F5344CB8AC3E}">
        <p14:creationId xmlns:p14="http://schemas.microsoft.com/office/powerpoint/2010/main" val="12421635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9</a:t>
            </a:fld>
            <a:endParaRPr lang="fr-BE"/>
          </a:p>
        </p:txBody>
      </p:sp>
    </p:spTree>
    <p:extLst>
      <p:ext uri="{BB962C8B-B14F-4D97-AF65-F5344CB8AC3E}">
        <p14:creationId xmlns:p14="http://schemas.microsoft.com/office/powerpoint/2010/main" val="6484477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gradFill>
          <a:gsLst>
            <a:gs pos="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3933056"/>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Espace réservé du pied de page 3"/>
          <p:cNvSpPr>
            <a:spLocks noGrp="1"/>
          </p:cNvSpPr>
          <p:nvPr>
            <p:ph type="ftr" sz="quarter" idx="10"/>
          </p:nvPr>
        </p:nvSpPr>
        <p:spPr/>
        <p:txBody>
          <a:bodyPr/>
          <a:lstStyle/>
          <a:p>
            <a:r>
              <a:rPr lang="fr-BE" smtClean="0">
                <a:solidFill>
                  <a:srgbClr val="278989"/>
                </a:solidFill>
              </a:rPr>
              <a:t>Alma – Resource management – Metadata Editor - Précisions pour le catalogage</a:t>
            </a:r>
            <a:endParaRPr lang="en-US">
              <a:solidFill>
                <a:srgbClr val="278989"/>
              </a:solidFill>
            </a:endParaRPr>
          </a:p>
        </p:txBody>
      </p:sp>
      <p:sp>
        <p:nvSpPr>
          <p:cNvPr id="5" name="Espace réservé du numéro de diapositive 4"/>
          <p:cNvSpPr>
            <a:spLocks noGrp="1"/>
          </p:cNvSpPr>
          <p:nvPr>
            <p:ph type="sldNum" sz="quarter" idx="11"/>
          </p:nvPr>
        </p:nvSpPr>
        <p:spPr>
          <a:ln w="19050">
            <a:solidFill>
              <a:srgbClr val="278989"/>
            </a:solidFill>
          </a:ln>
        </p:spPr>
        <p:txBody>
          <a:bodyPr vert="horz" lIns="0" tIns="0" rIns="0" bIns="0" rtlCol="0" anchor="ctr"/>
          <a:lstStyle>
            <a:lvl1pPr>
              <a:defRPr lang="en-US" smtClean="0">
                <a:solidFill>
                  <a:srgbClr val="278989"/>
                </a:solidFill>
              </a:defRPr>
            </a:lvl1pPr>
          </a:lstStyle>
          <a:p>
            <a:fld id="{E667ED75-B537-4810-9364-B7D9FE7FDC55}" type="slidenum">
              <a:rPr lang="fr-BE" smtClean="0"/>
              <a:pPr/>
              <a:t>‹N°›</a:t>
            </a:fld>
            <a:endParaRPr lang="fr-BE"/>
          </a:p>
        </p:txBody>
      </p:sp>
      <p:sp>
        <p:nvSpPr>
          <p:cNvPr id="6" name="Titre 5"/>
          <p:cNvSpPr>
            <a:spLocks noGrp="1"/>
          </p:cNvSpPr>
          <p:nvPr>
            <p:ph type="title"/>
          </p:nvPr>
        </p:nvSpPr>
        <p:spPr>
          <a:xfrm>
            <a:off x="611560" y="2780928"/>
            <a:ext cx="7620000" cy="1143000"/>
          </a:xfrm>
          <a:solidFill>
            <a:schemeClr val="bg1">
              <a:lumMod val="95000"/>
            </a:schemeClr>
          </a:solidFill>
          <a:ln w="22225">
            <a:solidFill>
              <a:schemeClr val="tx2">
                <a:lumMod val="50000"/>
              </a:schemeClr>
            </a:solidFill>
            <a:round/>
          </a:ln>
        </p:spPr>
        <p:txBody>
          <a:bodyPr/>
          <a:lstStyle>
            <a:lvl1pPr>
              <a:defRPr sz="3600" b="1"/>
            </a:lvl1pPr>
          </a:lstStyle>
          <a:p>
            <a:r>
              <a:rPr lang="fr-FR" smtClean="0"/>
              <a:t>Modifiez le style du titre</a:t>
            </a:r>
            <a:endParaRPr lang="fr-BE" dirty="0"/>
          </a:p>
        </p:txBody>
      </p:sp>
      <p:sp>
        <p:nvSpPr>
          <p:cNvPr id="9" name="ZoneTexte 8"/>
          <p:cNvSpPr txBox="1"/>
          <p:nvPr userDrawn="1"/>
        </p:nvSpPr>
        <p:spPr>
          <a:xfrm>
            <a:off x="5969732" y="188638"/>
            <a:ext cx="2448272" cy="553998"/>
          </a:xfrm>
          <a:prstGeom prst="rect">
            <a:avLst/>
          </a:prstGeom>
          <a:noFill/>
        </p:spPr>
        <p:txBody>
          <a:bodyPr wrap="square" rtlCol="0">
            <a:spAutoFit/>
          </a:bodyPr>
          <a:lstStyle/>
          <a:p>
            <a:pPr algn="r"/>
            <a:r>
              <a:rPr lang="fr-BE" sz="1600" b="1" smtClean="0">
                <a:solidFill>
                  <a:srgbClr val="002060"/>
                </a:solidFill>
                <a:latin typeface="Arial" panose="020B0604020202020204" pitchFamily="34" charset="0"/>
                <a:cs typeface="Arial" panose="020B0604020202020204" pitchFamily="34" charset="0"/>
              </a:rPr>
              <a:t>Resource management</a:t>
            </a:r>
          </a:p>
          <a:p>
            <a:pPr algn="ctr"/>
            <a:r>
              <a:rPr lang="fr-BE" sz="1400" b="1" i="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Alma</a:t>
            </a:r>
            <a:r>
              <a:rPr lang="fr-BE" sz="1400" b="1" i="0" baseline="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New UI</a:t>
            </a:r>
            <a:endParaRPr lang="fr-BE" sz="1400" b="1" i="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0" name="Picture 2" descr="http://lib.ulg.ac.be/alma/wp-content/uploads/2017/11/Alma_ULiege_logo_60x60.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1520" y="171135"/>
            <a:ext cx="720080" cy="72008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smtClean="0"/>
              <a:t>Modifiez le style du titre</a:t>
            </a:r>
            <a:endParaRPr lang="fr-BE"/>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endParaRPr lang="fr-BE"/>
          </a:p>
        </p:txBody>
      </p:sp>
      <p:sp>
        <p:nvSpPr>
          <p:cNvPr id="5" name="Espace réservé du pied de page 4"/>
          <p:cNvSpPr>
            <a:spLocks noGrp="1"/>
          </p:cNvSpPr>
          <p:nvPr>
            <p:ph type="ftr" sz="quarter" idx="11"/>
          </p:nvPr>
        </p:nvSpPr>
        <p:spPr/>
        <p:txBody>
          <a:bodyPr/>
          <a:lstStyle/>
          <a:p>
            <a:r>
              <a:rPr lang="fr-BE" smtClean="0"/>
              <a:t>Alma – Resource management – Metadata Editor - Précisions pour le catalogage</a:t>
            </a:r>
            <a:endParaRPr lang="fr-BE"/>
          </a:p>
        </p:txBody>
      </p:sp>
      <p:sp>
        <p:nvSpPr>
          <p:cNvPr id="6" name="Espace réservé du numéro de diapositive 5"/>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3224836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sz="half" idx="1"/>
          </p:nvPr>
        </p:nvSpPr>
        <p:spPr>
          <a:xfrm>
            <a:off x="628650" y="1825625"/>
            <a:ext cx="386715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825625"/>
            <a:ext cx="386715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endParaRPr lang="fr-BE"/>
          </a:p>
        </p:txBody>
      </p:sp>
      <p:sp>
        <p:nvSpPr>
          <p:cNvPr id="6" name="Espace réservé du pied de page 5"/>
          <p:cNvSpPr>
            <a:spLocks noGrp="1"/>
          </p:cNvSpPr>
          <p:nvPr>
            <p:ph type="ftr" sz="quarter" idx="11"/>
          </p:nvPr>
        </p:nvSpPr>
        <p:spPr/>
        <p:txBody>
          <a:bodyPr/>
          <a:lstStyle/>
          <a:p>
            <a:r>
              <a:rPr lang="fr-BE" smtClean="0"/>
              <a:t>Alma – Resource management – Metadata Editor - Précisions pour le catalogage</a:t>
            </a:r>
            <a:endParaRPr lang="fr-BE"/>
          </a:p>
        </p:txBody>
      </p:sp>
      <p:sp>
        <p:nvSpPr>
          <p:cNvPr id="7" name="Espace réservé du numéro de diapositive 6"/>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661809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smtClean="0"/>
              <a:t>Modifiez le style du titre</a:t>
            </a:r>
            <a:endParaRPr lang="fr-BE"/>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endParaRPr lang="fr-BE"/>
          </a:p>
        </p:txBody>
      </p:sp>
      <p:sp>
        <p:nvSpPr>
          <p:cNvPr id="8" name="Espace réservé du pied de page 7"/>
          <p:cNvSpPr>
            <a:spLocks noGrp="1"/>
          </p:cNvSpPr>
          <p:nvPr>
            <p:ph type="ftr" sz="quarter" idx="11"/>
          </p:nvPr>
        </p:nvSpPr>
        <p:spPr/>
        <p:txBody>
          <a:bodyPr/>
          <a:lstStyle/>
          <a:p>
            <a:r>
              <a:rPr lang="fr-BE" smtClean="0"/>
              <a:t>Alma – Resource management – Metadata Editor - Précisions pour le catalogage</a:t>
            </a:r>
            <a:endParaRPr lang="fr-BE"/>
          </a:p>
        </p:txBody>
      </p:sp>
      <p:sp>
        <p:nvSpPr>
          <p:cNvPr id="9" name="Espace réservé du numéro de diapositive 8"/>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801719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e la date 2"/>
          <p:cNvSpPr>
            <a:spLocks noGrp="1"/>
          </p:cNvSpPr>
          <p:nvPr>
            <p:ph type="dt" sz="half" idx="10"/>
          </p:nvPr>
        </p:nvSpPr>
        <p:spPr/>
        <p:txBody>
          <a:bodyPr/>
          <a:lstStyle/>
          <a:p>
            <a:endParaRPr lang="fr-BE"/>
          </a:p>
        </p:txBody>
      </p:sp>
      <p:sp>
        <p:nvSpPr>
          <p:cNvPr id="4" name="Espace réservé du pied de page 3"/>
          <p:cNvSpPr>
            <a:spLocks noGrp="1"/>
          </p:cNvSpPr>
          <p:nvPr>
            <p:ph type="ftr" sz="quarter" idx="11"/>
          </p:nvPr>
        </p:nvSpPr>
        <p:spPr/>
        <p:txBody>
          <a:bodyPr/>
          <a:lstStyle/>
          <a:p>
            <a:r>
              <a:rPr lang="fr-BE" smtClean="0"/>
              <a:t>Alma – Resource management – Metadata Editor - Précisions pour le catalogage</a:t>
            </a:r>
            <a:endParaRPr lang="fr-BE"/>
          </a:p>
        </p:txBody>
      </p:sp>
      <p:sp>
        <p:nvSpPr>
          <p:cNvPr id="5" name="Espace réservé du numéro de diapositive 4"/>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200646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BE"/>
          </a:p>
        </p:txBody>
      </p:sp>
      <p:sp>
        <p:nvSpPr>
          <p:cNvPr id="3" name="Espace réservé du pied de page 2"/>
          <p:cNvSpPr>
            <a:spLocks noGrp="1"/>
          </p:cNvSpPr>
          <p:nvPr>
            <p:ph type="ftr" sz="quarter" idx="11"/>
          </p:nvPr>
        </p:nvSpPr>
        <p:spPr/>
        <p:txBody>
          <a:bodyPr/>
          <a:lstStyle/>
          <a:p>
            <a:r>
              <a:rPr lang="fr-BE" smtClean="0"/>
              <a:t>Alma – Resource management – Metadata Editor - Précisions pour le catalogage</a:t>
            </a:r>
            <a:endParaRPr lang="fr-BE"/>
          </a:p>
        </p:txBody>
      </p:sp>
      <p:sp>
        <p:nvSpPr>
          <p:cNvPr id="4" name="Espace réservé du numéro de diapositive 3"/>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16639714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smtClean="0"/>
              <a:t>Modifiez le style du titre</a:t>
            </a:r>
            <a:endParaRPr lang="fr-BE"/>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endParaRPr lang="fr-BE"/>
          </a:p>
        </p:txBody>
      </p:sp>
      <p:sp>
        <p:nvSpPr>
          <p:cNvPr id="6" name="Espace réservé du pied de page 5"/>
          <p:cNvSpPr>
            <a:spLocks noGrp="1"/>
          </p:cNvSpPr>
          <p:nvPr>
            <p:ph type="ftr" sz="quarter" idx="11"/>
          </p:nvPr>
        </p:nvSpPr>
        <p:spPr/>
        <p:txBody>
          <a:bodyPr/>
          <a:lstStyle/>
          <a:p>
            <a:r>
              <a:rPr lang="fr-BE" smtClean="0"/>
              <a:t>Alma – Resource management – Metadata Editor - Précisions pour le catalogage</a:t>
            </a:r>
            <a:endParaRPr lang="fr-BE"/>
          </a:p>
        </p:txBody>
      </p:sp>
      <p:sp>
        <p:nvSpPr>
          <p:cNvPr id="7" name="Espace réservé du numéro de diapositive 6"/>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3490485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smtClean="0"/>
              <a:t>Modifiez le style du titre</a:t>
            </a:r>
            <a:endParaRPr lang="fr-BE"/>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endParaRPr lang="fr-BE"/>
          </a:p>
        </p:txBody>
      </p:sp>
      <p:sp>
        <p:nvSpPr>
          <p:cNvPr id="6" name="Espace réservé du pied de page 5"/>
          <p:cNvSpPr>
            <a:spLocks noGrp="1"/>
          </p:cNvSpPr>
          <p:nvPr>
            <p:ph type="ftr" sz="quarter" idx="11"/>
          </p:nvPr>
        </p:nvSpPr>
        <p:spPr/>
        <p:txBody>
          <a:bodyPr/>
          <a:lstStyle/>
          <a:p>
            <a:r>
              <a:rPr lang="fr-BE" smtClean="0"/>
              <a:t>Alma – Resource management – Metadata Editor - Précisions pour le catalogage</a:t>
            </a:r>
            <a:endParaRPr lang="fr-BE"/>
          </a:p>
        </p:txBody>
      </p:sp>
      <p:sp>
        <p:nvSpPr>
          <p:cNvPr id="7" name="Espace réservé du numéro de diapositive 6"/>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30269028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endParaRPr lang="fr-BE"/>
          </a:p>
        </p:txBody>
      </p:sp>
      <p:sp>
        <p:nvSpPr>
          <p:cNvPr id="5" name="Espace réservé du pied de page 4"/>
          <p:cNvSpPr>
            <a:spLocks noGrp="1"/>
          </p:cNvSpPr>
          <p:nvPr>
            <p:ph type="ftr" sz="quarter" idx="11"/>
          </p:nvPr>
        </p:nvSpPr>
        <p:spPr/>
        <p:txBody>
          <a:bodyPr/>
          <a:lstStyle/>
          <a:p>
            <a:r>
              <a:rPr lang="fr-BE" smtClean="0"/>
              <a:t>Alma – Resource management – Metadata Editor - Précisions pour le catalogage</a:t>
            </a:r>
            <a:endParaRPr lang="fr-BE"/>
          </a:p>
        </p:txBody>
      </p:sp>
      <p:sp>
        <p:nvSpPr>
          <p:cNvPr id="6" name="Espace réservé du numéro de diapositive 5"/>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10096982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p:spPr>
        <p:txBody>
          <a:bodyPr vert="eaVert"/>
          <a:lstStyle/>
          <a:p>
            <a:r>
              <a:rPr lang="fr-FR" smtClean="0"/>
              <a:t>Modifiez le style du titre</a:t>
            </a:r>
            <a:endParaRPr lang="fr-BE"/>
          </a:p>
        </p:txBody>
      </p:sp>
      <p:sp>
        <p:nvSpPr>
          <p:cNvPr id="3" name="Espace réservé du texte vertical 2"/>
          <p:cNvSpPr>
            <a:spLocks noGrp="1"/>
          </p:cNvSpPr>
          <p:nvPr>
            <p:ph type="body" orient="vert" idx="1"/>
          </p:nvPr>
        </p:nvSpPr>
        <p:spPr>
          <a:xfrm>
            <a:off x="628650" y="365125"/>
            <a:ext cx="57626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endParaRPr lang="fr-BE"/>
          </a:p>
        </p:txBody>
      </p:sp>
      <p:sp>
        <p:nvSpPr>
          <p:cNvPr id="5" name="Espace réservé du pied de page 4"/>
          <p:cNvSpPr>
            <a:spLocks noGrp="1"/>
          </p:cNvSpPr>
          <p:nvPr>
            <p:ph type="ftr" sz="quarter" idx="11"/>
          </p:nvPr>
        </p:nvSpPr>
        <p:spPr/>
        <p:txBody>
          <a:bodyPr/>
          <a:lstStyle/>
          <a:p>
            <a:r>
              <a:rPr lang="fr-BE" smtClean="0"/>
              <a:t>Alma – Resource management – Metadata Editor - Précisions pour le catalogage</a:t>
            </a:r>
            <a:endParaRPr lang="fr-BE"/>
          </a:p>
        </p:txBody>
      </p:sp>
      <p:sp>
        <p:nvSpPr>
          <p:cNvPr id="6" name="Espace réservé du numéro de diapositive 5"/>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2986006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Pr>
        <a:gradFill flip="none" rotWithShape="1">
          <a:gsLst>
            <a:gs pos="37500">
              <a:srgbClr val="FFFFFF"/>
            </a:gs>
            <a:gs pos="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Arial Rounded MT Bold" pitchFamily="34" charset="0"/>
              </a:defRPr>
            </a:lvl1pPr>
          </a:lstStyle>
          <a:p>
            <a:r>
              <a:rPr lang="fr-FR" smtClean="0"/>
              <a:t>Modifiez le style du titre</a:t>
            </a:r>
            <a:endParaRPr lang="en-US" dirty="0"/>
          </a:p>
        </p:txBody>
      </p:sp>
      <p:sp>
        <p:nvSpPr>
          <p:cNvPr id="3" name="Content Placeholder 2"/>
          <p:cNvSpPr>
            <a:spLocks noGrp="1"/>
          </p:cNvSpPr>
          <p:nvPr>
            <p:ph idx="1"/>
          </p:nvPr>
        </p:nvSpPr>
        <p:spPr>
          <a:xfrm>
            <a:off x="251520" y="1412776"/>
            <a:ext cx="7992888" cy="4988024"/>
          </a:xfrm>
        </p:spPr>
        <p:txBody>
          <a:bodyPr/>
          <a:lstStyle>
            <a:lvl1pPr>
              <a:buSzPct val="120000"/>
              <a:defRPr/>
            </a:lvl1pPr>
            <a:lvl2pPr>
              <a:buClr>
                <a:schemeClr val="tx2"/>
              </a:buClr>
              <a:buSzPct val="120000"/>
              <a:defRPr/>
            </a:lvl2pPr>
            <a:lvl3pPr>
              <a:buClr>
                <a:schemeClr val="accent1"/>
              </a:buClr>
              <a:buSzPct val="120000"/>
              <a:defRPr/>
            </a:lvl3pPr>
            <a:lvl4pPr>
              <a:buClr>
                <a:schemeClr val="tx2"/>
              </a:buClr>
              <a:buSzPct val="120000"/>
              <a:defRPr/>
            </a:lvl4pPr>
            <a:lvl5pPr>
              <a:buClr>
                <a:schemeClr val="accent1"/>
              </a:buClr>
              <a:buSzPct val="120000"/>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 name="Slide Number Placeholder 5"/>
          <p:cNvSpPr>
            <a:spLocks noGrp="1"/>
          </p:cNvSpPr>
          <p:nvPr>
            <p:ph type="sldNum" sz="quarter" idx="12"/>
          </p:nvPr>
        </p:nvSpPr>
        <p:spPr/>
        <p:txBody>
          <a:bodyPr/>
          <a:lstStyle/>
          <a:p>
            <a:fld id="{E667ED75-B537-4810-9364-B7D9FE7FDC55}" type="slidenum">
              <a:rPr lang="en-US" smtClean="0"/>
              <a:pPr/>
              <a:t>‹N°›</a:t>
            </a:fld>
            <a:endParaRPr lang="en-US"/>
          </a:p>
        </p:txBody>
      </p:sp>
      <p:sp>
        <p:nvSpPr>
          <p:cNvPr id="11" name="Footer Placeholder 4"/>
          <p:cNvSpPr>
            <a:spLocks noGrp="1"/>
          </p:cNvSpPr>
          <p:nvPr>
            <p:ph type="ftr" sz="quarter" idx="3"/>
          </p:nvPr>
        </p:nvSpPr>
        <p:spPr>
          <a:xfrm rot="16200000">
            <a:off x="6246015" y="2547073"/>
            <a:ext cx="5082628" cy="365760"/>
          </a:xfrm>
          <a:prstGeom prst="rect">
            <a:avLst/>
          </a:prstGeom>
        </p:spPr>
        <p:txBody>
          <a:bodyPr/>
          <a:lstStyle>
            <a:lvl1pPr>
              <a:defRPr sz="1300" b="0" baseline="0">
                <a:solidFill>
                  <a:srgbClr val="278989"/>
                </a:solidFill>
              </a:defRPr>
            </a:lvl1pPr>
          </a:lstStyle>
          <a:p>
            <a:r>
              <a:rPr lang="fr-BE" smtClean="0"/>
              <a:t>Alma – Resource management – Metadata Editor - Précisions pour le catalogage</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Arial Rounded MT Bold" pitchFamily="34" charset="0"/>
              </a:defRPr>
            </a:lvl1pPr>
          </a:lstStyle>
          <a:p>
            <a:r>
              <a:rPr lang="fr-FR" smtClean="0"/>
              <a:t>Modifiez le style du titre</a:t>
            </a:r>
            <a:endParaRPr lang="en-US" dirty="0"/>
          </a:p>
        </p:txBody>
      </p:sp>
      <p:sp>
        <p:nvSpPr>
          <p:cNvPr id="3" name="Content Placeholder 2"/>
          <p:cNvSpPr>
            <a:spLocks noGrp="1"/>
          </p:cNvSpPr>
          <p:nvPr>
            <p:ph sz="half" idx="1"/>
          </p:nvPr>
        </p:nvSpPr>
        <p:spPr>
          <a:xfrm>
            <a:off x="251520" y="1412776"/>
            <a:ext cx="3863280" cy="4968552"/>
          </a:xfrm>
        </p:spPr>
        <p:txBody>
          <a:bodyPr/>
          <a:lstStyle>
            <a:lvl1pPr>
              <a:buSzPct val="120000"/>
              <a:defRPr sz="2000"/>
            </a:lvl1pPr>
            <a:lvl2pPr>
              <a:buClr>
                <a:schemeClr val="tx2"/>
              </a:buClr>
              <a:buSzPct val="120000"/>
              <a:defRPr sz="2000"/>
            </a:lvl2pPr>
            <a:lvl3pPr>
              <a:buClr>
                <a:schemeClr val="accent1"/>
              </a:buClr>
              <a:buSzPct val="120000"/>
              <a:defRPr sz="1800"/>
            </a:lvl3pPr>
            <a:lvl4pPr>
              <a:buClr>
                <a:schemeClr val="tx2"/>
              </a:buClr>
              <a:buSzPct val="120000"/>
              <a:defRPr sz="1600"/>
            </a:lvl4pPr>
            <a:lvl5pPr marL="1554480" indent="-228600">
              <a:defRPr lang="en-US" sz="1400" kern="1200" baseline="0" dirty="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419600" y="1412776"/>
            <a:ext cx="3824808" cy="4968552"/>
          </a:xfrm>
        </p:spPr>
        <p:txBody>
          <a:bodyPr/>
          <a:lstStyle>
            <a:lvl1pPr marL="342900" indent="-228600">
              <a:defRPr lang="fr-FR" sz="2000" kern="1200" dirty="0" smtClean="0">
                <a:solidFill>
                  <a:schemeClr val="tx1"/>
                </a:solidFill>
                <a:latin typeface="+mn-lt"/>
                <a:ea typeface="+mn-ea"/>
                <a:cs typeface="+mn-cs"/>
              </a:defRPr>
            </a:lvl1pPr>
            <a:lvl2pPr marL="640080" indent="-228600">
              <a:defRPr lang="fr-FR" sz="2000" kern="1200" dirty="0" smtClean="0">
                <a:solidFill>
                  <a:schemeClr val="tx1"/>
                </a:solidFill>
                <a:latin typeface="+mn-lt"/>
                <a:ea typeface="+mn-ea"/>
                <a:cs typeface="+mn-cs"/>
              </a:defRPr>
            </a:lvl2pPr>
            <a:lvl3pPr marL="1005840" indent="-228600">
              <a:buClr>
                <a:schemeClr val="accent1"/>
              </a:buClr>
              <a:defRPr lang="fr-FR" sz="1800" kern="1200" dirty="0" smtClean="0">
                <a:solidFill>
                  <a:schemeClr val="tx1"/>
                </a:solidFill>
                <a:latin typeface="+mn-lt"/>
                <a:ea typeface="+mn-ea"/>
                <a:cs typeface="+mn-cs"/>
              </a:defRPr>
            </a:lvl3pPr>
            <a:lvl4pPr marL="1280160" indent="-228600">
              <a:defRPr lang="fr-FR" sz="1600" kern="1200" dirty="0" smtClean="0">
                <a:solidFill>
                  <a:schemeClr val="tx1"/>
                </a:solidFill>
                <a:latin typeface="+mn-lt"/>
                <a:ea typeface="+mn-ea"/>
                <a:cs typeface="+mn-cs"/>
              </a:defRPr>
            </a:lvl4pPr>
            <a:lvl5pPr>
              <a:buClr>
                <a:schemeClr val="tx2"/>
              </a:buClr>
              <a:buSzPct val="120000"/>
              <a:defRPr sz="1400"/>
            </a:lvl5pPr>
            <a:lvl6pPr>
              <a:defRPr sz="1800"/>
            </a:lvl6pPr>
            <a:lvl7pPr>
              <a:defRPr sz="1800"/>
            </a:lvl7pPr>
            <a:lvl8pPr>
              <a:defRPr sz="1800"/>
            </a:lvl8pPr>
            <a:lvl9pPr>
              <a:defRPr sz="1800"/>
            </a:lvl9pPr>
          </a:lstStyle>
          <a:p>
            <a:pPr marL="342900" lvl="0" indent="-228600" algn="l" defTabSz="914400" rtl="0" eaLnBrk="1" latinLnBrk="0" hangingPunct="1">
              <a:spcBef>
                <a:spcPct val="20000"/>
              </a:spcBef>
              <a:buClr>
                <a:schemeClr val="accent1"/>
              </a:buClr>
              <a:buSzPct val="120000"/>
              <a:buFont typeface="Arial" pitchFamily="34" charset="0"/>
              <a:buChar char="•"/>
            </a:pPr>
            <a:r>
              <a:rPr lang="fr-FR" smtClean="0"/>
              <a:t>Modifiez les styles du texte du masque</a:t>
            </a:r>
          </a:p>
          <a:p>
            <a:pPr marL="342900" lvl="1" indent="-228600" algn="l" defTabSz="914400" rtl="0" eaLnBrk="1" latinLnBrk="0" hangingPunct="1">
              <a:spcBef>
                <a:spcPct val="20000"/>
              </a:spcBef>
              <a:buClr>
                <a:schemeClr val="accent1"/>
              </a:buClr>
              <a:buSzPct val="120000"/>
              <a:buFont typeface="Arial" pitchFamily="34" charset="0"/>
              <a:buChar char="•"/>
            </a:pPr>
            <a:r>
              <a:rPr lang="fr-FR" smtClean="0"/>
              <a:t>Deuxième niveau</a:t>
            </a:r>
          </a:p>
          <a:p>
            <a:pPr marL="342900" lvl="2" indent="-228600" algn="l" defTabSz="914400" rtl="0" eaLnBrk="1" latinLnBrk="0" hangingPunct="1">
              <a:spcBef>
                <a:spcPct val="20000"/>
              </a:spcBef>
              <a:buClr>
                <a:schemeClr val="accent1"/>
              </a:buClr>
              <a:buSzPct val="120000"/>
              <a:buFont typeface="Arial" pitchFamily="34" charset="0"/>
              <a:buChar char="•"/>
            </a:pPr>
            <a:r>
              <a:rPr lang="fr-FR" smtClean="0"/>
              <a:t>Troisième niveau</a:t>
            </a:r>
          </a:p>
          <a:p>
            <a:pPr marL="342900" lvl="3" indent="-228600" algn="l" defTabSz="914400" rtl="0" eaLnBrk="1" latinLnBrk="0" hangingPunct="1">
              <a:spcBef>
                <a:spcPct val="20000"/>
              </a:spcBef>
              <a:buClr>
                <a:schemeClr val="accent1"/>
              </a:buClr>
              <a:buSzPct val="120000"/>
              <a:buFont typeface="Arial" pitchFamily="34" charset="0"/>
              <a:buChar char="•"/>
            </a:pPr>
            <a:r>
              <a:rPr lang="fr-FR" smtClean="0"/>
              <a:t>Quatrième niveau</a:t>
            </a:r>
          </a:p>
          <a:p>
            <a:pPr marL="342900" lvl="4" indent="-228600" algn="l" defTabSz="914400" rtl="0" eaLnBrk="1" latinLnBrk="0" hangingPunct="1">
              <a:spcBef>
                <a:spcPct val="20000"/>
              </a:spcBef>
              <a:buClr>
                <a:schemeClr val="accent1"/>
              </a:buClr>
              <a:buSzPct val="120000"/>
              <a:buFont typeface="Arial" pitchFamily="34" charset="0"/>
              <a:buChar char="•"/>
            </a:pPr>
            <a:r>
              <a:rPr lang="fr-FR" smtClean="0"/>
              <a:t>Cinquième niveau</a:t>
            </a:r>
            <a:endParaRPr lang="en-US" dirty="0"/>
          </a:p>
        </p:txBody>
      </p:sp>
      <p:sp>
        <p:nvSpPr>
          <p:cNvPr id="7" name="Slide Number Placeholder 6"/>
          <p:cNvSpPr>
            <a:spLocks noGrp="1"/>
          </p:cNvSpPr>
          <p:nvPr>
            <p:ph type="sldNum" sz="quarter" idx="12"/>
          </p:nvPr>
        </p:nvSpPr>
        <p:spPr/>
        <p:txBody>
          <a:bodyPr/>
          <a:lstStyle/>
          <a:p>
            <a:fld id="{E667ED75-B537-4810-9364-B7D9FE7FDC55}" type="slidenum">
              <a:rPr lang="en-US" smtClean="0"/>
              <a:pPr/>
              <a:t>‹N°›</a:t>
            </a:fld>
            <a:endParaRPr lang="en-US"/>
          </a:p>
        </p:txBody>
      </p:sp>
      <p:sp>
        <p:nvSpPr>
          <p:cNvPr id="9" name="Footer Placeholder 4"/>
          <p:cNvSpPr>
            <a:spLocks noGrp="1"/>
          </p:cNvSpPr>
          <p:nvPr>
            <p:ph type="ftr" sz="quarter" idx="3"/>
          </p:nvPr>
        </p:nvSpPr>
        <p:spPr>
          <a:xfrm rot="16200000">
            <a:off x="6246015" y="2547073"/>
            <a:ext cx="5082628" cy="365760"/>
          </a:xfrm>
          <a:prstGeom prst="rect">
            <a:avLst/>
          </a:prstGeom>
        </p:spPr>
        <p:txBody>
          <a:bodyPr/>
          <a:lstStyle>
            <a:lvl1pPr>
              <a:defRPr sz="1300" b="0" baseline="0">
                <a:solidFill>
                  <a:srgbClr val="278989"/>
                </a:solidFill>
              </a:defRPr>
            </a:lvl1pPr>
          </a:lstStyle>
          <a:p>
            <a:r>
              <a:rPr lang="fr-BE" smtClean="0"/>
              <a:t>Alma – Resource management – Metadata Editor - Précisions pour le catalogage</a:t>
            </a:r>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323528" y="1412776"/>
            <a:ext cx="3791272" cy="639762"/>
          </a:xfrm>
        </p:spPr>
        <p:txBody>
          <a:bodyPr anchor="b">
            <a:noAutofit/>
          </a:bodyPr>
          <a:lstStyle>
            <a:lvl1pPr marL="0" indent="0" algn="l">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323528" y="2060848"/>
            <a:ext cx="3791272" cy="4320479"/>
          </a:xfrm>
        </p:spPr>
        <p:txBody>
          <a:bodyPr/>
          <a:lstStyle>
            <a:lvl1pPr marL="342900" indent="-228600">
              <a:buClr>
                <a:schemeClr val="accent1"/>
              </a:buClr>
              <a:buSzPct val="120000"/>
              <a:buFont typeface="Arial" panose="020B0604020202020204" pitchFamily="34" charset="0"/>
              <a:buChar char="•"/>
              <a:defRPr sz="2000"/>
            </a:lvl1pPr>
            <a:lvl2pPr>
              <a:buClr>
                <a:schemeClr val="tx2"/>
              </a:buClr>
              <a:buSzPct val="120000"/>
              <a:defRPr sz="2000"/>
            </a:lvl2pPr>
            <a:lvl3pPr>
              <a:buClr>
                <a:schemeClr val="accent1"/>
              </a:buClr>
              <a:buSzPct val="120000"/>
              <a:defRPr sz="1800"/>
            </a:lvl3pPr>
            <a:lvl4pPr>
              <a:buClr>
                <a:schemeClr val="tx2"/>
              </a:buClr>
              <a:buSzPct val="120000"/>
              <a:defRPr sz="1600"/>
            </a:lvl4pPr>
            <a:lvl5pPr marL="1554480" indent="-228600">
              <a:defRPr lang="en-US" sz="1600" kern="1200" baseline="0" dirty="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419600" y="1412776"/>
            <a:ext cx="3824808" cy="639762"/>
          </a:xfrm>
        </p:spPr>
        <p:txBody>
          <a:bodyPr anchor="b">
            <a:noAutofit/>
          </a:bodyPr>
          <a:lstStyle>
            <a:lvl1pPr marL="0" indent="0" algn="l">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419600" y="2060848"/>
            <a:ext cx="3824808" cy="4320479"/>
          </a:xfrm>
        </p:spPr>
        <p:txBody>
          <a:bodyPr/>
          <a:lstStyle>
            <a:lvl1pPr marL="342900" indent="-228600">
              <a:defRPr lang="fr-FR" sz="2000" kern="1200" dirty="0" smtClean="0">
                <a:solidFill>
                  <a:schemeClr val="tx1"/>
                </a:solidFill>
                <a:latin typeface="+mn-lt"/>
                <a:ea typeface="+mn-ea"/>
                <a:cs typeface="+mn-cs"/>
              </a:defRPr>
            </a:lvl1pPr>
            <a:lvl2pPr marL="640080" indent="-228600">
              <a:defRPr lang="fr-FR" sz="2000" kern="1200" dirty="0" smtClean="0">
                <a:solidFill>
                  <a:schemeClr val="tx1"/>
                </a:solidFill>
                <a:latin typeface="+mn-lt"/>
                <a:ea typeface="+mn-ea"/>
                <a:cs typeface="+mn-cs"/>
              </a:defRPr>
            </a:lvl2pPr>
            <a:lvl3pPr marL="1005840" indent="-228600">
              <a:defRPr lang="fr-FR" sz="1800" kern="1200" dirty="0" smtClean="0">
                <a:solidFill>
                  <a:schemeClr val="tx1"/>
                </a:solidFill>
                <a:latin typeface="+mn-lt"/>
                <a:ea typeface="+mn-ea"/>
                <a:cs typeface="+mn-cs"/>
              </a:defRPr>
            </a:lvl3pPr>
            <a:lvl4pPr marL="1280160" indent="-228600">
              <a:defRPr lang="fr-FR" sz="1600" kern="1200" dirty="0" smtClean="0">
                <a:solidFill>
                  <a:schemeClr val="tx1"/>
                </a:solidFill>
                <a:latin typeface="+mn-lt"/>
                <a:ea typeface="+mn-ea"/>
                <a:cs typeface="+mn-cs"/>
              </a:defRPr>
            </a:lvl4pPr>
            <a:lvl5pPr>
              <a:buClr>
                <a:schemeClr val="accent1"/>
              </a:buClr>
              <a:buSzPct val="120000"/>
              <a:defRPr sz="1600"/>
            </a:lvl5pPr>
            <a:lvl6pPr>
              <a:defRPr sz="1600"/>
            </a:lvl6pPr>
            <a:lvl7pPr>
              <a:defRPr sz="1600"/>
            </a:lvl7pPr>
            <a:lvl8pPr>
              <a:defRPr sz="1600"/>
            </a:lvl8pPr>
            <a:lvl9pPr>
              <a:defRPr sz="1600"/>
            </a:lvl9pPr>
          </a:lstStyle>
          <a:p>
            <a:pPr marL="342900" lvl="0"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Modifiez les styles du texte du masque</a:t>
            </a:r>
          </a:p>
          <a:p>
            <a:pPr marL="342900" lvl="1"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Deuxième niveau</a:t>
            </a:r>
          </a:p>
          <a:p>
            <a:pPr marL="342900" lvl="2"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Troisième niveau</a:t>
            </a:r>
          </a:p>
          <a:p>
            <a:pPr marL="342900" lvl="3"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Quatrième niveau</a:t>
            </a:r>
          </a:p>
          <a:p>
            <a:pPr marL="342900" lvl="4"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Cinquième niveau</a:t>
            </a:r>
            <a:endParaRPr lang="en-US" dirty="0"/>
          </a:p>
        </p:txBody>
      </p:sp>
      <p:sp>
        <p:nvSpPr>
          <p:cNvPr id="9" name="Slide Number Placeholder 8"/>
          <p:cNvSpPr>
            <a:spLocks noGrp="1"/>
          </p:cNvSpPr>
          <p:nvPr>
            <p:ph type="sldNum" sz="quarter" idx="12"/>
          </p:nvPr>
        </p:nvSpPr>
        <p:spPr/>
        <p:txBody>
          <a:bodyPr/>
          <a:lstStyle/>
          <a:p>
            <a:fld id="{E667ED75-B537-4810-9364-B7D9FE7FDC55}" type="slidenum">
              <a:rPr lang="en-US" smtClean="0"/>
              <a:pPr/>
              <a:t>‹N°›</a:t>
            </a:fld>
            <a:endParaRPr lang="en-US"/>
          </a:p>
        </p:txBody>
      </p:sp>
      <p:sp>
        <p:nvSpPr>
          <p:cNvPr id="11" name="Footer Placeholder 4"/>
          <p:cNvSpPr>
            <a:spLocks noGrp="1"/>
          </p:cNvSpPr>
          <p:nvPr>
            <p:ph type="ftr" sz="quarter" idx="13"/>
          </p:nvPr>
        </p:nvSpPr>
        <p:spPr>
          <a:xfrm rot="16200000">
            <a:off x="6246015" y="2547073"/>
            <a:ext cx="5082628" cy="365760"/>
          </a:xfrm>
          <a:prstGeom prst="rect">
            <a:avLst/>
          </a:prstGeom>
        </p:spPr>
        <p:txBody>
          <a:bodyPr/>
          <a:lstStyle>
            <a:lvl1pPr>
              <a:defRPr sz="1300" b="0" baseline="0">
                <a:solidFill>
                  <a:srgbClr val="278989"/>
                </a:solidFill>
              </a:defRPr>
            </a:lvl1pPr>
          </a:lstStyle>
          <a:p>
            <a:r>
              <a:rPr lang="fr-BE" smtClean="0"/>
              <a:t>Alma – Resource management – Metadata Editor - Précisions pour le catalogage</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Arial Rounded MT Bold" pitchFamily="34" charset="0"/>
              </a:defRPr>
            </a:lvl1pPr>
          </a:lstStyle>
          <a:p>
            <a:r>
              <a:rPr lang="fr-FR" smtClean="0"/>
              <a:t>Modifiez le style du titre</a:t>
            </a:r>
            <a:endParaRPr lang="en-US" dirty="0"/>
          </a:p>
        </p:txBody>
      </p:sp>
      <p:sp>
        <p:nvSpPr>
          <p:cNvPr id="5" name="Slide Number Placeholder 4"/>
          <p:cNvSpPr>
            <a:spLocks noGrp="1"/>
          </p:cNvSpPr>
          <p:nvPr>
            <p:ph type="sldNum" sz="quarter" idx="12"/>
          </p:nvPr>
        </p:nvSpPr>
        <p:spPr/>
        <p:txBody>
          <a:bodyPr/>
          <a:lstStyle/>
          <a:p>
            <a:fld id="{E667ED75-B537-4810-9364-B7D9FE7FDC55}" type="slidenum">
              <a:rPr lang="en-US" smtClean="0"/>
              <a:pPr/>
              <a:t>‹N°›</a:t>
            </a:fld>
            <a:endParaRPr lang="en-US"/>
          </a:p>
        </p:txBody>
      </p:sp>
      <p:sp>
        <p:nvSpPr>
          <p:cNvPr id="7" name="Footer Placeholder 4"/>
          <p:cNvSpPr>
            <a:spLocks noGrp="1"/>
          </p:cNvSpPr>
          <p:nvPr>
            <p:ph type="ftr" sz="quarter" idx="3"/>
          </p:nvPr>
        </p:nvSpPr>
        <p:spPr>
          <a:xfrm rot="16200000">
            <a:off x="6246015" y="2547073"/>
            <a:ext cx="5082628" cy="365760"/>
          </a:xfrm>
          <a:prstGeom prst="rect">
            <a:avLst/>
          </a:prstGeom>
        </p:spPr>
        <p:txBody>
          <a:bodyPr/>
          <a:lstStyle>
            <a:lvl1pPr>
              <a:defRPr sz="1300" b="0" baseline="0">
                <a:solidFill>
                  <a:srgbClr val="278989"/>
                </a:solidFill>
              </a:defRPr>
            </a:lvl1pPr>
          </a:lstStyle>
          <a:p>
            <a:r>
              <a:rPr lang="fr-BE" smtClean="0"/>
              <a:t>Alma – Resource management – Metadata Editor - Précisions pour le catalogage</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667ED75-B537-4810-9364-B7D9FE7FDC55}" type="slidenum">
              <a:rPr lang="en-US" smtClean="0"/>
              <a:pPr/>
              <a:t>‹N°›</a:t>
            </a:fld>
            <a:endParaRPr lang="en-US"/>
          </a:p>
        </p:txBody>
      </p:sp>
      <p:sp>
        <p:nvSpPr>
          <p:cNvPr id="6" name="Footer Placeholder 4"/>
          <p:cNvSpPr>
            <a:spLocks noGrp="1"/>
          </p:cNvSpPr>
          <p:nvPr>
            <p:ph type="ftr" sz="quarter" idx="3"/>
          </p:nvPr>
        </p:nvSpPr>
        <p:spPr>
          <a:xfrm rot="16200000">
            <a:off x="6246015" y="2547073"/>
            <a:ext cx="5082628" cy="365760"/>
          </a:xfrm>
          <a:prstGeom prst="rect">
            <a:avLst/>
          </a:prstGeom>
        </p:spPr>
        <p:txBody>
          <a:bodyPr/>
          <a:lstStyle>
            <a:lvl1pPr>
              <a:defRPr sz="1300" b="0" baseline="0">
                <a:solidFill>
                  <a:srgbClr val="278989"/>
                </a:solidFill>
              </a:defRPr>
            </a:lvl1pPr>
          </a:lstStyle>
          <a:p>
            <a:r>
              <a:rPr lang="fr-BE" smtClean="0"/>
              <a:t>Alma – Resource management – Metadata Editor - Précisions pour le catalogage</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smtClean="0"/>
              <a:t>Modifiez le style du titre</a:t>
            </a:r>
            <a:endParaRPr lang="fr-BE"/>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u numéro de diapositive 4"/>
          <p:cNvSpPr>
            <a:spLocks noGrp="1"/>
          </p:cNvSpPr>
          <p:nvPr>
            <p:ph type="sldNum" sz="quarter" idx="10"/>
          </p:nvPr>
        </p:nvSpPr>
        <p:spPr/>
        <p:txBody>
          <a:bodyPr/>
          <a:lstStyle/>
          <a:p>
            <a:fld id="{E667ED75-B537-4810-9364-B7D9FE7FDC55}" type="slidenum">
              <a:rPr lang="en-US" smtClean="0"/>
              <a:pPr/>
              <a:t>‹N°›</a:t>
            </a:fld>
            <a:endParaRPr lang="en-US"/>
          </a:p>
        </p:txBody>
      </p:sp>
      <p:sp>
        <p:nvSpPr>
          <p:cNvPr id="6" name="Espace réservé du pied de page 5"/>
          <p:cNvSpPr>
            <a:spLocks noGrp="1"/>
          </p:cNvSpPr>
          <p:nvPr>
            <p:ph type="ftr" sz="quarter" idx="11"/>
          </p:nvPr>
        </p:nvSpPr>
        <p:spPr/>
        <p:txBody>
          <a:bodyPr/>
          <a:lstStyle/>
          <a:p>
            <a:r>
              <a:rPr lang="fr-BE" smtClean="0"/>
              <a:t>Alma – Resource management – Metadata Editor - Précisions pour le catalogage</a:t>
            </a:r>
            <a:endParaRPr lang="en-US"/>
          </a:p>
        </p:txBody>
      </p:sp>
    </p:spTree>
    <p:extLst>
      <p:ext uri="{BB962C8B-B14F-4D97-AF65-F5344CB8AC3E}">
        <p14:creationId xmlns:p14="http://schemas.microsoft.com/office/powerpoint/2010/main" val="981962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6000"/>
            </a:lvl1pPr>
          </a:lstStyle>
          <a:p>
            <a:r>
              <a:rPr lang="fr-FR" smtClean="0"/>
              <a:t>Modifiez le style du titre</a:t>
            </a:r>
            <a:endParaRPr lang="fr-BE"/>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BE"/>
          </a:p>
        </p:txBody>
      </p:sp>
      <p:sp>
        <p:nvSpPr>
          <p:cNvPr id="4" name="Espace réservé de la date 3"/>
          <p:cNvSpPr>
            <a:spLocks noGrp="1"/>
          </p:cNvSpPr>
          <p:nvPr>
            <p:ph type="dt" sz="half" idx="10"/>
          </p:nvPr>
        </p:nvSpPr>
        <p:spPr/>
        <p:txBody>
          <a:bodyPr/>
          <a:lstStyle/>
          <a:p>
            <a:endParaRPr lang="fr-BE"/>
          </a:p>
        </p:txBody>
      </p:sp>
      <p:sp>
        <p:nvSpPr>
          <p:cNvPr id="5" name="Espace réservé du pied de page 4"/>
          <p:cNvSpPr>
            <a:spLocks noGrp="1"/>
          </p:cNvSpPr>
          <p:nvPr>
            <p:ph type="ftr" sz="quarter" idx="11"/>
          </p:nvPr>
        </p:nvSpPr>
        <p:spPr/>
        <p:txBody>
          <a:bodyPr/>
          <a:lstStyle/>
          <a:p>
            <a:r>
              <a:rPr lang="fr-BE" smtClean="0"/>
              <a:t>Alma – Resource management – Metadata Editor - Précisions pour le catalogage</a:t>
            </a:r>
            <a:endParaRPr lang="fr-BE"/>
          </a:p>
        </p:txBody>
      </p:sp>
      <p:sp>
        <p:nvSpPr>
          <p:cNvPr id="6" name="Espace réservé du numéro de diapositive 5"/>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3733519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endParaRPr lang="fr-BE"/>
          </a:p>
        </p:txBody>
      </p:sp>
      <p:sp>
        <p:nvSpPr>
          <p:cNvPr id="5" name="Espace réservé du pied de page 4"/>
          <p:cNvSpPr>
            <a:spLocks noGrp="1"/>
          </p:cNvSpPr>
          <p:nvPr>
            <p:ph type="ftr" sz="quarter" idx="11"/>
          </p:nvPr>
        </p:nvSpPr>
        <p:spPr/>
        <p:txBody>
          <a:bodyPr/>
          <a:lstStyle/>
          <a:p>
            <a:r>
              <a:rPr lang="fr-BE" smtClean="0"/>
              <a:t>Alma – Resource management – Metadata Editor - Précisions pour le catalogage</a:t>
            </a:r>
            <a:endParaRPr lang="fr-BE"/>
          </a:p>
        </p:txBody>
      </p:sp>
      <p:sp>
        <p:nvSpPr>
          <p:cNvPr id="6" name="Espace réservé du numéro de diapositive 5"/>
          <p:cNvSpPr>
            <a:spLocks noGrp="1"/>
          </p:cNvSpPr>
          <p:nvPr>
            <p:ph type="sldNum" sz="quarter" idx="12"/>
          </p:nvPr>
        </p:nvSpPr>
        <p:spPr/>
        <p:txBody>
          <a:bodyPr/>
          <a:lstStyle/>
          <a:p>
            <a:fld id="{5AC5FB95-ABB8-499B-B163-FF8E1785E17E}" type="slidenum">
              <a:rPr lang="fr-BE" smtClean="0"/>
              <a:t>‹N°›</a:t>
            </a:fld>
            <a:endParaRPr lang="fr-BE"/>
          </a:p>
        </p:txBody>
      </p:sp>
    </p:spTree>
    <p:extLst>
      <p:ext uri="{BB962C8B-B14F-4D97-AF65-F5344CB8AC3E}">
        <p14:creationId xmlns:p14="http://schemas.microsoft.com/office/powerpoint/2010/main" val="3523826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520" y="188640"/>
            <a:ext cx="7992888" cy="1143000"/>
          </a:xfrm>
          <a:prstGeom prst="rect">
            <a:avLst/>
          </a:prstGeom>
        </p:spPr>
        <p:txBody>
          <a:bodyPr vert="horz" lIns="91440" tIns="45720" rIns="91440" bIns="45720" rtlCol="0" anchor="ctr">
            <a:noAutofit/>
          </a:bodyPr>
          <a:lstStyle/>
          <a:p>
            <a:r>
              <a:rPr lang="fr-FR" dirty="0" smtClean="0"/>
              <a:t>Modifiez le style du titre</a:t>
            </a:r>
            <a:endParaRPr lang="en-US" dirty="0"/>
          </a:p>
        </p:txBody>
      </p:sp>
      <p:sp>
        <p:nvSpPr>
          <p:cNvPr id="3" name="Text Placeholder 2"/>
          <p:cNvSpPr>
            <a:spLocks noGrp="1"/>
          </p:cNvSpPr>
          <p:nvPr>
            <p:ph type="body" idx="1"/>
          </p:nvPr>
        </p:nvSpPr>
        <p:spPr>
          <a:xfrm>
            <a:off x="251520" y="1412776"/>
            <a:ext cx="7992888" cy="4988024"/>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7" name="Rectangle 6"/>
          <p:cNvSpPr/>
          <p:nvPr/>
        </p:nvSpPr>
        <p:spPr>
          <a:xfrm>
            <a:off x="8458200" y="0"/>
            <a:ext cx="685800" cy="6858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278989"/>
            </a:solidFill>
          </a:ln>
        </p:spPr>
        <p:txBody>
          <a:bodyPr vert="horz" lIns="0" tIns="0" rIns="0" bIns="0" rtlCol="0" anchor="ctr"/>
          <a:lstStyle>
            <a:lvl1pPr algn="ctr">
              <a:defRPr sz="1500" b="1" baseline="0">
                <a:solidFill>
                  <a:srgbClr val="278989"/>
                </a:solidFill>
              </a:defRPr>
            </a:lvl1pPr>
          </a:lstStyle>
          <a:p>
            <a:fld id="{E667ED75-B537-4810-9364-B7D9FE7FDC55}" type="slidenum">
              <a:rPr lang="en-US" smtClean="0"/>
              <a:pPr/>
              <a:t>‹N°›</a:t>
            </a:fld>
            <a:endParaRPr lang="en-US"/>
          </a:p>
        </p:txBody>
      </p:sp>
      <p:sp>
        <p:nvSpPr>
          <p:cNvPr id="9" name="Footer Placeholder 4"/>
          <p:cNvSpPr>
            <a:spLocks noGrp="1"/>
          </p:cNvSpPr>
          <p:nvPr>
            <p:ph type="ftr" sz="quarter" idx="3"/>
          </p:nvPr>
        </p:nvSpPr>
        <p:spPr>
          <a:xfrm rot="16200000">
            <a:off x="6195040" y="2598047"/>
            <a:ext cx="5184577" cy="365760"/>
          </a:xfrm>
          <a:prstGeom prst="rect">
            <a:avLst/>
          </a:prstGeom>
        </p:spPr>
        <p:txBody>
          <a:bodyPr/>
          <a:lstStyle>
            <a:lvl1pPr>
              <a:defRPr sz="1300" b="0" baseline="0">
                <a:solidFill>
                  <a:srgbClr val="278989"/>
                </a:solidFill>
              </a:defRPr>
            </a:lvl1pPr>
          </a:lstStyle>
          <a:p>
            <a:r>
              <a:rPr lang="fr-BE" smtClean="0"/>
              <a:t>Alma – Resource management – Metadata Editor - Précisions pour le catalogage</a:t>
            </a:r>
            <a:endParaRPr lang="en-US"/>
          </a:p>
        </p:txBody>
      </p:sp>
      <p:pic>
        <p:nvPicPr>
          <p:cNvPr id="10" name="Image 9"/>
          <p:cNvPicPr>
            <a:picLocks noChangeAspect="1"/>
          </p:cNvPicPr>
          <p:nvPr userDrawn="1"/>
        </p:nvPicPr>
        <p:blipFill>
          <a:blip r:embed="rId9"/>
          <a:stretch>
            <a:fillRect/>
          </a:stretch>
        </p:blipFill>
        <p:spPr>
          <a:xfrm>
            <a:off x="6483" y="6255593"/>
            <a:ext cx="1963713" cy="60240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80" r:id="rId7"/>
  </p:sldLayoutIdLst>
  <p:timing>
    <p:tnLst>
      <p:par>
        <p:cTn id="1" dur="indefinite" restart="never" nodeType="tmRoot"/>
      </p:par>
    </p:tnLst>
  </p:timing>
  <p:hf hdr="0" dt="0"/>
  <p:txStyles>
    <p:titleStyle>
      <a:lvl1pPr algn="l" defTabSz="914400" rtl="0" eaLnBrk="1" latinLnBrk="0" hangingPunct="1">
        <a:spcBef>
          <a:spcPct val="0"/>
        </a:spcBef>
        <a:buNone/>
        <a:defRPr sz="3200" b="0" kern="1200" cap="none" spc="-100" baseline="0">
          <a:ln>
            <a:noFill/>
          </a:ln>
          <a:solidFill>
            <a:schemeClr val="tx2"/>
          </a:solidFill>
          <a:effectLst/>
          <a:latin typeface="Arial Rounded MT Bold" pitchFamily="34" charset="0"/>
          <a:ea typeface="+mj-ea"/>
          <a:cs typeface="+mj-cs"/>
        </a:defRPr>
      </a:lvl1pPr>
    </p:titleStyle>
    <p:bodyStyle>
      <a:lvl1pPr marL="342900" indent="-228600" algn="l" defTabSz="914400" rtl="0" eaLnBrk="1" latinLnBrk="0" hangingPunct="1">
        <a:spcBef>
          <a:spcPct val="20000"/>
        </a:spcBef>
        <a:buClr>
          <a:schemeClr val="accent1"/>
        </a:buClr>
        <a:buSzPct val="120000"/>
        <a:buFont typeface="Arial" panose="020B0604020202020204" pitchFamily="34" charset="0"/>
        <a:buChar char="•"/>
        <a:defRPr sz="2000" kern="1200">
          <a:solidFill>
            <a:schemeClr val="tx1"/>
          </a:solidFill>
          <a:latin typeface="+mn-lt"/>
          <a:ea typeface="+mn-ea"/>
          <a:cs typeface="+mn-cs"/>
        </a:defRPr>
      </a:lvl1pPr>
      <a:lvl2pPr marL="640080" indent="-228600" algn="l" defTabSz="914400" rtl="0" eaLnBrk="1" latinLnBrk="0" hangingPunct="1">
        <a:spcBef>
          <a:spcPct val="20000"/>
        </a:spcBef>
        <a:buClr>
          <a:schemeClr val="tx2"/>
        </a:buClr>
        <a:buSzPct val="120000"/>
        <a:buFont typeface="Arial" pitchFamily="34" charset="0"/>
        <a:buChar char="•"/>
        <a:defRPr sz="1800" kern="1200">
          <a:solidFill>
            <a:schemeClr val="tx1"/>
          </a:solidFill>
          <a:latin typeface="+mn-lt"/>
          <a:ea typeface="+mn-ea"/>
          <a:cs typeface="+mn-cs"/>
        </a:defRPr>
      </a:lvl2pPr>
      <a:lvl3pPr marL="1005840" indent="-228600" algn="l" defTabSz="914400" rtl="0" eaLnBrk="1" latinLnBrk="0" hangingPunct="1">
        <a:spcBef>
          <a:spcPct val="20000"/>
        </a:spcBef>
        <a:buClr>
          <a:schemeClr val="accent1"/>
        </a:buClr>
        <a:buSzPct val="120000"/>
        <a:buFont typeface="Arial" pitchFamily="34" charset="0"/>
        <a:buChar char="•"/>
        <a:defRPr sz="1600" kern="1200">
          <a:solidFill>
            <a:schemeClr val="tx1"/>
          </a:solidFill>
          <a:latin typeface="+mn-lt"/>
          <a:ea typeface="+mn-ea"/>
          <a:cs typeface="+mn-cs"/>
        </a:defRPr>
      </a:lvl3pPr>
      <a:lvl4pPr marL="1280160" indent="-228600" algn="l" defTabSz="914400" rtl="0" eaLnBrk="1" latinLnBrk="0" hangingPunct="1">
        <a:spcBef>
          <a:spcPct val="20000"/>
        </a:spcBef>
        <a:buClr>
          <a:schemeClr val="tx2"/>
        </a:buClr>
        <a:buSzPct val="12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spcBef>
          <a:spcPct val="20000"/>
        </a:spcBef>
        <a:buClr>
          <a:schemeClr val="accent1"/>
        </a:buClr>
        <a:buSzPct val="120000"/>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fr-FR" smtClean="0"/>
              <a:t>Modifiez le style du titre</a:t>
            </a:r>
            <a:endParaRPr lang="fr-BE"/>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BE"/>
          </a:p>
        </p:txBody>
      </p:sp>
      <p:sp>
        <p:nvSpPr>
          <p:cNvPr id="5" name="Espace réservé du pied de page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smtClean="0"/>
              <a:t>Alma – Resource management – Metadata Editor - Précisions pour le catalogage</a:t>
            </a:r>
            <a:endParaRPr lang="fr-BE"/>
          </a:p>
        </p:txBody>
      </p:sp>
      <p:sp>
        <p:nvSpPr>
          <p:cNvPr id="6" name="Espace réservé du numéro de diapositive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C5FB95-ABB8-499B-B163-FF8E1785E17E}" type="slidenum">
              <a:rPr lang="fr-BE" smtClean="0"/>
              <a:t>‹N°›</a:t>
            </a:fld>
            <a:endParaRPr lang="fr-BE"/>
          </a:p>
        </p:txBody>
      </p:sp>
    </p:spTree>
    <p:extLst>
      <p:ext uri="{BB962C8B-B14F-4D97-AF65-F5344CB8AC3E}">
        <p14:creationId xmlns:p14="http://schemas.microsoft.com/office/powerpoint/2010/main" val="214320291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marc21.c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hyperlink" Target="http://www.theasciicode.com.ar/extended-ascii-code/copyright-symbol-ascii-code-184.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doclib.uliege.be/catalo/Wiki.jsp?page=Notices%20multi-%C3%A9critures%20Caract%C3%A8res%20non%20latins" TargetMode="External"/><Relationship Id="rId4" Type="http://schemas.openxmlformats.org/officeDocument/2006/relationships/hyperlink" Target="http://www.unicode.org/charts/"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doclib.uliege.be/catalo/" TargetMode="External"/><Relationship Id="rId2" Type="http://schemas.openxmlformats.org/officeDocument/2006/relationships/hyperlink" Target="https://lib.uliege.be/alma/"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1684790"/>
            <a:ext cx="7920880" cy="2807633"/>
          </a:xfrm>
          <a:prstGeom prst="rect">
            <a:avLst/>
          </a:prstGeom>
        </p:spPr>
      </p:pic>
      <p:sp>
        <p:nvSpPr>
          <p:cNvPr id="4" name="Sous-titre 3"/>
          <p:cNvSpPr>
            <a:spLocks noGrp="1"/>
          </p:cNvSpPr>
          <p:nvPr>
            <p:ph type="subTitle" idx="1"/>
          </p:nvPr>
        </p:nvSpPr>
        <p:spPr/>
        <p:txBody>
          <a:bodyPr>
            <a:normAutofit/>
          </a:bodyPr>
          <a:lstStyle/>
          <a:p>
            <a:pPr algn="ctr"/>
            <a:endParaRPr lang="fr-BE" sz="3200" b="1" dirty="0">
              <a:solidFill>
                <a:schemeClr val="accent2">
                  <a:lumMod val="50000"/>
                </a:schemeClr>
              </a:solidFill>
            </a:endParaRPr>
          </a:p>
          <a:p>
            <a:pPr algn="ctr"/>
            <a:endParaRPr lang="fr-BE" sz="3200" b="1" dirty="0">
              <a:solidFill>
                <a:schemeClr val="accent2">
                  <a:lumMod val="50000"/>
                </a:schemeClr>
              </a:solidFill>
            </a:endParaRPr>
          </a:p>
          <a:p>
            <a:pPr algn="ctr"/>
            <a:endParaRPr lang="fr-BE" sz="3200" b="1" dirty="0" smtClean="0">
              <a:solidFill>
                <a:schemeClr val="accent2">
                  <a:lumMod val="50000"/>
                </a:schemeClr>
              </a:solidFill>
            </a:endParaRPr>
          </a:p>
          <a:p>
            <a:pPr algn="ctr"/>
            <a:endParaRPr lang="fr-BE" sz="3200" b="1" dirty="0">
              <a:solidFill>
                <a:schemeClr val="accent2">
                  <a:lumMod val="50000"/>
                </a:schemeClr>
              </a:solidFill>
            </a:endParaRPr>
          </a:p>
        </p:txBody>
      </p:sp>
      <p:sp>
        <p:nvSpPr>
          <p:cNvPr id="5" name="Titre 4"/>
          <p:cNvSpPr>
            <a:spLocks noGrp="1"/>
          </p:cNvSpPr>
          <p:nvPr>
            <p:ph type="title"/>
          </p:nvPr>
        </p:nvSpPr>
        <p:spPr>
          <a:xfrm>
            <a:off x="323528" y="1671464"/>
            <a:ext cx="7920880" cy="2834548"/>
          </a:xfrm>
          <a:noFill/>
          <a:ln>
            <a:solidFill>
              <a:schemeClr val="tx2">
                <a:lumMod val="50000"/>
              </a:schemeClr>
            </a:solidFill>
          </a:ln>
        </p:spPr>
        <p:txBody>
          <a:bodyPr/>
          <a:lstStyle/>
          <a:p>
            <a:r>
              <a:rPr lang="fr-BE" sz="2400" dirty="0" smtClean="0">
                <a:solidFill>
                  <a:schemeClr val="tx2">
                    <a:lumMod val="50000"/>
                  </a:schemeClr>
                </a:solidFill>
              </a:rPr>
              <a:t>       </a:t>
            </a:r>
            <a:r>
              <a:rPr lang="fr-BE" sz="2300" dirty="0" err="1" smtClean="0">
                <a:solidFill>
                  <a:schemeClr val="tx2">
                    <a:lumMod val="50000"/>
                  </a:schemeClr>
                </a:solidFill>
              </a:rPr>
              <a:t>Metadata</a:t>
            </a:r>
            <a:r>
              <a:rPr lang="fr-BE" sz="2300" dirty="0" smtClean="0">
                <a:solidFill>
                  <a:schemeClr val="tx2">
                    <a:lumMod val="50000"/>
                  </a:schemeClr>
                </a:solidFill>
              </a:rPr>
              <a:t> Editor		Éditeur de métadonnées</a:t>
            </a:r>
            <a:r>
              <a:rPr lang="fr-BE" sz="2400" dirty="0" smtClean="0">
                <a:solidFill>
                  <a:schemeClr val="tx2">
                    <a:lumMod val="50000"/>
                  </a:schemeClr>
                </a:solidFill>
              </a:rPr>
              <a:t/>
            </a:r>
            <a:br>
              <a:rPr lang="fr-BE" sz="2400" dirty="0" smtClean="0">
                <a:solidFill>
                  <a:schemeClr val="tx2">
                    <a:lumMod val="50000"/>
                  </a:schemeClr>
                </a:solidFill>
              </a:rPr>
            </a:br>
            <a:r>
              <a:rPr lang="fr-BE" sz="2400" dirty="0" smtClean="0">
                <a:solidFill>
                  <a:schemeClr val="tx2">
                    <a:lumMod val="50000"/>
                  </a:schemeClr>
                </a:solidFill>
              </a:rPr>
              <a:t/>
            </a:r>
            <a:br>
              <a:rPr lang="fr-BE" sz="2400" dirty="0" smtClean="0">
                <a:solidFill>
                  <a:schemeClr val="tx2">
                    <a:lumMod val="50000"/>
                  </a:schemeClr>
                </a:solidFill>
              </a:rPr>
            </a:br>
            <a:r>
              <a:rPr lang="fr-BE" sz="2400" dirty="0" smtClean="0">
                <a:solidFill>
                  <a:schemeClr val="tx2">
                    <a:lumMod val="50000"/>
                  </a:schemeClr>
                </a:solidFill>
              </a:rPr>
              <a:t/>
            </a:r>
            <a:br>
              <a:rPr lang="fr-BE" sz="2400" dirty="0" smtClean="0">
                <a:solidFill>
                  <a:schemeClr val="tx2">
                    <a:lumMod val="50000"/>
                  </a:schemeClr>
                </a:solidFill>
              </a:rPr>
            </a:br>
            <a:r>
              <a:rPr lang="fr-BE" sz="2400" dirty="0" smtClean="0">
                <a:solidFill>
                  <a:schemeClr val="tx2">
                    <a:lumMod val="50000"/>
                  </a:schemeClr>
                </a:solidFill>
              </a:rPr>
              <a:t/>
            </a:r>
            <a:br>
              <a:rPr lang="fr-BE" sz="2400" dirty="0" smtClean="0">
                <a:solidFill>
                  <a:schemeClr val="tx2">
                    <a:lumMod val="50000"/>
                  </a:schemeClr>
                </a:solidFill>
              </a:rPr>
            </a:br>
            <a:r>
              <a:rPr lang="fr-BE" sz="2400" dirty="0">
                <a:solidFill>
                  <a:schemeClr val="tx2">
                    <a:lumMod val="50000"/>
                  </a:schemeClr>
                </a:solidFill>
              </a:rPr>
              <a:t>	</a:t>
            </a:r>
            <a:r>
              <a:rPr lang="fr-BE" sz="2400" dirty="0" smtClean="0">
                <a:solidFill>
                  <a:schemeClr val="tx2">
                    <a:lumMod val="50000"/>
                  </a:schemeClr>
                </a:solidFill>
              </a:rPr>
              <a:t>                                           </a:t>
            </a:r>
            <a:br>
              <a:rPr lang="fr-BE" sz="2400" dirty="0" smtClean="0">
                <a:solidFill>
                  <a:schemeClr val="tx2">
                    <a:lumMod val="50000"/>
                  </a:schemeClr>
                </a:solidFill>
              </a:rPr>
            </a:br>
            <a:r>
              <a:rPr lang="fr-BE" sz="2400" dirty="0">
                <a:solidFill>
                  <a:schemeClr val="tx2">
                    <a:lumMod val="50000"/>
                  </a:schemeClr>
                </a:solidFill>
              </a:rPr>
              <a:t> </a:t>
            </a:r>
            <a:r>
              <a:rPr lang="fr-BE" sz="2400" dirty="0" smtClean="0">
                <a:solidFill>
                  <a:schemeClr val="tx2">
                    <a:lumMod val="50000"/>
                  </a:schemeClr>
                </a:solidFill>
              </a:rPr>
              <a:t>                                                        Le catalogage dans Alma </a:t>
            </a:r>
            <a:r>
              <a:rPr lang="fr-BE" sz="1600" dirty="0" smtClean="0">
                <a:solidFill>
                  <a:schemeClr val="tx2">
                    <a:lumMod val="50000"/>
                  </a:schemeClr>
                </a:solidFill>
              </a:rPr>
              <a:t>(2)</a:t>
            </a:r>
            <a:r>
              <a:rPr lang="fr-BE" sz="1600" dirty="0">
                <a:solidFill>
                  <a:schemeClr val="tx2">
                    <a:lumMod val="50000"/>
                  </a:schemeClr>
                </a:solidFill>
              </a:rPr>
              <a:t/>
            </a:r>
            <a:br>
              <a:rPr lang="fr-BE" sz="1600" dirty="0">
                <a:solidFill>
                  <a:schemeClr val="tx2">
                    <a:lumMod val="50000"/>
                  </a:schemeClr>
                </a:solidFill>
              </a:rPr>
            </a:br>
            <a:r>
              <a:rPr lang="fr-BE" sz="1600" dirty="0" smtClean="0">
                <a:solidFill>
                  <a:schemeClr val="tx2">
                    <a:lumMod val="50000"/>
                  </a:schemeClr>
                </a:solidFill>
              </a:rPr>
              <a:t>				</a:t>
            </a:r>
            <a:r>
              <a:rPr lang="fr-BE" sz="1800" smtClean="0"/>
              <a:t>Précisions </a:t>
            </a:r>
            <a:r>
              <a:rPr lang="fr-BE" sz="1800" smtClean="0"/>
              <a:t>pour le </a:t>
            </a:r>
            <a:r>
              <a:rPr lang="fr-BE" sz="1800" dirty="0" smtClean="0"/>
              <a:t>catalogage</a:t>
            </a:r>
            <a:endParaRPr lang="fr-BE" sz="1800" i="1" dirty="0">
              <a:solidFill>
                <a:schemeClr val="tx2">
                  <a:lumMod val="50000"/>
                </a:schemeClr>
              </a:solidFill>
            </a:endParaRPr>
          </a:p>
        </p:txBody>
      </p:sp>
      <p:sp>
        <p:nvSpPr>
          <p:cNvPr id="2" name="ZoneTexte 1"/>
          <p:cNvSpPr txBox="1"/>
          <p:nvPr/>
        </p:nvSpPr>
        <p:spPr>
          <a:xfrm>
            <a:off x="6660232" y="6165304"/>
            <a:ext cx="1584176" cy="276999"/>
          </a:xfrm>
          <a:prstGeom prst="rect">
            <a:avLst/>
          </a:prstGeom>
          <a:noFill/>
        </p:spPr>
        <p:txBody>
          <a:bodyPr wrap="square" rtlCol="0">
            <a:spAutoFit/>
          </a:bodyPr>
          <a:lstStyle/>
          <a:p>
            <a:r>
              <a:rPr lang="fr-BE" sz="1200" i="1" smtClean="0">
                <a:solidFill>
                  <a:srgbClr val="278989"/>
                </a:solidFill>
              </a:rPr>
              <a:t>Version de mars 2018</a:t>
            </a:r>
            <a:endParaRPr lang="fr-BE" sz="1200" i="1">
              <a:solidFill>
                <a:srgbClr val="278989"/>
              </a:solidFill>
            </a:endParaRPr>
          </a:p>
        </p:txBody>
      </p:sp>
    </p:spTree>
    <p:extLst>
      <p:ext uri="{BB962C8B-B14F-4D97-AF65-F5344CB8AC3E}">
        <p14:creationId xmlns:p14="http://schemas.microsoft.com/office/powerpoint/2010/main" val="1413725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6983" y="-20269"/>
            <a:ext cx="7992888" cy="1000997"/>
          </a:xfrm>
        </p:spPr>
        <p:txBody>
          <a:bodyPr/>
          <a:lstStyle/>
          <a:p>
            <a:pPr lvl="1"/>
            <a:r>
              <a:rPr lang="fr-BE" sz="2800" kern="1200" spc="-100" smtClean="0">
                <a:solidFill>
                  <a:schemeClr val="tx2"/>
                </a:solidFill>
                <a:latin typeface="Arial Rounded MT Bold" pitchFamily="34" charset="0"/>
              </a:rPr>
              <a:t>Listes contrôlées - </a:t>
            </a:r>
            <a:r>
              <a:rPr lang="fr-BE" sz="2800" kern="1200" spc="-100">
                <a:solidFill>
                  <a:schemeClr val="tx2"/>
                </a:solidFill>
                <a:latin typeface="Arial Rounded MT Bold" pitchFamily="34" charset="0"/>
              </a:rPr>
              <a:t>Notices bibliographiques</a:t>
            </a:r>
            <a:endParaRPr lang="fr-BE" sz="2800" kern="1200" cap="all" spc="-100" dirty="0">
              <a:solidFill>
                <a:schemeClr val="tx2"/>
              </a:solidFill>
              <a:latin typeface="Arial Rounded MT Bold" pitchFamily="34" charset="0"/>
              <a:ea typeface="+mj-ea"/>
              <a:cs typeface="+mj-cs"/>
            </a:endParaRP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10</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Précisions pour le catalogage</a:t>
            </a:r>
            <a:endParaRPr lang="en-US"/>
          </a:p>
        </p:txBody>
      </p:sp>
      <p:sp>
        <p:nvSpPr>
          <p:cNvPr id="6" name="Rectangle 5"/>
          <p:cNvSpPr/>
          <p:nvPr/>
        </p:nvSpPr>
        <p:spPr>
          <a:xfrm>
            <a:off x="251520" y="1268760"/>
            <a:ext cx="8280268" cy="3631763"/>
          </a:xfrm>
          <a:prstGeom prst="rect">
            <a:avLst/>
          </a:prstGeom>
        </p:spPr>
        <p:txBody>
          <a:bodyPr wrap="square">
            <a:spAutoFit/>
          </a:bodyPr>
          <a:lstStyle/>
          <a:p>
            <a:endParaRPr lang="fr-BE" sz="1400"/>
          </a:p>
          <a:p>
            <a:r>
              <a:rPr lang="fr-BE" b="1" smtClean="0"/>
              <a:t>130 $l : langue</a:t>
            </a:r>
            <a:r>
              <a:rPr lang="fr-BE" b="1"/>
              <a:t> </a:t>
            </a:r>
            <a:r>
              <a:rPr lang="fr-BE" b="1" smtClean="0"/>
              <a:t>du texte</a:t>
            </a:r>
            <a:endParaRPr lang="fr-BE" dirty="0"/>
          </a:p>
          <a:p>
            <a:r>
              <a:rPr lang="fr-BE" b="1"/>
              <a:t>240 $l : langue du texte</a:t>
            </a:r>
            <a:endParaRPr lang="fr-BE"/>
          </a:p>
          <a:p>
            <a:endParaRPr lang="fr-BE" smtClean="0"/>
          </a:p>
          <a:p>
            <a:endParaRPr lang="fr-BE"/>
          </a:p>
          <a:p>
            <a:endParaRPr lang="fr-BE" dirty="0"/>
          </a:p>
          <a:p>
            <a:r>
              <a:rPr lang="fr-BE" b="1" smtClean="0"/>
              <a:t>255 $a : mention d’échelle </a:t>
            </a:r>
          </a:p>
          <a:p>
            <a:r>
              <a:rPr lang="fr-BE" b="1" smtClean="0"/>
              <a:t>255 $b : type de projection</a:t>
            </a:r>
            <a:endParaRPr lang="fr-BE" dirty="0"/>
          </a:p>
          <a:p>
            <a:endParaRPr lang="fr-BE" b="1" smtClean="0"/>
          </a:p>
          <a:p>
            <a:endParaRPr lang="fr-BE" b="1" smtClean="0"/>
          </a:p>
          <a:p>
            <a:r>
              <a:rPr lang="fr-BE" b="1" smtClean="0"/>
              <a:t>310 $a : périodicité</a:t>
            </a:r>
          </a:p>
          <a:p>
            <a:r>
              <a:rPr lang="fr-BE" b="1" smtClean="0"/>
              <a:t>321 $a : périodicité antérieure</a:t>
            </a:r>
            <a:endParaRPr lang="fr-BE" dirty="0"/>
          </a:p>
          <a:p>
            <a:endParaRPr lang="fr-BE" dirty="0"/>
          </a:p>
        </p:txBody>
      </p:sp>
      <p:sp>
        <p:nvSpPr>
          <p:cNvPr id="7" name="Rectangle 6"/>
          <p:cNvSpPr/>
          <p:nvPr/>
        </p:nvSpPr>
        <p:spPr>
          <a:xfrm>
            <a:off x="4650089" y="1190326"/>
            <a:ext cx="3738009" cy="1221434"/>
          </a:xfrm>
          <a:prstGeom prst="wedgeRectCallout">
            <a:avLst>
              <a:gd name="adj1" fmla="val -104314"/>
              <a:gd name="adj2" fmla="val -2076"/>
            </a:avLst>
          </a:prstGeom>
          <a:solidFill>
            <a:schemeClr val="accent2">
              <a:lumMod val="20000"/>
              <a:lumOff val="80000"/>
            </a:schemeClr>
          </a:solidFill>
          <a:ln w="22225">
            <a:solidFill>
              <a:srgbClr val="2789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mtClean="0">
                <a:solidFill>
                  <a:schemeClr val="tx2">
                    <a:lumMod val="50000"/>
                  </a:schemeClr>
                </a:solidFill>
              </a:rPr>
              <a:t>La liste $l propose les langues en français et en anglais (&lt; langue de catalogage)</a:t>
            </a:r>
          </a:p>
          <a:p>
            <a:pPr marL="285750" indent="-285750" algn="ctr">
              <a:buFont typeface="Arial" panose="020B0604020202020204" pitchFamily="34" charset="0"/>
              <a:buChar char="•"/>
            </a:pPr>
            <a:endParaRPr lang="fr-BE" smtClean="0">
              <a:solidFill>
                <a:schemeClr val="tx2">
                  <a:lumMod val="50000"/>
                </a:schemeClr>
              </a:solidFill>
            </a:endParaRPr>
          </a:p>
        </p:txBody>
      </p:sp>
      <p:sp>
        <p:nvSpPr>
          <p:cNvPr id="9" name="Rectangle 8"/>
          <p:cNvSpPr/>
          <p:nvPr/>
        </p:nvSpPr>
        <p:spPr>
          <a:xfrm>
            <a:off x="4616291" y="3717032"/>
            <a:ext cx="3738009" cy="1221434"/>
          </a:xfrm>
          <a:prstGeom prst="wedgeRectCallout">
            <a:avLst>
              <a:gd name="adj1" fmla="val -97377"/>
              <a:gd name="adj2" fmla="val -14367"/>
            </a:avLst>
          </a:prstGeom>
          <a:solidFill>
            <a:schemeClr val="accent2">
              <a:lumMod val="20000"/>
              <a:lumOff val="80000"/>
            </a:schemeClr>
          </a:solidFill>
          <a:ln w="22225">
            <a:solidFill>
              <a:srgbClr val="2789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mtClean="0">
                <a:solidFill>
                  <a:schemeClr val="tx2">
                    <a:lumMod val="50000"/>
                  </a:schemeClr>
                </a:solidFill>
              </a:rPr>
              <a:t>La liste $a propose les périodicités en français et en anglais (&lt; langue de catalogage)</a:t>
            </a:r>
          </a:p>
          <a:p>
            <a:pPr marL="285750" indent="-285750" algn="ctr">
              <a:buFont typeface="Arial" panose="020B0604020202020204" pitchFamily="34" charset="0"/>
              <a:buChar char="•"/>
            </a:pPr>
            <a:endParaRPr lang="fr-BE" smtClean="0">
              <a:solidFill>
                <a:schemeClr val="tx2">
                  <a:lumMod val="50000"/>
                </a:schemeClr>
              </a:solidFill>
            </a:endParaRPr>
          </a:p>
        </p:txBody>
      </p:sp>
    </p:spTree>
    <p:extLst>
      <p:ext uri="{BB962C8B-B14F-4D97-AF65-F5344CB8AC3E}">
        <p14:creationId xmlns:p14="http://schemas.microsoft.com/office/powerpoint/2010/main" val="18294821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8256"/>
            <a:ext cx="7992888" cy="854968"/>
          </a:xfrm>
        </p:spPr>
        <p:txBody>
          <a:bodyPr/>
          <a:lstStyle/>
          <a:p>
            <a:pPr lvl="1"/>
            <a:r>
              <a:rPr lang="fr-BE" sz="2800" kern="1200" spc="-100" smtClean="0">
                <a:solidFill>
                  <a:schemeClr val="tx2"/>
                </a:solidFill>
                <a:latin typeface="Arial Rounded MT Bold" pitchFamily="34" charset="0"/>
              </a:rPr>
              <a:t>Listes contrôlées - </a:t>
            </a:r>
            <a:r>
              <a:rPr lang="fr-BE" sz="2800" kern="1200" spc="-100">
                <a:solidFill>
                  <a:schemeClr val="tx2"/>
                </a:solidFill>
                <a:latin typeface="Arial Rounded MT Bold" pitchFamily="34" charset="0"/>
              </a:rPr>
              <a:t>Notices bibliographiques</a:t>
            </a:r>
            <a:endParaRPr lang="fr-BE" sz="2800" kern="1200" cap="all" spc="-100" dirty="0">
              <a:solidFill>
                <a:schemeClr val="tx2"/>
              </a:solidFill>
              <a:latin typeface="Arial Rounded MT Bold" pitchFamily="34" charset="0"/>
              <a:ea typeface="+mj-ea"/>
              <a:cs typeface="+mj-cs"/>
            </a:endParaRP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11</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Précisions pour le catalogage</a:t>
            </a:r>
            <a:endParaRPr lang="en-US"/>
          </a:p>
        </p:txBody>
      </p:sp>
      <p:sp>
        <p:nvSpPr>
          <p:cNvPr id="6" name="Rectangle 5"/>
          <p:cNvSpPr/>
          <p:nvPr/>
        </p:nvSpPr>
        <p:spPr>
          <a:xfrm>
            <a:off x="467544" y="1268760"/>
            <a:ext cx="7848872" cy="5324535"/>
          </a:xfrm>
          <a:prstGeom prst="rect">
            <a:avLst/>
          </a:prstGeom>
        </p:spPr>
        <p:txBody>
          <a:bodyPr wrap="square">
            <a:spAutoFit/>
          </a:bodyPr>
          <a:lstStyle/>
          <a:p>
            <a:r>
              <a:rPr lang="fr-BE" b="1" dirty="0" smtClean="0"/>
              <a:t>336 $a $b  : type de  contenu</a:t>
            </a:r>
            <a:endParaRPr lang="fr-BE" dirty="0"/>
          </a:p>
          <a:p>
            <a:r>
              <a:rPr lang="fr-BE" b="1" dirty="0"/>
              <a:t>337 $a $b </a:t>
            </a:r>
            <a:r>
              <a:rPr lang="fr-BE" b="1" dirty="0" smtClean="0"/>
              <a:t> : type de média</a:t>
            </a:r>
            <a:endParaRPr lang="fr-BE" dirty="0"/>
          </a:p>
          <a:p>
            <a:r>
              <a:rPr lang="fr-BE" b="1" dirty="0" smtClean="0"/>
              <a:t>338 </a:t>
            </a:r>
            <a:r>
              <a:rPr lang="fr-BE" b="1" dirty="0"/>
              <a:t>$a $</a:t>
            </a:r>
            <a:r>
              <a:rPr lang="fr-BE" b="1" dirty="0" smtClean="0"/>
              <a:t>b : type de support</a:t>
            </a:r>
            <a:endParaRPr lang="fr-BE" dirty="0" smtClean="0"/>
          </a:p>
          <a:p>
            <a:endParaRPr lang="fr-BE" sz="1600" dirty="0"/>
          </a:p>
          <a:p>
            <a:endParaRPr lang="fr-BE" sz="1600" dirty="0" smtClean="0"/>
          </a:p>
          <a:p>
            <a:endParaRPr lang="fr-BE" sz="1600" dirty="0"/>
          </a:p>
          <a:p>
            <a:endParaRPr lang="fr-BE" sz="1600" dirty="0"/>
          </a:p>
          <a:p>
            <a:r>
              <a:rPr lang="fr-BE" b="1" dirty="0"/>
              <a:t>340 </a:t>
            </a:r>
            <a:r>
              <a:rPr lang="fr-BE" b="1" dirty="0" smtClean="0"/>
              <a:t>$a : matériau (papier, parchemin…) </a:t>
            </a:r>
            <a:r>
              <a:rPr lang="fr-BE" dirty="0"/>
              <a:t> </a:t>
            </a:r>
            <a:endParaRPr lang="fr-BE" dirty="0" smtClean="0"/>
          </a:p>
          <a:p>
            <a:r>
              <a:rPr lang="fr-BE" b="1" dirty="0"/>
              <a:t> </a:t>
            </a:r>
            <a:r>
              <a:rPr lang="fr-BE" b="1" dirty="0" smtClean="0"/>
              <a:t>       $m : format (format bibliographique pour les livres anciens)</a:t>
            </a:r>
            <a:endParaRPr lang="fr-BE" dirty="0"/>
          </a:p>
          <a:p>
            <a:endParaRPr lang="fr-BE" b="1" dirty="0" smtClean="0"/>
          </a:p>
          <a:p>
            <a:r>
              <a:rPr lang="fr-BE" b="1" dirty="0" smtClean="0"/>
              <a:t>502 $b : type de diplôme </a:t>
            </a:r>
          </a:p>
          <a:p>
            <a:r>
              <a:rPr lang="fr-BE" b="1" dirty="0" smtClean="0"/>
              <a:t>        $g : disciplines</a:t>
            </a:r>
          </a:p>
          <a:p>
            <a:endParaRPr lang="fr-BE" b="1" dirty="0"/>
          </a:p>
          <a:p>
            <a:r>
              <a:rPr lang="fr-BE" b="1" dirty="0" smtClean="0"/>
              <a:t>504 $$</a:t>
            </a:r>
            <a:r>
              <a:rPr lang="fr-BE" b="1" smtClean="0"/>
              <a:t>a </a:t>
            </a:r>
            <a:r>
              <a:rPr lang="fr-BE" b="1" smtClean="0"/>
              <a:t>note de bibliographie/index (en français et en anglais)</a:t>
            </a:r>
            <a:endParaRPr lang="fr-BE" dirty="0"/>
          </a:p>
          <a:p>
            <a:endParaRPr lang="fr-BE" sz="1400" b="1" dirty="0" smtClean="0"/>
          </a:p>
          <a:p>
            <a:r>
              <a:rPr lang="fr-BE" b="1" dirty="0" smtClean="0"/>
              <a:t>506 $a $b $$c $$f : limites à la consultation</a:t>
            </a:r>
          </a:p>
          <a:p>
            <a:endParaRPr lang="fr-BE" dirty="0"/>
          </a:p>
          <a:p>
            <a:r>
              <a:rPr lang="fr-BE" b="1" dirty="0"/>
              <a:t>530 </a:t>
            </a:r>
            <a:r>
              <a:rPr lang="fr-BE" b="1" dirty="0" smtClean="0"/>
              <a:t>$a</a:t>
            </a:r>
            <a:endParaRPr lang="fr-BE" dirty="0"/>
          </a:p>
          <a:p>
            <a:endParaRPr lang="fr-BE" sz="1400" dirty="0"/>
          </a:p>
          <a:p>
            <a:endParaRPr lang="fr-BE" sz="1400" dirty="0"/>
          </a:p>
        </p:txBody>
      </p:sp>
      <p:sp>
        <p:nvSpPr>
          <p:cNvPr id="7" name="Rectangle 6"/>
          <p:cNvSpPr/>
          <p:nvPr/>
        </p:nvSpPr>
        <p:spPr>
          <a:xfrm>
            <a:off x="4650089" y="980728"/>
            <a:ext cx="3738009" cy="1431032"/>
          </a:xfrm>
          <a:prstGeom prst="wedgeRectCallout">
            <a:avLst>
              <a:gd name="adj1" fmla="val -82701"/>
              <a:gd name="adj2" fmla="val 4334"/>
            </a:avLst>
          </a:prstGeom>
          <a:solidFill>
            <a:schemeClr val="accent2">
              <a:lumMod val="20000"/>
              <a:lumOff val="80000"/>
            </a:schemeClr>
          </a:solidFill>
          <a:ln w="22225">
            <a:solidFill>
              <a:srgbClr val="2789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a:solidFill>
                  <a:schemeClr val="tx2">
                    <a:lumMod val="50000"/>
                  </a:schemeClr>
                </a:solidFill>
              </a:rPr>
              <a:t>Le $a propose le terme en français ou en anglais (&lt; langue de catalogage</a:t>
            </a:r>
            <a:r>
              <a:rPr lang="fr-BE" smtClean="0">
                <a:solidFill>
                  <a:schemeClr val="tx2">
                    <a:lumMod val="50000"/>
                  </a:schemeClr>
                </a:solidFill>
              </a:rPr>
              <a:t>).</a:t>
            </a:r>
          </a:p>
          <a:p>
            <a:pPr algn="ctr"/>
            <a:r>
              <a:rPr lang="fr-BE" sz="1600" smtClean="0">
                <a:solidFill>
                  <a:schemeClr val="tx2">
                    <a:lumMod val="50000"/>
                  </a:schemeClr>
                </a:solidFill>
              </a:rPr>
              <a:t>! En recherche, la liste déroulante des termes ne porte que sur l’anglais!</a:t>
            </a:r>
          </a:p>
          <a:p>
            <a:pPr marL="285750" indent="-285750" algn="ctr">
              <a:buFont typeface="Arial" panose="020B0604020202020204" pitchFamily="34" charset="0"/>
              <a:buChar char="•"/>
            </a:pPr>
            <a:endParaRPr lang="fr-BE" smtClean="0">
              <a:solidFill>
                <a:schemeClr val="tx2">
                  <a:lumMod val="50000"/>
                </a:schemeClr>
              </a:solidFill>
            </a:endParaRPr>
          </a:p>
        </p:txBody>
      </p:sp>
    </p:spTree>
    <p:extLst>
      <p:ext uri="{BB962C8B-B14F-4D97-AF65-F5344CB8AC3E}">
        <p14:creationId xmlns:p14="http://schemas.microsoft.com/office/powerpoint/2010/main" val="20249720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0"/>
            <a:ext cx="7992888" cy="908720"/>
          </a:xfrm>
        </p:spPr>
        <p:txBody>
          <a:bodyPr/>
          <a:lstStyle/>
          <a:p>
            <a:pPr lvl="1"/>
            <a:r>
              <a:rPr lang="fr-BE" sz="2800" kern="1200" spc="-100" smtClean="0">
                <a:solidFill>
                  <a:schemeClr val="tx2"/>
                </a:solidFill>
                <a:latin typeface="Arial Rounded MT Bold" pitchFamily="34" charset="0"/>
              </a:rPr>
              <a:t>Listes contrôlées - </a:t>
            </a:r>
            <a:r>
              <a:rPr lang="fr-BE" sz="2800" kern="1200" spc="-100">
                <a:solidFill>
                  <a:schemeClr val="tx2"/>
                </a:solidFill>
                <a:latin typeface="Arial Rounded MT Bold" pitchFamily="34" charset="0"/>
              </a:rPr>
              <a:t>Notices bibliographiques</a:t>
            </a:r>
            <a:endParaRPr lang="fr-BE" sz="2800" kern="1200" cap="all" spc="-100" dirty="0">
              <a:solidFill>
                <a:schemeClr val="tx2"/>
              </a:solidFill>
              <a:latin typeface="Arial Rounded MT Bold" pitchFamily="34" charset="0"/>
              <a:ea typeface="+mj-ea"/>
              <a:cs typeface="+mj-cs"/>
            </a:endParaRP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12</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Précisions pour le catalogage</a:t>
            </a:r>
            <a:endParaRPr lang="en-US"/>
          </a:p>
        </p:txBody>
      </p:sp>
      <p:sp>
        <p:nvSpPr>
          <p:cNvPr id="6" name="Rectangle 5"/>
          <p:cNvSpPr/>
          <p:nvPr/>
        </p:nvSpPr>
        <p:spPr>
          <a:xfrm>
            <a:off x="395536" y="1196752"/>
            <a:ext cx="7848872" cy="5232202"/>
          </a:xfrm>
          <a:prstGeom prst="rect">
            <a:avLst/>
          </a:prstGeom>
        </p:spPr>
        <p:txBody>
          <a:bodyPr wrap="square">
            <a:spAutoFit/>
          </a:bodyPr>
          <a:lstStyle/>
          <a:p>
            <a:r>
              <a:rPr lang="fr-BE" b="1" dirty="0" smtClean="0"/>
              <a:t>700 </a:t>
            </a:r>
            <a:r>
              <a:rPr lang="fr-BE" b="1" dirty="0"/>
              <a:t>$e : indicateur de relation </a:t>
            </a:r>
          </a:p>
          <a:p>
            <a:r>
              <a:rPr lang="fr-BE" dirty="0" smtClean="0"/>
              <a:t>700 </a:t>
            </a:r>
            <a:r>
              <a:rPr lang="fr-BE" dirty="0"/>
              <a:t>$4 : code de relation (fonction)</a:t>
            </a:r>
          </a:p>
          <a:p>
            <a:r>
              <a:rPr lang="fr-BE" b="1" dirty="0" smtClean="0"/>
              <a:t>710 </a:t>
            </a:r>
            <a:r>
              <a:rPr lang="fr-BE" b="1" dirty="0"/>
              <a:t>$e : indicateur de relation </a:t>
            </a:r>
          </a:p>
          <a:p>
            <a:r>
              <a:rPr lang="fr-BE" dirty="0"/>
              <a:t>7</a:t>
            </a:r>
            <a:r>
              <a:rPr lang="fr-BE" dirty="0" smtClean="0"/>
              <a:t>10 </a:t>
            </a:r>
            <a:r>
              <a:rPr lang="fr-BE" dirty="0"/>
              <a:t>$4 : code de relation (fonction)</a:t>
            </a:r>
          </a:p>
          <a:p>
            <a:endParaRPr lang="fr-BE" b="1" dirty="0"/>
          </a:p>
          <a:p>
            <a:r>
              <a:rPr lang="fr-BE" b="1" smtClean="0"/>
              <a:t>700 $i : indicateur de relation pour le $$i du champ 700</a:t>
            </a:r>
            <a:endParaRPr lang="fr-BE" b="1" dirty="0" smtClean="0"/>
          </a:p>
          <a:p>
            <a:r>
              <a:rPr lang="fr-BE" b="1" dirty="0" smtClean="0"/>
              <a:t>700 $l </a:t>
            </a:r>
            <a:r>
              <a:rPr lang="fr-BE" b="1" dirty="0"/>
              <a:t>(langue) </a:t>
            </a:r>
            <a:endParaRPr lang="fr-BE" b="1" dirty="0" smtClean="0"/>
          </a:p>
          <a:p>
            <a:r>
              <a:rPr lang="fr-BE" b="1" dirty="0" smtClean="0"/>
              <a:t>730 $l </a:t>
            </a:r>
            <a:r>
              <a:rPr lang="fr-BE" b="1" dirty="0"/>
              <a:t>(</a:t>
            </a:r>
            <a:r>
              <a:rPr lang="fr-BE" b="1"/>
              <a:t>langue</a:t>
            </a:r>
            <a:r>
              <a:rPr lang="fr-BE" b="1" smtClean="0"/>
              <a:t>)</a:t>
            </a:r>
          </a:p>
          <a:p>
            <a:r>
              <a:rPr lang="fr-BE" b="1" smtClean="0"/>
              <a:t>780 $i : filiations des périodiques : contenu du $i en fonction de la valeur du 2</a:t>
            </a:r>
            <a:r>
              <a:rPr lang="fr-BE" b="1" baseline="30000" smtClean="0"/>
              <a:t>nd</a:t>
            </a:r>
            <a:r>
              <a:rPr lang="fr-BE" b="1" smtClean="0"/>
              <a:t> indicateur</a:t>
            </a:r>
          </a:p>
          <a:p>
            <a:r>
              <a:rPr lang="fr-BE" b="1"/>
              <a:t>785 $i : filiations des périodiques : contenu du $i en fonction de la valeur du 2</a:t>
            </a:r>
            <a:r>
              <a:rPr lang="fr-BE" b="1" baseline="30000"/>
              <a:t>nd</a:t>
            </a:r>
            <a:r>
              <a:rPr lang="fr-BE" b="1"/>
              <a:t> indicateur</a:t>
            </a:r>
          </a:p>
          <a:p>
            <a:endParaRPr lang="fr-BE" b="1" dirty="0"/>
          </a:p>
          <a:p>
            <a:r>
              <a:rPr lang="fr-BE" b="1" dirty="0" smtClean="0"/>
              <a:t>955 $a : terme d’indexation genre </a:t>
            </a:r>
            <a:r>
              <a:rPr lang="fr-BE" b="1"/>
              <a:t>/ </a:t>
            </a:r>
            <a:r>
              <a:rPr lang="fr-BE" b="1"/>
              <a:t>forme ULiège</a:t>
            </a:r>
          </a:p>
          <a:p>
            <a:r>
              <a:rPr lang="fr-BE" b="1" smtClean="0"/>
              <a:t>989 </a:t>
            </a:r>
            <a:r>
              <a:rPr lang="fr-BE" b="1" dirty="0" smtClean="0"/>
              <a:t>$a : </a:t>
            </a:r>
            <a:r>
              <a:rPr lang="fr-BE" b="1" smtClean="0"/>
              <a:t>classification </a:t>
            </a:r>
            <a:r>
              <a:rPr lang="fr-BE" b="1" smtClean="0"/>
              <a:t>ULiège</a:t>
            </a:r>
          </a:p>
          <a:p>
            <a:endParaRPr lang="fr-BE" sz="1400" b="1"/>
          </a:p>
          <a:p>
            <a:r>
              <a:rPr lang="fr-BE" b="1" smtClean="0"/>
              <a:t>998 </a:t>
            </a:r>
            <a:r>
              <a:rPr lang="fr-BE" b="1"/>
              <a:t>$a </a:t>
            </a:r>
            <a:r>
              <a:rPr lang="fr-BE" b="1"/>
              <a:t>: </a:t>
            </a:r>
            <a:r>
              <a:rPr lang="fr-BE" b="1" smtClean="0"/>
              <a:t>catalogueur Uliège / Stagiaire</a:t>
            </a:r>
            <a:endParaRPr lang="fr-BE" b="1"/>
          </a:p>
          <a:p>
            <a:r>
              <a:rPr lang="fr-BE" b="1"/>
              <a:t>998 </a:t>
            </a:r>
            <a:r>
              <a:rPr lang="fr-BE" b="1" smtClean="0"/>
              <a:t>$b </a:t>
            </a:r>
            <a:r>
              <a:rPr lang="fr-BE" b="1"/>
              <a:t>: </a:t>
            </a:r>
            <a:r>
              <a:rPr lang="fr-BE" b="1" smtClean="0"/>
              <a:t>niveau de catalogage minimal </a:t>
            </a:r>
            <a:r>
              <a:rPr lang="fr-BE" b="1"/>
              <a:t>ULiège</a:t>
            </a:r>
          </a:p>
          <a:p>
            <a:endParaRPr lang="fr-BE" sz="1400" dirty="0"/>
          </a:p>
        </p:txBody>
      </p:sp>
    </p:spTree>
    <p:extLst>
      <p:ext uri="{BB962C8B-B14F-4D97-AF65-F5344CB8AC3E}">
        <p14:creationId xmlns:p14="http://schemas.microsoft.com/office/powerpoint/2010/main" val="5388077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1668" y="0"/>
            <a:ext cx="7992888" cy="1143000"/>
          </a:xfrm>
        </p:spPr>
        <p:txBody>
          <a:bodyPr/>
          <a:lstStyle/>
          <a:p>
            <a:pPr lvl="1"/>
            <a:r>
              <a:rPr lang="fr-BE" sz="2800" kern="1200" spc="-100" smtClean="0">
                <a:solidFill>
                  <a:schemeClr val="tx2"/>
                </a:solidFill>
                <a:latin typeface="Arial Rounded MT Bold" pitchFamily="34" charset="0"/>
              </a:rPr>
              <a:t>Listes </a:t>
            </a:r>
            <a:r>
              <a:rPr lang="fr-BE" sz="2800" kern="1200" spc="-100" smtClean="0">
                <a:solidFill>
                  <a:schemeClr val="tx2"/>
                </a:solidFill>
                <a:latin typeface="Arial Rounded MT Bold" pitchFamily="34" charset="0"/>
              </a:rPr>
              <a:t>contrôlées – </a:t>
            </a:r>
            <a:r>
              <a:rPr lang="fr-BE" sz="2800" kern="1200" spc="-100" smtClean="0">
                <a:solidFill>
                  <a:schemeClr val="tx2"/>
                </a:solidFill>
                <a:latin typeface="Arial Rounded MT Bold" pitchFamily="34" charset="0"/>
              </a:rPr>
              <a:t>Notices </a:t>
            </a:r>
            <a:r>
              <a:rPr lang="fr-BE" sz="2800" kern="1200" spc="-100" smtClean="0">
                <a:solidFill>
                  <a:schemeClr val="tx2"/>
                </a:solidFill>
                <a:latin typeface="Arial Rounded MT Bold" pitchFamily="34" charset="0"/>
              </a:rPr>
              <a:t>holdings</a:t>
            </a:r>
            <a:endParaRPr lang="fr-BE" sz="2800" kern="1200" spc="-100" dirty="0">
              <a:solidFill>
                <a:schemeClr val="tx2"/>
              </a:solidFill>
              <a:latin typeface="Arial Rounded MT Bold" pitchFamily="34" charset="0"/>
              <a:ea typeface="+mj-ea"/>
              <a:cs typeface="+mj-cs"/>
            </a:endParaRP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13</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Précisions pour le catalogage</a:t>
            </a:r>
            <a:endParaRPr lang="en-US"/>
          </a:p>
        </p:txBody>
      </p:sp>
      <p:sp>
        <p:nvSpPr>
          <p:cNvPr id="6" name="Rectangle 5"/>
          <p:cNvSpPr/>
          <p:nvPr/>
        </p:nvSpPr>
        <p:spPr>
          <a:xfrm>
            <a:off x="467544" y="1268760"/>
            <a:ext cx="7848872" cy="2954655"/>
          </a:xfrm>
          <a:prstGeom prst="rect">
            <a:avLst/>
          </a:prstGeom>
        </p:spPr>
        <p:txBody>
          <a:bodyPr wrap="square">
            <a:spAutoFit/>
          </a:bodyPr>
          <a:lstStyle/>
          <a:p>
            <a:r>
              <a:rPr lang="fr-BE" sz="1400" b="1" dirty="0"/>
              <a:t> </a:t>
            </a:r>
            <a:endParaRPr lang="fr-BE" sz="1400" dirty="0"/>
          </a:p>
          <a:p>
            <a:r>
              <a:rPr lang="fr-BE" b="1"/>
              <a:t>506 $a </a:t>
            </a:r>
            <a:r>
              <a:rPr lang="fr-BE" b="1" smtClean="0"/>
              <a:t>: </a:t>
            </a:r>
            <a:r>
              <a:rPr lang="fr-BE" b="1"/>
              <a:t>limites à la consultation</a:t>
            </a:r>
          </a:p>
          <a:p>
            <a:endParaRPr lang="fr-BE" b="1" smtClean="0"/>
          </a:p>
          <a:p>
            <a:r>
              <a:rPr lang="fr-BE" b="1" smtClean="0"/>
              <a:t>541 $c : mode d’acquisition</a:t>
            </a:r>
          </a:p>
          <a:p>
            <a:endParaRPr lang="fr-BE" dirty="0"/>
          </a:p>
          <a:p>
            <a:r>
              <a:rPr lang="fr-BE" b="1"/>
              <a:t>583 </a:t>
            </a:r>
            <a:r>
              <a:rPr lang="fr-BE" b="1" smtClean="0"/>
              <a:t>$a $b $i :  </a:t>
            </a:r>
            <a:r>
              <a:rPr lang="fr-BE" b="1" smtClean="0"/>
              <a:t>mesures prises (y compris Gevafa / </a:t>
            </a:r>
            <a:r>
              <a:rPr lang="fr-BE" b="1"/>
              <a:t>CPP</a:t>
            </a:r>
            <a:r>
              <a:rPr lang="fr-BE" b="1"/>
              <a:t>, </a:t>
            </a:r>
            <a:r>
              <a:rPr lang="fr-BE" b="1" smtClean="0"/>
              <a:t>décontamination, numérisation, restauration)</a:t>
            </a:r>
            <a:endParaRPr lang="fr-BE" b="1" smtClean="0"/>
          </a:p>
          <a:p>
            <a:endParaRPr lang="fr-BE" dirty="0"/>
          </a:p>
          <a:p>
            <a:r>
              <a:rPr lang="fr-BE" b="1" smtClean="0"/>
              <a:t>919 </a:t>
            </a:r>
            <a:r>
              <a:rPr lang="fr-BE" b="1" smtClean="0"/>
              <a:t>$a </a:t>
            </a:r>
            <a:r>
              <a:rPr lang="fr-BE" b="1"/>
              <a:t>(</a:t>
            </a:r>
            <a:r>
              <a:rPr lang="fr-BE" b="1" smtClean="0"/>
              <a:t>périodiques)</a:t>
            </a:r>
            <a:r>
              <a:rPr lang="fr-BE" b="1" dirty="0"/>
              <a:t> </a:t>
            </a:r>
            <a:r>
              <a:rPr lang="fr-BE" dirty="0"/>
              <a:t>: arrêtée / suivie</a:t>
            </a:r>
          </a:p>
          <a:p>
            <a:endParaRPr lang="fr-BE" sz="1400" dirty="0"/>
          </a:p>
          <a:p>
            <a:endParaRPr lang="fr-BE" sz="1400" dirty="0"/>
          </a:p>
        </p:txBody>
      </p:sp>
    </p:spTree>
    <p:extLst>
      <p:ext uri="{BB962C8B-B14F-4D97-AF65-F5344CB8AC3E}">
        <p14:creationId xmlns:p14="http://schemas.microsoft.com/office/powerpoint/2010/main" val="27338157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0"/>
            <a:ext cx="7992888" cy="1143000"/>
          </a:xfrm>
        </p:spPr>
        <p:txBody>
          <a:bodyPr/>
          <a:lstStyle/>
          <a:p>
            <a:pPr lvl="1"/>
            <a:r>
              <a:rPr lang="fr-BE" sz="2800" kern="1200" spc="-100" smtClean="0">
                <a:solidFill>
                  <a:schemeClr val="tx2"/>
                </a:solidFill>
                <a:latin typeface="Arial Rounded MT Bold" pitchFamily="34" charset="0"/>
              </a:rPr>
              <a:t>Entrées d’index – Notices bibliographiques</a:t>
            </a:r>
            <a:endParaRPr lang="fr-BE" sz="2800" kern="1200" spc="-100" dirty="0">
              <a:solidFill>
                <a:schemeClr val="tx2"/>
              </a:solidFill>
              <a:latin typeface="Arial Rounded MT Bold" pitchFamily="34" charset="0"/>
              <a:ea typeface="+mj-ea"/>
              <a:cs typeface="+mj-cs"/>
            </a:endParaRP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14</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Précisions pour le catalogage</a:t>
            </a:r>
            <a:endParaRPr lang="en-US"/>
          </a:p>
        </p:txBody>
      </p:sp>
      <p:sp>
        <p:nvSpPr>
          <p:cNvPr id="6" name="Rectangle 5"/>
          <p:cNvSpPr/>
          <p:nvPr/>
        </p:nvSpPr>
        <p:spPr>
          <a:xfrm>
            <a:off x="467544" y="1268760"/>
            <a:ext cx="7848872" cy="5139869"/>
          </a:xfrm>
          <a:prstGeom prst="rect">
            <a:avLst/>
          </a:prstGeom>
        </p:spPr>
        <p:txBody>
          <a:bodyPr wrap="square">
            <a:spAutoFit/>
          </a:bodyPr>
          <a:lstStyle/>
          <a:p>
            <a:pPr marL="342900" indent="-342900">
              <a:buClr>
                <a:srgbClr val="278989"/>
              </a:buClr>
              <a:buSzPct val="110000"/>
              <a:buFont typeface="Wingdings" panose="05000000000000000000" pitchFamily="2" charset="2"/>
              <a:buChar char="q"/>
            </a:pPr>
            <a:r>
              <a:rPr lang="fr-BE" sz="2000" dirty="0" smtClean="0">
                <a:sym typeface="Wingdings" panose="05000000000000000000" pitchFamily="2" charset="2"/>
              </a:rPr>
              <a:t>Certains </a:t>
            </a:r>
            <a:r>
              <a:rPr lang="fr-BE" sz="2000" dirty="0">
                <a:sym typeface="Wingdings" panose="05000000000000000000" pitchFamily="2" charset="2"/>
              </a:rPr>
              <a:t>champs proposent une liste des entrées d’index </a:t>
            </a:r>
            <a:r>
              <a:rPr lang="fr-BE" sz="2000" dirty="0" smtClean="0">
                <a:sym typeface="Wingdings" panose="05000000000000000000" pitchFamily="2" charset="2"/>
              </a:rPr>
              <a:t>existantes </a:t>
            </a:r>
            <a:r>
              <a:rPr lang="fr-BE" sz="2000" dirty="0">
                <a:sym typeface="Wingdings" panose="05000000000000000000" pitchFamily="2" charset="2"/>
              </a:rPr>
              <a:t>pour le sous-champ en cours d’édition (taper 3 caractères)</a:t>
            </a:r>
          </a:p>
          <a:p>
            <a:pPr marL="742950" lvl="1" indent="-285750">
              <a:buFont typeface="Symbol" panose="05050102010706020507" pitchFamily="18" charset="2"/>
              <a:buChar char="Þ"/>
            </a:pPr>
            <a:r>
              <a:rPr lang="fr-BE" b="1" dirty="0">
                <a:sym typeface="Wingdings" panose="05000000000000000000" pitchFamily="2" charset="2"/>
              </a:rPr>
              <a:t>260 </a:t>
            </a:r>
            <a:r>
              <a:rPr lang="fr-BE" dirty="0">
                <a:sym typeface="Wingdings" panose="05000000000000000000" pitchFamily="2" charset="2"/>
              </a:rPr>
              <a:t>$a $</a:t>
            </a:r>
            <a:r>
              <a:rPr lang="fr-BE" dirty="0" smtClean="0">
                <a:sym typeface="Wingdings" panose="05000000000000000000" pitchFamily="2" charset="2"/>
              </a:rPr>
              <a:t>b</a:t>
            </a:r>
          </a:p>
          <a:p>
            <a:pPr marL="742950" lvl="1" indent="-285750">
              <a:buFont typeface="Symbol" panose="05050102010706020507" pitchFamily="18" charset="2"/>
              <a:buChar char="Þ"/>
            </a:pPr>
            <a:r>
              <a:rPr lang="fr-BE" b="1" dirty="0" smtClean="0">
                <a:sym typeface="Wingdings" panose="05000000000000000000" pitchFamily="2" charset="2"/>
              </a:rPr>
              <a:t>264 </a:t>
            </a:r>
            <a:r>
              <a:rPr lang="fr-BE" dirty="0" smtClean="0">
                <a:sym typeface="Wingdings" panose="05000000000000000000" pitchFamily="2" charset="2"/>
              </a:rPr>
              <a:t>$a $b</a:t>
            </a:r>
            <a:endParaRPr lang="fr-BE" dirty="0">
              <a:sym typeface="Wingdings" panose="05000000000000000000" pitchFamily="2" charset="2"/>
            </a:endParaRPr>
          </a:p>
          <a:p>
            <a:endParaRPr lang="fr-BE" dirty="0" smtClean="0">
              <a:sym typeface="Wingdings" panose="05000000000000000000" pitchFamily="2" charset="2"/>
            </a:endParaRPr>
          </a:p>
          <a:p>
            <a:pPr>
              <a:buFont typeface="Wingdings"/>
              <a:buChar char="à"/>
            </a:pPr>
            <a:endParaRPr lang="fr-BE" dirty="0">
              <a:sym typeface="Wingdings" panose="05000000000000000000" pitchFamily="2" charset="2"/>
            </a:endParaRPr>
          </a:p>
          <a:p>
            <a:pPr>
              <a:buFont typeface="Wingdings"/>
              <a:buChar char="à"/>
            </a:pPr>
            <a:endParaRPr lang="fr-BE" dirty="0" smtClean="0">
              <a:sym typeface="Wingdings" panose="05000000000000000000" pitchFamily="2" charset="2"/>
            </a:endParaRPr>
          </a:p>
          <a:p>
            <a:pPr>
              <a:buFont typeface="Wingdings"/>
              <a:buChar char="à"/>
            </a:pPr>
            <a:endParaRPr lang="fr-BE" dirty="0">
              <a:sym typeface="Wingdings" panose="05000000000000000000" pitchFamily="2" charset="2"/>
            </a:endParaRPr>
          </a:p>
          <a:p>
            <a:pPr>
              <a:buFont typeface="Wingdings"/>
              <a:buChar char="à"/>
            </a:pPr>
            <a:endParaRPr lang="fr-BE" dirty="0" smtClean="0">
              <a:sym typeface="Wingdings" panose="05000000000000000000" pitchFamily="2" charset="2"/>
            </a:endParaRPr>
          </a:p>
          <a:p>
            <a:pPr>
              <a:buFont typeface="Wingdings"/>
              <a:buChar char="à"/>
            </a:pPr>
            <a:endParaRPr lang="fr-BE" dirty="0">
              <a:sym typeface="Wingdings" panose="05000000000000000000" pitchFamily="2" charset="2"/>
            </a:endParaRPr>
          </a:p>
          <a:p>
            <a:pPr>
              <a:buFont typeface="Wingdings"/>
              <a:buChar char="à"/>
            </a:pPr>
            <a:endParaRPr lang="fr-BE" dirty="0" smtClean="0">
              <a:sym typeface="Wingdings" panose="05000000000000000000" pitchFamily="2" charset="2"/>
            </a:endParaRPr>
          </a:p>
          <a:p>
            <a:pPr>
              <a:buFont typeface="Wingdings"/>
              <a:buChar char="à"/>
            </a:pPr>
            <a:endParaRPr lang="fr-BE" dirty="0">
              <a:sym typeface="Wingdings" panose="05000000000000000000" pitchFamily="2" charset="2"/>
            </a:endParaRPr>
          </a:p>
          <a:p>
            <a:pPr>
              <a:buFont typeface="Wingdings"/>
              <a:buChar char="à"/>
            </a:pPr>
            <a:endParaRPr lang="fr-BE" dirty="0" smtClean="0">
              <a:sym typeface="Wingdings" panose="05000000000000000000" pitchFamily="2" charset="2"/>
            </a:endParaRPr>
          </a:p>
          <a:p>
            <a:pPr>
              <a:buFont typeface="Wingdings"/>
              <a:buChar char="à"/>
            </a:pPr>
            <a:endParaRPr lang="fr-BE" dirty="0">
              <a:sym typeface="Wingdings" panose="05000000000000000000" pitchFamily="2" charset="2"/>
            </a:endParaRPr>
          </a:p>
          <a:p>
            <a:pPr>
              <a:buFont typeface="Wingdings"/>
              <a:buChar char="à"/>
            </a:pPr>
            <a:endParaRPr lang="fr-BE" dirty="0">
              <a:sym typeface="Wingdings" panose="05000000000000000000" pitchFamily="2" charset="2"/>
            </a:endParaRPr>
          </a:p>
          <a:p>
            <a:endParaRPr lang="fr-BE" dirty="0" smtClean="0">
              <a:sym typeface="Wingdings" panose="05000000000000000000" pitchFamily="2" charset="2"/>
            </a:endParaRPr>
          </a:p>
          <a:p>
            <a:endParaRPr lang="fr-BE" dirty="0" smtClean="0">
              <a:solidFill>
                <a:srgbClr val="FF9900"/>
              </a:solidFill>
              <a:sym typeface="Wingdings" panose="05000000000000000000" pitchFamily="2" charset="2"/>
            </a:endParaRPr>
          </a:p>
          <a:p>
            <a:pPr>
              <a:buFont typeface="Wingdings"/>
              <a:buChar char="à"/>
            </a:pPr>
            <a:endParaRPr lang="fr-BE" dirty="0">
              <a:sym typeface="Wingdings" panose="05000000000000000000" pitchFamily="2" charset="2"/>
            </a:endParaRPr>
          </a:p>
        </p:txBody>
      </p:sp>
      <p:pic>
        <p:nvPicPr>
          <p:cNvPr id="7" name="Image 6"/>
          <p:cNvPicPr>
            <a:picLocks noChangeAspect="1"/>
          </p:cNvPicPr>
          <p:nvPr/>
        </p:nvPicPr>
        <p:blipFill>
          <a:blip r:embed="rId3"/>
          <a:stretch>
            <a:fillRect/>
          </a:stretch>
        </p:blipFill>
        <p:spPr>
          <a:xfrm>
            <a:off x="1187624" y="2755477"/>
            <a:ext cx="6639852" cy="1829055"/>
          </a:xfrm>
          <a:prstGeom prst="rect">
            <a:avLst/>
          </a:prstGeom>
        </p:spPr>
      </p:pic>
    </p:spTree>
    <p:extLst>
      <p:ext uri="{BB962C8B-B14F-4D97-AF65-F5344CB8AC3E}">
        <p14:creationId xmlns:p14="http://schemas.microsoft.com/office/powerpoint/2010/main" val="3510599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53752"/>
            <a:ext cx="7992888" cy="1143000"/>
          </a:xfrm>
        </p:spPr>
        <p:txBody>
          <a:bodyPr/>
          <a:lstStyle/>
          <a:p>
            <a:pPr lvl="1"/>
            <a:r>
              <a:rPr lang="fr-BE" sz="2800" kern="1200" spc="-100">
                <a:solidFill>
                  <a:schemeClr val="tx2"/>
                </a:solidFill>
                <a:latin typeface="Arial Rounded MT Bold" pitchFamily="34" charset="0"/>
              </a:rPr>
              <a:t>P</a:t>
            </a:r>
            <a:r>
              <a:rPr lang="fr-BE" sz="2800" kern="1200" spc="-100" smtClean="0">
                <a:solidFill>
                  <a:schemeClr val="tx2"/>
                </a:solidFill>
                <a:latin typeface="Arial Rounded MT Bold" pitchFamily="34" charset="0"/>
              </a:rPr>
              <a:t>onctuation</a:t>
            </a:r>
            <a:endParaRPr lang="fr-BE" sz="2800" kern="1200" spc="-100" dirty="0">
              <a:solidFill>
                <a:schemeClr val="tx2"/>
              </a:solidFill>
              <a:latin typeface="Arial Rounded MT Bold" pitchFamily="34" charset="0"/>
              <a:ea typeface="+mj-ea"/>
              <a:cs typeface="+mj-cs"/>
            </a:endParaRP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15</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Précisions pour le catalogage</a:t>
            </a:r>
            <a:endParaRPr lang="en-US"/>
          </a:p>
        </p:txBody>
      </p:sp>
      <p:sp>
        <p:nvSpPr>
          <p:cNvPr id="6" name="Rectangle 5"/>
          <p:cNvSpPr/>
          <p:nvPr/>
        </p:nvSpPr>
        <p:spPr>
          <a:xfrm>
            <a:off x="467544" y="1128908"/>
            <a:ext cx="7920880" cy="5016758"/>
          </a:xfrm>
          <a:prstGeom prst="rect">
            <a:avLst/>
          </a:prstGeom>
        </p:spPr>
        <p:txBody>
          <a:bodyPr wrap="square">
            <a:spAutoFit/>
          </a:bodyPr>
          <a:lstStyle/>
          <a:p>
            <a:pPr marL="285750" indent="-285750">
              <a:buFont typeface="Symbol" panose="05050102010706020507" pitchFamily="18" charset="2"/>
              <a:buChar char="Þ"/>
            </a:pPr>
            <a:endParaRPr lang="fr-BE" dirty="0">
              <a:sym typeface="Wingdings" panose="05000000000000000000" pitchFamily="2" charset="2"/>
            </a:endParaRPr>
          </a:p>
          <a:p>
            <a:pPr lvl="1"/>
            <a:r>
              <a:rPr lang="fr-BE" dirty="0" smtClean="0">
                <a:sym typeface="Wingdings" panose="05000000000000000000" pitchFamily="2" charset="2"/>
              </a:rPr>
              <a:t>Toute la ponctuation doit s’insérer manuellement dans les notices Marc21</a:t>
            </a:r>
          </a:p>
          <a:p>
            <a:pPr marL="742950" lvl="1" indent="-285750">
              <a:buFont typeface="Symbol" panose="05050102010706020507" pitchFamily="18" charset="2"/>
              <a:buChar char="Þ"/>
            </a:pPr>
            <a:endParaRPr lang="fr-BE" dirty="0">
              <a:sym typeface="Wingdings" panose="05000000000000000000" pitchFamily="2" charset="2"/>
            </a:endParaRPr>
          </a:p>
          <a:p>
            <a:pPr marL="742950" lvl="1" indent="-285750">
              <a:buClr>
                <a:srgbClr val="278989"/>
              </a:buClr>
              <a:buSzPct val="110000"/>
              <a:buFont typeface="Wingdings" panose="05000000000000000000" pitchFamily="2" charset="2"/>
              <a:buChar char="q"/>
            </a:pPr>
            <a:r>
              <a:rPr lang="fr-BE" dirty="0" smtClean="0">
                <a:sym typeface="Wingdings" panose="05000000000000000000" pitchFamily="2" charset="2"/>
              </a:rPr>
              <a:t>Pour les notices bibliographiques, les règles ISBD </a:t>
            </a:r>
            <a:r>
              <a:rPr lang="fr-BE" smtClean="0">
                <a:sym typeface="Wingdings" panose="05000000000000000000" pitchFamily="2" charset="2"/>
              </a:rPr>
              <a:t>sont </a:t>
            </a:r>
            <a:r>
              <a:rPr lang="fr-BE" smtClean="0">
                <a:sym typeface="Wingdings" panose="05000000000000000000" pitchFamily="2" charset="2"/>
              </a:rPr>
              <a:t>d’application, excepté la ponctuation en fin de zone (le point espace tiret est remplacé par un point, sauf dans la zone 300 après la mention de format cm ou mm)</a:t>
            </a:r>
          </a:p>
          <a:p>
            <a:pPr lvl="2">
              <a:buClr>
                <a:srgbClr val="278989"/>
              </a:buClr>
              <a:buSzPct val="110000"/>
            </a:pPr>
            <a:r>
              <a:rPr lang="fr-BE" sz="1600" b="1" smtClean="0">
                <a:sym typeface="Wingdings" panose="05000000000000000000" pitchFamily="2" charset="2"/>
              </a:rPr>
              <a:t>Par contre, ne pas insérer de ponctuation dans la zone 502 </a:t>
            </a:r>
            <a:r>
              <a:rPr lang="fr-BE" sz="1600" b="1">
                <a:sym typeface="Wingdings" panose="05000000000000000000" pitchFamily="2" charset="2"/>
              </a:rPr>
              <a:t>(note de </a:t>
            </a:r>
            <a:r>
              <a:rPr lang="fr-BE" sz="1600" b="1">
                <a:sym typeface="Wingdings" panose="05000000000000000000" pitchFamily="2" charset="2"/>
              </a:rPr>
              <a:t>thèse</a:t>
            </a:r>
            <a:r>
              <a:rPr lang="fr-BE" sz="1600" b="1" smtClean="0">
                <a:sym typeface="Wingdings" panose="05000000000000000000" pitchFamily="2" charset="2"/>
              </a:rPr>
              <a:t>) ni entre les sous-champs des vedettes matières (zones 6XX).</a:t>
            </a:r>
            <a:endParaRPr lang="fr-BE" sz="1600" b="1">
              <a:sym typeface="Wingdings" panose="05000000000000000000" pitchFamily="2" charset="2"/>
            </a:endParaRPr>
          </a:p>
          <a:p>
            <a:pPr lvl="2">
              <a:buClr>
                <a:srgbClr val="278989"/>
              </a:buClr>
              <a:buSzPct val="110000"/>
            </a:pPr>
            <a:endParaRPr lang="fr-BE" smtClean="0">
              <a:sym typeface="Wingdings" panose="05000000000000000000" pitchFamily="2" charset="2"/>
            </a:endParaRPr>
          </a:p>
          <a:p>
            <a:pPr marL="742950" lvl="1" indent="-285750">
              <a:buClr>
                <a:srgbClr val="278989"/>
              </a:buClr>
              <a:buSzPct val="110000"/>
              <a:buFont typeface="Wingdings" panose="05000000000000000000" pitchFamily="2" charset="2"/>
              <a:buChar char="q"/>
            </a:pPr>
            <a:r>
              <a:rPr lang="fr-BE" smtClean="0">
                <a:sym typeface="Wingdings" panose="05000000000000000000" pitchFamily="2" charset="2"/>
              </a:rPr>
              <a:t>Les points d’accès enregistrés à partir d’un fichier d’autorité (fonctionnalité F3) conservent la ponctuation de la notice d’autorité</a:t>
            </a:r>
          </a:p>
          <a:p>
            <a:pPr lvl="1">
              <a:buClr>
                <a:srgbClr val="278989"/>
              </a:buClr>
              <a:buSzPct val="110000"/>
            </a:pPr>
            <a:endParaRPr lang="fr-BE" smtClean="0">
              <a:sym typeface="Wingdings" panose="05000000000000000000" pitchFamily="2" charset="2"/>
            </a:endParaRPr>
          </a:p>
          <a:p>
            <a:pPr marL="742950" lvl="1" indent="-285750">
              <a:buClr>
                <a:srgbClr val="278989"/>
              </a:buClr>
              <a:buSzPct val="110000"/>
              <a:buFont typeface="Wingdings" panose="05000000000000000000" pitchFamily="2" charset="2"/>
              <a:buChar char="q"/>
            </a:pPr>
            <a:r>
              <a:rPr lang="fr-BE" smtClean="0">
                <a:sym typeface="Wingdings" panose="05000000000000000000" pitchFamily="2" charset="2"/>
              </a:rPr>
              <a:t>Insérer une ponctuation dans les zones de notes des notices </a:t>
            </a:r>
            <a:r>
              <a:rPr lang="fr-BE" smtClean="0">
                <a:sym typeface="Wingdings" panose="05000000000000000000" pitchFamily="2" charset="2"/>
              </a:rPr>
              <a:t>Holdings </a:t>
            </a:r>
            <a:r>
              <a:rPr lang="fr-BE" smtClean="0">
                <a:sym typeface="Wingdings" panose="05000000000000000000" pitchFamily="2" charset="2"/>
              </a:rPr>
              <a:t>si nécessaire.</a:t>
            </a:r>
          </a:p>
          <a:p>
            <a:pPr marL="742950" lvl="1" indent="-285750">
              <a:buClr>
                <a:srgbClr val="278989"/>
              </a:buClr>
              <a:buSzPct val="110000"/>
              <a:buFont typeface="Wingdings" panose="05000000000000000000" pitchFamily="2" charset="2"/>
              <a:buChar char="q"/>
            </a:pPr>
            <a:r>
              <a:rPr lang="fr-BE" smtClean="0">
                <a:sym typeface="Wingdings" panose="05000000000000000000" pitchFamily="2" charset="2"/>
              </a:rPr>
              <a:t>Dans les notices d’autorité locales, insérer la ponctuation prescrite</a:t>
            </a:r>
            <a:endParaRPr lang="fr-BE" dirty="0" smtClean="0">
              <a:sym typeface="Wingdings" panose="05000000000000000000" pitchFamily="2" charset="2"/>
            </a:endParaRPr>
          </a:p>
          <a:p>
            <a:pPr marL="742950" lvl="1" indent="-285750">
              <a:buFont typeface="Symbol" panose="05050102010706020507" pitchFamily="18" charset="2"/>
              <a:buChar char="Þ"/>
            </a:pPr>
            <a:endParaRPr lang="fr-BE" dirty="0" smtClean="0">
              <a:sym typeface="Wingdings" panose="05000000000000000000" pitchFamily="2" charset="2"/>
            </a:endParaRPr>
          </a:p>
          <a:p>
            <a:pPr marL="285750" indent="-285750">
              <a:buClr>
                <a:srgbClr val="278989"/>
              </a:buClr>
              <a:buSzPct val="120000"/>
              <a:buFont typeface="Symbol" panose="05050102010706020507" pitchFamily="18" charset="2"/>
              <a:buChar char="Þ"/>
            </a:pPr>
            <a:r>
              <a:rPr lang="fr-BE">
                <a:sym typeface="Wingdings" panose="05000000000000000000" pitchFamily="2" charset="2"/>
              </a:rPr>
              <a:t>Pour des exemples et les conventions d’affichage, se reporter aux formats </a:t>
            </a:r>
            <a:r>
              <a:rPr lang="fr-BE">
                <a:sym typeface="Wingdings" panose="05000000000000000000" pitchFamily="2" charset="2"/>
              </a:rPr>
              <a:t>Marc21 </a:t>
            </a:r>
            <a:r>
              <a:rPr lang="fr-BE" smtClean="0">
                <a:sym typeface="Wingdings" panose="05000000000000000000" pitchFamily="2" charset="2"/>
              </a:rPr>
              <a:t>(</a:t>
            </a:r>
            <a:r>
              <a:rPr lang="fr-BE" smtClean="0">
                <a:sym typeface="Wingdings" panose="05000000000000000000" pitchFamily="2" charset="2"/>
                <a:hlinkClick r:id="rId3"/>
              </a:rPr>
              <a:t>http://www.marc21.ca/</a:t>
            </a:r>
            <a:r>
              <a:rPr lang="fr-BE" smtClean="0">
                <a:sym typeface="Wingdings" panose="05000000000000000000" pitchFamily="2" charset="2"/>
              </a:rPr>
              <a:t>)</a:t>
            </a:r>
            <a:endParaRPr lang="fr-BE" dirty="0">
              <a:sym typeface="Wingdings" panose="05000000000000000000" pitchFamily="2" charset="2"/>
            </a:endParaRPr>
          </a:p>
        </p:txBody>
      </p:sp>
      <p:pic>
        <p:nvPicPr>
          <p:cNvPr id="7" name="Imag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1412776"/>
            <a:ext cx="360000" cy="360000"/>
          </a:xfrm>
          <a:prstGeom prst="rect">
            <a:avLst/>
          </a:prstGeom>
        </p:spPr>
      </p:pic>
    </p:spTree>
    <p:extLst>
      <p:ext uri="{BB962C8B-B14F-4D97-AF65-F5344CB8AC3E}">
        <p14:creationId xmlns:p14="http://schemas.microsoft.com/office/powerpoint/2010/main" val="32006242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323528" y="13542"/>
            <a:ext cx="7992888" cy="792088"/>
          </a:xfrm>
        </p:spPr>
        <p:txBody>
          <a:bodyPr/>
          <a:lstStyle/>
          <a:p>
            <a:r>
              <a:rPr lang="fr-BE" sz="2800" smtClean="0"/>
              <a:t>Caractères </a:t>
            </a:r>
            <a:r>
              <a:rPr lang="fr-BE" sz="2800" smtClean="0"/>
              <a:t>spéciaux</a:t>
            </a:r>
            <a:endParaRPr lang="fr-BE" sz="2800" dirty="0"/>
          </a:p>
        </p:txBody>
      </p:sp>
      <p:sp>
        <p:nvSpPr>
          <p:cNvPr id="8" name="Espace réservé du contenu 7"/>
          <p:cNvSpPr>
            <a:spLocks noGrp="1"/>
          </p:cNvSpPr>
          <p:nvPr>
            <p:ph idx="1"/>
          </p:nvPr>
        </p:nvSpPr>
        <p:spPr>
          <a:xfrm>
            <a:off x="251520" y="1052736"/>
            <a:ext cx="8280268" cy="5348064"/>
          </a:xfrm>
        </p:spPr>
        <p:txBody>
          <a:bodyPr>
            <a:normAutofit/>
          </a:bodyPr>
          <a:lstStyle/>
          <a:p>
            <a:pPr marL="502920" indent="-342900">
              <a:buClr>
                <a:srgbClr val="278989"/>
              </a:buClr>
              <a:buSzPct val="110000"/>
              <a:buFont typeface="Wingdings" panose="05000000000000000000" pitchFamily="2" charset="2"/>
              <a:buChar char="q"/>
            </a:pPr>
            <a:r>
              <a:rPr lang="fr-BE" smtClean="0">
                <a:sym typeface="Wingdings" panose="05000000000000000000" pitchFamily="2" charset="2"/>
              </a:rPr>
              <a:t>Insertion </a:t>
            </a:r>
            <a:r>
              <a:rPr lang="fr-BE" smtClean="0">
                <a:sym typeface="Wingdings" panose="05000000000000000000" pitchFamily="2" charset="2"/>
              </a:rPr>
              <a:t>de caractères spéciaux dans une zone standard de description</a:t>
            </a:r>
          </a:p>
          <a:p>
            <a:pPr marL="160020" indent="0">
              <a:buNone/>
            </a:pPr>
            <a:r>
              <a:rPr lang="fr-BE" sz="1800" i="1" smtClean="0">
                <a:sym typeface="Wingdings" panose="05000000000000000000" pitchFamily="2" charset="2"/>
              </a:rPr>
              <a:t>	Par exemple en zone de titre ou en zone de note pour enregistrer </a:t>
            </a:r>
            <a:r>
              <a:rPr lang="fr-BE" sz="1800" i="1" smtClean="0">
                <a:sym typeface="Wingdings" panose="05000000000000000000" pitchFamily="2" charset="2"/>
              </a:rPr>
              <a:t>un 	chiffre en exposant, un caractère grec, le signe de copyright</a:t>
            </a:r>
            <a:r>
              <a:rPr lang="fr-BE" sz="1800" i="1" smtClean="0">
                <a:sym typeface="Wingdings" panose="05000000000000000000" pitchFamily="2" charset="2"/>
              </a:rPr>
              <a:t>…</a:t>
            </a:r>
          </a:p>
          <a:p>
            <a:pPr marL="160020" indent="0">
              <a:buNone/>
            </a:pPr>
            <a:endParaRPr lang="fr-BE" sz="1800" smtClean="0">
              <a:sym typeface="Wingdings" panose="05000000000000000000" pitchFamily="2" charset="2"/>
            </a:endParaRPr>
          </a:p>
          <a:p>
            <a:pPr marL="160020" indent="0">
              <a:buNone/>
            </a:pPr>
            <a:r>
              <a:rPr lang="fr-BE" sz="1800" smtClean="0">
                <a:sym typeface="Wingdings" panose="05000000000000000000" pitchFamily="2" charset="2"/>
              </a:rPr>
              <a:t>Différentes possibilités :</a:t>
            </a:r>
            <a:endParaRPr lang="fr-BE" sz="1800">
              <a:sym typeface="Wingdings" panose="05000000000000000000" pitchFamily="2" charset="2"/>
            </a:endParaRPr>
          </a:p>
          <a:p>
            <a:pPr marL="445770" indent="-285750">
              <a:buClr>
                <a:srgbClr val="278989"/>
              </a:buClr>
              <a:buSzPct val="110000"/>
              <a:buFont typeface="Symbol" panose="05050102010706020507" pitchFamily="18" charset="2"/>
              <a:buChar char="Þ"/>
            </a:pPr>
            <a:r>
              <a:rPr lang="fr-BE" sz="1800" smtClean="0">
                <a:sym typeface="Wingdings" panose="05000000000000000000" pitchFamily="2" charset="2"/>
              </a:rPr>
              <a:t>Taper la valeur Ascii (par ex., © = Alt+184)</a:t>
            </a:r>
          </a:p>
          <a:p>
            <a:pPr marL="160020" indent="0" defTabSz="447675">
              <a:buClr>
                <a:srgbClr val="278989"/>
              </a:buClr>
              <a:buSzPct val="110000"/>
              <a:buNone/>
            </a:pPr>
            <a:r>
              <a:rPr lang="fr-BE" sz="1800">
                <a:sym typeface="Wingdings" panose="05000000000000000000" pitchFamily="2" charset="2"/>
              </a:rPr>
              <a:t>	</a:t>
            </a:r>
            <a:r>
              <a:rPr lang="fr-BE" sz="1400">
                <a:sym typeface="Wingdings" panose="05000000000000000000" pitchFamily="2" charset="2"/>
                <a:hlinkClick r:id="rId3"/>
              </a:rPr>
              <a:t>http</a:t>
            </a:r>
            <a:r>
              <a:rPr lang="fr-BE" sz="1400">
                <a:sym typeface="Wingdings" panose="05000000000000000000" pitchFamily="2" charset="2"/>
                <a:hlinkClick r:id="rId3"/>
              </a:rPr>
              <a:t>://</a:t>
            </a:r>
            <a:r>
              <a:rPr lang="fr-BE" sz="1400" smtClean="0">
                <a:sym typeface="Wingdings" panose="05000000000000000000" pitchFamily="2" charset="2"/>
                <a:hlinkClick r:id="rId3"/>
              </a:rPr>
              <a:t>www.theasciicode.com.ar/extended-ascii-code/copyright-symbol-ascii-code-184.html</a:t>
            </a:r>
            <a:endParaRPr lang="fr-BE" sz="1400" smtClean="0">
              <a:sym typeface="Wingdings" panose="05000000000000000000" pitchFamily="2" charset="2"/>
            </a:endParaRPr>
          </a:p>
          <a:p>
            <a:pPr marL="445770" indent="-285750">
              <a:buClr>
                <a:srgbClr val="278989"/>
              </a:buClr>
              <a:buSzPct val="110000"/>
              <a:buFont typeface="Symbol" panose="05050102010706020507" pitchFamily="18" charset="2"/>
              <a:buChar char="Þ"/>
            </a:pPr>
            <a:r>
              <a:rPr lang="fr-BE" sz="1800" smtClean="0">
                <a:sym typeface="Wingdings" panose="05000000000000000000" pitchFamily="2" charset="2"/>
              </a:rPr>
              <a:t>Activer </a:t>
            </a:r>
            <a:r>
              <a:rPr lang="fr-BE" sz="1800" smtClean="0">
                <a:sym typeface="Wingdings" panose="05000000000000000000" pitchFamily="2" charset="2"/>
              </a:rPr>
              <a:t>dans Windows le clavier visuel et ajouter la langue dans les préférences linguistiques.</a:t>
            </a:r>
          </a:p>
          <a:p>
            <a:pPr marL="445770" indent="-285750">
              <a:buClr>
                <a:srgbClr val="278989"/>
              </a:buClr>
              <a:buSzPct val="110000"/>
              <a:buFont typeface="Symbol" panose="05050102010706020507" pitchFamily="18" charset="2"/>
              <a:buChar char="Þ"/>
            </a:pPr>
            <a:r>
              <a:rPr lang="fr-BE" sz="1800" smtClean="0">
                <a:sym typeface="Wingdings" panose="05000000000000000000" pitchFamily="2" charset="2"/>
              </a:rPr>
              <a:t>Appeler la table des caractères spéciaux dans Windows et copier/coller</a:t>
            </a:r>
          </a:p>
          <a:p>
            <a:pPr marL="445770" indent="-285750">
              <a:buClr>
                <a:srgbClr val="278989"/>
              </a:buClr>
              <a:buSzPct val="110000"/>
              <a:buFont typeface="Symbol" panose="05050102010706020507" pitchFamily="18" charset="2"/>
              <a:buChar char="Þ"/>
            </a:pPr>
            <a:r>
              <a:rPr lang="fr-BE" sz="1800" smtClean="0">
                <a:sym typeface="Wingdings" panose="05000000000000000000" pitchFamily="2" charset="2"/>
              </a:rPr>
              <a:t>Utiliser les tables unicode et copier coller</a:t>
            </a:r>
          </a:p>
          <a:p>
            <a:pPr marL="457200" lvl="1" indent="0">
              <a:buNone/>
            </a:pPr>
            <a:r>
              <a:rPr lang="fr-BE" sz="1400">
                <a:sym typeface="Wingdings" panose="05000000000000000000" pitchFamily="2" charset="2"/>
                <a:hlinkClick r:id="rId4"/>
              </a:rPr>
              <a:t>http://www.unicode.org/charts</a:t>
            </a:r>
            <a:r>
              <a:rPr lang="fr-BE" sz="1400" smtClean="0">
                <a:sym typeface="Wingdings" panose="05000000000000000000" pitchFamily="2" charset="2"/>
                <a:hlinkClick r:id="rId4"/>
              </a:rPr>
              <a:t>/</a:t>
            </a:r>
            <a:endParaRPr lang="fr-BE" sz="1400" smtClean="0">
              <a:sym typeface="Wingdings" panose="05000000000000000000" pitchFamily="2" charset="2"/>
            </a:endParaRPr>
          </a:p>
          <a:p>
            <a:pPr marL="457200" lvl="1" indent="0">
              <a:buNone/>
            </a:pPr>
            <a:r>
              <a:rPr lang="fr-BE" sz="1600" smtClean="0">
                <a:sym typeface="Wingdings" panose="05000000000000000000" pitchFamily="2" charset="2"/>
              </a:rPr>
              <a:t>MAIS </a:t>
            </a:r>
            <a:r>
              <a:rPr lang="fr-BE" sz="1600" smtClean="0">
                <a:sym typeface="Wingdings" panose="05000000000000000000" pitchFamily="2" charset="2"/>
              </a:rPr>
              <a:t>il n’est pas possible de taper directement la valeur unicode  (U</a:t>
            </a:r>
            <a:r>
              <a:rPr lang="fr-BE" sz="1600" smtClean="0">
                <a:sym typeface="Wingdings" panose="05000000000000000000" pitchFamily="2" charset="2"/>
              </a:rPr>
              <a:t>+…)</a:t>
            </a:r>
          </a:p>
          <a:p>
            <a:pPr marL="457200" lvl="1" indent="0">
              <a:buNone/>
            </a:pPr>
            <a:endParaRPr lang="fr-BE" sz="1600">
              <a:sym typeface="Wingdings" panose="05000000000000000000" pitchFamily="2" charset="2"/>
            </a:endParaRPr>
          </a:p>
          <a:p>
            <a:pPr marL="174625" lvl="1" indent="282575">
              <a:buClr>
                <a:srgbClr val="278989"/>
              </a:buClr>
              <a:buSzPct val="110000"/>
              <a:buFont typeface="Wingdings" panose="05000000000000000000" pitchFamily="2" charset="2"/>
              <a:buChar char="q"/>
            </a:pPr>
            <a:r>
              <a:rPr lang="fr-BE" sz="2000" smtClean="0">
                <a:sym typeface="Wingdings" panose="05000000000000000000" pitchFamily="2" charset="2"/>
              </a:rPr>
              <a:t>Catalogage incluant des caractères non latins : voir le support de formation </a:t>
            </a:r>
            <a:r>
              <a:rPr lang="fr-BE" sz="1600" smtClean="0">
                <a:hlinkClick r:id="rId5"/>
              </a:rPr>
              <a:t>Notices </a:t>
            </a:r>
            <a:r>
              <a:rPr lang="fr-BE" sz="1600">
                <a:hlinkClick r:id="rId5"/>
              </a:rPr>
              <a:t>multi-écritures – Caractères non latins</a:t>
            </a:r>
            <a:endParaRPr lang="fr-BE" sz="1600" smtClean="0">
              <a:sym typeface="Wingdings" panose="05000000000000000000" pitchFamily="2" charset="2"/>
            </a:endParaRPr>
          </a:p>
          <a:p>
            <a:pPr marL="457200" lvl="1" indent="0">
              <a:buNone/>
            </a:pPr>
            <a:endParaRPr lang="fr-BE" sz="1600">
              <a:sym typeface="Wingdings" panose="05000000000000000000" pitchFamily="2" charset="2"/>
            </a:endParaRPr>
          </a:p>
          <a:p>
            <a:pPr marL="457200" lvl="1" indent="0">
              <a:buNone/>
            </a:pPr>
            <a:endParaRPr lang="fr-BE" sz="1600" dirty="0" smtClean="0">
              <a:sym typeface="Wingdings" panose="05000000000000000000" pitchFamily="2" charset="2"/>
            </a:endParaRPr>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16</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smtClean="0"/>
              <a:t>Alma – Resource management – Metadata Editor - Précisions pour le catalogage</a:t>
            </a:r>
            <a:endParaRPr lang="en-US"/>
          </a:p>
        </p:txBody>
      </p:sp>
    </p:spTree>
    <p:extLst>
      <p:ext uri="{BB962C8B-B14F-4D97-AF65-F5344CB8AC3E}">
        <p14:creationId xmlns:p14="http://schemas.microsoft.com/office/powerpoint/2010/main" val="31645126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51518" y="45982"/>
            <a:ext cx="8136905" cy="922196"/>
          </a:xfrm>
        </p:spPr>
        <p:txBody>
          <a:bodyPr/>
          <a:lstStyle/>
          <a:p>
            <a:r>
              <a:rPr lang="fr-BE" sz="2800" smtClean="0"/>
              <a:t>Supprimer la notice de la p</a:t>
            </a:r>
            <a:r>
              <a:rPr lang="fr-BE" sz="2800" smtClean="0"/>
              <a:t>ublication vers Primo</a:t>
            </a:r>
            <a:endParaRPr lang="fr-BE" sz="2800" dirty="0"/>
          </a:p>
        </p:txBody>
      </p:sp>
      <p:sp>
        <p:nvSpPr>
          <p:cNvPr id="8" name="Espace réservé du contenu 7"/>
          <p:cNvSpPr>
            <a:spLocks noGrp="1"/>
          </p:cNvSpPr>
          <p:nvPr>
            <p:ph idx="1"/>
          </p:nvPr>
        </p:nvSpPr>
        <p:spPr>
          <a:xfrm>
            <a:off x="5105252" y="836712"/>
            <a:ext cx="3139155" cy="5832648"/>
          </a:xfrm>
        </p:spPr>
        <p:txBody>
          <a:bodyPr/>
          <a:lstStyle/>
          <a:p>
            <a:pPr marL="160020" indent="0">
              <a:buNone/>
            </a:pPr>
            <a:r>
              <a:rPr lang="fr-BE" sz="1800" dirty="0" smtClean="0">
                <a:sym typeface="Wingdings" panose="05000000000000000000" pitchFamily="2" charset="2"/>
              </a:rPr>
              <a:t>La fonction ‘</a:t>
            </a:r>
            <a:r>
              <a:rPr lang="fr-BE" sz="1800" b="1" dirty="0" smtClean="0">
                <a:sym typeface="Wingdings" panose="05000000000000000000" pitchFamily="2" charset="2"/>
              </a:rPr>
              <a:t>tag </a:t>
            </a:r>
            <a:r>
              <a:rPr lang="fr-BE" sz="1800" b="1" dirty="0" err="1" smtClean="0">
                <a:sym typeface="Wingdings" panose="05000000000000000000" pitchFamily="2" charset="2"/>
              </a:rPr>
              <a:t>suppressed</a:t>
            </a:r>
            <a:r>
              <a:rPr lang="fr-BE" sz="1800" dirty="0" smtClean="0">
                <a:sym typeface="Wingdings" panose="05000000000000000000" pitchFamily="2" charset="2"/>
              </a:rPr>
              <a:t>’ permet de rendre une notice non visible </a:t>
            </a:r>
            <a:r>
              <a:rPr lang="fr-BE" sz="1800" smtClean="0">
                <a:sym typeface="Wingdings" panose="05000000000000000000" pitchFamily="2" charset="2"/>
              </a:rPr>
              <a:t>au </a:t>
            </a:r>
            <a:r>
              <a:rPr lang="fr-BE" sz="1800" smtClean="0">
                <a:sym typeface="Wingdings" panose="05000000000000000000" pitchFamily="2" charset="2"/>
              </a:rPr>
              <a:t>catalogue public Primo </a:t>
            </a:r>
            <a:r>
              <a:rPr lang="fr-BE" sz="1800" dirty="0" smtClean="0">
                <a:sym typeface="Wingdings" panose="05000000000000000000" pitchFamily="2" charset="2"/>
              </a:rPr>
              <a:t>sans pour autant </a:t>
            </a:r>
            <a:r>
              <a:rPr lang="fr-BE" sz="1800" smtClean="0">
                <a:sym typeface="Wingdings" panose="05000000000000000000" pitchFamily="2" charset="2"/>
              </a:rPr>
              <a:t>la </a:t>
            </a:r>
            <a:r>
              <a:rPr lang="fr-BE" sz="1800" smtClean="0">
                <a:sym typeface="Wingdings" panose="05000000000000000000" pitchFamily="2" charset="2"/>
              </a:rPr>
              <a:t>supprimer du Répertoire Alma.</a:t>
            </a:r>
            <a:endParaRPr lang="fr-BE" sz="1800" dirty="0" smtClean="0">
              <a:sym typeface="Wingdings" panose="05000000000000000000" pitchFamily="2" charset="2"/>
            </a:endParaRPr>
          </a:p>
          <a:p>
            <a:pPr marL="160020" indent="0">
              <a:buNone/>
            </a:pPr>
            <a:endParaRPr lang="fr-BE" sz="1800" dirty="0" smtClean="0">
              <a:sym typeface="Wingdings" panose="05000000000000000000" pitchFamily="2" charset="2"/>
            </a:endParaRPr>
          </a:p>
          <a:p>
            <a:pPr marL="160020" indent="0">
              <a:buNone/>
            </a:pPr>
            <a:r>
              <a:rPr lang="fr-BE" sz="1800" dirty="0" smtClean="0">
                <a:sym typeface="Wingdings" panose="05000000000000000000" pitchFamily="2" charset="2"/>
              </a:rPr>
              <a:t>L’option est disponible dans le </a:t>
            </a:r>
            <a:r>
              <a:rPr lang="fr-BE" sz="1800" dirty="0" err="1" smtClean="0">
                <a:sym typeface="Wingdings" panose="05000000000000000000" pitchFamily="2" charset="2"/>
              </a:rPr>
              <a:t>Metadata</a:t>
            </a:r>
            <a:r>
              <a:rPr lang="fr-BE" sz="1800" dirty="0" smtClean="0">
                <a:sym typeface="Wingdings" panose="05000000000000000000" pitchFamily="2" charset="2"/>
              </a:rPr>
              <a:t> Editor pour les notices bibliographiques et les notices holdings</a:t>
            </a:r>
          </a:p>
          <a:p>
            <a:pPr marL="160020" indent="0">
              <a:buNone/>
            </a:pPr>
            <a:r>
              <a:rPr lang="fr-BE" dirty="0">
                <a:sym typeface="Wingdings" panose="05000000000000000000" pitchFamily="2" charset="2"/>
              </a:rPr>
              <a:t/>
            </a:r>
            <a:br>
              <a:rPr lang="fr-BE" dirty="0">
                <a:sym typeface="Wingdings" panose="05000000000000000000" pitchFamily="2" charset="2"/>
              </a:rPr>
            </a:br>
            <a:r>
              <a:rPr lang="fr-BE" sz="1800" b="1" dirty="0" smtClean="0">
                <a:sym typeface="Wingdings" panose="05000000000000000000" pitchFamily="2" charset="2"/>
              </a:rPr>
              <a:t>Menu Tools &gt; Set Management Tags &gt; </a:t>
            </a:r>
            <a:r>
              <a:rPr lang="fr-BE" sz="1800" b="1" dirty="0" err="1" smtClean="0">
                <a:sym typeface="Wingdings" panose="05000000000000000000" pitchFamily="2" charset="2"/>
              </a:rPr>
              <a:t>Supress</a:t>
            </a:r>
            <a:r>
              <a:rPr lang="fr-BE" sz="1800" b="1" dirty="0" smtClean="0">
                <a:sym typeface="Wingdings" panose="05000000000000000000" pitchFamily="2" charset="2"/>
              </a:rPr>
              <a:t> </a:t>
            </a:r>
            <a:r>
              <a:rPr lang="fr-BE" sz="1800" b="1" dirty="0" err="1" smtClean="0">
                <a:sym typeface="Wingdings" panose="05000000000000000000" pitchFamily="2" charset="2"/>
              </a:rPr>
              <a:t>from</a:t>
            </a:r>
            <a:r>
              <a:rPr lang="fr-BE" sz="1800" b="1" dirty="0" smtClean="0">
                <a:sym typeface="Wingdings" panose="05000000000000000000" pitchFamily="2" charset="2"/>
              </a:rPr>
              <a:t> </a:t>
            </a:r>
            <a:r>
              <a:rPr lang="fr-BE" sz="1800" b="1" dirty="0" err="1" smtClean="0">
                <a:sym typeface="Wingdings" panose="05000000000000000000" pitchFamily="2" charset="2"/>
              </a:rPr>
              <a:t>discovery</a:t>
            </a:r>
            <a:endParaRPr lang="fr-BE" sz="1800" b="1" dirty="0" smtClean="0">
              <a:sym typeface="Wingdings" panose="05000000000000000000" pitchFamily="2" charset="2"/>
            </a:endParaRPr>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17</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smtClean="0"/>
              <a:t>Alma – Resource management – Metadata Editor - Précisions pour le catalogage</a:t>
            </a:r>
            <a:endParaRPr lang="en-US"/>
          </a:p>
        </p:txBody>
      </p:sp>
      <p:sp>
        <p:nvSpPr>
          <p:cNvPr id="2" name="ZoneTexte 1"/>
          <p:cNvSpPr txBox="1"/>
          <p:nvPr/>
        </p:nvSpPr>
        <p:spPr>
          <a:xfrm>
            <a:off x="5299240" y="5210095"/>
            <a:ext cx="2441112" cy="523220"/>
          </a:xfrm>
          <a:prstGeom prst="rect">
            <a:avLst/>
          </a:prstGeom>
          <a:noFill/>
        </p:spPr>
        <p:txBody>
          <a:bodyPr wrap="square" rtlCol="0">
            <a:spAutoFit/>
          </a:bodyPr>
          <a:lstStyle/>
          <a:p>
            <a:r>
              <a:rPr lang="fr-BE" sz="1400" dirty="0" smtClean="0">
                <a:solidFill>
                  <a:srgbClr val="FF0000"/>
                </a:solidFill>
                <a:sym typeface="Wingdings" panose="05000000000000000000" pitchFamily="2" charset="2"/>
              </a:rPr>
              <a:t>Ici </a:t>
            </a:r>
            <a:r>
              <a:rPr lang="fr-BE" sz="1400" dirty="0">
                <a:solidFill>
                  <a:srgbClr val="FF0000"/>
                </a:solidFill>
                <a:sym typeface="Wingdings" panose="05000000000000000000" pitchFamily="2" charset="2"/>
              </a:rPr>
              <a:t>la notice n’est pas publiée dans </a:t>
            </a:r>
            <a:r>
              <a:rPr lang="fr-BE" sz="1400" dirty="0" smtClean="0">
                <a:solidFill>
                  <a:srgbClr val="FF0000"/>
                </a:solidFill>
                <a:sym typeface="Wingdings" panose="05000000000000000000" pitchFamily="2" charset="2"/>
              </a:rPr>
              <a:t>Primo</a:t>
            </a:r>
            <a:endParaRPr lang="fr-BE" sz="1400" dirty="0">
              <a:solidFill>
                <a:srgbClr val="FF0000"/>
              </a:solidFill>
            </a:endParaRPr>
          </a:p>
        </p:txBody>
      </p:sp>
      <p:sp>
        <p:nvSpPr>
          <p:cNvPr id="13" name="ZoneTexte 12"/>
          <p:cNvSpPr txBox="1"/>
          <p:nvPr/>
        </p:nvSpPr>
        <p:spPr>
          <a:xfrm>
            <a:off x="4991931" y="5939727"/>
            <a:ext cx="2892437" cy="307777"/>
          </a:xfrm>
          <a:prstGeom prst="rect">
            <a:avLst/>
          </a:prstGeom>
          <a:noFill/>
        </p:spPr>
        <p:txBody>
          <a:bodyPr wrap="square" rtlCol="0">
            <a:spAutoFit/>
          </a:bodyPr>
          <a:lstStyle/>
          <a:p>
            <a:r>
              <a:rPr lang="fr-BE" sz="1400" dirty="0" smtClean="0">
                <a:solidFill>
                  <a:srgbClr val="00B050"/>
                </a:solidFill>
                <a:sym typeface="Wingdings" panose="05000000000000000000" pitchFamily="2" charset="2"/>
              </a:rPr>
              <a:t>Décocher pour republier la notice</a:t>
            </a:r>
            <a:endParaRPr lang="fr-BE" sz="1400" dirty="0">
              <a:solidFill>
                <a:srgbClr val="00B050"/>
              </a:solidFill>
            </a:endParaRPr>
          </a:p>
        </p:txBody>
      </p:sp>
      <p:pic>
        <p:nvPicPr>
          <p:cNvPr id="3" name="Image 2"/>
          <p:cNvPicPr>
            <a:picLocks noChangeAspect="1"/>
          </p:cNvPicPr>
          <p:nvPr/>
        </p:nvPicPr>
        <p:blipFill>
          <a:blip r:embed="rId3"/>
          <a:stretch>
            <a:fillRect/>
          </a:stretch>
        </p:blipFill>
        <p:spPr>
          <a:xfrm>
            <a:off x="480406" y="1420353"/>
            <a:ext cx="4467731" cy="4603391"/>
          </a:xfrm>
          <a:prstGeom prst="rect">
            <a:avLst/>
          </a:prstGeom>
        </p:spPr>
      </p:pic>
      <p:cxnSp>
        <p:nvCxnSpPr>
          <p:cNvPr id="15" name="Connecteur droit avec flèche 14"/>
          <p:cNvCxnSpPr/>
          <p:nvPr/>
        </p:nvCxnSpPr>
        <p:spPr>
          <a:xfrm>
            <a:off x="4726431" y="4979008"/>
            <a:ext cx="600527" cy="466216"/>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4719257" y="5050341"/>
            <a:ext cx="241979" cy="1065416"/>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95177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41566" y="18221"/>
            <a:ext cx="7992888" cy="792088"/>
          </a:xfrm>
        </p:spPr>
        <p:txBody>
          <a:bodyPr/>
          <a:lstStyle/>
          <a:p>
            <a:r>
              <a:rPr lang="fr-BE" sz="2800"/>
              <a:t>Supprimer la notice de la publication vers Primo</a:t>
            </a:r>
            <a:endParaRPr lang="fr-BE" sz="2800" dirty="0"/>
          </a:p>
        </p:txBody>
      </p:sp>
      <p:sp>
        <p:nvSpPr>
          <p:cNvPr id="8" name="Espace réservé du contenu 7"/>
          <p:cNvSpPr>
            <a:spLocks noGrp="1"/>
          </p:cNvSpPr>
          <p:nvPr>
            <p:ph idx="1"/>
          </p:nvPr>
        </p:nvSpPr>
        <p:spPr>
          <a:xfrm>
            <a:off x="251520" y="1340768"/>
            <a:ext cx="8208912" cy="4824536"/>
          </a:xfrm>
        </p:spPr>
        <p:txBody>
          <a:bodyPr>
            <a:normAutofit/>
          </a:bodyPr>
          <a:lstStyle/>
          <a:p>
            <a:pPr marL="160020" indent="0">
              <a:buNone/>
            </a:pPr>
            <a:r>
              <a:rPr lang="fr-BE" sz="1800" smtClean="0">
                <a:sym typeface="Wingdings" panose="05000000000000000000" pitchFamily="2" charset="2"/>
              </a:rPr>
              <a:t>Dans les affichages de résultats, une notice supprimée de la publication est marquée par la présence d’une icône spécifique.</a:t>
            </a:r>
          </a:p>
          <a:p>
            <a:pPr marL="160020" indent="0">
              <a:buNone/>
            </a:pPr>
            <a:r>
              <a:rPr lang="fr-BE" sz="1800" smtClean="0">
                <a:sym typeface="Wingdings" panose="05000000000000000000" pitchFamily="2" charset="2"/>
              </a:rPr>
              <a:t>L</a:t>
            </a:r>
            <a:r>
              <a:rPr lang="fr-BE" sz="1800" smtClean="0">
                <a:sym typeface="Wingdings" panose="05000000000000000000" pitchFamily="2" charset="2"/>
              </a:rPr>
              <a:t>’index Tag Suppressed permet d’identifier toutes les notices bibliographiques ou holdings qui ont été supprimées de la publication.</a:t>
            </a:r>
            <a:endParaRPr lang="fr-BE" sz="1800" dirty="0" smtClean="0">
              <a:sym typeface="Wingdings" panose="05000000000000000000" pitchFamily="2" charset="2"/>
            </a:endParaRPr>
          </a:p>
          <a:p>
            <a:pPr marL="160020" indent="0">
              <a:buNone/>
            </a:pPr>
            <a:endParaRPr lang="fr-BE" sz="1800" smtClean="0">
              <a:sym typeface="Wingdings" panose="05000000000000000000" pitchFamily="2" charset="2"/>
            </a:endParaRPr>
          </a:p>
          <a:p>
            <a:pPr marL="160020" indent="0">
              <a:buNone/>
            </a:pPr>
            <a:endParaRPr lang="fr-BE" sz="1800">
              <a:sym typeface="Wingdings" panose="05000000000000000000" pitchFamily="2" charset="2"/>
            </a:endParaRPr>
          </a:p>
          <a:p>
            <a:pPr marL="160020" indent="0">
              <a:buNone/>
            </a:pPr>
            <a:endParaRPr lang="fr-BE" sz="1800" dirty="0" smtClean="0">
              <a:sym typeface="Wingdings" panose="05000000000000000000" pitchFamily="2" charset="2"/>
            </a:endParaRPr>
          </a:p>
          <a:p>
            <a:pPr marL="160020" indent="0">
              <a:buNone/>
            </a:pPr>
            <a:endParaRPr lang="fr-BE" sz="1800" dirty="0" smtClean="0">
              <a:sym typeface="Wingdings" panose="05000000000000000000" pitchFamily="2" charset="2"/>
            </a:endParaRPr>
          </a:p>
          <a:p>
            <a:pPr marL="160020" indent="0">
              <a:buNone/>
            </a:pPr>
            <a:endParaRPr lang="fr-BE" sz="1800" dirty="0" smtClean="0">
              <a:sym typeface="Wingdings" panose="05000000000000000000" pitchFamily="2" charset="2"/>
            </a:endParaRPr>
          </a:p>
          <a:p>
            <a:pPr marL="160020" indent="0">
              <a:buNone/>
            </a:pPr>
            <a:r>
              <a:rPr lang="fr-BE" smtClean="0">
                <a:sym typeface="Wingdings" panose="05000000000000000000" pitchFamily="2" charset="2"/>
              </a:rPr>
              <a:t/>
            </a:r>
            <a:br>
              <a:rPr lang="fr-BE" smtClean="0">
                <a:sym typeface="Wingdings" panose="05000000000000000000" pitchFamily="2" charset="2"/>
              </a:rPr>
            </a:br>
            <a:endParaRPr lang="fr-BE" sz="800" smtClean="0">
              <a:sym typeface="Wingdings" panose="05000000000000000000" pitchFamily="2" charset="2"/>
            </a:endParaRPr>
          </a:p>
          <a:p>
            <a:pPr marL="160020" indent="0">
              <a:buNone/>
            </a:pPr>
            <a:endParaRPr lang="fr-BE" sz="1800" b="1" dirty="0" smtClean="0">
              <a:sym typeface="Wingdings" panose="05000000000000000000" pitchFamily="2" charset="2"/>
            </a:endParaRPr>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18</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smtClean="0"/>
              <a:t>Alma – Resource management – Metadata Editor - Précisions pour le catalogage</a:t>
            </a:r>
            <a:endParaRPr lang="en-US"/>
          </a:p>
        </p:txBody>
      </p:sp>
      <p:pic>
        <p:nvPicPr>
          <p:cNvPr id="4" name="Image 3"/>
          <p:cNvPicPr>
            <a:picLocks noChangeAspect="1"/>
          </p:cNvPicPr>
          <p:nvPr/>
        </p:nvPicPr>
        <p:blipFill>
          <a:blip r:embed="rId3"/>
          <a:stretch>
            <a:fillRect/>
          </a:stretch>
        </p:blipFill>
        <p:spPr>
          <a:xfrm>
            <a:off x="641811" y="3390802"/>
            <a:ext cx="7602596" cy="1520519"/>
          </a:xfrm>
          <a:prstGeom prst="rect">
            <a:avLst/>
          </a:prstGeom>
        </p:spPr>
      </p:pic>
      <p:pic>
        <p:nvPicPr>
          <p:cNvPr id="9" name="Image 8"/>
          <p:cNvPicPr>
            <a:picLocks noChangeAspect="1"/>
          </p:cNvPicPr>
          <p:nvPr/>
        </p:nvPicPr>
        <p:blipFill>
          <a:blip r:embed="rId4"/>
          <a:stretch>
            <a:fillRect/>
          </a:stretch>
        </p:blipFill>
        <p:spPr>
          <a:xfrm>
            <a:off x="2058265" y="3003095"/>
            <a:ext cx="247685" cy="285790"/>
          </a:xfrm>
          <a:prstGeom prst="rect">
            <a:avLst/>
          </a:prstGeom>
        </p:spPr>
      </p:pic>
      <p:sp>
        <p:nvSpPr>
          <p:cNvPr id="10" name="Ellipse 9"/>
          <p:cNvSpPr/>
          <p:nvPr/>
        </p:nvSpPr>
        <p:spPr>
          <a:xfrm>
            <a:off x="1043608" y="3370633"/>
            <a:ext cx="360040" cy="3314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12" name="Connecteur droit avec flèche 11"/>
          <p:cNvCxnSpPr/>
          <p:nvPr/>
        </p:nvCxnSpPr>
        <p:spPr>
          <a:xfrm flipH="1">
            <a:off x="1331640" y="3194958"/>
            <a:ext cx="720080" cy="1958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14946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854" y="21084"/>
            <a:ext cx="8240577" cy="916576"/>
          </a:xfrm>
        </p:spPr>
        <p:txBody>
          <a:bodyPr/>
          <a:lstStyle/>
          <a:p>
            <a:r>
              <a:rPr lang="fr-BE" sz="2000" smtClean="0"/>
              <a:t>Parcourir la liste des emplacements sur les rayons (Browse shelf listing)</a:t>
            </a:r>
            <a:endParaRPr lang="fr-BE" sz="2000" dirty="0"/>
          </a:p>
        </p:txBody>
      </p:sp>
      <p:sp>
        <p:nvSpPr>
          <p:cNvPr id="3" name="Espace réservé du contenu 2"/>
          <p:cNvSpPr>
            <a:spLocks noGrp="1"/>
          </p:cNvSpPr>
          <p:nvPr>
            <p:ph idx="1"/>
          </p:nvPr>
        </p:nvSpPr>
        <p:spPr>
          <a:xfrm>
            <a:off x="241091" y="890504"/>
            <a:ext cx="8219339" cy="4988024"/>
          </a:xfrm>
        </p:spPr>
        <p:txBody>
          <a:bodyPr/>
          <a:lstStyle/>
          <a:p>
            <a:pPr marL="114300" indent="0">
              <a:buNone/>
            </a:pPr>
            <a:r>
              <a:rPr lang="fr-BE" dirty="0" smtClean="0"/>
              <a:t>La </a:t>
            </a:r>
            <a:r>
              <a:rPr lang="fr-BE" smtClean="0"/>
              <a:t>fonctionnalité </a:t>
            </a:r>
            <a:r>
              <a:rPr lang="fr-BE" b="1" smtClean="0"/>
              <a:t>Browse </a:t>
            </a:r>
            <a:r>
              <a:rPr lang="fr-BE" b="1" err="1" smtClean="0"/>
              <a:t>shelf</a:t>
            </a:r>
            <a:r>
              <a:rPr lang="fr-BE" b="1" smtClean="0"/>
              <a:t> </a:t>
            </a:r>
            <a:r>
              <a:rPr lang="fr-BE" b="1" smtClean="0"/>
              <a:t>listing</a:t>
            </a:r>
            <a:r>
              <a:rPr lang="fr-BE" smtClean="0"/>
              <a:t>  </a:t>
            </a:r>
            <a:r>
              <a:rPr lang="fr-BE" sz="1800" smtClean="0"/>
              <a:t>permet de visualiser les document par ordre de</a:t>
            </a:r>
            <a:r>
              <a:rPr lang="fr-BE" smtClean="0"/>
              <a:t> </a:t>
            </a:r>
            <a:r>
              <a:rPr lang="fr-BE" dirty="0" smtClean="0"/>
              <a:t>cote </a:t>
            </a:r>
            <a:r>
              <a:rPr lang="fr-BE" smtClean="0"/>
              <a:t>de </a:t>
            </a:r>
            <a:r>
              <a:rPr lang="fr-BE" smtClean="0"/>
              <a:t>rangement (</a:t>
            </a:r>
            <a:r>
              <a:rPr lang="fr-BE" b="1" smtClean="0"/>
              <a:t>852 4# $$k $$j</a:t>
            </a:r>
            <a:r>
              <a:rPr lang="fr-BE" smtClean="0"/>
              <a:t>)</a:t>
            </a:r>
            <a:endParaRPr lang="fr-BE" dirty="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19</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Précisions pour le catalogage</a:t>
            </a:r>
            <a:endParaRPr lang="en-US"/>
          </a:p>
        </p:txBody>
      </p:sp>
      <p:pic>
        <p:nvPicPr>
          <p:cNvPr id="8" name="Image 7"/>
          <p:cNvPicPr>
            <a:picLocks noChangeAspect="1"/>
          </p:cNvPicPr>
          <p:nvPr/>
        </p:nvPicPr>
        <p:blipFill>
          <a:blip r:embed="rId3"/>
          <a:stretch>
            <a:fillRect/>
          </a:stretch>
        </p:blipFill>
        <p:spPr>
          <a:xfrm>
            <a:off x="97072" y="2921322"/>
            <a:ext cx="8004351" cy="2999719"/>
          </a:xfrm>
          <a:prstGeom prst="rect">
            <a:avLst/>
          </a:prstGeom>
        </p:spPr>
      </p:pic>
      <p:pic>
        <p:nvPicPr>
          <p:cNvPr id="10" name="Image 9"/>
          <p:cNvPicPr>
            <a:picLocks noChangeAspect="1"/>
          </p:cNvPicPr>
          <p:nvPr/>
        </p:nvPicPr>
        <p:blipFill>
          <a:blip r:embed="rId4"/>
          <a:stretch>
            <a:fillRect/>
          </a:stretch>
        </p:blipFill>
        <p:spPr>
          <a:xfrm>
            <a:off x="97072" y="1657508"/>
            <a:ext cx="3018734" cy="1072445"/>
          </a:xfrm>
          <a:prstGeom prst="rect">
            <a:avLst/>
          </a:prstGeom>
        </p:spPr>
      </p:pic>
      <p:sp>
        <p:nvSpPr>
          <p:cNvPr id="13" name="ZoneTexte 12"/>
          <p:cNvSpPr txBox="1"/>
          <p:nvPr/>
        </p:nvSpPr>
        <p:spPr>
          <a:xfrm>
            <a:off x="3244866" y="1709258"/>
            <a:ext cx="5182980" cy="1169551"/>
          </a:xfrm>
          <a:prstGeom prst="rect">
            <a:avLst/>
          </a:prstGeom>
          <a:noFill/>
          <a:ln>
            <a:solidFill>
              <a:srgbClr val="FF3300"/>
            </a:solidFill>
          </a:ln>
        </p:spPr>
        <p:txBody>
          <a:bodyPr wrap="square" rtlCol="0">
            <a:spAutoFit/>
          </a:bodyPr>
          <a:lstStyle/>
          <a:p>
            <a:r>
              <a:rPr lang="fr-BE" smtClean="0"/>
              <a:t>-&gt; facilité pour attribuer une nouvelle cote</a:t>
            </a:r>
          </a:p>
          <a:p>
            <a:pPr defTabSz="895350">
              <a:tabLst>
                <a:tab pos="447675" algn="l"/>
              </a:tabLst>
            </a:pPr>
            <a:r>
              <a:rPr lang="fr-BE"/>
              <a:t>	</a:t>
            </a:r>
            <a:r>
              <a:rPr lang="fr-BE" sz="1600" smtClean="0"/>
              <a:t>! Attention cependant aux différences d’encodage (espaces…)</a:t>
            </a:r>
          </a:p>
          <a:p>
            <a:r>
              <a:rPr lang="fr-BE" smtClean="0"/>
              <a:t>-&gt; permet d’éditer la notice HOL existante</a:t>
            </a:r>
            <a:endParaRPr lang="fr-BE"/>
          </a:p>
        </p:txBody>
      </p:sp>
    </p:spTree>
    <p:extLst>
      <p:ext uri="{BB962C8B-B14F-4D97-AF65-F5344CB8AC3E}">
        <p14:creationId xmlns:p14="http://schemas.microsoft.com/office/powerpoint/2010/main" val="2804658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3813"/>
            <a:ext cx="7992888" cy="976915"/>
          </a:xfrm>
        </p:spPr>
        <p:txBody>
          <a:bodyPr/>
          <a:lstStyle/>
          <a:p>
            <a:pPr lvl="1"/>
            <a:r>
              <a:rPr lang="fr-BE" sz="2800" kern="1200" spc="-100" smtClean="0">
                <a:solidFill>
                  <a:schemeClr val="tx2"/>
                </a:solidFill>
                <a:latin typeface="Arial Rounded MT Bold" pitchFamily="34" charset="0"/>
              </a:rPr>
              <a:t>Profil Marc21</a:t>
            </a:r>
            <a:endParaRPr lang="fr-BE" sz="2800" kern="1200" spc="-100" dirty="0">
              <a:solidFill>
                <a:schemeClr val="tx2"/>
              </a:solidFill>
              <a:latin typeface="Arial Rounded MT Bold" pitchFamily="34" charset="0"/>
              <a:ea typeface="+mj-ea"/>
              <a:cs typeface="+mj-cs"/>
            </a:endParaRP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2</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Précisions pour le catalogage</a:t>
            </a:r>
            <a:endParaRPr lang="en-US"/>
          </a:p>
        </p:txBody>
      </p:sp>
      <p:sp>
        <p:nvSpPr>
          <p:cNvPr id="6" name="Rectangle 5"/>
          <p:cNvSpPr/>
          <p:nvPr/>
        </p:nvSpPr>
        <p:spPr>
          <a:xfrm>
            <a:off x="467544" y="1268760"/>
            <a:ext cx="7848872" cy="4431983"/>
          </a:xfrm>
          <a:prstGeom prst="rect">
            <a:avLst/>
          </a:prstGeom>
        </p:spPr>
        <p:txBody>
          <a:bodyPr wrap="square">
            <a:spAutoFit/>
          </a:bodyPr>
          <a:lstStyle/>
          <a:p>
            <a:endParaRPr lang="fr-BE" dirty="0">
              <a:sym typeface="Wingdings" panose="05000000000000000000" pitchFamily="2" charset="2"/>
            </a:endParaRPr>
          </a:p>
          <a:p>
            <a:pPr marL="342900" indent="-342900">
              <a:buClr>
                <a:srgbClr val="278989"/>
              </a:buClr>
              <a:buSzPct val="110000"/>
              <a:buFont typeface="Wingdings" panose="05000000000000000000" pitchFamily="2" charset="2"/>
              <a:buChar char="q"/>
            </a:pPr>
            <a:r>
              <a:rPr lang="fr-BE" sz="2000" dirty="0" smtClean="0">
                <a:sym typeface="Wingdings" panose="05000000000000000000" pitchFamily="2" charset="2"/>
              </a:rPr>
              <a:t>Alma est livré avec un « profil » Marc21, pour les formats bibliographique, holding et autorités</a:t>
            </a:r>
            <a:r>
              <a:rPr lang="fr-BE" sz="2000" smtClean="0">
                <a:sym typeface="Wingdings" panose="05000000000000000000" pitchFamily="2" charset="2"/>
              </a:rPr>
              <a:t>. </a:t>
            </a:r>
            <a:r>
              <a:rPr lang="fr-BE" sz="2000" smtClean="0">
                <a:sym typeface="Wingdings" panose="05000000000000000000" pitchFamily="2" charset="2"/>
              </a:rPr>
              <a:t>Il </a:t>
            </a:r>
            <a:r>
              <a:rPr lang="fr-BE" sz="2000" dirty="0" smtClean="0">
                <a:sym typeface="Wingdings" panose="05000000000000000000" pitchFamily="2" charset="2"/>
              </a:rPr>
              <a:t>est basé sur les formats Marc officiels de la Library of </a:t>
            </a:r>
            <a:r>
              <a:rPr lang="fr-BE" sz="2000" dirty="0" err="1" smtClean="0">
                <a:sym typeface="Wingdings" panose="05000000000000000000" pitchFamily="2" charset="2"/>
              </a:rPr>
              <a:t>Congress</a:t>
            </a:r>
            <a:r>
              <a:rPr lang="fr-BE" sz="2000" dirty="0" smtClean="0">
                <a:sym typeface="Wingdings" panose="05000000000000000000" pitchFamily="2" charset="2"/>
              </a:rPr>
              <a:t>, mais fait également intervenir le profil OCLC.</a:t>
            </a:r>
          </a:p>
          <a:p>
            <a:pPr marL="742950" lvl="1" indent="-285750">
              <a:buFont typeface="Symbol" panose="05050102010706020507" pitchFamily="18" charset="2"/>
              <a:buChar char="Þ"/>
            </a:pPr>
            <a:r>
              <a:rPr lang="fr-BE" dirty="0" smtClean="0">
                <a:sym typeface="Wingdings" panose="05000000000000000000" pitchFamily="2" charset="2"/>
              </a:rPr>
              <a:t>Certains </a:t>
            </a:r>
            <a:r>
              <a:rPr lang="fr-BE" dirty="0">
                <a:sym typeface="Wingdings" panose="05000000000000000000" pitchFamily="2" charset="2"/>
              </a:rPr>
              <a:t>messages d’erreur sont ainsi liés au profil. </a:t>
            </a:r>
            <a:endParaRPr lang="fr-BE" dirty="0" smtClean="0">
              <a:sym typeface="Wingdings" panose="05000000000000000000" pitchFamily="2" charset="2"/>
            </a:endParaRPr>
          </a:p>
          <a:p>
            <a:pPr lvl="1"/>
            <a:r>
              <a:rPr lang="fr-BE" dirty="0" smtClean="0">
                <a:sym typeface="Wingdings" panose="05000000000000000000" pitchFamily="2" charset="2"/>
              </a:rPr>
              <a:t>Nous </a:t>
            </a:r>
            <a:r>
              <a:rPr lang="fr-BE" dirty="0">
                <a:sym typeface="Wingdings" panose="05000000000000000000" pitchFamily="2" charset="2"/>
              </a:rPr>
              <a:t>n’avons pas la main pour changer ce profil -&gt; c’est à  nous </a:t>
            </a:r>
            <a:r>
              <a:rPr lang="fr-BE" dirty="0" smtClean="0">
                <a:sym typeface="Wingdings" panose="05000000000000000000" pitchFamily="2" charset="2"/>
              </a:rPr>
              <a:t>d’adapter </a:t>
            </a:r>
            <a:r>
              <a:rPr lang="fr-BE" dirty="0">
                <a:sym typeface="Wingdings" panose="05000000000000000000" pitchFamily="2" charset="2"/>
              </a:rPr>
              <a:t>nos données.</a:t>
            </a:r>
          </a:p>
          <a:p>
            <a:endParaRPr lang="fr-BE" dirty="0">
              <a:sym typeface="Wingdings" panose="05000000000000000000" pitchFamily="2" charset="2"/>
            </a:endParaRPr>
          </a:p>
          <a:p>
            <a:pPr marL="342900" indent="-342900">
              <a:buClr>
                <a:srgbClr val="278989"/>
              </a:buClr>
              <a:buSzPct val="110000"/>
              <a:buFont typeface="Wingdings" panose="05000000000000000000" pitchFamily="2" charset="2"/>
              <a:buChar char="q"/>
            </a:pPr>
            <a:r>
              <a:rPr lang="fr-BE" sz="2000" dirty="0" smtClean="0">
                <a:sym typeface="Wingdings" panose="05000000000000000000" pitchFamily="2" charset="2"/>
              </a:rPr>
              <a:t>L’interface de saisie n’est pas personnalisable : seules les étiquettes Marc21 apparaissent. </a:t>
            </a:r>
          </a:p>
          <a:p>
            <a:pPr marL="742950" lvl="1" indent="-285750">
              <a:buFont typeface="Symbol" panose="05050102010706020507" pitchFamily="18" charset="2"/>
              <a:buChar char="Þ"/>
            </a:pPr>
            <a:r>
              <a:rPr lang="fr-BE" dirty="0" smtClean="0">
                <a:sym typeface="Wingdings" panose="05000000000000000000" pitchFamily="2" charset="2"/>
              </a:rPr>
              <a:t>Les noms </a:t>
            </a:r>
            <a:r>
              <a:rPr lang="fr-BE" dirty="0">
                <a:sym typeface="Wingdings" panose="05000000000000000000" pitchFamily="2" charset="2"/>
              </a:rPr>
              <a:t>des étiquettes Marc21 apparaissent si vous positionnez la souris </a:t>
            </a:r>
            <a:r>
              <a:rPr lang="fr-BE" dirty="0" smtClean="0">
                <a:sym typeface="Wingdings" panose="05000000000000000000" pitchFamily="2" charset="2"/>
              </a:rPr>
              <a:t>sur l’étiquette</a:t>
            </a:r>
          </a:p>
          <a:p>
            <a:pPr marL="742950" lvl="1" indent="-285750">
              <a:buFont typeface="Symbol" panose="05050102010706020507" pitchFamily="18" charset="2"/>
              <a:buChar char="Þ"/>
            </a:pPr>
            <a:endParaRPr lang="fr-BE" dirty="0" smtClean="0">
              <a:sym typeface="Wingdings" panose="05000000000000000000" pitchFamily="2" charset="2"/>
            </a:endParaRPr>
          </a:p>
          <a:p>
            <a:pPr marL="285750" indent="-285750">
              <a:buFont typeface="Symbol" panose="05050102010706020507" pitchFamily="18" charset="2"/>
              <a:buChar char="Þ"/>
            </a:pPr>
            <a:endParaRPr lang="fr-BE" dirty="0">
              <a:sym typeface="Wingdings" panose="05000000000000000000" pitchFamily="2" charset="2"/>
            </a:endParaRPr>
          </a:p>
        </p:txBody>
      </p:sp>
    </p:spTree>
    <p:extLst>
      <p:ext uri="{BB962C8B-B14F-4D97-AF65-F5344CB8AC3E}">
        <p14:creationId xmlns:p14="http://schemas.microsoft.com/office/powerpoint/2010/main" val="1656396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19" y="764704"/>
            <a:ext cx="8013591" cy="4988024"/>
          </a:xfrm>
        </p:spPr>
        <p:txBody>
          <a:bodyPr/>
          <a:lstStyle/>
          <a:p>
            <a:pPr marL="114300" indent="0">
              <a:buNone/>
            </a:pPr>
            <a:r>
              <a:rPr lang="fr-BE" i="1" smtClean="0">
                <a:solidFill>
                  <a:srgbClr val="0070C0"/>
                </a:solidFill>
              </a:rPr>
              <a:t>Les supports de formation et How to proposés par Liège Université Library pour le travail dans le  système ALMA</a:t>
            </a:r>
          </a:p>
          <a:p>
            <a:pPr marL="114300" indent="0">
              <a:buNone/>
            </a:pPr>
            <a:endParaRPr lang="fr-BE"/>
          </a:p>
          <a:p>
            <a:pPr>
              <a:buClrTx/>
              <a:buSzPct val="100000"/>
              <a:buFont typeface="Wingdings" panose="05000000000000000000" pitchFamily="2" charset="2"/>
              <a:buChar char="q"/>
            </a:pPr>
            <a:r>
              <a:rPr lang="fr-BE"/>
              <a:t>La boîte à outils </a:t>
            </a:r>
            <a:r>
              <a:rPr lang="fr-BE">
                <a:solidFill>
                  <a:srgbClr val="0070C0"/>
                </a:solidFill>
                <a:hlinkClick r:id="rId2"/>
              </a:rPr>
              <a:t>Alma @ </a:t>
            </a:r>
            <a:r>
              <a:rPr lang="fr-BE" smtClean="0">
                <a:solidFill>
                  <a:srgbClr val="0070C0"/>
                </a:solidFill>
                <a:hlinkClick r:id="rId2"/>
              </a:rPr>
              <a:t>ULiège </a:t>
            </a:r>
            <a:r>
              <a:rPr lang="fr-BE">
                <a:solidFill>
                  <a:srgbClr val="0070C0"/>
                </a:solidFill>
                <a:hlinkClick r:id="rId2"/>
              </a:rPr>
              <a:t>Library</a:t>
            </a:r>
            <a:endParaRPr lang="fr-BE">
              <a:solidFill>
                <a:srgbClr val="0070C0"/>
              </a:solidFill>
            </a:endParaRPr>
          </a:p>
          <a:p>
            <a:pPr marL="114300" indent="0">
              <a:buNone/>
            </a:pPr>
            <a:endParaRPr lang="fr-BE" smtClean="0"/>
          </a:p>
          <a:p>
            <a:pPr marL="114300" indent="0">
              <a:buNone/>
            </a:pPr>
            <a:endParaRPr lang="fr-BE"/>
          </a:p>
          <a:p>
            <a:pPr>
              <a:buClrTx/>
              <a:buSzPct val="100000"/>
              <a:buFont typeface="Wingdings" panose="05000000000000000000" pitchFamily="2" charset="2"/>
              <a:buChar char="q"/>
            </a:pPr>
            <a:r>
              <a:rPr lang="fr-BE" sz="1800" smtClean="0"/>
              <a:t>Pour le traitement des ressources (inventaire physique et catalogage), le </a:t>
            </a:r>
          </a:p>
          <a:p>
            <a:pPr marL="114300" indent="0">
              <a:buClrTx/>
              <a:buSzPct val="100000"/>
              <a:buNone/>
              <a:tabLst>
                <a:tab pos="355600" algn="l"/>
              </a:tabLst>
            </a:pPr>
            <a:r>
              <a:rPr lang="fr-BE" sz="1800"/>
              <a:t>	</a:t>
            </a:r>
            <a:r>
              <a:rPr lang="fr-BE" sz="1800" smtClean="0">
                <a:hlinkClick r:id="rId3"/>
              </a:rPr>
              <a:t>wiki </a:t>
            </a:r>
            <a:r>
              <a:rPr lang="fr-BE" sz="1800">
                <a:hlinkClick r:id="rId3"/>
              </a:rPr>
              <a:t>Gestion des ressources &amp; Catalogage</a:t>
            </a:r>
            <a:endParaRPr lang="fr-BE" sz="1800"/>
          </a:p>
          <a:p>
            <a:pPr>
              <a:buClrTx/>
              <a:buSzPct val="100000"/>
              <a:buFont typeface="Wingdings" panose="05000000000000000000" pitchFamily="2" charset="2"/>
              <a:buChar char="q"/>
            </a:pPr>
            <a:endParaRPr lang="fr-BE" sz="1800" smtClean="0"/>
          </a:p>
          <a:p>
            <a:pPr marL="114300" indent="0">
              <a:buNone/>
            </a:pPr>
            <a:r>
              <a:rPr lang="fr-BE"/>
              <a:t>	</a:t>
            </a:r>
            <a:r>
              <a:rPr lang="fr-BE" smtClean="0"/>
              <a:t>	</a:t>
            </a:r>
            <a:endParaRPr lang="fr-BE"/>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20</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Précisions pour le catalogage</a:t>
            </a:r>
            <a:endParaRPr lang="en-US"/>
          </a:p>
        </p:txBody>
      </p:sp>
    </p:spTree>
    <p:extLst>
      <p:ext uri="{BB962C8B-B14F-4D97-AF65-F5344CB8AC3E}">
        <p14:creationId xmlns:p14="http://schemas.microsoft.com/office/powerpoint/2010/main" val="430090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131840" y="1340768"/>
            <a:ext cx="1728093" cy="1718965"/>
          </a:xfrm>
        </p:spPr>
      </p:pic>
      <p:sp>
        <p:nvSpPr>
          <p:cNvPr id="4" name="Espace réservé du numéro de diapositive 3"/>
          <p:cNvSpPr>
            <a:spLocks noGrp="1"/>
          </p:cNvSpPr>
          <p:nvPr>
            <p:ph type="sldNum" sz="quarter" idx="12"/>
          </p:nvPr>
        </p:nvSpPr>
        <p:spPr/>
        <p:txBody>
          <a:bodyPr/>
          <a:lstStyle/>
          <a:p>
            <a:fld id="{E667ED75-B537-4810-9364-B7D9FE7FDC55}" type="slidenum">
              <a:rPr lang="en-US" smtClean="0"/>
              <a:pPr/>
              <a:t>21</a:t>
            </a:fld>
            <a:endParaRPr lang="en-US"/>
          </a:p>
        </p:txBody>
      </p:sp>
      <p:sp>
        <p:nvSpPr>
          <p:cNvPr id="7" name="Rectangle 6"/>
          <p:cNvSpPr/>
          <p:nvPr/>
        </p:nvSpPr>
        <p:spPr>
          <a:xfrm>
            <a:off x="2222644" y="3051413"/>
            <a:ext cx="3546484" cy="923330"/>
          </a:xfrm>
          <a:prstGeom prst="rect">
            <a:avLst/>
          </a:prstGeom>
        </p:spPr>
        <p:txBody>
          <a:bodyPr wrap="none">
            <a:spAutoFit/>
          </a:bodyPr>
          <a:lstStyle/>
          <a:p>
            <a:pPr marL="114300" indent="0">
              <a:buNone/>
            </a:pPr>
            <a:r>
              <a:rPr lang="fr-BE" i="1" smtClean="0">
                <a:solidFill>
                  <a:srgbClr val="0070C0"/>
                </a:solidFill>
              </a:rPr>
              <a:t>TF Alma Resource Management </a:t>
            </a:r>
          </a:p>
          <a:p>
            <a:pPr marL="114300" indent="0" algn="ctr">
              <a:buNone/>
            </a:pPr>
            <a:r>
              <a:rPr lang="fr-BE" i="1" smtClean="0">
                <a:solidFill>
                  <a:srgbClr val="0070C0"/>
                </a:solidFill>
              </a:rPr>
              <a:t>ULiège </a:t>
            </a:r>
            <a:r>
              <a:rPr lang="fr-BE" i="1">
                <a:solidFill>
                  <a:srgbClr val="0070C0"/>
                </a:solidFill>
              </a:rPr>
              <a:t>Library</a:t>
            </a:r>
          </a:p>
          <a:p>
            <a:pPr marL="114300" indent="0" algn="ctr">
              <a:buNone/>
            </a:pPr>
            <a:r>
              <a:rPr lang="fr-BE"/>
              <a:t>mail :</a:t>
            </a:r>
            <a:r>
              <a:rPr lang="fr-BE" i="1"/>
              <a:t> </a:t>
            </a:r>
            <a:r>
              <a:rPr lang="fr-BE" smtClean="0"/>
              <a:t>alma-rm@lists.ulg.ac.be</a:t>
            </a:r>
            <a:endParaRPr lang="fr-BE" b="1"/>
          </a:p>
        </p:txBody>
      </p:sp>
      <p:sp>
        <p:nvSpPr>
          <p:cNvPr id="2" name="Espace réservé du pied de page 1"/>
          <p:cNvSpPr>
            <a:spLocks noGrp="1"/>
          </p:cNvSpPr>
          <p:nvPr>
            <p:ph type="ftr" sz="quarter" idx="3"/>
          </p:nvPr>
        </p:nvSpPr>
        <p:spPr/>
        <p:txBody>
          <a:bodyPr/>
          <a:lstStyle/>
          <a:p>
            <a:r>
              <a:rPr lang="fr-BE" smtClean="0"/>
              <a:t>Alma – Resource management – Metadata Editor - Précisions pour le catalogage</a:t>
            </a:r>
            <a:endParaRPr lang="en-US"/>
          </a:p>
        </p:txBody>
      </p:sp>
    </p:spTree>
    <p:extLst>
      <p:ext uri="{BB962C8B-B14F-4D97-AF65-F5344CB8AC3E}">
        <p14:creationId xmlns:p14="http://schemas.microsoft.com/office/powerpoint/2010/main" val="1261583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0"/>
            <a:ext cx="7992888" cy="908720"/>
          </a:xfrm>
        </p:spPr>
        <p:txBody>
          <a:bodyPr/>
          <a:lstStyle/>
          <a:p>
            <a:pPr lvl="1"/>
            <a:r>
              <a:rPr lang="fr-BE" sz="2800" kern="1200" spc="-100">
                <a:solidFill>
                  <a:schemeClr val="tx2"/>
                </a:solidFill>
                <a:latin typeface="Arial Rounded MT Bold" pitchFamily="34" charset="0"/>
              </a:rPr>
              <a:t>A</a:t>
            </a:r>
            <a:r>
              <a:rPr lang="fr-BE" sz="2800" kern="1200" spc="-100" smtClean="0">
                <a:solidFill>
                  <a:schemeClr val="tx2"/>
                </a:solidFill>
                <a:latin typeface="Arial Rounded MT Bold" pitchFamily="34" charset="0"/>
              </a:rPr>
              <a:t>jouter </a:t>
            </a:r>
            <a:r>
              <a:rPr lang="fr-BE" sz="2800" kern="1200" spc="-100" dirty="0" smtClean="0">
                <a:solidFill>
                  <a:schemeClr val="tx2"/>
                </a:solidFill>
                <a:latin typeface="Arial Rounded MT Bold" pitchFamily="34" charset="0"/>
              </a:rPr>
              <a:t>un champ ou un sous-champ</a:t>
            </a:r>
            <a:endParaRPr lang="fr-BE" sz="2800" kern="1200" spc="-100" dirty="0">
              <a:solidFill>
                <a:schemeClr val="tx2"/>
              </a:solidFill>
              <a:latin typeface="Arial Rounded MT Bold" pitchFamily="34" charset="0"/>
              <a:ea typeface="+mj-ea"/>
              <a:cs typeface="+mj-cs"/>
            </a:endParaRP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3</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Précisions pour le catalogage</a:t>
            </a:r>
            <a:endParaRPr lang="en-US"/>
          </a:p>
        </p:txBody>
      </p:sp>
      <p:sp>
        <p:nvSpPr>
          <p:cNvPr id="6" name="Rectangle 5"/>
          <p:cNvSpPr/>
          <p:nvPr/>
        </p:nvSpPr>
        <p:spPr>
          <a:xfrm>
            <a:off x="431584" y="899242"/>
            <a:ext cx="7956839" cy="5355312"/>
          </a:xfrm>
          <a:prstGeom prst="rect">
            <a:avLst/>
          </a:prstGeom>
        </p:spPr>
        <p:txBody>
          <a:bodyPr wrap="square">
            <a:spAutoFit/>
          </a:bodyPr>
          <a:lstStyle/>
          <a:p>
            <a:pPr marL="285750" indent="-285750">
              <a:buClr>
                <a:srgbClr val="278989"/>
              </a:buClr>
              <a:buSzPct val="110000"/>
              <a:buFont typeface="Wingdings" panose="05000000000000000000" pitchFamily="2" charset="2"/>
              <a:buChar char="q"/>
            </a:pPr>
            <a:r>
              <a:rPr lang="fr-BE" smtClean="0">
                <a:sym typeface="Wingdings" panose="05000000000000000000" pitchFamily="2" charset="2"/>
              </a:rPr>
              <a:t>Les champs sont triés par ordre croissant d’étiquette. Les zones 5XX et 7XX sont triées par bloc, par par champ.</a:t>
            </a:r>
          </a:p>
          <a:p>
            <a:endParaRPr lang="fr-BE" smtClean="0">
              <a:sym typeface="Wingdings" panose="05000000000000000000" pitchFamily="2" charset="2"/>
            </a:endParaRPr>
          </a:p>
          <a:p>
            <a:pPr marL="285750" indent="-285750">
              <a:buClr>
                <a:srgbClr val="278989"/>
              </a:buClr>
              <a:buSzPct val="110000"/>
              <a:buFont typeface="Wingdings" panose="05000000000000000000" pitchFamily="2" charset="2"/>
              <a:buChar char="q"/>
            </a:pPr>
            <a:r>
              <a:rPr lang="fr-BE" smtClean="0">
                <a:sym typeface="Wingdings" panose="05000000000000000000" pitchFamily="2" charset="2"/>
              </a:rPr>
              <a:t>Ajouter </a:t>
            </a:r>
            <a:r>
              <a:rPr lang="fr-BE" dirty="0" smtClean="0">
                <a:sym typeface="Wingdings" panose="05000000000000000000" pitchFamily="2" charset="2"/>
              </a:rPr>
              <a:t>un champ :</a:t>
            </a:r>
            <a:br>
              <a:rPr lang="fr-BE" dirty="0" smtClean="0">
                <a:sym typeface="Wingdings" panose="05000000000000000000" pitchFamily="2" charset="2"/>
              </a:rPr>
            </a:br>
            <a:r>
              <a:rPr lang="fr-BE" i="1" dirty="0" smtClean="0">
                <a:sym typeface="Wingdings" panose="05000000000000000000" pitchFamily="2" charset="2"/>
              </a:rPr>
              <a:t>vous devez en connaître l’étiquette : il n’y a pas de liste proposée. </a:t>
            </a:r>
          </a:p>
          <a:p>
            <a:pPr marL="742950" lvl="1" indent="-285750">
              <a:buFont typeface="Symbol" panose="05050102010706020507" pitchFamily="18" charset="2"/>
              <a:buChar char="Þ"/>
            </a:pPr>
            <a:r>
              <a:rPr lang="fr-BE" dirty="0" smtClean="0">
                <a:sym typeface="Wingdings" panose="05000000000000000000" pitchFamily="2" charset="2"/>
              </a:rPr>
              <a:t>Menu Edit &gt; </a:t>
            </a:r>
            <a:r>
              <a:rPr lang="fr-BE" dirty="0" err="1" smtClean="0">
                <a:sym typeface="Wingdings" panose="05000000000000000000" pitchFamily="2" charset="2"/>
              </a:rPr>
              <a:t>Add</a:t>
            </a:r>
            <a:r>
              <a:rPr lang="fr-BE" dirty="0" smtClean="0">
                <a:sym typeface="Wingdings" panose="05000000000000000000" pitchFamily="2" charset="2"/>
              </a:rPr>
              <a:t> Field (ou F8)</a:t>
            </a:r>
          </a:p>
          <a:p>
            <a:pPr marL="742950" lvl="1" indent="-285750">
              <a:buFont typeface="Symbol" panose="05050102010706020507" pitchFamily="18" charset="2"/>
              <a:buChar char="Þ"/>
            </a:pPr>
            <a:r>
              <a:rPr lang="fr-BE" dirty="0" smtClean="0">
                <a:sym typeface="Wingdings" panose="05000000000000000000" pitchFamily="2" charset="2"/>
              </a:rPr>
              <a:t>Ou rééditer la notice avec une grille de saisie (Menu Edit &gt; </a:t>
            </a:r>
            <a:r>
              <a:rPr lang="fr-BE" dirty="0" err="1" smtClean="0">
                <a:sym typeface="Wingdings" panose="05000000000000000000" pitchFamily="2" charset="2"/>
              </a:rPr>
              <a:t>Expand</a:t>
            </a:r>
            <a:r>
              <a:rPr lang="fr-BE" dirty="0" smtClean="0">
                <a:sym typeface="Wingdings" panose="05000000000000000000" pitchFamily="2" charset="2"/>
              </a:rPr>
              <a:t> </a:t>
            </a:r>
            <a:r>
              <a:rPr lang="fr-BE" dirty="0" err="1" smtClean="0">
                <a:sym typeface="Wingdings" panose="05000000000000000000" pitchFamily="2" charset="2"/>
              </a:rPr>
              <a:t>from</a:t>
            </a:r>
            <a:r>
              <a:rPr lang="fr-BE" dirty="0" smtClean="0">
                <a:sym typeface="Wingdings" panose="05000000000000000000" pitchFamily="2" charset="2"/>
              </a:rPr>
              <a:t> Template)</a:t>
            </a:r>
          </a:p>
          <a:p>
            <a:endParaRPr lang="fr-BE" dirty="0" smtClean="0">
              <a:sym typeface="Wingdings" panose="05000000000000000000" pitchFamily="2" charset="2"/>
            </a:endParaRPr>
          </a:p>
          <a:p>
            <a:pPr marL="285750" indent="-285750">
              <a:buFont typeface="Symbol" panose="05050102010706020507" pitchFamily="18" charset="2"/>
              <a:buChar char="Þ"/>
            </a:pPr>
            <a:endParaRPr lang="fr-BE" dirty="0">
              <a:sym typeface="Wingdings" panose="05000000000000000000" pitchFamily="2" charset="2"/>
            </a:endParaRPr>
          </a:p>
          <a:p>
            <a:pPr marL="285750" indent="-285750">
              <a:buClr>
                <a:srgbClr val="278989"/>
              </a:buClr>
              <a:buSzPct val="110000"/>
              <a:buFont typeface="Wingdings" panose="05000000000000000000" pitchFamily="2" charset="2"/>
              <a:buChar char="q"/>
            </a:pPr>
            <a:r>
              <a:rPr lang="fr-BE" smtClean="0">
                <a:sym typeface="Wingdings" panose="05000000000000000000" pitchFamily="2" charset="2"/>
              </a:rPr>
              <a:t>Tous </a:t>
            </a:r>
            <a:r>
              <a:rPr lang="fr-BE">
                <a:sym typeface="Wingdings" panose="05000000000000000000" pitchFamily="2" charset="2"/>
              </a:rPr>
              <a:t>les sous-champs sont affichés à la suite ; ils sont précédés du </a:t>
            </a:r>
            <a:r>
              <a:rPr lang="fr-BE">
                <a:sym typeface="Wingdings" panose="05000000000000000000" pitchFamily="2" charset="2"/>
              </a:rPr>
              <a:t>séparateur </a:t>
            </a:r>
            <a:r>
              <a:rPr lang="fr-BE" b="1" smtClean="0">
                <a:sym typeface="Wingdings" panose="05000000000000000000" pitchFamily="2" charset="2"/>
              </a:rPr>
              <a:t>§§</a:t>
            </a:r>
          </a:p>
          <a:p>
            <a:endParaRPr lang="fr-BE" b="1">
              <a:sym typeface="Wingdings" panose="05000000000000000000" pitchFamily="2" charset="2"/>
            </a:endParaRPr>
          </a:p>
          <a:p>
            <a:pPr marL="285750" indent="-285750">
              <a:buClr>
                <a:srgbClr val="278989"/>
              </a:buClr>
              <a:buSzPct val="110000"/>
              <a:buFont typeface="Wingdings" panose="05000000000000000000" pitchFamily="2" charset="2"/>
              <a:buChar char="q"/>
            </a:pPr>
            <a:r>
              <a:rPr lang="fr-BE">
                <a:sym typeface="Wingdings" panose="05000000000000000000" pitchFamily="2" charset="2"/>
              </a:rPr>
              <a:t>A</a:t>
            </a:r>
            <a:r>
              <a:rPr lang="fr-BE" smtClean="0">
                <a:sym typeface="Wingdings" panose="05000000000000000000" pitchFamily="2" charset="2"/>
              </a:rPr>
              <a:t>jouter </a:t>
            </a:r>
            <a:r>
              <a:rPr lang="fr-BE" smtClean="0">
                <a:sym typeface="Wingdings" panose="05000000000000000000" pitchFamily="2" charset="2"/>
              </a:rPr>
              <a:t>un </a:t>
            </a:r>
            <a:r>
              <a:rPr lang="fr-BE" smtClean="0">
                <a:sym typeface="Wingdings" panose="05000000000000000000" pitchFamily="2" charset="2"/>
              </a:rPr>
              <a:t>sous-champ</a:t>
            </a:r>
            <a:r>
              <a:rPr lang="fr-BE">
                <a:sym typeface="Wingdings" panose="05000000000000000000" pitchFamily="2" charset="2"/>
              </a:rPr>
              <a:t> </a:t>
            </a:r>
            <a:r>
              <a:rPr lang="fr-BE" smtClean="0">
                <a:sym typeface="Wingdings" panose="05000000000000000000" pitchFamily="2" charset="2"/>
              </a:rPr>
              <a:t>:</a:t>
            </a:r>
            <a:endParaRPr lang="fr-BE" dirty="0" smtClean="0">
              <a:sym typeface="Wingdings" panose="05000000000000000000" pitchFamily="2" charset="2"/>
            </a:endParaRPr>
          </a:p>
          <a:p>
            <a:pPr marL="742950" lvl="1" indent="-285750">
              <a:buFont typeface="Symbol" panose="05050102010706020507" pitchFamily="18" charset="2"/>
              <a:buChar char="Þ"/>
            </a:pPr>
            <a:r>
              <a:rPr lang="fr-BE" dirty="0" smtClean="0">
                <a:sym typeface="Wingdings" panose="05000000000000000000" pitchFamily="2" charset="2"/>
              </a:rPr>
              <a:t>Menu Edit &gt; </a:t>
            </a:r>
            <a:r>
              <a:rPr lang="fr-BE" dirty="0" err="1" smtClean="0">
                <a:sym typeface="Wingdings" panose="05000000000000000000" pitchFamily="2" charset="2"/>
              </a:rPr>
              <a:t>Add</a:t>
            </a:r>
            <a:r>
              <a:rPr lang="fr-BE" dirty="0" smtClean="0">
                <a:sym typeface="Wingdings" panose="05000000000000000000" pitchFamily="2" charset="2"/>
              </a:rPr>
              <a:t> </a:t>
            </a:r>
            <a:r>
              <a:rPr lang="fr-BE" dirty="0" err="1" smtClean="0">
                <a:sym typeface="Wingdings" panose="05000000000000000000" pitchFamily="2" charset="2"/>
              </a:rPr>
              <a:t>Subfield</a:t>
            </a:r>
            <a:r>
              <a:rPr lang="fr-BE" dirty="0" smtClean="0">
                <a:sym typeface="Wingdings" panose="05000000000000000000" pitchFamily="2" charset="2"/>
              </a:rPr>
              <a:t> (ou F9)</a:t>
            </a:r>
          </a:p>
          <a:p>
            <a:pPr marL="742950" lvl="1" indent="-285750">
              <a:buFont typeface="Symbol" panose="05050102010706020507" pitchFamily="18" charset="2"/>
              <a:buChar char="Þ"/>
            </a:pPr>
            <a:r>
              <a:rPr lang="fr-BE" dirty="0" smtClean="0">
                <a:sym typeface="Wingdings" panose="05000000000000000000" pitchFamily="2" charset="2"/>
              </a:rPr>
              <a:t>Ou taper le séparateur $$ suivi directement du code de sous-champ, puis du contenu : $$a Titre </a:t>
            </a:r>
            <a:r>
              <a:rPr lang="fr-BE" b="1" dirty="0" smtClean="0">
                <a:sym typeface="Wingdings" panose="05000000000000000000" pitchFamily="2" charset="2"/>
              </a:rPr>
              <a:t>$$c </a:t>
            </a:r>
            <a:r>
              <a:rPr lang="fr-BE" dirty="0" smtClean="0">
                <a:sym typeface="Wingdings" panose="05000000000000000000" pitchFamily="2" charset="2"/>
              </a:rPr>
              <a:t>Auteur</a:t>
            </a:r>
            <a:endParaRPr lang="fr-BE" dirty="0">
              <a:sym typeface="Wingdings" panose="05000000000000000000" pitchFamily="2" charset="2"/>
            </a:endParaRPr>
          </a:p>
          <a:p>
            <a:endParaRPr lang="fr-BE" dirty="0" smtClean="0">
              <a:sym typeface="Wingdings" panose="05000000000000000000" pitchFamily="2" charset="2"/>
            </a:endParaRPr>
          </a:p>
          <a:p>
            <a:pPr marL="622300"/>
            <a:r>
              <a:rPr lang="fr-BE" sz="1400" i="1" smtClean="0">
                <a:sym typeface="Wingdings" panose="05000000000000000000" pitchFamily="2" charset="2"/>
              </a:rPr>
              <a:t>$$</a:t>
            </a:r>
            <a:r>
              <a:rPr lang="fr-BE" sz="1400" i="1">
                <a:sym typeface="Wingdings" panose="05000000000000000000" pitchFamily="2" charset="2"/>
              </a:rPr>
              <a:t>a A propos de Saint Alphonse de Liguori : $$b lettre ouverte à M. L. Anspach professeur de mécanique à l'Université de Bruxelles / $$c par J. Hankenne.</a:t>
            </a:r>
            <a:endParaRPr lang="fr-BE" sz="1400" i="1" dirty="0">
              <a:sym typeface="Wingdings" panose="05000000000000000000" pitchFamily="2" charset="2"/>
            </a:endParaRPr>
          </a:p>
        </p:txBody>
      </p:sp>
    </p:spTree>
    <p:extLst>
      <p:ext uri="{BB962C8B-B14F-4D97-AF65-F5344CB8AC3E}">
        <p14:creationId xmlns:p14="http://schemas.microsoft.com/office/powerpoint/2010/main" val="3820398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0"/>
            <a:ext cx="7992888" cy="1143000"/>
          </a:xfrm>
        </p:spPr>
        <p:txBody>
          <a:bodyPr/>
          <a:lstStyle/>
          <a:p>
            <a:pPr lvl="1"/>
            <a:r>
              <a:rPr lang="fr-BE" sz="2800" kern="1200" spc="-100">
                <a:solidFill>
                  <a:schemeClr val="tx2"/>
                </a:solidFill>
                <a:latin typeface="Arial Rounded MT Bold" pitchFamily="34" charset="0"/>
                <a:ea typeface="+mj-ea"/>
                <a:cs typeface="+mj-cs"/>
              </a:rPr>
              <a:t>F</a:t>
            </a:r>
            <a:r>
              <a:rPr lang="fr-BE" sz="2800" kern="1200" spc="-100" smtClean="0">
                <a:solidFill>
                  <a:schemeClr val="tx2"/>
                </a:solidFill>
                <a:latin typeface="Arial Rounded MT Bold" pitchFamily="34" charset="0"/>
                <a:ea typeface="+mj-ea"/>
                <a:cs typeface="+mj-cs"/>
              </a:rPr>
              <a:t>ormulaires </a:t>
            </a:r>
            <a:r>
              <a:rPr lang="fr-BE" sz="2800" kern="1200" spc="-100" smtClean="0">
                <a:solidFill>
                  <a:schemeClr val="tx2"/>
                </a:solidFill>
                <a:latin typeface="Arial Rounded MT Bold" pitchFamily="34" charset="0"/>
                <a:ea typeface="+mj-ea"/>
                <a:cs typeface="+mj-cs"/>
              </a:rPr>
              <a:t>de saisie – Notices bibliographiques</a:t>
            </a:r>
            <a:endParaRPr lang="fr-BE" sz="2800" kern="1200" spc="-100" dirty="0">
              <a:solidFill>
                <a:schemeClr val="tx2"/>
              </a:solidFill>
              <a:latin typeface="Arial Rounded MT Bold" pitchFamily="34" charset="0"/>
              <a:ea typeface="+mj-ea"/>
              <a:cs typeface="+mj-cs"/>
            </a:endParaRP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4</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Précisions pour le catalogage</a:t>
            </a:r>
            <a:endParaRPr lang="en-US"/>
          </a:p>
        </p:txBody>
      </p:sp>
      <p:sp>
        <p:nvSpPr>
          <p:cNvPr id="6" name="Rectangle 5"/>
          <p:cNvSpPr/>
          <p:nvPr/>
        </p:nvSpPr>
        <p:spPr>
          <a:xfrm>
            <a:off x="283732" y="755313"/>
            <a:ext cx="8248056" cy="5170646"/>
          </a:xfrm>
          <a:prstGeom prst="rect">
            <a:avLst/>
          </a:prstGeom>
        </p:spPr>
        <p:txBody>
          <a:bodyPr wrap="square">
            <a:spAutoFit/>
          </a:bodyPr>
          <a:lstStyle/>
          <a:p>
            <a:endParaRPr lang="fr-BE" dirty="0">
              <a:sym typeface="Wingdings" panose="05000000000000000000" pitchFamily="2" charset="2"/>
            </a:endParaRPr>
          </a:p>
          <a:p>
            <a:pPr marL="342900" indent="-342900">
              <a:buClr>
                <a:srgbClr val="278989"/>
              </a:buClr>
              <a:buSzPct val="110000"/>
              <a:buFont typeface="Wingdings" panose="05000000000000000000" pitchFamily="2" charset="2"/>
              <a:buChar char="q"/>
            </a:pPr>
            <a:r>
              <a:rPr lang="fr-BE" sz="2000" dirty="0" smtClean="0">
                <a:sym typeface="Wingdings" panose="05000000000000000000" pitchFamily="2" charset="2"/>
              </a:rPr>
              <a:t>Les zones de données codées (LDR, 007, 008) proposent un formulaire de saisie avec listes déroulantes : </a:t>
            </a:r>
            <a:br>
              <a:rPr lang="fr-BE" sz="2000" dirty="0" smtClean="0">
                <a:sym typeface="Wingdings" panose="05000000000000000000" pitchFamily="2" charset="2"/>
              </a:rPr>
            </a:br>
            <a:r>
              <a:rPr lang="fr-BE" dirty="0" smtClean="0">
                <a:sym typeface="Wingdings" panose="05000000000000000000" pitchFamily="2" charset="2"/>
              </a:rPr>
              <a:t>Ouvrir le formulaire : Menu Edit &gt; Open </a:t>
            </a:r>
            <a:r>
              <a:rPr lang="fr-BE" dirty="0" err="1" smtClean="0">
                <a:sym typeface="Wingdings" panose="05000000000000000000" pitchFamily="2" charset="2"/>
              </a:rPr>
              <a:t>Form</a:t>
            </a:r>
            <a:r>
              <a:rPr lang="fr-BE" dirty="0" smtClean="0">
                <a:sym typeface="Wingdings" panose="05000000000000000000" pitchFamily="2" charset="2"/>
              </a:rPr>
              <a:t> Editor (ou </a:t>
            </a:r>
            <a:r>
              <a:rPr lang="fr-BE" dirty="0" err="1" smtClean="0">
                <a:sym typeface="Wingdings" panose="05000000000000000000" pitchFamily="2" charset="2"/>
              </a:rPr>
              <a:t>Ctrl+F</a:t>
            </a:r>
            <a:r>
              <a:rPr lang="fr-BE" dirty="0" smtClean="0">
                <a:sym typeface="Wingdings" panose="05000000000000000000" pitchFamily="2" charset="2"/>
              </a:rPr>
              <a:t>)</a:t>
            </a:r>
            <a:br>
              <a:rPr lang="fr-BE" dirty="0" smtClean="0">
                <a:sym typeface="Wingdings" panose="05000000000000000000" pitchFamily="2" charset="2"/>
              </a:rPr>
            </a:br>
            <a:r>
              <a:rPr lang="fr-BE" dirty="0" smtClean="0">
                <a:sym typeface="Wingdings" panose="05000000000000000000" pitchFamily="2" charset="2"/>
              </a:rPr>
              <a:t>Fermer le formulaire : Menu Edit &gt; Close </a:t>
            </a:r>
            <a:r>
              <a:rPr lang="fr-BE" dirty="0" err="1" smtClean="0">
                <a:sym typeface="Wingdings" panose="05000000000000000000" pitchFamily="2" charset="2"/>
              </a:rPr>
              <a:t>Form</a:t>
            </a:r>
            <a:r>
              <a:rPr lang="fr-BE" dirty="0" smtClean="0">
                <a:sym typeface="Wingdings" panose="05000000000000000000" pitchFamily="2" charset="2"/>
              </a:rPr>
              <a:t> Editor (ou </a:t>
            </a:r>
            <a:r>
              <a:rPr lang="fr-BE" dirty="0" err="1" smtClean="0">
                <a:sym typeface="Wingdings" panose="05000000000000000000" pitchFamily="2" charset="2"/>
              </a:rPr>
              <a:t>Esc</a:t>
            </a:r>
            <a:r>
              <a:rPr lang="fr-BE" dirty="0" smtClean="0">
                <a:sym typeface="Wingdings" panose="05000000000000000000" pitchFamily="2" charset="2"/>
              </a:rPr>
              <a:t>)</a:t>
            </a:r>
          </a:p>
          <a:p>
            <a:pPr marL="742950" lvl="1" indent="-285750">
              <a:buFont typeface="Symbol" panose="05050102010706020507" pitchFamily="18" charset="2"/>
              <a:buChar char="Þ"/>
            </a:pPr>
            <a:r>
              <a:rPr lang="fr-BE" dirty="0" smtClean="0">
                <a:sym typeface="Wingdings" panose="05000000000000000000" pitchFamily="2" charset="2"/>
              </a:rPr>
              <a:t>Dans les listes déroulantes des formulaires, vous pouvez tapez la ou les première(s) lettre(s) du code pour vous positionner dans la liste (pour les codes de pays ou les codes de langues par </a:t>
            </a:r>
            <a:r>
              <a:rPr lang="fr-BE" smtClean="0">
                <a:sym typeface="Wingdings" panose="05000000000000000000" pitchFamily="2" charset="2"/>
              </a:rPr>
              <a:t>ex</a:t>
            </a:r>
            <a:r>
              <a:rPr lang="fr-BE" smtClean="0">
                <a:sym typeface="Wingdings" panose="05000000000000000000" pitchFamily="2" charset="2"/>
              </a:rPr>
              <a:t>.)</a:t>
            </a:r>
          </a:p>
          <a:p>
            <a:pPr marL="742950" lvl="1" indent="-285750">
              <a:buFont typeface="Symbol" panose="05050102010706020507" pitchFamily="18" charset="2"/>
              <a:buChar char="Þ"/>
            </a:pPr>
            <a:r>
              <a:rPr lang="fr-BE" smtClean="0">
                <a:sym typeface="Wingdings" panose="05000000000000000000" pitchFamily="2" charset="2"/>
              </a:rPr>
              <a:t>Ces </a:t>
            </a:r>
            <a:r>
              <a:rPr lang="fr-BE" dirty="0">
                <a:sym typeface="Wingdings" panose="05000000000000000000" pitchFamily="2" charset="2"/>
              </a:rPr>
              <a:t>zones peuvent aussi être complétées sans ouvrir </a:t>
            </a:r>
            <a:r>
              <a:rPr lang="fr-BE">
                <a:sym typeface="Wingdings" panose="05000000000000000000" pitchFamily="2" charset="2"/>
              </a:rPr>
              <a:t>le </a:t>
            </a:r>
            <a:r>
              <a:rPr lang="fr-BE" smtClean="0">
                <a:sym typeface="Wingdings" panose="05000000000000000000" pitchFamily="2" charset="2"/>
              </a:rPr>
              <a:t>formulaire.</a:t>
            </a:r>
            <a:endParaRPr lang="fr-BE" dirty="0" smtClean="0">
              <a:sym typeface="Wingdings" panose="05000000000000000000" pitchFamily="2" charset="2"/>
            </a:endParaRPr>
          </a:p>
          <a:p>
            <a:r>
              <a:rPr lang="fr-BE" smtClean="0">
                <a:sym typeface="Wingdings" panose="05000000000000000000" pitchFamily="2" charset="2"/>
              </a:rPr>
              <a:t>	</a:t>
            </a:r>
            <a:endParaRPr lang="fr-BE" smtClean="0">
              <a:sym typeface="Wingdings" panose="05000000000000000000" pitchFamily="2" charset="2"/>
            </a:endParaRPr>
          </a:p>
          <a:p>
            <a:endParaRPr lang="fr-BE" smtClean="0">
              <a:sym typeface="Wingdings" panose="05000000000000000000" pitchFamily="2" charset="2"/>
            </a:endParaRPr>
          </a:p>
          <a:p>
            <a:r>
              <a:rPr lang="fr-BE" sz="1600" b="1" smtClean="0">
                <a:sym typeface="Wingdings" panose="05000000000000000000" pitchFamily="2" charset="2"/>
              </a:rPr>
              <a:t>Les </a:t>
            </a:r>
            <a:r>
              <a:rPr lang="fr-BE" sz="1600" b="1" dirty="0" smtClean="0">
                <a:sym typeface="Wingdings" panose="05000000000000000000" pitchFamily="2" charset="2"/>
              </a:rPr>
              <a:t>grilles de catalogage (</a:t>
            </a:r>
            <a:r>
              <a:rPr lang="fr-BE" sz="1600" b="1" dirty="0" err="1" smtClean="0">
                <a:sym typeface="Wingdings" panose="05000000000000000000" pitchFamily="2" charset="2"/>
              </a:rPr>
              <a:t>templates</a:t>
            </a:r>
            <a:r>
              <a:rPr lang="fr-BE" sz="1600" b="1" dirty="0" smtClean="0">
                <a:sym typeface="Wingdings" panose="05000000000000000000" pitchFamily="2" charset="2"/>
              </a:rPr>
              <a:t>) proposent une codification par défaut de certaines positions, mais les autres doivent être codées, en fonction de </a:t>
            </a:r>
            <a:r>
              <a:rPr lang="fr-BE" sz="1600" b="1" smtClean="0">
                <a:sym typeface="Wingdings" panose="05000000000000000000" pitchFamily="2" charset="2"/>
              </a:rPr>
              <a:t>la </a:t>
            </a:r>
            <a:r>
              <a:rPr lang="fr-BE" sz="1600" b="1" smtClean="0">
                <a:sym typeface="Wingdings" panose="05000000000000000000" pitchFamily="2" charset="2"/>
              </a:rPr>
              <a:t>ressource.</a:t>
            </a:r>
            <a:endParaRPr lang="fr-BE" sz="1600" b="1" dirty="0" smtClean="0">
              <a:sym typeface="Wingdings" panose="05000000000000000000" pitchFamily="2" charset="2"/>
            </a:endParaRPr>
          </a:p>
          <a:p>
            <a:endParaRPr lang="fr-BE" sz="1600" b="1" dirty="0">
              <a:sym typeface="Wingdings" panose="05000000000000000000" pitchFamily="2" charset="2"/>
            </a:endParaRPr>
          </a:p>
          <a:p>
            <a:r>
              <a:rPr lang="fr-BE" sz="1600" b="1" dirty="0" smtClean="0">
                <a:sym typeface="Wingdings" panose="05000000000000000000" pitchFamily="2" charset="2"/>
              </a:rPr>
              <a:t>Pour les documents de type ‘thèses et écrits académiques’ (thèses, mémoires…), toujours utiliser la position 24 du 008 (c’est sur cette position que se construit la facette dans Primo)</a:t>
            </a:r>
          </a:p>
          <a:p>
            <a:endParaRPr lang="fr-BE" sz="1600" b="1" dirty="0">
              <a:sym typeface="Wingdings" panose="05000000000000000000" pitchFamily="2" charset="2"/>
            </a:endParaRPr>
          </a:p>
          <a:p>
            <a:r>
              <a:rPr lang="fr-BE" sz="1600" b="1" dirty="0" smtClean="0">
                <a:sym typeface="Wingdings" panose="05000000000000000000" pitchFamily="2" charset="2"/>
              </a:rPr>
              <a:t>Les noms des états américains font partie de la liste : vous pouvez les utiliser ou non</a:t>
            </a:r>
            <a:r>
              <a:rPr lang="fr-BE" sz="1600" b="1" dirty="0">
                <a:sym typeface="Wingdings" panose="05000000000000000000" pitchFamily="2" charset="2"/>
              </a:rPr>
              <a:t> </a:t>
            </a:r>
            <a:r>
              <a:rPr lang="fr-BE" sz="1600" b="1" dirty="0" smtClean="0">
                <a:sym typeface="Wingdings" panose="05000000000000000000" pitchFamily="2" charset="2"/>
              </a:rPr>
              <a:t>(ne pas modifier ces valeurs dans des notices importées ou fusionnées).</a:t>
            </a: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3501008"/>
            <a:ext cx="360000" cy="360000"/>
          </a:xfrm>
          <a:prstGeom prst="rect">
            <a:avLst/>
          </a:prstGeom>
        </p:spPr>
      </p:pic>
    </p:spTree>
    <p:extLst>
      <p:ext uri="{BB962C8B-B14F-4D97-AF65-F5344CB8AC3E}">
        <p14:creationId xmlns:p14="http://schemas.microsoft.com/office/powerpoint/2010/main" val="1544788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3739"/>
            <a:ext cx="7992888" cy="1143000"/>
          </a:xfrm>
        </p:spPr>
        <p:txBody>
          <a:bodyPr/>
          <a:lstStyle/>
          <a:p>
            <a:pPr lvl="1"/>
            <a:r>
              <a:rPr lang="fr-BE" sz="2800" kern="1200" spc="-100">
                <a:solidFill>
                  <a:schemeClr val="tx2"/>
                </a:solidFill>
                <a:latin typeface="Arial Rounded MT Bold" pitchFamily="34" charset="0"/>
                <a:ea typeface="+mj-ea"/>
                <a:cs typeface="+mj-cs"/>
              </a:rPr>
              <a:t>F</a:t>
            </a:r>
            <a:r>
              <a:rPr lang="fr-BE" sz="2800" kern="1200" spc="-100" smtClean="0">
                <a:solidFill>
                  <a:schemeClr val="tx2"/>
                </a:solidFill>
                <a:latin typeface="Arial Rounded MT Bold" pitchFamily="34" charset="0"/>
                <a:ea typeface="+mj-ea"/>
                <a:cs typeface="+mj-cs"/>
              </a:rPr>
              <a:t>ormulaires </a:t>
            </a:r>
            <a:r>
              <a:rPr lang="fr-BE" sz="2800" kern="1200" spc="-100" smtClean="0">
                <a:solidFill>
                  <a:schemeClr val="tx2"/>
                </a:solidFill>
                <a:latin typeface="Arial Rounded MT Bold" pitchFamily="34" charset="0"/>
                <a:ea typeface="+mj-ea"/>
                <a:cs typeface="+mj-cs"/>
              </a:rPr>
              <a:t>de saisie – Notices holdings</a:t>
            </a:r>
            <a:endParaRPr lang="fr-BE" sz="2800" kern="1200" spc="-100" dirty="0">
              <a:solidFill>
                <a:schemeClr val="tx2"/>
              </a:solidFill>
              <a:latin typeface="Arial Rounded MT Bold" pitchFamily="34" charset="0"/>
              <a:ea typeface="+mj-ea"/>
              <a:cs typeface="+mj-cs"/>
            </a:endParaRP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5</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Précisions pour le catalogage</a:t>
            </a:r>
            <a:endParaRPr lang="en-US"/>
          </a:p>
        </p:txBody>
      </p:sp>
      <p:sp>
        <p:nvSpPr>
          <p:cNvPr id="6" name="Rectangle 5"/>
          <p:cNvSpPr/>
          <p:nvPr/>
        </p:nvSpPr>
        <p:spPr>
          <a:xfrm>
            <a:off x="251520" y="1268760"/>
            <a:ext cx="8064896" cy="5663089"/>
          </a:xfrm>
          <a:prstGeom prst="rect">
            <a:avLst/>
          </a:prstGeom>
        </p:spPr>
        <p:txBody>
          <a:bodyPr wrap="square">
            <a:spAutoFit/>
          </a:bodyPr>
          <a:lstStyle/>
          <a:p>
            <a:endParaRPr lang="fr-BE" dirty="0">
              <a:sym typeface="Wingdings" panose="05000000000000000000" pitchFamily="2" charset="2"/>
            </a:endParaRPr>
          </a:p>
          <a:p>
            <a:pPr marL="285750" indent="-285750">
              <a:buFont typeface="Symbol" panose="05050102010706020507" pitchFamily="18" charset="2"/>
              <a:buChar char="Þ"/>
            </a:pPr>
            <a:r>
              <a:rPr lang="fr-BE" sz="2000" dirty="0" smtClean="0">
                <a:sym typeface="Wingdings" panose="05000000000000000000" pitchFamily="2" charset="2"/>
              </a:rPr>
              <a:t>Les zones de données codées des notices holdings (LDR, 008) proposent également un formulaire de saisie avec listes déroulantes</a:t>
            </a:r>
          </a:p>
          <a:p>
            <a:pPr marL="285750" indent="-285750">
              <a:buFont typeface="Symbol" panose="05050102010706020507" pitchFamily="18" charset="2"/>
              <a:buChar char="Þ"/>
            </a:pPr>
            <a:endParaRPr lang="fr-BE" smtClean="0">
              <a:sym typeface="Wingdings" panose="05000000000000000000" pitchFamily="2" charset="2"/>
            </a:endParaRPr>
          </a:p>
          <a:p>
            <a:endParaRPr lang="fr-BE" dirty="0" smtClean="0">
              <a:sym typeface="Wingdings" panose="05000000000000000000" pitchFamily="2" charset="2"/>
            </a:endParaRPr>
          </a:p>
          <a:p>
            <a:r>
              <a:rPr lang="fr-BE" smtClean="0">
                <a:sym typeface="Wingdings" panose="05000000000000000000" pitchFamily="2" charset="2"/>
              </a:rPr>
              <a:t>	</a:t>
            </a:r>
            <a:endParaRPr lang="fr-BE" sz="1600" b="1" dirty="0" smtClean="0">
              <a:sym typeface="Wingdings" panose="05000000000000000000" pitchFamily="2" charset="2"/>
            </a:endParaRPr>
          </a:p>
          <a:p>
            <a:pPr defTabSz="534988"/>
            <a:r>
              <a:rPr lang="fr-BE" sz="1600" b="1">
                <a:sym typeface="Wingdings" panose="05000000000000000000" pitchFamily="2" charset="2"/>
              </a:rPr>
              <a:t>	</a:t>
            </a:r>
            <a:r>
              <a:rPr lang="fr-BE" b="1" u="sng" smtClean="0">
                <a:sym typeface="Wingdings" panose="05000000000000000000" pitchFamily="2" charset="2"/>
              </a:rPr>
              <a:t>LDR</a:t>
            </a:r>
            <a:endParaRPr lang="fr-BE" b="1" u="sng" dirty="0" smtClean="0">
              <a:sym typeface="Wingdings" panose="05000000000000000000" pitchFamily="2" charset="2"/>
            </a:endParaRPr>
          </a:p>
          <a:p>
            <a:r>
              <a:rPr lang="fr-BE" b="1" dirty="0" smtClean="0">
                <a:sym typeface="Wingdings" panose="05000000000000000000" pitchFamily="2" charset="2"/>
              </a:rPr>
              <a:t>			Type </a:t>
            </a:r>
            <a:r>
              <a:rPr lang="fr-BE" b="1" dirty="0">
                <a:sym typeface="Wingdings" panose="05000000000000000000" pitchFamily="2" charset="2"/>
              </a:rPr>
              <a:t>de notice</a:t>
            </a:r>
          </a:p>
          <a:p>
            <a:r>
              <a:rPr lang="fr-BE" dirty="0">
                <a:sym typeface="Wingdings" panose="05000000000000000000" pitchFamily="2" charset="2"/>
              </a:rPr>
              <a:t>	</a:t>
            </a:r>
            <a:r>
              <a:rPr lang="fr-BE" dirty="0" smtClean="0">
                <a:sym typeface="Wingdings" panose="05000000000000000000" pitchFamily="2" charset="2"/>
              </a:rPr>
              <a:t>		Les </a:t>
            </a:r>
            <a:r>
              <a:rPr lang="fr-BE" dirty="0">
                <a:sym typeface="Wingdings" panose="05000000000000000000" pitchFamily="2" charset="2"/>
              </a:rPr>
              <a:t>grilles (</a:t>
            </a:r>
            <a:r>
              <a:rPr lang="fr-BE" dirty="0" err="1">
                <a:sym typeface="Wingdings" panose="05000000000000000000" pitchFamily="2" charset="2"/>
              </a:rPr>
              <a:t>templates</a:t>
            </a:r>
            <a:r>
              <a:rPr lang="fr-BE" dirty="0">
                <a:sym typeface="Wingdings" panose="05000000000000000000" pitchFamily="2" charset="2"/>
              </a:rPr>
              <a:t>) </a:t>
            </a:r>
            <a:r>
              <a:rPr lang="fr-BE" dirty="0" err="1">
                <a:sym typeface="Wingdings" panose="05000000000000000000" pitchFamily="2" charset="2"/>
              </a:rPr>
              <a:t>ULg</a:t>
            </a:r>
            <a:r>
              <a:rPr lang="fr-BE" dirty="0">
                <a:sym typeface="Wingdings" panose="05000000000000000000" pitchFamily="2" charset="2"/>
              </a:rPr>
              <a:t> Livre et Périodique </a:t>
            </a:r>
            <a:r>
              <a:rPr lang="fr-BE" dirty="0" smtClean="0">
                <a:sym typeface="Wingdings" panose="05000000000000000000" pitchFamily="2" charset="2"/>
              </a:rPr>
              <a:t>				contiennent </a:t>
            </a:r>
            <a:r>
              <a:rPr lang="fr-BE" dirty="0">
                <a:sym typeface="Wingdings" panose="05000000000000000000" pitchFamily="2" charset="2"/>
              </a:rPr>
              <a:t>respectivement les code </a:t>
            </a:r>
            <a:r>
              <a:rPr lang="fr-BE" b="1" dirty="0">
                <a:solidFill>
                  <a:srgbClr val="FF0000"/>
                </a:solidFill>
                <a:sym typeface="Wingdings" panose="05000000000000000000" pitchFamily="2" charset="2"/>
              </a:rPr>
              <a:t>x</a:t>
            </a:r>
            <a:r>
              <a:rPr lang="fr-BE" dirty="0">
                <a:sym typeface="Wingdings" panose="05000000000000000000" pitchFamily="2" charset="2"/>
              </a:rPr>
              <a:t> et </a:t>
            </a:r>
            <a:r>
              <a:rPr lang="fr-BE" b="1" dirty="0">
                <a:solidFill>
                  <a:srgbClr val="FF0000"/>
                </a:solidFill>
                <a:sym typeface="Wingdings" panose="05000000000000000000" pitchFamily="2" charset="2"/>
              </a:rPr>
              <a:t>y</a:t>
            </a:r>
          </a:p>
          <a:p>
            <a:r>
              <a:rPr lang="fr-BE" dirty="0" smtClean="0">
                <a:sym typeface="Wingdings" panose="05000000000000000000" pitchFamily="2" charset="2"/>
              </a:rPr>
              <a:t>			Si </a:t>
            </a:r>
            <a:r>
              <a:rPr lang="fr-BE" dirty="0">
                <a:sym typeface="Wingdings" panose="05000000000000000000" pitchFamily="2" charset="2"/>
              </a:rPr>
              <a:t>la ressource cataloguée est une monographie en </a:t>
            </a:r>
            <a:r>
              <a:rPr lang="fr-BE" dirty="0" smtClean="0">
                <a:sym typeface="Wingdings" panose="05000000000000000000" pitchFamily="2" charset="2"/>
              </a:rPr>
              <a:t>			plusieurs </a:t>
            </a:r>
            <a:r>
              <a:rPr lang="fr-BE" dirty="0">
                <a:sym typeface="Wingdings" panose="05000000000000000000" pitchFamily="2" charset="2"/>
              </a:rPr>
              <a:t>volumes, il convient de modifier la position </a:t>
            </a:r>
            <a:r>
              <a:rPr lang="fr-BE" dirty="0" smtClean="0">
                <a:sym typeface="Wingdings" panose="05000000000000000000" pitchFamily="2" charset="2"/>
              </a:rPr>
              <a:t>			06 </a:t>
            </a:r>
            <a:r>
              <a:rPr lang="fr-BE" dirty="0">
                <a:sym typeface="Wingdings" panose="05000000000000000000" pitchFamily="2" charset="2"/>
              </a:rPr>
              <a:t>:</a:t>
            </a:r>
            <a:r>
              <a:rPr lang="fr-BE" b="1" dirty="0">
                <a:solidFill>
                  <a:srgbClr val="FF0000"/>
                </a:solidFill>
                <a:sym typeface="Wingdings" panose="05000000000000000000" pitchFamily="2" charset="2"/>
              </a:rPr>
              <a:t> </a:t>
            </a:r>
            <a:r>
              <a:rPr lang="fr-BE" b="1" dirty="0" smtClean="0">
                <a:solidFill>
                  <a:srgbClr val="FF0000"/>
                </a:solidFill>
                <a:sym typeface="Wingdings" panose="05000000000000000000" pitchFamily="2" charset="2"/>
              </a:rPr>
              <a:t>v</a:t>
            </a:r>
          </a:p>
          <a:p>
            <a:endParaRPr lang="fr-BE" b="1" dirty="0">
              <a:solidFill>
                <a:srgbClr val="FF0000"/>
              </a:solidFill>
              <a:sym typeface="Wingdings" panose="05000000000000000000" pitchFamily="2" charset="2"/>
            </a:endParaRPr>
          </a:p>
          <a:p>
            <a:r>
              <a:rPr lang="fr-BE" b="1" dirty="0">
                <a:solidFill>
                  <a:srgbClr val="FF0000"/>
                </a:solidFill>
                <a:sym typeface="Wingdings" panose="05000000000000000000" pitchFamily="2" charset="2"/>
              </a:rPr>
              <a:t>MAIS lorsqu’on crée une notice holding à partir d’une notice bibliographique ou à partir de la liste des holdings existants, c’est la grille par défaut qui est prise, avec la codification ‘x’ en LDR/06 =&gt; n’oubliez pas de modifier la valeur.</a:t>
            </a:r>
          </a:p>
          <a:p>
            <a:endParaRPr lang="fr-BE" b="1" u="sng" dirty="0">
              <a:sym typeface="Wingdings" panose="05000000000000000000" pitchFamily="2" charset="2"/>
            </a:endParaRPr>
          </a:p>
          <a:p>
            <a:r>
              <a:rPr lang="fr-BE" sz="1600" b="1" dirty="0">
                <a:sym typeface="Wingdings" panose="05000000000000000000" pitchFamily="2" charset="2"/>
              </a:rPr>
              <a:t>	</a:t>
            </a:r>
            <a:endParaRPr lang="fr-BE" dirty="0">
              <a:sym typeface="Wingdings" panose="05000000000000000000" pitchFamily="2" charset="2"/>
            </a:endParaRPr>
          </a:p>
          <a:p>
            <a:pPr marL="900113" indent="-900113"/>
            <a:endParaRPr lang="fr-BE" dirty="0" smtClean="0">
              <a:sym typeface="Wingdings" panose="05000000000000000000" pitchFamily="2" charset="2"/>
            </a:endParaRPr>
          </a:p>
        </p:txBody>
      </p:sp>
      <p:pic>
        <p:nvPicPr>
          <p:cNvPr id="7" name="Image 6"/>
          <p:cNvPicPr>
            <a:picLocks noChangeAspect="1"/>
          </p:cNvPicPr>
          <p:nvPr/>
        </p:nvPicPr>
        <p:blipFill>
          <a:blip r:embed="rId3"/>
          <a:stretch>
            <a:fillRect/>
          </a:stretch>
        </p:blipFill>
        <p:spPr>
          <a:xfrm>
            <a:off x="791560" y="3591931"/>
            <a:ext cx="1885950" cy="971550"/>
          </a:xfrm>
          <a:prstGeom prst="rect">
            <a:avLst/>
          </a:prstGeom>
        </p:spPr>
      </p:pic>
      <p:pic>
        <p:nvPicPr>
          <p:cNvPr id="8" name="Imag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1560" y="2411760"/>
            <a:ext cx="360000" cy="360000"/>
          </a:xfrm>
          <a:prstGeom prst="rect">
            <a:avLst/>
          </a:prstGeom>
        </p:spPr>
      </p:pic>
      <p:sp>
        <p:nvSpPr>
          <p:cNvPr id="9" name="Rectangle 8"/>
          <p:cNvSpPr/>
          <p:nvPr/>
        </p:nvSpPr>
        <p:spPr>
          <a:xfrm>
            <a:off x="791560" y="2402428"/>
            <a:ext cx="3053721" cy="369332"/>
          </a:xfrm>
          <a:prstGeom prst="rect">
            <a:avLst/>
          </a:prstGeom>
        </p:spPr>
        <p:txBody>
          <a:bodyPr wrap="none">
            <a:spAutoFit/>
          </a:bodyPr>
          <a:lstStyle/>
          <a:p>
            <a:r>
              <a:rPr lang="fr-BE" b="1" smtClean="0">
                <a:sym typeface="Wingdings" panose="05000000000000000000" pitchFamily="2" charset="2"/>
              </a:rPr>
              <a:t>Coder les </a:t>
            </a:r>
            <a:r>
              <a:rPr lang="fr-BE" b="1">
                <a:sym typeface="Wingdings" panose="05000000000000000000" pitchFamily="2" charset="2"/>
              </a:rPr>
              <a:t>positions </a:t>
            </a:r>
            <a:r>
              <a:rPr lang="fr-BE" b="1" smtClean="0">
                <a:sym typeface="Wingdings" panose="05000000000000000000" pitchFamily="2" charset="2"/>
              </a:rPr>
              <a:t>suivantes :</a:t>
            </a:r>
            <a:endParaRPr lang="fr-BE" b="1" dirty="0">
              <a:sym typeface="Wingdings" panose="05000000000000000000" pitchFamily="2" charset="2"/>
            </a:endParaRPr>
          </a:p>
        </p:txBody>
      </p:sp>
    </p:spTree>
    <p:extLst>
      <p:ext uri="{BB962C8B-B14F-4D97-AF65-F5344CB8AC3E}">
        <p14:creationId xmlns:p14="http://schemas.microsoft.com/office/powerpoint/2010/main" val="2825475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3239"/>
            <a:ext cx="7992888" cy="985745"/>
          </a:xfrm>
        </p:spPr>
        <p:txBody>
          <a:bodyPr/>
          <a:lstStyle/>
          <a:p>
            <a:pPr lvl="1"/>
            <a:r>
              <a:rPr lang="fr-BE" sz="2800" kern="1200" spc="-100">
                <a:solidFill>
                  <a:schemeClr val="tx2"/>
                </a:solidFill>
                <a:latin typeface="Arial Rounded MT Bold" pitchFamily="34" charset="0"/>
              </a:rPr>
              <a:t>Formulaires de saisie – Notices holdings</a:t>
            </a:r>
            <a:endParaRPr lang="fr-BE" sz="2800" kern="1200" cap="all" spc="-100" dirty="0">
              <a:solidFill>
                <a:schemeClr val="tx2"/>
              </a:solidFill>
              <a:latin typeface="Arial Rounded MT Bold" pitchFamily="34" charset="0"/>
              <a:ea typeface="+mj-ea"/>
              <a:cs typeface="+mj-cs"/>
            </a:endParaRP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6</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Précisions pour le catalogage</a:t>
            </a:r>
            <a:endParaRPr lang="en-US"/>
          </a:p>
        </p:txBody>
      </p:sp>
      <p:sp>
        <p:nvSpPr>
          <p:cNvPr id="6" name="Rectangle 5"/>
          <p:cNvSpPr/>
          <p:nvPr/>
        </p:nvSpPr>
        <p:spPr>
          <a:xfrm>
            <a:off x="3286911" y="1516306"/>
            <a:ext cx="5039287" cy="5016758"/>
          </a:xfrm>
          <a:prstGeom prst="rect">
            <a:avLst/>
          </a:prstGeom>
        </p:spPr>
        <p:txBody>
          <a:bodyPr wrap="square">
            <a:spAutoFit/>
          </a:bodyPr>
          <a:lstStyle/>
          <a:p>
            <a:r>
              <a:rPr lang="fr-BE" sz="1600" b="1" dirty="0">
                <a:sym typeface="Wingdings" panose="05000000000000000000" pitchFamily="2" charset="2"/>
              </a:rPr>
              <a:t>l</a:t>
            </a:r>
            <a:r>
              <a:rPr lang="fr-BE" sz="1600" b="1" dirty="0" smtClean="0">
                <a:sym typeface="Wingdings" panose="05000000000000000000" pitchFamily="2" charset="2"/>
              </a:rPr>
              <a:t>angue</a:t>
            </a:r>
          </a:p>
          <a:p>
            <a:r>
              <a:rPr lang="fr-BE" sz="1600" dirty="0" smtClean="0">
                <a:sym typeface="Wingdings" panose="05000000000000000000" pitchFamily="2" charset="2"/>
              </a:rPr>
              <a:t>La </a:t>
            </a:r>
            <a:r>
              <a:rPr lang="fr-BE" sz="1600" dirty="0">
                <a:sym typeface="Wingdings" panose="05000000000000000000" pitchFamily="2" charset="2"/>
              </a:rPr>
              <a:t>langue enregistrée dans le 008 </a:t>
            </a:r>
            <a:r>
              <a:rPr lang="fr-BE" sz="1600" dirty="0" smtClean="0">
                <a:sym typeface="Wingdings" panose="05000000000000000000" pitchFamily="2" charset="2"/>
              </a:rPr>
              <a:t>permet </a:t>
            </a:r>
            <a:r>
              <a:rPr lang="fr-BE" sz="1600" dirty="0">
                <a:sym typeface="Wingdings" panose="05000000000000000000" pitchFamily="2" charset="2"/>
              </a:rPr>
              <a:t>aux systèmes de </a:t>
            </a:r>
            <a:r>
              <a:rPr lang="fr-BE" sz="1600" dirty="0" smtClean="0">
                <a:sym typeface="Wingdings" panose="05000000000000000000" pitchFamily="2" charset="2"/>
              </a:rPr>
              <a:t>générer </a:t>
            </a:r>
            <a:r>
              <a:rPr lang="fr-BE" sz="1600" dirty="0">
                <a:sym typeface="Wingdings" panose="05000000000000000000" pitchFamily="2" charset="2"/>
              </a:rPr>
              <a:t>des </a:t>
            </a:r>
            <a:r>
              <a:rPr lang="fr-BE" sz="1600" dirty="0" smtClean="0">
                <a:sym typeface="Wingdings" panose="05000000000000000000" pitchFamily="2" charset="2"/>
              </a:rPr>
              <a:t>contenus </a:t>
            </a:r>
            <a:r>
              <a:rPr lang="fr-BE" sz="1600" dirty="0">
                <a:sym typeface="Wingdings" panose="05000000000000000000" pitchFamily="2" charset="2"/>
              </a:rPr>
              <a:t>adaptés dans les zones de </a:t>
            </a:r>
            <a:r>
              <a:rPr lang="fr-BE" sz="1600" dirty="0" smtClean="0">
                <a:sym typeface="Wingdings" panose="05000000000000000000" pitchFamily="2" charset="2"/>
              </a:rPr>
              <a:t>description liées </a:t>
            </a:r>
            <a:r>
              <a:rPr lang="fr-BE" sz="1600" dirty="0">
                <a:sym typeface="Wingdings" panose="05000000000000000000" pitchFamily="2" charset="2"/>
              </a:rPr>
              <a:t>à </a:t>
            </a:r>
            <a:r>
              <a:rPr lang="fr-BE" sz="1600" dirty="0" smtClean="0">
                <a:sym typeface="Wingdings" panose="05000000000000000000" pitchFamily="2" charset="2"/>
              </a:rPr>
              <a:t>l’énumération </a:t>
            </a:r>
            <a:r>
              <a:rPr lang="fr-BE" sz="1600" dirty="0">
                <a:sym typeface="Wingdings" panose="05000000000000000000" pitchFamily="2" charset="2"/>
              </a:rPr>
              <a:t>et </a:t>
            </a:r>
            <a:r>
              <a:rPr lang="fr-BE" sz="1600">
                <a:sym typeface="Wingdings" panose="05000000000000000000" pitchFamily="2" charset="2"/>
              </a:rPr>
              <a:t>la </a:t>
            </a:r>
            <a:r>
              <a:rPr lang="fr-BE" sz="1600" smtClean="0">
                <a:sym typeface="Wingdings" panose="05000000000000000000" pitchFamily="2" charset="2"/>
              </a:rPr>
              <a:t>chronologie</a:t>
            </a:r>
            <a:r>
              <a:rPr lang="fr-BE" sz="1600">
                <a:sym typeface="Wingdings" panose="05000000000000000000" pitchFamily="2" charset="2"/>
              </a:rPr>
              <a:t> </a:t>
            </a:r>
            <a:r>
              <a:rPr lang="fr-BE" sz="1600" smtClean="0">
                <a:sym typeface="Wingdings" panose="05000000000000000000" pitchFamily="2" charset="2"/>
              </a:rPr>
              <a:t>=&gt; Holdings de périodiques !</a:t>
            </a:r>
          </a:p>
          <a:p>
            <a:endParaRPr lang="fr-BE" sz="1600" dirty="0">
              <a:sym typeface="Wingdings" panose="05000000000000000000" pitchFamily="2" charset="2"/>
            </a:endParaRPr>
          </a:p>
          <a:p>
            <a:r>
              <a:rPr lang="fr-BE" sz="1600" b="1" dirty="0">
                <a:sym typeface="Wingdings" panose="05000000000000000000" pitchFamily="2" charset="2"/>
              </a:rPr>
              <a:t>statut de réception ou d’acquisition</a:t>
            </a:r>
          </a:p>
          <a:p>
            <a:pPr marL="285750" indent="-285750">
              <a:buFontTx/>
              <a:buChar char="-"/>
            </a:pPr>
            <a:r>
              <a:rPr lang="fr-BE" sz="1600" dirty="0">
                <a:sym typeface="Wingdings" panose="05000000000000000000" pitchFamily="2" charset="2"/>
              </a:rPr>
              <a:t>Pour les monographies en 1 ou plusieurs volumes réceptionnés, utiliser </a:t>
            </a:r>
            <a:r>
              <a:rPr lang="fr-BE" sz="1600" b="1" dirty="0">
                <a:solidFill>
                  <a:srgbClr val="FF0000"/>
                </a:solidFill>
                <a:sym typeface="Wingdings" panose="05000000000000000000" pitchFamily="2" charset="2"/>
              </a:rPr>
              <a:t>2</a:t>
            </a:r>
            <a:r>
              <a:rPr lang="fr-BE" sz="1600" dirty="0">
                <a:sym typeface="Wingdings" panose="05000000000000000000" pitchFamily="2" charset="2"/>
              </a:rPr>
              <a:t> ;</a:t>
            </a:r>
          </a:p>
          <a:p>
            <a:pPr marL="285750" indent="-285750">
              <a:buFontTx/>
              <a:buChar char="-"/>
            </a:pPr>
            <a:r>
              <a:rPr lang="fr-BE" sz="1600" dirty="0">
                <a:sym typeface="Wingdings" panose="05000000000000000000" pitchFamily="2" charset="2"/>
              </a:rPr>
              <a:t>Pour un périodique ou une collection qui fait l’objet d’un abonnement et qui est couramment reçu, utiliser </a:t>
            </a:r>
            <a:r>
              <a:rPr lang="fr-BE" sz="1600" b="1" dirty="0">
                <a:solidFill>
                  <a:srgbClr val="FF0000"/>
                </a:solidFill>
                <a:sym typeface="Wingdings" panose="05000000000000000000" pitchFamily="2" charset="2"/>
              </a:rPr>
              <a:t>4</a:t>
            </a:r>
            <a:r>
              <a:rPr lang="fr-BE" sz="1600" dirty="0">
                <a:sym typeface="Wingdings" panose="05000000000000000000" pitchFamily="2" charset="2"/>
              </a:rPr>
              <a:t> ;</a:t>
            </a:r>
          </a:p>
          <a:p>
            <a:pPr marL="285750" indent="-285750">
              <a:buFontTx/>
              <a:buChar char="-"/>
            </a:pPr>
            <a:r>
              <a:rPr lang="fr-BE" sz="1600" dirty="0">
                <a:sym typeface="Wingdings" panose="05000000000000000000" pitchFamily="2" charset="2"/>
              </a:rPr>
              <a:t>Pour un périodique ou une collection qui n’est plus couramment reçu, utiliser </a:t>
            </a:r>
            <a:r>
              <a:rPr lang="fr-BE" sz="1600" b="1" dirty="0">
                <a:solidFill>
                  <a:srgbClr val="FF0000"/>
                </a:solidFill>
                <a:sym typeface="Wingdings" panose="05000000000000000000" pitchFamily="2" charset="2"/>
              </a:rPr>
              <a:t>5</a:t>
            </a:r>
            <a:r>
              <a:rPr lang="fr-BE" sz="1600" dirty="0">
                <a:sym typeface="Wingdings" panose="05000000000000000000" pitchFamily="2" charset="2"/>
              </a:rPr>
              <a:t>.</a:t>
            </a:r>
          </a:p>
          <a:p>
            <a:endParaRPr lang="fr-BE" sz="1600" b="1" dirty="0">
              <a:sym typeface="Wingdings" panose="05000000000000000000" pitchFamily="2" charset="2"/>
            </a:endParaRPr>
          </a:p>
          <a:p>
            <a:r>
              <a:rPr lang="fr-BE" sz="1600" b="1" dirty="0">
                <a:sym typeface="Wingdings" panose="05000000000000000000" pitchFamily="2" charset="2"/>
              </a:rPr>
              <a:t>méthode d’acquisition</a:t>
            </a:r>
          </a:p>
          <a:p>
            <a:r>
              <a:rPr lang="fr-BE" sz="1600" dirty="0">
                <a:sym typeface="Wingdings" panose="05000000000000000000" pitchFamily="2" charset="2"/>
              </a:rPr>
              <a:t>- Utiliser cette position uniquement s’il n’y a pas d’exemplaire, et dans les notices de périodiques de façon </a:t>
            </a:r>
            <a:r>
              <a:rPr lang="fr-BE" sz="1600" dirty="0" err="1">
                <a:sym typeface="Wingdings" panose="05000000000000000000" pitchFamily="2" charset="2"/>
              </a:rPr>
              <a:t>globle</a:t>
            </a:r>
            <a:r>
              <a:rPr lang="fr-BE" sz="1600" dirty="0">
                <a:sym typeface="Wingdings" panose="05000000000000000000" pitchFamily="2" charset="2"/>
              </a:rPr>
              <a:t> pour les titres non reliées à une ligne de </a:t>
            </a:r>
            <a:r>
              <a:rPr lang="fr-BE" sz="1600">
                <a:sym typeface="Wingdings" panose="05000000000000000000" pitchFamily="2" charset="2"/>
              </a:rPr>
              <a:t>commande</a:t>
            </a:r>
            <a:r>
              <a:rPr lang="fr-BE" sz="1600" smtClean="0">
                <a:sym typeface="Wingdings" panose="05000000000000000000" pitchFamily="2" charset="2"/>
              </a:rPr>
              <a:t>.</a:t>
            </a:r>
            <a:endParaRPr lang="fr-BE" b="1" u="sng" dirty="0">
              <a:sym typeface="Wingdings" panose="05000000000000000000" pitchFamily="2" charset="2"/>
            </a:endParaRPr>
          </a:p>
        </p:txBody>
      </p:sp>
      <p:pic>
        <p:nvPicPr>
          <p:cNvPr id="7" name="Image 6"/>
          <p:cNvPicPr>
            <a:picLocks noChangeAspect="1"/>
          </p:cNvPicPr>
          <p:nvPr/>
        </p:nvPicPr>
        <p:blipFill>
          <a:blip r:embed="rId3"/>
          <a:stretch>
            <a:fillRect/>
          </a:stretch>
        </p:blipFill>
        <p:spPr>
          <a:xfrm>
            <a:off x="626135" y="1836465"/>
            <a:ext cx="1440160" cy="638175"/>
          </a:xfrm>
          <a:prstGeom prst="rect">
            <a:avLst/>
          </a:prstGeom>
        </p:spPr>
      </p:pic>
      <p:sp>
        <p:nvSpPr>
          <p:cNvPr id="4" name="Rectangle 3"/>
          <p:cNvSpPr/>
          <p:nvPr/>
        </p:nvSpPr>
        <p:spPr>
          <a:xfrm>
            <a:off x="611560" y="1331640"/>
            <a:ext cx="535724" cy="369332"/>
          </a:xfrm>
          <a:prstGeom prst="rect">
            <a:avLst/>
          </a:prstGeom>
        </p:spPr>
        <p:txBody>
          <a:bodyPr wrap="none">
            <a:spAutoFit/>
          </a:bodyPr>
          <a:lstStyle/>
          <a:p>
            <a:r>
              <a:rPr lang="fr-BE" b="1" u="sng" dirty="0">
                <a:sym typeface="Wingdings" panose="05000000000000000000" pitchFamily="2" charset="2"/>
              </a:rPr>
              <a:t>008</a:t>
            </a:r>
          </a:p>
        </p:txBody>
      </p:sp>
      <p:pic>
        <p:nvPicPr>
          <p:cNvPr id="8" name="Image 7"/>
          <p:cNvPicPr>
            <a:picLocks noChangeAspect="1"/>
          </p:cNvPicPr>
          <p:nvPr/>
        </p:nvPicPr>
        <p:blipFill>
          <a:blip r:embed="rId4"/>
          <a:stretch>
            <a:fillRect/>
          </a:stretch>
        </p:blipFill>
        <p:spPr>
          <a:xfrm>
            <a:off x="539552" y="2848908"/>
            <a:ext cx="2510453" cy="3464611"/>
          </a:xfrm>
          <a:prstGeom prst="rect">
            <a:avLst/>
          </a:prstGeom>
        </p:spPr>
      </p:pic>
      <p:sp>
        <p:nvSpPr>
          <p:cNvPr id="10" name="Rectangle 9"/>
          <p:cNvSpPr/>
          <p:nvPr/>
        </p:nvSpPr>
        <p:spPr>
          <a:xfrm>
            <a:off x="1132709" y="872065"/>
            <a:ext cx="3053721" cy="369332"/>
          </a:xfrm>
          <a:prstGeom prst="rect">
            <a:avLst/>
          </a:prstGeom>
        </p:spPr>
        <p:txBody>
          <a:bodyPr wrap="none">
            <a:spAutoFit/>
          </a:bodyPr>
          <a:lstStyle/>
          <a:p>
            <a:r>
              <a:rPr lang="fr-BE" b="1" smtClean="0">
                <a:sym typeface="Wingdings" panose="05000000000000000000" pitchFamily="2" charset="2"/>
              </a:rPr>
              <a:t>Coder les </a:t>
            </a:r>
            <a:r>
              <a:rPr lang="fr-BE" b="1">
                <a:sym typeface="Wingdings" panose="05000000000000000000" pitchFamily="2" charset="2"/>
              </a:rPr>
              <a:t>positions </a:t>
            </a:r>
            <a:r>
              <a:rPr lang="fr-BE" b="1" smtClean="0">
                <a:sym typeface="Wingdings" panose="05000000000000000000" pitchFamily="2" charset="2"/>
              </a:rPr>
              <a:t>suivantes :</a:t>
            </a:r>
            <a:endParaRPr lang="fr-BE" b="1" dirty="0">
              <a:sym typeface="Wingdings" panose="05000000000000000000" pitchFamily="2" charset="2"/>
            </a:endParaRPr>
          </a:p>
        </p:txBody>
      </p:sp>
      <p:pic>
        <p:nvPicPr>
          <p:cNvPr id="11" name="Imag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1560" y="897831"/>
            <a:ext cx="360000" cy="360000"/>
          </a:xfrm>
          <a:prstGeom prst="rect">
            <a:avLst/>
          </a:prstGeom>
        </p:spPr>
      </p:pic>
    </p:spTree>
    <p:extLst>
      <p:ext uri="{BB962C8B-B14F-4D97-AF65-F5344CB8AC3E}">
        <p14:creationId xmlns:p14="http://schemas.microsoft.com/office/powerpoint/2010/main" val="3565418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0"/>
            <a:ext cx="7992888" cy="1143000"/>
          </a:xfrm>
        </p:spPr>
        <p:txBody>
          <a:bodyPr/>
          <a:lstStyle/>
          <a:p>
            <a:pPr lvl="1"/>
            <a:r>
              <a:rPr lang="fr-BE" sz="2800" kern="1200" spc="-100" smtClean="0">
                <a:solidFill>
                  <a:schemeClr val="tx2"/>
                </a:solidFill>
                <a:latin typeface="Arial Rounded MT Bold" pitchFamily="34" charset="0"/>
              </a:rPr>
              <a:t>Formulaires de saisie – Notices holdings</a:t>
            </a:r>
            <a:endParaRPr lang="fr-BE" sz="2800" kern="1200" cap="all" spc="-100" dirty="0">
              <a:solidFill>
                <a:schemeClr val="tx2"/>
              </a:solidFill>
              <a:latin typeface="Arial Rounded MT Bold" pitchFamily="34" charset="0"/>
              <a:ea typeface="+mj-ea"/>
              <a:cs typeface="+mj-cs"/>
            </a:endParaRP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7</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Précisions pour le catalogage</a:t>
            </a:r>
            <a:endParaRPr lang="en-US"/>
          </a:p>
        </p:txBody>
      </p:sp>
      <p:sp>
        <p:nvSpPr>
          <p:cNvPr id="6" name="Rectangle 5"/>
          <p:cNvSpPr/>
          <p:nvPr/>
        </p:nvSpPr>
        <p:spPr>
          <a:xfrm>
            <a:off x="251520" y="1268760"/>
            <a:ext cx="8064896" cy="4093428"/>
          </a:xfrm>
          <a:prstGeom prst="rect">
            <a:avLst/>
          </a:prstGeom>
        </p:spPr>
        <p:txBody>
          <a:bodyPr wrap="square">
            <a:spAutoFit/>
          </a:bodyPr>
          <a:lstStyle/>
          <a:p>
            <a:endParaRPr lang="fr-BE" dirty="0">
              <a:sym typeface="Wingdings" panose="05000000000000000000" pitchFamily="2" charset="2"/>
            </a:endParaRPr>
          </a:p>
          <a:p>
            <a:pPr marL="342900" indent="-342900">
              <a:buClr>
                <a:srgbClr val="278989"/>
              </a:buClr>
              <a:buSzPct val="110000"/>
              <a:buFont typeface="Wingdings" panose="05000000000000000000" pitchFamily="2" charset="2"/>
              <a:buChar char="q"/>
            </a:pPr>
            <a:r>
              <a:rPr lang="fr-BE" sz="2000" dirty="0" smtClean="0">
                <a:sym typeface="Wingdings" panose="05000000000000000000" pitchFamily="2" charset="2"/>
              </a:rPr>
              <a:t>Le champ 852 peut être complété directement ou édité avec un formulaire de saisie avec listes déroulantes (Menu Edit &gt; Open </a:t>
            </a:r>
            <a:r>
              <a:rPr lang="fr-BE" sz="2000" dirty="0" err="1" smtClean="0">
                <a:sym typeface="Wingdings" panose="05000000000000000000" pitchFamily="2" charset="2"/>
              </a:rPr>
              <a:t>From</a:t>
            </a:r>
            <a:r>
              <a:rPr lang="fr-BE" sz="2000" dirty="0" smtClean="0">
                <a:sym typeface="Wingdings" panose="05000000000000000000" pitchFamily="2" charset="2"/>
              </a:rPr>
              <a:t> editor ou </a:t>
            </a:r>
            <a:r>
              <a:rPr lang="fr-BE" sz="2000" dirty="0" err="1" smtClean="0">
                <a:sym typeface="Wingdings" panose="05000000000000000000" pitchFamily="2" charset="2"/>
              </a:rPr>
              <a:t>Ctrl+F</a:t>
            </a:r>
            <a:r>
              <a:rPr lang="fr-BE" sz="2000" dirty="0" smtClean="0">
                <a:sym typeface="Wingdings" panose="05000000000000000000" pitchFamily="2" charset="2"/>
              </a:rPr>
              <a:t>).</a:t>
            </a:r>
          </a:p>
          <a:p>
            <a:endParaRPr lang="fr-BE" sz="2000" dirty="0" smtClean="0">
              <a:sym typeface="Wingdings" panose="05000000000000000000" pitchFamily="2" charset="2"/>
            </a:endParaRPr>
          </a:p>
          <a:p>
            <a:pPr marL="742950" lvl="1" indent="-285750">
              <a:buFont typeface="Symbol" panose="05050102010706020507" pitchFamily="18" charset="2"/>
              <a:buChar char="Þ"/>
            </a:pPr>
            <a:r>
              <a:rPr lang="fr-BE" dirty="0" smtClean="0">
                <a:sym typeface="Wingdings" panose="05000000000000000000" pitchFamily="2" charset="2"/>
              </a:rPr>
              <a:t>Pour compléter le champ directement sans passer par le formulaire, enregistrer le code de bibliothèque en $$b et le code de localisation en $$c</a:t>
            </a:r>
          </a:p>
          <a:p>
            <a:pPr lvl="1"/>
            <a:endParaRPr lang="fr-BE" dirty="0" smtClean="0">
              <a:sym typeface="Wingdings" panose="05000000000000000000" pitchFamily="2" charset="2"/>
            </a:endParaRPr>
          </a:p>
          <a:p>
            <a:pPr marL="742950" lvl="1" indent="-285750">
              <a:buFont typeface="Symbol" panose="05050102010706020507" pitchFamily="18" charset="2"/>
              <a:buChar char="Þ"/>
            </a:pPr>
            <a:r>
              <a:rPr lang="fr-BE" dirty="0" smtClean="0">
                <a:sym typeface="Wingdings" panose="05000000000000000000" pitchFamily="2" charset="2"/>
              </a:rPr>
              <a:t>Le formulaire de saisie propose la liste des bibliothèques pour le sous-champ b et la liste des localisations associées à la bibliothèque sélectionnée, en c.</a:t>
            </a:r>
          </a:p>
          <a:p>
            <a:pPr marL="742950" lvl="1" indent="-285750">
              <a:buFont typeface="Symbol" panose="05050102010706020507" pitchFamily="18" charset="2"/>
              <a:buChar char="Þ"/>
            </a:pPr>
            <a:endParaRPr lang="fr-BE" dirty="0" smtClean="0">
              <a:sym typeface="Wingdings" panose="05000000000000000000" pitchFamily="2" charset="2"/>
            </a:endParaRPr>
          </a:p>
          <a:p>
            <a:pPr lvl="1"/>
            <a:endParaRPr lang="fr-BE" dirty="0">
              <a:sym typeface="Wingdings" panose="05000000000000000000" pitchFamily="2" charset="2"/>
            </a:endParaRPr>
          </a:p>
          <a:p>
            <a:r>
              <a:rPr lang="fr-BE" b="1" dirty="0" smtClean="0">
                <a:solidFill>
                  <a:srgbClr val="C00000"/>
                </a:solidFill>
                <a:sym typeface="Wingdings" panose="05000000000000000000" pitchFamily="2" charset="2"/>
              </a:rPr>
              <a:t>	Les formulaires de saisie se ferment avec la touche </a:t>
            </a:r>
            <a:r>
              <a:rPr lang="fr-BE" b="1" dirty="0" err="1" smtClean="0">
                <a:solidFill>
                  <a:srgbClr val="C00000"/>
                </a:solidFill>
                <a:sym typeface="Wingdings" panose="05000000000000000000" pitchFamily="2" charset="2"/>
              </a:rPr>
              <a:t>Esc</a:t>
            </a:r>
            <a:r>
              <a:rPr lang="fr-BE" b="1" dirty="0" smtClean="0">
                <a:solidFill>
                  <a:srgbClr val="C00000"/>
                </a:solidFill>
                <a:sym typeface="Wingdings" panose="05000000000000000000" pitchFamily="2" charset="2"/>
              </a:rPr>
              <a:t>.</a:t>
            </a:r>
            <a:endParaRPr lang="fr-BE" b="1" dirty="0">
              <a:solidFill>
                <a:srgbClr val="C00000"/>
              </a:solidFill>
              <a:sym typeface="Wingdings" panose="05000000000000000000" pitchFamily="2" charset="2"/>
            </a:endParaRPr>
          </a:p>
          <a:p>
            <a:pPr lvl="1"/>
            <a:endParaRPr lang="fr-BE" dirty="0" smtClean="0">
              <a:sym typeface="Wingdings" panose="05000000000000000000" pitchFamily="2" charset="2"/>
            </a:endParaRPr>
          </a:p>
        </p:txBody>
      </p:sp>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4653136"/>
            <a:ext cx="360000" cy="360000"/>
          </a:xfrm>
          <a:prstGeom prst="rect">
            <a:avLst/>
          </a:prstGeom>
        </p:spPr>
      </p:pic>
    </p:spTree>
    <p:extLst>
      <p:ext uri="{BB962C8B-B14F-4D97-AF65-F5344CB8AC3E}">
        <p14:creationId xmlns:p14="http://schemas.microsoft.com/office/powerpoint/2010/main" val="18150396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7248" y="0"/>
            <a:ext cx="7992888" cy="1143000"/>
          </a:xfrm>
        </p:spPr>
        <p:txBody>
          <a:bodyPr/>
          <a:lstStyle/>
          <a:p>
            <a:pPr lvl="1"/>
            <a:r>
              <a:rPr lang="fr-BE" sz="2800" kern="1200" spc="-100" smtClean="0">
                <a:solidFill>
                  <a:schemeClr val="tx2"/>
                </a:solidFill>
                <a:latin typeface="Arial Rounded MT Bold" pitchFamily="34" charset="0"/>
              </a:rPr>
              <a:t>Listes contrôlées - </a:t>
            </a:r>
            <a:r>
              <a:rPr lang="fr-BE" sz="2800" kern="1200" spc="-100">
                <a:solidFill>
                  <a:schemeClr val="tx2"/>
                </a:solidFill>
                <a:latin typeface="Arial Rounded MT Bold" pitchFamily="34" charset="0"/>
              </a:rPr>
              <a:t>Notices bibliographiques</a:t>
            </a:r>
            <a:endParaRPr lang="fr-BE" sz="2800" kern="1200" spc="-100" dirty="0">
              <a:solidFill>
                <a:schemeClr val="tx2"/>
              </a:solidFill>
              <a:latin typeface="Arial Rounded MT Bold" pitchFamily="34" charset="0"/>
              <a:ea typeface="+mj-ea"/>
              <a:cs typeface="+mj-cs"/>
            </a:endParaRP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8</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Précisions pour le catalogage</a:t>
            </a:r>
            <a:endParaRPr lang="en-US"/>
          </a:p>
        </p:txBody>
      </p:sp>
      <p:sp>
        <p:nvSpPr>
          <p:cNvPr id="6" name="Rectangle 5"/>
          <p:cNvSpPr/>
          <p:nvPr/>
        </p:nvSpPr>
        <p:spPr>
          <a:xfrm>
            <a:off x="467544" y="1268760"/>
            <a:ext cx="7848872" cy="2400657"/>
          </a:xfrm>
          <a:prstGeom prst="rect">
            <a:avLst/>
          </a:prstGeom>
        </p:spPr>
        <p:txBody>
          <a:bodyPr wrap="square">
            <a:spAutoFit/>
          </a:bodyPr>
          <a:lstStyle/>
          <a:p>
            <a:pPr marL="342900" indent="-342900">
              <a:buClr>
                <a:srgbClr val="278989"/>
              </a:buClr>
              <a:buSzPct val="110000"/>
              <a:buFont typeface="Wingdings" panose="05000000000000000000" pitchFamily="2" charset="2"/>
              <a:buChar char="q"/>
            </a:pPr>
            <a:r>
              <a:rPr lang="fr-BE" sz="2000" dirty="0" smtClean="0">
                <a:sym typeface="Wingdings" panose="05000000000000000000" pitchFamily="2" charset="2"/>
              </a:rPr>
              <a:t> Certains champs/sous-champs proposent une liste déroulante :</a:t>
            </a:r>
            <a:br>
              <a:rPr lang="fr-BE" sz="2000" dirty="0" smtClean="0">
                <a:sym typeface="Wingdings" panose="05000000000000000000" pitchFamily="2" charset="2"/>
              </a:rPr>
            </a:br>
            <a:r>
              <a:rPr lang="fr-BE" sz="2000" dirty="0" smtClean="0">
                <a:sym typeface="Wingdings" panose="05000000000000000000" pitchFamily="2" charset="2"/>
              </a:rPr>
              <a:t>il s’agit de contenus contrôlés, mais vous pouvez enregistrer d’autres valeurs.</a:t>
            </a:r>
          </a:p>
          <a:p>
            <a:pPr marL="742950" lvl="1" indent="-285750">
              <a:buFont typeface="Symbol" panose="05050102010706020507" pitchFamily="18" charset="2"/>
              <a:buChar char="Þ"/>
            </a:pPr>
            <a:r>
              <a:rPr lang="fr-BE" dirty="0" smtClean="0">
                <a:sym typeface="Wingdings" panose="05000000000000000000" pitchFamily="2" charset="2"/>
              </a:rPr>
              <a:t>Attention à l’ordre : par ex. pour les relations en $$e du 700, la relation « éditeur intellectuel » se trouve à la fin de la liste</a:t>
            </a:r>
          </a:p>
          <a:p>
            <a:pPr marL="285750" indent="-285750">
              <a:buFont typeface="Symbol" panose="05050102010706020507" pitchFamily="18" charset="2"/>
              <a:buChar char="Þ"/>
            </a:pPr>
            <a:endParaRPr lang="fr-BE" dirty="0" smtClean="0">
              <a:sym typeface="Wingdings" panose="05000000000000000000" pitchFamily="2" charset="2"/>
            </a:endParaRPr>
          </a:p>
          <a:p>
            <a:endParaRPr lang="fr-BE" dirty="0">
              <a:sym typeface="Wingdings" panose="05000000000000000000" pitchFamily="2" charset="2"/>
            </a:endParaRPr>
          </a:p>
          <a:p>
            <a:endParaRPr lang="fr-BE" dirty="0">
              <a:sym typeface="Wingdings" panose="05000000000000000000" pitchFamily="2" charset="2"/>
            </a:endParaRPr>
          </a:p>
        </p:txBody>
      </p:sp>
      <p:sp>
        <p:nvSpPr>
          <p:cNvPr id="9" name="ZoneTexte 3"/>
          <p:cNvSpPr txBox="1"/>
          <p:nvPr/>
        </p:nvSpPr>
        <p:spPr>
          <a:xfrm>
            <a:off x="539553" y="5101990"/>
            <a:ext cx="7272808" cy="584775"/>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tabLst>
                <a:tab pos="174625" algn="l"/>
                <a:tab pos="901700" algn="l"/>
              </a:tabLst>
            </a:pPr>
            <a:r>
              <a:rPr lang="fr-BE" sz="1600" i="1" smtClean="0"/>
              <a:t>Dans c</a:t>
            </a:r>
            <a:r>
              <a:rPr lang="fr-BE" sz="1600" i="1" smtClean="0"/>
              <a:t>ertaines listes, les valeurs sont en français et en anglais : le catalogueur choisit en fonction de la </a:t>
            </a:r>
            <a:r>
              <a:rPr lang="fr-BE" sz="1600" i="1" dirty="0" smtClean="0"/>
              <a:t>langue </a:t>
            </a:r>
            <a:r>
              <a:rPr lang="fr-BE" sz="1600" i="1" smtClean="0"/>
              <a:t>de </a:t>
            </a:r>
            <a:r>
              <a:rPr lang="fr-BE" sz="1600" i="1" smtClean="0"/>
              <a:t>catalogage.</a:t>
            </a:r>
            <a:endParaRPr lang="fr-BE" sz="1600" i="1" dirty="0"/>
          </a:p>
        </p:txBody>
      </p:sp>
      <p:pic>
        <p:nvPicPr>
          <p:cNvPr id="4" name="Image 3"/>
          <p:cNvPicPr>
            <a:picLocks noChangeAspect="1"/>
          </p:cNvPicPr>
          <p:nvPr/>
        </p:nvPicPr>
        <p:blipFill>
          <a:blip r:embed="rId3"/>
          <a:stretch>
            <a:fillRect/>
          </a:stretch>
        </p:blipFill>
        <p:spPr>
          <a:xfrm>
            <a:off x="942327" y="2863324"/>
            <a:ext cx="6611273" cy="1886213"/>
          </a:xfrm>
          <a:prstGeom prst="rect">
            <a:avLst/>
          </a:prstGeom>
        </p:spPr>
      </p:pic>
    </p:spTree>
    <p:extLst>
      <p:ext uri="{BB962C8B-B14F-4D97-AF65-F5344CB8AC3E}">
        <p14:creationId xmlns:p14="http://schemas.microsoft.com/office/powerpoint/2010/main" val="3666784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6545"/>
            <a:ext cx="7992888" cy="1143000"/>
          </a:xfrm>
        </p:spPr>
        <p:txBody>
          <a:bodyPr/>
          <a:lstStyle/>
          <a:p>
            <a:pPr lvl="1"/>
            <a:r>
              <a:rPr lang="fr-BE" sz="2800" kern="1200" spc="-100" smtClean="0">
                <a:solidFill>
                  <a:schemeClr val="tx2"/>
                </a:solidFill>
                <a:latin typeface="Arial Rounded MT Bold" pitchFamily="34" charset="0"/>
              </a:rPr>
              <a:t>Listes contrôlées - </a:t>
            </a:r>
            <a:r>
              <a:rPr lang="fr-BE" sz="2800" kern="1200" spc="-100">
                <a:solidFill>
                  <a:schemeClr val="tx2"/>
                </a:solidFill>
                <a:latin typeface="Arial Rounded MT Bold" pitchFamily="34" charset="0"/>
              </a:rPr>
              <a:t>Notices bibliographiques</a:t>
            </a:r>
            <a:endParaRPr lang="fr-BE" sz="2800" kern="1200" spc="-100" dirty="0">
              <a:solidFill>
                <a:schemeClr val="tx2"/>
              </a:solidFill>
              <a:latin typeface="Arial Rounded MT Bold" pitchFamily="34" charset="0"/>
              <a:ea typeface="+mj-ea"/>
              <a:cs typeface="+mj-cs"/>
            </a:endParaRP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9</a:t>
            </a:fld>
            <a:endParaRPr lang="en-US"/>
          </a:p>
        </p:txBody>
      </p:sp>
      <p:sp>
        <p:nvSpPr>
          <p:cNvPr id="5" name="Espace réservé du pied de page 4"/>
          <p:cNvSpPr>
            <a:spLocks noGrp="1"/>
          </p:cNvSpPr>
          <p:nvPr>
            <p:ph type="ftr" sz="quarter" idx="3"/>
          </p:nvPr>
        </p:nvSpPr>
        <p:spPr/>
        <p:txBody>
          <a:bodyPr/>
          <a:lstStyle/>
          <a:p>
            <a:r>
              <a:rPr lang="fr-BE" smtClean="0"/>
              <a:t>Alma – Resource management – Metadata Editor - Précisions pour le catalogage</a:t>
            </a:r>
            <a:endParaRPr lang="en-US"/>
          </a:p>
        </p:txBody>
      </p:sp>
      <p:sp>
        <p:nvSpPr>
          <p:cNvPr id="6" name="Rectangle 5"/>
          <p:cNvSpPr/>
          <p:nvPr/>
        </p:nvSpPr>
        <p:spPr>
          <a:xfrm>
            <a:off x="251520" y="1268760"/>
            <a:ext cx="8280268" cy="3739485"/>
          </a:xfrm>
          <a:prstGeom prst="rect">
            <a:avLst/>
          </a:prstGeom>
        </p:spPr>
        <p:txBody>
          <a:bodyPr wrap="square">
            <a:spAutoFit/>
          </a:bodyPr>
          <a:lstStyle/>
          <a:p>
            <a:r>
              <a:rPr lang="fr-BE" sz="1700" smtClean="0"/>
              <a:t>Pour </a:t>
            </a:r>
            <a:r>
              <a:rPr lang="fr-BE" sz="1700" smtClean="0"/>
              <a:t>afficher une liste déroulante, taper le code de sous-champ $$x suivi d’une espace.</a:t>
            </a:r>
            <a:endParaRPr lang="fr-BE" sz="1700" b="1" dirty="0" smtClean="0"/>
          </a:p>
          <a:p>
            <a:pPr marL="0" lvl="1"/>
            <a:r>
              <a:rPr lang="fr-BE" dirty="0" smtClean="0">
                <a:sym typeface="Wingdings" panose="05000000000000000000" pitchFamily="2" charset="2"/>
              </a:rPr>
              <a:t>Vous </a:t>
            </a:r>
            <a:r>
              <a:rPr lang="fr-BE" dirty="0">
                <a:sym typeface="Wingdings" panose="05000000000000000000" pitchFamily="2" charset="2"/>
              </a:rPr>
              <a:t>pouvez tapez la ou les première(s) lettre(s) </a:t>
            </a:r>
            <a:r>
              <a:rPr lang="fr-BE" dirty="0" smtClean="0">
                <a:sym typeface="Wingdings" panose="05000000000000000000" pitchFamily="2" charset="2"/>
              </a:rPr>
              <a:t>pour </a:t>
            </a:r>
            <a:r>
              <a:rPr lang="fr-BE" dirty="0">
                <a:sym typeface="Wingdings" panose="05000000000000000000" pitchFamily="2" charset="2"/>
              </a:rPr>
              <a:t>vous positionner dans la </a:t>
            </a:r>
            <a:r>
              <a:rPr lang="fr-BE" dirty="0" smtClean="0">
                <a:sym typeface="Wingdings" panose="05000000000000000000" pitchFamily="2" charset="2"/>
              </a:rPr>
              <a:t>liste.</a:t>
            </a:r>
          </a:p>
          <a:p>
            <a:pPr marL="0" lvl="1"/>
            <a:endParaRPr lang="fr-BE" sz="1600" b="1" dirty="0" smtClean="0"/>
          </a:p>
          <a:p>
            <a:r>
              <a:rPr lang="fr-BE" b="1" dirty="0" smtClean="0"/>
              <a:t>041 $a $h : liste des codes de langue</a:t>
            </a:r>
            <a:r>
              <a:rPr lang="fr-BE" dirty="0" smtClean="0"/>
              <a:t>	</a:t>
            </a:r>
          </a:p>
          <a:p>
            <a:endParaRPr lang="fr-BE" dirty="0" smtClean="0"/>
          </a:p>
          <a:p>
            <a:r>
              <a:rPr lang="fr-BE" b="1" dirty="0" smtClean="0"/>
              <a:t>072 $a : classification NAL </a:t>
            </a:r>
          </a:p>
          <a:p>
            <a:endParaRPr lang="fr-BE" b="1" dirty="0" smtClean="0"/>
          </a:p>
          <a:p>
            <a:r>
              <a:rPr lang="fr-BE" b="1" dirty="0" smtClean="0"/>
              <a:t>100 $e : indicateur de relation </a:t>
            </a:r>
          </a:p>
          <a:p>
            <a:r>
              <a:rPr lang="fr-BE" dirty="0" smtClean="0"/>
              <a:t>100 $4 : code de relation (fonction)</a:t>
            </a:r>
            <a:endParaRPr lang="fr-BE" dirty="0"/>
          </a:p>
          <a:p>
            <a:r>
              <a:rPr lang="fr-BE" b="1" dirty="0" smtClean="0"/>
              <a:t>110 </a:t>
            </a:r>
            <a:r>
              <a:rPr lang="fr-BE" b="1" dirty="0"/>
              <a:t>$e : indicateur de relation </a:t>
            </a:r>
          </a:p>
          <a:p>
            <a:r>
              <a:rPr lang="fr-BE" dirty="0" smtClean="0"/>
              <a:t>110 </a:t>
            </a:r>
            <a:r>
              <a:rPr lang="fr-BE" dirty="0"/>
              <a:t>$4 : code de relation (fonction</a:t>
            </a:r>
            <a:r>
              <a:rPr lang="fr-BE" dirty="0" smtClean="0"/>
              <a:t>)</a:t>
            </a:r>
          </a:p>
          <a:p>
            <a:endParaRPr lang="fr-BE" sz="1400" dirty="0"/>
          </a:p>
          <a:p>
            <a:endParaRPr lang="fr-BE" sz="1400" dirty="0"/>
          </a:p>
          <a:p>
            <a:endParaRPr lang="fr-BE" sz="1400" dirty="0"/>
          </a:p>
        </p:txBody>
      </p:sp>
      <p:pic>
        <p:nvPicPr>
          <p:cNvPr id="7" name="Image 6"/>
          <p:cNvPicPr>
            <a:picLocks noChangeAspect="1"/>
          </p:cNvPicPr>
          <p:nvPr/>
        </p:nvPicPr>
        <p:blipFill>
          <a:blip r:embed="rId3"/>
          <a:stretch>
            <a:fillRect/>
          </a:stretch>
        </p:blipFill>
        <p:spPr>
          <a:xfrm>
            <a:off x="742764" y="4351020"/>
            <a:ext cx="7010400" cy="1314450"/>
          </a:xfrm>
          <a:prstGeom prst="rect">
            <a:avLst/>
          </a:prstGeom>
        </p:spPr>
      </p:pic>
      <p:sp>
        <p:nvSpPr>
          <p:cNvPr id="8" name="Rectangle 7"/>
          <p:cNvSpPr/>
          <p:nvPr/>
        </p:nvSpPr>
        <p:spPr>
          <a:xfrm>
            <a:off x="4732375" y="2679754"/>
            <a:ext cx="3738009" cy="1671266"/>
          </a:xfrm>
          <a:prstGeom prst="wedgeRectCallout">
            <a:avLst>
              <a:gd name="adj1" fmla="val -75855"/>
              <a:gd name="adj2" fmla="val 50648"/>
            </a:avLst>
          </a:prstGeom>
          <a:solidFill>
            <a:schemeClr val="accent2">
              <a:lumMod val="20000"/>
              <a:lumOff val="80000"/>
            </a:schemeClr>
          </a:solidFill>
          <a:ln w="22225">
            <a:solidFill>
              <a:srgbClr val="2789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fr-BE" sz="1600" smtClean="0">
                <a:solidFill>
                  <a:schemeClr val="tx2">
                    <a:lumMod val="50000"/>
                  </a:schemeClr>
                </a:solidFill>
              </a:rPr>
              <a:t>La liste $e contient la relation en français et l’équivalent en anglais (&lt; langue de catalogage)</a:t>
            </a:r>
          </a:p>
          <a:p>
            <a:pPr marL="285750" indent="-285750">
              <a:buFont typeface="Arial" panose="020B0604020202020204" pitchFamily="34" charset="0"/>
              <a:buChar char="•"/>
              <a:tabLst>
                <a:tab pos="534988" algn="l"/>
              </a:tabLst>
            </a:pPr>
            <a:r>
              <a:rPr lang="fr-BE" sz="1600" smtClean="0">
                <a:solidFill>
                  <a:schemeClr val="tx2">
                    <a:lumMod val="50000"/>
                  </a:schemeClr>
                </a:solidFill>
              </a:rPr>
              <a:t>La </a:t>
            </a:r>
            <a:r>
              <a:rPr lang="fr-BE" sz="1600" smtClean="0">
                <a:solidFill>
                  <a:schemeClr val="tx2">
                    <a:lumMod val="50000"/>
                  </a:schemeClr>
                </a:solidFill>
              </a:rPr>
              <a:t>description précise  l’entité RDA </a:t>
            </a:r>
            <a:r>
              <a:rPr lang="fr-BE" sz="1600">
                <a:solidFill>
                  <a:schemeClr val="tx2">
                    <a:lumMod val="50000"/>
                  </a:schemeClr>
                </a:solidFill>
              </a:rPr>
              <a:t>	</a:t>
            </a:r>
            <a:r>
              <a:rPr lang="fr-BE" sz="1600" smtClean="0">
                <a:solidFill>
                  <a:schemeClr val="tx2">
                    <a:lumMod val="50000"/>
                  </a:schemeClr>
                </a:solidFill>
              </a:rPr>
              <a:t>RDA-W </a:t>
            </a:r>
            <a:r>
              <a:rPr lang="fr-BE" sz="1600" smtClean="0">
                <a:solidFill>
                  <a:schemeClr val="tx2">
                    <a:lumMod val="50000"/>
                  </a:schemeClr>
                </a:solidFill>
              </a:rPr>
              <a:t>: œuvre</a:t>
            </a:r>
          </a:p>
          <a:p>
            <a:pPr defTabSz="273050"/>
            <a:r>
              <a:rPr lang="fr-BE" sz="1600" smtClean="0">
                <a:solidFill>
                  <a:schemeClr val="tx2">
                    <a:lumMod val="50000"/>
                  </a:schemeClr>
                </a:solidFill>
              </a:rPr>
              <a:t>		RDA-E </a:t>
            </a:r>
            <a:r>
              <a:rPr lang="fr-BE" sz="1600" smtClean="0">
                <a:solidFill>
                  <a:schemeClr val="tx2">
                    <a:lumMod val="50000"/>
                  </a:schemeClr>
                </a:solidFill>
              </a:rPr>
              <a:t>: expression</a:t>
            </a:r>
            <a:endParaRPr lang="fr-BE" sz="1600">
              <a:solidFill>
                <a:schemeClr val="tx2">
                  <a:lumMod val="50000"/>
                </a:schemeClr>
              </a:solidFill>
            </a:endParaRPr>
          </a:p>
        </p:txBody>
      </p:sp>
      <p:sp>
        <p:nvSpPr>
          <p:cNvPr id="9" name="ZoneTexte 8"/>
          <p:cNvSpPr txBox="1"/>
          <p:nvPr/>
        </p:nvSpPr>
        <p:spPr>
          <a:xfrm>
            <a:off x="2332506" y="5768201"/>
            <a:ext cx="5413412" cy="553998"/>
          </a:xfrm>
          <a:prstGeom prst="rect">
            <a:avLst/>
          </a:prstGeom>
          <a:noFill/>
        </p:spPr>
        <p:txBody>
          <a:bodyPr wrap="square" rtlCol="0">
            <a:spAutoFit/>
          </a:bodyPr>
          <a:lstStyle/>
          <a:p>
            <a:r>
              <a:rPr lang="fr-BE" sz="1500" i="1" smtClean="0"/>
              <a:t>Nous ne codons plus le $$4 – mais il peut se retrouver dans des notices issues du SIGB précédent (Aleph500).</a:t>
            </a:r>
            <a:endParaRPr lang="fr-BE" sz="1500" i="1"/>
          </a:p>
        </p:txBody>
      </p:sp>
    </p:spTree>
    <p:extLst>
      <p:ext uri="{BB962C8B-B14F-4D97-AF65-F5344CB8AC3E}">
        <p14:creationId xmlns:p14="http://schemas.microsoft.com/office/powerpoint/2010/main" val="10237825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tiguïté">
  <a:themeElements>
    <a:clrScheme name="Personnalisé 5">
      <a:dk1>
        <a:srgbClr val="2F2B20"/>
      </a:dk1>
      <a:lt1>
        <a:srgbClr val="FFFFFF"/>
      </a:lt1>
      <a:dk2>
        <a:srgbClr val="3C4457"/>
      </a:dk2>
      <a:lt2>
        <a:srgbClr val="FBBE34"/>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11096</TotalTime>
  <Words>1408</Words>
  <Application>Microsoft Office PowerPoint</Application>
  <PresentationFormat>Affichage à l'écran (4:3)</PresentationFormat>
  <Paragraphs>298</Paragraphs>
  <Slides>21</Slides>
  <Notes>20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21</vt:i4>
      </vt:variant>
    </vt:vector>
  </HeadingPairs>
  <TitlesOfParts>
    <vt:vector size="29" baseType="lpstr">
      <vt:lpstr>Arial</vt:lpstr>
      <vt:lpstr>Arial Rounded MT Bold</vt:lpstr>
      <vt:lpstr>Calibri</vt:lpstr>
      <vt:lpstr>Calibri Light</vt:lpstr>
      <vt:lpstr>Symbol</vt:lpstr>
      <vt:lpstr>Wingdings</vt:lpstr>
      <vt:lpstr>Contiguïté</vt:lpstr>
      <vt:lpstr>Conception personnalisée</vt:lpstr>
      <vt:lpstr>       Metadata Editor  Éditeur de métadonnées                                                                                                          Le catalogage dans Alma (2)     Précisions pour le catalogage</vt:lpstr>
      <vt:lpstr>Profil Marc21</vt:lpstr>
      <vt:lpstr>Ajouter un champ ou un sous-champ</vt:lpstr>
      <vt:lpstr>Formulaires de saisie – Notices bibliographiques</vt:lpstr>
      <vt:lpstr>Formulaires de saisie – Notices holdings</vt:lpstr>
      <vt:lpstr>Formulaires de saisie – Notices holdings</vt:lpstr>
      <vt:lpstr>Formulaires de saisie – Notices holdings</vt:lpstr>
      <vt:lpstr>Listes contrôlées - Notices bibliographiques</vt:lpstr>
      <vt:lpstr>Listes contrôlées - Notices bibliographiques</vt:lpstr>
      <vt:lpstr>Listes contrôlées - Notices bibliographiques</vt:lpstr>
      <vt:lpstr>Listes contrôlées - Notices bibliographiques</vt:lpstr>
      <vt:lpstr>Listes contrôlées - Notices bibliographiques</vt:lpstr>
      <vt:lpstr>Listes contrôlées – Notices holdings</vt:lpstr>
      <vt:lpstr>Entrées d’index – Notices bibliographiques</vt:lpstr>
      <vt:lpstr>Ponctuation</vt:lpstr>
      <vt:lpstr>Caractères spéciaux</vt:lpstr>
      <vt:lpstr>Supprimer la notice de la publication vers Primo</vt:lpstr>
      <vt:lpstr>Supprimer la notice de la publication vers Primo</vt:lpstr>
      <vt:lpstr>Parcourir la liste des emplacements sur les rayons (Browse shelf listing)</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Laurence Richelle</dc:creator>
  <cp:lastModifiedBy>Laurence Richelle</cp:lastModifiedBy>
  <cp:revision>1046</cp:revision>
  <cp:lastPrinted>2016-11-29T10:36:28Z</cp:lastPrinted>
  <dcterms:created xsi:type="dcterms:W3CDTF">2014-10-28T10:20:46Z</dcterms:created>
  <dcterms:modified xsi:type="dcterms:W3CDTF">2018-03-07T10:39:41Z</dcterms:modified>
</cp:coreProperties>
</file>