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37"/>
  </p:notesMasterIdLst>
  <p:handoutMasterIdLst>
    <p:handoutMasterId r:id="rId38"/>
  </p:handoutMasterIdLst>
  <p:sldIdLst>
    <p:sldId id="385" r:id="rId3"/>
    <p:sldId id="421" r:id="rId4"/>
    <p:sldId id="397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51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20" r:id="rId35"/>
    <p:sldId id="386" r:id="rId3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279682A-25C1-4D41-A019-4370102D1B2E}">
          <p14:sldIdLst>
            <p14:sldId id="385"/>
            <p14:sldId id="421"/>
            <p14:sldId id="397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51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20"/>
            <p14:sldId id="386"/>
          </p14:sldIdLst>
        </p14:section>
        <p14:section name="Section sans titre" id="{1E7955A7-AF45-44C9-B7D4-6B5A6365F7A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ichelle" initials="LR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4B8"/>
    <a:srgbClr val="278989"/>
    <a:srgbClr val="2EB5F8"/>
    <a:srgbClr val="3CE2EA"/>
    <a:srgbClr val="A8183A"/>
    <a:srgbClr val="D1DEFB"/>
    <a:srgbClr val="FDD9CF"/>
    <a:srgbClr val="FF8361"/>
    <a:srgbClr val="FB3621"/>
    <a:srgbClr val="FF4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5" autoAdjust="0"/>
    <p:restoredTop sz="87500" autoAdjust="0"/>
  </p:normalViewPr>
  <p:slideViewPr>
    <p:cSldViewPr>
      <p:cViewPr varScale="1">
        <p:scale>
          <a:sx n="68" d="100"/>
          <a:sy n="68" d="100"/>
        </p:scale>
        <p:origin x="17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2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05-05-20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05-05-20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50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91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05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ATTENTION « Edit » : édite la </a:t>
            </a:r>
            <a:r>
              <a:rPr lang="fr-BE" dirty="0" err="1" smtClean="0"/>
              <a:t>request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4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716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33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4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78989"/>
                </a:solidFill>
              </a:rPr>
              <a:t>Alma – Resource management – Metadata Editor - Introduction</a:t>
            </a:r>
            <a:endParaRPr lang="en-US">
              <a:solidFill>
                <a:srgbClr val="27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>
              <a:defRPr lang="en-US" smtClean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  <a:solidFill>
            <a:schemeClr val="bg1">
              <a:lumMod val="95000"/>
            </a:schemeClr>
          </a:solidFill>
          <a:ln w="22225">
            <a:solidFill>
              <a:schemeClr val="tx2">
                <a:lumMod val="50000"/>
              </a:schemeClr>
            </a:solidFill>
            <a:round/>
          </a:ln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5969732" y="188638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  <a:p>
            <a:pPr algn="ctr"/>
            <a:r>
              <a:rPr lang="fr-BE" sz="1400" b="1" i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  <a:r>
              <a:rPr lang="fr-BE" sz="1400" b="1" i="0" baseline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New UI</a:t>
            </a:r>
            <a:endParaRPr lang="fr-BE" sz="1400" b="1" i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8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1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4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6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60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38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3" y="6255593"/>
            <a:ext cx="1963713" cy="6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Alma – Resource management – Metadata Editor - Introduction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2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g.ac.be/catalo/Wiki.jsp?page=Assigner%20la%20notice%20%C3%A0%20un%20autre%20catalogueu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g.ac.be/catalo/Wiki.jsp?page=Notices%20multi-%C3%A9critures%20Caract%C3%A8res%20non%20latin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g.ac.be/catalo/Wiki.jsp?page=Assigner%20la%20notice%20%C3%A0%20un%20autre%20catalogueu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iege.be/catalo/" TargetMode="External"/><Relationship Id="rId2" Type="http://schemas.openxmlformats.org/officeDocument/2006/relationships/hyperlink" Target="https://lib.uliege.be/alm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4790"/>
            <a:ext cx="7920880" cy="2807633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1671464"/>
            <a:ext cx="7920880" cy="2834548"/>
          </a:xfrm>
          <a:noFill/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fr-BE" sz="2300" err="1" smtClean="0">
                <a:solidFill>
                  <a:schemeClr val="tx2">
                    <a:lumMod val="50000"/>
                  </a:schemeClr>
                </a:solidFill>
              </a:rPr>
              <a:t>Metadata</a:t>
            </a:r>
            <a:r>
              <a:rPr lang="fr-BE" sz="2300" smtClean="0">
                <a:solidFill>
                  <a:schemeClr val="tx2">
                    <a:lumMod val="50000"/>
                  </a:schemeClr>
                </a:solidFill>
              </a:rPr>
              <a:t> Editor		Éditeur de métadonnées</a:t>
            </a: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</a:t>
            </a:r>
            <a:b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Le catalogage dans Alma </a:t>
            </a:r>
            <a:r>
              <a:rPr lang="fr-BE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1600" smtClean="0">
                <a:solidFill>
                  <a:schemeClr val="tx2">
                    <a:lumMod val="50000"/>
                  </a:schemeClr>
                </a:solidFill>
              </a:rPr>
              <a:t>1)</a:t>
            </a:r>
            <a:r>
              <a:rPr lang="fr-BE" sz="160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BE" sz="160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1600" smtClean="0">
                <a:solidFill>
                  <a:schemeClr val="tx2">
                    <a:lumMod val="50000"/>
                  </a:schemeClr>
                </a:solidFill>
              </a:rPr>
              <a:t>					</a:t>
            </a:r>
            <a:r>
              <a:rPr lang="fr-BE" sz="180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  <a:endParaRPr lang="fr-BE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4283968" y="611960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200" i="1" smtClean="0">
                <a:solidFill>
                  <a:srgbClr val="278989"/>
                </a:solidFill>
              </a:rPr>
              <a:t>Version de </a:t>
            </a:r>
            <a:r>
              <a:rPr lang="fr-BE" sz="1200" i="1" smtClean="0">
                <a:solidFill>
                  <a:srgbClr val="278989"/>
                </a:solidFill>
              </a:rPr>
              <a:t>mars 2018</a:t>
            </a:r>
            <a:endParaRPr lang="fr-BE" sz="1200" i="1">
              <a:solidFill>
                <a:srgbClr val="27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7992888" cy="3915392"/>
          </a:xfrm>
        </p:spPr>
        <p:txBody>
          <a:bodyPr/>
          <a:lstStyle/>
          <a:p>
            <a:pPr marL="114300" indent="0" algn="just">
              <a:buNone/>
            </a:pPr>
            <a:r>
              <a:rPr lang="fr-BE" sz="2600" dirty="0"/>
              <a:t>Le « </a:t>
            </a:r>
            <a:r>
              <a:rPr lang="fr-BE" sz="2600" dirty="0" err="1"/>
              <a:t>Metadata</a:t>
            </a:r>
            <a:r>
              <a:rPr lang="fr-BE" sz="2600" dirty="0"/>
              <a:t> Editor » permet de </a:t>
            </a:r>
            <a:r>
              <a:rPr lang="fr-BE" sz="2600" b="1" dirty="0"/>
              <a:t>visualiser et éditer </a:t>
            </a:r>
            <a:r>
              <a:rPr lang="fr-BE" sz="2600" dirty="0"/>
              <a:t>:</a:t>
            </a:r>
          </a:p>
          <a:p>
            <a:endParaRPr lang="fr-BE" dirty="0"/>
          </a:p>
          <a:p>
            <a:pPr marL="742950" lvl="1" indent="-285750"/>
            <a:r>
              <a:rPr lang="fr-BE" sz="2000" dirty="0"/>
              <a:t>des </a:t>
            </a:r>
            <a:r>
              <a:rPr lang="fr-BE" sz="2000" b="1" dirty="0">
                <a:solidFill>
                  <a:srgbClr val="C00000"/>
                </a:solidFill>
              </a:rPr>
              <a:t>notices bibliographiques</a:t>
            </a:r>
          </a:p>
          <a:p>
            <a:pPr lvl="1"/>
            <a:endParaRPr lang="fr-BE" sz="2000" dirty="0"/>
          </a:p>
          <a:p>
            <a:pPr marL="742950" lvl="1" indent="-285750"/>
            <a:r>
              <a:rPr lang="fr-BE" sz="2000"/>
              <a:t>des </a:t>
            </a:r>
            <a:r>
              <a:rPr lang="fr-BE" sz="2000" b="1" smtClean="0">
                <a:solidFill>
                  <a:srgbClr val="C00000"/>
                </a:solidFill>
              </a:rPr>
              <a:t>notices de fonds (holdings)</a:t>
            </a:r>
            <a:endParaRPr lang="fr-BE" sz="2000" b="1" dirty="0">
              <a:solidFill>
                <a:srgbClr val="C00000"/>
              </a:solidFill>
            </a:endParaRPr>
          </a:p>
          <a:p>
            <a:pPr lvl="1"/>
            <a:endParaRPr lang="fr-BE" sz="2000" dirty="0"/>
          </a:p>
          <a:p>
            <a:pPr marL="742950" lvl="1" indent="-285750"/>
            <a:r>
              <a:rPr lang="fr-BE" sz="2000" dirty="0"/>
              <a:t>des </a:t>
            </a:r>
            <a:r>
              <a:rPr lang="fr-BE" sz="2000" b="1" dirty="0">
                <a:solidFill>
                  <a:srgbClr val="C00000"/>
                </a:solidFill>
              </a:rPr>
              <a:t>notices d’autorités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" y="1484784"/>
            <a:ext cx="8430249" cy="388843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5004048" y="2348880"/>
            <a:ext cx="20882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pPr algn="ctr"/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Panneau principal</a:t>
            </a:r>
          </a:p>
          <a:p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3645024"/>
            <a:ext cx="20882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pPr algn="ctr"/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Panneau de gauche</a:t>
            </a:r>
          </a:p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238135" y="4568354"/>
            <a:ext cx="20882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pPr algn="ctr"/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Panneau inférieur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7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348064"/>
          </a:xfrm>
        </p:spPr>
        <p:txBody>
          <a:bodyPr/>
          <a:lstStyle/>
          <a:p>
            <a:pPr marL="114300" indent="0">
              <a:buNone/>
            </a:pPr>
            <a:r>
              <a:rPr lang="fr-BE" smtClean="0"/>
              <a:t>Par défaut, le </a:t>
            </a:r>
            <a:r>
              <a:rPr lang="fr-BE" b="1" smtClean="0">
                <a:solidFill>
                  <a:srgbClr val="C00000"/>
                </a:solidFill>
              </a:rPr>
              <a:t>panneau de gauche </a:t>
            </a:r>
            <a:r>
              <a:rPr lang="fr-BE" smtClean="0"/>
              <a:t>s’ouvre de cette façon lorsque vous ouvrez l’éditeur de métadonnées.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34368"/>
            <a:ext cx="4030704" cy="374483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4216664" y="2046400"/>
            <a:ext cx="41717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fr-BE" sz="2000" b="1" cap="small" dirty="0" err="1">
                <a:solidFill>
                  <a:srgbClr val="C00000"/>
                </a:solidFill>
              </a:rPr>
              <a:t>Templates</a:t>
            </a:r>
            <a:r>
              <a:rPr lang="fr-BE" sz="2000" b="1" dirty="0">
                <a:solidFill>
                  <a:srgbClr val="C00000"/>
                </a:solidFill>
              </a:rPr>
              <a:t> : </a:t>
            </a:r>
            <a:r>
              <a:rPr lang="fr-BE" dirty="0"/>
              <a:t>les grilles (modèles) de catalogage</a:t>
            </a:r>
            <a:endParaRPr lang="fr-BE" sz="1200" dirty="0"/>
          </a:p>
          <a:p>
            <a:pPr marL="114300" indent="0">
              <a:buNone/>
            </a:pPr>
            <a:endParaRPr lang="fr-BE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fr-BE" sz="2000" b="1" cap="small" dirty="0">
                <a:solidFill>
                  <a:srgbClr val="C00000"/>
                </a:solidFill>
              </a:rPr>
              <a:t>Records</a:t>
            </a:r>
            <a:r>
              <a:rPr lang="fr-BE" sz="2000" b="1" dirty="0">
                <a:solidFill>
                  <a:srgbClr val="C00000"/>
                </a:solidFill>
              </a:rPr>
              <a:t> :</a:t>
            </a:r>
            <a:r>
              <a:rPr lang="fr-BE" b="1" cap="small" dirty="0"/>
              <a:t> </a:t>
            </a:r>
            <a:r>
              <a:rPr lang="fr-BE" dirty="0"/>
              <a:t>ce sont « vos » notices – bibliographiques, autorités, ou holdings</a:t>
            </a:r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>
              <a:buNone/>
            </a:pPr>
            <a:endParaRPr lang="fr-BE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>
              <a:buNone/>
            </a:pPr>
            <a:r>
              <a:rPr lang="fr-BE" sz="2000" b="1" cap="small" dirty="0" err="1">
                <a:solidFill>
                  <a:srgbClr val="C00000"/>
                </a:solidFill>
              </a:rPr>
              <a:t>Rules</a:t>
            </a:r>
            <a:r>
              <a:rPr lang="fr-BE" sz="2000" b="1" dirty="0">
                <a:solidFill>
                  <a:srgbClr val="C00000"/>
                </a:solidFill>
              </a:rPr>
              <a:t> : </a:t>
            </a:r>
            <a:r>
              <a:rPr lang="fr-BE" dirty="0"/>
              <a:t>des règles de normalisation qui s’appliquent par exemple dans le cadre de l’import de notices ou pour corriger une </a:t>
            </a:r>
            <a:r>
              <a:rPr lang="fr-BE" dirty="0" smtClean="0"/>
              <a:t>notice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83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err="1" smtClean="0">
                <a:solidFill>
                  <a:srgbClr val="C00000"/>
                </a:solidFill>
              </a:rPr>
              <a:t>Templates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53794" y="3949625"/>
            <a:ext cx="4171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cap="small" dirty="0"/>
              <a:t>Ouvre la grille choisie dans le Panneau principal</a:t>
            </a:r>
          </a:p>
          <a:p>
            <a:endParaRPr lang="fr-BE" cap="small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dirty="0">
                <a:solidFill>
                  <a:srgbClr val="0070C0"/>
                </a:solidFill>
              </a:rPr>
              <a:t>Permet de créer et enregistrer une nouvelle notice bibliographique</a:t>
            </a:r>
          </a:p>
          <a:p>
            <a:endParaRPr lang="fr-BE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Permet de créer un nouveau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1627" y="1437778"/>
            <a:ext cx="4302167" cy="4217939"/>
            <a:chOff x="51627" y="1437778"/>
            <a:chExt cx="4302167" cy="421793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42"/>
            <a:stretch/>
          </p:blipFill>
          <p:spPr>
            <a:xfrm>
              <a:off x="51627" y="1437778"/>
              <a:ext cx="3896269" cy="4217939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787" y="3239037"/>
              <a:ext cx="933580" cy="148610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8" name="Flèche courbée vers le bas 7"/>
            <p:cNvSpPr/>
            <p:nvPr/>
          </p:nvSpPr>
          <p:spPr>
            <a:xfrm>
              <a:off x="2084224" y="2597893"/>
              <a:ext cx="1276095" cy="497158"/>
            </a:xfrm>
            <a:prstGeom prst="curvedDown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808" y="3284984"/>
              <a:ext cx="583093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3491880" y="3573016"/>
              <a:ext cx="861914" cy="12241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5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err="1" smtClean="0">
                <a:solidFill>
                  <a:srgbClr val="C00000"/>
                </a:solidFill>
              </a:rPr>
              <a:t>Templates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3736876"/>
            <a:ext cx="2557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Vous pouvez vous créer des grilles de saisie à partir d’une grille existante, sous l’onglet « </a:t>
            </a:r>
            <a:r>
              <a:rPr lang="fr-BE" b="1" dirty="0" err="1">
                <a:solidFill>
                  <a:srgbClr val="0070C0"/>
                </a:solidFill>
              </a:rPr>
              <a:t>Private</a:t>
            </a:r>
            <a:r>
              <a:rPr lang="fr-BE" b="1" dirty="0">
                <a:solidFill>
                  <a:srgbClr val="0070C0"/>
                </a:solidFill>
              </a:rPr>
              <a:t> ».</a:t>
            </a:r>
          </a:p>
          <a:p>
            <a:r>
              <a:rPr lang="fr-BE" dirty="0">
                <a:solidFill>
                  <a:srgbClr val="0070C0"/>
                </a:solidFill>
              </a:rPr>
              <a:t>Vous pouvez par la suite les supprimer de votre onglet « </a:t>
            </a:r>
            <a:r>
              <a:rPr lang="fr-BE" dirty="0" err="1">
                <a:solidFill>
                  <a:srgbClr val="0070C0"/>
                </a:solidFill>
              </a:rPr>
              <a:t>Private</a:t>
            </a:r>
            <a:r>
              <a:rPr lang="fr-BE" dirty="0">
                <a:solidFill>
                  <a:srgbClr val="0070C0"/>
                </a:solidFill>
              </a:rPr>
              <a:t> </a:t>
            </a:r>
            <a:r>
              <a:rPr lang="fr-BE" dirty="0" smtClean="0">
                <a:solidFill>
                  <a:srgbClr val="0070C0"/>
                </a:solidFill>
              </a:rPr>
              <a:t>».</a:t>
            </a:r>
            <a:endParaRPr lang="fr-BE" dirty="0">
              <a:solidFill>
                <a:srgbClr val="0070C0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07504" y="795355"/>
            <a:ext cx="8316925" cy="5296442"/>
            <a:chOff x="107504" y="795355"/>
            <a:chExt cx="8316925" cy="529644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5" y="1243846"/>
              <a:ext cx="933580" cy="148610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26695" y="2132075"/>
              <a:ext cx="720080" cy="21602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581" y="3491109"/>
              <a:ext cx="4286848" cy="2600688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795355"/>
              <a:ext cx="3859185" cy="2591848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1181517" y="2319107"/>
              <a:ext cx="3066447" cy="279371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81597" y="4973520"/>
              <a:ext cx="679231" cy="30984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6695" y="1556792"/>
              <a:ext cx="616913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1052862" y="1508917"/>
              <a:ext cx="2617776" cy="1488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èche courbée vers la droite 31"/>
            <p:cNvSpPr/>
            <p:nvPr/>
          </p:nvSpPr>
          <p:spPr>
            <a:xfrm>
              <a:off x="107504" y="1986898"/>
              <a:ext cx="288032" cy="3602341"/>
            </a:xfrm>
            <a:prstGeom prst="curv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1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Records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8261" y="1147288"/>
            <a:ext cx="413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 situation avant de commencer à éditer des notices dans le </a:t>
            </a:r>
            <a:r>
              <a:rPr lang="fr-BE" dirty="0" err="1" smtClean="0"/>
              <a:t>Metadata</a:t>
            </a:r>
            <a:r>
              <a:rPr lang="fr-BE" dirty="0" smtClean="0"/>
              <a:t> editor : </a:t>
            </a:r>
            <a:r>
              <a:rPr lang="fr-BE" i="1" dirty="0" smtClean="0">
                <a:solidFill>
                  <a:srgbClr val="FF0000"/>
                </a:solidFill>
              </a:rPr>
              <a:t>l’arborescence est vide</a:t>
            </a:r>
            <a:endParaRPr lang="fr-BE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4251" y="3566095"/>
            <a:ext cx="314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La </a:t>
            </a:r>
            <a:r>
              <a:rPr lang="fr-BE" b="1" dirty="0" smtClean="0"/>
              <a:t>situation si vous éditez des notices bibliographiques, holdings…</a:t>
            </a:r>
            <a:endParaRPr lang="fr-BE" b="1" dirty="0"/>
          </a:p>
          <a:p>
            <a:r>
              <a:rPr lang="fr-BE" b="1" dirty="0" smtClean="0">
                <a:solidFill>
                  <a:srgbClr val="FF0000"/>
                </a:solidFill>
              </a:rPr>
              <a:t>Chaque notice éditée, chaque nouvelle notice créée, s’ajoute à la liste !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1979059" y="6408863"/>
            <a:ext cx="655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u="sng" cap="small" dirty="0" smtClean="0">
                <a:solidFill>
                  <a:srgbClr val="002060"/>
                </a:solidFill>
              </a:rPr>
              <a:t>Ici, vous travaillez sur des notices de la zone Institutionnelle !</a:t>
            </a:r>
            <a:endParaRPr lang="fr-BE" sz="2000" b="1" u="sng" cap="small" dirty="0">
              <a:solidFill>
                <a:srgbClr val="002060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35396" y="1113380"/>
            <a:ext cx="3104762" cy="1409524"/>
            <a:chOff x="135396" y="1113380"/>
            <a:chExt cx="3104762" cy="140952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96" y="1113380"/>
              <a:ext cx="3104762" cy="140952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1520" y="1412776"/>
              <a:ext cx="1728192" cy="1961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3528" y="2070618"/>
              <a:ext cx="1292241" cy="2859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35" y="2026152"/>
            <a:ext cx="3400000" cy="401904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81" y="5957642"/>
            <a:ext cx="720080" cy="54006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1979059" y="1510864"/>
            <a:ext cx="2159202" cy="392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687777" y="1908349"/>
            <a:ext cx="2450484" cy="394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298722" y="4904387"/>
            <a:ext cx="1784603" cy="849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306481" y="2666674"/>
            <a:ext cx="1769575" cy="2237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92888" cy="720080"/>
          </a:xfrm>
        </p:spPr>
        <p:txBody>
          <a:bodyPr/>
          <a:lstStyle/>
          <a:p>
            <a:r>
              <a:rPr lang="fr-BE"/>
              <a:t>Présentation du </a:t>
            </a:r>
            <a:r>
              <a:rPr lang="fr-BE" cap="small"/>
              <a:t>Metadata Editor</a:t>
            </a:r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946124"/>
            <a:ext cx="2924175" cy="29718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7843" y="4759338"/>
            <a:ext cx="586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cap="small" smtClean="0">
                <a:solidFill>
                  <a:srgbClr val="002060"/>
                </a:solidFill>
              </a:rPr>
              <a:t>Ou travailler sur des notices de la zone Communauté.</a:t>
            </a:r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099578"/>
            <a:ext cx="590563" cy="662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57" y="1405755"/>
            <a:ext cx="474340" cy="4545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212" y="1863900"/>
            <a:ext cx="426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cap="small" smtClean="0">
                <a:solidFill>
                  <a:srgbClr val="002060"/>
                </a:solidFill>
              </a:rPr>
              <a:t>Vous pouvez aussi travailler sur des notices en mode </a:t>
            </a:r>
            <a:r>
              <a:rPr lang="fr-BE" b="1" i="1" u="sng" cap="small" smtClean="0">
                <a:solidFill>
                  <a:srgbClr val="002060"/>
                </a:solidFill>
              </a:rPr>
              <a:t>brouillon</a:t>
            </a:r>
            <a:r>
              <a:rPr lang="fr-BE" b="1" u="sng" cap="small" smtClean="0">
                <a:solidFill>
                  <a:srgbClr val="002060"/>
                </a:solidFill>
              </a:rPr>
              <a:t> : elles ne seront pas enregistrée dans la zone Institution et ne seront pas visibles sur Primo par l’utilisateur final.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797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err="1" smtClean="0">
                <a:solidFill>
                  <a:srgbClr val="C00000"/>
                </a:solidFill>
              </a:rPr>
              <a:t>Rules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4188" y="692696"/>
            <a:ext cx="549906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smtClean="0">
                <a:solidFill>
                  <a:srgbClr val="0070C0"/>
                </a:solidFill>
              </a:rPr>
              <a:t>Il s’agit de règles qui permettent de définir des traitements sur les données. Les règles peuvent être créées par Uliège Library ou</a:t>
            </a:r>
            <a:r>
              <a:rPr lang="fr-BE" sz="1400" smtClean="0">
                <a:solidFill>
                  <a:srgbClr val="0070C0"/>
                </a:solidFill>
              </a:rPr>
              <a:t> </a:t>
            </a:r>
            <a:r>
              <a:rPr lang="fr-BE" sz="1400" b="1">
                <a:solidFill>
                  <a:srgbClr val="0070C0"/>
                </a:solidFill>
              </a:rPr>
              <a:t>partagées par les clients ExLibris et </a:t>
            </a:r>
            <a:r>
              <a:rPr lang="fr-BE" sz="1400" b="1" smtClean="0">
                <a:solidFill>
                  <a:srgbClr val="0070C0"/>
                </a:solidFill>
              </a:rPr>
              <a:t>donc réutilisables par chaque client.</a:t>
            </a:r>
            <a:endParaRPr lang="fr-BE" sz="1400" b="1">
              <a:solidFill>
                <a:srgbClr val="0070C0"/>
              </a:solidFill>
            </a:endParaRPr>
          </a:p>
          <a:p>
            <a:endParaRPr lang="fr-BE" sz="1600" b="1" smtClean="0">
              <a:solidFill>
                <a:srgbClr val="0070C0"/>
              </a:solidFill>
            </a:endParaRPr>
          </a:p>
          <a:p>
            <a:r>
              <a:rPr lang="fr-BE" sz="1600" b="1" smtClean="0">
                <a:solidFill>
                  <a:srgbClr val="C00000"/>
                </a:solidFill>
              </a:rPr>
              <a:t>Les </a:t>
            </a:r>
            <a:r>
              <a:rPr lang="fr-BE" sz="1600" b="1" dirty="0">
                <a:solidFill>
                  <a:srgbClr val="C00000"/>
                </a:solidFill>
              </a:rPr>
              <a:t>règles de </a:t>
            </a:r>
            <a:r>
              <a:rPr lang="fr-BE" sz="1600" b="1">
                <a:solidFill>
                  <a:srgbClr val="C00000"/>
                </a:solidFill>
              </a:rPr>
              <a:t>normalisation </a:t>
            </a:r>
            <a:r>
              <a:rPr lang="fr-BE" sz="1600" b="1" smtClean="0">
                <a:solidFill>
                  <a:srgbClr val="C00000"/>
                </a:solidFill>
              </a:rPr>
              <a:t>- </a:t>
            </a:r>
            <a:r>
              <a:rPr lang="fr-BE" sz="1600" smtClean="0"/>
              <a:t>par exemple, </a:t>
            </a:r>
            <a:r>
              <a:rPr lang="fr-BE" sz="1600" dirty="0" smtClean="0"/>
              <a:t>ajout du 999 pour les fonds patrimoniaux</a:t>
            </a:r>
            <a:r>
              <a:rPr lang="fr-BE" sz="1600" smtClean="0"/>
              <a:t>, du 996 pour les nouvelles acquisitions, </a:t>
            </a:r>
            <a:r>
              <a:rPr lang="fr-BE" sz="1600" dirty="0" smtClean="0"/>
              <a:t>règles pour l’import à partir de </a:t>
            </a:r>
            <a:r>
              <a:rPr lang="fr-BE" sz="1600" smtClean="0"/>
              <a:t>catalogues </a:t>
            </a:r>
            <a:r>
              <a:rPr lang="fr-BE" sz="1600"/>
              <a:t>externes - </a:t>
            </a:r>
            <a:r>
              <a:rPr lang="fr-BE" sz="1600" smtClean="0"/>
              <a:t>suppression </a:t>
            </a:r>
            <a:r>
              <a:rPr lang="fr-BE" sz="1600"/>
              <a:t>de zones locales principalement)</a:t>
            </a:r>
            <a:endParaRPr lang="fr-BE" sz="1600" dirty="0" smtClean="0"/>
          </a:p>
          <a:p>
            <a:endParaRPr lang="fr-BE" sz="1600" dirty="0" smtClean="0"/>
          </a:p>
          <a:p>
            <a:r>
              <a:rPr lang="fr-BE" sz="1600" b="1" dirty="0">
                <a:solidFill>
                  <a:srgbClr val="C00000"/>
                </a:solidFill>
              </a:rPr>
              <a:t>Les règles de fusion entre </a:t>
            </a:r>
            <a:r>
              <a:rPr lang="fr-BE" sz="1600" b="1">
                <a:solidFill>
                  <a:srgbClr val="C00000"/>
                </a:solidFill>
              </a:rPr>
              <a:t>notices </a:t>
            </a:r>
            <a:r>
              <a:rPr lang="fr-BE" sz="1600" b="1" smtClean="0">
                <a:solidFill>
                  <a:srgbClr val="C00000"/>
                </a:solidFill>
              </a:rPr>
              <a:t>- </a:t>
            </a:r>
            <a:r>
              <a:rPr lang="fr-BE" sz="1600" smtClean="0"/>
              <a:t>par </a:t>
            </a:r>
            <a:r>
              <a:rPr lang="fr-BE" sz="1600" dirty="0"/>
              <a:t>exemple, à partir d’une recherche dans un catalogue externe, comment s’opère la fusion entre la notice externe et la notice déjà présente dans le catalogue</a:t>
            </a:r>
            <a:r>
              <a:rPr lang="fr-BE" sz="1600" dirty="0" smtClean="0"/>
              <a:t>)</a:t>
            </a:r>
          </a:p>
          <a:p>
            <a:endParaRPr lang="fr-BE" sz="1600" dirty="0" smtClean="0"/>
          </a:p>
          <a:p>
            <a:r>
              <a:rPr lang="fr-BE" sz="1600" b="1" dirty="0">
                <a:solidFill>
                  <a:srgbClr val="C00000"/>
                </a:solidFill>
              </a:rPr>
              <a:t>Les </a:t>
            </a:r>
            <a:r>
              <a:rPr lang="fr-BE" sz="1600" b="1">
                <a:solidFill>
                  <a:srgbClr val="C00000"/>
                </a:solidFill>
              </a:rPr>
              <a:t>règles </a:t>
            </a:r>
            <a:r>
              <a:rPr lang="fr-BE" sz="1600" b="1" smtClean="0">
                <a:solidFill>
                  <a:srgbClr val="C00000"/>
                </a:solidFill>
              </a:rPr>
              <a:t>d’indication - </a:t>
            </a:r>
            <a:r>
              <a:rPr lang="fr-BE" sz="1600" smtClean="0"/>
              <a:t>utilisables </a:t>
            </a:r>
            <a:r>
              <a:rPr lang="fr-BE" sz="1600" dirty="0"/>
              <a:t>dans les sets pour filtrer le résultat, par exemple sur la présence ou l’absence d’un champ ou d’un sous-champ</a:t>
            </a:r>
            <a:r>
              <a:rPr lang="fr-BE" sz="1600" dirty="0" smtClean="0"/>
              <a:t>)</a:t>
            </a:r>
          </a:p>
          <a:p>
            <a:endParaRPr lang="fr-BE" sz="1600" dirty="0" smtClean="0"/>
          </a:p>
          <a:p>
            <a:r>
              <a:rPr lang="fr-BE" sz="1600" b="1" dirty="0">
                <a:solidFill>
                  <a:srgbClr val="C00000"/>
                </a:solidFill>
              </a:rPr>
              <a:t>Les règles de </a:t>
            </a:r>
            <a:r>
              <a:rPr lang="fr-BE" sz="1600" b="1">
                <a:solidFill>
                  <a:srgbClr val="C00000"/>
                </a:solidFill>
              </a:rPr>
              <a:t>niveau résumé - </a:t>
            </a:r>
            <a:r>
              <a:rPr lang="fr-BE" sz="1600" smtClean="0"/>
              <a:t>pour définir les niveaux de notices (par exemple, les notices minimales de commandes ont le niveau le plus bas ‘01’)</a:t>
            </a:r>
            <a:endParaRPr lang="fr-BE" sz="1600" dirty="0" smtClean="0"/>
          </a:p>
          <a:p>
            <a:endParaRPr lang="fr-BE" sz="1600" dirty="0" smtClean="0"/>
          </a:p>
          <a:p>
            <a:r>
              <a:rPr lang="fr-BE" sz="1600" b="1" dirty="0">
                <a:solidFill>
                  <a:srgbClr val="C00000"/>
                </a:solidFill>
              </a:rPr>
              <a:t>Les règles de vedettes </a:t>
            </a:r>
            <a:r>
              <a:rPr lang="fr-BE" sz="1600" b="1" smtClean="0">
                <a:solidFill>
                  <a:srgbClr val="C00000"/>
                </a:solidFill>
              </a:rPr>
              <a:t>d’autorité</a:t>
            </a:r>
            <a:r>
              <a:rPr lang="fr-BE" sz="1600" smtClean="0"/>
              <a:t> </a:t>
            </a:r>
            <a:r>
              <a:rPr lang="fr-BE" sz="1600" b="1" smtClean="0">
                <a:solidFill>
                  <a:srgbClr val="C00000"/>
                </a:solidFill>
              </a:rPr>
              <a:t>– </a:t>
            </a:r>
            <a:r>
              <a:rPr lang="fr-BE" sz="1600" smtClean="0"/>
              <a:t>configuration de l’affichage des listes appelées en catalogage</a:t>
            </a:r>
            <a:endParaRPr lang="fr-BE" sz="1600" dirty="0"/>
          </a:p>
          <a:p>
            <a:endParaRPr lang="fr-BE" sz="1600" dirty="0"/>
          </a:p>
          <a:p>
            <a:endParaRPr lang="fr-BE" sz="1600" dirty="0" smtClean="0"/>
          </a:p>
          <a:p>
            <a:pPr marL="342900" indent="-342900">
              <a:buFontTx/>
              <a:buChar char="-"/>
            </a:pPr>
            <a:endParaRPr lang="fr-BE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5484813"/>
            <a:ext cx="2390272" cy="646331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cap="small" dirty="0" smtClean="0">
                <a:solidFill>
                  <a:srgbClr val="FF0000"/>
                </a:solidFill>
              </a:rPr>
              <a:t>SURTOUT NE MODIFIEZ RIEN !</a:t>
            </a:r>
            <a:endParaRPr lang="fr-BE" cap="small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5" y="1196752"/>
            <a:ext cx="2766077" cy="4321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flipH="1">
            <a:off x="1548543" y="1808820"/>
            <a:ext cx="1455701" cy="3240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1533660" y="2970686"/>
            <a:ext cx="1470584" cy="45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1475656" y="3771086"/>
            <a:ext cx="1538532" cy="392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1619570" y="4430105"/>
            <a:ext cx="1423094" cy="619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1581150" y="5019676"/>
            <a:ext cx="1480047" cy="1003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43" y="5748043"/>
            <a:ext cx="328931" cy="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" y="1340768"/>
            <a:ext cx="8280268" cy="368243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575556" y="5023200"/>
            <a:ext cx="7344816" cy="1079556"/>
          </a:xfrm>
          <a:prstGeom prst="rect">
            <a:avLst/>
          </a:prstGeom>
          <a:ln>
            <a:solidFill>
              <a:srgbClr val="27898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endParaRPr lang="fr-BE" b="1" smtClean="0"/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fr-BE" b="1" smtClean="0"/>
              <a:t>Espace de travail </a:t>
            </a:r>
            <a:r>
              <a:rPr lang="fr-BE" smtClean="0"/>
              <a:t>dans lequel s’affiche la notice Marc21.</a:t>
            </a: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fr-BE" smtClean="0"/>
              <a:t>Cet espace comprend une </a:t>
            </a:r>
            <a:r>
              <a:rPr lang="fr-BE" b="1" smtClean="0"/>
              <a:t>barre de menu </a:t>
            </a:r>
            <a:r>
              <a:rPr lang="fr-BE" smtClean="0"/>
              <a:t>et d’</a:t>
            </a:r>
            <a:r>
              <a:rPr lang="fr-BE" b="1" smtClean="0"/>
              <a:t>outils.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28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</a:t>
            </a:r>
            <a:r>
              <a:rPr lang="fr-BE" b="1" cap="small" smtClean="0">
                <a:solidFill>
                  <a:srgbClr val="C00000"/>
                </a:solidFill>
              </a:rPr>
              <a:t>menu FILE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372100" cy="30099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Flèche courbée vers le bas 7"/>
          <p:cNvSpPr/>
          <p:nvPr/>
        </p:nvSpPr>
        <p:spPr>
          <a:xfrm rot="202529">
            <a:off x="3923928" y="1412776"/>
            <a:ext cx="2808312" cy="829789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2656" y="2314573"/>
            <a:ext cx="28620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sz="2200" dirty="0" smtClean="0">
                <a:solidFill>
                  <a:srgbClr val="0070C0"/>
                </a:solidFill>
              </a:rPr>
              <a:t>Permet </a:t>
            </a:r>
            <a:r>
              <a:rPr lang="fr-BE" sz="2200" dirty="0">
                <a:solidFill>
                  <a:srgbClr val="0070C0"/>
                </a:solidFill>
              </a:rPr>
              <a:t>de créer et enregistrer une nouvelle notice </a:t>
            </a:r>
            <a:r>
              <a:rPr lang="fr-BE" sz="2200" dirty="0" smtClean="0">
                <a:solidFill>
                  <a:srgbClr val="0070C0"/>
                </a:solidFill>
              </a:rPr>
              <a:t>Marc21</a:t>
            </a:r>
            <a:endParaRPr lang="fr-BE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Rôle des utilisateurs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b="1" cap="small" dirty="0"/>
              <a:t>Physical </a:t>
            </a:r>
            <a:r>
              <a:rPr lang="fr-BE" b="1" cap="small" dirty="0" err="1"/>
              <a:t>inventory</a:t>
            </a:r>
            <a:r>
              <a:rPr lang="fr-BE" b="1" cap="small" dirty="0"/>
              <a:t> </a:t>
            </a:r>
            <a:r>
              <a:rPr lang="fr-BE" b="1" cap="small" dirty="0" err="1"/>
              <a:t>operator</a:t>
            </a:r>
            <a:r>
              <a:rPr lang="fr-BE" b="1" cap="small" dirty="0"/>
              <a:t> </a:t>
            </a:r>
            <a:r>
              <a:rPr lang="fr-BE"/>
              <a:t>: </a:t>
            </a:r>
            <a:r>
              <a:rPr lang="fr-BE" smtClean="0"/>
              <a:t>créer &amp; </a:t>
            </a:r>
            <a:r>
              <a:rPr lang="fr-BE" dirty="0"/>
              <a:t>modifier des exemplaires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b="1" cap="small" dirty="0"/>
              <a:t>Physical </a:t>
            </a:r>
            <a:r>
              <a:rPr lang="fr-BE" b="1" cap="small" dirty="0" err="1"/>
              <a:t>inventory</a:t>
            </a:r>
            <a:r>
              <a:rPr lang="fr-BE" b="1" cap="small" dirty="0"/>
              <a:t> </a:t>
            </a:r>
            <a:r>
              <a:rPr lang="fr-BE" b="1" cap="small" dirty="0" err="1"/>
              <a:t>operator</a:t>
            </a:r>
            <a:r>
              <a:rPr lang="fr-BE" b="1" cap="small" dirty="0"/>
              <a:t> </a:t>
            </a:r>
            <a:r>
              <a:rPr lang="fr-BE" b="1" cap="small" dirty="0" err="1"/>
              <a:t>extended</a:t>
            </a:r>
            <a:r>
              <a:rPr lang="fr-BE" b="1" cap="small" dirty="0"/>
              <a:t> </a:t>
            </a:r>
            <a:r>
              <a:rPr lang="fr-BE" dirty="0"/>
              <a:t>: +  supprimer des exemplaires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fr-BE" dirty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b="1" cap="small" smtClean="0"/>
              <a:t>Cataloger</a:t>
            </a:r>
            <a:r>
              <a:rPr lang="fr-BE"/>
              <a:t> : créer &amp; modifier les notices bibliographiques, holdings et d’autorité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b="1" cap="small" smtClean="0"/>
              <a:t>Cataloger </a:t>
            </a:r>
            <a:r>
              <a:rPr lang="fr-BE" b="1" cap="small" dirty="0" err="1"/>
              <a:t>extended</a:t>
            </a:r>
            <a:r>
              <a:rPr lang="fr-BE" b="1" cap="small" dirty="0"/>
              <a:t>* </a:t>
            </a:r>
            <a:r>
              <a:rPr lang="fr-BE"/>
              <a:t>: </a:t>
            </a:r>
            <a:r>
              <a:rPr lang="fr-BE" smtClean="0"/>
              <a:t>+ </a:t>
            </a:r>
            <a:r>
              <a:rPr lang="fr-BE" dirty="0"/>
              <a:t>supprimer des notices bibliographiques, holdings </a:t>
            </a:r>
            <a:r>
              <a:rPr lang="fr-BE"/>
              <a:t>et </a:t>
            </a:r>
            <a:r>
              <a:rPr lang="fr-BE" smtClean="0"/>
              <a:t>d’autorité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fr-BE" dirty="0"/>
          </a:p>
          <a:p>
            <a:pPr marL="411480" lvl="1" indent="0">
              <a:buClr>
                <a:schemeClr val="tx2">
                  <a:lumMod val="50000"/>
                </a:schemeClr>
              </a:buClr>
              <a:buNone/>
            </a:pPr>
            <a:r>
              <a:rPr lang="fr-BE" i="1" smtClean="0">
                <a:solidFill>
                  <a:srgbClr val="08B4B8"/>
                </a:solidFill>
              </a:rPr>
              <a:t>(Les rôles sont activés en fonction des certifications Resource management)</a:t>
            </a:r>
            <a:endParaRPr lang="fr-BE" i="1" dirty="0">
              <a:solidFill>
                <a:srgbClr val="08B4B8"/>
              </a:solidFill>
            </a:endParaRP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menu FILE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5121" y="692696"/>
            <a:ext cx="426666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cs typeface="Aparajita" panose="020B0604020202020204" pitchFamily="34" charset="0"/>
              </a:rPr>
              <a:t>Enregistre le brouillon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Enregistre la notice dans le MMS (supprime les champs/sous-champs vides)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Enregistre la notice et la supprime de la liste de ‘vos’ notices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Supprime la notice de la liste de ‘vos’ notices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Enregistre la notice comme grille de saisie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Recharge la notice originale (par ex. la notice (importée) avant vos modifications 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Supprime la notice et son inventaire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BE" sz="22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1" y="1052736"/>
            <a:ext cx="3573160" cy="499246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434064" y="908720"/>
            <a:ext cx="2831057" cy="118368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399554" y="1362838"/>
            <a:ext cx="921071" cy="106597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378940" y="2452440"/>
            <a:ext cx="941685" cy="38208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819658" y="3188352"/>
            <a:ext cx="2500967" cy="30693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323070" y="4670586"/>
            <a:ext cx="1997555" cy="174526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921441" y="3927335"/>
            <a:ext cx="2399184" cy="59923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685190" y="5164651"/>
            <a:ext cx="2579931" cy="49461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enthèse ouvrante 32"/>
          <p:cNvSpPr/>
          <p:nvPr/>
        </p:nvSpPr>
        <p:spPr>
          <a:xfrm>
            <a:off x="467544" y="3717032"/>
            <a:ext cx="72008" cy="504056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>
            <a:off x="2172203" y="6093296"/>
            <a:ext cx="50114" cy="654790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179435" y="6239161"/>
            <a:ext cx="628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smtClean="0">
                <a:solidFill>
                  <a:schemeClr val="tx2"/>
                </a:solidFill>
              </a:rPr>
              <a:t>La fonction d’assignation fait l’objet d’un </a:t>
            </a:r>
            <a:r>
              <a:rPr lang="fr-BE" sz="1600" i="1" dirty="0" smtClean="0">
                <a:solidFill>
                  <a:srgbClr val="0070C0"/>
                </a:solidFill>
                <a:hlinkClick r:id="rId3"/>
              </a:rPr>
              <a:t>document spécifique</a:t>
            </a:r>
            <a:endParaRPr lang="fr-BE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5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1788" y="5504945"/>
            <a:ext cx="548640" cy="396240"/>
          </a:xfrm>
        </p:spPr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403058"/>
            <a:ext cx="5082628" cy="365760"/>
          </a:xfrm>
        </p:spPr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548681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menu EDIT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495894"/>
            <a:ext cx="45101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cs typeface="Aparajita" panose="020B0604020202020204" pitchFamily="34" charset="0"/>
              </a:rPr>
              <a:t>Ajouter un champ </a:t>
            </a:r>
            <a:r>
              <a:rPr lang="fr-BE" dirty="0" smtClean="0">
                <a:cs typeface="Aparajita" panose="020B0604020202020204" pitchFamily="34" charset="0"/>
              </a:rPr>
              <a:t>-&gt; connaître les étiquettes Marc !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Supprimer un champ</a:t>
            </a:r>
          </a:p>
          <a:p>
            <a:endParaRPr lang="fr-BE" sz="1000" b="1" dirty="0" smtClean="0">
              <a:solidFill>
                <a:srgbClr val="0070C0"/>
              </a:solidFill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Ajouter un sous-champ </a:t>
            </a:r>
            <a:r>
              <a:rPr lang="fr-BE" dirty="0" smtClean="0">
                <a:cs typeface="Aparajita" panose="020B0604020202020204" pitchFamily="34" charset="0"/>
              </a:rPr>
              <a:t>-&gt; les $$ s’ajoutent automatiquement, il suffit d’ajouter le code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Dupliquer le champ pour ajouter des éléments en écriture non latine</a:t>
            </a:r>
          </a:p>
          <a:p>
            <a:endParaRPr lang="fr-BE" sz="1000" b="1" dirty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Améliorer la notice </a:t>
            </a:r>
            <a:r>
              <a:rPr lang="fr-BE" dirty="0" smtClean="0">
                <a:cs typeface="Aparajita" panose="020B0604020202020204" pitchFamily="34" charset="0"/>
              </a:rPr>
              <a:t>-&gt; pour l’instant ‘Fonds ancien !</a:t>
            </a: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Ouvrir la grille de catalogage à partir d’une notice en cours</a:t>
            </a:r>
          </a:p>
          <a:p>
            <a:endParaRPr lang="fr-BE" sz="1000" b="1" dirty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Afficher 2 notices </a:t>
            </a:r>
          </a:p>
          <a:p>
            <a:endParaRPr lang="fr-BE" sz="1000" b="1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Plein</a:t>
            </a:r>
            <a:r>
              <a:rPr lang="fr-BE" sz="2000" b="1" dirty="0" smtClean="0">
                <a:cs typeface="Aparajita" panose="020B0604020202020204" pitchFamily="34" charset="0"/>
              </a:rPr>
              <a:t> </a:t>
            </a:r>
            <a:r>
              <a:rPr lang="fr-BE" sz="2000" dirty="0" smtClean="0">
                <a:cs typeface="Aparajita" panose="020B0604020202020204" pitchFamily="34" charset="0"/>
              </a:rPr>
              <a:t>écran</a:t>
            </a:r>
          </a:p>
          <a:p>
            <a:endParaRPr lang="fr-BE" sz="1000" b="1" dirty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Ouvrir</a:t>
            </a:r>
            <a:r>
              <a:rPr lang="fr-BE" sz="2000" b="1" dirty="0" smtClean="0">
                <a:cs typeface="Aparajita" panose="020B0604020202020204" pitchFamily="34" charset="0"/>
              </a:rPr>
              <a:t> </a:t>
            </a:r>
            <a:r>
              <a:rPr lang="fr-BE" sz="2000" dirty="0" smtClean="0">
                <a:cs typeface="Aparajita" panose="020B0604020202020204" pitchFamily="34" charset="0"/>
              </a:rPr>
              <a:t>le</a:t>
            </a:r>
            <a:r>
              <a:rPr lang="fr-BE" sz="2000" b="1" dirty="0" smtClean="0">
                <a:cs typeface="Aparajita" panose="020B0604020202020204" pitchFamily="34" charset="0"/>
              </a:rPr>
              <a:t> </a:t>
            </a:r>
            <a:r>
              <a:rPr lang="fr-BE" sz="2000" dirty="0" smtClean="0">
                <a:cs typeface="Aparajita" panose="020B0604020202020204" pitchFamily="34" charset="0"/>
              </a:rPr>
              <a:t>formulaire</a:t>
            </a:r>
            <a:r>
              <a:rPr lang="fr-BE" sz="2000" b="1" dirty="0" smtClean="0">
                <a:cs typeface="Aparajita" panose="020B0604020202020204" pitchFamily="34" charset="0"/>
              </a:rPr>
              <a:t> </a:t>
            </a:r>
            <a:r>
              <a:rPr lang="fr-BE" sz="2000" dirty="0" smtClean="0">
                <a:cs typeface="Aparajita" panose="020B0604020202020204" pitchFamily="34" charset="0"/>
              </a:rPr>
              <a:t>de</a:t>
            </a:r>
            <a:r>
              <a:rPr lang="fr-BE" sz="2000" b="1" dirty="0" smtClean="0">
                <a:cs typeface="Aparajita" panose="020B0604020202020204" pitchFamily="34" charset="0"/>
              </a:rPr>
              <a:t> </a:t>
            </a:r>
            <a:r>
              <a:rPr lang="fr-BE" sz="2000" dirty="0" smtClean="0">
                <a:cs typeface="Aparajita" panose="020B0604020202020204" pitchFamily="34" charset="0"/>
              </a:rPr>
              <a:t>saisie</a:t>
            </a:r>
          </a:p>
          <a:p>
            <a:endParaRPr lang="fr-BE" sz="1000" b="1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Fermer le formulaire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1"/>
            <a:ext cx="2636230" cy="571183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10" name="Connecteur droit avec flèche 9"/>
          <p:cNvCxnSpPr/>
          <p:nvPr/>
        </p:nvCxnSpPr>
        <p:spPr>
          <a:xfrm flipV="1">
            <a:off x="2989755" y="692697"/>
            <a:ext cx="1006181" cy="83250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964009" y="1444770"/>
            <a:ext cx="1031927" cy="33617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985662" y="1885244"/>
            <a:ext cx="1010274" cy="24566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59916" y="2362120"/>
            <a:ext cx="1109099" cy="274793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934170" y="2838996"/>
            <a:ext cx="1134845" cy="51799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339752" y="3140969"/>
            <a:ext cx="1729263" cy="100811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632336" y="3606710"/>
            <a:ext cx="2436261" cy="130206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632336" y="3916911"/>
            <a:ext cx="2436261" cy="141799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881622" y="4297369"/>
            <a:ext cx="2113896" cy="152413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1056155" y="4613912"/>
            <a:ext cx="2965109" cy="169566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enthèse ouvrante 17"/>
          <p:cNvSpPr/>
          <p:nvPr/>
        </p:nvSpPr>
        <p:spPr>
          <a:xfrm flipH="1">
            <a:off x="2627784" y="5735512"/>
            <a:ext cx="150079" cy="693686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552" y="6497537"/>
            <a:ext cx="770485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cs typeface="Aparajita" panose="020B0604020202020204" pitchFamily="34" charset="0"/>
              </a:rPr>
              <a:t>Concerne les notices avec caractères non latins (</a:t>
            </a:r>
            <a:r>
              <a:rPr lang="fr-BE" dirty="0" err="1">
                <a:cs typeface="Aparajita" panose="020B0604020202020204" pitchFamily="34" charset="0"/>
              </a:rPr>
              <a:t>cf</a:t>
            </a:r>
            <a:r>
              <a:rPr lang="fr-BE" dirty="0">
                <a:cs typeface="Aparajita" panose="020B0604020202020204" pitchFamily="34" charset="0"/>
              </a:rPr>
              <a:t> </a:t>
            </a:r>
            <a:r>
              <a:rPr lang="fr-BE" i="1" dirty="0" smtClean="0">
                <a:solidFill>
                  <a:schemeClr val="tx2"/>
                </a:solidFill>
                <a:hlinkClick r:id="rId3"/>
              </a:rPr>
              <a:t>document détaillé sur le wiki</a:t>
            </a:r>
            <a:r>
              <a:rPr lang="fr-BE" dirty="0">
                <a:cs typeface="Aparajita" panose="020B0604020202020204" pitchFamily="34" charset="0"/>
              </a:rPr>
              <a:t>)</a:t>
            </a:r>
          </a:p>
        </p:txBody>
      </p:sp>
      <p:cxnSp>
        <p:nvCxnSpPr>
          <p:cNvPr id="11" name="Connecteur droit avec flèche 10"/>
          <p:cNvCxnSpPr>
            <a:stCxn id="18" idx="1"/>
          </p:cNvCxnSpPr>
          <p:nvPr/>
        </p:nvCxnSpPr>
        <p:spPr>
          <a:xfrm>
            <a:off x="2777863" y="6082355"/>
            <a:ext cx="702109" cy="41239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menu TOOLS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" y="1086337"/>
            <a:ext cx="2933117" cy="4758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2483820" y="1256862"/>
            <a:ext cx="1865028" cy="49878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686035" y="2060848"/>
            <a:ext cx="2631935" cy="8843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17970" y="1105025"/>
            <a:ext cx="403516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cs typeface="Aparajita" panose="020B0604020202020204" pitchFamily="34" charset="0"/>
              </a:rPr>
              <a:t>Chercher dans les </a:t>
            </a:r>
            <a:r>
              <a:rPr lang="fr-BE" sz="2000" smtClean="0">
                <a:cs typeface="Aparajita" panose="020B0604020202020204" pitchFamily="34" charset="0"/>
              </a:rPr>
              <a:t>catalogues externes (Z39.50)</a:t>
            </a:r>
            <a:endParaRPr lang="fr-BE" sz="2000" dirty="0" smtClean="0">
              <a:cs typeface="Aparajita" panose="020B0604020202020204" pitchFamily="34" charset="0"/>
            </a:endParaRP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Voir les versions (révisions) de la notice -&gt; permet de restaurer une version précédente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sz="2000" smtClean="0">
                <a:cs typeface="Aparajita" panose="020B0604020202020204" pitchFamily="34" charset="0"/>
              </a:rPr>
              <a:t>Valider (contrôle du format)</a:t>
            </a:r>
            <a:endParaRPr lang="fr-BE" sz="2000" dirty="0" smtClean="0">
              <a:cs typeface="Aparajita" panose="020B0604020202020204" pitchFamily="34" charset="0"/>
            </a:endParaRP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Parcourir la liste des cotes de rangement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sz="2000" dirty="0" smtClean="0">
                <a:cs typeface="Aparajita" panose="020B0604020202020204" pitchFamily="34" charset="0"/>
              </a:rPr>
              <a:t>Supprimer toutes les notices de la liste des notices pour n’importe quel utilisateur =&gt; </a:t>
            </a:r>
            <a:r>
              <a:rPr lang="fr-BE" sz="2000" dirty="0" smtClean="0">
                <a:solidFill>
                  <a:srgbClr val="FF0000"/>
                </a:solidFill>
                <a:cs typeface="Aparajita" panose="020B0604020202020204" pitchFamily="34" charset="0"/>
              </a:rPr>
              <a:t>NE PAS UTILISER &gt; normalement réservé aux administrateurs du système </a:t>
            </a:r>
            <a:endParaRPr lang="fr-BE" sz="2000" dirty="0">
              <a:solidFill>
                <a:srgbClr val="FF0000"/>
              </a:solidFill>
              <a:cs typeface="Aparajita" panose="020B0604020202020204" pitchFamily="34" charset="0"/>
            </a:endParaRPr>
          </a:p>
          <a:p>
            <a:endParaRPr lang="fr-BE" sz="20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fr-BE" sz="2000" b="1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fr-BE" sz="2200" b="1" dirty="0" smtClean="0">
              <a:solidFill>
                <a:srgbClr val="0070C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750685" y="2513820"/>
            <a:ext cx="1567285" cy="62714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913247" y="2907865"/>
            <a:ext cx="1404723" cy="64543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671005" y="4170160"/>
            <a:ext cx="1646965" cy="20616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rminaison 23"/>
          <p:cNvSpPr/>
          <p:nvPr/>
        </p:nvSpPr>
        <p:spPr>
          <a:xfrm>
            <a:off x="253088" y="3357012"/>
            <a:ext cx="1185779" cy="216024"/>
          </a:xfrm>
          <a:prstGeom prst="flowChartTermina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339752" y="6067663"/>
            <a:ext cx="42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smtClean="0">
                <a:solidFill>
                  <a:schemeClr val="tx2"/>
                </a:solidFill>
              </a:rPr>
              <a:t>En lien avec la </a:t>
            </a:r>
            <a:r>
              <a:rPr lang="fr-BE" sz="1600" i="1" dirty="0">
                <a:solidFill>
                  <a:schemeClr val="tx2"/>
                </a:solidFill>
              </a:rPr>
              <a:t>fonction </a:t>
            </a:r>
            <a:r>
              <a:rPr lang="fr-BE" sz="1600" i="1" dirty="0" smtClean="0">
                <a:solidFill>
                  <a:schemeClr val="tx2"/>
                </a:solidFill>
              </a:rPr>
              <a:t>d’assignation, qui </a:t>
            </a:r>
            <a:r>
              <a:rPr lang="fr-BE" sz="1600" i="1" dirty="0">
                <a:solidFill>
                  <a:schemeClr val="tx2"/>
                </a:solidFill>
              </a:rPr>
              <a:t>fait l’objet d’un </a:t>
            </a:r>
            <a:r>
              <a:rPr lang="fr-BE" sz="1600" i="1" dirty="0">
                <a:solidFill>
                  <a:schemeClr val="tx2"/>
                </a:solidFill>
                <a:hlinkClick r:id="rId3"/>
              </a:rPr>
              <a:t>document spécifique</a:t>
            </a:r>
            <a:endParaRPr lang="fr-BE" sz="1600" i="1" dirty="0">
              <a:solidFill>
                <a:schemeClr val="tx2"/>
              </a:solidFill>
            </a:endParaRPr>
          </a:p>
        </p:txBody>
      </p:sp>
      <p:sp>
        <p:nvSpPr>
          <p:cNvPr id="26" name="Terminaison 25"/>
          <p:cNvSpPr/>
          <p:nvPr/>
        </p:nvSpPr>
        <p:spPr>
          <a:xfrm>
            <a:off x="2030747" y="6029730"/>
            <a:ext cx="4574445" cy="679502"/>
          </a:xfrm>
          <a:prstGeom prst="flowChartTermina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menu TOOLS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88932" y="6223404"/>
            <a:ext cx="60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cs typeface="Aparajita" panose="020B0604020202020204" pitchFamily="34" charset="0"/>
              </a:rPr>
              <a:t>La ligne est cochée </a:t>
            </a:r>
            <a:r>
              <a:rPr lang="fr-BE">
                <a:cs typeface="Aparajita" panose="020B0604020202020204" pitchFamily="34" charset="0"/>
              </a:rPr>
              <a:t>-&gt; </a:t>
            </a:r>
            <a:r>
              <a:rPr lang="fr-BE" smtClean="0">
                <a:cs typeface="Aparajita" panose="020B0604020202020204" pitchFamily="34" charset="0"/>
              </a:rPr>
              <a:t>la notice n’est pas publiée </a:t>
            </a:r>
            <a:r>
              <a:rPr lang="fr-BE" dirty="0">
                <a:cs typeface="Aparajita" panose="020B0604020202020204" pitchFamily="34" charset="0"/>
              </a:rPr>
              <a:t>dans Primo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49273" y="573554"/>
            <a:ext cx="234661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mtClean="0">
                <a:cs typeface="Aparajita" panose="020B0604020202020204" pitchFamily="34" charset="0"/>
              </a:rPr>
              <a:t>Nouvelle notice liée par un 773 ou un 775</a:t>
            </a:r>
            <a:endParaRPr lang="fr-BE" dirty="0">
              <a:cs typeface="Aparajita" panose="020B0604020202020204" pitchFamily="34" charset="0"/>
            </a:endParaRPr>
          </a:p>
          <a:p>
            <a:endParaRPr lang="fr-BE" sz="1000" dirty="0" smtClean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Ajouter/créer un HOL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Ajouter une ligne de commande et sortir du </a:t>
            </a:r>
            <a:r>
              <a:rPr lang="fr-BE" cap="small" dirty="0" err="1" smtClean="0">
                <a:cs typeface="Aparajita" panose="020B0604020202020204" pitchFamily="34" charset="0"/>
              </a:rPr>
              <a:t>Metadata</a:t>
            </a:r>
            <a:r>
              <a:rPr lang="fr-BE" cap="small" dirty="0" smtClean="0">
                <a:cs typeface="Aparajita" panose="020B0604020202020204" pitchFamily="34" charset="0"/>
              </a:rPr>
              <a:t> Editor</a:t>
            </a:r>
            <a:endParaRPr lang="fr-BE" cap="small" dirty="0">
              <a:cs typeface="Aparajita" panose="020B0604020202020204" pitchFamily="34" charset="0"/>
            </a:endParaRP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Chercher des notices identiques dans le MMS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Voir l’inventaire (si HOL existe)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Visualiser en recherche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Voir la ligne de </a:t>
            </a:r>
            <a:r>
              <a:rPr lang="fr-BE">
                <a:cs typeface="Aparajita" panose="020B0604020202020204" pitchFamily="34" charset="0"/>
              </a:rPr>
              <a:t>commande </a:t>
            </a:r>
            <a:r>
              <a:rPr lang="fr-BE" smtClean="0">
                <a:cs typeface="Aparajita" panose="020B0604020202020204" pitchFamily="34" charset="0"/>
              </a:rPr>
              <a:t>(ici, pas </a:t>
            </a:r>
            <a:r>
              <a:rPr lang="fr-BE" dirty="0">
                <a:cs typeface="Aparajita" panose="020B0604020202020204" pitchFamily="34" charset="0"/>
              </a:rPr>
              <a:t>de </a:t>
            </a:r>
            <a:r>
              <a:rPr lang="fr-BE" dirty="0" smtClean="0">
                <a:cs typeface="Aparajita" panose="020B0604020202020204" pitchFamily="34" charset="0"/>
              </a:rPr>
              <a:t>commande)</a:t>
            </a:r>
          </a:p>
          <a:p>
            <a:endParaRPr lang="fr-BE" sz="1000" dirty="0">
              <a:cs typeface="Aparajita" panose="020B0604020202020204" pitchFamily="34" charset="0"/>
            </a:endParaRPr>
          </a:p>
          <a:p>
            <a:r>
              <a:rPr lang="fr-BE" dirty="0" smtClean="0">
                <a:cs typeface="Aparajita" panose="020B0604020202020204" pitchFamily="34" charset="0"/>
              </a:rPr>
              <a:t>Voir les notices liées</a:t>
            </a:r>
          </a:p>
        </p:txBody>
      </p:sp>
      <p:grpSp>
        <p:nvGrpSpPr>
          <p:cNvPr id="26" name="Grouper 25"/>
          <p:cNvGrpSpPr/>
          <p:nvPr/>
        </p:nvGrpSpPr>
        <p:grpSpPr>
          <a:xfrm>
            <a:off x="493576" y="1430592"/>
            <a:ext cx="5079603" cy="4865771"/>
            <a:chOff x="747194" y="1628800"/>
            <a:chExt cx="5079603" cy="4865771"/>
          </a:xfrm>
        </p:grpSpPr>
        <p:grpSp>
          <p:nvGrpSpPr>
            <p:cNvPr id="16" name="Grouper 15"/>
            <p:cNvGrpSpPr/>
            <p:nvPr/>
          </p:nvGrpSpPr>
          <p:grpSpPr>
            <a:xfrm>
              <a:off x="747194" y="5262317"/>
              <a:ext cx="1971675" cy="1104900"/>
              <a:chOff x="747194" y="5262317"/>
              <a:chExt cx="1971675" cy="1104900"/>
            </a:xfrm>
          </p:grpSpPr>
          <p:grpSp>
            <p:nvGrpSpPr>
              <p:cNvPr id="12" name="Grouper 11"/>
              <p:cNvGrpSpPr/>
              <p:nvPr/>
            </p:nvGrpSpPr>
            <p:grpSpPr>
              <a:xfrm>
                <a:off x="747194" y="5262317"/>
                <a:ext cx="1971675" cy="1104900"/>
                <a:chOff x="747194" y="5226757"/>
                <a:chExt cx="1971675" cy="1104900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194" y="5226757"/>
                  <a:ext cx="1971675" cy="1104900"/>
                </a:xfrm>
                <a:prstGeom prst="rect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</p:pic>
            <p:cxnSp>
              <p:nvCxnSpPr>
                <p:cNvPr id="11" name="Connecteur droit 10"/>
                <p:cNvCxnSpPr/>
                <p:nvPr/>
              </p:nvCxnSpPr>
              <p:spPr>
                <a:xfrm>
                  <a:off x="1013454" y="5539127"/>
                  <a:ext cx="136927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Ellipse 14"/>
              <p:cNvSpPr/>
              <p:nvPr/>
            </p:nvSpPr>
            <p:spPr>
              <a:xfrm>
                <a:off x="775155" y="5301305"/>
                <a:ext cx="238299" cy="2880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0" name="Connecteur droit avec flèche 19"/>
            <p:cNvCxnSpPr/>
            <p:nvPr/>
          </p:nvCxnSpPr>
          <p:spPr>
            <a:xfrm>
              <a:off x="2437313" y="5537221"/>
              <a:ext cx="526973" cy="95735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588" y="1628800"/>
              <a:ext cx="2922209" cy="2966152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cxnSp>
        <p:nvCxnSpPr>
          <p:cNvPr id="27" name="Connecteur droit avec flèche 26"/>
          <p:cNvCxnSpPr/>
          <p:nvPr/>
        </p:nvCxnSpPr>
        <p:spPr>
          <a:xfrm flipV="1">
            <a:off x="4450815" y="803063"/>
            <a:ext cx="1698458" cy="7674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995936" y="1507150"/>
            <a:ext cx="2153337" cy="69771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995936" y="2846661"/>
            <a:ext cx="2238460" cy="19557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112074" y="3644420"/>
            <a:ext cx="2122322" cy="810646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525979" y="3939744"/>
            <a:ext cx="1660859" cy="104866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061283" y="4223650"/>
            <a:ext cx="2133085" cy="172257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572000" y="2020026"/>
            <a:ext cx="1622368" cy="68889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1" y="1070247"/>
            <a:ext cx="2252664" cy="3552825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>
            <a:off x="2410194" y="3667693"/>
            <a:ext cx="5553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339752" y="4542809"/>
            <a:ext cx="9170" cy="5298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895050" y="6104544"/>
            <a:ext cx="860873" cy="1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4112074" y="3350717"/>
            <a:ext cx="2074764" cy="45090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principal : la barre d’outils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83" y="980728"/>
            <a:ext cx="1228725" cy="3619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8618"/>
              </p:ext>
            </p:extLst>
          </p:nvPr>
        </p:nvGraphicFramePr>
        <p:xfrm>
          <a:off x="251520" y="1484784"/>
          <a:ext cx="8136904" cy="4560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821">
                  <a:extLst>
                    <a:ext uri="{9D8B030D-6E8A-4147-A177-3AD203B41FA5}">
                      <a16:colId xmlns="" xmlns:a16="http://schemas.microsoft.com/office/drawing/2014/main" val="537880963"/>
                    </a:ext>
                  </a:extLst>
                </a:gridCol>
                <a:gridCol w="2838587">
                  <a:extLst>
                    <a:ext uri="{9D8B030D-6E8A-4147-A177-3AD203B41FA5}">
                      <a16:colId xmlns="" xmlns:a16="http://schemas.microsoft.com/office/drawing/2014/main" val="2255467621"/>
                    </a:ext>
                  </a:extLst>
                </a:gridCol>
                <a:gridCol w="3137328">
                  <a:extLst>
                    <a:ext uri="{9D8B030D-6E8A-4147-A177-3AD203B41FA5}">
                      <a16:colId xmlns="" xmlns:a16="http://schemas.microsoft.com/office/drawing/2014/main" val="1999212257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266620065"/>
                    </a:ext>
                  </a:extLst>
                </a:gridCol>
              </a:tblGrid>
              <a:tr h="39655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Save record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enregistre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S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9823878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Voir l’inventaire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I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2412666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bibliographical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record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Voir la notice bibliographique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Alt + B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2321881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holding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Ajoute un HOL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Alt + H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8073064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item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Ajoute un exemplaire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Alt</a:t>
                      </a:r>
                      <a:r>
                        <a:rPr lang="fr-BE" baseline="0" dirty="0" smtClean="0"/>
                        <a:t> + I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8698584"/>
                  </a:ext>
                </a:extLst>
              </a:tr>
              <a:tr h="693976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Poline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&amp; exit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Crée</a:t>
                      </a:r>
                      <a:r>
                        <a:rPr lang="fr-BE" baseline="0" dirty="0" smtClean="0"/>
                        <a:t> une commande et quitte le </a:t>
                      </a:r>
                      <a:r>
                        <a:rPr lang="fr-BE" baseline="0" dirty="0" err="1" smtClean="0"/>
                        <a:t>MDEditor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Alt + O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150289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record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Supprime la notice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D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2165087"/>
                  </a:ext>
                </a:extLst>
              </a:tr>
              <a:tr h="693976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Split editor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Divise</a:t>
                      </a:r>
                      <a:r>
                        <a:rPr lang="fr-BE" baseline="0" dirty="0" smtClean="0"/>
                        <a:t> le panneau principal en deux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F6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5764521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Full </a:t>
                      </a:r>
                      <a:r>
                        <a:rPr lang="fr-BE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Screen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Plein écran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F7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2377879"/>
                  </a:ext>
                </a:extLst>
              </a:tr>
              <a:tr h="39655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  <a:endParaRPr lang="fr-B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Sortir du </a:t>
                      </a:r>
                      <a:r>
                        <a:rPr lang="fr-BE" dirty="0" err="1" smtClean="0"/>
                        <a:t>MDEditor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Ctrl + Q</a:t>
                      </a:r>
                      <a:endParaRPr lang="fr-BE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0512746"/>
                  </a:ext>
                </a:extLst>
              </a:tr>
            </a:tbl>
          </a:graphicData>
        </a:graphic>
      </p:graphicFrame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9" y="1531695"/>
            <a:ext cx="266700" cy="2762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28" y="2342320"/>
            <a:ext cx="352425" cy="33337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28" y="1915364"/>
            <a:ext cx="352425" cy="2952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53" y="2708920"/>
            <a:ext cx="304800" cy="32385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78" y="3114675"/>
            <a:ext cx="361950" cy="3143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60" y="3645024"/>
            <a:ext cx="352425" cy="285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128" y="4221088"/>
            <a:ext cx="323850" cy="276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661" y="4725144"/>
            <a:ext cx="257175" cy="304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28" y="5325314"/>
            <a:ext cx="276225" cy="2571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484" y="5681725"/>
            <a:ext cx="485775" cy="3143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580" y="1046206"/>
            <a:ext cx="4822687" cy="366570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2987824" y="1046206"/>
            <a:ext cx="360040" cy="29647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17058" y="1046206"/>
            <a:ext cx="360040" cy="29647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919054" y="1046206"/>
            <a:ext cx="432048" cy="28938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423110" y="1055504"/>
            <a:ext cx="432048" cy="28938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Présentation du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Le panneau inférieur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2688299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7064" y="1566208"/>
            <a:ext cx="300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fr-BE" b="1" dirty="0">
              <a:solidFill>
                <a:srgbClr val="585B6E"/>
              </a:solidFill>
            </a:endParaRPr>
          </a:p>
          <a:p>
            <a:pPr>
              <a:buFontTx/>
              <a:buChar char="-"/>
            </a:pPr>
            <a:endParaRPr lang="fr-BE" b="1" dirty="0">
              <a:solidFill>
                <a:srgbClr val="585B6E"/>
              </a:solidFill>
            </a:endParaRPr>
          </a:p>
          <a:p>
            <a:r>
              <a:rPr lang="fr-BE" dirty="0" smtClean="0"/>
              <a:t>Lien vers les </a:t>
            </a:r>
            <a:r>
              <a:rPr lang="fr-BE" b="1" dirty="0" smtClean="0">
                <a:cs typeface="Aparajita" panose="020B0604020202020204" pitchFamily="34" charset="0"/>
              </a:rPr>
              <a:t>formats Marc21 </a:t>
            </a:r>
          </a:p>
          <a:p>
            <a:r>
              <a:rPr lang="fr-BE" dirty="0" smtClean="0"/>
              <a:t>(versions en anglais sur le </a:t>
            </a:r>
          </a:p>
          <a:p>
            <a:r>
              <a:rPr lang="fr-BE" dirty="0" smtClean="0"/>
              <a:t>site de </a:t>
            </a:r>
            <a:r>
              <a:rPr lang="fr-BE" dirty="0"/>
              <a:t>la Library </a:t>
            </a:r>
            <a:r>
              <a:rPr lang="fr-BE" dirty="0" smtClean="0"/>
              <a:t>of </a:t>
            </a:r>
            <a:r>
              <a:rPr lang="fr-BE" err="1"/>
              <a:t>Congress</a:t>
            </a:r>
            <a:r>
              <a:rPr lang="fr-BE" smtClean="0"/>
              <a:t>) ou lien vers le wiki Gestion des ressources &amp; catalogage (zones locales principalement, ou zones pour lesquelles les consignes d’utilisation sont très ciblées).</a:t>
            </a:r>
            <a:endParaRPr lang="fr-BE" dirty="0" smtClean="0"/>
          </a:p>
          <a:p>
            <a:pPr marL="114300" indent="0">
              <a:buNone/>
            </a:pPr>
            <a:endParaRPr lang="fr-BE" b="1" dirty="0"/>
          </a:p>
          <a:p>
            <a:pPr marL="114300" indent="0">
              <a:buNone/>
            </a:pPr>
            <a:endParaRPr lang="fr-BE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91881" y="3709210"/>
            <a:ext cx="372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cs typeface="Aparajita" panose="020B0604020202020204" pitchFamily="34" charset="0"/>
              </a:rPr>
              <a:t>Messages d’erreur </a:t>
            </a:r>
            <a:r>
              <a:rPr lang="fr-BE" b="1" dirty="0">
                <a:cs typeface="Aparajita" panose="020B0604020202020204" pitchFamily="34" charset="0"/>
              </a:rPr>
              <a:t>relatifs à la notice 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(zones, indicateurs, contenu, vocabulaire contrôlé </a:t>
            </a:r>
            <a:r>
              <a:rPr lang="fr-BE" dirty="0" smtClean="0"/>
              <a:t>des </a:t>
            </a:r>
            <a:r>
              <a:rPr lang="fr-BE" dirty="0"/>
              <a:t>listes </a:t>
            </a:r>
            <a:r>
              <a:rPr lang="fr-BE" dirty="0" smtClean="0"/>
              <a:t>déroulantes, champs manquants). </a:t>
            </a:r>
          </a:p>
          <a:p>
            <a:endParaRPr lang="fr-BE" dirty="0" smtClean="0"/>
          </a:p>
          <a:p>
            <a:endParaRPr lang="fr-BE" b="1" dirty="0" smtClean="0">
              <a:cs typeface="Aparajita" panose="020B0604020202020204" pitchFamily="34" charset="0"/>
            </a:endParaRPr>
          </a:p>
          <a:p>
            <a:r>
              <a:rPr lang="fr-BE" b="1" dirty="0" smtClean="0">
                <a:cs typeface="Aparajita" panose="020B0604020202020204" pitchFamily="34" charset="0"/>
              </a:rPr>
              <a:t>Signalement des correspondances dans le catalogue </a:t>
            </a:r>
            <a:endParaRPr lang="fr-BE" b="1" dirty="0">
              <a:cs typeface="Aparajita" panose="020B0604020202020204" pitchFamily="34" charset="0"/>
            </a:endParaRPr>
          </a:p>
          <a:p>
            <a:endParaRPr lang="fr-BE" dirty="0"/>
          </a:p>
          <a:p>
            <a:endParaRPr lang="fr-BE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95536" y="1566208"/>
            <a:ext cx="2361932" cy="6386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663568" y="1574034"/>
            <a:ext cx="44336" cy="22287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247964" y="1553069"/>
            <a:ext cx="1280003" cy="43577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27967" y="1770954"/>
            <a:ext cx="2572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Linked</a:t>
            </a:r>
            <a:r>
              <a:rPr lang="fr-FR" b="1" dirty="0" smtClean="0"/>
              <a:t> data </a:t>
            </a:r>
            <a:r>
              <a:rPr lang="fr-FR" dirty="0" smtClean="0"/>
              <a:t>(web de </a:t>
            </a:r>
            <a:r>
              <a:rPr lang="fr-FR" smtClean="0"/>
              <a:t>données) : liens (url) vers données d’autorité (VIAF, LC, MeSH, GND), site Isbn Search, notamment.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68" y="4926043"/>
            <a:ext cx="1762371" cy="38105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4" y="6045200"/>
            <a:ext cx="1495634" cy="20005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41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4988024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Accéder </a:t>
            </a:r>
            <a:r>
              <a:rPr lang="fr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fr-BE" sz="2800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fr-BE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</a:t>
            </a:r>
            <a:r>
              <a:rPr lang="fr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BE" sz="28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fr-BE" sz="2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</a:t>
            </a:r>
            <a:endParaRPr lang="fr-BE" sz="28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  <a:endParaRPr lang="fr-B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  <a:endParaRPr lang="fr-B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Records</a:t>
            </a:r>
            <a:endParaRPr lang="fr-B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fr-B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fr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menus et les actions possibles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fr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panneau inférieur</a:t>
            </a:r>
            <a:endParaRPr lang="fr-B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</a:t>
            </a:r>
            <a:r>
              <a:rPr lang="fr-B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notice </a:t>
            </a:r>
            <a:r>
              <a:rPr lang="fr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bibliographique</a:t>
            </a:r>
            <a:endParaRPr lang="fr-B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</p:spPr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36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1</a:t>
            </a:r>
            <a:r>
              <a:rPr lang="fr-BE" b="1" cap="small" baseline="30000" dirty="0" smtClean="0">
                <a:solidFill>
                  <a:srgbClr val="C00000"/>
                </a:solidFill>
              </a:rPr>
              <a:t>ère</a:t>
            </a:r>
            <a:r>
              <a:rPr lang="fr-BE" b="1" cap="small" dirty="0" smtClean="0">
                <a:solidFill>
                  <a:srgbClr val="C00000"/>
                </a:solidFill>
              </a:rPr>
              <a:t> possibilité : Utilisation d’un </a:t>
            </a:r>
            <a:r>
              <a:rPr lang="fr-BE" b="1" cap="small" dirty="0" err="1" smtClean="0">
                <a:solidFill>
                  <a:srgbClr val="C00000"/>
                </a:solidFill>
              </a:rPr>
              <a:t>template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62874" y="39144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Panneau de gauche &gt; </a:t>
            </a:r>
            <a:r>
              <a:rPr lang="fr-BE" dirty="0" err="1" smtClean="0"/>
              <a:t>Templates</a:t>
            </a:r>
            <a:r>
              <a:rPr lang="fr-BE" dirty="0" smtClean="0"/>
              <a:t> &gt; </a:t>
            </a:r>
            <a:r>
              <a:rPr lang="fr-BE" dirty="0" err="1" smtClean="0"/>
              <a:t>Shared</a:t>
            </a:r>
            <a:r>
              <a:rPr lang="fr-BE" dirty="0" smtClean="0"/>
              <a:t> &gt; Choix du </a:t>
            </a:r>
            <a:r>
              <a:rPr lang="fr-BE" dirty="0" err="1" smtClean="0"/>
              <a:t>template</a:t>
            </a:r>
            <a:r>
              <a:rPr lang="fr-BE" dirty="0" smtClean="0"/>
              <a:t> &gt; New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Ouvre une nouvelle notice dans le </a:t>
            </a:r>
            <a:r>
              <a:rPr lang="fr-BE" dirty="0" err="1" smtClean="0">
                <a:sym typeface="Wingdings" panose="05000000000000000000" pitchFamily="2" charset="2"/>
              </a:rPr>
              <a:t>Metadata</a:t>
            </a:r>
            <a:r>
              <a:rPr lang="fr-BE" dirty="0" smtClean="0">
                <a:sym typeface="Wingdings" panose="05000000000000000000" pitchFamily="2" charset="2"/>
              </a:rPr>
              <a:t> Editor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562583" cy="61444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187624" y="5648960"/>
            <a:ext cx="936104" cy="30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123728" y="4869160"/>
            <a:ext cx="153914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2</a:t>
            </a:r>
            <a:r>
              <a:rPr lang="fr-BE" b="1" cap="small" baseline="30000" dirty="0" smtClean="0">
                <a:solidFill>
                  <a:srgbClr val="C00000"/>
                </a:solidFill>
              </a:rPr>
              <a:t>ème</a:t>
            </a:r>
            <a:r>
              <a:rPr lang="fr-BE" b="1" cap="small" dirty="0" smtClean="0">
                <a:solidFill>
                  <a:srgbClr val="C00000"/>
                </a:solidFill>
              </a:rPr>
              <a:t> possibilité : menu file</a:t>
            </a:r>
            <a:endParaRPr lang="fr-BE" b="1" cap="small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2564904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Panneau principal &gt; Menu File &gt; New </a:t>
            </a:r>
            <a:r>
              <a:rPr lang="fr-BE" dirty="0"/>
              <a:t>&gt; </a:t>
            </a:r>
            <a:r>
              <a:rPr lang="fr-BE" dirty="0" smtClean="0"/>
              <a:t>MARC21 </a:t>
            </a:r>
            <a:r>
              <a:rPr lang="fr-BE" dirty="0" err="1" smtClean="0"/>
              <a:t>Bibliographic</a:t>
            </a:r>
            <a:r>
              <a:rPr lang="fr-BE" dirty="0" smtClean="0"/>
              <a:t> </a:t>
            </a:r>
          </a:p>
          <a:p>
            <a:endParaRPr lang="fr-BE" dirty="0"/>
          </a:p>
          <a:p>
            <a:r>
              <a:rPr lang="fr-BE" dirty="0" smtClean="0">
                <a:sym typeface="Wingdings" panose="05000000000000000000" pitchFamily="2" charset="2"/>
              </a:rPr>
              <a:t>Ouvre </a:t>
            </a:r>
            <a:r>
              <a:rPr lang="fr-BE" dirty="0">
                <a:sym typeface="Wingdings" panose="05000000000000000000" pitchFamily="2" charset="2"/>
              </a:rPr>
              <a:t>une nouvelle notice dans le </a:t>
            </a:r>
            <a:r>
              <a:rPr lang="fr-BE" dirty="0" err="1">
                <a:sym typeface="Wingdings" panose="05000000000000000000" pitchFamily="2" charset="2"/>
              </a:rPr>
              <a:t>Metadata</a:t>
            </a:r>
            <a:r>
              <a:rPr lang="fr-BE" dirty="0">
                <a:sym typeface="Wingdings" panose="05000000000000000000" pitchFamily="2" charset="2"/>
              </a:rPr>
              <a:t> Editor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2816058" y="541009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9900"/>
                </a:solidFill>
                <a:sym typeface="Wingdings" panose="05000000000000000000" pitchFamily="2" charset="2"/>
              </a:rPr>
              <a:t>P</a:t>
            </a:r>
            <a:r>
              <a:rPr lang="fr-BE" dirty="0" smtClean="0">
                <a:solidFill>
                  <a:srgbClr val="FF9900"/>
                </a:solidFill>
                <a:sym typeface="Wingdings" panose="05000000000000000000" pitchFamily="2" charset="2"/>
              </a:rPr>
              <a:t>ar </a:t>
            </a:r>
            <a:r>
              <a:rPr lang="fr-BE" dirty="0">
                <a:solidFill>
                  <a:srgbClr val="FF9900"/>
                </a:solidFill>
                <a:sym typeface="Wingdings" panose="05000000000000000000" pitchFamily="2" charset="2"/>
              </a:rPr>
              <a:t>défaut ouverture de la grille Livre RDA</a:t>
            </a:r>
          </a:p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" y="1599320"/>
            <a:ext cx="5372850" cy="30103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483768" y="2276872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39952" y="2492896"/>
            <a:ext cx="1484418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ésultat de recherche d'images pour &quot;atten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65" y="5177664"/>
            <a:ext cx="677199" cy="6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Ouverture de la grille choisie : </a:t>
            </a:r>
            <a:r>
              <a:rPr lang="fr-BE" sz="1800" dirty="0"/>
              <a:t>ici une notice Livre RDA encore vide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006"/>
            <a:ext cx="9144000" cy="34311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187624" y="5596806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L’icone </a:t>
            </a:r>
            <a:r>
              <a:rPr lang="fr-BE" dirty="0" smtClean="0"/>
              <a:t>grise signifie </a:t>
            </a:r>
            <a:r>
              <a:rPr lang="fr-BE" dirty="0"/>
              <a:t>que la notice est </a:t>
            </a:r>
            <a:r>
              <a:rPr lang="fr-BE" dirty="0">
                <a:solidFill>
                  <a:srgbClr val="FF0000"/>
                </a:solidFill>
              </a:rPr>
              <a:t>enregistrée comme brouillon </a:t>
            </a:r>
            <a:r>
              <a:rPr lang="fr-BE" dirty="0"/>
              <a:t>(= </a:t>
            </a:r>
            <a:r>
              <a:rPr lang="fr-BE" dirty="0" err="1"/>
              <a:t>Draft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96806"/>
            <a:ext cx="362001" cy="352474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467544" y="3068960"/>
            <a:ext cx="360040" cy="2527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932" y="1196752"/>
            <a:ext cx="7835476" cy="4988024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Accéder au Metadata Editor</a:t>
            </a:r>
            <a:endParaRPr lang="fr-B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Metadata Editor</a:t>
            </a:r>
            <a:endParaRPr lang="fr-BE" sz="2800" cap="small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  <a:endParaRPr lang="fr-BE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Records</a:t>
            </a:r>
            <a:endParaRPr lang="fr-BE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fr-BE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fr-BE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menus et les actions possibles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fr-BE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panneau </a:t>
            </a: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inférieur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Création d’une notice bibliographique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</p:spPr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84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Compléter la notice</a:t>
            </a:r>
          </a:p>
          <a:p>
            <a:pPr marL="114300" indent="0">
              <a:buNone/>
            </a:pPr>
            <a:r>
              <a:rPr lang="fr-BE" sz="1800" dirty="0" smtClean="0"/>
              <a:t>À </a:t>
            </a:r>
            <a:r>
              <a:rPr lang="fr-BE" sz="1800" dirty="0"/>
              <a:t>ce </a:t>
            </a:r>
            <a:r>
              <a:rPr lang="fr-BE" sz="1800" dirty="0" smtClean="0"/>
              <a:t>stade, la notice créée a un MMS ID attribué mais n’est pas encore enregistrée dans le répertoire (Zone institution)</a:t>
            </a:r>
            <a:endParaRPr lang="fr-BE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006"/>
            <a:ext cx="9144000" cy="34311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187624" y="5596806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Pendant que vous travaillez dans une notice, Alma opère </a:t>
            </a:r>
            <a:br>
              <a:rPr lang="fr-BE" dirty="0">
                <a:sym typeface="Wingdings" panose="05000000000000000000" pitchFamily="2" charset="2"/>
              </a:rPr>
            </a:br>
            <a:r>
              <a:rPr lang="fr-BE" dirty="0">
                <a:sym typeface="Wingdings" panose="05000000000000000000" pitchFamily="2" charset="2"/>
              </a:rPr>
              <a:t>des enregistrements ponctuels du </a:t>
            </a:r>
            <a:r>
              <a:rPr lang="fr-BE" dirty="0" smtClean="0">
                <a:sym typeface="Wingdings" panose="05000000000000000000" pitchFamily="2" charset="2"/>
              </a:rPr>
              <a:t>brouillon.</a:t>
            </a:r>
            <a:endParaRPr lang="fr-BE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691680" y="1628800"/>
            <a:ext cx="1440160" cy="1393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851921" y="2780928"/>
            <a:ext cx="2664295" cy="2705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68144" y="2537822"/>
            <a:ext cx="1512168" cy="2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395536" y="285293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9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Compléter la notice</a:t>
            </a:r>
          </a:p>
          <a:p>
            <a:pPr marL="114300" indent="0">
              <a:buNone/>
            </a:pPr>
            <a:r>
              <a:rPr lang="fr-BE" sz="1800" dirty="0" smtClean="0"/>
              <a:t>Pendant que vous travaillez et lors de l’enregistrement, Alma opère une validation de la notice et génère des messages d’alerte</a:t>
            </a:r>
            <a:endParaRPr lang="fr-BE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8" y="1865619"/>
            <a:ext cx="9144000" cy="34311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10" name="Connecteur droit avec flèche 9"/>
          <p:cNvCxnSpPr/>
          <p:nvPr/>
        </p:nvCxnSpPr>
        <p:spPr>
          <a:xfrm flipH="1">
            <a:off x="4716016" y="1367077"/>
            <a:ext cx="2539857" cy="1199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602240" y="1656401"/>
            <a:ext cx="1320484" cy="3590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35796" y="2566378"/>
            <a:ext cx="2628292" cy="2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46726"/>
            <a:ext cx="2769930" cy="15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Création d’une notice bibliographique</a:t>
            </a:r>
            <a:endParaRPr lang="fr-BE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6195041" y="2598047"/>
            <a:ext cx="5184577" cy="365760"/>
          </a:xfrm>
        </p:spPr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cap="small" dirty="0" smtClean="0">
                <a:solidFill>
                  <a:srgbClr val="C00000"/>
                </a:solidFill>
              </a:rPr>
              <a:t>Enregistrer la notice </a:t>
            </a:r>
            <a:r>
              <a:rPr lang="fr-BE" sz="1800" dirty="0" smtClean="0"/>
              <a:t>une fois celle-ci complétée (Menu File &gt; Save Record ou     )</a:t>
            </a:r>
            <a:endParaRPr lang="fr-BE" sz="1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791364"/>
            <a:ext cx="266700" cy="276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017"/>
            <a:ext cx="9144000" cy="3296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39164"/>
            <a:ext cx="333422" cy="30484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9612" y="5723964"/>
            <a:ext cx="72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L’icone signifie que la notice est </a:t>
            </a:r>
            <a:r>
              <a:rPr lang="fr-BE" dirty="0">
                <a:solidFill>
                  <a:srgbClr val="FF0000"/>
                </a:solidFill>
              </a:rPr>
              <a:t>enregistrée dans la zone institutionnelle</a:t>
            </a:r>
            <a:endParaRPr lang="fr-BE" dirty="0"/>
          </a:p>
        </p:txBody>
      </p:sp>
      <p:cxnSp>
        <p:nvCxnSpPr>
          <p:cNvPr id="14" name="Connecteur droit avec flèche 13"/>
          <p:cNvCxnSpPr>
            <a:stCxn id="8" idx="0"/>
          </p:cNvCxnSpPr>
          <p:nvPr/>
        </p:nvCxnSpPr>
        <p:spPr>
          <a:xfrm flipH="1" flipV="1">
            <a:off x="395536" y="3140968"/>
            <a:ext cx="526751" cy="25981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764704"/>
            <a:ext cx="8013591" cy="4988024"/>
          </a:xfrm>
        </p:spPr>
        <p:txBody>
          <a:bodyPr/>
          <a:lstStyle/>
          <a:p>
            <a:pPr marL="114300" indent="0">
              <a:buNone/>
            </a:pPr>
            <a:r>
              <a:rPr lang="fr-BE" i="1" smtClean="0">
                <a:solidFill>
                  <a:srgbClr val="0070C0"/>
                </a:solidFill>
              </a:rPr>
              <a:t>Les supports de formation et How to proposés par Liège Université Library pour le travail dans le  système ALMA</a:t>
            </a:r>
          </a:p>
          <a:p>
            <a:pPr marL="114300" indent="0">
              <a:buNone/>
            </a:pPr>
            <a:endParaRPr lang="fr-BE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fr-BE"/>
              <a:t>La boîte à outils </a:t>
            </a:r>
            <a:r>
              <a:rPr lang="fr-BE">
                <a:solidFill>
                  <a:srgbClr val="0070C0"/>
                </a:solidFill>
                <a:hlinkClick r:id="rId2"/>
              </a:rPr>
              <a:t>Alma @ </a:t>
            </a:r>
            <a:r>
              <a:rPr lang="fr-BE" smtClean="0">
                <a:solidFill>
                  <a:srgbClr val="0070C0"/>
                </a:solidFill>
                <a:hlinkClick r:id="rId2"/>
              </a:rPr>
              <a:t>ULiège </a:t>
            </a:r>
            <a:r>
              <a:rPr lang="fr-BE">
                <a:solidFill>
                  <a:srgbClr val="0070C0"/>
                </a:solidFill>
                <a:hlinkClick r:id="rId2"/>
              </a:rPr>
              <a:t>Library</a:t>
            </a:r>
            <a:endParaRPr lang="fr-BE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fr-BE" smtClean="0"/>
          </a:p>
          <a:p>
            <a:pPr marL="114300" indent="0">
              <a:buNone/>
            </a:pPr>
            <a:endParaRPr lang="fr-BE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fr-BE" sz="1800" smtClean="0"/>
              <a:t>Pour le traitement des ressources (inventaire physique et catalogage), le </a:t>
            </a:r>
          </a:p>
          <a:p>
            <a:pPr marL="114300" indent="0">
              <a:buClrTx/>
              <a:buSzPct val="100000"/>
              <a:buNone/>
              <a:tabLst>
                <a:tab pos="355600" algn="l"/>
              </a:tabLst>
            </a:pPr>
            <a:r>
              <a:rPr lang="fr-BE" sz="1800"/>
              <a:t>	</a:t>
            </a:r>
            <a:r>
              <a:rPr lang="fr-BE" sz="1800" smtClean="0">
                <a:hlinkClick r:id="rId3"/>
              </a:rPr>
              <a:t>wiki </a:t>
            </a:r>
            <a:r>
              <a:rPr lang="fr-BE" sz="1800">
                <a:hlinkClick r:id="rId3"/>
              </a:rPr>
              <a:t>Gestion des ressources &amp; Catalogage</a:t>
            </a:r>
            <a:endParaRPr lang="fr-BE" sz="1800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endParaRPr lang="fr-BE" sz="1800" smtClean="0"/>
          </a:p>
          <a:p>
            <a:pPr marL="114300" indent="0">
              <a:buNone/>
            </a:pPr>
            <a:r>
              <a:rPr lang="fr-BE"/>
              <a:t>	</a:t>
            </a:r>
            <a:r>
              <a:rPr lang="fr-BE" smtClean="0"/>
              <a:t>	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1728093" cy="171896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644" y="3051413"/>
            <a:ext cx="3546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fr-BE" i="1" smtClean="0">
                <a:solidFill>
                  <a:srgbClr val="0070C0"/>
                </a:solidFill>
              </a:rPr>
              <a:t>TF Alma Resource Management </a:t>
            </a:r>
          </a:p>
          <a:p>
            <a:pPr marL="114300" indent="0" algn="ctr">
              <a:buNone/>
            </a:pPr>
            <a:r>
              <a:rPr lang="fr-BE" i="1" smtClean="0">
                <a:solidFill>
                  <a:srgbClr val="0070C0"/>
                </a:solidFill>
              </a:rPr>
              <a:t>ULiège </a:t>
            </a:r>
            <a:r>
              <a:rPr lang="fr-BE" i="1">
                <a:solidFill>
                  <a:srgbClr val="0070C0"/>
                </a:solidFill>
              </a:rPr>
              <a:t>Library</a:t>
            </a:r>
          </a:p>
          <a:p>
            <a:pPr marL="114300" indent="0" algn="ctr">
              <a:buNone/>
            </a:pPr>
            <a:r>
              <a:rPr lang="fr-BE"/>
              <a:t>mail :</a:t>
            </a:r>
            <a:r>
              <a:rPr lang="fr-BE" i="1"/>
              <a:t> </a:t>
            </a:r>
            <a:r>
              <a:rPr lang="fr-BE" smtClean="0"/>
              <a:t>alma-rm@lists.ulg.ac.be</a:t>
            </a:r>
            <a:endParaRPr lang="fr-BE" b="1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Accéder au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1 - </a:t>
            </a:r>
            <a:r>
              <a:rPr lang="fr-BE" dirty="0" smtClean="0"/>
              <a:t>À </a:t>
            </a:r>
            <a:r>
              <a:rPr lang="fr-BE" dirty="0"/>
              <a:t>partir du menu Alma : </a:t>
            </a:r>
            <a:r>
              <a:rPr lang="fr-BE"/>
              <a:t/>
            </a:r>
            <a:br>
              <a:rPr lang="fr-BE"/>
            </a:br>
            <a:r>
              <a:rPr lang="fr-BE" b="1" smtClean="0">
                <a:solidFill>
                  <a:srgbClr val="C00000"/>
                </a:solidFill>
              </a:rPr>
              <a:t>Resources &gt; </a:t>
            </a:r>
            <a:r>
              <a:rPr lang="fr-BE" b="1" dirty="0" err="1">
                <a:solidFill>
                  <a:srgbClr val="C00000"/>
                </a:solidFill>
              </a:rPr>
              <a:t>Cataloging</a:t>
            </a:r>
            <a:r>
              <a:rPr lang="fr-BE" b="1" dirty="0">
                <a:solidFill>
                  <a:srgbClr val="C00000"/>
                </a:solidFill>
              </a:rPr>
              <a:t>  &gt; Open </a:t>
            </a:r>
            <a:r>
              <a:rPr lang="fr-BE" b="1" dirty="0" err="1">
                <a:solidFill>
                  <a:srgbClr val="C00000"/>
                </a:solidFill>
              </a:rPr>
              <a:t>metadata</a:t>
            </a:r>
            <a:r>
              <a:rPr lang="fr-BE" b="1" dirty="0">
                <a:solidFill>
                  <a:srgbClr val="C00000"/>
                </a:solidFill>
              </a:rPr>
              <a:t> editor </a:t>
            </a:r>
            <a:r>
              <a:rPr lang="fr-BE" sz="1400" b="1" dirty="0">
                <a:solidFill>
                  <a:srgbClr val="C00000"/>
                </a:solidFill>
              </a:rPr>
              <a:t/>
            </a:r>
            <a:br>
              <a:rPr lang="fr-BE" sz="1400" b="1" dirty="0">
                <a:solidFill>
                  <a:srgbClr val="C00000"/>
                </a:solidFill>
              </a:rPr>
            </a:br>
            <a:endParaRPr lang="en-US" sz="1400" b="1" cap="all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395536" y="2780928"/>
            <a:ext cx="7628014" cy="3024336"/>
            <a:chOff x="395536" y="2780928"/>
            <a:chExt cx="7628014" cy="302433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780928"/>
              <a:ext cx="7628014" cy="2706363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427984" y="3717032"/>
              <a:ext cx="2160240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ln>
                  <a:solidFill>
                    <a:srgbClr val="7030A0"/>
                  </a:solidFill>
                </a:ln>
                <a:noFill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1619672" y="4005064"/>
              <a:ext cx="2808312" cy="1800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0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504056"/>
          </a:xfrm>
        </p:spPr>
        <p:txBody>
          <a:bodyPr/>
          <a:lstStyle/>
          <a:p>
            <a:r>
              <a:rPr lang="fr-BE" dirty="0" smtClean="0"/>
              <a:t>Accéder au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649" y="692696"/>
            <a:ext cx="7992888" cy="5352504"/>
          </a:xfrm>
        </p:spPr>
        <p:txBody>
          <a:bodyPr/>
          <a:lstStyle/>
          <a:p>
            <a:pPr marL="114300" indent="0">
              <a:buNone/>
            </a:pPr>
            <a:r>
              <a:rPr lang="fr-BE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2 </a:t>
            </a: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- </a:t>
            </a:r>
            <a:r>
              <a:rPr lang="fr-BE" dirty="0" smtClean="0"/>
              <a:t>À </a:t>
            </a:r>
            <a:r>
              <a:rPr lang="fr-BE" dirty="0"/>
              <a:t>partir d’une notice affichée en </a:t>
            </a:r>
            <a:r>
              <a:rPr lang="fr-BE" dirty="0" smtClean="0"/>
              <a:t>recherche</a:t>
            </a:r>
            <a:r>
              <a:rPr lang="fr-BE" b="1" cap="all" dirty="0" smtClean="0"/>
              <a:t> </a:t>
            </a:r>
            <a:r>
              <a:rPr lang="fr-BE" b="1" dirty="0">
                <a:solidFill>
                  <a:srgbClr val="C00000"/>
                </a:solidFill>
              </a:rPr>
              <a:t>All </a:t>
            </a:r>
            <a:r>
              <a:rPr lang="fr-BE" b="1" dirty="0" err="1">
                <a:solidFill>
                  <a:srgbClr val="C00000"/>
                </a:solidFill>
              </a:rPr>
              <a:t>titles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dirty="0"/>
              <a:t>et</a:t>
            </a:r>
            <a:r>
              <a:rPr lang="fr-BE" b="1" cap="all" dirty="0" smtClean="0"/>
              <a:t> </a:t>
            </a:r>
            <a:r>
              <a:rPr lang="fr-BE" b="1" dirty="0">
                <a:solidFill>
                  <a:srgbClr val="C00000"/>
                </a:solidFill>
              </a:rPr>
              <a:t>Physical </a:t>
            </a:r>
            <a:r>
              <a:rPr lang="fr-BE" b="1" dirty="0" err="1">
                <a:solidFill>
                  <a:srgbClr val="C00000"/>
                </a:solidFill>
              </a:rPr>
              <a:t>titles</a:t>
            </a:r>
            <a:endParaRPr lang="fr-BE" b="1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-20246" y="1124744"/>
            <a:ext cx="8480678" cy="5733256"/>
            <a:chOff x="0" y="1124744"/>
            <a:chExt cx="8480678" cy="573325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24744"/>
              <a:ext cx="8480678" cy="1314982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748925"/>
              <a:ext cx="2642286" cy="410907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852936"/>
              <a:ext cx="4273637" cy="390201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1196752"/>
              <a:ext cx="233975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1800" y="2748925"/>
              <a:ext cx="504056" cy="3200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16216" y="1124744"/>
              <a:ext cx="86409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755576" y="1412776"/>
              <a:ext cx="504056" cy="1336149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79073" y="1434197"/>
              <a:ext cx="720080" cy="162317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3297288" y="2962197"/>
              <a:ext cx="677217" cy="36191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à coins arrondis 5"/>
          <p:cNvSpPr/>
          <p:nvPr/>
        </p:nvSpPr>
        <p:spPr>
          <a:xfrm>
            <a:off x="6670466" y="1740163"/>
            <a:ext cx="1937449" cy="666910"/>
          </a:xfrm>
          <a:prstGeom prst="roundRect">
            <a:avLst/>
          </a:prstGeom>
          <a:solidFill>
            <a:srgbClr val="2EB5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i="1" smtClean="0"/>
              <a:t>En fonction de la personnalisation de votre écran de recherche</a:t>
            </a:r>
            <a:endParaRPr lang="fr-BE" sz="1200" i="1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7236298" y="1430965"/>
            <a:ext cx="216022" cy="3091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3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504056"/>
          </a:xfrm>
        </p:spPr>
        <p:txBody>
          <a:bodyPr/>
          <a:lstStyle/>
          <a:p>
            <a:r>
              <a:rPr lang="fr-BE" dirty="0" smtClean="0"/>
              <a:t>Accéder au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7992888" cy="5708104"/>
          </a:xfrm>
        </p:spPr>
        <p:txBody>
          <a:bodyPr/>
          <a:lstStyle/>
          <a:p>
            <a:pPr marL="114300" indent="0">
              <a:buNone/>
            </a:pPr>
            <a:r>
              <a:rPr lang="fr-BE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3 </a:t>
            </a: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- </a:t>
            </a:r>
            <a:r>
              <a:rPr lang="fr-BE" dirty="0" smtClean="0"/>
              <a:t>À </a:t>
            </a:r>
            <a:r>
              <a:rPr lang="fr-BE" dirty="0"/>
              <a:t>partir d’une notice affichée en </a:t>
            </a:r>
            <a:r>
              <a:rPr lang="fr-BE" dirty="0" smtClean="0"/>
              <a:t>recherche</a:t>
            </a:r>
            <a:r>
              <a:rPr lang="fr-BE" b="1" cap="all" dirty="0" smtClean="0"/>
              <a:t> </a:t>
            </a:r>
            <a:r>
              <a:rPr lang="fr-BE" b="1" dirty="0">
                <a:solidFill>
                  <a:srgbClr val="C00000"/>
                </a:solidFill>
              </a:rPr>
              <a:t>Physical Items</a:t>
            </a:r>
          </a:p>
          <a:p>
            <a:pPr marL="411480" lvl="1" indent="0">
              <a:buClrTx/>
              <a:buSzPct val="100000"/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81981" y="1124744"/>
            <a:ext cx="8306443" cy="5708103"/>
            <a:chOff x="81981" y="1124744"/>
            <a:chExt cx="8306443" cy="570810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22" y="1124744"/>
              <a:ext cx="8185283" cy="2143992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549096"/>
              <a:ext cx="3456384" cy="4283751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9"/>
            <a:stretch/>
          </p:blipFill>
          <p:spPr>
            <a:xfrm>
              <a:off x="539552" y="3302029"/>
              <a:ext cx="3456384" cy="352584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81981" y="1196752"/>
              <a:ext cx="269979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4368" y="2549096"/>
              <a:ext cx="456237" cy="320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363662" y="1484784"/>
              <a:ext cx="2568378" cy="136815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4092134" y="2869982"/>
              <a:ext cx="3792234" cy="171114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432048"/>
          </a:xfrm>
        </p:spPr>
        <p:txBody>
          <a:bodyPr/>
          <a:lstStyle/>
          <a:p>
            <a:r>
              <a:rPr lang="fr-BE" dirty="0" smtClean="0"/>
              <a:t>Accéder au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8176"/>
            <a:ext cx="7992888" cy="4988024"/>
          </a:xfrm>
        </p:spPr>
        <p:txBody>
          <a:bodyPr/>
          <a:lstStyle/>
          <a:p>
            <a:pPr marL="114300" indent="0">
              <a:buNone/>
            </a:pP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  <a:r>
              <a:rPr lang="fr-BE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- </a:t>
            </a:r>
            <a:r>
              <a:rPr lang="fr-BE" dirty="0"/>
              <a:t>À partir du menu Alma : </a:t>
            </a:r>
            <a:br>
              <a:rPr lang="fr-BE" dirty="0"/>
            </a:br>
            <a:r>
              <a:rPr lang="fr-BE" b="1" dirty="0" smtClean="0">
                <a:solidFill>
                  <a:srgbClr val="C00000"/>
                </a:solidFill>
              </a:rPr>
              <a:t>Acquisitions &gt; Post-</a:t>
            </a:r>
            <a:r>
              <a:rPr lang="fr-BE" b="1" dirty="0" err="1" smtClean="0">
                <a:solidFill>
                  <a:srgbClr val="C00000"/>
                </a:solidFill>
              </a:rPr>
              <a:t>receiving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processing</a:t>
            </a:r>
            <a:r>
              <a:rPr lang="fr-BE" b="1" dirty="0" smtClean="0">
                <a:solidFill>
                  <a:srgbClr val="C00000"/>
                </a:solidFill>
              </a:rPr>
              <a:t> &gt; </a:t>
            </a:r>
            <a:r>
              <a:rPr lang="fr-BE" b="1" dirty="0" err="1" smtClean="0">
                <a:solidFill>
                  <a:srgbClr val="C00000"/>
                </a:solidFill>
              </a:rPr>
              <a:t>Receiving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departement</a:t>
            </a:r>
            <a:r>
              <a:rPr lang="fr-BE" b="1" dirty="0" smtClean="0">
                <a:solidFill>
                  <a:srgbClr val="C00000"/>
                </a:solidFill>
              </a:rPr>
              <a:t> items</a:t>
            </a:r>
            <a:endParaRPr lang="fr-BE" dirty="0"/>
          </a:p>
          <a:p>
            <a:pPr marL="411480" lvl="1" indent="0">
              <a:buClrTx/>
              <a:buSzPct val="100000"/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48323" y="1309319"/>
            <a:ext cx="8240101" cy="5407299"/>
            <a:chOff x="53752" y="1309319"/>
            <a:chExt cx="8240101" cy="540729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309319"/>
              <a:ext cx="5328592" cy="116106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2" y="2276872"/>
              <a:ext cx="7596336" cy="223222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25"/>
            <a:stretch/>
          </p:blipFill>
          <p:spPr>
            <a:xfrm>
              <a:off x="1835696" y="4335647"/>
              <a:ext cx="3013813" cy="2299911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112" y="4725144"/>
              <a:ext cx="2740741" cy="199147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849509" y="1988840"/>
              <a:ext cx="1594699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3789040"/>
              <a:ext cx="1080120" cy="7200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827584" y="4516587"/>
              <a:ext cx="1008112" cy="56859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283968" y="4293096"/>
              <a:ext cx="432048" cy="288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644008" y="4581128"/>
              <a:ext cx="909104" cy="93610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10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Accéder au </a:t>
            </a:r>
            <a:r>
              <a:rPr lang="fr-BE" cap="small" dirty="0" err="1" smtClean="0"/>
              <a:t>Metadata</a:t>
            </a:r>
            <a:r>
              <a:rPr lang="fr-BE" cap="small" dirty="0" smtClean="0"/>
              <a:t> Editor</a:t>
            </a:r>
            <a:endParaRPr lang="fr-BE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BE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5 </a:t>
            </a:r>
            <a:r>
              <a:rPr lang="fr-BE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- </a:t>
            </a:r>
            <a:r>
              <a:rPr lang="fr-BE" dirty="0"/>
              <a:t>À partir du menu Alma : </a:t>
            </a:r>
            <a:br>
              <a:rPr lang="fr-BE" dirty="0"/>
            </a:br>
            <a:r>
              <a:rPr lang="fr-BE" b="1" dirty="0" err="1" smtClean="0">
                <a:solidFill>
                  <a:srgbClr val="C00000"/>
                </a:solidFill>
              </a:rPr>
              <a:t>Fulfillment</a:t>
            </a:r>
            <a:r>
              <a:rPr lang="fr-BE" b="1" dirty="0" smtClean="0">
                <a:solidFill>
                  <a:srgbClr val="C00000"/>
                </a:solidFill>
              </a:rPr>
              <a:t>  </a:t>
            </a:r>
            <a:r>
              <a:rPr lang="fr-BE" b="1" dirty="0">
                <a:solidFill>
                  <a:srgbClr val="C00000"/>
                </a:solidFill>
              </a:rPr>
              <a:t>&gt; Resource </a:t>
            </a:r>
            <a:r>
              <a:rPr lang="fr-BE" b="1" dirty="0" err="1">
                <a:solidFill>
                  <a:srgbClr val="C00000"/>
                </a:solidFill>
              </a:rPr>
              <a:t>Requests</a:t>
            </a:r>
            <a:r>
              <a:rPr lang="fr-BE" b="1" dirty="0">
                <a:solidFill>
                  <a:srgbClr val="C00000"/>
                </a:solidFill>
              </a:rPr>
              <a:t> &gt; Monitor </a:t>
            </a:r>
            <a:r>
              <a:rPr lang="fr-BE" b="1" dirty="0" err="1">
                <a:solidFill>
                  <a:srgbClr val="C00000"/>
                </a:solidFill>
              </a:rPr>
              <a:t>requests</a:t>
            </a:r>
            <a:r>
              <a:rPr lang="fr-BE" b="1" dirty="0">
                <a:solidFill>
                  <a:srgbClr val="C00000"/>
                </a:solidFill>
              </a:rPr>
              <a:t> &amp; Item </a:t>
            </a:r>
            <a:r>
              <a:rPr lang="fr-BE" b="1" dirty="0" err="1">
                <a:solidFill>
                  <a:srgbClr val="C00000"/>
                </a:solidFill>
              </a:rPr>
              <a:t>Processes</a:t>
            </a: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 smtClean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 smtClean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endParaRPr lang="fr-BE" dirty="0">
              <a:solidFill>
                <a:srgbClr val="C00000"/>
              </a:solidFill>
            </a:endParaRPr>
          </a:p>
          <a:p>
            <a:pPr marL="411480" lvl="1" indent="0">
              <a:buClrTx/>
              <a:buSzPct val="100000"/>
              <a:buNone/>
            </a:pPr>
            <a:r>
              <a:rPr lang="fr-BE" dirty="0"/>
              <a:t>Le lien </a:t>
            </a:r>
            <a:r>
              <a:rPr lang="fr-BE" u="sng" dirty="0" err="1">
                <a:solidFill>
                  <a:srgbClr val="0070C0"/>
                </a:solidFill>
              </a:rPr>
              <a:t>View</a:t>
            </a:r>
            <a:r>
              <a:rPr lang="fr-BE" u="sng" dirty="0">
                <a:solidFill>
                  <a:srgbClr val="0070C0"/>
                </a:solidFill>
              </a:rPr>
              <a:t> </a:t>
            </a:r>
            <a:r>
              <a:rPr lang="fr-BE" u="sng" dirty="0" err="1">
                <a:solidFill>
                  <a:srgbClr val="0070C0"/>
                </a:solidFill>
              </a:rPr>
              <a:t>title</a:t>
            </a:r>
            <a:r>
              <a:rPr lang="fr-BE" u="sng" dirty="0">
                <a:solidFill>
                  <a:srgbClr val="0070C0"/>
                </a:solidFill>
              </a:rPr>
              <a:t> in </a:t>
            </a:r>
            <a:r>
              <a:rPr lang="fr-BE" u="sng" dirty="0" err="1" smtClean="0">
                <a:solidFill>
                  <a:srgbClr val="0070C0"/>
                </a:solidFill>
              </a:rPr>
              <a:t>search</a:t>
            </a:r>
            <a:r>
              <a:rPr lang="fr-BE" dirty="0" smtClean="0"/>
              <a:t> du bouton action permet </a:t>
            </a:r>
            <a:r>
              <a:rPr lang="fr-BE" dirty="0"/>
              <a:t>d’afficher la notice dans le contexte All </a:t>
            </a:r>
            <a:r>
              <a:rPr lang="fr-BE" dirty="0" err="1"/>
              <a:t>titles</a:t>
            </a:r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e 16"/>
          <p:cNvGrpSpPr/>
          <p:nvPr/>
        </p:nvGrpSpPr>
        <p:grpSpPr>
          <a:xfrm>
            <a:off x="0" y="2494543"/>
            <a:ext cx="9144000" cy="1868914"/>
            <a:chOff x="0" y="2494543"/>
            <a:chExt cx="9144000" cy="186891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94543"/>
              <a:ext cx="9144000" cy="186891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8748464" y="2494543"/>
              <a:ext cx="395536" cy="3583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68344" y="3717032"/>
              <a:ext cx="1296144" cy="189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Interdiction 15"/>
            <p:cNvSpPr/>
            <p:nvPr/>
          </p:nvSpPr>
          <p:spPr>
            <a:xfrm>
              <a:off x="7668344" y="2852936"/>
              <a:ext cx="360040" cy="288032"/>
            </a:xfrm>
            <a:prstGeom prst="noSmoking">
              <a:avLst/>
            </a:prstGeom>
            <a:solidFill>
              <a:srgbClr val="FF0000">
                <a:alpha val="24000"/>
              </a:srgbClr>
            </a:solidFill>
            <a:ln>
              <a:solidFill>
                <a:srgbClr val="FF0000">
                  <a:alpha val="4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– Resource management – Metadata Editor -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4988024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Accéder </a:t>
            </a:r>
            <a:r>
              <a:rPr lang="fr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fr-BE" sz="2800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fr-BE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Présentation </a:t>
            </a:r>
            <a:r>
              <a:rPr lang="fr-B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BE" sz="2800" b="1" cap="sm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fr-BE" sz="28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</a:t>
            </a:r>
            <a:endParaRPr lang="fr-BE" sz="28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  <a:endParaRPr lang="fr-B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  <a:endParaRPr lang="fr-B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Records</a:t>
            </a:r>
            <a:endParaRPr lang="fr-B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fr-B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fr-BE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menus et les actions possibles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fr-BE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panneau inférieur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Création </a:t>
            </a:r>
            <a:r>
              <a:rPr lang="fr-BE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notice </a:t>
            </a:r>
            <a:r>
              <a:rPr lang="fr-BE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bibliographique</a:t>
            </a:r>
            <a:endParaRPr lang="fr-BE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en-US" smtClean="0"/>
              <a:t>Alma – Resource management – Metadata Editor - Introduction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</p:spPr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61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12171</TotalTime>
  <Words>1803</Words>
  <Application>Microsoft Office PowerPoint</Application>
  <PresentationFormat>Affichage à l'écran (4:3)</PresentationFormat>
  <Paragraphs>354</Paragraphs>
  <Slides>34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Aparajita</vt:lpstr>
      <vt:lpstr>Arial</vt:lpstr>
      <vt:lpstr>Arial Rounded MT Bold</vt:lpstr>
      <vt:lpstr>Calibri</vt:lpstr>
      <vt:lpstr>Calibri Light</vt:lpstr>
      <vt:lpstr>Symbol</vt:lpstr>
      <vt:lpstr>Wingdings</vt:lpstr>
      <vt:lpstr>Contiguïté</vt:lpstr>
      <vt:lpstr>Conception personnalisée</vt:lpstr>
      <vt:lpstr>       Metadata Editor  Éditeur de métadonnées                                                                                                          Le catalogage dans Alma (1)      Introduction</vt:lpstr>
      <vt:lpstr>Rôle des utilisateurs</vt:lpstr>
      <vt:lpstr>Plan</vt:lpstr>
      <vt:lpstr>Accéder au Metadata Editor</vt:lpstr>
      <vt:lpstr>Accéder au Metadata Editor</vt:lpstr>
      <vt:lpstr>Accéder au Metadata Editor</vt:lpstr>
      <vt:lpstr>Accéder au Metadata Editor</vt:lpstr>
      <vt:lpstr>Accéder au Metadata Editor</vt:lpstr>
      <vt:lpstr>Plan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Présentation du Metadata Editor</vt:lpstr>
      <vt:lpstr>Plan</vt:lpstr>
      <vt:lpstr>Création d’une notice bibliographique</vt:lpstr>
      <vt:lpstr>Création d’une notice bibliographique</vt:lpstr>
      <vt:lpstr>Création d’une notice bibliographique</vt:lpstr>
      <vt:lpstr>Création d’une notice bibliographique</vt:lpstr>
      <vt:lpstr>Création d’une notice bibliographique</vt:lpstr>
      <vt:lpstr>Création d’une notice bibliographique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Richelle</dc:creator>
  <cp:lastModifiedBy>Laurence Richelle</cp:lastModifiedBy>
  <cp:revision>1097</cp:revision>
  <cp:lastPrinted>2017-11-14T12:57:34Z</cp:lastPrinted>
  <dcterms:created xsi:type="dcterms:W3CDTF">2014-10-28T10:20:46Z</dcterms:created>
  <dcterms:modified xsi:type="dcterms:W3CDTF">2020-05-05T07:52:34Z</dcterms:modified>
</cp:coreProperties>
</file>