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8" r:id="rId2"/>
  </p:sldMasterIdLst>
  <p:notesMasterIdLst>
    <p:notesMasterId r:id="rId54"/>
  </p:notesMasterIdLst>
  <p:handoutMasterIdLst>
    <p:handoutMasterId r:id="rId55"/>
  </p:handoutMasterIdLst>
  <p:sldIdLst>
    <p:sldId id="627" r:id="rId3"/>
    <p:sldId id="630" r:id="rId4"/>
    <p:sldId id="691" r:id="rId5"/>
    <p:sldId id="631" r:id="rId6"/>
    <p:sldId id="652" r:id="rId7"/>
    <p:sldId id="653" r:id="rId8"/>
    <p:sldId id="654" r:id="rId9"/>
    <p:sldId id="655" r:id="rId10"/>
    <p:sldId id="692" r:id="rId11"/>
    <p:sldId id="650" r:id="rId12"/>
    <p:sldId id="651" r:id="rId13"/>
    <p:sldId id="647" r:id="rId14"/>
    <p:sldId id="637" r:id="rId15"/>
    <p:sldId id="638" r:id="rId16"/>
    <p:sldId id="641" r:id="rId17"/>
    <p:sldId id="643" r:id="rId18"/>
    <p:sldId id="693" r:id="rId19"/>
    <p:sldId id="659" r:id="rId20"/>
    <p:sldId id="660" r:id="rId21"/>
    <p:sldId id="662" r:id="rId22"/>
    <p:sldId id="664" r:id="rId23"/>
    <p:sldId id="666" r:id="rId24"/>
    <p:sldId id="667" r:id="rId25"/>
    <p:sldId id="668" r:id="rId26"/>
    <p:sldId id="694" r:id="rId27"/>
    <p:sldId id="669" r:id="rId28"/>
    <p:sldId id="670" r:id="rId29"/>
    <p:sldId id="695" r:id="rId30"/>
    <p:sldId id="671" r:id="rId31"/>
    <p:sldId id="696" r:id="rId32"/>
    <p:sldId id="672" r:id="rId33"/>
    <p:sldId id="697" r:id="rId34"/>
    <p:sldId id="673" r:id="rId35"/>
    <p:sldId id="674" r:id="rId36"/>
    <p:sldId id="675" r:id="rId37"/>
    <p:sldId id="699" r:id="rId38"/>
    <p:sldId id="698" r:id="rId39"/>
    <p:sldId id="676" r:id="rId40"/>
    <p:sldId id="677" r:id="rId41"/>
    <p:sldId id="678" r:id="rId42"/>
    <p:sldId id="679" r:id="rId43"/>
    <p:sldId id="680" r:id="rId44"/>
    <p:sldId id="681" r:id="rId45"/>
    <p:sldId id="683" r:id="rId46"/>
    <p:sldId id="684" r:id="rId47"/>
    <p:sldId id="685" r:id="rId48"/>
    <p:sldId id="686" r:id="rId49"/>
    <p:sldId id="687" r:id="rId50"/>
    <p:sldId id="688" r:id="rId51"/>
    <p:sldId id="689" r:id="rId52"/>
    <p:sldId id="690" r:id="rId53"/>
  </p:sldIdLst>
  <p:sldSz cx="9144000" cy="6858000" type="screen4x3"/>
  <p:notesSz cx="6819900" cy="99187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279682A-25C1-4D41-A019-4370102D1B2E}">
          <p14:sldIdLst>
            <p14:sldId id="627"/>
            <p14:sldId id="630"/>
            <p14:sldId id="691"/>
            <p14:sldId id="631"/>
            <p14:sldId id="652"/>
            <p14:sldId id="653"/>
            <p14:sldId id="654"/>
            <p14:sldId id="655"/>
            <p14:sldId id="692"/>
            <p14:sldId id="650"/>
            <p14:sldId id="651"/>
            <p14:sldId id="647"/>
            <p14:sldId id="637"/>
            <p14:sldId id="638"/>
            <p14:sldId id="641"/>
            <p14:sldId id="643"/>
            <p14:sldId id="693"/>
            <p14:sldId id="659"/>
            <p14:sldId id="660"/>
            <p14:sldId id="662"/>
            <p14:sldId id="664"/>
            <p14:sldId id="666"/>
            <p14:sldId id="667"/>
            <p14:sldId id="668"/>
            <p14:sldId id="694"/>
            <p14:sldId id="669"/>
            <p14:sldId id="670"/>
            <p14:sldId id="695"/>
            <p14:sldId id="671"/>
            <p14:sldId id="696"/>
            <p14:sldId id="672"/>
            <p14:sldId id="697"/>
            <p14:sldId id="673"/>
            <p14:sldId id="674"/>
            <p14:sldId id="675"/>
            <p14:sldId id="699"/>
            <p14:sldId id="698"/>
            <p14:sldId id="676"/>
            <p14:sldId id="677"/>
            <p14:sldId id="678"/>
            <p14:sldId id="679"/>
            <p14:sldId id="680"/>
            <p14:sldId id="681"/>
            <p14:sldId id="683"/>
            <p14:sldId id="684"/>
            <p14:sldId id="685"/>
            <p14:sldId id="686"/>
            <p14:sldId id="687"/>
            <p14:sldId id="688"/>
            <p14:sldId id="689"/>
            <p14:sldId id="690"/>
          </p14:sldIdLst>
        </p14:section>
        <p14:section name="Section sans titre" id="{1E7955A7-AF45-44C9-B7D4-6B5A6365F7A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4" userDrawn="1">
          <p15:clr>
            <a:srgbClr val="A4A3A4"/>
          </p15:clr>
        </p15:guide>
        <p15:guide id="2" pos="214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ce Richelle" initials="LR" lastIdx="6" clrIdx="0">
    <p:extLst>
      <p:ext uri="{19B8F6BF-5375-455C-9EA6-DF929625EA0E}">
        <p15:presenceInfo xmlns:p15="http://schemas.microsoft.com/office/powerpoint/2012/main" userId="Laurence Riche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3600"/>
    <a:srgbClr val="CCCCFF"/>
    <a:srgbClr val="CCECFF"/>
    <a:srgbClr val="FFFFFF"/>
    <a:srgbClr val="E6FEF7"/>
    <a:srgbClr val="E6F0FE"/>
    <a:srgbClr val="DBEFFD"/>
    <a:srgbClr val="DCF8FC"/>
    <a:srgbClr val="D1DEFB"/>
    <a:srgbClr val="FF4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18" autoAdjust="0"/>
    <p:restoredTop sz="87436" autoAdjust="0"/>
  </p:normalViewPr>
  <p:slideViewPr>
    <p:cSldViewPr>
      <p:cViewPr varScale="1">
        <p:scale>
          <a:sx n="98" d="100"/>
          <a:sy n="98" d="100"/>
        </p:scale>
        <p:origin x="2490" y="84"/>
      </p:cViewPr>
      <p:guideLst>
        <p:guide orient="horz" pos="2160"/>
        <p:guide pos="2880"/>
      </p:guideLst>
    </p:cSldViewPr>
  </p:slideViewPr>
  <p:outlineViewPr>
    <p:cViewPr>
      <p:scale>
        <a:sx n="33" d="100"/>
        <a:sy n="33" d="100"/>
      </p:scale>
      <p:origin x="48" y="30846"/>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79" d="100"/>
          <a:sy n="79" d="100"/>
        </p:scale>
        <p:origin x="3102" y="96"/>
      </p:cViewPr>
      <p:guideLst>
        <p:guide orient="horz" pos="3124"/>
        <p:guide pos="214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2955290" cy="495935"/>
          </a:xfrm>
          <a:prstGeom prst="rect">
            <a:avLst/>
          </a:prstGeom>
        </p:spPr>
        <p:txBody>
          <a:bodyPr vert="horz" lIns="91305" tIns="45653" rIns="91305" bIns="45653" rtlCol="0"/>
          <a:lstStyle>
            <a:lvl1pPr algn="l">
              <a:defRPr sz="1200"/>
            </a:lvl1pPr>
          </a:lstStyle>
          <a:p>
            <a:endParaRPr lang="fr-BE"/>
          </a:p>
        </p:txBody>
      </p:sp>
      <p:sp>
        <p:nvSpPr>
          <p:cNvPr id="3" name="Espace réservé de la date 2"/>
          <p:cNvSpPr>
            <a:spLocks noGrp="1"/>
          </p:cNvSpPr>
          <p:nvPr>
            <p:ph type="dt" sz="quarter" idx="1"/>
          </p:nvPr>
        </p:nvSpPr>
        <p:spPr>
          <a:xfrm>
            <a:off x="3863036" y="2"/>
            <a:ext cx="2955290" cy="495935"/>
          </a:xfrm>
          <a:prstGeom prst="rect">
            <a:avLst/>
          </a:prstGeom>
        </p:spPr>
        <p:txBody>
          <a:bodyPr vert="horz" lIns="91305" tIns="45653" rIns="91305" bIns="45653" rtlCol="0"/>
          <a:lstStyle>
            <a:lvl1pPr algn="r">
              <a:defRPr sz="1200"/>
            </a:lvl1pPr>
          </a:lstStyle>
          <a:p>
            <a:fld id="{F5EA7798-A561-4C99-91F3-D24BACABD4A1}" type="datetimeFigureOut">
              <a:rPr lang="fr-BE" smtClean="0"/>
              <a:pPr/>
              <a:t>06-03-18</a:t>
            </a:fld>
            <a:endParaRPr lang="fr-BE"/>
          </a:p>
        </p:txBody>
      </p:sp>
      <p:sp>
        <p:nvSpPr>
          <p:cNvPr id="4" name="Espace réservé du pied de page 3"/>
          <p:cNvSpPr>
            <a:spLocks noGrp="1"/>
          </p:cNvSpPr>
          <p:nvPr>
            <p:ph type="ftr" sz="quarter" idx="2"/>
          </p:nvPr>
        </p:nvSpPr>
        <p:spPr>
          <a:xfrm>
            <a:off x="3" y="9421046"/>
            <a:ext cx="2955290" cy="495935"/>
          </a:xfrm>
          <a:prstGeom prst="rect">
            <a:avLst/>
          </a:prstGeom>
        </p:spPr>
        <p:txBody>
          <a:bodyPr vert="horz" lIns="91305" tIns="45653" rIns="91305" bIns="45653"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63036" y="9421046"/>
            <a:ext cx="2955290" cy="495935"/>
          </a:xfrm>
          <a:prstGeom prst="rect">
            <a:avLst/>
          </a:prstGeom>
        </p:spPr>
        <p:txBody>
          <a:bodyPr vert="horz" lIns="91305" tIns="45653" rIns="91305" bIns="45653"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2955290" cy="495935"/>
          </a:xfrm>
          <a:prstGeom prst="rect">
            <a:avLst/>
          </a:prstGeom>
        </p:spPr>
        <p:txBody>
          <a:bodyPr vert="horz" lIns="91305" tIns="45653" rIns="91305" bIns="45653" rtlCol="0"/>
          <a:lstStyle>
            <a:lvl1pPr algn="l">
              <a:defRPr sz="1200"/>
            </a:lvl1pPr>
          </a:lstStyle>
          <a:p>
            <a:endParaRPr lang="fr-BE"/>
          </a:p>
        </p:txBody>
      </p:sp>
      <p:sp>
        <p:nvSpPr>
          <p:cNvPr id="3" name="Espace réservé de la date 2"/>
          <p:cNvSpPr>
            <a:spLocks noGrp="1"/>
          </p:cNvSpPr>
          <p:nvPr>
            <p:ph type="dt" idx="1"/>
          </p:nvPr>
        </p:nvSpPr>
        <p:spPr>
          <a:xfrm>
            <a:off x="3863036" y="2"/>
            <a:ext cx="2955290" cy="495935"/>
          </a:xfrm>
          <a:prstGeom prst="rect">
            <a:avLst/>
          </a:prstGeom>
        </p:spPr>
        <p:txBody>
          <a:bodyPr vert="horz" lIns="91305" tIns="45653" rIns="91305" bIns="45653" rtlCol="0"/>
          <a:lstStyle>
            <a:lvl1pPr algn="r">
              <a:defRPr sz="1200"/>
            </a:lvl1pPr>
          </a:lstStyle>
          <a:p>
            <a:fld id="{5CFE7606-93E1-4414-B184-EF82DF2282F8}" type="datetimeFigureOut">
              <a:rPr lang="fr-BE" smtClean="0"/>
              <a:pPr/>
              <a:t>06-03-18</a:t>
            </a:fld>
            <a:endParaRPr lang="fr-BE"/>
          </a:p>
        </p:txBody>
      </p:sp>
      <p:sp>
        <p:nvSpPr>
          <p:cNvPr id="4" name="Espace réservé de l'image des diapositives 3"/>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1305" tIns="45653" rIns="91305" bIns="45653" rtlCol="0" anchor="ctr"/>
          <a:lstStyle/>
          <a:p>
            <a:endParaRPr lang="fr-BE"/>
          </a:p>
        </p:txBody>
      </p:sp>
      <p:sp>
        <p:nvSpPr>
          <p:cNvPr id="5" name="Espace réservé des commentaires 4"/>
          <p:cNvSpPr>
            <a:spLocks noGrp="1"/>
          </p:cNvSpPr>
          <p:nvPr>
            <p:ph type="body" sz="quarter" idx="3"/>
          </p:nvPr>
        </p:nvSpPr>
        <p:spPr>
          <a:xfrm>
            <a:off x="681991" y="4711386"/>
            <a:ext cx="5455920" cy="4463415"/>
          </a:xfrm>
          <a:prstGeom prst="rect">
            <a:avLst/>
          </a:prstGeom>
        </p:spPr>
        <p:txBody>
          <a:bodyPr vert="horz" lIns="91305" tIns="45653" rIns="91305" bIns="45653"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3" y="9421046"/>
            <a:ext cx="2955290" cy="495935"/>
          </a:xfrm>
          <a:prstGeom prst="rect">
            <a:avLst/>
          </a:prstGeom>
        </p:spPr>
        <p:txBody>
          <a:bodyPr vert="horz" lIns="91305" tIns="45653" rIns="91305" bIns="45653"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63036" y="9421046"/>
            <a:ext cx="2955290" cy="495935"/>
          </a:xfrm>
          <a:prstGeom prst="rect">
            <a:avLst/>
          </a:prstGeom>
        </p:spPr>
        <p:txBody>
          <a:bodyPr vert="horz" lIns="91305" tIns="45653" rIns="91305" bIns="45653"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a:t>
            </a:fld>
            <a:endParaRPr lang="fr-BE"/>
          </a:p>
        </p:txBody>
      </p:sp>
    </p:spTree>
    <p:extLst>
      <p:ext uri="{BB962C8B-B14F-4D97-AF65-F5344CB8AC3E}">
        <p14:creationId xmlns:p14="http://schemas.microsoft.com/office/powerpoint/2010/main" val="3174642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10</a:t>
            </a:fld>
            <a:endParaRPr lang="fr-BE"/>
          </a:p>
        </p:txBody>
      </p:sp>
    </p:spTree>
    <p:extLst>
      <p:ext uri="{BB962C8B-B14F-4D97-AF65-F5344CB8AC3E}">
        <p14:creationId xmlns:p14="http://schemas.microsoft.com/office/powerpoint/2010/main" val="920138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12</a:t>
            </a:fld>
            <a:endParaRPr lang="fr-BE"/>
          </a:p>
        </p:txBody>
      </p:sp>
    </p:spTree>
    <p:extLst>
      <p:ext uri="{BB962C8B-B14F-4D97-AF65-F5344CB8AC3E}">
        <p14:creationId xmlns:p14="http://schemas.microsoft.com/office/powerpoint/2010/main" val="1039358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13</a:t>
            </a:fld>
            <a:endParaRPr lang="fr-BE"/>
          </a:p>
        </p:txBody>
      </p:sp>
    </p:spTree>
    <p:extLst>
      <p:ext uri="{BB962C8B-B14F-4D97-AF65-F5344CB8AC3E}">
        <p14:creationId xmlns:p14="http://schemas.microsoft.com/office/powerpoint/2010/main" val="1854117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14</a:t>
            </a:fld>
            <a:endParaRPr lang="fr-BE"/>
          </a:p>
        </p:txBody>
      </p:sp>
    </p:spTree>
    <p:extLst>
      <p:ext uri="{BB962C8B-B14F-4D97-AF65-F5344CB8AC3E}">
        <p14:creationId xmlns:p14="http://schemas.microsoft.com/office/powerpoint/2010/main" val="1285410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15</a:t>
            </a:fld>
            <a:endParaRPr lang="fr-BE"/>
          </a:p>
        </p:txBody>
      </p:sp>
    </p:spTree>
    <p:extLst>
      <p:ext uri="{BB962C8B-B14F-4D97-AF65-F5344CB8AC3E}">
        <p14:creationId xmlns:p14="http://schemas.microsoft.com/office/powerpoint/2010/main" val="3797176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16</a:t>
            </a:fld>
            <a:endParaRPr lang="fr-BE"/>
          </a:p>
        </p:txBody>
      </p:sp>
    </p:spTree>
    <p:extLst>
      <p:ext uri="{BB962C8B-B14F-4D97-AF65-F5344CB8AC3E}">
        <p14:creationId xmlns:p14="http://schemas.microsoft.com/office/powerpoint/2010/main" val="2845330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17</a:t>
            </a:fld>
            <a:endParaRPr lang="fr-BE"/>
          </a:p>
        </p:txBody>
      </p:sp>
    </p:spTree>
    <p:extLst>
      <p:ext uri="{BB962C8B-B14F-4D97-AF65-F5344CB8AC3E}">
        <p14:creationId xmlns:p14="http://schemas.microsoft.com/office/powerpoint/2010/main" val="3788798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18</a:t>
            </a:fld>
            <a:endParaRPr lang="fr-BE"/>
          </a:p>
        </p:txBody>
      </p:sp>
    </p:spTree>
    <p:extLst>
      <p:ext uri="{BB962C8B-B14F-4D97-AF65-F5344CB8AC3E}">
        <p14:creationId xmlns:p14="http://schemas.microsoft.com/office/powerpoint/2010/main" val="276540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19</a:t>
            </a:fld>
            <a:endParaRPr lang="fr-BE"/>
          </a:p>
        </p:txBody>
      </p:sp>
    </p:spTree>
    <p:extLst>
      <p:ext uri="{BB962C8B-B14F-4D97-AF65-F5344CB8AC3E}">
        <p14:creationId xmlns:p14="http://schemas.microsoft.com/office/powerpoint/2010/main" val="1997603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20</a:t>
            </a:fld>
            <a:endParaRPr lang="fr-BE"/>
          </a:p>
        </p:txBody>
      </p:sp>
    </p:spTree>
    <p:extLst>
      <p:ext uri="{BB962C8B-B14F-4D97-AF65-F5344CB8AC3E}">
        <p14:creationId xmlns:p14="http://schemas.microsoft.com/office/powerpoint/2010/main" val="1980820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a:t>
            </a:fld>
            <a:endParaRPr lang="fr-BE"/>
          </a:p>
        </p:txBody>
      </p:sp>
    </p:spTree>
    <p:extLst>
      <p:ext uri="{BB962C8B-B14F-4D97-AF65-F5344CB8AC3E}">
        <p14:creationId xmlns:p14="http://schemas.microsoft.com/office/powerpoint/2010/main" val="327716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21</a:t>
            </a:fld>
            <a:endParaRPr lang="fr-BE"/>
          </a:p>
        </p:txBody>
      </p:sp>
    </p:spTree>
    <p:extLst>
      <p:ext uri="{BB962C8B-B14F-4D97-AF65-F5344CB8AC3E}">
        <p14:creationId xmlns:p14="http://schemas.microsoft.com/office/powerpoint/2010/main" val="302080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22</a:t>
            </a:fld>
            <a:endParaRPr lang="fr-BE"/>
          </a:p>
        </p:txBody>
      </p:sp>
    </p:spTree>
    <p:extLst>
      <p:ext uri="{BB962C8B-B14F-4D97-AF65-F5344CB8AC3E}">
        <p14:creationId xmlns:p14="http://schemas.microsoft.com/office/powerpoint/2010/main" val="2119367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23</a:t>
            </a:fld>
            <a:endParaRPr lang="fr-BE"/>
          </a:p>
        </p:txBody>
      </p:sp>
    </p:spTree>
    <p:extLst>
      <p:ext uri="{BB962C8B-B14F-4D97-AF65-F5344CB8AC3E}">
        <p14:creationId xmlns:p14="http://schemas.microsoft.com/office/powerpoint/2010/main" val="3128572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24</a:t>
            </a:fld>
            <a:endParaRPr lang="fr-BE"/>
          </a:p>
        </p:txBody>
      </p:sp>
    </p:spTree>
    <p:extLst>
      <p:ext uri="{BB962C8B-B14F-4D97-AF65-F5344CB8AC3E}">
        <p14:creationId xmlns:p14="http://schemas.microsoft.com/office/powerpoint/2010/main" val="3671767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25</a:t>
            </a:fld>
            <a:endParaRPr lang="fr-BE"/>
          </a:p>
        </p:txBody>
      </p:sp>
    </p:spTree>
    <p:extLst>
      <p:ext uri="{BB962C8B-B14F-4D97-AF65-F5344CB8AC3E}">
        <p14:creationId xmlns:p14="http://schemas.microsoft.com/office/powerpoint/2010/main" val="7604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28</a:t>
            </a:fld>
            <a:endParaRPr lang="fr-BE"/>
          </a:p>
        </p:txBody>
      </p:sp>
    </p:spTree>
    <p:extLst>
      <p:ext uri="{BB962C8B-B14F-4D97-AF65-F5344CB8AC3E}">
        <p14:creationId xmlns:p14="http://schemas.microsoft.com/office/powerpoint/2010/main" val="3606509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30</a:t>
            </a:fld>
            <a:endParaRPr lang="fr-BE"/>
          </a:p>
        </p:txBody>
      </p:sp>
    </p:spTree>
    <p:extLst>
      <p:ext uri="{BB962C8B-B14F-4D97-AF65-F5344CB8AC3E}">
        <p14:creationId xmlns:p14="http://schemas.microsoft.com/office/powerpoint/2010/main" val="123960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32</a:t>
            </a:fld>
            <a:endParaRPr lang="fr-BE"/>
          </a:p>
        </p:txBody>
      </p:sp>
    </p:spTree>
    <p:extLst>
      <p:ext uri="{BB962C8B-B14F-4D97-AF65-F5344CB8AC3E}">
        <p14:creationId xmlns:p14="http://schemas.microsoft.com/office/powerpoint/2010/main" val="200533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36</a:t>
            </a:fld>
            <a:endParaRPr lang="fr-BE"/>
          </a:p>
        </p:txBody>
      </p:sp>
    </p:spTree>
    <p:extLst>
      <p:ext uri="{BB962C8B-B14F-4D97-AF65-F5344CB8AC3E}">
        <p14:creationId xmlns:p14="http://schemas.microsoft.com/office/powerpoint/2010/main" val="3062364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38</a:t>
            </a:fld>
            <a:endParaRPr lang="fr-BE"/>
          </a:p>
        </p:txBody>
      </p:sp>
    </p:spTree>
    <p:extLst>
      <p:ext uri="{BB962C8B-B14F-4D97-AF65-F5344CB8AC3E}">
        <p14:creationId xmlns:p14="http://schemas.microsoft.com/office/powerpoint/2010/main" val="247424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a:t>
            </a:fld>
            <a:endParaRPr lang="fr-BE"/>
          </a:p>
        </p:txBody>
      </p:sp>
    </p:spTree>
    <p:extLst>
      <p:ext uri="{BB962C8B-B14F-4D97-AF65-F5344CB8AC3E}">
        <p14:creationId xmlns:p14="http://schemas.microsoft.com/office/powerpoint/2010/main" val="3334653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41</a:t>
            </a:fld>
            <a:endParaRPr lang="fr-BE"/>
          </a:p>
        </p:txBody>
      </p:sp>
    </p:spTree>
    <p:extLst>
      <p:ext uri="{BB962C8B-B14F-4D97-AF65-F5344CB8AC3E}">
        <p14:creationId xmlns:p14="http://schemas.microsoft.com/office/powerpoint/2010/main" val="1021882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Pour plus de détails sur le traitement et la gestion des </a:t>
            </a:r>
            <a:r>
              <a:rPr lang="fr-BE" dirty="0" err="1" smtClean="0"/>
              <a:t>requests</a:t>
            </a:r>
            <a:r>
              <a:rPr lang="fr-BE" dirty="0" smtClean="0"/>
              <a:t> : voir support de formation spécifique.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44</a:t>
            </a:fld>
            <a:endParaRPr lang="fr-BE"/>
          </a:p>
        </p:txBody>
      </p:sp>
    </p:spTree>
    <p:extLst>
      <p:ext uri="{BB962C8B-B14F-4D97-AF65-F5344CB8AC3E}">
        <p14:creationId xmlns:p14="http://schemas.microsoft.com/office/powerpoint/2010/main" val="1808458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45</a:t>
            </a:fld>
            <a:endParaRPr lang="fr-BE"/>
          </a:p>
        </p:txBody>
      </p:sp>
    </p:spTree>
    <p:extLst>
      <p:ext uri="{BB962C8B-B14F-4D97-AF65-F5344CB8AC3E}">
        <p14:creationId xmlns:p14="http://schemas.microsoft.com/office/powerpoint/2010/main" val="196470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51</a:t>
            </a:fld>
            <a:endParaRPr lang="fr-BE"/>
          </a:p>
        </p:txBody>
      </p:sp>
    </p:spTree>
    <p:extLst>
      <p:ext uri="{BB962C8B-B14F-4D97-AF65-F5344CB8AC3E}">
        <p14:creationId xmlns:p14="http://schemas.microsoft.com/office/powerpoint/2010/main" val="528566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a:t>
            </a:fld>
            <a:endParaRPr lang="fr-BE"/>
          </a:p>
        </p:txBody>
      </p:sp>
    </p:spTree>
    <p:extLst>
      <p:ext uri="{BB962C8B-B14F-4D97-AF65-F5344CB8AC3E}">
        <p14:creationId xmlns:p14="http://schemas.microsoft.com/office/powerpoint/2010/main" val="4282012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a:t>
            </a:fld>
            <a:endParaRPr lang="fr-BE"/>
          </a:p>
        </p:txBody>
      </p:sp>
    </p:spTree>
    <p:extLst>
      <p:ext uri="{BB962C8B-B14F-4D97-AF65-F5344CB8AC3E}">
        <p14:creationId xmlns:p14="http://schemas.microsoft.com/office/powerpoint/2010/main" val="382661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a:t>
            </a:fld>
            <a:endParaRPr lang="fr-BE"/>
          </a:p>
        </p:txBody>
      </p:sp>
    </p:spTree>
    <p:extLst>
      <p:ext uri="{BB962C8B-B14F-4D97-AF65-F5344CB8AC3E}">
        <p14:creationId xmlns:p14="http://schemas.microsoft.com/office/powerpoint/2010/main" val="170376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a:t>
            </a:fld>
            <a:endParaRPr lang="fr-BE"/>
          </a:p>
        </p:txBody>
      </p:sp>
    </p:spTree>
    <p:extLst>
      <p:ext uri="{BB962C8B-B14F-4D97-AF65-F5344CB8AC3E}">
        <p14:creationId xmlns:p14="http://schemas.microsoft.com/office/powerpoint/2010/main" val="1820920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a:t>
            </a:fld>
            <a:endParaRPr lang="fr-BE"/>
          </a:p>
        </p:txBody>
      </p:sp>
    </p:spTree>
    <p:extLst>
      <p:ext uri="{BB962C8B-B14F-4D97-AF65-F5344CB8AC3E}">
        <p14:creationId xmlns:p14="http://schemas.microsoft.com/office/powerpoint/2010/main" val="14215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9</a:t>
            </a:fld>
            <a:endParaRPr lang="fr-BE"/>
          </a:p>
        </p:txBody>
      </p:sp>
    </p:spTree>
    <p:extLst>
      <p:ext uri="{BB962C8B-B14F-4D97-AF65-F5344CB8AC3E}">
        <p14:creationId xmlns:p14="http://schemas.microsoft.com/office/powerpoint/2010/main" val="1827015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933056"/>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Espace réservé du pied de page 3"/>
          <p:cNvSpPr>
            <a:spLocks noGrp="1"/>
          </p:cNvSpPr>
          <p:nvPr>
            <p:ph type="ftr" sz="quarter" idx="10"/>
          </p:nvPr>
        </p:nvSpPr>
        <p:spPr/>
        <p:txBody>
          <a:bodyPr/>
          <a:lstStyle/>
          <a:p>
            <a:r>
              <a:rPr lang="fr-BE" smtClean="0">
                <a:solidFill>
                  <a:srgbClr val="278989"/>
                </a:solidFill>
              </a:rPr>
              <a:t>Alma – Resource management – Gestion des exemplaires</a:t>
            </a:r>
            <a:endParaRPr lang="en-US">
              <a:solidFill>
                <a:srgbClr val="278989"/>
              </a:solidFill>
            </a:endParaRPr>
          </a:p>
        </p:txBody>
      </p:sp>
      <p:sp>
        <p:nvSpPr>
          <p:cNvPr id="5" name="Espace réservé du numéro de diapositive 4"/>
          <p:cNvSpPr>
            <a:spLocks noGrp="1"/>
          </p:cNvSpPr>
          <p:nvPr>
            <p:ph type="sldNum" sz="quarter" idx="11"/>
          </p:nvPr>
        </p:nvSpPr>
        <p:spPr>
          <a:ln w="19050">
            <a:solidFill>
              <a:srgbClr val="278989"/>
            </a:solidFill>
          </a:ln>
        </p:spPr>
        <p:txBody>
          <a:bodyPr vert="horz" lIns="0" tIns="0" rIns="0" bIns="0" rtlCol="0" anchor="ctr"/>
          <a:lstStyle>
            <a:lvl1pPr>
              <a:defRPr lang="en-US" smtClean="0">
                <a:solidFill>
                  <a:srgbClr val="278989"/>
                </a:solidFill>
              </a:defRPr>
            </a:lvl1pPr>
          </a:lstStyle>
          <a:p>
            <a:fld id="{E667ED75-B537-4810-9364-B7D9FE7FDC55}" type="slidenum">
              <a:rPr lang="fr-BE" smtClean="0"/>
              <a:pPr/>
              <a:t>‹N°›</a:t>
            </a:fld>
            <a:endParaRPr lang="fr-BE"/>
          </a:p>
        </p:txBody>
      </p:sp>
      <p:sp>
        <p:nvSpPr>
          <p:cNvPr id="6" name="Titre 5"/>
          <p:cNvSpPr>
            <a:spLocks noGrp="1"/>
          </p:cNvSpPr>
          <p:nvPr>
            <p:ph type="title"/>
          </p:nvPr>
        </p:nvSpPr>
        <p:spPr>
          <a:xfrm>
            <a:off x="611560" y="2780928"/>
            <a:ext cx="7620000" cy="1143000"/>
          </a:xfrm>
          <a:solidFill>
            <a:schemeClr val="bg1">
              <a:lumMod val="95000"/>
            </a:schemeClr>
          </a:solidFill>
          <a:ln w="22225">
            <a:solidFill>
              <a:schemeClr val="tx2">
                <a:lumMod val="50000"/>
              </a:schemeClr>
            </a:solidFill>
            <a:round/>
          </a:ln>
        </p:spPr>
        <p:txBody>
          <a:bodyPr/>
          <a:lstStyle>
            <a:lvl1pPr>
              <a:defRPr sz="3600" b="1"/>
            </a:lvl1pPr>
          </a:lstStyle>
          <a:p>
            <a:r>
              <a:rPr lang="fr-FR" smtClean="0"/>
              <a:t>Modifiez le style du titre</a:t>
            </a:r>
            <a:endParaRPr lang="fr-BE" dirty="0"/>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531" y="1"/>
            <a:ext cx="2672261" cy="75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userDrawn="1"/>
        </p:nvSpPr>
        <p:spPr>
          <a:xfrm>
            <a:off x="5969732" y="188638"/>
            <a:ext cx="2448272" cy="553998"/>
          </a:xfrm>
          <a:prstGeom prst="rect">
            <a:avLst/>
          </a:prstGeom>
          <a:noFill/>
        </p:spPr>
        <p:txBody>
          <a:bodyPr wrap="square" rtlCol="0">
            <a:spAutoFit/>
          </a:bodyPr>
          <a:lstStyle/>
          <a:p>
            <a:pPr algn="r"/>
            <a:r>
              <a:rPr lang="fr-BE" sz="1600" b="1" smtClean="0">
                <a:solidFill>
                  <a:srgbClr val="002060"/>
                </a:solidFill>
                <a:latin typeface="Arial" panose="020B0604020202020204" pitchFamily="34" charset="0"/>
                <a:cs typeface="Arial" panose="020B0604020202020204" pitchFamily="34" charset="0"/>
              </a:rPr>
              <a:t>Resource management</a:t>
            </a:r>
          </a:p>
          <a:p>
            <a:pPr algn="ctr"/>
            <a:r>
              <a:rPr lang="fr-BE" sz="1400" b="1" i="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Alma</a:t>
            </a:r>
            <a:r>
              <a:rPr lang="fr-BE" sz="1400" b="1" i="0" baseline="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New UI</a:t>
            </a:r>
            <a:endParaRPr lang="fr-BE" sz="1400" b="1" i="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smtClean="0"/>
              <a:t>Alma – Resource management – Gestion des exemplaires</a:t>
            </a:r>
            <a:endParaRPr lang="fr-BE"/>
          </a:p>
        </p:txBody>
      </p:sp>
      <p:sp>
        <p:nvSpPr>
          <p:cNvPr id="7" name="Espace réservé du numéro de diapositive 6"/>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66180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endParaRPr lang="fr-BE"/>
          </a:p>
        </p:txBody>
      </p:sp>
      <p:sp>
        <p:nvSpPr>
          <p:cNvPr id="8" name="Espace réservé du pied de page 7"/>
          <p:cNvSpPr>
            <a:spLocks noGrp="1"/>
          </p:cNvSpPr>
          <p:nvPr>
            <p:ph type="ftr" sz="quarter" idx="11"/>
          </p:nvPr>
        </p:nvSpPr>
        <p:spPr/>
        <p:txBody>
          <a:bodyPr/>
          <a:lstStyle/>
          <a:p>
            <a:r>
              <a:rPr lang="fr-BE" smtClean="0"/>
              <a:t>Alma – Resource management – Gestion des exemplaires</a:t>
            </a:r>
            <a:endParaRPr lang="fr-BE"/>
          </a:p>
        </p:txBody>
      </p:sp>
      <p:sp>
        <p:nvSpPr>
          <p:cNvPr id="9" name="Espace réservé du numéro de diapositive 8"/>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801719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endParaRPr lang="fr-BE"/>
          </a:p>
        </p:txBody>
      </p:sp>
      <p:sp>
        <p:nvSpPr>
          <p:cNvPr id="4" name="Espace réservé du pied de page 3"/>
          <p:cNvSpPr>
            <a:spLocks noGrp="1"/>
          </p:cNvSpPr>
          <p:nvPr>
            <p:ph type="ftr" sz="quarter" idx="11"/>
          </p:nvPr>
        </p:nvSpPr>
        <p:spPr/>
        <p:txBody>
          <a:bodyPr/>
          <a:lstStyle/>
          <a:p>
            <a:r>
              <a:rPr lang="fr-BE" smtClean="0"/>
              <a:t>Alma – Resource management – Gestion des exemplaires</a:t>
            </a:r>
            <a:endParaRPr lang="fr-BE"/>
          </a:p>
        </p:txBody>
      </p:sp>
      <p:sp>
        <p:nvSpPr>
          <p:cNvPr id="5" name="Espace réservé du numéro de diapositive 4"/>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200646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BE"/>
          </a:p>
        </p:txBody>
      </p:sp>
      <p:sp>
        <p:nvSpPr>
          <p:cNvPr id="3" name="Espace réservé du pied de page 2"/>
          <p:cNvSpPr>
            <a:spLocks noGrp="1"/>
          </p:cNvSpPr>
          <p:nvPr>
            <p:ph type="ftr" sz="quarter" idx="11"/>
          </p:nvPr>
        </p:nvSpPr>
        <p:spPr/>
        <p:txBody>
          <a:bodyPr/>
          <a:lstStyle/>
          <a:p>
            <a:r>
              <a:rPr lang="fr-BE" smtClean="0"/>
              <a:t>Alma – Resource management – Gestion des exemplaires</a:t>
            </a:r>
            <a:endParaRPr lang="fr-BE"/>
          </a:p>
        </p:txBody>
      </p:sp>
      <p:sp>
        <p:nvSpPr>
          <p:cNvPr id="4" name="Espace réservé du numéro de diapositive 3"/>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166397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smtClean="0"/>
              <a:t>Alma – Resource management – Gestion des exemplaires</a:t>
            </a:r>
            <a:endParaRPr lang="fr-BE"/>
          </a:p>
        </p:txBody>
      </p:sp>
      <p:sp>
        <p:nvSpPr>
          <p:cNvPr id="7" name="Espace réservé du numéro de diapositive 6"/>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490485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smtClean="0"/>
              <a:t>Alma – Resource management – Gestion des exemplaires</a:t>
            </a:r>
            <a:endParaRPr lang="fr-BE"/>
          </a:p>
        </p:txBody>
      </p:sp>
      <p:sp>
        <p:nvSpPr>
          <p:cNvPr id="7" name="Espace réservé du numéro de diapositive 6"/>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026902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Resource management – Gestion des exemplaires</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100969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Resource management – Gestion des exemplaires</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298600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flip="none" rotWithShape="1">
          <a:gsLst>
            <a:gs pos="37500">
              <a:srgbClr val="FFFFFF"/>
            </a:gs>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idx="1"/>
          </p:nvPr>
        </p:nvSpPr>
        <p:spPr>
          <a:xfrm>
            <a:off x="251520" y="1412776"/>
            <a:ext cx="7992888" cy="4988024"/>
          </a:xfrm>
        </p:spPr>
        <p:txBody>
          <a:bodyPr/>
          <a:lstStyle>
            <a:lvl1pPr>
              <a:buSzPct val="120000"/>
              <a:defRPr/>
            </a:lvl1pPr>
            <a:lvl2pPr>
              <a:buClr>
                <a:schemeClr val="tx2"/>
              </a:buClr>
              <a:buSzPct val="120000"/>
              <a:defRPr/>
            </a:lvl2pPr>
            <a:lvl3pPr>
              <a:buClr>
                <a:schemeClr val="accent1"/>
              </a:buClr>
              <a:buSzPct val="120000"/>
              <a:defRPr/>
            </a:lvl3pPr>
            <a:lvl4pPr>
              <a:buClr>
                <a:schemeClr val="tx2"/>
              </a:buClr>
              <a:buSzPct val="120000"/>
              <a:defRPr/>
            </a:lvl4pPr>
            <a:lvl5pPr>
              <a:buClr>
                <a:schemeClr val="accent1"/>
              </a:buClr>
              <a:buSzPct val="12000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Resource management – Gestion des exemplaires</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flip="none" rotWithShape="1">
          <a:gsLst>
            <a:gs pos="2000">
              <a:schemeClr val="accent2">
                <a:lumMod val="0"/>
                <a:lumOff val="100000"/>
              </a:schemeClr>
            </a:gs>
            <a:gs pos="93000">
              <a:schemeClr val="accent2">
                <a:lumMod val="0"/>
                <a:lumOff val="100000"/>
              </a:schemeClr>
            </a:gs>
            <a:gs pos="100000">
              <a:schemeClr val="accent2">
                <a:lumMod val="10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sz="half" idx="1"/>
          </p:nvPr>
        </p:nvSpPr>
        <p:spPr>
          <a:xfrm>
            <a:off x="251520" y="1412776"/>
            <a:ext cx="3863280" cy="4968552"/>
          </a:xfrm>
        </p:spPr>
        <p:txBody>
          <a:bodyPr/>
          <a:lstStyle>
            <a:lvl1pPr>
              <a:buSzPct val="120000"/>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400" kern="1200" baseline="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412776"/>
            <a:ext cx="3824808" cy="4968552"/>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buClr>
                <a:schemeClr val="accent1"/>
              </a:buClr>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tx2"/>
              </a:buClr>
              <a:buSzPct val="120000"/>
              <a:defRPr sz="1400"/>
            </a:lvl5pPr>
            <a:lvl6pPr>
              <a:defRPr sz="1800"/>
            </a:lvl6pPr>
            <a:lvl7pPr>
              <a:defRPr sz="1800"/>
            </a:lvl7pPr>
            <a:lvl8pPr>
              <a:defRPr sz="1800"/>
            </a:lvl8pPr>
            <a:lvl9pPr>
              <a:defRPr sz="1800"/>
            </a:lvl9pPr>
          </a:lstStyle>
          <a:p>
            <a:pPr marL="342900" lvl="0" indent="-228600" algn="l" defTabSz="914400" rtl="0" eaLnBrk="1" latinLnBrk="0" hangingPunct="1">
              <a:spcBef>
                <a:spcPct val="20000"/>
              </a:spcBef>
              <a:buClr>
                <a:schemeClr val="accent1"/>
              </a:buClr>
              <a:buSzPct val="120000"/>
              <a:buFont typeface="Arial"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itchFamily="34" charset="0"/>
              <a:buChar char="•"/>
            </a:pPr>
            <a:r>
              <a:rPr lang="fr-FR" smtClean="0"/>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Resource management – Gestion des exemplaires</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323528" y="1412776"/>
            <a:ext cx="3791272"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23528" y="2060848"/>
            <a:ext cx="3791272" cy="4320479"/>
          </a:xfrm>
        </p:spPr>
        <p:txBody>
          <a:bodyPr/>
          <a:lstStyle>
            <a:lvl1pPr marL="342900" indent="-228600">
              <a:buClr>
                <a:schemeClr val="accent1"/>
              </a:buClr>
              <a:buSzPct val="120000"/>
              <a:buFont typeface="Arial" panose="020B0604020202020204" pitchFamily="34" charset="0"/>
              <a:buChar char="•"/>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6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412776"/>
            <a:ext cx="3824808"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060848"/>
            <a:ext cx="3824808" cy="4320479"/>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accent1"/>
              </a:buClr>
              <a:buSzPct val="120000"/>
              <a:defRPr sz="1600"/>
            </a:lvl5pPr>
            <a:lvl6pPr>
              <a:defRPr sz="1600"/>
            </a:lvl6pPr>
            <a:lvl7pPr>
              <a:defRPr sz="1600"/>
            </a:lvl7pPr>
            <a:lvl8pPr>
              <a:defRPr sz="1600"/>
            </a:lvl8pPr>
            <a:lvl9pPr>
              <a:defRPr sz="1600"/>
            </a:lvl9pPr>
          </a:lstStyle>
          <a:p>
            <a:pPr marL="342900" lvl="0"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1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Resource management – Gestion des exemplaires</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a:p>
        </p:txBody>
      </p:sp>
      <p:sp>
        <p:nvSpPr>
          <p:cNvPr id="7"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Resource management – Gestion des exemplaires</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6"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Resource management – Gestion des exemplaires</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Resource management – Gestion des exemplaires</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73351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Resource management – Gestion des exemplaires</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52382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Resource management – Gestion des exemplaires</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22483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7992888"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251520" y="1412776"/>
            <a:ext cx="7992888" cy="498802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278989"/>
            </a:solidFill>
          </a:ln>
        </p:spPr>
        <p:txBody>
          <a:bodyPr vert="horz" lIns="0" tIns="0" rIns="0" bIns="0" rtlCol="0" anchor="ctr"/>
          <a:lstStyle>
            <a:lvl1pPr algn="ctr">
              <a:defRPr sz="1500" b="1" baseline="0">
                <a:solidFill>
                  <a:srgbClr val="278989"/>
                </a:solidFill>
              </a:defRPr>
            </a:lvl1p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195040" y="2598047"/>
            <a:ext cx="5184577" cy="365760"/>
          </a:xfrm>
          <a:prstGeom prst="rect">
            <a:avLst/>
          </a:prstGeom>
        </p:spPr>
        <p:txBody>
          <a:bodyPr/>
          <a:lstStyle>
            <a:lvl1pPr>
              <a:defRPr sz="1300" b="0" baseline="0">
                <a:solidFill>
                  <a:srgbClr val="278989"/>
                </a:solidFill>
              </a:defRPr>
            </a:lvl1pPr>
          </a:lstStyle>
          <a:p>
            <a:r>
              <a:rPr lang="fr-BE" smtClean="0"/>
              <a:t>Alma – Resource management – Gestion des exemplaires</a:t>
            </a:r>
            <a:endParaRPr lang="en-US"/>
          </a:p>
        </p:txBody>
      </p:sp>
      <p:pic>
        <p:nvPicPr>
          <p:cNvPr id="10" name="Image 9"/>
          <p:cNvPicPr>
            <a:picLocks noChangeAspect="1"/>
          </p:cNvPicPr>
          <p:nvPr userDrawn="1"/>
        </p:nvPicPr>
        <p:blipFill>
          <a:blip r:embed="rId8"/>
          <a:stretch>
            <a:fillRect/>
          </a:stretch>
        </p:blipFill>
        <p:spPr>
          <a:xfrm>
            <a:off x="6483" y="6255593"/>
            <a:ext cx="1963713" cy="6024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iming>
    <p:tnLst>
      <p:par>
        <p:cTn id="1" dur="indefinite" restart="never" nodeType="tmRoot"/>
      </p:par>
    </p:tnLst>
  </p:timing>
  <p:hf hdr="0" dt="0"/>
  <p:txStyles>
    <p:title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Alma – Resource management – Gestion des exemplaires</a:t>
            </a:r>
            <a:endParaRPr lang="fr-BE"/>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5FB95-ABB8-499B-B163-FF8E1785E17E}" type="slidenum">
              <a:rPr lang="fr-BE" smtClean="0"/>
              <a:t>‹N°›</a:t>
            </a:fld>
            <a:endParaRPr lang="fr-BE"/>
          </a:p>
        </p:txBody>
      </p:sp>
    </p:spTree>
    <p:extLst>
      <p:ext uri="{BB962C8B-B14F-4D97-AF65-F5344CB8AC3E}">
        <p14:creationId xmlns:p14="http://schemas.microsoft.com/office/powerpoint/2010/main" val="21432029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www2.libnet.ulg.ac.be/bao/docs/alma/fulfillment/AlmaFF2-partie%202-V6-7mai2015.pptx" TargetMode="Externa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hyperlink" Target="http://doclib.uliege.be/catalo/" TargetMode="External"/><Relationship Id="rId2" Type="http://schemas.openxmlformats.org/officeDocument/2006/relationships/hyperlink" Target="https://lib.uliege.be/alma"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684790"/>
            <a:ext cx="7920880" cy="2807633"/>
          </a:xfrm>
          <a:prstGeom prst="rect">
            <a:avLst/>
          </a:prstGeom>
        </p:spPr>
      </p:pic>
      <p:sp>
        <p:nvSpPr>
          <p:cNvPr id="4" name="Sous-titre 3"/>
          <p:cNvSpPr>
            <a:spLocks noGrp="1"/>
          </p:cNvSpPr>
          <p:nvPr>
            <p:ph type="subTitle" idx="1"/>
          </p:nvPr>
        </p:nvSpPr>
        <p:spPr/>
        <p:txBody>
          <a:bodyPr>
            <a:normAutofit/>
          </a:bodyPr>
          <a:lstStyle/>
          <a:p>
            <a:pPr algn="ctr"/>
            <a:endParaRPr lang="fr-BE" sz="3200" b="1" dirty="0">
              <a:solidFill>
                <a:schemeClr val="accent2">
                  <a:lumMod val="50000"/>
                </a:schemeClr>
              </a:solidFill>
            </a:endParaRPr>
          </a:p>
          <a:p>
            <a:pPr algn="ctr"/>
            <a:endParaRPr lang="fr-BE" sz="3200" b="1" dirty="0">
              <a:solidFill>
                <a:schemeClr val="accent2">
                  <a:lumMod val="50000"/>
                </a:schemeClr>
              </a:solidFill>
            </a:endParaRPr>
          </a:p>
          <a:p>
            <a:pPr algn="ctr"/>
            <a:endParaRPr lang="fr-BE" sz="3200" b="1" dirty="0" smtClean="0">
              <a:solidFill>
                <a:schemeClr val="accent2">
                  <a:lumMod val="50000"/>
                </a:schemeClr>
              </a:solidFill>
            </a:endParaRPr>
          </a:p>
          <a:p>
            <a:pPr algn="ctr"/>
            <a:endParaRPr lang="fr-BE" sz="3200" b="1" dirty="0">
              <a:solidFill>
                <a:schemeClr val="accent2">
                  <a:lumMod val="50000"/>
                </a:schemeClr>
              </a:solidFill>
            </a:endParaRPr>
          </a:p>
        </p:txBody>
      </p:sp>
      <p:sp>
        <p:nvSpPr>
          <p:cNvPr id="5" name="Titre 4"/>
          <p:cNvSpPr>
            <a:spLocks noGrp="1"/>
          </p:cNvSpPr>
          <p:nvPr>
            <p:ph type="title"/>
          </p:nvPr>
        </p:nvSpPr>
        <p:spPr>
          <a:xfrm>
            <a:off x="323528" y="1671464"/>
            <a:ext cx="7920880" cy="2834548"/>
          </a:xfrm>
          <a:noFill/>
          <a:ln>
            <a:solidFill>
              <a:schemeClr val="tx2">
                <a:lumMod val="50000"/>
              </a:schemeClr>
            </a:solidFill>
          </a:ln>
        </p:spPr>
        <p:txBody>
          <a:bodyPr/>
          <a:lstStyle/>
          <a:p>
            <a:r>
              <a:rPr lang="fr-BE" sz="2400" dirty="0" smtClean="0">
                <a:solidFill>
                  <a:schemeClr val="tx2">
                    <a:lumMod val="50000"/>
                  </a:schemeClr>
                </a:solidFill>
              </a:rPr>
              <a:t>    </a:t>
            </a:r>
            <a:r>
              <a:rPr lang="fr-BE" sz="2300" dirty="0" smtClean="0">
                <a:solidFill>
                  <a:schemeClr val="tx2">
                    <a:lumMod val="50000"/>
                  </a:schemeClr>
                </a:solidFill>
              </a:rPr>
              <a:t>Physical Item 		Éditeur d’exemplaire physique</a:t>
            </a:r>
            <a:r>
              <a:rPr lang="fr-BE" sz="2400" dirty="0" smtClean="0">
                <a:solidFill>
                  <a:schemeClr val="tx2">
                    <a:lumMod val="50000"/>
                  </a:schemeClr>
                </a:solidFill>
              </a:rPr>
              <a:t/>
            </a:r>
            <a:br>
              <a:rPr lang="fr-BE" sz="2400" dirty="0" smtClean="0">
                <a:solidFill>
                  <a:schemeClr val="tx2">
                    <a:lumMod val="50000"/>
                  </a:schemeClr>
                </a:solidFill>
              </a:rPr>
            </a:br>
            <a:r>
              <a:rPr lang="fr-BE" sz="2400" dirty="0">
                <a:solidFill>
                  <a:schemeClr val="tx2">
                    <a:lumMod val="50000"/>
                  </a:schemeClr>
                </a:solidFill>
              </a:rPr>
              <a:t> </a:t>
            </a:r>
            <a:r>
              <a:rPr lang="fr-BE" sz="2400" dirty="0" smtClean="0">
                <a:solidFill>
                  <a:schemeClr val="tx2">
                    <a:lumMod val="50000"/>
                  </a:schemeClr>
                </a:solidFill>
              </a:rPr>
              <a:t>          Editor</a:t>
            </a:r>
            <a:br>
              <a:rPr lang="fr-BE" sz="2400" dirty="0" smtClean="0">
                <a:solidFill>
                  <a:schemeClr val="tx2">
                    <a:lumMod val="50000"/>
                  </a:schemeClr>
                </a:solidFill>
              </a:rPr>
            </a:br>
            <a:r>
              <a:rPr lang="fr-BE" sz="2400" dirty="0" smtClean="0">
                <a:solidFill>
                  <a:schemeClr val="tx2">
                    <a:lumMod val="50000"/>
                  </a:schemeClr>
                </a:solidFill>
              </a:rPr>
              <a:t/>
            </a:r>
            <a:br>
              <a:rPr lang="fr-BE" sz="2400" dirty="0" smtClean="0">
                <a:solidFill>
                  <a:schemeClr val="tx2">
                    <a:lumMod val="50000"/>
                  </a:schemeClr>
                </a:solidFill>
              </a:rPr>
            </a:br>
            <a:r>
              <a:rPr lang="fr-BE" sz="2400" dirty="0" smtClean="0">
                <a:solidFill>
                  <a:schemeClr val="tx2">
                    <a:lumMod val="50000"/>
                  </a:schemeClr>
                </a:solidFill>
              </a:rPr>
              <a:t>                                          </a:t>
            </a:r>
            <a:br>
              <a:rPr lang="fr-BE" sz="2400" dirty="0" smtClean="0">
                <a:solidFill>
                  <a:schemeClr val="tx2">
                    <a:lumMod val="50000"/>
                  </a:schemeClr>
                </a:solidFill>
              </a:rPr>
            </a:br>
            <a:r>
              <a:rPr lang="fr-BE" sz="2400" dirty="0">
                <a:solidFill>
                  <a:schemeClr val="tx2">
                    <a:lumMod val="50000"/>
                  </a:schemeClr>
                </a:solidFill>
              </a:rPr>
              <a:t> </a:t>
            </a:r>
            <a:r>
              <a:rPr lang="fr-BE" sz="2400" dirty="0" smtClean="0">
                <a:solidFill>
                  <a:schemeClr val="tx2">
                    <a:lumMod val="50000"/>
                  </a:schemeClr>
                </a:solidFill>
              </a:rPr>
              <a:t>   </a:t>
            </a:r>
            <a:r>
              <a:rPr lang="fr-BE" sz="2800" dirty="0" smtClean="0">
                <a:solidFill>
                  <a:schemeClr val="tx2">
                    <a:lumMod val="50000"/>
                  </a:schemeClr>
                </a:solidFill>
              </a:rPr>
              <a:t>         </a:t>
            </a:r>
            <a:r>
              <a:rPr lang="fr-BE" sz="2400" dirty="0" smtClean="0">
                <a:solidFill>
                  <a:schemeClr val="tx2">
                    <a:lumMod val="50000"/>
                  </a:schemeClr>
                </a:solidFill>
              </a:rPr>
              <a:t>                                            </a:t>
            </a:r>
            <a:br>
              <a:rPr lang="fr-BE" sz="2400" dirty="0" smtClean="0">
                <a:solidFill>
                  <a:schemeClr val="tx2">
                    <a:lumMod val="50000"/>
                  </a:schemeClr>
                </a:solidFill>
              </a:rPr>
            </a:br>
            <a:r>
              <a:rPr lang="fr-BE" sz="2400" dirty="0" smtClean="0">
                <a:solidFill>
                  <a:schemeClr val="tx2">
                    <a:lumMod val="50000"/>
                  </a:schemeClr>
                </a:solidFill>
              </a:rPr>
              <a:t>				    La gestion des exemplaires </a:t>
            </a:r>
            <a:br>
              <a:rPr lang="fr-BE" sz="2400" dirty="0" smtClean="0">
                <a:solidFill>
                  <a:schemeClr val="tx2">
                    <a:lumMod val="50000"/>
                  </a:schemeClr>
                </a:solidFill>
              </a:rPr>
            </a:br>
            <a:r>
              <a:rPr lang="fr-BE" sz="2400" dirty="0">
                <a:solidFill>
                  <a:schemeClr val="tx2">
                    <a:lumMod val="50000"/>
                  </a:schemeClr>
                </a:solidFill>
              </a:rPr>
              <a:t>	</a:t>
            </a:r>
            <a:r>
              <a:rPr lang="fr-BE" sz="2400" dirty="0" smtClean="0">
                <a:solidFill>
                  <a:schemeClr val="tx2">
                    <a:lumMod val="50000"/>
                  </a:schemeClr>
                </a:solidFill>
              </a:rPr>
              <a:t>				      dans Alma</a:t>
            </a:r>
            <a:r>
              <a:rPr lang="fr-BE" sz="1600" dirty="0">
                <a:solidFill>
                  <a:schemeClr val="tx2">
                    <a:lumMod val="50000"/>
                  </a:schemeClr>
                </a:solidFill>
              </a:rPr>
              <a:t/>
            </a:r>
            <a:br>
              <a:rPr lang="fr-BE" sz="1600" dirty="0">
                <a:solidFill>
                  <a:schemeClr val="tx2">
                    <a:lumMod val="50000"/>
                  </a:schemeClr>
                </a:solidFill>
              </a:rPr>
            </a:br>
            <a:r>
              <a:rPr lang="fr-BE" sz="1600" dirty="0" smtClean="0">
                <a:solidFill>
                  <a:schemeClr val="tx2">
                    <a:lumMod val="50000"/>
                  </a:schemeClr>
                </a:solidFill>
              </a:rPr>
              <a:t>					</a:t>
            </a:r>
            <a:endParaRPr lang="fr-BE" sz="1800" i="1" dirty="0">
              <a:solidFill>
                <a:schemeClr val="tx2">
                  <a:lumMod val="50000"/>
                </a:schemeClr>
              </a:solidFill>
            </a:endParaRPr>
          </a:p>
        </p:txBody>
      </p:sp>
      <p:sp>
        <p:nvSpPr>
          <p:cNvPr id="8" name="ZoneTexte 6"/>
          <p:cNvSpPr txBox="1"/>
          <p:nvPr/>
        </p:nvSpPr>
        <p:spPr>
          <a:xfrm>
            <a:off x="4283968" y="6119606"/>
            <a:ext cx="3672408" cy="27699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BE" sz="1200" i="1" smtClean="0">
                <a:solidFill>
                  <a:srgbClr val="278989"/>
                </a:solidFill>
              </a:rPr>
              <a:t>Version de février 2018</a:t>
            </a:r>
            <a:endParaRPr lang="fr-BE" sz="1200" i="1">
              <a:solidFill>
                <a:srgbClr val="278989"/>
              </a:solidFill>
            </a:endParaRPr>
          </a:p>
        </p:txBody>
      </p:sp>
    </p:spTree>
    <p:extLst>
      <p:ext uri="{BB962C8B-B14F-4D97-AF65-F5344CB8AC3E}">
        <p14:creationId xmlns:p14="http://schemas.microsoft.com/office/powerpoint/2010/main" val="2436857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10</a:t>
            </a:fld>
            <a:endParaRPr lang="en-US"/>
          </a:p>
        </p:txBody>
      </p:sp>
      <p:sp>
        <p:nvSpPr>
          <p:cNvPr id="3" name="Espace réservé du pied de page 2"/>
          <p:cNvSpPr>
            <a:spLocks noGrp="1"/>
          </p:cNvSpPr>
          <p:nvPr>
            <p:ph type="ftr" sz="quarter" idx="3"/>
          </p:nvPr>
        </p:nvSpPr>
        <p:spPr/>
        <p:txBody>
          <a:bodyPr/>
          <a:lstStyle/>
          <a:p>
            <a:r>
              <a:rPr lang="fr-BE" smtClean="0"/>
              <a:t>Alma – Resource management – Gestion des exemplaires</a:t>
            </a:r>
            <a:endParaRPr lang="en-US" dirty="0"/>
          </a:p>
        </p:txBody>
      </p:sp>
      <p:sp>
        <p:nvSpPr>
          <p:cNvPr id="4" name="ZoneTexte 3"/>
          <p:cNvSpPr txBox="1"/>
          <p:nvPr/>
        </p:nvSpPr>
        <p:spPr>
          <a:xfrm>
            <a:off x="299575" y="980728"/>
            <a:ext cx="7488832" cy="1200329"/>
          </a:xfrm>
          <a:prstGeom prst="rect">
            <a:avLst/>
          </a:prstGeom>
          <a:noFill/>
        </p:spPr>
        <p:txBody>
          <a:bodyPr wrap="square" rtlCol="0">
            <a:spAutoFit/>
          </a:bodyPr>
          <a:lstStyle/>
          <a:p>
            <a:pPr>
              <a:buClr>
                <a:schemeClr val="tx1"/>
              </a:buClr>
            </a:pPr>
            <a:r>
              <a:rPr lang="fr-BE" smtClean="0"/>
              <a:t>À </a:t>
            </a:r>
            <a:r>
              <a:rPr lang="fr-BE" dirty="0"/>
              <a:t>partir d’une recherche</a:t>
            </a:r>
            <a:r>
              <a:rPr lang="fr-BE" b="1" dirty="0"/>
              <a:t> </a:t>
            </a:r>
            <a:r>
              <a:rPr lang="fr-BE" b="1" dirty="0">
                <a:solidFill>
                  <a:srgbClr val="002060"/>
                </a:solidFill>
              </a:rPr>
              <a:t>« Tous les titres » </a:t>
            </a:r>
            <a:r>
              <a:rPr lang="fr-BE" i="1" dirty="0"/>
              <a:t>(« All </a:t>
            </a:r>
            <a:r>
              <a:rPr lang="fr-BE" i="1" dirty="0" err="1"/>
              <a:t>titles</a:t>
            </a:r>
            <a:r>
              <a:rPr lang="fr-BE" i="1" dirty="0"/>
              <a:t> ») </a:t>
            </a:r>
            <a:r>
              <a:rPr lang="fr-BE" b="1" dirty="0">
                <a:solidFill>
                  <a:srgbClr val="002060"/>
                </a:solidFill>
              </a:rPr>
              <a:t>ou « Titres physiques »</a:t>
            </a:r>
            <a:r>
              <a:rPr lang="fr-BE" dirty="0"/>
              <a:t> </a:t>
            </a:r>
            <a:r>
              <a:rPr lang="fr-BE" i="1" dirty="0"/>
              <a:t>(« Physical </a:t>
            </a:r>
            <a:r>
              <a:rPr lang="fr-BE" i="1" dirty="0" err="1"/>
              <a:t>titles</a:t>
            </a:r>
            <a:r>
              <a:rPr lang="fr-BE" i="1" dirty="0"/>
              <a:t> »)</a:t>
            </a:r>
            <a:r>
              <a:rPr lang="fr-BE" dirty="0"/>
              <a:t>,</a:t>
            </a:r>
            <a:r>
              <a:rPr lang="fr-BE" i="1" dirty="0"/>
              <a:t> </a:t>
            </a:r>
            <a:r>
              <a:rPr lang="fr-BE" dirty="0"/>
              <a:t>vous visualiserez </a:t>
            </a:r>
            <a:r>
              <a:rPr lang="fr-BE" b="1" u="sng" dirty="0"/>
              <a:t>toujours</a:t>
            </a:r>
            <a:r>
              <a:rPr lang="fr-BE" dirty="0"/>
              <a:t> l’ensemble des exemplaires (</a:t>
            </a:r>
            <a:r>
              <a:rPr lang="fr-BE" i="1" dirty="0"/>
              <a:t>items</a:t>
            </a:r>
            <a:r>
              <a:rPr lang="fr-BE" dirty="0"/>
              <a:t>) attachés à la notice sélectionnée, présentés </a:t>
            </a:r>
            <a:r>
              <a:rPr lang="fr-BE" b="1" u="sng" dirty="0"/>
              <a:t>sous forme de liste</a:t>
            </a:r>
            <a:r>
              <a:rPr lang="fr-BE" b="1" dirty="0"/>
              <a:t> (même s’il n’y en a qu’un</a:t>
            </a:r>
            <a:r>
              <a:rPr lang="fr-BE" b="1" dirty="0" smtClean="0"/>
              <a:t>)</a:t>
            </a:r>
            <a:r>
              <a:rPr lang="fr-BE" dirty="0" smtClean="0"/>
              <a:t>.</a:t>
            </a:r>
            <a:endParaRPr lang="fr-BE" dirty="0"/>
          </a:p>
        </p:txBody>
      </p:sp>
      <p:pic>
        <p:nvPicPr>
          <p:cNvPr id="6" name="Image 5"/>
          <p:cNvPicPr>
            <a:picLocks noChangeAspect="1"/>
          </p:cNvPicPr>
          <p:nvPr/>
        </p:nvPicPr>
        <p:blipFill>
          <a:blip r:embed="rId3"/>
          <a:stretch>
            <a:fillRect/>
          </a:stretch>
        </p:blipFill>
        <p:spPr>
          <a:xfrm>
            <a:off x="2087725" y="2418139"/>
            <a:ext cx="6120680" cy="4252646"/>
          </a:xfrm>
          <a:prstGeom prst="rect">
            <a:avLst/>
          </a:prstGeom>
          <a:ln>
            <a:solidFill>
              <a:srgbClr val="002060"/>
            </a:solidFill>
          </a:ln>
        </p:spPr>
      </p:pic>
      <p:sp>
        <p:nvSpPr>
          <p:cNvPr id="7" name="Titre 1"/>
          <p:cNvSpPr txBox="1">
            <a:spLocks/>
          </p:cNvSpPr>
          <p:nvPr/>
        </p:nvSpPr>
        <p:spPr>
          <a:xfrm>
            <a:off x="323528" y="132138"/>
            <a:ext cx="7992888" cy="1143000"/>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r>
              <a:rPr lang="fr-BE" sz="2800" smtClean="0"/>
              <a:t>Liste des exemplaires</a:t>
            </a:r>
            <a:endParaRPr lang="fr-BE" sz="2800"/>
          </a:p>
        </p:txBody>
      </p:sp>
    </p:spTree>
    <p:extLst>
      <p:ext uri="{BB962C8B-B14F-4D97-AF65-F5344CB8AC3E}">
        <p14:creationId xmlns:p14="http://schemas.microsoft.com/office/powerpoint/2010/main" val="3987438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000" y="3813"/>
            <a:ext cx="7992888" cy="1143000"/>
          </a:xfrm>
        </p:spPr>
        <p:txBody>
          <a:bodyPr/>
          <a:lstStyle/>
          <a:p>
            <a:r>
              <a:rPr lang="fr-BE" sz="2800" smtClean="0"/>
              <a:t>Liste des exemplaires</a:t>
            </a:r>
            <a:endParaRPr lang="fr-BE" sz="2800"/>
          </a:p>
        </p:txBody>
      </p:sp>
      <p:pic>
        <p:nvPicPr>
          <p:cNvPr id="6" name="Espace réservé du contenu 5"/>
          <p:cNvPicPr>
            <a:picLocks noGrp="1" noChangeAspect="1"/>
          </p:cNvPicPr>
          <p:nvPr>
            <p:ph idx="1"/>
          </p:nvPr>
        </p:nvPicPr>
        <p:blipFill>
          <a:blip r:embed="rId2"/>
          <a:stretch>
            <a:fillRect/>
          </a:stretch>
        </p:blipFill>
        <p:spPr>
          <a:xfrm>
            <a:off x="251000" y="1412776"/>
            <a:ext cx="7993063" cy="3404175"/>
          </a:xfrm>
          <a:prstGeom prst="rect">
            <a:avLst/>
          </a:prstGeo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11</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a:p>
        </p:txBody>
      </p:sp>
      <p:sp>
        <p:nvSpPr>
          <p:cNvPr id="7" name="Rectangle 6"/>
          <p:cNvSpPr/>
          <p:nvPr/>
        </p:nvSpPr>
        <p:spPr>
          <a:xfrm>
            <a:off x="5940152" y="3501008"/>
            <a:ext cx="792088" cy="1315943"/>
          </a:xfrm>
          <a:prstGeom prst="rect">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7131586" y="3505155"/>
            <a:ext cx="616347" cy="1315943"/>
          </a:xfrm>
          <a:prstGeom prst="rect">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287450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12</a:t>
            </a:fld>
            <a:endParaRPr lang="en-US"/>
          </a:p>
        </p:txBody>
      </p:sp>
      <p:sp>
        <p:nvSpPr>
          <p:cNvPr id="3" name="Espace réservé du pied de page 2"/>
          <p:cNvSpPr>
            <a:spLocks noGrp="1"/>
          </p:cNvSpPr>
          <p:nvPr>
            <p:ph type="ftr" sz="quarter" idx="3"/>
          </p:nvPr>
        </p:nvSpPr>
        <p:spPr>
          <a:prstGeom prst="rect">
            <a:avLst/>
          </a:prstGeom>
        </p:spPr>
        <p:txBody>
          <a:bodyPr/>
          <a:lstStyle/>
          <a:p>
            <a:r>
              <a:rPr lang="fr-BE" smtClean="0"/>
              <a:t>Alma – Resource management – Gestion des exemplaires</a:t>
            </a:r>
            <a:endParaRPr lang="en-US" dirty="0"/>
          </a:p>
        </p:txBody>
      </p:sp>
      <p:pic>
        <p:nvPicPr>
          <p:cNvPr id="5" name="Image 4"/>
          <p:cNvPicPr>
            <a:picLocks noChangeAspect="1"/>
          </p:cNvPicPr>
          <p:nvPr/>
        </p:nvPicPr>
        <p:blipFill>
          <a:blip r:embed="rId3"/>
          <a:stretch>
            <a:fillRect/>
          </a:stretch>
        </p:blipFill>
        <p:spPr>
          <a:xfrm>
            <a:off x="374682" y="1658692"/>
            <a:ext cx="7952966" cy="4503293"/>
          </a:xfrm>
          <a:prstGeom prst="rect">
            <a:avLst/>
          </a:prstGeom>
        </p:spPr>
      </p:pic>
      <p:pic>
        <p:nvPicPr>
          <p:cNvPr id="7" name="Image 6"/>
          <p:cNvPicPr>
            <a:picLocks noChangeAspect="1"/>
          </p:cNvPicPr>
          <p:nvPr/>
        </p:nvPicPr>
        <p:blipFill>
          <a:blip r:embed="rId4"/>
          <a:stretch>
            <a:fillRect/>
          </a:stretch>
        </p:blipFill>
        <p:spPr>
          <a:xfrm>
            <a:off x="4295775" y="3257550"/>
            <a:ext cx="552450" cy="342900"/>
          </a:xfrm>
          <a:prstGeom prst="rect">
            <a:avLst/>
          </a:prstGeom>
        </p:spPr>
      </p:pic>
      <p:sp>
        <p:nvSpPr>
          <p:cNvPr id="24" name="ZoneTexte 23"/>
          <p:cNvSpPr txBox="1"/>
          <p:nvPr/>
        </p:nvSpPr>
        <p:spPr>
          <a:xfrm>
            <a:off x="266045" y="1012361"/>
            <a:ext cx="8206224" cy="646331"/>
          </a:xfrm>
          <a:prstGeom prst="rect">
            <a:avLst/>
          </a:prstGeom>
          <a:noFill/>
        </p:spPr>
        <p:txBody>
          <a:bodyPr wrap="square" rtlCol="0">
            <a:spAutoFit/>
          </a:bodyPr>
          <a:lstStyle/>
          <a:p>
            <a:pPr>
              <a:buClr>
                <a:schemeClr val="tx1"/>
              </a:buClr>
            </a:pPr>
            <a:r>
              <a:rPr lang="fr-BE" b="1" u="sng" smtClean="0">
                <a:solidFill>
                  <a:srgbClr val="C00000"/>
                </a:solidFill>
              </a:rPr>
              <a:t>Rappel</a:t>
            </a:r>
            <a:r>
              <a:rPr lang="fr-BE" b="1" smtClean="0">
                <a:solidFill>
                  <a:srgbClr val="C00000"/>
                </a:solidFill>
              </a:rPr>
              <a:t> : si </a:t>
            </a:r>
            <a:r>
              <a:rPr lang="fr-BE" b="1" dirty="0">
                <a:solidFill>
                  <a:srgbClr val="C00000"/>
                </a:solidFill>
              </a:rPr>
              <a:t>la recherche porte sur les exemplaires physiques, elle produit autant de notices </a:t>
            </a:r>
            <a:r>
              <a:rPr lang="fr-BE" b="1">
                <a:solidFill>
                  <a:srgbClr val="C00000"/>
                </a:solidFill>
              </a:rPr>
              <a:t>que </a:t>
            </a:r>
            <a:r>
              <a:rPr lang="fr-BE" b="1" smtClean="0">
                <a:solidFill>
                  <a:srgbClr val="C00000"/>
                </a:solidFill>
              </a:rPr>
              <a:t>d’exemplaires</a:t>
            </a:r>
            <a:endParaRPr lang="fr-BE" dirty="0"/>
          </a:p>
        </p:txBody>
      </p:sp>
      <p:sp>
        <p:nvSpPr>
          <p:cNvPr id="4" name="Rectangle 3"/>
          <p:cNvSpPr/>
          <p:nvPr/>
        </p:nvSpPr>
        <p:spPr>
          <a:xfrm>
            <a:off x="374682" y="106237"/>
            <a:ext cx="5600572" cy="523220"/>
          </a:xfrm>
          <a:prstGeom prst="rect">
            <a:avLst/>
          </a:prstGeom>
        </p:spPr>
        <p:txBody>
          <a:bodyPr wrap="none">
            <a:spAutoFit/>
          </a:bodyPr>
          <a:lstStyle/>
          <a:p>
            <a:r>
              <a:rPr lang="fr-BE" sz="2800">
                <a:solidFill>
                  <a:schemeClr val="tx2"/>
                </a:solidFill>
                <a:latin typeface="Arial Rounded MT Bold" panose="020F0704030504030204" pitchFamily="34" charset="0"/>
              </a:rPr>
              <a:t>Visualiser l’inventaire physique</a:t>
            </a:r>
          </a:p>
        </p:txBody>
      </p:sp>
      <p:sp>
        <p:nvSpPr>
          <p:cNvPr id="27" name="ZoneTexte 26"/>
          <p:cNvSpPr txBox="1"/>
          <p:nvPr/>
        </p:nvSpPr>
        <p:spPr>
          <a:xfrm>
            <a:off x="254208" y="730950"/>
            <a:ext cx="7850965" cy="369332"/>
          </a:xfrm>
          <a:prstGeom prst="rect">
            <a:avLst/>
          </a:prstGeom>
          <a:noFill/>
        </p:spPr>
        <p:txBody>
          <a:bodyPr wrap="square" rtlCol="0">
            <a:spAutoFit/>
          </a:bodyPr>
          <a:lstStyle/>
          <a:p>
            <a:r>
              <a:rPr lang="fr-BE" b="1" smtClean="0">
                <a:solidFill>
                  <a:schemeClr val="tx2"/>
                </a:solidFill>
                <a:effectLst>
                  <a:outerShdw blurRad="38100" dist="38100" dir="2700000" algn="tl">
                    <a:srgbClr val="000000">
                      <a:alpha val="43137"/>
                    </a:srgbClr>
                  </a:outerShdw>
                </a:effectLst>
              </a:rPr>
              <a:t>À partir d’une recherche « Exemplaires physiques »</a:t>
            </a:r>
          </a:p>
        </p:txBody>
      </p:sp>
      <p:sp>
        <p:nvSpPr>
          <p:cNvPr id="13" name="Rectangle 12"/>
          <p:cNvSpPr/>
          <p:nvPr/>
        </p:nvSpPr>
        <p:spPr>
          <a:xfrm>
            <a:off x="7380312" y="2996952"/>
            <a:ext cx="864096" cy="603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9" name="Image 18"/>
          <p:cNvPicPr>
            <a:picLocks noChangeAspect="1"/>
          </p:cNvPicPr>
          <p:nvPr/>
        </p:nvPicPr>
        <p:blipFill>
          <a:blip r:embed="rId5"/>
          <a:stretch>
            <a:fillRect/>
          </a:stretch>
        </p:blipFill>
        <p:spPr>
          <a:xfrm>
            <a:off x="7361733" y="2975229"/>
            <a:ext cx="901254" cy="425120"/>
          </a:xfrm>
          <a:prstGeom prst="rect">
            <a:avLst/>
          </a:prstGeom>
        </p:spPr>
      </p:pic>
      <p:sp>
        <p:nvSpPr>
          <p:cNvPr id="22" name="Rectangle 21"/>
          <p:cNvSpPr/>
          <p:nvPr/>
        </p:nvSpPr>
        <p:spPr>
          <a:xfrm>
            <a:off x="6876256" y="2729953"/>
            <a:ext cx="792088" cy="266999"/>
          </a:xfrm>
          <a:prstGeom prst="rect">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Ellipse 27"/>
          <p:cNvSpPr/>
          <p:nvPr/>
        </p:nvSpPr>
        <p:spPr>
          <a:xfrm>
            <a:off x="7227912" y="3187789"/>
            <a:ext cx="800472" cy="31321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ZoneTexte 29"/>
          <p:cNvSpPr txBox="1"/>
          <p:nvPr/>
        </p:nvSpPr>
        <p:spPr>
          <a:xfrm>
            <a:off x="2843808" y="1701201"/>
            <a:ext cx="4032448" cy="923330"/>
          </a:xfrm>
          <a:prstGeom prst="rect">
            <a:avLst/>
          </a:prstGeom>
          <a:solidFill>
            <a:schemeClr val="bg1"/>
          </a:solidFill>
          <a:ln w="25400">
            <a:solidFill>
              <a:srgbClr val="FF4D1D"/>
            </a:solidFill>
          </a:ln>
        </p:spPr>
        <p:txBody>
          <a:bodyPr wrap="square" rtlCol="0">
            <a:spAutoFit/>
          </a:bodyPr>
          <a:lstStyle/>
          <a:p>
            <a:r>
              <a:rPr lang="fr-BE" smtClean="0">
                <a:solidFill>
                  <a:srgbClr val="FF4D1D"/>
                </a:solidFill>
              </a:rPr>
              <a:t>Lien d’action présent si l’exemplaire appartient au périmètre de bibliothèque défini dans le rôle de l’opérateur</a:t>
            </a:r>
            <a:endParaRPr lang="fr-BE">
              <a:solidFill>
                <a:srgbClr val="FF4D1D"/>
              </a:solidFill>
            </a:endParaRPr>
          </a:p>
        </p:txBody>
      </p:sp>
      <p:cxnSp>
        <p:nvCxnSpPr>
          <p:cNvPr id="32" name="Connecteur droit avec flèche 31"/>
          <p:cNvCxnSpPr>
            <a:stCxn id="22" idx="0"/>
          </p:cNvCxnSpPr>
          <p:nvPr/>
        </p:nvCxnSpPr>
        <p:spPr>
          <a:xfrm flipH="1" flipV="1">
            <a:off x="6916366" y="2256817"/>
            <a:ext cx="355934" cy="473136"/>
          </a:xfrm>
          <a:prstGeom prst="straightConnector1">
            <a:avLst/>
          </a:prstGeom>
          <a:ln w="22225">
            <a:solidFill>
              <a:srgbClr val="FF4D1D"/>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5022956" y="4077871"/>
            <a:ext cx="3406762" cy="1477328"/>
          </a:xfrm>
          <a:prstGeom prst="rect">
            <a:avLst/>
          </a:prstGeom>
          <a:solidFill>
            <a:schemeClr val="bg1"/>
          </a:solidFill>
          <a:ln w="25400">
            <a:solidFill>
              <a:srgbClr val="00B050"/>
            </a:solidFill>
          </a:ln>
        </p:spPr>
        <p:txBody>
          <a:bodyPr wrap="square" rtlCol="0">
            <a:spAutoFit/>
          </a:bodyPr>
          <a:lstStyle/>
          <a:p>
            <a:r>
              <a:rPr lang="fr-BE" smtClean="0">
                <a:solidFill>
                  <a:srgbClr val="00B050"/>
                </a:solidFill>
              </a:rPr>
              <a:t>Visualiser l’exemplaire. Le formulaire est éditable si </a:t>
            </a:r>
            <a:r>
              <a:rPr lang="fr-BE">
                <a:solidFill>
                  <a:srgbClr val="00B050"/>
                </a:solidFill>
              </a:rPr>
              <a:t>l’exemplaire appartient au périmètre de bibliothèque défini dans le rôle de </a:t>
            </a:r>
            <a:r>
              <a:rPr lang="fr-BE" smtClean="0">
                <a:solidFill>
                  <a:srgbClr val="00B050"/>
                </a:solidFill>
              </a:rPr>
              <a:t>l’opérateur</a:t>
            </a:r>
            <a:endParaRPr lang="fr-BE"/>
          </a:p>
        </p:txBody>
      </p:sp>
      <p:cxnSp>
        <p:nvCxnSpPr>
          <p:cNvPr id="37" name="Connecteur droit avec flèche 36"/>
          <p:cNvCxnSpPr/>
          <p:nvPr/>
        </p:nvCxnSpPr>
        <p:spPr>
          <a:xfrm flipH="1">
            <a:off x="7023772" y="3535269"/>
            <a:ext cx="525218" cy="542602"/>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262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13</a:t>
            </a:fld>
            <a:endParaRPr lang="en-US"/>
          </a:p>
        </p:txBody>
      </p:sp>
      <p:sp>
        <p:nvSpPr>
          <p:cNvPr id="3" name="Espace réservé du pied de page 2"/>
          <p:cNvSpPr>
            <a:spLocks noGrp="1"/>
          </p:cNvSpPr>
          <p:nvPr>
            <p:ph type="ftr" sz="quarter" idx="3"/>
          </p:nvPr>
        </p:nvSpPr>
        <p:spPr/>
        <p:txBody>
          <a:bodyPr/>
          <a:lstStyle/>
          <a:p>
            <a:r>
              <a:rPr lang="fr-BE" smtClean="0"/>
              <a:t>Alma – Resource management – Gestion des exemplaires</a:t>
            </a:r>
            <a:endParaRPr lang="en-US" dirty="0"/>
          </a:p>
        </p:txBody>
      </p:sp>
      <p:sp>
        <p:nvSpPr>
          <p:cNvPr id="4" name="ZoneTexte 3"/>
          <p:cNvSpPr txBox="1"/>
          <p:nvPr/>
        </p:nvSpPr>
        <p:spPr>
          <a:xfrm>
            <a:off x="149944" y="764704"/>
            <a:ext cx="8208912" cy="384721"/>
          </a:xfrm>
          <a:prstGeom prst="rect">
            <a:avLst/>
          </a:prstGeom>
          <a:noFill/>
        </p:spPr>
        <p:txBody>
          <a:bodyPr wrap="square" rtlCol="0">
            <a:spAutoFit/>
          </a:bodyPr>
          <a:lstStyle/>
          <a:p>
            <a:pPr marL="0" lvl="2"/>
            <a:r>
              <a:rPr lang="fr-BE" sz="1900" b="1" smtClean="0">
                <a:solidFill>
                  <a:srgbClr val="002060"/>
                </a:solidFill>
              </a:rPr>
              <a:t>Afficher les </a:t>
            </a:r>
            <a:r>
              <a:rPr lang="fr-BE" sz="1900" b="1" dirty="0">
                <a:solidFill>
                  <a:srgbClr val="002060"/>
                </a:solidFill>
              </a:rPr>
              <a:t>exemplaires attachés à un </a:t>
            </a:r>
            <a:r>
              <a:rPr lang="fr-BE" sz="1900" b="1">
                <a:solidFill>
                  <a:srgbClr val="002060"/>
                </a:solidFill>
              </a:rPr>
              <a:t>même </a:t>
            </a:r>
            <a:r>
              <a:rPr lang="fr-BE" sz="1900" b="1" smtClean="0">
                <a:solidFill>
                  <a:srgbClr val="002060"/>
                </a:solidFill>
              </a:rPr>
              <a:t>HOL à partir d’une recherche</a:t>
            </a:r>
            <a:endParaRPr lang="fr-BE" dirty="0"/>
          </a:p>
        </p:txBody>
      </p:sp>
      <p:pic>
        <p:nvPicPr>
          <p:cNvPr id="5" name="Image 4"/>
          <p:cNvPicPr>
            <a:picLocks noChangeAspect="1"/>
          </p:cNvPicPr>
          <p:nvPr/>
        </p:nvPicPr>
        <p:blipFill>
          <a:blip r:embed="rId3"/>
          <a:stretch>
            <a:fillRect/>
          </a:stretch>
        </p:blipFill>
        <p:spPr>
          <a:xfrm>
            <a:off x="211327" y="1905025"/>
            <a:ext cx="8280000" cy="3131193"/>
          </a:xfrm>
          <a:prstGeom prst="rect">
            <a:avLst/>
          </a:prstGeom>
          <a:ln>
            <a:solidFill>
              <a:srgbClr val="002060"/>
            </a:solidFill>
          </a:ln>
        </p:spPr>
      </p:pic>
      <p:sp>
        <p:nvSpPr>
          <p:cNvPr id="7" name="Rectangle 6"/>
          <p:cNvSpPr/>
          <p:nvPr/>
        </p:nvSpPr>
        <p:spPr>
          <a:xfrm>
            <a:off x="6957098" y="1876654"/>
            <a:ext cx="720080" cy="21602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a:off x="611560" y="4751575"/>
            <a:ext cx="864096" cy="25087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p:nvSpPr>
        <p:spPr>
          <a:xfrm>
            <a:off x="211327" y="108794"/>
            <a:ext cx="5600572" cy="523220"/>
          </a:xfrm>
          <a:prstGeom prst="rect">
            <a:avLst/>
          </a:prstGeom>
        </p:spPr>
        <p:txBody>
          <a:bodyPr wrap="none">
            <a:spAutoFit/>
          </a:bodyPr>
          <a:lstStyle/>
          <a:p>
            <a:r>
              <a:rPr lang="fr-BE" sz="2800">
                <a:solidFill>
                  <a:schemeClr val="tx2"/>
                </a:solidFill>
                <a:latin typeface="Arial Rounded MT Bold" panose="020F0704030504030204" pitchFamily="34" charset="0"/>
              </a:rPr>
              <a:t>Visualiser l’inventaire physique</a:t>
            </a:r>
          </a:p>
        </p:txBody>
      </p:sp>
      <p:sp>
        <p:nvSpPr>
          <p:cNvPr id="12" name="ZoneTexte 11"/>
          <p:cNvSpPr txBox="1"/>
          <p:nvPr/>
        </p:nvSpPr>
        <p:spPr>
          <a:xfrm>
            <a:off x="4060232" y="5821079"/>
            <a:ext cx="3888432" cy="369332"/>
          </a:xfrm>
          <a:prstGeom prst="rect">
            <a:avLst/>
          </a:prstGeom>
          <a:noFill/>
          <a:ln w="25400">
            <a:solidFill>
              <a:srgbClr val="7030A0"/>
            </a:solidFill>
          </a:ln>
        </p:spPr>
        <p:txBody>
          <a:bodyPr wrap="square" rtlCol="0">
            <a:spAutoFit/>
          </a:bodyPr>
          <a:lstStyle/>
          <a:p>
            <a:r>
              <a:rPr lang="fr-BE" smtClean="0"/>
              <a:t>Ouvre la liste des notices Holdings</a:t>
            </a:r>
            <a:endParaRPr lang="fr-BE"/>
          </a:p>
        </p:txBody>
      </p:sp>
      <p:cxnSp>
        <p:nvCxnSpPr>
          <p:cNvPr id="14" name="Connecteur droit avec flèche 13"/>
          <p:cNvCxnSpPr/>
          <p:nvPr/>
        </p:nvCxnSpPr>
        <p:spPr>
          <a:xfrm>
            <a:off x="1467944" y="4938832"/>
            <a:ext cx="2592288" cy="992408"/>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7" idx="2"/>
            <a:endCxn id="12" idx="0"/>
          </p:cNvCxnSpPr>
          <p:nvPr/>
        </p:nvCxnSpPr>
        <p:spPr>
          <a:xfrm flipH="1">
            <a:off x="6004448" y="2092678"/>
            <a:ext cx="1312690" cy="3728401"/>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680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14</a:t>
            </a:fld>
            <a:endParaRPr lang="en-US"/>
          </a:p>
        </p:txBody>
      </p:sp>
      <p:sp>
        <p:nvSpPr>
          <p:cNvPr id="3" name="Espace réservé du pied de page 2"/>
          <p:cNvSpPr>
            <a:spLocks noGrp="1"/>
          </p:cNvSpPr>
          <p:nvPr>
            <p:ph type="ftr" sz="quarter" idx="3"/>
          </p:nvPr>
        </p:nvSpPr>
        <p:spPr/>
        <p:txBody>
          <a:bodyPr/>
          <a:lstStyle/>
          <a:p>
            <a:r>
              <a:rPr lang="fr-BE" smtClean="0"/>
              <a:t>Alma – Resource management – Gestion des exemplaires</a:t>
            </a:r>
            <a:endParaRPr lang="en-US" dirty="0"/>
          </a:p>
        </p:txBody>
      </p:sp>
      <p:sp>
        <p:nvSpPr>
          <p:cNvPr id="4" name="ZoneTexte 3"/>
          <p:cNvSpPr txBox="1"/>
          <p:nvPr/>
        </p:nvSpPr>
        <p:spPr>
          <a:xfrm>
            <a:off x="395536" y="332656"/>
            <a:ext cx="7488832" cy="923330"/>
          </a:xfrm>
          <a:prstGeom prst="rect">
            <a:avLst/>
          </a:prstGeom>
          <a:noFill/>
        </p:spPr>
        <p:txBody>
          <a:bodyPr wrap="square" rtlCol="0">
            <a:spAutoFit/>
          </a:bodyPr>
          <a:lstStyle/>
          <a:p>
            <a:r>
              <a:rPr lang="fr-BE" dirty="0" smtClean="0"/>
              <a:t>Dans la liste, repérez </a:t>
            </a:r>
            <a:r>
              <a:rPr lang="fr-BE" dirty="0"/>
              <a:t>la </a:t>
            </a:r>
            <a:r>
              <a:rPr lang="fr-BE" b="1" dirty="0">
                <a:solidFill>
                  <a:srgbClr val="00B050"/>
                </a:solidFill>
              </a:rPr>
              <a:t>localisation</a:t>
            </a:r>
            <a:r>
              <a:rPr lang="fr-BE" dirty="0"/>
              <a:t> dont vous souhaitez visualiser </a:t>
            </a:r>
            <a:r>
              <a:rPr lang="fr-BE" dirty="0" smtClean="0"/>
              <a:t>tous </a:t>
            </a:r>
            <a:br>
              <a:rPr lang="fr-BE" dirty="0" smtClean="0"/>
            </a:br>
            <a:r>
              <a:rPr lang="fr-BE" dirty="0" smtClean="0"/>
              <a:t>les </a:t>
            </a:r>
            <a:r>
              <a:rPr lang="fr-BE" dirty="0"/>
              <a:t>exemplaires </a:t>
            </a:r>
            <a:r>
              <a:rPr lang="fr-BE" dirty="0" smtClean="0"/>
              <a:t>et, sélectionnez                                  dans les actions            .</a:t>
            </a:r>
            <a:endParaRPr lang="fr-BE" dirty="0"/>
          </a:p>
          <a:p>
            <a:endParaRPr lang="fr-BE" dirty="0"/>
          </a:p>
        </p:txBody>
      </p:sp>
      <p:pic>
        <p:nvPicPr>
          <p:cNvPr id="6" name="Image 5"/>
          <p:cNvPicPr>
            <a:picLocks noChangeAspect="1"/>
          </p:cNvPicPr>
          <p:nvPr/>
        </p:nvPicPr>
        <p:blipFill>
          <a:blip r:embed="rId3"/>
          <a:stretch>
            <a:fillRect/>
          </a:stretch>
        </p:blipFill>
        <p:spPr>
          <a:xfrm>
            <a:off x="3547987" y="670496"/>
            <a:ext cx="1543050" cy="247650"/>
          </a:xfrm>
          <a:prstGeom prst="rect">
            <a:avLst/>
          </a:prstGeom>
          <a:ln w="28575">
            <a:solidFill>
              <a:srgbClr val="7030A0"/>
            </a:solidFill>
          </a:ln>
        </p:spPr>
      </p:pic>
      <p:pic>
        <p:nvPicPr>
          <p:cNvPr id="7" name="Image 6"/>
          <p:cNvPicPr>
            <a:picLocks noChangeAspect="1"/>
          </p:cNvPicPr>
          <p:nvPr/>
        </p:nvPicPr>
        <p:blipFill>
          <a:blip r:embed="rId4"/>
          <a:stretch>
            <a:fillRect/>
          </a:stretch>
        </p:blipFill>
        <p:spPr>
          <a:xfrm>
            <a:off x="1380676" y="1249223"/>
            <a:ext cx="5518552" cy="4320000"/>
          </a:xfrm>
          <a:prstGeom prst="rect">
            <a:avLst/>
          </a:prstGeom>
        </p:spPr>
      </p:pic>
      <p:sp>
        <p:nvSpPr>
          <p:cNvPr id="8" name="Rectangle 7"/>
          <p:cNvSpPr/>
          <p:nvPr/>
        </p:nvSpPr>
        <p:spPr>
          <a:xfrm>
            <a:off x="6444208" y="4725144"/>
            <a:ext cx="252027" cy="21602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p:cNvPicPr>
            <a:picLocks noChangeAspect="1"/>
          </p:cNvPicPr>
          <p:nvPr/>
        </p:nvPicPr>
        <p:blipFill>
          <a:blip r:embed="rId3"/>
          <a:stretch>
            <a:fillRect/>
          </a:stretch>
        </p:blipFill>
        <p:spPr>
          <a:xfrm>
            <a:off x="5672683" y="4973311"/>
            <a:ext cx="1543050" cy="247650"/>
          </a:xfrm>
          <a:prstGeom prst="rect">
            <a:avLst/>
          </a:prstGeom>
          <a:ln w="28575">
            <a:solidFill>
              <a:srgbClr val="7030A0"/>
            </a:solidFill>
          </a:ln>
        </p:spPr>
      </p:pic>
      <p:cxnSp>
        <p:nvCxnSpPr>
          <p:cNvPr id="10" name="Connecteur droit avec flèche 9"/>
          <p:cNvCxnSpPr/>
          <p:nvPr/>
        </p:nvCxnSpPr>
        <p:spPr>
          <a:xfrm>
            <a:off x="611560" y="4869160"/>
            <a:ext cx="936104" cy="0"/>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47664" y="1249223"/>
            <a:ext cx="1152128" cy="23556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p:cNvSpPr/>
          <p:nvPr/>
        </p:nvSpPr>
        <p:spPr>
          <a:xfrm>
            <a:off x="2699792" y="4725144"/>
            <a:ext cx="1872208" cy="21602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p:cNvPicPr>
            <a:picLocks noChangeAspect="1"/>
          </p:cNvPicPr>
          <p:nvPr/>
        </p:nvPicPr>
        <p:blipFill>
          <a:blip r:embed="rId5"/>
          <a:stretch>
            <a:fillRect/>
          </a:stretch>
        </p:blipFill>
        <p:spPr>
          <a:xfrm>
            <a:off x="6796258" y="687050"/>
            <a:ext cx="360000" cy="293023"/>
          </a:xfrm>
          <a:prstGeom prst="rect">
            <a:avLst/>
          </a:prstGeom>
          <a:ln w="19050">
            <a:solidFill>
              <a:schemeClr val="accent6">
                <a:lumMod val="50000"/>
              </a:schemeClr>
            </a:solidFill>
          </a:ln>
        </p:spPr>
      </p:pic>
      <p:sp>
        <p:nvSpPr>
          <p:cNvPr id="14" name="ZoneTexte 13"/>
          <p:cNvSpPr txBox="1"/>
          <p:nvPr/>
        </p:nvSpPr>
        <p:spPr>
          <a:xfrm>
            <a:off x="1907704" y="5601366"/>
            <a:ext cx="6465739" cy="1261884"/>
          </a:xfrm>
          <a:prstGeom prst="rect">
            <a:avLst/>
          </a:prstGeom>
          <a:noFill/>
          <a:ln>
            <a:solidFill>
              <a:srgbClr val="002060"/>
            </a:solidFill>
          </a:ln>
        </p:spPr>
        <p:txBody>
          <a:bodyPr wrap="square" rtlCol="0">
            <a:spAutoFit/>
          </a:bodyPr>
          <a:lstStyle/>
          <a:p>
            <a:pPr marL="0" lvl="3">
              <a:tabLst>
                <a:tab pos="1789113" algn="l"/>
              </a:tabLst>
            </a:pPr>
            <a:r>
              <a:rPr lang="fr-BE" sz="1900" smtClean="0">
                <a:solidFill>
                  <a:srgbClr val="0070C0"/>
                </a:solidFill>
                <a:latin typeface="Arial Black" panose="020B0A04020102020204" pitchFamily="34" charset="0"/>
              </a:rPr>
              <a:t>! </a:t>
            </a:r>
            <a:r>
              <a:rPr lang="fr-BE" sz="1900" smtClean="0">
                <a:solidFill>
                  <a:srgbClr val="0070C0"/>
                </a:solidFill>
              </a:rPr>
              <a:t>À partir d’une recherche </a:t>
            </a:r>
            <a:r>
              <a:rPr lang="fr-BE" sz="1900" dirty="0">
                <a:solidFill>
                  <a:srgbClr val="0070C0"/>
                </a:solidFill>
              </a:rPr>
              <a:t>« Physical </a:t>
            </a:r>
            <a:r>
              <a:rPr lang="fr-BE" sz="1900" dirty="0" err="1">
                <a:solidFill>
                  <a:srgbClr val="0070C0"/>
                </a:solidFill>
              </a:rPr>
              <a:t>titles</a:t>
            </a:r>
            <a:r>
              <a:rPr lang="fr-BE" sz="1900">
                <a:solidFill>
                  <a:srgbClr val="0070C0"/>
                </a:solidFill>
              </a:rPr>
              <a:t> </a:t>
            </a:r>
            <a:r>
              <a:rPr lang="fr-BE" sz="1900" smtClean="0">
                <a:solidFill>
                  <a:srgbClr val="0070C0"/>
                </a:solidFill>
              </a:rPr>
              <a:t>» ou « Physical items », s’il n’y a qu’un seul HOL, le lien Holding mène vers l’affichage Marc du HOL : il faut donc utiliser le lien Items pour afficher les exemplaires.</a:t>
            </a:r>
            <a:endParaRPr lang="fr-BE" dirty="0">
              <a:solidFill>
                <a:srgbClr val="0070C0"/>
              </a:solidFill>
            </a:endParaRPr>
          </a:p>
        </p:txBody>
      </p:sp>
    </p:spTree>
    <p:extLst>
      <p:ext uri="{BB962C8B-B14F-4D97-AF65-F5344CB8AC3E}">
        <p14:creationId xmlns:p14="http://schemas.microsoft.com/office/powerpoint/2010/main" val="1509980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15</a:t>
            </a:fld>
            <a:endParaRPr lang="en-US"/>
          </a:p>
        </p:txBody>
      </p:sp>
      <p:sp>
        <p:nvSpPr>
          <p:cNvPr id="3" name="Espace réservé du pied de page 2"/>
          <p:cNvSpPr>
            <a:spLocks noGrp="1"/>
          </p:cNvSpPr>
          <p:nvPr>
            <p:ph type="ftr" sz="quarter" idx="3"/>
          </p:nvPr>
        </p:nvSpPr>
        <p:spPr>
          <a:prstGeom prst="rect">
            <a:avLst/>
          </a:prstGeom>
        </p:spPr>
        <p:txBody>
          <a:bodyPr/>
          <a:lstStyle/>
          <a:p>
            <a:r>
              <a:rPr lang="fr-BE" smtClean="0"/>
              <a:t>Alma – Resource management – Gestion des exemplaires</a:t>
            </a:r>
            <a:endParaRPr lang="en-US" dirty="0"/>
          </a:p>
        </p:txBody>
      </p:sp>
      <p:sp>
        <p:nvSpPr>
          <p:cNvPr id="4" name="ZoneTexte 3"/>
          <p:cNvSpPr txBox="1"/>
          <p:nvPr/>
        </p:nvSpPr>
        <p:spPr>
          <a:xfrm>
            <a:off x="215516" y="16983"/>
            <a:ext cx="7632848" cy="523220"/>
          </a:xfrm>
          <a:prstGeom prst="rect">
            <a:avLst/>
          </a:prstGeom>
          <a:noFill/>
        </p:spPr>
        <p:txBody>
          <a:bodyPr wrap="square" rtlCol="0">
            <a:spAutoFit/>
          </a:bodyPr>
          <a:lstStyle/>
          <a:p>
            <a:r>
              <a:rPr lang="fr-BE" sz="2800" smtClean="0">
                <a:solidFill>
                  <a:schemeClr val="tx2"/>
                </a:solidFill>
                <a:latin typeface="Arial Rounded MT Bold" panose="020F0704030504030204" pitchFamily="34" charset="0"/>
              </a:rPr>
              <a:t>Liste des exemplaires</a:t>
            </a:r>
            <a:endParaRPr lang="fr-BE" sz="2800" dirty="0">
              <a:solidFill>
                <a:schemeClr val="tx2"/>
              </a:solidFill>
              <a:latin typeface="Arial Rounded MT Bold" panose="020F0704030504030204" pitchFamily="34" charset="0"/>
            </a:endParaRPr>
          </a:p>
        </p:txBody>
      </p:sp>
      <p:pic>
        <p:nvPicPr>
          <p:cNvPr id="5" name="Image 4"/>
          <p:cNvPicPr>
            <a:picLocks noChangeAspect="1"/>
          </p:cNvPicPr>
          <p:nvPr/>
        </p:nvPicPr>
        <p:blipFill>
          <a:blip r:embed="rId3"/>
          <a:stretch>
            <a:fillRect/>
          </a:stretch>
        </p:blipFill>
        <p:spPr>
          <a:xfrm>
            <a:off x="115511" y="3569287"/>
            <a:ext cx="8280000" cy="2475913"/>
          </a:xfrm>
          <a:prstGeom prst="rect">
            <a:avLst/>
          </a:prstGeom>
          <a:ln w="19050">
            <a:solidFill>
              <a:srgbClr val="002060"/>
            </a:solidFill>
          </a:ln>
        </p:spPr>
      </p:pic>
      <p:sp>
        <p:nvSpPr>
          <p:cNvPr id="7" name="Ellipse 6"/>
          <p:cNvSpPr/>
          <p:nvPr/>
        </p:nvSpPr>
        <p:spPr>
          <a:xfrm>
            <a:off x="3059832" y="4396542"/>
            <a:ext cx="1944216" cy="28803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8" name="Connecteur droit avec flèche 17"/>
          <p:cNvCxnSpPr/>
          <p:nvPr/>
        </p:nvCxnSpPr>
        <p:spPr>
          <a:xfrm>
            <a:off x="5004048" y="4540558"/>
            <a:ext cx="1161556" cy="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6215175" y="4284023"/>
            <a:ext cx="1655359" cy="523220"/>
          </a:xfrm>
          <a:prstGeom prst="rect">
            <a:avLst/>
          </a:prstGeom>
          <a:noFill/>
          <a:ln w="25400">
            <a:solidFill>
              <a:srgbClr val="7030A0"/>
            </a:solidFill>
          </a:ln>
        </p:spPr>
        <p:txBody>
          <a:bodyPr wrap="square" rtlCol="0">
            <a:spAutoFit/>
          </a:bodyPr>
          <a:lstStyle/>
          <a:p>
            <a:r>
              <a:rPr lang="fr-BE" sz="1400" b="1" dirty="0" smtClean="0">
                <a:solidFill>
                  <a:srgbClr val="7030A0"/>
                </a:solidFill>
              </a:rPr>
              <a:t>Rebondir vers la liste </a:t>
            </a:r>
            <a:r>
              <a:rPr lang="fr-BE" sz="1400" b="1" smtClean="0">
                <a:solidFill>
                  <a:srgbClr val="7030A0"/>
                </a:solidFill>
              </a:rPr>
              <a:t>des Holdings</a:t>
            </a:r>
            <a:endParaRPr lang="fr-BE" sz="1400" b="1" dirty="0">
              <a:solidFill>
                <a:srgbClr val="7030A0"/>
              </a:solidFill>
            </a:endParaRPr>
          </a:p>
        </p:txBody>
      </p:sp>
      <p:sp>
        <p:nvSpPr>
          <p:cNvPr id="8" name="Rectangle à coins arrondis 7"/>
          <p:cNvSpPr/>
          <p:nvPr/>
        </p:nvSpPr>
        <p:spPr>
          <a:xfrm>
            <a:off x="275341" y="4809201"/>
            <a:ext cx="3902870" cy="648072"/>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ZoneTexte 21"/>
          <p:cNvSpPr txBox="1"/>
          <p:nvPr/>
        </p:nvSpPr>
        <p:spPr>
          <a:xfrm>
            <a:off x="323528" y="1032577"/>
            <a:ext cx="7416824" cy="1754326"/>
          </a:xfrm>
          <a:prstGeom prst="rect">
            <a:avLst/>
          </a:prstGeom>
          <a:noFill/>
        </p:spPr>
        <p:txBody>
          <a:bodyPr wrap="square" rtlCol="0">
            <a:spAutoFit/>
          </a:bodyPr>
          <a:lstStyle/>
          <a:p>
            <a:pPr marL="285750" indent="-285750">
              <a:buFontTx/>
              <a:buChar char="-"/>
            </a:pPr>
            <a:r>
              <a:rPr lang="fr-BE" smtClean="0"/>
              <a:t>Recherche par cote </a:t>
            </a:r>
          </a:p>
          <a:p>
            <a:pPr marL="285750" indent="-285750">
              <a:buFontTx/>
              <a:buChar char="-"/>
            </a:pPr>
            <a:r>
              <a:rPr lang="fr-BE" smtClean="0"/>
              <a:t>Filtres : tous les exemplaires, ou uniquement ceux qui ne sont pas en place, ou uniquement ceux qui sont en place ; bibliothèque ; localisation</a:t>
            </a:r>
          </a:p>
          <a:p>
            <a:pPr marL="285750" indent="-285750">
              <a:buFontTx/>
              <a:buChar char="-"/>
            </a:pPr>
            <a:r>
              <a:rPr lang="fr-BE" smtClean="0"/>
              <a:t>Tri : par défaut, le tri porte </a:t>
            </a:r>
            <a:r>
              <a:rPr lang="fr-BE"/>
              <a:t>sur les niveaux de chronologie et d’énumération, puis la description, bibliothèque et localisation</a:t>
            </a:r>
          </a:p>
          <a:p>
            <a:pPr marL="285750" indent="-285750">
              <a:buFontTx/>
              <a:buChar char="-"/>
            </a:pPr>
            <a:endParaRPr lang="fr-BE"/>
          </a:p>
        </p:txBody>
      </p:sp>
    </p:spTree>
    <p:extLst>
      <p:ext uri="{BB962C8B-B14F-4D97-AF65-F5344CB8AC3E}">
        <p14:creationId xmlns:p14="http://schemas.microsoft.com/office/powerpoint/2010/main" val="3577003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16</a:t>
            </a:fld>
            <a:endParaRPr lang="en-US"/>
          </a:p>
        </p:txBody>
      </p:sp>
      <p:sp>
        <p:nvSpPr>
          <p:cNvPr id="3" name="Espace réservé du pied de page 2"/>
          <p:cNvSpPr>
            <a:spLocks noGrp="1"/>
          </p:cNvSpPr>
          <p:nvPr>
            <p:ph type="ftr" sz="quarter" idx="3"/>
          </p:nvPr>
        </p:nvSpPr>
        <p:spPr/>
        <p:txBody>
          <a:bodyPr/>
          <a:lstStyle/>
          <a:p>
            <a:r>
              <a:rPr lang="fr-BE" smtClean="0"/>
              <a:t>Alma – Resource management – Gestion des exemplaires</a:t>
            </a:r>
            <a:endParaRPr lang="en-US" dirty="0"/>
          </a:p>
        </p:txBody>
      </p:sp>
      <p:sp>
        <p:nvSpPr>
          <p:cNvPr id="8" name="ZoneTexte 7"/>
          <p:cNvSpPr txBox="1"/>
          <p:nvPr/>
        </p:nvSpPr>
        <p:spPr>
          <a:xfrm>
            <a:off x="3707904" y="1484784"/>
            <a:ext cx="45719" cy="576064"/>
          </a:xfrm>
          <a:prstGeom prst="rect">
            <a:avLst/>
          </a:prstGeom>
          <a:noFill/>
        </p:spPr>
        <p:txBody>
          <a:bodyPr wrap="square" rtlCol="0">
            <a:spAutoFit/>
          </a:bodyPr>
          <a:lstStyle/>
          <a:p>
            <a:endParaRPr lang="fr-BE" dirty="0"/>
          </a:p>
        </p:txBody>
      </p:sp>
      <p:sp>
        <p:nvSpPr>
          <p:cNvPr id="9" name="ZoneTexte 8"/>
          <p:cNvSpPr txBox="1"/>
          <p:nvPr/>
        </p:nvSpPr>
        <p:spPr>
          <a:xfrm>
            <a:off x="4842564" y="683404"/>
            <a:ext cx="184731" cy="369332"/>
          </a:xfrm>
          <a:prstGeom prst="rect">
            <a:avLst/>
          </a:prstGeom>
          <a:noFill/>
        </p:spPr>
        <p:txBody>
          <a:bodyPr wrap="none" rtlCol="0">
            <a:spAutoFit/>
          </a:bodyPr>
          <a:lstStyle/>
          <a:p>
            <a:endParaRPr lang="fr-BE"/>
          </a:p>
        </p:txBody>
      </p:sp>
      <p:pic>
        <p:nvPicPr>
          <p:cNvPr id="12" name="Image 11"/>
          <p:cNvPicPr>
            <a:picLocks noChangeAspect="1"/>
          </p:cNvPicPr>
          <p:nvPr/>
        </p:nvPicPr>
        <p:blipFill>
          <a:blip r:embed="rId3"/>
          <a:stretch>
            <a:fillRect/>
          </a:stretch>
        </p:blipFill>
        <p:spPr>
          <a:xfrm>
            <a:off x="1187624" y="866423"/>
            <a:ext cx="6270354" cy="5400000"/>
          </a:xfrm>
          <a:prstGeom prst="rect">
            <a:avLst/>
          </a:prstGeom>
          <a:solidFill>
            <a:schemeClr val="bg1"/>
          </a:solidFill>
        </p:spPr>
      </p:pic>
      <p:sp>
        <p:nvSpPr>
          <p:cNvPr id="15" name="Rectangle 14"/>
          <p:cNvSpPr/>
          <p:nvPr/>
        </p:nvSpPr>
        <p:spPr>
          <a:xfrm>
            <a:off x="1403648" y="836712"/>
            <a:ext cx="1008112" cy="35829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à coins arrondis 3"/>
          <p:cNvSpPr/>
          <p:nvPr/>
        </p:nvSpPr>
        <p:spPr>
          <a:xfrm>
            <a:off x="5148064" y="2204864"/>
            <a:ext cx="864096" cy="432048"/>
          </a:xfrm>
          <a:prstGeom prst="roundRect">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à coins arrondis 10"/>
          <p:cNvSpPr/>
          <p:nvPr/>
        </p:nvSpPr>
        <p:spPr>
          <a:xfrm>
            <a:off x="5148064" y="5418877"/>
            <a:ext cx="864096" cy="378242"/>
          </a:xfrm>
          <a:prstGeom prst="roundRect">
            <a:avLst>
              <a:gd name="adj" fmla="val 0"/>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à coins arrondis 12"/>
          <p:cNvSpPr/>
          <p:nvPr/>
        </p:nvSpPr>
        <p:spPr>
          <a:xfrm>
            <a:off x="5120798" y="5797119"/>
            <a:ext cx="963369" cy="529728"/>
          </a:xfrm>
          <a:prstGeom prst="roundRect">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3039008" y="2156969"/>
            <a:ext cx="1728191" cy="830997"/>
          </a:xfrm>
          <a:prstGeom prst="rect">
            <a:avLst/>
          </a:prstGeom>
          <a:noFill/>
          <a:ln>
            <a:solidFill>
              <a:srgbClr val="C00000"/>
            </a:solidFill>
          </a:ln>
        </p:spPr>
        <p:txBody>
          <a:bodyPr wrap="square" rtlCol="0">
            <a:spAutoFit/>
          </a:bodyPr>
          <a:lstStyle/>
          <a:p>
            <a:r>
              <a:rPr lang="fr-BE" sz="1200" b="1" dirty="0" smtClean="0">
                <a:solidFill>
                  <a:srgbClr val="FF410D"/>
                </a:solidFill>
              </a:rPr>
              <a:t>Exemplaire en prêt : </a:t>
            </a:r>
          </a:p>
          <a:p>
            <a:r>
              <a:rPr lang="fr-BE" sz="1200" b="1" dirty="0" smtClean="0">
                <a:solidFill>
                  <a:srgbClr val="FF410D"/>
                </a:solidFill>
              </a:rPr>
              <a:t>on peut identifier l’emprunteur en cliquant sur « </a:t>
            </a:r>
            <a:r>
              <a:rPr lang="fr-BE" sz="1200" b="1" dirty="0" err="1" smtClean="0">
                <a:solidFill>
                  <a:srgbClr val="FF410D"/>
                </a:solidFill>
              </a:rPr>
              <a:t>Loan</a:t>
            </a:r>
            <a:r>
              <a:rPr lang="fr-BE" sz="1200" b="1" dirty="0" smtClean="0">
                <a:solidFill>
                  <a:srgbClr val="FF410D"/>
                </a:solidFill>
              </a:rPr>
              <a:t> </a:t>
            </a:r>
            <a:r>
              <a:rPr lang="fr-BE" sz="1200" b="1" smtClean="0">
                <a:solidFill>
                  <a:srgbClr val="FF410D"/>
                </a:solidFill>
              </a:rPr>
              <a:t>» </a:t>
            </a:r>
            <a:endParaRPr lang="fr-BE" sz="1200" b="1" dirty="0">
              <a:solidFill>
                <a:srgbClr val="FF410D"/>
              </a:solidFill>
            </a:endParaRPr>
          </a:p>
        </p:txBody>
      </p:sp>
      <p:sp>
        <p:nvSpPr>
          <p:cNvPr id="7" name="ZoneTexte 6"/>
          <p:cNvSpPr txBox="1"/>
          <p:nvPr/>
        </p:nvSpPr>
        <p:spPr>
          <a:xfrm>
            <a:off x="3419872" y="5335454"/>
            <a:ext cx="1296143" cy="461665"/>
          </a:xfrm>
          <a:prstGeom prst="rect">
            <a:avLst/>
          </a:prstGeom>
          <a:noFill/>
          <a:ln>
            <a:solidFill>
              <a:srgbClr val="C00000"/>
            </a:solidFill>
          </a:ln>
        </p:spPr>
        <p:txBody>
          <a:bodyPr wrap="square" rtlCol="0">
            <a:spAutoFit/>
          </a:bodyPr>
          <a:lstStyle/>
          <a:p>
            <a:r>
              <a:rPr lang="fr-BE" sz="1200" b="1" dirty="0" smtClean="0">
                <a:solidFill>
                  <a:srgbClr val="FF410D"/>
                </a:solidFill>
              </a:rPr>
              <a:t>Exemplaire manquant</a:t>
            </a:r>
            <a:endParaRPr lang="fr-BE" sz="1200" b="1" dirty="0">
              <a:solidFill>
                <a:srgbClr val="FF410D"/>
              </a:solidFill>
            </a:endParaRPr>
          </a:p>
        </p:txBody>
      </p:sp>
      <p:sp>
        <p:nvSpPr>
          <p:cNvPr id="10" name="ZoneTexte 9"/>
          <p:cNvSpPr txBox="1"/>
          <p:nvPr/>
        </p:nvSpPr>
        <p:spPr>
          <a:xfrm>
            <a:off x="3419872" y="5911348"/>
            <a:ext cx="1347327" cy="830997"/>
          </a:xfrm>
          <a:prstGeom prst="rect">
            <a:avLst/>
          </a:prstGeom>
          <a:noFill/>
          <a:ln>
            <a:solidFill>
              <a:srgbClr val="C00000"/>
            </a:solidFill>
          </a:ln>
        </p:spPr>
        <p:txBody>
          <a:bodyPr wrap="square" rtlCol="0">
            <a:spAutoFit/>
          </a:bodyPr>
          <a:lstStyle/>
          <a:p>
            <a:r>
              <a:rPr lang="fr-BE" sz="1200" b="1" dirty="0" smtClean="0">
                <a:solidFill>
                  <a:srgbClr val="FF410D"/>
                </a:solidFill>
              </a:rPr>
              <a:t>Exemplaire traité par le départ. </a:t>
            </a:r>
            <a:r>
              <a:rPr lang="fr-BE" sz="1200" b="1" dirty="0" err="1" smtClean="0">
                <a:solidFill>
                  <a:srgbClr val="FF410D"/>
                </a:solidFill>
              </a:rPr>
              <a:t>Catalo</a:t>
            </a:r>
            <a:r>
              <a:rPr lang="fr-BE" sz="1200" b="1" dirty="0" smtClean="0">
                <a:solidFill>
                  <a:srgbClr val="FF410D"/>
                </a:solidFill>
              </a:rPr>
              <a:t> pour équipement</a:t>
            </a:r>
            <a:endParaRPr lang="fr-BE" sz="1200" b="1" dirty="0">
              <a:solidFill>
                <a:srgbClr val="FF410D"/>
              </a:solidFill>
            </a:endParaRPr>
          </a:p>
        </p:txBody>
      </p:sp>
      <p:cxnSp>
        <p:nvCxnSpPr>
          <p:cNvPr id="19" name="Connecteur droit avec flèche 18"/>
          <p:cNvCxnSpPr/>
          <p:nvPr/>
        </p:nvCxnSpPr>
        <p:spPr>
          <a:xfrm>
            <a:off x="683568" y="1988840"/>
            <a:ext cx="576064" cy="0"/>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59632" y="1268760"/>
            <a:ext cx="3456383" cy="504056"/>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accent5">
                    <a:lumMod val="50000"/>
                  </a:schemeClr>
                </a:solidFill>
              </a:ln>
              <a:solidFill>
                <a:srgbClr val="7030A0"/>
              </a:solidFill>
            </a:endParaRPr>
          </a:p>
        </p:txBody>
      </p:sp>
      <p:sp>
        <p:nvSpPr>
          <p:cNvPr id="22" name="Ellipse 21"/>
          <p:cNvSpPr/>
          <p:nvPr/>
        </p:nvSpPr>
        <p:spPr>
          <a:xfrm>
            <a:off x="5602482" y="2239914"/>
            <a:ext cx="274384" cy="254362"/>
          </a:xfrm>
          <a:prstGeom prst="ellipse">
            <a:avLst/>
          </a:prstGeom>
          <a:noFill/>
          <a:ln w="222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ZoneTexte 24"/>
          <p:cNvSpPr txBox="1"/>
          <p:nvPr/>
        </p:nvSpPr>
        <p:spPr>
          <a:xfrm>
            <a:off x="215516" y="16983"/>
            <a:ext cx="7632848" cy="523220"/>
          </a:xfrm>
          <a:prstGeom prst="rect">
            <a:avLst/>
          </a:prstGeom>
          <a:noFill/>
        </p:spPr>
        <p:txBody>
          <a:bodyPr wrap="square" rtlCol="0">
            <a:spAutoFit/>
          </a:bodyPr>
          <a:lstStyle/>
          <a:p>
            <a:r>
              <a:rPr lang="fr-BE" sz="2800" smtClean="0">
                <a:solidFill>
                  <a:schemeClr val="tx2"/>
                </a:solidFill>
                <a:latin typeface="Arial Rounded MT Bold" panose="020F0704030504030204" pitchFamily="34" charset="0"/>
              </a:rPr>
              <a:t>Liste des exemplaires</a:t>
            </a:r>
            <a:endParaRPr lang="fr-BE" sz="2800" dirty="0">
              <a:solidFill>
                <a:schemeClr val="tx2"/>
              </a:solidFill>
              <a:latin typeface="Arial Rounded MT Bold" panose="020F0704030504030204" pitchFamily="34" charset="0"/>
            </a:endParaRPr>
          </a:p>
        </p:txBody>
      </p:sp>
      <p:cxnSp>
        <p:nvCxnSpPr>
          <p:cNvPr id="16" name="Connecteur droit avec flèche 15"/>
          <p:cNvCxnSpPr/>
          <p:nvPr/>
        </p:nvCxnSpPr>
        <p:spPr>
          <a:xfrm>
            <a:off x="4767199" y="2494276"/>
            <a:ext cx="380865" cy="0"/>
          </a:xfrm>
          <a:prstGeom prst="straightConnector1">
            <a:avLst/>
          </a:prstGeom>
          <a:ln w="19050">
            <a:solidFill>
              <a:srgbClr val="FF4D1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4744496" y="5649713"/>
            <a:ext cx="380865" cy="0"/>
          </a:xfrm>
          <a:prstGeom prst="straightConnector1">
            <a:avLst/>
          </a:prstGeom>
          <a:ln w="19050">
            <a:solidFill>
              <a:srgbClr val="FF4D1D"/>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4767199" y="6061983"/>
            <a:ext cx="353599" cy="0"/>
          </a:xfrm>
          <a:prstGeom prst="straightConnector1">
            <a:avLst/>
          </a:prstGeom>
          <a:ln w="19050">
            <a:solidFill>
              <a:srgbClr val="FF4D1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182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7992888" cy="5780112"/>
          </a:xfrm>
          <a:noFill/>
        </p:spPr>
        <p:txBody>
          <a:bodyPr>
            <a:normAutofit fontScale="85000" lnSpcReduction="20000"/>
          </a:bodyPr>
          <a:lstStyle/>
          <a:p>
            <a:pPr>
              <a:buClrTx/>
              <a:buSzPct val="110000"/>
              <a:buFont typeface="Wingdings" panose="05000000000000000000" pitchFamily="2" charset="2"/>
              <a:buChar char="ü"/>
            </a:pPr>
            <a:r>
              <a:rPr lang="fr-BE" sz="2600" smtClean="0">
                <a:effectLst>
                  <a:outerShdw blurRad="38100" dist="38100" dir="2700000" algn="tl">
                    <a:srgbClr val="000000">
                      <a:alpha val="43137"/>
                    </a:srgbClr>
                  </a:outerShdw>
                </a:effectLst>
              </a:rPr>
              <a:t>Visualiser l’inventaire physique</a:t>
            </a:r>
          </a:p>
          <a:p>
            <a:pPr>
              <a:buClrTx/>
              <a:buSzPct val="110000"/>
              <a:buFont typeface="Wingdings" panose="05000000000000000000" pitchFamily="2" charset="2"/>
              <a:buChar char="ü"/>
            </a:pPr>
            <a:r>
              <a:rPr lang="fr-BE" sz="2600" b="1" smtClean="0">
                <a:solidFill>
                  <a:srgbClr val="0070C0"/>
                </a:solidFill>
                <a:effectLst>
                  <a:outerShdw blurRad="38100" dist="38100" dir="2700000" algn="tl">
                    <a:srgbClr val="000000">
                      <a:alpha val="43137"/>
                    </a:srgbClr>
                  </a:outerShdw>
                </a:effectLst>
              </a:rPr>
              <a:t>Liste des exemplaires</a:t>
            </a:r>
          </a:p>
          <a:p>
            <a:pPr lvl="1">
              <a:buClrTx/>
              <a:buSzPct val="110000"/>
              <a:buFont typeface="Wingdings" panose="05000000000000000000" pitchFamily="2" charset="2"/>
              <a:buChar char="ü"/>
            </a:pPr>
            <a:r>
              <a:rPr lang="fr-BE" sz="2600">
                <a:effectLst>
                  <a:outerShdw blurRad="38100" dist="38100" dir="2700000" algn="tl">
                    <a:srgbClr val="000000">
                      <a:alpha val="43137"/>
                    </a:srgbClr>
                  </a:outerShdw>
                </a:effectLst>
              </a:rPr>
              <a:t>Présentation</a:t>
            </a:r>
          </a:p>
          <a:p>
            <a:pPr lvl="1">
              <a:buClrTx/>
              <a:buSzPct val="110000"/>
              <a:buFont typeface="Wingdings" panose="05000000000000000000" pitchFamily="2" charset="2"/>
              <a:buChar char="ü"/>
            </a:pPr>
            <a:r>
              <a:rPr lang="fr-BE" sz="2600">
                <a:solidFill>
                  <a:srgbClr val="0070C0"/>
                </a:solidFill>
                <a:effectLst>
                  <a:outerShdw blurRad="38100" dist="38100" dir="2700000" algn="tl">
                    <a:srgbClr val="000000">
                      <a:alpha val="43137"/>
                    </a:srgbClr>
                  </a:outerShdw>
                </a:effectLst>
              </a:rPr>
              <a:t>Fonctionnalités du bouton Actions </a:t>
            </a:r>
            <a:endParaRPr lang="fr-BE" sz="2600" smtClean="0">
              <a:solidFill>
                <a:srgbClr val="0070C0"/>
              </a:solidFill>
              <a:effectLst>
                <a:outerShdw blurRad="38100" dist="38100" dir="2700000" algn="tl">
                  <a:srgbClr val="000000">
                    <a:alpha val="43137"/>
                  </a:srgbClr>
                </a:outerShdw>
              </a:effectLst>
            </a:endParaRPr>
          </a:p>
          <a:p>
            <a:pPr lvl="1">
              <a:buClrTx/>
              <a:buSzPct val="110000"/>
              <a:buFont typeface="Wingdings" panose="05000000000000000000" pitchFamily="2" charset="2"/>
              <a:buChar char="ü"/>
            </a:pPr>
            <a:r>
              <a:rPr lang="fr-BE" sz="2600" smtClean="0">
                <a:effectLst>
                  <a:outerShdw blurRad="38100" dist="38100" dir="2700000" algn="tl">
                    <a:srgbClr val="000000">
                      <a:alpha val="43137"/>
                    </a:srgbClr>
                  </a:outerShdw>
                </a:effectLst>
              </a:rPr>
              <a:t>Fonctionnalités possibles à partir de la liste de tous les exemplaires lorsqu’il y a plusieurs notices HOL</a:t>
            </a: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Modifier la collection (Change Holdings)</a:t>
            </a: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Lier à une autre notice bib (Relink to another Bib)</a:t>
            </a:r>
          </a:p>
          <a:p>
            <a:pPr lvl="1">
              <a:buClrTx/>
              <a:buSzPct val="110000"/>
              <a:buFont typeface="Wingdings" panose="05000000000000000000" pitchFamily="2" charset="2"/>
              <a:buChar char="ü"/>
            </a:pPr>
            <a:r>
              <a:rPr lang="fr-BE" sz="2600">
                <a:effectLst>
                  <a:outerShdw blurRad="38100" dist="38100" dir="2700000" algn="tl">
                    <a:srgbClr val="000000">
                      <a:alpha val="43137"/>
                    </a:srgbClr>
                  </a:outerShdw>
                </a:effectLst>
              </a:rPr>
              <a:t>Fonctionnalités possibles à partir de la liste </a:t>
            </a:r>
            <a:r>
              <a:rPr lang="fr-BE" sz="2600" smtClean="0">
                <a:effectLst>
                  <a:outerShdw blurRad="38100" dist="38100" dir="2700000" algn="tl">
                    <a:srgbClr val="000000">
                      <a:alpha val="43137"/>
                    </a:srgbClr>
                  </a:outerShdw>
                </a:effectLst>
              </a:rPr>
              <a:t>des exemplaires rattachés à 1 même notice HOL</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Ajouter un exemplaire (Add item</a:t>
            </a:r>
            <a:r>
              <a:rPr lang="fr-BE" sz="2400" smtClean="0">
                <a:effectLst>
                  <a:outerShdw blurRad="38100" dist="38100" dir="2700000" algn="tl">
                    <a:srgbClr val="000000">
                      <a:alpha val="43137"/>
                    </a:srgbClr>
                  </a:outerShdw>
                </a:effectLst>
              </a:rPr>
              <a:t>)</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Modifier </a:t>
            </a:r>
            <a:r>
              <a:rPr lang="fr-BE" sz="2400" i="1">
                <a:solidFill>
                  <a:schemeClr val="bg1">
                    <a:lumMod val="50000"/>
                  </a:schemeClr>
                </a:solidFill>
                <a:effectLst>
                  <a:outerShdw blurRad="38100" dist="38100" dir="2700000" algn="tl">
                    <a:srgbClr val="000000">
                      <a:alpha val="43137"/>
                    </a:srgbClr>
                  </a:outerShdw>
                </a:effectLst>
              </a:rPr>
              <a:t>la collection (Change </a:t>
            </a:r>
            <a:r>
              <a:rPr lang="fr-BE" sz="2400" i="1" smtClean="0">
                <a:solidFill>
                  <a:schemeClr val="bg1">
                    <a:lumMod val="50000"/>
                  </a:schemeClr>
                </a:solidFill>
                <a:effectLst>
                  <a:outerShdw blurRad="38100" dist="38100" dir="2700000" algn="tl">
                    <a:srgbClr val="000000">
                      <a:alpha val="43137"/>
                    </a:srgbClr>
                  </a:outerShdw>
                </a:effectLst>
              </a:rPr>
              <a:t>Holdings)</a:t>
            </a:r>
            <a:endParaRPr lang="fr-BE" sz="2400" i="1">
              <a:solidFill>
                <a:schemeClr val="bg1">
                  <a:lumMod val="50000"/>
                </a:schemeClr>
              </a:solidFill>
              <a:effectLst>
                <a:outerShdw blurRad="38100" dist="38100" dir="2700000" algn="tl">
                  <a:srgbClr val="000000">
                    <a:alpha val="43137"/>
                  </a:srgbClr>
                </a:outerShdw>
              </a:effectLst>
            </a:endParaRP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Ouvrir </a:t>
            </a:r>
            <a:r>
              <a:rPr lang="fr-BE" sz="2400">
                <a:effectLst>
                  <a:outerShdw blurRad="38100" dist="38100" dir="2700000" algn="tl">
                    <a:srgbClr val="000000">
                      <a:alpha val="43137"/>
                    </a:srgbClr>
                  </a:outerShdw>
                </a:effectLst>
              </a:rPr>
              <a:t>les exemplaires prévus (Open predicted items)</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Supprimer </a:t>
            </a:r>
            <a:r>
              <a:rPr lang="fr-BE" sz="2400" smtClean="0">
                <a:effectLst>
                  <a:outerShdw blurRad="38100" dist="38100" dir="2700000" algn="tl">
                    <a:srgbClr val="000000">
                      <a:alpha val="43137"/>
                    </a:srgbClr>
                  </a:outerShdw>
                </a:effectLst>
              </a:rPr>
              <a:t>des exemplaires (Withdraw items)</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Reliure (Bind Items)</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Lier </a:t>
            </a:r>
            <a:r>
              <a:rPr lang="fr-BE" sz="2400" i="1">
                <a:solidFill>
                  <a:schemeClr val="bg1">
                    <a:lumMod val="50000"/>
                  </a:schemeClr>
                </a:solidFill>
                <a:effectLst>
                  <a:outerShdw blurRad="38100" dist="38100" dir="2700000" algn="tl">
                    <a:srgbClr val="000000">
                      <a:alpha val="43137"/>
                    </a:srgbClr>
                  </a:outerShdw>
                </a:effectLst>
              </a:rPr>
              <a:t>à une autre notice bib (Relink to another Bib)</a:t>
            </a:r>
          </a:p>
          <a:p>
            <a:pPr>
              <a:buClrTx/>
              <a:buSzPct val="110000"/>
              <a:buFont typeface="Wingdings" panose="05000000000000000000" pitchFamily="2" charset="2"/>
              <a:buChar char="ü"/>
            </a:pPr>
            <a:r>
              <a:rPr lang="fr-BE" sz="2600" smtClean="0">
                <a:effectLst>
                  <a:outerShdw blurRad="38100" dist="38100" dir="2700000" algn="tl">
                    <a:srgbClr val="000000">
                      <a:alpha val="43137"/>
                    </a:srgbClr>
                  </a:outerShdw>
                </a:effectLst>
              </a:rPr>
              <a:t>L’éditeur d’exemplaire physique (Physical item editor)</a:t>
            </a:r>
            <a:endParaRPr lang="fr-BE" sz="2600" dirty="0" smtClean="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17</a:t>
            </a:fld>
            <a:endParaRPr lang="en-US"/>
          </a:p>
        </p:txBody>
      </p:sp>
      <p:sp>
        <p:nvSpPr>
          <p:cNvPr id="5" name="Espace réservé du pied de page 4"/>
          <p:cNvSpPr>
            <a:spLocks noGrp="1"/>
          </p:cNvSpPr>
          <p:nvPr>
            <p:ph type="ftr" sz="quarter" idx="3"/>
          </p:nvPr>
        </p:nvSpPr>
        <p:spPr>
          <a:ln w="3175">
            <a:noFill/>
          </a:ln>
        </p:spPr>
        <p:txBody>
          <a:bodyPr/>
          <a:lstStyle/>
          <a:p>
            <a:r>
              <a:rPr lang="fr-BE" smtClean="0">
                <a:solidFill>
                  <a:srgbClr val="278989"/>
                </a:solidFill>
              </a:rPr>
              <a:t>Alma – Resource management – Gestion des exemplaires</a:t>
            </a:r>
            <a:endParaRPr lang="en-US">
              <a:solidFill>
                <a:srgbClr val="278989"/>
              </a:solidFill>
            </a:endParaRPr>
          </a:p>
        </p:txBody>
      </p:sp>
    </p:spTree>
    <p:extLst>
      <p:ext uri="{BB962C8B-B14F-4D97-AF65-F5344CB8AC3E}">
        <p14:creationId xmlns:p14="http://schemas.microsoft.com/office/powerpoint/2010/main" val="4020562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18</a:t>
            </a:fld>
            <a:endParaRPr lang="en-US"/>
          </a:p>
        </p:txBody>
      </p:sp>
      <p:sp>
        <p:nvSpPr>
          <p:cNvPr id="3" name="Espace réservé du pied de page 2"/>
          <p:cNvSpPr>
            <a:spLocks noGrp="1"/>
          </p:cNvSpPr>
          <p:nvPr>
            <p:ph type="ftr" sz="quarter" idx="3"/>
          </p:nvPr>
        </p:nvSpPr>
        <p:spPr/>
        <p:txBody>
          <a:bodyPr/>
          <a:lstStyle/>
          <a:p>
            <a:r>
              <a:rPr lang="fr-BE" smtClean="0"/>
              <a:t>Alma – Resource management – Gestion des exemplaires</a:t>
            </a:r>
            <a:endParaRPr lang="en-US" dirty="0"/>
          </a:p>
        </p:txBody>
      </p:sp>
      <p:sp>
        <p:nvSpPr>
          <p:cNvPr id="8" name="ZoneTexte 7"/>
          <p:cNvSpPr txBox="1"/>
          <p:nvPr/>
        </p:nvSpPr>
        <p:spPr>
          <a:xfrm>
            <a:off x="3707904" y="1484784"/>
            <a:ext cx="45719" cy="576064"/>
          </a:xfrm>
          <a:prstGeom prst="rect">
            <a:avLst/>
          </a:prstGeom>
          <a:noFill/>
        </p:spPr>
        <p:txBody>
          <a:bodyPr wrap="square" rtlCol="0">
            <a:spAutoFit/>
          </a:bodyPr>
          <a:lstStyle/>
          <a:p>
            <a:endParaRPr lang="fr-BE" dirty="0"/>
          </a:p>
        </p:txBody>
      </p:sp>
      <p:sp>
        <p:nvSpPr>
          <p:cNvPr id="9" name="ZoneTexte 8"/>
          <p:cNvSpPr txBox="1"/>
          <p:nvPr/>
        </p:nvSpPr>
        <p:spPr>
          <a:xfrm>
            <a:off x="4842564" y="683404"/>
            <a:ext cx="184731" cy="369332"/>
          </a:xfrm>
          <a:prstGeom prst="rect">
            <a:avLst/>
          </a:prstGeom>
          <a:noFill/>
        </p:spPr>
        <p:txBody>
          <a:bodyPr wrap="none" rtlCol="0">
            <a:spAutoFit/>
          </a:bodyPr>
          <a:lstStyle/>
          <a:p>
            <a:endParaRPr lang="fr-BE"/>
          </a:p>
        </p:txBody>
      </p:sp>
      <p:pic>
        <p:nvPicPr>
          <p:cNvPr id="12" name="Image 11"/>
          <p:cNvPicPr>
            <a:picLocks noChangeAspect="1"/>
          </p:cNvPicPr>
          <p:nvPr/>
        </p:nvPicPr>
        <p:blipFill>
          <a:blip r:embed="rId3"/>
          <a:stretch>
            <a:fillRect/>
          </a:stretch>
        </p:blipFill>
        <p:spPr>
          <a:xfrm>
            <a:off x="1546751" y="1329735"/>
            <a:ext cx="5937214" cy="4936687"/>
          </a:xfrm>
          <a:prstGeom prst="rect">
            <a:avLst/>
          </a:prstGeom>
          <a:solidFill>
            <a:schemeClr val="bg1"/>
          </a:solidFill>
        </p:spPr>
      </p:pic>
      <p:pic>
        <p:nvPicPr>
          <p:cNvPr id="23" name="Image 22"/>
          <p:cNvPicPr/>
          <p:nvPr/>
        </p:nvPicPr>
        <p:blipFill>
          <a:blip r:embed="rId4"/>
          <a:stretch>
            <a:fillRect/>
          </a:stretch>
        </p:blipFill>
        <p:spPr>
          <a:xfrm>
            <a:off x="6856612" y="2482444"/>
            <a:ext cx="600075" cy="361950"/>
          </a:xfrm>
          <a:prstGeom prst="rect">
            <a:avLst/>
          </a:prstGeom>
          <a:ln w="38100">
            <a:solidFill>
              <a:srgbClr val="002060"/>
            </a:solidFill>
          </a:ln>
        </p:spPr>
      </p:pic>
      <p:pic>
        <p:nvPicPr>
          <p:cNvPr id="27" name="Image 26"/>
          <p:cNvPicPr>
            <a:picLocks noChangeAspect="1"/>
          </p:cNvPicPr>
          <p:nvPr/>
        </p:nvPicPr>
        <p:blipFill>
          <a:blip r:embed="rId5"/>
          <a:stretch>
            <a:fillRect/>
          </a:stretch>
        </p:blipFill>
        <p:spPr>
          <a:xfrm>
            <a:off x="6933576" y="3154014"/>
            <a:ext cx="1440000" cy="1735024"/>
          </a:xfrm>
          <a:prstGeom prst="rect">
            <a:avLst/>
          </a:prstGeom>
          <a:ln w="47625">
            <a:solidFill>
              <a:srgbClr val="002060"/>
            </a:solidFill>
          </a:ln>
        </p:spPr>
      </p:pic>
      <p:sp>
        <p:nvSpPr>
          <p:cNvPr id="28" name="Flèche à angle droit 27"/>
          <p:cNvSpPr/>
          <p:nvPr/>
        </p:nvSpPr>
        <p:spPr>
          <a:xfrm flipV="1">
            <a:off x="7497961" y="2765369"/>
            <a:ext cx="763825" cy="285274"/>
          </a:xfrm>
          <a:prstGeom prst="bentUpArrow">
            <a:avLst/>
          </a:prstGeom>
          <a:noFill/>
          <a:ln w="34925">
            <a:solidFill>
              <a:srgbClr val="00206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7456687" y="2443775"/>
            <a:ext cx="769719" cy="307777"/>
          </a:xfrm>
          <a:prstGeom prst="rect">
            <a:avLst/>
          </a:prstGeom>
          <a:noFill/>
          <a:ln>
            <a:solidFill>
              <a:srgbClr val="002060"/>
            </a:solidFill>
          </a:ln>
        </p:spPr>
        <p:txBody>
          <a:bodyPr wrap="square" rtlCol="0">
            <a:spAutoFit/>
          </a:bodyPr>
          <a:lstStyle/>
          <a:p>
            <a:r>
              <a:rPr lang="fr-BE" sz="1400" b="1" smtClean="0">
                <a:solidFill>
                  <a:srgbClr val="002060"/>
                </a:solidFill>
              </a:rPr>
              <a:t>Actions  </a:t>
            </a:r>
            <a:endParaRPr lang="fr-BE" sz="1400" b="1" dirty="0">
              <a:solidFill>
                <a:srgbClr val="002060"/>
              </a:solidFill>
            </a:endParaRPr>
          </a:p>
        </p:txBody>
      </p:sp>
      <p:sp>
        <p:nvSpPr>
          <p:cNvPr id="25" name="ZoneTexte 24"/>
          <p:cNvSpPr txBox="1"/>
          <p:nvPr/>
        </p:nvSpPr>
        <p:spPr>
          <a:xfrm>
            <a:off x="215516" y="16983"/>
            <a:ext cx="7632848" cy="523220"/>
          </a:xfrm>
          <a:prstGeom prst="rect">
            <a:avLst/>
          </a:prstGeom>
          <a:noFill/>
        </p:spPr>
        <p:txBody>
          <a:bodyPr wrap="square" rtlCol="0">
            <a:spAutoFit/>
          </a:bodyPr>
          <a:lstStyle/>
          <a:p>
            <a:r>
              <a:rPr lang="fr-BE" sz="2800" smtClean="0">
                <a:solidFill>
                  <a:schemeClr val="tx2"/>
                </a:solidFill>
                <a:latin typeface="Arial Rounded MT Bold" panose="020F0704030504030204" pitchFamily="34" charset="0"/>
              </a:rPr>
              <a:t>Liste des exemplaires – Bouton d’actions</a:t>
            </a:r>
            <a:endParaRPr lang="fr-BE" sz="2800" dirty="0">
              <a:solidFill>
                <a:schemeClr val="tx2"/>
              </a:solidFill>
              <a:latin typeface="Arial Rounded MT Bold" panose="020F0704030504030204" pitchFamily="34" charset="0"/>
            </a:endParaRPr>
          </a:p>
        </p:txBody>
      </p:sp>
      <p:sp>
        <p:nvSpPr>
          <p:cNvPr id="4" name="Rectangle 3"/>
          <p:cNvSpPr/>
          <p:nvPr/>
        </p:nvSpPr>
        <p:spPr>
          <a:xfrm>
            <a:off x="329346" y="565442"/>
            <a:ext cx="7411006" cy="646331"/>
          </a:xfrm>
          <a:prstGeom prst="rect">
            <a:avLst/>
          </a:prstGeom>
        </p:spPr>
        <p:txBody>
          <a:bodyPr wrap="square">
            <a:spAutoFit/>
          </a:bodyPr>
          <a:lstStyle/>
          <a:p>
            <a:r>
              <a:rPr lang="fr-BE" b="1" u="sng">
                <a:solidFill>
                  <a:srgbClr val="0070C0"/>
                </a:solidFill>
              </a:rPr>
              <a:t>Pour un exemplaire donné</a:t>
            </a:r>
            <a:r>
              <a:rPr lang="fr-BE"/>
              <a:t>, si on clique sur le bouton           on </a:t>
            </a:r>
            <a:r>
              <a:rPr lang="fr-BE" smtClean="0"/>
              <a:t>accède </a:t>
            </a:r>
            <a:r>
              <a:rPr lang="fr-BE"/>
              <a:t>à une </a:t>
            </a:r>
            <a:r>
              <a:rPr lang="fr-BE" b="1">
                <a:solidFill>
                  <a:schemeClr val="accent4">
                    <a:lumMod val="50000"/>
                  </a:schemeClr>
                </a:solidFill>
              </a:rPr>
              <a:t>liste d’actions </a:t>
            </a:r>
            <a:r>
              <a:rPr lang="fr-BE" b="1" smtClean="0">
                <a:solidFill>
                  <a:schemeClr val="accent4">
                    <a:lumMod val="50000"/>
                  </a:schemeClr>
                </a:solidFill>
              </a:rPr>
              <a:t>possibles :</a:t>
            </a:r>
            <a:endParaRPr lang="fr-BE" dirty="0"/>
          </a:p>
        </p:txBody>
      </p:sp>
      <p:pic>
        <p:nvPicPr>
          <p:cNvPr id="13" name="Image 12"/>
          <p:cNvPicPr/>
          <p:nvPr/>
        </p:nvPicPr>
        <p:blipFill>
          <a:blip r:embed="rId4"/>
          <a:stretch>
            <a:fillRect/>
          </a:stretch>
        </p:blipFill>
        <p:spPr>
          <a:xfrm>
            <a:off x="5369958" y="660633"/>
            <a:ext cx="474515" cy="289942"/>
          </a:xfrm>
          <a:prstGeom prst="rect">
            <a:avLst/>
          </a:prstGeom>
          <a:ln w="38100">
            <a:noFill/>
          </a:ln>
        </p:spPr>
      </p:pic>
    </p:spTree>
    <p:extLst>
      <p:ext uri="{BB962C8B-B14F-4D97-AF65-F5344CB8AC3E}">
        <p14:creationId xmlns:p14="http://schemas.microsoft.com/office/powerpoint/2010/main" val="3770560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667ED75-B537-4810-9364-B7D9FE7FDC55}" type="slidenum">
              <a:rPr lang="en-US" smtClean="0"/>
              <a:pPr/>
              <a:t>19</a:t>
            </a:fld>
            <a:endParaRPr lang="en-US"/>
          </a:p>
        </p:txBody>
      </p:sp>
      <p:sp>
        <p:nvSpPr>
          <p:cNvPr id="4" name="Espace réservé du pied de page 3"/>
          <p:cNvSpPr>
            <a:spLocks noGrp="1"/>
          </p:cNvSpPr>
          <p:nvPr>
            <p:ph type="ftr" sz="quarter" idx="3"/>
          </p:nvPr>
        </p:nvSpPr>
        <p:spPr>
          <a:prstGeom prst="rect">
            <a:avLst/>
          </a:prstGeom>
        </p:spPr>
        <p:txBody>
          <a:bodyPr/>
          <a:lstStyle/>
          <a:p>
            <a:r>
              <a:rPr lang="fr-BE" dirty="0" err="1" smtClean="0"/>
              <a:t>Alma@ULiege</a:t>
            </a:r>
            <a:r>
              <a:rPr lang="fr-BE" dirty="0" smtClean="0"/>
              <a:t> </a:t>
            </a:r>
            <a:r>
              <a:rPr lang="fr-BE" dirty="0"/>
              <a:t>– Resource management – Physical item editor </a:t>
            </a:r>
            <a:endParaRPr lang="en-US" dirty="0"/>
          </a:p>
          <a:p>
            <a:r>
              <a:rPr lang="fr-BE" dirty="0" smtClean="0"/>
              <a:t> </a:t>
            </a:r>
            <a:endParaRPr lang="en-US" dirty="0"/>
          </a:p>
        </p:txBody>
      </p:sp>
      <p:sp>
        <p:nvSpPr>
          <p:cNvPr id="2" name="Titre 1"/>
          <p:cNvSpPr>
            <a:spLocks noGrp="1"/>
          </p:cNvSpPr>
          <p:nvPr>
            <p:ph type="title" idx="4294967295"/>
          </p:nvPr>
        </p:nvSpPr>
        <p:spPr>
          <a:xfrm>
            <a:off x="467544" y="213924"/>
            <a:ext cx="6912768" cy="687610"/>
          </a:xfrm>
        </p:spPr>
        <p:txBody>
          <a:bodyPr/>
          <a:lstStyle/>
          <a:p>
            <a:r>
              <a:rPr lang="fr-BE" sz="2800"/>
              <a:t>Liste des </a:t>
            </a:r>
            <a:r>
              <a:rPr lang="fr-BE" sz="2800" smtClean="0"/>
              <a:t>exemplaires – Bouton d’actions</a:t>
            </a:r>
            <a:r>
              <a:rPr lang="fr-BE" sz="2400"/>
              <a:t/>
            </a:r>
            <a:br>
              <a:rPr lang="fr-BE" sz="2400"/>
            </a:br>
            <a:endParaRPr lang="fr-BE" sz="2400" dirty="0"/>
          </a:p>
        </p:txBody>
      </p:sp>
      <p:sp>
        <p:nvSpPr>
          <p:cNvPr id="5" name="ZoneTexte 4"/>
          <p:cNvSpPr txBox="1"/>
          <p:nvPr/>
        </p:nvSpPr>
        <p:spPr>
          <a:xfrm>
            <a:off x="467544" y="901534"/>
            <a:ext cx="7776864" cy="3693319"/>
          </a:xfrm>
          <a:prstGeom prst="rect">
            <a:avLst/>
          </a:prstGeom>
          <a:noFill/>
        </p:spPr>
        <p:txBody>
          <a:bodyPr wrap="square" rtlCol="0">
            <a:spAutoFit/>
          </a:bodyPr>
          <a:lstStyle/>
          <a:p>
            <a:pPr marL="285750" indent="-285750">
              <a:buFont typeface="Wingdings" panose="05000000000000000000" pitchFamily="2" charset="2"/>
              <a:buChar char="ü"/>
            </a:pPr>
            <a:r>
              <a:rPr lang="fr-BE" b="1" smtClean="0">
                <a:solidFill>
                  <a:srgbClr val="002060"/>
                </a:solidFill>
              </a:rPr>
              <a:t>Voir (View)</a:t>
            </a:r>
            <a:r>
              <a:rPr lang="fr-BE" smtClean="0">
                <a:solidFill>
                  <a:srgbClr val="002060"/>
                </a:solidFill>
              </a:rPr>
              <a:t> </a:t>
            </a:r>
            <a:r>
              <a:rPr lang="fr-BE" dirty="0"/>
              <a:t>: visualiser les données de </a:t>
            </a:r>
            <a:r>
              <a:rPr lang="fr-BE" dirty="0" smtClean="0"/>
              <a:t>l’exemplaire</a:t>
            </a:r>
          </a:p>
          <a:p>
            <a:endParaRPr lang="fr-BE" dirty="0"/>
          </a:p>
          <a:p>
            <a:pPr marL="285750" indent="-285750">
              <a:buFont typeface="Wingdings" panose="05000000000000000000" pitchFamily="2" charset="2"/>
              <a:buChar char="ü"/>
            </a:pPr>
            <a:r>
              <a:rPr lang="fr-BE" b="1">
                <a:solidFill>
                  <a:srgbClr val="002060"/>
                </a:solidFill>
              </a:rPr>
              <a:t>Editer ( </a:t>
            </a:r>
            <a:r>
              <a:rPr lang="fr-BE" b="1" smtClean="0">
                <a:solidFill>
                  <a:srgbClr val="002060"/>
                </a:solidFill>
              </a:rPr>
              <a:t>Edit) </a:t>
            </a:r>
            <a:r>
              <a:rPr lang="fr-BE" smtClean="0"/>
              <a:t>: </a:t>
            </a:r>
            <a:r>
              <a:rPr lang="fr-BE" dirty="0"/>
              <a:t>éditer pour modifier les données du formulaire </a:t>
            </a:r>
            <a:r>
              <a:rPr lang="fr-BE" dirty="0" smtClean="0"/>
              <a:t/>
            </a:r>
            <a:br>
              <a:rPr lang="fr-BE" dirty="0" smtClean="0"/>
            </a:br>
            <a:r>
              <a:rPr lang="fr-BE" dirty="0" smtClean="0"/>
              <a:t>de </a:t>
            </a:r>
            <a:r>
              <a:rPr lang="fr-BE" dirty="0"/>
              <a:t>l’exemplaire (si </a:t>
            </a:r>
            <a:r>
              <a:rPr lang="fr-BE"/>
              <a:t>le </a:t>
            </a:r>
            <a:r>
              <a:rPr lang="fr-BE" smtClean="0"/>
              <a:t>périmètre de bibliothèque associé au rôle le permet)</a:t>
            </a:r>
            <a:endParaRPr lang="fr-BE" dirty="0" smtClean="0"/>
          </a:p>
          <a:p>
            <a:endParaRPr lang="fr-BE" dirty="0"/>
          </a:p>
          <a:p>
            <a:pPr marL="285750" indent="-285750">
              <a:buFont typeface="Wingdings" panose="05000000000000000000" pitchFamily="2" charset="2"/>
              <a:buChar char="ü"/>
            </a:pPr>
            <a:r>
              <a:rPr lang="fr-BE" b="1" smtClean="0">
                <a:solidFill>
                  <a:srgbClr val="002060"/>
                </a:solidFill>
              </a:rPr>
              <a:t>Dupliquer (Duplicate)</a:t>
            </a:r>
            <a:r>
              <a:rPr lang="fr-BE" smtClean="0"/>
              <a:t> </a:t>
            </a:r>
            <a:r>
              <a:rPr lang="fr-BE" dirty="0"/>
              <a:t>: créer un exemplaire comportant les mêmes données à l’exception du code à barres qui sera </a:t>
            </a:r>
            <a:r>
              <a:rPr lang="fr-BE" dirty="0" smtClean="0"/>
              <a:t>attribué</a:t>
            </a:r>
            <a:br>
              <a:rPr lang="fr-BE" dirty="0" smtClean="0"/>
            </a:br>
            <a:r>
              <a:rPr lang="fr-BE" dirty="0" smtClean="0"/>
              <a:t>par </a:t>
            </a:r>
            <a:r>
              <a:rPr lang="fr-BE" dirty="0"/>
              <a:t>défaut « Alma… » et pourra </a:t>
            </a:r>
            <a:r>
              <a:rPr lang="fr-BE"/>
              <a:t>être </a:t>
            </a:r>
            <a:r>
              <a:rPr lang="fr-BE" smtClean="0"/>
              <a:t>modifié</a:t>
            </a:r>
          </a:p>
          <a:p>
            <a:endParaRPr lang="fr-BE" smtClean="0"/>
          </a:p>
          <a:p>
            <a:pPr marL="285750" indent="-285750">
              <a:buFont typeface="Wingdings" panose="05000000000000000000" pitchFamily="2" charset="2"/>
              <a:buChar char="ü"/>
            </a:pPr>
            <a:r>
              <a:rPr lang="fr-BE" b="1">
                <a:solidFill>
                  <a:srgbClr val="002060"/>
                </a:solidFill>
              </a:rPr>
              <a:t>Modifier la </a:t>
            </a:r>
            <a:r>
              <a:rPr lang="fr-BE" b="1" smtClean="0">
                <a:solidFill>
                  <a:srgbClr val="002060"/>
                </a:solidFill>
              </a:rPr>
              <a:t>localisation (Change location) </a:t>
            </a:r>
            <a:r>
              <a:rPr lang="fr-BE"/>
              <a:t>:</a:t>
            </a:r>
            <a:r>
              <a:rPr lang="fr-BE" smtClean="0"/>
              <a:t> </a:t>
            </a:r>
            <a:r>
              <a:rPr lang="fr-BE"/>
              <a:t>ouvre le formulaire qui permet d’introduire une demande (</a:t>
            </a:r>
            <a:r>
              <a:rPr lang="fr-BE" i="1"/>
              <a:t>request</a:t>
            </a:r>
            <a:r>
              <a:rPr lang="fr-BE"/>
              <a:t>) de déplacement (temporaire ou permanent) de l’exemplaire vers une autre bibliothèque. La bibliothèque propriétaire reçoit la demande et décide de la suite </a:t>
            </a:r>
            <a:r>
              <a:rPr lang="fr-BE" smtClean="0"/>
              <a:t>à </a:t>
            </a:r>
            <a:r>
              <a:rPr lang="fr-BE"/>
              <a:t>donner</a:t>
            </a:r>
            <a:endParaRPr lang="fr-BE" dirty="0"/>
          </a:p>
        </p:txBody>
      </p:sp>
      <p:pic>
        <p:nvPicPr>
          <p:cNvPr id="12" name="Image 11"/>
          <p:cNvPicPr>
            <a:picLocks noChangeAspect="1"/>
          </p:cNvPicPr>
          <p:nvPr/>
        </p:nvPicPr>
        <p:blipFill>
          <a:blip r:embed="rId3"/>
          <a:stretch>
            <a:fillRect/>
          </a:stretch>
        </p:blipFill>
        <p:spPr>
          <a:xfrm>
            <a:off x="6120152" y="1581246"/>
            <a:ext cx="0" cy="0"/>
          </a:xfrm>
          <a:prstGeom prst="rect">
            <a:avLst/>
          </a:prstGeom>
        </p:spPr>
      </p:pic>
      <p:pic>
        <p:nvPicPr>
          <p:cNvPr id="16" name="Image 15"/>
          <p:cNvPicPr>
            <a:picLocks noChangeAspect="1"/>
          </p:cNvPicPr>
          <p:nvPr/>
        </p:nvPicPr>
        <p:blipFill>
          <a:blip r:embed="rId4"/>
          <a:stretch>
            <a:fillRect/>
          </a:stretch>
        </p:blipFill>
        <p:spPr>
          <a:xfrm>
            <a:off x="957648" y="4568115"/>
            <a:ext cx="6796656" cy="1428695"/>
          </a:xfrm>
          <a:prstGeom prst="rect">
            <a:avLst/>
          </a:prstGeom>
          <a:ln w="12700">
            <a:solidFill>
              <a:srgbClr val="FF4D1D"/>
            </a:solidFill>
          </a:ln>
        </p:spPr>
      </p:pic>
      <p:sp>
        <p:nvSpPr>
          <p:cNvPr id="17" name="ZoneTexte 16"/>
          <p:cNvSpPr txBox="1"/>
          <p:nvPr/>
        </p:nvSpPr>
        <p:spPr>
          <a:xfrm>
            <a:off x="4772891" y="5350479"/>
            <a:ext cx="2304256" cy="646331"/>
          </a:xfrm>
          <a:prstGeom prst="rect">
            <a:avLst/>
          </a:prstGeom>
          <a:noFill/>
          <a:ln w="22225">
            <a:solidFill>
              <a:schemeClr val="accent6">
                <a:lumMod val="50000"/>
              </a:schemeClr>
            </a:solidFill>
          </a:ln>
        </p:spPr>
        <p:txBody>
          <a:bodyPr wrap="square" rtlCol="0">
            <a:spAutoFit/>
          </a:bodyPr>
          <a:lstStyle/>
          <a:p>
            <a:pPr marL="285750" indent="-285750">
              <a:buFont typeface="Arial" panose="020B0604020202020204" pitchFamily="34" charset="0"/>
              <a:buChar char="•"/>
            </a:pPr>
            <a:r>
              <a:rPr lang="fr-BE" dirty="0" smtClean="0"/>
              <a:t>Move </a:t>
            </a:r>
            <a:r>
              <a:rPr lang="fr-BE" dirty="0" err="1" smtClean="0"/>
              <a:t>permanently</a:t>
            </a:r>
            <a:endParaRPr lang="fr-BE" dirty="0" smtClean="0"/>
          </a:p>
          <a:p>
            <a:pPr marL="285750" indent="-285750">
              <a:buFont typeface="Arial" panose="020B0604020202020204" pitchFamily="34" charset="0"/>
              <a:buChar char="•"/>
            </a:pPr>
            <a:r>
              <a:rPr lang="fr-BE" dirty="0" smtClean="0"/>
              <a:t>Move </a:t>
            </a:r>
            <a:r>
              <a:rPr lang="fr-BE" dirty="0" err="1" smtClean="0"/>
              <a:t>temporaly</a:t>
            </a:r>
            <a:endParaRPr lang="fr-BE" dirty="0"/>
          </a:p>
        </p:txBody>
      </p:sp>
      <p:cxnSp>
        <p:nvCxnSpPr>
          <p:cNvPr id="18" name="Connecteur droit avec flèche 17"/>
          <p:cNvCxnSpPr/>
          <p:nvPr/>
        </p:nvCxnSpPr>
        <p:spPr>
          <a:xfrm flipV="1">
            <a:off x="4061163" y="5824216"/>
            <a:ext cx="697853" cy="10055"/>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411760" y="5981926"/>
            <a:ext cx="5587596" cy="523220"/>
          </a:xfrm>
          <a:prstGeom prst="rect">
            <a:avLst/>
          </a:prstGeom>
          <a:noFill/>
          <a:ln w="25400">
            <a:solidFill>
              <a:srgbClr val="FF4D1D"/>
            </a:solidFill>
          </a:ln>
        </p:spPr>
        <p:txBody>
          <a:bodyPr wrap="square" rtlCol="0">
            <a:spAutoFit/>
          </a:bodyPr>
          <a:lstStyle/>
          <a:p>
            <a:r>
              <a:rPr lang="fr-BE" sz="1400" b="1" smtClean="0">
                <a:effectLst>
                  <a:outerShdw blurRad="38100" dist="38100" dir="2700000" algn="tl">
                    <a:srgbClr val="000000">
                      <a:alpha val="43137"/>
                    </a:srgbClr>
                  </a:outerShdw>
                </a:effectLst>
                <a:latin typeface="Arial Rounded MT Bold" panose="020F0704030504030204" pitchFamily="34" charset="0"/>
              </a:rPr>
              <a:t>! </a:t>
            </a:r>
            <a:r>
              <a:rPr lang="fr-BE" sz="1400" smtClean="0"/>
              <a:t>Ce </a:t>
            </a:r>
            <a:r>
              <a:rPr lang="fr-BE" sz="1400" dirty="0"/>
              <a:t>type de demande de transfert </a:t>
            </a:r>
            <a:r>
              <a:rPr lang="fr-BE" sz="1400"/>
              <a:t>est </a:t>
            </a:r>
            <a:r>
              <a:rPr lang="fr-BE" sz="1400" smtClean="0"/>
              <a:t>vu </a:t>
            </a:r>
            <a:r>
              <a:rPr lang="fr-BE" sz="1400" dirty="0"/>
              <a:t>en détail dans le support </a:t>
            </a:r>
            <a:r>
              <a:rPr lang="fr-BE" sz="1400"/>
              <a:t>de </a:t>
            </a:r>
            <a:r>
              <a:rPr lang="fr-BE" sz="1400" smtClean="0"/>
              <a:t>formation </a:t>
            </a:r>
            <a:r>
              <a:rPr lang="fr-BE" sz="1400" b="1" i="1" smtClean="0">
                <a:solidFill>
                  <a:schemeClr val="bg2">
                    <a:lumMod val="75000"/>
                  </a:schemeClr>
                </a:solidFill>
              </a:rPr>
              <a:t>Fulfillment </a:t>
            </a:r>
            <a:r>
              <a:rPr lang="fr-BE" sz="1400" b="1" i="1" dirty="0">
                <a:solidFill>
                  <a:schemeClr val="bg2">
                    <a:lumMod val="75000"/>
                  </a:schemeClr>
                </a:solidFill>
              </a:rPr>
              <a:t>2 (FF2)</a:t>
            </a:r>
            <a:r>
              <a:rPr lang="fr-BE" sz="1400" i="1" dirty="0">
                <a:solidFill>
                  <a:schemeClr val="bg2">
                    <a:lumMod val="75000"/>
                  </a:schemeClr>
                </a:solidFill>
              </a:rPr>
              <a:t> </a:t>
            </a:r>
            <a:r>
              <a:rPr lang="fr-BE" sz="1400" i="1" dirty="0"/>
              <a:t>: </a:t>
            </a:r>
            <a:r>
              <a:rPr lang="fr-BE" sz="1400" i="1" dirty="0">
                <a:hlinkClick r:id="rId5"/>
              </a:rPr>
              <a:t>Formation (2e tableau</a:t>
            </a:r>
            <a:r>
              <a:rPr lang="fr-BE" sz="1400" i="1" dirty="0" smtClean="0">
                <a:hlinkClick r:id="rId5"/>
              </a:rPr>
              <a:t>)</a:t>
            </a:r>
            <a:endParaRPr lang="fr-BE" dirty="0"/>
          </a:p>
        </p:txBody>
      </p:sp>
    </p:spTree>
    <p:extLst>
      <p:ext uri="{BB962C8B-B14F-4D97-AF65-F5344CB8AC3E}">
        <p14:creationId xmlns:p14="http://schemas.microsoft.com/office/powerpoint/2010/main" val="2143464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Rôle des utilisateurs</a:t>
            </a:r>
            <a:endParaRPr lang="fr-BE" dirty="0"/>
          </a:p>
        </p:txBody>
      </p:sp>
      <p:sp>
        <p:nvSpPr>
          <p:cNvPr id="3" name="Espace réservé du contenu 2"/>
          <p:cNvSpPr>
            <a:spLocks noGrp="1"/>
          </p:cNvSpPr>
          <p:nvPr>
            <p:ph idx="1"/>
          </p:nvPr>
        </p:nvSpPr>
        <p:spPr/>
        <p:txBody>
          <a:bodyPr>
            <a:normAutofit/>
          </a:bodyPr>
          <a:lstStyle/>
          <a:p>
            <a:pPr>
              <a:buClr>
                <a:schemeClr val="tx2">
                  <a:lumMod val="50000"/>
                </a:schemeClr>
              </a:buClr>
              <a:buFont typeface="Wingdings" panose="05000000000000000000" pitchFamily="2" charset="2"/>
              <a:buChar char="Ø"/>
            </a:pPr>
            <a:r>
              <a:rPr lang="fr-BE" b="1" cap="small" dirty="0"/>
              <a:t>Physical </a:t>
            </a:r>
            <a:r>
              <a:rPr lang="fr-BE" b="1" cap="small" dirty="0" err="1"/>
              <a:t>inventory</a:t>
            </a:r>
            <a:r>
              <a:rPr lang="fr-BE" b="1" cap="small" dirty="0"/>
              <a:t> </a:t>
            </a:r>
            <a:r>
              <a:rPr lang="fr-BE" b="1" cap="small" dirty="0" err="1"/>
              <a:t>operator</a:t>
            </a:r>
            <a:r>
              <a:rPr lang="fr-BE" b="1" cap="small" dirty="0"/>
              <a:t> </a:t>
            </a:r>
            <a:r>
              <a:rPr lang="fr-BE"/>
              <a:t>: </a:t>
            </a:r>
            <a:r>
              <a:rPr lang="fr-BE" smtClean="0"/>
              <a:t>créer &amp; </a:t>
            </a:r>
            <a:r>
              <a:rPr lang="fr-BE" dirty="0"/>
              <a:t>modifier des exemplaires</a:t>
            </a:r>
          </a:p>
          <a:p>
            <a:pPr>
              <a:buClr>
                <a:schemeClr val="tx2">
                  <a:lumMod val="50000"/>
                </a:schemeClr>
              </a:buClr>
              <a:buFont typeface="Wingdings" panose="05000000000000000000" pitchFamily="2" charset="2"/>
              <a:buChar char="Ø"/>
            </a:pPr>
            <a:r>
              <a:rPr lang="fr-BE" b="1" cap="small" dirty="0"/>
              <a:t>Physical </a:t>
            </a:r>
            <a:r>
              <a:rPr lang="fr-BE" b="1" cap="small" dirty="0" err="1"/>
              <a:t>inventory</a:t>
            </a:r>
            <a:r>
              <a:rPr lang="fr-BE" b="1" cap="small" dirty="0"/>
              <a:t> </a:t>
            </a:r>
            <a:r>
              <a:rPr lang="fr-BE" b="1" cap="small" dirty="0" err="1"/>
              <a:t>operator</a:t>
            </a:r>
            <a:r>
              <a:rPr lang="fr-BE" b="1" cap="small" dirty="0"/>
              <a:t> </a:t>
            </a:r>
            <a:r>
              <a:rPr lang="fr-BE" b="1" cap="small" dirty="0" err="1"/>
              <a:t>extended</a:t>
            </a:r>
            <a:r>
              <a:rPr lang="fr-BE" b="1" cap="small" dirty="0"/>
              <a:t> </a:t>
            </a:r>
            <a:r>
              <a:rPr lang="fr-BE" dirty="0"/>
              <a:t>: +  supprimer des exemplaires</a:t>
            </a:r>
          </a:p>
          <a:p>
            <a:pPr marL="114300" indent="0">
              <a:buClr>
                <a:schemeClr val="tx2">
                  <a:lumMod val="50000"/>
                </a:schemeClr>
              </a:buClr>
              <a:buNone/>
            </a:pPr>
            <a:endParaRPr lang="fr-BE" sz="1400" smtClean="0"/>
          </a:p>
          <a:p>
            <a:pPr marL="114300" indent="0">
              <a:buClr>
                <a:schemeClr val="tx2">
                  <a:lumMod val="50000"/>
                </a:schemeClr>
              </a:buClr>
              <a:buNone/>
            </a:pPr>
            <a:r>
              <a:rPr lang="fr-BE" sz="1400" smtClean="0"/>
              <a:t>Rôles associés </a:t>
            </a:r>
            <a:r>
              <a:rPr lang="fr-BE" sz="1400"/>
              <a:t>au rôle </a:t>
            </a:r>
            <a:r>
              <a:rPr lang="fr-BE" sz="1400" b="1" cap="small"/>
              <a:t>receiving operator (limited</a:t>
            </a:r>
            <a:r>
              <a:rPr lang="fr-BE" sz="1400" b="1" cap="small" smtClean="0"/>
              <a:t>) </a:t>
            </a:r>
            <a:r>
              <a:rPr lang="fr-BE" sz="1400" b="1" i="1" cap="small" smtClean="0"/>
              <a:t>(</a:t>
            </a:r>
            <a:r>
              <a:rPr lang="fr-BE" sz="1400" b="1" cap="small" smtClean="0"/>
              <a:t>opérateur </a:t>
            </a:r>
            <a:r>
              <a:rPr lang="fr-BE" sz="1400" b="1" cap="small"/>
              <a:t>de réception (limité</a:t>
            </a:r>
            <a:r>
              <a:rPr lang="fr-BE" sz="1400" b="1" cap="small" smtClean="0"/>
              <a:t>))</a:t>
            </a:r>
            <a:r>
              <a:rPr lang="fr-BE" sz="1400" b="1" i="1" cap="small" smtClean="0"/>
              <a:t> </a:t>
            </a:r>
            <a:r>
              <a:rPr lang="fr-BE" sz="1400" b="1" cap="small"/>
              <a:t>: </a:t>
            </a:r>
            <a:r>
              <a:rPr lang="fr-BE" sz="1400"/>
              <a:t>permet la procédure de réception (monographies et fascicules de périodiques) incluant les modifications de l’exemplaire.</a:t>
            </a:r>
          </a:p>
          <a:p>
            <a:pPr marL="114300" indent="0">
              <a:buClr>
                <a:schemeClr val="tx2">
                  <a:lumMod val="50000"/>
                </a:schemeClr>
              </a:buClr>
              <a:buNone/>
            </a:pPr>
            <a:r>
              <a:rPr lang="fr-BE" sz="1600" b="1" i="1">
                <a:solidFill>
                  <a:srgbClr val="278989"/>
                </a:solidFill>
              </a:rPr>
              <a:t>Les rôles Physical Inventory operator sont associés à des périmètres (scopes) : ce sont les bibliothèques. Si la bibliothèque à laquelle appartient l’exemplaire n’est pas dans votre périmètre, vous ne pourrez pas en modifier la notice Holding ni l’exemplaire</a:t>
            </a:r>
            <a:r>
              <a:rPr lang="fr-BE" b="1" i="1">
                <a:solidFill>
                  <a:srgbClr val="278989"/>
                </a:solidFill>
              </a:rPr>
              <a:t>.</a:t>
            </a:r>
          </a:p>
          <a:p>
            <a:pPr marL="114300" indent="0">
              <a:buClr>
                <a:schemeClr val="tx2">
                  <a:lumMod val="50000"/>
                </a:schemeClr>
              </a:buClr>
              <a:buNone/>
            </a:pPr>
            <a:endParaRPr lang="fr-BE" dirty="0"/>
          </a:p>
          <a:p>
            <a:pPr>
              <a:buClr>
                <a:schemeClr val="tx2">
                  <a:lumMod val="50000"/>
                </a:schemeClr>
              </a:buClr>
              <a:buFont typeface="Wingdings" panose="05000000000000000000" pitchFamily="2" charset="2"/>
              <a:buChar char="Ø"/>
            </a:pPr>
            <a:r>
              <a:rPr lang="fr-BE" b="1" cap="small" smtClean="0"/>
              <a:t>Cataloger</a:t>
            </a:r>
            <a:r>
              <a:rPr lang="fr-BE"/>
              <a:t> : créer &amp; modifier les notices bibliographiques, holdings et d’autorité</a:t>
            </a:r>
          </a:p>
          <a:p>
            <a:pPr>
              <a:buClr>
                <a:schemeClr val="tx2">
                  <a:lumMod val="50000"/>
                </a:schemeClr>
              </a:buClr>
              <a:buFont typeface="Wingdings" panose="05000000000000000000" pitchFamily="2" charset="2"/>
              <a:buChar char="Ø"/>
            </a:pPr>
            <a:r>
              <a:rPr lang="fr-BE" b="1" cap="small" smtClean="0"/>
              <a:t>Cataloger </a:t>
            </a:r>
            <a:r>
              <a:rPr lang="fr-BE" b="1" cap="small" dirty="0" err="1"/>
              <a:t>extended</a:t>
            </a:r>
            <a:r>
              <a:rPr lang="fr-BE" b="1" cap="small" dirty="0"/>
              <a:t>* </a:t>
            </a:r>
            <a:r>
              <a:rPr lang="fr-BE"/>
              <a:t>: </a:t>
            </a:r>
            <a:r>
              <a:rPr lang="fr-BE" smtClean="0"/>
              <a:t>+ </a:t>
            </a:r>
            <a:r>
              <a:rPr lang="fr-BE" dirty="0"/>
              <a:t>supprimer des notices bibliographiques, holdings </a:t>
            </a:r>
            <a:r>
              <a:rPr lang="fr-BE"/>
              <a:t>et </a:t>
            </a:r>
            <a:r>
              <a:rPr lang="fr-BE" smtClean="0"/>
              <a:t>d’autorité</a:t>
            </a:r>
          </a:p>
          <a:p>
            <a:pPr marL="114300" indent="0">
              <a:buClr>
                <a:schemeClr val="tx2">
                  <a:lumMod val="50000"/>
                </a:schemeClr>
              </a:buClr>
              <a:buNone/>
            </a:pPr>
            <a:endParaRPr lang="fr-BE" dirty="0"/>
          </a:p>
          <a:p>
            <a:pPr marL="411480" lvl="1" indent="0">
              <a:buClr>
                <a:schemeClr val="tx2">
                  <a:lumMod val="50000"/>
                </a:schemeClr>
              </a:buClr>
              <a:buNone/>
            </a:pPr>
            <a:r>
              <a:rPr lang="fr-BE" i="1" smtClean="0">
                <a:solidFill>
                  <a:srgbClr val="08B4B8"/>
                </a:solidFill>
              </a:rPr>
              <a:t>(Les rôles sont activés en fonction des certifications Resource management)</a:t>
            </a:r>
          </a:p>
          <a:p>
            <a:pPr marL="411480" lvl="1" indent="0">
              <a:buClr>
                <a:schemeClr val="tx2">
                  <a:lumMod val="50000"/>
                </a:schemeClr>
              </a:buClr>
              <a:buNone/>
            </a:pPr>
            <a:endParaRPr lang="fr-BE" sz="2000" smtClean="0"/>
          </a:p>
          <a:p>
            <a:pPr marL="411480" lvl="1" indent="0">
              <a:buClr>
                <a:schemeClr val="tx2">
                  <a:lumMod val="50000"/>
                </a:schemeClr>
              </a:buClr>
              <a:buNone/>
            </a:pPr>
            <a:endParaRPr lang="fr-BE" i="1" dirty="0">
              <a:solidFill>
                <a:srgbClr val="08B4B8"/>
              </a:solidFill>
            </a:endParaRPr>
          </a:p>
          <a:p>
            <a:pPr marL="114300" indent="0">
              <a:buClr>
                <a:schemeClr val="tx2">
                  <a:lumMod val="50000"/>
                </a:schemeClr>
              </a:buClr>
              <a:buNone/>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a:t>
            </a:fld>
            <a:endParaRPr lang="en-US"/>
          </a:p>
        </p:txBody>
      </p:sp>
      <p:sp>
        <p:nvSpPr>
          <p:cNvPr id="5" name="Espace réservé du pied de page 4"/>
          <p:cNvSpPr>
            <a:spLocks noGrp="1"/>
          </p:cNvSpPr>
          <p:nvPr>
            <p:ph type="ftr" sz="quarter" idx="3"/>
          </p:nvPr>
        </p:nvSpPr>
        <p:spPr/>
        <p:txBody>
          <a:bodyPr/>
          <a:lstStyle/>
          <a:p>
            <a:r>
              <a:rPr lang="fr-BE" dirty="0" smtClean="0"/>
              <a:t>Alma – Resource management – Gestion des exemplaires</a:t>
            </a:r>
            <a:endParaRPr lang="en-US" dirty="0"/>
          </a:p>
        </p:txBody>
      </p:sp>
    </p:spTree>
    <p:extLst>
      <p:ext uri="{BB962C8B-B14F-4D97-AF65-F5344CB8AC3E}">
        <p14:creationId xmlns:p14="http://schemas.microsoft.com/office/powerpoint/2010/main" val="113100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20</a:t>
            </a:fld>
            <a:endParaRPr lang="en-US"/>
          </a:p>
        </p:txBody>
      </p:sp>
      <p:sp>
        <p:nvSpPr>
          <p:cNvPr id="3" name="Espace réservé du pied de page 2"/>
          <p:cNvSpPr>
            <a:spLocks noGrp="1"/>
          </p:cNvSpPr>
          <p:nvPr>
            <p:ph type="ftr" sz="quarter" idx="3"/>
          </p:nvPr>
        </p:nvSpPr>
        <p:spPr>
          <a:prstGeom prst="rect">
            <a:avLst/>
          </a:prstGeom>
        </p:spPr>
        <p:txBody>
          <a:bodyPr/>
          <a:lstStyle/>
          <a:p>
            <a:r>
              <a:rPr lang="fr-BE" dirty="0" err="1" smtClean="0"/>
              <a:t>Alma@ULiege</a:t>
            </a:r>
            <a:r>
              <a:rPr lang="fr-BE" dirty="0" smtClean="0"/>
              <a:t> </a:t>
            </a:r>
            <a:r>
              <a:rPr lang="fr-BE" dirty="0"/>
              <a:t>– Resource management – Physical item editor </a:t>
            </a:r>
            <a:endParaRPr lang="en-US" dirty="0"/>
          </a:p>
          <a:p>
            <a:r>
              <a:rPr lang="fr-BE" dirty="0" smtClean="0"/>
              <a:t> </a:t>
            </a:r>
            <a:endParaRPr lang="en-US" dirty="0"/>
          </a:p>
        </p:txBody>
      </p:sp>
      <p:sp>
        <p:nvSpPr>
          <p:cNvPr id="4" name="ZoneTexte 3"/>
          <p:cNvSpPr txBox="1"/>
          <p:nvPr/>
        </p:nvSpPr>
        <p:spPr>
          <a:xfrm>
            <a:off x="467544" y="1988840"/>
            <a:ext cx="7601564" cy="1754326"/>
          </a:xfrm>
          <a:prstGeom prst="rect">
            <a:avLst/>
          </a:prstGeom>
          <a:noFill/>
        </p:spPr>
        <p:txBody>
          <a:bodyPr wrap="square" rtlCol="0">
            <a:spAutoFit/>
          </a:bodyPr>
          <a:lstStyle/>
          <a:p>
            <a:pPr marL="285750" indent="-285750">
              <a:buFont typeface="Wingdings" panose="05000000000000000000" pitchFamily="2" charset="2"/>
              <a:buChar char="ü"/>
            </a:pPr>
            <a:r>
              <a:rPr lang="fr-BE" b="1" smtClean="0">
                <a:solidFill>
                  <a:srgbClr val="002060"/>
                </a:solidFill>
              </a:rPr>
              <a:t>Retirer (Withdraw)</a:t>
            </a:r>
            <a:r>
              <a:rPr lang="fr-BE" smtClean="0">
                <a:solidFill>
                  <a:srgbClr val="002060"/>
                </a:solidFill>
              </a:rPr>
              <a:t> </a:t>
            </a:r>
            <a:r>
              <a:rPr lang="fr-BE" dirty="0"/>
              <a:t>: </a:t>
            </a:r>
            <a:r>
              <a:rPr lang="fr-BE" dirty="0" smtClean="0"/>
              <a:t>retirer / supprimer </a:t>
            </a:r>
            <a:r>
              <a:rPr lang="fr-BE" dirty="0"/>
              <a:t>l’exemplaire </a:t>
            </a:r>
            <a:r>
              <a:rPr lang="fr-BE"/>
              <a:t>de </a:t>
            </a:r>
            <a:r>
              <a:rPr lang="fr-BE" smtClean="0"/>
              <a:t>l’inventaire</a:t>
            </a:r>
            <a:endParaRPr lang="fr-BE" dirty="0" smtClean="0"/>
          </a:p>
          <a:p>
            <a:endParaRPr lang="fr-BE" dirty="0"/>
          </a:p>
          <a:p>
            <a:pPr marL="285750" indent="-285750">
              <a:buFont typeface="Wingdings" panose="05000000000000000000" pitchFamily="2" charset="2"/>
              <a:buChar char="ü"/>
            </a:pPr>
            <a:r>
              <a:rPr lang="fr-BE" b="1" dirty="0">
                <a:solidFill>
                  <a:srgbClr val="002060"/>
                </a:solidFill>
              </a:rPr>
              <a:t>Basculer le </a:t>
            </a:r>
            <a:r>
              <a:rPr lang="fr-BE" b="1">
                <a:solidFill>
                  <a:srgbClr val="002060"/>
                </a:solidFill>
              </a:rPr>
              <a:t>statut </a:t>
            </a:r>
            <a:r>
              <a:rPr lang="fr-BE" b="1" smtClean="0">
                <a:solidFill>
                  <a:srgbClr val="002060"/>
                </a:solidFill>
              </a:rPr>
              <a:t>manquant (Toggle Missing Status) </a:t>
            </a:r>
            <a:r>
              <a:rPr lang="fr-BE" dirty="0"/>
              <a:t>: attribuer le statut manquant ou retirer ce statut </a:t>
            </a:r>
            <a:r>
              <a:rPr lang="fr-BE" dirty="0" smtClean="0"/>
              <a:t>manquant</a:t>
            </a:r>
          </a:p>
          <a:p>
            <a:pPr marL="285750" indent="-285750">
              <a:buFont typeface="Wingdings" panose="05000000000000000000" pitchFamily="2" charset="2"/>
              <a:buChar char="ü"/>
            </a:pPr>
            <a:endParaRPr lang="fr-BE" dirty="0"/>
          </a:p>
          <a:p>
            <a:pPr marL="285750" indent="-285750">
              <a:buFont typeface="Wingdings" panose="05000000000000000000" pitchFamily="2" charset="2"/>
              <a:buChar char="ü"/>
            </a:pPr>
            <a:r>
              <a:rPr lang="fr-BE" b="1" smtClean="0">
                <a:solidFill>
                  <a:srgbClr val="002060"/>
                </a:solidFill>
              </a:rPr>
              <a:t>Traitement interne (Work order) </a:t>
            </a:r>
            <a:r>
              <a:rPr lang="fr-BE" dirty="0"/>
              <a:t>:</a:t>
            </a:r>
          </a:p>
        </p:txBody>
      </p:sp>
      <p:pic>
        <p:nvPicPr>
          <p:cNvPr id="5" name="Image 4"/>
          <p:cNvPicPr>
            <a:picLocks noChangeAspect="1"/>
          </p:cNvPicPr>
          <p:nvPr/>
        </p:nvPicPr>
        <p:blipFill>
          <a:blip r:embed="rId3"/>
          <a:stretch>
            <a:fillRect/>
          </a:stretch>
        </p:blipFill>
        <p:spPr>
          <a:xfrm>
            <a:off x="88578" y="4127013"/>
            <a:ext cx="8280000" cy="1743158"/>
          </a:xfrm>
          <a:prstGeom prst="rect">
            <a:avLst/>
          </a:prstGeom>
          <a:ln w="15875">
            <a:noFill/>
          </a:ln>
        </p:spPr>
      </p:pic>
      <p:cxnSp>
        <p:nvCxnSpPr>
          <p:cNvPr id="7" name="Connecteur droit avec flèche 6"/>
          <p:cNvCxnSpPr/>
          <p:nvPr/>
        </p:nvCxnSpPr>
        <p:spPr>
          <a:xfrm>
            <a:off x="3851920" y="5589240"/>
            <a:ext cx="1152128" cy="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5004048" y="4867362"/>
            <a:ext cx="2772308" cy="1384995"/>
          </a:xfrm>
          <a:prstGeom prst="rect">
            <a:avLst/>
          </a:prstGeom>
          <a:noFill/>
          <a:ln w="25400">
            <a:solidFill>
              <a:schemeClr val="accent6">
                <a:lumMod val="50000"/>
              </a:schemeClr>
            </a:solidFill>
          </a:ln>
        </p:spPr>
        <p:txBody>
          <a:bodyPr wrap="square" rtlCol="0">
            <a:spAutoFit/>
          </a:bodyPr>
          <a:lstStyle/>
          <a:p>
            <a:pPr marL="285750" indent="-285750">
              <a:buFont typeface="Arial" panose="020B0604020202020204" pitchFamily="34" charset="0"/>
              <a:buChar char="•"/>
            </a:pPr>
            <a:r>
              <a:rPr lang="fr-BE" sz="1400" dirty="0" smtClean="0"/>
              <a:t>Acquisition </a:t>
            </a:r>
            <a:r>
              <a:rPr lang="fr-BE" sz="1400" smtClean="0"/>
              <a:t>&amp; catalogage</a:t>
            </a:r>
          </a:p>
          <a:p>
            <a:pPr marL="285750" indent="-285750">
              <a:buFont typeface="Arial" panose="020B0604020202020204" pitchFamily="34" charset="0"/>
              <a:buChar char="•"/>
            </a:pPr>
            <a:r>
              <a:rPr lang="fr-BE" sz="1400" smtClean="0"/>
              <a:t>Numérisation patrimoniale Uliège</a:t>
            </a:r>
          </a:p>
          <a:p>
            <a:pPr marL="285750" indent="-285750">
              <a:buFont typeface="Arial" panose="020B0604020202020204" pitchFamily="34" charset="0"/>
              <a:buChar char="•"/>
            </a:pPr>
            <a:r>
              <a:rPr lang="fr-BE" sz="1400" smtClean="0">
                <a:solidFill>
                  <a:schemeClr val="accent6">
                    <a:lumMod val="75000"/>
                  </a:schemeClr>
                </a:solidFill>
              </a:rPr>
              <a:t>Patrimoine BGP02 – Atelier de conservation</a:t>
            </a:r>
            <a:endParaRPr lang="fr-BE" sz="1400" dirty="0" smtClean="0">
              <a:solidFill>
                <a:schemeClr val="accent6">
                  <a:lumMod val="75000"/>
                </a:schemeClr>
              </a:solidFill>
            </a:endParaRPr>
          </a:p>
          <a:p>
            <a:pPr marL="285750" indent="-285750">
              <a:buFont typeface="Arial" panose="020B0604020202020204" pitchFamily="34" charset="0"/>
              <a:buChar char="•"/>
            </a:pPr>
            <a:r>
              <a:rPr lang="fr-BE" sz="1400" dirty="0" smtClean="0"/>
              <a:t>Reliure courante</a:t>
            </a:r>
            <a:endParaRPr lang="fr-BE" sz="1400" dirty="0"/>
          </a:p>
        </p:txBody>
      </p:sp>
      <p:sp>
        <p:nvSpPr>
          <p:cNvPr id="11" name="ZoneTexte 10"/>
          <p:cNvSpPr txBox="1"/>
          <p:nvPr/>
        </p:nvSpPr>
        <p:spPr>
          <a:xfrm>
            <a:off x="899592" y="404664"/>
            <a:ext cx="7344816" cy="1477328"/>
          </a:xfrm>
          <a:prstGeom prst="rect">
            <a:avLst/>
          </a:prstGeom>
          <a:solidFill>
            <a:schemeClr val="accent5">
              <a:lumMod val="20000"/>
              <a:lumOff val="80000"/>
            </a:schemeClr>
          </a:solidFill>
        </p:spPr>
        <p:txBody>
          <a:bodyPr wrap="square" rtlCol="0">
            <a:spAutoFit/>
          </a:bodyPr>
          <a:lstStyle/>
          <a:p>
            <a:r>
              <a:rPr lang="fr-BE" dirty="0">
                <a:solidFill>
                  <a:srgbClr val="C00000"/>
                </a:solidFill>
              </a:rPr>
              <a:t>La fonctionnalité n’offre pas d’intérêt pour les déplacements de </a:t>
            </a:r>
            <a:r>
              <a:rPr lang="fr-BE" dirty="0" smtClean="0">
                <a:solidFill>
                  <a:srgbClr val="C00000"/>
                </a:solidFill>
              </a:rPr>
              <a:t>documents</a:t>
            </a:r>
            <a:br>
              <a:rPr lang="fr-BE" dirty="0" smtClean="0">
                <a:solidFill>
                  <a:srgbClr val="C00000"/>
                </a:solidFill>
              </a:rPr>
            </a:br>
            <a:r>
              <a:rPr lang="fr-BE" dirty="0" smtClean="0">
                <a:solidFill>
                  <a:srgbClr val="C00000"/>
                </a:solidFill>
              </a:rPr>
              <a:t>au </a:t>
            </a:r>
            <a:r>
              <a:rPr lang="fr-BE" dirty="0">
                <a:solidFill>
                  <a:srgbClr val="C00000"/>
                </a:solidFill>
              </a:rPr>
              <a:t>sein de sa propre bibliothèque ou pour les transferts d’ouvrages entre bibliothèques que vous effectuez livre en main. Dans ces cas, il est bien </a:t>
            </a:r>
            <a:r>
              <a:rPr lang="fr-BE">
                <a:solidFill>
                  <a:srgbClr val="C00000"/>
                </a:solidFill>
              </a:rPr>
              <a:t>plus </a:t>
            </a:r>
            <a:r>
              <a:rPr lang="fr-BE" smtClean="0">
                <a:solidFill>
                  <a:srgbClr val="C00000"/>
                </a:solidFill>
              </a:rPr>
              <a:t>sûr </a:t>
            </a:r>
            <a:r>
              <a:rPr lang="fr-BE" dirty="0">
                <a:solidFill>
                  <a:srgbClr val="C00000"/>
                </a:solidFill>
              </a:rPr>
              <a:t>de modifier les données directement dans la notice de fonds (Holding) via le </a:t>
            </a:r>
            <a:r>
              <a:rPr lang="fr-BE" dirty="0" err="1">
                <a:solidFill>
                  <a:srgbClr val="C00000"/>
                </a:solidFill>
              </a:rPr>
              <a:t>metadata</a:t>
            </a:r>
            <a:r>
              <a:rPr lang="fr-BE" dirty="0">
                <a:solidFill>
                  <a:srgbClr val="C00000"/>
                </a:solidFill>
              </a:rPr>
              <a:t> editor</a:t>
            </a:r>
            <a:r>
              <a:rPr lang="fr-BE" dirty="0" smtClean="0">
                <a:solidFill>
                  <a:srgbClr val="C00000"/>
                </a:solidFill>
              </a:rPr>
              <a:t>. </a:t>
            </a:r>
            <a:endParaRPr lang="fr-BE" dirty="0">
              <a:solidFill>
                <a:srgbClr val="C00000"/>
              </a:solidFill>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578" y="404664"/>
            <a:ext cx="827839" cy="716399"/>
          </a:xfrm>
          <a:prstGeom prst="rect">
            <a:avLst/>
          </a:prstGeom>
        </p:spPr>
      </p:pic>
    </p:spTree>
    <p:extLst>
      <p:ext uri="{BB962C8B-B14F-4D97-AF65-F5344CB8AC3E}">
        <p14:creationId xmlns:p14="http://schemas.microsoft.com/office/powerpoint/2010/main" val="399106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21</a:t>
            </a:fld>
            <a:endParaRPr lang="en-US"/>
          </a:p>
        </p:txBody>
      </p:sp>
      <p:sp>
        <p:nvSpPr>
          <p:cNvPr id="3" name="Espace réservé du pied de page 2"/>
          <p:cNvSpPr>
            <a:spLocks noGrp="1"/>
          </p:cNvSpPr>
          <p:nvPr>
            <p:ph type="ftr" sz="quarter" idx="3"/>
          </p:nvPr>
        </p:nvSpPr>
        <p:spPr>
          <a:xfrm rot="16200000">
            <a:off x="6264794" y="2619082"/>
            <a:ext cx="5082628" cy="365760"/>
          </a:xfrm>
          <a:prstGeom prst="rect">
            <a:avLst/>
          </a:prstGeom>
        </p:spPr>
        <p:txBody>
          <a:bodyPr/>
          <a:lstStyle/>
          <a:p>
            <a:r>
              <a:rPr lang="fr-BE" dirty="0"/>
              <a:t>Alma – Resource management – Gestion des exemplaires</a:t>
            </a:r>
            <a:endParaRPr lang="en-US" dirty="0"/>
          </a:p>
          <a:p>
            <a:endParaRPr lang="en-US" dirty="0"/>
          </a:p>
        </p:txBody>
      </p:sp>
      <p:sp>
        <p:nvSpPr>
          <p:cNvPr id="4" name="Titre 3"/>
          <p:cNvSpPr>
            <a:spLocks noGrp="1"/>
          </p:cNvSpPr>
          <p:nvPr>
            <p:ph type="title" idx="4294967295"/>
          </p:nvPr>
        </p:nvSpPr>
        <p:spPr>
          <a:xfrm>
            <a:off x="579465" y="914015"/>
            <a:ext cx="7776864" cy="791989"/>
          </a:xfrm>
        </p:spPr>
        <p:txBody>
          <a:bodyPr/>
          <a:lstStyle/>
          <a:p>
            <a:pPr marL="457200" indent="-457200">
              <a:buFont typeface="Wingdings" panose="05000000000000000000" pitchFamily="2" charset="2"/>
              <a:buChar char="ü"/>
            </a:pPr>
            <a:r>
              <a:rPr lang="fr-BE" sz="1800" b="1" smtClean="0">
                <a:solidFill>
                  <a:srgbClr val="002060"/>
                </a:solidFill>
                <a:latin typeface="+mn-lt"/>
              </a:rPr>
              <a:t>Consulter caché (View hidden) </a:t>
            </a:r>
            <a:r>
              <a:rPr lang="fr-BE" sz="1800" b="1" smtClean="0">
                <a:latin typeface="+mn-lt"/>
              </a:rPr>
              <a:t>: </a:t>
            </a:r>
            <a:r>
              <a:rPr lang="fr-BE" sz="1800" smtClean="0">
                <a:solidFill>
                  <a:schemeClr val="tx1"/>
                </a:solidFill>
                <a:latin typeface="+mn-lt"/>
              </a:rPr>
              <a:t>permet </a:t>
            </a:r>
            <a:r>
              <a:rPr lang="fr-BE" sz="1800">
                <a:solidFill>
                  <a:schemeClr val="tx1"/>
                </a:solidFill>
                <a:latin typeface="+mn-lt"/>
              </a:rPr>
              <a:t>d’afficher le contenu des colonnes qui ont été masquées de la liste par défaut.</a:t>
            </a:r>
            <a:r>
              <a:rPr lang="fr-BE" sz="1800">
                <a:latin typeface="+mn-lt"/>
              </a:rPr>
              <a:t/>
            </a:r>
            <a:br>
              <a:rPr lang="fr-BE" sz="1800">
                <a:latin typeface="+mn-lt"/>
              </a:rPr>
            </a:br>
            <a:endParaRPr lang="fr-BE" sz="1800" b="1" dirty="0">
              <a:latin typeface="+mn-lt"/>
            </a:endParaRPr>
          </a:p>
        </p:txBody>
      </p:sp>
      <p:pic>
        <p:nvPicPr>
          <p:cNvPr id="6" name="Image 5"/>
          <p:cNvPicPr/>
          <p:nvPr/>
        </p:nvPicPr>
        <p:blipFill>
          <a:blip r:embed="rId3"/>
          <a:stretch>
            <a:fillRect/>
          </a:stretch>
        </p:blipFill>
        <p:spPr>
          <a:xfrm>
            <a:off x="1259632" y="1556792"/>
            <a:ext cx="6480720" cy="2016224"/>
          </a:xfrm>
          <a:prstGeom prst="rect">
            <a:avLst/>
          </a:prstGeom>
          <a:ln w="12700">
            <a:solidFill>
              <a:schemeClr val="accent6">
                <a:lumMod val="50000"/>
              </a:schemeClr>
            </a:solidFill>
          </a:ln>
        </p:spPr>
      </p:pic>
    </p:spTree>
    <p:extLst>
      <p:ext uri="{BB962C8B-B14F-4D97-AF65-F5344CB8AC3E}">
        <p14:creationId xmlns:p14="http://schemas.microsoft.com/office/powerpoint/2010/main" val="1330052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7992888" cy="5780112"/>
          </a:xfrm>
          <a:noFill/>
        </p:spPr>
        <p:txBody>
          <a:bodyPr>
            <a:normAutofit fontScale="85000" lnSpcReduction="20000"/>
          </a:bodyPr>
          <a:lstStyle/>
          <a:p>
            <a:pPr>
              <a:buClrTx/>
              <a:buSzPct val="110000"/>
              <a:buFont typeface="Wingdings" panose="05000000000000000000" pitchFamily="2" charset="2"/>
              <a:buChar char="ü"/>
            </a:pPr>
            <a:r>
              <a:rPr lang="fr-BE" sz="2800" smtClean="0">
                <a:effectLst>
                  <a:outerShdw blurRad="38100" dist="38100" dir="2700000" algn="tl">
                    <a:srgbClr val="000000">
                      <a:alpha val="43137"/>
                    </a:srgbClr>
                  </a:outerShdw>
                </a:effectLst>
              </a:rPr>
              <a:t>Visualiser l’inventaire physique</a:t>
            </a:r>
          </a:p>
          <a:p>
            <a:pPr>
              <a:buClrTx/>
              <a:buSzPct val="110000"/>
              <a:buFont typeface="Wingdings" panose="05000000000000000000" pitchFamily="2" charset="2"/>
              <a:buChar char="ü"/>
            </a:pPr>
            <a:r>
              <a:rPr lang="fr-BE" sz="2800" b="1" smtClean="0">
                <a:solidFill>
                  <a:srgbClr val="0070C0"/>
                </a:solidFill>
                <a:effectLst>
                  <a:outerShdw blurRad="38100" dist="38100" dir="2700000" algn="tl">
                    <a:srgbClr val="000000">
                      <a:alpha val="43137"/>
                    </a:srgbClr>
                  </a:outerShdw>
                </a:effectLst>
              </a:rPr>
              <a:t>Liste des exemplaires</a:t>
            </a:r>
          </a:p>
          <a:p>
            <a:pPr lvl="1">
              <a:buClrTx/>
              <a:buSzPct val="110000"/>
              <a:buFont typeface="Wingdings" panose="05000000000000000000" pitchFamily="2" charset="2"/>
              <a:buChar char="ü"/>
            </a:pPr>
            <a:r>
              <a:rPr lang="fr-BE" sz="2800">
                <a:effectLst>
                  <a:outerShdw blurRad="38100" dist="38100" dir="2700000" algn="tl">
                    <a:srgbClr val="000000">
                      <a:alpha val="43137"/>
                    </a:srgbClr>
                  </a:outerShdw>
                </a:effectLst>
              </a:rPr>
              <a:t>Présentation</a:t>
            </a:r>
          </a:p>
          <a:p>
            <a:pPr lvl="1">
              <a:buClrTx/>
              <a:buSzPct val="110000"/>
              <a:buFont typeface="Wingdings" panose="05000000000000000000" pitchFamily="2" charset="2"/>
              <a:buChar char="ü"/>
            </a:pPr>
            <a:r>
              <a:rPr lang="fr-BE" sz="2600">
                <a:effectLst>
                  <a:outerShdw blurRad="38100" dist="38100" dir="2700000" algn="tl">
                    <a:srgbClr val="000000">
                      <a:alpha val="43137"/>
                    </a:srgbClr>
                  </a:outerShdw>
                </a:effectLst>
              </a:rPr>
              <a:t>Fonctionnalités du bouton Actions </a:t>
            </a:r>
            <a:endParaRPr lang="fr-BE" sz="2600" smtClean="0">
              <a:effectLst>
                <a:outerShdw blurRad="38100" dist="38100" dir="2700000" algn="tl">
                  <a:srgbClr val="000000">
                    <a:alpha val="43137"/>
                  </a:srgbClr>
                </a:outerShdw>
              </a:effectLst>
            </a:endParaRPr>
          </a:p>
          <a:p>
            <a:pPr lvl="1">
              <a:buClrTx/>
              <a:buSzPct val="110000"/>
              <a:buFont typeface="Wingdings" panose="05000000000000000000" pitchFamily="2" charset="2"/>
              <a:buChar char="ü"/>
            </a:pPr>
            <a:r>
              <a:rPr lang="fr-BE" sz="2600" smtClean="0">
                <a:solidFill>
                  <a:srgbClr val="0070C0"/>
                </a:solidFill>
                <a:effectLst>
                  <a:outerShdw blurRad="38100" dist="38100" dir="2700000" algn="tl">
                    <a:srgbClr val="000000">
                      <a:alpha val="43137"/>
                    </a:srgbClr>
                  </a:outerShdw>
                </a:effectLst>
              </a:rPr>
              <a:t>Fonctionnalités possibles à partir de la liste de tous les exemplaires lorsqu’il y a plusieurs notices HOL</a:t>
            </a:r>
          </a:p>
          <a:p>
            <a:pPr lvl="2">
              <a:buClrTx/>
              <a:buSzPct val="110000"/>
              <a:buFont typeface="Wingdings" panose="05000000000000000000" pitchFamily="2" charset="2"/>
              <a:buChar char="ü"/>
            </a:pPr>
            <a:r>
              <a:rPr lang="fr-BE" sz="2400" smtClean="0">
                <a:solidFill>
                  <a:srgbClr val="0070C0"/>
                </a:solidFill>
                <a:effectLst>
                  <a:outerShdw blurRad="38100" dist="38100" dir="2700000" algn="tl">
                    <a:srgbClr val="000000">
                      <a:alpha val="43137"/>
                    </a:srgbClr>
                  </a:outerShdw>
                </a:effectLst>
              </a:rPr>
              <a:t>Modifier la collection (Change Holdings)</a:t>
            </a: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Lier à une autre notice bib (Relink to another Bib)</a:t>
            </a:r>
          </a:p>
          <a:p>
            <a:pPr lvl="1">
              <a:buClrTx/>
              <a:buSzPct val="110000"/>
              <a:buFont typeface="Wingdings" panose="05000000000000000000" pitchFamily="2" charset="2"/>
              <a:buChar char="ü"/>
            </a:pPr>
            <a:r>
              <a:rPr lang="fr-BE" sz="2600">
                <a:effectLst>
                  <a:outerShdw blurRad="38100" dist="38100" dir="2700000" algn="tl">
                    <a:srgbClr val="000000">
                      <a:alpha val="43137"/>
                    </a:srgbClr>
                  </a:outerShdw>
                </a:effectLst>
              </a:rPr>
              <a:t>Fonctionnalités possibles à partir de la liste </a:t>
            </a:r>
            <a:r>
              <a:rPr lang="fr-BE" sz="2600" smtClean="0">
                <a:effectLst>
                  <a:outerShdw blurRad="38100" dist="38100" dir="2700000" algn="tl">
                    <a:srgbClr val="000000">
                      <a:alpha val="43137"/>
                    </a:srgbClr>
                  </a:outerShdw>
                </a:effectLst>
              </a:rPr>
              <a:t>des exemplaires rattachés à 1 même notice HOL</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Ajouter un exemplaire (Add item</a:t>
            </a:r>
            <a:r>
              <a:rPr lang="fr-BE" sz="2400" smtClean="0">
                <a:effectLst>
                  <a:outerShdw blurRad="38100" dist="38100" dir="2700000" algn="tl">
                    <a:srgbClr val="000000">
                      <a:alpha val="43137"/>
                    </a:srgbClr>
                  </a:outerShdw>
                </a:effectLst>
              </a:rPr>
              <a:t>)</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Modifier </a:t>
            </a:r>
            <a:r>
              <a:rPr lang="fr-BE" sz="2400" i="1">
                <a:solidFill>
                  <a:schemeClr val="bg1">
                    <a:lumMod val="50000"/>
                  </a:schemeClr>
                </a:solidFill>
                <a:effectLst>
                  <a:outerShdw blurRad="38100" dist="38100" dir="2700000" algn="tl">
                    <a:srgbClr val="000000">
                      <a:alpha val="43137"/>
                    </a:srgbClr>
                  </a:outerShdw>
                </a:effectLst>
              </a:rPr>
              <a:t>la collection (Change </a:t>
            </a:r>
            <a:r>
              <a:rPr lang="fr-BE" sz="2400" i="1" smtClean="0">
                <a:solidFill>
                  <a:schemeClr val="bg1">
                    <a:lumMod val="50000"/>
                  </a:schemeClr>
                </a:solidFill>
                <a:effectLst>
                  <a:outerShdw blurRad="38100" dist="38100" dir="2700000" algn="tl">
                    <a:srgbClr val="000000">
                      <a:alpha val="43137"/>
                    </a:srgbClr>
                  </a:outerShdw>
                </a:effectLst>
              </a:rPr>
              <a:t>Holdings)</a:t>
            </a:r>
            <a:endParaRPr lang="fr-BE" sz="2400" i="1">
              <a:solidFill>
                <a:schemeClr val="bg1">
                  <a:lumMod val="50000"/>
                </a:schemeClr>
              </a:solidFill>
              <a:effectLst>
                <a:outerShdw blurRad="38100" dist="38100" dir="2700000" algn="tl">
                  <a:srgbClr val="000000">
                    <a:alpha val="43137"/>
                  </a:srgbClr>
                </a:outerShdw>
              </a:effectLst>
            </a:endParaRP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Ouvrir </a:t>
            </a:r>
            <a:r>
              <a:rPr lang="fr-BE" sz="2400">
                <a:effectLst>
                  <a:outerShdw blurRad="38100" dist="38100" dir="2700000" algn="tl">
                    <a:srgbClr val="000000">
                      <a:alpha val="43137"/>
                    </a:srgbClr>
                  </a:outerShdw>
                </a:effectLst>
              </a:rPr>
              <a:t>les exemplaires prévus (Open predicted items)</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Supprimer </a:t>
            </a:r>
            <a:r>
              <a:rPr lang="fr-BE" sz="2400" smtClean="0">
                <a:effectLst>
                  <a:outerShdw blurRad="38100" dist="38100" dir="2700000" algn="tl">
                    <a:srgbClr val="000000">
                      <a:alpha val="43137"/>
                    </a:srgbClr>
                  </a:outerShdw>
                </a:effectLst>
              </a:rPr>
              <a:t>des exemplaires (Withdraw items)</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Reliure (Bind Items)</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Lier </a:t>
            </a:r>
            <a:r>
              <a:rPr lang="fr-BE" sz="2400" i="1">
                <a:solidFill>
                  <a:schemeClr val="bg1">
                    <a:lumMod val="50000"/>
                  </a:schemeClr>
                </a:solidFill>
                <a:effectLst>
                  <a:outerShdw blurRad="38100" dist="38100" dir="2700000" algn="tl">
                    <a:srgbClr val="000000">
                      <a:alpha val="43137"/>
                    </a:srgbClr>
                  </a:outerShdw>
                </a:effectLst>
              </a:rPr>
              <a:t>à une autre notice bib (Relink to another Bib)</a:t>
            </a:r>
          </a:p>
          <a:p>
            <a:pPr>
              <a:buClrTx/>
              <a:buSzPct val="110000"/>
              <a:buFont typeface="Wingdings" panose="05000000000000000000" pitchFamily="2" charset="2"/>
              <a:buChar char="ü"/>
            </a:pPr>
            <a:r>
              <a:rPr lang="fr-BE" sz="2800" smtClean="0">
                <a:effectLst>
                  <a:outerShdw blurRad="38100" dist="38100" dir="2700000" algn="tl">
                    <a:srgbClr val="000000">
                      <a:alpha val="43137"/>
                    </a:srgbClr>
                  </a:outerShdw>
                </a:effectLst>
              </a:rPr>
              <a:t>L’éditeur d’exemplaire physique (Physical item editor)</a:t>
            </a:r>
            <a:endParaRPr lang="fr-BE" sz="2800" dirty="0" smtClean="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22</a:t>
            </a:fld>
            <a:endParaRPr lang="en-US"/>
          </a:p>
        </p:txBody>
      </p:sp>
      <p:sp>
        <p:nvSpPr>
          <p:cNvPr id="5" name="Espace réservé du pied de page 4"/>
          <p:cNvSpPr>
            <a:spLocks noGrp="1"/>
          </p:cNvSpPr>
          <p:nvPr>
            <p:ph type="ftr" sz="quarter" idx="3"/>
          </p:nvPr>
        </p:nvSpPr>
        <p:spPr>
          <a:ln w="3175">
            <a:noFill/>
          </a:ln>
        </p:spPr>
        <p:txBody>
          <a:bodyPr/>
          <a:lstStyle/>
          <a:p>
            <a:r>
              <a:rPr lang="fr-BE" dirty="0" smtClean="0">
                <a:solidFill>
                  <a:srgbClr val="278989"/>
                </a:solidFill>
              </a:rPr>
              <a:t>Alma – Resource management – Gestion des exemplaires</a:t>
            </a:r>
            <a:endParaRPr lang="en-US" dirty="0">
              <a:solidFill>
                <a:srgbClr val="278989"/>
              </a:solidFill>
            </a:endParaRPr>
          </a:p>
        </p:txBody>
      </p:sp>
    </p:spTree>
    <p:extLst>
      <p:ext uri="{BB962C8B-B14F-4D97-AF65-F5344CB8AC3E}">
        <p14:creationId xmlns:p14="http://schemas.microsoft.com/office/powerpoint/2010/main" val="4094494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792088"/>
          </a:xfrm>
        </p:spPr>
        <p:txBody>
          <a:bodyPr/>
          <a:lstStyle/>
          <a:p>
            <a:r>
              <a:rPr lang="fr-BE" sz="2800"/>
              <a:t>Modifier la collection (Change Holdings)</a:t>
            </a:r>
            <a:r>
              <a:rPr lang="fr-BE">
                <a:effectLst>
                  <a:outerShdw blurRad="38100" dist="38100" dir="2700000" algn="tl">
                    <a:srgbClr val="000000">
                      <a:alpha val="43137"/>
                    </a:srgbClr>
                  </a:outerShdw>
                </a:effectLst>
              </a:rPr>
              <a:t/>
            </a:r>
            <a:br>
              <a:rPr lang="fr-BE">
                <a:effectLst>
                  <a:outerShdw blurRad="38100" dist="38100" dir="2700000" algn="tl">
                    <a:srgbClr val="000000">
                      <a:alpha val="43137"/>
                    </a:srgbClr>
                  </a:outerShdw>
                </a:effectLst>
              </a:rPr>
            </a:br>
            <a:endParaRPr lang="fr-BE"/>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23</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a:p>
        </p:txBody>
      </p:sp>
      <p:pic>
        <p:nvPicPr>
          <p:cNvPr id="6" name="Espace réservé du contenu 5"/>
          <p:cNvPicPr>
            <a:picLocks noGrp="1"/>
          </p:cNvPicPr>
          <p:nvPr>
            <p:ph idx="1"/>
          </p:nvPr>
        </p:nvPicPr>
        <p:blipFill>
          <a:blip r:embed="rId3"/>
          <a:stretch>
            <a:fillRect/>
          </a:stretch>
        </p:blipFill>
        <p:spPr>
          <a:xfrm>
            <a:off x="251345" y="2122718"/>
            <a:ext cx="7993063" cy="2958286"/>
          </a:xfrm>
          <a:prstGeom prst="rect">
            <a:avLst/>
          </a:prstGeom>
          <a:ln>
            <a:noFill/>
          </a:ln>
        </p:spPr>
      </p:pic>
      <p:sp>
        <p:nvSpPr>
          <p:cNvPr id="7" name="Rectangle 6"/>
          <p:cNvSpPr/>
          <p:nvPr/>
        </p:nvSpPr>
        <p:spPr>
          <a:xfrm>
            <a:off x="251520" y="980728"/>
            <a:ext cx="8280268" cy="1200329"/>
          </a:xfrm>
          <a:prstGeom prst="rect">
            <a:avLst/>
          </a:prstGeom>
        </p:spPr>
        <p:txBody>
          <a:bodyPr wrap="square">
            <a:spAutoFit/>
          </a:bodyPr>
          <a:lstStyle/>
          <a:p>
            <a:r>
              <a:rPr lang="fr-BE"/>
              <a:t>Cette notice dispose de plusieurs exemplaires </a:t>
            </a:r>
            <a:r>
              <a:rPr lang="fr-BE" smtClean="0"/>
              <a:t>conservés dans </a:t>
            </a:r>
            <a:r>
              <a:rPr lang="fr-BE"/>
              <a:t>différentes </a:t>
            </a:r>
            <a:r>
              <a:rPr lang="fr-BE" smtClean="0"/>
              <a:t>localisations. </a:t>
            </a:r>
            <a:endParaRPr lang="fr-BE"/>
          </a:p>
          <a:p>
            <a:r>
              <a:rPr lang="fr-BE" smtClean="0"/>
              <a:t>=&gt; Opération </a:t>
            </a:r>
            <a:r>
              <a:rPr lang="fr-BE"/>
              <a:t>à effectuer : déplacer </a:t>
            </a:r>
            <a:r>
              <a:rPr lang="fr-BE" smtClean="0"/>
              <a:t>1 exemplaire de Service (BST90) </a:t>
            </a:r>
            <a:r>
              <a:rPr lang="fr-BE"/>
              <a:t>vers le libre accès </a:t>
            </a:r>
            <a:r>
              <a:rPr lang="fr-BE" smtClean="0"/>
              <a:t>de la </a:t>
            </a:r>
            <a:r>
              <a:rPr lang="fr-BE"/>
              <a:t>BST Sciences</a:t>
            </a:r>
            <a:r>
              <a:rPr lang="fr-BE" smtClean="0"/>
              <a:t>.</a:t>
            </a:r>
          </a:p>
          <a:p>
            <a:endParaRPr lang="fr-BE" dirty="0"/>
          </a:p>
        </p:txBody>
      </p:sp>
      <p:sp>
        <p:nvSpPr>
          <p:cNvPr id="8" name="Rectangle 7"/>
          <p:cNvSpPr/>
          <p:nvPr/>
        </p:nvSpPr>
        <p:spPr>
          <a:xfrm>
            <a:off x="755576" y="4869160"/>
            <a:ext cx="936104" cy="211844"/>
          </a:xfrm>
          <a:prstGeom prst="rect">
            <a:avLst/>
          </a:prstGeom>
          <a:noFill/>
          <a:ln>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ZoneTexte 9"/>
          <p:cNvSpPr txBox="1"/>
          <p:nvPr/>
        </p:nvSpPr>
        <p:spPr>
          <a:xfrm>
            <a:off x="1187624" y="5271267"/>
            <a:ext cx="5256584" cy="369332"/>
          </a:xfrm>
          <a:prstGeom prst="rect">
            <a:avLst/>
          </a:prstGeom>
          <a:noFill/>
          <a:ln>
            <a:solidFill>
              <a:srgbClr val="FE3600"/>
            </a:solidFill>
          </a:ln>
        </p:spPr>
        <p:txBody>
          <a:bodyPr wrap="square" rtlCol="0">
            <a:spAutoFit/>
          </a:bodyPr>
          <a:lstStyle/>
          <a:p>
            <a:r>
              <a:rPr lang="fr-BE" smtClean="0"/>
              <a:t>Ouvrir la liste des Holdings</a:t>
            </a:r>
            <a:endParaRPr lang="fr-BE"/>
          </a:p>
        </p:txBody>
      </p:sp>
      <p:cxnSp>
        <p:nvCxnSpPr>
          <p:cNvPr id="12" name="Connecteur droit avec flèche 11"/>
          <p:cNvCxnSpPr>
            <a:stCxn id="8" idx="2"/>
          </p:cNvCxnSpPr>
          <p:nvPr/>
        </p:nvCxnSpPr>
        <p:spPr>
          <a:xfrm>
            <a:off x="1223628" y="5081004"/>
            <a:ext cx="180020" cy="190263"/>
          </a:xfrm>
          <a:prstGeom prst="straightConnector1">
            <a:avLst/>
          </a:prstGeom>
          <a:ln w="19050">
            <a:solidFill>
              <a:srgbClr val="FE360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131840" y="5877272"/>
            <a:ext cx="5256584" cy="646331"/>
          </a:xfrm>
          <a:prstGeom prst="rect">
            <a:avLst/>
          </a:prstGeom>
          <a:noFill/>
          <a:ln>
            <a:solidFill>
              <a:srgbClr val="00B050"/>
            </a:solidFill>
          </a:ln>
        </p:spPr>
        <p:txBody>
          <a:bodyPr wrap="square" rtlCol="0">
            <a:spAutoFit/>
          </a:bodyPr>
          <a:lstStyle/>
          <a:p>
            <a:r>
              <a:rPr lang="fr-BE" smtClean="0"/>
              <a:t>Pour le Holding de BST90, ouvrir la liste des exemplaires à partir du bouton d’actions</a:t>
            </a:r>
            <a:endParaRPr lang="fr-BE"/>
          </a:p>
        </p:txBody>
      </p:sp>
      <p:cxnSp>
        <p:nvCxnSpPr>
          <p:cNvPr id="14" name="Connecteur droit avec flèche 13"/>
          <p:cNvCxnSpPr/>
          <p:nvPr/>
        </p:nvCxnSpPr>
        <p:spPr>
          <a:xfrm>
            <a:off x="3491880" y="5663804"/>
            <a:ext cx="180020" cy="19026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001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792088"/>
          </a:xfrm>
        </p:spPr>
        <p:txBody>
          <a:bodyPr/>
          <a:lstStyle/>
          <a:p>
            <a:r>
              <a:rPr lang="fr-BE" sz="2800"/>
              <a:t>Modifier la collection (Change Holdings)</a:t>
            </a:r>
            <a:r>
              <a:rPr lang="fr-BE">
                <a:effectLst>
                  <a:outerShdw blurRad="38100" dist="38100" dir="2700000" algn="tl">
                    <a:srgbClr val="000000">
                      <a:alpha val="43137"/>
                    </a:srgbClr>
                  </a:outerShdw>
                </a:effectLst>
              </a:rPr>
              <a:t/>
            </a:r>
            <a:br>
              <a:rPr lang="fr-BE">
                <a:effectLst>
                  <a:outerShdw blurRad="38100" dist="38100" dir="2700000" algn="tl">
                    <a:srgbClr val="000000">
                      <a:alpha val="43137"/>
                    </a:srgbClr>
                  </a:outerShdw>
                </a:effectLst>
              </a:rPr>
            </a:br>
            <a:endParaRPr lang="fr-BE"/>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24</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a:p>
        </p:txBody>
      </p:sp>
      <p:pic>
        <p:nvPicPr>
          <p:cNvPr id="14" name="Espace réservé du contenu 13"/>
          <p:cNvPicPr>
            <a:picLocks noGrp="1" noChangeAspect="1"/>
          </p:cNvPicPr>
          <p:nvPr>
            <p:ph idx="1"/>
          </p:nvPr>
        </p:nvPicPr>
        <p:blipFill>
          <a:blip r:embed="rId3"/>
          <a:stretch>
            <a:fillRect/>
          </a:stretch>
        </p:blipFill>
        <p:spPr>
          <a:xfrm>
            <a:off x="251345" y="764704"/>
            <a:ext cx="7993063" cy="3309262"/>
          </a:xfrm>
          <a:prstGeom prst="rect">
            <a:avLst/>
          </a:prstGeom>
        </p:spPr>
      </p:pic>
      <p:sp>
        <p:nvSpPr>
          <p:cNvPr id="15" name="Rectangle 14"/>
          <p:cNvSpPr/>
          <p:nvPr/>
        </p:nvSpPr>
        <p:spPr>
          <a:xfrm>
            <a:off x="3563888" y="2132856"/>
            <a:ext cx="936104" cy="288032"/>
          </a:xfrm>
          <a:prstGeom prst="rect">
            <a:avLst/>
          </a:prstGeom>
          <a:noFill/>
          <a:ln>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6" name="Image 15"/>
          <p:cNvPicPr>
            <a:picLocks noChangeAspect="1"/>
          </p:cNvPicPr>
          <p:nvPr/>
        </p:nvPicPr>
        <p:blipFill>
          <a:blip r:embed="rId4"/>
          <a:stretch>
            <a:fillRect/>
          </a:stretch>
        </p:blipFill>
        <p:spPr>
          <a:xfrm>
            <a:off x="323384" y="4339717"/>
            <a:ext cx="8028384" cy="1988778"/>
          </a:xfrm>
          <a:prstGeom prst="rect">
            <a:avLst/>
          </a:prstGeom>
        </p:spPr>
      </p:pic>
      <p:sp>
        <p:nvSpPr>
          <p:cNvPr id="17" name="Flèche courbée vers la droite 16"/>
          <p:cNvSpPr/>
          <p:nvPr/>
        </p:nvSpPr>
        <p:spPr>
          <a:xfrm>
            <a:off x="107329" y="3677922"/>
            <a:ext cx="288032" cy="792088"/>
          </a:xfrm>
          <a:prstGeom prst="curvedRightArrow">
            <a:avLst/>
          </a:prstGeom>
          <a:solidFill>
            <a:srgbClr val="FE3600"/>
          </a:solidFill>
          <a:ln>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8" name="ZoneTexte 17"/>
          <p:cNvSpPr txBox="1"/>
          <p:nvPr/>
        </p:nvSpPr>
        <p:spPr>
          <a:xfrm>
            <a:off x="3563888" y="4188365"/>
            <a:ext cx="3456384" cy="923330"/>
          </a:xfrm>
          <a:prstGeom prst="rect">
            <a:avLst/>
          </a:prstGeom>
          <a:noFill/>
          <a:ln w="19050">
            <a:solidFill>
              <a:srgbClr val="00B050"/>
            </a:solidFill>
          </a:ln>
        </p:spPr>
        <p:txBody>
          <a:bodyPr wrap="square" rtlCol="0">
            <a:spAutoFit/>
          </a:bodyPr>
          <a:lstStyle/>
          <a:p>
            <a:r>
              <a:rPr lang="fr-BE" smtClean="0"/>
              <a:t>Sélectionnez la nouvelle notice HOL vers laquelle vous souhaitez déplacer l’exemplaire</a:t>
            </a:r>
            <a:endParaRPr lang="fr-BE"/>
          </a:p>
        </p:txBody>
      </p:sp>
      <p:cxnSp>
        <p:nvCxnSpPr>
          <p:cNvPr id="20" name="Connecteur droit avec flèche 19"/>
          <p:cNvCxnSpPr/>
          <p:nvPr/>
        </p:nvCxnSpPr>
        <p:spPr>
          <a:xfrm flipH="1">
            <a:off x="755576" y="5003208"/>
            <a:ext cx="2808312" cy="84387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732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7992888" cy="5780112"/>
          </a:xfrm>
          <a:noFill/>
        </p:spPr>
        <p:txBody>
          <a:bodyPr>
            <a:normAutofit fontScale="85000" lnSpcReduction="20000"/>
          </a:bodyPr>
          <a:lstStyle/>
          <a:p>
            <a:pPr>
              <a:buClrTx/>
              <a:buSzPct val="110000"/>
              <a:buFont typeface="Wingdings" panose="05000000000000000000" pitchFamily="2" charset="2"/>
              <a:buChar char="ü"/>
            </a:pPr>
            <a:r>
              <a:rPr lang="fr-BE" sz="2800" smtClean="0">
                <a:effectLst>
                  <a:outerShdw blurRad="38100" dist="38100" dir="2700000" algn="tl">
                    <a:srgbClr val="000000">
                      <a:alpha val="43137"/>
                    </a:srgbClr>
                  </a:outerShdw>
                </a:effectLst>
              </a:rPr>
              <a:t>Visualiser l’inventaire physique</a:t>
            </a:r>
          </a:p>
          <a:p>
            <a:pPr>
              <a:buClrTx/>
              <a:buSzPct val="110000"/>
              <a:buFont typeface="Wingdings" panose="05000000000000000000" pitchFamily="2" charset="2"/>
              <a:buChar char="ü"/>
            </a:pPr>
            <a:r>
              <a:rPr lang="fr-BE" sz="2800" b="1" smtClean="0">
                <a:solidFill>
                  <a:srgbClr val="0070C0"/>
                </a:solidFill>
                <a:effectLst>
                  <a:outerShdw blurRad="38100" dist="38100" dir="2700000" algn="tl">
                    <a:srgbClr val="000000">
                      <a:alpha val="43137"/>
                    </a:srgbClr>
                  </a:outerShdw>
                </a:effectLst>
              </a:rPr>
              <a:t>Liste des exemplaires</a:t>
            </a:r>
          </a:p>
          <a:p>
            <a:pPr lvl="1">
              <a:buClrTx/>
              <a:buSzPct val="110000"/>
              <a:buFont typeface="Wingdings" panose="05000000000000000000" pitchFamily="2" charset="2"/>
              <a:buChar char="ü"/>
            </a:pPr>
            <a:r>
              <a:rPr lang="fr-BE" sz="2800">
                <a:effectLst>
                  <a:outerShdw blurRad="38100" dist="38100" dir="2700000" algn="tl">
                    <a:srgbClr val="000000">
                      <a:alpha val="43137"/>
                    </a:srgbClr>
                  </a:outerShdw>
                </a:effectLst>
              </a:rPr>
              <a:t>Présentation</a:t>
            </a:r>
          </a:p>
          <a:p>
            <a:pPr lvl="1">
              <a:buClrTx/>
              <a:buSzPct val="110000"/>
              <a:buFont typeface="Wingdings" panose="05000000000000000000" pitchFamily="2" charset="2"/>
              <a:buChar char="ü"/>
            </a:pPr>
            <a:r>
              <a:rPr lang="fr-BE" sz="2600">
                <a:effectLst>
                  <a:outerShdw blurRad="38100" dist="38100" dir="2700000" algn="tl">
                    <a:srgbClr val="000000">
                      <a:alpha val="43137"/>
                    </a:srgbClr>
                  </a:outerShdw>
                </a:effectLst>
              </a:rPr>
              <a:t>Fonctionnalités du bouton Actions </a:t>
            </a:r>
            <a:endParaRPr lang="fr-BE" sz="2600" smtClean="0">
              <a:effectLst>
                <a:outerShdw blurRad="38100" dist="38100" dir="2700000" algn="tl">
                  <a:srgbClr val="000000">
                    <a:alpha val="43137"/>
                  </a:srgbClr>
                </a:outerShdw>
              </a:effectLst>
            </a:endParaRPr>
          </a:p>
          <a:p>
            <a:pPr lvl="1">
              <a:buClrTx/>
              <a:buSzPct val="110000"/>
              <a:buFont typeface="Wingdings" panose="05000000000000000000" pitchFamily="2" charset="2"/>
              <a:buChar char="ü"/>
            </a:pPr>
            <a:r>
              <a:rPr lang="fr-BE" sz="2600" smtClean="0">
                <a:solidFill>
                  <a:srgbClr val="0070C0"/>
                </a:solidFill>
                <a:effectLst>
                  <a:outerShdw blurRad="38100" dist="38100" dir="2700000" algn="tl">
                    <a:srgbClr val="000000">
                      <a:alpha val="43137"/>
                    </a:srgbClr>
                  </a:outerShdw>
                </a:effectLst>
              </a:rPr>
              <a:t>Fonctionnalités possibles à partir de la liste de tous les exemplaires lorsqu’il y a plusieurs notices HOL</a:t>
            </a: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Modifier la collection (Change Holdings)</a:t>
            </a:r>
          </a:p>
          <a:p>
            <a:pPr lvl="2">
              <a:buClrTx/>
              <a:buSzPct val="110000"/>
              <a:buFont typeface="Wingdings" panose="05000000000000000000" pitchFamily="2" charset="2"/>
              <a:buChar char="ü"/>
            </a:pPr>
            <a:r>
              <a:rPr lang="fr-BE" sz="2400" smtClean="0">
                <a:solidFill>
                  <a:srgbClr val="0070C0"/>
                </a:solidFill>
                <a:effectLst>
                  <a:outerShdw blurRad="38100" dist="38100" dir="2700000" algn="tl">
                    <a:srgbClr val="000000">
                      <a:alpha val="43137"/>
                    </a:srgbClr>
                  </a:outerShdw>
                </a:effectLst>
              </a:rPr>
              <a:t>Lier à une autre notice bib (Relink to another Bib)</a:t>
            </a:r>
          </a:p>
          <a:p>
            <a:pPr lvl="1">
              <a:buClrTx/>
              <a:buSzPct val="110000"/>
              <a:buFont typeface="Wingdings" panose="05000000000000000000" pitchFamily="2" charset="2"/>
              <a:buChar char="ü"/>
            </a:pPr>
            <a:r>
              <a:rPr lang="fr-BE" sz="2600">
                <a:effectLst>
                  <a:outerShdw blurRad="38100" dist="38100" dir="2700000" algn="tl">
                    <a:srgbClr val="000000">
                      <a:alpha val="43137"/>
                    </a:srgbClr>
                  </a:outerShdw>
                </a:effectLst>
              </a:rPr>
              <a:t>Fonctionnalités possibles à partir de la liste </a:t>
            </a:r>
            <a:r>
              <a:rPr lang="fr-BE" sz="2600" smtClean="0">
                <a:effectLst>
                  <a:outerShdw blurRad="38100" dist="38100" dir="2700000" algn="tl">
                    <a:srgbClr val="000000">
                      <a:alpha val="43137"/>
                    </a:srgbClr>
                  </a:outerShdw>
                </a:effectLst>
              </a:rPr>
              <a:t>des exemplaires rattachés à 1 même notice HOL</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Ajouter un exemplaire (Add item</a:t>
            </a:r>
            <a:r>
              <a:rPr lang="fr-BE" sz="2400" smtClean="0">
                <a:effectLst>
                  <a:outerShdw blurRad="38100" dist="38100" dir="2700000" algn="tl">
                    <a:srgbClr val="000000">
                      <a:alpha val="43137"/>
                    </a:srgbClr>
                  </a:outerShdw>
                </a:effectLst>
              </a:rPr>
              <a:t>)</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Modifier </a:t>
            </a:r>
            <a:r>
              <a:rPr lang="fr-BE" sz="2400" i="1">
                <a:solidFill>
                  <a:schemeClr val="bg1">
                    <a:lumMod val="50000"/>
                  </a:schemeClr>
                </a:solidFill>
                <a:effectLst>
                  <a:outerShdw blurRad="38100" dist="38100" dir="2700000" algn="tl">
                    <a:srgbClr val="000000">
                      <a:alpha val="43137"/>
                    </a:srgbClr>
                  </a:outerShdw>
                </a:effectLst>
              </a:rPr>
              <a:t>la collection (Change </a:t>
            </a:r>
            <a:r>
              <a:rPr lang="fr-BE" sz="2400" i="1" smtClean="0">
                <a:solidFill>
                  <a:schemeClr val="bg1">
                    <a:lumMod val="50000"/>
                  </a:schemeClr>
                </a:solidFill>
                <a:effectLst>
                  <a:outerShdw blurRad="38100" dist="38100" dir="2700000" algn="tl">
                    <a:srgbClr val="000000">
                      <a:alpha val="43137"/>
                    </a:srgbClr>
                  </a:outerShdw>
                </a:effectLst>
              </a:rPr>
              <a:t>Holdings)</a:t>
            </a:r>
            <a:endParaRPr lang="fr-BE" sz="2400" i="1">
              <a:solidFill>
                <a:schemeClr val="bg1">
                  <a:lumMod val="50000"/>
                </a:schemeClr>
              </a:solidFill>
              <a:effectLst>
                <a:outerShdw blurRad="38100" dist="38100" dir="2700000" algn="tl">
                  <a:srgbClr val="000000">
                    <a:alpha val="43137"/>
                  </a:srgbClr>
                </a:outerShdw>
              </a:effectLst>
            </a:endParaRP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Ouvrir </a:t>
            </a:r>
            <a:r>
              <a:rPr lang="fr-BE" sz="2400">
                <a:effectLst>
                  <a:outerShdw blurRad="38100" dist="38100" dir="2700000" algn="tl">
                    <a:srgbClr val="000000">
                      <a:alpha val="43137"/>
                    </a:srgbClr>
                  </a:outerShdw>
                </a:effectLst>
              </a:rPr>
              <a:t>les exemplaires prévus (Open predicted items)</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Supprimer </a:t>
            </a:r>
            <a:r>
              <a:rPr lang="fr-BE" sz="2400" smtClean="0">
                <a:effectLst>
                  <a:outerShdw blurRad="38100" dist="38100" dir="2700000" algn="tl">
                    <a:srgbClr val="000000">
                      <a:alpha val="43137"/>
                    </a:srgbClr>
                  </a:outerShdw>
                </a:effectLst>
              </a:rPr>
              <a:t>des exemplaires (Withdraw items)</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Reliure (Bind Items)</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Lier </a:t>
            </a:r>
            <a:r>
              <a:rPr lang="fr-BE" sz="2400" i="1">
                <a:solidFill>
                  <a:schemeClr val="bg1">
                    <a:lumMod val="50000"/>
                  </a:schemeClr>
                </a:solidFill>
                <a:effectLst>
                  <a:outerShdw blurRad="38100" dist="38100" dir="2700000" algn="tl">
                    <a:srgbClr val="000000">
                      <a:alpha val="43137"/>
                    </a:srgbClr>
                  </a:outerShdw>
                </a:effectLst>
              </a:rPr>
              <a:t>à une autre notice bib (Relink to another Bib)</a:t>
            </a:r>
          </a:p>
          <a:p>
            <a:pPr>
              <a:buClrTx/>
              <a:buSzPct val="110000"/>
              <a:buFont typeface="Wingdings" panose="05000000000000000000" pitchFamily="2" charset="2"/>
              <a:buChar char="ü"/>
            </a:pPr>
            <a:r>
              <a:rPr lang="fr-BE" sz="2800" smtClean="0">
                <a:effectLst>
                  <a:outerShdw blurRad="38100" dist="38100" dir="2700000" algn="tl">
                    <a:srgbClr val="000000">
                      <a:alpha val="43137"/>
                    </a:srgbClr>
                  </a:outerShdw>
                </a:effectLst>
              </a:rPr>
              <a:t>L’éditeur d’exemplaire physique (Physical item editor)</a:t>
            </a:r>
            <a:endParaRPr lang="fr-BE" sz="2800" dirty="0" smtClean="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25</a:t>
            </a:fld>
            <a:endParaRPr lang="en-US"/>
          </a:p>
        </p:txBody>
      </p:sp>
      <p:sp>
        <p:nvSpPr>
          <p:cNvPr id="5" name="Espace réservé du pied de page 4"/>
          <p:cNvSpPr>
            <a:spLocks noGrp="1"/>
          </p:cNvSpPr>
          <p:nvPr>
            <p:ph type="ftr" sz="quarter" idx="3"/>
          </p:nvPr>
        </p:nvSpPr>
        <p:spPr>
          <a:ln w="3175">
            <a:noFill/>
          </a:ln>
        </p:spPr>
        <p:txBody>
          <a:bodyPr/>
          <a:lstStyle/>
          <a:p>
            <a:r>
              <a:rPr lang="fr-BE" smtClean="0">
                <a:solidFill>
                  <a:srgbClr val="278989"/>
                </a:solidFill>
              </a:rPr>
              <a:t>Alma – Resource management – Gestion des exemplaires</a:t>
            </a:r>
            <a:endParaRPr lang="en-US">
              <a:solidFill>
                <a:srgbClr val="278989"/>
              </a:solidFill>
            </a:endParaRPr>
          </a:p>
        </p:txBody>
      </p:sp>
    </p:spTree>
    <p:extLst>
      <p:ext uri="{BB962C8B-B14F-4D97-AF65-F5344CB8AC3E}">
        <p14:creationId xmlns:p14="http://schemas.microsoft.com/office/powerpoint/2010/main" val="3954930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a:t>Lier à une autre notice bib (Relink to another Bib)</a:t>
            </a:r>
            <a:r>
              <a:rPr lang="fr-BE">
                <a:effectLst>
                  <a:outerShdw blurRad="38100" dist="38100" dir="2700000" algn="tl">
                    <a:srgbClr val="000000">
                      <a:alpha val="43137"/>
                    </a:srgbClr>
                  </a:outerShdw>
                </a:effectLst>
              </a:rPr>
              <a:t/>
            </a:r>
            <a:br>
              <a:rPr lang="fr-BE">
                <a:effectLst>
                  <a:outerShdw blurRad="38100" dist="38100" dir="2700000" algn="tl">
                    <a:srgbClr val="000000">
                      <a:alpha val="43137"/>
                    </a:srgbClr>
                  </a:outerShdw>
                </a:effectLst>
              </a:rPr>
            </a:br>
            <a:endParaRPr lang="fr-BE"/>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26</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a:p>
        </p:txBody>
      </p:sp>
      <p:pic>
        <p:nvPicPr>
          <p:cNvPr id="6" name="Espace réservé du contenu 5"/>
          <p:cNvPicPr>
            <a:picLocks noGrp="1"/>
          </p:cNvPicPr>
          <p:nvPr>
            <p:ph idx="1"/>
          </p:nvPr>
        </p:nvPicPr>
        <p:blipFill>
          <a:blip r:embed="rId2"/>
          <a:stretch>
            <a:fillRect/>
          </a:stretch>
        </p:blipFill>
        <p:spPr>
          <a:xfrm>
            <a:off x="466565" y="980728"/>
            <a:ext cx="7562797" cy="2520280"/>
          </a:xfrm>
          <a:prstGeom prst="rect">
            <a:avLst/>
          </a:prstGeom>
          <a:ln>
            <a:solidFill>
              <a:schemeClr val="accent6">
                <a:lumMod val="50000"/>
              </a:schemeClr>
            </a:solidFill>
          </a:ln>
        </p:spPr>
      </p:pic>
      <p:pic>
        <p:nvPicPr>
          <p:cNvPr id="7" name="Image 6"/>
          <p:cNvPicPr/>
          <p:nvPr/>
        </p:nvPicPr>
        <p:blipFill>
          <a:blip r:embed="rId3"/>
          <a:stretch>
            <a:fillRect/>
          </a:stretch>
        </p:blipFill>
        <p:spPr>
          <a:xfrm>
            <a:off x="107963" y="3762631"/>
            <a:ext cx="8280000" cy="1321435"/>
          </a:xfrm>
          <a:prstGeom prst="rect">
            <a:avLst/>
          </a:prstGeom>
          <a:ln>
            <a:solidFill>
              <a:schemeClr val="accent6">
                <a:lumMod val="50000"/>
              </a:schemeClr>
            </a:solidFill>
          </a:ln>
        </p:spPr>
      </p:pic>
      <p:sp>
        <p:nvSpPr>
          <p:cNvPr id="8" name="Rectangle 7"/>
          <p:cNvSpPr/>
          <p:nvPr/>
        </p:nvSpPr>
        <p:spPr>
          <a:xfrm>
            <a:off x="6156176" y="1988840"/>
            <a:ext cx="1152128" cy="432048"/>
          </a:xfrm>
          <a:prstGeom prst="rect">
            <a:avLst/>
          </a:prstGeom>
          <a:noFill/>
          <a:ln>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0" name="Connecteur droit avec flèche 9"/>
          <p:cNvCxnSpPr/>
          <p:nvPr/>
        </p:nvCxnSpPr>
        <p:spPr>
          <a:xfrm flipH="1">
            <a:off x="3923928" y="2420888"/>
            <a:ext cx="2232248" cy="1341743"/>
          </a:xfrm>
          <a:prstGeom prst="straightConnector1">
            <a:avLst/>
          </a:prstGeom>
          <a:ln w="19050">
            <a:solidFill>
              <a:srgbClr val="FE36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07904" y="4554146"/>
            <a:ext cx="3312368" cy="66073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mtClean="0">
                <a:solidFill>
                  <a:schemeClr val="tx1"/>
                </a:solidFill>
              </a:rPr>
              <a:t>Soit par une recherche « Tous les titres » dans le répertoire</a:t>
            </a:r>
            <a:endParaRPr lang="fr-BE">
              <a:solidFill>
                <a:schemeClr val="tx1"/>
              </a:solidFill>
            </a:endParaRPr>
          </a:p>
        </p:txBody>
      </p:sp>
      <p:sp>
        <p:nvSpPr>
          <p:cNvPr id="15" name="Ellipse 14"/>
          <p:cNvSpPr/>
          <p:nvPr/>
        </p:nvSpPr>
        <p:spPr>
          <a:xfrm>
            <a:off x="611560" y="3078088"/>
            <a:ext cx="432048" cy="422920"/>
          </a:xfrm>
          <a:prstGeom prst="ellipse">
            <a:avLst/>
          </a:prstGeom>
          <a:noFill/>
          <a:ln>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15"/>
          <p:cNvSpPr/>
          <p:nvPr/>
        </p:nvSpPr>
        <p:spPr>
          <a:xfrm>
            <a:off x="251520" y="5345690"/>
            <a:ext cx="3816424" cy="660704"/>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400" smtClean="0">
                <a:solidFill>
                  <a:schemeClr val="tx1"/>
                </a:solidFill>
              </a:rPr>
              <a:t>Soit par une recherche dans les notices HOL sur une cote de rangement – non fonctionnel</a:t>
            </a:r>
            <a:endParaRPr lang="fr-BE" sz="1400">
              <a:solidFill>
                <a:schemeClr val="tx1"/>
              </a:solidFill>
            </a:endParaRPr>
          </a:p>
        </p:txBody>
      </p:sp>
      <p:cxnSp>
        <p:nvCxnSpPr>
          <p:cNvPr id="17" name="Connecteur droit avec flèche 16"/>
          <p:cNvCxnSpPr/>
          <p:nvPr/>
        </p:nvCxnSpPr>
        <p:spPr>
          <a:xfrm>
            <a:off x="3203848" y="4292523"/>
            <a:ext cx="504056" cy="29773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endCxn id="16" idx="0"/>
          </p:cNvCxnSpPr>
          <p:nvPr/>
        </p:nvCxnSpPr>
        <p:spPr>
          <a:xfrm>
            <a:off x="2159732" y="4797152"/>
            <a:ext cx="0" cy="548538"/>
          </a:xfrm>
          <a:prstGeom prst="straightConnector1">
            <a:avLst/>
          </a:prstGeom>
          <a:ln w="190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en angle 25"/>
          <p:cNvCxnSpPr/>
          <p:nvPr/>
        </p:nvCxnSpPr>
        <p:spPr>
          <a:xfrm>
            <a:off x="5158915" y="5214878"/>
            <a:ext cx="817241" cy="374362"/>
          </a:xfrm>
          <a:prstGeom prst="bentConnector3">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976156" y="5402059"/>
            <a:ext cx="2268252" cy="907261"/>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solidFill>
                  <a:srgbClr val="002060"/>
                </a:solidFill>
              </a:rPr>
              <a:t>Sélectionner la notice en cliquant sur la ligne de résultat</a:t>
            </a:r>
            <a:endParaRPr lang="fr-BE">
              <a:solidFill>
                <a:srgbClr val="002060"/>
              </a:solidFill>
            </a:endParaRPr>
          </a:p>
        </p:txBody>
      </p:sp>
    </p:spTree>
    <p:extLst>
      <p:ext uri="{BB962C8B-B14F-4D97-AF65-F5344CB8AC3E}">
        <p14:creationId xmlns:p14="http://schemas.microsoft.com/office/powerpoint/2010/main" val="1257804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936104"/>
          </a:xfrm>
        </p:spPr>
        <p:txBody>
          <a:bodyPr/>
          <a:lstStyle/>
          <a:p>
            <a:r>
              <a:rPr lang="fr-BE" sz="2800"/>
              <a:t>Lier à une autre notice bib (Relink to another Bib)</a:t>
            </a:r>
            <a:r>
              <a:rPr lang="fr-BE">
                <a:effectLst>
                  <a:outerShdw blurRad="38100" dist="38100" dir="2700000" algn="tl">
                    <a:srgbClr val="000000">
                      <a:alpha val="43137"/>
                    </a:srgbClr>
                  </a:outerShdw>
                </a:effectLst>
              </a:rPr>
              <a:t/>
            </a:r>
            <a:br>
              <a:rPr lang="fr-BE">
                <a:effectLst>
                  <a:outerShdw blurRad="38100" dist="38100" dir="2700000" algn="tl">
                    <a:srgbClr val="000000">
                      <a:alpha val="43137"/>
                    </a:srgbClr>
                  </a:outerShdw>
                </a:effectLst>
              </a:rPr>
            </a:br>
            <a:endParaRPr lang="fr-BE"/>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27</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a:p>
        </p:txBody>
      </p:sp>
      <p:pic>
        <p:nvPicPr>
          <p:cNvPr id="8" name="Espace réservé du contenu 7"/>
          <p:cNvPicPr>
            <a:picLocks noGrp="1"/>
          </p:cNvPicPr>
          <p:nvPr>
            <p:ph idx="1"/>
          </p:nvPr>
        </p:nvPicPr>
        <p:blipFill>
          <a:blip r:embed="rId2"/>
          <a:stretch>
            <a:fillRect/>
          </a:stretch>
        </p:blipFill>
        <p:spPr>
          <a:xfrm>
            <a:off x="539552" y="908720"/>
            <a:ext cx="7380995" cy="2880320"/>
          </a:xfrm>
          <a:prstGeom prst="rect">
            <a:avLst/>
          </a:prstGeom>
          <a:ln>
            <a:solidFill>
              <a:schemeClr val="accent6">
                <a:lumMod val="50000"/>
              </a:schemeClr>
            </a:solidFill>
          </a:ln>
        </p:spPr>
      </p:pic>
      <p:sp>
        <p:nvSpPr>
          <p:cNvPr id="9" name="ZoneTexte 8"/>
          <p:cNvSpPr txBox="1"/>
          <p:nvPr/>
        </p:nvSpPr>
        <p:spPr>
          <a:xfrm>
            <a:off x="539552" y="4221088"/>
            <a:ext cx="7632848" cy="1200329"/>
          </a:xfrm>
          <a:prstGeom prst="rect">
            <a:avLst/>
          </a:prstGeom>
          <a:noFill/>
          <a:ln>
            <a:solidFill>
              <a:schemeClr val="tx1"/>
            </a:solidFill>
          </a:ln>
        </p:spPr>
        <p:txBody>
          <a:bodyPr wrap="square" rtlCol="0">
            <a:spAutoFit/>
          </a:bodyPr>
          <a:lstStyle/>
          <a:p>
            <a:r>
              <a:rPr lang="fr-BE" dirty="0" smtClean="0"/>
              <a:t>On peut :</a:t>
            </a:r>
          </a:p>
          <a:p>
            <a:pPr marL="285750" indent="-285750">
              <a:buFont typeface="Arial" panose="020B0604020202020204" pitchFamily="34" charset="0"/>
              <a:buChar char="•"/>
            </a:pPr>
            <a:r>
              <a:rPr lang="fr-BE" dirty="0" smtClean="0"/>
              <a:t>soit sélectionner une </a:t>
            </a:r>
            <a:r>
              <a:rPr lang="fr-BE" smtClean="0">
                <a:solidFill>
                  <a:srgbClr val="C00000"/>
                </a:solidFill>
              </a:rPr>
              <a:t>localisation existante</a:t>
            </a:r>
            <a:endParaRPr lang="fr-BE" dirty="0" smtClean="0"/>
          </a:p>
          <a:p>
            <a:pPr marL="285750" indent="-285750">
              <a:buFont typeface="Arial" panose="020B0604020202020204" pitchFamily="34" charset="0"/>
              <a:buChar char="•"/>
            </a:pPr>
            <a:r>
              <a:rPr lang="fr-BE" dirty="0" smtClean="0"/>
              <a:t>soit « </a:t>
            </a:r>
            <a:r>
              <a:rPr lang="fr-BE" u="sng" dirty="0" smtClean="0">
                <a:solidFill>
                  <a:srgbClr val="002060"/>
                </a:solidFill>
              </a:rPr>
              <a:t>Ajouter une nouvelle collection</a:t>
            </a:r>
            <a:r>
              <a:rPr lang="fr-BE" u="sng" smtClean="0"/>
              <a:t> </a:t>
            </a:r>
            <a:r>
              <a:rPr lang="fr-BE" smtClean="0"/>
              <a:t>» </a:t>
            </a:r>
            <a:endParaRPr lang="fr-BE" dirty="0" smtClean="0"/>
          </a:p>
          <a:p>
            <a:endParaRPr lang="fr-BE" dirty="0"/>
          </a:p>
        </p:txBody>
      </p:sp>
      <p:cxnSp>
        <p:nvCxnSpPr>
          <p:cNvPr id="11" name="Connecteur droit avec flèche 10"/>
          <p:cNvCxnSpPr/>
          <p:nvPr/>
        </p:nvCxnSpPr>
        <p:spPr>
          <a:xfrm flipH="1" flipV="1">
            <a:off x="899592" y="2860532"/>
            <a:ext cx="2232248" cy="1648588"/>
          </a:xfrm>
          <a:prstGeom prst="straightConnector1">
            <a:avLst/>
          </a:prstGeom>
          <a:ln w="19050">
            <a:solidFill>
              <a:srgbClr val="FE3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4752020" y="1556792"/>
            <a:ext cx="1800200" cy="3408477"/>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236296" y="740604"/>
            <a:ext cx="684251" cy="528156"/>
          </a:xfrm>
          <a:prstGeom prst="rect">
            <a:avLst/>
          </a:prstGeom>
          <a:noFill/>
          <a:ln>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6" name="Connecteur droit avec flèche 15"/>
          <p:cNvCxnSpPr/>
          <p:nvPr/>
        </p:nvCxnSpPr>
        <p:spPr>
          <a:xfrm flipV="1">
            <a:off x="1115616" y="778142"/>
            <a:ext cx="6120506" cy="1951812"/>
          </a:xfrm>
          <a:prstGeom prst="straightConnector1">
            <a:avLst/>
          </a:prstGeom>
          <a:ln w="19050">
            <a:solidFill>
              <a:srgbClr val="FE36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699792" y="5042704"/>
            <a:ext cx="0" cy="804376"/>
          </a:xfrm>
          <a:prstGeom prst="straightConnector1">
            <a:avLst/>
          </a:prstGeom>
          <a:ln w="317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871375" y="5862623"/>
            <a:ext cx="3744416" cy="678264"/>
          </a:xfrm>
          <a:prstGeom prst="rect">
            <a:avLst/>
          </a:prstGeom>
          <a:solidFill>
            <a:schemeClr val="bg1">
              <a:lumMod val="85000"/>
            </a:schemeClr>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solidFill>
                  <a:srgbClr val="002060"/>
                </a:solidFill>
              </a:rPr>
              <a:t>Ouvre l’éditeur de métadonnées pour créer une nouvelle notice HOL</a:t>
            </a:r>
            <a:endParaRPr lang="fr-BE">
              <a:solidFill>
                <a:srgbClr val="002060"/>
              </a:solidFill>
            </a:endParaRPr>
          </a:p>
        </p:txBody>
      </p:sp>
      <p:sp>
        <p:nvSpPr>
          <p:cNvPr id="27" name="ZoneTexte 26"/>
          <p:cNvSpPr txBox="1"/>
          <p:nvPr/>
        </p:nvSpPr>
        <p:spPr>
          <a:xfrm>
            <a:off x="6228185" y="5740090"/>
            <a:ext cx="2376264" cy="923330"/>
          </a:xfrm>
          <a:prstGeom prst="rect">
            <a:avLst/>
          </a:prstGeom>
          <a:solidFill>
            <a:schemeClr val="tx2">
              <a:lumMod val="40000"/>
              <a:lumOff val="60000"/>
            </a:schemeClr>
          </a:solidFill>
          <a:ln w="38100">
            <a:solidFill>
              <a:srgbClr val="002060"/>
            </a:solidFill>
          </a:ln>
        </p:spPr>
        <p:txBody>
          <a:bodyPr wrap="square" rtlCol="0">
            <a:spAutoFit/>
          </a:bodyPr>
          <a:lstStyle/>
          <a:p>
            <a:r>
              <a:rPr lang="fr-BE" smtClean="0"/>
              <a:t>… qui viendra s’ajouter à la liste des Holdings existants</a:t>
            </a:r>
            <a:endParaRPr lang="fr-BE"/>
          </a:p>
        </p:txBody>
      </p:sp>
      <p:cxnSp>
        <p:nvCxnSpPr>
          <p:cNvPr id="28" name="Connecteur droit avec flèche 27"/>
          <p:cNvCxnSpPr>
            <a:endCxn id="27" idx="1"/>
          </p:cNvCxnSpPr>
          <p:nvPr/>
        </p:nvCxnSpPr>
        <p:spPr>
          <a:xfrm>
            <a:off x="5597952" y="6197040"/>
            <a:ext cx="630233" cy="4715"/>
          </a:xfrm>
          <a:prstGeom prst="straightConnector1">
            <a:avLst/>
          </a:prstGeom>
          <a:ln w="317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96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7992888" cy="5780112"/>
          </a:xfrm>
          <a:noFill/>
        </p:spPr>
        <p:txBody>
          <a:bodyPr>
            <a:normAutofit fontScale="85000" lnSpcReduction="20000"/>
          </a:bodyPr>
          <a:lstStyle/>
          <a:p>
            <a:pPr>
              <a:buClrTx/>
              <a:buSzPct val="110000"/>
              <a:buFont typeface="Wingdings" panose="05000000000000000000" pitchFamily="2" charset="2"/>
              <a:buChar char="ü"/>
            </a:pPr>
            <a:r>
              <a:rPr lang="fr-BE" sz="2800" smtClean="0">
                <a:effectLst>
                  <a:outerShdw blurRad="38100" dist="38100" dir="2700000" algn="tl">
                    <a:srgbClr val="000000">
                      <a:alpha val="43137"/>
                    </a:srgbClr>
                  </a:outerShdw>
                </a:effectLst>
              </a:rPr>
              <a:t>Visualiser l’inventaire physique</a:t>
            </a:r>
          </a:p>
          <a:p>
            <a:pPr>
              <a:buClrTx/>
              <a:buSzPct val="110000"/>
              <a:buFont typeface="Wingdings" panose="05000000000000000000" pitchFamily="2" charset="2"/>
              <a:buChar char="ü"/>
            </a:pPr>
            <a:r>
              <a:rPr lang="fr-BE" sz="2800" b="1" smtClean="0">
                <a:solidFill>
                  <a:srgbClr val="0070C0"/>
                </a:solidFill>
                <a:effectLst>
                  <a:outerShdw blurRad="38100" dist="38100" dir="2700000" algn="tl">
                    <a:srgbClr val="000000">
                      <a:alpha val="43137"/>
                    </a:srgbClr>
                  </a:outerShdw>
                </a:effectLst>
              </a:rPr>
              <a:t>Liste des exemplaires</a:t>
            </a:r>
          </a:p>
          <a:p>
            <a:pPr lvl="1">
              <a:buClrTx/>
              <a:buSzPct val="110000"/>
              <a:buFont typeface="Wingdings" panose="05000000000000000000" pitchFamily="2" charset="2"/>
              <a:buChar char="ü"/>
            </a:pPr>
            <a:r>
              <a:rPr lang="fr-BE" sz="2800">
                <a:effectLst>
                  <a:outerShdw blurRad="38100" dist="38100" dir="2700000" algn="tl">
                    <a:srgbClr val="000000">
                      <a:alpha val="43137"/>
                    </a:srgbClr>
                  </a:outerShdw>
                </a:effectLst>
              </a:rPr>
              <a:t>Présentation</a:t>
            </a:r>
          </a:p>
          <a:p>
            <a:pPr lvl="1">
              <a:buClrTx/>
              <a:buSzPct val="110000"/>
              <a:buFont typeface="Wingdings" panose="05000000000000000000" pitchFamily="2" charset="2"/>
              <a:buChar char="ü"/>
            </a:pPr>
            <a:r>
              <a:rPr lang="fr-BE" sz="2600">
                <a:effectLst>
                  <a:outerShdw blurRad="38100" dist="38100" dir="2700000" algn="tl">
                    <a:srgbClr val="000000">
                      <a:alpha val="43137"/>
                    </a:srgbClr>
                  </a:outerShdw>
                </a:effectLst>
              </a:rPr>
              <a:t>Fonctionnalités du bouton Actions </a:t>
            </a:r>
            <a:endParaRPr lang="fr-BE" sz="2600" smtClean="0">
              <a:effectLst>
                <a:outerShdw blurRad="38100" dist="38100" dir="2700000" algn="tl">
                  <a:srgbClr val="000000">
                    <a:alpha val="43137"/>
                  </a:srgbClr>
                </a:outerShdw>
              </a:effectLst>
            </a:endParaRPr>
          </a:p>
          <a:p>
            <a:pPr lvl="1">
              <a:buClrTx/>
              <a:buSzPct val="110000"/>
              <a:buFont typeface="Wingdings" panose="05000000000000000000" pitchFamily="2" charset="2"/>
              <a:buChar char="ü"/>
            </a:pPr>
            <a:r>
              <a:rPr lang="fr-BE" sz="2600" smtClean="0">
                <a:effectLst>
                  <a:outerShdw blurRad="38100" dist="38100" dir="2700000" algn="tl">
                    <a:srgbClr val="000000">
                      <a:alpha val="43137"/>
                    </a:srgbClr>
                  </a:outerShdw>
                </a:effectLst>
              </a:rPr>
              <a:t>Fonctionnalités possibles à partir de la liste de tous les exemplaires lorsqu’il y a plusieurs notices HOL</a:t>
            </a: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Modifier la collection (Change Holdings)</a:t>
            </a: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Lier à une autre notice bib (Relink to another Bib)</a:t>
            </a:r>
          </a:p>
          <a:p>
            <a:pPr lvl="1">
              <a:buClrTx/>
              <a:buSzPct val="110000"/>
              <a:buFont typeface="Wingdings" panose="05000000000000000000" pitchFamily="2" charset="2"/>
              <a:buChar char="ü"/>
            </a:pPr>
            <a:r>
              <a:rPr lang="fr-BE" sz="2600">
                <a:solidFill>
                  <a:srgbClr val="0070C0"/>
                </a:solidFill>
                <a:effectLst>
                  <a:outerShdw blurRad="38100" dist="38100" dir="2700000" algn="tl">
                    <a:srgbClr val="000000">
                      <a:alpha val="43137"/>
                    </a:srgbClr>
                  </a:outerShdw>
                </a:effectLst>
              </a:rPr>
              <a:t>Fonctionnalités possibles à partir de la liste </a:t>
            </a:r>
            <a:r>
              <a:rPr lang="fr-BE" sz="2600" smtClean="0">
                <a:solidFill>
                  <a:srgbClr val="0070C0"/>
                </a:solidFill>
                <a:effectLst>
                  <a:outerShdw blurRad="38100" dist="38100" dir="2700000" algn="tl">
                    <a:srgbClr val="000000">
                      <a:alpha val="43137"/>
                    </a:srgbClr>
                  </a:outerShdw>
                </a:effectLst>
              </a:rPr>
              <a:t>des exemplaires rattachés à 1 même notice HOL</a:t>
            </a:r>
          </a:p>
          <a:p>
            <a:pPr lvl="2">
              <a:buClrTx/>
              <a:buSzPct val="110000"/>
              <a:buFont typeface="Wingdings" panose="05000000000000000000" pitchFamily="2" charset="2"/>
              <a:buChar char="ü"/>
            </a:pPr>
            <a:r>
              <a:rPr lang="fr-BE" sz="2400">
                <a:solidFill>
                  <a:srgbClr val="0070C0"/>
                </a:solidFill>
                <a:effectLst>
                  <a:outerShdw blurRad="38100" dist="38100" dir="2700000" algn="tl">
                    <a:srgbClr val="000000">
                      <a:alpha val="43137"/>
                    </a:srgbClr>
                  </a:outerShdw>
                </a:effectLst>
              </a:rPr>
              <a:t>Ajouter un exemplaire (Add item</a:t>
            </a:r>
            <a:r>
              <a:rPr lang="fr-BE" sz="2400" smtClean="0">
                <a:solidFill>
                  <a:srgbClr val="0070C0"/>
                </a:solidFill>
                <a:effectLst>
                  <a:outerShdw blurRad="38100" dist="38100" dir="2700000" algn="tl">
                    <a:srgbClr val="000000">
                      <a:alpha val="43137"/>
                    </a:srgbClr>
                  </a:outerShdw>
                </a:effectLst>
              </a:rPr>
              <a:t>)</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Modifier </a:t>
            </a:r>
            <a:r>
              <a:rPr lang="fr-BE" sz="2400" i="1">
                <a:solidFill>
                  <a:schemeClr val="bg1">
                    <a:lumMod val="50000"/>
                  </a:schemeClr>
                </a:solidFill>
                <a:effectLst>
                  <a:outerShdw blurRad="38100" dist="38100" dir="2700000" algn="tl">
                    <a:srgbClr val="000000">
                      <a:alpha val="43137"/>
                    </a:srgbClr>
                  </a:outerShdw>
                </a:effectLst>
              </a:rPr>
              <a:t>la collection (Change </a:t>
            </a:r>
            <a:r>
              <a:rPr lang="fr-BE" sz="2400" i="1" smtClean="0">
                <a:solidFill>
                  <a:schemeClr val="bg1">
                    <a:lumMod val="50000"/>
                  </a:schemeClr>
                </a:solidFill>
                <a:effectLst>
                  <a:outerShdw blurRad="38100" dist="38100" dir="2700000" algn="tl">
                    <a:srgbClr val="000000">
                      <a:alpha val="43137"/>
                    </a:srgbClr>
                  </a:outerShdw>
                </a:effectLst>
              </a:rPr>
              <a:t>Holdings)</a:t>
            </a:r>
            <a:endParaRPr lang="fr-BE" sz="2400" i="1">
              <a:solidFill>
                <a:schemeClr val="bg1">
                  <a:lumMod val="50000"/>
                </a:schemeClr>
              </a:solidFill>
              <a:effectLst>
                <a:outerShdw blurRad="38100" dist="38100" dir="2700000" algn="tl">
                  <a:srgbClr val="000000">
                    <a:alpha val="43137"/>
                  </a:srgbClr>
                </a:outerShdw>
              </a:effectLst>
            </a:endParaRP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Ouvrir </a:t>
            </a:r>
            <a:r>
              <a:rPr lang="fr-BE" sz="2400">
                <a:effectLst>
                  <a:outerShdw blurRad="38100" dist="38100" dir="2700000" algn="tl">
                    <a:srgbClr val="000000">
                      <a:alpha val="43137"/>
                    </a:srgbClr>
                  </a:outerShdw>
                </a:effectLst>
              </a:rPr>
              <a:t>les exemplaires prévus (Open predicted items)</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Supprimer </a:t>
            </a:r>
            <a:r>
              <a:rPr lang="fr-BE" sz="2400" smtClean="0">
                <a:effectLst>
                  <a:outerShdw blurRad="38100" dist="38100" dir="2700000" algn="tl">
                    <a:srgbClr val="000000">
                      <a:alpha val="43137"/>
                    </a:srgbClr>
                  </a:outerShdw>
                </a:effectLst>
              </a:rPr>
              <a:t>des exemplaires (Withdraw items)</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Reliure (Bind Items)</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Lier </a:t>
            </a:r>
            <a:r>
              <a:rPr lang="fr-BE" sz="2400" i="1">
                <a:solidFill>
                  <a:schemeClr val="bg1">
                    <a:lumMod val="50000"/>
                  </a:schemeClr>
                </a:solidFill>
                <a:effectLst>
                  <a:outerShdw blurRad="38100" dist="38100" dir="2700000" algn="tl">
                    <a:srgbClr val="000000">
                      <a:alpha val="43137"/>
                    </a:srgbClr>
                  </a:outerShdw>
                </a:effectLst>
              </a:rPr>
              <a:t>à une autre notice bib (Relink to another Bib)</a:t>
            </a:r>
          </a:p>
          <a:p>
            <a:pPr>
              <a:buClrTx/>
              <a:buSzPct val="110000"/>
              <a:buFont typeface="Wingdings" panose="05000000000000000000" pitchFamily="2" charset="2"/>
              <a:buChar char="ü"/>
            </a:pPr>
            <a:r>
              <a:rPr lang="fr-BE" sz="2800" smtClean="0">
                <a:effectLst>
                  <a:outerShdw blurRad="38100" dist="38100" dir="2700000" algn="tl">
                    <a:srgbClr val="000000">
                      <a:alpha val="43137"/>
                    </a:srgbClr>
                  </a:outerShdw>
                </a:effectLst>
              </a:rPr>
              <a:t>L’éditeur d’exemplaire physique (Physical item editor)</a:t>
            </a:r>
            <a:endParaRPr lang="fr-BE" sz="2800" dirty="0" smtClean="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28</a:t>
            </a:fld>
            <a:endParaRPr lang="en-US"/>
          </a:p>
        </p:txBody>
      </p:sp>
      <p:sp>
        <p:nvSpPr>
          <p:cNvPr id="5" name="Espace réservé du pied de page 4"/>
          <p:cNvSpPr>
            <a:spLocks noGrp="1"/>
          </p:cNvSpPr>
          <p:nvPr>
            <p:ph type="ftr" sz="quarter" idx="3"/>
          </p:nvPr>
        </p:nvSpPr>
        <p:spPr>
          <a:ln w="3175">
            <a:noFill/>
          </a:ln>
        </p:spPr>
        <p:txBody>
          <a:bodyPr/>
          <a:lstStyle/>
          <a:p>
            <a:r>
              <a:rPr lang="fr-BE" smtClean="0">
                <a:solidFill>
                  <a:srgbClr val="278989"/>
                </a:solidFill>
              </a:rPr>
              <a:t>Alma – Resource management – Gestion des exemplaires</a:t>
            </a:r>
            <a:endParaRPr lang="en-US">
              <a:solidFill>
                <a:srgbClr val="278989"/>
              </a:solidFill>
            </a:endParaRPr>
          </a:p>
        </p:txBody>
      </p:sp>
    </p:spTree>
    <p:extLst>
      <p:ext uri="{BB962C8B-B14F-4D97-AF65-F5344CB8AC3E}">
        <p14:creationId xmlns:p14="http://schemas.microsoft.com/office/powerpoint/2010/main" val="2292130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a:t>Ajouter un exemplaire (Add item)</a:t>
            </a:r>
            <a:r>
              <a:rPr lang="fr-BE">
                <a:effectLst>
                  <a:outerShdw blurRad="38100" dist="38100" dir="2700000" algn="tl">
                    <a:srgbClr val="000000">
                      <a:alpha val="43137"/>
                    </a:srgbClr>
                  </a:outerShdw>
                </a:effectLst>
              </a:rPr>
              <a:t/>
            </a:r>
            <a:br>
              <a:rPr lang="fr-BE">
                <a:effectLst>
                  <a:outerShdw blurRad="38100" dist="38100" dir="2700000" algn="tl">
                    <a:srgbClr val="000000">
                      <a:alpha val="43137"/>
                    </a:srgbClr>
                  </a:outerShdw>
                </a:effectLst>
              </a:rPr>
            </a:br>
            <a:endParaRPr lang="fr-BE"/>
          </a:p>
        </p:txBody>
      </p:sp>
      <p:pic>
        <p:nvPicPr>
          <p:cNvPr id="6" name="Espace réservé du contenu 5"/>
          <p:cNvPicPr>
            <a:picLocks noGrp="1" noChangeAspect="1"/>
          </p:cNvPicPr>
          <p:nvPr>
            <p:ph idx="1"/>
          </p:nvPr>
        </p:nvPicPr>
        <p:blipFill>
          <a:blip r:embed="rId2"/>
          <a:stretch>
            <a:fillRect/>
          </a:stretch>
        </p:blipFill>
        <p:spPr>
          <a:xfrm>
            <a:off x="251345" y="1550707"/>
            <a:ext cx="7993063" cy="2494914"/>
          </a:xfrm>
          <a:prstGeom prst="rect">
            <a:avLst/>
          </a:prstGeo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29</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a:p>
        </p:txBody>
      </p:sp>
      <p:sp>
        <p:nvSpPr>
          <p:cNvPr id="7" name="Rectangle 6"/>
          <p:cNvSpPr/>
          <p:nvPr/>
        </p:nvSpPr>
        <p:spPr>
          <a:xfrm>
            <a:off x="3635896" y="2780928"/>
            <a:ext cx="857846" cy="230266"/>
          </a:xfrm>
          <a:prstGeom prst="rect">
            <a:avLst/>
          </a:prstGeom>
          <a:noFill/>
          <a:ln w="22225">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ZoneTexte 7"/>
          <p:cNvSpPr txBox="1"/>
          <p:nvPr/>
        </p:nvSpPr>
        <p:spPr>
          <a:xfrm>
            <a:off x="251520" y="1124744"/>
            <a:ext cx="7344816" cy="369332"/>
          </a:xfrm>
          <a:prstGeom prst="rect">
            <a:avLst/>
          </a:prstGeom>
          <a:noFill/>
        </p:spPr>
        <p:txBody>
          <a:bodyPr wrap="square" rtlCol="0">
            <a:spAutoFit/>
          </a:bodyPr>
          <a:lstStyle/>
          <a:p>
            <a:r>
              <a:rPr lang="fr-BE" smtClean="0"/>
              <a:t>À partir de la liste des exemplaires associés à une localisation</a:t>
            </a:r>
            <a:endParaRPr lang="fr-BE"/>
          </a:p>
        </p:txBody>
      </p:sp>
      <p:sp>
        <p:nvSpPr>
          <p:cNvPr id="9" name="ZoneTexte 8"/>
          <p:cNvSpPr txBox="1"/>
          <p:nvPr/>
        </p:nvSpPr>
        <p:spPr>
          <a:xfrm>
            <a:off x="251520" y="4241415"/>
            <a:ext cx="7992888" cy="1200329"/>
          </a:xfrm>
          <a:prstGeom prst="rect">
            <a:avLst/>
          </a:prstGeom>
          <a:noFill/>
          <a:ln w="3175">
            <a:solidFill>
              <a:schemeClr val="tx1"/>
            </a:solidFill>
          </a:ln>
        </p:spPr>
        <p:txBody>
          <a:bodyPr wrap="square" rtlCol="0">
            <a:spAutoFit/>
          </a:bodyPr>
          <a:lstStyle/>
          <a:p>
            <a:r>
              <a:rPr lang="fr-BE" smtClean="0"/>
              <a:t>S’il n’y a pas d’exemplaire associé à la localisation, cliquer de la même façon sur « Voir les exemplaires » à partir de la liste des Holdings. La liste des exemplaires  est vide mais la page s’affiche =&gt; la fonctionnalité « Ajouter un exemplaire » est disponible.</a:t>
            </a:r>
            <a:endParaRPr lang="fr-BE"/>
          </a:p>
        </p:txBody>
      </p:sp>
      <p:sp>
        <p:nvSpPr>
          <p:cNvPr id="10" name="ZoneTexte 9"/>
          <p:cNvSpPr txBox="1"/>
          <p:nvPr/>
        </p:nvSpPr>
        <p:spPr>
          <a:xfrm>
            <a:off x="893342" y="5523914"/>
            <a:ext cx="7200800" cy="646331"/>
          </a:xfrm>
          <a:prstGeom prst="rect">
            <a:avLst/>
          </a:prstGeom>
          <a:noFill/>
          <a:ln>
            <a:solidFill>
              <a:schemeClr val="tx1">
                <a:lumMod val="90000"/>
                <a:lumOff val="10000"/>
              </a:schemeClr>
            </a:solidFill>
          </a:ln>
        </p:spPr>
        <p:txBody>
          <a:bodyPr wrap="square" rtlCol="0">
            <a:spAutoFit/>
          </a:bodyPr>
          <a:lstStyle/>
          <a:p>
            <a:r>
              <a:rPr lang="fr-BE" i="1" smtClean="0">
                <a:solidFill>
                  <a:schemeClr val="tx1">
                    <a:lumMod val="90000"/>
                    <a:lumOff val="10000"/>
                  </a:schemeClr>
                </a:solidFill>
              </a:rPr>
              <a:t>RAPPEL : l’ajout d’un exemplaire dans une nouvelle localisation demande la création préalable de la notice Holding !</a:t>
            </a:r>
            <a:endParaRPr lang="fr-BE" i="1">
              <a:solidFill>
                <a:schemeClr val="tx1">
                  <a:lumMod val="90000"/>
                  <a:lumOff val="10000"/>
                </a:schemeClr>
              </a:solidFill>
            </a:endParaRPr>
          </a:p>
        </p:txBody>
      </p:sp>
    </p:spTree>
    <p:extLst>
      <p:ext uri="{BB962C8B-B14F-4D97-AF65-F5344CB8AC3E}">
        <p14:creationId xmlns:p14="http://schemas.microsoft.com/office/powerpoint/2010/main" val="135512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7992888" cy="5780112"/>
          </a:xfrm>
          <a:noFill/>
        </p:spPr>
        <p:txBody>
          <a:bodyPr>
            <a:normAutofit fontScale="85000" lnSpcReduction="20000"/>
          </a:bodyPr>
          <a:lstStyle/>
          <a:p>
            <a:pPr>
              <a:buClrTx/>
              <a:buSzPct val="110000"/>
              <a:buFont typeface="Wingdings" panose="05000000000000000000" pitchFamily="2" charset="2"/>
              <a:buChar char="ü"/>
            </a:pPr>
            <a:r>
              <a:rPr lang="fr-BE" sz="2600" b="1" smtClean="0">
                <a:solidFill>
                  <a:srgbClr val="0070C0"/>
                </a:solidFill>
                <a:effectLst>
                  <a:outerShdw blurRad="38100" dist="38100" dir="2700000" algn="tl">
                    <a:srgbClr val="000000">
                      <a:alpha val="43137"/>
                    </a:srgbClr>
                  </a:outerShdw>
                </a:effectLst>
              </a:rPr>
              <a:t>Visualiser l’inventaire physique</a:t>
            </a:r>
          </a:p>
          <a:p>
            <a:pPr>
              <a:buClrTx/>
              <a:buSzPct val="110000"/>
              <a:buFont typeface="Wingdings" panose="05000000000000000000" pitchFamily="2" charset="2"/>
              <a:buChar char="ü"/>
            </a:pPr>
            <a:r>
              <a:rPr lang="fr-BE" sz="2600" smtClean="0">
                <a:effectLst>
                  <a:outerShdw blurRad="38100" dist="38100" dir="2700000" algn="tl">
                    <a:srgbClr val="000000">
                      <a:alpha val="43137"/>
                    </a:srgbClr>
                  </a:outerShdw>
                </a:effectLst>
              </a:rPr>
              <a:t>Liste des exemplaires</a:t>
            </a:r>
          </a:p>
          <a:p>
            <a:pPr lvl="1">
              <a:buClrTx/>
              <a:buSzPct val="110000"/>
              <a:buFont typeface="Wingdings" panose="05000000000000000000" pitchFamily="2" charset="2"/>
              <a:buChar char="ü"/>
            </a:pPr>
            <a:r>
              <a:rPr lang="fr-BE" sz="2600">
                <a:effectLst>
                  <a:outerShdw blurRad="38100" dist="38100" dir="2700000" algn="tl">
                    <a:srgbClr val="000000">
                      <a:alpha val="43137"/>
                    </a:srgbClr>
                  </a:outerShdw>
                </a:effectLst>
              </a:rPr>
              <a:t>Présentation</a:t>
            </a:r>
          </a:p>
          <a:p>
            <a:pPr lvl="1">
              <a:buClrTx/>
              <a:buSzPct val="110000"/>
              <a:buFont typeface="Wingdings" panose="05000000000000000000" pitchFamily="2" charset="2"/>
              <a:buChar char="ü"/>
            </a:pPr>
            <a:r>
              <a:rPr lang="fr-BE" sz="2600">
                <a:effectLst>
                  <a:outerShdw blurRad="38100" dist="38100" dir="2700000" algn="tl">
                    <a:srgbClr val="000000">
                      <a:alpha val="43137"/>
                    </a:srgbClr>
                  </a:outerShdw>
                </a:effectLst>
              </a:rPr>
              <a:t>Fonctionnalités du bouton Actions </a:t>
            </a:r>
            <a:endParaRPr lang="fr-BE" sz="2600" smtClean="0">
              <a:effectLst>
                <a:outerShdw blurRad="38100" dist="38100" dir="2700000" algn="tl">
                  <a:srgbClr val="000000">
                    <a:alpha val="43137"/>
                  </a:srgbClr>
                </a:outerShdw>
              </a:effectLst>
            </a:endParaRPr>
          </a:p>
          <a:p>
            <a:pPr lvl="1">
              <a:buClrTx/>
              <a:buSzPct val="110000"/>
              <a:buFont typeface="Wingdings" panose="05000000000000000000" pitchFamily="2" charset="2"/>
              <a:buChar char="ü"/>
            </a:pPr>
            <a:r>
              <a:rPr lang="fr-BE" sz="2600" smtClean="0">
                <a:effectLst>
                  <a:outerShdw blurRad="38100" dist="38100" dir="2700000" algn="tl">
                    <a:srgbClr val="000000">
                      <a:alpha val="43137"/>
                    </a:srgbClr>
                  </a:outerShdw>
                </a:effectLst>
              </a:rPr>
              <a:t>Fonctionnalités possibles à partir de la liste de tous les exemplaires lorsqu’il y a plusieurs notices HOL</a:t>
            </a: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Modifier la collection (Change Holdings)</a:t>
            </a: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Lier à une autre notice bib (Relink to another Bib)</a:t>
            </a:r>
          </a:p>
          <a:p>
            <a:pPr lvl="1">
              <a:buClrTx/>
              <a:buSzPct val="110000"/>
              <a:buFont typeface="Wingdings" panose="05000000000000000000" pitchFamily="2" charset="2"/>
              <a:buChar char="ü"/>
            </a:pPr>
            <a:r>
              <a:rPr lang="fr-BE" sz="2600">
                <a:effectLst>
                  <a:outerShdw blurRad="38100" dist="38100" dir="2700000" algn="tl">
                    <a:srgbClr val="000000">
                      <a:alpha val="43137"/>
                    </a:srgbClr>
                  </a:outerShdw>
                </a:effectLst>
              </a:rPr>
              <a:t>Fonctionnalités possibles à partir de la liste </a:t>
            </a:r>
            <a:r>
              <a:rPr lang="fr-BE" sz="2600" smtClean="0">
                <a:effectLst>
                  <a:outerShdw blurRad="38100" dist="38100" dir="2700000" algn="tl">
                    <a:srgbClr val="000000">
                      <a:alpha val="43137"/>
                    </a:srgbClr>
                  </a:outerShdw>
                </a:effectLst>
              </a:rPr>
              <a:t>des exemplaires rattachés à 1 même notice HOL</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Ajouter un exemplaire (Add item</a:t>
            </a:r>
            <a:r>
              <a:rPr lang="fr-BE" sz="2400" smtClean="0">
                <a:effectLst>
                  <a:outerShdw blurRad="38100" dist="38100" dir="2700000" algn="tl">
                    <a:srgbClr val="000000">
                      <a:alpha val="43137"/>
                    </a:srgbClr>
                  </a:outerShdw>
                </a:effectLst>
              </a:rPr>
              <a:t>)</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Modifier </a:t>
            </a:r>
            <a:r>
              <a:rPr lang="fr-BE" sz="2400" i="1">
                <a:solidFill>
                  <a:schemeClr val="bg1">
                    <a:lumMod val="50000"/>
                  </a:schemeClr>
                </a:solidFill>
                <a:effectLst>
                  <a:outerShdw blurRad="38100" dist="38100" dir="2700000" algn="tl">
                    <a:srgbClr val="000000">
                      <a:alpha val="43137"/>
                    </a:srgbClr>
                  </a:outerShdw>
                </a:effectLst>
              </a:rPr>
              <a:t>la collection (Change </a:t>
            </a:r>
            <a:r>
              <a:rPr lang="fr-BE" sz="2400" i="1" smtClean="0">
                <a:solidFill>
                  <a:schemeClr val="bg1">
                    <a:lumMod val="50000"/>
                  </a:schemeClr>
                </a:solidFill>
                <a:effectLst>
                  <a:outerShdw blurRad="38100" dist="38100" dir="2700000" algn="tl">
                    <a:srgbClr val="000000">
                      <a:alpha val="43137"/>
                    </a:srgbClr>
                  </a:outerShdw>
                </a:effectLst>
              </a:rPr>
              <a:t>Holdings)</a:t>
            </a:r>
            <a:endParaRPr lang="fr-BE" sz="2400" i="1">
              <a:solidFill>
                <a:schemeClr val="bg1">
                  <a:lumMod val="50000"/>
                </a:schemeClr>
              </a:solidFill>
              <a:effectLst>
                <a:outerShdw blurRad="38100" dist="38100" dir="2700000" algn="tl">
                  <a:srgbClr val="000000">
                    <a:alpha val="43137"/>
                  </a:srgbClr>
                </a:outerShdw>
              </a:effectLst>
            </a:endParaRP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Ouvrir </a:t>
            </a:r>
            <a:r>
              <a:rPr lang="fr-BE" sz="2400">
                <a:effectLst>
                  <a:outerShdw blurRad="38100" dist="38100" dir="2700000" algn="tl">
                    <a:srgbClr val="000000">
                      <a:alpha val="43137"/>
                    </a:srgbClr>
                  </a:outerShdw>
                </a:effectLst>
              </a:rPr>
              <a:t>les exemplaires prévus (Open predicted items)</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Supprimer </a:t>
            </a:r>
            <a:r>
              <a:rPr lang="fr-BE" sz="2400" smtClean="0">
                <a:effectLst>
                  <a:outerShdw blurRad="38100" dist="38100" dir="2700000" algn="tl">
                    <a:srgbClr val="000000">
                      <a:alpha val="43137"/>
                    </a:srgbClr>
                  </a:outerShdw>
                </a:effectLst>
              </a:rPr>
              <a:t>des exemplaires (Withdraw items)</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Reliure (Bind Items)</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Lier </a:t>
            </a:r>
            <a:r>
              <a:rPr lang="fr-BE" sz="2400" i="1">
                <a:solidFill>
                  <a:schemeClr val="bg1">
                    <a:lumMod val="50000"/>
                  </a:schemeClr>
                </a:solidFill>
                <a:effectLst>
                  <a:outerShdw blurRad="38100" dist="38100" dir="2700000" algn="tl">
                    <a:srgbClr val="000000">
                      <a:alpha val="43137"/>
                    </a:srgbClr>
                  </a:outerShdw>
                </a:effectLst>
              </a:rPr>
              <a:t>à une autre notice bib (Relink to another Bib)</a:t>
            </a:r>
          </a:p>
          <a:p>
            <a:pPr>
              <a:buClrTx/>
              <a:buSzPct val="110000"/>
              <a:buFont typeface="Wingdings" panose="05000000000000000000" pitchFamily="2" charset="2"/>
              <a:buChar char="ü"/>
            </a:pPr>
            <a:r>
              <a:rPr lang="fr-BE" sz="2600" smtClean="0">
                <a:effectLst>
                  <a:outerShdw blurRad="38100" dist="38100" dir="2700000" algn="tl">
                    <a:srgbClr val="000000">
                      <a:alpha val="43137"/>
                    </a:srgbClr>
                  </a:outerShdw>
                </a:effectLst>
              </a:rPr>
              <a:t>L’éditeur d’exemplaire physique (Physical item editor)</a:t>
            </a:r>
            <a:endParaRPr lang="fr-BE" sz="2600" dirty="0" smtClean="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a:t>
            </a:fld>
            <a:endParaRPr lang="en-US"/>
          </a:p>
        </p:txBody>
      </p:sp>
      <p:sp>
        <p:nvSpPr>
          <p:cNvPr id="5" name="Espace réservé du pied de page 4"/>
          <p:cNvSpPr>
            <a:spLocks noGrp="1"/>
          </p:cNvSpPr>
          <p:nvPr>
            <p:ph type="ftr" sz="quarter" idx="3"/>
          </p:nvPr>
        </p:nvSpPr>
        <p:spPr>
          <a:ln w="3175">
            <a:noFill/>
          </a:ln>
        </p:spPr>
        <p:txBody>
          <a:bodyPr/>
          <a:lstStyle/>
          <a:p>
            <a:r>
              <a:rPr lang="fr-BE" smtClean="0">
                <a:solidFill>
                  <a:srgbClr val="278989"/>
                </a:solidFill>
              </a:rPr>
              <a:t>Alma – Resource management – Gestion des exemplaires</a:t>
            </a:r>
            <a:endParaRPr lang="en-US">
              <a:solidFill>
                <a:srgbClr val="278989"/>
              </a:solidFill>
            </a:endParaRPr>
          </a:p>
        </p:txBody>
      </p:sp>
    </p:spTree>
    <p:extLst>
      <p:ext uri="{BB962C8B-B14F-4D97-AF65-F5344CB8AC3E}">
        <p14:creationId xmlns:p14="http://schemas.microsoft.com/office/powerpoint/2010/main" val="1897473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7992888" cy="5780112"/>
          </a:xfrm>
          <a:noFill/>
        </p:spPr>
        <p:txBody>
          <a:bodyPr>
            <a:normAutofit fontScale="85000" lnSpcReduction="20000"/>
          </a:bodyPr>
          <a:lstStyle/>
          <a:p>
            <a:pPr>
              <a:buClrTx/>
              <a:buSzPct val="110000"/>
              <a:buFont typeface="Wingdings" panose="05000000000000000000" pitchFamily="2" charset="2"/>
              <a:buChar char="ü"/>
            </a:pPr>
            <a:r>
              <a:rPr lang="fr-BE" sz="2800" smtClean="0">
                <a:effectLst>
                  <a:outerShdw blurRad="38100" dist="38100" dir="2700000" algn="tl">
                    <a:srgbClr val="000000">
                      <a:alpha val="43137"/>
                    </a:srgbClr>
                  </a:outerShdw>
                </a:effectLst>
              </a:rPr>
              <a:t>Visualiser l’inventaire physique</a:t>
            </a:r>
          </a:p>
          <a:p>
            <a:pPr>
              <a:buClrTx/>
              <a:buSzPct val="110000"/>
              <a:buFont typeface="Wingdings" panose="05000000000000000000" pitchFamily="2" charset="2"/>
              <a:buChar char="ü"/>
            </a:pPr>
            <a:r>
              <a:rPr lang="fr-BE" sz="2800" b="1" smtClean="0">
                <a:solidFill>
                  <a:srgbClr val="0070C0"/>
                </a:solidFill>
                <a:effectLst>
                  <a:outerShdw blurRad="38100" dist="38100" dir="2700000" algn="tl">
                    <a:srgbClr val="000000">
                      <a:alpha val="43137"/>
                    </a:srgbClr>
                  </a:outerShdw>
                </a:effectLst>
              </a:rPr>
              <a:t>Liste des exemplaires</a:t>
            </a:r>
          </a:p>
          <a:p>
            <a:pPr lvl="1">
              <a:buClrTx/>
              <a:buSzPct val="110000"/>
              <a:buFont typeface="Wingdings" panose="05000000000000000000" pitchFamily="2" charset="2"/>
              <a:buChar char="ü"/>
            </a:pPr>
            <a:r>
              <a:rPr lang="fr-BE" sz="2800">
                <a:effectLst>
                  <a:outerShdw blurRad="38100" dist="38100" dir="2700000" algn="tl">
                    <a:srgbClr val="000000">
                      <a:alpha val="43137"/>
                    </a:srgbClr>
                  </a:outerShdw>
                </a:effectLst>
              </a:rPr>
              <a:t>Présentation</a:t>
            </a:r>
          </a:p>
          <a:p>
            <a:pPr lvl="1">
              <a:buClrTx/>
              <a:buSzPct val="110000"/>
              <a:buFont typeface="Wingdings" panose="05000000000000000000" pitchFamily="2" charset="2"/>
              <a:buChar char="ü"/>
            </a:pPr>
            <a:r>
              <a:rPr lang="fr-BE" sz="2600">
                <a:effectLst>
                  <a:outerShdw blurRad="38100" dist="38100" dir="2700000" algn="tl">
                    <a:srgbClr val="000000">
                      <a:alpha val="43137"/>
                    </a:srgbClr>
                  </a:outerShdw>
                </a:effectLst>
              </a:rPr>
              <a:t>Fonctionnalités du bouton Actions </a:t>
            </a:r>
            <a:endParaRPr lang="fr-BE" sz="2600" smtClean="0">
              <a:effectLst>
                <a:outerShdw blurRad="38100" dist="38100" dir="2700000" algn="tl">
                  <a:srgbClr val="000000">
                    <a:alpha val="43137"/>
                  </a:srgbClr>
                </a:outerShdw>
              </a:effectLst>
            </a:endParaRPr>
          </a:p>
          <a:p>
            <a:pPr lvl="1">
              <a:buClrTx/>
              <a:buSzPct val="110000"/>
              <a:buFont typeface="Wingdings" panose="05000000000000000000" pitchFamily="2" charset="2"/>
              <a:buChar char="ü"/>
            </a:pPr>
            <a:r>
              <a:rPr lang="fr-BE" sz="2600" smtClean="0">
                <a:effectLst>
                  <a:outerShdw blurRad="38100" dist="38100" dir="2700000" algn="tl">
                    <a:srgbClr val="000000">
                      <a:alpha val="43137"/>
                    </a:srgbClr>
                  </a:outerShdw>
                </a:effectLst>
              </a:rPr>
              <a:t>Fonctionnalités possibles à partir de la liste de tous les exemplaires lorsqu’il y a plusieurs notices HOL</a:t>
            </a: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Modifier la collection (Change Holdings)</a:t>
            </a: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Lier à une autre notice bib (Relink to another Bib)</a:t>
            </a:r>
          </a:p>
          <a:p>
            <a:pPr lvl="1">
              <a:buClrTx/>
              <a:buSzPct val="110000"/>
              <a:buFont typeface="Wingdings" panose="05000000000000000000" pitchFamily="2" charset="2"/>
              <a:buChar char="ü"/>
            </a:pPr>
            <a:r>
              <a:rPr lang="fr-BE" sz="2600">
                <a:solidFill>
                  <a:srgbClr val="0070C0"/>
                </a:solidFill>
                <a:effectLst>
                  <a:outerShdw blurRad="38100" dist="38100" dir="2700000" algn="tl">
                    <a:srgbClr val="000000">
                      <a:alpha val="43137"/>
                    </a:srgbClr>
                  </a:outerShdw>
                </a:effectLst>
              </a:rPr>
              <a:t>Fonctionnalités possibles à partir de la liste </a:t>
            </a:r>
            <a:r>
              <a:rPr lang="fr-BE" sz="2600" smtClean="0">
                <a:solidFill>
                  <a:srgbClr val="0070C0"/>
                </a:solidFill>
                <a:effectLst>
                  <a:outerShdw blurRad="38100" dist="38100" dir="2700000" algn="tl">
                    <a:srgbClr val="000000">
                      <a:alpha val="43137"/>
                    </a:srgbClr>
                  </a:outerShdw>
                </a:effectLst>
              </a:rPr>
              <a:t>des exemplaires rattachés à 1 même notice HOL</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Ajouter un exemplaire (Add item</a:t>
            </a:r>
            <a:r>
              <a:rPr lang="fr-BE" sz="2400" smtClean="0">
                <a:effectLst>
                  <a:outerShdw blurRad="38100" dist="38100" dir="2700000" algn="tl">
                    <a:srgbClr val="000000">
                      <a:alpha val="43137"/>
                    </a:srgbClr>
                  </a:outerShdw>
                </a:effectLst>
              </a:rPr>
              <a:t>)</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Modifier </a:t>
            </a:r>
            <a:r>
              <a:rPr lang="fr-BE" sz="2400" i="1">
                <a:solidFill>
                  <a:schemeClr val="bg1">
                    <a:lumMod val="50000"/>
                  </a:schemeClr>
                </a:solidFill>
                <a:effectLst>
                  <a:outerShdw blurRad="38100" dist="38100" dir="2700000" algn="tl">
                    <a:srgbClr val="000000">
                      <a:alpha val="43137"/>
                    </a:srgbClr>
                  </a:outerShdw>
                </a:effectLst>
              </a:rPr>
              <a:t>la collection (Change </a:t>
            </a:r>
            <a:r>
              <a:rPr lang="fr-BE" sz="2400" i="1" smtClean="0">
                <a:solidFill>
                  <a:schemeClr val="bg1">
                    <a:lumMod val="50000"/>
                  </a:schemeClr>
                </a:solidFill>
                <a:effectLst>
                  <a:outerShdw blurRad="38100" dist="38100" dir="2700000" algn="tl">
                    <a:srgbClr val="000000">
                      <a:alpha val="43137"/>
                    </a:srgbClr>
                  </a:outerShdw>
                </a:effectLst>
              </a:rPr>
              <a:t>Holdings)</a:t>
            </a:r>
            <a:endParaRPr lang="fr-BE" sz="2400" i="1">
              <a:solidFill>
                <a:schemeClr val="bg1">
                  <a:lumMod val="50000"/>
                </a:schemeClr>
              </a:solidFill>
              <a:effectLst>
                <a:outerShdw blurRad="38100" dist="38100" dir="2700000" algn="tl">
                  <a:srgbClr val="000000">
                    <a:alpha val="43137"/>
                  </a:srgbClr>
                </a:outerShdw>
              </a:effectLst>
            </a:endParaRPr>
          </a:p>
          <a:p>
            <a:pPr lvl="2">
              <a:buClrTx/>
              <a:buSzPct val="110000"/>
              <a:buFont typeface="Wingdings" panose="05000000000000000000" pitchFamily="2" charset="2"/>
              <a:buChar char="ü"/>
            </a:pPr>
            <a:r>
              <a:rPr lang="fr-BE" sz="2400" smtClean="0">
                <a:solidFill>
                  <a:srgbClr val="0070C0"/>
                </a:solidFill>
                <a:effectLst>
                  <a:outerShdw blurRad="38100" dist="38100" dir="2700000" algn="tl">
                    <a:srgbClr val="000000">
                      <a:alpha val="43137"/>
                    </a:srgbClr>
                  </a:outerShdw>
                </a:effectLst>
              </a:rPr>
              <a:t>Ouvrir </a:t>
            </a:r>
            <a:r>
              <a:rPr lang="fr-BE" sz="2400">
                <a:solidFill>
                  <a:srgbClr val="0070C0"/>
                </a:solidFill>
                <a:effectLst>
                  <a:outerShdw blurRad="38100" dist="38100" dir="2700000" algn="tl">
                    <a:srgbClr val="000000">
                      <a:alpha val="43137"/>
                    </a:srgbClr>
                  </a:outerShdw>
                </a:effectLst>
              </a:rPr>
              <a:t>les exemplaires prévus (Open predicted items)</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Supprimer </a:t>
            </a:r>
            <a:r>
              <a:rPr lang="fr-BE" sz="2400" smtClean="0">
                <a:effectLst>
                  <a:outerShdw blurRad="38100" dist="38100" dir="2700000" algn="tl">
                    <a:srgbClr val="000000">
                      <a:alpha val="43137"/>
                    </a:srgbClr>
                  </a:outerShdw>
                </a:effectLst>
              </a:rPr>
              <a:t>des exemplaires (Withdraw items)</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Reliure (Bind Items)</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Lier </a:t>
            </a:r>
            <a:r>
              <a:rPr lang="fr-BE" sz="2400" i="1">
                <a:solidFill>
                  <a:schemeClr val="bg1">
                    <a:lumMod val="50000"/>
                  </a:schemeClr>
                </a:solidFill>
                <a:effectLst>
                  <a:outerShdw blurRad="38100" dist="38100" dir="2700000" algn="tl">
                    <a:srgbClr val="000000">
                      <a:alpha val="43137"/>
                    </a:srgbClr>
                  </a:outerShdw>
                </a:effectLst>
              </a:rPr>
              <a:t>à une autre notice bib (Relink to another Bib)</a:t>
            </a:r>
          </a:p>
          <a:p>
            <a:pPr>
              <a:buClrTx/>
              <a:buSzPct val="110000"/>
              <a:buFont typeface="Wingdings" panose="05000000000000000000" pitchFamily="2" charset="2"/>
              <a:buChar char="ü"/>
            </a:pPr>
            <a:r>
              <a:rPr lang="fr-BE" sz="2800" smtClean="0">
                <a:effectLst>
                  <a:outerShdw blurRad="38100" dist="38100" dir="2700000" algn="tl">
                    <a:srgbClr val="000000">
                      <a:alpha val="43137"/>
                    </a:srgbClr>
                  </a:outerShdw>
                </a:effectLst>
              </a:rPr>
              <a:t>L’éditeur d’exemplaire physique (Physical item editor)</a:t>
            </a:r>
            <a:endParaRPr lang="fr-BE" sz="2800" dirty="0" smtClean="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30</a:t>
            </a:fld>
            <a:endParaRPr lang="en-US"/>
          </a:p>
        </p:txBody>
      </p:sp>
      <p:sp>
        <p:nvSpPr>
          <p:cNvPr id="5" name="Espace réservé du pied de page 4"/>
          <p:cNvSpPr>
            <a:spLocks noGrp="1"/>
          </p:cNvSpPr>
          <p:nvPr>
            <p:ph type="ftr" sz="quarter" idx="3"/>
          </p:nvPr>
        </p:nvSpPr>
        <p:spPr>
          <a:ln w="3175">
            <a:noFill/>
          </a:ln>
        </p:spPr>
        <p:txBody>
          <a:bodyPr/>
          <a:lstStyle/>
          <a:p>
            <a:r>
              <a:rPr lang="fr-BE" smtClean="0">
                <a:solidFill>
                  <a:srgbClr val="278989"/>
                </a:solidFill>
              </a:rPr>
              <a:t>Alma – Resource management – Gestion des exemplaires</a:t>
            </a:r>
            <a:endParaRPr lang="en-US">
              <a:solidFill>
                <a:srgbClr val="278989"/>
              </a:solidFill>
            </a:endParaRPr>
          </a:p>
        </p:txBody>
      </p:sp>
    </p:spTree>
    <p:extLst>
      <p:ext uri="{BB962C8B-B14F-4D97-AF65-F5344CB8AC3E}">
        <p14:creationId xmlns:p14="http://schemas.microsoft.com/office/powerpoint/2010/main" val="4010374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182" y="188638"/>
            <a:ext cx="8257606" cy="1080121"/>
          </a:xfrm>
        </p:spPr>
        <p:txBody>
          <a:bodyPr/>
          <a:lstStyle/>
          <a:p>
            <a:r>
              <a:rPr lang="fr-BE" sz="2800" smtClean="0"/>
              <a:t/>
            </a:r>
            <a:br>
              <a:rPr lang="fr-BE" sz="2800" smtClean="0"/>
            </a:br>
            <a:r>
              <a:rPr lang="fr-BE" sz="2800"/>
              <a:t/>
            </a:r>
            <a:br>
              <a:rPr lang="fr-BE" sz="2800"/>
            </a:br>
            <a:r>
              <a:rPr lang="fr-BE" sz="2800" smtClean="0"/>
              <a:t>Ouvrir </a:t>
            </a:r>
            <a:r>
              <a:rPr lang="fr-BE" sz="2800"/>
              <a:t>les exemplaires prévus (Open predicted items)</a:t>
            </a:r>
            <a:r>
              <a:rPr lang="fr-BE" sz="2800">
                <a:effectLst>
                  <a:outerShdw blurRad="38100" dist="38100" dir="2700000" algn="tl">
                    <a:srgbClr val="000000">
                      <a:alpha val="43137"/>
                    </a:srgbClr>
                  </a:outerShdw>
                </a:effectLst>
              </a:rPr>
              <a:t/>
            </a:r>
            <a:br>
              <a:rPr lang="fr-BE" sz="2800">
                <a:effectLst>
                  <a:outerShdw blurRad="38100" dist="38100" dir="2700000" algn="tl">
                    <a:srgbClr val="000000">
                      <a:alpha val="43137"/>
                    </a:srgbClr>
                  </a:outerShdw>
                </a:effectLst>
              </a:rPr>
            </a:br>
            <a:r>
              <a:rPr lang="fr-BE">
                <a:effectLst>
                  <a:outerShdw blurRad="38100" dist="38100" dir="2700000" algn="tl">
                    <a:srgbClr val="000000">
                      <a:alpha val="43137"/>
                    </a:srgbClr>
                  </a:outerShdw>
                </a:effectLst>
              </a:rPr>
              <a:t/>
            </a:r>
            <a:br>
              <a:rPr lang="fr-BE">
                <a:effectLst>
                  <a:outerShdw blurRad="38100" dist="38100" dir="2700000" algn="tl">
                    <a:srgbClr val="000000">
                      <a:alpha val="43137"/>
                    </a:srgbClr>
                  </a:outerShdw>
                </a:effectLst>
              </a:rPr>
            </a:br>
            <a:endParaRPr lang="fr-BE"/>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31</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a:p>
        </p:txBody>
      </p:sp>
      <p:sp>
        <p:nvSpPr>
          <p:cNvPr id="11" name="ZoneTexte 10"/>
          <p:cNvSpPr txBox="1"/>
          <p:nvPr/>
        </p:nvSpPr>
        <p:spPr>
          <a:xfrm>
            <a:off x="274182" y="1556792"/>
            <a:ext cx="8114242" cy="3170099"/>
          </a:xfrm>
          <a:prstGeom prst="rect">
            <a:avLst/>
          </a:prstGeom>
          <a:noFill/>
        </p:spPr>
        <p:txBody>
          <a:bodyPr wrap="square" rtlCol="0">
            <a:spAutoFit/>
          </a:bodyPr>
          <a:lstStyle/>
          <a:p>
            <a:r>
              <a:rPr lang="fr-BE" sz="2000" smtClean="0"/>
              <a:t>Les exemplaires prévus sont des exemplaires créés automatiquement par le système lorsque la notice de fonds (HOL) contient les zones MARC qui permettent d’établir un calendrier prévisionnel pour la gestion des publications en série. </a:t>
            </a:r>
          </a:p>
          <a:p>
            <a:r>
              <a:rPr lang="fr-BE" sz="2000" smtClean="0"/>
              <a:t>La création des exemplaires permet ensuite d’assurer le suivi de réception des fascicules (bulletinage) à partir du menu Acquisitions &gt;&gt; Receiving and Invoicing &gt;&gt; Receive.</a:t>
            </a:r>
          </a:p>
          <a:p>
            <a:endParaRPr lang="fr-BE" sz="2000"/>
          </a:p>
          <a:p>
            <a:r>
              <a:rPr lang="fr-BE" sz="2000" smtClean="0"/>
              <a:t>Cette fonctionnalité est abordée dans la formation </a:t>
            </a:r>
            <a:r>
              <a:rPr lang="fr-BE" sz="2000" b="1"/>
              <a:t>Bulletinage &amp; modèles prévisionnels dans </a:t>
            </a:r>
            <a:r>
              <a:rPr lang="fr-BE" sz="2000" b="1" smtClean="0"/>
              <a:t>Alma</a:t>
            </a:r>
            <a:r>
              <a:rPr lang="fr-BE" sz="2000" smtClean="0"/>
              <a:t>.</a:t>
            </a:r>
            <a:endParaRPr lang="fr-BE" sz="2000"/>
          </a:p>
        </p:txBody>
      </p:sp>
    </p:spTree>
    <p:extLst>
      <p:ext uri="{BB962C8B-B14F-4D97-AF65-F5344CB8AC3E}">
        <p14:creationId xmlns:p14="http://schemas.microsoft.com/office/powerpoint/2010/main" val="774292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7992888" cy="5780112"/>
          </a:xfrm>
          <a:noFill/>
        </p:spPr>
        <p:txBody>
          <a:bodyPr>
            <a:normAutofit fontScale="85000" lnSpcReduction="20000"/>
          </a:bodyPr>
          <a:lstStyle/>
          <a:p>
            <a:pPr>
              <a:buClrTx/>
              <a:buSzPct val="110000"/>
              <a:buFont typeface="Wingdings" panose="05000000000000000000" pitchFamily="2" charset="2"/>
              <a:buChar char="ü"/>
            </a:pPr>
            <a:r>
              <a:rPr lang="fr-BE" sz="2800" smtClean="0">
                <a:effectLst>
                  <a:outerShdw blurRad="38100" dist="38100" dir="2700000" algn="tl">
                    <a:srgbClr val="000000">
                      <a:alpha val="43137"/>
                    </a:srgbClr>
                  </a:outerShdw>
                </a:effectLst>
              </a:rPr>
              <a:t>Visualiser l’inventaire physique</a:t>
            </a:r>
          </a:p>
          <a:p>
            <a:pPr>
              <a:buClrTx/>
              <a:buSzPct val="110000"/>
              <a:buFont typeface="Wingdings" panose="05000000000000000000" pitchFamily="2" charset="2"/>
              <a:buChar char="ü"/>
            </a:pPr>
            <a:r>
              <a:rPr lang="fr-BE" sz="2800" b="1" smtClean="0">
                <a:solidFill>
                  <a:srgbClr val="0070C0"/>
                </a:solidFill>
                <a:effectLst>
                  <a:outerShdw blurRad="38100" dist="38100" dir="2700000" algn="tl">
                    <a:srgbClr val="000000">
                      <a:alpha val="43137"/>
                    </a:srgbClr>
                  </a:outerShdw>
                </a:effectLst>
              </a:rPr>
              <a:t>Liste des exemplaires</a:t>
            </a:r>
          </a:p>
          <a:p>
            <a:pPr lvl="1">
              <a:buClrTx/>
              <a:buSzPct val="110000"/>
              <a:buFont typeface="Wingdings" panose="05000000000000000000" pitchFamily="2" charset="2"/>
              <a:buChar char="ü"/>
            </a:pPr>
            <a:r>
              <a:rPr lang="fr-BE" sz="2800">
                <a:effectLst>
                  <a:outerShdw blurRad="38100" dist="38100" dir="2700000" algn="tl">
                    <a:srgbClr val="000000">
                      <a:alpha val="43137"/>
                    </a:srgbClr>
                  </a:outerShdw>
                </a:effectLst>
              </a:rPr>
              <a:t>Présentation</a:t>
            </a:r>
          </a:p>
          <a:p>
            <a:pPr lvl="1">
              <a:buClrTx/>
              <a:buSzPct val="110000"/>
              <a:buFont typeface="Wingdings" panose="05000000000000000000" pitchFamily="2" charset="2"/>
              <a:buChar char="ü"/>
            </a:pPr>
            <a:r>
              <a:rPr lang="fr-BE" sz="2600">
                <a:effectLst>
                  <a:outerShdw blurRad="38100" dist="38100" dir="2700000" algn="tl">
                    <a:srgbClr val="000000">
                      <a:alpha val="43137"/>
                    </a:srgbClr>
                  </a:outerShdw>
                </a:effectLst>
              </a:rPr>
              <a:t>Fonctionnalités du bouton Actions </a:t>
            </a:r>
            <a:endParaRPr lang="fr-BE" sz="2600" smtClean="0">
              <a:effectLst>
                <a:outerShdw blurRad="38100" dist="38100" dir="2700000" algn="tl">
                  <a:srgbClr val="000000">
                    <a:alpha val="43137"/>
                  </a:srgbClr>
                </a:outerShdw>
              </a:effectLst>
            </a:endParaRPr>
          </a:p>
          <a:p>
            <a:pPr lvl="1">
              <a:buClrTx/>
              <a:buSzPct val="110000"/>
              <a:buFont typeface="Wingdings" panose="05000000000000000000" pitchFamily="2" charset="2"/>
              <a:buChar char="ü"/>
            </a:pPr>
            <a:r>
              <a:rPr lang="fr-BE" sz="2600" smtClean="0">
                <a:effectLst>
                  <a:outerShdw blurRad="38100" dist="38100" dir="2700000" algn="tl">
                    <a:srgbClr val="000000">
                      <a:alpha val="43137"/>
                    </a:srgbClr>
                  </a:outerShdw>
                </a:effectLst>
              </a:rPr>
              <a:t>Fonctionnalités possibles à partir de la liste de tous les exemplaires lorsqu’il y a plusieurs notices HOL</a:t>
            </a: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Modifier la collection (Change Holdings)</a:t>
            </a: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Lier à une autre notice bib (Relink to another Bib)</a:t>
            </a:r>
          </a:p>
          <a:p>
            <a:pPr lvl="1">
              <a:buClrTx/>
              <a:buSzPct val="110000"/>
              <a:buFont typeface="Wingdings" panose="05000000000000000000" pitchFamily="2" charset="2"/>
              <a:buChar char="ü"/>
            </a:pPr>
            <a:r>
              <a:rPr lang="fr-BE" sz="2600">
                <a:solidFill>
                  <a:srgbClr val="0070C0"/>
                </a:solidFill>
                <a:effectLst>
                  <a:outerShdw blurRad="38100" dist="38100" dir="2700000" algn="tl">
                    <a:srgbClr val="000000">
                      <a:alpha val="43137"/>
                    </a:srgbClr>
                  </a:outerShdw>
                </a:effectLst>
              </a:rPr>
              <a:t>Fonctionnalités possibles à partir de la liste </a:t>
            </a:r>
            <a:r>
              <a:rPr lang="fr-BE" sz="2600" smtClean="0">
                <a:solidFill>
                  <a:srgbClr val="0070C0"/>
                </a:solidFill>
                <a:effectLst>
                  <a:outerShdw blurRad="38100" dist="38100" dir="2700000" algn="tl">
                    <a:srgbClr val="000000">
                      <a:alpha val="43137"/>
                    </a:srgbClr>
                  </a:outerShdw>
                </a:effectLst>
              </a:rPr>
              <a:t>des exemplaires rattachés à 1 même notice HOL</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Ajouter un exemplaire (Add item</a:t>
            </a:r>
            <a:r>
              <a:rPr lang="fr-BE" sz="2400" smtClean="0">
                <a:effectLst>
                  <a:outerShdw blurRad="38100" dist="38100" dir="2700000" algn="tl">
                    <a:srgbClr val="000000">
                      <a:alpha val="43137"/>
                    </a:srgbClr>
                  </a:outerShdw>
                </a:effectLst>
              </a:rPr>
              <a:t>)</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Modifier </a:t>
            </a:r>
            <a:r>
              <a:rPr lang="fr-BE" sz="2400" i="1">
                <a:solidFill>
                  <a:schemeClr val="bg1">
                    <a:lumMod val="50000"/>
                  </a:schemeClr>
                </a:solidFill>
                <a:effectLst>
                  <a:outerShdw blurRad="38100" dist="38100" dir="2700000" algn="tl">
                    <a:srgbClr val="000000">
                      <a:alpha val="43137"/>
                    </a:srgbClr>
                  </a:outerShdw>
                </a:effectLst>
              </a:rPr>
              <a:t>la collection (Change </a:t>
            </a:r>
            <a:r>
              <a:rPr lang="fr-BE" sz="2400" i="1" smtClean="0">
                <a:solidFill>
                  <a:schemeClr val="bg1">
                    <a:lumMod val="50000"/>
                  </a:schemeClr>
                </a:solidFill>
                <a:effectLst>
                  <a:outerShdw blurRad="38100" dist="38100" dir="2700000" algn="tl">
                    <a:srgbClr val="000000">
                      <a:alpha val="43137"/>
                    </a:srgbClr>
                  </a:outerShdw>
                </a:effectLst>
              </a:rPr>
              <a:t>Holdings)</a:t>
            </a:r>
            <a:endParaRPr lang="fr-BE" sz="2400" i="1">
              <a:solidFill>
                <a:schemeClr val="bg1">
                  <a:lumMod val="50000"/>
                </a:schemeClr>
              </a:solidFill>
              <a:effectLst>
                <a:outerShdw blurRad="38100" dist="38100" dir="2700000" algn="tl">
                  <a:srgbClr val="000000">
                    <a:alpha val="43137"/>
                  </a:srgbClr>
                </a:outerShdw>
              </a:effectLst>
            </a:endParaRP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Ouvrir </a:t>
            </a:r>
            <a:r>
              <a:rPr lang="fr-BE" sz="2400">
                <a:effectLst>
                  <a:outerShdw blurRad="38100" dist="38100" dir="2700000" algn="tl">
                    <a:srgbClr val="000000">
                      <a:alpha val="43137"/>
                    </a:srgbClr>
                  </a:outerShdw>
                </a:effectLst>
              </a:rPr>
              <a:t>les exemplaires prévus (Open predicted items)</a:t>
            </a:r>
          </a:p>
          <a:p>
            <a:pPr lvl="2">
              <a:buClrTx/>
              <a:buSzPct val="110000"/>
              <a:buFont typeface="Wingdings" panose="05000000000000000000" pitchFamily="2" charset="2"/>
              <a:buChar char="ü"/>
            </a:pPr>
            <a:r>
              <a:rPr lang="fr-BE" sz="2400">
                <a:solidFill>
                  <a:srgbClr val="0070C0"/>
                </a:solidFill>
                <a:effectLst>
                  <a:outerShdw blurRad="38100" dist="38100" dir="2700000" algn="tl">
                    <a:srgbClr val="000000">
                      <a:alpha val="43137"/>
                    </a:srgbClr>
                  </a:outerShdw>
                </a:effectLst>
              </a:rPr>
              <a:t>Supprimer </a:t>
            </a:r>
            <a:r>
              <a:rPr lang="fr-BE" sz="2400" smtClean="0">
                <a:solidFill>
                  <a:srgbClr val="0070C0"/>
                </a:solidFill>
                <a:effectLst>
                  <a:outerShdw blurRad="38100" dist="38100" dir="2700000" algn="tl">
                    <a:srgbClr val="000000">
                      <a:alpha val="43137"/>
                    </a:srgbClr>
                  </a:outerShdw>
                </a:effectLst>
              </a:rPr>
              <a:t>des exemplaires (Withdraw items)</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Reliure (Bind Items)</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Lier </a:t>
            </a:r>
            <a:r>
              <a:rPr lang="fr-BE" sz="2400" i="1">
                <a:solidFill>
                  <a:schemeClr val="bg1">
                    <a:lumMod val="50000"/>
                  </a:schemeClr>
                </a:solidFill>
                <a:effectLst>
                  <a:outerShdw blurRad="38100" dist="38100" dir="2700000" algn="tl">
                    <a:srgbClr val="000000">
                      <a:alpha val="43137"/>
                    </a:srgbClr>
                  </a:outerShdw>
                </a:effectLst>
              </a:rPr>
              <a:t>à une autre notice bib (Relink to another Bib)</a:t>
            </a:r>
          </a:p>
          <a:p>
            <a:pPr>
              <a:buClrTx/>
              <a:buSzPct val="110000"/>
              <a:buFont typeface="Wingdings" panose="05000000000000000000" pitchFamily="2" charset="2"/>
              <a:buChar char="ü"/>
            </a:pPr>
            <a:r>
              <a:rPr lang="fr-BE" sz="2800" smtClean="0">
                <a:effectLst>
                  <a:outerShdw blurRad="38100" dist="38100" dir="2700000" algn="tl">
                    <a:srgbClr val="000000">
                      <a:alpha val="43137"/>
                    </a:srgbClr>
                  </a:outerShdw>
                </a:effectLst>
              </a:rPr>
              <a:t>L’éditeur d’exemplaire physique (Physical item editor)</a:t>
            </a:r>
            <a:endParaRPr lang="fr-BE" sz="2800" dirty="0" smtClean="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32</a:t>
            </a:fld>
            <a:endParaRPr lang="en-US"/>
          </a:p>
        </p:txBody>
      </p:sp>
      <p:sp>
        <p:nvSpPr>
          <p:cNvPr id="5" name="Espace réservé du pied de page 4"/>
          <p:cNvSpPr>
            <a:spLocks noGrp="1"/>
          </p:cNvSpPr>
          <p:nvPr>
            <p:ph type="ftr" sz="quarter" idx="3"/>
          </p:nvPr>
        </p:nvSpPr>
        <p:spPr>
          <a:ln w="3175">
            <a:noFill/>
          </a:ln>
        </p:spPr>
        <p:txBody>
          <a:bodyPr/>
          <a:lstStyle/>
          <a:p>
            <a:r>
              <a:rPr lang="fr-BE" smtClean="0">
                <a:solidFill>
                  <a:srgbClr val="278989"/>
                </a:solidFill>
              </a:rPr>
              <a:t>Alma – Resource management – Gestion des exemplaires</a:t>
            </a:r>
            <a:endParaRPr lang="en-US">
              <a:solidFill>
                <a:srgbClr val="278989"/>
              </a:solidFill>
            </a:endParaRPr>
          </a:p>
        </p:txBody>
      </p:sp>
    </p:spTree>
    <p:extLst>
      <p:ext uri="{BB962C8B-B14F-4D97-AF65-F5344CB8AC3E}">
        <p14:creationId xmlns:p14="http://schemas.microsoft.com/office/powerpoint/2010/main" val="2616926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a:t>Supprimer des exemplaires (Withdraw items)</a:t>
            </a:r>
            <a:br>
              <a:rPr lang="fr-BE" sz="2800"/>
            </a:br>
            <a:endParaRPr lang="fr-BE" sz="280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33</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a:p>
        </p:txBody>
      </p:sp>
      <p:pic>
        <p:nvPicPr>
          <p:cNvPr id="6" name="Image 5"/>
          <p:cNvPicPr>
            <a:picLocks noChangeAspect="1"/>
          </p:cNvPicPr>
          <p:nvPr/>
        </p:nvPicPr>
        <p:blipFill>
          <a:blip r:embed="rId2"/>
          <a:stretch>
            <a:fillRect/>
          </a:stretch>
        </p:blipFill>
        <p:spPr>
          <a:xfrm>
            <a:off x="24194" y="1052736"/>
            <a:ext cx="8280000" cy="3714153"/>
          </a:xfrm>
          <a:prstGeom prst="rect">
            <a:avLst/>
          </a:prstGeom>
        </p:spPr>
      </p:pic>
      <p:sp>
        <p:nvSpPr>
          <p:cNvPr id="7" name="Rectangle à coins arrondis 6"/>
          <p:cNvSpPr/>
          <p:nvPr/>
        </p:nvSpPr>
        <p:spPr>
          <a:xfrm>
            <a:off x="5076056" y="2420888"/>
            <a:ext cx="1224136" cy="4889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Flèche vers le haut 7"/>
          <p:cNvSpPr/>
          <p:nvPr/>
        </p:nvSpPr>
        <p:spPr>
          <a:xfrm flipV="1">
            <a:off x="5508104" y="3005913"/>
            <a:ext cx="227326" cy="900873"/>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p:cNvSpPr/>
          <p:nvPr/>
        </p:nvSpPr>
        <p:spPr>
          <a:xfrm>
            <a:off x="251520" y="3906789"/>
            <a:ext cx="432048" cy="746348"/>
          </a:xfrm>
          <a:prstGeom prst="ellipse">
            <a:avLst/>
          </a:prstGeom>
          <a:noFill/>
          <a:ln>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1" name="Connecteur droit avec flèche 10"/>
          <p:cNvCxnSpPr/>
          <p:nvPr/>
        </p:nvCxnSpPr>
        <p:spPr>
          <a:xfrm flipV="1">
            <a:off x="683568" y="2909813"/>
            <a:ext cx="4392488" cy="1095251"/>
          </a:xfrm>
          <a:prstGeom prst="straightConnector1">
            <a:avLst/>
          </a:prstGeom>
          <a:ln w="31750">
            <a:solidFill>
              <a:srgbClr val="FE3600"/>
            </a:solidFill>
            <a:tailEnd type="triangle"/>
          </a:ln>
        </p:spPr>
        <p:style>
          <a:lnRef idx="1">
            <a:schemeClr val="accent1"/>
          </a:lnRef>
          <a:fillRef idx="0">
            <a:schemeClr val="accent1"/>
          </a:fillRef>
          <a:effectRef idx="0">
            <a:schemeClr val="accent1"/>
          </a:effectRef>
          <a:fontRef idx="minor">
            <a:schemeClr val="tx1"/>
          </a:fontRef>
        </p:style>
      </p:cxnSp>
      <p:pic>
        <p:nvPicPr>
          <p:cNvPr id="14" name="Espace réservé du contenu 13"/>
          <p:cNvPicPr>
            <a:picLocks noGrp="1" noChangeAspect="1"/>
          </p:cNvPicPr>
          <p:nvPr>
            <p:ph idx="1"/>
          </p:nvPr>
        </p:nvPicPr>
        <p:blipFill>
          <a:blip r:embed="rId3"/>
          <a:stretch>
            <a:fillRect/>
          </a:stretch>
        </p:blipFill>
        <p:spPr>
          <a:xfrm>
            <a:off x="2711293" y="3934454"/>
            <a:ext cx="4969247" cy="1760973"/>
          </a:xfrm>
          <a:prstGeom prst="rect">
            <a:avLst/>
          </a:prstGeom>
          <a:ln>
            <a:solidFill>
              <a:schemeClr val="accent6">
                <a:lumMod val="50000"/>
              </a:schemeClr>
            </a:solidFill>
          </a:ln>
        </p:spPr>
      </p:pic>
      <p:pic>
        <p:nvPicPr>
          <p:cNvPr id="15" name="Image 14"/>
          <p:cNvPicPr>
            <a:picLocks noChangeAspect="1"/>
          </p:cNvPicPr>
          <p:nvPr/>
        </p:nvPicPr>
        <p:blipFill>
          <a:blip r:embed="rId4"/>
          <a:stretch>
            <a:fillRect/>
          </a:stretch>
        </p:blipFill>
        <p:spPr>
          <a:xfrm>
            <a:off x="3491879" y="6094373"/>
            <a:ext cx="4084711" cy="586419"/>
          </a:xfrm>
          <a:prstGeom prst="rect">
            <a:avLst/>
          </a:prstGeom>
        </p:spPr>
      </p:pic>
      <p:cxnSp>
        <p:nvCxnSpPr>
          <p:cNvPr id="18" name="Connecteur droit avec flèche 17"/>
          <p:cNvCxnSpPr/>
          <p:nvPr/>
        </p:nvCxnSpPr>
        <p:spPr>
          <a:xfrm flipH="1">
            <a:off x="6300192" y="5648960"/>
            <a:ext cx="1080120" cy="396240"/>
          </a:xfrm>
          <a:prstGeom prst="straightConnector1">
            <a:avLst/>
          </a:prstGeom>
          <a:ln w="82550">
            <a:solidFill>
              <a:srgbClr val="FE3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052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a:t>Supprimer des exemplaires (Withdraw items)</a:t>
            </a:r>
            <a:br>
              <a:rPr lang="fr-BE" sz="2800"/>
            </a:br>
            <a:endParaRPr lang="fr-BE" sz="280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34</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a:p>
        </p:txBody>
      </p:sp>
      <p:sp>
        <p:nvSpPr>
          <p:cNvPr id="17" name="ZoneTexte 16"/>
          <p:cNvSpPr txBox="1"/>
          <p:nvPr/>
        </p:nvSpPr>
        <p:spPr>
          <a:xfrm>
            <a:off x="395536" y="1008474"/>
            <a:ext cx="7848872" cy="1785104"/>
          </a:xfrm>
          <a:prstGeom prst="rect">
            <a:avLst/>
          </a:prstGeom>
          <a:noFill/>
        </p:spPr>
        <p:txBody>
          <a:bodyPr wrap="square" rtlCol="0">
            <a:spAutoFit/>
          </a:bodyPr>
          <a:lstStyle/>
          <a:p>
            <a:r>
              <a:rPr lang="fr-BE" sz="2200" b="1" smtClean="0">
                <a:solidFill>
                  <a:srgbClr val="C00000"/>
                </a:solidFill>
              </a:rPr>
              <a:t>Une notice Holding doit toujours avoir au moins 1 exemplaire.</a:t>
            </a:r>
          </a:p>
          <a:p>
            <a:endParaRPr lang="fr-BE" sz="2200" b="1">
              <a:solidFill>
                <a:srgbClr val="C00000"/>
              </a:solidFill>
            </a:endParaRPr>
          </a:p>
          <a:p>
            <a:r>
              <a:rPr lang="fr-BE" sz="2200" b="1" smtClean="0">
                <a:solidFill>
                  <a:srgbClr val="C00000"/>
                </a:solidFill>
              </a:rPr>
              <a:t>Si TOUS les </a:t>
            </a:r>
            <a:r>
              <a:rPr lang="fr-BE" sz="2200" b="1" dirty="0" smtClean="0">
                <a:solidFill>
                  <a:srgbClr val="C00000"/>
                </a:solidFill>
              </a:rPr>
              <a:t>exemplaires d’une </a:t>
            </a:r>
            <a:r>
              <a:rPr lang="fr-BE" sz="2200" b="1" smtClean="0">
                <a:solidFill>
                  <a:srgbClr val="C00000"/>
                </a:solidFill>
              </a:rPr>
              <a:t>collection (notice HOL) sont </a:t>
            </a:r>
            <a:r>
              <a:rPr lang="fr-BE" sz="2200" b="1" dirty="0" smtClean="0">
                <a:solidFill>
                  <a:srgbClr val="C00000"/>
                </a:solidFill>
              </a:rPr>
              <a:t>supprimés</a:t>
            </a:r>
            <a:r>
              <a:rPr lang="fr-BE" sz="2200" smtClean="0">
                <a:solidFill>
                  <a:srgbClr val="C00000"/>
                </a:solidFill>
              </a:rPr>
              <a:t>, </a:t>
            </a:r>
            <a:r>
              <a:rPr lang="fr-BE" sz="2200" b="1" smtClean="0">
                <a:solidFill>
                  <a:srgbClr val="C00000"/>
                </a:solidFill>
              </a:rPr>
              <a:t>un </a:t>
            </a:r>
            <a:r>
              <a:rPr lang="fr-BE" sz="2200" b="1" dirty="0" smtClean="0">
                <a:solidFill>
                  <a:srgbClr val="C00000"/>
                </a:solidFill>
              </a:rPr>
              <a:t>message demande ce qu’il faut faire de la notice </a:t>
            </a:r>
            <a:r>
              <a:rPr lang="fr-BE" sz="2200" b="1" smtClean="0">
                <a:solidFill>
                  <a:srgbClr val="C00000"/>
                </a:solidFill>
              </a:rPr>
              <a:t>de fonds :</a:t>
            </a:r>
            <a:endParaRPr lang="fr-BE" sz="2200" b="1" dirty="0">
              <a:solidFill>
                <a:srgbClr val="C00000"/>
              </a:solidFill>
            </a:endParaRPr>
          </a:p>
        </p:txBody>
      </p:sp>
      <p:pic>
        <p:nvPicPr>
          <p:cNvPr id="19" name="Image 18"/>
          <p:cNvPicPr>
            <a:picLocks noChangeAspect="1"/>
          </p:cNvPicPr>
          <p:nvPr/>
        </p:nvPicPr>
        <p:blipFill>
          <a:blip r:embed="rId2"/>
          <a:stretch>
            <a:fillRect/>
          </a:stretch>
        </p:blipFill>
        <p:spPr>
          <a:xfrm>
            <a:off x="395537" y="2823306"/>
            <a:ext cx="7881742" cy="3414006"/>
          </a:xfrm>
          <a:prstGeom prst="rect">
            <a:avLst/>
          </a:prstGeom>
        </p:spPr>
      </p:pic>
    </p:spTree>
    <p:extLst>
      <p:ext uri="{BB962C8B-B14F-4D97-AF65-F5344CB8AC3E}">
        <p14:creationId xmlns:p14="http://schemas.microsoft.com/office/powerpoint/2010/main" val="1029644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16174"/>
            <a:ext cx="7992888" cy="1143000"/>
          </a:xfrm>
        </p:spPr>
        <p:txBody>
          <a:bodyPr/>
          <a:lstStyle/>
          <a:p>
            <a:r>
              <a:rPr lang="fr-BE" sz="2800" smtClean="0"/>
              <a:t/>
            </a:r>
            <a:br>
              <a:rPr lang="fr-BE" sz="2800" smtClean="0"/>
            </a:br>
            <a:r>
              <a:rPr lang="fr-BE" sz="2800" smtClean="0"/>
              <a:t>Supprimer </a:t>
            </a:r>
            <a:r>
              <a:rPr lang="fr-BE" sz="2800"/>
              <a:t>des exemplaires (Withdraw items</a:t>
            </a:r>
            <a:r>
              <a:rPr lang="fr-BE" sz="2800" smtClean="0"/>
              <a:t>) à partir d’un résultat de recherche </a:t>
            </a:r>
            <a:r>
              <a:rPr lang="fr-BE" sz="2800"/>
              <a:t/>
            </a:r>
            <a:br>
              <a:rPr lang="fr-BE" sz="2800"/>
            </a:br>
            <a:endParaRPr lang="fr-BE" sz="280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35</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3" y="188639"/>
            <a:ext cx="693282" cy="576065"/>
          </a:xfrm>
          <a:prstGeom prst="rect">
            <a:avLst/>
          </a:prstGeom>
          <a:ln>
            <a:solidFill>
              <a:srgbClr val="FE3600"/>
            </a:solidFill>
          </a:ln>
        </p:spPr>
      </p:pic>
      <p:pic>
        <p:nvPicPr>
          <p:cNvPr id="6" name="Image 5"/>
          <p:cNvPicPr>
            <a:picLocks noChangeAspect="1"/>
          </p:cNvPicPr>
          <p:nvPr/>
        </p:nvPicPr>
        <p:blipFill>
          <a:blip r:embed="rId3"/>
          <a:stretch>
            <a:fillRect/>
          </a:stretch>
        </p:blipFill>
        <p:spPr>
          <a:xfrm>
            <a:off x="292587" y="2388816"/>
            <a:ext cx="8095837" cy="2882451"/>
          </a:xfrm>
          <a:prstGeom prst="rect">
            <a:avLst/>
          </a:prstGeom>
        </p:spPr>
      </p:pic>
      <p:sp>
        <p:nvSpPr>
          <p:cNvPr id="7" name="ZoneTexte 6"/>
          <p:cNvSpPr txBox="1"/>
          <p:nvPr/>
        </p:nvSpPr>
        <p:spPr>
          <a:xfrm>
            <a:off x="395536" y="1839583"/>
            <a:ext cx="6984775" cy="400110"/>
          </a:xfrm>
          <a:prstGeom prst="rect">
            <a:avLst/>
          </a:prstGeom>
          <a:noFill/>
        </p:spPr>
        <p:txBody>
          <a:bodyPr wrap="square" rtlCol="0">
            <a:spAutoFit/>
          </a:bodyPr>
          <a:lstStyle/>
          <a:p>
            <a:r>
              <a:rPr lang="fr-BE" sz="2000" smtClean="0"/>
              <a:t>Recherche Physical items (exemplaires physiques)</a:t>
            </a:r>
            <a:endParaRPr lang="fr-BE" sz="2000"/>
          </a:p>
        </p:txBody>
      </p:sp>
      <p:sp>
        <p:nvSpPr>
          <p:cNvPr id="8" name="Rectangle 7"/>
          <p:cNvSpPr/>
          <p:nvPr/>
        </p:nvSpPr>
        <p:spPr>
          <a:xfrm>
            <a:off x="6372200" y="4077072"/>
            <a:ext cx="1152128" cy="504056"/>
          </a:xfrm>
          <a:prstGeom prst="rect">
            <a:avLst/>
          </a:prstGeom>
          <a:noFill/>
          <a:ln>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878576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7992888" cy="5780112"/>
          </a:xfrm>
          <a:noFill/>
        </p:spPr>
        <p:txBody>
          <a:bodyPr>
            <a:normAutofit fontScale="85000" lnSpcReduction="20000"/>
          </a:bodyPr>
          <a:lstStyle/>
          <a:p>
            <a:pPr>
              <a:buClrTx/>
              <a:buSzPct val="110000"/>
              <a:buFont typeface="Wingdings" panose="05000000000000000000" pitchFamily="2" charset="2"/>
              <a:buChar char="ü"/>
            </a:pPr>
            <a:r>
              <a:rPr lang="fr-BE" sz="2800" smtClean="0">
                <a:effectLst>
                  <a:outerShdw blurRad="38100" dist="38100" dir="2700000" algn="tl">
                    <a:srgbClr val="000000">
                      <a:alpha val="43137"/>
                    </a:srgbClr>
                  </a:outerShdw>
                </a:effectLst>
              </a:rPr>
              <a:t>Visualiser l’inventaire physique</a:t>
            </a:r>
          </a:p>
          <a:p>
            <a:pPr>
              <a:buClrTx/>
              <a:buSzPct val="110000"/>
              <a:buFont typeface="Wingdings" panose="05000000000000000000" pitchFamily="2" charset="2"/>
              <a:buChar char="ü"/>
            </a:pPr>
            <a:r>
              <a:rPr lang="fr-BE" sz="2800" b="1" smtClean="0">
                <a:solidFill>
                  <a:srgbClr val="0070C0"/>
                </a:solidFill>
                <a:effectLst>
                  <a:outerShdw blurRad="38100" dist="38100" dir="2700000" algn="tl">
                    <a:srgbClr val="000000">
                      <a:alpha val="43137"/>
                    </a:srgbClr>
                  </a:outerShdw>
                </a:effectLst>
              </a:rPr>
              <a:t>Liste des exemplaires</a:t>
            </a:r>
          </a:p>
          <a:p>
            <a:pPr lvl="1">
              <a:buClrTx/>
              <a:buSzPct val="110000"/>
              <a:buFont typeface="Wingdings" panose="05000000000000000000" pitchFamily="2" charset="2"/>
              <a:buChar char="ü"/>
            </a:pPr>
            <a:r>
              <a:rPr lang="fr-BE" sz="2800">
                <a:effectLst>
                  <a:outerShdw blurRad="38100" dist="38100" dir="2700000" algn="tl">
                    <a:srgbClr val="000000">
                      <a:alpha val="43137"/>
                    </a:srgbClr>
                  </a:outerShdw>
                </a:effectLst>
              </a:rPr>
              <a:t>Présentation</a:t>
            </a:r>
          </a:p>
          <a:p>
            <a:pPr lvl="1">
              <a:buClrTx/>
              <a:buSzPct val="110000"/>
              <a:buFont typeface="Wingdings" panose="05000000000000000000" pitchFamily="2" charset="2"/>
              <a:buChar char="ü"/>
            </a:pPr>
            <a:r>
              <a:rPr lang="fr-BE" sz="2600">
                <a:effectLst>
                  <a:outerShdw blurRad="38100" dist="38100" dir="2700000" algn="tl">
                    <a:srgbClr val="000000">
                      <a:alpha val="43137"/>
                    </a:srgbClr>
                  </a:outerShdw>
                </a:effectLst>
              </a:rPr>
              <a:t>Fonctionnalités du bouton Actions </a:t>
            </a:r>
            <a:endParaRPr lang="fr-BE" sz="2600" smtClean="0">
              <a:effectLst>
                <a:outerShdw blurRad="38100" dist="38100" dir="2700000" algn="tl">
                  <a:srgbClr val="000000">
                    <a:alpha val="43137"/>
                  </a:srgbClr>
                </a:outerShdw>
              </a:effectLst>
            </a:endParaRPr>
          </a:p>
          <a:p>
            <a:pPr lvl="1">
              <a:buClrTx/>
              <a:buSzPct val="110000"/>
              <a:buFont typeface="Wingdings" panose="05000000000000000000" pitchFamily="2" charset="2"/>
              <a:buChar char="ü"/>
            </a:pPr>
            <a:r>
              <a:rPr lang="fr-BE" sz="2600" smtClean="0">
                <a:effectLst>
                  <a:outerShdw blurRad="38100" dist="38100" dir="2700000" algn="tl">
                    <a:srgbClr val="000000">
                      <a:alpha val="43137"/>
                    </a:srgbClr>
                  </a:outerShdw>
                </a:effectLst>
              </a:rPr>
              <a:t>Fonctionnalités possibles à partir de la liste de tous les exemplaires lorsqu’il y a plusieurs notices HOL</a:t>
            </a: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Modifier la collection (Change Holdings)</a:t>
            </a: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Lier à une autre notice bib (Relink to another Bib)</a:t>
            </a:r>
          </a:p>
          <a:p>
            <a:pPr lvl="1">
              <a:buClrTx/>
              <a:buSzPct val="110000"/>
              <a:buFont typeface="Wingdings" panose="05000000000000000000" pitchFamily="2" charset="2"/>
              <a:buChar char="ü"/>
            </a:pPr>
            <a:r>
              <a:rPr lang="fr-BE" sz="2600">
                <a:solidFill>
                  <a:srgbClr val="0070C0"/>
                </a:solidFill>
                <a:effectLst>
                  <a:outerShdw blurRad="38100" dist="38100" dir="2700000" algn="tl">
                    <a:srgbClr val="000000">
                      <a:alpha val="43137"/>
                    </a:srgbClr>
                  </a:outerShdw>
                </a:effectLst>
              </a:rPr>
              <a:t>Fonctionnalités possibles à partir de la liste </a:t>
            </a:r>
            <a:r>
              <a:rPr lang="fr-BE" sz="2600" smtClean="0">
                <a:solidFill>
                  <a:srgbClr val="0070C0"/>
                </a:solidFill>
                <a:effectLst>
                  <a:outerShdw blurRad="38100" dist="38100" dir="2700000" algn="tl">
                    <a:srgbClr val="000000">
                      <a:alpha val="43137"/>
                    </a:srgbClr>
                  </a:outerShdw>
                </a:effectLst>
              </a:rPr>
              <a:t>des exemplaires rattachés à 1 même notice HOL</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Ajouter un exemplaire (Add item</a:t>
            </a:r>
            <a:r>
              <a:rPr lang="fr-BE" sz="2400" smtClean="0">
                <a:effectLst>
                  <a:outerShdw blurRad="38100" dist="38100" dir="2700000" algn="tl">
                    <a:srgbClr val="000000">
                      <a:alpha val="43137"/>
                    </a:srgbClr>
                  </a:outerShdw>
                </a:effectLst>
              </a:rPr>
              <a:t>)</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Modifier </a:t>
            </a:r>
            <a:r>
              <a:rPr lang="fr-BE" sz="2400" i="1">
                <a:solidFill>
                  <a:schemeClr val="bg1">
                    <a:lumMod val="50000"/>
                  </a:schemeClr>
                </a:solidFill>
                <a:effectLst>
                  <a:outerShdw blurRad="38100" dist="38100" dir="2700000" algn="tl">
                    <a:srgbClr val="000000">
                      <a:alpha val="43137"/>
                    </a:srgbClr>
                  </a:outerShdw>
                </a:effectLst>
              </a:rPr>
              <a:t>la collection (Change </a:t>
            </a:r>
            <a:r>
              <a:rPr lang="fr-BE" sz="2400" i="1" smtClean="0">
                <a:solidFill>
                  <a:schemeClr val="bg1">
                    <a:lumMod val="50000"/>
                  </a:schemeClr>
                </a:solidFill>
                <a:effectLst>
                  <a:outerShdw blurRad="38100" dist="38100" dir="2700000" algn="tl">
                    <a:srgbClr val="000000">
                      <a:alpha val="43137"/>
                    </a:srgbClr>
                  </a:outerShdw>
                </a:effectLst>
              </a:rPr>
              <a:t>Holdings)</a:t>
            </a:r>
            <a:endParaRPr lang="fr-BE" sz="2400" i="1">
              <a:solidFill>
                <a:schemeClr val="bg1">
                  <a:lumMod val="50000"/>
                </a:schemeClr>
              </a:solidFill>
              <a:effectLst>
                <a:outerShdw blurRad="38100" dist="38100" dir="2700000" algn="tl">
                  <a:srgbClr val="000000">
                    <a:alpha val="43137"/>
                  </a:srgbClr>
                </a:outerShdw>
              </a:effectLst>
            </a:endParaRP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Ouvrir </a:t>
            </a:r>
            <a:r>
              <a:rPr lang="fr-BE" sz="2400">
                <a:effectLst>
                  <a:outerShdw blurRad="38100" dist="38100" dir="2700000" algn="tl">
                    <a:srgbClr val="000000">
                      <a:alpha val="43137"/>
                    </a:srgbClr>
                  </a:outerShdw>
                </a:effectLst>
              </a:rPr>
              <a:t>les exemplaires prévus (Open predicted items)</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Supprimer </a:t>
            </a:r>
            <a:r>
              <a:rPr lang="fr-BE" sz="2400" smtClean="0">
                <a:effectLst>
                  <a:outerShdw blurRad="38100" dist="38100" dir="2700000" algn="tl">
                    <a:srgbClr val="000000">
                      <a:alpha val="43137"/>
                    </a:srgbClr>
                  </a:outerShdw>
                </a:effectLst>
              </a:rPr>
              <a:t>des exemplaires (Withdraw items)</a:t>
            </a:r>
          </a:p>
          <a:p>
            <a:pPr lvl="2">
              <a:buClrTx/>
              <a:buSzPct val="110000"/>
              <a:buFont typeface="Wingdings" panose="05000000000000000000" pitchFamily="2" charset="2"/>
              <a:buChar char="ü"/>
            </a:pPr>
            <a:r>
              <a:rPr lang="fr-BE" sz="2400">
                <a:solidFill>
                  <a:srgbClr val="0070C0"/>
                </a:solidFill>
                <a:effectLst>
                  <a:outerShdw blurRad="38100" dist="38100" dir="2700000" algn="tl">
                    <a:srgbClr val="000000">
                      <a:alpha val="43137"/>
                    </a:srgbClr>
                  </a:outerShdw>
                </a:effectLst>
              </a:rPr>
              <a:t>Reliure (Bind Items)</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Lier </a:t>
            </a:r>
            <a:r>
              <a:rPr lang="fr-BE" sz="2400" i="1">
                <a:solidFill>
                  <a:schemeClr val="bg1">
                    <a:lumMod val="50000"/>
                  </a:schemeClr>
                </a:solidFill>
                <a:effectLst>
                  <a:outerShdw blurRad="38100" dist="38100" dir="2700000" algn="tl">
                    <a:srgbClr val="000000">
                      <a:alpha val="43137"/>
                    </a:srgbClr>
                  </a:outerShdw>
                </a:effectLst>
              </a:rPr>
              <a:t>à une autre notice bib (Relink to another Bib)</a:t>
            </a:r>
          </a:p>
          <a:p>
            <a:pPr>
              <a:buClrTx/>
              <a:buSzPct val="110000"/>
              <a:buFont typeface="Wingdings" panose="05000000000000000000" pitchFamily="2" charset="2"/>
              <a:buChar char="ü"/>
            </a:pPr>
            <a:r>
              <a:rPr lang="fr-BE" sz="2800" smtClean="0">
                <a:effectLst>
                  <a:outerShdw blurRad="38100" dist="38100" dir="2700000" algn="tl">
                    <a:srgbClr val="000000">
                      <a:alpha val="43137"/>
                    </a:srgbClr>
                  </a:outerShdw>
                </a:effectLst>
              </a:rPr>
              <a:t>L’éditeur d’exemplaire physique (Physical item editor)</a:t>
            </a:r>
            <a:endParaRPr lang="fr-BE" sz="2800" dirty="0" smtClean="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36</a:t>
            </a:fld>
            <a:endParaRPr lang="en-US"/>
          </a:p>
        </p:txBody>
      </p:sp>
      <p:sp>
        <p:nvSpPr>
          <p:cNvPr id="5" name="Espace réservé du pied de page 4"/>
          <p:cNvSpPr>
            <a:spLocks noGrp="1"/>
          </p:cNvSpPr>
          <p:nvPr>
            <p:ph type="ftr" sz="quarter" idx="3"/>
          </p:nvPr>
        </p:nvSpPr>
        <p:spPr>
          <a:ln w="3175">
            <a:noFill/>
          </a:ln>
        </p:spPr>
        <p:txBody>
          <a:bodyPr/>
          <a:lstStyle/>
          <a:p>
            <a:r>
              <a:rPr lang="fr-BE" smtClean="0">
                <a:solidFill>
                  <a:srgbClr val="278989"/>
                </a:solidFill>
              </a:rPr>
              <a:t>Alma – Resource management – Gestion des exemplaires</a:t>
            </a:r>
            <a:endParaRPr lang="en-US">
              <a:solidFill>
                <a:srgbClr val="278989"/>
              </a:solidFill>
            </a:endParaRPr>
          </a:p>
        </p:txBody>
      </p:sp>
    </p:spTree>
    <p:extLst>
      <p:ext uri="{BB962C8B-B14F-4D97-AF65-F5344CB8AC3E}">
        <p14:creationId xmlns:p14="http://schemas.microsoft.com/office/powerpoint/2010/main" val="41611363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smtClean="0"/>
              <a:t>Reliure (Bind items)</a:t>
            </a:r>
            <a:endParaRPr lang="fr-BE" sz="2800"/>
          </a:p>
        </p:txBody>
      </p:sp>
      <p:sp>
        <p:nvSpPr>
          <p:cNvPr id="3" name="Espace réservé du contenu 2"/>
          <p:cNvSpPr>
            <a:spLocks noGrp="1"/>
          </p:cNvSpPr>
          <p:nvPr>
            <p:ph idx="1"/>
          </p:nvPr>
        </p:nvSpPr>
        <p:spPr>
          <a:xfrm>
            <a:off x="251520" y="1412776"/>
            <a:ext cx="8280268" cy="4988024"/>
          </a:xfrm>
        </p:spPr>
        <p:txBody>
          <a:bodyPr/>
          <a:lstStyle/>
          <a:p>
            <a:pPr marL="114300" indent="0">
              <a:buNone/>
            </a:pPr>
            <a:r>
              <a:rPr lang="fr-BE" smtClean="0"/>
              <a:t>L’action « reliure » permet de relier en un seul volume plusieurs exemplaires.</a:t>
            </a:r>
          </a:p>
          <a:p>
            <a:pPr marL="114300" indent="0">
              <a:buNone/>
            </a:pPr>
            <a:r>
              <a:rPr lang="fr-BE" smtClean="0"/>
              <a:t>Les exemplaires peuvent ainsi être envoyé chez le relieur et sont marqués comme indisponibles pendant la durée du traitement (work order).</a:t>
            </a:r>
          </a:p>
          <a:p>
            <a:pPr marL="114300" indent="0">
              <a:buNone/>
            </a:pPr>
            <a:endParaRPr lang="fr-BE"/>
          </a:p>
          <a:p>
            <a:pPr marL="114300" indent="0">
              <a:buNone/>
            </a:pPr>
            <a:r>
              <a:rPr lang="fr-BE" smtClean="0"/>
              <a:t>Cette </a:t>
            </a:r>
            <a:r>
              <a:rPr lang="fr-BE"/>
              <a:t>fonctionnalité est abordée dans la formation </a:t>
            </a:r>
            <a:r>
              <a:rPr lang="fr-BE" b="1"/>
              <a:t>Bulletinage &amp; modèles prévisionnels dans Alma</a:t>
            </a:r>
            <a:r>
              <a:rPr lang="fr-BE"/>
              <a:t>.</a:t>
            </a:r>
          </a:p>
          <a:p>
            <a:endParaRPr lang="fr-BE"/>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37</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a:p>
        </p:txBody>
      </p:sp>
    </p:spTree>
    <p:extLst>
      <p:ext uri="{BB962C8B-B14F-4D97-AF65-F5344CB8AC3E}">
        <p14:creationId xmlns:p14="http://schemas.microsoft.com/office/powerpoint/2010/main" val="1913401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7992888" cy="5780112"/>
          </a:xfrm>
          <a:noFill/>
        </p:spPr>
        <p:txBody>
          <a:bodyPr>
            <a:normAutofit fontScale="85000" lnSpcReduction="20000"/>
          </a:bodyPr>
          <a:lstStyle/>
          <a:p>
            <a:pPr>
              <a:buClrTx/>
              <a:buSzPct val="110000"/>
              <a:buFont typeface="Wingdings" panose="05000000000000000000" pitchFamily="2" charset="2"/>
              <a:buChar char="ü"/>
            </a:pPr>
            <a:r>
              <a:rPr lang="fr-BE" sz="2800" smtClean="0">
                <a:effectLst>
                  <a:outerShdw blurRad="38100" dist="38100" dir="2700000" algn="tl">
                    <a:srgbClr val="000000">
                      <a:alpha val="43137"/>
                    </a:srgbClr>
                  </a:outerShdw>
                </a:effectLst>
              </a:rPr>
              <a:t>Visualiser l’inventaire physique</a:t>
            </a:r>
          </a:p>
          <a:p>
            <a:pPr>
              <a:buClrTx/>
              <a:buSzPct val="110000"/>
              <a:buFont typeface="Wingdings" panose="05000000000000000000" pitchFamily="2" charset="2"/>
              <a:buChar char="ü"/>
            </a:pPr>
            <a:r>
              <a:rPr lang="fr-BE" sz="2800" smtClean="0">
                <a:effectLst>
                  <a:outerShdw blurRad="38100" dist="38100" dir="2700000" algn="tl">
                    <a:srgbClr val="000000">
                      <a:alpha val="43137"/>
                    </a:srgbClr>
                  </a:outerShdw>
                </a:effectLst>
              </a:rPr>
              <a:t>Liste des exemplaires</a:t>
            </a:r>
          </a:p>
          <a:p>
            <a:pPr lvl="1">
              <a:buClrTx/>
              <a:buSzPct val="110000"/>
              <a:buFont typeface="Wingdings" panose="05000000000000000000" pitchFamily="2" charset="2"/>
              <a:buChar char="ü"/>
            </a:pPr>
            <a:r>
              <a:rPr lang="fr-BE" sz="2800">
                <a:effectLst>
                  <a:outerShdw blurRad="38100" dist="38100" dir="2700000" algn="tl">
                    <a:srgbClr val="000000">
                      <a:alpha val="43137"/>
                    </a:srgbClr>
                  </a:outerShdw>
                </a:effectLst>
              </a:rPr>
              <a:t>Présentation</a:t>
            </a:r>
          </a:p>
          <a:p>
            <a:pPr lvl="1">
              <a:buClrTx/>
              <a:buSzPct val="110000"/>
              <a:buFont typeface="Wingdings" panose="05000000000000000000" pitchFamily="2" charset="2"/>
              <a:buChar char="ü"/>
            </a:pPr>
            <a:r>
              <a:rPr lang="fr-BE" sz="2600">
                <a:effectLst>
                  <a:outerShdw blurRad="38100" dist="38100" dir="2700000" algn="tl">
                    <a:srgbClr val="000000">
                      <a:alpha val="43137"/>
                    </a:srgbClr>
                  </a:outerShdw>
                </a:effectLst>
              </a:rPr>
              <a:t>Fonctionnalités du bouton Actions </a:t>
            </a:r>
            <a:endParaRPr lang="fr-BE" sz="2600" smtClean="0">
              <a:effectLst>
                <a:outerShdw blurRad="38100" dist="38100" dir="2700000" algn="tl">
                  <a:srgbClr val="000000">
                    <a:alpha val="43137"/>
                  </a:srgbClr>
                </a:outerShdw>
              </a:effectLst>
            </a:endParaRPr>
          </a:p>
          <a:p>
            <a:pPr lvl="1">
              <a:buClrTx/>
              <a:buSzPct val="110000"/>
              <a:buFont typeface="Wingdings" panose="05000000000000000000" pitchFamily="2" charset="2"/>
              <a:buChar char="ü"/>
            </a:pPr>
            <a:r>
              <a:rPr lang="fr-BE" sz="2600" smtClean="0">
                <a:effectLst>
                  <a:outerShdw blurRad="38100" dist="38100" dir="2700000" algn="tl">
                    <a:srgbClr val="000000">
                      <a:alpha val="43137"/>
                    </a:srgbClr>
                  </a:outerShdw>
                </a:effectLst>
              </a:rPr>
              <a:t>Fonctionnalités possibles à partir de la liste de tous les exemplaires lorsqu’il y a plusieurs notices HOL</a:t>
            </a: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Modifier la collection (Change Holdings)</a:t>
            </a: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Lier à une autre notice bib (Relink to another Bib)</a:t>
            </a:r>
          </a:p>
          <a:p>
            <a:pPr lvl="1">
              <a:buClrTx/>
              <a:buSzPct val="110000"/>
              <a:buFont typeface="Wingdings" panose="05000000000000000000" pitchFamily="2" charset="2"/>
              <a:buChar char="ü"/>
            </a:pPr>
            <a:r>
              <a:rPr lang="fr-BE" sz="2600">
                <a:effectLst>
                  <a:outerShdw blurRad="38100" dist="38100" dir="2700000" algn="tl">
                    <a:srgbClr val="000000">
                      <a:alpha val="43137"/>
                    </a:srgbClr>
                  </a:outerShdw>
                </a:effectLst>
              </a:rPr>
              <a:t>Fonctionnalités possibles à partir de la liste </a:t>
            </a:r>
            <a:r>
              <a:rPr lang="fr-BE" sz="2600" smtClean="0">
                <a:effectLst>
                  <a:outerShdw blurRad="38100" dist="38100" dir="2700000" algn="tl">
                    <a:srgbClr val="000000">
                      <a:alpha val="43137"/>
                    </a:srgbClr>
                  </a:outerShdw>
                </a:effectLst>
              </a:rPr>
              <a:t>des exemplaires rattachés à 1 même notice HOL</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Ajouter un exemplaire (Add item</a:t>
            </a:r>
            <a:r>
              <a:rPr lang="fr-BE" sz="2400" smtClean="0">
                <a:effectLst>
                  <a:outerShdw blurRad="38100" dist="38100" dir="2700000" algn="tl">
                    <a:srgbClr val="000000">
                      <a:alpha val="43137"/>
                    </a:srgbClr>
                  </a:outerShdw>
                </a:effectLst>
              </a:rPr>
              <a:t>)</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Modifier </a:t>
            </a:r>
            <a:r>
              <a:rPr lang="fr-BE" sz="2400" i="1">
                <a:solidFill>
                  <a:schemeClr val="bg1">
                    <a:lumMod val="50000"/>
                  </a:schemeClr>
                </a:solidFill>
                <a:effectLst>
                  <a:outerShdw blurRad="38100" dist="38100" dir="2700000" algn="tl">
                    <a:srgbClr val="000000">
                      <a:alpha val="43137"/>
                    </a:srgbClr>
                  </a:outerShdw>
                </a:effectLst>
              </a:rPr>
              <a:t>la collection (Change </a:t>
            </a:r>
            <a:r>
              <a:rPr lang="fr-BE" sz="2400" i="1" smtClean="0">
                <a:solidFill>
                  <a:schemeClr val="bg1">
                    <a:lumMod val="50000"/>
                  </a:schemeClr>
                </a:solidFill>
                <a:effectLst>
                  <a:outerShdw blurRad="38100" dist="38100" dir="2700000" algn="tl">
                    <a:srgbClr val="000000">
                      <a:alpha val="43137"/>
                    </a:srgbClr>
                  </a:outerShdw>
                </a:effectLst>
              </a:rPr>
              <a:t>Holdings)</a:t>
            </a:r>
            <a:endParaRPr lang="fr-BE" sz="2400" i="1">
              <a:solidFill>
                <a:schemeClr val="bg1">
                  <a:lumMod val="50000"/>
                </a:schemeClr>
              </a:solidFill>
              <a:effectLst>
                <a:outerShdw blurRad="38100" dist="38100" dir="2700000" algn="tl">
                  <a:srgbClr val="000000">
                    <a:alpha val="43137"/>
                  </a:srgbClr>
                </a:outerShdw>
              </a:effectLst>
            </a:endParaRP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Ouvrir </a:t>
            </a:r>
            <a:r>
              <a:rPr lang="fr-BE" sz="2400">
                <a:effectLst>
                  <a:outerShdw blurRad="38100" dist="38100" dir="2700000" algn="tl">
                    <a:srgbClr val="000000">
                      <a:alpha val="43137"/>
                    </a:srgbClr>
                  </a:outerShdw>
                </a:effectLst>
              </a:rPr>
              <a:t>les exemplaires prévus (Open predicted items)</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Supprimer </a:t>
            </a:r>
            <a:r>
              <a:rPr lang="fr-BE" sz="2400" smtClean="0">
                <a:effectLst>
                  <a:outerShdw blurRad="38100" dist="38100" dir="2700000" algn="tl">
                    <a:srgbClr val="000000">
                      <a:alpha val="43137"/>
                    </a:srgbClr>
                  </a:outerShdw>
                </a:effectLst>
              </a:rPr>
              <a:t>des exemplaires (Withdraw items)</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Reliure (Bind Items)</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Lier </a:t>
            </a:r>
            <a:r>
              <a:rPr lang="fr-BE" sz="2400" i="1">
                <a:solidFill>
                  <a:schemeClr val="bg1">
                    <a:lumMod val="50000"/>
                  </a:schemeClr>
                </a:solidFill>
                <a:effectLst>
                  <a:outerShdw blurRad="38100" dist="38100" dir="2700000" algn="tl">
                    <a:srgbClr val="000000">
                      <a:alpha val="43137"/>
                    </a:srgbClr>
                  </a:outerShdw>
                </a:effectLst>
              </a:rPr>
              <a:t>à une autre notice bib (Relink to another Bib)</a:t>
            </a:r>
          </a:p>
          <a:p>
            <a:pPr>
              <a:buClrTx/>
              <a:buSzPct val="110000"/>
              <a:buFont typeface="Wingdings" panose="05000000000000000000" pitchFamily="2" charset="2"/>
              <a:buChar char="ü"/>
            </a:pPr>
            <a:r>
              <a:rPr lang="fr-BE" sz="2800" b="1" smtClean="0">
                <a:solidFill>
                  <a:srgbClr val="0070C0"/>
                </a:solidFill>
                <a:effectLst>
                  <a:outerShdw blurRad="38100" dist="38100" dir="2700000" algn="tl">
                    <a:srgbClr val="000000">
                      <a:alpha val="43137"/>
                    </a:srgbClr>
                  </a:outerShdw>
                </a:effectLst>
              </a:rPr>
              <a:t>L’éditeur d’exemplaire physique (Physical item editor)</a:t>
            </a:r>
            <a:endParaRPr lang="fr-BE" sz="2800" b="1" dirty="0" smtClean="0">
              <a:solidFill>
                <a:srgbClr val="0070C0"/>
              </a:solidFill>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38</a:t>
            </a:fld>
            <a:endParaRPr lang="en-US"/>
          </a:p>
        </p:txBody>
      </p:sp>
      <p:sp>
        <p:nvSpPr>
          <p:cNvPr id="5" name="Espace réservé du pied de page 4"/>
          <p:cNvSpPr>
            <a:spLocks noGrp="1"/>
          </p:cNvSpPr>
          <p:nvPr>
            <p:ph type="ftr" sz="quarter" idx="3"/>
          </p:nvPr>
        </p:nvSpPr>
        <p:spPr>
          <a:ln w="3175">
            <a:noFill/>
          </a:ln>
        </p:spPr>
        <p:txBody>
          <a:bodyPr/>
          <a:lstStyle/>
          <a:p>
            <a:r>
              <a:rPr lang="fr-BE" smtClean="0">
                <a:solidFill>
                  <a:srgbClr val="278989"/>
                </a:solidFill>
              </a:rPr>
              <a:t>Alma – Resource management – Gestion des exemplaires</a:t>
            </a:r>
            <a:endParaRPr lang="en-US">
              <a:solidFill>
                <a:srgbClr val="278989"/>
              </a:solidFill>
            </a:endParaRPr>
          </a:p>
        </p:txBody>
      </p:sp>
    </p:spTree>
    <p:extLst>
      <p:ext uri="{BB962C8B-B14F-4D97-AF65-F5344CB8AC3E}">
        <p14:creationId xmlns:p14="http://schemas.microsoft.com/office/powerpoint/2010/main" val="10960194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964" y="188640"/>
            <a:ext cx="8423824" cy="1143000"/>
          </a:xfrm>
        </p:spPr>
        <p:txBody>
          <a:bodyPr/>
          <a:lstStyle/>
          <a:p>
            <a:r>
              <a:rPr lang="fr-BE" sz="2800" smtClean="0"/>
              <a:t>Éditeur d’exemplaire physique </a:t>
            </a:r>
            <a:r>
              <a:rPr lang="fr-BE" sz="2600" smtClean="0"/>
              <a:t>(Physical item editor)</a:t>
            </a:r>
            <a:endParaRPr lang="fr-BE" sz="2600"/>
          </a:p>
        </p:txBody>
      </p:sp>
      <p:sp>
        <p:nvSpPr>
          <p:cNvPr id="3" name="Espace réservé du contenu 2"/>
          <p:cNvSpPr>
            <a:spLocks noGrp="1"/>
          </p:cNvSpPr>
          <p:nvPr>
            <p:ph idx="1"/>
          </p:nvPr>
        </p:nvSpPr>
        <p:spPr>
          <a:xfrm>
            <a:off x="1763688" y="5394569"/>
            <a:ext cx="6624276" cy="1129533"/>
          </a:xfrm>
          <a:ln w="25400">
            <a:solidFill>
              <a:srgbClr val="FE3600"/>
            </a:solidFill>
          </a:ln>
        </p:spPr>
        <p:txBody>
          <a:bodyPr>
            <a:noAutofit/>
          </a:bodyPr>
          <a:lstStyle/>
          <a:p>
            <a:pPr marL="114300" indent="0">
              <a:buNone/>
            </a:pPr>
            <a:r>
              <a:rPr lang="fr-BE" sz="2100" smtClean="0">
                <a:solidFill>
                  <a:schemeClr val="tx2">
                    <a:lumMod val="75000"/>
                  </a:schemeClr>
                </a:solidFill>
              </a:rPr>
              <a:t>Résumé : informations principales identifiant l’exemplaire: données bibliographiques, holding  lié, statut, code-barres,  informations de création/mise à jour</a:t>
            </a:r>
            <a:endParaRPr lang="fr-BE" sz="2100">
              <a:solidFill>
                <a:schemeClr val="tx2">
                  <a:lumMod val="75000"/>
                </a:schemeClr>
              </a:solidFill>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39</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a:p>
        </p:txBody>
      </p:sp>
      <p:pic>
        <p:nvPicPr>
          <p:cNvPr id="6" name="Image 5"/>
          <p:cNvPicPr>
            <a:picLocks noChangeAspect="1"/>
          </p:cNvPicPr>
          <p:nvPr/>
        </p:nvPicPr>
        <p:blipFill>
          <a:blip r:embed="rId2"/>
          <a:stretch>
            <a:fillRect/>
          </a:stretch>
        </p:blipFill>
        <p:spPr>
          <a:xfrm>
            <a:off x="107964" y="1628800"/>
            <a:ext cx="8280000" cy="3168352"/>
          </a:xfrm>
          <a:prstGeom prst="rect">
            <a:avLst/>
          </a:prstGeom>
          <a:ln>
            <a:solidFill>
              <a:srgbClr val="002060"/>
            </a:solidFill>
          </a:ln>
        </p:spPr>
      </p:pic>
      <p:sp>
        <p:nvSpPr>
          <p:cNvPr id="7" name="Rectangle 6"/>
          <p:cNvSpPr/>
          <p:nvPr/>
        </p:nvSpPr>
        <p:spPr>
          <a:xfrm>
            <a:off x="8028384" y="1988840"/>
            <a:ext cx="503404" cy="432048"/>
          </a:xfrm>
          <a:prstGeom prst="rect">
            <a:avLst/>
          </a:prstGeom>
          <a:noFill/>
          <a:ln>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9" name="Connecteur droit avec flèche 8"/>
          <p:cNvCxnSpPr/>
          <p:nvPr/>
        </p:nvCxnSpPr>
        <p:spPr>
          <a:xfrm>
            <a:off x="5292080" y="3429000"/>
            <a:ext cx="216024" cy="1842266"/>
          </a:xfrm>
          <a:prstGeom prst="straightConnector1">
            <a:avLst/>
          </a:prstGeom>
          <a:ln w="31750">
            <a:solidFill>
              <a:srgbClr val="FE36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5783441" y="2420888"/>
            <a:ext cx="2486818" cy="2850378"/>
          </a:xfrm>
          <a:prstGeom prst="straightConnector1">
            <a:avLst/>
          </a:prstGeom>
          <a:ln w="31750">
            <a:solidFill>
              <a:srgbClr val="FE3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15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3082" y="-22397"/>
            <a:ext cx="7992888" cy="1143000"/>
          </a:xfrm>
        </p:spPr>
        <p:txBody>
          <a:bodyPr/>
          <a:lstStyle/>
          <a:p>
            <a:r>
              <a:rPr lang="fr-BE" sz="2800" smtClean="0"/>
              <a:t>Visualiser l’inventaire physique</a:t>
            </a:r>
            <a:endParaRPr lang="fr-BE" sz="2800"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a:t>
            </a:fld>
            <a:endParaRPr lang="en-US"/>
          </a:p>
        </p:txBody>
      </p:sp>
      <p:sp>
        <p:nvSpPr>
          <p:cNvPr id="5" name="Espace réservé du pied de page 4"/>
          <p:cNvSpPr>
            <a:spLocks noGrp="1"/>
          </p:cNvSpPr>
          <p:nvPr>
            <p:ph type="ftr" sz="quarter" idx="3"/>
          </p:nvPr>
        </p:nvSpPr>
        <p:spPr/>
        <p:txBody>
          <a:bodyPr/>
          <a:lstStyle/>
          <a:p>
            <a:r>
              <a:rPr lang="fr-BE" dirty="0" smtClean="0"/>
              <a:t>Alma – Resource management – Gestion des exemplaires</a:t>
            </a:r>
            <a:endParaRPr lang="en-US" dirty="0"/>
          </a:p>
        </p:txBody>
      </p:sp>
      <p:sp>
        <p:nvSpPr>
          <p:cNvPr id="7" name="ZoneTexte 6"/>
          <p:cNvSpPr txBox="1"/>
          <p:nvPr/>
        </p:nvSpPr>
        <p:spPr>
          <a:xfrm>
            <a:off x="269256" y="934346"/>
            <a:ext cx="7850965" cy="369332"/>
          </a:xfrm>
          <a:prstGeom prst="rect">
            <a:avLst/>
          </a:prstGeom>
          <a:noFill/>
        </p:spPr>
        <p:txBody>
          <a:bodyPr wrap="square" rtlCol="0">
            <a:spAutoFit/>
          </a:bodyPr>
          <a:lstStyle/>
          <a:p>
            <a:r>
              <a:rPr lang="fr-BE" b="1" smtClean="0">
                <a:solidFill>
                  <a:schemeClr val="tx2"/>
                </a:solidFill>
                <a:effectLst>
                  <a:outerShdw blurRad="38100" dist="38100" dir="2700000" algn="tl">
                    <a:srgbClr val="000000">
                      <a:alpha val="43137"/>
                    </a:srgbClr>
                  </a:outerShdw>
                </a:effectLst>
              </a:rPr>
              <a:t>À partir d’une </a:t>
            </a:r>
            <a:r>
              <a:rPr lang="fr-BE" b="1" dirty="0" smtClean="0">
                <a:solidFill>
                  <a:schemeClr val="tx2"/>
                </a:solidFill>
                <a:effectLst>
                  <a:outerShdw blurRad="38100" dist="38100" dir="2700000" algn="tl">
                    <a:srgbClr val="000000">
                      <a:alpha val="43137"/>
                    </a:srgbClr>
                  </a:outerShdw>
                </a:effectLst>
              </a:rPr>
              <a:t>recherche « Tous les titres</a:t>
            </a:r>
            <a:r>
              <a:rPr lang="fr-BE" b="1" smtClean="0">
                <a:solidFill>
                  <a:schemeClr val="tx2"/>
                </a:solidFill>
                <a:effectLst>
                  <a:outerShdw blurRad="38100" dist="38100" dir="2700000" algn="tl">
                    <a:srgbClr val="000000">
                      <a:alpha val="43137"/>
                    </a:srgbClr>
                  </a:outerShdw>
                </a:effectLst>
              </a:rPr>
              <a:t> » ou « Titres physiques »</a:t>
            </a:r>
          </a:p>
        </p:txBody>
      </p:sp>
      <p:pic>
        <p:nvPicPr>
          <p:cNvPr id="15" name="Espace réservé du contenu 14"/>
          <p:cNvPicPr>
            <a:picLocks noGrp="1" noChangeAspect="1"/>
          </p:cNvPicPr>
          <p:nvPr>
            <p:ph idx="1"/>
          </p:nvPr>
        </p:nvPicPr>
        <p:blipFill>
          <a:blip r:embed="rId3"/>
          <a:stretch>
            <a:fillRect/>
          </a:stretch>
        </p:blipFill>
        <p:spPr>
          <a:xfrm>
            <a:off x="395536" y="1700808"/>
            <a:ext cx="7598406" cy="3456384"/>
          </a:xfrm>
          <a:prstGeom prst="rect">
            <a:avLst/>
          </a:prstGeom>
        </p:spPr>
      </p:pic>
      <p:sp>
        <p:nvSpPr>
          <p:cNvPr id="16" name="Rectangle 15"/>
          <p:cNvSpPr/>
          <p:nvPr/>
        </p:nvSpPr>
        <p:spPr>
          <a:xfrm>
            <a:off x="6372200" y="1700808"/>
            <a:ext cx="504056" cy="360040"/>
          </a:xfrm>
          <a:prstGeom prst="rect">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ZoneTexte 16"/>
          <p:cNvSpPr txBox="1"/>
          <p:nvPr/>
        </p:nvSpPr>
        <p:spPr>
          <a:xfrm>
            <a:off x="6653558" y="738203"/>
            <a:ext cx="2107778" cy="830997"/>
          </a:xfrm>
          <a:prstGeom prst="rect">
            <a:avLst/>
          </a:prstGeom>
          <a:noFill/>
          <a:ln w="12700">
            <a:solidFill>
              <a:srgbClr val="FF4D1D"/>
            </a:solidFill>
          </a:ln>
        </p:spPr>
        <p:txBody>
          <a:bodyPr wrap="square" rtlCol="0">
            <a:spAutoFit/>
          </a:bodyPr>
          <a:lstStyle/>
          <a:p>
            <a:r>
              <a:rPr lang="fr-BE" sz="1600" smtClean="0"/>
              <a:t>Affichage personnalisé du lien d’action « Items »</a:t>
            </a:r>
            <a:endParaRPr lang="fr-BE" sz="1600"/>
          </a:p>
        </p:txBody>
      </p:sp>
      <p:cxnSp>
        <p:nvCxnSpPr>
          <p:cNvPr id="19" name="Connecteur droit avec flèche 18"/>
          <p:cNvCxnSpPr>
            <a:stCxn id="17" idx="2"/>
            <a:endCxn id="16" idx="3"/>
          </p:cNvCxnSpPr>
          <p:nvPr/>
        </p:nvCxnSpPr>
        <p:spPr>
          <a:xfrm flipH="1">
            <a:off x="6876256" y="1569200"/>
            <a:ext cx="831191" cy="311628"/>
          </a:xfrm>
          <a:prstGeom prst="straightConnector1">
            <a:avLst/>
          </a:prstGeom>
          <a:ln w="15875">
            <a:solidFill>
              <a:srgbClr val="FF4D1D"/>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115616" y="4797152"/>
            <a:ext cx="504056" cy="360040"/>
          </a:xfrm>
          <a:prstGeom prst="rect">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Ellipse 20"/>
          <p:cNvSpPr/>
          <p:nvPr/>
        </p:nvSpPr>
        <p:spPr>
          <a:xfrm>
            <a:off x="395536" y="4797152"/>
            <a:ext cx="720080" cy="3600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2" name="Connecteur droit avec flèche 21"/>
          <p:cNvCxnSpPr/>
          <p:nvPr/>
        </p:nvCxnSpPr>
        <p:spPr>
          <a:xfrm>
            <a:off x="6624228" y="2060848"/>
            <a:ext cx="29330" cy="3588112"/>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1617755" y="4977172"/>
            <a:ext cx="4322397" cy="671788"/>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4860032" y="5847080"/>
            <a:ext cx="3385938" cy="369332"/>
          </a:xfrm>
          <a:prstGeom prst="rect">
            <a:avLst/>
          </a:prstGeom>
          <a:noFill/>
          <a:ln>
            <a:solidFill>
              <a:srgbClr val="0070C0"/>
            </a:solidFill>
          </a:ln>
        </p:spPr>
        <p:txBody>
          <a:bodyPr wrap="square" rtlCol="0">
            <a:spAutoFit/>
          </a:bodyPr>
          <a:lstStyle/>
          <a:p>
            <a:r>
              <a:rPr lang="fr-BE" smtClean="0">
                <a:solidFill>
                  <a:srgbClr val="0070C0"/>
                </a:solidFill>
              </a:rPr>
              <a:t>Ouvre la liste des exemplaires</a:t>
            </a:r>
            <a:endParaRPr lang="fr-BE">
              <a:solidFill>
                <a:srgbClr val="0070C0"/>
              </a:solidFill>
            </a:endParaRPr>
          </a:p>
        </p:txBody>
      </p:sp>
      <p:sp>
        <p:nvSpPr>
          <p:cNvPr id="29" name="Ellipse 28"/>
          <p:cNvSpPr/>
          <p:nvPr/>
        </p:nvSpPr>
        <p:spPr>
          <a:xfrm>
            <a:off x="5364088" y="3789040"/>
            <a:ext cx="1152128" cy="1008112"/>
          </a:xfrm>
          <a:prstGeom prst="ellipse">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716299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0"/>
            <a:ext cx="8280268" cy="792088"/>
          </a:xfrm>
        </p:spPr>
        <p:txBody>
          <a:bodyPr/>
          <a:lstStyle/>
          <a:p>
            <a:r>
              <a:rPr lang="fr-BE" sz="2800"/>
              <a:t>Éditeur d’exemplaire physique </a:t>
            </a:r>
            <a:r>
              <a:rPr lang="fr-BE" sz="2600"/>
              <a:t>(Physical item editor)</a:t>
            </a:r>
          </a:p>
        </p:txBody>
      </p:sp>
      <p:pic>
        <p:nvPicPr>
          <p:cNvPr id="6" name="Espace réservé du contenu 5"/>
          <p:cNvPicPr>
            <a:picLocks noGrp="1" noChangeAspect="1"/>
          </p:cNvPicPr>
          <p:nvPr>
            <p:ph idx="1"/>
          </p:nvPr>
        </p:nvPicPr>
        <p:blipFill>
          <a:blip r:embed="rId2"/>
          <a:stretch>
            <a:fillRect/>
          </a:stretch>
        </p:blipFill>
        <p:spPr>
          <a:xfrm>
            <a:off x="2067322" y="890705"/>
            <a:ext cx="6425378" cy="2808312"/>
          </a:xfrm>
          <a:prstGeom prst="rect">
            <a:avLst/>
          </a:prstGeo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40</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a:p>
        </p:txBody>
      </p:sp>
      <p:pic>
        <p:nvPicPr>
          <p:cNvPr id="7" name="Image 6"/>
          <p:cNvPicPr>
            <a:picLocks noChangeAspect="1"/>
          </p:cNvPicPr>
          <p:nvPr/>
        </p:nvPicPr>
        <p:blipFill>
          <a:blip r:embed="rId3"/>
          <a:stretch>
            <a:fillRect/>
          </a:stretch>
        </p:blipFill>
        <p:spPr>
          <a:xfrm>
            <a:off x="2150420" y="3756825"/>
            <a:ext cx="6345037" cy="3101175"/>
          </a:xfrm>
          <a:prstGeom prst="rect">
            <a:avLst/>
          </a:prstGeom>
        </p:spPr>
      </p:pic>
      <p:sp>
        <p:nvSpPr>
          <p:cNvPr id="8" name="Rectangle 7"/>
          <p:cNvSpPr/>
          <p:nvPr/>
        </p:nvSpPr>
        <p:spPr>
          <a:xfrm>
            <a:off x="2067322" y="890705"/>
            <a:ext cx="2936726" cy="23403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p:cNvSpPr/>
          <p:nvPr/>
        </p:nvSpPr>
        <p:spPr>
          <a:xfrm>
            <a:off x="2067322" y="703973"/>
            <a:ext cx="848494" cy="492779"/>
          </a:xfrm>
          <a:prstGeom prst="ellipse">
            <a:avLst/>
          </a:prstGeom>
          <a:noFill/>
          <a:ln>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Étoile à 5 branches 9"/>
          <p:cNvSpPr/>
          <p:nvPr/>
        </p:nvSpPr>
        <p:spPr>
          <a:xfrm>
            <a:off x="2339752" y="1424053"/>
            <a:ext cx="72008" cy="7200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Étoile à 5 branches 10"/>
          <p:cNvSpPr/>
          <p:nvPr/>
        </p:nvSpPr>
        <p:spPr>
          <a:xfrm>
            <a:off x="2228134" y="1628800"/>
            <a:ext cx="72008" cy="7200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Étoile à 5 branches 12"/>
          <p:cNvSpPr/>
          <p:nvPr/>
        </p:nvSpPr>
        <p:spPr>
          <a:xfrm>
            <a:off x="251520" y="1816368"/>
            <a:ext cx="72008" cy="7200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ZoneTexte 13"/>
          <p:cNvSpPr txBox="1"/>
          <p:nvPr/>
        </p:nvSpPr>
        <p:spPr>
          <a:xfrm>
            <a:off x="154941" y="1586110"/>
            <a:ext cx="1920943" cy="861774"/>
          </a:xfrm>
          <a:prstGeom prst="rect">
            <a:avLst/>
          </a:prstGeom>
          <a:solidFill>
            <a:schemeClr val="bg1">
              <a:lumMod val="95000"/>
            </a:schemeClr>
          </a:solidFill>
        </p:spPr>
        <p:txBody>
          <a:bodyPr wrap="square" rtlCol="0">
            <a:spAutoFit/>
          </a:bodyPr>
          <a:lstStyle/>
          <a:p>
            <a:endParaRPr lang="fr-BE" sz="1400" smtClean="0"/>
          </a:p>
          <a:p>
            <a:r>
              <a:rPr lang="fr-BE" sz="1200" smtClean="0"/>
              <a:t>Provenance</a:t>
            </a:r>
          </a:p>
          <a:p>
            <a:r>
              <a:rPr lang="fr-BE" sz="1200" smtClean="0"/>
              <a:t>OU</a:t>
            </a:r>
          </a:p>
          <a:p>
            <a:r>
              <a:rPr lang="fr-BE" sz="1200" smtClean="0"/>
              <a:t>Ligne de commande</a:t>
            </a:r>
            <a:endParaRPr lang="fr-BE" sz="1200"/>
          </a:p>
        </p:txBody>
      </p:sp>
      <p:sp>
        <p:nvSpPr>
          <p:cNvPr id="15" name="Étoile à 5 branches 14"/>
          <p:cNvSpPr/>
          <p:nvPr/>
        </p:nvSpPr>
        <p:spPr>
          <a:xfrm>
            <a:off x="287524" y="1700808"/>
            <a:ext cx="72008" cy="7200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ZoneTexte 16"/>
          <p:cNvSpPr txBox="1"/>
          <p:nvPr/>
        </p:nvSpPr>
        <p:spPr>
          <a:xfrm>
            <a:off x="146379" y="2562582"/>
            <a:ext cx="2081755" cy="1015663"/>
          </a:xfrm>
          <a:prstGeom prst="rect">
            <a:avLst/>
          </a:prstGeom>
          <a:solidFill>
            <a:schemeClr val="bg1">
              <a:lumMod val="95000"/>
            </a:schemeClr>
          </a:solidFill>
        </p:spPr>
        <p:txBody>
          <a:bodyPr wrap="square" rtlCol="0">
            <a:spAutoFit/>
          </a:bodyPr>
          <a:lstStyle/>
          <a:p>
            <a:r>
              <a:rPr lang="fr-BE" sz="1200" smtClean="0"/>
              <a:t>Date de réception : pour Nouvelles acquisitions. Rétrocatalogage : si on possède l’information d’arrivée dans les collections.</a:t>
            </a:r>
            <a:endParaRPr lang="fr-BE" sz="1200"/>
          </a:p>
        </p:txBody>
      </p:sp>
      <p:sp>
        <p:nvSpPr>
          <p:cNvPr id="18" name="ZoneTexte 17"/>
          <p:cNvSpPr txBox="1"/>
          <p:nvPr/>
        </p:nvSpPr>
        <p:spPr>
          <a:xfrm>
            <a:off x="154940" y="3719546"/>
            <a:ext cx="1920943" cy="1015663"/>
          </a:xfrm>
          <a:prstGeom prst="rect">
            <a:avLst/>
          </a:prstGeom>
          <a:solidFill>
            <a:schemeClr val="bg1">
              <a:lumMod val="95000"/>
            </a:schemeClr>
          </a:solidFill>
        </p:spPr>
        <p:txBody>
          <a:bodyPr wrap="square" rtlCol="0">
            <a:spAutoFit/>
          </a:bodyPr>
          <a:lstStyle/>
          <a:p>
            <a:endParaRPr lang="fr-BE" sz="1200" smtClean="0"/>
          </a:p>
          <a:p>
            <a:r>
              <a:rPr lang="fr-BE" sz="1200" smtClean="0"/>
              <a:t>Numérotation A</a:t>
            </a:r>
          </a:p>
          <a:p>
            <a:r>
              <a:rPr lang="fr-BE" sz="1200" smtClean="0"/>
              <a:t>Chronologie</a:t>
            </a:r>
          </a:p>
          <a:p>
            <a:r>
              <a:rPr lang="fr-BE" sz="1200" smtClean="0"/>
              <a:t>(&gt; monographies en plusieurs parties)</a:t>
            </a:r>
            <a:endParaRPr lang="fr-BE" sz="1200"/>
          </a:p>
        </p:txBody>
      </p:sp>
      <p:sp>
        <p:nvSpPr>
          <p:cNvPr id="19" name="Étoile à 5 branches 18"/>
          <p:cNvSpPr/>
          <p:nvPr/>
        </p:nvSpPr>
        <p:spPr>
          <a:xfrm>
            <a:off x="287524" y="3756825"/>
            <a:ext cx="72008" cy="7200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ZoneTexte 19"/>
          <p:cNvSpPr txBox="1"/>
          <p:nvPr/>
        </p:nvSpPr>
        <p:spPr>
          <a:xfrm>
            <a:off x="166454" y="4876510"/>
            <a:ext cx="1920943" cy="461665"/>
          </a:xfrm>
          <a:prstGeom prst="rect">
            <a:avLst/>
          </a:prstGeom>
          <a:solidFill>
            <a:schemeClr val="bg1">
              <a:lumMod val="95000"/>
            </a:schemeClr>
          </a:solidFill>
        </p:spPr>
        <p:txBody>
          <a:bodyPr wrap="square" rtlCol="0">
            <a:spAutoFit/>
          </a:bodyPr>
          <a:lstStyle/>
          <a:p>
            <a:r>
              <a:rPr lang="fr-BE" sz="1200" smtClean="0"/>
              <a:t>Coût de remplacement : pour </a:t>
            </a:r>
            <a:r>
              <a:rPr lang="fr-BE" sz="1200"/>
              <a:t>Nouvelles acquisitions </a:t>
            </a:r>
            <a:endParaRPr lang="fr-BE" sz="1200" smtClean="0"/>
          </a:p>
        </p:txBody>
      </p:sp>
      <p:sp>
        <p:nvSpPr>
          <p:cNvPr id="22" name="Étoile à 5 branches 21"/>
          <p:cNvSpPr/>
          <p:nvPr/>
        </p:nvSpPr>
        <p:spPr>
          <a:xfrm>
            <a:off x="5436096" y="1658158"/>
            <a:ext cx="72008" cy="7200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ZoneTexte 22"/>
          <p:cNvSpPr txBox="1"/>
          <p:nvPr/>
        </p:nvSpPr>
        <p:spPr>
          <a:xfrm>
            <a:off x="184743" y="5479476"/>
            <a:ext cx="1920943" cy="646331"/>
          </a:xfrm>
          <a:prstGeom prst="rect">
            <a:avLst/>
          </a:prstGeom>
          <a:solidFill>
            <a:schemeClr val="bg1">
              <a:lumMod val="95000"/>
            </a:schemeClr>
          </a:solidFill>
        </p:spPr>
        <p:txBody>
          <a:bodyPr wrap="square" rtlCol="0">
            <a:spAutoFit/>
          </a:bodyPr>
          <a:lstStyle/>
          <a:p>
            <a:r>
              <a:rPr lang="fr-BE" sz="1200" smtClean="0"/>
              <a:t>Exception de circulation : pour services (XXX90, MAL non empruntables)</a:t>
            </a:r>
          </a:p>
        </p:txBody>
      </p:sp>
    </p:spTree>
    <p:extLst>
      <p:ext uri="{BB962C8B-B14F-4D97-AF65-F5344CB8AC3E}">
        <p14:creationId xmlns:p14="http://schemas.microsoft.com/office/powerpoint/2010/main" val="2227810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41</a:t>
            </a:fld>
            <a:endParaRPr lang="en-US"/>
          </a:p>
        </p:txBody>
      </p:sp>
      <p:sp>
        <p:nvSpPr>
          <p:cNvPr id="4" name="ZoneTexte 3"/>
          <p:cNvSpPr txBox="1"/>
          <p:nvPr/>
        </p:nvSpPr>
        <p:spPr>
          <a:xfrm>
            <a:off x="133152" y="1151553"/>
            <a:ext cx="8255272" cy="4893647"/>
          </a:xfrm>
          <a:prstGeom prst="rect">
            <a:avLst/>
          </a:prstGeom>
          <a:noFill/>
        </p:spPr>
        <p:txBody>
          <a:bodyPr wrap="square" rtlCol="0">
            <a:spAutoFit/>
          </a:bodyPr>
          <a:lstStyle/>
          <a:p>
            <a:pPr marL="114300" indent="-114300">
              <a:buNone/>
            </a:pPr>
            <a:r>
              <a:rPr lang="fr-BE" b="1" u="sng" dirty="0" smtClean="0">
                <a:solidFill>
                  <a:schemeClr val="tx2">
                    <a:lumMod val="75000"/>
                  </a:schemeClr>
                </a:solidFill>
              </a:rPr>
              <a:t>Type de matériel </a:t>
            </a:r>
            <a:r>
              <a:rPr lang="fr-BE" b="1" dirty="0" smtClean="0">
                <a:solidFill>
                  <a:schemeClr val="tx2">
                    <a:lumMod val="75000"/>
                  </a:schemeClr>
                </a:solidFill>
              </a:rPr>
              <a:t>: </a:t>
            </a:r>
            <a:r>
              <a:rPr lang="fr-BE" dirty="0" smtClean="0">
                <a:solidFill>
                  <a:schemeClr val="tx2">
                    <a:lumMod val="75000"/>
                  </a:schemeClr>
                </a:solidFill>
              </a:rPr>
              <a:t>information</a:t>
            </a:r>
            <a:r>
              <a:rPr lang="fr-BE" b="1" dirty="0" smtClean="0">
                <a:solidFill>
                  <a:schemeClr val="tx2">
                    <a:lumMod val="75000"/>
                  </a:schemeClr>
                </a:solidFill>
              </a:rPr>
              <a:t> </a:t>
            </a:r>
            <a:r>
              <a:rPr lang="fr-BE" dirty="0" smtClean="0"/>
              <a:t>obligatoire</a:t>
            </a:r>
          </a:p>
          <a:p>
            <a:pPr marL="285750" indent="-285750">
              <a:buFontTx/>
              <a:buChar char="-"/>
            </a:pPr>
            <a:r>
              <a:rPr lang="fr-BE" sz="1600" b="1" dirty="0" smtClean="0"/>
              <a:t>cas </a:t>
            </a:r>
            <a:r>
              <a:rPr lang="fr-BE" sz="1600" b="1" dirty="0"/>
              <a:t>particulier des mémoires et </a:t>
            </a:r>
            <a:r>
              <a:rPr lang="fr-BE" sz="1600" b="1" dirty="0" smtClean="0"/>
              <a:t>thèses :  </a:t>
            </a:r>
            <a:r>
              <a:rPr lang="fr-BE" sz="1600" dirty="0" smtClean="0"/>
              <a:t>sélectionner le type </a:t>
            </a:r>
            <a:r>
              <a:rPr lang="fr-BE" sz="1600" dirty="0"/>
              <a:t>de matériel </a:t>
            </a:r>
            <a:r>
              <a:rPr lang="fr-BE" sz="1600" b="1" dirty="0" smtClean="0">
                <a:solidFill>
                  <a:srgbClr val="002060"/>
                </a:solidFill>
              </a:rPr>
              <a:t>« </a:t>
            </a:r>
            <a:r>
              <a:rPr lang="fr-BE" sz="1600" b="1" dirty="0" err="1" smtClean="0">
                <a:solidFill>
                  <a:srgbClr val="002060"/>
                </a:solidFill>
              </a:rPr>
              <a:t>Thesis</a:t>
            </a:r>
            <a:r>
              <a:rPr lang="fr-BE" sz="1600" b="1" dirty="0" smtClean="0">
                <a:solidFill>
                  <a:srgbClr val="002060"/>
                </a:solidFill>
              </a:rPr>
              <a:t> » </a:t>
            </a:r>
            <a:r>
              <a:rPr lang="fr-BE" sz="1600" dirty="0" smtClean="0"/>
              <a:t>et pas « Book ». </a:t>
            </a:r>
          </a:p>
          <a:p>
            <a:pPr marL="285750" indent="-285750">
              <a:buFontTx/>
              <a:buChar char="-"/>
            </a:pPr>
            <a:r>
              <a:rPr lang="fr-BE" sz="1600" b="1" dirty="0" smtClean="0"/>
              <a:t>exemplaire factice </a:t>
            </a:r>
            <a:r>
              <a:rPr lang="fr-BE" sz="1600" b="1" i="1" dirty="0" smtClean="0"/>
              <a:t>(</a:t>
            </a:r>
            <a:r>
              <a:rPr lang="fr-BE" sz="1600" b="1" i="1" dirty="0" err="1" smtClean="0"/>
              <a:t>virtual</a:t>
            </a:r>
            <a:r>
              <a:rPr lang="fr-BE" sz="1600" b="1" i="1" dirty="0" smtClean="0"/>
              <a:t> item) </a:t>
            </a:r>
            <a:r>
              <a:rPr lang="fr-BE" sz="1600" dirty="0" smtClean="0"/>
              <a:t>: vous ne devez pas créer de nouveaux exemplaires factices !</a:t>
            </a:r>
            <a:br>
              <a:rPr lang="fr-BE" sz="1600" dirty="0" smtClean="0"/>
            </a:br>
            <a:r>
              <a:rPr lang="fr-BE" sz="1600" dirty="0" smtClean="0"/>
              <a:t>Ils ont été ajoutés massivement pour pouvoir améliorer les demandes faites dans Primo sur certains types de documents, mais il n’est pas prévu que des exemplaires factices soient créés dans d’autres cas que celui de périodiques non </a:t>
            </a:r>
            <a:r>
              <a:rPr lang="fr-BE" sz="1600" dirty="0" err="1" smtClean="0"/>
              <a:t>bulletinés</a:t>
            </a:r>
            <a:r>
              <a:rPr lang="fr-BE" sz="1600" dirty="0" smtClean="0"/>
              <a:t>. </a:t>
            </a:r>
            <a:endParaRPr lang="fr-BE" sz="1000" dirty="0"/>
          </a:p>
          <a:p>
            <a:pPr lvl="0"/>
            <a:r>
              <a:rPr lang="fr-BE" b="1" u="sng" dirty="0" smtClean="0">
                <a:solidFill>
                  <a:schemeClr val="tx2">
                    <a:lumMod val="75000"/>
                  </a:schemeClr>
                </a:solidFill>
              </a:rPr>
              <a:t>Provenance</a:t>
            </a:r>
            <a:r>
              <a:rPr lang="fr-BE" b="1" dirty="0" smtClean="0">
                <a:solidFill>
                  <a:schemeClr val="tx2">
                    <a:lumMod val="75000"/>
                  </a:schemeClr>
                </a:solidFill>
              </a:rPr>
              <a:t> </a:t>
            </a:r>
            <a:r>
              <a:rPr lang="fr-BE" dirty="0">
                <a:solidFill>
                  <a:schemeClr val="tx2">
                    <a:lumMod val="75000"/>
                  </a:schemeClr>
                </a:solidFill>
              </a:rPr>
              <a:t>: </a:t>
            </a:r>
            <a:r>
              <a:rPr lang="fr-BE" b="1" i="1" dirty="0" err="1">
                <a:solidFill>
                  <a:srgbClr val="002060"/>
                </a:solidFill>
              </a:rPr>
              <a:t>Deposit</a:t>
            </a:r>
            <a:r>
              <a:rPr lang="fr-BE" dirty="0">
                <a:solidFill>
                  <a:srgbClr val="002060"/>
                </a:solidFill>
              </a:rPr>
              <a:t> </a:t>
            </a:r>
            <a:r>
              <a:rPr lang="fr-BE" dirty="0"/>
              <a:t>(dépôt), </a:t>
            </a:r>
            <a:r>
              <a:rPr lang="fr-BE" b="1" i="1" dirty="0">
                <a:solidFill>
                  <a:srgbClr val="002060"/>
                </a:solidFill>
              </a:rPr>
              <a:t>Dissertation</a:t>
            </a:r>
            <a:r>
              <a:rPr lang="fr-BE" dirty="0">
                <a:solidFill>
                  <a:srgbClr val="002060"/>
                </a:solidFill>
              </a:rPr>
              <a:t> </a:t>
            </a:r>
            <a:r>
              <a:rPr lang="fr-BE" dirty="0"/>
              <a:t>(cas des thèses et mémoires), </a:t>
            </a:r>
            <a:r>
              <a:rPr lang="fr-BE" dirty="0" smtClean="0"/>
              <a:t/>
            </a:r>
            <a:br>
              <a:rPr lang="fr-BE" dirty="0" smtClean="0"/>
            </a:br>
            <a:r>
              <a:rPr lang="fr-BE" b="1" i="1" dirty="0" smtClean="0">
                <a:solidFill>
                  <a:srgbClr val="002060"/>
                </a:solidFill>
              </a:rPr>
              <a:t>Exchange</a:t>
            </a:r>
            <a:r>
              <a:rPr lang="fr-BE" dirty="0" smtClean="0">
                <a:solidFill>
                  <a:srgbClr val="002060"/>
                </a:solidFill>
              </a:rPr>
              <a:t> </a:t>
            </a:r>
            <a:r>
              <a:rPr lang="fr-BE" dirty="0"/>
              <a:t>(échange), </a:t>
            </a:r>
            <a:r>
              <a:rPr lang="fr-BE" b="1" i="1" dirty="0">
                <a:solidFill>
                  <a:srgbClr val="002060"/>
                </a:solidFill>
              </a:rPr>
              <a:t>Gift</a:t>
            </a:r>
            <a:r>
              <a:rPr lang="fr-BE" dirty="0">
                <a:solidFill>
                  <a:srgbClr val="002060"/>
                </a:solidFill>
              </a:rPr>
              <a:t> </a:t>
            </a:r>
            <a:r>
              <a:rPr lang="fr-BE" dirty="0"/>
              <a:t>(don), </a:t>
            </a:r>
            <a:r>
              <a:rPr lang="fr-BE" b="1" i="1" dirty="0">
                <a:solidFill>
                  <a:srgbClr val="002060"/>
                </a:solidFill>
              </a:rPr>
              <a:t>Visa</a:t>
            </a:r>
            <a:r>
              <a:rPr lang="fr-BE" dirty="0">
                <a:solidFill>
                  <a:srgbClr val="002060"/>
                </a:solidFill>
              </a:rPr>
              <a:t> </a:t>
            </a:r>
            <a:r>
              <a:rPr lang="fr-BE" dirty="0"/>
              <a:t>(Acquisitions des services</a:t>
            </a:r>
            <a:r>
              <a:rPr lang="fr-BE" dirty="0" smtClean="0"/>
              <a:t>) =&gt; pour tout ce qui ne passe pas par les Acquisitions et n’est pas du </a:t>
            </a:r>
            <a:r>
              <a:rPr lang="fr-BE" dirty="0" err="1" smtClean="0"/>
              <a:t>rétrocatalogage</a:t>
            </a:r>
            <a:r>
              <a:rPr lang="fr-BE" dirty="0" smtClean="0"/>
              <a:t>.</a:t>
            </a:r>
            <a:endParaRPr lang="fr-BE" dirty="0"/>
          </a:p>
          <a:p>
            <a:r>
              <a:rPr lang="fr-BE" b="1" u="sng" dirty="0" smtClean="0">
                <a:solidFill>
                  <a:schemeClr val="tx2">
                    <a:lumMod val="75000"/>
                  </a:schemeClr>
                </a:solidFill>
              </a:rPr>
              <a:t>Exception de circulation </a:t>
            </a:r>
            <a:r>
              <a:rPr lang="fr-BE" b="1" i="1" u="sng" dirty="0" smtClean="0">
                <a:solidFill>
                  <a:schemeClr val="tx2">
                    <a:lumMod val="75000"/>
                  </a:schemeClr>
                </a:solidFill>
              </a:rPr>
              <a:t>(item </a:t>
            </a:r>
            <a:r>
              <a:rPr lang="fr-BE" b="1" i="1" u="sng" dirty="0" err="1" smtClean="0">
                <a:solidFill>
                  <a:schemeClr val="tx2">
                    <a:lumMod val="75000"/>
                  </a:schemeClr>
                </a:solidFill>
              </a:rPr>
              <a:t>policy</a:t>
            </a:r>
            <a:r>
              <a:rPr lang="fr-BE" b="1" i="1" u="sng" dirty="0" smtClean="0">
                <a:solidFill>
                  <a:schemeClr val="tx2">
                    <a:lumMod val="75000"/>
                  </a:schemeClr>
                </a:solidFill>
              </a:rPr>
              <a:t>) </a:t>
            </a:r>
          </a:p>
          <a:p>
            <a:r>
              <a:rPr lang="fr-BE" b="1" dirty="0" smtClean="0">
                <a:solidFill>
                  <a:srgbClr val="002060"/>
                </a:solidFill>
              </a:rPr>
              <a:t>«</a:t>
            </a:r>
            <a:r>
              <a:rPr lang="fr-BE" b="1" dirty="0">
                <a:solidFill>
                  <a:srgbClr val="002060"/>
                </a:solidFill>
              </a:rPr>
              <a:t> </a:t>
            </a:r>
            <a:r>
              <a:rPr lang="fr-BE" b="1" i="1" dirty="0">
                <a:solidFill>
                  <a:srgbClr val="002060"/>
                </a:solidFill>
              </a:rPr>
              <a:t>s’adresser au service</a:t>
            </a:r>
            <a:r>
              <a:rPr lang="fr-BE" b="1" dirty="0">
                <a:solidFill>
                  <a:srgbClr val="002060"/>
                </a:solidFill>
              </a:rPr>
              <a:t> </a:t>
            </a:r>
            <a:r>
              <a:rPr lang="fr-BE" b="1" dirty="0" smtClean="0">
                <a:solidFill>
                  <a:srgbClr val="002060"/>
                </a:solidFill>
              </a:rPr>
              <a:t>» </a:t>
            </a:r>
            <a:r>
              <a:rPr lang="fr-BE" dirty="0" smtClean="0"/>
              <a:t>: pour </a:t>
            </a:r>
            <a:r>
              <a:rPr lang="fr-BE" dirty="0"/>
              <a:t>les </a:t>
            </a:r>
            <a:r>
              <a:rPr lang="fr-BE" dirty="0" smtClean="0"/>
              <a:t>exemplaires localisés dans un service (localisations X90) et l’enregistrement des visas.</a:t>
            </a:r>
            <a:endParaRPr lang="fr-BE" sz="1400" dirty="0" smtClean="0"/>
          </a:p>
          <a:p>
            <a:r>
              <a:rPr lang="fr-BE" b="1" dirty="0" smtClean="0">
                <a:solidFill>
                  <a:srgbClr val="002060"/>
                </a:solidFill>
              </a:rPr>
              <a:t>«</a:t>
            </a:r>
            <a:r>
              <a:rPr lang="fr-BE" b="1" dirty="0">
                <a:solidFill>
                  <a:srgbClr val="002060"/>
                </a:solidFill>
              </a:rPr>
              <a:t> </a:t>
            </a:r>
            <a:r>
              <a:rPr lang="fr-BE" b="1" i="1" dirty="0" smtClean="0">
                <a:solidFill>
                  <a:srgbClr val="002060"/>
                </a:solidFill>
              </a:rPr>
              <a:t>non </a:t>
            </a:r>
            <a:r>
              <a:rPr lang="fr-BE" b="1" i="1" dirty="0">
                <a:solidFill>
                  <a:srgbClr val="002060"/>
                </a:solidFill>
              </a:rPr>
              <a:t>empruntable</a:t>
            </a:r>
            <a:r>
              <a:rPr lang="fr-BE" b="1" dirty="0">
                <a:solidFill>
                  <a:srgbClr val="002060"/>
                </a:solidFill>
              </a:rPr>
              <a:t> » </a:t>
            </a:r>
            <a:r>
              <a:rPr lang="fr-BE" dirty="0"/>
              <a:t>est réservé au </a:t>
            </a:r>
            <a:r>
              <a:rPr lang="fr-BE" b="1" dirty="0"/>
              <a:t>MAL (magasin à livres)</a:t>
            </a:r>
          </a:p>
          <a:p>
            <a:r>
              <a:rPr lang="fr-BE" b="1" dirty="0" smtClean="0">
                <a:solidFill>
                  <a:srgbClr val="002060"/>
                </a:solidFill>
              </a:rPr>
              <a:t>«</a:t>
            </a:r>
            <a:r>
              <a:rPr lang="fr-BE" b="1" dirty="0">
                <a:solidFill>
                  <a:srgbClr val="002060"/>
                </a:solidFill>
              </a:rPr>
              <a:t> </a:t>
            </a:r>
            <a:r>
              <a:rPr lang="fr-BE" b="1" i="1" dirty="0" smtClean="0">
                <a:solidFill>
                  <a:srgbClr val="002060"/>
                </a:solidFill>
              </a:rPr>
              <a:t>non </a:t>
            </a:r>
            <a:r>
              <a:rPr lang="fr-BE" b="1" i="1" dirty="0">
                <a:solidFill>
                  <a:srgbClr val="002060"/>
                </a:solidFill>
              </a:rPr>
              <a:t>consultable</a:t>
            </a:r>
            <a:r>
              <a:rPr lang="fr-BE" b="1" dirty="0">
                <a:solidFill>
                  <a:srgbClr val="002060"/>
                </a:solidFill>
              </a:rPr>
              <a:t> » </a:t>
            </a:r>
            <a:r>
              <a:rPr lang="fr-BE" dirty="0"/>
              <a:t>: </a:t>
            </a:r>
            <a:r>
              <a:rPr lang="fr-BE" dirty="0" smtClean="0"/>
              <a:t>ne pas </a:t>
            </a:r>
            <a:r>
              <a:rPr lang="fr-BE" smtClean="0"/>
              <a:t>utiliser </a:t>
            </a:r>
            <a:r>
              <a:rPr lang="fr-BE" smtClean="0"/>
              <a:t>cette </a:t>
            </a:r>
            <a:r>
              <a:rPr lang="fr-BE" dirty="0" smtClean="0"/>
              <a:t>exception de circulation =&gt; </a:t>
            </a:r>
            <a:r>
              <a:rPr lang="fr-BE" sz="1600" b="1" dirty="0" smtClean="0"/>
              <a:t>cas particulier des mémoires et travaux non consultables </a:t>
            </a:r>
            <a:r>
              <a:rPr lang="fr-BE" sz="1600" dirty="0" smtClean="0"/>
              <a:t>: </a:t>
            </a:r>
            <a:r>
              <a:rPr lang="fr-BE" sz="1600" dirty="0" smtClean="0">
                <a:solidFill>
                  <a:srgbClr val="FF0000"/>
                </a:solidFill>
              </a:rPr>
              <a:t>travailler avec des localisations spécifiques </a:t>
            </a:r>
            <a:r>
              <a:rPr lang="fr-BE" sz="1600" dirty="0" smtClean="0">
                <a:solidFill>
                  <a:schemeClr val="tx2">
                    <a:lumMod val="75000"/>
                  </a:schemeClr>
                </a:solidFill>
              </a:rPr>
              <a:t>; </a:t>
            </a:r>
            <a:r>
              <a:rPr lang="fr-BE" sz="1600" b="1" dirty="0" smtClean="0"/>
              <a:t>cas particulier des documents patrimoniaux non consultables ou des documents victimes de contamination biologique.</a:t>
            </a:r>
            <a:endParaRPr lang="fr-BE" sz="1600" dirty="0"/>
          </a:p>
        </p:txBody>
      </p:sp>
      <p:sp>
        <p:nvSpPr>
          <p:cNvPr id="9" name="Titre 4"/>
          <p:cNvSpPr txBox="1">
            <a:spLocks/>
          </p:cNvSpPr>
          <p:nvPr/>
        </p:nvSpPr>
        <p:spPr>
          <a:xfrm>
            <a:off x="0" y="134395"/>
            <a:ext cx="8471296" cy="692695"/>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endParaRPr lang="fr-BE" sz="2400" dirty="0"/>
          </a:p>
        </p:txBody>
      </p:sp>
      <p:sp>
        <p:nvSpPr>
          <p:cNvPr id="12" name="ZoneTexte 11"/>
          <p:cNvSpPr txBox="1"/>
          <p:nvPr/>
        </p:nvSpPr>
        <p:spPr>
          <a:xfrm>
            <a:off x="8582609" y="134395"/>
            <a:ext cx="400110" cy="5238821"/>
          </a:xfrm>
          <a:prstGeom prst="rect">
            <a:avLst/>
          </a:prstGeom>
          <a:noFill/>
        </p:spPr>
        <p:txBody>
          <a:bodyPr vert="vert270" wrap="square" rtlCol="0">
            <a:spAutoFit/>
          </a:bodyPr>
          <a:lstStyle/>
          <a:p>
            <a:r>
              <a:rPr lang="fr-BE" sz="1400" dirty="0">
                <a:solidFill>
                  <a:srgbClr val="278989"/>
                </a:solidFill>
              </a:rPr>
              <a:t>Alma – Resource management – Gestion des </a:t>
            </a:r>
            <a:r>
              <a:rPr lang="fr-BE" sz="1400" dirty="0" smtClean="0">
                <a:solidFill>
                  <a:srgbClr val="278989"/>
                </a:solidFill>
              </a:rPr>
              <a:t>exemplaires</a:t>
            </a:r>
            <a:endParaRPr lang="en-US" sz="1400" dirty="0">
              <a:solidFill>
                <a:srgbClr val="278989"/>
              </a:solidFill>
            </a:endParaRPr>
          </a:p>
        </p:txBody>
      </p:sp>
      <p:sp>
        <p:nvSpPr>
          <p:cNvPr id="3" name="ZoneTexte 2"/>
          <p:cNvSpPr txBox="1"/>
          <p:nvPr/>
        </p:nvSpPr>
        <p:spPr>
          <a:xfrm>
            <a:off x="338377" y="482774"/>
            <a:ext cx="4102916" cy="369332"/>
          </a:xfrm>
          <a:prstGeom prst="rect">
            <a:avLst/>
          </a:prstGeom>
          <a:noFill/>
        </p:spPr>
        <p:txBody>
          <a:bodyPr wrap="square" rtlCol="0">
            <a:spAutoFit/>
          </a:bodyPr>
          <a:lstStyle/>
          <a:p>
            <a:r>
              <a:rPr lang="fr-BE" b="1" u="sng" smtClean="0">
                <a:solidFill>
                  <a:srgbClr val="0070C0"/>
                </a:solidFill>
                <a:effectLst>
                  <a:outerShdw blurRad="38100" dist="38100" dir="2700000" algn="tl">
                    <a:srgbClr val="000000">
                      <a:alpha val="43137"/>
                    </a:srgbClr>
                  </a:outerShdw>
                </a:effectLst>
              </a:rPr>
              <a:t>Section Information générale</a:t>
            </a:r>
            <a:endParaRPr lang="fr-BE" b="1" u="sng">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7479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42</a:t>
            </a:fld>
            <a:endParaRPr lang="en-US"/>
          </a:p>
        </p:txBody>
      </p:sp>
      <p:sp>
        <p:nvSpPr>
          <p:cNvPr id="3" name="Espace réservé du pied de page 2"/>
          <p:cNvSpPr>
            <a:spLocks noGrp="1"/>
          </p:cNvSpPr>
          <p:nvPr>
            <p:ph type="ftr" sz="quarter" idx="3"/>
          </p:nvPr>
        </p:nvSpPr>
        <p:spPr/>
        <p:txBody>
          <a:bodyPr/>
          <a:lstStyle/>
          <a:p>
            <a:r>
              <a:rPr lang="fr-BE" smtClean="0"/>
              <a:t>Alma – Resource management – Gestion des exemplaires</a:t>
            </a:r>
            <a:endParaRPr lang="en-US"/>
          </a:p>
        </p:txBody>
      </p:sp>
      <p:sp>
        <p:nvSpPr>
          <p:cNvPr id="4" name="ZoneTexte 3"/>
          <p:cNvSpPr txBox="1"/>
          <p:nvPr/>
        </p:nvSpPr>
        <p:spPr>
          <a:xfrm>
            <a:off x="323528" y="476672"/>
            <a:ext cx="4752528" cy="369332"/>
          </a:xfrm>
          <a:prstGeom prst="rect">
            <a:avLst/>
          </a:prstGeom>
          <a:noFill/>
        </p:spPr>
        <p:txBody>
          <a:bodyPr wrap="square" rtlCol="0">
            <a:spAutoFit/>
          </a:bodyPr>
          <a:lstStyle/>
          <a:p>
            <a:r>
              <a:rPr lang="fr-BE" b="1" u="sng" smtClean="0">
                <a:solidFill>
                  <a:srgbClr val="0070C0"/>
                </a:solidFill>
                <a:effectLst>
                  <a:outerShdw blurRad="38100" dist="38100" dir="2700000" algn="tl">
                    <a:srgbClr val="000000">
                      <a:alpha val="43137"/>
                    </a:srgbClr>
                  </a:outerShdw>
                </a:effectLst>
              </a:rPr>
              <a:t>Section Information  de numéro d’inventaire</a:t>
            </a:r>
            <a:endParaRPr lang="fr-BE" b="1" u="sng">
              <a:solidFill>
                <a:srgbClr val="0070C0"/>
              </a:solidFill>
              <a:effectLst>
                <a:outerShdw blurRad="38100" dist="38100" dir="2700000" algn="tl">
                  <a:srgbClr val="000000">
                    <a:alpha val="43137"/>
                  </a:srgbClr>
                </a:outerShdw>
              </a:effectLst>
            </a:endParaRPr>
          </a:p>
        </p:txBody>
      </p:sp>
      <p:sp>
        <p:nvSpPr>
          <p:cNvPr id="5" name="ZoneTexte 4"/>
          <p:cNvSpPr txBox="1"/>
          <p:nvPr/>
        </p:nvSpPr>
        <p:spPr>
          <a:xfrm>
            <a:off x="395536" y="1052736"/>
            <a:ext cx="5184576" cy="338554"/>
          </a:xfrm>
          <a:prstGeom prst="rect">
            <a:avLst/>
          </a:prstGeom>
          <a:noFill/>
        </p:spPr>
        <p:txBody>
          <a:bodyPr wrap="square" rtlCol="0">
            <a:spAutoFit/>
          </a:bodyPr>
          <a:lstStyle/>
          <a:p>
            <a:r>
              <a:rPr lang="fr-BE" sz="1600" i="1" smtClean="0"/>
              <a:t>Utilisé ou non en fonction de la bibliothèque</a:t>
            </a:r>
            <a:endParaRPr lang="fr-BE" sz="1600" i="1"/>
          </a:p>
        </p:txBody>
      </p:sp>
      <p:sp>
        <p:nvSpPr>
          <p:cNvPr id="6" name="ZoneTexte 5"/>
          <p:cNvSpPr txBox="1"/>
          <p:nvPr/>
        </p:nvSpPr>
        <p:spPr>
          <a:xfrm>
            <a:off x="349763" y="1598022"/>
            <a:ext cx="4752528" cy="369332"/>
          </a:xfrm>
          <a:prstGeom prst="rect">
            <a:avLst/>
          </a:prstGeom>
          <a:noFill/>
        </p:spPr>
        <p:txBody>
          <a:bodyPr wrap="square" rtlCol="0">
            <a:spAutoFit/>
          </a:bodyPr>
          <a:lstStyle/>
          <a:p>
            <a:r>
              <a:rPr lang="fr-BE" b="1" u="sng" smtClean="0">
                <a:solidFill>
                  <a:srgbClr val="0070C0"/>
                </a:solidFill>
                <a:effectLst>
                  <a:outerShdw blurRad="38100" dist="38100" dir="2700000" algn="tl">
                    <a:srgbClr val="000000">
                      <a:alpha val="43137"/>
                    </a:srgbClr>
                  </a:outerShdw>
                </a:effectLst>
              </a:rPr>
              <a:t>Section Information  sur la localisation</a:t>
            </a:r>
            <a:endParaRPr lang="fr-BE" b="1" u="sng">
              <a:solidFill>
                <a:srgbClr val="0070C0"/>
              </a:solidFill>
              <a:effectLst>
                <a:outerShdw blurRad="38100" dist="38100" dir="2700000" algn="tl">
                  <a:srgbClr val="000000">
                    <a:alpha val="43137"/>
                  </a:srgbClr>
                </a:outerShdw>
              </a:effectLst>
            </a:endParaRPr>
          </a:p>
        </p:txBody>
      </p:sp>
      <p:sp>
        <p:nvSpPr>
          <p:cNvPr id="8" name="Rectangle 7"/>
          <p:cNvSpPr/>
          <p:nvPr/>
        </p:nvSpPr>
        <p:spPr>
          <a:xfrm>
            <a:off x="351778" y="2207900"/>
            <a:ext cx="7848872" cy="3139321"/>
          </a:xfrm>
          <a:prstGeom prst="rect">
            <a:avLst/>
          </a:prstGeom>
        </p:spPr>
        <p:txBody>
          <a:bodyPr wrap="square">
            <a:spAutoFit/>
          </a:bodyPr>
          <a:lstStyle/>
          <a:p>
            <a:pPr algn="just"/>
            <a:r>
              <a:rPr lang="fr-BE"/>
              <a:t>Reprend  les informations de Bibliothèque (852 </a:t>
            </a:r>
            <a:r>
              <a:rPr lang="fr-BE" smtClean="0"/>
              <a:t>$$b) </a:t>
            </a:r>
            <a:r>
              <a:rPr lang="fr-BE"/>
              <a:t>et de localisation (852 $$c) de la notice </a:t>
            </a:r>
            <a:r>
              <a:rPr lang="fr-BE" smtClean="0"/>
              <a:t>HOL.</a:t>
            </a:r>
          </a:p>
          <a:p>
            <a:pPr algn="just"/>
            <a:endParaRPr lang="fr-BE" b="1">
              <a:solidFill>
                <a:srgbClr val="FE3600"/>
              </a:solidFill>
            </a:endParaRPr>
          </a:p>
          <a:p>
            <a:pPr algn="just"/>
            <a:r>
              <a:rPr lang="fr-BE" b="1" smtClean="0">
                <a:solidFill>
                  <a:srgbClr val="FE3600"/>
                </a:solidFill>
              </a:rPr>
              <a:t>Modification </a:t>
            </a:r>
            <a:r>
              <a:rPr lang="fr-BE" b="1">
                <a:solidFill>
                  <a:srgbClr val="FE3600"/>
                </a:solidFill>
              </a:rPr>
              <a:t>de la bibliothèque/localisation </a:t>
            </a:r>
            <a:r>
              <a:rPr lang="fr-BE">
                <a:solidFill>
                  <a:schemeClr val="tx2">
                    <a:lumMod val="75000"/>
                  </a:schemeClr>
                </a:solidFill>
              </a:rPr>
              <a:t>: la notice HOL existante est supprimée et remplacée par une nouvelle notice. Toutes les données de la notice sont conservées – l’ID et la date de création dans Alma changent</a:t>
            </a:r>
            <a:r>
              <a:rPr lang="fr-BE" smtClean="0">
                <a:solidFill>
                  <a:schemeClr val="tx2">
                    <a:lumMod val="75000"/>
                  </a:schemeClr>
                </a:solidFill>
              </a:rPr>
              <a:t>.</a:t>
            </a:r>
          </a:p>
          <a:p>
            <a:pPr algn="just"/>
            <a:endParaRPr lang="fr-BE">
              <a:solidFill>
                <a:schemeClr val="tx2">
                  <a:lumMod val="75000"/>
                </a:schemeClr>
              </a:solidFill>
            </a:endParaRPr>
          </a:p>
          <a:p>
            <a:pPr algn="just"/>
            <a:r>
              <a:rPr lang="fr-BE" b="1" smtClean="0">
                <a:solidFill>
                  <a:srgbClr val="FE3600"/>
                </a:solidFill>
              </a:rPr>
              <a:t>Cote alternative (et type de cote alternative) </a:t>
            </a:r>
            <a:r>
              <a:rPr lang="fr-BE" smtClean="0">
                <a:solidFill>
                  <a:schemeClr val="tx2">
                    <a:lumMod val="75000"/>
                  </a:schemeClr>
                </a:solidFill>
              </a:rPr>
              <a:t>: selon les localisations, une cote alternative peut être utilisée pour des monographies multipartites localisées au même endroit : la cote de rangement en 852 $$j de la notice HOL est identique pour tous les items et on utilise la Cote alternative pour différencier les volumes.</a:t>
            </a:r>
            <a:endParaRPr lang="fr-BE">
              <a:solidFill>
                <a:schemeClr val="tx2">
                  <a:lumMod val="75000"/>
                </a:schemeClr>
              </a:solidFill>
            </a:endParaRPr>
          </a:p>
        </p:txBody>
      </p:sp>
    </p:spTree>
    <p:extLst>
      <p:ext uri="{BB962C8B-B14F-4D97-AF65-F5344CB8AC3E}">
        <p14:creationId xmlns:p14="http://schemas.microsoft.com/office/powerpoint/2010/main" val="746475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43</a:t>
            </a:fld>
            <a:endParaRPr lang="en-US"/>
          </a:p>
        </p:txBody>
      </p:sp>
      <p:sp>
        <p:nvSpPr>
          <p:cNvPr id="3" name="Espace réservé du pied de page 2"/>
          <p:cNvSpPr>
            <a:spLocks noGrp="1"/>
          </p:cNvSpPr>
          <p:nvPr>
            <p:ph type="ftr" sz="quarter" idx="3"/>
          </p:nvPr>
        </p:nvSpPr>
        <p:spPr/>
        <p:txBody>
          <a:bodyPr/>
          <a:lstStyle/>
          <a:p>
            <a:r>
              <a:rPr lang="fr-BE" smtClean="0"/>
              <a:t>Alma – Resource management – Gestion des exemplaires</a:t>
            </a:r>
            <a:endParaRPr lang="en-US"/>
          </a:p>
        </p:txBody>
      </p:sp>
      <p:sp>
        <p:nvSpPr>
          <p:cNvPr id="6" name="ZoneTexte 5"/>
          <p:cNvSpPr txBox="1"/>
          <p:nvPr/>
        </p:nvSpPr>
        <p:spPr>
          <a:xfrm>
            <a:off x="364254" y="692696"/>
            <a:ext cx="5431882" cy="369332"/>
          </a:xfrm>
          <a:prstGeom prst="rect">
            <a:avLst/>
          </a:prstGeom>
          <a:noFill/>
        </p:spPr>
        <p:txBody>
          <a:bodyPr wrap="square" rtlCol="0">
            <a:spAutoFit/>
          </a:bodyPr>
          <a:lstStyle/>
          <a:p>
            <a:r>
              <a:rPr lang="fr-BE" b="1" u="sng" smtClean="0">
                <a:solidFill>
                  <a:srgbClr val="0070C0"/>
                </a:solidFill>
                <a:effectLst>
                  <a:outerShdw blurRad="38100" dist="38100" dir="2700000" algn="tl">
                    <a:srgbClr val="000000">
                      <a:alpha val="43137"/>
                    </a:srgbClr>
                  </a:outerShdw>
                </a:effectLst>
              </a:rPr>
              <a:t>Section Information  sur la localisation temporaire</a:t>
            </a:r>
            <a:endParaRPr lang="fr-BE" b="1" u="sng">
              <a:solidFill>
                <a:srgbClr val="0070C0"/>
              </a:solidFill>
              <a:effectLst>
                <a:outerShdw blurRad="38100" dist="38100" dir="2700000" algn="tl">
                  <a:srgbClr val="000000">
                    <a:alpha val="43137"/>
                  </a:srgbClr>
                </a:outerShdw>
              </a:effectLst>
            </a:endParaRPr>
          </a:p>
        </p:txBody>
      </p:sp>
      <p:sp>
        <p:nvSpPr>
          <p:cNvPr id="8" name="Rectangle 7"/>
          <p:cNvSpPr/>
          <p:nvPr/>
        </p:nvSpPr>
        <p:spPr>
          <a:xfrm>
            <a:off x="364254" y="1412776"/>
            <a:ext cx="7848872" cy="2031325"/>
          </a:xfrm>
          <a:prstGeom prst="rect">
            <a:avLst/>
          </a:prstGeom>
        </p:spPr>
        <p:txBody>
          <a:bodyPr wrap="square">
            <a:spAutoFit/>
          </a:bodyPr>
          <a:lstStyle/>
          <a:p>
            <a:pPr algn="just"/>
            <a:r>
              <a:rPr lang="fr-BE" smtClean="0"/>
              <a:t>Cocher la case </a:t>
            </a:r>
            <a:r>
              <a:rPr lang="fr-BE" b="1" smtClean="0"/>
              <a:t>Oui</a:t>
            </a:r>
            <a:r>
              <a:rPr lang="fr-BE" smtClean="0"/>
              <a:t> pour placer l’exemplaire en localisation temporaire et sélectionner la localisation temporarie dans la liste.</a:t>
            </a:r>
          </a:p>
          <a:p>
            <a:pPr algn="just"/>
            <a:endParaRPr lang="fr-BE" smtClean="0">
              <a:solidFill>
                <a:schemeClr val="tx2">
                  <a:lumMod val="75000"/>
                </a:schemeClr>
              </a:solidFill>
            </a:endParaRPr>
          </a:p>
          <a:p>
            <a:pPr algn="just"/>
            <a:r>
              <a:rPr lang="fr-BE" smtClean="0">
                <a:solidFill>
                  <a:schemeClr val="tx2">
                    <a:lumMod val="75000"/>
                  </a:schemeClr>
                </a:solidFill>
              </a:rPr>
              <a:t>Cocher la case </a:t>
            </a:r>
            <a:r>
              <a:rPr lang="fr-BE" b="1" smtClean="0">
                <a:solidFill>
                  <a:schemeClr val="tx2">
                    <a:lumMod val="75000"/>
                  </a:schemeClr>
                </a:solidFill>
              </a:rPr>
              <a:t>Non</a:t>
            </a:r>
            <a:r>
              <a:rPr lang="fr-BE" smtClean="0">
                <a:solidFill>
                  <a:schemeClr val="tx2">
                    <a:lumMod val="75000"/>
                  </a:schemeClr>
                </a:solidFill>
              </a:rPr>
              <a:t> pour remettre l’exemplaire dans sa localisation détentrice. </a:t>
            </a:r>
          </a:p>
          <a:p>
            <a:pPr algn="just"/>
            <a:endParaRPr lang="fr-BE">
              <a:solidFill>
                <a:schemeClr val="tx2">
                  <a:lumMod val="75000"/>
                </a:schemeClr>
              </a:solidFill>
            </a:endParaRPr>
          </a:p>
          <a:p>
            <a:pPr algn="just"/>
            <a:endParaRPr lang="fr-BE" smtClean="0">
              <a:solidFill>
                <a:schemeClr val="tx2">
                  <a:lumMod val="75000"/>
                </a:schemeClr>
              </a:solidFill>
            </a:endParaRPr>
          </a:p>
          <a:p>
            <a:pPr algn="just"/>
            <a:r>
              <a:rPr lang="fr-BE">
                <a:solidFill>
                  <a:schemeClr val="tx2">
                    <a:lumMod val="75000"/>
                  </a:schemeClr>
                </a:solidFill>
              </a:rPr>
              <a:t>	</a:t>
            </a:r>
            <a:endParaRPr lang="fr-BE" smtClean="0">
              <a:solidFill>
                <a:schemeClr val="tx2">
                  <a:lumMod val="75000"/>
                </a:schemeClr>
              </a:solidFill>
            </a:endParaRPr>
          </a:p>
        </p:txBody>
      </p:sp>
      <p:sp>
        <p:nvSpPr>
          <p:cNvPr id="7" name="ZoneTexte 6"/>
          <p:cNvSpPr txBox="1"/>
          <p:nvPr/>
        </p:nvSpPr>
        <p:spPr>
          <a:xfrm>
            <a:off x="827584" y="2716722"/>
            <a:ext cx="6824311" cy="2554545"/>
          </a:xfrm>
          <a:prstGeom prst="rect">
            <a:avLst/>
          </a:prstGeom>
          <a:noFill/>
        </p:spPr>
        <p:txBody>
          <a:bodyPr wrap="square" rtlCol="0">
            <a:spAutoFit/>
          </a:bodyPr>
          <a:lstStyle/>
          <a:p>
            <a:pPr algn="just"/>
            <a:r>
              <a:rPr lang="fr-BE" sz="1600" b="1">
                <a:solidFill>
                  <a:srgbClr val="002060"/>
                </a:solidFill>
              </a:rPr>
              <a:t>Attention</a:t>
            </a:r>
            <a:r>
              <a:rPr lang="fr-BE" sz="1600">
                <a:solidFill>
                  <a:srgbClr val="002060"/>
                </a:solidFill>
              </a:rPr>
              <a:t> : l’information de localisation temporaire est conservée en mode ‘non actif’ =&gt; vous pouvez la supprimer manuellement.</a:t>
            </a:r>
          </a:p>
          <a:p>
            <a:pPr algn="just"/>
            <a:r>
              <a:rPr lang="fr-BE" sz="1600">
                <a:solidFill>
                  <a:srgbClr val="002060"/>
                </a:solidFill>
              </a:rPr>
              <a:t>Si la localisation temporaire est réutilisée de manière récurrente dans le cadre de documents rassemblés pour un cours…, vous pouvez conserver l’information de localisation temporaire et simplement cocher la case </a:t>
            </a:r>
            <a:r>
              <a:rPr lang="fr-BE" sz="1600" b="1">
                <a:solidFill>
                  <a:srgbClr val="002060"/>
                </a:solidFill>
              </a:rPr>
              <a:t>Non/Oui </a:t>
            </a:r>
            <a:r>
              <a:rPr lang="fr-BE" sz="1600">
                <a:solidFill>
                  <a:srgbClr val="002060"/>
                </a:solidFill>
              </a:rPr>
              <a:t>alternativement</a:t>
            </a:r>
            <a:r>
              <a:rPr lang="fr-BE" sz="1600" smtClean="0">
                <a:solidFill>
                  <a:srgbClr val="002060"/>
                </a:solidFill>
              </a:rPr>
              <a:t>.</a:t>
            </a:r>
          </a:p>
          <a:p>
            <a:pPr algn="just"/>
            <a:r>
              <a:rPr lang="fr-BE" sz="1600" smtClean="0">
                <a:solidFill>
                  <a:srgbClr val="002060"/>
                </a:solidFill>
              </a:rPr>
              <a:t>Si vous ne supprimez pas manuellement l’information de localisation temporaire et que vous devez utiliser l’index Localisation physique permanente, vous devrez lui associer l’index En localisation temporaire pour filtrer sur les exemplaires qui sont effectivement ou non en localisation temporaire.</a:t>
            </a:r>
            <a:endParaRPr lang="fr-BE" sz="1600">
              <a:solidFill>
                <a:srgbClr val="002060"/>
              </a:solidFill>
            </a:endParaRPr>
          </a:p>
        </p:txBody>
      </p:sp>
    </p:spTree>
    <p:extLst>
      <p:ext uri="{BB962C8B-B14F-4D97-AF65-F5344CB8AC3E}">
        <p14:creationId xmlns:p14="http://schemas.microsoft.com/office/powerpoint/2010/main" val="2730792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44</a:t>
            </a:fld>
            <a:endParaRPr lang="en-US"/>
          </a:p>
        </p:txBody>
      </p:sp>
      <p:sp>
        <p:nvSpPr>
          <p:cNvPr id="3" name="Espace réservé du pied de page 2"/>
          <p:cNvSpPr>
            <a:spLocks noGrp="1"/>
          </p:cNvSpPr>
          <p:nvPr>
            <p:ph type="ftr" sz="quarter" idx="3"/>
          </p:nvPr>
        </p:nvSpPr>
        <p:spPr>
          <a:prstGeom prst="rect">
            <a:avLst/>
          </a:prstGeom>
        </p:spPr>
        <p:txBody>
          <a:bodyPr/>
          <a:lstStyle/>
          <a:p>
            <a:r>
              <a:rPr lang="fr-BE" dirty="0"/>
              <a:t>Alma – Resource management – Gestion des exemplaires</a:t>
            </a:r>
            <a:endParaRPr lang="en-US" dirty="0"/>
          </a:p>
        </p:txBody>
      </p:sp>
      <p:sp>
        <p:nvSpPr>
          <p:cNvPr id="4" name="ZoneTexte 3"/>
          <p:cNvSpPr txBox="1"/>
          <p:nvPr/>
        </p:nvSpPr>
        <p:spPr>
          <a:xfrm>
            <a:off x="366386" y="1224466"/>
            <a:ext cx="8024368" cy="1200329"/>
          </a:xfrm>
          <a:prstGeom prst="rect">
            <a:avLst/>
          </a:prstGeom>
          <a:noFill/>
        </p:spPr>
        <p:txBody>
          <a:bodyPr wrap="square" rtlCol="0">
            <a:spAutoFit/>
          </a:bodyPr>
          <a:lstStyle/>
          <a:p>
            <a:r>
              <a:rPr lang="fr-BE" smtClean="0"/>
              <a:t>Lorsqu’on donne une date de retour de localisation temporaire, l’exemplaire n’est pas automatiquement remis en place à la date d’échéance !</a:t>
            </a:r>
          </a:p>
          <a:p>
            <a:r>
              <a:rPr lang="fr-BE" smtClean="0"/>
              <a:t>=&gt; Le </a:t>
            </a:r>
            <a:r>
              <a:rPr lang="fr-BE" dirty="0" smtClean="0"/>
              <a:t>lendemain de </a:t>
            </a:r>
            <a:r>
              <a:rPr lang="fr-BE" smtClean="0"/>
              <a:t>la date fixée pour le retour, l’exemplaire </a:t>
            </a:r>
            <a:r>
              <a:rPr lang="fr-BE" dirty="0" smtClean="0"/>
              <a:t>se retrouve dans</a:t>
            </a:r>
            <a:br>
              <a:rPr lang="fr-BE" dirty="0" smtClean="0"/>
            </a:br>
            <a:r>
              <a:rPr lang="fr-BE" dirty="0" smtClean="0"/>
              <a:t>la liste </a:t>
            </a:r>
            <a:r>
              <a:rPr lang="fr-BE" smtClean="0"/>
              <a:t>des tâches :</a:t>
            </a:r>
            <a:endParaRPr lang="fr-BE" dirty="0"/>
          </a:p>
        </p:txBody>
      </p:sp>
      <p:pic>
        <p:nvPicPr>
          <p:cNvPr id="6" name="Image 5"/>
          <p:cNvPicPr/>
          <p:nvPr/>
        </p:nvPicPr>
        <p:blipFill>
          <a:blip r:embed="rId3"/>
          <a:stretch>
            <a:fillRect/>
          </a:stretch>
        </p:blipFill>
        <p:spPr>
          <a:xfrm>
            <a:off x="1426591" y="2554823"/>
            <a:ext cx="5648325" cy="1323975"/>
          </a:xfrm>
          <a:prstGeom prst="rect">
            <a:avLst/>
          </a:prstGeom>
          <a:ln>
            <a:solidFill>
              <a:srgbClr val="002060"/>
            </a:solidFill>
          </a:ln>
        </p:spPr>
      </p:pic>
      <p:pic>
        <p:nvPicPr>
          <p:cNvPr id="17" name="Image 16"/>
          <p:cNvPicPr/>
          <p:nvPr/>
        </p:nvPicPr>
        <p:blipFill>
          <a:blip r:embed="rId4"/>
          <a:stretch>
            <a:fillRect/>
          </a:stretch>
        </p:blipFill>
        <p:spPr>
          <a:xfrm>
            <a:off x="110754" y="4395385"/>
            <a:ext cx="8280000" cy="1680845"/>
          </a:xfrm>
          <a:prstGeom prst="rect">
            <a:avLst/>
          </a:prstGeom>
          <a:ln>
            <a:solidFill>
              <a:srgbClr val="002060"/>
            </a:solidFill>
          </a:ln>
        </p:spPr>
      </p:pic>
      <p:cxnSp>
        <p:nvCxnSpPr>
          <p:cNvPr id="12" name="Connecteur droit avec flèche 11"/>
          <p:cNvCxnSpPr/>
          <p:nvPr/>
        </p:nvCxnSpPr>
        <p:spPr>
          <a:xfrm flipH="1">
            <a:off x="4707953" y="5790453"/>
            <a:ext cx="936104" cy="0"/>
          </a:xfrm>
          <a:prstGeom prst="straightConnector1">
            <a:avLst/>
          </a:prstGeom>
          <a:ln w="19050">
            <a:solidFill>
              <a:srgbClr val="FE360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66386" y="302418"/>
            <a:ext cx="5431882" cy="646331"/>
          </a:xfrm>
          <a:prstGeom prst="rect">
            <a:avLst/>
          </a:prstGeom>
          <a:noFill/>
        </p:spPr>
        <p:txBody>
          <a:bodyPr wrap="square" rtlCol="0">
            <a:spAutoFit/>
          </a:bodyPr>
          <a:lstStyle/>
          <a:p>
            <a:r>
              <a:rPr lang="fr-BE" b="1" u="sng" smtClean="0">
                <a:solidFill>
                  <a:srgbClr val="0070C0"/>
                </a:solidFill>
                <a:effectLst>
                  <a:outerShdw blurRad="38100" dist="38100" dir="2700000" algn="tl">
                    <a:srgbClr val="000000">
                      <a:alpha val="43137"/>
                    </a:srgbClr>
                  </a:outerShdw>
                </a:effectLst>
              </a:rPr>
              <a:t>Section Information  sur la localisation temporaire</a:t>
            </a:r>
          </a:p>
          <a:p>
            <a:r>
              <a:rPr lang="fr-BE" b="1" smtClean="0">
                <a:solidFill>
                  <a:srgbClr val="002060"/>
                </a:solidFill>
                <a:effectLst>
                  <a:outerShdw blurRad="38100" dist="38100" dir="2700000" algn="tl">
                    <a:srgbClr val="000000">
                      <a:alpha val="43137"/>
                    </a:srgbClr>
                  </a:outerShdw>
                </a:effectLst>
              </a:rPr>
              <a:t>Date de retour </a:t>
            </a:r>
            <a:r>
              <a:rPr lang="fr-BE" b="1">
                <a:solidFill>
                  <a:srgbClr val="002060"/>
                </a:solidFill>
              </a:rPr>
              <a:t>(Due back date) </a:t>
            </a:r>
            <a:r>
              <a:rPr lang="fr-BE">
                <a:solidFill>
                  <a:srgbClr val="002060"/>
                </a:solidFill>
              </a:rPr>
              <a:t>:</a:t>
            </a:r>
            <a:endParaRPr lang="fr-BE" b="1">
              <a:solidFill>
                <a:srgbClr val="002060"/>
              </a:solidFill>
              <a:effectLst>
                <a:outerShdw blurRad="38100" dist="38100" dir="2700000" algn="tl">
                  <a:srgbClr val="000000">
                    <a:alpha val="43137"/>
                  </a:srgbClr>
                </a:outerShdw>
              </a:effectLst>
            </a:endParaRPr>
          </a:p>
        </p:txBody>
      </p:sp>
      <p:sp>
        <p:nvSpPr>
          <p:cNvPr id="5" name="Ellipse 4"/>
          <p:cNvSpPr/>
          <p:nvPr/>
        </p:nvSpPr>
        <p:spPr>
          <a:xfrm>
            <a:off x="3793553" y="5682441"/>
            <a:ext cx="914400" cy="216024"/>
          </a:xfrm>
          <a:prstGeom prst="ellipse">
            <a:avLst/>
          </a:prstGeom>
          <a:noFill/>
          <a:ln w="19050">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4" name="Connecteur droit avec flèche 13"/>
          <p:cNvCxnSpPr/>
          <p:nvPr/>
        </p:nvCxnSpPr>
        <p:spPr>
          <a:xfrm>
            <a:off x="2627784" y="3878798"/>
            <a:ext cx="1" cy="516587"/>
          </a:xfrm>
          <a:prstGeom prst="straightConnector1">
            <a:avLst/>
          </a:prstGeom>
          <a:ln w="63500">
            <a:solidFill>
              <a:srgbClr val="FE3600"/>
            </a:solidFill>
            <a:tailEnd type="triangle"/>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1426590" y="3429000"/>
            <a:ext cx="1921273" cy="449798"/>
          </a:xfrm>
          <a:prstGeom prst="ellipse">
            <a:avLst/>
          </a:prstGeom>
          <a:noFill/>
          <a:ln w="19050">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74442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45</a:t>
            </a:fld>
            <a:endParaRPr lang="en-US"/>
          </a:p>
        </p:txBody>
      </p:sp>
      <p:sp>
        <p:nvSpPr>
          <p:cNvPr id="3" name="Espace réservé du pied de page 2"/>
          <p:cNvSpPr>
            <a:spLocks noGrp="1"/>
          </p:cNvSpPr>
          <p:nvPr>
            <p:ph type="ftr" sz="quarter" idx="3"/>
          </p:nvPr>
        </p:nvSpPr>
        <p:spPr>
          <a:xfrm rot="16200000">
            <a:off x="6290154" y="2534315"/>
            <a:ext cx="5082628" cy="365760"/>
          </a:xfrm>
          <a:prstGeom prst="rect">
            <a:avLst/>
          </a:prstGeom>
        </p:spPr>
        <p:txBody>
          <a:bodyPr/>
          <a:lstStyle/>
          <a:p>
            <a:r>
              <a:rPr lang="fr-BE" dirty="0"/>
              <a:t>Alma – Resource management – Gestion des exemplaires</a:t>
            </a:r>
            <a:endParaRPr lang="en-US" dirty="0"/>
          </a:p>
        </p:txBody>
      </p:sp>
      <p:pic>
        <p:nvPicPr>
          <p:cNvPr id="5" name="Image 4"/>
          <p:cNvPicPr/>
          <p:nvPr/>
        </p:nvPicPr>
        <p:blipFill>
          <a:blip r:embed="rId3"/>
          <a:stretch>
            <a:fillRect/>
          </a:stretch>
        </p:blipFill>
        <p:spPr>
          <a:xfrm>
            <a:off x="539552" y="369632"/>
            <a:ext cx="7200000" cy="1742440"/>
          </a:xfrm>
          <a:prstGeom prst="rect">
            <a:avLst/>
          </a:prstGeom>
          <a:ln>
            <a:solidFill>
              <a:srgbClr val="002060"/>
            </a:solidFill>
          </a:ln>
        </p:spPr>
      </p:pic>
      <p:sp>
        <p:nvSpPr>
          <p:cNvPr id="6" name="Rectangle 5"/>
          <p:cNvSpPr/>
          <p:nvPr/>
        </p:nvSpPr>
        <p:spPr>
          <a:xfrm flipV="1">
            <a:off x="755576" y="369632"/>
            <a:ext cx="864096" cy="21602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ZoneTexte 14"/>
          <p:cNvSpPr txBox="1"/>
          <p:nvPr/>
        </p:nvSpPr>
        <p:spPr>
          <a:xfrm>
            <a:off x="1341835" y="3322319"/>
            <a:ext cx="6943262" cy="646331"/>
          </a:xfrm>
          <a:prstGeom prst="rect">
            <a:avLst/>
          </a:prstGeom>
          <a:noFill/>
          <a:ln w="19050">
            <a:solidFill>
              <a:srgbClr val="C00000"/>
            </a:solidFill>
          </a:ln>
        </p:spPr>
        <p:txBody>
          <a:bodyPr wrap="square" rtlCol="0">
            <a:spAutoFit/>
          </a:bodyPr>
          <a:lstStyle/>
          <a:p>
            <a:r>
              <a:rPr lang="fr-BE" b="1" smtClean="0">
                <a:solidFill>
                  <a:srgbClr val="C00000"/>
                </a:solidFill>
              </a:rPr>
              <a:t>Scanner </a:t>
            </a:r>
            <a:r>
              <a:rPr lang="fr-BE" b="1" dirty="0">
                <a:solidFill>
                  <a:srgbClr val="C00000"/>
                </a:solidFill>
              </a:rPr>
              <a:t>l’exemplaire </a:t>
            </a:r>
            <a:r>
              <a:rPr lang="fr-BE" dirty="0"/>
              <a:t>comme pour n’importe quelle </a:t>
            </a:r>
            <a:r>
              <a:rPr lang="fr-BE" dirty="0" smtClean="0"/>
              <a:t>demande (</a:t>
            </a:r>
            <a:r>
              <a:rPr lang="fr-BE" dirty="0" err="1" smtClean="0"/>
              <a:t>request</a:t>
            </a:r>
            <a:r>
              <a:rPr lang="fr-BE" dirty="0" smtClean="0"/>
              <a:t>) </a:t>
            </a:r>
            <a:r>
              <a:rPr lang="fr-BE" b="1" dirty="0">
                <a:solidFill>
                  <a:srgbClr val="C00000"/>
                </a:solidFill>
              </a:rPr>
              <a:t>via le menu </a:t>
            </a:r>
            <a:r>
              <a:rPr lang="fr-BE" b="1" dirty="0" err="1" smtClean="0">
                <a:solidFill>
                  <a:srgbClr val="C00000"/>
                </a:solidFill>
              </a:rPr>
              <a:t>Fulfillment</a:t>
            </a:r>
            <a:endParaRPr lang="fr-BE" b="1" dirty="0">
              <a:solidFill>
                <a:srgbClr val="C00000"/>
              </a:solidFill>
            </a:endParaRPr>
          </a:p>
        </p:txBody>
      </p:sp>
      <p:pic>
        <p:nvPicPr>
          <p:cNvPr id="11" name="Image 10" descr="Cartoon emoticon giving thumb up : Vectorkuns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5559" y="3590128"/>
            <a:ext cx="352425" cy="359410"/>
          </a:xfrm>
          <a:prstGeom prst="rect">
            <a:avLst/>
          </a:prstGeom>
          <a:noFill/>
          <a:ln>
            <a:noFill/>
          </a:ln>
        </p:spPr>
      </p:pic>
      <p:sp>
        <p:nvSpPr>
          <p:cNvPr id="8" name="Rectangle 7"/>
          <p:cNvSpPr/>
          <p:nvPr/>
        </p:nvSpPr>
        <p:spPr>
          <a:xfrm>
            <a:off x="755576" y="1844824"/>
            <a:ext cx="594671" cy="267248"/>
          </a:xfrm>
          <a:prstGeom prst="rect">
            <a:avLst/>
          </a:prstGeom>
          <a:noFill/>
          <a:ln>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9" name="Connecteur droit avec flèche 8"/>
          <p:cNvCxnSpPr>
            <a:stCxn id="8" idx="2"/>
          </p:cNvCxnSpPr>
          <p:nvPr/>
        </p:nvCxnSpPr>
        <p:spPr>
          <a:xfrm>
            <a:off x="1052912" y="2112072"/>
            <a:ext cx="1214832" cy="1210247"/>
          </a:xfrm>
          <a:prstGeom prst="straightConnector1">
            <a:avLst/>
          </a:prstGeom>
          <a:ln w="28575">
            <a:solidFill>
              <a:srgbClr val="FE3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058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178" y="98617"/>
            <a:ext cx="8280268" cy="792088"/>
          </a:xfrm>
        </p:spPr>
        <p:txBody>
          <a:bodyPr/>
          <a:lstStyle/>
          <a:p>
            <a:r>
              <a:rPr lang="fr-BE" sz="2800"/>
              <a:t>Éditeur d’exemplaire physique </a:t>
            </a:r>
            <a:r>
              <a:rPr lang="fr-BE" sz="2600"/>
              <a:t>(Physical item editor)</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46</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a:p>
        </p:txBody>
      </p:sp>
      <p:pic>
        <p:nvPicPr>
          <p:cNvPr id="12" name="Image 11"/>
          <p:cNvPicPr>
            <a:picLocks noChangeAspect="1"/>
          </p:cNvPicPr>
          <p:nvPr/>
        </p:nvPicPr>
        <p:blipFill>
          <a:blip r:embed="rId2"/>
          <a:stretch>
            <a:fillRect/>
          </a:stretch>
        </p:blipFill>
        <p:spPr>
          <a:xfrm>
            <a:off x="1835696" y="968406"/>
            <a:ext cx="6516216" cy="3523093"/>
          </a:xfrm>
          <a:prstGeom prst="rect">
            <a:avLst/>
          </a:prstGeom>
        </p:spPr>
      </p:pic>
      <p:sp>
        <p:nvSpPr>
          <p:cNvPr id="24" name="Rectangle 23"/>
          <p:cNvSpPr/>
          <p:nvPr/>
        </p:nvSpPr>
        <p:spPr>
          <a:xfrm>
            <a:off x="1835696" y="976897"/>
            <a:ext cx="3168352" cy="23394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Ellipse 24"/>
          <p:cNvSpPr/>
          <p:nvPr/>
        </p:nvSpPr>
        <p:spPr>
          <a:xfrm>
            <a:off x="2771800" y="847479"/>
            <a:ext cx="1296144" cy="492779"/>
          </a:xfrm>
          <a:prstGeom prst="ellipse">
            <a:avLst/>
          </a:prstGeom>
          <a:noFill/>
          <a:ln>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15"/>
          <p:cNvSpPr/>
          <p:nvPr/>
        </p:nvSpPr>
        <p:spPr>
          <a:xfrm>
            <a:off x="26561" y="1374809"/>
            <a:ext cx="1792195" cy="1169551"/>
          </a:xfrm>
          <a:prstGeom prst="rect">
            <a:avLst/>
          </a:prstGeom>
          <a:solidFill>
            <a:schemeClr val="bg1">
              <a:lumMod val="95000"/>
            </a:schemeClr>
          </a:solidFill>
        </p:spPr>
        <p:txBody>
          <a:bodyPr wrap="square">
            <a:spAutoFit/>
          </a:bodyPr>
          <a:lstStyle/>
          <a:p>
            <a:pPr marL="355600"/>
            <a:r>
              <a:rPr lang="fr-BE" sz="1400" smtClean="0"/>
              <a:t>Informations d’énumération </a:t>
            </a:r>
            <a:r>
              <a:rPr lang="fr-BE" sz="1400"/>
              <a:t>et de chronologie pour les périodiques.</a:t>
            </a:r>
            <a:endParaRPr lang="fr-BE" sz="1400" dirty="0"/>
          </a:p>
        </p:txBody>
      </p:sp>
      <p:sp>
        <p:nvSpPr>
          <p:cNvPr id="21" name="ZoneTexte 20"/>
          <p:cNvSpPr txBox="1"/>
          <p:nvPr/>
        </p:nvSpPr>
        <p:spPr>
          <a:xfrm>
            <a:off x="237178" y="4562167"/>
            <a:ext cx="8280268" cy="1708160"/>
          </a:xfrm>
          <a:prstGeom prst="rect">
            <a:avLst/>
          </a:prstGeom>
          <a:noFill/>
        </p:spPr>
        <p:txBody>
          <a:bodyPr wrap="square" rtlCol="0">
            <a:spAutoFit/>
          </a:bodyPr>
          <a:lstStyle/>
          <a:p>
            <a:r>
              <a:rPr lang="fr-BE" sz="1500" smtClean="0"/>
              <a:t>Les données d’énumération (volume, n° de fascicule…) et de chronologie (année, mois…) sont automatiquement récupérées dans le détail de l’exemplaire à partir du modèle de prévision enregistré dans la notice HOL. Le lien avec la notice HOL est alors visible dans la section Pattern information. </a:t>
            </a:r>
          </a:p>
          <a:p>
            <a:endParaRPr lang="fr-BE" sz="1500" smtClean="0"/>
          </a:p>
          <a:p>
            <a:r>
              <a:rPr lang="fr-BE" sz="1500" smtClean="0"/>
              <a:t>Pour les fascicules encodés manuellement ou les monographies en plusieurs volumes rangées ensemble, les zones Énumération/Chronologie peuvent être complétées à partir de l’onglet Information générale : les données seront alors également visible à partir de onglet-ci.</a:t>
            </a:r>
            <a:endParaRPr lang="fr-BE" sz="1500"/>
          </a:p>
        </p:txBody>
      </p:sp>
    </p:spTree>
    <p:extLst>
      <p:ext uri="{BB962C8B-B14F-4D97-AF65-F5344CB8AC3E}">
        <p14:creationId xmlns:p14="http://schemas.microsoft.com/office/powerpoint/2010/main" val="2527753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178" y="98617"/>
            <a:ext cx="8280268" cy="792088"/>
          </a:xfrm>
        </p:spPr>
        <p:txBody>
          <a:bodyPr/>
          <a:lstStyle/>
          <a:p>
            <a:r>
              <a:rPr lang="fr-BE" sz="2800"/>
              <a:t>Éditeur d’exemplaire physique </a:t>
            </a:r>
            <a:r>
              <a:rPr lang="fr-BE" sz="2600"/>
              <a:t>(Physical item editor)</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47</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a:p>
        </p:txBody>
      </p:sp>
      <p:sp>
        <p:nvSpPr>
          <p:cNvPr id="16" name="Rectangle 15"/>
          <p:cNvSpPr/>
          <p:nvPr/>
        </p:nvSpPr>
        <p:spPr>
          <a:xfrm>
            <a:off x="849692" y="1139404"/>
            <a:ext cx="2425526" cy="738664"/>
          </a:xfrm>
          <a:prstGeom prst="rect">
            <a:avLst/>
          </a:prstGeom>
          <a:solidFill>
            <a:schemeClr val="bg1">
              <a:lumMod val="95000"/>
            </a:schemeClr>
          </a:solidFill>
        </p:spPr>
        <p:txBody>
          <a:bodyPr wrap="square">
            <a:spAutoFit/>
          </a:bodyPr>
          <a:lstStyle/>
          <a:p>
            <a:r>
              <a:rPr lang="fr-BE" sz="1400" smtClean="0"/>
              <a:t>Public note publique : s’affiche dans Primo, sous le détail de l’exemplaire.</a:t>
            </a:r>
            <a:endParaRPr lang="fr-BE" sz="1400" dirty="0"/>
          </a:p>
        </p:txBody>
      </p:sp>
      <p:pic>
        <p:nvPicPr>
          <p:cNvPr id="3" name="Image 2"/>
          <p:cNvPicPr>
            <a:picLocks noChangeAspect="1"/>
          </p:cNvPicPr>
          <p:nvPr/>
        </p:nvPicPr>
        <p:blipFill>
          <a:blip r:embed="rId2"/>
          <a:stretch>
            <a:fillRect/>
          </a:stretch>
        </p:blipFill>
        <p:spPr>
          <a:xfrm>
            <a:off x="3762654" y="987458"/>
            <a:ext cx="3313006" cy="3177530"/>
          </a:xfrm>
          <a:prstGeom prst="rect">
            <a:avLst/>
          </a:prstGeom>
        </p:spPr>
      </p:pic>
      <p:sp>
        <p:nvSpPr>
          <p:cNvPr id="11" name="Rectangle 10"/>
          <p:cNvSpPr/>
          <p:nvPr/>
        </p:nvSpPr>
        <p:spPr>
          <a:xfrm>
            <a:off x="3762654" y="1015784"/>
            <a:ext cx="3257618" cy="25297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Ellipse 12"/>
          <p:cNvSpPr/>
          <p:nvPr/>
        </p:nvSpPr>
        <p:spPr>
          <a:xfrm>
            <a:off x="5868144" y="939081"/>
            <a:ext cx="720080" cy="387351"/>
          </a:xfrm>
          <a:prstGeom prst="ellipse">
            <a:avLst/>
          </a:prstGeom>
          <a:noFill/>
          <a:ln>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p:nvSpPr>
        <p:spPr>
          <a:xfrm>
            <a:off x="849692" y="2037455"/>
            <a:ext cx="2425526" cy="1384995"/>
          </a:xfrm>
          <a:prstGeom prst="rect">
            <a:avLst/>
          </a:prstGeom>
          <a:solidFill>
            <a:schemeClr val="bg1">
              <a:lumMod val="95000"/>
            </a:schemeClr>
          </a:solidFill>
        </p:spPr>
        <p:txBody>
          <a:bodyPr wrap="square">
            <a:spAutoFit/>
          </a:bodyPr>
          <a:lstStyle/>
          <a:p>
            <a:r>
              <a:rPr lang="fr-BE" sz="1400" smtClean="0"/>
              <a:t>Fulfillment note : </a:t>
            </a:r>
            <a:r>
              <a:rPr lang="fr-BE" sz="1400"/>
              <a:t>note de </a:t>
            </a:r>
            <a:r>
              <a:rPr lang="fr-BE" sz="1400" smtClean="0"/>
              <a:t>service à l’usager qui </a:t>
            </a:r>
            <a:r>
              <a:rPr lang="fr-BE" sz="1400"/>
              <a:t>s’affiche sous forme d’une alerte dans Alma à chaque opération de prêt et </a:t>
            </a:r>
            <a:br>
              <a:rPr lang="fr-BE" sz="1400"/>
            </a:br>
            <a:r>
              <a:rPr lang="fr-BE" sz="1400"/>
              <a:t>de retour.</a:t>
            </a:r>
            <a:endParaRPr lang="fr-BE" sz="1400" dirty="0"/>
          </a:p>
        </p:txBody>
      </p:sp>
      <p:sp>
        <p:nvSpPr>
          <p:cNvPr id="15" name="Rectangle 14"/>
          <p:cNvSpPr/>
          <p:nvPr/>
        </p:nvSpPr>
        <p:spPr>
          <a:xfrm>
            <a:off x="864755" y="3581837"/>
            <a:ext cx="2425526" cy="738664"/>
          </a:xfrm>
          <a:prstGeom prst="rect">
            <a:avLst/>
          </a:prstGeom>
          <a:solidFill>
            <a:schemeClr val="bg1">
              <a:lumMod val="95000"/>
            </a:schemeClr>
          </a:solidFill>
        </p:spPr>
        <p:txBody>
          <a:bodyPr wrap="square">
            <a:spAutoFit/>
          </a:bodyPr>
          <a:lstStyle/>
          <a:p>
            <a:r>
              <a:rPr lang="fr-BE" sz="1400" smtClean="0"/>
              <a:t>Notes internes : doivent </a:t>
            </a:r>
            <a:r>
              <a:rPr lang="fr-BE" sz="1400" smtClean="0"/>
              <a:t>être </a:t>
            </a:r>
            <a:r>
              <a:rPr lang="fr-BE" sz="1400" smtClean="0"/>
              <a:t>enregistrées </a:t>
            </a:r>
            <a:r>
              <a:rPr lang="fr-BE" sz="1400" smtClean="0"/>
              <a:t>ici les mentions de don ponctuel</a:t>
            </a:r>
            <a:endParaRPr lang="fr-BE" sz="1400" dirty="0"/>
          </a:p>
        </p:txBody>
      </p:sp>
      <p:sp>
        <p:nvSpPr>
          <p:cNvPr id="17" name="Rectangle 16"/>
          <p:cNvSpPr/>
          <p:nvPr/>
        </p:nvSpPr>
        <p:spPr>
          <a:xfrm>
            <a:off x="849692" y="4569200"/>
            <a:ext cx="2425526" cy="830997"/>
          </a:xfrm>
          <a:prstGeom prst="rect">
            <a:avLst/>
          </a:prstGeom>
          <a:solidFill>
            <a:schemeClr val="bg1">
              <a:lumMod val="95000"/>
            </a:schemeClr>
          </a:solidFill>
        </p:spPr>
        <p:txBody>
          <a:bodyPr wrap="square">
            <a:spAutoFit/>
          </a:bodyPr>
          <a:lstStyle/>
          <a:p>
            <a:r>
              <a:rPr lang="fr-BE" sz="1200" smtClean="0"/>
              <a:t>Notes statistiques : données issues de la migration Aleph/Alma (il n’y a pas de mise à jour à ce niveau de la circulation de l’item dans Alma)</a:t>
            </a:r>
            <a:endParaRPr lang="fr-BE" sz="1200" dirty="0"/>
          </a:p>
        </p:txBody>
      </p:sp>
      <p:pic>
        <p:nvPicPr>
          <p:cNvPr id="6" name="Image 5"/>
          <p:cNvPicPr>
            <a:picLocks noChangeAspect="1"/>
          </p:cNvPicPr>
          <p:nvPr/>
        </p:nvPicPr>
        <p:blipFill>
          <a:blip r:embed="rId3"/>
          <a:stretch>
            <a:fillRect/>
          </a:stretch>
        </p:blipFill>
        <p:spPr>
          <a:xfrm>
            <a:off x="4730124" y="3422450"/>
            <a:ext cx="1872208" cy="703786"/>
          </a:xfrm>
          <a:prstGeom prst="rect">
            <a:avLst/>
          </a:prstGeom>
        </p:spPr>
      </p:pic>
    </p:spTree>
    <p:extLst>
      <p:ext uri="{BB962C8B-B14F-4D97-AF65-F5344CB8AC3E}">
        <p14:creationId xmlns:p14="http://schemas.microsoft.com/office/powerpoint/2010/main" val="970808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178" y="98617"/>
            <a:ext cx="8280268" cy="792088"/>
          </a:xfrm>
        </p:spPr>
        <p:txBody>
          <a:bodyPr/>
          <a:lstStyle/>
          <a:p>
            <a:r>
              <a:rPr lang="fr-BE" sz="2800"/>
              <a:t>Éditeur d’exemplaire physique </a:t>
            </a:r>
            <a:r>
              <a:rPr lang="fr-BE" sz="2600"/>
              <a:t>(Physical item editor)</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48</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a:p>
        </p:txBody>
      </p:sp>
      <p:pic>
        <p:nvPicPr>
          <p:cNvPr id="7" name="Image 6"/>
          <p:cNvPicPr>
            <a:picLocks noChangeAspect="1"/>
          </p:cNvPicPr>
          <p:nvPr/>
        </p:nvPicPr>
        <p:blipFill>
          <a:blip r:embed="rId2"/>
          <a:stretch>
            <a:fillRect/>
          </a:stretch>
        </p:blipFill>
        <p:spPr>
          <a:xfrm>
            <a:off x="3631711" y="1189088"/>
            <a:ext cx="4616244" cy="1973660"/>
          </a:xfrm>
          <a:prstGeom prst="rect">
            <a:avLst/>
          </a:prstGeom>
        </p:spPr>
      </p:pic>
      <p:sp>
        <p:nvSpPr>
          <p:cNvPr id="18" name="Rectangle 17"/>
          <p:cNvSpPr/>
          <p:nvPr/>
        </p:nvSpPr>
        <p:spPr>
          <a:xfrm>
            <a:off x="3560022" y="1189088"/>
            <a:ext cx="3532258" cy="32557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Ellipse 18"/>
          <p:cNvSpPr/>
          <p:nvPr/>
        </p:nvSpPr>
        <p:spPr>
          <a:xfrm>
            <a:off x="6550447" y="1139404"/>
            <a:ext cx="720080" cy="387351"/>
          </a:xfrm>
          <a:prstGeom prst="ellipse">
            <a:avLst/>
          </a:prstGeom>
          <a:noFill/>
          <a:ln>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a:off x="948312" y="3212432"/>
            <a:ext cx="6858000" cy="2246769"/>
          </a:xfrm>
          <a:prstGeom prst="rect">
            <a:avLst/>
          </a:prstGeom>
        </p:spPr>
        <p:txBody>
          <a:bodyPr wrap="square">
            <a:spAutoFit/>
          </a:bodyPr>
          <a:lstStyle/>
          <a:p>
            <a:r>
              <a:rPr lang="fr-BE"/>
              <a:t>Contient l’historique, avec un bref descriptif, de toutes les actions relatives </a:t>
            </a:r>
            <a:br>
              <a:rPr lang="fr-BE"/>
            </a:br>
            <a:r>
              <a:rPr lang="fr-BE"/>
              <a:t>à l’exemplaire : création, modifications, prêts et retours, process types, etc.</a:t>
            </a:r>
          </a:p>
          <a:p>
            <a:pPr lvl="1"/>
            <a:r>
              <a:rPr lang="fr-BE" b="1">
                <a:solidFill>
                  <a:schemeClr val="accent6">
                    <a:lumMod val="50000"/>
                  </a:schemeClr>
                </a:solidFill>
              </a:rPr>
              <a:t>3 types de rapports </a:t>
            </a:r>
            <a:r>
              <a:rPr lang="fr-BE"/>
              <a:t>sont disponibles :</a:t>
            </a:r>
          </a:p>
          <a:p>
            <a:pPr lvl="2">
              <a:buFont typeface="Arial" pitchFamily="34" charset="0"/>
              <a:buChar char="•"/>
            </a:pPr>
            <a:r>
              <a:rPr lang="fr-BE">
                <a:solidFill>
                  <a:srgbClr val="0070C0"/>
                </a:solidFill>
              </a:rPr>
              <a:t> </a:t>
            </a:r>
            <a:r>
              <a:rPr lang="fr-BE" sz="1600">
                <a:solidFill>
                  <a:srgbClr val="0070C0"/>
                </a:solidFill>
              </a:rPr>
              <a:t>Modifications de l’exemplaire (</a:t>
            </a:r>
            <a:r>
              <a:rPr lang="fr-BE" sz="1600" i="1">
                <a:solidFill>
                  <a:srgbClr val="0070C0"/>
                </a:solidFill>
              </a:rPr>
              <a:t>Item changes)</a:t>
            </a:r>
          </a:p>
          <a:p>
            <a:pPr lvl="2">
              <a:buFont typeface="Arial" pitchFamily="34" charset="0"/>
              <a:buChar char="•"/>
            </a:pPr>
            <a:r>
              <a:rPr lang="fr-BE" sz="1600">
                <a:solidFill>
                  <a:srgbClr val="0070C0"/>
                </a:solidFill>
              </a:rPr>
              <a:t>  Modifications des données de fonds (</a:t>
            </a:r>
            <a:r>
              <a:rPr lang="fr-BE" sz="1600" i="1">
                <a:solidFill>
                  <a:srgbClr val="0070C0"/>
                </a:solidFill>
              </a:rPr>
              <a:t>Holdings changes</a:t>
            </a:r>
            <a:r>
              <a:rPr lang="fr-BE" sz="1600">
                <a:solidFill>
                  <a:srgbClr val="0070C0"/>
                </a:solidFill>
              </a:rPr>
              <a:t>) </a:t>
            </a:r>
          </a:p>
          <a:p>
            <a:pPr lvl="2">
              <a:buFont typeface="Arial" pitchFamily="34" charset="0"/>
              <a:buChar char="•"/>
            </a:pPr>
            <a:r>
              <a:rPr lang="fr-BE" sz="1600">
                <a:solidFill>
                  <a:srgbClr val="0070C0"/>
                </a:solidFill>
              </a:rPr>
              <a:t>  Activités de services aux utilisateurs (</a:t>
            </a:r>
            <a:r>
              <a:rPr lang="fr-BE" sz="1600" i="1">
                <a:solidFill>
                  <a:srgbClr val="0070C0"/>
                </a:solidFill>
              </a:rPr>
              <a:t>Fulfillment activities)</a:t>
            </a:r>
            <a:endParaRPr lang="fr-BE" sz="1600" dirty="0">
              <a:solidFill>
                <a:srgbClr val="0070C0"/>
              </a:solidFill>
            </a:endParaRPr>
          </a:p>
        </p:txBody>
      </p:sp>
    </p:spTree>
    <p:extLst>
      <p:ext uri="{BB962C8B-B14F-4D97-AF65-F5344CB8AC3E}">
        <p14:creationId xmlns:p14="http://schemas.microsoft.com/office/powerpoint/2010/main" val="362916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49</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a:p>
        </p:txBody>
      </p:sp>
      <p:pic>
        <p:nvPicPr>
          <p:cNvPr id="7" name="Image 6"/>
          <p:cNvPicPr>
            <a:picLocks noChangeAspect="1"/>
          </p:cNvPicPr>
          <p:nvPr/>
        </p:nvPicPr>
        <p:blipFill>
          <a:blip r:embed="rId2"/>
          <a:stretch>
            <a:fillRect/>
          </a:stretch>
        </p:blipFill>
        <p:spPr>
          <a:xfrm>
            <a:off x="3699410" y="207151"/>
            <a:ext cx="4616244" cy="1973660"/>
          </a:xfrm>
          <a:prstGeom prst="rect">
            <a:avLst/>
          </a:prstGeom>
        </p:spPr>
      </p:pic>
      <p:sp>
        <p:nvSpPr>
          <p:cNvPr id="8" name="Rectangle 7"/>
          <p:cNvSpPr/>
          <p:nvPr/>
        </p:nvSpPr>
        <p:spPr>
          <a:xfrm>
            <a:off x="251520" y="404664"/>
            <a:ext cx="3132348" cy="1246495"/>
          </a:xfrm>
          <a:prstGeom prst="rect">
            <a:avLst/>
          </a:prstGeom>
          <a:solidFill>
            <a:schemeClr val="bg1">
              <a:lumMod val="95000"/>
            </a:schemeClr>
          </a:solidFill>
        </p:spPr>
        <p:txBody>
          <a:bodyPr wrap="square">
            <a:spAutoFit/>
          </a:bodyPr>
          <a:lstStyle/>
          <a:p>
            <a:r>
              <a:rPr lang="fr-BE" sz="1500" smtClean="0"/>
              <a:t>Modifications </a:t>
            </a:r>
            <a:r>
              <a:rPr lang="fr-BE" sz="1500"/>
              <a:t>de l’exemplaire (Item changes</a:t>
            </a:r>
            <a:r>
              <a:rPr lang="fr-BE" sz="1500" smtClean="0"/>
              <a:t>) : identifie la date de l’opération, l’opérateur, la zone concernée, fournit l’ancienne et la nouvelle valeur pour la zone</a:t>
            </a:r>
            <a:endParaRPr lang="fr-BE" sz="1500"/>
          </a:p>
        </p:txBody>
      </p:sp>
      <p:sp>
        <p:nvSpPr>
          <p:cNvPr id="9" name="Ellipse 8"/>
          <p:cNvSpPr/>
          <p:nvPr/>
        </p:nvSpPr>
        <p:spPr>
          <a:xfrm>
            <a:off x="4355976" y="433980"/>
            <a:ext cx="864096" cy="432048"/>
          </a:xfrm>
          <a:prstGeom prst="ellipse">
            <a:avLst/>
          </a:prstGeom>
          <a:noFill/>
          <a:ln>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 name="Image 9"/>
          <p:cNvPicPr>
            <a:picLocks noChangeAspect="1"/>
          </p:cNvPicPr>
          <p:nvPr/>
        </p:nvPicPr>
        <p:blipFill>
          <a:blip r:embed="rId3"/>
          <a:stretch>
            <a:fillRect/>
          </a:stretch>
        </p:blipFill>
        <p:spPr>
          <a:xfrm>
            <a:off x="3923817" y="2683036"/>
            <a:ext cx="4246041" cy="1399055"/>
          </a:xfrm>
          <a:prstGeom prst="rect">
            <a:avLst/>
          </a:prstGeom>
        </p:spPr>
      </p:pic>
      <p:sp>
        <p:nvSpPr>
          <p:cNvPr id="14" name="Ellipse 13"/>
          <p:cNvSpPr/>
          <p:nvPr/>
        </p:nvSpPr>
        <p:spPr>
          <a:xfrm>
            <a:off x="5220072" y="2950515"/>
            <a:ext cx="983491" cy="432048"/>
          </a:xfrm>
          <a:prstGeom prst="ellipse">
            <a:avLst/>
          </a:prstGeom>
          <a:noFill/>
          <a:ln>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p:cNvSpPr/>
          <p:nvPr/>
        </p:nvSpPr>
        <p:spPr>
          <a:xfrm>
            <a:off x="251520" y="2564904"/>
            <a:ext cx="3132347" cy="1708160"/>
          </a:xfrm>
          <a:prstGeom prst="rect">
            <a:avLst/>
          </a:prstGeom>
          <a:solidFill>
            <a:schemeClr val="bg1">
              <a:lumMod val="95000"/>
            </a:schemeClr>
          </a:solidFill>
        </p:spPr>
        <p:txBody>
          <a:bodyPr wrap="square">
            <a:spAutoFit/>
          </a:bodyPr>
          <a:lstStyle/>
          <a:p>
            <a:r>
              <a:rPr lang="fr-BE" sz="1500"/>
              <a:t>Modifications des données de fonds (Holdings changes) </a:t>
            </a:r>
            <a:r>
              <a:rPr lang="fr-BE" sz="1500" smtClean="0"/>
              <a:t>: identifie la date de l’opération, l’opérateur, la zone concernée, fournit l’ancienne et la nouvelle valeur pour la zone, pour les changements apportés dans la notice Holding sur la zone 852 uniquement!</a:t>
            </a:r>
            <a:endParaRPr lang="fr-BE" sz="1500"/>
          </a:p>
        </p:txBody>
      </p:sp>
      <p:pic>
        <p:nvPicPr>
          <p:cNvPr id="11" name="Image 10"/>
          <p:cNvPicPr>
            <a:picLocks noChangeAspect="1"/>
          </p:cNvPicPr>
          <p:nvPr/>
        </p:nvPicPr>
        <p:blipFill>
          <a:blip r:embed="rId4"/>
          <a:stretch>
            <a:fillRect/>
          </a:stretch>
        </p:blipFill>
        <p:spPr>
          <a:xfrm>
            <a:off x="3849269" y="1408904"/>
            <a:ext cx="4395138" cy="1085773"/>
          </a:xfrm>
          <a:prstGeom prst="rect">
            <a:avLst/>
          </a:prstGeom>
        </p:spPr>
      </p:pic>
      <p:pic>
        <p:nvPicPr>
          <p:cNvPr id="13" name="Image 12"/>
          <p:cNvPicPr>
            <a:picLocks noChangeAspect="1"/>
          </p:cNvPicPr>
          <p:nvPr/>
        </p:nvPicPr>
        <p:blipFill>
          <a:blip r:embed="rId5"/>
          <a:stretch>
            <a:fillRect/>
          </a:stretch>
        </p:blipFill>
        <p:spPr>
          <a:xfrm>
            <a:off x="3699849" y="4593758"/>
            <a:ext cx="4615805" cy="1055202"/>
          </a:xfrm>
          <a:prstGeom prst="rect">
            <a:avLst/>
          </a:prstGeom>
        </p:spPr>
      </p:pic>
      <p:sp>
        <p:nvSpPr>
          <p:cNvPr id="20" name="Ellipse 19"/>
          <p:cNvSpPr/>
          <p:nvPr/>
        </p:nvSpPr>
        <p:spPr>
          <a:xfrm>
            <a:off x="5796136" y="4470466"/>
            <a:ext cx="983491" cy="432048"/>
          </a:xfrm>
          <a:prstGeom prst="ellipse">
            <a:avLst/>
          </a:prstGeom>
          <a:noFill/>
          <a:ln>
            <a:solidFill>
              <a:srgbClr val="FE3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15"/>
          <p:cNvSpPr/>
          <p:nvPr/>
        </p:nvSpPr>
        <p:spPr>
          <a:xfrm>
            <a:off x="7308304" y="5517232"/>
            <a:ext cx="3600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Rectangle 20"/>
          <p:cNvSpPr/>
          <p:nvPr/>
        </p:nvSpPr>
        <p:spPr>
          <a:xfrm>
            <a:off x="7956375" y="5517232"/>
            <a:ext cx="21564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Rectangle 22"/>
          <p:cNvSpPr/>
          <p:nvPr/>
        </p:nvSpPr>
        <p:spPr>
          <a:xfrm>
            <a:off x="308853" y="4470466"/>
            <a:ext cx="3132347" cy="1246495"/>
          </a:xfrm>
          <a:prstGeom prst="rect">
            <a:avLst/>
          </a:prstGeom>
          <a:solidFill>
            <a:schemeClr val="bg1">
              <a:lumMod val="95000"/>
            </a:schemeClr>
          </a:solidFill>
        </p:spPr>
        <p:txBody>
          <a:bodyPr wrap="square">
            <a:spAutoFit/>
          </a:bodyPr>
          <a:lstStyle/>
          <a:p>
            <a:r>
              <a:rPr lang="fr-BE" sz="1500" smtClean="0"/>
              <a:t>Activités de service aux utilisateurs (Fulfillment activities) : identifie la date de l’opération, l’opérateur, le type d’action, le nom et l’identifiant de l’emprunteur.</a:t>
            </a:r>
            <a:endParaRPr lang="fr-BE" sz="1500"/>
          </a:p>
        </p:txBody>
      </p:sp>
    </p:spTree>
    <p:extLst>
      <p:ext uri="{BB962C8B-B14F-4D97-AF65-F5344CB8AC3E}">
        <p14:creationId xmlns:p14="http://schemas.microsoft.com/office/powerpoint/2010/main" val="292151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5</a:t>
            </a:fld>
            <a:endParaRPr lang="en-US"/>
          </a:p>
        </p:txBody>
      </p:sp>
      <p:sp>
        <p:nvSpPr>
          <p:cNvPr id="3" name="Espace réservé du pied de page 2"/>
          <p:cNvSpPr>
            <a:spLocks noGrp="1"/>
          </p:cNvSpPr>
          <p:nvPr>
            <p:ph type="ftr" sz="quarter" idx="3"/>
          </p:nvPr>
        </p:nvSpPr>
        <p:spPr/>
        <p:txBody>
          <a:bodyPr/>
          <a:lstStyle/>
          <a:p>
            <a:r>
              <a:rPr lang="fr-BE" smtClean="0"/>
              <a:t>Alma – Resource management – Gestion des exemplaires</a:t>
            </a:r>
            <a:endParaRPr lang="en-US" dirty="0"/>
          </a:p>
        </p:txBody>
      </p:sp>
      <p:sp>
        <p:nvSpPr>
          <p:cNvPr id="4" name="ZoneTexte 3"/>
          <p:cNvSpPr txBox="1"/>
          <p:nvPr/>
        </p:nvSpPr>
        <p:spPr>
          <a:xfrm>
            <a:off x="899592" y="476672"/>
            <a:ext cx="7344816" cy="1477328"/>
          </a:xfrm>
          <a:prstGeom prst="rect">
            <a:avLst/>
          </a:prstGeom>
          <a:noFill/>
        </p:spPr>
        <p:txBody>
          <a:bodyPr wrap="square" rtlCol="0">
            <a:spAutoFit/>
          </a:bodyPr>
          <a:lstStyle/>
          <a:p>
            <a:r>
              <a:rPr lang="fr-BE" b="1" u="sng" dirty="0" smtClean="0"/>
              <a:t>Remarque</a:t>
            </a:r>
            <a:r>
              <a:rPr lang="fr-BE" dirty="0" smtClean="0"/>
              <a:t> : le chiffre indiqué entre parenthèse se rapporte aux collections (notices de fonds ou holdings) et pas au nombre d’exemplaires physiques (items). Ainsi, cette notice présente </a:t>
            </a:r>
            <a:r>
              <a:rPr lang="fr-BE" b="1" dirty="0">
                <a:solidFill>
                  <a:srgbClr val="00B050"/>
                </a:solidFill>
              </a:rPr>
              <a:t>4</a:t>
            </a:r>
            <a:r>
              <a:rPr lang="fr-BE" b="1" dirty="0" smtClean="0">
                <a:solidFill>
                  <a:srgbClr val="00B050"/>
                </a:solidFill>
              </a:rPr>
              <a:t> collections</a:t>
            </a:r>
            <a:r>
              <a:rPr lang="fr-BE" b="1" dirty="0" smtClean="0"/>
              <a:t> </a:t>
            </a:r>
            <a:r>
              <a:rPr lang="fr-BE" dirty="0" smtClean="0"/>
              <a:t>et un nombre total de </a:t>
            </a:r>
          </a:p>
          <a:p>
            <a:r>
              <a:rPr lang="fr-BE" b="1" dirty="0" smtClean="0">
                <a:solidFill>
                  <a:schemeClr val="tx2"/>
                </a:solidFill>
              </a:rPr>
              <a:t>8 exemplaires </a:t>
            </a:r>
            <a:r>
              <a:rPr lang="fr-BE" dirty="0" smtClean="0"/>
              <a:t>(4+2+1+1</a:t>
            </a:r>
            <a:r>
              <a:rPr lang="fr-BE" smtClean="0"/>
              <a:t>) </a:t>
            </a:r>
            <a:endParaRPr lang="fr-BE" dirty="0" smtClean="0"/>
          </a:p>
          <a:p>
            <a:r>
              <a:rPr lang="fr-BE" dirty="0" smtClean="0"/>
              <a:t> </a:t>
            </a:r>
            <a:endParaRPr lang="fr-BE" dirty="0"/>
          </a:p>
        </p:txBody>
      </p:sp>
      <p:pic>
        <p:nvPicPr>
          <p:cNvPr id="22" name="Image 21"/>
          <p:cNvPicPr>
            <a:picLocks noChangeAspect="1"/>
          </p:cNvPicPr>
          <p:nvPr/>
        </p:nvPicPr>
        <p:blipFill>
          <a:blip r:embed="rId3"/>
          <a:stretch>
            <a:fillRect/>
          </a:stretch>
        </p:blipFill>
        <p:spPr>
          <a:xfrm>
            <a:off x="792000" y="2088475"/>
            <a:ext cx="7560000" cy="2462804"/>
          </a:xfrm>
          <a:prstGeom prst="rect">
            <a:avLst/>
          </a:prstGeom>
        </p:spPr>
      </p:pic>
      <p:sp>
        <p:nvSpPr>
          <p:cNvPr id="23" name="Flèche vers le bas 22"/>
          <p:cNvSpPr/>
          <p:nvPr/>
        </p:nvSpPr>
        <p:spPr>
          <a:xfrm flipH="1">
            <a:off x="6228184" y="4416341"/>
            <a:ext cx="121474" cy="2698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pic>
        <p:nvPicPr>
          <p:cNvPr id="24" name="Image 23"/>
          <p:cNvPicPr>
            <a:picLocks noChangeAspect="1"/>
          </p:cNvPicPr>
          <p:nvPr/>
        </p:nvPicPr>
        <p:blipFill>
          <a:blip r:embed="rId4"/>
          <a:stretch>
            <a:fillRect/>
          </a:stretch>
        </p:blipFill>
        <p:spPr>
          <a:xfrm>
            <a:off x="5153150" y="4811684"/>
            <a:ext cx="2190750" cy="1990725"/>
          </a:xfrm>
          <a:prstGeom prst="rect">
            <a:avLst/>
          </a:prstGeom>
          <a:ln w="31750">
            <a:solidFill>
              <a:schemeClr val="accent6">
                <a:lumMod val="50000"/>
              </a:schemeClr>
            </a:solidFill>
          </a:ln>
        </p:spPr>
      </p:pic>
      <p:sp>
        <p:nvSpPr>
          <p:cNvPr id="25" name="Rectangle 24"/>
          <p:cNvSpPr/>
          <p:nvPr/>
        </p:nvSpPr>
        <p:spPr>
          <a:xfrm>
            <a:off x="8100392" y="2096852"/>
            <a:ext cx="251608" cy="16019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7" name="Connecteur droit 26"/>
          <p:cNvCxnSpPr/>
          <p:nvPr/>
        </p:nvCxnSpPr>
        <p:spPr>
          <a:xfrm>
            <a:off x="3347864" y="1484784"/>
            <a:ext cx="4896544" cy="30325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8244408" y="1788037"/>
            <a:ext cx="0" cy="19182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6804248" y="2348880"/>
            <a:ext cx="503555" cy="0"/>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259632" y="3212976"/>
            <a:ext cx="2016224"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683568" y="4811684"/>
            <a:ext cx="3816424" cy="830997"/>
          </a:xfrm>
          <a:prstGeom prst="rect">
            <a:avLst/>
          </a:prstGeom>
          <a:solidFill>
            <a:schemeClr val="accent3">
              <a:lumMod val="40000"/>
              <a:lumOff val="60000"/>
            </a:schemeClr>
          </a:solidFill>
          <a:ln>
            <a:solidFill>
              <a:schemeClr val="accent6">
                <a:lumMod val="75000"/>
              </a:schemeClr>
            </a:solidFill>
          </a:ln>
        </p:spPr>
        <p:txBody>
          <a:bodyPr wrap="square" rtlCol="0">
            <a:spAutoFit/>
          </a:bodyPr>
          <a:lstStyle/>
          <a:p>
            <a:r>
              <a:rPr lang="fr-BE" sz="1600" b="1" dirty="0" smtClean="0">
                <a:solidFill>
                  <a:schemeClr val="accent6">
                    <a:lumMod val="50000"/>
                  </a:schemeClr>
                </a:solidFill>
              </a:rPr>
              <a:t>Infos sur le nombre total d’exemplaires et leur disponibilité (ici 5 sont disponibles </a:t>
            </a:r>
            <a:br>
              <a:rPr lang="fr-BE" sz="1600" b="1" dirty="0" smtClean="0">
                <a:solidFill>
                  <a:schemeClr val="accent6">
                    <a:lumMod val="50000"/>
                  </a:schemeClr>
                </a:solidFill>
              </a:rPr>
            </a:br>
            <a:r>
              <a:rPr lang="fr-BE" sz="1600" b="1" dirty="0" smtClean="0">
                <a:solidFill>
                  <a:schemeClr val="accent6">
                    <a:lumMod val="50000"/>
                  </a:schemeClr>
                </a:solidFill>
              </a:rPr>
              <a:t>sur 8 au total).</a:t>
            </a:r>
            <a:endParaRPr lang="fr-BE" sz="1600" b="1" dirty="0">
              <a:solidFill>
                <a:schemeClr val="accent6">
                  <a:lumMod val="50000"/>
                </a:schemeClr>
              </a:solidFill>
            </a:endParaRPr>
          </a:p>
        </p:txBody>
      </p:sp>
      <p:sp>
        <p:nvSpPr>
          <p:cNvPr id="9" name="Rectangle 8"/>
          <p:cNvSpPr/>
          <p:nvPr/>
        </p:nvSpPr>
        <p:spPr>
          <a:xfrm>
            <a:off x="1259632" y="3078040"/>
            <a:ext cx="792088" cy="1349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43119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19" y="764704"/>
            <a:ext cx="8013591" cy="4988024"/>
          </a:xfrm>
        </p:spPr>
        <p:txBody>
          <a:bodyPr/>
          <a:lstStyle/>
          <a:p>
            <a:pPr marL="114300" indent="0">
              <a:buNone/>
            </a:pPr>
            <a:r>
              <a:rPr lang="fr-BE" i="1" smtClean="0">
                <a:solidFill>
                  <a:srgbClr val="0070C0"/>
                </a:solidFill>
              </a:rPr>
              <a:t>Les supports de formation et How to proposés par Liège Université Library pour le travail dans le  système ALMA</a:t>
            </a:r>
          </a:p>
          <a:p>
            <a:pPr marL="114300" indent="0">
              <a:buNone/>
            </a:pPr>
            <a:endParaRPr lang="fr-BE"/>
          </a:p>
          <a:p>
            <a:pPr>
              <a:buClrTx/>
              <a:buSzPct val="100000"/>
              <a:buFont typeface="Wingdings" panose="05000000000000000000" pitchFamily="2" charset="2"/>
              <a:buChar char="q"/>
            </a:pPr>
            <a:r>
              <a:rPr lang="fr-BE"/>
              <a:t>La boîte à outils </a:t>
            </a:r>
            <a:r>
              <a:rPr lang="fr-BE">
                <a:solidFill>
                  <a:srgbClr val="0070C0"/>
                </a:solidFill>
                <a:hlinkClick r:id="rId2"/>
              </a:rPr>
              <a:t>Alma @ </a:t>
            </a:r>
            <a:r>
              <a:rPr lang="fr-BE" smtClean="0">
                <a:solidFill>
                  <a:srgbClr val="0070C0"/>
                </a:solidFill>
                <a:hlinkClick r:id="rId2"/>
              </a:rPr>
              <a:t>ULiège </a:t>
            </a:r>
            <a:r>
              <a:rPr lang="fr-BE">
                <a:solidFill>
                  <a:srgbClr val="0070C0"/>
                </a:solidFill>
                <a:hlinkClick r:id="rId2"/>
              </a:rPr>
              <a:t>Library</a:t>
            </a:r>
            <a:endParaRPr lang="fr-BE">
              <a:solidFill>
                <a:srgbClr val="0070C0"/>
              </a:solidFill>
            </a:endParaRPr>
          </a:p>
          <a:p>
            <a:pPr marL="114300" indent="0">
              <a:buNone/>
            </a:pPr>
            <a:endParaRPr lang="fr-BE" smtClean="0"/>
          </a:p>
          <a:p>
            <a:pPr marL="114300" indent="0">
              <a:buNone/>
            </a:pPr>
            <a:endParaRPr lang="fr-BE"/>
          </a:p>
          <a:p>
            <a:pPr>
              <a:buClrTx/>
              <a:buSzPct val="100000"/>
              <a:buFont typeface="Wingdings" panose="05000000000000000000" pitchFamily="2" charset="2"/>
              <a:buChar char="q"/>
            </a:pPr>
            <a:r>
              <a:rPr lang="fr-BE" sz="1800" smtClean="0"/>
              <a:t>Pour le traitement des ressources (inventaire physique et catalogage), le </a:t>
            </a:r>
          </a:p>
          <a:p>
            <a:pPr marL="114300" indent="0">
              <a:buClrTx/>
              <a:buSzPct val="100000"/>
              <a:buNone/>
              <a:tabLst>
                <a:tab pos="355600" algn="l"/>
              </a:tabLst>
            </a:pPr>
            <a:r>
              <a:rPr lang="fr-BE" sz="1800"/>
              <a:t>	</a:t>
            </a:r>
            <a:r>
              <a:rPr lang="fr-BE" sz="1800" smtClean="0">
                <a:hlinkClick r:id="rId3"/>
              </a:rPr>
              <a:t>wiki </a:t>
            </a:r>
            <a:r>
              <a:rPr lang="fr-BE" sz="1800">
                <a:hlinkClick r:id="rId3"/>
              </a:rPr>
              <a:t>Gestion des ressources &amp; Catalogage</a:t>
            </a:r>
            <a:endParaRPr lang="fr-BE" sz="1800"/>
          </a:p>
          <a:p>
            <a:pPr>
              <a:buClrTx/>
              <a:buSzPct val="100000"/>
              <a:buFont typeface="Wingdings" panose="05000000000000000000" pitchFamily="2" charset="2"/>
              <a:buChar char="q"/>
            </a:pPr>
            <a:endParaRPr lang="fr-BE" sz="1800" smtClean="0"/>
          </a:p>
          <a:p>
            <a:pPr marL="114300" indent="0">
              <a:buNone/>
            </a:pPr>
            <a:r>
              <a:rPr lang="fr-BE"/>
              <a:t>	</a:t>
            </a:r>
            <a:r>
              <a:rPr lang="fr-BE" smtClean="0"/>
              <a:t>	</a:t>
            </a:r>
            <a:endParaRPr lang="fr-BE"/>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50</a:t>
            </a:fld>
            <a:endParaRPr lang="en-US"/>
          </a:p>
        </p:txBody>
      </p:sp>
      <p:sp>
        <p:nvSpPr>
          <p:cNvPr id="5" name="Espace réservé du pied de page 4"/>
          <p:cNvSpPr>
            <a:spLocks noGrp="1"/>
          </p:cNvSpPr>
          <p:nvPr>
            <p:ph type="ftr" sz="quarter" idx="3"/>
          </p:nvPr>
        </p:nvSpPr>
        <p:spPr/>
        <p:txBody>
          <a:bodyPr/>
          <a:lstStyle/>
          <a:p>
            <a:r>
              <a:rPr lang="en-US" dirty="0"/>
              <a:t>Alma – Resource management – Metadata Editor </a:t>
            </a:r>
          </a:p>
        </p:txBody>
      </p:sp>
    </p:spTree>
    <p:extLst>
      <p:ext uri="{BB962C8B-B14F-4D97-AF65-F5344CB8AC3E}">
        <p14:creationId xmlns:p14="http://schemas.microsoft.com/office/powerpoint/2010/main" val="7661740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31840" y="1340768"/>
            <a:ext cx="1728093" cy="1718965"/>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51</a:t>
            </a:fld>
            <a:endParaRPr lang="en-US"/>
          </a:p>
        </p:txBody>
      </p:sp>
      <p:sp>
        <p:nvSpPr>
          <p:cNvPr id="7" name="Rectangle 6"/>
          <p:cNvSpPr/>
          <p:nvPr/>
        </p:nvSpPr>
        <p:spPr>
          <a:xfrm>
            <a:off x="2222644" y="3051413"/>
            <a:ext cx="3546484" cy="923330"/>
          </a:xfrm>
          <a:prstGeom prst="rect">
            <a:avLst/>
          </a:prstGeom>
        </p:spPr>
        <p:txBody>
          <a:bodyPr wrap="none">
            <a:spAutoFit/>
          </a:bodyPr>
          <a:lstStyle/>
          <a:p>
            <a:pPr marL="114300" indent="0">
              <a:buNone/>
            </a:pPr>
            <a:r>
              <a:rPr lang="fr-BE" i="1" smtClean="0">
                <a:solidFill>
                  <a:srgbClr val="0070C0"/>
                </a:solidFill>
              </a:rPr>
              <a:t>TF Alma Resource Management </a:t>
            </a:r>
          </a:p>
          <a:p>
            <a:pPr marL="114300" indent="0" algn="ctr">
              <a:buNone/>
            </a:pPr>
            <a:r>
              <a:rPr lang="fr-BE" i="1" smtClean="0">
                <a:solidFill>
                  <a:srgbClr val="0070C0"/>
                </a:solidFill>
              </a:rPr>
              <a:t>ULiège </a:t>
            </a:r>
            <a:r>
              <a:rPr lang="fr-BE" i="1">
                <a:solidFill>
                  <a:srgbClr val="0070C0"/>
                </a:solidFill>
              </a:rPr>
              <a:t>Library</a:t>
            </a:r>
          </a:p>
          <a:p>
            <a:pPr marL="114300" indent="0" algn="ctr">
              <a:buNone/>
            </a:pPr>
            <a:r>
              <a:rPr lang="fr-BE"/>
              <a:t>mail :</a:t>
            </a:r>
            <a:r>
              <a:rPr lang="fr-BE" i="1"/>
              <a:t> </a:t>
            </a:r>
            <a:r>
              <a:rPr lang="fr-BE" smtClean="0"/>
              <a:t>alma-rm@lists.ulg.ac.be</a:t>
            </a:r>
            <a:endParaRPr lang="fr-BE" b="1"/>
          </a:p>
        </p:txBody>
      </p:sp>
      <p:sp>
        <p:nvSpPr>
          <p:cNvPr id="2" name="Espace réservé du pied de page 1"/>
          <p:cNvSpPr>
            <a:spLocks noGrp="1"/>
          </p:cNvSpPr>
          <p:nvPr>
            <p:ph type="ftr" sz="quarter" idx="3"/>
          </p:nvPr>
        </p:nvSpPr>
        <p:spPr/>
        <p:txBody>
          <a:bodyPr/>
          <a:lstStyle/>
          <a:p>
            <a:r>
              <a:rPr lang="en-US" dirty="0"/>
              <a:t>Alma – Resource management – Metadata Editor </a:t>
            </a:r>
          </a:p>
        </p:txBody>
      </p:sp>
    </p:spTree>
    <p:extLst>
      <p:ext uri="{BB962C8B-B14F-4D97-AF65-F5344CB8AC3E}">
        <p14:creationId xmlns:p14="http://schemas.microsoft.com/office/powerpoint/2010/main" val="3421522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7641" y="25483"/>
            <a:ext cx="7992888" cy="1143000"/>
          </a:xfrm>
        </p:spPr>
        <p:txBody>
          <a:bodyPr/>
          <a:lstStyle/>
          <a:p>
            <a:r>
              <a:rPr lang="fr-BE" sz="2800" smtClean="0"/>
              <a:t>Visualiser l’inventaire physique</a:t>
            </a:r>
            <a:endParaRPr lang="fr-BE" sz="2800"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6</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dirty="0"/>
          </a:p>
        </p:txBody>
      </p:sp>
      <p:pic>
        <p:nvPicPr>
          <p:cNvPr id="6" name="Espace réservé du contenu 5"/>
          <p:cNvPicPr>
            <a:picLocks noGrp="1"/>
          </p:cNvPicPr>
          <p:nvPr>
            <p:ph idx="1"/>
          </p:nvPr>
        </p:nvPicPr>
        <p:blipFill>
          <a:blip r:embed="rId3"/>
          <a:stretch>
            <a:fillRect/>
          </a:stretch>
        </p:blipFill>
        <p:spPr>
          <a:xfrm>
            <a:off x="304845" y="2261368"/>
            <a:ext cx="7993063" cy="1783229"/>
          </a:xfrm>
          <a:prstGeom prst="rect">
            <a:avLst/>
          </a:prstGeom>
          <a:ln>
            <a:solidFill>
              <a:srgbClr val="002060"/>
            </a:solidFill>
          </a:ln>
        </p:spPr>
      </p:pic>
      <p:sp>
        <p:nvSpPr>
          <p:cNvPr id="7" name="ZoneTexte 6"/>
          <p:cNvSpPr txBox="1"/>
          <p:nvPr/>
        </p:nvSpPr>
        <p:spPr>
          <a:xfrm>
            <a:off x="251345" y="1021224"/>
            <a:ext cx="7850965" cy="1200329"/>
          </a:xfrm>
          <a:prstGeom prst="rect">
            <a:avLst/>
          </a:prstGeom>
          <a:noFill/>
        </p:spPr>
        <p:txBody>
          <a:bodyPr wrap="square" rtlCol="0">
            <a:spAutoFit/>
          </a:bodyPr>
          <a:lstStyle/>
          <a:p>
            <a:r>
              <a:rPr lang="fr-BE" smtClean="0"/>
              <a:t>À partir d’une </a:t>
            </a:r>
            <a:r>
              <a:rPr lang="fr-BE" dirty="0" smtClean="0"/>
              <a:t>recherche « Tous les titres</a:t>
            </a:r>
            <a:r>
              <a:rPr lang="fr-BE" smtClean="0"/>
              <a:t> »</a:t>
            </a:r>
          </a:p>
          <a:p>
            <a:r>
              <a:rPr lang="fr-BE" b="1" smtClean="0">
                <a:effectLst>
                  <a:outerShdw blurRad="38100" dist="38100" dir="2700000" algn="tl">
                    <a:srgbClr val="000000">
                      <a:alpha val="43137"/>
                    </a:srgbClr>
                  </a:outerShdw>
                </a:effectLst>
              </a:rPr>
              <a:t>CAS PARTICULIER : L’INVENTAIRE ASSOCIÉ </a:t>
            </a:r>
            <a:r>
              <a:rPr lang="fr-BE" b="1" i="1" smtClean="0">
                <a:effectLst>
                  <a:outerShdw blurRad="38100" dist="38100" dir="2700000" algn="tl">
                    <a:srgbClr val="000000">
                      <a:alpha val="43137"/>
                    </a:srgbClr>
                  </a:outerShdw>
                </a:effectLst>
              </a:rPr>
              <a:t>(RELATED)</a:t>
            </a:r>
          </a:p>
          <a:p>
            <a:r>
              <a:rPr lang="fr-BE" i="1" smtClean="0">
                <a:solidFill>
                  <a:srgbClr val="0070C0"/>
                </a:solidFill>
              </a:rPr>
              <a:t>Lien par ISSN entre une notice de ressource électronique et une notice de collection monographique dans l’inventaire physique</a:t>
            </a:r>
            <a:endParaRPr lang="fr-BE" i="1" dirty="0">
              <a:solidFill>
                <a:srgbClr val="0070C0"/>
              </a:solidFill>
            </a:endParaRPr>
          </a:p>
        </p:txBody>
      </p:sp>
      <p:pic>
        <p:nvPicPr>
          <p:cNvPr id="9" name="Image 8"/>
          <p:cNvPicPr>
            <a:picLocks noChangeAspect="1"/>
          </p:cNvPicPr>
          <p:nvPr/>
        </p:nvPicPr>
        <p:blipFill>
          <a:blip r:embed="rId4"/>
          <a:stretch>
            <a:fillRect/>
          </a:stretch>
        </p:blipFill>
        <p:spPr>
          <a:xfrm>
            <a:off x="152489" y="4140217"/>
            <a:ext cx="8280000" cy="805621"/>
          </a:xfrm>
          <a:prstGeom prst="rect">
            <a:avLst/>
          </a:prstGeom>
          <a:ln>
            <a:solidFill>
              <a:srgbClr val="002060"/>
            </a:solidFill>
          </a:ln>
        </p:spPr>
      </p:pic>
      <p:sp>
        <p:nvSpPr>
          <p:cNvPr id="3" name="Rectangle 2"/>
          <p:cNvSpPr/>
          <p:nvPr/>
        </p:nvSpPr>
        <p:spPr>
          <a:xfrm>
            <a:off x="917382" y="3721959"/>
            <a:ext cx="918313" cy="322638"/>
          </a:xfrm>
          <a:prstGeom prst="rect">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p:nvSpPr>
        <p:spPr>
          <a:xfrm>
            <a:off x="2123728" y="3721959"/>
            <a:ext cx="1080120" cy="32263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p:nvSpPr>
        <p:spPr>
          <a:xfrm>
            <a:off x="7380312" y="4365104"/>
            <a:ext cx="864096" cy="504056"/>
          </a:xfrm>
          <a:prstGeom prst="rect">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6" name="Connecteur droit avec flèche 15"/>
          <p:cNvCxnSpPr/>
          <p:nvPr/>
        </p:nvCxnSpPr>
        <p:spPr>
          <a:xfrm>
            <a:off x="1835695" y="4044597"/>
            <a:ext cx="5544617" cy="392515"/>
          </a:xfrm>
          <a:prstGeom prst="straightConnector1">
            <a:avLst/>
          </a:prstGeom>
          <a:ln w="25400">
            <a:solidFill>
              <a:srgbClr val="FF4D1D"/>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p:nvPicPr>
        <p:blipFill>
          <a:blip r:embed="rId5"/>
          <a:stretch>
            <a:fillRect/>
          </a:stretch>
        </p:blipFill>
        <p:spPr>
          <a:xfrm>
            <a:off x="1835695" y="4835610"/>
            <a:ext cx="5267259" cy="1864216"/>
          </a:xfrm>
          <a:prstGeom prst="rect">
            <a:avLst/>
          </a:prstGeom>
          <a:ln>
            <a:solidFill>
              <a:srgbClr val="FF4D1D"/>
            </a:solidFill>
          </a:ln>
        </p:spPr>
      </p:pic>
      <p:cxnSp>
        <p:nvCxnSpPr>
          <p:cNvPr id="19" name="Connecteur droit avec flèche 18"/>
          <p:cNvCxnSpPr/>
          <p:nvPr/>
        </p:nvCxnSpPr>
        <p:spPr>
          <a:xfrm flipH="1">
            <a:off x="4173631" y="4794240"/>
            <a:ext cx="3206681" cy="247218"/>
          </a:xfrm>
          <a:prstGeom prst="straightConnector1">
            <a:avLst/>
          </a:prstGeom>
          <a:ln w="25400">
            <a:solidFill>
              <a:srgbClr val="FF4D1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39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0224" y="-88366"/>
            <a:ext cx="7992888" cy="909932"/>
          </a:xfrm>
        </p:spPr>
        <p:txBody>
          <a:bodyPr/>
          <a:lstStyle/>
          <a:p>
            <a:r>
              <a:rPr lang="fr-BE" sz="2800" smtClean="0"/>
              <a:t>Visualiser l’inventaire physique</a:t>
            </a:r>
            <a:endParaRPr lang="fr-BE" sz="2800"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7</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dirty="0"/>
          </a:p>
        </p:txBody>
      </p:sp>
      <p:sp>
        <p:nvSpPr>
          <p:cNvPr id="7" name="ZoneTexte 6"/>
          <p:cNvSpPr txBox="1"/>
          <p:nvPr/>
        </p:nvSpPr>
        <p:spPr>
          <a:xfrm>
            <a:off x="300224" y="686079"/>
            <a:ext cx="7850965" cy="1200329"/>
          </a:xfrm>
          <a:prstGeom prst="rect">
            <a:avLst/>
          </a:prstGeom>
          <a:noFill/>
        </p:spPr>
        <p:txBody>
          <a:bodyPr wrap="square" rtlCol="0">
            <a:spAutoFit/>
          </a:bodyPr>
          <a:lstStyle/>
          <a:p>
            <a:r>
              <a:rPr lang="fr-BE" smtClean="0"/>
              <a:t>À partir d’une </a:t>
            </a:r>
            <a:r>
              <a:rPr lang="fr-BE" dirty="0" smtClean="0"/>
              <a:t>recherche « Tous les titres</a:t>
            </a:r>
            <a:r>
              <a:rPr lang="fr-BE" smtClean="0"/>
              <a:t> »</a:t>
            </a:r>
          </a:p>
          <a:p>
            <a:r>
              <a:rPr lang="fr-BE" b="1" smtClean="0">
                <a:effectLst>
                  <a:outerShdw blurRad="38100" dist="38100" dir="2700000" algn="tl">
                    <a:srgbClr val="000000">
                      <a:alpha val="43137"/>
                    </a:srgbClr>
                  </a:outerShdw>
                </a:effectLst>
              </a:rPr>
              <a:t>CAS PARTICULIER : L’INVENTAIRE ASSOCIÉ </a:t>
            </a:r>
            <a:r>
              <a:rPr lang="fr-BE" b="1" i="1" smtClean="0">
                <a:effectLst>
                  <a:outerShdw blurRad="38100" dist="38100" dir="2700000" algn="tl">
                    <a:srgbClr val="000000">
                      <a:alpha val="43137"/>
                    </a:srgbClr>
                  </a:outerShdw>
                </a:effectLst>
              </a:rPr>
              <a:t>(RELATED)</a:t>
            </a:r>
          </a:p>
          <a:p>
            <a:r>
              <a:rPr lang="fr-BE" i="1" smtClean="0">
                <a:solidFill>
                  <a:srgbClr val="0070C0"/>
                </a:solidFill>
              </a:rPr>
              <a:t>Lien par MMSID et Barcode entre une ressource et la notice de la 1</a:t>
            </a:r>
            <a:r>
              <a:rPr lang="fr-BE" i="1" baseline="30000" smtClean="0">
                <a:solidFill>
                  <a:srgbClr val="0070C0"/>
                </a:solidFill>
              </a:rPr>
              <a:t>ère</a:t>
            </a:r>
            <a:r>
              <a:rPr lang="fr-BE" i="1" smtClean="0">
                <a:solidFill>
                  <a:srgbClr val="0070C0"/>
                </a:solidFill>
              </a:rPr>
              <a:t> pièce du recueil factice dans laquelle se trouve cette ressource</a:t>
            </a:r>
            <a:endParaRPr lang="fr-BE" i="1" dirty="0">
              <a:solidFill>
                <a:srgbClr val="0070C0"/>
              </a:solidFill>
            </a:endParaRPr>
          </a:p>
        </p:txBody>
      </p:sp>
      <p:sp>
        <p:nvSpPr>
          <p:cNvPr id="3" name="Rectangle 2"/>
          <p:cNvSpPr/>
          <p:nvPr/>
        </p:nvSpPr>
        <p:spPr>
          <a:xfrm>
            <a:off x="917382" y="3721959"/>
            <a:ext cx="918313" cy="322638"/>
          </a:xfrm>
          <a:prstGeom prst="rect">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p:nvSpPr>
        <p:spPr>
          <a:xfrm>
            <a:off x="2123728" y="3721959"/>
            <a:ext cx="1080120" cy="32263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9" name="Connecteur droit avec flèche 18"/>
          <p:cNvCxnSpPr/>
          <p:nvPr/>
        </p:nvCxnSpPr>
        <p:spPr>
          <a:xfrm flipH="1">
            <a:off x="333528" y="3882431"/>
            <a:ext cx="3206681" cy="247218"/>
          </a:xfrm>
          <a:prstGeom prst="straightConnector1">
            <a:avLst/>
          </a:prstGeom>
          <a:ln w="25400">
            <a:solidFill>
              <a:srgbClr val="FF4D1D"/>
            </a:solidFill>
            <a:tailEnd type="triangle"/>
          </a:ln>
        </p:spPr>
        <p:style>
          <a:lnRef idx="1">
            <a:schemeClr val="accent1"/>
          </a:lnRef>
          <a:fillRef idx="0">
            <a:schemeClr val="accent1"/>
          </a:fillRef>
          <a:effectRef idx="0">
            <a:schemeClr val="accent1"/>
          </a:effectRef>
          <a:fontRef idx="minor">
            <a:schemeClr val="tx1"/>
          </a:fontRef>
        </p:style>
      </p:cxnSp>
      <p:pic>
        <p:nvPicPr>
          <p:cNvPr id="10" name="Espace réservé du contenu 9"/>
          <p:cNvPicPr>
            <a:picLocks noGrp="1" noChangeAspect="1"/>
          </p:cNvPicPr>
          <p:nvPr>
            <p:ph idx="1"/>
          </p:nvPr>
        </p:nvPicPr>
        <p:blipFill>
          <a:blip r:embed="rId3"/>
          <a:stretch>
            <a:fillRect/>
          </a:stretch>
        </p:blipFill>
        <p:spPr>
          <a:xfrm>
            <a:off x="300224" y="1886408"/>
            <a:ext cx="6149631" cy="3031397"/>
          </a:xfrm>
          <a:prstGeom prst="rect">
            <a:avLst/>
          </a:prstGeom>
        </p:spPr>
      </p:pic>
      <p:sp>
        <p:nvSpPr>
          <p:cNvPr id="18" name="Rectangle 17"/>
          <p:cNvSpPr/>
          <p:nvPr/>
        </p:nvSpPr>
        <p:spPr>
          <a:xfrm>
            <a:off x="5436096" y="4149543"/>
            <a:ext cx="864096" cy="504056"/>
          </a:xfrm>
          <a:prstGeom prst="rect">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2" name="Image 11"/>
          <p:cNvPicPr>
            <a:picLocks noChangeAspect="1"/>
          </p:cNvPicPr>
          <p:nvPr/>
        </p:nvPicPr>
        <p:blipFill>
          <a:blip r:embed="rId4"/>
          <a:stretch>
            <a:fillRect/>
          </a:stretch>
        </p:blipFill>
        <p:spPr>
          <a:xfrm>
            <a:off x="2339752" y="4763398"/>
            <a:ext cx="5500621" cy="1940195"/>
          </a:xfrm>
          <a:prstGeom prst="rect">
            <a:avLst/>
          </a:prstGeom>
          <a:ln>
            <a:solidFill>
              <a:srgbClr val="FF4D1D"/>
            </a:solidFill>
          </a:ln>
        </p:spPr>
      </p:pic>
      <p:cxnSp>
        <p:nvCxnSpPr>
          <p:cNvPr id="20" name="Connecteur droit avec flèche 19"/>
          <p:cNvCxnSpPr/>
          <p:nvPr/>
        </p:nvCxnSpPr>
        <p:spPr>
          <a:xfrm flipH="1">
            <a:off x="5137381" y="4653599"/>
            <a:ext cx="730763" cy="248829"/>
          </a:xfrm>
          <a:prstGeom prst="straightConnector1">
            <a:avLst/>
          </a:prstGeom>
          <a:ln w="25400">
            <a:solidFill>
              <a:srgbClr val="FF4D1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759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0224" y="0"/>
            <a:ext cx="7992888" cy="821566"/>
          </a:xfrm>
        </p:spPr>
        <p:txBody>
          <a:bodyPr/>
          <a:lstStyle/>
          <a:p>
            <a:r>
              <a:rPr lang="fr-BE" sz="2800" smtClean="0"/>
              <a:t>Visualiser l’inventaire physique</a:t>
            </a:r>
            <a:endParaRPr lang="fr-BE" sz="2800"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8</a:t>
            </a:fld>
            <a:endParaRPr lang="en-US"/>
          </a:p>
        </p:txBody>
      </p:sp>
      <p:sp>
        <p:nvSpPr>
          <p:cNvPr id="5" name="Espace réservé du pied de page 4"/>
          <p:cNvSpPr>
            <a:spLocks noGrp="1"/>
          </p:cNvSpPr>
          <p:nvPr>
            <p:ph type="ftr" sz="quarter" idx="3"/>
          </p:nvPr>
        </p:nvSpPr>
        <p:spPr/>
        <p:txBody>
          <a:bodyPr/>
          <a:lstStyle/>
          <a:p>
            <a:r>
              <a:rPr lang="fr-BE" smtClean="0"/>
              <a:t>Alma – Resource management – Gestion des exemplaires</a:t>
            </a:r>
            <a:endParaRPr lang="en-US" dirty="0"/>
          </a:p>
        </p:txBody>
      </p:sp>
      <p:sp>
        <p:nvSpPr>
          <p:cNvPr id="7" name="ZoneTexte 6"/>
          <p:cNvSpPr txBox="1"/>
          <p:nvPr/>
        </p:nvSpPr>
        <p:spPr>
          <a:xfrm>
            <a:off x="300224" y="686079"/>
            <a:ext cx="7850965" cy="1200329"/>
          </a:xfrm>
          <a:prstGeom prst="rect">
            <a:avLst/>
          </a:prstGeom>
          <a:noFill/>
        </p:spPr>
        <p:txBody>
          <a:bodyPr wrap="square" rtlCol="0">
            <a:spAutoFit/>
          </a:bodyPr>
          <a:lstStyle/>
          <a:p>
            <a:r>
              <a:rPr lang="fr-BE" smtClean="0"/>
              <a:t>À partir d’une </a:t>
            </a:r>
            <a:r>
              <a:rPr lang="fr-BE" dirty="0" smtClean="0"/>
              <a:t>recherche « Tous les titres</a:t>
            </a:r>
            <a:r>
              <a:rPr lang="fr-BE" smtClean="0"/>
              <a:t> »</a:t>
            </a:r>
          </a:p>
          <a:p>
            <a:r>
              <a:rPr lang="fr-BE" b="1" smtClean="0">
                <a:effectLst>
                  <a:outerShdw blurRad="38100" dist="38100" dir="2700000" algn="tl">
                    <a:srgbClr val="000000">
                      <a:alpha val="43137"/>
                    </a:srgbClr>
                  </a:outerShdw>
                </a:effectLst>
              </a:rPr>
              <a:t>CAS PARTICULIER : L’INVENTAIRE ASSOCIÉ </a:t>
            </a:r>
            <a:r>
              <a:rPr lang="fr-BE" b="1" i="1" smtClean="0">
                <a:effectLst>
                  <a:outerShdw blurRad="38100" dist="38100" dir="2700000" algn="tl">
                    <a:srgbClr val="000000">
                      <a:alpha val="43137"/>
                    </a:srgbClr>
                  </a:outerShdw>
                </a:effectLst>
              </a:rPr>
              <a:t>(RELATED)</a:t>
            </a:r>
          </a:p>
          <a:p>
            <a:r>
              <a:rPr lang="fr-BE" i="1" smtClean="0">
                <a:solidFill>
                  <a:srgbClr val="0070C0"/>
                </a:solidFill>
              </a:rPr>
              <a:t>Lien par MMSID et données d’énumération/chronologie entre la notice d’un fascicule thématique et la notice du périodique</a:t>
            </a:r>
            <a:endParaRPr lang="fr-BE" i="1" dirty="0">
              <a:solidFill>
                <a:srgbClr val="0070C0"/>
              </a:solidFill>
            </a:endParaRPr>
          </a:p>
        </p:txBody>
      </p:sp>
      <p:sp>
        <p:nvSpPr>
          <p:cNvPr id="3" name="Rectangle 2"/>
          <p:cNvSpPr/>
          <p:nvPr/>
        </p:nvSpPr>
        <p:spPr>
          <a:xfrm>
            <a:off x="917382" y="3721959"/>
            <a:ext cx="918313" cy="322638"/>
          </a:xfrm>
          <a:prstGeom prst="rect">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p:nvSpPr>
        <p:spPr>
          <a:xfrm>
            <a:off x="2123728" y="3721959"/>
            <a:ext cx="1080120" cy="32263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Image 7"/>
          <p:cNvPicPr>
            <a:picLocks noChangeAspect="1"/>
          </p:cNvPicPr>
          <p:nvPr/>
        </p:nvPicPr>
        <p:blipFill>
          <a:blip r:embed="rId3"/>
          <a:stretch>
            <a:fillRect/>
          </a:stretch>
        </p:blipFill>
        <p:spPr>
          <a:xfrm>
            <a:off x="288597" y="1886408"/>
            <a:ext cx="6011595" cy="2376677"/>
          </a:xfrm>
          <a:prstGeom prst="rect">
            <a:avLst/>
          </a:prstGeom>
        </p:spPr>
      </p:pic>
      <p:sp>
        <p:nvSpPr>
          <p:cNvPr id="16" name="Rectangle 15"/>
          <p:cNvSpPr/>
          <p:nvPr/>
        </p:nvSpPr>
        <p:spPr>
          <a:xfrm>
            <a:off x="5292080" y="3631250"/>
            <a:ext cx="864096" cy="504056"/>
          </a:xfrm>
          <a:prstGeom prst="rect">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p:cNvPicPr>
            <a:picLocks noChangeAspect="1"/>
          </p:cNvPicPr>
          <p:nvPr/>
        </p:nvPicPr>
        <p:blipFill>
          <a:blip r:embed="rId4"/>
          <a:stretch>
            <a:fillRect/>
          </a:stretch>
        </p:blipFill>
        <p:spPr>
          <a:xfrm>
            <a:off x="1979712" y="4509120"/>
            <a:ext cx="5592291" cy="2168290"/>
          </a:xfrm>
          <a:prstGeom prst="rect">
            <a:avLst/>
          </a:prstGeom>
          <a:ln>
            <a:solidFill>
              <a:srgbClr val="FF4D1D"/>
            </a:solidFill>
          </a:ln>
        </p:spPr>
      </p:pic>
      <p:cxnSp>
        <p:nvCxnSpPr>
          <p:cNvPr id="21" name="Connecteur droit avec flèche 20"/>
          <p:cNvCxnSpPr/>
          <p:nvPr/>
        </p:nvCxnSpPr>
        <p:spPr>
          <a:xfrm flipH="1">
            <a:off x="4860032" y="4137273"/>
            <a:ext cx="989963" cy="515863"/>
          </a:xfrm>
          <a:prstGeom prst="straightConnector1">
            <a:avLst/>
          </a:prstGeom>
          <a:ln w="25400">
            <a:solidFill>
              <a:srgbClr val="FF4D1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569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7992888" cy="5780112"/>
          </a:xfrm>
          <a:noFill/>
        </p:spPr>
        <p:txBody>
          <a:bodyPr>
            <a:normAutofit fontScale="85000" lnSpcReduction="20000"/>
          </a:bodyPr>
          <a:lstStyle/>
          <a:p>
            <a:pPr>
              <a:buClrTx/>
              <a:buSzPct val="110000"/>
              <a:buFont typeface="Wingdings" panose="05000000000000000000" pitchFamily="2" charset="2"/>
              <a:buChar char="ü"/>
            </a:pPr>
            <a:r>
              <a:rPr lang="fr-BE" sz="2600" smtClean="0">
                <a:effectLst>
                  <a:outerShdw blurRad="38100" dist="38100" dir="2700000" algn="tl">
                    <a:srgbClr val="000000">
                      <a:alpha val="43137"/>
                    </a:srgbClr>
                  </a:outerShdw>
                </a:effectLst>
              </a:rPr>
              <a:t>Visualiser l’inventaire physique</a:t>
            </a:r>
          </a:p>
          <a:p>
            <a:pPr>
              <a:buClrTx/>
              <a:buSzPct val="110000"/>
              <a:buFont typeface="Wingdings" panose="05000000000000000000" pitchFamily="2" charset="2"/>
              <a:buChar char="ü"/>
            </a:pPr>
            <a:r>
              <a:rPr lang="fr-BE" sz="2600" b="1" smtClean="0">
                <a:solidFill>
                  <a:srgbClr val="0070C0"/>
                </a:solidFill>
                <a:effectLst>
                  <a:outerShdw blurRad="38100" dist="38100" dir="2700000" algn="tl">
                    <a:srgbClr val="000000">
                      <a:alpha val="43137"/>
                    </a:srgbClr>
                  </a:outerShdw>
                </a:effectLst>
              </a:rPr>
              <a:t>Liste des exemplaires</a:t>
            </a:r>
          </a:p>
          <a:p>
            <a:pPr lvl="1">
              <a:buClrTx/>
              <a:buSzPct val="110000"/>
              <a:buFont typeface="Wingdings" panose="05000000000000000000" pitchFamily="2" charset="2"/>
              <a:buChar char="ü"/>
            </a:pPr>
            <a:r>
              <a:rPr lang="fr-BE" sz="2600">
                <a:solidFill>
                  <a:srgbClr val="0070C0"/>
                </a:solidFill>
                <a:effectLst>
                  <a:outerShdw blurRad="38100" dist="38100" dir="2700000" algn="tl">
                    <a:srgbClr val="000000">
                      <a:alpha val="43137"/>
                    </a:srgbClr>
                  </a:outerShdw>
                </a:effectLst>
              </a:rPr>
              <a:t>Présentation</a:t>
            </a:r>
          </a:p>
          <a:p>
            <a:pPr lvl="1">
              <a:buClrTx/>
              <a:buSzPct val="110000"/>
              <a:buFont typeface="Wingdings" panose="05000000000000000000" pitchFamily="2" charset="2"/>
              <a:buChar char="ü"/>
            </a:pPr>
            <a:r>
              <a:rPr lang="fr-BE" sz="2600">
                <a:effectLst>
                  <a:outerShdw blurRad="38100" dist="38100" dir="2700000" algn="tl">
                    <a:srgbClr val="000000">
                      <a:alpha val="43137"/>
                    </a:srgbClr>
                  </a:outerShdw>
                </a:effectLst>
              </a:rPr>
              <a:t>Fonctionnalités du bouton Actions </a:t>
            </a:r>
            <a:endParaRPr lang="fr-BE" sz="2600" smtClean="0">
              <a:effectLst>
                <a:outerShdw blurRad="38100" dist="38100" dir="2700000" algn="tl">
                  <a:srgbClr val="000000">
                    <a:alpha val="43137"/>
                  </a:srgbClr>
                </a:outerShdw>
              </a:effectLst>
            </a:endParaRPr>
          </a:p>
          <a:p>
            <a:pPr lvl="1">
              <a:buClrTx/>
              <a:buSzPct val="110000"/>
              <a:buFont typeface="Wingdings" panose="05000000000000000000" pitchFamily="2" charset="2"/>
              <a:buChar char="ü"/>
            </a:pPr>
            <a:r>
              <a:rPr lang="fr-BE" sz="2600" smtClean="0">
                <a:effectLst>
                  <a:outerShdw blurRad="38100" dist="38100" dir="2700000" algn="tl">
                    <a:srgbClr val="000000">
                      <a:alpha val="43137"/>
                    </a:srgbClr>
                  </a:outerShdw>
                </a:effectLst>
              </a:rPr>
              <a:t>Fonctionnalités possibles à partir de la liste de tous les exemplaires lorsqu’il y a plusieurs notices HOL</a:t>
            </a: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Modifier la collection (Change Holdings)</a:t>
            </a: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Lier à une autre notice bib (Relink to another Bib)</a:t>
            </a:r>
          </a:p>
          <a:p>
            <a:pPr lvl="1">
              <a:buClrTx/>
              <a:buSzPct val="110000"/>
              <a:buFont typeface="Wingdings" panose="05000000000000000000" pitchFamily="2" charset="2"/>
              <a:buChar char="ü"/>
            </a:pPr>
            <a:r>
              <a:rPr lang="fr-BE" sz="2600">
                <a:effectLst>
                  <a:outerShdw blurRad="38100" dist="38100" dir="2700000" algn="tl">
                    <a:srgbClr val="000000">
                      <a:alpha val="43137"/>
                    </a:srgbClr>
                  </a:outerShdw>
                </a:effectLst>
              </a:rPr>
              <a:t>Fonctionnalités possibles à partir de la liste </a:t>
            </a:r>
            <a:r>
              <a:rPr lang="fr-BE" sz="2600" smtClean="0">
                <a:effectLst>
                  <a:outerShdw blurRad="38100" dist="38100" dir="2700000" algn="tl">
                    <a:srgbClr val="000000">
                      <a:alpha val="43137"/>
                    </a:srgbClr>
                  </a:outerShdw>
                </a:effectLst>
              </a:rPr>
              <a:t>des exemplaires rattachés à 1 même notice HOL</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Ajouter un exemplaire (Add item</a:t>
            </a:r>
            <a:r>
              <a:rPr lang="fr-BE" sz="2400" smtClean="0">
                <a:effectLst>
                  <a:outerShdw blurRad="38100" dist="38100" dir="2700000" algn="tl">
                    <a:srgbClr val="000000">
                      <a:alpha val="43137"/>
                    </a:srgbClr>
                  </a:outerShdw>
                </a:effectLst>
              </a:rPr>
              <a:t>)</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Modifier </a:t>
            </a:r>
            <a:r>
              <a:rPr lang="fr-BE" sz="2400" i="1">
                <a:solidFill>
                  <a:schemeClr val="bg1">
                    <a:lumMod val="50000"/>
                  </a:schemeClr>
                </a:solidFill>
                <a:effectLst>
                  <a:outerShdw blurRad="38100" dist="38100" dir="2700000" algn="tl">
                    <a:srgbClr val="000000">
                      <a:alpha val="43137"/>
                    </a:srgbClr>
                  </a:outerShdw>
                </a:effectLst>
              </a:rPr>
              <a:t>la collection (Change </a:t>
            </a:r>
            <a:r>
              <a:rPr lang="fr-BE" sz="2400" i="1" smtClean="0">
                <a:solidFill>
                  <a:schemeClr val="bg1">
                    <a:lumMod val="50000"/>
                  </a:schemeClr>
                </a:solidFill>
                <a:effectLst>
                  <a:outerShdw blurRad="38100" dist="38100" dir="2700000" algn="tl">
                    <a:srgbClr val="000000">
                      <a:alpha val="43137"/>
                    </a:srgbClr>
                  </a:outerShdw>
                </a:effectLst>
              </a:rPr>
              <a:t>Holdings)</a:t>
            </a:r>
            <a:endParaRPr lang="fr-BE" sz="2400" i="1">
              <a:solidFill>
                <a:schemeClr val="bg1">
                  <a:lumMod val="50000"/>
                </a:schemeClr>
              </a:solidFill>
              <a:effectLst>
                <a:outerShdw blurRad="38100" dist="38100" dir="2700000" algn="tl">
                  <a:srgbClr val="000000">
                    <a:alpha val="43137"/>
                  </a:srgbClr>
                </a:outerShdw>
              </a:effectLst>
            </a:endParaRPr>
          </a:p>
          <a:p>
            <a:pPr lvl="2">
              <a:buClrTx/>
              <a:buSzPct val="110000"/>
              <a:buFont typeface="Wingdings" panose="05000000000000000000" pitchFamily="2" charset="2"/>
              <a:buChar char="ü"/>
            </a:pPr>
            <a:r>
              <a:rPr lang="fr-BE" sz="2400" smtClean="0">
                <a:effectLst>
                  <a:outerShdw blurRad="38100" dist="38100" dir="2700000" algn="tl">
                    <a:srgbClr val="000000">
                      <a:alpha val="43137"/>
                    </a:srgbClr>
                  </a:outerShdw>
                </a:effectLst>
              </a:rPr>
              <a:t>Ouvrir </a:t>
            </a:r>
            <a:r>
              <a:rPr lang="fr-BE" sz="2400">
                <a:effectLst>
                  <a:outerShdw blurRad="38100" dist="38100" dir="2700000" algn="tl">
                    <a:srgbClr val="000000">
                      <a:alpha val="43137"/>
                    </a:srgbClr>
                  </a:outerShdw>
                </a:effectLst>
              </a:rPr>
              <a:t>les exemplaires prévus (Open predicted items)</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Supprimer </a:t>
            </a:r>
            <a:r>
              <a:rPr lang="fr-BE" sz="2400" smtClean="0">
                <a:effectLst>
                  <a:outerShdw blurRad="38100" dist="38100" dir="2700000" algn="tl">
                    <a:srgbClr val="000000">
                      <a:alpha val="43137"/>
                    </a:srgbClr>
                  </a:outerShdw>
                </a:effectLst>
              </a:rPr>
              <a:t>des exemplaires (Withdraw items)</a:t>
            </a:r>
          </a:p>
          <a:p>
            <a:pPr lvl="2">
              <a:buClrTx/>
              <a:buSzPct val="110000"/>
              <a:buFont typeface="Wingdings" panose="05000000000000000000" pitchFamily="2" charset="2"/>
              <a:buChar char="ü"/>
            </a:pPr>
            <a:r>
              <a:rPr lang="fr-BE" sz="2400">
                <a:effectLst>
                  <a:outerShdw blurRad="38100" dist="38100" dir="2700000" algn="tl">
                    <a:srgbClr val="000000">
                      <a:alpha val="43137"/>
                    </a:srgbClr>
                  </a:outerShdw>
                </a:effectLst>
              </a:rPr>
              <a:t>Reliure (Bind Items)</a:t>
            </a:r>
          </a:p>
          <a:p>
            <a:pPr lvl="2">
              <a:buClrTx/>
              <a:buSzPct val="110000"/>
              <a:buFont typeface="Wingdings" panose="05000000000000000000" pitchFamily="2" charset="2"/>
              <a:buChar char="ü"/>
            </a:pPr>
            <a:r>
              <a:rPr lang="fr-BE" sz="2400" i="1" smtClean="0">
                <a:solidFill>
                  <a:schemeClr val="bg1">
                    <a:lumMod val="50000"/>
                  </a:schemeClr>
                </a:solidFill>
                <a:effectLst>
                  <a:outerShdw blurRad="38100" dist="38100" dir="2700000" algn="tl">
                    <a:srgbClr val="000000">
                      <a:alpha val="43137"/>
                    </a:srgbClr>
                  </a:outerShdw>
                </a:effectLst>
              </a:rPr>
              <a:t>Lier </a:t>
            </a:r>
            <a:r>
              <a:rPr lang="fr-BE" sz="2400" i="1">
                <a:solidFill>
                  <a:schemeClr val="bg1">
                    <a:lumMod val="50000"/>
                  </a:schemeClr>
                </a:solidFill>
                <a:effectLst>
                  <a:outerShdw blurRad="38100" dist="38100" dir="2700000" algn="tl">
                    <a:srgbClr val="000000">
                      <a:alpha val="43137"/>
                    </a:srgbClr>
                  </a:outerShdw>
                </a:effectLst>
              </a:rPr>
              <a:t>à une autre notice bib (Relink to another Bib)</a:t>
            </a:r>
          </a:p>
          <a:p>
            <a:pPr>
              <a:buClrTx/>
              <a:buSzPct val="110000"/>
              <a:buFont typeface="Wingdings" panose="05000000000000000000" pitchFamily="2" charset="2"/>
              <a:buChar char="ü"/>
            </a:pPr>
            <a:r>
              <a:rPr lang="fr-BE" sz="2600" smtClean="0">
                <a:effectLst>
                  <a:outerShdw blurRad="38100" dist="38100" dir="2700000" algn="tl">
                    <a:srgbClr val="000000">
                      <a:alpha val="43137"/>
                    </a:srgbClr>
                  </a:outerShdw>
                </a:effectLst>
              </a:rPr>
              <a:t>L’éditeur d’exemplaire physique (Physical item editor)</a:t>
            </a:r>
            <a:endParaRPr lang="fr-BE" sz="2600" dirty="0" smtClean="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9</a:t>
            </a:fld>
            <a:endParaRPr lang="en-US"/>
          </a:p>
        </p:txBody>
      </p:sp>
      <p:sp>
        <p:nvSpPr>
          <p:cNvPr id="5" name="Espace réservé du pied de page 4"/>
          <p:cNvSpPr>
            <a:spLocks noGrp="1"/>
          </p:cNvSpPr>
          <p:nvPr>
            <p:ph type="ftr" sz="quarter" idx="3"/>
          </p:nvPr>
        </p:nvSpPr>
        <p:spPr>
          <a:ln w="3175">
            <a:noFill/>
          </a:ln>
        </p:spPr>
        <p:txBody>
          <a:bodyPr/>
          <a:lstStyle/>
          <a:p>
            <a:r>
              <a:rPr lang="fr-BE" smtClean="0">
                <a:solidFill>
                  <a:srgbClr val="278989"/>
                </a:solidFill>
              </a:rPr>
              <a:t>Alma – Resource management – Gestion des exemplaires</a:t>
            </a:r>
            <a:endParaRPr lang="en-US">
              <a:solidFill>
                <a:srgbClr val="278989"/>
              </a:solidFill>
            </a:endParaRPr>
          </a:p>
        </p:txBody>
      </p:sp>
    </p:spTree>
    <p:extLst>
      <p:ext uri="{BB962C8B-B14F-4D97-AF65-F5344CB8AC3E}">
        <p14:creationId xmlns:p14="http://schemas.microsoft.com/office/powerpoint/2010/main" val="37823304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16033</TotalTime>
  <Words>3458</Words>
  <Application>Microsoft Office PowerPoint</Application>
  <PresentationFormat>Affichage à l'écran (4:3)</PresentationFormat>
  <Paragraphs>485</Paragraphs>
  <Slides>51</Slides>
  <Notes>33</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51</vt:i4>
      </vt:variant>
    </vt:vector>
  </HeadingPairs>
  <TitlesOfParts>
    <vt:vector size="59" baseType="lpstr">
      <vt:lpstr>Arial</vt:lpstr>
      <vt:lpstr>Arial Black</vt:lpstr>
      <vt:lpstr>Arial Rounded MT Bold</vt:lpstr>
      <vt:lpstr>Calibri</vt:lpstr>
      <vt:lpstr>Calibri Light</vt:lpstr>
      <vt:lpstr>Wingdings</vt:lpstr>
      <vt:lpstr>Contiguïté</vt:lpstr>
      <vt:lpstr>Conception personnalisée</vt:lpstr>
      <vt:lpstr>    Physical Item   Éditeur d’exemplaire physique            Editor                                                                                                               La gestion des exemplaires             dans Alma      </vt:lpstr>
      <vt:lpstr>Rôle des utilisateurs</vt:lpstr>
      <vt:lpstr>Présentation PowerPoint</vt:lpstr>
      <vt:lpstr>Visualiser l’inventaire physique</vt:lpstr>
      <vt:lpstr>Présentation PowerPoint</vt:lpstr>
      <vt:lpstr>Visualiser l’inventaire physique</vt:lpstr>
      <vt:lpstr>Visualiser l’inventaire physique</vt:lpstr>
      <vt:lpstr>Visualiser l’inventaire physique</vt:lpstr>
      <vt:lpstr>Présentation PowerPoint</vt:lpstr>
      <vt:lpstr>Présentation PowerPoint</vt:lpstr>
      <vt:lpstr>Liste des exemplaires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Liste des exemplaires – Bouton d’actions </vt:lpstr>
      <vt:lpstr>Présentation PowerPoint</vt:lpstr>
      <vt:lpstr>Consulter caché (View hidden) : permet d’afficher le contenu des colonnes qui ont été masquées de la liste par défaut. </vt:lpstr>
      <vt:lpstr>Présentation PowerPoint</vt:lpstr>
      <vt:lpstr>Modifier la collection (Change Holdings) </vt:lpstr>
      <vt:lpstr>Modifier la collection (Change Holdings) </vt:lpstr>
      <vt:lpstr>Présentation PowerPoint</vt:lpstr>
      <vt:lpstr>Lier à une autre notice bib (Relink to another Bib) </vt:lpstr>
      <vt:lpstr>Lier à une autre notice bib (Relink to another Bib) </vt:lpstr>
      <vt:lpstr>Présentation PowerPoint</vt:lpstr>
      <vt:lpstr>Ajouter un exemplaire (Add item) </vt:lpstr>
      <vt:lpstr>Présentation PowerPoint</vt:lpstr>
      <vt:lpstr>  Ouvrir les exemplaires prévus (Open predicted items)  </vt:lpstr>
      <vt:lpstr>Présentation PowerPoint</vt:lpstr>
      <vt:lpstr>Supprimer des exemplaires (Withdraw items) </vt:lpstr>
      <vt:lpstr>Supprimer des exemplaires (Withdraw items) </vt:lpstr>
      <vt:lpstr> Supprimer des exemplaires (Withdraw items) à partir d’un résultat de recherche  </vt:lpstr>
      <vt:lpstr>Présentation PowerPoint</vt:lpstr>
      <vt:lpstr>Reliure (Bind items)</vt:lpstr>
      <vt:lpstr>Présentation PowerPoint</vt:lpstr>
      <vt:lpstr>Éditeur d’exemplaire physique (Physical item editor)</vt:lpstr>
      <vt:lpstr>Éditeur d’exemplaire physique (Physical item editor)</vt:lpstr>
      <vt:lpstr>Présentation PowerPoint</vt:lpstr>
      <vt:lpstr>Présentation PowerPoint</vt:lpstr>
      <vt:lpstr>Présentation PowerPoint</vt:lpstr>
      <vt:lpstr>Présentation PowerPoint</vt:lpstr>
      <vt:lpstr>Présentation PowerPoint</vt:lpstr>
      <vt:lpstr>Éditeur d’exemplaire physique (Physical item editor)</vt:lpstr>
      <vt:lpstr>Éditeur d’exemplaire physique (Physical item editor)</vt:lpstr>
      <vt:lpstr>Éditeur d’exemplaire physique (Physical item editor)</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Richelle</dc:creator>
  <cp:lastModifiedBy>Laurence Richelle</cp:lastModifiedBy>
  <cp:revision>1370</cp:revision>
  <cp:lastPrinted>2017-10-31T13:23:49Z</cp:lastPrinted>
  <dcterms:created xsi:type="dcterms:W3CDTF">2014-10-28T10:20:46Z</dcterms:created>
  <dcterms:modified xsi:type="dcterms:W3CDTF">2018-03-06T12:40:22Z</dcterms:modified>
</cp:coreProperties>
</file>