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385" r:id="rId2"/>
    <p:sldId id="471" r:id="rId3"/>
    <p:sldId id="631" r:id="rId4"/>
    <p:sldId id="518" r:id="rId5"/>
    <p:sldId id="629" r:id="rId6"/>
    <p:sldId id="572" r:id="rId7"/>
    <p:sldId id="577" r:id="rId8"/>
    <p:sldId id="598" r:id="rId9"/>
    <p:sldId id="599" r:id="rId10"/>
    <p:sldId id="571" r:id="rId11"/>
    <p:sldId id="524" r:id="rId12"/>
    <p:sldId id="591" r:id="rId13"/>
    <p:sldId id="474" r:id="rId14"/>
    <p:sldId id="584" r:id="rId15"/>
    <p:sldId id="493" r:id="rId16"/>
    <p:sldId id="636" r:id="rId17"/>
    <p:sldId id="635" r:id="rId18"/>
    <p:sldId id="514" r:id="rId19"/>
    <p:sldId id="532" r:id="rId20"/>
    <p:sldId id="642" r:id="rId21"/>
    <p:sldId id="643" r:id="rId22"/>
    <p:sldId id="644" r:id="rId23"/>
    <p:sldId id="645" r:id="rId24"/>
    <p:sldId id="646" r:id="rId25"/>
    <p:sldId id="533" r:id="rId26"/>
    <p:sldId id="633" r:id="rId27"/>
    <p:sldId id="637" r:id="rId28"/>
    <p:sldId id="639" r:id="rId29"/>
    <p:sldId id="640" r:id="rId30"/>
    <p:sldId id="641" r:id="rId31"/>
    <p:sldId id="634" r:id="rId32"/>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6" userDrawn="1">
          <p15:clr>
            <a:srgbClr val="A4A3A4"/>
          </p15:clr>
        </p15:guide>
        <p15:guide id="3" orient="horz" pos="3131" userDrawn="1">
          <p15:clr>
            <a:srgbClr val="A4A3A4"/>
          </p15:clr>
        </p15:guide>
        <p15:guide id="4"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willem"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B6E"/>
    <a:srgbClr val="7B7859"/>
    <a:srgbClr val="C7BA97"/>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37" autoAdjust="0"/>
  </p:normalViewPr>
  <p:slideViewPr>
    <p:cSldViewPr>
      <p:cViewPr varScale="1">
        <p:scale>
          <a:sx n="59" d="100"/>
          <a:sy n="59" d="100"/>
        </p:scale>
        <p:origin x="1656" y="66"/>
      </p:cViewPr>
      <p:guideLst>
        <p:guide orient="horz" pos="2160"/>
        <p:guide pos="2880"/>
      </p:guideLst>
    </p:cSldViewPr>
  </p:slideViewPr>
  <p:outlineViewPr>
    <p:cViewPr>
      <p:scale>
        <a:sx n="33" d="100"/>
        <a:sy n="33" d="100"/>
      </p:scale>
      <p:origin x="0" y="1374"/>
    </p:cViewPr>
  </p:outlineViewPr>
  <p:notesTextViewPr>
    <p:cViewPr>
      <p:scale>
        <a:sx n="3" d="2"/>
        <a:sy n="3" d="2"/>
      </p:scale>
      <p:origin x="0" y="0"/>
    </p:cViewPr>
  </p:notesTextViewPr>
  <p:sorterViewPr>
    <p:cViewPr>
      <p:scale>
        <a:sx n="80" d="100"/>
        <a:sy n="80" d="100"/>
      </p:scale>
      <p:origin x="0" y="0"/>
    </p:cViewPr>
  </p:sorterViewPr>
  <p:notesViewPr>
    <p:cSldViewPr>
      <p:cViewPr>
        <p:scale>
          <a:sx n="100" d="100"/>
          <a:sy n="100" d="100"/>
        </p:scale>
        <p:origin x="-2124" y="-72"/>
      </p:cViewPr>
      <p:guideLst>
        <p:guide orient="horz" pos="3133"/>
        <p:guide pos="2146"/>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2191" tIns="46095" rIns="92191" bIns="46095" rtlCol="0"/>
          <a:lstStyle>
            <a:lvl1pPr algn="l">
              <a:defRPr sz="1200"/>
            </a:lvl1pPr>
          </a:lstStyle>
          <a:p>
            <a:endParaRPr lang="fr-BE"/>
          </a:p>
        </p:txBody>
      </p:sp>
      <p:sp>
        <p:nvSpPr>
          <p:cNvPr id="3" name="Espace réservé de la date 2"/>
          <p:cNvSpPr>
            <a:spLocks noGrp="1"/>
          </p:cNvSpPr>
          <p:nvPr>
            <p:ph type="dt" sz="quarter" idx="1"/>
          </p:nvPr>
        </p:nvSpPr>
        <p:spPr>
          <a:xfrm>
            <a:off x="3854942" y="2"/>
            <a:ext cx="2949099" cy="497205"/>
          </a:xfrm>
          <a:prstGeom prst="rect">
            <a:avLst/>
          </a:prstGeom>
        </p:spPr>
        <p:txBody>
          <a:bodyPr vert="horz" lIns="92191" tIns="46095" rIns="92191" bIns="46095" rtlCol="0"/>
          <a:lstStyle>
            <a:lvl1pPr algn="r">
              <a:defRPr sz="1200"/>
            </a:lvl1pPr>
          </a:lstStyle>
          <a:p>
            <a:fld id="{F5EA7798-A561-4C99-91F3-D24BACABD4A1}" type="datetimeFigureOut">
              <a:rPr lang="fr-BE" smtClean="0"/>
              <a:pPr/>
              <a:t>21-06-16</a:t>
            </a:fld>
            <a:endParaRPr lang="fr-BE"/>
          </a:p>
        </p:txBody>
      </p:sp>
      <p:sp>
        <p:nvSpPr>
          <p:cNvPr id="4" name="Espace réservé du pied de page 3"/>
          <p:cNvSpPr>
            <a:spLocks noGrp="1"/>
          </p:cNvSpPr>
          <p:nvPr>
            <p:ph type="ftr" sz="quarter" idx="2"/>
          </p:nvPr>
        </p:nvSpPr>
        <p:spPr>
          <a:xfrm>
            <a:off x="2" y="9445171"/>
            <a:ext cx="2949099" cy="497205"/>
          </a:xfrm>
          <a:prstGeom prst="rect">
            <a:avLst/>
          </a:prstGeom>
        </p:spPr>
        <p:txBody>
          <a:bodyPr vert="horz" lIns="92191" tIns="46095" rIns="92191" bIns="46095"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4942" y="9445171"/>
            <a:ext cx="2949099" cy="497205"/>
          </a:xfrm>
          <a:prstGeom prst="rect">
            <a:avLst/>
          </a:prstGeom>
        </p:spPr>
        <p:txBody>
          <a:bodyPr vert="horz" lIns="92191" tIns="46095" rIns="92191" bIns="46095"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2191" tIns="46095" rIns="92191" bIns="46095" rtlCol="0"/>
          <a:lstStyle>
            <a:lvl1pPr algn="l">
              <a:defRPr sz="1200"/>
            </a:lvl1pPr>
          </a:lstStyle>
          <a:p>
            <a:endParaRPr lang="fr-BE"/>
          </a:p>
        </p:txBody>
      </p:sp>
      <p:sp>
        <p:nvSpPr>
          <p:cNvPr id="3" name="Espace réservé de la date 2"/>
          <p:cNvSpPr>
            <a:spLocks noGrp="1"/>
          </p:cNvSpPr>
          <p:nvPr>
            <p:ph type="dt" idx="1"/>
          </p:nvPr>
        </p:nvSpPr>
        <p:spPr>
          <a:xfrm>
            <a:off x="3854942" y="2"/>
            <a:ext cx="2949099" cy="497205"/>
          </a:xfrm>
          <a:prstGeom prst="rect">
            <a:avLst/>
          </a:prstGeom>
        </p:spPr>
        <p:txBody>
          <a:bodyPr vert="horz" lIns="92191" tIns="46095" rIns="92191" bIns="46095" rtlCol="0"/>
          <a:lstStyle>
            <a:lvl1pPr algn="r">
              <a:defRPr sz="1200"/>
            </a:lvl1pPr>
          </a:lstStyle>
          <a:p>
            <a:fld id="{5CFE7606-93E1-4414-B184-EF82DF2282F8}" type="datetimeFigureOut">
              <a:rPr lang="fr-BE" smtClean="0"/>
              <a:pPr/>
              <a:t>21-06-16</a:t>
            </a:fld>
            <a:endParaRPr lang="fr-BE"/>
          </a:p>
        </p:txBody>
      </p:sp>
      <p:sp>
        <p:nvSpPr>
          <p:cNvPr id="4" name="Espace réservé de l'image des diapositives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191" tIns="46095" rIns="92191" bIns="46095" rtlCol="0" anchor="ctr"/>
          <a:lstStyle/>
          <a:p>
            <a:endParaRPr lang="fr-BE"/>
          </a:p>
        </p:txBody>
      </p:sp>
      <p:sp>
        <p:nvSpPr>
          <p:cNvPr id="5" name="Espace réservé des commentaires 4"/>
          <p:cNvSpPr>
            <a:spLocks noGrp="1"/>
          </p:cNvSpPr>
          <p:nvPr>
            <p:ph type="body" sz="quarter" idx="3"/>
          </p:nvPr>
        </p:nvSpPr>
        <p:spPr>
          <a:xfrm>
            <a:off x="680562" y="4723450"/>
            <a:ext cx="5444490" cy="4474845"/>
          </a:xfrm>
          <a:prstGeom prst="rect">
            <a:avLst/>
          </a:prstGeom>
        </p:spPr>
        <p:txBody>
          <a:bodyPr vert="horz" lIns="92191" tIns="46095" rIns="92191" bIns="4609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45171"/>
            <a:ext cx="2949099" cy="497205"/>
          </a:xfrm>
          <a:prstGeom prst="rect">
            <a:avLst/>
          </a:prstGeom>
        </p:spPr>
        <p:txBody>
          <a:bodyPr vert="horz" lIns="92191" tIns="46095" rIns="92191" bIns="46095"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942" y="9445171"/>
            <a:ext cx="2949099" cy="497205"/>
          </a:xfrm>
          <a:prstGeom prst="rect">
            <a:avLst/>
          </a:prstGeom>
        </p:spPr>
        <p:txBody>
          <a:bodyPr vert="horz" lIns="92191" tIns="46095" rIns="92191" bIns="46095"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26888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172332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3630557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63055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299955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187784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310780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292002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242441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195562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167612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2040125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89278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solidFill>
                <a:srgbClr val="FF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324272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2812">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144800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63854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027" indent="-173027">
              <a:buFontTx/>
              <a:buChar char="-"/>
            </a:pP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357262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324272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132654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smtClean="0"/>
              <a:t>Alma @ ULg – Resource Management – Physical Item Editor</a:t>
            </a:r>
            <a:endParaRPr lang="en-US"/>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sp>
        <p:nvSpPr>
          <p:cNvPr id="7" name="ZoneTexte 6"/>
          <p:cNvSpPr txBox="1"/>
          <p:nvPr userDrawn="1"/>
        </p:nvSpPr>
        <p:spPr>
          <a:xfrm>
            <a:off x="4114376" y="259233"/>
            <a:ext cx="4216549" cy="461665"/>
          </a:xfrm>
          <a:prstGeom prst="rect">
            <a:avLst/>
          </a:prstGeom>
          <a:noFill/>
        </p:spPr>
        <p:txBody>
          <a:bodyPr wrap="square" rtlCol="0">
            <a:spAutoFit/>
          </a:bodyPr>
          <a:lstStyle/>
          <a:p>
            <a:pPr algn="r"/>
            <a:r>
              <a:rPr lang="fr-BE" sz="2400" b="1" smtClean="0">
                <a:solidFill>
                  <a:schemeClr val="tx2"/>
                </a:solidFill>
              </a:rPr>
              <a:t>Alma @ ULg - Acquisitions</a:t>
            </a: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en-US" smtClean="0"/>
              <a:t>Alma @ ULg – Resource Management – Physical Item Editor</a:t>
            </a:r>
            <a:endParaRPr lang="en-US"/>
          </a:p>
        </p:txBody>
      </p:sp>
      <p:pic>
        <p:nvPicPr>
          <p:cNvPr id="11"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500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755576" y="3189054"/>
            <a:ext cx="6461760" cy="1800200"/>
          </a:xfrm>
        </p:spPr>
        <p:txBody>
          <a:bodyPr>
            <a:normAutofit/>
          </a:bodyPr>
          <a:lstStyle/>
          <a:p>
            <a:pPr algn="ctr"/>
            <a:endParaRPr lang="fr-BE" sz="3200" b="1" dirty="0">
              <a:solidFill>
                <a:schemeClr val="accent2">
                  <a:lumMod val="50000"/>
                </a:schemeClr>
              </a:solidFill>
            </a:endParaRPr>
          </a:p>
          <a:p>
            <a:pPr algn="ctr"/>
            <a:endParaRPr lang="fr-BE" sz="3200" b="1" dirty="0" smtClean="0">
              <a:solidFill>
                <a:schemeClr val="accent2">
                  <a:lumMod val="50000"/>
                </a:schemeClr>
              </a:solidFill>
            </a:endParaRPr>
          </a:p>
          <a:p>
            <a:pPr algn="ctr"/>
            <a:endParaRPr lang="fr-BE" sz="3200" b="1" dirty="0">
              <a:solidFill>
                <a:schemeClr val="accent2">
                  <a:lumMod val="50000"/>
                </a:schemeClr>
              </a:solidFill>
            </a:endParaRPr>
          </a:p>
        </p:txBody>
      </p:sp>
      <p:sp>
        <p:nvSpPr>
          <p:cNvPr id="2" name="Titre 1"/>
          <p:cNvSpPr>
            <a:spLocks noGrp="1"/>
          </p:cNvSpPr>
          <p:nvPr>
            <p:ph type="title"/>
          </p:nvPr>
        </p:nvSpPr>
        <p:spPr>
          <a:xfrm>
            <a:off x="590993" y="1196752"/>
            <a:ext cx="6861327" cy="4680520"/>
          </a:xfrm>
        </p:spPr>
        <p:txBody>
          <a:bodyPr/>
          <a:lstStyle/>
          <a:p>
            <a:pPr algn="ctr"/>
            <a:r>
              <a:rPr lang="fr-BE" dirty="0" smtClean="0"/>
              <a:t>How to ?</a:t>
            </a:r>
            <a:br>
              <a:rPr lang="fr-BE" dirty="0" smtClean="0"/>
            </a:br>
            <a:r>
              <a:rPr lang="fr-BE" dirty="0"/>
              <a:t/>
            </a:r>
            <a:br>
              <a:rPr lang="fr-BE" dirty="0"/>
            </a:br>
            <a:r>
              <a:rPr lang="fr-BE" dirty="0" smtClean="0"/>
              <a:t>Comment </a:t>
            </a:r>
            <a:r>
              <a:rPr lang="fr-BE" dirty="0" err="1" smtClean="0"/>
              <a:t>exemplariser</a:t>
            </a:r>
            <a:r>
              <a:rPr lang="fr-BE" dirty="0" smtClean="0"/>
              <a:t> des fascicules de périodiques</a:t>
            </a:r>
            <a:br>
              <a:rPr lang="fr-BE" dirty="0" smtClean="0"/>
            </a:br>
            <a:endParaRPr lang="fr-BE" dirty="0"/>
          </a:p>
        </p:txBody>
      </p:sp>
      <p:pic>
        <p:nvPicPr>
          <p:cNvPr id="8" name="Image 7"/>
          <p:cNvPicPr>
            <a:picLocks noChangeAspect="1"/>
          </p:cNvPicPr>
          <p:nvPr/>
        </p:nvPicPr>
        <p:blipFill>
          <a:blip r:embed="rId3" cstate="print"/>
          <a:stretch>
            <a:fillRect/>
          </a:stretch>
        </p:blipFill>
        <p:spPr>
          <a:xfrm>
            <a:off x="3688850" y="16799"/>
            <a:ext cx="4715623" cy="951050"/>
          </a:xfrm>
          <a:prstGeom prst="rect">
            <a:avLst/>
          </a:prstGeom>
        </p:spPr>
      </p:pic>
      <p:pic>
        <p:nvPicPr>
          <p:cNvPr id="110594" name="Picture 2" descr="Résultat de recherche d'images pour &quot;fascicules périodiques images&quot;"/>
          <p:cNvPicPr>
            <a:picLocks noChangeAspect="1" noChangeArrowheads="1"/>
          </p:cNvPicPr>
          <p:nvPr/>
        </p:nvPicPr>
        <p:blipFill>
          <a:blip r:embed="rId4" cstate="print"/>
          <a:srcRect/>
          <a:stretch>
            <a:fillRect/>
          </a:stretch>
        </p:blipFill>
        <p:spPr bwMode="auto">
          <a:xfrm>
            <a:off x="2771800" y="4653136"/>
            <a:ext cx="2686050" cy="1704976"/>
          </a:xfrm>
          <a:prstGeom prst="rect">
            <a:avLst/>
          </a:prstGeom>
          <a:noFill/>
        </p:spPr>
      </p:pic>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531788" cy="1143000"/>
          </a:xfrm>
        </p:spPr>
        <p:txBody>
          <a:bodyPr/>
          <a:lstStyle/>
          <a:p>
            <a:pPr marL="263525" indent="-263525">
              <a:buFont typeface="Wingdings" panose="05000000000000000000" pitchFamily="2" charset="2"/>
              <a:buChar char="v"/>
            </a:pPr>
            <a:r>
              <a:rPr lang="fr-BE" dirty="0" smtClean="0"/>
              <a:t> </a:t>
            </a:r>
            <a:r>
              <a:rPr lang="fr-BE" sz="2700" dirty="0" smtClean="0"/>
              <a:t>Actions proposées dans la liste </a:t>
            </a:r>
            <a:r>
              <a:rPr lang="fr-BE" sz="2700" smtClean="0"/>
              <a:t>des exemplaires (1)</a:t>
            </a:r>
            <a:endParaRPr lang="fr-BE" sz="2700" dirty="0"/>
          </a:p>
        </p:txBody>
      </p:sp>
      <p:sp>
        <p:nvSpPr>
          <p:cNvPr id="3" name="Espace réservé du contenu 2"/>
          <p:cNvSpPr>
            <a:spLocks noGrp="1"/>
          </p:cNvSpPr>
          <p:nvPr>
            <p:ph idx="1"/>
          </p:nvPr>
        </p:nvSpPr>
        <p:spPr/>
        <p:txBody>
          <a:bodyPr>
            <a:normAutofit/>
          </a:bodyPr>
          <a:lstStyle/>
          <a:p>
            <a:r>
              <a:rPr lang="fr-BE" dirty="0" smtClean="0"/>
              <a:t>Cliquer </a:t>
            </a:r>
            <a:r>
              <a:rPr lang="fr-BE" b="1" dirty="0">
                <a:solidFill>
                  <a:srgbClr val="002060"/>
                </a:solidFill>
              </a:rPr>
              <a:t>« Actions » </a:t>
            </a:r>
            <a:r>
              <a:rPr lang="fr-BE" dirty="0"/>
              <a:t>(à droite) pour voir le détail des actions possibles </a:t>
            </a:r>
            <a:endParaRPr lang="fr-BE" dirty="0" smtClean="0"/>
          </a:p>
          <a:p>
            <a:endParaRPr lang="fr-BE" dirty="0" smtClean="0"/>
          </a:p>
          <a:p>
            <a:pPr marL="114300" indent="0">
              <a:buNone/>
            </a:pPr>
            <a:endParaRPr lang="fr-BE" dirty="0" smtClean="0"/>
          </a:p>
          <a:p>
            <a:endParaRPr lang="fr-BE" dirty="0" smtClean="0"/>
          </a:p>
          <a:p>
            <a:endParaRPr lang="fr-BE" dirty="0"/>
          </a:p>
          <a:p>
            <a:endParaRPr lang="fr-BE" dirty="0" smtClean="0"/>
          </a:p>
          <a:p>
            <a:endParaRPr lang="fr-BE" dirty="0"/>
          </a:p>
          <a:p>
            <a:endParaRPr lang="fr-BE" dirty="0" smtClean="0"/>
          </a:p>
          <a:p>
            <a:pPr marL="114300" indent="0">
              <a:buNone/>
            </a:pPr>
            <a:endParaRPr lang="fr-BE" dirty="0"/>
          </a:p>
          <a:p>
            <a:pPr marL="114300" indent="0">
              <a:buNone/>
            </a:pPr>
            <a:endParaRPr lang="fr-BE" dirty="0" smtClean="0"/>
          </a:p>
          <a:p>
            <a:endParaRPr lang="fr-BE" dirty="0"/>
          </a:p>
          <a:p>
            <a:endParaRPr lang="fr-BE" dirty="0" smtClean="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46" y="1772816"/>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flipH="1">
            <a:off x="7884368" y="3933056"/>
            <a:ext cx="802406"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cstate="print"/>
          <a:stretch>
            <a:fillRect/>
          </a:stretch>
        </p:blipFill>
        <p:spPr>
          <a:xfrm>
            <a:off x="5076056" y="4054474"/>
            <a:ext cx="2808313" cy="2057044"/>
          </a:xfrm>
          <a:prstGeom prst="rect">
            <a:avLst/>
          </a:prstGeom>
        </p:spPr>
      </p:pic>
    </p:spTree>
    <p:extLst>
      <p:ext uri="{BB962C8B-B14F-4D97-AF65-F5344CB8AC3E}">
        <p14:creationId xmlns:p14="http://schemas.microsoft.com/office/powerpoint/2010/main" val="54799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86872" y="812191"/>
            <a:ext cx="8136904" cy="5447645"/>
          </a:xfrm>
          <a:prstGeom prst="rect">
            <a:avLst/>
          </a:prstGeom>
          <a:noFill/>
        </p:spPr>
        <p:txBody>
          <a:bodyPr wrap="square" rtlCol="0">
            <a:spAutoFit/>
          </a:bodyPr>
          <a:lstStyle/>
          <a:p>
            <a:endParaRPr lang="fr-BE" b="1" smtClean="0">
              <a:solidFill>
                <a:srgbClr val="C00000"/>
              </a:solidFill>
            </a:endParaRPr>
          </a:p>
          <a:p>
            <a:pPr marL="285750" indent="-285750">
              <a:buFont typeface="Wingdings" panose="05000000000000000000" pitchFamily="2" charset="2"/>
              <a:buChar char="§"/>
            </a:pPr>
            <a:r>
              <a:rPr lang="fr-BE" sz="2000" b="1" cap="all" smtClean="0">
                <a:solidFill>
                  <a:srgbClr val="002060"/>
                </a:solidFill>
              </a:rPr>
              <a:t>View</a:t>
            </a:r>
            <a:r>
              <a:rPr lang="fr-BE" sz="2000" smtClean="0">
                <a:solidFill>
                  <a:srgbClr val="002060"/>
                </a:solidFill>
              </a:rPr>
              <a:t> </a:t>
            </a:r>
            <a:r>
              <a:rPr lang="fr-BE" sz="2000" dirty="0"/>
              <a:t>: </a:t>
            </a:r>
            <a:r>
              <a:rPr lang="fr-BE" sz="2000" dirty="0" smtClean="0"/>
              <a:t>pour </a:t>
            </a:r>
            <a:r>
              <a:rPr lang="fr-BE" sz="2000" b="1" dirty="0" smtClean="0"/>
              <a:t>visualiser</a:t>
            </a:r>
            <a:r>
              <a:rPr lang="fr-BE" sz="2000" dirty="0" smtClean="0"/>
              <a:t> les informations relatives à l’exemplaire </a:t>
            </a:r>
            <a:r>
              <a:rPr lang="fr-BE" sz="2000" b="1" dirty="0" smtClean="0"/>
              <a:t>sans</a:t>
            </a:r>
            <a:r>
              <a:rPr lang="fr-BE" sz="2000" dirty="0" smtClean="0"/>
              <a:t> les </a:t>
            </a:r>
            <a:r>
              <a:rPr lang="fr-BE" sz="2000" b="1" dirty="0" smtClean="0"/>
              <a:t>modifier.</a:t>
            </a:r>
          </a:p>
          <a:p>
            <a:pPr marL="285750" indent="-285750"/>
            <a:endParaRPr lang="fr-BE" sz="2000" b="1" dirty="0" smtClean="0"/>
          </a:p>
          <a:p>
            <a:pPr marL="285750" indent="-285750">
              <a:buFont typeface="Wingdings" panose="05000000000000000000" pitchFamily="2" charset="2"/>
              <a:buChar char="§"/>
            </a:pPr>
            <a:r>
              <a:rPr lang="fr-BE" sz="2000" b="1" cap="all" dirty="0">
                <a:solidFill>
                  <a:srgbClr val="002060"/>
                </a:solidFill>
              </a:rPr>
              <a:t>Edit</a:t>
            </a:r>
            <a:r>
              <a:rPr lang="fr-BE" sz="2000" dirty="0"/>
              <a:t> : </a:t>
            </a:r>
            <a:r>
              <a:rPr lang="fr-BE" sz="2000" b="1" dirty="0"/>
              <a:t>ouvre le formulaire </a:t>
            </a:r>
            <a:r>
              <a:rPr lang="fr-BE" sz="2000" dirty="0"/>
              <a:t>de l’exemplaire </a:t>
            </a:r>
            <a:r>
              <a:rPr lang="fr-BE" sz="2000" dirty="0" smtClean="0"/>
              <a:t>(</a:t>
            </a:r>
            <a:r>
              <a:rPr lang="fr-BE" sz="2000" dirty="0" err="1" smtClean="0"/>
              <a:t>physical</a:t>
            </a:r>
            <a:r>
              <a:rPr lang="fr-BE" sz="2000" dirty="0" smtClean="0"/>
              <a:t> item </a:t>
            </a:r>
            <a:r>
              <a:rPr lang="fr-BE" sz="2000" dirty="0"/>
              <a:t>editor) et </a:t>
            </a:r>
            <a:r>
              <a:rPr lang="fr-BE" sz="2000" b="1" dirty="0"/>
              <a:t>permet de modifier </a:t>
            </a:r>
            <a:r>
              <a:rPr lang="fr-BE" sz="2000" dirty="0" smtClean="0"/>
              <a:t>les données. </a:t>
            </a:r>
            <a:r>
              <a:rPr lang="fr-BE" sz="2000" dirty="0"/>
              <a:t>Il s’agit des mêmes </a:t>
            </a:r>
            <a:r>
              <a:rPr lang="fr-BE" sz="2000" dirty="0" smtClean="0"/>
              <a:t>informations </a:t>
            </a:r>
            <a:r>
              <a:rPr lang="fr-BE" sz="2000" dirty="0"/>
              <a:t>et onglets que </a:t>
            </a:r>
            <a:r>
              <a:rPr lang="fr-BE" sz="2000" dirty="0" smtClean="0"/>
              <a:t>celles qui sont visualisées par le biais de l’action </a:t>
            </a:r>
            <a:r>
              <a:rPr lang="fr-BE" sz="2000" dirty="0"/>
              <a:t>« </a:t>
            </a:r>
            <a:r>
              <a:rPr lang="fr-BE" sz="2000" b="1" dirty="0" err="1">
                <a:solidFill>
                  <a:srgbClr val="002060"/>
                </a:solidFill>
              </a:rPr>
              <a:t>View</a:t>
            </a:r>
            <a:r>
              <a:rPr lang="fr-BE" sz="2000" dirty="0"/>
              <a:t> </a:t>
            </a:r>
            <a:r>
              <a:rPr lang="fr-BE" sz="2000" dirty="0" smtClean="0"/>
              <a:t>».</a:t>
            </a:r>
          </a:p>
          <a:p>
            <a:pPr marL="742950" lvl="1" indent="-285750">
              <a:buFont typeface="Wingdings" panose="05000000000000000000" pitchFamily="2" charset="2"/>
              <a:buChar char="§"/>
            </a:pPr>
            <a:endParaRPr lang="fr-BE" sz="1600" b="1" i="1" dirty="0" smtClean="0">
              <a:solidFill>
                <a:srgbClr val="FF0000"/>
              </a:solidFill>
            </a:endParaRPr>
          </a:p>
          <a:p>
            <a:pPr lvl="1"/>
            <a:r>
              <a:rPr lang="fr-BE" sz="1600" b="1" i="1" dirty="0" smtClean="0">
                <a:solidFill>
                  <a:srgbClr val="FF0000"/>
                </a:solidFill>
              </a:rPr>
              <a:t>Ne </a:t>
            </a:r>
            <a:r>
              <a:rPr lang="fr-BE" sz="1600" b="1" i="1" dirty="0">
                <a:solidFill>
                  <a:srgbClr val="FF0000"/>
                </a:solidFill>
              </a:rPr>
              <a:t>pas oublier de valider les modifications apportées à l’exemplaire en cliquant sur « Save »</a:t>
            </a:r>
          </a:p>
          <a:p>
            <a:pPr marL="285750" indent="-285750"/>
            <a:endParaRPr lang="fr-BE" sz="2000" dirty="0" smtClean="0"/>
          </a:p>
          <a:p>
            <a:pPr marL="285750" indent="-285750">
              <a:buFont typeface="Wingdings" panose="05000000000000000000" pitchFamily="2" charset="2"/>
              <a:buChar char="§"/>
            </a:pPr>
            <a:r>
              <a:rPr lang="fr-BE" sz="2000" b="1" cap="all" dirty="0" smtClean="0">
                <a:solidFill>
                  <a:srgbClr val="002060"/>
                </a:solidFill>
              </a:rPr>
              <a:t>Duplicate</a:t>
            </a:r>
            <a:r>
              <a:rPr lang="fr-BE" sz="2000" dirty="0" smtClean="0"/>
              <a:t> (dupliquer) : duplique l’exemplaire en ouvrant un nouveau formulaire et attribue automatiquement un code à barres système du type « ALMA10736 ».</a:t>
            </a:r>
          </a:p>
          <a:p>
            <a:pPr lvl="1"/>
            <a:endParaRPr lang="fr-BE" sz="1400" dirty="0" smtClean="0"/>
          </a:p>
          <a:p>
            <a:pPr lvl="1"/>
            <a:r>
              <a:rPr lang="fr-BE" sz="1600" b="1" i="1" dirty="0" smtClean="0">
                <a:solidFill>
                  <a:srgbClr val="FF0000"/>
                </a:solidFill>
              </a:rPr>
              <a:t>TOUTES les informations de l’exemplaire dupliqué sont reprises pour la création du nouvel exemplaire, y compris les notes (note publique, note </a:t>
            </a:r>
            <a:r>
              <a:rPr lang="fr-BE" sz="1600" b="1" i="1" dirty="0" err="1" smtClean="0">
                <a:solidFill>
                  <a:srgbClr val="FF0000"/>
                </a:solidFill>
              </a:rPr>
              <a:t>fulfillment</a:t>
            </a:r>
            <a:r>
              <a:rPr lang="fr-BE" sz="1600" b="1" i="1" dirty="0" smtClean="0">
                <a:solidFill>
                  <a:srgbClr val="FF0000"/>
                </a:solidFill>
              </a:rPr>
              <a:t>, notes internes) : n’oubliez pas de contrôler cet onglet dans votre nouvel exemplaire !</a:t>
            </a:r>
          </a:p>
          <a:p>
            <a:pPr marL="285750" indent="-285750"/>
            <a:endParaRPr lang="fr-BE" dirty="0" smtClean="0"/>
          </a:p>
        </p:txBody>
      </p:sp>
      <p:pic>
        <p:nvPicPr>
          <p:cNvPr id="59394"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286168" y="3124402"/>
            <a:ext cx="411014" cy="411015"/>
          </a:xfrm>
          <a:prstGeom prst="rect">
            <a:avLst/>
          </a:prstGeom>
          <a:noFill/>
        </p:spPr>
      </p:pic>
      <p:pic>
        <p:nvPicPr>
          <p:cNvPr id="7"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286168" y="5065759"/>
            <a:ext cx="411014" cy="411015"/>
          </a:xfrm>
          <a:prstGeom prst="rect">
            <a:avLst/>
          </a:prstGeom>
          <a:noFill/>
        </p:spPr>
      </p:pic>
      <p:sp>
        <p:nvSpPr>
          <p:cNvPr id="9" name="Titre 1"/>
          <p:cNvSpPr txBox="1">
            <a:spLocks/>
          </p:cNvSpPr>
          <p:nvPr/>
        </p:nvSpPr>
        <p:spPr>
          <a:xfrm>
            <a:off x="0" y="79013"/>
            <a:ext cx="8531788" cy="1143000"/>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dirty="0" smtClean="0"/>
              <a:t> </a:t>
            </a:r>
            <a:r>
              <a:rPr lang="fr-BE" sz="2700" dirty="0" smtClean="0"/>
              <a:t>Actions proposées dans la liste des exemplaires (2)</a:t>
            </a:r>
            <a:endParaRPr lang="fr-BE" sz="2700" dirty="0"/>
          </a:p>
        </p:txBody>
      </p:sp>
    </p:spTree>
    <p:extLst>
      <p:ext uri="{BB962C8B-B14F-4D97-AF65-F5344CB8AC3E}">
        <p14:creationId xmlns:p14="http://schemas.microsoft.com/office/powerpoint/2010/main" val="50663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179512" y="1622990"/>
            <a:ext cx="8136904" cy="5232202"/>
          </a:xfrm>
          <a:prstGeom prst="rect">
            <a:avLst/>
          </a:prstGeom>
          <a:noFill/>
        </p:spPr>
        <p:txBody>
          <a:bodyPr wrap="square" rtlCol="0">
            <a:spAutoFit/>
          </a:bodyPr>
          <a:lstStyle/>
          <a:p>
            <a:endParaRPr lang="fr-BE" b="1" dirty="0">
              <a:solidFill>
                <a:srgbClr val="C00000"/>
              </a:solidFill>
            </a:endParaRPr>
          </a:p>
          <a:p>
            <a:pPr marL="285750" indent="-285750"/>
            <a:endParaRPr lang="fr-BE" dirty="0" smtClean="0"/>
          </a:p>
          <a:p>
            <a:pPr marL="285750" indent="-285750">
              <a:buFont typeface="Wingdings" panose="05000000000000000000" pitchFamily="2" charset="2"/>
              <a:buChar char="§"/>
            </a:pPr>
            <a:r>
              <a:rPr lang="fr-BE" sz="2000" b="1" cap="all" dirty="0" err="1" smtClean="0">
                <a:solidFill>
                  <a:srgbClr val="002060"/>
                </a:solidFill>
              </a:rPr>
              <a:t>Withdraw</a:t>
            </a:r>
            <a:r>
              <a:rPr lang="fr-BE" sz="2000" b="1" dirty="0" smtClean="0">
                <a:solidFill>
                  <a:srgbClr val="002060"/>
                </a:solidFill>
              </a:rPr>
              <a:t> </a:t>
            </a:r>
            <a:r>
              <a:rPr lang="fr-BE" sz="2000" dirty="0" smtClean="0"/>
              <a:t>(supprimer) : supprime l’exemplaire sélectionné  (*)</a:t>
            </a:r>
          </a:p>
          <a:p>
            <a:pPr marL="285750" indent="-285750"/>
            <a:r>
              <a:rPr lang="fr-BE" sz="2000" dirty="0" smtClean="0"/>
              <a:t>      </a:t>
            </a:r>
          </a:p>
          <a:p>
            <a:pPr marL="285750" indent="-285750">
              <a:buFont typeface="Wingdings" panose="05000000000000000000" pitchFamily="2" charset="2"/>
              <a:buChar char="§"/>
            </a:pPr>
            <a:r>
              <a:rPr lang="fr-BE" sz="2000" b="1" cap="all" dirty="0" err="1" smtClean="0">
                <a:solidFill>
                  <a:srgbClr val="002060"/>
                </a:solidFill>
              </a:rPr>
              <a:t>Toogle</a:t>
            </a:r>
            <a:r>
              <a:rPr lang="fr-BE" sz="2000" b="1" cap="all" dirty="0" smtClean="0">
                <a:solidFill>
                  <a:srgbClr val="002060"/>
                </a:solidFill>
              </a:rPr>
              <a:t> </a:t>
            </a:r>
            <a:r>
              <a:rPr lang="fr-BE" sz="2000" b="1" cap="all" dirty="0" err="1" smtClean="0">
                <a:solidFill>
                  <a:srgbClr val="002060"/>
                </a:solidFill>
              </a:rPr>
              <a:t>missing</a:t>
            </a:r>
            <a:r>
              <a:rPr lang="fr-BE" sz="2000" b="1" cap="all" dirty="0" smtClean="0">
                <a:solidFill>
                  <a:srgbClr val="002060"/>
                </a:solidFill>
              </a:rPr>
              <a:t> </a:t>
            </a:r>
            <a:r>
              <a:rPr lang="fr-BE" sz="2000" b="1" cap="all" dirty="0" err="1" smtClean="0">
                <a:solidFill>
                  <a:srgbClr val="002060"/>
                </a:solidFill>
              </a:rPr>
              <a:t>status</a:t>
            </a:r>
            <a:r>
              <a:rPr lang="fr-BE" sz="2000" b="1" cap="all" dirty="0" smtClean="0">
                <a:solidFill>
                  <a:srgbClr val="002060"/>
                </a:solidFill>
              </a:rPr>
              <a:t> </a:t>
            </a:r>
            <a:r>
              <a:rPr lang="fr-BE" sz="2000" dirty="0" smtClean="0"/>
              <a:t>(déclarer l’exemplaire « manquant ») : ce qui revient à lui </a:t>
            </a:r>
            <a:r>
              <a:rPr lang="fr-BE" sz="2000" b="1" dirty="0" smtClean="0"/>
              <a:t>attribuer un « </a:t>
            </a:r>
            <a:r>
              <a:rPr lang="fr-BE" sz="2000" b="1" dirty="0" err="1" smtClean="0"/>
              <a:t>process</a:t>
            </a:r>
            <a:r>
              <a:rPr lang="fr-BE" sz="2000" b="1" dirty="0" smtClean="0"/>
              <a:t> type » « </a:t>
            </a:r>
            <a:r>
              <a:rPr lang="fr-BE" sz="2000" b="1" dirty="0" err="1" smtClean="0"/>
              <a:t>missing</a:t>
            </a:r>
            <a:r>
              <a:rPr lang="fr-BE" sz="2000" b="1" dirty="0" smtClean="0"/>
              <a:t> ». </a:t>
            </a:r>
            <a:r>
              <a:rPr lang="fr-BE" sz="2000" dirty="0" smtClean="0">
                <a:sym typeface="Wingdings"/>
              </a:rPr>
              <a:t> Retour à la liste des exemplaires : l’exemplaire concerné reçoit le </a:t>
            </a:r>
            <a:r>
              <a:rPr lang="fr-BE" sz="2000" dirty="0" err="1" smtClean="0">
                <a:sym typeface="Wingdings"/>
              </a:rPr>
              <a:t>process</a:t>
            </a:r>
            <a:r>
              <a:rPr lang="fr-BE" sz="2000" dirty="0" smtClean="0">
                <a:sym typeface="Wingdings"/>
              </a:rPr>
              <a:t> type « </a:t>
            </a:r>
            <a:r>
              <a:rPr lang="fr-BE" sz="2000" dirty="0" err="1" smtClean="0">
                <a:sym typeface="Wingdings"/>
              </a:rPr>
              <a:t>missing</a:t>
            </a:r>
            <a:r>
              <a:rPr lang="fr-BE" sz="2000" dirty="0" smtClean="0">
                <a:sym typeface="Wingdings"/>
              </a:rPr>
              <a:t> » et est renseigné </a:t>
            </a:r>
            <a:r>
              <a:rPr lang="fr-BE" sz="2000" b="1" dirty="0" smtClean="0">
                <a:sym typeface="Wingdings"/>
              </a:rPr>
              <a:t>« Item not in place ».</a:t>
            </a:r>
          </a:p>
          <a:p>
            <a:pPr marL="285750" indent="-285750">
              <a:buFont typeface="Wingdings" panose="05000000000000000000" pitchFamily="2" charset="2"/>
              <a:buChar char="§"/>
            </a:pPr>
            <a:endParaRPr lang="fr-BE" b="1" dirty="0" smtClean="0">
              <a:sym typeface="Wingdings"/>
            </a:endParaRPr>
          </a:p>
          <a:p>
            <a:pPr lvl="1"/>
            <a:r>
              <a:rPr lang="fr-BE" sz="1600" b="1" i="1" dirty="0" smtClean="0">
                <a:solidFill>
                  <a:srgbClr val="FF0000"/>
                </a:solidFill>
                <a:sym typeface="Wingdings"/>
              </a:rPr>
              <a:t>Pour rendre à nouveau disponible un exemplaire déclaré manquant, il suffit de cliquer à nouveau sur « </a:t>
            </a:r>
            <a:r>
              <a:rPr lang="fr-BE" sz="1600" b="1" i="1" dirty="0" err="1" smtClean="0">
                <a:solidFill>
                  <a:srgbClr val="FF0000"/>
                </a:solidFill>
                <a:sym typeface="Wingdings"/>
              </a:rPr>
              <a:t>Toogle</a:t>
            </a:r>
            <a:r>
              <a:rPr lang="fr-BE" sz="1600" b="1" i="1" dirty="0" smtClean="0">
                <a:solidFill>
                  <a:srgbClr val="FF0000"/>
                </a:solidFill>
                <a:sym typeface="Wingdings"/>
              </a:rPr>
              <a:t> </a:t>
            </a:r>
            <a:r>
              <a:rPr lang="fr-BE" sz="1600" b="1" i="1" dirty="0" err="1" smtClean="0">
                <a:solidFill>
                  <a:srgbClr val="FF0000"/>
                </a:solidFill>
                <a:sym typeface="Wingdings"/>
              </a:rPr>
              <a:t>missing</a:t>
            </a:r>
            <a:r>
              <a:rPr lang="fr-BE" sz="1600" b="1" i="1" dirty="0" smtClean="0">
                <a:solidFill>
                  <a:srgbClr val="FF0000"/>
                </a:solidFill>
                <a:sym typeface="Wingdings"/>
              </a:rPr>
              <a:t> </a:t>
            </a:r>
            <a:r>
              <a:rPr lang="fr-BE" sz="1600" b="1" i="1" dirty="0" err="1" smtClean="0">
                <a:solidFill>
                  <a:srgbClr val="FF0000"/>
                </a:solidFill>
                <a:sym typeface="Wingdings"/>
              </a:rPr>
              <a:t>status</a:t>
            </a:r>
            <a:r>
              <a:rPr lang="fr-BE" sz="1600" b="1" i="1" dirty="0" smtClean="0">
                <a:solidFill>
                  <a:srgbClr val="FF0000"/>
                </a:solidFill>
                <a:sym typeface="Wingdings"/>
              </a:rPr>
              <a:t> »</a:t>
            </a:r>
            <a:r>
              <a:rPr lang="fr-BE" sz="1600" b="1" cap="all" dirty="0" smtClean="0">
                <a:solidFill>
                  <a:srgbClr val="002060"/>
                </a:solidFill>
              </a:rPr>
              <a:t> </a:t>
            </a:r>
          </a:p>
          <a:p>
            <a:pPr lvl="1"/>
            <a:endParaRPr lang="fr-BE" sz="1600" b="1" cap="all" dirty="0" smtClean="0">
              <a:solidFill>
                <a:srgbClr val="002060"/>
              </a:solidFill>
            </a:endParaRPr>
          </a:p>
          <a:p>
            <a:pPr lvl="1">
              <a:buFont typeface="Wingdings" pitchFamily="2" charset="2"/>
              <a:buChar char="§"/>
            </a:pPr>
            <a:r>
              <a:rPr lang="fr-BE" sz="1600" b="1" cap="all" dirty="0" smtClean="0">
                <a:solidFill>
                  <a:srgbClr val="002060"/>
                </a:solidFill>
              </a:rPr>
              <a:t>Move item (</a:t>
            </a:r>
            <a:r>
              <a:rPr lang="fr-BE" sz="1600" b="1" cap="all" dirty="0" err="1" smtClean="0">
                <a:solidFill>
                  <a:srgbClr val="002060"/>
                </a:solidFill>
              </a:rPr>
              <a:t>request</a:t>
            </a:r>
            <a:r>
              <a:rPr lang="fr-BE" sz="1600" b="1" cap="all" dirty="0" smtClean="0">
                <a:solidFill>
                  <a:srgbClr val="002060"/>
                </a:solidFill>
              </a:rPr>
              <a:t>) ; </a:t>
            </a:r>
            <a:r>
              <a:rPr lang="fr-BE" sz="1600" b="1" cap="all" dirty="0" err="1" smtClean="0">
                <a:solidFill>
                  <a:srgbClr val="002060"/>
                </a:solidFill>
              </a:rPr>
              <a:t>Work</a:t>
            </a:r>
            <a:r>
              <a:rPr lang="fr-BE" sz="1600" b="1" cap="all" dirty="0" smtClean="0">
                <a:solidFill>
                  <a:srgbClr val="002060"/>
                </a:solidFill>
              </a:rPr>
              <a:t> </a:t>
            </a:r>
            <a:r>
              <a:rPr lang="fr-BE" sz="1600" b="1" cap="all" dirty="0" err="1" smtClean="0">
                <a:solidFill>
                  <a:srgbClr val="002060"/>
                </a:solidFill>
              </a:rPr>
              <a:t>order</a:t>
            </a:r>
            <a:r>
              <a:rPr lang="fr-BE" sz="1600" b="1" cap="all" dirty="0" smtClean="0">
                <a:solidFill>
                  <a:srgbClr val="002060"/>
                </a:solidFill>
              </a:rPr>
              <a:t> </a:t>
            </a:r>
            <a:r>
              <a:rPr lang="fr-BE" sz="1600" dirty="0" smtClean="0"/>
              <a:t>: n’est pas abordé dans le cadre de cette formation.</a:t>
            </a:r>
          </a:p>
          <a:p>
            <a:pPr lvl="1">
              <a:buFont typeface="Wingdings" pitchFamily="2" charset="2"/>
              <a:buChar char="§"/>
            </a:pPr>
            <a:endParaRPr lang="fr-BE" sz="1600" b="1" i="1" dirty="0" smtClean="0">
              <a:solidFill>
                <a:srgbClr val="FF0000"/>
              </a:solidFill>
              <a:sym typeface="Wingdings"/>
            </a:endParaRPr>
          </a:p>
          <a:p>
            <a:pPr lvl="1">
              <a:buFont typeface="Wingdings" pitchFamily="2" charset="2"/>
              <a:buChar char="§"/>
            </a:pPr>
            <a:endParaRPr lang="fr-BE" sz="1600" b="1" i="1" dirty="0" smtClean="0">
              <a:solidFill>
                <a:srgbClr val="FF0000"/>
              </a:solidFill>
              <a:sym typeface="Wingdings"/>
            </a:endParaRPr>
          </a:p>
          <a:p>
            <a:pPr lvl="1"/>
            <a:r>
              <a:rPr lang="fr-BE" sz="1600" b="1" dirty="0" smtClean="0">
                <a:sym typeface="Wingdings"/>
              </a:rPr>
              <a:t>(*) Voir </a:t>
            </a:r>
            <a:r>
              <a:rPr lang="fr-BE" sz="1600" b="1" dirty="0" err="1" smtClean="0">
                <a:sym typeface="Wingdings"/>
              </a:rPr>
              <a:t>dias</a:t>
            </a:r>
            <a:r>
              <a:rPr lang="fr-BE" sz="1600" b="1" dirty="0" smtClean="0">
                <a:sym typeface="Wingdings"/>
              </a:rPr>
              <a:t> 27-31.</a:t>
            </a:r>
          </a:p>
          <a:p>
            <a:pPr lvl="1"/>
            <a:r>
              <a:rPr lang="fr-BE" sz="1600" b="1" i="1" dirty="0" smtClean="0">
                <a:solidFill>
                  <a:srgbClr val="FF0000"/>
                </a:solidFill>
                <a:sym typeface="Wingdings"/>
              </a:rPr>
              <a:t>-</a:t>
            </a:r>
          </a:p>
          <a:p>
            <a:pPr lvl="1"/>
            <a:endParaRPr lang="fr-BE" sz="1600" i="1" dirty="0">
              <a:solidFill>
                <a:srgbClr val="FF0000"/>
              </a:solidFill>
            </a:endParaRPr>
          </a:p>
        </p:txBody>
      </p:sp>
      <p:pic>
        <p:nvPicPr>
          <p:cNvPr id="7" name="Picture 2"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179512" y="4293096"/>
            <a:ext cx="411014" cy="411015"/>
          </a:xfrm>
          <a:prstGeom prst="rect">
            <a:avLst/>
          </a:prstGeom>
          <a:noFill/>
        </p:spPr>
      </p:pic>
      <p:sp>
        <p:nvSpPr>
          <p:cNvPr id="8" name="Titre 1"/>
          <p:cNvSpPr txBox="1">
            <a:spLocks/>
          </p:cNvSpPr>
          <p:nvPr/>
        </p:nvSpPr>
        <p:spPr>
          <a:xfrm>
            <a:off x="0" y="116632"/>
            <a:ext cx="8531788" cy="1143000"/>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263525" indent="-263525">
              <a:buFont typeface="Wingdings" panose="05000000000000000000" pitchFamily="2" charset="2"/>
              <a:buChar char="v"/>
            </a:pPr>
            <a:r>
              <a:rPr lang="fr-BE" dirty="0" smtClean="0"/>
              <a:t> </a:t>
            </a:r>
            <a:r>
              <a:rPr lang="fr-BE" sz="2700" dirty="0" smtClean="0"/>
              <a:t>Actions proposées dans la liste des exemplaires (3)</a:t>
            </a:r>
            <a:endParaRPr lang="fr-BE" sz="2700" dirty="0"/>
          </a:p>
        </p:txBody>
      </p:sp>
    </p:spTree>
    <p:extLst>
      <p:ext uri="{BB962C8B-B14F-4D97-AF65-F5344CB8AC3E}">
        <p14:creationId xmlns:p14="http://schemas.microsoft.com/office/powerpoint/2010/main" val="3788221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1520" y="1124744"/>
            <a:ext cx="7992888" cy="5544616"/>
          </a:xfrm>
        </p:spPr>
        <p:txBody>
          <a:bodyPr>
            <a:normAutofit fontScale="77500" lnSpcReduction="20000"/>
          </a:bodyPr>
          <a:lstStyle/>
          <a:p>
            <a:pPr>
              <a:buFont typeface="Wingdings" panose="05000000000000000000" pitchFamily="2" charset="2"/>
              <a:buChar char="ü"/>
            </a:pPr>
            <a:r>
              <a:rPr lang="fr-BE" dirty="0" smtClean="0"/>
              <a:t> A partir de la liste des exemplaires </a:t>
            </a:r>
            <a:r>
              <a:rPr lang="fr-BE" u="sng" dirty="0" smtClean="0"/>
              <a:t>attachés à un même HOL</a:t>
            </a:r>
            <a:r>
              <a:rPr lang="fr-BE" dirty="0" smtClean="0"/>
              <a:t>, 4 actions vous sont proposées :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lvl="2">
              <a:buNone/>
            </a:pPr>
            <a:endParaRPr lang="fr-BE" dirty="0" smtClean="0"/>
          </a:p>
          <a:p>
            <a:pPr lvl="2">
              <a:buNone/>
            </a:pPr>
            <a:endParaRPr lang="fr-BE" dirty="0" smtClean="0"/>
          </a:p>
          <a:p>
            <a:pPr lvl="2">
              <a:buNone/>
            </a:pPr>
            <a:r>
              <a:rPr lang="fr-BE" sz="1900" dirty="0" smtClean="0"/>
              <a:t> Pour afficher la liste des exemplaires attachés à un même HOL, 2 possibilités :</a:t>
            </a:r>
          </a:p>
          <a:p>
            <a:pPr lvl="3">
              <a:buFont typeface="Wingdings" panose="05000000000000000000" pitchFamily="2" charset="2"/>
              <a:buChar char="ü"/>
            </a:pPr>
            <a:r>
              <a:rPr lang="fr-BE" sz="1900" dirty="0" smtClean="0"/>
              <a:t>partir de la recherche « Physical items » (voir dia 3) </a:t>
            </a:r>
          </a:p>
          <a:p>
            <a:pPr lvl="3">
              <a:buFont typeface="Wingdings" panose="05000000000000000000" pitchFamily="2" charset="2"/>
              <a:buChar char="ü"/>
            </a:pPr>
            <a:r>
              <a:rPr lang="fr-BE" sz="1900" dirty="0" smtClean="0"/>
              <a:t>Partir de la recherche « All </a:t>
            </a:r>
            <a:r>
              <a:rPr lang="fr-BE" sz="1900" dirty="0" err="1" smtClean="0"/>
              <a:t>titles</a:t>
            </a:r>
            <a:r>
              <a:rPr lang="fr-BE" sz="1900" dirty="0" smtClean="0"/>
              <a:t> </a:t>
            </a:r>
            <a:r>
              <a:rPr lang="fr-BE" sz="1900" smtClean="0"/>
              <a:t>» =&gt; Lien Holdings =&gt; Actions –&gt; </a:t>
            </a:r>
            <a:r>
              <a:rPr lang="fr-BE" sz="1900" dirty="0" err="1" smtClean="0"/>
              <a:t>View</a:t>
            </a:r>
            <a:r>
              <a:rPr lang="fr-BE" sz="1900" dirty="0" smtClean="0"/>
              <a:t> items</a:t>
            </a:r>
          </a:p>
          <a:p>
            <a:pPr lvl="3">
              <a:buFont typeface="Wingdings" panose="05000000000000000000" pitchFamily="2" charset="2"/>
              <a:buChar char="ü"/>
            </a:pPr>
            <a:r>
              <a:rPr lang="fr-BE" sz="1900" dirty="0" smtClean="0"/>
              <a:t>La recherche « Physical </a:t>
            </a:r>
            <a:r>
              <a:rPr lang="fr-BE" sz="1900" dirty="0" err="1" smtClean="0"/>
              <a:t>titles</a:t>
            </a:r>
            <a:r>
              <a:rPr lang="fr-BE" sz="1900" dirty="0" smtClean="0"/>
              <a:t> » offre la même possibilité que « All </a:t>
            </a:r>
            <a:r>
              <a:rPr lang="fr-BE" sz="1900" dirty="0" err="1" smtClean="0"/>
              <a:t>titles</a:t>
            </a:r>
            <a:r>
              <a:rPr lang="fr-BE" sz="1900" dirty="0" smtClean="0"/>
              <a:t> » sauf si </a:t>
            </a:r>
            <a:br>
              <a:rPr lang="fr-BE" sz="1900" dirty="0" smtClean="0"/>
            </a:br>
            <a:r>
              <a:rPr lang="fr-BE" sz="1900" dirty="0" smtClean="0"/>
              <a:t>un seul HOL est attaché à la notice. Dans ce cas, le HOL est directement édité et </a:t>
            </a:r>
            <a:br>
              <a:rPr lang="fr-BE" sz="1900" dirty="0" smtClean="0"/>
            </a:br>
            <a:r>
              <a:rPr lang="fr-BE" sz="1900" dirty="0" smtClean="0"/>
              <a:t>le bouton « Actions » n’est pas disponible.</a:t>
            </a:r>
          </a:p>
          <a:p>
            <a:pPr marL="720725" indent="0">
              <a:buNone/>
            </a:pPr>
            <a:r>
              <a:rPr lang="fr-BE" dirty="0" smtClean="0">
                <a:solidFill>
                  <a:srgbClr val="FF0000"/>
                </a:solidFill>
              </a:rPr>
              <a:t>A partir de la liste globale des exemplaires (tous </a:t>
            </a:r>
            <a:r>
              <a:rPr lang="fr-BE" smtClean="0">
                <a:solidFill>
                  <a:srgbClr val="FF0000"/>
                </a:solidFill>
              </a:rPr>
              <a:t>HOL confondus, à partir de la recherche All titles ou Physical titles), </a:t>
            </a:r>
            <a:r>
              <a:rPr lang="fr-BE" dirty="0" smtClean="0">
                <a:solidFill>
                  <a:srgbClr val="FF0000"/>
                </a:solidFill>
              </a:rPr>
              <a:t>seule l’action « Move items » est proposée.</a:t>
            </a:r>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13</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7" name="ZoneTexte 6"/>
          <p:cNvSpPr txBox="1"/>
          <p:nvPr/>
        </p:nvSpPr>
        <p:spPr>
          <a:xfrm>
            <a:off x="1115616" y="2420888"/>
            <a:ext cx="3672408" cy="369332"/>
          </a:xfrm>
          <a:prstGeom prst="rect">
            <a:avLst/>
          </a:prstGeom>
          <a:noFill/>
        </p:spPr>
        <p:txBody>
          <a:bodyPr wrap="square" rtlCol="0">
            <a:spAutoFit/>
          </a:bodyPr>
          <a:lstStyle/>
          <a:p>
            <a:endParaRPr lang="fr-BE" dirty="0"/>
          </a:p>
        </p:txBody>
      </p:sp>
      <p:pic>
        <p:nvPicPr>
          <p:cNvPr id="3074" name="Picture 2"/>
          <p:cNvPicPr>
            <a:picLocks noChangeAspect="1" noChangeArrowheads="1"/>
          </p:cNvPicPr>
          <p:nvPr/>
        </p:nvPicPr>
        <p:blipFill>
          <a:blip r:embed="rId3" cstate="print"/>
          <a:srcRect/>
          <a:stretch>
            <a:fillRect/>
          </a:stretch>
        </p:blipFill>
        <p:spPr bwMode="auto">
          <a:xfrm>
            <a:off x="971600" y="1628800"/>
            <a:ext cx="5904656" cy="2854998"/>
          </a:xfrm>
          <a:prstGeom prst="rect">
            <a:avLst/>
          </a:prstGeom>
          <a:noFill/>
          <a:ln w="9525">
            <a:noFill/>
            <a:miter lim="800000"/>
            <a:headEnd/>
            <a:tailEnd/>
          </a:ln>
        </p:spPr>
      </p:pic>
      <p:sp>
        <p:nvSpPr>
          <p:cNvPr id="9" name="Titre 1"/>
          <p:cNvSpPr>
            <a:spLocks noGrp="1"/>
          </p:cNvSpPr>
          <p:nvPr>
            <p:ph type="title"/>
          </p:nvPr>
        </p:nvSpPr>
        <p:spPr>
          <a:xfrm>
            <a:off x="0" y="0"/>
            <a:ext cx="8531788" cy="1143000"/>
          </a:xfrm>
        </p:spPr>
        <p:txBody>
          <a:bodyPr/>
          <a:lstStyle/>
          <a:p>
            <a:pPr marL="263525" indent="-263525">
              <a:buFont typeface="Wingdings" panose="05000000000000000000" pitchFamily="2" charset="2"/>
              <a:buChar char="v"/>
            </a:pPr>
            <a:r>
              <a:rPr lang="fr-BE" dirty="0" smtClean="0"/>
              <a:t> </a:t>
            </a:r>
            <a:r>
              <a:rPr lang="fr-BE" sz="2700" dirty="0" smtClean="0"/>
              <a:t>Actions proposées dans la liste des exemplaires (4)</a:t>
            </a:r>
            <a:endParaRPr lang="fr-BE" sz="2700" dirty="0"/>
          </a:p>
        </p:txBody>
      </p:sp>
      <p:pic>
        <p:nvPicPr>
          <p:cNvPr id="10" name="Picture 4" descr="https://encrypted-tbn0.gstatic.com/images?q=tbn:ANd9GcSPRIQxspOJLcXXC7hbsK2thtV9aVarkFoWKwQZULmTx3v3iUHWug"/>
          <p:cNvPicPr>
            <a:picLocks noChangeAspect="1" noChangeArrowheads="1"/>
          </p:cNvPicPr>
          <p:nvPr/>
        </p:nvPicPr>
        <p:blipFill>
          <a:blip r:embed="rId4" cstate="print"/>
          <a:srcRect/>
          <a:stretch>
            <a:fillRect/>
          </a:stretch>
        </p:blipFill>
        <p:spPr bwMode="auto">
          <a:xfrm>
            <a:off x="388832" y="5757027"/>
            <a:ext cx="576344" cy="576345"/>
          </a:xfrm>
          <a:prstGeom prst="rect">
            <a:avLst/>
          </a:prstGeom>
          <a:noFill/>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55575" y="1331640"/>
            <a:ext cx="8232849" cy="5409728"/>
          </a:xfrm>
        </p:spPr>
        <p:txBody>
          <a:bodyPr>
            <a:normAutofit fontScale="92500" lnSpcReduction="10000"/>
          </a:bodyPr>
          <a:lstStyle/>
          <a:p>
            <a:pPr>
              <a:buClr>
                <a:srgbClr val="002060"/>
              </a:buClr>
              <a:buFont typeface="Wingdings" panose="05000000000000000000" pitchFamily="2" charset="2"/>
              <a:buChar char="§"/>
            </a:pPr>
            <a:r>
              <a:rPr lang="fr-BE" b="1" cap="all" dirty="0" smtClean="0">
                <a:solidFill>
                  <a:srgbClr val="002060"/>
                </a:solidFill>
              </a:rPr>
              <a:t> </a:t>
            </a:r>
            <a:r>
              <a:rPr lang="fr-BE" b="1" cap="all" dirty="0" err="1" smtClean="0">
                <a:solidFill>
                  <a:srgbClr val="002060"/>
                </a:solidFill>
              </a:rPr>
              <a:t>Add</a:t>
            </a:r>
            <a:r>
              <a:rPr lang="fr-BE" b="1" cap="all" dirty="0" smtClean="0">
                <a:solidFill>
                  <a:srgbClr val="002060"/>
                </a:solidFill>
              </a:rPr>
              <a:t> item </a:t>
            </a:r>
            <a:r>
              <a:rPr lang="fr-BE" dirty="0" smtClean="0"/>
              <a:t>vous permet d’ajouter un exemplaire supplémentaire sous le même HOL</a:t>
            </a:r>
          </a:p>
          <a:p>
            <a:pPr>
              <a:buClr>
                <a:srgbClr val="002060"/>
              </a:buClr>
              <a:buFont typeface="Wingdings" panose="05000000000000000000" pitchFamily="2" charset="2"/>
              <a:buChar char="§"/>
            </a:pPr>
            <a:r>
              <a:rPr lang="fr-BE" b="1" cap="all" dirty="0" err="1" smtClean="0">
                <a:solidFill>
                  <a:srgbClr val="002060"/>
                </a:solidFill>
              </a:rPr>
              <a:t>Bind</a:t>
            </a:r>
            <a:r>
              <a:rPr lang="fr-BE" b="1" cap="all" dirty="0" smtClean="0">
                <a:solidFill>
                  <a:srgbClr val="002060"/>
                </a:solidFill>
              </a:rPr>
              <a:t> items </a:t>
            </a:r>
            <a:r>
              <a:rPr lang="fr-BE" dirty="0" smtClean="0"/>
              <a:t>permet de fusionner des exemplaires dans le cadre de la reliure. Cette fonctionnalité est abordée dans le support de formation</a:t>
            </a:r>
            <a:r>
              <a:rPr lang="fr-BE" i="1" dirty="0" smtClean="0"/>
              <a:t> </a:t>
            </a:r>
            <a:r>
              <a:rPr lang="fr-BE" sz="1900" b="1" i="1" dirty="0" err="1" smtClean="0"/>
              <a:t>Print</a:t>
            </a:r>
            <a:r>
              <a:rPr lang="fr-BE" sz="1900" b="1" i="1" dirty="0" smtClean="0"/>
              <a:t> </a:t>
            </a:r>
            <a:r>
              <a:rPr lang="fr-BE" sz="1900" b="1" i="1" dirty="0"/>
              <a:t>serials : </a:t>
            </a:r>
            <a:r>
              <a:rPr lang="fr-BE" sz="1900" b="1" i="1" dirty="0" err="1"/>
              <a:t>bulletinage</a:t>
            </a:r>
            <a:r>
              <a:rPr lang="fr-BE" sz="1900" b="1" i="1" dirty="0"/>
              <a:t> &amp; modèles prévisionnels</a:t>
            </a:r>
          </a:p>
          <a:p>
            <a:pPr>
              <a:buClr>
                <a:srgbClr val="002060"/>
              </a:buClr>
              <a:buFont typeface="Wingdings" panose="05000000000000000000" pitchFamily="2" charset="2"/>
              <a:buChar char="§"/>
            </a:pPr>
            <a:r>
              <a:rPr lang="fr-BE" b="1" cap="all" dirty="0" smtClean="0">
                <a:solidFill>
                  <a:srgbClr val="002060"/>
                </a:solidFill>
              </a:rPr>
              <a:t>Open </a:t>
            </a:r>
            <a:r>
              <a:rPr lang="fr-BE" b="1" cap="all" dirty="0" err="1" smtClean="0">
                <a:solidFill>
                  <a:srgbClr val="002060"/>
                </a:solidFill>
              </a:rPr>
              <a:t>predicted</a:t>
            </a:r>
            <a:r>
              <a:rPr lang="fr-BE" b="1" cap="all" dirty="0" smtClean="0">
                <a:solidFill>
                  <a:srgbClr val="002060"/>
                </a:solidFill>
              </a:rPr>
              <a:t> items </a:t>
            </a:r>
            <a:r>
              <a:rPr lang="fr-BE" dirty="0" smtClean="0"/>
              <a:t>permet d’ouvrir les exemplaires de périodiques basés sur les modèles prévisionnels. Cette fonctionnalité sera abordée dans le cadre de la formation</a:t>
            </a:r>
            <a:r>
              <a:rPr lang="fr-BE" i="1" dirty="0" smtClean="0"/>
              <a:t> </a:t>
            </a:r>
            <a:r>
              <a:rPr lang="fr-BE" i="1" dirty="0" err="1" smtClean="0"/>
              <a:t>Bulletinage</a:t>
            </a:r>
            <a:endParaRPr lang="fr-BE" i="1" dirty="0" smtClean="0"/>
          </a:p>
          <a:p>
            <a:pPr>
              <a:buClr>
                <a:srgbClr val="002060"/>
              </a:buClr>
              <a:buFont typeface="Wingdings" panose="05000000000000000000" pitchFamily="2" charset="2"/>
              <a:buChar char="§"/>
            </a:pPr>
            <a:r>
              <a:rPr lang="fr-BE" dirty="0" smtClean="0"/>
              <a:t> </a:t>
            </a:r>
            <a:r>
              <a:rPr lang="fr-BE" b="1" cap="all" dirty="0" smtClean="0">
                <a:solidFill>
                  <a:srgbClr val="002060"/>
                </a:solidFill>
              </a:rPr>
              <a:t>Move items </a:t>
            </a:r>
            <a:r>
              <a:rPr lang="fr-BE" dirty="0" smtClean="0"/>
              <a:t>permet de détacher un (ou des) exemplaire(s) du HOL auquel il(s) est (sont) attaché(s) et de le(s) rattacher à un autre HOL </a:t>
            </a:r>
            <a:r>
              <a:rPr lang="fr-BE" u="sng" dirty="0" smtClean="0"/>
              <a:t>dépendant de la même notice bibliographique.</a:t>
            </a:r>
            <a:r>
              <a:rPr lang="fr-BE" dirty="0" smtClean="0"/>
              <a:t> Il suffit de cocher les exemplaires concernés, de cliquer sur « Move items » et de sélectionner dans la liste proposée le HOL auquel vous souhaitez rattacher vos exemplaires.</a:t>
            </a:r>
            <a:endParaRPr lang="fr-BE" u="sng" dirty="0" smtClean="0"/>
          </a:p>
          <a:p>
            <a:pPr>
              <a:buNone/>
            </a:pPr>
            <a:endParaRPr lang="fr-BE" i="1" u="sng" dirty="0" smtClean="0"/>
          </a:p>
          <a:p>
            <a:pPr lvl="5">
              <a:buNone/>
            </a:pPr>
            <a:r>
              <a:rPr lang="fr-BE" sz="1800" i="1" dirty="0" smtClean="0">
                <a:solidFill>
                  <a:srgbClr val="FF0000"/>
                </a:solidFill>
              </a:rPr>
              <a:t>	Si vous souhaitez déplacer un exemplaire d’une notice bibliographique vers une autre, vous devrez opérer à partir de son HOL. Alma déplace obligatoirement d’une notice bibliographique à une autre le couple </a:t>
            </a:r>
            <a:br>
              <a:rPr lang="fr-BE" sz="1800" i="1" dirty="0" smtClean="0">
                <a:solidFill>
                  <a:srgbClr val="FF0000"/>
                </a:solidFill>
              </a:rPr>
            </a:br>
            <a:r>
              <a:rPr lang="fr-BE" sz="1800" i="1" dirty="0" smtClean="0">
                <a:solidFill>
                  <a:srgbClr val="FF0000"/>
                </a:solidFill>
              </a:rPr>
              <a:t>HOL-Exemplaire(s). Voir dans la partie de la formation relative aux HOL la fonction </a:t>
            </a:r>
            <a:r>
              <a:rPr lang="fr-BE" sz="1800" dirty="0" err="1" smtClean="0">
                <a:solidFill>
                  <a:srgbClr val="FF0000"/>
                </a:solidFill>
              </a:rPr>
              <a:t>Relink</a:t>
            </a:r>
            <a:endParaRPr lang="fr-BE" sz="1800" dirty="0" smtClean="0">
              <a:solidFill>
                <a:srgbClr val="FF0000"/>
              </a:solidFill>
            </a:endParaRP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14</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5124" name="Picture 4" descr="https://encrypted-tbn0.gstatic.com/images?q=tbn:ANd9GcSPRIQxspOJLcXXC7hbsK2thtV9aVarkFoWKwQZULmTx3v3iUHWug"/>
          <p:cNvPicPr>
            <a:picLocks noChangeAspect="1" noChangeArrowheads="1"/>
          </p:cNvPicPr>
          <p:nvPr/>
        </p:nvPicPr>
        <p:blipFill>
          <a:blip r:embed="rId3" cstate="print"/>
          <a:srcRect/>
          <a:stretch>
            <a:fillRect/>
          </a:stretch>
        </p:blipFill>
        <p:spPr bwMode="auto">
          <a:xfrm>
            <a:off x="1115616" y="5252823"/>
            <a:ext cx="753207" cy="753208"/>
          </a:xfrm>
          <a:prstGeom prst="rect">
            <a:avLst/>
          </a:prstGeom>
          <a:noFill/>
        </p:spPr>
      </p:pic>
      <p:sp>
        <p:nvSpPr>
          <p:cNvPr id="9" name="Titre 1"/>
          <p:cNvSpPr>
            <a:spLocks noGrp="1"/>
          </p:cNvSpPr>
          <p:nvPr>
            <p:ph type="title"/>
          </p:nvPr>
        </p:nvSpPr>
        <p:spPr>
          <a:xfrm>
            <a:off x="0" y="0"/>
            <a:ext cx="8531788" cy="1143000"/>
          </a:xfrm>
        </p:spPr>
        <p:txBody>
          <a:bodyPr/>
          <a:lstStyle/>
          <a:p>
            <a:pPr marL="263525" indent="-263525">
              <a:buFont typeface="Wingdings" panose="05000000000000000000" pitchFamily="2" charset="2"/>
              <a:buChar char="v"/>
            </a:pPr>
            <a:r>
              <a:rPr lang="fr-BE" dirty="0" smtClean="0"/>
              <a:t> </a:t>
            </a:r>
            <a:r>
              <a:rPr lang="fr-BE" sz="2700" dirty="0" smtClean="0"/>
              <a:t>Actions proposées dans la liste des exemplaires (5)</a:t>
            </a:r>
            <a:endParaRPr lang="fr-BE" sz="2700" dirty="0"/>
          </a:p>
        </p:txBody>
      </p: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buFont typeface="Wingdings" panose="05000000000000000000" pitchFamily="2" charset="2"/>
              <a:buChar char="v"/>
            </a:pPr>
            <a:r>
              <a:rPr lang="fr-BE" sz="2800" dirty="0" smtClean="0"/>
              <a:t>Périodiques et exemplaires (1)</a:t>
            </a:r>
            <a:endParaRPr lang="fr-BE" sz="2800" dirty="0"/>
          </a:p>
        </p:txBody>
      </p:sp>
      <p:sp>
        <p:nvSpPr>
          <p:cNvPr id="3" name="Espace réservé du contenu 2"/>
          <p:cNvSpPr>
            <a:spLocks noGrp="1"/>
          </p:cNvSpPr>
          <p:nvPr>
            <p:ph idx="1"/>
          </p:nvPr>
        </p:nvSpPr>
        <p:spPr/>
        <p:txBody>
          <a:bodyPr>
            <a:normAutofit/>
          </a:bodyPr>
          <a:lstStyle/>
          <a:p>
            <a:pPr marL="114300" indent="0">
              <a:buNone/>
            </a:pPr>
            <a:r>
              <a:rPr lang="fr-BE" dirty="0" smtClean="0"/>
              <a:t>Dans les catalogues des bibliothèques, les périodiques sont catalogués (c’est-à-dire sont décrits) de manière globale:</a:t>
            </a:r>
          </a:p>
          <a:p>
            <a:pPr marL="114300" indent="0"/>
            <a:r>
              <a:rPr lang="fr-BE" dirty="0" smtClean="0"/>
              <a:t> Tant qu’il ne change pas de titre, le périodique fera l’objet d’une notice bibliographique unique, quelle que soit sa durée de parution.</a:t>
            </a:r>
          </a:p>
          <a:p>
            <a:pPr marL="114300" indent="0"/>
            <a:r>
              <a:rPr lang="fr-BE" dirty="0" smtClean="0"/>
              <a:t> A chaque notice bibliographique est attachée une (ou plusieurs) </a:t>
            </a:r>
            <a:r>
              <a:rPr lang="fr-BE" i="1" u="sng" dirty="0" smtClean="0"/>
              <a:t>notice(s) Holding.</a:t>
            </a:r>
          </a:p>
          <a:p>
            <a:pPr marL="411480" lvl="1" indent="0"/>
            <a:r>
              <a:rPr lang="fr-BE" i="1" u="sng" dirty="0" smtClean="0"/>
              <a:t> </a:t>
            </a:r>
            <a:r>
              <a:rPr lang="fr-BE" dirty="0" smtClean="0"/>
              <a:t>La notice Holding qui sert à localiser la collection de périodique que nous possédons. Il y aura donc autant de Holding que la bibliothèque possède de collections.</a:t>
            </a:r>
          </a:p>
          <a:p>
            <a:pPr marL="411480" lvl="1" indent="0"/>
            <a:r>
              <a:rPr lang="fr-BE" dirty="0" smtClean="0"/>
              <a:t> La notice Holding d’un périodique contient aussi une description résumée de la collection qui se trouve en rayon: c’est ce qu’on appelle l’état de collection.</a:t>
            </a:r>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395536" y="3501008"/>
            <a:ext cx="7848872" cy="646331"/>
          </a:xfrm>
          <a:prstGeom prst="rect">
            <a:avLst/>
          </a:prstGeom>
          <a:noFill/>
        </p:spPr>
        <p:txBody>
          <a:bodyPr wrap="square" rtlCol="0">
            <a:spAutoFit/>
          </a:bodyPr>
          <a:lstStyle/>
          <a:p>
            <a:pPr marL="400050" indent="-285750">
              <a:buFont typeface="Wingdings" panose="05000000000000000000" pitchFamily="2" charset="2"/>
              <a:buChar char="ü"/>
            </a:pPr>
            <a:endParaRPr lang="fr-BE" dirty="0"/>
          </a:p>
          <a:p>
            <a:endParaRPr lang="fr-BE" dirty="0"/>
          </a:p>
        </p:txBody>
      </p:sp>
      <p:sp>
        <p:nvSpPr>
          <p:cNvPr id="10" name="ZoneTexte 9"/>
          <p:cNvSpPr txBox="1"/>
          <p:nvPr/>
        </p:nvSpPr>
        <p:spPr>
          <a:xfrm>
            <a:off x="2771800" y="6381328"/>
            <a:ext cx="2664296" cy="369332"/>
          </a:xfrm>
          <a:prstGeom prst="rect">
            <a:avLst/>
          </a:prstGeom>
          <a:noFill/>
        </p:spPr>
        <p:txBody>
          <a:bodyPr wrap="square" rtlCol="0">
            <a:spAutoFit/>
          </a:bodyPr>
          <a:lstStyle/>
          <a:p>
            <a:endParaRPr lang="fr-BE" dirty="0"/>
          </a:p>
        </p:txBody>
      </p:sp>
      <p:sp>
        <p:nvSpPr>
          <p:cNvPr id="12" name="ZoneTexte 11"/>
          <p:cNvSpPr txBox="1"/>
          <p:nvPr/>
        </p:nvSpPr>
        <p:spPr>
          <a:xfrm>
            <a:off x="3851920" y="4437112"/>
            <a:ext cx="2592288" cy="369332"/>
          </a:xfrm>
          <a:prstGeom prst="rect">
            <a:avLst/>
          </a:prstGeom>
          <a:noFill/>
        </p:spPr>
        <p:txBody>
          <a:bodyPr wrap="square" rtlCol="0">
            <a:spAutoFit/>
          </a:bodyPr>
          <a:lstStyle/>
          <a:p>
            <a:endParaRPr lang="fr-BE" dirty="0"/>
          </a:p>
        </p:txBody>
      </p:sp>
      <p:pic>
        <p:nvPicPr>
          <p:cNvPr id="1028" name="Picture 4"/>
          <p:cNvPicPr>
            <a:picLocks noChangeAspect="1" noChangeArrowheads="1"/>
          </p:cNvPicPr>
          <p:nvPr/>
        </p:nvPicPr>
        <p:blipFill>
          <a:blip r:embed="rId3" cstate="print"/>
          <a:srcRect/>
          <a:stretch>
            <a:fillRect/>
          </a:stretch>
        </p:blipFill>
        <p:spPr bwMode="auto">
          <a:xfrm>
            <a:off x="251520" y="5013176"/>
            <a:ext cx="8064896" cy="1247775"/>
          </a:xfrm>
          <a:prstGeom prst="rect">
            <a:avLst/>
          </a:prstGeom>
          <a:noFill/>
          <a:ln w="9525">
            <a:noFill/>
            <a:miter lim="800000"/>
            <a:headEnd/>
            <a:tailEnd/>
          </a:ln>
        </p:spPr>
      </p:pic>
    </p:spTree>
    <p:extLst>
      <p:ext uri="{BB962C8B-B14F-4D97-AF65-F5344CB8AC3E}">
        <p14:creationId xmlns:p14="http://schemas.microsoft.com/office/powerpoint/2010/main" val="3579230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pPr>
              <a:buFont typeface="Wingdings" pitchFamily="2" charset="2"/>
              <a:buChar char="v"/>
            </a:pPr>
            <a:r>
              <a:rPr lang="fr-BE" dirty="0" smtClean="0"/>
              <a:t> Périodiques et exemplaires (2)</a:t>
            </a:r>
            <a:endParaRPr lang="fr-BE" dirty="0"/>
          </a:p>
        </p:txBody>
      </p:sp>
      <p:sp>
        <p:nvSpPr>
          <p:cNvPr id="3" name="Espace réservé du contenu 2"/>
          <p:cNvSpPr>
            <a:spLocks noGrp="1"/>
          </p:cNvSpPr>
          <p:nvPr>
            <p:ph idx="1"/>
          </p:nvPr>
        </p:nvSpPr>
        <p:spPr>
          <a:xfrm>
            <a:off x="251520" y="2564904"/>
            <a:ext cx="4392488" cy="3744416"/>
          </a:xfrm>
        </p:spPr>
        <p:txBody>
          <a:bodyPr>
            <a:normAutofit/>
          </a:bodyPr>
          <a:lstStyle/>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pPr>
              <a:buNone/>
            </a:pPr>
            <a:endParaRPr lang="fr-BE" dirty="0" smtClean="0"/>
          </a:p>
          <a:p>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en-US" dirty="0" smtClean="0"/>
              <a:t>Comment </a:t>
            </a:r>
            <a:r>
              <a:rPr lang="en-US" dirty="0" err="1" smtClean="0"/>
              <a:t>exemplariser</a:t>
            </a:r>
            <a:endParaRPr lang="en-US" dirty="0"/>
          </a:p>
        </p:txBody>
      </p:sp>
      <p:sp>
        <p:nvSpPr>
          <p:cNvPr id="20" name="ZoneTexte 19"/>
          <p:cNvSpPr txBox="1"/>
          <p:nvPr/>
        </p:nvSpPr>
        <p:spPr>
          <a:xfrm>
            <a:off x="323528" y="980729"/>
            <a:ext cx="7776864" cy="5170646"/>
          </a:xfrm>
          <a:prstGeom prst="rect">
            <a:avLst/>
          </a:prstGeom>
          <a:noFill/>
        </p:spPr>
        <p:txBody>
          <a:bodyPr wrap="square" rtlCol="0">
            <a:spAutoFit/>
          </a:bodyPr>
          <a:lstStyle/>
          <a:p>
            <a:pPr lvl="1">
              <a:buFont typeface="Arial" pitchFamily="34" charset="0"/>
              <a:buChar char="•"/>
            </a:pPr>
            <a:r>
              <a:rPr lang="fr-BE" dirty="0" smtClean="0"/>
              <a:t> Enfin, à chaque Holding de périodique peuvent être attachés des exemplaires:</a:t>
            </a:r>
          </a:p>
          <a:p>
            <a:pPr lvl="1"/>
            <a:endParaRPr lang="fr-BE" dirty="0" smtClean="0"/>
          </a:p>
          <a:p>
            <a:pPr lvl="2">
              <a:buFont typeface="Arial" pitchFamily="34" charset="0"/>
              <a:buChar char="•"/>
            </a:pPr>
            <a:r>
              <a:rPr lang="fr-BE" dirty="0" smtClean="0"/>
              <a:t> ces exemplaires identifient de manière précise (au moyen d’un </a:t>
            </a:r>
            <a:r>
              <a:rPr lang="fr-BE" dirty="0" err="1" smtClean="0"/>
              <a:t>code-barre</a:t>
            </a:r>
            <a:r>
              <a:rPr lang="fr-BE" dirty="0" smtClean="0"/>
              <a:t> et d’une description) des fascicules ou des volumes bien précis,</a:t>
            </a:r>
          </a:p>
          <a:p>
            <a:pPr lvl="2"/>
            <a:endParaRPr lang="fr-BE" dirty="0" smtClean="0"/>
          </a:p>
          <a:p>
            <a:pPr lvl="2">
              <a:buFont typeface="Arial" pitchFamily="34" charset="0"/>
              <a:buChar char="•"/>
            </a:pPr>
            <a:r>
              <a:rPr lang="fr-BE" dirty="0" smtClean="0"/>
              <a:t> dans la plupart des bibliothèques, la plus grande partie des volumes et fascicules de périodiques ne sont pas </a:t>
            </a:r>
            <a:r>
              <a:rPr lang="fr-BE" dirty="0" err="1" smtClean="0"/>
              <a:t>exemplarisés</a:t>
            </a:r>
            <a:r>
              <a:rPr lang="fr-BE" dirty="0" smtClean="0"/>
              <a:t>. Tant qu’on ne prête pas ces volumes et ces fascicules et qu’on n’effectue pas le </a:t>
            </a:r>
            <a:r>
              <a:rPr lang="fr-BE" dirty="0" err="1" smtClean="0"/>
              <a:t>bulletinage</a:t>
            </a:r>
            <a:r>
              <a:rPr lang="fr-BE" dirty="0" smtClean="0"/>
              <a:t> (c’est-à-dire le suivi de l’arrivée des nouveaux fascicules) dans le système informatique, ce n’est pas nécessaire.</a:t>
            </a:r>
          </a:p>
          <a:p>
            <a:pPr lvl="2">
              <a:buFont typeface="Arial" pitchFamily="34" charset="0"/>
              <a:buChar char="•"/>
            </a:pPr>
            <a:endParaRPr lang="fr-BE" sz="1600" dirty="0" smtClean="0"/>
          </a:p>
          <a:p>
            <a:pPr lvl="2">
              <a:buFont typeface="Arial" pitchFamily="34" charset="0"/>
              <a:buChar char="•"/>
            </a:pPr>
            <a:endParaRPr lang="fr-BE" sz="1600" dirty="0" smtClean="0"/>
          </a:p>
          <a:p>
            <a:pPr lvl="2">
              <a:buFont typeface="Arial" pitchFamily="34" charset="0"/>
              <a:buChar char="•"/>
            </a:pPr>
            <a:endParaRPr lang="fr-BE" sz="1600" dirty="0" smtClean="0"/>
          </a:p>
          <a:p>
            <a:pPr lvl="2">
              <a:buFont typeface="Arial" pitchFamily="34" charset="0"/>
              <a:buChar char="•"/>
            </a:pPr>
            <a:endParaRPr lang="fr-BE" sz="1600" dirty="0" smtClean="0"/>
          </a:p>
          <a:p>
            <a:pPr lvl="2">
              <a:buFont typeface="Arial" pitchFamily="34" charset="0"/>
              <a:buChar char="•"/>
            </a:pPr>
            <a:endParaRPr lang="fr-BE" sz="1600" dirty="0" smtClean="0"/>
          </a:p>
          <a:p>
            <a:pPr lvl="2"/>
            <a:endParaRPr lang="fr-BE" sz="1600" dirty="0" smtClean="0"/>
          </a:p>
          <a:p>
            <a:pPr lvl="1"/>
            <a:endParaRPr lang="fr-BE" dirty="0" smtClean="0"/>
          </a:p>
          <a:p>
            <a:pPr lvl="1">
              <a:buFont typeface="Arial" pitchFamily="34" charset="0"/>
              <a:buChar char="•"/>
            </a:pPr>
            <a:endParaRPr lang="fr-BE" dirty="0"/>
          </a:p>
        </p:txBody>
      </p:sp>
      <p:sp>
        <p:nvSpPr>
          <p:cNvPr id="44" name="Flèche droite 43"/>
          <p:cNvSpPr/>
          <p:nvPr/>
        </p:nvSpPr>
        <p:spPr>
          <a:xfrm>
            <a:off x="395536" y="4797152"/>
            <a:ext cx="576064" cy="3600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ZoneTexte 20"/>
          <p:cNvSpPr txBox="1"/>
          <p:nvPr/>
        </p:nvSpPr>
        <p:spPr>
          <a:xfrm>
            <a:off x="1187624" y="4437112"/>
            <a:ext cx="6768752" cy="1200329"/>
          </a:xfrm>
          <a:prstGeom prst="rect">
            <a:avLst/>
          </a:prstGeom>
          <a:solidFill>
            <a:srgbClr val="FFFF00"/>
          </a:solidFill>
          <a:ln>
            <a:solidFill>
              <a:schemeClr val="tx1"/>
            </a:solidFill>
          </a:ln>
        </p:spPr>
        <p:txBody>
          <a:bodyPr wrap="square" rtlCol="0">
            <a:spAutoFit/>
          </a:bodyPr>
          <a:lstStyle/>
          <a:p>
            <a:pPr marL="0" lvl="1"/>
            <a:r>
              <a:rPr lang="fr-BE" dirty="0" smtClean="0"/>
              <a:t>De très nombreux fascicules de périodiques ne comportent pas de </a:t>
            </a:r>
            <a:r>
              <a:rPr lang="fr-BE" dirty="0" err="1" smtClean="0"/>
              <a:t>code-barre</a:t>
            </a:r>
            <a:r>
              <a:rPr lang="fr-BE" dirty="0" smtClean="0"/>
              <a:t>: ils sont répertoriés de manière globale dans Alma (au niveau de l’état de collection), mais ne sont pas identifiés par un exemplaire spécifique dans Alma.</a:t>
            </a:r>
            <a:endParaRPr lang="fr-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0" indent="-457200">
              <a:buFont typeface="Wingdings" panose="05000000000000000000" pitchFamily="2" charset="2"/>
              <a:buChar char="v"/>
            </a:pPr>
            <a:r>
              <a:rPr lang="fr-BE" sz="2800" dirty="0" smtClean="0"/>
              <a:t>Périodiques et exemplaires (3)</a:t>
            </a:r>
            <a:endParaRPr lang="fr-BE" sz="2800" dirty="0"/>
          </a:p>
        </p:txBody>
      </p:sp>
      <p:sp>
        <p:nvSpPr>
          <p:cNvPr id="3" name="Espace réservé du contenu 2"/>
          <p:cNvSpPr>
            <a:spLocks noGrp="1"/>
          </p:cNvSpPr>
          <p:nvPr>
            <p:ph idx="1"/>
          </p:nvPr>
        </p:nvSpPr>
        <p:spPr/>
        <p:txBody>
          <a:bodyPr>
            <a:normAutofit/>
          </a:bodyPr>
          <a:lstStyle/>
          <a:p>
            <a:pPr lvl="2">
              <a:buNone/>
            </a:pPr>
            <a:r>
              <a:rPr lang="fr-BE" u="sng" dirty="0" smtClean="0"/>
              <a:t>Situation pour le Magasin à livres et la BSV:</a:t>
            </a:r>
          </a:p>
          <a:p>
            <a:pPr lvl="2"/>
            <a:r>
              <a:rPr lang="fr-BE" dirty="0" smtClean="0"/>
              <a:t> tous les périodiques que nous suivons toujours ont été </a:t>
            </a:r>
            <a:r>
              <a:rPr lang="fr-BE" dirty="0" err="1" smtClean="0"/>
              <a:t>exemplarisés</a:t>
            </a:r>
            <a:r>
              <a:rPr lang="fr-BE" dirty="0" smtClean="0"/>
              <a:t> à partir de 2008,</a:t>
            </a:r>
          </a:p>
          <a:p>
            <a:pPr lvl="2"/>
            <a:r>
              <a:rPr lang="fr-BE" dirty="0" smtClean="0"/>
              <a:t> pour permettre aux lecteurs de faire des demandes (</a:t>
            </a:r>
            <a:r>
              <a:rPr lang="fr-BE" dirty="0" err="1" smtClean="0"/>
              <a:t>requests</a:t>
            </a:r>
            <a:r>
              <a:rPr lang="fr-BE" dirty="0" smtClean="0"/>
              <a:t>), un exemplaire virtuel a été ajouté à chaque périodique qui ne comportait pas encore d’exemplaire.</a:t>
            </a:r>
          </a:p>
          <a:p>
            <a:pPr lvl="2">
              <a:buNone/>
            </a:pPr>
            <a:r>
              <a:rPr lang="fr-BE" u="sng" dirty="0" smtClean="0"/>
              <a:t>En plus pour le Magasin à livres:</a:t>
            </a:r>
          </a:p>
          <a:p>
            <a:pPr lvl="2"/>
            <a:r>
              <a:rPr lang="fr-BE" dirty="0" smtClean="0"/>
              <a:t>tous les fascicules de périodiques qui ont été demandés en prêt sont </a:t>
            </a:r>
            <a:r>
              <a:rPr lang="fr-BE" dirty="0" err="1" smtClean="0"/>
              <a:t>exemplarisés</a:t>
            </a:r>
            <a:r>
              <a:rPr lang="fr-BE" dirty="0" smtClean="0"/>
              <a:t> au fur et à mesure.</a:t>
            </a:r>
          </a:p>
          <a:p>
            <a:pPr marL="114300" indent="0">
              <a:buNone/>
            </a:pPr>
            <a:r>
              <a:rPr lang="fr-BE" dirty="0" smtClean="0"/>
              <a:t>.</a:t>
            </a:r>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smtClean="0"/>
          </a:p>
          <a:p>
            <a:pPr marL="114300" indent="0">
              <a:buNone/>
            </a:pPr>
            <a:endParaRPr lang="fr-BE" dirty="0"/>
          </a:p>
          <a:p>
            <a:pPr marL="114300" indent="0">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395536" y="3501008"/>
            <a:ext cx="7848872" cy="646331"/>
          </a:xfrm>
          <a:prstGeom prst="rect">
            <a:avLst/>
          </a:prstGeom>
          <a:noFill/>
        </p:spPr>
        <p:txBody>
          <a:bodyPr wrap="square" rtlCol="0">
            <a:spAutoFit/>
          </a:bodyPr>
          <a:lstStyle/>
          <a:p>
            <a:pPr marL="400050" indent="-285750">
              <a:buFont typeface="Wingdings" panose="05000000000000000000" pitchFamily="2" charset="2"/>
              <a:buChar char="ü"/>
            </a:pPr>
            <a:endParaRPr lang="fr-BE" dirty="0"/>
          </a:p>
          <a:p>
            <a:endParaRPr lang="fr-BE" dirty="0"/>
          </a:p>
        </p:txBody>
      </p:sp>
      <p:sp>
        <p:nvSpPr>
          <p:cNvPr id="10" name="ZoneTexte 9"/>
          <p:cNvSpPr txBox="1"/>
          <p:nvPr/>
        </p:nvSpPr>
        <p:spPr>
          <a:xfrm>
            <a:off x="2771800" y="6381328"/>
            <a:ext cx="2664296" cy="369332"/>
          </a:xfrm>
          <a:prstGeom prst="rect">
            <a:avLst/>
          </a:prstGeom>
          <a:noFill/>
        </p:spPr>
        <p:txBody>
          <a:bodyPr wrap="square" rtlCol="0">
            <a:spAutoFit/>
          </a:bodyPr>
          <a:lstStyle/>
          <a:p>
            <a:endParaRPr lang="fr-BE" dirty="0"/>
          </a:p>
        </p:txBody>
      </p:sp>
      <p:sp>
        <p:nvSpPr>
          <p:cNvPr id="12" name="ZoneTexte 11"/>
          <p:cNvSpPr txBox="1"/>
          <p:nvPr/>
        </p:nvSpPr>
        <p:spPr>
          <a:xfrm>
            <a:off x="3851920" y="4437112"/>
            <a:ext cx="2592288" cy="369332"/>
          </a:xfrm>
          <a:prstGeom prst="rect">
            <a:avLst/>
          </a:prstGeom>
          <a:noFill/>
        </p:spPr>
        <p:txBody>
          <a:bodyPr wrap="square" rtlCol="0">
            <a:spAutoFit/>
          </a:bodyPr>
          <a:lstStyle/>
          <a:p>
            <a:endParaRPr lang="fr-BE" dirty="0"/>
          </a:p>
        </p:txBody>
      </p:sp>
      <p:pic>
        <p:nvPicPr>
          <p:cNvPr id="11" name="Picture 2"/>
          <p:cNvPicPr>
            <a:picLocks noChangeAspect="1" noChangeArrowheads="1"/>
          </p:cNvPicPr>
          <p:nvPr/>
        </p:nvPicPr>
        <p:blipFill>
          <a:blip r:embed="rId3" cstate="print"/>
          <a:srcRect/>
          <a:stretch>
            <a:fillRect/>
          </a:stretch>
        </p:blipFill>
        <p:spPr bwMode="auto">
          <a:xfrm>
            <a:off x="251520" y="3933056"/>
            <a:ext cx="8064896" cy="2304256"/>
          </a:xfrm>
          <a:prstGeom prst="rect">
            <a:avLst/>
          </a:prstGeom>
          <a:noFill/>
          <a:ln w="9525">
            <a:noFill/>
            <a:miter lim="800000"/>
            <a:headEnd/>
            <a:tailEnd/>
          </a:ln>
        </p:spPr>
      </p:pic>
    </p:spTree>
    <p:extLst>
      <p:ext uri="{BB962C8B-B14F-4D97-AF65-F5344CB8AC3E}">
        <p14:creationId xmlns:p14="http://schemas.microsoft.com/office/powerpoint/2010/main" val="357923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7" name="ZoneTexte 6"/>
          <p:cNvSpPr txBox="1"/>
          <p:nvPr/>
        </p:nvSpPr>
        <p:spPr>
          <a:xfrm>
            <a:off x="469723" y="1268760"/>
            <a:ext cx="7704856" cy="2031325"/>
          </a:xfrm>
          <a:prstGeom prst="rect">
            <a:avLst/>
          </a:prstGeom>
          <a:noFill/>
        </p:spPr>
        <p:txBody>
          <a:bodyPr wrap="square" rtlCol="0">
            <a:spAutoFit/>
          </a:bodyPr>
          <a:lstStyle/>
          <a:p>
            <a:pPr marL="285750" indent="-285750">
              <a:buFont typeface="Wingdings" panose="05000000000000000000" pitchFamily="2" charset="2"/>
              <a:buChar char="ü"/>
            </a:pPr>
            <a:endParaRPr lang="fr-BE" b="1" dirty="0" smtClean="0"/>
          </a:p>
          <a:p>
            <a:pPr marL="285750" indent="-285750">
              <a:buFont typeface="Wingdings" panose="05000000000000000000" pitchFamily="2" charset="2"/>
              <a:buChar char="ü"/>
            </a:pPr>
            <a:r>
              <a:rPr lang="fr-BE" b="1" u="sng" dirty="0" smtClean="0"/>
              <a:t>Rechercher </a:t>
            </a:r>
            <a:r>
              <a:rPr lang="fr-BE" b="1" dirty="0" smtClean="0"/>
              <a:t>la notice bibliographique du périodique dont fait partie le fascicule à </a:t>
            </a:r>
            <a:r>
              <a:rPr lang="fr-BE" b="1" dirty="0" err="1" smtClean="0"/>
              <a:t>exemplariser</a:t>
            </a:r>
            <a:endParaRPr lang="fr-BE" b="1" dirty="0" smtClean="0"/>
          </a:p>
          <a:p>
            <a:pPr marL="285750" indent="-285750">
              <a:buFont typeface="Wingdings" panose="05000000000000000000" pitchFamily="2" charset="2"/>
              <a:buChar char="ü"/>
            </a:pPr>
            <a:r>
              <a:rPr lang="fr-BE" b="1" dirty="0" smtClean="0"/>
              <a:t>Cliquer sur « </a:t>
            </a:r>
            <a:r>
              <a:rPr lang="fr-BE" b="1" dirty="0" smtClean="0">
                <a:solidFill>
                  <a:srgbClr val="002060"/>
                </a:solidFill>
              </a:rPr>
              <a:t>Holdings</a:t>
            </a:r>
            <a:r>
              <a:rPr lang="fr-BE" b="1" dirty="0" smtClean="0"/>
              <a:t> » pour obtenir la liste des notices Holding</a:t>
            </a:r>
          </a:p>
          <a:p>
            <a:pPr marL="285750" indent="-285750">
              <a:buFont typeface="Wingdings" panose="05000000000000000000" pitchFamily="2" charset="2"/>
              <a:buChar char="ü"/>
            </a:pPr>
            <a:r>
              <a:rPr lang="fr-BE" b="1" u="sng" dirty="0" smtClean="0"/>
              <a:t>Sélectionner</a:t>
            </a:r>
            <a:r>
              <a:rPr lang="fr-BE" b="1" dirty="0" smtClean="0"/>
              <a:t> </a:t>
            </a:r>
            <a:r>
              <a:rPr lang="fr-BE" b="1" dirty="0"/>
              <a:t>le holding </a:t>
            </a:r>
            <a:r>
              <a:rPr lang="fr-BE" dirty="0"/>
              <a:t>auquel il faut ajouter un exemplaire </a:t>
            </a:r>
          </a:p>
          <a:p>
            <a:pPr marL="400050" indent="-285750">
              <a:buFont typeface="Wingdings" panose="05000000000000000000" pitchFamily="2" charset="2"/>
              <a:buChar char="ü"/>
            </a:pPr>
            <a:endParaRPr lang="fr-BE" dirty="0"/>
          </a:p>
          <a:p>
            <a:pPr marL="285750" indent="-285750">
              <a:buFont typeface="Wingdings" panose="05000000000000000000" pitchFamily="2" charset="2"/>
              <a:buChar char="ü"/>
            </a:pPr>
            <a:r>
              <a:rPr lang="fr-BE" dirty="0"/>
              <a:t>dans les </a:t>
            </a:r>
            <a:r>
              <a:rPr lang="fr-BE" b="1" u="sng" dirty="0">
                <a:solidFill>
                  <a:srgbClr val="C00000"/>
                </a:solidFill>
              </a:rPr>
              <a:t>actions</a:t>
            </a:r>
            <a:r>
              <a:rPr lang="fr-BE" dirty="0"/>
              <a:t> </a:t>
            </a:r>
            <a:r>
              <a:rPr lang="fr-BE" b="1" dirty="0"/>
              <a:t>cliquer</a:t>
            </a:r>
            <a:r>
              <a:rPr lang="fr-BE" dirty="0"/>
              <a:t> sur </a:t>
            </a:r>
            <a:r>
              <a:rPr lang="fr-BE" b="1" dirty="0">
                <a:solidFill>
                  <a:srgbClr val="002060"/>
                </a:solidFill>
              </a:rPr>
              <a:t>« </a:t>
            </a:r>
            <a:r>
              <a:rPr lang="fr-BE" b="1" dirty="0" err="1">
                <a:solidFill>
                  <a:srgbClr val="002060"/>
                </a:solidFill>
              </a:rPr>
              <a:t>view</a:t>
            </a:r>
            <a:r>
              <a:rPr lang="fr-BE" b="1" dirty="0">
                <a:solidFill>
                  <a:srgbClr val="002060"/>
                </a:solidFill>
              </a:rPr>
              <a:t> items </a:t>
            </a:r>
            <a:r>
              <a:rPr lang="fr-BE" b="1" dirty="0" smtClean="0">
                <a:solidFill>
                  <a:srgbClr val="002060"/>
                </a:solidFill>
              </a:rPr>
              <a:t>»</a:t>
            </a:r>
            <a:r>
              <a:rPr lang="fr-BE" dirty="0" smtClean="0"/>
              <a:t>.</a:t>
            </a:r>
            <a:endParaRPr lang="fr-BE" dirty="0"/>
          </a:p>
        </p:txBody>
      </p:sp>
      <p:sp>
        <p:nvSpPr>
          <p:cNvPr id="10" name="ZoneTexte 9"/>
          <p:cNvSpPr txBox="1"/>
          <p:nvPr/>
        </p:nvSpPr>
        <p:spPr>
          <a:xfrm>
            <a:off x="611560" y="620688"/>
            <a:ext cx="7632848"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(1)</a:t>
            </a:r>
            <a:endParaRPr lang="fr-BE" sz="2800" dirty="0">
              <a:solidFill>
                <a:schemeClr val="tx2"/>
              </a:solidFill>
              <a:latin typeface="Arial Rounded MT Bold"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51520" y="3501008"/>
            <a:ext cx="8064896" cy="2254002"/>
          </a:xfrm>
          <a:prstGeom prst="rect">
            <a:avLst/>
          </a:prstGeom>
          <a:noFill/>
          <a:ln w="9525">
            <a:noFill/>
            <a:miter lim="800000"/>
            <a:headEnd/>
            <a:tailEnd/>
          </a:ln>
        </p:spPr>
      </p:pic>
      <p:cxnSp>
        <p:nvCxnSpPr>
          <p:cNvPr id="11" name="Connecteur droit avec flèche 10"/>
          <p:cNvCxnSpPr/>
          <p:nvPr/>
        </p:nvCxnSpPr>
        <p:spPr>
          <a:xfrm>
            <a:off x="4499992" y="3212976"/>
            <a:ext cx="2880320" cy="19801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46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19</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539552" y="1268761"/>
            <a:ext cx="7704856" cy="646331"/>
          </a:xfrm>
          <a:prstGeom prst="rect">
            <a:avLst/>
          </a:prstGeom>
          <a:noFill/>
        </p:spPr>
        <p:txBody>
          <a:bodyPr wrap="square" rtlCol="0">
            <a:spAutoFit/>
          </a:bodyPr>
          <a:lstStyle/>
          <a:p>
            <a:pPr marL="285750" indent="-285750">
              <a:buFont typeface="Wingdings" panose="05000000000000000000" pitchFamily="2" charset="2"/>
              <a:buChar char="ü"/>
            </a:pPr>
            <a:r>
              <a:rPr lang="fr-BE" dirty="0"/>
              <a:t>En haut à </a:t>
            </a:r>
            <a:r>
              <a:rPr lang="fr-BE" dirty="0" smtClean="0"/>
              <a:t>gauche, </a:t>
            </a:r>
            <a:r>
              <a:rPr lang="fr-BE" dirty="0"/>
              <a:t>cliquer sur </a:t>
            </a:r>
            <a:r>
              <a:rPr lang="fr-BE" b="1" dirty="0">
                <a:solidFill>
                  <a:srgbClr val="002060"/>
                </a:solidFill>
              </a:rPr>
              <a:t>« </a:t>
            </a:r>
            <a:r>
              <a:rPr lang="fr-BE" b="1" dirty="0" err="1">
                <a:solidFill>
                  <a:srgbClr val="002060"/>
                </a:solidFill>
              </a:rPr>
              <a:t>add</a:t>
            </a:r>
            <a:r>
              <a:rPr lang="fr-BE" b="1" dirty="0">
                <a:solidFill>
                  <a:srgbClr val="002060"/>
                </a:solidFill>
              </a:rPr>
              <a:t> item </a:t>
            </a:r>
            <a:r>
              <a:rPr lang="fr-BE" b="1" dirty="0" smtClean="0">
                <a:solidFill>
                  <a:srgbClr val="002060"/>
                </a:solidFill>
              </a:rPr>
              <a:t>»</a:t>
            </a:r>
            <a:endParaRPr lang="fr-BE" dirty="0">
              <a:sym typeface="Wingdings"/>
            </a:endParaRPr>
          </a:p>
          <a:p>
            <a:endParaRPr lang="fr-BE" dirty="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(2)</a:t>
            </a:r>
            <a:endParaRPr lang="fr-BE" sz="2800" dirty="0">
              <a:solidFill>
                <a:schemeClr val="tx2"/>
              </a:solidFill>
              <a:latin typeface="Arial Rounded MT Bold"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395536" y="1772816"/>
            <a:ext cx="7596336" cy="4082930"/>
          </a:xfrm>
          <a:prstGeom prst="rect">
            <a:avLst/>
          </a:prstGeom>
          <a:noFill/>
          <a:ln w="9525">
            <a:noFill/>
            <a:miter lim="800000"/>
            <a:headEnd/>
            <a:tailEnd/>
          </a:ln>
        </p:spPr>
      </p:pic>
      <p:sp>
        <p:nvSpPr>
          <p:cNvPr id="11" name="ZoneTexte 10"/>
          <p:cNvSpPr txBox="1"/>
          <p:nvPr/>
        </p:nvSpPr>
        <p:spPr>
          <a:xfrm>
            <a:off x="1115616" y="6093296"/>
            <a:ext cx="5256584" cy="369332"/>
          </a:xfrm>
          <a:prstGeom prst="rect">
            <a:avLst/>
          </a:prstGeom>
          <a:noFill/>
        </p:spPr>
        <p:txBody>
          <a:bodyPr wrap="square" rtlCol="0">
            <a:spAutoFit/>
          </a:bodyPr>
          <a:lstStyle/>
          <a:p>
            <a:r>
              <a:rPr lang="fr-BE" dirty="0" smtClean="0">
                <a:sym typeface="Wingdings"/>
              </a:rPr>
              <a:t> </a:t>
            </a:r>
            <a:r>
              <a:rPr lang="fr-BE" dirty="0">
                <a:sym typeface="Wingdings"/>
              </a:rPr>
              <a:t>le formulaire à compléter </a:t>
            </a:r>
            <a:r>
              <a:rPr lang="fr-BE" dirty="0" smtClean="0">
                <a:sym typeface="Wingdings"/>
              </a:rPr>
              <a:t>s’affiche</a:t>
            </a:r>
            <a:r>
              <a:rPr lang="fr-BE" dirty="0" smtClean="0"/>
              <a:t> </a:t>
            </a:r>
            <a:endParaRPr lang="fr-BE" dirty="0"/>
          </a:p>
        </p:txBody>
      </p:sp>
      <p:cxnSp>
        <p:nvCxnSpPr>
          <p:cNvPr id="13" name="Connecteur droit avec flèche 12"/>
          <p:cNvCxnSpPr/>
          <p:nvPr/>
        </p:nvCxnSpPr>
        <p:spPr>
          <a:xfrm flipH="1">
            <a:off x="827584" y="1628800"/>
            <a:ext cx="3024336" cy="129614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BE" smtClean="0"/>
              <a:t>Rôles des utilisateurs</a:t>
            </a:r>
            <a:endParaRPr lang="fr-BE" dirty="0"/>
          </a:p>
        </p:txBody>
      </p:sp>
      <p:sp>
        <p:nvSpPr>
          <p:cNvPr id="10" name="Espace réservé du contenu 9"/>
          <p:cNvSpPr>
            <a:spLocks noGrp="1"/>
          </p:cNvSpPr>
          <p:nvPr>
            <p:ph idx="1"/>
          </p:nvPr>
        </p:nvSpPr>
        <p:spPr>
          <a:xfrm>
            <a:off x="251520" y="1412776"/>
            <a:ext cx="7992888" cy="4988024"/>
          </a:xfrm>
        </p:spPr>
        <p:txBody>
          <a:bodyPr>
            <a:normAutofit/>
          </a:bodyPr>
          <a:lstStyle/>
          <a:p>
            <a:pPr>
              <a:buClr>
                <a:schemeClr val="tx2">
                  <a:lumMod val="50000"/>
                </a:schemeClr>
              </a:buClr>
              <a:buFont typeface="Wingdings" panose="05000000000000000000" pitchFamily="2" charset="2"/>
              <a:buChar char="Ø"/>
            </a:pPr>
            <a:r>
              <a:rPr lang="fr-BE" sz="2200" b="1" cap="small" dirty="0" err="1"/>
              <a:t>Physical</a:t>
            </a:r>
            <a:r>
              <a:rPr lang="fr-BE" sz="2200" b="1" cap="small" dirty="0"/>
              <a:t> </a:t>
            </a:r>
            <a:r>
              <a:rPr lang="fr-BE" sz="2200" b="1" cap="small" dirty="0" err="1"/>
              <a:t>inventory</a:t>
            </a:r>
            <a:r>
              <a:rPr lang="fr-BE" sz="2200" b="1" cap="small" dirty="0"/>
              <a:t> </a:t>
            </a:r>
            <a:r>
              <a:rPr lang="fr-BE" sz="2200" b="1" cap="small" dirty="0" err="1"/>
              <a:t>operator</a:t>
            </a:r>
            <a:r>
              <a:rPr lang="fr-BE" sz="2200" b="1" cap="small" dirty="0"/>
              <a:t> </a:t>
            </a:r>
            <a:r>
              <a:rPr lang="fr-BE" sz="2200" dirty="0"/>
              <a:t>: pour créer et modifier des </a:t>
            </a:r>
            <a:r>
              <a:rPr lang="fr-BE" sz="2200" dirty="0" smtClean="0"/>
              <a:t>exemplaires et modifier les données des notices de fonds (HOL)</a:t>
            </a:r>
            <a:endParaRPr lang="fr-BE" sz="2200" dirty="0"/>
          </a:p>
          <a:p>
            <a:pPr>
              <a:buClr>
                <a:schemeClr val="tx2">
                  <a:lumMod val="50000"/>
                </a:schemeClr>
              </a:buClr>
              <a:buFont typeface="Wingdings" panose="05000000000000000000" pitchFamily="2" charset="2"/>
              <a:buChar char="Ø"/>
            </a:pPr>
            <a:r>
              <a:rPr lang="fr-BE" sz="2200" b="1" cap="small" dirty="0" err="1"/>
              <a:t>Physical</a:t>
            </a:r>
            <a:r>
              <a:rPr lang="fr-BE" sz="2200" b="1" cap="small" dirty="0"/>
              <a:t> </a:t>
            </a:r>
            <a:r>
              <a:rPr lang="fr-BE" sz="2200" b="1" cap="small" dirty="0" err="1"/>
              <a:t>inventory</a:t>
            </a:r>
            <a:r>
              <a:rPr lang="fr-BE" sz="2200" b="1" cap="small" dirty="0"/>
              <a:t> </a:t>
            </a:r>
            <a:r>
              <a:rPr lang="fr-BE" sz="2200" b="1" cap="small" dirty="0" err="1"/>
              <a:t>operator</a:t>
            </a:r>
            <a:r>
              <a:rPr lang="fr-BE" sz="2200" b="1" cap="small" dirty="0"/>
              <a:t> </a:t>
            </a:r>
            <a:r>
              <a:rPr lang="fr-BE" sz="2200" b="1" cap="small" dirty="0" err="1"/>
              <a:t>extended</a:t>
            </a:r>
            <a:r>
              <a:rPr lang="fr-BE" sz="2200" b="1" cap="small" dirty="0"/>
              <a:t> </a:t>
            </a:r>
            <a:r>
              <a:rPr lang="fr-BE" sz="2200" dirty="0"/>
              <a:t>: +  </a:t>
            </a:r>
            <a:r>
              <a:rPr lang="fr-BE" sz="2200" dirty="0" smtClean="0"/>
              <a:t>droit de suppression</a:t>
            </a:r>
          </a:p>
          <a:p>
            <a:pPr>
              <a:buClr>
                <a:schemeClr val="tx2">
                  <a:lumMod val="50000"/>
                </a:schemeClr>
              </a:buClr>
              <a:buFont typeface="Wingdings" panose="05000000000000000000" pitchFamily="2" charset="2"/>
              <a:buChar char="Ø"/>
            </a:pPr>
            <a:endParaRPr lang="fr-BE" sz="2200" dirty="0" smtClean="0"/>
          </a:p>
          <a:p>
            <a:pPr>
              <a:buClr>
                <a:schemeClr val="tx2">
                  <a:lumMod val="50000"/>
                </a:schemeClr>
              </a:buClr>
              <a:buNone/>
            </a:pPr>
            <a:r>
              <a:rPr lang="fr-BE" sz="2200" u="sng" dirty="0" smtClean="0"/>
              <a:t>Remarque importante:</a:t>
            </a:r>
          </a:p>
          <a:p>
            <a:pPr>
              <a:buClr>
                <a:schemeClr val="tx2">
                  <a:lumMod val="50000"/>
                </a:schemeClr>
              </a:buClr>
              <a:buNone/>
            </a:pPr>
            <a:r>
              <a:rPr lang="fr-BE" sz="2200" dirty="0" smtClean="0"/>
              <a:t>Cette présentation est destinée à vous expliquer comment ajouter et/ou supprimer des exemplaires de périodique. Elle ne décrit pas toutes les caractéristiques des exemplaires dans ALMA ni toutes les possibilités qu’ils offrent.</a:t>
            </a:r>
          </a:p>
          <a:p>
            <a:pPr>
              <a:buClr>
                <a:schemeClr val="tx2">
                  <a:lumMod val="50000"/>
                </a:schemeClr>
              </a:buClr>
              <a:buNone/>
            </a:pPr>
            <a:r>
              <a:rPr lang="fr-BE" sz="2200" dirty="0" smtClean="0"/>
              <a:t>Pour une information plus complète, voir la présentation : « </a:t>
            </a:r>
            <a:r>
              <a:rPr lang="fr-BE" sz="2200" dirty="0" err="1" smtClean="0"/>
              <a:t>Physical</a:t>
            </a:r>
            <a:r>
              <a:rPr lang="fr-BE" sz="2200" dirty="0" smtClean="0"/>
              <a:t> item editor : la gestion des exemplaires dans ALMA » (disponible sur la boîte à outils)</a:t>
            </a:r>
          </a:p>
          <a:p>
            <a:pPr marL="114300" indent="0">
              <a:buClr>
                <a:schemeClr val="tx2">
                  <a:lumMod val="50000"/>
                </a:schemeClr>
              </a:buClr>
              <a:buNone/>
            </a:pPr>
            <a:endParaRPr lang="fr-BE" sz="2200" dirty="0" smtClean="0"/>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2</a:t>
            </a:fld>
            <a:endParaRPr lang="en-US"/>
          </a:p>
        </p:txBody>
      </p:sp>
      <p:sp>
        <p:nvSpPr>
          <p:cNvPr id="8" name="Espace réservé du pied de page 7"/>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20</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539552" y="1268761"/>
            <a:ext cx="7704856" cy="923330"/>
          </a:xfrm>
          <a:prstGeom prst="rect">
            <a:avLst/>
          </a:prstGeom>
          <a:noFill/>
        </p:spPr>
        <p:txBody>
          <a:bodyPr wrap="square" rtlCol="0">
            <a:spAutoFit/>
          </a:bodyPr>
          <a:lstStyle/>
          <a:p>
            <a:pPr marL="285750" indent="-285750">
              <a:buFont typeface="Wingdings" panose="05000000000000000000" pitchFamily="2" charset="2"/>
              <a:buChar char="ü"/>
            </a:pPr>
            <a:r>
              <a:rPr lang="fr-BE" dirty="0" smtClean="0">
                <a:sym typeface="Wingdings"/>
              </a:rPr>
              <a:t>Seules les zones qui sont nécessaires à l’identification précise du volume ou du fascicule doivent être complétées</a:t>
            </a:r>
            <a:endParaRPr lang="fr-BE" dirty="0">
              <a:sym typeface="Wingdings"/>
            </a:endParaRPr>
          </a:p>
          <a:p>
            <a:endParaRPr lang="fr-BE" dirty="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(3)</a:t>
            </a:r>
            <a:endParaRPr lang="fr-BE" sz="2800" dirty="0">
              <a:solidFill>
                <a:schemeClr val="tx2"/>
              </a:solidFill>
              <a:latin typeface="Arial Rounded MT Bold"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899592" y="1988840"/>
            <a:ext cx="6850097" cy="4093443"/>
          </a:xfrm>
          <a:prstGeom prst="rect">
            <a:avLst/>
          </a:prstGeom>
          <a:noFill/>
          <a:ln w="9525">
            <a:noFill/>
            <a:miter lim="800000"/>
            <a:headEnd/>
            <a:tailEnd/>
          </a:ln>
        </p:spPr>
      </p:pic>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21</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5139869"/>
          </a:xfrm>
          <a:prstGeom prst="rect">
            <a:avLst/>
          </a:prstGeom>
          <a:noFill/>
        </p:spPr>
        <p:txBody>
          <a:bodyPr wrap="square" rtlCol="0">
            <a:spAutoFit/>
          </a:bodyPr>
          <a:lstStyle/>
          <a:p>
            <a:r>
              <a:rPr lang="fr-BE" u="sng" dirty="0" smtClean="0"/>
              <a:t>Les zones suivantes doivent être complétées:</a:t>
            </a:r>
          </a:p>
          <a:p>
            <a:endParaRPr lang="fr-BE" dirty="0" smtClean="0"/>
          </a:p>
          <a:p>
            <a:pPr>
              <a:buFont typeface="Arial" pitchFamily="34" charset="0"/>
              <a:buChar char="•"/>
            </a:pPr>
            <a:r>
              <a:rPr lang="fr-BE" dirty="0" smtClean="0"/>
              <a:t> </a:t>
            </a:r>
            <a:r>
              <a:rPr lang="fr-BE" b="1" i="1" dirty="0" err="1" smtClean="0"/>
              <a:t>Barcode</a:t>
            </a:r>
            <a:r>
              <a:rPr lang="fr-BE" b="1" i="1" dirty="0" smtClean="0"/>
              <a:t> (</a:t>
            </a:r>
            <a:r>
              <a:rPr lang="fr-BE" b="1" i="1" dirty="0" err="1" smtClean="0"/>
              <a:t>code-barre</a:t>
            </a:r>
            <a:r>
              <a:rPr lang="fr-BE" b="1" i="1" dirty="0" smtClean="0"/>
              <a:t>) </a:t>
            </a:r>
            <a:r>
              <a:rPr lang="fr-BE" dirty="0" smtClean="0"/>
              <a:t>: </a:t>
            </a:r>
            <a:r>
              <a:rPr lang="fr-BE" dirty="0" err="1" smtClean="0"/>
              <a:t>code-barre</a:t>
            </a:r>
            <a:r>
              <a:rPr lang="fr-BE" dirty="0" smtClean="0"/>
              <a:t> propre au réseau des bibliothèques de l’</a:t>
            </a:r>
            <a:r>
              <a:rPr lang="fr-BE" dirty="0" err="1" smtClean="0"/>
              <a:t>Ulg</a:t>
            </a:r>
            <a:r>
              <a:rPr lang="fr-BE" dirty="0" smtClean="0"/>
              <a:t>. Vous recopiez le numéro dans la zone et vous collez l’étiquette à la fin du fascicule.</a:t>
            </a:r>
          </a:p>
          <a:p>
            <a:pPr lvl="1">
              <a:buFont typeface="Arial" pitchFamily="34" charset="0"/>
              <a:buChar char="•"/>
            </a:pPr>
            <a:r>
              <a:rPr lang="fr-BE" dirty="0" smtClean="0"/>
              <a:t> </a:t>
            </a:r>
            <a:r>
              <a:rPr lang="fr-BE" sz="1600" dirty="0" smtClean="0"/>
              <a:t>Si vous scannez le </a:t>
            </a:r>
            <a:r>
              <a:rPr lang="fr-BE" sz="1600" dirty="0" err="1" smtClean="0"/>
              <a:t>code-barre</a:t>
            </a:r>
            <a:r>
              <a:rPr lang="fr-BE" sz="1600" dirty="0" smtClean="0"/>
              <a:t> avec une douchette, faites-le </a:t>
            </a:r>
            <a:r>
              <a:rPr lang="fr-BE" sz="1600" u="sng" dirty="0" smtClean="0"/>
              <a:t>après avoir complété toutes les autres zones.</a:t>
            </a:r>
            <a:r>
              <a:rPr lang="fr-BE" sz="1600" dirty="0" smtClean="0"/>
              <a:t> Car la douchette envoie en plus de la séquence chiffrée un « enter » de validation.</a:t>
            </a:r>
          </a:p>
          <a:p>
            <a:pPr lvl="1">
              <a:buFont typeface="Arial" pitchFamily="34" charset="0"/>
              <a:buChar char="•"/>
            </a:pPr>
            <a:r>
              <a:rPr lang="fr-BE" sz="1600" dirty="0" smtClean="0"/>
              <a:t> Si vous ne voulez pas coller d’étiquette (pour un fascicule ancien par ex.), ne complétez pas la zone. ALMA attribuera un numéro système que, après création de l’exemplaire, vous recopiez au crayon dans le document.</a:t>
            </a:r>
          </a:p>
          <a:p>
            <a:pPr lvl="1"/>
            <a:endParaRPr lang="fr-BE" dirty="0" smtClean="0"/>
          </a:p>
          <a:p>
            <a:pPr>
              <a:buFont typeface="Arial" pitchFamily="34" charset="0"/>
              <a:buChar char="•"/>
            </a:pPr>
            <a:r>
              <a:rPr lang="fr-BE" dirty="0" smtClean="0"/>
              <a:t> </a:t>
            </a:r>
            <a:r>
              <a:rPr lang="fr-BE" b="1" i="1" dirty="0" err="1" smtClean="0"/>
              <a:t>Material</a:t>
            </a:r>
            <a:r>
              <a:rPr lang="fr-BE" b="1" i="1" dirty="0" smtClean="0"/>
              <a:t> type (type de matériel)</a:t>
            </a:r>
            <a:r>
              <a:rPr lang="fr-BE" dirty="0" smtClean="0"/>
              <a:t>: toujours choisir « </a:t>
            </a:r>
            <a:r>
              <a:rPr lang="fr-BE" dirty="0" smtClean="0">
                <a:solidFill>
                  <a:srgbClr val="0070C0"/>
                </a:solidFill>
              </a:rPr>
              <a:t>Issue</a:t>
            </a:r>
            <a:r>
              <a:rPr lang="fr-BE" dirty="0" smtClean="0"/>
              <a:t> » dans la liste déroulante.</a:t>
            </a:r>
          </a:p>
          <a:p>
            <a:endParaRPr lang="fr-BE" dirty="0" smtClean="0"/>
          </a:p>
          <a:p>
            <a:pPr>
              <a:buFont typeface="Arial" pitchFamily="34" charset="0"/>
              <a:buChar char="•"/>
            </a:pPr>
            <a:r>
              <a:rPr lang="fr-BE" dirty="0" smtClean="0"/>
              <a:t> </a:t>
            </a:r>
            <a:r>
              <a:rPr lang="fr-BE" b="1" i="1" dirty="0" smtClean="0"/>
              <a:t>Eléments de numérotation</a:t>
            </a:r>
            <a:r>
              <a:rPr lang="fr-BE" dirty="0" smtClean="0"/>
              <a:t>: la plupart des périodiques sont numérotés en un seul niveau (par ex. vol.58) ou en deux niveaux (par ex. vol.58, fasc.1). Vous complétez de la manière suivante, </a:t>
            </a:r>
            <a:r>
              <a:rPr lang="fr-BE" u="sng" dirty="0" smtClean="0"/>
              <a:t>toujours en chiffres arabes </a:t>
            </a:r>
            <a:r>
              <a:rPr lang="fr-BE" dirty="0" smtClean="0"/>
              <a:t>(pour permettre à ALMA de classer)</a:t>
            </a:r>
          </a:p>
          <a:p>
            <a:pPr lvl="1">
              <a:buFont typeface="Arial" pitchFamily="34" charset="0"/>
              <a:buChar char="•"/>
            </a:pPr>
            <a:r>
              <a:rPr lang="fr-BE" dirty="0" smtClean="0"/>
              <a:t> </a:t>
            </a:r>
            <a:r>
              <a:rPr lang="fr-BE" sz="1600" dirty="0" smtClean="0"/>
              <a:t>si un seul niveau de numérotation,  complétez uniquement « </a:t>
            </a:r>
            <a:r>
              <a:rPr lang="fr-BE" sz="1600" dirty="0" err="1" smtClean="0">
                <a:solidFill>
                  <a:srgbClr val="0070C0"/>
                </a:solidFill>
              </a:rPr>
              <a:t>Enumeration</a:t>
            </a:r>
            <a:r>
              <a:rPr lang="fr-BE" sz="1600" dirty="0" smtClean="0">
                <a:solidFill>
                  <a:srgbClr val="0070C0"/>
                </a:solidFill>
              </a:rPr>
              <a:t> A</a:t>
            </a:r>
            <a:r>
              <a:rPr lang="fr-BE" sz="1600" dirty="0" smtClean="0"/>
              <a:t> »</a:t>
            </a:r>
          </a:p>
          <a:p>
            <a:pPr lvl="1">
              <a:buFont typeface="Arial" pitchFamily="34" charset="0"/>
              <a:buChar char="•"/>
            </a:pPr>
            <a:r>
              <a:rPr lang="fr-BE" sz="1600" dirty="0" smtClean="0"/>
              <a:t> si deux niveaux de numérotation, complétez « </a:t>
            </a:r>
            <a:r>
              <a:rPr lang="fr-BE" sz="1600" dirty="0" err="1" smtClean="0">
                <a:solidFill>
                  <a:srgbClr val="0070C0"/>
                </a:solidFill>
              </a:rPr>
              <a:t>Enumeration</a:t>
            </a:r>
            <a:r>
              <a:rPr lang="fr-BE" sz="1600" dirty="0" smtClean="0">
                <a:solidFill>
                  <a:srgbClr val="0070C0"/>
                </a:solidFill>
              </a:rPr>
              <a:t> A</a:t>
            </a:r>
            <a:r>
              <a:rPr lang="fr-BE" sz="1600" dirty="0" smtClean="0"/>
              <a:t> » avec le numéro de volume, « </a:t>
            </a:r>
            <a:r>
              <a:rPr lang="fr-BE" sz="1600" dirty="0" err="1" smtClean="0">
                <a:solidFill>
                  <a:srgbClr val="0070C0"/>
                </a:solidFill>
              </a:rPr>
              <a:t>Enumeration</a:t>
            </a:r>
            <a:r>
              <a:rPr lang="fr-BE" sz="1600" dirty="0" smtClean="0">
                <a:solidFill>
                  <a:srgbClr val="0070C0"/>
                </a:solidFill>
              </a:rPr>
              <a:t> B</a:t>
            </a:r>
            <a:r>
              <a:rPr lang="fr-BE" sz="1600" dirty="0" smtClean="0"/>
              <a:t> » avec le numéro de fascicule.</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(4)</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22</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4555093"/>
          </a:xfrm>
          <a:prstGeom prst="rect">
            <a:avLst/>
          </a:prstGeom>
          <a:noFill/>
        </p:spPr>
        <p:txBody>
          <a:bodyPr wrap="square" rtlCol="0">
            <a:spAutoFit/>
          </a:bodyPr>
          <a:lstStyle/>
          <a:p>
            <a:r>
              <a:rPr lang="fr-BE" u="sng" dirty="0" smtClean="0"/>
              <a:t>Les zones suivantes doivent être complétées (suite):</a:t>
            </a:r>
          </a:p>
          <a:p>
            <a:endParaRPr lang="fr-BE" dirty="0" smtClean="0"/>
          </a:p>
          <a:p>
            <a:pPr>
              <a:buFont typeface="Arial" pitchFamily="34" charset="0"/>
              <a:buChar char="•"/>
            </a:pPr>
            <a:r>
              <a:rPr lang="fr-BE" dirty="0" smtClean="0"/>
              <a:t> </a:t>
            </a:r>
            <a:r>
              <a:rPr lang="fr-BE" b="1" i="1" dirty="0" smtClean="0"/>
              <a:t>Eléments de chronologie</a:t>
            </a:r>
            <a:r>
              <a:rPr lang="fr-BE" dirty="0" smtClean="0"/>
              <a:t>: la plupart des périodiques comportent un seul niveau de chronologie (par ex. 1988) ou en deux niveaux (par ex. 1988, février, ou 1964, automne). Vous complétez de la manière suivante, </a:t>
            </a:r>
            <a:r>
              <a:rPr lang="fr-BE" u="sng" dirty="0" smtClean="0"/>
              <a:t>toujours en chiffres arabes:</a:t>
            </a:r>
          </a:p>
          <a:p>
            <a:pPr lvl="1">
              <a:buFont typeface="Arial" pitchFamily="34" charset="0"/>
              <a:buChar char="•"/>
            </a:pPr>
            <a:r>
              <a:rPr lang="fr-BE" dirty="0" smtClean="0"/>
              <a:t> </a:t>
            </a:r>
            <a:r>
              <a:rPr lang="fr-BE" sz="1600" dirty="0" smtClean="0"/>
              <a:t>si un seul niveau de chronologie,  complétez uniquement « </a:t>
            </a:r>
            <a:r>
              <a:rPr lang="fr-BE" sz="1600" dirty="0" err="1" smtClean="0">
                <a:solidFill>
                  <a:srgbClr val="0070C0"/>
                </a:solidFill>
              </a:rPr>
              <a:t>Chronology</a:t>
            </a:r>
            <a:r>
              <a:rPr lang="fr-BE" sz="1600" dirty="0" smtClean="0">
                <a:solidFill>
                  <a:srgbClr val="0070C0"/>
                </a:solidFill>
              </a:rPr>
              <a:t> I</a:t>
            </a:r>
            <a:r>
              <a:rPr lang="fr-BE" sz="1600" dirty="0" smtClean="0"/>
              <a:t> »</a:t>
            </a:r>
          </a:p>
          <a:p>
            <a:pPr lvl="1">
              <a:buFont typeface="Arial" pitchFamily="34" charset="0"/>
              <a:buChar char="•"/>
            </a:pPr>
            <a:r>
              <a:rPr lang="fr-BE" sz="1600" dirty="0" smtClean="0"/>
              <a:t> si deux niveaux de chronologie, complétez « </a:t>
            </a:r>
            <a:r>
              <a:rPr lang="fr-BE" sz="1600" dirty="0" smtClean="0">
                <a:solidFill>
                  <a:srgbClr val="0070C0"/>
                </a:solidFill>
              </a:rPr>
              <a:t> </a:t>
            </a:r>
            <a:r>
              <a:rPr lang="fr-BE" sz="1600" dirty="0" err="1" smtClean="0">
                <a:solidFill>
                  <a:srgbClr val="0070C0"/>
                </a:solidFill>
              </a:rPr>
              <a:t>Chronology</a:t>
            </a:r>
            <a:r>
              <a:rPr lang="fr-BE" sz="1600" dirty="0" smtClean="0">
                <a:solidFill>
                  <a:srgbClr val="0070C0"/>
                </a:solidFill>
              </a:rPr>
              <a:t> I </a:t>
            </a:r>
            <a:r>
              <a:rPr lang="fr-BE" sz="1600" dirty="0" smtClean="0"/>
              <a:t> » avec l’indication de l’année, « </a:t>
            </a:r>
            <a:r>
              <a:rPr lang="fr-BE" sz="1600" dirty="0" smtClean="0">
                <a:solidFill>
                  <a:srgbClr val="0070C0"/>
                </a:solidFill>
              </a:rPr>
              <a:t> </a:t>
            </a:r>
            <a:r>
              <a:rPr lang="fr-BE" sz="1600" dirty="0" err="1" smtClean="0">
                <a:solidFill>
                  <a:srgbClr val="0070C0"/>
                </a:solidFill>
              </a:rPr>
              <a:t>Chronology</a:t>
            </a:r>
            <a:r>
              <a:rPr lang="fr-BE" sz="1600" dirty="0" smtClean="0">
                <a:solidFill>
                  <a:srgbClr val="0070C0"/>
                </a:solidFill>
              </a:rPr>
              <a:t> J</a:t>
            </a:r>
            <a:r>
              <a:rPr lang="fr-BE" sz="1600" dirty="0" smtClean="0"/>
              <a:t> » avec l’indication du mois ou de la saison.</a:t>
            </a:r>
          </a:p>
          <a:p>
            <a:pPr lvl="2">
              <a:buFont typeface="Arial" pitchFamily="34" charset="0"/>
              <a:buChar char="•"/>
            </a:pPr>
            <a:r>
              <a:rPr lang="fr-BE" sz="1600" dirty="0" smtClean="0"/>
              <a:t> Pour convertir en chiffres arabes:</a:t>
            </a:r>
          </a:p>
          <a:p>
            <a:pPr lvl="3">
              <a:buFont typeface="Arial" pitchFamily="34" charset="0"/>
              <a:buChar char="•"/>
            </a:pPr>
            <a:r>
              <a:rPr lang="fr-BE" sz="1600" dirty="0" smtClean="0"/>
              <a:t> janvier = 01, février = 02, etc.</a:t>
            </a:r>
          </a:p>
          <a:p>
            <a:pPr lvl="3">
              <a:buFont typeface="Arial" pitchFamily="34" charset="0"/>
              <a:buChar char="•"/>
            </a:pPr>
            <a:r>
              <a:rPr lang="fr-BE" sz="1600" dirty="0" smtClean="0"/>
              <a:t> janvier/juin = 01/06, etc.</a:t>
            </a:r>
          </a:p>
          <a:p>
            <a:pPr lvl="3">
              <a:buFont typeface="Arial" pitchFamily="34" charset="0"/>
              <a:buChar char="•"/>
            </a:pPr>
            <a:r>
              <a:rPr lang="fr-BE" sz="1600" dirty="0" smtClean="0"/>
              <a:t> 1</a:t>
            </a:r>
            <a:r>
              <a:rPr lang="fr-BE" sz="1600" baseline="30000" dirty="0" smtClean="0"/>
              <a:t>er</a:t>
            </a:r>
            <a:r>
              <a:rPr lang="fr-BE" sz="1600" dirty="0" smtClean="0"/>
              <a:t> trimestre = 01/03, 2</a:t>
            </a:r>
            <a:r>
              <a:rPr lang="fr-BE" sz="1600" baseline="30000" dirty="0" smtClean="0"/>
              <a:t>e</a:t>
            </a:r>
            <a:r>
              <a:rPr lang="fr-BE" sz="1600" dirty="0" smtClean="0"/>
              <a:t> trimestre = 04/06, etc.</a:t>
            </a:r>
          </a:p>
          <a:p>
            <a:pPr lvl="3">
              <a:buFont typeface="Arial" pitchFamily="34" charset="0"/>
              <a:buChar char="•"/>
            </a:pPr>
            <a:r>
              <a:rPr lang="fr-BE" sz="1600" dirty="0" smtClean="0"/>
              <a:t> saisons : 21 = printemps (</a:t>
            </a:r>
            <a:r>
              <a:rPr lang="fr-BE" sz="1600" dirty="0" err="1" smtClean="0"/>
              <a:t>mars–mai</a:t>
            </a:r>
            <a:r>
              <a:rPr lang="fr-BE" sz="1600" dirty="0" smtClean="0"/>
              <a:t>) ; 22 = été (</a:t>
            </a:r>
            <a:r>
              <a:rPr lang="fr-BE" sz="1600" dirty="0" err="1" smtClean="0"/>
              <a:t>juin–août</a:t>
            </a:r>
            <a:r>
              <a:rPr lang="fr-BE" sz="1600" dirty="0" smtClean="0"/>
              <a:t>); 23 = automne (</a:t>
            </a:r>
            <a:r>
              <a:rPr lang="fr-BE" sz="1600" dirty="0" err="1" smtClean="0"/>
              <a:t>septembre–novembre</a:t>
            </a:r>
            <a:r>
              <a:rPr lang="fr-BE" sz="1600" dirty="0" smtClean="0"/>
              <a:t>); 24 = hiver (décembre-février)</a:t>
            </a:r>
          </a:p>
          <a:p>
            <a:pPr lvl="1"/>
            <a:endParaRPr lang="fr-BE" u="sng" dirty="0" smtClean="0"/>
          </a:p>
          <a:p>
            <a:r>
              <a:rPr lang="fr-BE" dirty="0" smtClean="0"/>
              <a:t>Si le périodique comprend plus de deux niveaux de numérotation ou de chronologie, c’est gérable mais plus complexe. Contactez votre collègue chargé du </a:t>
            </a:r>
            <a:r>
              <a:rPr lang="fr-BE" dirty="0" err="1" smtClean="0"/>
              <a:t>bulletinage</a:t>
            </a:r>
            <a:r>
              <a:rPr lang="fr-BE" dirty="0" smtClean="0"/>
              <a:t>…</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(5)</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23</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4247317"/>
          </a:xfrm>
          <a:prstGeom prst="rect">
            <a:avLst/>
          </a:prstGeom>
          <a:noFill/>
        </p:spPr>
        <p:txBody>
          <a:bodyPr wrap="square" rtlCol="0">
            <a:spAutoFit/>
          </a:bodyPr>
          <a:lstStyle/>
          <a:p>
            <a:r>
              <a:rPr lang="fr-BE" u="sng" dirty="0" smtClean="0"/>
              <a:t>Les zones suivantes doivent être complétées (fin):</a:t>
            </a:r>
          </a:p>
          <a:p>
            <a:endParaRPr lang="fr-BE" dirty="0" smtClean="0"/>
          </a:p>
          <a:p>
            <a:pPr>
              <a:buFont typeface="Arial" pitchFamily="34" charset="0"/>
              <a:buChar char="•"/>
            </a:pPr>
            <a:r>
              <a:rPr lang="fr-BE" dirty="0" smtClean="0"/>
              <a:t> </a:t>
            </a:r>
            <a:r>
              <a:rPr lang="fr-BE" b="1" i="1" dirty="0" smtClean="0"/>
              <a:t>Description</a:t>
            </a:r>
          </a:p>
          <a:p>
            <a:pPr lvl="1">
              <a:buFont typeface="Arial" pitchFamily="34" charset="0"/>
              <a:buChar char="•"/>
            </a:pPr>
            <a:r>
              <a:rPr lang="fr-BE" dirty="0" smtClean="0"/>
              <a:t> La description reprend les éléments de numérotation et de chronologie en vue de l’affichage.</a:t>
            </a:r>
          </a:p>
          <a:p>
            <a:pPr lvl="1">
              <a:buFont typeface="Arial" pitchFamily="34" charset="0"/>
              <a:buChar char="•"/>
            </a:pPr>
            <a:r>
              <a:rPr lang="fr-BE" dirty="0" smtClean="0"/>
              <a:t> Prochainement, la description pourra être générée automatiquement en cliquant sur le bouton « </a:t>
            </a:r>
            <a:r>
              <a:rPr lang="fr-BE" dirty="0" err="1" smtClean="0"/>
              <a:t>Generate</a:t>
            </a:r>
            <a:r>
              <a:rPr lang="fr-BE" dirty="0" smtClean="0"/>
              <a:t> » situé à côté de la zone, mais actuellement, il faut toujours la compléter manuellement.</a:t>
            </a:r>
          </a:p>
          <a:p>
            <a:pPr lvl="1">
              <a:buFont typeface="Arial" pitchFamily="34" charset="0"/>
              <a:buChar char="•"/>
            </a:pPr>
            <a:r>
              <a:rPr lang="fr-BE" dirty="0" smtClean="0"/>
              <a:t> La notation se fait sur le modèle suivant, les indications de mois et de saisons se faisant dans la langue du périodique:</a:t>
            </a:r>
          </a:p>
          <a:p>
            <a:pPr lvl="2">
              <a:buFont typeface="Arial" pitchFamily="34" charset="0"/>
              <a:buChar char="•"/>
            </a:pPr>
            <a:r>
              <a:rPr lang="fr-BE" dirty="0" smtClean="0"/>
              <a:t> v.52(2012)</a:t>
            </a:r>
          </a:p>
          <a:p>
            <a:pPr lvl="2">
              <a:buFont typeface="Arial" pitchFamily="34" charset="0"/>
              <a:buChar char="•"/>
            </a:pPr>
            <a:r>
              <a:rPr lang="fr-BE" dirty="0" smtClean="0"/>
              <a:t> no.14(1978)</a:t>
            </a:r>
          </a:p>
          <a:p>
            <a:pPr lvl="2">
              <a:buFont typeface="Arial" pitchFamily="34" charset="0"/>
              <a:buChar char="•"/>
            </a:pPr>
            <a:r>
              <a:rPr lang="fr-BE" dirty="0" smtClean="0"/>
              <a:t> v.48:no.3(1965:juil./sept.)</a:t>
            </a:r>
          </a:p>
          <a:p>
            <a:pPr lvl="2">
              <a:buFont typeface="Arial" pitchFamily="34" charset="0"/>
              <a:buChar char="•"/>
            </a:pPr>
            <a:r>
              <a:rPr lang="fr-BE" dirty="0" smtClean="0"/>
              <a:t> no.27(2011:automne)</a:t>
            </a:r>
          </a:p>
          <a:p>
            <a:pPr lvl="1">
              <a:buFont typeface="Arial" pitchFamily="34" charset="0"/>
              <a:buChar char="•"/>
            </a:pPr>
            <a:endParaRPr lang="fr-BE" dirty="0" smtClean="0"/>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(6)</a:t>
            </a:r>
            <a:endParaRPr lang="fr-BE" sz="2800" dirty="0">
              <a:solidFill>
                <a:schemeClr val="tx2"/>
              </a:solidFill>
              <a:latin typeface="Arial Rounded MT Bold" pitchFamily="34" charset="0"/>
            </a:endParaRPr>
          </a:p>
        </p:txBody>
      </p:sp>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24</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6" name="ZoneTexte 5"/>
          <p:cNvSpPr txBox="1"/>
          <p:nvPr/>
        </p:nvSpPr>
        <p:spPr>
          <a:xfrm>
            <a:off x="251520" y="1124745"/>
            <a:ext cx="8136904" cy="923330"/>
          </a:xfrm>
          <a:prstGeom prst="rect">
            <a:avLst/>
          </a:prstGeom>
          <a:noFill/>
        </p:spPr>
        <p:txBody>
          <a:bodyPr wrap="square" rtlCol="0">
            <a:spAutoFit/>
          </a:bodyPr>
          <a:lstStyle/>
          <a:p>
            <a:endParaRPr lang="fr-BE" dirty="0" smtClean="0"/>
          </a:p>
          <a:p>
            <a:r>
              <a:rPr lang="fr-BE" b="1" u="sng" dirty="0" smtClean="0">
                <a:sym typeface="Wingdings"/>
              </a:rPr>
              <a:t>Sauvegarder</a:t>
            </a:r>
            <a:r>
              <a:rPr lang="fr-BE" dirty="0" smtClean="0">
                <a:solidFill>
                  <a:schemeClr val="accent6">
                    <a:lumMod val="50000"/>
                  </a:schemeClr>
                </a:solidFill>
                <a:sym typeface="Wingdings"/>
              </a:rPr>
              <a:t> </a:t>
            </a:r>
            <a:r>
              <a:rPr lang="fr-BE" dirty="0" smtClean="0">
                <a:sym typeface="Wingdings"/>
              </a:rPr>
              <a:t>les données une fois qu’elles ont été encodées : </a:t>
            </a:r>
            <a:br>
              <a:rPr lang="fr-BE" dirty="0" smtClean="0">
                <a:sym typeface="Wingdings"/>
              </a:rPr>
            </a:br>
            <a:r>
              <a:rPr lang="fr-BE" dirty="0" smtClean="0">
                <a:sym typeface="Wingdings"/>
              </a:rPr>
              <a:t>cliquer « </a:t>
            </a:r>
            <a:r>
              <a:rPr lang="fr-BE" b="1" dirty="0" smtClean="0">
                <a:solidFill>
                  <a:srgbClr val="002060"/>
                </a:solidFill>
                <a:sym typeface="Wingdings"/>
              </a:rPr>
              <a:t>Save</a:t>
            </a:r>
            <a:r>
              <a:rPr lang="fr-BE" dirty="0" smtClean="0">
                <a:sym typeface="Wingdings"/>
              </a:rPr>
              <a:t> ».</a:t>
            </a:r>
          </a:p>
        </p:txBody>
      </p:sp>
      <p:sp>
        <p:nvSpPr>
          <p:cNvPr id="10" name="ZoneTexte 9"/>
          <p:cNvSpPr txBox="1"/>
          <p:nvPr/>
        </p:nvSpPr>
        <p:spPr>
          <a:xfrm>
            <a:off x="395536" y="548680"/>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(7)</a:t>
            </a:r>
            <a:endParaRPr lang="fr-BE" sz="2800" dirty="0">
              <a:solidFill>
                <a:schemeClr val="tx2"/>
              </a:solidFill>
              <a:latin typeface="Arial Rounded MT Bold"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79512" y="2420888"/>
            <a:ext cx="8225120" cy="2557562"/>
          </a:xfrm>
          <a:prstGeom prst="rect">
            <a:avLst/>
          </a:prstGeom>
          <a:noFill/>
          <a:ln w="9525">
            <a:noFill/>
            <a:miter lim="800000"/>
            <a:headEnd/>
            <a:tailEnd/>
          </a:ln>
        </p:spPr>
      </p:pic>
    </p:spTree>
    <p:extLst>
      <p:ext uri="{BB962C8B-B14F-4D97-AF65-F5344CB8AC3E}">
        <p14:creationId xmlns:p14="http://schemas.microsoft.com/office/powerpoint/2010/main" val="2650418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25</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4" name="ZoneTexte 3"/>
          <p:cNvSpPr txBox="1"/>
          <p:nvPr/>
        </p:nvSpPr>
        <p:spPr>
          <a:xfrm>
            <a:off x="467544" y="836712"/>
            <a:ext cx="7488832" cy="1200329"/>
          </a:xfrm>
          <a:prstGeom prst="rect">
            <a:avLst/>
          </a:prstGeom>
          <a:noFill/>
        </p:spPr>
        <p:txBody>
          <a:bodyPr wrap="square" rtlCol="0">
            <a:spAutoFit/>
          </a:bodyPr>
          <a:lstStyle/>
          <a:p>
            <a:pPr>
              <a:buFont typeface="Wingdings"/>
              <a:buChar char="è"/>
            </a:pPr>
            <a:r>
              <a:rPr lang="fr-BE" dirty="0" smtClean="0">
                <a:sym typeface="Wingdings"/>
              </a:rPr>
              <a:t>Retour à la </a:t>
            </a:r>
            <a:r>
              <a:rPr lang="fr-BE" b="1" dirty="0" smtClean="0">
                <a:sym typeface="Wingdings"/>
              </a:rPr>
              <a:t>liste des exemplaires </a:t>
            </a:r>
            <a:r>
              <a:rPr lang="fr-BE" dirty="0" smtClean="0">
                <a:sym typeface="Wingdings"/>
              </a:rPr>
              <a:t>: </a:t>
            </a:r>
          </a:p>
          <a:p>
            <a:pPr>
              <a:buFont typeface="Arial" pitchFamily="34" charset="0"/>
              <a:buChar char="•"/>
            </a:pPr>
            <a:r>
              <a:rPr lang="fr-BE" dirty="0" smtClean="0">
                <a:sym typeface="Wingdings"/>
              </a:rPr>
              <a:t> un message nous informe que le nouvel exemplaire a bien été créé</a:t>
            </a:r>
          </a:p>
          <a:p>
            <a:pPr>
              <a:buFont typeface="Arial" pitchFamily="34" charset="0"/>
              <a:buChar char="•"/>
            </a:pPr>
            <a:r>
              <a:rPr lang="fr-BE" dirty="0" smtClean="0">
                <a:sym typeface="Wingdings"/>
              </a:rPr>
              <a:t> on le visualise classé dans la liste</a:t>
            </a:r>
          </a:p>
          <a:p>
            <a:pPr>
              <a:buFont typeface="Arial" pitchFamily="34" charset="0"/>
              <a:buChar char="•"/>
            </a:pPr>
            <a:r>
              <a:rPr lang="fr-BE" dirty="0" smtClean="0">
                <a:sym typeface="Wingdings"/>
              </a:rPr>
              <a:t>Cliquer sur « Back » pour clore la procédure.</a:t>
            </a:r>
            <a:endParaRPr lang="fr-BE" dirty="0"/>
          </a:p>
        </p:txBody>
      </p:sp>
      <p:sp>
        <p:nvSpPr>
          <p:cNvPr id="8" name="ZoneTexte 7"/>
          <p:cNvSpPr txBox="1"/>
          <p:nvPr/>
        </p:nvSpPr>
        <p:spPr>
          <a:xfrm>
            <a:off x="395536" y="332656"/>
            <a:ext cx="7920880" cy="523220"/>
          </a:xfrm>
          <a:prstGeom prst="rect">
            <a:avLst/>
          </a:prstGeom>
          <a:noFill/>
        </p:spPr>
        <p:txBody>
          <a:bodyPr wrap="square" rtlCol="0">
            <a:spAutoFit/>
          </a:bodyPr>
          <a:lstStyle/>
          <a:p>
            <a:pPr>
              <a:buFont typeface="Wingdings" pitchFamily="2" charset="2"/>
              <a:buChar char="v"/>
            </a:pPr>
            <a:r>
              <a:rPr lang="fr-BE" sz="2800" dirty="0" smtClean="0">
                <a:solidFill>
                  <a:schemeClr val="tx2"/>
                </a:solidFill>
                <a:latin typeface="Arial Rounded MT Bold" pitchFamily="34" charset="0"/>
              </a:rPr>
              <a:t> Comment </a:t>
            </a:r>
            <a:r>
              <a:rPr lang="fr-BE" sz="2800" dirty="0" err="1" smtClean="0">
                <a:solidFill>
                  <a:schemeClr val="tx2"/>
                </a:solidFill>
                <a:latin typeface="Arial Rounded MT Bold" pitchFamily="34" charset="0"/>
              </a:rPr>
              <a:t>exemplariser</a:t>
            </a:r>
            <a:r>
              <a:rPr lang="fr-BE" sz="2800" dirty="0" smtClean="0">
                <a:solidFill>
                  <a:schemeClr val="tx2"/>
                </a:solidFill>
                <a:latin typeface="Arial Rounded MT Bold" pitchFamily="34" charset="0"/>
              </a:rPr>
              <a:t> un fascicule (8)</a:t>
            </a:r>
            <a:endParaRPr lang="fr-BE" sz="2800" dirty="0">
              <a:solidFill>
                <a:schemeClr val="tx2"/>
              </a:solidFill>
              <a:latin typeface="Arial Rounded MT Bold"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611560" y="2132856"/>
            <a:ext cx="7185307" cy="4274994"/>
          </a:xfrm>
          <a:prstGeom prst="rect">
            <a:avLst/>
          </a:prstGeom>
          <a:noFill/>
          <a:ln w="9525">
            <a:noFill/>
            <a:miter lim="800000"/>
            <a:headEnd/>
            <a:tailEnd/>
          </a:ln>
        </p:spPr>
      </p:pic>
    </p:spTree>
    <p:extLst>
      <p:ext uri="{BB962C8B-B14F-4D97-AF65-F5344CB8AC3E}">
        <p14:creationId xmlns:p14="http://schemas.microsoft.com/office/powerpoint/2010/main" val="1740347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Exemplaire virtuels et demandes (</a:t>
            </a:r>
            <a:r>
              <a:rPr lang="fr-BE" sz="2400" i="1" dirty="0" err="1" smtClean="0"/>
              <a:t>request</a:t>
            </a:r>
            <a:r>
              <a:rPr lang="fr-BE" sz="2400" dirty="0" err="1" smtClean="0"/>
              <a:t>s</a:t>
            </a:r>
            <a:r>
              <a:rPr lang="fr-BE" sz="2400" dirty="0" smtClean="0"/>
              <a:t>)</a:t>
            </a:r>
            <a:endParaRPr lang="fr-BE" sz="2400" dirty="0"/>
          </a:p>
        </p:txBody>
      </p:sp>
      <p:sp>
        <p:nvSpPr>
          <p:cNvPr id="6" name="Espace réservé du contenu 5"/>
          <p:cNvSpPr>
            <a:spLocks noGrp="1"/>
          </p:cNvSpPr>
          <p:nvPr>
            <p:ph idx="1"/>
          </p:nvPr>
        </p:nvSpPr>
        <p:spPr>
          <a:xfrm>
            <a:off x="179512" y="1052736"/>
            <a:ext cx="8280920" cy="5348064"/>
          </a:xfrm>
        </p:spPr>
        <p:txBody>
          <a:bodyPr/>
          <a:lstStyle/>
          <a:p>
            <a:pPr>
              <a:buNone/>
            </a:pPr>
            <a:r>
              <a:rPr lang="fr-BE" dirty="0" smtClean="0"/>
              <a:t>Dans ALMA, les demandes de consultation et de numérisation (</a:t>
            </a:r>
            <a:r>
              <a:rPr lang="fr-BE" i="1" dirty="0" err="1" smtClean="0"/>
              <a:t>requests</a:t>
            </a:r>
            <a:r>
              <a:rPr lang="fr-BE" dirty="0" smtClean="0"/>
              <a:t>) qui sont introduites par les usagers sont gérées au niveau des exemplaires.</a:t>
            </a:r>
          </a:p>
          <a:p>
            <a:pPr>
              <a:buNone/>
            </a:pPr>
            <a:r>
              <a:rPr lang="fr-BE" dirty="0" smtClean="0"/>
              <a:t>Le cas des périodiques qui ne possèdent aucun fascicule </a:t>
            </a:r>
            <a:r>
              <a:rPr lang="fr-BE" dirty="0" err="1" smtClean="0"/>
              <a:t>exemplarisé</a:t>
            </a:r>
            <a:r>
              <a:rPr lang="fr-BE" dirty="0" smtClean="0"/>
              <a:t> posait donc problème: aucune </a:t>
            </a:r>
            <a:r>
              <a:rPr lang="fr-BE" i="1" dirty="0" err="1" smtClean="0"/>
              <a:t>request</a:t>
            </a:r>
            <a:r>
              <a:rPr lang="fr-BE" dirty="0" smtClean="0"/>
              <a:t> ne pouvait être introduite pour ces collections.</a:t>
            </a:r>
          </a:p>
          <a:p>
            <a:pPr>
              <a:buNone/>
            </a:pPr>
            <a:r>
              <a:rPr lang="fr-BE" dirty="0" smtClean="0"/>
              <a:t>Par un traitement automatique, un exemplaire virtuel a été ajouté sous chaque holding de périodique non </a:t>
            </a:r>
            <a:r>
              <a:rPr lang="fr-BE" dirty="0" err="1" smtClean="0"/>
              <a:t>exemplarisé</a:t>
            </a:r>
            <a:r>
              <a:rPr lang="fr-BE" dirty="0" smtClean="0"/>
              <a:t> pour solutionner le problème.</a:t>
            </a:r>
          </a:p>
          <a:p>
            <a:pPr>
              <a:buNone/>
            </a:pPr>
            <a:r>
              <a:rPr lang="fr-BE" dirty="0" smtClean="0"/>
              <a:t>On parle d’un exemplaire virtuel (</a:t>
            </a:r>
            <a:r>
              <a:rPr lang="fr-BE" i="1" dirty="0" err="1" smtClean="0"/>
              <a:t>virtual</a:t>
            </a:r>
            <a:r>
              <a:rPr lang="fr-BE" i="1" dirty="0" smtClean="0"/>
              <a:t> item</a:t>
            </a:r>
            <a:r>
              <a:rPr lang="fr-BE" dirty="0" smtClean="0"/>
              <a:t> ou exemplaire factice) car, dans ALMA, cet exemplaire ne désigne aucun fascicule en particulier. Il constitue un prête-nom pour n’importe quel volume ou fascicule d’une collection donnée.</a:t>
            </a:r>
          </a:p>
          <a:p>
            <a:pPr>
              <a:buNone/>
            </a:pPr>
            <a:r>
              <a:rPr lang="fr-BE" dirty="0" smtClean="0"/>
              <a:t>Pour éviter la confusion entre ces exemplaires virtuels et les exemplaires « réels » qui désignent un volume ou un fascicule précis, on vous demande de </a:t>
            </a:r>
            <a:r>
              <a:rPr lang="fr-BE" u="sng" dirty="0" smtClean="0"/>
              <a:t>supprimer l’exemplaire virtuel</a:t>
            </a:r>
            <a:r>
              <a:rPr lang="fr-BE" dirty="0" smtClean="0"/>
              <a:t> qui dépend d’un holding </a:t>
            </a:r>
            <a:r>
              <a:rPr lang="fr-BE" u="sng" dirty="0" smtClean="0"/>
              <a:t>à chaque fois que vous avez créé un exemplaire « réel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26</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(1)</a:t>
            </a:r>
            <a:endParaRPr lang="fr-BE" sz="2400" dirty="0"/>
          </a:p>
        </p:txBody>
      </p:sp>
      <p:sp>
        <p:nvSpPr>
          <p:cNvPr id="6" name="Espace réservé du contenu 5"/>
          <p:cNvSpPr>
            <a:spLocks noGrp="1"/>
          </p:cNvSpPr>
          <p:nvPr>
            <p:ph idx="1"/>
          </p:nvPr>
        </p:nvSpPr>
        <p:spPr>
          <a:xfrm>
            <a:off x="179512" y="908720"/>
            <a:ext cx="8280920" cy="5492080"/>
          </a:xfrm>
        </p:spPr>
        <p:txBody>
          <a:bodyPr>
            <a:normAutofit/>
          </a:bodyPr>
          <a:lstStyle/>
          <a:p>
            <a:pPr>
              <a:buFont typeface="Wingdings" panose="05000000000000000000" pitchFamily="2" charset="2"/>
              <a:buChar char="ü"/>
            </a:pPr>
            <a:r>
              <a:rPr lang="fr-BE" dirty="0" smtClean="0"/>
              <a:t> Effectuez la recherche pour visualiser la notice auquel l’exemplaire </a:t>
            </a:r>
            <a:br>
              <a:rPr lang="fr-BE" dirty="0" smtClean="0"/>
            </a:br>
            <a:r>
              <a:rPr lang="fr-BE" dirty="0" smtClean="0"/>
              <a:t>à supprimer est relié. </a:t>
            </a:r>
          </a:p>
          <a:p>
            <a:pPr>
              <a:buFont typeface="Wingdings" panose="05000000000000000000" pitchFamily="2" charset="2"/>
              <a:buChar char="ü"/>
            </a:pPr>
            <a:r>
              <a:rPr lang="fr-BE" dirty="0" smtClean="0"/>
              <a:t> Sélectionnez le holding concerné et cliquer sur « </a:t>
            </a:r>
            <a:r>
              <a:rPr lang="fr-BE" b="1" dirty="0" smtClean="0">
                <a:solidFill>
                  <a:srgbClr val="002060"/>
                </a:solidFill>
              </a:rPr>
              <a:t>Actions</a:t>
            </a:r>
            <a:r>
              <a:rPr lang="fr-BE" dirty="0" smtClean="0"/>
              <a:t> » puis « </a:t>
            </a:r>
            <a:r>
              <a:rPr lang="fr-BE" b="1" dirty="0" err="1" smtClean="0">
                <a:solidFill>
                  <a:srgbClr val="002060"/>
                </a:solidFill>
              </a:rPr>
              <a:t>View</a:t>
            </a:r>
            <a:r>
              <a:rPr lang="fr-BE" b="1" dirty="0" smtClean="0">
                <a:solidFill>
                  <a:srgbClr val="002060"/>
                </a:solidFill>
              </a:rPr>
              <a:t> items </a:t>
            </a:r>
            <a:r>
              <a:rPr lang="fr-BE" dirty="0" smtClean="0"/>
              <a:t>»</a:t>
            </a:r>
          </a:p>
          <a:p>
            <a:pPr>
              <a:buFont typeface="Wingdings" panose="05000000000000000000" pitchFamily="2" charset="2"/>
              <a:buChar char="ü"/>
            </a:pPr>
            <a:r>
              <a:rPr lang="fr-BE" dirty="0" smtClean="0"/>
              <a:t>Dans la liste, vous ne devez voir que deux exemplaires : l’exemplaire virtuel et l’exemplaire « réel » que vous venez de créer.</a:t>
            </a:r>
          </a:p>
          <a:p>
            <a:pPr>
              <a:buFont typeface="Wingdings" panose="05000000000000000000" pitchFamily="2" charset="2"/>
              <a:buChar char="ü"/>
            </a:pPr>
            <a:r>
              <a:rPr lang="fr-BE" b="1" dirty="0" smtClean="0">
                <a:solidFill>
                  <a:srgbClr val="002060"/>
                </a:solidFill>
              </a:rPr>
              <a:t>Sélectionnez</a:t>
            </a:r>
            <a:r>
              <a:rPr lang="fr-BE" dirty="0" smtClean="0"/>
              <a:t> l’item (exemplaire) à supprimer. Pour l’identifier:</a:t>
            </a:r>
          </a:p>
          <a:p>
            <a:pPr lvl="1">
              <a:buFont typeface="Wingdings" panose="05000000000000000000" pitchFamily="2" charset="2"/>
              <a:buChar char="ü"/>
            </a:pPr>
            <a:r>
              <a:rPr lang="fr-BE" dirty="0" smtClean="0"/>
              <a:t>il est doté d’un </a:t>
            </a:r>
            <a:r>
              <a:rPr lang="fr-BE" dirty="0" err="1" smtClean="0"/>
              <a:t>code-barre</a:t>
            </a:r>
            <a:r>
              <a:rPr lang="fr-BE" dirty="0" smtClean="0"/>
              <a:t> attribué par le système et qui commence par « ALMA… »,</a:t>
            </a:r>
          </a:p>
          <a:p>
            <a:pPr lvl="1">
              <a:buFont typeface="Wingdings" panose="05000000000000000000" pitchFamily="2" charset="2"/>
              <a:buChar char="ü"/>
            </a:pPr>
            <a:r>
              <a:rPr lang="fr-BE" dirty="0" smtClean="0"/>
              <a:t>La zone de description est vide puisqu’il ne désigne aucun fascicule précis.</a:t>
            </a: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27</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95536" y="4293096"/>
            <a:ext cx="8058351" cy="216199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(2)</a:t>
            </a:r>
            <a:endParaRPr lang="fr-BE" sz="2400" dirty="0"/>
          </a:p>
        </p:txBody>
      </p:sp>
      <p:sp>
        <p:nvSpPr>
          <p:cNvPr id="6" name="Espace réservé du contenu 5"/>
          <p:cNvSpPr>
            <a:spLocks noGrp="1"/>
          </p:cNvSpPr>
          <p:nvPr>
            <p:ph idx="1"/>
          </p:nvPr>
        </p:nvSpPr>
        <p:spPr>
          <a:xfrm>
            <a:off x="179512" y="908720"/>
            <a:ext cx="8280920" cy="5492080"/>
          </a:xfrm>
        </p:spPr>
        <p:txBody>
          <a:bodyPr>
            <a:normAutofit/>
          </a:bodyPr>
          <a:lstStyle/>
          <a:p>
            <a:pPr>
              <a:buFont typeface="Wingdings" panose="05000000000000000000" pitchFamily="2" charset="2"/>
              <a:buChar char="ü"/>
            </a:pPr>
            <a:r>
              <a:rPr lang="fr-BE" dirty="0" smtClean="0"/>
              <a:t>Dans les </a:t>
            </a:r>
            <a:r>
              <a:rPr lang="fr-BE" b="1" dirty="0" smtClean="0">
                <a:solidFill>
                  <a:srgbClr val="002060"/>
                </a:solidFill>
              </a:rPr>
              <a:t>actions</a:t>
            </a:r>
            <a:r>
              <a:rPr lang="fr-BE" dirty="0" smtClean="0"/>
              <a:t> associées à cet exemplaire : cliquez sur « </a:t>
            </a:r>
            <a:r>
              <a:rPr lang="fr-BE" b="1" dirty="0" err="1" smtClean="0">
                <a:solidFill>
                  <a:srgbClr val="002060"/>
                </a:solidFill>
              </a:rPr>
              <a:t>view</a:t>
            </a:r>
            <a:r>
              <a:rPr lang="fr-BE" dirty="0" smtClean="0"/>
              <a:t> » pour visualiser le détail de l’exemplaire et vérifiez que le type de matériel (</a:t>
            </a:r>
            <a:r>
              <a:rPr lang="fr-BE" i="1" dirty="0" err="1" smtClean="0"/>
              <a:t>material</a:t>
            </a:r>
            <a:r>
              <a:rPr lang="fr-BE" i="1" dirty="0" smtClean="0"/>
              <a:t> type</a:t>
            </a:r>
            <a:r>
              <a:rPr lang="fr-BE" dirty="0" smtClean="0"/>
              <a:t>) est bien « </a:t>
            </a:r>
            <a:r>
              <a:rPr lang="fr-BE" i="1" u="sng" dirty="0" err="1" smtClean="0"/>
              <a:t>virtual</a:t>
            </a:r>
            <a:r>
              <a:rPr lang="fr-BE" i="1" u="sng" dirty="0" smtClean="0"/>
              <a:t> item</a:t>
            </a:r>
            <a:r>
              <a:rPr lang="fr-BE" dirty="0" smtClean="0"/>
              <a:t> » (ou « exemplaire factice »).</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r>
              <a:rPr lang="fr-BE" dirty="0" smtClean="0"/>
              <a:t>Cliquez ensuite sur « </a:t>
            </a:r>
            <a:r>
              <a:rPr lang="fr-BE" b="1" dirty="0" smtClean="0">
                <a:solidFill>
                  <a:srgbClr val="002060"/>
                </a:solidFill>
              </a:rPr>
              <a:t>Cancel</a:t>
            </a:r>
            <a:r>
              <a:rPr lang="fr-BE" dirty="0" smtClean="0"/>
              <a:t> » en haut à droite de l’écran pour sortir du détail de l’exemplaire et revenir à la liste des exemplaires</a:t>
            </a:r>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28</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sp>
        <p:nvSpPr>
          <p:cNvPr id="9" name="ZoneTexte 8"/>
          <p:cNvSpPr txBox="1"/>
          <p:nvPr/>
        </p:nvSpPr>
        <p:spPr>
          <a:xfrm>
            <a:off x="3635896" y="4869160"/>
            <a:ext cx="1296144" cy="369332"/>
          </a:xfrm>
          <a:prstGeom prst="rect">
            <a:avLst/>
          </a:prstGeom>
          <a:noFill/>
        </p:spPr>
        <p:txBody>
          <a:bodyPr wrap="square" rtlCol="0">
            <a:spAutoFit/>
          </a:bodyPr>
          <a:lstStyle/>
          <a:p>
            <a:endParaRPr lang="fr-BE" dirty="0"/>
          </a:p>
        </p:txBody>
      </p:sp>
      <p:pic>
        <p:nvPicPr>
          <p:cNvPr id="2050" name="Picture 2"/>
          <p:cNvPicPr>
            <a:picLocks noChangeAspect="1" noChangeArrowheads="1"/>
          </p:cNvPicPr>
          <p:nvPr/>
        </p:nvPicPr>
        <p:blipFill>
          <a:blip r:embed="rId3" cstate="print"/>
          <a:srcRect/>
          <a:stretch>
            <a:fillRect/>
          </a:stretch>
        </p:blipFill>
        <p:spPr bwMode="auto">
          <a:xfrm>
            <a:off x="251520" y="2080797"/>
            <a:ext cx="8064896" cy="2716355"/>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(3)</a:t>
            </a:r>
            <a:endParaRPr lang="fr-BE" sz="2400" dirty="0"/>
          </a:p>
        </p:txBody>
      </p:sp>
      <p:sp>
        <p:nvSpPr>
          <p:cNvPr id="6" name="Espace réservé du contenu 5"/>
          <p:cNvSpPr>
            <a:spLocks noGrp="1"/>
          </p:cNvSpPr>
          <p:nvPr>
            <p:ph idx="1"/>
          </p:nvPr>
        </p:nvSpPr>
        <p:spPr>
          <a:xfrm>
            <a:off x="179512" y="908720"/>
            <a:ext cx="8280920" cy="5328592"/>
          </a:xfrm>
        </p:spPr>
        <p:txBody>
          <a:bodyPr>
            <a:normAutofit/>
          </a:bodyPr>
          <a:lstStyle/>
          <a:p>
            <a:pPr>
              <a:buFont typeface="Wingdings" panose="05000000000000000000" pitchFamily="2" charset="2"/>
              <a:buChar char="ü"/>
            </a:pPr>
            <a:r>
              <a:rPr lang="fr-BE" dirty="0" smtClean="0"/>
              <a:t>Cliquez sur « Actions » et choisissez « </a:t>
            </a:r>
            <a:r>
              <a:rPr lang="fr-BE" dirty="0" err="1" smtClean="0"/>
              <a:t>Withdraw</a:t>
            </a: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r>
              <a:rPr lang="fr-BE" dirty="0" smtClean="0"/>
              <a:t>Un message d’alerte apparaît. Confirmez la suppression pour finaliser.</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29</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pic>
        <p:nvPicPr>
          <p:cNvPr id="1031" name="Picture 7"/>
          <p:cNvPicPr>
            <a:picLocks noChangeAspect="1" noChangeArrowheads="1"/>
          </p:cNvPicPr>
          <p:nvPr/>
        </p:nvPicPr>
        <p:blipFill>
          <a:blip r:embed="rId3" cstate="print"/>
          <a:srcRect/>
          <a:stretch>
            <a:fillRect/>
          </a:stretch>
        </p:blipFill>
        <p:spPr bwMode="auto">
          <a:xfrm>
            <a:off x="467544" y="1484784"/>
            <a:ext cx="7386613" cy="1782107"/>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043608" y="4005064"/>
            <a:ext cx="6168600" cy="2448272"/>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0"/>
            <a:ext cx="7992888" cy="936104"/>
          </a:xfrm>
        </p:spPr>
        <p:txBody>
          <a:bodyPr/>
          <a:lstStyle/>
          <a:p>
            <a:pPr marL="457200" indent="-457200">
              <a:buFont typeface="Wingdings" panose="05000000000000000000" pitchFamily="2" charset="2"/>
              <a:buChar char="v"/>
            </a:pPr>
            <a:r>
              <a:rPr lang="fr-BE" sz="2800" dirty="0" smtClean="0"/>
              <a:t>L’arborescence BIB – HOL – Exemplaires</a:t>
            </a:r>
            <a:endParaRPr lang="fr-BE" sz="2800" dirty="0"/>
          </a:p>
        </p:txBody>
      </p:sp>
      <p:sp>
        <p:nvSpPr>
          <p:cNvPr id="6" name="Espace réservé du contenu 5"/>
          <p:cNvSpPr>
            <a:spLocks noGrp="1"/>
          </p:cNvSpPr>
          <p:nvPr>
            <p:ph idx="1"/>
          </p:nvPr>
        </p:nvSpPr>
        <p:spPr>
          <a:xfrm>
            <a:off x="0" y="836712"/>
            <a:ext cx="8424284" cy="1584176"/>
          </a:xfrm>
        </p:spPr>
        <p:txBody>
          <a:bodyPr>
            <a:normAutofit/>
          </a:bodyPr>
          <a:lstStyle/>
          <a:p>
            <a:pPr marL="114300" indent="0">
              <a:buNone/>
            </a:pPr>
            <a:r>
              <a:rPr lang="fr-BE" sz="1800" dirty="0" smtClean="0"/>
              <a:t>Selon le principe du Marc, la notice bibliographique d’un document physique chapeaute une ou plusieurs notice(s) de fonds (</a:t>
            </a:r>
            <a:r>
              <a:rPr lang="fr-BE" sz="1800" i="1" dirty="0" smtClean="0"/>
              <a:t>holding</a:t>
            </a:r>
            <a:r>
              <a:rPr lang="fr-BE" sz="1800" dirty="0" smtClean="0"/>
              <a:t>). A chaque notice HOL est (sont) attaché(s) un ou plusieurs exemplaire(s).</a:t>
            </a:r>
          </a:p>
          <a:p>
            <a:pPr lvl="2">
              <a:buNone/>
            </a:pPr>
            <a:r>
              <a:rPr lang="fr-BE" dirty="0" smtClean="0"/>
              <a:t>	</a:t>
            </a:r>
            <a:r>
              <a:rPr lang="fr-BE" sz="1800" dirty="0" smtClean="0">
                <a:solidFill>
                  <a:srgbClr val="FF0000"/>
                </a:solidFill>
              </a:rPr>
              <a:t>Nécessité d’avoir une vision claire de l’arborescence BIB – HOL – Exemplaires avant toute modification ou suppression d’exemplaire !</a:t>
            </a:r>
          </a:p>
          <a:p>
            <a:pPr lvl="2">
              <a:buNone/>
            </a:pPr>
            <a:endParaRPr lang="fr-BE" sz="900" dirty="0" smtClean="0">
              <a:solidFill>
                <a:srgbClr val="FF0000"/>
              </a:solidFill>
            </a:endParaRPr>
          </a:p>
          <a:p>
            <a:pPr>
              <a:buNone/>
            </a:pPr>
            <a:endParaRPr lang="fr-BE" u="sng" dirty="0" smtClean="0"/>
          </a:p>
          <a:p>
            <a:pPr>
              <a:buNone/>
            </a:pPr>
            <a:endParaRPr lang="fr-BE" i="1"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3</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8" name="Flèche droite rayée 7"/>
          <p:cNvSpPr/>
          <p:nvPr/>
        </p:nvSpPr>
        <p:spPr>
          <a:xfrm>
            <a:off x="464999" y="1942270"/>
            <a:ext cx="504056" cy="288032"/>
          </a:xfrm>
          <a:prstGeom prst="striped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907704" y="2924944"/>
            <a:ext cx="4104456" cy="369332"/>
          </a:xfrm>
          <a:prstGeom prst="rect">
            <a:avLst/>
          </a:prstGeom>
          <a:noFill/>
        </p:spPr>
        <p:txBody>
          <a:bodyPr wrap="square" rtlCol="0">
            <a:spAutoFit/>
          </a:bodyPr>
          <a:lstStyle/>
          <a:p>
            <a:endParaRPr lang="fr-BE" dirty="0"/>
          </a:p>
        </p:txBody>
      </p:sp>
      <p:sp>
        <p:nvSpPr>
          <p:cNvPr id="10" name="Rectangle à coins arrondis 9"/>
          <p:cNvSpPr/>
          <p:nvPr/>
        </p:nvSpPr>
        <p:spPr>
          <a:xfrm>
            <a:off x="1187624" y="2636912"/>
            <a:ext cx="2016224" cy="10081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BE" dirty="0" smtClean="0"/>
              <a:t>Notice bibliographique</a:t>
            </a:r>
            <a:endParaRPr lang="fr-BE" dirty="0"/>
          </a:p>
        </p:txBody>
      </p:sp>
      <p:sp>
        <p:nvSpPr>
          <p:cNvPr id="12" name="Ellipse 11"/>
          <p:cNvSpPr/>
          <p:nvPr/>
        </p:nvSpPr>
        <p:spPr>
          <a:xfrm>
            <a:off x="2339752" y="4149080"/>
            <a:ext cx="144016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dirty="0" smtClean="0"/>
              <a:t>Notice Holding</a:t>
            </a:r>
            <a:endParaRPr lang="fr-BE" dirty="0"/>
          </a:p>
        </p:txBody>
      </p:sp>
      <p:sp>
        <p:nvSpPr>
          <p:cNvPr id="13" name="Ellipse 12"/>
          <p:cNvSpPr/>
          <p:nvPr/>
        </p:nvSpPr>
        <p:spPr>
          <a:xfrm>
            <a:off x="539552" y="4077072"/>
            <a:ext cx="144016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dirty="0" smtClean="0"/>
              <a:t>Notice Holding</a:t>
            </a:r>
            <a:endParaRPr lang="fr-BE" dirty="0"/>
          </a:p>
        </p:txBody>
      </p:sp>
      <p:sp>
        <p:nvSpPr>
          <p:cNvPr id="14" name="Rectangle 13"/>
          <p:cNvSpPr/>
          <p:nvPr/>
        </p:nvSpPr>
        <p:spPr>
          <a:xfrm>
            <a:off x="3923928" y="2420889"/>
            <a:ext cx="4320480" cy="3908762"/>
          </a:xfrm>
          <a:prstGeom prst="rect">
            <a:avLst/>
          </a:prstGeom>
        </p:spPr>
        <p:txBody>
          <a:bodyPr wrap="square">
            <a:spAutoFit/>
          </a:bodyPr>
          <a:lstStyle/>
          <a:p>
            <a:r>
              <a:rPr lang="fr-BE" u="sng" dirty="0" smtClean="0"/>
              <a:t>Notice bibliographique:</a:t>
            </a:r>
          </a:p>
          <a:p>
            <a:r>
              <a:rPr lang="fr-BE" sz="1600" dirty="0" smtClean="0"/>
              <a:t>Décrit le document de manière précise, sans tenir compte de sa localisation ou des caractéristiques propres à un exemplaire. </a:t>
            </a:r>
          </a:p>
          <a:p>
            <a:r>
              <a:rPr lang="fr-BE" u="sng" dirty="0" smtClean="0"/>
              <a:t>Notice Holding:</a:t>
            </a:r>
          </a:p>
          <a:p>
            <a:r>
              <a:rPr lang="fr-BE" sz="1600" dirty="0" smtClean="0"/>
              <a:t>Décrit et localise ce que la Bibliothèque possède : contient la localisation, la cote, l’état de collection (pour les périodiques), la description de la reliure (pour les volumes anciens), etc.</a:t>
            </a:r>
          </a:p>
          <a:p>
            <a:r>
              <a:rPr lang="fr-BE" u="sng" dirty="0" smtClean="0"/>
              <a:t>Exemplaires:</a:t>
            </a:r>
          </a:p>
          <a:p>
            <a:r>
              <a:rPr lang="fr-BE" sz="1600" dirty="0" smtClean="0"/>
              <a:t>Identifient chaque exemplaire physique sur base:</a:t>
            </a:r>
          </a:p>
          <a:p>
            <a:pPr>
              <a:buFont typeface="Arial" pitchFamily="34" charset="0"/>
              <a:buChar char="•"/>
            </a:pPr>
            <a:r>
              <a:rPr lang="fr-BE" sz="1400" dirty="0" smtClean="0"/>
              <a:t>d’un </a:t>
            </a:r>
            <a:r>
              <a:rPr lang="fr-BE" sz="1400" dirty="0" err="1" smtClean="0"/>
              <a:t>code-barre</a:t>
            </a:r>
            <a:endParaRPr lang="fr-BE" sz="1400" dirty="0" smtClean="0"/>
          </a:p>
          <a:p>
            <a:pPr>
              <a:buFont typeface="Arial" pitchFamily="34" charset="0"/>
              <a:buChar char="•"/>
            </a:pPr>
            <a:r>
              <a:rPr lang="fr-BE" sz="1400" dirty="0" smtClean="0"/>
              <a:t> d’une indication du volume, fascicule, etc</a:t>
            </a:r>
            <a:r>
              <a:rPr lang="fr-BE" sz="1600" dirty="0" smtClean="0"/>
              <a:t>.</a:t>
            </a:r>
          </a:p>
          <a:p>
            <a:r>
              <a:rPr lang="fr-BE" sz="1600" dirty="0" smtClean="0"/>
              <a:t>C’est à ce niveau que se font les </a:t>
            </a:r>
            <a:r>
              <a:rPr lang="fr-BE" sz="1600" dirty="0" err="1" smtClean="0"/>
              <a:t>requests</a:t>
            </a:r>
            <a:r>
              <a:rPr lang="fr-BE" sz="1600" dirty="0" smtClean="0"/>
              <a:t> et le prêts.</a:t>
            </a:r>
            <a:endParaRPr lang="fr-BE" dirty="0" smtClean="0"/>
          </a:p>
        </p:txBody>
      </p:sp>
      <p:sp>
        <p:nvSpPr>
          <p:cNvPr id="18" name="Rectangle 17"/>
          <p:cNvSpPr/>
          <p:nvPr/>
        </p:nvSpPr>
        <p:spPr>
          <a:xfrm>
            <a:off x="683568" y="5949280"/>
            <a:ext cx="12241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smtClean="0"/>
              <a:t>Exemplaire</a:t>
            </a:r>
            <a:endParaRPr lang="fr-BE" dirty="0"/>
          </a:p>
        </p:txBody>
      </p:sp>
      <p:sp>
        <p:nvSpPr>
          <p:cNvPr id="20" name="Rectangle 19"/>
          <p:cNvSpPr/>
          <p:nvPr/>
        </p:nvSpPr>
        <p:spPr>
          <a:xfrm>
            <a:off x="2483768" y="5733256"/>
            <a:ext cx="12241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smtClean="0"/>
              <a:t>Exemplaire</a:t>
            </a:r>
            <a:endParaRPr lang="fr-BE" dirty="0"/>
          </a:p>
        </p:txBody>
      </p:sp>
      <p:sp>
        <p:nvSpPr>
          <p:cNvPr id="21" name="Rectangle 20"/>
          <p:cNvSpPr/>
          <p:nvPr/>
        </p:nvSpPr>
        <p:spPr>
          <a:xfrm>
            <a:off x="467544" y="5445224"/>
            <a:ext cx="12241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smtClean="0"/>
              <a:t>Exemplaire</a:t>
            </a:r>
            <a:endParaRPr lang="fr-BE" dirty="0"/>
          </a:p>
        </p:txBody>
      </p:sp>
      <p:cxnSp>
        <p:nvCxnSpPr>
          <p:cNvPr id="22" name="Connecteur droit 21"/>
          <p:cNvCxnSpPr>
            <a:endCxn id="13" idx="0"/>
          </p:cNvCxnSpPr>
          <p:nvPr/>
        </p:nvCxnSpPr>
        <p:spPr>
          <a:xfrm flipH="1">
            <a:off x="1259632" y="3645024"/>
            <a:ext cx="360040" cy="4320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10" idx="2"/>
          </p:cNvCxnSpPr>
          <p:nvPr/>
        </p:nvCxnSpPr>
        <p:spPr>
          <a:xfrm>
            <a:off x="2195736" y="3645024"/>
            <a:ext cx="576064"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3" idx="4"/>
          </p:cNvCxnSpPr>
          <p:nvPr/>
        </p:nvCxnSpPr>
        <p:spPr>
          <a:xfrm>
            <a:off x="1259632" y="4991472"/>
            <a:ext cx="0" cy="453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3" idx="5"/>
          </p:cNvCxnSpPr>
          <p:nvPr/>
        </p:nvCxnSpPr>
        <p:spPr>
          <a:xfrm flipH="1">
            <a:off x="1763688" y="4857561"/>
            <a:ext cx="5117" cy="1091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12" idx="4"/>
            <a:endCxn id="20" idx="0"/>
          </p:cNvCxnSpPr>
          <p:nvPr/>
        </p:nvCxnSpPr>
        <p:spPr>
          <a:xfrm>
            <a:off x="3059832" y="5063480"/>
            <a:ext cx="36004" cy="669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6281" y="0"/>
            <a:ext cx="7992888" cy="1143000"/>
          </a:xfrm>
        </p:spPr>
        <p:txBody>
          <a:bodyPr/>
          <a:lstStyle/>
          <a:p>
            <a:pPr marL="457200" indent="-457200">
              <a:buFont typeface="Wingdings" panose="05000000000000000000" pitchFamily="2" charset="2"/>
              <a:buChar char="v"/>
            </a:pPr>
            <a:r>
              <a:rPr lang="fr-BE" sz="2400" dirty="0" smtClean="0"/>
              <a:t>Comment supprimer un exemplaire (4)</a:t>
            </a:r>
            <a:endParaRPr lang="fr-BE" sz="2400" dirty="0"/>
          </a:p>
        </p:txBody>
      </p:sp>
      <p:sp>
        <p:nvSpPr>
          <p:cNvPr id="6" name="Espace réservé du contenu 5"/>
          <p:cNvSpPr>
            <a:spLocks noGrp="1"/>
          </p:cNvSpPr>
          <p:nvPr>
            <p:ph idx="1"/>
          </p:nvPr>
        </p:nvSpPr>
        <p:spPr>
          <a:xfrm>
            <a:off x="179512" y="1268760"/>
            <a:ext cx="8280920" cy="4968552"/>
          </a:xfrm>
        </p:spPr>
        <p:txBody>
          <a:bodyPr>
            <a:normAutofit/>
          </a:bodyPr>
          <a:lstStyle/>
          <a:p>
            <a:pPr>
              <a:buFont typeface="Wingdings" panose="05000000000000000000" pitchFamily="2" charset="2"/>
              <a:buChar char="ü"/>
            </a:pPr>
            <a:r>
              <a:rPr lang="fr-BE" dirty="0" smtClean="0"/>
              <a:t>Le message « item has been </a:t>
            </a:r>
            <a:r>
              <a:rPr lang="fr-BE" dirty="0" err="1" smtClean="0"/>
              <a:t>successfully</a:t>
            </a:r>
            <a:r>
              <a:rPr lang="fr-BE" dirty="0" smtClean="0"/>
              <a:t> </a:t>
            </a:r>
            <a:r>
              <a:rPr lang="fr-BE" dirty="0" err="1" smtClean="0"/>
              <a:t>deleted</a:t>
            </a:r>
            <a:r>
              <a:rPr lang="fr-BE" dirty="0" smtClean="0"/>
              <a:t> » vous confirme que la suppression a bien été effectuée.</a:t>
            </a:r>
          </a:p>
          <a:p>
            <a:pPr>
              <a:buFont typeface="Wingdings" panose="05000000000000000000" pitchFamily="2" charset="2"/>
              <a:buChar char="ü"/>
            </a:pPr>
            <a:r>
              <a:rPr lang="fr-BE" dirty="0" smtClean="0"/>
              <a:t>L’exemplaire supprimé a disparu de la liste des exemplaires.</a:t>
            </a:r>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a:p>
            <a:pPr>
              <a:buNone/>
            </a:pPr>
            <a:endParaRPr lang="fr-BE" dirty="0" smtClean="0"/>
          </a:p>
          <a:p>
            <a:pPr>
              <a:buFont typeface="Wingdings" panose="05000000000000000000" pitchFamily="2" charset="2"/>
              <a:buChar char="ü"/>
            </a:pPr>
            <a:endParaRPr lang="fr-BE" dirty="0" smtClean="0"/>
          </a:p>
          <a:p>
            <a:pPr>
              <a:buNone/>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Font typeface="Wingdings" panose="05000000000000000000" pitchFamily="2" charset="2"/>
              <a:buChar char="ü"/>
            </a:pPr>
            <a:endParaRPr lang="fr-BE" dirty="0" smtClean="0"/>
          </a:p>
          <a:p>
            <a:pPr>
              <a:buNone/>
            </a:pPr>
            <a:endParaRPr lang="fr-BE"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30</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8" name="ZoneTexte 7"/>
          <p:cNvSpPr txBox="1"/>
          <p:nvPr/>
        </p:nvSpPr>
        <p:spPr>
          <a:xfrm>
            <a:off x="2699792" y="6453336"/>
            <a:ext cx="2952328" cy="369332"/>
          </a:xfrm>
          <a:prstGeom prst="rect">
            <a:avLst/>
          </a:prstGeom>
          <a:noFill/>
        </p:spPr>
        <p:txBody>
          <a:bodyPr wrap="square" rtlCol="0">
            <a:spAutoFit/>
          </a:bodyPr>
          <a:lstStyle/>
          <a:p>
            <a:endParaRPr lang="fr-BE" dirty="0"/>
          </a:p>
        </p:txBody>
      </p:sp>
      <p:pic>
        <p:nvPicPr>
          <p:cNvPr id="2050" name="Picture 2"/>
          <p:cNvPicPr>
            <a:picLocks noChangeAspect="1" noChangeArrowheads="1"/>
          </p:cNvPicPr>
          <p:nvPr/>
        </p:nvPicPr>
        <p:blipFill>
          <a:blip r:embed="rId3" cstate="print"/>
          <a:srcRect/>
          <a:stretch>
            <a:fillRect/>
          </a:stretch>
        </p:blipFill>
        <p:spPr bwMode="auto">
          <a:xfrm>
            <a:off x="395536" y="2708920"/>
            <a:ext cx="7895108" cy="302433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20688"/>
            <a:ext cx="7992888" cy="5688632"/>
          </a:xfrm>
        </p:spPr>
        <p:txBody>
          <a:bodyPr>
            <a:normAutofit lnSpcReduction="10000"/>
          </a:bodyPr>
          <a:lstStyle/>
          <a:p>
            <a:pPr marL="114300" indent="0">
              <a:buNone/>
            </a:pPr>
            <a:r>
              <a:rPr lang="fr-BE" dirty="0" smtClean="0"/>
              <a:t>Si, par erreur, vous supprimez le seul exemplaire qui est attaché à un holding, un </a:t>
            </a:r>
            <a:r>
              <a:rPr lang="fr-BE" b="1" u="sng" dirty="0" smtClean="0"/>
              <a:t>message </a:t>
            </a:r>
            <a:r>
              <a:rPr lang="fr-BE" dirty="0"/>
              <a:t>signale qu’aucun exemplaire n’est plus attaché </a:t>
            </a:r>
            <a:br>
              <a:rPr lang="fr-BE" dirty="0"/>
            </a:br>
            <a:r>
              <a:rPr lang="fr-BE" dirty="0"/>
              <a:t>au HOL et </a:t>
            </a:r>
            <a:r>
              <a:rPr lang="fr-BE" b="1" u="sng" dirty="0"/>
              <a:t>propose</a:t>
            </a:r>
            <a:r>
              <a:rPr lang="fr-BE" dirty="0"/>
              <a:t> </a:t>
            </a:r>
            <a:r>
              <a:rPr lang="fr-BE" dirty="0" smtClean="0"/>
              <a:t>:</a:t>
            </a:r>
            <a:endParaRPr lang="fr-BE" dirty="0"/>
          </a:p>
          <a:p>
            <a:pPr marL="411480" lvl="1" indent="0"/>
            <a:r>
              <a:rPr lang="fr-BE" dirty="0"/>
              <a:t> de maintenir le HOL inchangé (</a:t>
            </a:r>
            <a:r>
              <a:rPr lang="fr-BE" i="1" dirty="0" err="1"/>
              <a:t>Don’t</a:t>
            </a:r>
            <a:r>
              <a:rPr lang="fr-BE" i="1" dirty="0"/>
              <a:t> change the holding record)</a:t>
            </a:r>
            <a:endParaRPr lang="fr-BE" dirty="0"/>
          </a:p>
          <a:p>
            <a:pPr marL="411480" lvl="1" indent="0"/>
            <a:r>
              <a:rPr lang="fr-BE" dirty="0"/>
              <a:t> de supprimer le HOL (</a:t>
            </a:r>
            <a:r>
              <a:rPr lang="fr-BE" i="1" dirty="0" err="1"/>
              <a:t>Delete</a:t>
            </a:r>
            <a:r>
              <a:rPr lang="fr-BE" i="1" dirty="0"/>
              <a:t> the holdings record</a:t>
            </a:r>
            <a:r>
              <a:rPr lang="fr-BE" dirty="0" smtClean="0"/>
              <a:t>)</a:t>
            </a:r>
            <a:endParaRPr lang="fr-BE" i="1" dirty="0"/>
          </a:p>
          <a:p>
            <a:pPr marL="411480" lvl="1" indent="0"/>
            <a:r>
              <a:rPr lang="fr-BE" i="1" dirty="0"/>
              <a:t> </a:t>
            </a:r>
            <a:r>
              <a:rPr lang="fr-BE" dirty="0"/>
              <a:t>de maintenir le HOL sans le publier dans Primo (</a:t>
            </a:r>
            <a:r>
              <a:rPr lang="fr-BE" i="1" dirty="0" err="1"/>
              <a:t>Suppress</a:t>
            </a:r>
            <a:r>
              <a:rPr lang="fr-BE" i="1" dirty="0"/>
              <a:t> </a:t>
            </a:r>
            <a:r>
              <a:rPr lang="fr-BE" i="1" dirty="0" err="1"/>
              <a:t>from</a:t>
            </a:r>
            <a:r>
              <a:rPr lang="fr-BE" i="1" dirty="0"/>
              <a:t> </a:t>
            </a:r>
            <a:r>
              <a:rPr lang="fr-BE" i="1" dirty="0" smtClean="0"/>
              <a:t>   </a:t>
            </a:r>
            <a:r>
              <a:rPr lang="fr-BE" i="1" dirty="0" err="1" smtClean="0"/>
              <a:t>externalization</a:t>
            </a:r>
            <a:r>
              <a:rPr lang="fr-BE" dirty="0"/>
              <a:t>).</a:t>
            </a:r>
          </a:p>
          <a:p>
            <a:pPr marL="411480" lvl="1" indent="0"/>
            <a:r>
              <a:rPr lang="fr-BE" dirty="0"/>
              <a:t> de supprimer la notice bibliographique qui n’a pas d’autre notice de fonds / HOL (</a:t>
            </a:r>
            <a:r>
              <a:rPr lang="fr-BE" i="1" dirty="0" err="1"/>
              <a:t>Delete</a:t>
            </a:r>
            <a:r>
              <a:rPr lang="fr-BE" i="1" dirty="0"/>
              <a:t> </a:t>
            </a:r>
            <a:r>
              <a:rPr lang="fr-BE" i="1" dirty="0" err="1"/>
              <a:t>bibliographic</a:t>
            </a:r>
            <a:r>
              <a:rPr lang="fr-BE" i="1" dirty="0"/>
              <a:t> record </a:t>
            </a:r>
            <a:r>
              <a:rPr lang="fr-BE" i="1" dirty="0" err="1"/>
              <a:t>that</a:t>
            </a:r>
            <a:r>
              <a:rPr lang="fr-BE" i="1" dirty="0"/>
              <a:t> have no </a:t>
            </a:r>
            <a:r>
              <a:rPr lang="fr-BE" i="1" dirty="0" err="1"/>
              <a:t>other</a:t>
            </a:r>
            <a:r>
              <a:rPr lang="fr-BE" i="1" dirty="0"/>
              <a:t> holdings</a:t>
            </a:r>
            <a:r>
              <a:rPr lang="fr-BE" i="1" dirty="0" smtClean="0"/>
              <a:t>)</a:t>
            </a:r>
          </a:p>
          <a:p>
            <a:pPr marL="411480" lvl="1" indent="0"/>
            <a:endParaRPr lang="fr-BE" i="1" dirty="0" smtClean="0"/>
          </a:p>
          <a:p>
            <a:pPr marL="411480" lvl="1" indent="0"/>
            <a:endParaRPr lang="fr-BE" i="1" dirty="0" smtClean="0"/>
          </a:p>
          <a:p>
            <a:pPr marL="411480" lvl="1" indent="0"/>
            <a:endParaRPr lang="fr-BE" i="1" dirty="0" smtClean="0"/>
          </a:p>
          <a:p>
            <a:pPr marL="411480" lvl="1" indent="0">
              <a:buNone/>
            </a:pPr>
            <a:endParaRPr lang="fr-BE" i="1" dirty="0" smtClean="0"/>
          </a:p>
          <a:p>
            <a:pPr marL="411480" lvl="1" indent="0"/>
            <a:endParaRPr lang="fr-BE" i="1" dirty="0" smtClean="0"/>
          </a:p>
          <a:p>
            <a:pPr marL="411480" lvl="1" indent="0"/>
            <a:endParaRPr lang="fr-BE" i="1" dirty="0" smtClean="0"/>
          </a:p>
          <a:p>
            <a:pPr marL="411480" lvl="1" indent="0"/>
            <a:endParaRPr lang="fr-BE" i="1" dirty="0" smtClean="0"/>
          </a:p>
          <a:p>
            <a:pPr marL="411480" lvl="1" indent="0"/>
            <a:endParaRPr lang="fr-BE" i="1" dirty="0" smtClean="0"/>
          </a:p>
          <a:p>
            <a:pPr marL="411480" lvl="1" indent="0">
              <a:buNone/>
            </a:pPr>
            <a:r>
              <a:rPr lang="fr-BE" i="1" u="sng" dirty="0" smtClean="0"/>
              <a:t>Vous devez obligatoirement choisir </a:t>
            </a:r>
            <a:r>
              <a:rPr lang="fr-BE" i="1" dirty="0" smtClean="0"/>
              <a:t>« </a:t>
            </a:r>
            <a:r>
              <a:rPr lang="fr-BE" i="1" dirty="0" err="1" smtClean="0"/>
              <a:t>Don’t</a:t>
            </a:r>
            <a:r>
              <a:rPr lang="fr-BE" i="1" dirty="0" smtClean="0"/>
              <a:t> change the holdings record » afin de ne pas perdre </a:t>
            </a:r>
            <a:r>
              <a:rPr lang="fr-BE" i="1" smtClean="0"/>
              <a:t>les informations </a:t>
            </a:r>
            <a:r>
              <a:rPr lang="fr-BE" i="1" dirty="0" smtClean="0"/>
              <a:t>du holding.</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7" name="Titre 1"/>
          <p:cNvSpPr txBox="1">
            <a:spLocks/>
          </p:cNvSpPr>
          <p:nvPr/>
        </p:nvSpPr>
        <p:spPr>
          <a:xfrm>
            <a:off x="0" y="14302"/>
            <a:ext cx="8460432" cy="936871"/>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pPr marL="457200" indent="-457200">
              <a:buFont typeface="Wingdings" panose="05000000000000000000" pitchFamily="2" charset="2"/>
              <a:buChar char="v"/>
            </a:pPr>
            <a:r>
              <a:rPr lang="fr-BE" sz="2400" dirty="0" smtClean="0"/>
              <a:t>Comment supprimer un exemplaire (5)</a:t>
            </a:r>
            <a:endParaRPr lang="fr-BE" sz="2400" dirty="0"/>
          </a:p>
        </p:txBody>
      </p:sp>
      <p:pic>
        <p:nvPicPr>
          <p:cNvPr id="6" name="Image 5"/>
          <p:cNvPicPr/>
          <p:nvPr/>
        </p:nvPicPr>
        <p:blipFill>
          <a:blip r:embed="rId3" cstate="print"/>
          <a:stretch>
            <a:fillRect/>
          </a:stretch>
        </p:blipFill>
        <p:spPr>
          <a:xfrm>
            <a:off x="1331640" y="3429000"/>
            <a:ext cx="5760720" cy="2160000"/>
          </a:xfrm>
          <a:prstGeom prst="rect">
            <a:avLst/>
          </a:prstGeom>
        </p:spPr>
      </p:pic>
      <p:sp>
        <p:nvSpPr>
          <p:cNvPr id="8" name="Flèche droite 7"/>
          <p:cNvSpPr/>
          <p:nvPr/>
        </p:nvSpPr>
        <p:spPr>
          <a:xfrm>
            <a:off x="251520" y="5805264"/>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FF0000"/>
              </a:solidFill>
            </a:endParaRPr>
          </a:p>
        </p:txBody>
      </p:sp>
    </p:spTree>
    <p:extLst>
      <p:ext uri="{BB962C8B-B14F-4D97-AF65-F5344CB8AC3E}">
        <p14:creationId xmlns:p14="http://schemas.microsoft.com/office/powerpoint/2010/main" val="347663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pPr marL="457200" indent="-457200">
              <a:buFont typeface="Wingdings" panose="05000000000000000000" pitchFamily="2" charset="2"/>
              <a:buChar char="v"/>
            </a:pPr>
            <a:r>
              <a:rPr lang="fr-BE" dirty="0" smtClean="0"/>
              <a:t> </a:t>
            </a:r>
            <a:r>
              <a:rPr lang="fr-BE" sz="2800" dirty="0" smtClean="0"/>
              <a:t>Accéder aux exemplaires et les trier (1)</a:t>
            </a:r>
            <a:endParaRPr lang="fr-BE" sz="2800" dirty="0"/>
          </a:p>
        </p:txBody>
      </p:sp>
      <p:sp>
        <p:nvSpPr>
          <p:cNvPr id="3" name="Espace réservé du contenu 2"/>
          <p:cNvSpPr>
            <a:spLocks noGrp="1"/>
          </p:cNvSpPr>
          <p:nvPr>
            <p:ph idx="1"/>
          </p:nvPr>
        </p:nvSpPr>
        <p:spPr>
          <a:xfrm>
            <a:off x="251520" y="1124744"/>
            <a:ext cx="7992888" cy="5112568"/>
          </a:xfrm>
        </p:spPr>
        <p:txBody>
          <a:bodyPr>
            <a:normAutofit/>
          </a:bodyPr>
          <a:lstStyle/>
          <a:p>
            <a:pPr>
              <a:buNone/>
            </a:pPr>
            <a:r>
              <a:rPr lang="fr-BE" dirty="0" smtClean="0"/>
              <a:t>Pour éditer une liste d’exemplaires </a:t>
            </a:r>
            <a:r>
              <a:rPr lang="fr-BE" i="1" u="sng" dirty="0" smtClean="0"/>
              <a:t>à partir d’une recherche « All </a:t>
            </a:r>
            <a:r>
              <a:rPr lang="fr-BE" i="1" u="sng" dirty="0" err="1" smtClean="0"/>
              <a:t>titles</a:t>
            </a:r>
            <a:r>
              <a:rPr lang="fr-BE" i="1" u="sng" dirty="0" smtClean="0"/>
              <a:t> » </a:t>
            </a:r>
            <a:r>
              <a:rPr lang="fr-BE" dirty="0" smtClean="0"/>
              <a:t>: </a:t>
            </a:r>
          </a:p>
          <a:p>
            <a:pPr>
              <a:buNone/>
            </a:pPr>
            <a:endParaRPr lang="fr-BE" dirty="0" smtClean="0"/>
          </a:p>
          <a:p>
            <a:r>
              <a:rPr lang="fr-BE" sz="1800" dirty="0" smtClean="0"/>
              <a:t>Si vous souhaitez visualiser l’ensemble des exemplaires attachés à une notice bibliographique, cliquez sur « </a:t>
            </a:r>
            <a:r>
              <a:rPr lang="fr-BE" sz="1800" b="1" dirty="0" smtClean="0">
                <a:solidFill>
                  <a:srgbClr val="002060"/>
                </a:solidFill>
              </a:rPr>
              <a:t>Items</a:t>
            </a:r>
            <a:r>
              <a:rPr lang="fr-BE" sz="1800" dirty="0" smtClean="0"/>
              <a:t> » en-dessous de la notice dans les résultats de la recherche: vous obtenez directement  la liste des exemplaires, quel que soit le holding dont ils dépendent.</a:t>
            </a:r>
          </a:p>
          <a:p>
            <a:endParaRPr lang="fr-BE" sz="1800" dirty="0" smtClean="0"/>
          </a:p>
          <a:p>
            <a:endParaRPr lang="fr-BE" dirty="0" smtClean="0"/>
          </a:p>
          <a:p>
            <a:endParaRPr lang="fr-BE" dirty="0" smtClean="0"/>
          </a:p>
          <a:p>
            <a:r>
              <a:rPr lang="fr-BE" sz="1800" dirty="0" smtClean="0"/>
              <a:t>Si vous souhaitez visualiser les exemplaires qui dépendent d’un holding spécifique, cliquez sur « </a:t>
            </a:r>
            <a:r>
              <a:rPr lang="fr-BE" sz="1800" b="1" dirty="0" smtClean="0">
                <a:solidFill>
                  <a:srgbClr val="002060"/>
                </a:solidFill>
              </a:rPr>
              <a:t>Holdings</a:t>
            </a:r>
            <a:r>
              <a:rPr lang="fr-BE" sz="1800" dirty="0" smtClean="0"/>
              <a:t> » en-dessous de la notice dans les résultats de la recherche.</a:t>
            </a:r>
            <a:endParaRPr lang="fr-BE" sz="1800" dirty="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9" name="ZoneTexte 8"/>
          <p:cNvSpPr txBox="1"/>
          <p:nvPr/>
        </p:nvSpPr>
        <p:spPr>
          <a:xfrm>
            <a:off x="2555776" y="4365104"/>
            <a:ext cx="3600400" cy="369332"/>
          </a:xfrm>
          <a:prstGeom prst="rect">
            <a:avLst/>
          </a:prstGeom>
          <a:noFill/>
        </p:spPr>
        <p:txBody>
          <a:bodyPr wrap="square" rtlCol="0">
            <a:spAutoFit/>
          </a:bodyPr>
          <a:lstStyle/>
          <a:p>
            <a:endParaRPr lang="fr-BE" dirty="0"/>
          </a:p>
        </p:txBody>
      </p:sp>
      <p:pic>
        <p:nvPicPr>
          <p:cNvPr id="106498" name="Picture 2"/>
          <p:cNvPicPr>
            <a:picLocks noChangeAspect="1" noChangeArrowheads="1"/>
          </p:cNvPicPr>
          <p:nvPr/>
        </p:nvPicPr>
        <p:blipFill>
          <a:blip r:embed="rId3" cstate="print"/>
          <a:srcRect/>
          <a:stretch>
            <a:fillRect/>
          </a:stretch>
        </p:blipFill>
        <p:spPr bwMode="auto">
          <a:xfrm>
            <a:off x="251520" y="5013176"/>
            <a:ext cx="8064896" cy="869231"/>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251520" y="3068960"/>
            <a:ext cx="8165053" cy="880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0"/>
            <a:ext cx="7992888" cy="936104"/>
          </a:xfrm>
        </p:spPr>
        <p:txBody>
          <a:bodyPr/>
          <a:lstStyle/>
          <a:p>
            <a:pPr marL="457200" indent="-457200">
              <a:buFont typeface="Wingdings" panose="05000000000000000000" pitchFamily="2" charset="2"/>
              <a:buChar char="v"/>
            </a:pPr>
            <a:r>
              <a:rPr lang="fr-BE" sz="2800" dirty="0" smtClean="0"/>
              <a:t>Accéder aux exemplaires et les trier (2)</a:t>
            </a:r>
            <a:endParaRPr lang="fr-BE" sz="2800" dirty="0"/>
          </a:p>
        </p:txBody>
      </p:sp>
      <p:sp>
        <p:nvSpPr>
          <p:cNvPr id="6" name="Espace réservé du contenu 5"/>
          <p:cNvSpPr>
            <a:spLocks noGrp="1"/>
          </p:cNvSpPr>
          <p:nvPr>
            <p:ph idx="1"/>
          </p:nvPr>
        </p:nvSpPr>
        <p:spPr>
          <a:xfrm>
            <a:off x="251520" y="908720"/>
            <a:ext cx="7992888" cy="3024336"/>
          </a:xfrm>
        </p:spPr>
        <p:txBody>
          <a:bodyPr>
            <a:normAutofit fontScale="85000" lnSpcReduction="10000"/>
          </a:bodyPr>
          <a:lstStyle/>
          <a:p>
            <a:pPr marL="114300" indent="0">
              <a:buNone/>
            </a:pPr>
            <a:r>
              <a:rPr lang="fr-BE" sz="2100" dirty="0" smtClean="0"/>
              <a:t>Vous visualisez à présent la liste des Holdings attachés à la notice bibliographique qui vous intéresse.</a:t>
            </a:r>
          </a:p>
          <a:p>
            <a:pPr lvl="2">
              <a:buFont typeface="Wingdings" panose="05000000000000000000" pitchFamily="2" charset="2"/>
              <a:buChar char="ü"/>
            </a:pPr>
            <a:r>
              <a:rPr lang="fr-BE" sz="1900" dirty="0" smtClean="0"/>
              <a:t>La colonne « </a:t>
            </a:r>
            <a:r>
              <a:rPr lang="fr-BE" sz="1900" b="1" u="sng" dirty="0" smtClean="0"/>
              <a:t>No. of items</a:t>
            </a:r>
            <a:r>
              <a:rPr lang="fr-BE" sz="1900" dirty="0" smtClean="0"/>
              <a:t> » indique le </a:t>
            </a:r>
            <a:r>
              <a:rPr lang="fr-BE" sz="1900" b="1" u="sng" dirty="0" smtClean="0"/>
              <a:t>nombre d’exemplaires </a:t>
            </a:r>
            <a:r>
              <a:rPr lang="fr-BE" sz="1900" dirty="0" smtClean="0"/>
              <a:t>qui sont  attachés </a:t>
            </a:r>
            <a:br>
              <a:rPr lang="fr-BE" sz="1900" dirty="0" smtClean="0"/>
            </a:br>
            <a:r>
              <a:rPr lang="fr-BE" sz="1900" dirty="0" smtClean="0"/>
              <a:t>au HOL,</a:t>
            </a:r>
          </a:p>
          <a:p>
            <a:pPr lvl="2">
              <a:buFont typeface="Wingdings" panose="05000000000000000000" pitchFamily="2" charset="2"/>
              <a:buChar char="ü"/>
            </a:pPr>
            <a:r>
              <a:rPr lang="fr-BE" sz="1900" dirty="0" smtClean="0"/>
              <a:t>La colonne «  </a:t>
            </a:r>
            <a:r>
              <a:rPr lang="fr-BE" sz="1900" b="1" u="sng" dirty="0" err="1" smtClean="0"/>
              <a:t>Available</a:t>
            </a:r>
            <a:r>
              <a:rPr lang="fr-BE" sz="1900" dirty="0" smtClean="0"/>
              <a:t> » indique le </a:t>
            </a:r>
            <a:r>
              <a:rPr lang="fr-BE" sz="1900" b="1" u="sng" dirty="0" smtClean="0"/>
              <a:t>nombre d’exemplaires disponibles </a:t>
            </a:r>
            <a:r>
              <a:rPr lang="fr-BE" sz="1900" dirty="0" smtClean="0"/>
              <a:t>qui sont attachés au HOL.</a:t>
            </a:r>
          </a:p>
          <a:p>
            <a:pPr>
              <a:buFont typeface="Wingdings" panose="05000000000000000000" pitchFamily="2" charset="2"/>
              <a:buChar char="ü"/>
            </a:pPr>
            <a:r>
              <a:rPr lang="fr-BE" sz="2100" dirty="0" smtClean="0"/>
              <a:t>A droite de chaque Holding se trouve un bouton « </a:t>
            </a:r>
            <a:r>
              <a:rPr lang="fr-BE" sz="2100" dirty="0" smtClean="0">
                <a:solidFill>
                  <a:srgbClr val="0070C0"/>
                </a:solidFill>
              </a:rPr>
              <a:t>Actions</a:t>
            </a:r>
            <a:r>
              <a:rPr lang="fr-BE" sz="2100" dirty="0" smtClean="0"/>
              <a:t> ». L’option « </a:t>
            </a:r>
            <a:r>
              <a:rPr lang="fr-BE" sz="2100" dirty="0" err="1" smtClean="0">
                <a:solidFill>
                  <a:srgbClr val="0070C0"/>
                </a:solidFill>
              </a:rPr>
              <a:t>View</a:t>
            </a:r>
            <a:r>
              <a:rPr lang="fr-BE" sz="2100" dirty="0" smtClean="0">
                <a:solidFill>
                  <a:srgbClr val="0070C0"/>
                </a:solidFill>
              </a:rPr>
              <a:t> items</a:t>
            </a:r>
            <a:r>
              <a:rPr lang="fr-BE" sz="2100" dirty="0" smtClean="0"/>
              <a:t> » vous permet de visualiser les exemplaires attachés au HOL que vous avez sélectionné.</a:t>
            </a:r>
          </a:p>
          <a:p>
            <a:pPr marL="720725" indent="-365125">
              <a:buClrTx/>
              <a:buFont typeface="Symbol" panose="05050102010706020507" pitchFamily="18" charset="2"/>
              <a:buChar char="Þ"/>
            </a:pPr>
            <a:r>
              <a:rPr lang="fr-BE" sz="2100" i="1" dirty="0" smtClean="0">
                <a:solidFill>
                  <a:srgbClr val="0070C0"/>
                </a:solidFill>
              </a:rPr>
              <a:t>De cette manière, vous avez une vision claire de l’arborescence BIB – HOL – Exemplaire.</a:t>
            </a:r>
          </a:p>
          <a:p>
            <a:pPr>
              <a:buFont typeface="Symbol" panose="05050102010706020507" pitchFamily="18" charset="2"/>
              <a:buChar char="Þ"/>
            </a:pPr>
            <a:endParaRPr lang="fr-BE" sz="2100" dirty="0" smtClean="0"/>
          </a:p>
          <a:p>
            <a:pPr>
              <a:buFont typeface="Wingdings" panose="05000000000000000000" pitchFamily="2" charset="2"/>
              <a:buChar char="ü"/>
            </a:pPr>
            <a:endParaRPr lang="fr-BE" sz="1800" dirty="0" smtClean="0"/>
          </a:p>
          <a:p>
            <a:pPr>
              <a:buFont typeface="Wingdings" panose="05000000000000000000" pitchFamily="2" charset="2"/>
              <a:buChar char="ü"/>
            </a:pPr>
            <a:endParaRPr lang="fr-BE" u="sng" dirty="0" smtClean="0"/>
          </a:p>
          <a:p>
            <a:pPr>
              <a:buNone/>
            </a:pPr>
            <a:endParaRPr lang="fr-BE" i="1" u="sng" dirty="0" smtClean="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5122" name="AutoShape 2" descr="Icône attention alerte information triangle point exclamation à télécharger gratuit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 name="ZoneTexte 9"/>
          <p:cNvSpPr txBox="1"/>
          <p:nvPr/>
        </p:nvSpPr>
        <p:spPr>
          <a:xfrm>
            <a:off x="1691680" y="4869160"/>
            <a:ext cx="5256584" cy="369332"/>
          </a:xfrm>
          <a:prstGeom prst="rect">
            <a:avLst/>
          </a:prstGeom>
          <a:noFill/>
        </p:spPr>
        <p:txBody>
          <a:bodyPr wrap="square" rtlCol="0">
            <a:spAutoFit/>
          </a:bodyPr>
          <a:lstStyle/>
          <a:p>
            <a:endParaRPr lang="fr-BE" dirty="0"/>
          </a:p>
        </p:txBody>
      </p:sp>
      <p:pic>
        <p:nvPicPr>
          <p:cNvPr id="78850" name="Picture 2"/>
          <p:cNvPicPr>
            <a:picLocks noChangeAspect="1" noChangeArrowheads="1"/>
          </p:cNvPicPr>
          <p:nvPr/>
        </p:nvPicPr>
        <p:blipFill>
          <a:blip r:embed="rId3" cstate="print"/>
          <a:srcRect/>
          <a:stretch>
            <a:fillRect/>
          </a:stretch>
        </p:blipFill>
        <p:spPr bwMode="auto">
          <a:xfrm>
            <a:off x="179512" y="4005064"/>
            <a:ext cx="8233638" cy="2304256"/>
          </a:xfrm>
          <a:prstGeom prst="rect">
            <a:avLst/>
          </a:prstGeom>
          <a:noFill/>
          <a:ln w="9525">
            <a:noFill/>
            <a:miter lim="800000"/>
            <a:headEnd/>
            <a:tailEnd/>
          </a:ln>
        </p:spPr>
      </p:pic>
    </p:spTree>
    <p:extLst>
      <p:ext uri="{BB962C8B-B14F-4D97-AF65-F5344CB8AC3E}">
        <p14:creationId xmlns:p14="http://schemas.microsoft.com/office/powerpoint/2010/main" val="4200396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0648"/>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a:off x="1475656" y="3284984"/>
            <a:ext cx="0" cy="2088232"/>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1520" y="5373215"/>
            <a:ext cx="2232248" cy="876605"/>
          </a:xfrm>
          <a:prstGeom prst="wedgeRectCallout">
            <a:avLst>
              <a:gd name="adj1" fmla="val -22001"/>
              <a:gd name="adj2" fmla="val -14717"/>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Choix pour limiter </a:t>
            </a:r>
            <a:br>
              <a:rPr lang="fr-BE" sz="1600" b="1" dirty="0" smtClean="0">
                <a:solidFill>
                  <a:schemeClr val="tx2">
                    <a:lumMod val="50000"/>
                  </a:schemeClr>
                </a:solidFill>
                <a:effectLst>
                  <a:outerShdw blurRad="38100" dist="38100" dir="2700000" algn="tl">
                    <a:srgbClr val="000000">
                      <a:alpha val="43137"/>
                    </a:srgbClr>
                  </a:outerShdw>
                </a:effectLst>
              </a:rPr>
            </a:br>
            <a:r>
              <a:rPr lang="fr-BE" sz="1600" b="1" dirty="0" smtClean="0">
                <a:solidFill>
                  <a:schemeClr val="tx2">
                    <a:lumMod val="50000"/>
                  </a:schemeClr>
                </a:solidFill>
                <a:effectLst>
                  <a:outerShdw blurRad="38100" dist="38100" dir="2700000" algn="tl">
                    <a:srgbClr val="000000">
                      <a:alpha val="43137"/>
                    </a:srgbClr>
                  </a:outerShdw>
                </a:effectLst>
              </a:rPr>
              <a:t>la liste </a:t>
            </a:r>
            <a:r>
              <a:rPr lang="fr-BE" sz="1600" b="1" smtClean="0">
                <a:solidFill>
                  <a:schemeClr val="tx2">
                    <a:lumMod val="50000"/>
                  </a:schemeClr>
                </a:solidFill>
                <a:effectLst>
                  <a:outerShdw blurRad="38100" dist="38100" dir="2700000" algn="tl">
                    <a:srgbClr val="000000">
                      <a:alpha val="43137"/>
                    </a:srgbClr>
                  </a:outerShdw>
                </a:effectLst>
              </a:rPr>
              <a:t>aux exemplaires disponibles </a:t>
            </a:r>
            <a:r>
              <a:rPr lang="fr-BE" sz="1600" b="1" dirty="0" smtClean="0">
                <a:solidFill>
                  <a:schemeClr val="tx2">
                    <a:lumMod val="50000"/>
                  </a:schemeClr>
                </a:solidFill>
                <a:effectLst>
                  <a:outerShdw blurRad="38100" dist="38100" dir="2700000" algn="tl">
                    <a:srgbClr val="000000">
                      <a:alpha val="43137"/>
                    </a:srgbClr>
                  </a:outerShdw>
                </a:effectLst>
              </a:rPr>
              <a:t>ou non</a:t>
            </a:r>
            <a:endParaRPr lang="fr-BE" sz="1600" b="1" dirty="0">
              <a:solidFill>
                <a:schemeClr val="tx2">
                  <a:lumMod val="50000"/>
                </a:schemeClr>
              </a:solidFill>
              <a:effectLst>
                <a:outerShdw blurRad="38100" dist="38100" dir="2700000" algn="tl">
                  <a:srgbClr val="000000">
                    <a:alpha val="43137"/>
                  </a:srgbClr>
                </a:outerShdw>
              </a:effectLst>
            </a:endParaRPr>
          </a:p>
        </p:txBody>
      </p:sp>
      <p:sp>
        <p:nvSpPr>
          <p:cNvPr id="11" name="Rectangle 10"/>
          <p:cNvSpPr/>
          <p:nvPr/>
        </p:nvSpPr>
        <p:spPr>
          <a:xfrm>
            <a:off x="3203848" y="5817773"/>
            <a:ext cx="1391159" cy="432048"/>
          </a:xfrm>
          <a:prstGeom prst="wedgeRectCallout">
            <a:avLst>
              <a:gd name="adj1" fmla="val -22001"/>
              <a:gd name="adj2" fmla="val -14717"/>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2">
                    <a:lumMod val="50000"/>
                  </a:schemeClr>
                </a:solidFill>
                <a:effectLst>
                  <a:outerShdw blurRad="38100" dist="38100" dir="2700000" algn="tl">
                    <a:srgbClr val="000000">
                      <a:alpha val="43137"/>
                    </a:srgbClr>
                  </a:outerShdw>
                </a:effectLst>
              </a:rPr>
              <a:t>Choix de tris</a:t>
            </a:r>
            <a:endParaRPr lang="fr-BE" sz="1600" b="1" dirty="0">
              <a:solidFill>
                <a:schemeClr val="tx2">
                  <a:lumMod val="50000"/>
                </a:schemeClr>
              </a:solidFill>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4" cstate="print"/>
          <a:stretch>
            <a:fillRect/>
          </a:stretch>
        </p:blipFill>
        <p:spPr>
          <a:xfrm>
            <a:off x="1854064" y="2276872"/>
            <a:ext cx="1997856" cy="2438741"/>
          </a:xfrm>
          <a:prstGeom prst="rect">
            <a:avLst/>
          </a:prstGeom>
        </p:spPr>
      </p:pic>
      <p:cxnSp>
        <p:nvCxnSpPr>
          <p:cNvPr id="12" name="Connecteur droit avec flèche 11"/>
          <p:cNvCxnSpPr/>
          <p:nvPr/>
        </p:nvCxnSpPr>
        <p:spPr>
          <a:xfrm>
            <a:off x="3707904" y="2492896"/>
            <a:ext cx="0" cy="309634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315087" y="5271267"/>
            <a:ext cx="3073336" cy="1323439"/>
          </a:xfrm>
          <a:prstGeom prst="rect">
            <a:avLst/>
          </a:prstGeom>
          <a:solidFill>
            <a:schemeClr val="accent2">
              <a:lumMod val="40000"/>
              <a:lumOff val="60000"/>
            </a:schemeClr>
          </a:solidFill>
        </p:spPr>
        <p:txBody>
          <a:bodyPr wrap="square" rtlCol="0">
            <a:spAutoFit/>
          </a:bodyPr>
          <a:lstStyle/>
          <a:p>
            <a:pPr algn="ctr"/>
            <a:r>
              <a:rPr lang="fr-BE" sz="1600" smtClean="0"/>
              <a:t>Tri par défaut = Chron/Enum : porte sur les niveaux de chronologie et d’énumération, puis la description, bibliothèque et localisation,</a:t>
            </a:r>
            <a:endParaRPr lang="fr-BE" sz="1600"/>
          </a:p>
        </p:txBody>
      </p:sp>
      <p:sp>
        <p:nvSpPr>
          <p:cNvPr id="8" name="Flèche droite à entaille 7"/>
          <p:cNvSpPr/>
          <p:nvPr/>
        </p:nvSpPr>
        <p:spPr>
          <a:xfrm>
            <a:off x="4595007" y="5949280"/>
            <a:ext cx="720080" cy="95920"/>
          </a:xfrm>
          <a:prstGeom prst="notchedRigh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1535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7</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sp>
        <p:nvSpPr>
          <p:cNvPr id="4" name="Titre 1"/>
          <p:cNvSpPr txBox="1">
            <a:spLocks/>
          </p:cNvSpPr>
          <p:nvPr/>
        </p:nvSpPr>
        <p:spPr>
          <a:xfrm>
            <a:off x="179512" y="188640"/>
            <a:ext cx="8208912" cy="792088"/>
          </a:xfrm>
          <a:prstGeom prst="rect">
            <a:avLst/>
          </a:prstGeom>
        </p:spPr>
        <p:txBody>
          <a:body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fr-BE" sz="32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 </a:t>
            </a:r>
            <a:r>
              <a:rPr kumimoji="0" lang="fr-BE" sz="28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Comment</a:t>
            </a:r>
            <a:r>
              <a:rPr kumimoji="0" lang="fr-BE" sz="2800" b="0" i="0" u="none" strike="noStrike" kern="1200" cap="none" spc="-100" normalizeH="0" noProof="0" dirty="0" smtClean="0">
                <a:ln>
                  <a:noFill/>
                </a:ln>
                <a:solidFill>
                  <a:schemeClr val="tx2"/>
                </a:solidFill>
                <a:effectLst/>
                <a:uLnTx/>
                <a:uFillTx/>
                <a:latin typeface="Arial Rounded MT Bold" pitchFamily="34" charset="0"/>
                <a:ea typeface="+mj-ea"/>
                <a:cs typeface="+mj-cs"/>
              </a:rPr>
              <a:t> se présentent les </a:t>
            </a:r>
            <a:r>
              <a:rPr lang="fr-BE" sz="2800" spc="-100" dirty="0" smtClean="0">
                <a:solidFill>
                  <a:schemeClr val="tx2"/>
                </a:solidFill>
                <a:latin typeface="Arial Rounded MT Bold" pitchFamily="34" charset="0"/>
                <a:ea typeface="+mj-ea"/>
                <a:cs typeface="+mj-cs"/>
              </a:rPr>
              <a:t>exemplaires</a:t>
            </a:r>
            <a:r>
              <a:rPr kumimoji="0" lang="fr-BE" sz="2800" b="0" i="0" u="none" strike="noStrike" kern="1200" cap="none" spc="-100" normalizeH="0" noProof="0" dirty="0" smtClean="0">
                <a:ln>
                  <a:noFill/>
                </a:ln>
                <a:solidFill>
                  <a:schemeClr val="tx2"/>
                </a:solidFill>
                <a:effectLst/>
                <a:uLnTx/>
                <a:uFillTx/>
                <a:latin typeface="Arial Rounded MT Bold" pitchFamily="34" charset="0"/>
                <a:ea typeface="+mj-ea"/>
                <a:cs typeface="+mj-cs"/>
              </a:rPr>
              <a:t> ?</a:t>
            </a:r>
            <a:endParaRPr kumimoji="0" lang="fr-BE" sz="28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
        <p:nvSpPr>
          <p:cNvPr id="5" name="ZoneTexte 4"/>
          <p:cNvSpPr txBox="1"/>
          <p:nvPr/>
        </p:nvSpPr>
        <p:spPr>
          <a:xfrm>
            <a:off x="395536" y="908720"/>
            <a:ext cx="7704856" cy="3754874"/>
          </a:xfrm>
          <a:prstGeom prst="rect">
            <a:avLst/>
          </a:prstGeom>
          <a:noFill/>
        </p:spPr>
        <p:txBody>
          <a:bodyPr wrap="square" rtlCol="0">
            <a:spAutoFit/>
          </a:bodyPr>
          <a:lstStyle/>
          <a:p>
            <a:r>
              <a:rPr lang="fr-BE" b="1" dirty="0" smtClean="0"/>
              <a:t>Vous pouvez visualiser (sans possibilité de modifier) le détail des exemplaires</a:t>
            </a:r>
          </a:p>
          <a:p>
            <a:pPr>
              <a:buFont typeface="Arial" pitchFamily="34" charset="0"/>
              <a:buChar char="•"/>
            </a:pPr>
            <a:r>
              <a:rPr lang="fr-BE" dirty="0" smtClean="0"/>
              <a:t> en cliquant sur le code à barres,</a:t>
            </a:r>
          </a:p>
          <a:p>
            <a:pPr>
              <a:buFont typeface="Arial" pitchFamily="34" charset="0"/>
              <a:buChar char="•"/>
            </a:pPr>
            <a:r>
              <a:rPr lang="fr-BE" dirty="0" smtClean="0"/>
              <a:t> ou en cliquant sur le bouton « Actions » (à droite) et en choisissant « </a:t>
            </a:r>
            <a:r>
              <a:rPr lang="fr-BE" dirty="0" err="1" smtClean="0"/>
              <a:t>View</a:t>
            </a:r>
            <a:r>
              <a:rPr lang="fr-BE" dirty="0" smtClean="0"/>
              <a:t> »</a:t>
            </a:r>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r>
              <a:rPr lang="fr-BE" sz="2000" b="1" dirty="0" smtClean="0"/>
              <a:t>Les informations relatives à l’exemplaire sont réparties dans 5 onglets, dont le plus important est intitulé « General information » :</a:t>
            </a:r>
            <a:endParaRPr lang="fr-BE" sz="2000" b="1" dirty="0"/>
          </a:p>
        </p:txBody>
      </p:sp>
      <p:pic>
        <p:nvPicPr>
          <p:cNvPr id="1026" name="Picture 2"/>
          <p:cNvPicPr>
            <a:picLocks noChangeAspect="1" noChangeArrowheads="1"/>
          </p:cNvPicPr>
          <p:nvPr/>
        </p:nvPicPr>
        <p:blipFill>
          <a:blip r:embed="rId2" cstate="print"/>
          <a:srcRect/>
          <a:stretch>
            <a:fillRect/>
          </a:stretch>
        </p:blipFill>
        <p:spPr bwMode="auto">
          <a:xfrm>
            <a:off x="395536" y="2060848"/>
            <a:ext cx="7992888" cy="1758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528" y="4725144"/>
            <a:ext cx="809899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0664" y="153744"/>
            <a:ext cx="7992888" cy="792088"/>
          </a:xfrm>
        </p:spPr>
        <p:txBody>
          <a:bodyPr/>
          <a:lstStyle/>
          <a:p>
            <a:pPr marL="457200" lvl="0" indent="-457200">
              <a:buFont typeface="Wingdings" panose="05000000000000000000" pitchFamily="2" charset="2"/>
              <a:buChar char="v"/>
            </a:pPr>
            <a:r>
              <a:rPr lang="fr-BE" sz="2400" dirty="0" smtClean="0"/>
              <a:t>L’onglet </a:t>
            </a:r>
            <a:r>
              <a:rPr lang="fr-BE" sz="2400" dirty="0"/>
              <a:t>« General information » (1) </a:t>
            </a:r>
            <a:r>
              <a:rPr lang="fr-BE" dirty="0"/>
              <a:t/>
            </a:r>
            <a:br>
              <a:rPr lang="fr-BE" dirty="0"/>
            </a:br>
            <a:endParaRPr lang="fr-BE" dirty="0"/>
          </a:p>
        </p:txBody>
      </p:sp>
      <p:sp>
        <p:nvSpPr>
          <p:cNvPr id="6" name="Espace réservé du contenu 5"/>
          <p:cNvSpPr>
            <a:spLocks noGrp="1"/>
          </p:cNvSpPr>
          <p:nvPr>
            <p:ph idx="1"/>
          </p:nvPr>
        </p:nvSpPr>
        <p:spPr>
          <a:xfrm>
            <a:off x="251520" y="692696"/>
            <a:ext cx="7992888" cy="5708104"/>
          </a:xfrm>
        </p:spPr>
        <p:txBody>
          <a:bodyPr/>
          <a:lstStyle/>
          <a:p>
            <a:pPr marL="114300" indent="0">
              <a:buNone/>
            </a:pPr>
            <a:r>
              <a:rPr lang="fr-BE" dirty="0" smtClean="0"/>
              <a:t>Lorsque vous visualisez un exemplaire, il s’ouvre sur l’onglet « General information ».</a:t>
            </a:r>
          </a:p>
          <a:p>
            <a:pPr marL="114300" indent="0">
              <a:buNone/>
            </a:pPr>
            <a:r>
              <a:rPr lang="fr-BE" dirty="0" smtClean="0"/>
              <a:t>L’onglet </a:t>
            </a:r>
            <a:r>
              <a:rPr lang="fr-BE" dirty="0"/>
              <a:t>est divisé en </a:t>
            </a:r>
            <a:r>
              <a:rPr lang="fr-BE" u="sng" dirty="0"/>
              <a:t>3 cadres</a:t>
            </a:r>
            <a:r>
              <a:rPr lang="fr-BE" dirty="0"/>
              <a:t>:</a:t>
            </a:r>
          </a:p>
          <a:p>
            <a:pPr marL="114300" indent="0">
              <a:buNone/>
            </a:pPr>
            <a:endParaRPr lang="fr-BE"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8</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772816"/>
            <a:ext cx="5760720" cy="4680000"/>
          </a:xfrm>
          <a:prstGeom prst="rect">
            <a:avLst/>
          </a:prstGeom>
          <a:noFill/>
          <a:ln>
            <a:noFill/>
          </a:ln>
          <a:extLst/>
        </p:spPr>
      </p:pic>
      <p:sp>
        <p:nvSpPr>
          <p:cNvPr id="8" name="Rectangle 7"/>
          <p:cNvSpPr/>
          <p:nvPr/>
        </p:nvSpPr>
        <p:spPr>
          <a:xfrm>
            <a:off x="179512" y="3140968"/>
            <a:ext cx="1800199" cy="1224136"/>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2"/>
                </a:solidFill>
                <a:effectLst>
                  <a:outerShdw blurRad="38100" dist="38100" dir="2700000" algn="tl">
                    <a:srgbClr val="000000">
                      <a:alpha val="43137"/>
                    </a:srgbClr>
                  </a:outerShdw>
                </a:effectLst>
              </a:rPr>
              <a:t>Informations générales </a:t>
            </a:r>
            <a:br>
              <a:rPr lang="fr-BE" sz="1400" dirty="0" smtClean="0">
                <a:solidFill>
                  <a:schemeClr val="tx2"/>
                </a:solidFill>
                <a:effectLst>
                  <a:outerShdw blurRad="38100" dist="38100" dir="2700000" algn="tl">
                    <a:srgbClr val="000000">
                      <a:alpha val="43137"/>
                    </a:srgbClr>
                  </a:outerShdw>
                </a:effectLst>
              </a:rPr>
            </a:br>
            <a:r>
              <a:rPr lang="fr-BE" sz="1400" dirty="0" smtClean="0">
                <a:solidFill>
                  <a:schemeClr val="tx2"/>
                </a:solidFill>
                <a:effectLst>
                  <a:outerShdw blurRad="38100" dist="38100" dir="2700000" algn="tl">
                    <a:srgbClr val="000000">
                      <a:alpha val="43137"/>
                    </a:srgbClr>
                  </a:outerShdw>
                </a:effectLst>
              </a:rPr>
              <a:t>de l’inventaire</a:t>
            </a:r>
            <a:endParaRPr lang="fr-BE" sz="1400" dirty="0">
              <a:solidFill>
                <a:schemeClr val="tx2"/>
              </a:solidFill>
              <a:effectLst>
                <a:outerShdw blurRad="38100" dist="38100" dir="2700000" algn="tl">
                  <a:srgbClr val="000000">
                    <a:alpha val="43137"/>
                  </a:srgbClr>
                </a:outerShdw>
              </a:effectLst>
            </a:endParaRPr>
          </a:p>
        </p:txBody>
      </p:sp>
      <p:sp>
        <p:nvSpPr>
          <p:cNvPr id="9" name="Rectangle 8"/>
          <p:cNvSpPr/>
          <p:nvPr/>
        </p:nvSpPr>
        <p:spPr>
          <a:xfrm>
            <a:off x="6588756" y="4731207"/>
            <a:ext cx="1871636" cy="1080120"/>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solidFill>
                  <a:schemeClr val="tx2"/>
                </a:solidFill>
                <a:effectLst>
                  <a:outerShdw blurRad="38100" dist="38100" dir="2700000" algn="tl">
                    <a:srgbClr val="000000">
                      <a:alpha val="43137"/>
                    </a:srgbClr>
                  </a:outerShdw>
                </a:effectLst>
              </a:rPr>
              <a:t>Informations </a:t>
            </a:r>
            <a:br>
              <a:rPr lang="fr-BE" sz="1400" dirty="0" smtClean="0">
                <a:solidFill>
                  <a:schemeClr val="tx2"/>
                </a:solidFill>
                <a:effectLst>
                  <a:outerShdw blurRad="38100" dist="38100" dir="2700000" algn="tl">
                    <a:srgbClr val="000000">
                      <a:alpha val="43137"/>
                    </a:srgbClr>
                  </a:outerShdw>
                </a:effectLst>
              </a:rPr>
            </a:br>
            <a:r>
              <a:rPr lang="fr-BE" sz="1400" dirty="0" smtClean="0">
                <a:solidFill>
                  <a:schemeClr val="tx2"/>
                </a:solidFill>
                <a:effectLst>
                  <a:outerShdw blurRad="38100" dist="38100" dir="2700000" algn="tl">
                    <a:srgbClr val="000000">
                      <a:alpha val="43137"/>
                    </a:srgbClr>
                  </a:outerShdw>
                </a:effectLst>
              </a:rPr>
              <a:t>de localisation permanente</a:t>
            </a:r>
            <a:endParaRPr lang="fr-BE" sz="1400" dirty="0">
              <a:solidFill>
                <a:schemeClr val="tx2"/>
              </a:solidFill>
              <a:effectLst>
                <a:outerShdw blurRad="38100" dist="38100" dir="2700000" algn="tl">
                  <a:srgbClr val="000000">
                    <a:alpha val="43137"/>
                  </a:srgbClr>
                </a:outerShdw>
              </a:effectLst>
            </a:endParaRPr>
          </a:p>
        </p:txBody>
      </p:sp>
      <p:sp>
        <p:nvSpPr>
          <p:cNvPr id="10" name="Rectangle 9"/>
          <p:cNvSpPr/>
          <p:nvPr/>
        </p:nvSpPr>
        <p:spPr>
          <a:xfrm>
            <a:off x="107505" y="5373216"/>
            <a:ext cx="1512247" cy="936104"/>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chemeClr val="tx2"/>
                </a:solidFill>
                <a:effectLst>
                  <a:outerShdw blurRad="38100" dist="38100" dir="2700000" algn="tl">
                    <a:srgbClr val="000000">
                      <a:alpha val="43137"/>
                    </a:srgbClr>
                  </a:outerShdw>
                </a:effectLst>
              </a:rPr>
              <a:t>Informations </a:t>
            </a:r>
            <a:br>
              <a:rPr lang="fr-BE" sz="1400" dirty="0">
                <a:solidFill>
                  <a:schemeClr val="tx2"/>
                </a:solidFill>
                <a:effectLst>
                  <a:outerShdw blurRad="38100" dist="38100" dir="2700000" algn="tl">
                    <a:srgbClr val="000000">
                      <a:alpha val="43137"/>
                    </a:srgbClr>
                  </a:outerShdw>
                </a:effectLst>
              </a:rPr>
            </a:br>
            <a:r>
              <a:rPr lang="fr-BE" sz="1400" dirty="0">
                <a:solidFill>
                  <a:schemeClr val="tx2"/>
                </a:solidFill>
                <a:effectLst>
                  <a:outerShdw blurRad="38100" dist="38100" dir="2700000" algn="tl">
                    <a:srgbClr val="000000">
                      <a:alpha val="43137"/>
                    </a:srgbClr>
                  </a:outerShdw>
                </a:effectLst>
              </a:rPr>
              <a:t>de </a:t>
            </a:r>
            <a:r>
              <a:rPr lang="fr-BE" sz="1400" dirty="0" smtClean="0">
                <a:solidFill>
                  <a:schemeClr val="tx2"/>
                </a:solidFill>
                <a:effectLst>
                  <a:outerShdw blurRad="38100" dist="38100" dir="2700000" algn="tl">
                    <a:srgbClr val="000000">
                      <a:alpha val="43137"/>
                    </a:srgbClr>
                  </a:outerShdw>
                </a:effectLst>
              </a:rPr>
              <a:t>localisation</a:t>
            </a:r>
          </a:p>
          <a:p>
            <a:pPr algn="ctr"/>
            <a:r>
              <a:rPr lang="fr-BE" sz="1400" dirty="0" smtClean="0">
                <a:solidFill>
                  <a:schemeClr val="tx2"/>
                </a:solidFill>
                <a:effectLst>
                  <a:outerShdw blurRad="38100" dist="38100" dir="2700000" algn="tl">
                    <a:srgbClr val="000000">
                      <a:alpha val="43137"/>
                    </a:srgbClr>
                  </a:outerShdw>
                </a:effectLst>
              </a:rPr>
              <a:t>temporaire </a:t>
            </a:r>
            <a:endParaRPr lang="fr-BE" sz="1400" dirty="0">
              <a:solidFill>
                <a:schemeClr val="tx2"/>
              </a:solidFill>
              <a:effectLst>
                <a:outerShdw blurRad="38100" dist="38100" dir="2700000" algn="tl">
                  <a:srgbClr val="000000">
                    <a:alpha val="43137"/>
                  </a:srgbClr>
                </a:outerShdw>
              </a:effectLst>
            </a:endParaRPr>
          </a:p>
        </p:txBody>
      </p:sp>
      <p:sp>
        <p:nvSpPr>
          <p:cNvPr id="11" name="Parenthèse fermante 10"/>
          <p:cNvSpPr/>
          <p:nvPr/>
        </p:nvSpPr>
        <p:spPr>
          <a:xfrm>
            <a:off x="6156748" y="4911227"/>
            <a:ext cx="216024" cy="720080"/>
          </a:xfrm>
          <a:prstGeom prst="righ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
        <p:nvSpPr>
          <p:cNvPr id="12" name="Parenthèse ouvrante 11"/>
          <p:cNvSpPr/>
          <p:nvPr/>
        </p:nvSpPr>
        <p:spPr>
          <a:xfrm>
            <a:off x="2015714" y="2834423"/>
            <a:ext cx="216024" cy="1836464"/>
          </a:xfrm>
          <a:prstGeom prst="lef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
        <p:nvSpPr>
          <p:cNvPr id="13" name="Parenthèse ouvrante 12"/>
          <p:cNvSpPr/>
          <p:nvPr/>
        </p:nvSpPr>
        <p:spPr>
          <a:xfrm>
            <a:off x="1817692" y="5553495"/>
            <a:ext cx="216025" cy="755825"/>
          </a:xfrm>
          <a:prstGeom prst="leftBracket">
            <a:avLst/>
          </a:prstGeom>
          <a:ln>
            <a:solidFill>
              <a:srgbClr val="0070C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BE"/>
          </a:p>
        </p:txBody>
      </p:sp>
    </p:spTree>
    <p:extLst>
      <p:ext uri="{BB962C8B-B14F-4D97-AF65-F5344CB8AC3E}">
        <p14:creationId xmlns:p14="http://schemas.microsoft.com/office/powerpoint/2010/main" val="415927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864" y="148269"/>
            <a:ext cx="7992888" cy="1143000"/>
          </a:xfrm>
        </p:spPr>
        <p:txBody>
          <a:bodyPr/>
          <a:lstStyle/>
          <a:p>
            <a:pPr marL="457200" lvl="0" indent="-457200">
              <a:buFont typeface="Wingdings" panose="05000000000000000000" pitchFamily="2" charset="2"/>
              <a:buChar char="v"/>
            </a:pPr>
            <a:r>
              <a:rPr lang="fr-BE" sz="2400" dirty="0"/>
              <a:t>L’onglet « General information » (2)</a:t>
            </a:r>
            <a:r>
              <a:rPr lang="fr-BE" dirty="0"/>
              <a:t/>
            </a:r>
            <a:br>
              <a:rPr lang="fr-BE" dirty="0"/>
            </a:br>
            <a:endParaRPr lang="fr-BE" dirty="0"/>
          </a:p>
        </p:txBody>
      </p:sp>
      <p:sp>
        <p:nvSpPr>
          <p:cNvPr id="6" name="Espace réservé du contenu 5"/>
          <p:cNvSpPr>
            <a:spLocks noGrp="1"/>
          </p:cNvSpPr>
          <p:nvPr>
            <p:ph idx="1"/>
          </p:nvPr>
        </p:nvSpPr>
        <p:spPr>
          <a:xfrm>
            <a:off x="251520" y="908720"/>
            <a:ext cx="7992888" cy="5492080"/>
          </a:xfrm>
        </p:spPr>
        <p:txBody>
          <a:bodyPr>
            <a:normAutofit lnSpcReduction="10000"/>
          </a:bodyPr>
          <a:lstStyle/>
          <a:p>
            <a:pPr marL="114300" indent="0">
              <a:buNone/>
            </a:pPr>
            <a:r>
              <a:rPr lang="fr-BE" u="sng" dirty="0" smtClean="0"/>
              <a:t>Que signifient ces 3 cadres ?</a:t>
            </a:r>
            <a:endParaRPr lang="fr-BE" u="sng" dirty="0"/>
          </a:p>
          <a:p>
            <a:r>
              <a:rPr lang="fr-BE" i="1" dirty="0" smtClean="0">
                <a:solidFill>
                  <a:srgbClr val="00B0F0"/>
                </a:solidFill>
              </a:rPr>
              <a:t>Les informations </a:t>
            </a:r>
            <a:r>
              <a:rPr lang="fr-BE" i="1" dirty="0">
                <a:solidFill>
                  <a:srgbClr val="00B0F0"/>
                </a:solidFill>
              </a:rPr>
              <a:t>générales </a:t>
            </a:r>
            <a:r>
              <a:rPr lang="fr-BE" i="1" dirty="0" smtClean="0">
                <a:solidFill>
                  <a:srgbClr val="00B0F0"/>
                </a:solidFill>
              </a:rPr>
              <a:t>d’inventaire</a:t>
            </a:r>
          </a:p>
          <a:p>
            <a:pPr lvl="1"/>
            <a:r>
              <a:rPr lang="fr-BE" i="1" dirty="0" smtClean="0"/>
              <a:t>Ce sont les éléments qui permettent d’identifier un exemplaire physique (un livre, un fascicule de périodique, une carte, etc.) de manière précise:</a:t>
            </a:r>
          </a:p>
          <a:p>
            <a:pPr lvl="2"/>
            <a:r>
              <a:rPr lang="fr-BE" i="1" dirty="0" smtClean="0"/>
              <a:t>le </a:t>
            </a:r>
            <a:r>
              <a:rPr lang="fr-BE" i="1" dirty="0" err="1" smtClean="0"/>
              <a:t>code-barre</a:t>
            </a:r>
            <a:r>
              <a:rPr lang="fr-BE" i="1" dirty="0" smtClean="0"/>
              <a:t>,</a:t>
            </a:r>
          </a:p>
          <a:p>
            <a:pPr lvl="2"/>
            <a:r>
              <a:rPr lang="fr-BE" i="1" dirty="0" smtClean="0"/>
              <a:t>le type de document (Livre, fascicule, etc.),</a:t>
            </a:r>
          </a:p>
          <a:p>
            <a:pPr lvl="2"/>
            <a:r>
              <a:rPr lang="fr-BE" i="1" dirty="0" smtClean="0"/>
              <a:t>la numérotation et la chronologie (vol. 5, fasc. 4, 1980),</a:t>
            </a:r>
          </a:p>
          <a:p>
            <a:pPr lvl="2"/>
            <a:r>
              <a:rPr lang="fr-BE" i="1" dirty="0" smtClean="0"/>
              <a:t>la date de réception,</a:t>
            </a:r>
          </a:p>
          <a:p>
            <a:pPr lvl="2"/>
            <a:r>
              <a:rPr lang="fr-BE" i="1" dirty="0" smtClean="0"/>
              <a:t>etc.</a:t>
            </a:r>
          </a:p>
          <a:p>
            <a:r>
              <a:rPr lang="fr-BE" i="1" dirty="0" smtClean="0">
                <a:solidFill>
                  <a:srgbClr val="00B0F0"/>
                </a:solidFill>
              </a:rPr>
              <a:t>Les informations de localisation permanente</a:t>
            </a:r>
          </a:p>
          <a:p>
            <a:pPr lvl="1"/>
            <a:r>
              <a:rPr lang="fr-BE" i="1" dirty="0" smtClean="0"/>
              <a:t>Ce sont les éléments qui permettent de localiser le document (Bibliothèque, localisation, </a:t>
            </a:r>
            <a:r>
              <a:rPr lang="fr-BE" i="1" u="sng" dirty="0" smtClean="0"/>
              <a:t>mais pas</a:t>
            </a:r>
            <a:r>
              <a:rPr lang="fr-BE" i="1" dirty="0" smtClean="0"/>
              <a:t> la cote). Ils sont repris automatiquement de la notice Holding.</a:t>
            </a:r>
          </a:p>
          <a:p>
            <a:r>
              <a:rPr lang="fr-BE" i="1" dirty="0" smtClean="0">
                <a:solidFill>
                  <a:srgbClr val="00B0F0"/>
                </a:solidFill>
              </a:rPr>
              <a:t>Les informations de localisation temporaire</a:t>
            </a:r>
            <a:endParaRPr lang="fr-BE" i="1" dirty="0">
              <a:solidFill>
                <a:srgbClr val="00B0F0"/>
              </a:solidFill>
            </a:endParaRPr>
          </a:p>
          <a:p>
            <a:pPr lvl="1"/>
            <a:r>
              <a:rPr lang="fr-BE" i="1" dirty="0" smtClean="0"/>
              <a:t>La plupart des exemplaires n’en comportent pas. Cette zone est utilisée uniquement pour localiser temporairement un document en-dehors de son emplacement habituel. Par exemple, les nouveaux fascicules de périodiques qui sont placés sur un présentoir.</a:t>
            </a:r>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9</a:t>
            </a:fld>
            <a:endParaRPr lang="en-US"/>
          </a:p>
        </p:txBody>
      </p:sp>
      <p:sp>
        <p:nvSpPr>
          <p:cNvPr id="3" name="Espace réservé du pied de page 2"/>
          <p:cNvSpPr>
            <a:spLocks noGrp="1"/>
          </p:cNvSpPr>
          <p:nvPr>
            <p:ph type="ftr" sz="quarter" idx="3"/>
          </p:nvPr>
        </p:nvSpPr>
        <p:spPr/>
        <p:txBody>
          <a:bodyPr/>
          <a:lstStyle/>
          <a:p>
            <a:r>
              <a:rPr lang="en-US" dirty="0" smtClean="0"/>
              <a:t>Alma @ </a:t>
            </a:r>
            <a:r>
              <a:rPr lang="en-US" dirty="0" err="1" smtClean="0"/>
              <a:t>ULg</a:t>
            </a:r>
            <a:r>
              <a:rPr lang="en-US" dirty="0" smtClean="0"/>
              <a:t> – Resource Management – Comment </a:t>
            </a:r>
            <a:r>
              <a:rPr lang="en-US" dirty="0" err="1" smtClean="0"/>
              <a:t>exemplariser</a:t>
            </a:r>
            <a:endParaRPr lang="en-US" dirty="0"/>
          </a:p>
        </p:txBody>
      </p:sp>
      <p:cxnSp>
        <p:nvCxnSpPr>
          <p:cNvPr id="44" name="Connecteur droit avec flèche 43"/>
          <p:cNvCxnSpPr/>
          <p:nvPr/>
        </p:nvCxnSpPr>
        <p:spPr>
          <a:xfrm>
            <a:off x="1294545" y="4466379"/>
            <a:ext cx="0" cy="0"/>
          </a:xfrm>
          <a:prstGeom prst="straightConnector1">
            <a:avLst/>
          </a:prstGeom>
          <a:ln w="254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091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FO_ALMA</Template>
  <TotalTime>5613</TotalTime>
  <Words>2044</Words>
  <Application>Microsoft Office PowerPoint</Application>
  <PresentationFormat>Affichage à l'écran (4:3)</PresentationFormat>
  <Paragraphs>443</Paragraphs>
  <Slides>31</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Arial Rounded MT Bold</vt:lpstr>
      <vt:lpstr>Calibri</vt:lpstr>
      <vt:lpstr>Symbol</vt:lpstr>
      <vt:lpstr>Wingdings</vt:lpstr>
      <vt:lpstr>Contiguïté</vt:lpstr>
      <vt:lpstr>How to ?  Comment exemplariser des fascicules de périodiques </vt:lpstr>
      <vt:lpstr>Rôles des utilisateurs</vt:lpstr>
      <vt:lpstr>L’arborescence BIB – HOL – Exemplaires</vt:lpstr>
      <vt:lpstr> Accéder aux exemplaires et les trier (1)</vt:lpstr>
      <vt:lpstr>Accéder aux exemplaires et les trier (2)</vt:lpstr>
      <vt:lpstr>Présentation PowerPoint</vt:lpstr>
      <vt:lpstr>Présentation PowerPoint</vt:lpstr>
      <vt:lpstr>L’onglet « General information » (1)  </vt:lpstr>
      <vt:lpstr>L’onglet « General information » (2) </vt:lpstr>
      <vt:lpstr> Actions proposées dans la liste des exemplaires (1)</vt:lpstr>
      <vt:lpstr>Présentation PowerPoint</vt:lpstr>
      <vt:lpstr>Présentation PowerPoint</vt:lpstr>
      <vt:lpstr> Actions proposées dans la liste des exemplaires (4)</vt:lpstr>
      <vt:lpstr> Actions proposées dans la liste des exemplaires (5)</vt:lpstr>
      <vt:lpstr>Périodiques et exemplaires (1)</vt:lpstr>
      <vt:lpstr> Périodiques et exemplaires (2)</vt:lpstr>
      <vt:lpstr>Périodiques et exemplaires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Exemplaire virtuels et demandes (requests)</vt:lpstr>
      <vt:lpstr>Comment supprimer un exemplaire (1)</vt:lpstr>
      <vt:lpstr>Comment supprimer un exemplaire (2)</vt:lpstr>
      <vt:lpstr>Comment supprimer un exemplaire (3)</vt:lpstr>
      <vt:lpstr>Comment supprimer un exemplaire (4)</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Laurence Richelle</cp:lastModifiedBy>
  <cp:revision>385</cp:revision>
  <cp:lastPrinted>2015-11-09T15:52:37Z</cp:lastPrinted>
  <dcterms:created xsi:type="dcterms:W3CDTF">2014-10-28T10:20:46Z</dcterms:created>
  <dcterms:modified xsi:type="dcterms:W3CDTF">2016-06-21T13:01:00Z</dcterms:modified>
</cp:coreProperties>
</file>