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3"/>
  </p:notesMasterIdLst>
  <p:handoutMasterIdLst>
    <p:handoutMasterId r:id="rId54"/>
  </p:handoutMasterIdLst>
  <p:sldIdLst>
    <p:sldId id="466" r:id="rId2"/>
    <p:sldId id="467" r:id="rId3"/>
    <p:sldId id="468" r:id="rId4"/>
    <p:sldId id="469" r:id="rId5"/>
    <p:sldId id="470" r:id="rId6"/>
    <p:sldId id="471" r:id="rId7"/>
    <p:sldId id="510" r:id="rId8"/>
    <p:sldId id="516" r:id="rId9"/>
    <p:sldId id="474" r:id="rId10"/>
    <p:sldId id="475" r:id="rId11"/>
    <p:sldId id="476" r:id="rId12"/>
    <p:sldId id="477" r:id="rId13"/>
    <p:sldId id="478" r:id="rId14"/>
    <p:sldId id="479" r:id="rId15"/>
    <p:sldId id="480" r:id="rId16"/>
    <p:sldId id="481" r:id="rId17"/>
    <p:sldId id="482" r:id="rId18"/>
    <p:sldId id="483" r:id="rId19"/>
    <p:sldId id="484" r:id="rId20"/>
    <p:sldId id="486" r:id="rId21"/>
    <p:sldId id="487" r:id="rId22"/>
    <p:sldId id="501" r:id="rId23"/>
    <p:sldId id="500" r:id="rId24"/>
    <p:sldId id="488" r:id="rId25"/>
    <p:sldId id="502" r:id="rId26"/>
    <p:sldId id="503" r:id="rId27"/>
    <p:sldId id="489" r:id="rId28"/>
    <p:sldId id="504" r:id="rId29"/>
    <p:sldId id="505" r:id="rId30"/>
    <p:sldId id="506" r:id="rId31"/>
    <p:sldId id="507" r:id="rId32"/>
    <p:sldId id="490" r:id="rId33"/>
    <p:sldId id="508" r:id="rId34"/>
    <p:sldId id="491" r:id="rId35"/>
    <p:sldId id="492" r:id="rId36"/>
    <p:sldId id="509" r:id="rId37"/>
    <p:sldId id="493" r:id="rId38"/>
    <p:sldId id="512" r:id="rId39"/>
    <p:sldId id="495" r:id="rId40"/>
    <p:sldId id="513" r:id="rId41"/>
    <p:sldId id="514" r:id="rId42"/>
    <p:sldId id="496" r:id="rId43"/>
    <p:sldId id="517" r:id="rId44"/>
    <p:sldId id="497" r:id="rId45"/>
    <p:sldId id="518" r:id="rId46"/>
    <p:sldId id="498" r:id="rId47"/>
    <p:sldId id="499" r:id="rId48"/>
    <p:sldId id="519" r:id="rId49"/>
    <p:sldId id="523" r:id="rId50"/>
    <p:sldId id="521" r:id="rId51"/>
    <p:sldId id="524" r:id="rId52"/>
  </p:sldIdLst>
  <p:sldSz cx="9144000" cy="6858000" type="screen4x3"/>
  <p:notesSz cx="6805613" cy="9944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7BA97"/>
    <a:srgbClr val="585B6E"/>
    <a:srgbClr val="FF3300"/>
    <a:srgbClr val="7B7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82624" autoAdjust="0"/>
  </p:normalViewPr>
  <p:slideViewPr>
    <p:cSldViewPr>
      <p:cViewPr varScale="1">
        <p:scale>
          <a:sx n="58" d="100"/>
          <a:sy n="58" d="100"/>
        </p:scale>
        <p:origin x="17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084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172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099" cy="497205"/>
          </a:xfrm>
          <a:prstGeom prst="rect">
            <a:avLst/>
          </a:prstGeom>
        </p:spPr>
        <p:txBody>
          <a:bodyPr vert="horz" lIns="91561" tIns="45781" rIns="91561" bIns="45781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42" y="2"/>
            <a:ext cx="2949099" cy="497205"/>
          </a:xfrm>
          <a:prstGeom prst="rect">
            <a:avLst/>
          </a:prstGeom>
        </p:spPr>
        <p:txBody>
          <a:bodyPr vert="horz" lIns="91561" tIns="45781" rIns="91561" bIns="45781" rtlCol="0"/>
          <a:lstStyle>
            <a:lvl1pPr algn="r">
              <a:defRPr sz="1200"/>
            </a:lvl1pPr>
          </a:lstStyle>
          <a:p>
            <a:fld id="{F5EA7798-A561-4C99-91F3-D24BACABD4A1}" type="datetimeFigureOut">
              <a:rPr lang="fr-BE" smtClean="0"/>
              <a:pPr/>
              <a:t>12-09-17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445171"/>
            <a:ext cx="2949099" cy="497205"/>
          </a:xfrm>
          <a:prstGeom prst="rect">
            <a:avLst/>
          </a:prstGeom>
        </p:spPr>
        <p:txBody>
          <a:bodyPr vert="horz" lIns="91561" tIns="45781" rIns="91561" bIns="45781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42" y="9445171"/>
            <a:ext cx="2949099" cy="497205"/>
          </a:xfrm>
          <a:prstGeom prst="rect">
            <a:avLst/>
          </a:prstGeom>
        </p:spPr>
        <p:txBody>
          <a:bodyPr vert="horz" lIns="91561" tIns="45781" rIns="91561" bIns="45781" rtlCol="0" anchor="b"/>
          <a:lstStyle>
            <a:lvl1pPr algn="r">
              <a:defRPr sz="1200"/>
            </a:lvl1pPr>
          </a:lstStyle>
          <a:p>
            <a:fld id="{BBD89D9C-4971-4BD5-A9AF-8B8AA5943C9D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48296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099" cy="497205"/>
          </a:xfrm>
          <a:prstGeom prst="rect">
            <a:avLst/>
          </a:prstGeom>
        </p:spPr>
        <p:txBody>
          <a:bodyPr vert="horz" lIns="91561" tIns="45781" rIns="91561" bIns="45781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42" y="2"/>
            <a:ext cx="2949099" cy="497205"/>
          </a:xfrm>
          <a:prstGeom prst="rect">
            <a:avLst/>
          </a:prstGeom>
        </p:spPr>
        <p:txBody>
          <a:bodyPr vert="horz" lIns="91561" tIns="45781" rIns="91561" bIns="45781" rtlCol="0"/>
          <a:lstStyle>
            <a:lvl1pPr algn="r">
              <a:defRPr sz="1200"/>
            </a:lvl1pPr>
          </a:lstStyle>
          <a:p>
            <a:fld id="{5CFE7606-93E1-4414-B184-EF82DF2282F8}" type="datetimeFigureOut">
              <a:rPr lang="fr-BE" smtClean="0"/>
              <a:pPr/>
              <a:t>12-09-17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1" tIns="45781" rIns="91561" bIns="45781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3450"/>
            <a:ext cx="5444490" cy="4474845"/>
          </a:xfrm>
          <a:prstGeom prst="rect">
            <a:avLst/>
          </a:prstGeom>
        </p:spPr>
        <p:txBody>
          <a:bodyPr vert="horz" lIns="91561" tIns="45781" rIns="91561" bIns="45781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2" y="9445171"/>
            <a:ext cx="2949099" cy="497205"/>
          </a:xfrm>
          <a:prstGeom prst="rect">
            <a:avLst/>
          </a:prstGeom>
        </p:spPr>
        <p:txBody>
          <a:bodyPr vert="horz" lIns="91561" tIns="45781" rIns="91561" bIns="45781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42" y="9445171"/>
            <a:ext cx="2949099" cy="497205"/>
          </a:xfrm>
          <a:prstGeom prst="rect">
            <a:avLst/>
          </a:prstGeom>
        </p:spPr>
        <p:txBody>
          <a:bodyPr vert="horz" lIns="91561" tIns="45781" rIns="91561" bIns="45781" rtlCol="0" anchor="b"/>
          <a:lstStyle>
            <a:lvl1pPr algn="r">
              <a:defRPr sz="1200"/>
            </a:lvl1pPr>
          </a:lstStyle>
          <a:p>
            <a:fld id="{9B6F5836-DC94-4EDB-AAF6-CE956D4E9F1D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65229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5410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42431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F5836-DC94-4EDB-AAF6-CE956D4E9F1D}" type="slidenum">
              <a:rPr lang="fr-BE" smtClean="0"/>
              <a:pPr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99384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gradFill>
          <a:gsLst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3933056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>
              <a:defRPr lang="en-US" smtClean="0"/>
            </a:lvl1pPr>
          </a:lstStyle>
          <a:p>
            <a:fld id="{E667ED75-B537-4810-9364-B7D9FE7FDC55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611560" y="2780928"/>
            <a:ext cx="7620000" cy="1143000"/>
          </a:xfrm>
        </p:spPr>
        <p:txBody>
          <a:bodyPr/>
          <a:lstStyle>
            <a:lvl1pPr>
              <a:defRPr sz="3600" b="1"/>
            </a:lvl1pPr>
          </a:lstStyle>
          <a:p>
            <a:r>
              <a:rPr lang="fr-FR" smtClean="0"/>
              <a:t>Modifiez le style du titre</a:t>
            </a:r>
            <a:endParaRPr lang="fr-BE" dirty="0"/>
          </a:p>
        </p:txBody>
      </p:sp>
      <p:sp>
        <p:nvSpPr>
          <p:cNvPr id="7" name="ZoneTexte 6"/>
          <p:cNvSpPr txBox="1"/>
          <p:nvPr userDrawn="1"/>
        </p:nvSpPr>
        <p:spPr>
          <a:xfrm>
            <a:off x="4114376" y="259233"/>
            <a:ext cx="4216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BE" sz="2400" b="1" smtClean="0">
                <a:solidFill>
                  <a:schemeClr val="tx2"/>
                </a:solidFill>
              </a:rPr>
              <a:t>Alma @ ULg - Acquisitions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1" y="1"/>
            <a:ext cx="2672261" cy="753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gradFill flip="none" rotWithShape="1">
          <a:gsLst>
            <a:gs pos="37500">
              <a:srgbClr val="FFFFFF"/>
            </a:gs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Arial Rounded MT Bold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7992888" cy="4988024"/>
          </a:xfrm>
        </p:spPr>
        <p:txBody>
          <a:bodyPr/>
          <a:lstStyle>
            <a:lvl1pPr>
              <a:buSzPct val="120000"/>
              <a:defRPr/>
            </a:lvl1pPr>
            <a:lvl2pPr>
              <a:buClr>
                <a:schemeClr val="tx2"/>
              </a:buClr>
              <a:buSzPct val="120000"/>
              <a:defRPr/>
            </a:lvl2pPr>
            <a:lvl3pPr>
              <a:buClr>
                <a:schemeClr val="accent1"/>
              </a:buClr>
              <a:buSzPct val="120000"/>
              <a:defRPr/>
            </a:lvl3pPr>
            <a:lvl4pPr>
              <a:buClr>
                <a:schemeClr val="tx2"/>
              </a:buClr>
              <a:buSzPct val="120000"/>
              <a:defRPr/>
            </a:lvl4pPr>
            <a:lvl5pPr>
              <a:buClr>
                <a:schemeClr val="accent1"/>
              </a:buClr>
              <a:buSzPct val="120000"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246015" y="2547073"/>
            <a:ext cx="5082628" cy="365760"/>
          </a:xfrm>
          <a:prstGeom prst="rect">
            <a:avLst/>
          </a:prstGeom>
        </p:spPr>
        <p:txBody>
          <a:bodyPr/>
          <a:lstStyle>
            <a:lvl1pPr>
              <a:defRPr sz="1300" b="0" baseline="0">
                <a:solidFill>
                  <a:srgbClr val="FF9900"/>
                </a:solidFill>
              </a:defRPr>
            </a:lvl1pPr>
          </a:lstStyle>
          <a:p>
            <a:r>
              <a:rPr lang="fr-BE" smtClean="0"/>
              <a:t>Alma @ ULg – Resource Management – MARC21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Arial Rounded MT Bold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412776"/>
            <a:ext cx="3863280" cy="4968552"/>
          </a:xfrm>
        </p:spPr>
        <p:txBody>
          <a:bodyPr/>
          <a:lstStyle>
            <a:lvl1pPr>
              <a:buSzPct val="120000"/>
              <a:defRPr sz="2000"/>
            </a:lvl1pPr>
            <a:lvl2pPr>
              <a:buClr>
                <a:schemeClr val="tx2"/>
              </a:buClr>
              <a:buSzPct val="120000"/>
              <a:defRPr sz="2000"/>
            </a:lvl2pPr>
            <a:lvl3pPr>
              <a:buClr>
                <a:schemeClr val="accent1"/>
              </a:buClr>
              <a:buSzPct val="120000"/>
              <a:defRPr sz="1800"/>
            </a:lvl3pPr>
            <a:lvl4pPr>
              <a:buClr>
                <a:schemeClr val="tx2"/>
              </a:buClr>
              <a:buSzPct val="120000"/>
              <a:defRPr sz="1600"/>
            </a:lvl4pPr>
            <a:lvl5pPr marL="1554480" indent="-228600">
              <a:defRPr lang="en-US" sz="14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412776"/>
            <a:ext cx="3824808" cy="4968552"/>
          </a:xfrm>
        </p:spPr>
        <p:txBody>
          <a:bodyPr/>
          <a:lstStyle>
            <a:lvl1pPr marL="342900" indent="-228600">
              <a:defRPr lang="fr-F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>
              <a:defRPr lang="fr-F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>
              <a:buClr>
                <a:schemeClr val="accent1"/>
              </a:buClr>
              <a:defRPr lang="fr-FR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>
              <a:defRPr lang="fr-FR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buClr>
                <a:schemeClr val="tx2"/>
              </a:buClr>
              <a:buSzPct val="120000"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fr-FR" smtClean="0"/>
              <a:t>Modifiez les styles du texte du masque</a:t>
            </a:r>
          </a:p>
          <a:p>
            <a:pPr marL="342900" lvl="1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fr-FR" smtClean="0"/>
              <a:t>Deuxième niveau</a:t>
            </a:r>
          </a:p>
          <a:p>
            <a:pPr marL="342900" lvl="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fr-FR" smtClean="0"/>
              <a:t>Troisième niveau</a:t>
            </a:r>
          </a:p>
          <a:p>
            <a:pPr marL="342900" lvl="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fr-FR" smtClean="0"/>
              <a:t>Quatrième niveau</a:t>
            </a:r>
          </a:p>
          <a:p>
            <a:pPr marL="342900" lvl="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itchFamily="34" charset="0"/>
              <a:buChar char="•"/>
            </a:pPr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246015" y="2547073"/>
            <a:ext cx="5082628" cy="365760"/>
          </a:xfrm>
          <a:prstGeom prst="rect">
            <a:avLst/>
          </a:prstGeom>
        </p:spPr>
        <p:txBody>
          <a:bodyPr/>
          <a:lstStyle>
            <a:lvl1pPr>
              <a:defRPr sz="1300" b="0" baseline="0">
                <a:solidFill>
                  <a:srgbClr val="FF9900"/>
                </a:solidFill>
              </a:defRPr>
            </a:lvl1pPr>
          </a:lstStyle>
          <a:p>
            <a:r>
              <a:rPr lang="fr-BE" smtClean="0"/>
              <a:t>Alma @ ULg – Resource Management – MARC21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1412776"/>
            <a:ext cx="3791272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2060848"/>
            <a:ext cx="3791272" cy="4320479"/>
          </a:xfrm>
        </p:spPr>
        <p:txBody>
          <a:bodyPr/>
          <a:lstStyle>
            <a:lvl1pPr marL="342900" indent="-228600"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  <a:defRPr sz="2000"/>
            </a:lvl1pPr>
            <a:lvl2pPr>
              <a:buClr>
                <a:schemeClr val="tx2"/>
              </a:buClr>
              <a:buSzPct val="120000"/>
              <a:defRPr sz="2000"/>
            </a:lvl2pPr>
            <a:lvl3pPr>
              <a:buClr>
                <a:schemeClr val="accent1"/>
              </a:buClr>
              <a:buSzPct val="120000"/>
              <a:defRPr sz="1800"/>
            </a:lvl3pPr>
            <a:lvl4pPr>
              <a:buClr>
                <a:schemeClr val="tx2"/>
              </a:buClr>
              <a:buSzPct val="120000"/>
              <a:defRPr sz="1600"/>
            </a:lvl4pPr>
            <a:lvl5pPr marL="1554480" indent="-228600">
              <a:defRPr lang="en-US" sz="16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412776"/>
            <a:ext cx="382480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060848"/>
            <a:ext cx="3824808" cy="4320479"/>
          </a:xfrm>
        </p:spPr>
        <p:txBody>
          <a:bodyPr/>
          <a:lstStyle>
            <a:lvl1pPr marL="342900" indent="-228600">
              <a:defRPr lang="fr-F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>
              <a:defRPr lang="fr-FR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>
              <a:defRPr lang="fr-FR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>
              <a:defRPr lang="fr-FR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buClr>
                <a:schemeClr val="accent1"/>
              </a:buClr>
              <a:buSzPct val="120000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mtClean="0"/>
              <a:t>Modifiez les styles du texte du masque</a:t>
            </a:r>
          </a:p>
          <a:p>
            <a:pPr marL="342900" lvl="1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mtClean="0"/>
              <a:t>Deuxième niveau</a:t>
            </a:r>
          </a:p>
          <a:p>
            <a:pPr marL="342900" lvl="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mtClean="0"/>
              <a:t>Troisième niveau</a:t>
            </a:r>
          </a:p>
          <a:p>
            <a:pPr marL="342900" lvl="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mtClean="0"/>
              <a:t>Quatrième niveau</a:t>
            </a:r>
          </a:p>
          <a:p>
            <a:pPr marL="342900" lvl="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20000"/>
              <a:buFont typeface="Arial" panose="020B0604020202020204" pitchFamily="34" charset="0"/>
              <a:buChar char="•"/>
            </a:pPr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3"/>
          </p:nvPr>
        </p:nvSpPr>
        <p:spPr>
          <a:xfrm rot="16200000">
            <a:off x="6246015" y="2547073"/>
            <a:ext cx="5082628" cy="365760"/>
          </a:xfrm>
          <a:prstGeom prst="rect">
            <a:avLst/>
          </a:prstGeom>
        </p:spPr>
        <p:txBody>
          <a:bodyPr/>
          <a:lstStyle>
            <a:lvl1pPr>
              <a:defRPr sz="1300" b="0" baseline="0">
                <a:solidFill>
                  <a:srgbClr val="FF9900"/>
                </a:solidFill>
              </a:defRPr>
            </a:lvl1pPr>
          </a:lstStyle>
          <a:p>
            <a:r>
              <a:rPr lang="fr-BE" smtClean="0"/>
              <a:t>Alma @ ULg – Resource Management – MARC21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Arial Rounded MT Bold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246015" y="2547073"/>
            <a:ext cx="5082628" cy="365760"/>
          </a:xfrm>
          <a:prstGeom prst="rect">
            <a:avLst/>
          </a:prstGeom>
        </p:spPr>
        <p:txBody>
          <a:bodyPr/>
          <a:lstStyle>
            <a:lvl1pPr>
              <a:defRPr sz="1300" b="0" baseline="0">
                <a:solidFill>
                  <a:srgbClr val="FF9900"/>
                </a:solidFill>
              </a:defRPr>
            </a:lvl1pPr>
          </a:lstStyle>
          <a:p>
            <a:r>
              <a:rPr lang="fr-BE" smtClean="0"/>
              <a:t>Alma @ ULg – Resource Management – MARC21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246015" y="2547073"/>
            <a:ext cx="5082628" cy="365760"/>
          </a:xfrm>
          <a:prstGeom prst="rect">
            <a:avLst/>
          </a:prstGeom>
        </p:spPr>
        <p:txBody>
          <a:bodyPr/>
          <a:lstStyle>
            <a:lvl1pPr>
              <a:defRPr sz="1300" b="0" baseline="0">
                <a:solidFill>
                  <a:srgbClr val="FF9900"/>
                </a:solidFill>
              </a:defRPr>
            </a:lvl1pPr>
          </a:lstStyle>
          <a:p>
            <a:r>
              <a:rPr lang="fr-BE" smtClean="0"/>
              <a:t>Alma @ ULg – Resource Management – MARC21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0000"/>
              </a:schemeClr>
            </a:gs>
            <a:gs pos="7500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9928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412776"/>
            <a:ext cx="7992888" cy="4988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rgbClr val="585B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rgbClr val="C7BA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500" b="1" baseline="0">
                <a:solidFill>
                  <a:srgbClr val="FFFFFF"/>
                </a:solidFill>
              </a:defRPr>
            </a:lvl1pPr>
          </a:lstStyle>
          <a:p>
            <a:fld id="{E667ED75-B537-4810-9364-B7D9FE7FDC55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195040" y="2598047"/>
            <a:ext cx="5184577" cy="365760"/>
          </a:xfrm>
          <a:prstGeom prst="rect">
            <a:avLst/>
          </a:prstGeom>
        </p:spPr>
        <p:txBody>
          <a:bodyPr/>
          <a:lstStyle>
            <a:lvl1pPr>
              <a:defRPr sz="1300" b="0" baseline="0">
                <a:solidFill>
                  <a:srgbClr val="FF9900"/>
                </a:solidFill>
              </a:defRPr>
            </a:lvl1pPr>
          </a:lstStyle>
          <a:p>
            <a:r>
              <a:rPr lang="fr-BE" smtClean="0"/>
              <a:t>Alma @ ULg – Resource Management – MARC21</a:t>
            </a:r>
            <a:endParaRPr lang="en-US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6353607"/>
            <a:ext cx="936104" cy="53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200" b="0" kern="1200" cap="none" spc="-100" baseline="0">
          <a:ln>
            <a:noFill/>
          </a:ln>
          <a:solidFill>
            <a:schemeClr val="tx2"/>
          </a:solidFill>
          <a:effectLst/>
          <a:latin typeface="Arial Rounded MT Bold" pitchFamily="34" charset="0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SzPct val="12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tx2"/>
        </a:buClr>
        <a:buSzPct val="12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1"/>
        </a:buClr>
        <a:buSzPct val="12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tx2"/>
        </a:buClr>
        <a:buSzPct val="12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1"/>
        </a:buClr>
        <a:buSzPct val="12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marc21.ca/MaJ/BIB/B-Guid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c21.ca/M21/BIB/B006-00X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c21.ca/M21/BIB/B011-007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c21.ca/MaJ/BIB/B007-RessourceElectronique.pdf" TargetMode="External"/><Relationship Id="rId2" Type="http://schemas.openxmlformats.org/officeDocument/2006/relationships/hyperlink" Target="http://www.marc21.ca/MaJ/BIB/B007-CarteGeographique.pd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c21.ca/MaJ/BIB/B008-TousLesDocuments.pdf" TargetMode="External"/><Relationship Id="rId2" Type="http://schemas.openxmlformats.org/officeDocument/2006/relationships/hyperlink" Target="http://www.marc21.ca/MaJ/BIB/B008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rc21.ca/MaJ/BIB/B008-CartesGeographiques.pdf" TargetMode="External"/><Relationship Id="rId5" Type="http://schemas.openxmlformats.org/officeDocument/2006/relationships/hyperlink" Target="http://www.marc21.ca/MaJ/BIB/B008-RessourcesContinues.pdf" TargetMode="External"/><Relationship Id="rId4" Type="http://schemas.openxmlformats.org/officeDocument/2006/relationships/hyperlink" Target="http://www.marc21.ca/MaJ/BIB/B008-Livres.pdf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c21.ca/M21/COD/LNG.html" TargetMode="External"/><Relationship Id="rId7" Type="http://schemas.openxmlformats.org/officeDocument/2006/relationships/image" Target="../media/image19.png"/><Relationship Id="rId2" Type="http://schemas.openxmlformats.org/officeDocument/2006/relationships/hyperlink" Target="http://www.marc21.ca/M21/COD/PAY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c21.ca/MaJ/BIB/B008-Livres.pdf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c21.ca/MaJ/BIB/B008-RessourcesContinues.pdf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c21.ca/M21/BIB/B036-01X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2.libnet.ulg.ac.be/bao/docs/AUT_ZONES_OBLIGATOIRES.pdf" TargetMode="External"/><Relationship Id="rId2" Type="http://schemas.openxmlformats.org/officeDocument/2006/relationships/hyperlink" Target="http://www2.libnet.ulg.ac.be/bao/docs/Formation_Autorites_ULG11_V2013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2.libnet.ulg.ac.be/bao/docs/AUT_ZONES_FACULTATIVES_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c.gov/marc/" TargetMode="External"/><Relationship Id="rId2" Type="http://schemas.openxmlformats.org/officeDocument/2006/relationships/hyperlink" Target="http://www.marc21.c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nf.fr/fr/professionnels/f_um/s.format_unimarc_notices_bibliographie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fr-BE" altLang="fr-FR" sz="4400" b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 algn="ctr">
              <a:buNone/>
            </a:pPr>
            <a:endParaRPr lang="fr-BE" altLang="fr-FR" sz="4400" b="1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 algn="ctr">
              <a:buNone/>
            </a:pPr>
            <a:endParaRPr lang="fr-BE" altLang="fr-FR" sz="4400" b="1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84448" y="2904988"/>
            <a:ext cx="7620000" cy="1143000"/>
          </a:xfrm>
        </p:spPr>
        <p:txBody>
          <a:bodyPr/>
          <a:lstStyle/>
          <a:p>
            <a:r>
              <a:rPr lang="fr-BE" altLang="fr-FR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AU MARC 21</a:t>
            </a:r>
            <a:r>
              <a:rPr lang="fr-BE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BE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BE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8805" y="67163"/>
            <a:ext cx="4715623" cy="951050"/>
          </a:xfrm>
          <a:prstGeom prst="rect">
            <a:avLst/>
          </a:prstGeom>
        </p:spPr>
      </p:pic>
      <p:pic>
        <p:nvPicPr>
          <p:cNvPr id="1028" name="Picture 4" descr="Résultat de recherche d'images pour &quot;marc21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798" y="3758734"/>
            <a:ext cx="814767" cy="951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582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BE" altLang="fr-FR" sz="3600" smtClean="0"/>
              <a:t>Structure d’un enregistrement Marc</a:t>
            </a:r>
            <a:r>
              <a:rPr lang="fr-BE" altLang="fr-FR" smtClean="0"/>
              <a:t> </a:t>
            </a:r>
            <a:endParaRPr lang="fr-FR" altLang="fr-FR" smtClean="0"/>
          </a:p>
        </p:txBody>
      </p:sp>
      <p:sp>
        <p:nvSpPr>
          <p:cNvPr id="16387" name="Rectangle 10"/>
          <p:cNvSpPr>
            <a:spLocks noGrp="1" noChangeArrowheads="1"/>
          </p:cNvSpPr>
          <p:nvPr>
            <p:ph idx="1"/>
          </p:nvPr>
        </p:nvSpPr>
        <p:spPr bwMode="auto">
          <a:xfrm>
            <a:off x="194829" y="1331640"/>
            <a:ext cx="8229600" cy="4724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BE" altLang="fr-FR" sz="2800" smtClean="0"/>
              <a:t> le « </a:t>
            </a:r>
            <a:r>
              <a:rPr lang="fr-BE" altLang="fr-FR" sz="2800" u="sng" smtClean="0"/>
              <a:t>Label de notice</a:t>
            </a:r>
            <a:r>
              <a:rPr lang="fr-BE" altLang="fr-FR" sz="2800" smtClean="0"/>
              <a:t> » : </a:t>
            </a:r>
            <a:r>
              <a:rPr lang="fr-BE" altLang="fr-FR" sz="2800" i="1" smtClean="0"/>
              <a:t>séquence codée alphanumérique de longueur fixe &gt; informations pour le traitement informatique</a:t>
            </a:r>
          </a:p>
          <a:p>
            <a:r>
              <a:rPr lang="fr-BE" altLang="fr-FR" sz="2800" smtClean="0"/>
              <a:t> le « </a:t>
            </a:r>
            <a:r>
              <a:rPr lang="fr-BE" altLang="fr-FR" sz="2800" u="sng" smtClean="0"/>
              <a:t>Répertoire</a:t>
            </a:r>
            <a:r>
              <a:rPr lang="fr-BE" altLang="fr-FR" sz="2800" smtClean="0"/>
              <a:t> » : </a:t>
            </a:r>
            <a:r>
              <a:rPr lang="fr-BE" altLang="fr-FR" sz="2800" i="1" smtClean="0"/>
              <a:t>séquence numérique de longueur fixe &gt; fournit l’adresse des données pour l’identification et le tri des enregistrements</a:t>
            </a:r>
          </a:p>
          <a:p>
            <a:r>
              <a:rPr lang="fr-BE" altLang="fr-FR" sz="2800" smtClean="0"/>
              <a:t>des</a:t>
            </a:r>
            <a:r>
              <a:rPr lang="fr-BE" altLang="fr-FR" sz="2800" i="1" smtClean="0"/>
              <a:t> </a:t>
            </a:r>
            <a:r>
              <a:rPr lang="fr-BE" altLang="fr-FR" sz="2800" smtClean="0"/>
              <a:t>« </a:t>
            </a:r>
            <a:r>
              <a:rPr lang="fr-BE" altLang="fr-FR" sz="2800" u="sng" smtClean="0"/>
              <a:t>Blocs fonctionnels</a:t>
            </a:r>
            <a:r>
              <a:rPr lang="fr-BE" altLang="fr-FR" sz="2800" smtClean="0"/>
              <a:t> » : </a:t>
            </a:r>
            <a:r>
              <a:rPr lang="fr-BE" altLang="fr-FR" sz="2800" i="1" smtClean="0"/>
              <a:t>10 blocs fonctionnels pour chacun des 5 formats Marc21, contenant des champs variables de contrôle et de données</a:t>
            </a:r>
            <a:endParaRPr lang="fr-FR" altLang="fr-FR" sz="2800" smtClean="0"/>
          </a:p>
          <a:p>
            <a:endParaRPr lang="fr-BE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7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fr-FR" altLang="fr-FR" sz="3200" smtClean="0"/>
              <a:t>Représentation schématique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16463" y="1152799"/>
            <a:ext cx="8229600" cy="49530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 sz="2800" smtClean="0"/>
          </a:p>
          <a:p>
            <a:r>
              <a:rPr lang="fr-FR" altLang="fr-FR" sz="2800" smtClean="0"/>
              <a:t>Label de notice		Répertoire 	/	N° de contrôle	/	1er champ de contrôle	/ 	champs de contrôle suivants	/	1er champ de données	/ champs de données suivants / 	|</a:t>
            </a:r>
            <a:endParaRPr lang="fr-FR" altLang="fr-FR" sz="2400" smtClean="0"/>
          </a:p>
          <a:p>
            <a:endParaRPr lang="fr-FR" altLang="fr-FR" smtClean="0"/>
          </a:p>
          <a:p>
            <a:pPr lvl="1"/>
            <a:r>
              <a:rPr lang="fr-FR" altLang="fr-FR" smtClean="0"/>
              <a:t>&gt; où le signe « / » représente la fin d ’un champ et le signe « | » la fin de l ’enregistrement</a:t>
            </a:r>
            <a:br>
              <a:rPr lang="fr-FR" altLang="fr-FR" smtClean="0"/>
            </a:br>
            <a:endParaRPr lang="fr-FR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9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fr-BE" altLang="fr-FR" sz="3200" smtClean="0"/>
              <a:t>Le « </a:t>
            </a:r>
            <a:r>
              <a:rPr lang="fr-BE" altLang="fr-FR" sz="3200" u="sng" smtClean="0"/>
              <a:t>Label de notice</a:t>
            </a:r>
            <a:r>
              <a:rPr lang="fr-BE" altLang="fr-FR" sz="3200" smtClean="0"/>
              <a:t> »</a:t>
            </a:r>
            <a:endParaRPr lang="fr-FR" altLang="fr-FR" sz="5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BE" altLang="fr-FR" sz="2800" smtClean="0"/>
              <a:t>24 positions de caractères = données codées relatives à la structure et au traitement de la notice</a:t>
            </a:r>
          </a:p>
          <a:p>
            <a:pPr lvl="1" algn="ctr">
              <a:buFontTx/>
              <a:buNone/>
            </a:pPr>
            <a:r>
              <a:rPr lang="fr-BE" altLang="fr-FR" smtClean="0"/>
              <a:t>Exemple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fr-BE" altLang="fr-FR" sz="2800" smtClean="0"/>
              <a:t>00725nam##2200217u#4500</a:t>
            </a:r>
          </a:p>
          <a:p>
            <a:pPr algn="ctr">
              <a:buFont typeface="Wingdings" panose="05000000000000000000" pitchFamily="2" charset="2"/>
              <a:buNone/>
            </a:pPr>
            <a:endParaRPr lang="fr-BE" altLang="fr-FR" sz="2800" smtClean="0"/>
          </a:p>
          <a:p>
            <a:pPr>
              <a:buFont typeface="Wingdings" panose="05000000000000000000" pitchFamily="2" charset="2"/>
              <a:buNone/>
            </a:pPr>
            <a:r>
              <a:rPr lang="fr-BE" altLang="fr-FR" sz="2400" smtClean="0"/>
              <a:t>	La position 5 indique le statut de la notice (nouvelle (‘n’), corrigée (‘c’) ; la position 6 indique le type de matériel : ici, ‘ a ’ = matériel textuel ; ‘ z ’ = notice d ’autorité ; f = document cartographique manuscrit ; la position 7 désigne le niveau bibliographique (monographie, publication en série…)</a:t>
            </a:r>
            <a:endParaRPr lang="fr-FR" altLang="fr-FR" sz="240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fr-FR" altLang="fr-FR" sz="3200" smtClean="0"/>
              <a:t>Le « </a:t>
            </a:r>
            <a:r>
              <a:rPr lang="fr-FR" altLang="fr-FR" sz="3200" u="sng" smtClean="0"/>
              <a:t>Répertoire</a:t>
            </a:r>
            <a:r>
              <a:rPr lang="fr-FR" altLang="fr-FR" sz="3200" smtClean="0"/>
              <a:t> »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z="2800" smtClean="0"/>
              <a:t>Est un ‘ index ’ pour la localisation des champs variables de contrôle et de données</a:t>
            </a:r>
          </a:p>
          <a:p>
            <a:pPr lvl="1"/>
            <a:r>
              <a:rPr lang="fr-FR" altLang="fr-FR" sz="2600" smtClean="0"/>
              <a:t>chaque champ possède son entrée dans le répertoire</a:t>
            </a:r>
          </a:p>
          <a:p>
            <a:pPr lvl="1"/>
            <a:r>
              <a:rPr lang="fr-FR" altLang="fr-FR" sz="2600" smtClean="0"/>
              <a:t>Chaque entrée dans le répertoire contient 12 positions de caractères</a:t>
            </a:r>
          </a:p>
          <a:p>
            <a:pPr lvl="2"/>
            <a:r>
              <a:rPr lang="fr-FR" altLang="fr-FR" sz="2200" smtClean="0"/>
              <a:t>étiquette de champ</a:t>
            </a:r>
          </a:p>
          <a:p>
            <a:pPr lvl="2"/>
            <a:r>
              <a:rPr lang="fr-FR" altLang="fr-FR" sz="2200" smtClean="0"/>
              <a:t>longueur de champ</a:t>
            </a:r>
          </a:p>
          <a:p>
            <a:pPr lvl="2"/>
            <a:r>
              <a:rPr lang="fr-FR" altLang="fr-FR" sz="2200" smtClean="0"/>
              <a:t>position du premier caractère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57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/>
          <a:p>
            <a:r>
              <a:rPr lang="fr-BE" altLang="fr-FR" sz="3200" smtClean="0"/>
              <a:t>Les « </a:t>
            </a:r>
            <a:r>
              <a:rPr lang="fr-BE" altLang="fr-FR" sz="3200" u="sng" smtClean="0"/>
              <a:t>Blocs fonctionnels</a:t>
            </a:r>
            <a:r>
              <a:rPr lang="fr-BE" altLang="fr-FR" sz="3200" smtClean="0"/>
              <a:t> » comprennent</a:t>
            </a:r>
            <a:endParaRPr lang="fr-FR" altLang="fr-FR" sz="28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fr-BE" altLang="fr-FR" sz="2800" smtClean="0"/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les informations codées (champs de contrôle)</a:t>
            </a:r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l’information descriptive  (champs de données = ISBD)</a:t>
            </a:r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les liens entre notices</a:t>
            </a:r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les blocs de données locales				   									et sont désignés par un chiffre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BE" altLang="fr-FR" sz="2400" smtClean="0"/>
              <a:t>Par exemple :</a:t>
            </a:r>
          </a:p>
          <a:p>
            <a:pPr lvl="4" fontAlgn="auto">
              <a:spcAft>
                <a:spcPts val="0"/>
              </a:spcAft>
              <a:defRPr/>
            </a:pPr>
            <a:r>
              <a:rPr lang="fr-BE" altLang="fr-FR" sz="1350" smtClean="0"/>
              <a:t>2XX = zones de titre</a:t>
            </a:r>
          </a:p>
          <a:p>
            <a:pPr lvl="4" fontAlgn="auto">
              <a:spcAft>
                <a:spcPts val="0"/>
              </a:spcAft>
              <a:defRPr/>
            </a:pPr>
            <a:r>
              <a:rPr lang="fr-BE" altLang="fr-FR" sz="1350" smtClean="0"/>
              <a:t>5XX = notes</a:t>
            </a:r>
          </a:p>
          <a:p>
            <a:pPr lvl="4" fontAlgn="auto">
              <a:spcAft>
                <a:spcPts val="0"/>
              </a:spcAft>
              <a:defRPr/>
            </a:pPr>
            <a:r>
              <a:rPr lang="fr-BE" altLang="fr-FR" sz="1350" smtClean="0"/>
              <a:t>6XX = sujets</a:t>
            </a:r>
          </a:p>
          <a:p>
            <a:pPr lvl="2" fontAlgn="auto">
              <a:spcAft>
                <a:spcPts val="0"/>
              </a:spcAft>
              <a:defRPr/>
            </a:pPr>
            <a:endParaRPr lang="fr-FR" altLang="fr-FR" sz="200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5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BE" altLang="fr-FR" sz="3600" smtClean="0"/>
              <a:t>Blocs fonctionnels du format Bibliographique</a:t>
            </a:r>
            <a:endParaRPr lang="fr-FR" altLang="fr-FR" sz="400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686800" cy="4724400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endParaRPr lang="fr-BE" altLang="fr-FR" sz="2400" smtClean="0"/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0XX = informations de contrôle, données codées, numéros</a:t>
            </a:r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1XX = entrée principale (« vedette »)</a:t>
            </a:r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2XX = titres, édition, adresse</a:t>
            </a:r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3XX = description physique</a:t>
            </a:r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4XX = collections</a:t>
            </a:r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5XX = notes</a:t>
            </a:r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6XX = vedettes matières</a:t>
            </a:r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7XX = accès secondaires auteurs et titres; liens</a:t>
            </a:r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8XX = accès secondaires collections; localisations; url</a:t>
            </a:r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[9XX = données locales]</a:t>
            </a:r>
            <a:endParaRPr lang="fr-FR" altLang="fr-FR" sz="240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06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fr-BE" altLang="fr-FR" sz="3600" smtClean="0"/>
              <a:t>Blocs fonctionnels du format Autorités</a:t>
            </a:r>
            <a:endParaRPr lang="fr-FR" altLang="fr-FR" sz="400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4495800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0XX = informations de contrôle, données codées, numéros</a:t>
            </a:r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1XX = vedettes</a:t>
            </a:r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2XX = renvois explicatifs « voir » vedettes matières </a:t>
            </a:r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3XX = renvois explicatifs « voir aussi » vedettes matières </a:t>
            </a:r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4XX = « Voir »</a:t>
            </a:r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5XX = « Voir aussi »</a:t>
            </a:r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6XX = zones de traitement pour les publications en série; renvois explicatifs pour les vedettes noms; notes</a:t>
            </a:r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7XX = zones de liens </a:t>
            </a:r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8XX = localisations</a:t>
            </a:r>
          </a:p>
          <a:p>
            <a:pPr fontAlgn="auto">
              <a:spcAft>
                <a:spcPts val="0"/>
              </a:spcAft>
              <a:defRPr/>
            </a:pPr>
            <a:r>
              <a:rPr lang="fr-BE" altLang="fr-FR" sz="2400" smtClean="0"/>
              <a:t>[9XX = données locales]</a:t>
            </a:r>
            <a:endParaRPr lang="fr-FR" altLang="fr-FR" sz="240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57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fr-BE" altLang="fr-FR" sz="3600" smtClean="0"/>
              <a:t>Structure des blocs fonctionnels</a:t>
            </a:r>
            <a:endParaRPr lang="fr-FR" altLang="fr-FR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0" y="1340768"/>
            <a:ext cx="8229600" cy="4876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BE" altLang="fr-FR" sz="2800" smtClean="0"/>
              <a:t>Divisés en « Champs »</a:t>
            </a:r>
          </a:p>
          <a:p>
            <a:pPr lvl="1">
              <a:lnSpc>
                <a:spcPct val="130000"/>
              </a:lnSpc>
            </a:pPr>
            <a:r>
              <a:rPr lang="fr-BE" altLang="fr-FR" smtClean="0"/>
              <a:t> </a:t>
            </a:r>
            <a:r>
              <a:rPr lang="fr-BE" altLang="fr-FR" sz="2400" smtClean="0"/>
              <a:t>le bloc 1XX contient par ex. le champ 100 (entrée principale nom de personne); le champ 110 (entrée principale collectivité); le champ 130 (entrée principale titre uniforme)</a:t>
            </a:r>
          </a:p>
          <a:p>
            <a:pPr lvl="1">
              <a:lnSpc>
                <a:spcPct val="110000"/>
              </a:lnSpc>
            </a:pPr>
            <a:endParaRPr lang="fr-BE" altLang="fr-FR" sz="2400" smtClean="0"/>
          </a:p>
          <a:p>
            <a:pPr lvl="1">
              <a:lnSpc>
                <a:spcPct val="110000"/>
              </a:lnSpc>
            </a:pPr>
            <a:r>
              <a:rPr lang="fr-BE" altLang="fr-FR" sz="2400" smtClean="0"/>
              <a:t> le bloc 2XX contient par ex. le champ 245 (zone du titre et de la mention de responsabilité); le champ 250 (zone de l’édition); le champ 260 (adresse bibliographique)</a:t>
            </a:r>
          </a:p>
          <a:p>
            <a:pPr>
              <a:lnSpc>
                <a:spcPct val="110000"/>
              </a:lnSpc>
            </a:pPr>
            <a:endParaRPr lang="fr-BE" altLang="fr-FR" sz="2600"/>
          </a:p>
          <a:p>
            <a:pPr>
              <a:lnSpc>
                <a:spcPct val="110000"/>
              </a:lnSpc>
            </a:pPr>
            <a:r>
              <a:rPr lang="fr-BE" altLang="fr-FR" sz="2600" smtClean="0"/>
              <a:t>Les champs peuvent être répétables ou non (R / NR)</a:t>
            </a:r>
            <a:endParaRPr lang="fr-FR" altLang="fr-FR" sz="260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0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fr-BE" altLang="fr-FR" sz="3600" smtClean="0"/>
              <a:t>chaque champ est composé</a:t>
            </a:r>
            <a:endParaRPr lang="fr-FR" altLang="fr-FR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219200"/>
            <a:ext cx="7931224" cy="4876800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r>
              <a:rPr lang="fr-BE" altLang="fr-FR" sz="2400" smtClean="0"/>
              <a:t>d’une étiquette (« tag »)</a:t>
            </a:r>
          </a:p>
          <a:p>
            <a:pPr lvl="1"/>
            <a:r>
              <a:rPr lang="fr-BE" altLang="fr-FR" sz="2400" smtClean="0"/>
              <a:t> 3 chiffres : 1XX</a:t>
            </a:r>
          </a:p>
          <a:p>
            <a:pPr lvl="2"/>
            <a:r>
              <a:rPr lang="fr-BE" altLang="fr-FR" smtClean="0"/>
              <a:t>Le 1er chiffre indique le bloc fonctionnel</a:t>
            </a:r>
          </a:p>
          <a:p>
            <a:pPr lvl="2"/>
            <a:r>
              <a:rPr lang="fr-BE" altLang="fr-FR" smtClean="0"/>
              <a:t>Les 2 chiffres suivants indiquent le type de données (=une désignation de contenu)</a:t>
            </a:r>
          </a:p>
          <a:p>
            <a:r>
              <a:rPr lang="fr-BE" altLang="fr-FR" sz="2400" smtClean="0"/>
              <a:t>de deux indicateurs de traitement (variables #, 0, 1, 2,…) qui permettent d ’interpréter ou de compléter les données, qui peuvent commander un traitement spécifique sur le champ</a:t>
            </a:r>
          </a:p>
          <a:p>
            <a:pPr lvl="1"/>
            <a:r>
              <a:rPr lang="fr-FR" altLang="fr-FR" sz="2400" smtClean="0"/>
              <a:t>le </a:t>
            </a:r>
            <a:r>
              <a:rPr lang="fr-FR" altLang="fr-FR" sz="2400"/>
              <a:t>signe # est une convention de notation et désigne en réalité un blanc : on enregistre donc aucune valeur pour un indicateur dont la valeur n’est pas comprise entre 0 et 9.</a:t>
            </a:r>
          </a:p>
          <a:p>
            <a:pPr lvl="1"/>
            <a:endParaRPr lang="fr-BE" altLang="fr-FR" sz="2200" smtClean="0"/>
          </a:p>
          <a:p>
            <a:r>
              <a:rPr lang="fr-BE" altLang="fr-FR" sz="2400" smtClean="0"/>
              <a:t>d’un ou plusieurs sous – champs, introduits par un code</a:t>
            </a:r>
            <a:endParaRPr lang="fr-BE" altLang="fr-FR" sz="2800" smtClean="0"/>
          </a:p>
          <a:p>
            <a:pPr lvl="1"/>
            <a:r>
              <a:rPr lang="fr-BE" altLang="fr-FR" sz="2400" smtClean="0"/>
              <a:t>1 délimiteur ($$ par ex.)</a:t>
            </a:r>
          </a:p>
          <a:p>
            <a:pPr lvl="1"/>
            <a:r>
              <a:rPr lang="fr-BE" altLang="fr-FR" sz="2400" smtClean="0"/>
              <a:t>1 caractère alphabétique ou numérique</a:t>
            </a:r>
            <a:endParaRPr lang="fr-FR" altLang="fr-FR" sz="2400" smtClean="0"/>
          </a:p>
          <a:p>
            <a:pPr lvl="2"/>
            <a:endParaRPr lang="fr-FR" altLang="fr-FR" sz="2400"/>
          </a:p>
          <a:p>
            <a:pPr lvl="2"/>
            <a:endParaRPr lang="fr-FR" altLang="fr-FR" sz="240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6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fr-BE" altLang="fr-FR" sz="3600" smtClean="0"/>
              <a:t>On aura donc ceci:</a:t>
            </a:r>
            <a:endParaRPr lang="fr-FR" altLang="fr-FR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fr-BE" altLang="fr-FR" sz="2400" smtClean="0"/>
              <a:t>245 10 $a Pour une histoire du livre $b XVe-XVIIIe siècle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fr-BE" altLang="fr-FR" sz="2400" smtClean="0"/>
              <a:t>		  $ c Henri-Jean Martin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fr-BE" altLang="fr-FR" sz="2400" smtClean="0"/>
              <a:t>Où: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fr-BE" altLang="fr-FR" sz="2400" smtClean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fr-BE" altLang="fr-FR" sz="2400" smtClean="0"/>
              <a:t>2XX = bloc fonctionnel des titres…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fr-BE" altLang="fr-FR" sz="2400" smtClean="0"/>
              <a:t>245 = champ du titre propre et des mentions de responsabilité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fr-BE" altLang="fr-FR" sz="2400" smtClean="0"/>
              <a:t>1 = 1er indicateur de traitement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fr-BE" altLang="fr-FR" sz="2400" smtClean="0"/>
              <a:t>0 = 2nd indicateur de traitement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fr-BE" altLang="fr-FR" sz="2400" smtClean="0"/>
              <a:t>$a = code de sous-champ : titre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fr-BE" altLang="fr-FR" sz="2400" smtClean="0"/>
              <a:t>$b = code de sous-champ : compléments du titre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fr-BE" altLang="fr-FR" sz="2400" smtClean="0"/>
              <a:t>$c = mentions de responsabilité</a:t>
            </a:r>
            <a:endParaRPr lang="fr-FR" altLang="fr-FR" sz="240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7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88639"/>
            <a:ext cx="7992888" cy="1331639"/>
          </a:xfrm>
        </p:spPr>
        <p:txBody>
          <a:bodyPr/>
          <a:lstStyle/>
          <a:p>
            <a:r>
              <a:rPr lang="fr-BE" altLang="fr-FR">
                <a:solidFill>
                  <a:schemeClr val="tx1"/>
                </a:solidFill>
              </a:rPr>
              <a:t>MARC </a:t>
            </a:r>
            <a:br>
              <a:rPr lang="fr-BE" altLang="fr-FR">
                <a:solidFill>
                  <a:schemeClr val="tx1"/>
                </a:solidFill>
              </a:rPr>
            </a:br>
            <a:r>
              <a:rPr lang="fr-BE" altLang="fr-FR">
                <a:solidFill>
                  <a:schemeClr val="tx1"/>
                </a:solidFill>
              </a:rPr>
              <a:t> Machine Readable </a:t>
            </a:r>
            <a:r>
              <a:rPr lang="fr-BE" altLang="fr-FR" smtClean="0">
                <a:solidFill>
                  <a:schemeClr val="tx1"/>
                </a:solidFill>
              </a:rPr>
              <a:t>Cataloguing</a:t>
            </a:r>
            <a:br>
              <a:rPr lang="fr-BE" altLang="fr-FR" smtClean="0">
                <a:solidFill>
                  <a:schemeClr val="tx1"/>
                </a:solidFill>
              </a:rPr>
            </a:br>
            <a:r>
              <a:rPr lang="fr-BE" altLang="fr-FR" smtClean="0">
                <a:solidFill>
                  <a:schemeClr val="tx1"/>
                </a:solidFill>
              </a:rPr>
              <a:t>	</a:t>
            </a:r>
            <a:r>
              <a:rPr lang="fr-BE" altLang="fr-FR" sz="2400" i="1" smtClean="0">
                <a:solidFill>
                  <a:schemeClr val="tx1"/>
                </a:solidFill>
              </a:rPr>
              <a:t>Catalogue lisible par machine</a:t>
            </a:r>
            <a:endParaRPr lang="fr-BE" i="1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8880" y="2132856"/>
            <a:ext cx="7992888" cy="4104456"/>
          </a:xfrm>
        </p:spPr>
        <p:txBody>
          <a:bodyPr/>
          <a:lstStyle/>
          <a:p>
            <a:pPr>
              <a:buClr>
                <a:schemeClr val="accent4"/>
              </a:buClr>
              <a:buSzPct val="100000"/>
              <a:buFont typeface="Wingdings" pitchFamily="2" charset="2"/>
              <a:buChar char="Ø"/>
              <a:defRPr/>
            </a:pPr>
            <a:r>
              <a:rPr lang="fr-BE" sz="2800">
                <a:solidFill>
                  <a:schemeClr val="tx2"/>
                </a:solidFill>
              </a:rPr>
              <a:t>1 format d’échange de données bibliographiques, basé sur des normes de catalogage (ISBD, AACR)</a:t>
            </a:r>
          </a:p>
          <a:p>
            <a:pPr>
              <a:defRPr/>
            </a:pPr>
            <a:endParaRPr lang="fr-BE" sz="2800">
              <a:solidFill>
                <a:schemeClr val="tx2"/>
              </a:solidFill>
            </a:endParaRPr>
          </a:p>
          <a:p>
            <a:pPr>
              <a:buClr>
                <a:schemeClr val="accent4"/>
              </a:buClr>
              <a:buSzPct val="100000"/>
              <a:buFont typeface="Wingdings" pitchFamily="2" charset="2"/>
              <a:buChar char="Ø"/>
              <a:defRPr/>
            </a:pPr>
            <a:r>
              <a:rPr lang="fr-BE" sz="2800">
                <a:solidFill>
                  <a:schemeClr val="tx2"/>
                </a:solidFill>
              </a:rPr>
              <a:t>Lecture d’une notice Marc = ISO2709</a:t>
            </a:r>
          </a:p>
          <a:p>
            <a:pPr>
              <a:defRPr/>
            </a:pPr>
            <a:endParaRPr lang="fr-BE" sz="2800">
              <a:solidFill>
                <a:schemeClr val="tx2"/>
              </a:solidFill>
            </a:endParaRPr>
          </a:p>
          <a:p>
            <a:pPr>
              <a:buClr>
                <a:schemeClr val="accent4"/>
              </a:buClr>
              <a:buSzPct val="100000"/>
              <a:buFont typeface="Wingdings" pitchFamily="2" charset="2"/>
              <a:buChar char="Ø"/>
              <a:defRPr/>
            </a:pPr>
            <a:r>
              <a:rPr lang="fr-BE" sz="2800">
                <a:solidFill>
                  <a:schemeClr val="tx2"/>
                </a:solidFill>
              </a:rPr>
              <a:t>1 ensemble de codes </a:t>
            </a:r>
            <a:r>
              <a:rPr lang="fr-BE">
                <a:solidFill>
                  <a:schemeClr val="tx2"/>
                </a:solidFill>
              </a:rPr>
              <a:t> 1 code X = 1 contenu y </a:t>
            </a:r>
          </a:p>
          <a:p>
            <a:pPr lvl="2">
              <a:buNone/>
              <a:defRPr/>
            </a:pPr>
            <a:r>
              <a:rPr lang="fr-BE" b="1" i="1">
                <a:solidFill>
                  <a:schemeClr val="tx2"/>
                </a:solidFill>
              </a:rPr>
              <a:t>contenu défini selon les normes de description bibliographique</a:t>
            </a:r>
          </a:p>
          <a:p>
            <a:pPr lvl="2"/>
            <a:endParaRPr lang="fr-BE" altLang="fr-FR">
              <a:cs typeface="Arial" panose="020B0604020202020204" pitchFamily="34" charset="0"/>
            </a:endParaRPr>
          </a:p>
          <a:p>
            <a:pPr lvl="1"/>
            <a:endParaRPr lang="fr-BE" altLang="fr-FR">
              <a:cs typeface="Arial" panose="020B0604020202020204" pitchFamily="34" charset="0"/>
            </a:endParaRPr>
          </a:p>
          <a:p>
            <a:pPr lvl="2"/>
            <a:endParaRPr lang="fr-BE" altLang="fr-FR"/>
          </a:p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8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715962"/>
          </a:xfrm>
        </p:spPr>
        <p:txBody>
          <a:bodyPr/>
          <a:lstStyle/>
          <a:p>
            <a:r>
              <a:rPr lang="fr-BE" altLang="fr-FR" sz="3200" smtClean="0"/>
              <a:t>Structure d’une notice bibliographique en Marc</a:t>
            </a:r>
            <a:endParaRPr lang="fr-FR" altLang="fr-FR" sz="40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371600"/>
            <a:ext cx="8229600" cy="4724400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r>
              <a:rPr lang="fr-BE" altLang="fr-FR" sz="2400" smtClean="0"/>
              <a:t>Guide et répertoire</a:t>
            </a:r>
          </a:p>
          <a:p>
            <a:r>
              <a:rPr lang="fr-BE" altLang="fr-FR" sz="2400" smtClean="0"/>
              <a:t>N° de contrôle</a:t>
            </a:r>
          </a:p>
          <a:p>
            <a:r>
              <a:rPr lang="fr-BE" altLang="fr-FR" sz="2400" smtClean="0"/>
              <a:t>Champs de contrôle (données codées)</a:t>
            </a:r>
          </a:p>
          <a:p>
            <a:r>
              <a:rPr lang="fr-BE" altLang="fr-FR" sz="2400" smtClean="0"/>
              <a:t>Champs de données</a:t>
            </a:r>
          </a:p>
          <a:p>
            <a:pPr lvl="1"/>
            <a:r>
              <a:rPr lang="fr-BE" altLang="fr-FR" sz="2000" smtClean="0"/>
              <a:t>Points d’accès </a:t>
            </a:r>
          </a:p>
          <a:p>
            <a:pPr marL="777240" lvl="2" indent="0">
              <a:buNone/>
            </a:pPr>
            <a:r>
              <a:rPr lang="fr-BE" altLang="fr-FR" smtClean="0"/>
              <a:t>/ Données d’autorités</a:t>
            </a:r>
          </a:p>
          <a:p>
            <a:pPr lvl="2"/>
            <a:r>
              <a:rPr lang="fr-BE" altLang="fr-FR" sz="1800" smtClean="0"/>
              <a:t>vedettes principales</a:t>
            </a:r>
          </a:p>
          <a:p>
            <a:pPr lvl="2"/>
            <a:r>
              <a:rPr lang="fr-BE" altLang="fr-FR" sz="1800" smtClean="0"/>
              <a:t>Vedettes secondaires </a:t>
            </a:r>
          </a:p>
          <a:p>
            <a:pPr lvl="2"/>
            <a:r>
              <a:rPr lang="fr-BE" altLang="fr-FR" sz="1800" smtClean="0"/>
              <a:t>Sujets</a:t>
            </a:r>
            <a:endParaRPr lang="fr-BE" altLang="fr-FR" sz="2000" smtClean="0"/>
          </a:p>
          <a:p>
            <a:pPr lvl="1"/>
            <a:r>
              <a:rPr lang="fr-BE" altLang="fr-FR" sz="2000" smtClean="0"/>
              <a:t>Description bibliographique </a:t>
            </a:r>
          </a:p>
          <a:p>
            <a:pPr lvl="2"/>
            <a:r>
              <a:rPr lang="fr-BE" altLang="fr-FR" sz="1800" smtClean="0"/>
              <a:t>zones spécifiques à certains types de documents</a:t>
            </a:r>
          </a:p>
          <a:p>
            <a:pPr lvl="1"/>
            <a:r>
              <a:rPr lang="fr-BE" altLang="fr-FR" sz="2000"/>
              <a:t>Points d’accès </a:t>
            </a:r>
          </a:p>
          <a:p>
            <a:pPr marL="777240" lvl="2" indent="0">
              <a:buNone/>
            </a:pPr>
            <a:r>
              <a:rPr lang="fr-BE" altLang="fr-FR"/>
              <a:t>/ Données d’autorités</a:t>
            </a:r>
          </a:p>
          <a:p>
            <a:pPr lvl="2"/>
            <a:r>
              <a:rPr lang="fr-BE" altLang="fr-FR" sz="1800"/>
              <a:t>Sujets</a:t>
            </a:r>
            <a:endParaRPr lang="fr-BE" altLang="fr-FR" sz="2000"/>
          </a:p>
          <a:p>
            <a:pPr lvl="2"/>
            <a:r>
              <a:rPr lang="fr-BE" altLang="fr-FR" sz="1800" smtClean="0"/>
              <a:t>Vedettes </a:t>
            </a:r>
            <a:r>
              <a:rPr lang="fr-BE" altLang="fr-FR" sz="1800"/>
              <a:t>secondaires 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35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995"/>
            <a:ext cx="7992888" cy="1143000"/>
          </a:xfrm>
        </p:spPr>
        <p:txBody>
          <a:bodyPr/>
          <a:lstStyle/>
          <a:p>
            <a:r>
              <a:rPr lang="fr-BE" altLang="fr-FR" sz="3600" smtClean="0"/>
              <a:t>Guide</a:t>
            </a:r>
            <a:endParaRPr lang="fr-FR" altLang="fr-FR" sz="40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51520" y="980728"/>
            <a:ext cx="8280268" cy="5162291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14300" indent="0">
              <a:lnSpc>
                <a:spcPct val="110000"/>
              </a:lnSpc>
              <a:buNone/>
            </a:pPr>
            <a:r>
              <a:rPr lang="fr-BE" altLang="fr-FR" sz="1400">
                <a:hlinkClick r:id="rId2"/>
              </a:rPr>
              <a:t>http://</a:t>
            </a:r>
            <a:r>
              <a:rPr lang="fr-BE" altLang="fr-FR" sz="1400" smtClean="0">
                <a:hlinkClick r:id="rId2"/>
              </a:rPr>
              <a:t>www.marc21.ca/MaJ/BIB/B-Guide.pdf</a:t>
            </a:r>
            <a:endParaRPr lang="fr-BE" altLang="fr-FR" sz="1400" smtClean="0"/>
          </a:p>
          <a:p>
            <a:pPr marL="114300" indent="0">
              <a:lnSpc>
                <a:spcPct val="110000"/>
              </a:lnSpc>
              <a:buNone/>
            </a:pPr>
            <a:r>
              <a:rPr lang="fr-BE" altLang="fr-FR" sz="2400"/>
              <a:t>24 positions  de caractères (00-23</a:t>
            </a:r>
            <a:r>
              <a:rPr lang="fr-BE" altLang="fr-FR" sz="2400" smtClean="0"/>
              <a:t>)</a:t>
            </a:r>
            <a:endParaRPr lang="fr-BE" altLang="fr-FR" sz="1400" smtClean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fr-BE" altLang="fr-FR" sz="2400" smtClean="0"/>
              <a:t>pas d’indicateurs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fr-BE" altLang="fr-FR" sz="2400" smtClean="0"/>
              <a:t>-&gt; pas de codes de sous-zones</a:t>
            </a:r>
          </a:p>
          <a:p>
            <a:pPr marL="114300" indent="0">
              <a:lnSpc>
                <a:spcPct val="110000"/>
              </a:lnSpc>
              <a:buNone/>
            </a:pPr>
            <a:r>
              <a:rPr lang="fr-BE" altLang="fr-FR" sz="2400" smtClean="0"/>
              <a:t>-&gt; </a:t>
            </a:r>
            <a:r>
              <a:rPr lang="fr-BE" altLang="fr-FR" sz="2400" b="1" smtClean="0"/>
              <a:t>LDR</a:t>
            </a:r>
            <a:r>
              <a:rPr lang="fr-BE" altLang="fr-FR" sz="2400" smtClean="0"/>
              <a:t> </a:t>
            </a:r>
            <a:r>
              <a:rPr lang="fr-BE" altLang="fr-FR" sz="2400"/>
              <a:t>dans </a:t>
            </a:r>
            <a:r>
              <a:rPr lang="fr-BE" altLang="fr-FR" sz="2400" smtClean="0"/>
              <a:t>Alma</a:t>
            </a:r>
          </a:p>
          <a:p>
            <a:pPr marL="114300" indent="0">
              <a:lnSpc>
                <a:spcPct val="110000"/>
              </a:lnSpc>
              <a:buNone/>
            </a:pPr>
            <a:r>
              <a:rPr lang="fr-BE" altLang="fr-FR" sz="2400"/>
              <a:t>	</a:t>
            </a:r>
            <a:r>
              <a:rPr lang="fr-BE" altLang="fr-FR" sz="2400" b="1" i="1" smtClean="0"/>
              <a:t>Ctrl+F</a:t>
            </a:r>
            <a:r>
              <a:rPr lang="fr-BE" altLang="fr-FR" sz="2400" smtClean="0"/>
              <a:t> pour ouvrir le formulaire de saisie</a:t>
            </a:r>
          </a:p>
          <a:p>
            <a:pPr marL="114300" indent="0">
              <a:lnSpc>
                <a:spcPct val="110000"/>
              </a:lnSpc>
              <a:buNone/>
            </a:pPr>
            <a:endParaRPr lang="fr-BE" altLang="fr-FR" sz="2400"/>
          </a:p>
          <a:p>
            <a:pPr marL="114300" indent="0">
              <a:lnSpc>
                <a:spcPct val="110000"/>
              </a:lnSpc>
              <a:buNone/>
            </a:pPr>
            <a:endParaRPr lang="fr-BE" altLang="fr-FR" sz="2400" smtClean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7949" y="2764275"/>
            <a:ext cx="4029075" cy="285750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40" y="3677266"/>
            <a:ext cx="8252048" cy="2996590"/>
          </a:xfrm>
          <a:prstGeom prst="rect">
            <a:avLst/>
          </a:prstGeom>
        </p:spPr>
      </p:pic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8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995"/>
            <a:ext cx="7992888" cy="896725"/>
          </a:xfrm>
        </p:spPr>
        <p:txBody>
          <a:bodyPr/>
          <a:lstStyle/>
          <a:p>
            <a:r>
              <a:rPr lang="fr-BE" altLang="fr-FR" sz="3600" smtClean="0"/>
              <a:t>Guide</a:t>
            </a:r>
            <a:endParaRPr lang="fr-FR" altLang="fr-FR" sz="40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79512" y="908720"/>
            <a:ext cx="8352276" cy="6192688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114300" indent="0">
              <a:lnSpc>
                <a:spcPct val="110000"/>
              </a:lnSpc>
              <a:buNone/>
            </a:pPr>
            <a:r>
              <a:rPr lang="fr-BE" altLang="fr-FR" sz="2600" u="sng" smtClean="0"/>
              <a:t>On peut modifier les positions 05, 06 et 07</a:t>
            </a:r>
          </a:p>
          <a:p>
            <a:pPr marL="114300" indent="0">
              <a:lnSpc>
                <a:spcPct val="110000"/>
              </a:lnSpc>
              <a:buNone/>
            </a:pPr>
            <a:endParaRPr lang="fr-BE" altLang="fr-FR" sz="2400" smtClean="0"/>
          </a:p>
          <a:p>
            <a:pPr marL="114300" indent="0">
              <a:lnSpc>
                <a:spcPct val="110000"/>
              </a:lnSpc>
              <a:buNone/>
            </a:pPr>
            <a:r>
              <a:rPr lang="fr-BE" altLang="fr-FR" sz="2400" b="1" smtClean="0"/>
              <a:t>05 Statut de notice</a:t>
            </a:r>
          </a:p>
          <a:p>
            <a:pPr marL="114300" indent="0">
              <a:lnSpc>
                <a:spcPct val="110000"/>
              </a:lnSpc>
              <a:buNone/>
            </a:pPr>
            <a:r>
              <a:rPr lang="fr-BE" altLang="fr-FR" sz="2400"/>
              <a:t>	</a:t>
            </a:r>
            <a:r>
              <a:rPr lang="fr-BE" altLang="fr-FR" sz="2400" smtClean="0"/>
              <a:t>a	Rehaussement du niveau d’enregistrement	</a:t>
            </a:r>
          </a:p>
          <a:p>
            <a:pPr marL="114300" indent="0">
              <a:lnSpc>
                <a:spcPct val="110000"/>
              </a:lnSpc>
              <a:buNone/>
            </a:pPr>
            <a:r>
              <a:rPr lang="fr-BE" altLang="fr-FR" sz="2400"/>
              <a:t>	</a:t>
            </a:r>
            <a:r>
              <a:rPr lang="fr-BE" altLang="fr-FR" sz="2400" smtClean="0"/>
              <a:t>c	Notice corrigée/révisée</a:t>
            </a:r>
          </a:p>
          <a:p>
            <a:pPr marL="114300" indent="0">
              <a:lnSpc>
                <a:spcPct val="110000"/>
              </a:lnSpc>
              <a:buNone/>
            </a:pPr>
            <a:r>
              <a:rPr lang="fr-BE" altLang="fr-FR" sz="2400"/>
              <a:t>	</a:t>
            </a:r>
            <a:r>
              <a:rPr lang="fr-BE" altLang="fr-FR" sz="2400" smtClean="0"/>
              <a:t>d	Notice supprimée</a:t>
            </a:r>
          </a:p>
          <a:p>
            <a:pPr marL="114300" indent="0">
              <a:lnSpc>
                <a:spcPct val="110000"/>
              </a:lnSpc>
              <a:buNone/>
            </a:pPr>
            <a:r>
              <a:rPr lang="fr-BE" altLang="fr-FR" sz="2400" b="1"/>
              <a:t>	</a:t>
            </a:r>
            <a:r>
              <a:rPr lang="fr-BE" altLang="fr-FR" sz="2400" b="1" smtClean="0"/>
              <a:t>n</a:t>
            </a:r>
            <a:r>
              <a:rPr lang="fr-BE" altLang="fr-FR" sz="2400" smtClean="0"/>
              <a:t>	Nouvelle notice</a:t>
            </a:r>
          </a:p>
          <a:p>
            <a:pPr marL="114300" indent="0">
              <a:lnSpc>
                <a:spcPct val="110000"/>
              </a:lnSpc>
              <a:buNone/>
            </a:pPr>
            <a:r>
              <a:rPr lang="fr-BE" altLang="fr-FR" sz="2400" b="1" smtClean="0">
                <a:solidFill>
                  <a:srgbClr val="FF0000"/>
                </a:solidFill>
              </a:rPr>
              <a:t>06 Type de notice</a:t>
            </a:r>
          </a:p>
          <a:p>
            <a:pPr marL="114300" indent="0">
              <a:lnSpc>
                <a:spcPct val="110000"/>
              </a:lnSpc>
              <a:buNone/>
            </a:pPr>
            <a:r>
              <a:rPr lang="fr-BE" altLang="fr-FR" sz="2400"/>
              <a:t>	</a:t>
            </a:r>
            <a:r>
              <a:rPr lang="fr-BE" altLang="fr-FR" sz="2400" b="1" smtClean="0"/>
              <a:t>a</a:t>
            </a:r>
            <a:r>
              <a:rPr lang="fr-BE" altLang="fr-FR" sz="2400" smtClean="0"/>
              <a:t>	Document textuel</a:t>
            </a:r>
          </a:p>
          <a:p>
            <a:pPr marL="114300" indent="0">
              <a:lnSpc>
                <a:spcPct val="110000"/>
              </a:lnSpc>
              <a:buNone/>
            </a:pPr>
            <a:r>
              <a:rPr lang="fr-BE" altLang="fr-FR" sz="2400"/>
              <a:t>	</a:t>
            </a:r>
            <a:r>
              <a:rPr lang="fr-BE" altLang="fr-FR" sz="2400" b="1" smtClean="0"/>
              <a:t>e</a:t>
            </a:r>
            <a:r>
              <a:rPr lang="fr-BE" altLang="fr-FR" sz="2400" smtClean="0"/>
              <a:t>	Document cartographique</a:t>
            </a:r>
          </a:p>
          <a:p>
            <a:pPr marL="114300" indent="0">
              <a:lnSpc>
                <a:spcPct val="110000"/>
              </a:lnSpc>
              <a:buNone/>
            </a:pPr>
            <a:r>
              <a:rPr lang="fr-BE" altLang="fr-FR" sz="2400"/>
              <a:t>	t	Document </a:t>
            </a:r>
            <a:r>
              <a:rPr lang="fr-BE" altLang="fr-FR" sz="2400" smtClean="0"/>
              <a:t>textuel manuscrit</a:t>
            </a:r>
            <a:endParaRPr lang="fr-BE" altLang="fr-FR" sz="2400"/>
          </a:p>
          <a:p>
            <a:pPr marL="114300" indent="0">
              <a:lnSpc>
                <a:spcPct val="110000"/>
              </a:lnSpc>
              <a:buNone/>
            </a:pPr>
            <a:endParaRPr lang="fr-BE" altLang="fr-FR" sz="2400" smtClean="0"/>
          </a:p>
          <a:p>
            <a:pPr marL="114300" indent="0">
              <a:lnSpc>
                <a:spcPct val="110000"/>
              </a:lnSpc>
              <a:buNone/>
            </a:pPr>
            <a:r>
              <a:rPr lang="fr-BE" altLang="fr-FR" sz="2400" b="1" smtClean="0">
                <a:solidFill>
                  <a:srgbClr val="FF0000"/>
                </a:solidFill>
              </a:rPr>
              <a:t>07 Niveau bibliographique</a:t>
            </a:r>
          </a:p>
          <a:p>
            <a:pPr marL="114300" indent="0">
              <a:buNone/>
            </a:pPr>
            <a:r>
              <a:rPr lang="fr-BE" sz="2400"/>
              <a:t>	</a:t>
            </a:r>
            <a:r>
              <a:rPr lang="fr-BE" smtClean="0"/>
              <a:t>a	Partie </a:t>
            </a:r>
            <a:r>
              <a:rPr lang="fr-BE"/>
              <a:t>composante </a:t>
            </a:r>
            <a:r>
              <a:rPr lang="fr-BE" smtClean="0"/>
              <a:t>monographique</a:t>
            </a:r>
          </a:p>
          <a:p>
            <a:pPr marL="114300" indent="0">
              <a:buNone/>
            </a:pPr>
            <a:r>
              <a:rPr lang="fr-BE"/>
              <a:t>	</a:t>
            </a:r>
            <a:r>
              <a:rPr lang="fr-BE" smtClean="0"/>
              <a:t>b	Partie </a:t>
            </a:r>
            <a:r>
              <a:rPr lang="fr-BE"/>
              <a:t>composante d'une publication en </a:t>
            </a:r>
            <a:r>
              <a:rPr lang="fr-BE" smtClean="0"/>
              <a:t>série</a:t>
            </a:r>
          </a:p>
          <a:p>
            <a:pPr marL="114300" indent="0">
              <a:buNone/>
            </a:pPr>
            <a:r>
              <a:rPr lang="fr-BE">
                <a:solidFill>
                  <a:schemeClr val="tx1">
                    <a:lumMod val="90000"/>
                    <a:lumOff val="10000"/>
                  </a:schemeClr>
                </a:solidFill>
              </a:rPr>
              <a:t>	</a:t>
            </a:r>
            <a:r>
              <a:rPr lang="fr-BE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c	Collection</a:t>
            </a:r>
          </a:p>
          <a:p>
            <a:pPr marL="114300" indent="0">
              <a:buNone/>
            </a:pPr>
            <a:r>
              <a:rPr lang="fr-BE" b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	</a:t>
            </a:r>
            <a:r>
              <a:rPr lang="fr-BE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d	Sous-élément</a:t>
            </a:r>
          </a:p>
          <a:p>
            <a:pPr marL="114300" indent="0">
              <a:buNone/>
            </a:pPr>
            <a:r>
              <a:rPr lang="fr-BE"/>
              <a:t>	</a:t>
            </a:r>
            <a:r>
              <a:rPr lang="fr-BE" smtClean="0"/>
              <a:t>i	Ressource intégratrice</a:t>
            </a:r>
            <a:endParaRPr lang="fr-BE"/>
          </a:p>
          <a:p>
            <a:pPr marL="114300" indent="0">
              <a:lnSpc>
                <a:spcPct val="110000"/>
              </a:lnSpc>
              <a:buNone/>
            </a:pPr>
            <a:r>
              <a:rPr lang="fr-BE" altLang="fr-FR" sz="2400" b="1" smtClean="0"/>
              <a:t>	m</a:t>
            </a:r>
            <a:r>
              <a:rPr lang="fr-BE" altLang="fr-FR" sz="2400" smtClean="0"/>
              <a:t>	Document monographique</a:t>
            </a:r>
          </a:p>
          <a:p>
            <a:pPr marL="114300" indent="0">
              <a:lnSpc>
                <a:spcPct val="110000"/>
              </a:lnSpc>
              <a:buNone/>
            </a:pPr>
            <a:r>
              <a:rPr lang="fr-BE" altLang="fr-FR" sz="2400"/>
              <a:t>	</a:t>
            </a:r>
            <a:r>
              <a:rPr lang="fr-BE" altLang="fr-FR" sz="2400" b="1" smtClean="0"/>
              <a:t>s</a:t>
            </a:r>
            <a:r>
              <a:rPr lang="fr-BE" altLang="fr-FR" sz="2400" smtClean="0"/>
              <a:t>	Publication en série</a:t>
            </a:r>
          </a:p>
          <a:p>
            <a:pPr marL="114300" indent="0">
              <a:lnSpc>
                <a:spcPct val="110000"/>
              </a:lnSpc>
              <a:buNone/>
            </a:pPr>
            <a:endParaRPr lang="fr-BE" altLang="fr-FR" sz="240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53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7741368" cy="1143000"/>
          </a:xfrm>
        </p:spPr>
        <p:txBody>
          <a:bodyPr/>
          <a:lstStyle/>
          <a:p>
            <a:r>
              <a:rPr lang="fr-BE" altLang="fr-FR" smtClean="0"/>
              <a:t>Zones de contrôle 00X</a:t>
            </a:r>
            <a:endParaRPr lang="fr-FR" altLang="fr-FR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51520" y="1052736"/>
            <a:ext cx="7992888" cy="5348064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14300" indent="0">
              <a:lnSpc>
                <a:spcPct val="110000"/>
              </a:lnSpc>
              <a:buNone/>
            </a:pPr>
            <a:r>
              <a:rPr lang="fr-BE" altLang="fr-FR" sz="1400">
                <a:hlinkClick r:id="rId2"/>
              </a:rPr>
              <a:t>http://</a:t>
            </a:r>
            <a:r>
              <a:rPr lang="fr-BE" altLang="fr-FR" sz="1400" smtClean="0">
                <a:hlinkClick r:id="rId2"/>
              </a:rPr>
              <a:t>www.marc21.ca/M21/BIB/B006-00X.html</a:t>
            </a:r>
            <a:endParaRPr lang="fr-BE" altLang="fr-FR" sz="1400" smtClean="0"/>
          </a:p>
          <a:p>
            <a:pPr marL="114300" indent="0">
              <a:lnSpc>
                <a:spcPct val="110000"/>
              </a:lnSpc>
              <a:buNone/>
            </a:pPr>
            <a:endParaRPr lang="fr-BE" altLang="fr-FR" sz="1400" smtClean="0"/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fr-BE" altLang="fr-FR" smtClean="0"/>
              <a:t> pas d’indicateurs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q"/>
            </a:pPr>
            <a:r>
              <a:rPr lang="fr-BE" altLang="fr-FR" smtClean="0"/>
              <a:t> </a:t>
            </a:r>
            <a:r>
              <a:rPr lang="fr-BE" altLang="fr-FR"/>
              <a:t>pas de codes de sous-zones</a:t>
            </a:r>
          </a:p>
          <a:p>
            <a:pPr marL="114300" indent="0">
              <a:lnSpc>
                <a:spcPct val="110000"/>
              </a:lnSpc>
              <a:buNone/>
            </a:pPr>
            <a:endParaRPr lang="fr-BE" altLang="fr-FR" sz="1400" smtClean="0"/>
          </a:p>
          <a:p>
            <a:pPr>
              <a:lnSpc>
                <a:spcPct val="120000"/>
              </a:lnSpc>
            </a:pPr>
            <a:r>
              <a:rPr lang="fr-BE" altLang="fr-FR" sz="1900" b="1" smtClean="0"/>
              <a:t>N° de contrôle : 001 (NR)</a:t>
            </a:r>
          </a:p>
          <a:p>
            <a:pPr marL="411480" lvl="1" indent="0">
              <a:lnSpc>
                <a:spcPct val="120000"/>
              </a:lnSpc>
              <a:buNone/>
            </a:pPr>
            <a:r>
              <a:rPr lang="fr-BE" altLang="fr-FR" sz="1900" smtClean="0"/>
              <a:t>-&gt; le numéro de la notice dans le système </a:t>
            </a:r>
          </a:p>
          <a:p>
            <a:pPr marL="411480" lvl="1" indent="0">
              <a:lnSpc>
                <a:spcPct val="120000"/>
              </a:lnSpc>
              <a:buNone/>
            </a:pPr>
            <a:r>
              <a:rPr lang="fr-BE" altLang="fr-FR" sz="1900" smtClean="0"/>
              <a:t>-&gt; dans Alma, correspond au MMS ID : </a:t>
            </a:r>
            <a:r>
              <a:rPr lang="fr-BE" altLang="fr-FR" sz="1900" i="1" smtClean="0"/>
              <a:t>99…</a:t>
            </a:r>
          </a:p>
          <a:p>
            <a:pPr>
              <a:lnSpc>
                <a:spcPct val="120000"/>
              </a:lnSpc>
            </a:pPr>
            <a:r>
              <a:rPr lang="fr-BE" altLang="fr-FR" sz="1900" b="1" smtClean="0"/>
              <a:t>Identité du N° de contrôle : 003 (NR)</a:t>
            </a:r>
          </a:p>
          <a:p>
            <a:pPr marL="411480" lvl="1" indent="0">
              <a:lnSpc>
                <a:spcPct val="120000"/>
              </a:lnSpc>
              <a:buNone/>
            </a:pPr>
            <a:r>
              <a:rPr lang="fr-BE" altLang="fr-FR" sz="1900"/>
              <a:t>-&gt; </a:t>
            </a:r>
            <a:r>
              <a:rPr lang="fr-BE" altLang="fr-FR" sz="1900" smtClean="0"/>
              <a:t>BeLU</a:t>
            </a:r>
            <a:endParaRPr lang="fr-BE" altLang="fr-FR" sz="1900"/>
          </a:p>
          <a:p>
            <a:pPr>
              <a:lnSpc>
                <a:spcPct val="120000"/>
              </a:lnSpc>
            </a:pPr>
            <a:r>
              <a:rPr lang="fr-BE" altLang="fr-FR" sz="1900" smtClean="0"/>
              <a:t> </a:t>
            </a:r>
            <a:r>
              <a:rPr lang="fr-BE" altLang="fr-FR" sz="1900" b="1" smtClean="0"/>
              <a:t>Date de la dernière opération sur la notice : 005 </a:t>
            </a:r>
            <a:r>
              <a:rPr lang="fr-BE" altLang="fr-FR" sz="1900" b="1"/>
              <a:t>(NR</a:t>
            </a:r>
            <a:r>
              <a:rPr lang="fr-BE" altLang="fr-FR" sz="1900" b="1" smtClean="0"/>
              <a:t>)</a:t>
            </a:r>
          </a:p>
          <a:p>
            <a:pPr marL="114300" indent="0">
              <a:lnSpc>
                <a:spcPct val="120000"/>
              </a:lnSpc>
              <a:buNone/>
              <a:tabLst>
                <a:tab pos="446088" algn="l"/>
              </a:tabLst>
            </a:pPr>
            <a:r>
              <a:rPr lang="fr-BE" altLang="fr-FR" sz="1900" b="1" smtClean="0"/>
              <a:t>	</a:t>
            </a:r>
            <a:r>
              <a:rPr lang="fr-BE" altLang="fr-FR" sz="1900" smtClean="0"/>
              <a:t>-&gt; mise à jour automatique</a:t>
            </a:r>
          </a:p>
          <a:p>
            <a:pPr>
              <a:lnSpc>
                <a:spcPct val="140000"/>
              </a:lnSpc>
            </a:pPr>
            <a:endParaRPr lang="fr-FR" altLang="fr-FR" sz="240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42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2844" y="20200"/>
            <a:ext cx="8460432" cy="1122800"/>
          </a:xfrm>
        </p:spPr>
        <p:txBody>
          <a:bodyPr/>
          <a:lstStyle/>
          <a:p>
            <a:r>
              <a:rPr lang="fr-BE" altLang="fr-FR" sz="2800" smtClean="0"/>
              <a:t>Zones </a:t>
            </a:r>
            <a:r>
              <a:rPr lang="fr-BE" altLang="fr-FR" sz="2800"/>
              <a:t>de contrôle </a:t>
            </a:r>
            <a:r>
              <a:rPr lang="fr-BE" altLang="fr-FR" sz="2800" smtClean="0"/>
              <a:t>00X</a:t>
            </a:r>
            <a:br>
              <a:rPr lang="fr-BE" altLang="fr-FR" sz="2800" smtClean="0"/>
            </a:br>
            <a:r>
              <a:rPr lang="fr-BE" altLang="fr-FR" sz="2400" smtClean="0"/>
              <a:t>007 : zone fixe de description matérielle (R)</a:t>
            </a:r>
            <a:endParaRPr lang="fr-FR" altLang="fr-FR" sz="2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12844" y="1143000"/>
            <a:ext cx="8573956" cy="5715000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lvl="1" indent="0">
              <a:lnSpc>
                <a:spcPct val="80000"/>
              </a:lnSpc>
              <a:buNone/>
            </a:pPr>
            <a:r>
              <a:rPr lang="fr-BE" altLang="fr-FR" sz="1400">
                <a:hlinkClick r:id="rId2"/>
              </a:rPr>
              <a:t>http://</a:t>
            </a:r>
            <a:r>
              <a:rPr lang="fr-BE" altLang="fr-FR" sz="1400" smtClean="0">
                <a:hlinkClick r:id="rId2"/>
              </a:rPr>
              <a:t>www.marc21.ca/M21/BIB/B011-007.html</a:t>
            </a:r>
            <a:endParaRPr lang="fr-BE" altLang="fr-FR" sz="1400" smtClean="0"/>
          </a:p>
          <a:p>
            <a:pPr marL="0" lvl="1" indent="0">
              <a:lnSpc>
                <a:spcPct val="80000"/>
              </a:lnSpc>
              <a:buNone/>
            </a:pPr>
            <a:r>
              <a:rPr lang="fr-BE" altLang="fr-FR" sz="2000" smtClean="0"/>
              <a:t>Le nombre de positions et leurs données varient selon le genre de document.</a:t>
            </a:r>
          </a:p>
          <a:p>
            <a:pPr marL="0" lvl="1" indent="0">
              <a:lnSpc>
                <a:spcPct val="80000"/>
              </a:lnSpc>
              <a:buNone/>
            </a:pPr>
            <a:r>
              <a:rPr lang="fr-BE" altLang="fr-FR" sz="2000" b="1" smtClean="0"/>
              <a:t>La position 00 fournit l’indication générale du genre de document</a:t>
            </a:r>
          </a:p>
          <a:p>
            <a:pPr marL="0" lvl="1" indent="0">
              <a:lnSpc>
                <a:spcPct val="80000"/>
              </a:lnSpc>
              <a:buNone/>
            </a:pPr>
            <a:endParaRPr lang="fr-BE" altLang="fr-FR" sz="2000" b="1"/>
          </a:p>
          <a:p>
            <a:pPr marL="628650" lvl="1" indent="271463">
              <a:lnSpc>
                <a:spcPct val="80000"/>
              </a:lnSpc>
              <a:buNone/>
            </a:pPr>
            <a:r>
              <a:rPr lang="fr-FR" altLang="fr-FR" sz="2000" b="1" smtClean="0">
                <a:solidFill>
                  <a:srgbClr val="0070C0"/>
                </a:solidFill>
              </a:rPr>
              <a:t>a	Carte géographique</a:t>
            </a:r>
          </a:p>
          <a:p>
            <a:pPr marL="628650" lvl="1" indent="271463">
              <a:lnSpc>
                <a:spcPct val="80000"/>
              </a:lnSpc>
              <a:buNone/>
            </a:pPr>
            <a:r>
              <a:rPr lang="fr-FR" altLang="fr-FR" sz="2000" smtClean="0">
                <a:solidFill>
                  <a:srgbClr val="0070C0"/>
                </a:solidFill>
              </a:rPr>
              <a:t>g 	Document </a:t>
            </a:r>
            <a:r>
              <a:rPr lang="fr-FR" altLang="fr-FR" sz="2000">
                <a:solidFill>
                  <a:srgbClr val="0070C0"/>
                </a:solidFill>
              </a:rPr>
              <a:t>iconique projeté (dia, transparent</a:t>
            </a:r>
            <a:r>
              <a:rPr lang="fr-FR" altLang="fr-FR" sz="2000" smtClean="0">
                <a:solidFill>
                  <a:srgbClr val="0070C0"/>
                </a:solidFill>
              </a:rPr>
              <a:t>)</a:t>
            </a:r>
          </a:p>
          <a:p>
            <a:pPr marL="628650" lvl="1" indent="271463">
              <a:lnSpc>
                <a:spcPct val="80000"/>
              </a:lnSpc>
              <a:buNone/>
            </a:pPr>
            <a:r>
              <a:rPr lang="fr-FR" altLang="fr-FR" sz="2000" smtClean="0">
                <a:solidFill>
                  <a:srgbClr val="0070C0"/>
                </a:solidFill>
              </a:rPr>
              <a:t>k 	Document </a:t>
            </a:r>
            <a:r>
              <a:rPr lang="fr-FR" altLang="fr-FR" sz="2000">
                <a:solidFill>
                  <a:srgbClr val="0070C0"/>
                </a:solidFill>
              </a:rPr>
              <a:t>iconique </a:t>
            </a:r>
            <a:r>
              <a:rPr lang="fr-FR" altLang="fr-FR" sz="2000" smtClean="0">
                <a:solidFill>
                  <a:srgbClr val="0070C0"/>
                </a:solidFill>
              </a:rPr>
              <a:t>non </a:t>
            </a:r>
            <a:r>
              <a:rPr lang="fr-FR" altLang="fr-FR" sz="2000">
                <a:solidFill>
                  <a:srgbClr val="0070C0"/>
                </a:solidFill>
              </a:rPr>
              <a:t>projeté (négatif de photo)</a:t>
            </a:r>
          </a:p>
          <a:p>
            <a:pPr marL="628650" lvl="1" indent="271463">
              <a:lnSpc>
                <a:spcPct val="80000"/>
              </a:lnSpc>
              <a:buNone/>
            </a:pPr>
            <a:r>
              <a:rPr lang="fr-FR" altLang="fr-FR" sz="2000" smtClean="0"/>
              <a:t>f</a:t>
            </a:r>
            <a:r>
              <a:rPr lang="fr-FR" altLang="fr-FR" sz="2000"/>
              <a:t>	Document </a:t>
            </a:r>
            <a:r>
              <a:rPr lang="fr-FR" altLang="fr-FR" sz="2000" smtClean="0"/>
              <a:t>tactile</a:t>
            </a:r>
          </a:p>
          <a:p>
            <a:pPr marL="628650" lvl="1" indent="271463">
              <a:lnSpc>
                <a:spcPct val="80000"/>
              </a:lnSpc>
              <a:buNone/>
            </a:pPr>
            <a:r>
              <a:rPr lang="fr-FR" altLang="fr-FR" sz="2000" strike="sngStrike" smtClean="0"/>
              <a:t>t	Document </a:t>
            </a:r>
            <a:r>
              <a:rPr lang="fr-FR" altLang="fr-FR" sz="2000" strike="sngStrike"/>
              <a:t>textuel : document imprimé ou ms., livre, dépliant</a:t>
            </a:r>
            <a:r>
              <a:rPr lang="fr-FR" altLang="fr-FR" sz="2000" strike="sngStrike" smtClean="0"/>
              <a:t>)</a:t>
            </a:r>
          </a:p>
          <a:p>
            <a:pPr marL="628650" lvl="1" indent="271463">
              <a:lnSpc>
                <a:spcPct val="80000"/>
              </a:lnSpc>
              <a:buNone/>
            </a:pPr>
            <a:r>
              <a:rPr lang="fr-FR" altLang="fr-FR" sz="2000" smtClean="0">
                <a:solidFill>
                  <a:srgbClr val="0070C0"/>
                </a:solidFill>
              </a:rPr>
              <a:t>s	</a:t>
            </a:r>
            <a:r>
              <a:rPr lang="fr-FR" altLang="fr-FR" sz="2000">
                <a:solidFill>
                  <a:srgbClr val="0070C0"/>
                </a:solidFill>
              </a:rPr>
              <a:t>Enregistrement sonore</a:t>
            </a:r>
          </a:p>
          <a:p>
            <a:pPr marL="628650" lvl="1" indent="271463">
              <a:lnSpc>
                <a:spcPct val="80000"/>
              </a:lnSpc>
              <a:buNone/>
            </a:pPr>
            <a:r>
              <a:rPr lang="fr-FR" altLang="fr-FR" sz="2000" smtClean="0">
                <a:solidFill>
                  <a:srgbClr val="0070C0"/>
                </a:solidFill>
              </a:rPr>
              <a:t>v	Enregistrement </a:t>
            </a:r>
            <a:r>
              <a:rPr lang="fr-FR" altLang="fr-FR" sz="2000">
                <a:solidFill>
                  <a:srgbClr val="0070C0"/>
                </a:solidFill>
              </a:rPr>
              <a:t>vidéo</a:t>
            </a:r>
          </a:p>
          <a:p>
            <a:pPr marL="628650" lvl="1" indent="271463">
              <a:lnSpc>
                <a:spcPct val="80000"/>
              </a:lnSpc>
              <a:buNone/>
            </a:pPr>
            <a:r>
              <a:rPr lang="fr-FR" altLang="fr-FR" sz="2000" smtClean="0"/>
              <a:t>o	Ensemble </a:t>
            </a:r>
            <a:r>
              <a:rPr lang="fr-FR" altLang="fr-FR" sz="2000"/>
              <a:t>multi-supports (divers composants à fins éducatives)</a:t>
            </a:r>
          </a:p>
          <a:p>
            <a:pPr marL="628650" lvl="1" indent="271463">
              <a:lnSpc>
                <a:spcPct val="80000"/>
              </a:lnSpc>
              <a:buNone/>
            </a:pPr>
            <a:r>
              <a:rPr lang="fr-FR" altLang="fr-FR" sz="2000" smtClean="0"/>
              <a:t>m	</a:t>
            </a:r>
            <a:r>
              <a:rPr lang="fr-FR" altLang="fr-FR" sz="2000"/>
              <a:t>Film </a:t>
            </a:r>
            <a:r>
              <a:rPr lang="fr-FR" altLang="fr-FR" sz="2000" smtClean="0"/>
              <a:t>cinématographique</a:t>
            </a:r>
          </a:p>
          <a:p>
            <a:pPr marL="628650" lvl="1" indent="271463">
              <a:lnSpc>
                <a:spcPct val="80000"/>
              </a:lnSpc>
              <a:buNone/>
            </a:pPr>
            <a:r>
              <a:rPr lang="fr-FR" altLang="fr-FR" sz="2000" smtClean="0"/>
              <a:t>d	Globe</a:t>
            </a:r>
            <a:endParaRPr lang="fr-FR" altLang="fr-FR" sz="2000"/>
          </a:p>
          <a:p>
            <a:pPr marL="628650" lvl="1" indent="271463">
              <a:lnSpc>
                <a:spcPct val="80000"/>
              </a:lnSpc>
              <a:buNone/>
            </a:pPr>
            <a:r>
              <a:rPr lang="fr-FR" altLang="fr-FR" sz="2000" smtClean="0"/>
              <a:t>r 	Image de télédétection</a:t>
            </a:r>
          </a:p>
          <a:p>
            <a:pPr marL="628650" lvl="1" indent="271463">
              <a:lnSpc>
                <a:spcPct val="80000"/>
              </a:lnSpc>
              <a:buNone/>
            </a:pPr>
            <a:r>
              <a:rPr lang="fr-FR" altLang="fr-FR" sz="2000" smtClean="0"/>
              <a:t>h	Microforme</a:t>
            </a:r>
          </a:p>
          <a:p>
            <a:pPr marL="628650" lvl="1" indent="271463">
              <a:lnSpc>
                <a:spcPct val="80000"/>
              </a:lnSpc>
              <a:buNone/>
            </a:pPr>
            <a:r>
              <a:rPr lang="fr-FR" altLang="fr-FR" sz="2000" smtClean="0"/>
              <a:t>q 	Notation musicale</a:t>
            </a:r>
            <a:endParaRPr lang="fr-FR" altLang="fr-FR" sz="2000"/>
          </a:p>
          <a:p>
            <a:pPr marL="628650" lvl="1" indent="271463">
              <a:lnSpc>
                <a:spcPct val="80000"/>
              </a:lnSpc>
              <a:buNone/>
            </a:pPr>
            <a:r>
              <a:rPr lang="fr-FR" altLang="fr-FR" sz="2000" b="1" smtClean="0">
                <a:solidFill>
                  <a:srgbClr val="0070C0"/>
                </a:solidFill>
              </a:rPr>
              <a:t>c	Ressource électronique</a:t>
            </a:r>
          </a:p>
          <a:p>
            <a:pPr lvl="1">
              <a:lnSpc>
                <a:spcPct val="80000"/>
              </a:lnSpc>
            </a:pPr>
            <a:endParaRPr lang="fr-FR" altLang="fr-FR" sz="200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6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2844" y="20200"/>
            <a:ext cx="8460432" cy="1122800"/>
          </a:xfrm>
        </p:spPr>
        <p:txBody>
          <a:bodyPr/>
          <a:lstStyle/>
          <a:p>
            <a:r>
              <a:rPr lang="fr-BE" altLang="fr-FR" sz="2800" smtClean="0"/>
              <a:t>Zones </a:t>
            </a:r>
            <a:r>
              <a:rPr lang="fr-BE" altLang="fr-FR" sz="2800"/>
              <a:t>de contrôle </a:t>
            </a:r>
            <a:r>
              <a:rPr lang="fr-BE" altLang="fr-FR" sz="2800" smtClean="0"/>
              <a:t>00X</a:t>
            </a:r>
            <a:br>
              <a:rPr lang="fr-BE" altLang="fr-FR" sz="2800" smtClean="0"/>
            </a:br>
            <a:r>
              <a:rPr lang="fr-BE" altLang="fr-FR" sz="2400" smtClean="0"/>
              <a:t>007 : zone fixe de description matérielle (R)</a:t>
            </a:r>
            <a:endParaRPr lang="fr-FR" altLang="fr-FR" sz="2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12844" y="1143000"/>
            <a:ext cx="8573956" cy="5715000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0" lvl="1" indent="0">
              <a:lnSpc>
                <a:spcPct val="80000"/>
              </a:lnSpc>
              <a:buNone/>
            </a:pPr>
            <a:r>
              <a:rPr lang="fr-FR" altLang="fr-FR" sz="2000" b="1"/>
              <a:t>Carte géographique </a:t>
            </a:r>
            <a:r>
              <a:rPr lang="fr-FR" altLang="fr-FR" sz="1400">
                <a:hlinkClick r:id="rId2"/>
              </a:rPr>
              <a:t>http://</a:t>
            </a:r>
            <a:r>
              <a:rPr lang="fr-FR" altLang="fr-FR" sz="1400" smtClean="0">
                <a:hlinkClick r:id="rId2"/>
              </a:rPr>
              <a:t>www.marc21.ca/MaJ/BIB/B007-CarteGeographique.pdf</a:t>
            </a:r>
            <a:endParaRPr lang="fr-FR" altLang="fr-FR" sz="1400" smtClean="0"/>
          </a:p>
          <a:p>
            <a:pPr marL="0" lvl="1" indent="0">
              <a:lnSpc>
                <a:spcPct val="80000"/>
              </a:lnSpc>
              <a:buNone/>
            </a:pPr>
            <a:r>
              <a:rPr lang="fr-FR" altLang="fr-FR" sz="2000" smtClean="0"/>
              <a:t>-&gt; on code les positions</a:t>
            </a:r>
          </a:p>
          <a:p>
            <a:pPr marL="411480" lvl="1" indent="0">
              <a:lnSpc>
                <a:spcPct val="80000"/>
              </a:lnSpc>
              <a:buNone/>
            </a:pPr>
            <a:r>
              <a:rPr lang="fr-FR" altLang="fr-FR" sz="2000" smtClean="0"/>
              <a:t>00	</a:t>
            </a:r>
            <a:r>
              <a:rPr lang="fr-BE" sz="2000" smtClean="0"/>
              <a:t>Indication </a:t>
            </a:r>
            <a:r>
              <a:rPr lang="fr-BE" sz="2000"/>
              <a:t>générale du genre de document </a:t>
            </a:r>
            <a:endParaRPr lang="fr-BE" sz="2000" smtClean="0"/>
          </a:p>
          <a:p>
            <a:pPr marL="411480" lvl="1" indent="0">
              <a:lnSpc>
                <a:spcPct val="80000"/>
              </a:lnSpc>
              <a:buNone/>
            </a:pPr>
            <a:r>
              <a:rPr lang="fr-BE" sz="2000"/>
              <a:t>	</a:t>
            </a:r>
            <a:r>
              <a:rPr lang="fr-BE" sz="2000" smtClean="0"/>
              <a:t>	</a:t>
            </a:r>
            <a:r>
              <a:rPr lang="fr-BE" sz="2000" b="1" smtClean="0"/>
              <a:t>a </a:t>
            </a:r>
            <a:r>
              <a:rPr lang="fr-BE" sz="2000" smtClean="0"/>
              <a:t>	Carte </a:t>
            </a:r>
            <a:r>
              <a:rPr lang="fr-BE" sz="2000"/>
              <a:t>géographique </a:t>
            </a:r>
            <a:endParaRPr lang="fr-FR" altLang="fr-FR" sz="2000" smtClean="0"/>
          </a:p>
          <a:p>
            <a:pPr marL="411480" lvl="1" indent="0">
              <a:lnSpc>
                <a:spcPct val="80000"/>
              </a:lnSpc>
              <a:buNone/>
            </a:pPr>
            <a:r>
              <a:rPr lang="fr-FR" altLang="fr-FR" sz="2000" smtClean="0"/>
              <a:t>01	</a:t>
            </a:r>
            <a:r>
              <a:rPr lang="fr-BE" sz="2000" smtClean="0"/>
              <a:t>Indication </a:t>
            </a:r>
            <a:r>
              <a:rPr lang="fr-BE" sz="2000"/>
              <a:t>spécifique du genre de document </a:t>
            </a:r>
            <a:endParaRPr lang="fr-BE" sz="2000" smtClean="0"/>
          </a:p>
          <a:p>
            <a:pPr marL="411480" lvl="1" indent="0">
              <a:lnSpc>
                <a:spcPct val="80000"/>
              </a:lnSpc>
              <a:buNone/>
            </a:pPr>
            <a:r>
              <a:rPr lang="fr-FR" altLang="fr-FR" sz="2000" smtClean="0"/>
              <a:t>		</a:t>
            </a:r>
            <a:r>
              <a:rPr lang="fr-FR" altLang="fr-FR" sz="2000" i="1" smtClean="0"/>
              <a:t>atlas, carte géographique, modèle en relief…</a:t>
            </a:r>
          </a:p>
          <a:p>
            <a:pPr marL="411480" lvl="1" indent="0">
              <a:lnSpc>
                <a:spcPct val="80000"/>
              </a:lnSpc>
              <a:buNone/>
            </a:pPr>
            <a:r>
              <a:rPr lang="fr-FR" altLang="fr-FR" sz="2000" smtClean="0"/>
              <a:t>03	Couleur</a:t>
            </a:r>
          </a:p>
          <a:p>
            <a:pPr marL="411480" lvl="1" indent="0">
              <a:lnSpc>
                <a:spcPct val="80000"/>
              </a:lnSpc>
              <a:buNone/>
            </a:pPr>
            <a:r>
              <a:rPr lang="fr-FR" altLang="fr-FR" sz="2000" smtClean="0"/>
              <a:t>04	Support matériel</a:t>
            </a:r>
          </a:p>
          <a:p>
            <a:pPr marL="411480" lvl="1" indent="0">
              <a:lnSpc>
                <a:spcPct val="80000"/>
              </a:lnSpc>
              <a:buNone/>
            </a:pPr>
            <a:endParaRPr lang="fr-FR" altLang="fr-FR" sz="2000" smtClean="0"/>
          </a:p>
          <a:p>
            <a:pPr marL="411480" lvl="1" indent="0">
              <a:lnSpc>
                <a:spcPct val="80000"/>
              </a:lnSpc>
              <a:buNone/>
            </a:pPr>
            <a:r>
              <a:rPr lang="fr-FR" altLang="fr-FR" sz="2000" smtClean="0"/>
              <a:t>		</a:t>
            </a:r>
            <a:r>
              <a:rPr lang="fr-FR" altLang="fr-FR" sz="2000" i="1" smtClean="0"/>
              <a:t>papier, bois, support photographique, parchemin…</a:t>
            </a:r>
          </a:p>
          <a:p>
            <a:pPr marL="411480" lvl="1" indent="0">
              <a:lnSpc>
                <a:spcPct val="80000"/>
              </a:lnSpc>
              <a:buNone/>
            </a:pPr>
            <a:endParaRPr lang="fr-FR" altLang="fr-FR" sz="2000" smtClean="0"/>
          </a:p>
          <a:p>
            <a:pPr marL="446088" lvl="1" indent="-446088">
              <a:lnSpc>
                <a:spcPct val="80000"/>
              </a:lnSpc>
              <a:buNone/>
            </a:pPr>
            <a:r>
              <a:rPr lang="fr-FR" altLang="fr-FR" sz="2000" b="1"/>
              <a:t>Ressource électronique </a:t>
            </a:r>
            <a:r>
              <a:rPr lang="fr-FR" altLang="fr-FR" sz="1400">
                <a:hlinkClick r:id="rId3"/>
              </a:rPr>
              <a:t>http://</a:t>
            </a:r>
            <a:r>
              <a:rPr lang="fr-FR" altLang="fr-FR" sz="1400" smtClean="0">
                <a:hlinkClick r:id="rId3"/>
              </a:rPr>
              <a:t>www.marc21.ca/MaJ/BIB/B007-RessourceElectronique.pdf</a:t>
            </a:r>
            <a:endParaRPr lang="fr-FR" altLang="fr-FR" sz="1400" smtClean="0"/>
          </a:p>
          <a:p>
            <a:pPr marL="446088" lvl="1" indent="-446088">
              <a:lnSpc>
                <a:spcPct val="80000"/>
              </a:lnSpc>
              <a:buNone/>
            </a:pPr>
            <a:r>
              <a:rPr lang="fr-FR" altLang="fr-FR" sz="2000" smtClean="0"/>
              <a:t> -&gt; on </a:t>
            </a:r>
            <a:r>
              <a:rPr lang="fr-FR" altLang="fr-FR" sz="2000"/>
              <a:t>code les positions</a:t>
            </a:r>
          </a:p>
          <a:p>
            <a:pPr marL="446088" lvl="1" indent="-446088">
              <a:lnSpc>
                <a:spcPct val="80000"/>
              </a:lnSpc>
              <a:buNone/>
            </a:pPr>
            <a:r>
              <a:rPr lang="fr-FR" altLang="fr-FR" sz="2000" smtClean="0"/>
              <a:t>	00</a:t>
            </a:r>
            <a:r>
              <a:rPr lang="fr-FR" altLang="fr-FR" sz="2000"/>
              <a:t>	</a:t>
            </a:r>
            <a:r>
              <a:rPr lang="fr-BE" sz="2000"/>
              <a:t>Indication générale du genre de document </a:t>
            </a:r>
          </a:p>
          <a:p>
            <a:pPr marL="411480" lvl="1" indent="0">
              <a:lnSpc>
                <a:spcPct val="80000"/>
              </a:lnSpc>
              <a:buNone/>
            </a:pPr>
            <a:r>
              <a:rPr lang="fr-FR" altLang="fr-FR" sz="2000" smtClean="0"/>
              <a:t>		</a:t>
            </a:r>
            <a:r>
              <a:rPr lang="fr-FR" altLang="fr-FR" sz="2000" b="1" smtClean="0"/>
              <a:t>c</a:t>
            </a:r>
            <a:r>
              <a:rPr lang="fr-FR" altLang="fr-FR" sz="2000" smtClean="0"/>
              <a:t>	Ressource électronique</a:t>
            </a:r>
          </a:p>
          <a:p>
            <a:pPr marL="411480" lvl="1" indent="0">
              <a:lnSpc>
                <a:spcPct val="80000"/>
              </a:lnSpc>
              <a:buNone/>
            </a:pPr>
            <a:r>
              <a:rPr lang="fr-FR" altLang="fr-FR" sz="2000" smtClean="0"/>
              <a:t>01	Indication spécifique du genre de document</a:t>
            </a:r>
          </a:p>
          <a:p>
            <a:pPr marL="411480" lvl="1" indent="0">
              <a:lnSpc>
                <a:spcPct val="80000"/>
              </a:lnSpc>
              <a:buNone/>
            </a:pPr>
            <a:r>
              <a:rPr lang="fr-FR" altLang="fr-FR" sz="2000" smtClean="0"/>
              <a:t>		</a:t>
            </a:r>
            <a:r>
              <a:rPr lang="fr-FR" altLang="fr-FR" sz="2000" i="1" smtClean="0"/>
              <a:t>accès à distance…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5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2844" y="20200"/>
            <a:ext cx="8460432" cy="1122800"/>
          </a:xfrm>
        </p:spPr>
        <p:txBody>
          <a:bodyPr/>
          <a:lstStyle/>
          <a:p>
            <a:r>
              <a:rPr lang="fr-BE" altLang="fr-FR" sz="2800" smtClean="0"/>
              <a:t>Zones </a:t>
            </a:r>
            <a:r>
              <a:rPr lang="fr-BE" altLang="fr-FR" sz="2800"/>
              <a:t>de contrôle </a:t>
            </a:r>
            <a:r>
              <a:rPr lang="fr-BE" altLang="fr-FR" sz="2800" smtClean="0"/>
              <a:t>00X</a:t>
            </a:r>
            <a:br>
              <a:rPr lang="fr-BE" altLang="fr-FR" sz="2800" smtClean="0"/>
            </a:br>
            <a:r>
              <a:rPr lang="fr-BE" altLang="fr-FR" sz="2400" smtClean="0"/>
              <a:t>007 : zone fixe de description matérielle (R)</a:t>
            </a:r>
            <a:endParaRPr lang="fr-FR" altLang="fr-FR" sz="2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12844" y="1143000"/>
            <a:ext cx="8275580" cy="5715000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14300" indent="0">
              <a:lnSpc>
                <a:spcPct val="110000"/>
              </a:lnSpc>
              <a:buNone/>
            </a:pPr>
            <a:r>
              <a:rPr lang="fr-BE" altLang="fr-FR" sz="2400" smtClean="0"/>
              <a:t>007 </a:t>
            </a:r>
            <a:r>
              <a:rPr lang="fr-BE" altLang="fr-FR" sz="2400"/>
              <a:t>dans Alma</a:t>
            </a:r>
          </a:p>
          <a:p>
            <a:pPr marL="114300" indent="0">
              <a:lnSpc>
                <a:spcPct val="110000"/>
              </a:lnSpc>
              <a:buNone/>
            </a:pPr>
            <a:r>
              <a:rPr lang="fr-BE" altLang="fr-FR" sz="2400"/>
              <a:t>	</a:t>
            </a:r>
            <a:r>
              <a:rPr lang="fr-BE" altLang="fr-FR" sz="2400" smtClean="0"/>
              <a:t>Ajouter un champ 007</a:t>
            </a:r>
          </a:p>
          <a:p>
            <a:pPr marL="114300" indent="0">
              <a:lnSpc>
                <a:spcPct val="110000"/>
              </a:lnSpc>
              <a:buNone/>
            </a:pPr>
            <a:endParaRPr lang="fr-BE" altLang="fr-FR" sz="2400"/>
          </a:p>
          <a:p>
            <a:pPr marL="114300" indent="0" algn="r">
              <a:lnSpc>
                <a:spcPct val="110000"/>
              </a:lnSpc>
              <a:buNone/>
            </a:pPr>
            <a:r>
              <a:rPr lang="fr-BE" altLang="fr-FR" sz="2400" smtClean="0"/>
              <a:t>selon le genre de document </a:t>
            </a:r>
          </a:p>
          <a:p>
            <a:pPr marL="114300" indent="0">
              <a:lnSpc>
                <a:spcPct val="110000"/>
              </a:lnSpc>
              <a:buNone/>
            </a:pPr>
            <a:endParaRPr lang="fr-BE" altLang="fr-FR" sz="2400"/>
          </a:p>
          <a:p>
            <a:pPr marL="114300" indent="0">
              <a:lnSpc>
                <a:spcPct val="110000"/>
              </a:lnSpc>
              <a:buNone/>
            </a:pPr>
            <a:endParaRPr lang="fr-BE" altLang="fr-FR" sz="2400" smtClean="0"/>
          </a:p>
          <a:p>
            <a:pPr marL="114300" indent="0">
              <a:lnSpc>
                <a:spcPct val="110000"/>
              </a:lnSpc>
              <a:buNone/>
            </a:pPr>
            <a:endParaRPr lang="fr-BE" altLang="fr-FR" sz="2400"/>
          </a:p>
          <a:p>
            <a:pPr marL="114300" indent="0">
              <a:lnSpc>
                <a:spcPct val="110000"/>
              </a:lnSpc>
              <a:buNone/>
            </a:pPr>
            <a:endParaRPr lang="fr-BE" altLang="fr-FR" sz="2400" smtClean="0"/>
          </a:p>
          <a:p>
            <a:pPr marL="114300" indent="0">
              <a:lnSpc>
                <a:spcPct val="110000"/>
              </a:lnSpc>
              <a:buNone/>
            </a:pPr>
            <a:endParaRPr lang="fr-BE" altLang="fr-FR" sz="2400"/>
          </a:p>
          <a:p>
            <a:pPr marL="114300" indent="0" algn="r">
              <a:lnSpc>
                <a:spcPct val="110000"/>
              </a:lnSpc>
              <a:buNone/>
            </a:pPr>
            <a:r>
              <a:rPr lang="fr-BE" altLang="fr-FR" sz="2400" smtClean="0"/>
              <a:t>		Ctrl+F pour ouvrir le formulaire correspondant</a:t>
            </a:r>
            <a:endParaRPr lang="fr-BE" altLang="fr-FR" sz="240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060848"/>
            <a:ext cx="3181730" cy="187220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3771" y="3068960"/>
            <a:ext cx="1550168" cy="220230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8" y="5523230"/>
            <a:ext cx="190500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8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7992888" cy="1143000"/>
          </a:xfrm>
        </p:spPr>
        <p:txBody>
          <a:bodyPr/>
          <a:lstStyle/>
          <a:p>
            <a:r>
              <a:rPr lang="fr-BE" altLang="fr-FR" sz="2800"/>
              <a:t>Zones de contrôle </a:t>
            </a:r>
            <a:r>
              <a:rPr lang="fr-BE" altLang="fr-FR" sz="2800" smtClean="0"/>
              <a:t>00X</a:t>
            </a:r>
            <a:r>
              <a:rPr lang="fr-FR" altLang="fr-FR" sz="2800"/>
              <a:t/>
            </a:r>
            <a:br>
              <a:rPr lang="fr-FR" altLang="fr-FR" sz="2800"/>
            </a:br>
            <a:r>
              <a:rPr lang="fr-FR" altLang="fr-FR" sz="2400" smtClean="0"/>
              <a:t>008 : éléments de longueur fixe (NR)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07504" y="1143000"/>
            <a:ext cx="8280920" cy="5257800"/>
          </a:xfrm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114300" indent="0">
              <a:buNone/>
            </a:pPr>
            <a:r>
              <a:rPr lang="fr-BE" altLang="fr-FR" sz="1400">
                <a:hlinkClick r:id="rId2"/>
              </a:rPr>
              <a:t>http://</a:t>
            </a:r>
            <a:r>
              <a:rPr lang="fr-BE" altLang="fr-FR" sz="1400" smtClean="0">
                <a:hlinkClick r:id="rId2"/>
              </a:rPr>
              <a:t>www.marc21.ca/MaJ/BIB/B008.pdf</a:t>
            </a:r>
            <a:endParaRPr lang="fr-BE" altLang="fr-FR" sz="1400" smtClean="0"/>
          </a:p>
          <a:p>
            <a:pPr marL="114300" indent="0">
              <a:buClr>
                <a:srgbClr val="7030A0"/>
              </a:buClr>
              <a:buNone/>
            </a:pPr>
            <a:r>
              <a:rPr lang="fr-BE" altLang="fr-FR" sz="2400" smtClean="0"/>
              <a:t>40 positions de caractères (00-39)</a:t>
            </a:r>
          </a:p>
          <a:p>
            <a:pPr marL="114300" indent="0">
              <a:buClr>
                <a:srgbClr val="7030A0"/>
              </a:buClr>
              <a:buNone/>
            </a:pPr>
            <a:endParaRPr lang="fr-BE" altLang="fr-FR" sz="2400" smtClean="0"/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fr-BE" altLang="fr-FR" sz="2400" smtClean="0"/>
              <a:t>les </a:t>
            </a:r>
            <a:r>
              <a:rPr lang="fr-BE" altLang="fr-FR" sz="2400"/>
              <a:t>positions 00-17 et 35-39 sont codées pour tous les documents </a:t>
            </a:r>
            <a:r>
              <a:rPr lang="fr-BE" altLang="fr-FR" sz="1600">
                <a:hlinkClick r:id="rId3"/>
              </a:rPr>
              <a:t>http://</a:t>
            </a:r>
            <a:r>
              <a:rPr lang="fr-BE" altLang="fr-FR" sz="1600" smtClean="0">
                <a:hlinkClick r:id="rId3"/>
              </a:rPr>
              <a:t>www.marc21.ca/MaJ/BIB/B008-TousLesDocuments.pdf</a:t>
            </a:r>
            <a:endParaRPr lang="fr-BE" altLang="fr-FR" sz="1600"/>
          </a:p>
          <a:p>
            <a:pPr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fr-BE" altLang="fr-FR" sz="2400" smtClean="0"/>
              <a:t>les positions 18-34 sont codées différemment selon le type de document</a:t>
            </a:r>
          </a:p>
          <a:p>
            <a:pPr marL="114300" indent="0">
              <a:buNone/>
            </a:pPr>
            <a:r>
              <a:rPr lang="fr-BE" altLang="fr-FR" sz="1600">
                <a:hlinkClick r:id="rId4"/>
              </a:rPr>
              <a:t>http://</a:t>
            </a:r>
            <a:r>
              <a:rPr lang="fr-BE" altLang="fr-FR" sz="1600" smtClean="0">
                <a:hlinkClick r:id="rId4"/>
              </a:rPr>
              <a:t>www.marc21.ca/MaJ/BIB/B008-Livres.pdf</a:t>
            </a:r>
            <a:endParaRPr lang="fr-BE" altLang="fr-FR" sz="1600" smtClean="0"/>
          </a:p>
          <a:p>
            <a:pPr marL="114300" indent="0">
              <a:buNone/>
            </a:pPr>
            <a:r>
              <a:rPr lang="fr-BE" altLang="fr-FR" sz="1600">
                <a:hlinkClick r:id="rId5"/>
              </a:rPr>
              <a:t>http://</a:t>
            </a:r>
            <a:r>
              <a:rPr lang="fr-BE" altLang="fr-FR" sz="1600" smtClean="0">
                <a:hlinkClick r:id="rId5"/>
              </a:rPr>
              <a:t>www.marc21.ca/MaJ/BIB/B008-RessourcesContinues.pdf</a:t>
            </a:r>
            <a:endParaRPr lang="fr-BE" altLang="fr-FR" sz="1600" smtClean="0"/>
          </a:p>
          <a:p>
            <a:pPr marL="114300" indent="0">
              <a:buNone/>
            </a:pPr>
            <a:r>
              <a:rPr lang="fr-BE" altLang="fr-FR" sz="1600">
                <a:hlinkClick r:id="rId6"/>
              </a:rPr>
              <a:t>http://</a:t>
            </a:r>
            <a:r>
              <a:rPr lang="fr-BE" altLang="fr-FR" sz="1600" smtClean="0">
                <a:hlinkClick r:id="rId6"/>
              </a:rPr>
              <a:t>www.marc21.ca/MaJ/BIB/B008-CartesGeographiques.pdf</a:t>
            </a:r>
            <a:endParaRPr lang="fr-BE" altLang="fr-FR" sz="1600" smtClean="0"/>
          </a:p>
          <a:p>
            <a:pPr marL="114300" indent="0">
              <a:buNone/>
            </a:pPr>
            <a:r>
              <a:rPr lang="fr-BE" altLang="fr-FR" sz="2400" smtClean="0"/>
              <a:t>…</a:t>
            </a:r>
            <a:endParaRPr lang="fr-BE" altLang="fr-FR" sz="2400"/>
          </a:p>
          <a:p>
            <a:pPr marL="411480" lvl="1" indent="0">
              <a:lnSpc>
                <a:spcPct val="110000"/>
              </a:lnSpc>
              <a:buNone/>
            </a:pPr>
            <a:r>
              <a:rPr lang="fr-BE" altLang="fr-FR" sz="2400" smtClean="0"/>
              <a:t>008 </a:t>
            </a:r>
            <a:r>
              <a:rPr lang="fr-BE" altLang="fr-FR" sz="2400"/>
              <a:t>dans </a:t>
            </a:r>
            <a:r>
              <a:rPr lang="fr-BE" altLang="fr-FR" sz="2400" smtClean="0"/>
              <a:t>Alma</a:t>
            </a:r>
          </a:p>
          <a:p>
            <a:pPr marL="411480" lvl="1" indent="0">
              <a:lnSpc>
                <a:spcPct val="110000"/>
              </a:lnSpc>
              <a:buNone/>
            </a:pPr>
            <a:r>
              <a:rPr lang="fr-BE" altLang="fr-FR" sz="2400"/>
              <a:t>	</a:t>
            </a:r>
            <a:r>
              <a:rPr lang="fr-BE" altLang="fr-FR" sz="2400" smtClean="0"/>
              <a:t>Ajouter un 008 -&gt; Alma identifie le type de document (LDR) et adapte le contenu du formulaire</a:t>
            </a:r>
            <a:endParaRPr lang="fr-FR" altLang="fr-FR" sz="2400" smtClean="0"/>
          </a:p>
          <a:p>
            <a:pPr marL="411480" lvl="1" indent="0">
              <a:lnSpc>
                <a:spcPct val="110000"/>
              </a:lnSpc>
              <a:buNone/>
            </a:pPr>
            <a:endParaRPr lang="fr-FR" altLang="fr-FR" sz="2400" smtClean="0"/>
          </a:p>
          <a:p>
            <a:endParaRPr lang="fr-FR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88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7992888" cy="1143000"/>
          </a:xfrm>
        </p:spPr>
        <p:txBody>
          <a:bodyPr/>
          <a:lstStyle/>
          <a:p>
            <a:r>
              <a:rPr lang="fr-BE" altLang="fr-FR" sz="2800"/>
              <a:t>Zones de contrôle </a:t>
            </a:r>
            <a:r>
              <a:rPr lang="fr-BE" altLang="fr-FR" sz="2800" smtClean="0"/>
              <a:t>00X</a:t>
            </a:r>
            <a:r>
              <a:rPr lang="fr-FR" altLang="fr-FR" sz="2800"/>
              <a:t/>
            </a:r>
            <a:br>
              <a:rPr lang="fr-FR" altLang="fr-FR" sz="2800"/>
            </a:br>
            <a:r>
              <a:rPr lang="fr-FR" altLang="fr-FR" sz="2400" smtClean="0"/>
              <a:t>008 : éléments de longueur fixe (NR)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0848" y="1059656"/>
            <a:ext cx="8280920" cy="5257800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114300" indent="0">
              <a:buNone/>
            </a:pPr>
            <a:r>
              <a:rPr lang="fr-FR" altLang="fr-FR" sz="2400" smtClean="0"/>
              <a:t>Tous les documents : 00-17 et 35-9</a:t>
            </a:r>
          </a:p>
          <a:p>
            <a:pPr lvl="1"/>
            <a:r>
              <a:rPr lang="fr-FR" altLang="fr-FR" sz="2100" b="1" smtClean="0"/>
              <a:t>00</a:t>
            </a:r>
            <a:r>
              <a:rPr lang="fr-FR" altLang="fr-FR" sz="2100" smtClean="0"/>
              <a:t>	Date de création de la notice sous forme lisible par machine</a:t>
            </a:r>
          </a:p>
          <a:p>
            <a:pPr marL="411480" lvl="1" indent="0">
              <a:buNone/>
            </a:pPr>
            <a:r>
              <a:rPr lang="fr-FR" altLang="fr-FR" sz="2100" smtClean="0"/>
              <a:t>-&gt; création automatique, format </a:t>
            </a:r>
            <a:r>
              <a:rPr lang="fr-FR" altLang="fr-FR" sz="2100" i="1" smtClean="0"/>
              <a:t>aammjj</a:t>
            </a:r>
          </a:p>
          <a:p>
            <a:pPr marL="411480" lvl="1" indent="0">
              <a:buNone/>
            </a:pPr>
            <a:endParaRPr lang="fr-FR" altLang="fr-FR" sz="2100" i="1" smtClean="0"/>
          </a:p>
          <a:p>
            <a:pPr lvl="1">
              <a:lnSpc>
                <a:spcPct val="110000"/>
              </a:lnSpc>
            </a:pPr>
            <a:r>
              <a:rPr lang="fr-FR" altLang="fr-FR" sz="2100" b="1" smtClean="0"/>
              <a:t>06</a:t>
            </a:r>
            <a:r>
              <a:rPr lang="fr-FR" altLang="fr-FR" sz="2100" smtClean="0"/>
              <a:t>	Type de date et statut de publication</a:t>
            </a:r>
          </a:p>
          <a:p>
            <a:pPr marL="411480" lvl="1" indent="0">
              <a:lnSpc>
                <a:spcPct val="110000"/>
              </a:lnSpc>
              <a:buNone/>
            </a:pPr>
            <a:endParaRPr lang="fr-FR" altLang="fr-FR" sz="1000" smtClean="0"/>
          </a:p>
          <a:p>
            <a:pPr marL="411480" lvl="1" indent="0">
              <a:lnSpc>
                <a:spcPct val="110000"/>
              </a:lnSpc>
              <a:buNone/>
            </a:pPr>
            <a:r>
              <a:rPr lang="fr-FR" altLang="fr-FR" sz="2100" smtClean="0"/>
              <a:t>-&gt; le plus fréquent pour une monographie :</a:t>
            </a:r>
          </a:p>
          <a:p>
            <a:pPr marL="411480" lvl="1" indent="0">
              <a:lnSpc>
                <a:spcPct val="110000"/>
              </a:lnSpc>
              <a:buNone/>
            </a:pPr>
            <a:r>
              <a:rPr lang="fr-FR" altLang="fr-FR" sz="2100" smtClean="0"/>
              <a:t>	</a:t>
            </a:r>
            <a:r>
              <a:rPr lang="fr-FR" altLang="fr-FR" sz="2100" b="1" smtClean="0"/>
              <a:t>s</a:t>
            </a:r>
            <a:r>
              <a:rPr lang="fr-FR" altLang="fr-FR" sz="2100" smtClean="0"/>
              <a:t>	date unique  - -&gt; 07-10</a:t>
            </a:r>
          </a:p>
          <a:p>
            <a:pPr marL="411480" lvl="1" indent="0">
              <a:lnSpc>
                <a:spcPct val="110000"/>
              </a:lnSpc>
              <a:buNone/>
            </a:pPr>
            <a:endParaRPr lang="fr-FR" altLang="fr-FR" sz="2100" smtClean="0"/>
          </a:p>
          <a:p>
            <a:pPr marL="411480" lvl="1" indent="0">
              <a:lnSpc>
                <a:spcPct val="110000"/>
              </a:lnSpc>
              <a:buNone/>
            </a:pPr>
            <a:r>
              <a:rPr lang="fr-FR" altLang="fr-FR" sz="2100"/>
              <a:t>	</a:t>
            </a:r>
            <a:endParaRPr lang="fr-FR" altLang="fr-FR" sz="1400" smtClean="0"/>
          </a:p>
          <a:p>
            <a:pPr marL="411480" lvl="1" indent="0">
              <a:lnSpc>
                <a:spcPct val="110000"/>
              </a:lnSpc>
              <a:buNone/>
            </a:pPr>
            <a:r>
              <a:rPr lang="fr-FR" altLang="fr-FR" sz="2100" b="1" smtClean="0"/>
              <a:t>	m</a:t>
            </a:r>
            <a:r>
              <a:rPr lang="fr-FR" altLang="fr-FR" sz="2100" smtClean="0"/>
              <a:t>	date multiples (par ex. monographie en x volumes) </a:t>
            </a:r>
            <a:r>
              <a:rPr lang="fr-FR" altLang="fr-FR" sz="2100"/>
              <a:t>- -&gt; </a:t>
            </a:r>
            <a:r>
              <a:rPr lang="fr-FR" altLang="fr-FR" sz="2100" smtClean="0"/>
              <a:t>07-10 et 11-14</a:t>
            </a:r>
          </a:p>
          <a:p>
            <a:pPr marL="411480" lvl="1" indent="0">
              <a:lnSpc>
                <a:spcPct val="110000"/>
              </a:lnSpc>
              <a:buNone/>
            </a:pPr>
            <a:endParaRPr lang="fr-FR" altLang="fr-FR" sz="2100" smtClean="0"/>
          </a:p>
          <a:p>
            <a:pPr marL="411480" lvl="1" indent="0">
              <a:lnSpc>
                <a:spcPct val="110000"/>
              </a:lnSpc>
              <a:buNone/>
            </a:pPr>
            <a:endParaRPr lang="fr-FR" altLang="fr-FR" sz="2100"/>
          </a:p>
          <a:p>
            <a:pPr marL="411480" lvl="1" indent="0">
              <a:lnSpc>
                <a:spcPct val="110000"/>
              </a:lnSpc>
              <a:buNone/>
            </a:pPr>
            <a:r>
              <a:rPr lang="fr-FR" altLang="fr-FR" sz="2100"/>
              <a:t>	</a:t>
            </a:r>
            <a:r>
              <a:rPr lang="fr-FR" altLang="fr-FR" sz="2100" b="1" smtClean="0"/>
              <a:t>t</a:t>
            </a:r>
            <a:r>
              <a:rPr lang="fr-FR" altLang="fr-FR" sz="2100"/>
              <a:t>	date de publication et date de droit d’auteur </a:t>
            </a:r>
            <a:r>
              <a:rPr lang="fr-FR" altLang="fr-FR" sz="2100" smtClean="0"/>
              <a:t>  - </a:t>
            </a:r>
            <a:r>
              <a:rPr lang="fr-FR" altLang="fr-FR" sz="2100"/>
              <a:t>-&gt; 07-10 et 11-14</a:t>
            </a:r>
          </a:p>
          <a:p>
            <a:pPr marL="411480" lvl="1" indent="0">
              <a:lnSpc>
                <a:spcPct val="110000"/>
              </a:lnSpc>
              <a:buNone/>
            </a:pPr>
            <a:endParaRPr lang="fr-FR" altLang="fr-FR" sz="1300" smtClean="0"/>
          </a:p>
          <a:p>
            <a:pPr marL="411480" lvl="1" indent="0">
              <a:lnSpc>
                <a:spcPct val="110000"/>
              </a:lnSpc>
              <a:buNone/>
            </a:pPr>
            <a:r>
              <a:rPr lang="fr-FR" altLang="fr-FR" sz="2100" smtClean="0"/>
              <a:t>-&gt; pour les ressources continues</a:t>
            </a:r>
          </a:p>
          <a:p>
            <a:pPr marL="411480" lvl="1" indent="0">
              <a:lnSpc>
                <a:spcPct val="110000"/>
              </a:lnSpc>
              <a:buNone/>
            </a:pPr>
            <a:r>
              <a:rPr lang="fr-FR" altLang="fr-FR" sz="2100"/>
              <a:t>	</a:t>
            </a:r>
            <a:r>
              <a:rPr lang="fr-FR" altLang="fr-FR" sz="2100" b="1" smtClean="0"/>
              <a:t>c</a:t>
            </a:r>
            <a:r>
              <a:rPr lang="fr-FR" altLang="fr-FR" sz="2100" smtClean="0"/>
              <a:t>	ressource en cours de publication </a:t>
            </a:r>
            <a:r>
              <a:rPr lang="fr-FR" altLang="fr-FR" sz="2100"/>
              <a:t>- -&gt; 07-10 et </a:t>
            </a:r>
            <a:r>
              <a:rPr lang="fr-FR" altLang="fr-FR" sz="2100" smtClean="0"/>
              <a:t>11-14</a:t>
            </a:r>
          </a:p>
          <a:p>
            <a:pPr marL="411480" lvl="1" indent="0">
              <a:lnSpc>
                <a:spcPct val="110000"/>
              </a:lnSpc>
              <a:buNone/>
            </a:pPr>
            <a:endParaRPr lang="fr-FR" altLang="fr-FR" sz="2100"/>
          </a:p>
          <a:p>
            <a:pPr marL="411480" lvl="1" indent="0">
              <a:lnSpc>
                <a:spcPct val="110000"/>
              </a:lnSpc>
              <a:buNone/>
            </a:pPr>
            <a:r>
              <a:rPr lang="fr-FR" altLang="fr-FR" sz="2100"/>
              <a:t>	</a:t>
            </a:r>
            <a:endParaRPr lang="fr-FR" altLang="fr-FR" sz="2100" smtClean="0"/>
          </a:p>
          <a:p>
            <a:pPr marL="411480" lvl="1" indent="0">
              <a:lnSpc>
                <a:spcPct val="110000"/>
              </a:lnSpc>
              <a:buNone/>
            </a:pPr>
            <a:r>
              <a:rPr lang="fr-FR" altLang="fr-FR" sz="2100" b="1" smtClean="0"/>
              <a:t>	d</a:t>
            </a:r>
            <a:r>
              <a:rPr lang="fr-FR" altLang="fr-FR" sz="2100" smtClean="0"/>
              <a:t>	ressource continue morte   </a:t>
            </a:r>
            <a:r>
              <a:rPr lang="fr-FR" altLang="fr-FR" sz="2100"/>
              <a:t>- -&gt; 07-10 et 11-14</a:t>
            </a:r>
          </a:p>
          <a:p>
            <a:pPr marL="411480" lvl="1" indent="0">
              <a:lnSpc>
                <a:spcPct val="110000"/>
              </a:lnSpc>
              <a:buNone/>
            </a:pPr>
            <a:endParaRPr lang="fr-BE" altLang="fr-FR" sz="2100" smtClean="0"/>
          </a:p>
          <a:p>
            <a:pPr marL="411480" lvl="1" indent="0">
              <a:lnSpc>
                <a:spcPct val="110000"/>
              </a:lnSpc>
              <a:buNone/>
            </a:pPr>
            <a:endParaRPr lang="fr-BE" altLang="fr-FR" sz="2100"/>
          </a:p>
          <a:p>
            <a:pPr marL="411480" lvl="1" indent="0">
              <a:lnSpc>
                <a:spcPct val="110000"/>
              </a:lnSpc>
              <a:buNone/>
            </a:pPr>
            <a:endParaRPr lang="fr-BE" altLang="fr-FR" sz="2100" smtClean="0"/>
          </a:p>
          <a:p>
            <a:pPr marL="411480" lvl="1" indent="0">
              <a:lnSpc>
                <a:spcPct val="110000"/>
              </a:lnSpc>
              <a:buNone/>
            </a:pPr>
            <a:endParaRPr lang="fr-BE" altLang="fr-FR" sz="2100"/>
          </a:p>
          <a:p>
            <a:pPr marL="411480" lvl="1" indent="0">
              <a:lnSpc>
                <a:spcPct val="110000"/>
              </a:lnSpc>
              <a:buNone/>
            </a:pPr>
            <a:endParaRPr lang="fr-BE" altLang="fr-FR" sz="2100" smtClean="0"/>
          </a:p>
          <a:p>
            <a:pPr marL="411480" lvl="1" indent="0">
              <a:lnSpc>
                <a:spcPct val="110000"/>
              </a:lnSpc>
              <a:buNone/>
            </a:pPr>
            <a:endParaRPr lang="fr-FR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421" y="3125208"/>
            <a:ext cx="4988246" cy="339007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060" y="4077072"/>
            <a:ext cx="5619750" cy="24765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3972" y="5330940"/>
            <a:ext cx="5495925" cy="314325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0171" y="6255412"/>
            <a:ext cx="5343525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9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7992888" cy="1143000"/>
          </a:xfrm>
        </p:spPr>
        <p:txBody>
          <a:bodyPr/>
          <a:lstStyle/>
          <a:p>
            <a:r>
              <a:rPr lang="fr-BE" altLang="fr-FR" sz="2800"/>
              <a:t>Zones de contrôle </a:t>
            </a:r>
            <a:r>
              <a:rPr lang="fr-BE" altLang="fr-FR" sz="2800" smtClean="0"/>
              <a:t>00X</a:t>
            </a:r>
            <a:r>
              <a:rPr lang="fr-FR" altLang="fr-FR" sz="2800"/>
              <a:t/>
            </a:r>
            <a:br>
              <a:rPr lang="fr-FR" altLang="fr-FR" sz="2800"/>
            </a:br>
            <a:r>
              <a:rPr lang="fr-FR" altLang="fr-FR" sz="2400" smtClean="0"/>
              <a:t>008 : éléments de longueur fixe (NR)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0848" y="1143000"/>
            <a:ext cx="8280920" cy="5257800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114300" indent="0">
              <a:buNone/>
            </a:pPr>
            <a:r>
              <a:rPr lang="fr-FR" altLang="fr-FR" sz="2400" u="sng" smtClean="0"/>
              <a:t>Tous les documents : 00-17 et 35-9</a:t>
            </a:r>
          </a:p>
          <a:p>
            <a:pPr lvl="1">
              <a:lnSpc>
                <a:spcPct val="110000"/>
              </a:lnSpc>
            </a:pPr>
            <a:r>
              <a:rPr lang="fr-FR" altLang="fr-FR" sz="2200" b="1" smtClean="0"/>
              <a:t>007-10</a:t>
            </a:r>
            <a:r>
              <a:rPr lang="fr-FR" altLang="fr-FR" sz="2200" smtClean="0"/>
              <a:t> Date 1</a:t>
            </a:r>
          </a:p>
          <a:p>
            <a:pPr lvl="1">
              <a:lnSpc>
                <a:spcPct val="110000"/>
              </a:lnSpc>
            </a:pPr>
            <a:r>
              <a:rPr lang="fr-FR" altLang="fr-FR" sz="2200" b="1" smtClean="0"/>
              <a:t>11-14</a:t>
            </a:r>
            <a:r>
              <a:rPr lang="fr-FR" altLang="fr-FR" sz="2200" smtClean="0"/>
              <a:t> Date 2</a:t>
            </a:r>
          </a:p>
          <a:p>
            <a:pPr lvl="1">
              <a:lnSpc>
                <a:spcPct val="110000"/>
              </a:lnSpc>
            </a:pPr>
            <a:r>
              <a:rPr lang="fr-FR" altLang="fr-FR" sz="2200" b="1" smtClean="0"/>
              <a:t>15-17</a:t>
            </a:r>
            <a:r>
              <a:rPr lang="fr-FR" altLang="fr-FR" sz="2200" smtClean="0"/>
              <a:t> Pays de publication : codes Marc</a:t>
            </a:r>
          </a:p>
          <a:p>
            <a:pPr marL="411480" lvl="1" indent="0">
              <a:lnSpc>
                <a:spcPct val="110000"/>
              </a:lnSpc>
              <a:buNone/>
            </a:pPr>
            <a:r>
              <a:rPr lang="fr-FR" altLang="fr-FR" sz="1400">
                <a:hlinkClick r:id="rId2"/>
              </a:rPr>
              <a:t>http://</a:t>
            </a:r>
            <a:r>
              <a:rPr lang="fr-FR" altLang="fr-FR" sz="1400" smtClean="0">
                <a:hlinkClick r:id="rId2"/>
              </a:rPr>
              <a:t>www.marc21.ca/M21/COD/PAYS.html</a:t>
            </a:r>
            <a:endParaRPr lang="fr-FR" altLang="fr-FR" sz="1400" smtClean="0"/>
          </a:p>
          <a:p>
            <a:pPr marL="411480" lvl="1" indent="0">
              <a:lnSpc>
                <a:spcPct val="110000"/>
              </a:lnSpc>
              <a:buNone/>
            </a:pPr>
            <a:endParaRPr lang="fr-FR" altLang="fr-FR" sz="2400" smtClean="0"/>
          </a:p>
          <a:p>
            <a:pPr marL="411480" lvl="1" indent="0">
              <a:lnSpc>
                <a:spcPct val="110000"/>
              </a:lnSpc>
              <a:buNone/>
            </a:pPr>
            <a:endParaRPr lang="fr-FR" altLang="fr-FR" sz="2400"/>
          </a:p>
          <a:p>
            <a:pPr marL="411480" lvl="1" indent="0">
              <a:lnSpc>
                <a:spcPct val="110000"/>
              </a:lnSpc>
              <a:buNone/>
            </a:pPr>
            <a:endParaRPr lang="fr-FR" altLang="fr-FR" sz="2400"/>
          </a:p>
          <a:p>
            <a:pPr lvl="1">
              <a:lnSpc>
                <a:spcPct val="110000"/>
              </a:lnSpc>
            </a:pPr>
            <a:endParaRPr lang="fr-FR" altLang="fr-FR" sz="2400" b="1" smtClean="0"/>
          </a:p>
          <a:p>
            <a:pPr lvl="1">
              <a:lnSpc>
                <a:spcPct val="110000"/>
              </a:lnSpc>
            </a:pPr>
            <a:endParaRPr lang="fr-FR" altLang="fr-FR" sz="2400" b="1" smtClean="0"/>
          </a:p>
          <a:p>
            <a:pPr lvl="1">
              <a:lnSpc>
                <a:spcPct val="110000"/>
              </a:lnSpc>
            </a:pPr>
            <a:r>
              <a:rPr lang="fr-FR" altLang="fr-FR" sz="2400" b="1" smtClean="0"/>
              <a:t>35-37</a:t>
            </a:r>
            <a:r>
              <a:rPr lang="fr-FR" altLang="fr-FR" sz="2400" smtClean="0"/>
              <a:t> Langue du document : codes Marc</a:t>
            </a:r>
          </a:p>
          <a:p>
            <a:pPr marL="411480" lvl="1" indent="0">
              <a:lnSpc>
                <a:spcPct val="110000"/>
              </a:lnSpc>
              <a:buNone/>
            </a:pPr>
            <a:r>
              <a:rPr lang="fr-FR" altLang="fr-FR" sz="1400">
                <a:hlinkClick r:id="rId3"/>
              </a:rPr>
              <a:t>http://</a:t>
            </a:r>
            <a:r>
              <a:rPr lang="fr-FR" altLang="fr-FR" sz="1400" smtClean="0">
                <a:hlinkClick r:id="rId3"/>
              </a:rPr>
              <a:t>www.marc21.ca/M21/COD/LNG.html</a:t>
            </a:r>
            <a:endParaRPr lang="fr-FR" altLang="fr-FR" sz="1400" smtClean="0"/>
          </a:p>
          <a:p>
            <a:pPr marL="411480" lvl="1" indent="0">
              <a:lnSpc>
                <a:spcPct val="110000"/>
              </a:lnSpc>
              <a:buNone/>
            </a:pPr>
            <a:endParaRPr lang="fr-FR" altLang="fr-FR" sz="1400"/>
          </a:p>
          <a:p>
            <a:pPr marL="411480" lvl="1" indent="0">
              <a:lnSpc>
                <a:spcPct val="110000"/>
              </a:lnSpc>
              <a:buNone/>
            </a:pPr>
            <a:endParaRPr lang="fr-FR" altLang="fr-FR" sz="1400" smtClean="0"/>
          </a:p>
          <a:p>
            <a:pPr lvl="1">
              <a:lnSpc>
                <a:spcPct val="110000"/>
              </a:lnSpc>
            </a:pPr>
            <a:r>
              <a:rPr lang="fr-FR" altLang="fr-FR" sz="2400" smtClean="0"/>
              <a:t>38 et 39 : codé dans les grilles</a:t>
            </a:r>
          </a:p>
          <a:p>
            <a:pPr marL="411480" lvl="1" indent="0">
              <a:lnSpc>
                <a:spcPct val="110000"/>
              </a:lnSpc>
              <a:buNone/>
            </a:pPr>
            <a:endParaRPr lang="fr-FR" altLang="fr-FR" sz="2400" smtClean="0"/>
          </a:p>
          <a:p>
            <a:endParaRPr lang="fr-FR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864" y="2996952"/>
            <a:ext cx="3878188" cy="129272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2052" y="2564826"/>
            <a:ext cx="3092376" cy="176067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35951" y="4670135"/>
            <a:ext cx="2394358" cy="179050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21476" y="5265348"/>
            <a:ext cx="151447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43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 smtClean="0">
                <a:solidFill>
                  <a:schemeClr val="tx1"/>
                </a:solidFill>
              </a:rPr>
              <a:t>Les formats MARC</a:t>
            </a:r>
            <a:endParaRPr lang="fr-BE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chemeClr val="accent4"/>
              </a:buClr>
              <a:buSzPct val="100000"/>
              <a:buFont typeface="Wingdings" pitchFamily="2" charset="2"/>
              <a:buChar char="Ø"/>
              <a:defRPr/>
            </a:pPr>
            <a:r>
              <a:rPr lang="fr-BE" b="1">
                <a:solidFill>
                  <a:schemeClr val="tx2"/>
                </a:solidFill>
              </a:rPr>
              <a:t>1ers formats vers 1966 : Library of Congress et British Library</a:t>
            </a:r>
          </a:p>
          <a:p>
            <a:pPr marL="548640" lvl="1" indent="-274320">
              <a:buClr>
                <a:schemeClr val="accent4"/>
              </a:buClr>
              <a:buSzPct val="100000"/>
              <a:buFont typeface="Courier New" pitchFamily="49" charset="0"/>
              <a:buChar char="o"/>
              <a:defRPr/>
            </a:pPr>
            <a:r>
              <a:rPr lang="fr-BE">
                <a:solidFill>
                  <a:schemeClr val="tx2"/>
                </a:solidFill>
                <a:cs typeface="Arial" charset="0"/>
              </a:rPr>
              <a:t> LCMarc, puis USMarc</a:t>
            </a:r>
          </a:p>
          <a:p>
            <a:pPr marL="548640" lvl="1" indent="-274320">
              <a:buClr>
                <a:schemeClr val="accent4"/>
              </a:buClr>
              <a:buSzPct val="100000"/>
              <a:buFont typeface="Courier New" pitchFamily="49" charset="0"/>
              <a:buChar char="o"/>
              <a:defRPr/>
            </a:pPr>
            <a:r>
              <a:rPr lang="fr-BE">
                <a:solidFill>
                  <a:schemeClr val="tx2"/>
                </a:solidFill>
                <a:cs typeface="Arial" charset="0"/>
              </a:rPr>
              <a:t> UKMarc</a:t>
            </a:r>
          </a:p>
          <a:p>
            <a:pPr marL="985838" lvl="2" indent="-268288">
              <a:buClr>
                <a:schemeClr val="accent4"/>
              </a:buClr>
              <a:buSzPct val="100000"/>
              <a:buFont typeface="Book Antiqua" pitchFamily="18" charset="0"/>
              <a:buChar char="→"/>
              <a:defRPr/>
            </a:pPr>
            <a:r>
              <a:rPr lang="fr-BE" sz="2000" i="1">
                <a:solidFill>
                  <a:schemeClr val="tx2"/>
                </a:solidFill>
                <a:cs typeface="Arial" charset="0"/>
              </a:rPr>
              <a:t> </a:t>
            </a:r>
            <a:r>
              <a:rPr lang="en-US" sz="2000" i="1">
                <a:solidFill>
                  <a:schemeClr val="tx2"/>
                </a:solidFill>
                <a:latin typeface="Arial"/>
                <a:cs typeface="Arial" charset="0"/>
              </a:rPr>
              <a:t>É</a:t>
            </a:r>
            <a:r>
              <a:rPr lang="fr-BE" sz="2000" i="1">
                <a:solidFill>
                  <a:schemeClr val="tx2"/>
                </a:solidFill>
                <a:cs typeface="Arial" charset="0"/>
              </a:rPr>
              <a:t>volution vers des adaptations nationales : InterMarc, CanMarc, IberMarc, </a:t>
            </a:r>
            <a:r>
              <a:rPr lang="fr-BE" sz="2000" i="1">
                <a:solidFill>
                  <a:schemeClr val="tx2"/>
                </a:solidFill>
                <a:latin typeface="Arial"/>
                <a:cs typeface="Arial" charset="0"/>
              </a:rPr>
              <a:t>…</a:t>
            </a:r>
            <a:endParaRPr lang="fr-BE" sz="2000" i="1">
              <a:solidFill>
                <a:schemeClr val="tx2"/>
              </a:solidFill>
              <a:cs typeface="Arial" charset="0"/>
            </a:endParaRPr>
          </a:p>
          <a:p>
            <a:pPr marL="274320" indent="-274320">
              <a:buClr>
                <a:schemeClr val="accent4"/>
              </a:buClr>
              <a:buSzPct val="100000"/>
              <a:buFont typeface="Wingdings" pitchFamily="2" charset="2"/>
              <a:buChar char="Ø"/>
              <a:defRPr/>
            </a:pPr>
            <a:r>
              <a:rPr lang="fr-BE">
                <a:solidFill>
                  <a:schemeClr val="tx2"/>
                </a:solidFill>
              </a:rPr>
              <a:t> </a:t>
            </a:r>
            <a:r>
              <a:rPr lang="fr-BE" b="1">
                <a:solidFill>
                  <a:schemeClr val="tx2"/>
                </a:solidFill>
              </a:rPr>
              <a:t>Unimarc en 1977</a:t>
            </a:r>
          </a:p>
          <a:p>
            <a:pPr marL="985838" lvl="1" indent="-268288">
              <a:buClr>
                <a:schemeClr val="accent4"/>
              </a:buClr>
              <a:buSzPct val="100000"/>
              <a:buFont typeface="Book Antiqua" pitchFamily="18" charset="0"/>
              <a:buChar char="→"/>
              <a:defRPr/>
            </a:pPr>
            <a:r>
              <a:rPr lang="fr-BE" i="1">
                <a:solidFill>
                  <a:schemeClr val="tx2"/>
                </a:solidFill>
              </a:rPr>
              <a:t> faciliter l’échange international</a:t>
            </a:r>
          </a:p>
          <a:p>
            <a:pPr marL="274320" indent="-274320">
              <a:buClr>
                <a:schemeClr val="accent4"/>
              </a:buClr>
              <a:buSzPct val="100000"/>
              <a:buFont typeface="Wingdings" pitchFamily="2" charset="2"/>
              <a:buChar char="Ø"/>
              <a:defRPr/>
            </a:pPr>
            <a:r>
              <a:rPr lang="fr-BE">
                <a:solidFill>
                  <a:schemeClr val="tx2"/>
                </a:solidFill>
              </a:rPr>
              <a:t> </a:t>
            </a:r>
            <a:r>
              <a:rPr lang="fr-BE" b="1">
                <a:solidFill>
                  <a:schemeClr val="tx2"/>
                </a:solidFill>
              </a:rPr>
              <a:t>Marc21 en 1997</a:t>
            </a:r>
          </a:p>
          <a:p>
            <a:pPr marL="548640" lvl="1" indent="-274320">
              <a:buClr>
                <a:schemeClr val="accent4"/>
              </a:buClr>
              <a:buSzPct val="100000"/>
              <a:buFont typeface="Courier New" pitchFamily="49" charset="0"/>
              <a:buChar char="o"/>
              <a:defRPr/>
            </a:pPr>
            <a:r>
              <a:rPr lang="fr-BE">
                <a:solidFill>
                  <a:schemeClr val="tx2"/>
                </a:solidFill>
              </a:rPr>
              <a:t>= fusion de USMARC et </a:t>
            </a:r>
            <a:r>
              <a:rPr lang="fr-BE" smtClean="0">
                <a:solidFill>
                  <a:schemeClr val="tx2"/>
                </a:solidFill>
              </a:rPr>
              <a:t>CanMARC + UKMARC</a:t>
            </a:r>
            <a:endParaRPr lang="fr-BE">
              <a:solidFill>
                <a:schemeClr val="tx2"/>
              </a:solidFill>
            </a:endParaRPr>
          </a:p>
          <a:p>
            <a:pPr marL="985838" lvl="2" indent="-268288">
              <a:buClr>
                <a:schemeClr val="accent4"/>
              </a:buClr>
              <a:buSzPct val="100000"/>
              <a:buFont typeface="Book Antiqua" pitchFamily="18" charset="0"/>
              <a:buChar char="→"/>
              <a:defRPr/>
            </a:pPr>
            <a:r>
              <a:rPr lang="fr-BE" sz="2000">
                <a:solidFill>
                  <a:schemeClr val="tx2"/>
                </a:solidFill>
              </a:rPr>
              <a:t> </a:t>
            </a:r>
            <a:r>
              <a:rPr lang="fr-BE" sz="2000" i="1">
                <a:solidFill>
                  <a:schemeClr val="tx2"/>
                </a:solidFill>
              </a:rPr>
              <a:t>Adopté dans l’ensemble du monde anglo-saxon, en Allemagne, en Belgique</a:t>
            </a:r>
            <a:r>
              <a:rPr lang="fr-BE" sz="2000" i="1" smtClean="0">
                <a:solidFill>
                  <a:schemeClr val="tx2"/>
                </a:solidFill>
              </a:rPr>
              <a:t>… </a:t>
            </a:r>
            <a:endParaRPr lang="fr-BE" sz="2000" i="1">
              <a:solidFill>
                <a:schemeClr val="tx2"/>
              </a:solidFill>
            </a:endParaRPr>
          </a:p>
          <a:p>
            <a:pPr marL="548640" lvl="1" indent="-274320">
              <a:buFont typeface="Wingdings"/>
              <a:buChar char=""/>
              <a:defRPr/>
            </a:pPr>
            <a:endParaRPr lang="fr-BE">
              <a:solidFill>
                <a:schemeClr val="tx2"/>
              </a:solidFill>
              <a:cs typeface="Arial" charset="0"/>
            </a:endParaRPr>
          </a:p>
          <a:p>
            <a:pPr marL="822960" lvl="2" indent="-182880">
              <a:buClr>
                <a:schemeClr val="accent3"/>
              </a:buClr>
              <a:buFont typeface="Wingdings 2"/>
              <a:buChar char=""/>
              <a:defRPr/>
            </a:pPr>
            <a:r>
              <a:rPr lang="fr-BE" smtClean="0">
                <a:solidFill>
                  <a:schemeClr val="tx2"/>
                </a:solidFill>
                <a:cs typeface="Arial" charset="0"/>
              </a:rPr>
              <a:t>MAB = MARC21 Allemagne DNB achevé en 2013</a:t>
            </a:r>
            <a:endParaRPr lang="fr-BE">
              <a:solidFill>
                <a:schemeClr val="tx2"/>
              </a:solidFill>
              <a:cs typeface="Arial" charset="0"/>
            </a:endParaRPr>
          </a:p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7992888" cy="1143000"/>
          </a:xfrm>
        </p:spPr>
        <p:txBody>
          <a:bodyPr/>
          <a:lstStyle/>
          <a:p>
            <a:r>
              <a:rPr lang="fr-BE" altLang="fr-FR" sz="2800"/>
              <a:t>Zones de contrôle </a:t>
            </a:r>
            <a:r>
              <a:rPr lang="fr-BE" altLang="fr-FR" sz="2800" smtClean="0"/>
              <a:t>00X</a:t>
            </a:r>
            <a:r>
              <a:rPr lang="fr-FR" altLang="fr-FR" sz="2800"/>
              <a:t/>
            </a:r>
            <a:br>
              <a:rPr lang="fr-FR" altLang="fr-FR" sz="2800"/>
            </a:br>
            <a:r>
              <a:rPr lang="fr-FR" altLang="fr-FR" sz="2400" smtClean="0"/>
              <a:t>008 : éléments de longueur fixe (NR)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0848" y="1143000"/>
            <a:ext cx="8280920" cy="5166320"/>
          </a:xfrm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114300" indent="0">
              <a:buNone/>
            </a:pPr>
            <a:r>
              <a:rPr lang="fr-FR" altLang="fr-FR" sz="2400" u="sng" smtClean="0"/>
              <a:t>Livres : 18-34 </a:t>
            </a:r>
          </a:p>
          <a:p>
            <a:pPr marL="114300" indent="0">
              <a:buNone/>
            </a:pPr>
            <a:r>
              <a:rPr lang="fr-BE" altLang="fr-FR" sz="1500">
                <a:hlinkClick r:id="rId2"/>
              </a:rPr>
              <a:t>http://www.marc21.ca/MaJ/BIB/B008-Livres.pdf</a:t>
            </a:r>
            <a:endParaRPr lang="fr-BE" altLang="fr-FR" sz="1500"/>
          </a:p>
          <a:p>
            <a:pPr>
              <a:buFont typeface="Symbol" panose="05050102010706020507" pitchFamily="18" charset="2"/>
              <a:buChar char="Þ"/>
            </a:pPr>
            <a:r>
              <a:rPr lang="fr-FR" altLang="fr-FR" sz="2400"/>
              <a:t>ULg code principalement :</a:t>
            </a:r>
          </a:p>
          <a:p>
            <a:pPr marL="114300" indent="0">
              <a:buNone/>
            </a:pPr>
            <a:endParaRPr lang="fr-FR" altLang="fr-FR" sz="2400" b="1" u="sng"/>
          </a:p>
          <a:p>
            <a:pPr marL="114300" indent="0">
              <a:buNone/>
            </a:pPr>
            <a:r>
              <a:rPr lang="fr-FR" altLang="fr-FR" sz="2200" b="1" smtClean="0"/>
              <a:t>18-21</a:t>
            </a:r>
            <a:r>
              <a:rPr lang="fr-FR" altLang="fr-FR" sz="2200" smtClean="0"/>
              <a:t> Illustrations</a:t>
            </a:r>
          </a:p>
          <a:p>
            <a:pPr marL="114300" indent="0">
              <a:buNone/>
            </a:pPr>
            <a:r>
              <a:rPr lang="fr-FR" altLang="fr-FR" sz="2200" b="1" smtClean="0"/>
              <a:t>23</a:t>
            </a:r>
            <a:r>
              <a:rPr lang="fr-FR" altLang="fr-FR" sz="2200" smtClean="0"/>
              <a:t> Support matériel du document</a:t>
            </a:r>
          </a:p>
          <a:p>
            <a:pPr marL="114300" indent="0">
              <a:buNone/>
            </a:pPr>
            <a:r>
              <a:rPr lang="fr-FR" altLang="fr-FR" sz="2200"/>
              <a:t>	</a:t>
            </a:r>
            <a:r>
              <a:rPr lang="fr-FR" altLang="fr-FR" sz="2200" smtClean="0"/>
              <a:t>pour les ressources électroniques</a:t>
            </a:r>
            <a:endParaRPr lang="fr-FR" altLang="fr-FR" sz="2200"/>
          </a:p>
          <a:p>
            <a:pPr marL="114300" indent="0">
              <a:buNone/>
            </a:pPr>
            <a:r>
              <a:rPr lang="fr-FR" altLang="fr-FR" sz="2200" smtClean="0"/>
              <a:t>24-27 Nature du contenu</a:t>
            </a:r>
          </a:p>
          <a:p>
            <a:pPr marL="114300" indent="0">
              <a:buNone/>
            </a:pPr>
            <a:r>
              <a:rPr lang="fr-FR" altLang="fr-FR" sz="2200"/>
              <a:t>	</a:t>
            </a:r>
            <a:r>
              <a:rPr lang="fr-FR" altLang="fr-FR" sz="2200" smtClean="0"/>
              <a:t>position </a:t>
            </a:r>
            <a:r>
              <a:rPr lang="fr-FR" altLang="fr-FR" sz="2200" b="1" smtClean="0"/>
              <a:t>24</a:t>
            </a:r>
            <a:r>
              <a:rPr lang="fr-FR" altLang="fr-FR" sz="2200" smtClean="0"/>
              <a:t> pour les thèses et les mémoires, TFE…</a:t>
            </a:r>
          </a:p>
          <a:p>
            <a:pPr marL="114300" indent="0">
              <a:buNone/>
            </a:pPr>
            <a:r>
              <a:rPr lang="fr-FR" altLang="fr-FR" sz="2200" b="1" smtClean="0"/>
              <a:t>29</a:t>
            </a:r>
            <a:r>
              <a:rPr lang="fr-FR" altLang="fr-FR" sz="2200" smtClean="0"/>
              <a:t> Publication de congrès</a:t>
            </a:r>
          </a:p>
          <a:p>
            <a:pPr marL="114300" indent="0">
              <a:buNone/>
            </a:pPr>
            <a:r>
              <a:rPr lang="fr-FR" altLang="fr-FR" sz="2200" b="1" smtClean="0"/>
              <a:t>30</a:t>
            </a:r>
            <a:r>
              <a:rPr lang="fr-FR" altLang="fr-FR" sz="2200" smtClean="0"/>
              <a:t> Mélanges</a:t>
            </a:r>
          </a:p>
          <a:p>
            <a:pPr marL="114300" indent="0">
              <a:buNone/>
            </a:pPr>
            <a:r>
              <a:rPr lang="fr-FR" altLang="fr-FR" sz="2200" b="1" smtClean="0"/>
              <a:t>31</a:t>
            </a:r>
            <a:r>
              <a:rPr lang="fr-FR" altLang="fr-FR" sz="2200" smtClean="0"/>
              <a:t> Index (présence d’un index)</a:t>
            </a:r>
          </a:p>
          <a:p>
            <a:pPr marL="114300" indent="0">
              <a:buNone/>
            </a:pPr>
            <a:r>
              <a:rPr lang="fr-FR" altLang="fr-FR" sz="2200" b="1" smtClean="0"/>
              <a:t>33</a:t>
            </a:r>
            <a:r>
              <a:rPr lang="fr-FR" altLang="fr-FR" sz="2200" smtClean="0"/>
              <a:t> Genre littéraire (par défaut, grilles codées à ‘non fiction’)</a:t>
            </a:r>
          </a:p>
          <a:p>
            <a:pPr marL="411480" lvl="1" indent="0">
              <a:lnSpc>
                <a:spcPct val="110000"/>
              </a:lnSpc>
              <a:buNone/>
            </a:pPr>
            <a:endParaRPr lang="fr-FR" altLang="fr-FR" sz="2400" smtClean="0"/>
          </a:p>
          <a:p>
            <a:pPr marL="411480" lvl="1" indent="0">
              <a:lnSpc>
                <a:spcPct val="110000"/>
              </a:lnSpc>
              <a:buNone/>
            </a:pPr>
            <a:endParaRPr lang="fr-FR" altLang="fr-FR" sz="2400"/>
          </a:p>
          <a:p>
            <a:pPr marL="411480" lvl="1" indent="0">
              <a:lnSpc>
                <a:spcPct val="110000"/>
              </a:lnSpc>
              <a:buNone/>
            </a:pPr>
            <a:endParaRPr lang="fr-FR" altLang="fr-FR" sz="2400"/>
          </a:p>
          <a:p>
            <a:pPr lvl="1">
              <a:lnSpc>
                <a:spcPct val="110000"/>
              </a:lnSpc>
            </a:pPr>
            <a:endParaRPr lang="fr-FR" altLang="fr-FR" sz="2400" b="1" smtClean="0"/>
          </a:p>
          <a:p>
            <a:pPr lvl="1">
              <a:lnSpc>
                <a:spcPct val="110000"/>
              </a:lnSpc>
            </a:pPr>
            <a:endParaRPr lang="fr-FR" altLang="fr-FR" sz="2400" b="1" smtClean="0"/>
          </a:p>
          <a:p>
            <a:pPr lvl="1">
              <a:lnSpc>
                <a:spcPct val="110000"/>
              </a:lnSpc>
            </a:pPr>
            <a:endParaRPr lang="fr-FR" altLang="fr-FR" sz="2400" smtClean="0"/>
          </a:p>
          <a:p>
            <a:endParaRPr lang="fr-FR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2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7992888" cy="1143000"/>
          </a:xfrm>
        </p:spPr>
        <p:txBody>
          <a:bodyPr/>
          <a:lstStyle/>
          <a:p>
            <a:r>
              <a:rPr lang="fr-BE" altLang="fr-FR" sz="2800"/>
              <a:t>Zones de contrôle </a:t>
            </a:r>
            <a:r>
              <a:rPr lang="fr-BE" altLang="fr-FR" sz="2800" smtClean="0"/>
              <a:t>00X</a:t>
            </a:r>
            <a:r>
              <a:rPr lang="fr-FR" altLang="fr-FR" sz="2800"/>
              <a:t/>
            </a:r>
            <a:br>
              <a:rPr lang="fr-FR" altLang="fr-FR" sz="2800"/>
            </a:br>
            <a:r>
              <a:rPr lang="fr-FR" altLang="fr-FR" sz="2400" smtClean="0"/>
              <a:t>008 : éléments de longueur fixe (NR)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0848" y="1143000"/>
            <a:ext cx="8280920" cy="5166320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14300" indent="0">
              <a:buNone/>
            </a:pPr>
            <a:r>
              <a:rPr lang="fr-FR" altLang="fr-FR" sz="2400" u="sng" smtClean="0"/>
              <a:t>Ressources continues : 18-34 </a:t>
            </a:r>
          </a:p>
          <a:p>
            <a:pPr marL="114300" indent="0">
              <a:buNone/>
            </a:pPr>
            <a:r>
              <a:rPr lang="fr-BE" altLang="fr-FR" sz="1400">
                <a:hlinkClick r:id="rId2"/>
              </a:rPr>
              <a:t>http://www.marc21.ca/MaJ/BIB/B008-RessourcesContinues.pdf</a:t>
            </a:r>
            <a:endParaRPr lang="fr-BE" altLang="fr-FR" sz="1400"/>
          </a:p>
          <a:p>
            <a:pPr>
              <a:buFont typeface="Symbol" panose="05050102010706020507" pitchFamily="18" charset="2"/>
              <a:buChar char="Þ"/>
            </a:pPr>
            <a:r>
              <a:rPr lang="fr-FR" altLang="fr-FR" sz="2400" smtClean="0"/>
              <a:t>ULg code principalement :</a:t>
            </a:r>
          </a:p>
          <a:p>
            <a:pPr marL="114300" indent="0">
              <a:buNone/>
            </a:pPr>
            <a:endParaRPr lang="fr-FR" altLang="fr-FR" sz="2400" b="1" u="sng"/>
          </a:p>
          <a:p>
            <a:pPr marL="114300" indent="0">
              <a:buNone/>
            </a:pPr>
            <a:r>
              <a:rPr lang="fr-FR" altLang="fr-FR" sz="2200" b="1" smtClean="0"/>
              <a:t>18 </a:t>
            </a:r>
            <a:r>
              <a:rPr lang="fr-FR" altLang="fr-FR" sz="2200" smtClean="0"/>
              <a:t> Périodicité</a:t>
            </a:r>
          </a:p>
          <a:p>
            <a:pPr marL="114300" indent="0">
              <a:buNone/>
            </a:pPr>
            <a:r>
              <a:rPr lang="fr-FR" altLang="fr-FR" sz="2200" smtClean="0"/>
              <a:t>	</a:t>
            </a:r>
            <a:r>
              <a:rPr lang="fr-FR" altLang="fr-FR" sz="2200" i="1" smtClean="0"/>
              <a:t>annuel, quotidien, mensuel, mise à jour continue…</a:t>
            </a:r>
          </a:p>
          <a:p>
            <a:pPr marL="114300" indent="0">
              <a:buNone/>
            </a:pPr>
            <a:r>
              <a:rPr lang="fr-FR" altLang="fr-FR" sz="2200" b="1" smtClean="0"/>
              <a:t>19</a:t>
            </a:r>
            <a:r>
              <a:rPr lang="fr-FR" altLang="fr-FR" sz="2200" smtClean="0"/>
              <a:t>  Régularité</a:t>
            </a:r>
          </a:p>
          <a:p>
            <a:pPr marL="114300" indent="0">
              <a:buNone/>
            </a:pPr>
            <a:r>
              <a:rPr lang="fr-FR" altLang="fr-FR" sz="2200" b="1" smtClean="0"/>
              <a:t>21</a:t>
            </a:r>
            <a:r>
              <a:rPr lang="fr-FR" altLang="fr-FR" sz="2200" smtClean="0"/>
              <a:t>  Type de ressources continues</a:t>
            </a:r>
          </a:p>
          <a:p>
            <a:pPr marL="114300" indent="0">
              <a:buNone/>
            </a:pPr>
            <a:r>
              <a:rPr lang="fr-FR" altLang="fr-FR" sz="2200" smtClean="0"/>
              <a:t>	</a:t>
            </a:r>
            <a:r>
              <a:rPr lang="fr-FR" altLang="fr-FR" sz="2200" i="1" smtClean="0"/>
              <a:t>collection monographique, journal, périodique, mise à jour de 	site web…</a:t>
            </a:r>
          </a:p>
          <a:p>
            <a:pPr marL="114300" indent="0">
              <a:buNone/>
            </a:pPr>
            <a:r>
              <a:rPr lang="fr-FR" altLang="fr-FR" sz="2200" b="1" smtClean="0"/>
              <a:t>23</a:t>
            </a:r>
            <a:r>
              <a:rPr lang="fr-FR" altLang="fr-FR" sz="2200" smtClean="0"/>
              <a:t> </a:t>
            </a:r>
            <a:r>
              <a:rPr lang="fr-FR" altLang="fr-FR" sz="2200"/>
              <a:t>Support matériel du document</a:t>
            </a:r>
          </a:p>
          <a:p>
            <a:pPr marL="114300" indent="0">
              <a:buNone/>
            </a:pPr>
            <a:r>
              <a:rPr lang="fr-FR" altLang="fr-FR" sz="2200"/>
              <a:t>	pour les ressources électroniques</a:t>
            </a:r>
          </a:p>
          <a:p>
            <a:pPr marL="114300" indent="0">
              <a:buNone/>
            </a:pPr>
            <a:endParaRPr lang="fr-FR" altLang="fr-FR" sz="2200" smtClean="0"/>
          </a:p>
          <a:p>
            <a:pPr marL="411480" lvl="1" indent="0">
              <a:lnSpc>
                <a:spcPct val="110000"/>
              </a:lnSpc>
              <a:buNone/>
            </a:pPr>
            <a:endParaRPr lang="fr-FR" altLang="fr-FR" sz="2400" smtClean="0"/>
          </a:p>
          <a:p>
            <a:pPr marL="411480" lvl="1" indent="0">
              <a:lnSpc>
                <a:spcPct val="110000"/>
              </a:lnSpc>
              <a:buNone/>
            </a:pPr>
            <a:endParaRPr lang="fr-FR" altLang="fr-FR" sz="2400"/>
          </a:p>
          <a:p>
            <a:pPr marL="411480" lvl="1" indent="0">
              <a:lnSpc>
                <a:spcPct val="110000"/>
              </a:lnSpc>
              <a:buNone/>
            </a:pPr>
            <a:endParaRPr lang="fr-FR" altLang="fr-FR" sz="2400"/>
          </a:p>
          <a:p>
            <a:pPr lvl="1">
              <a:lnSpc>
                <a:spcPct val="110000"/>
              </a:lnSpc>
            </a:pPr>
            <a:endParaRPr lang="fr-FR" altLang="fr-FR" sz="2400" b="1" smtClean="0"/>
          </a:p>
          <a:p>
            <a:pPr lvl="1">
              <a:lnSpc>
                <a:spcPct val="110000"/>
              </a:lnSpc>
            </a:pPr>
            <a:endParaRPr lang="fr-FR" altLang="fr-FR" sz="2400" b="1" smtClean="0"/>
          </a:p>
          <a:p>
            <a:pPr lvl="1">
              <a:lnSpc>
                <a:spcPct val="110000"/>
              </a:lnSpc>
            </a:pPr>
            <a:endParaRPr lang="fr-FR" altLang="fr-FR" sz="2400" smtClean="0"/>
          </a:p>
          <a:p>
            <a:endParaRPr lang="fr-FR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32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992888" cy="1143000"/>
          </a:xfrm>
        </p:spPr>
        <p:txBody>
          <a:bodyPr/>
          <a:lstStyle/>
          <a:p>
            <a:r>
              <a:rPr lang="fr-BE" altLang="fr-FR" sz="2800" smtClean="0"/>
              <a:t/>
            </a:r>
            <a:br>
              <a:rPr lang="fr-BE" altLang="fr-FR" sz="2800" smtClean="0"/>
            </a:br>
            <a:r>
              <a:rPr lang="fr-BE" altLang="fr-FR" sz="2800" smtClean="0"/>
              <a:t>Champs de données </a:t>
            </a:r>
            <a:br>
              <a:rPr lang="fr-BE" altLang="fr-FR" sz="2800" smtClean="0"/>
            </a:br>
            <a:r>
              <a:rPr lang="fr-BE" altLang="fr-FR" sz="2400" smtClean="0"/>
              <a:t>Numéros </a:t>
            </a:r>
            <a:r>
              <a:rPr lang="fr-BE" altLang="fr-FR" sz="2400"/>
              <a:t>et codes</a:t>
            </a:r>
            <a:r>
              <a:rPr lang="fr-BE" altLang="fr-FR" sz="3600"/>
              <a:t/>
            </a:r>
            <a:br>
              <a:rPr lang="fr-BE" altLang="fr-FR" sz="3600"/>
            </a:br>
            <a:endParaRPr lang="fr-FR" altLang="fr-FR" sz="36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07504" y="1143000"/>
            <a:ext cx="8424284" cy="5257800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411163" lvl="1" indent="-234950">
              <a:buNone/>
            </a:pPr>
            <a:r>
              <a:rPr lang="fr-BE" altLang="fr-FR" sz="1400">
                <a:hlinkClick r:id="rId2"/>
              </a:rPr>
              <a:t>http://</a:t>
            </a:r>
            <a:r>
              <a:rPr lang="fr-BE" altLang="fr-FR" sz="1400" smtClean="0">
                <a:hlinkClick r:id="rId2"/>
              </a:rPr>
              <a:t>www.marc21.ca/M21/BIB/B036-01X.html</a:t>
            </a:r>
            <a:endParaRPr lang="fr-BE" altLang="fr-FR" sz="1400" smtClean="0"/>
          </a:p>
          <a:p>
            <a:pPr lvl="1"/>
            <a:r>
              <a:rPr lang="fr-BE" altLang="fr-FR" sz="2000" smtClean="0"/>
              <a:t>LCCN : 010</a:t>
            </a:r>
            <a:r>
              <a:rPr lang="fr-BE" altLang="fr-FR" sz="2000" b="1" smtClean="0"/>
              <a:t> (NR)</a:t>
            </a:r>
          </a:p>
          <a:p>
            <a:pPr lvl="1"/>
            <a:r>
              <a:rPr lang="fr-BE" altLang="fr-FR" sz="2000" smtClean="0"/>
              <a:t>ISBN : 020 </a:t>
            </a:r>
            <a:r>
              <a:rPr lang="fr-BE" altLang="fr-FR" sz="2000" b="1" smtClean="0"/>
              <a:t>(R</a:t>
            </a:r>
            <a:r>
              <a:rPr lang="fr-BE" altLang="fr-FR" sz="2000" b="1"/>
              <a:t>)</a:t>
            </a:r>
          </a:p>
          <a:p>
            <a:pPr lvl="1"/>
            <a:r>
              <a:rPr lang="fr-BE" altLang="fr-FR" sz="2000" smtClean="0"/>
              <a:t>ISSN : 022 </a:t>
            </a:r>
            <a:r>
              <a:rPr lang="fr-BE" altLang="fr-FR" sz="2000" b="1" smtClean="0"/>
              <a:t>(</a:t>
            </a:r>
            <a:r>
              <a:rPr lang="fr-BE" altLang="fr-FR" sz="2000" b="1"/>
              <a:t>R</a:t>
            </a:r>
            <a:r>
              <a:rPr lang="fr-BE" altLang="fr-FR" sz="2000" b="1" smtClean="0"/>
              <a:t>)</a:t>
            </a:r>
            <a:endParaRPr lang="fr-BE" altLang="fr-FR" sz="2000" smtClean="0"/>
          </a:p>
          <a:p>
            <a:pPr lvl="1"/>
            <a:r>
              <a:rPr lang="fr-BE" altLang="fr-FR" sz="2000" smtClean="0"/>
              <a:t>Autre numéro : 024</a:t>
            </a:r>
            <a:r>
              <a:rPr lang="fr-BE" altLang="fr-FR" sz="2000"/>
              <a:t> </a:t>
            </a:r>
            <a:r>
              <a:rPr lang="fr-BE" altLang="fr-FR" sz="2000" b="1"/>
              <a:t>(R</a:t>
            </a:r>
            <a:r>
              <a:rPr lang="fr-BE" altLang="fr-FR" sz="2000" b="1" smtClean="0"/>
              <a:t>)</a:t>
            </a:r>
            <a:endParaRPr lang="fr-BE" altLang="fr-FR" sz="2000"/>
          </a:p>
          <a:p>
            <a:pPr lvl="1"/>
            <a:r>
              <a:rPr lang="fr-BE" altLang="fr-FR" sz="2000" smtClean="0"/>
              <a:t>Empreinte : 026</a:t>
            </a:r>
            <a:r>
              <a:rPr lang="fr-BE" altLang="fr-FR" sz="2000"/>
              <a:t> </a:t>
            </a:r>
            <a:r>
              <a:rPr lang="fr-BE" altLang="fr-FR" sz="2000" b="1"/>
              <a:t>(R</a:t>
            </a:r>
            <a:r>
              <a:rPr lang="fr-BE" altLang="fr-FR" sz="2000" b="1" smtClean="0"/>
              <a:t>)</a:t>
            </a:r>
            <a:endParaRPr lang="fr-BE" altLang="fr-FR" sz="2000" smtClean="0"/>
          </a:p>
          <a:p>
            <a:pPr lvl="1">
              <a:lnSpc>
                <a:spcPct val="110000"/>
              </a:lnSpc>
            </a:pPr>
            <a:r>
              <a:rPr lang="fr-BE" altLang="fr-FR" sz="2000" smtClean="0"/>
              <a:t>Source du catalogage : 040</a:t>
            </a:r>
            <a:r>
              <a:rPr lang="fr-BE" altLang="fr-FR" sz="2000"/>
              <a:t> </a:t>
            </a:r>
            <a:r>
              <a:rPr lang="fr-BE" altLang="fr-FR" sz="2000" b="1"/>
              <a:t>(R</a:t>
            </a:r>
            <a:r>
              <a:rPr lang="fr-BE" altLang="fr-FR" sz="2000" b="1" smtClean="0"/>
              <a:t>)</a:t>
            </a:r>
            <a:endParaRPr lang="fr-BE" altLang="fr-FR" sz="2000" smtClean="0"/>
          </a:p>
          <a:p>
            <a:pPr lvl="1">
              <a:lnSpc>
                <a:spcPct val="110000"/>
              </a:lnSpc>
            </a:pPr>
            <a:r>
              <a:rPr lang="fr-BE" altLang="fr-FR" sz="2000" smtClean="0"/>
              <a:t>Code de langue : 041</a:t>
            </a:r>
            <a:r>
              <a:rPr lang="fr-BE" altLang="fr-FR" sz="2000"/>
              <a:t> </a:t>
            </a:r>
            <a:r>
              <a:rPr lang="fr-BE" altLang="fr-FR" sz="2000" b="1"/>
              <a:t>(R</a:t>
            </a:r>
            <a:r>
              <a:rPr lang="fr-BE" altLang="fr-FR" sz="2000" b="1" smtClean="0"/>
              <a:t>)</a:t>
            </a:r>
            <a:endParaRPr lang="fr-BE" altLang="fr-FR" sz="2000" smtClean="0"/>
          </a:p>
          <a:p>
            <a:pPr lvl="1">
              <a:lnSpc>
                <a:spcPct val="110000"/>
              </a:lnSpc>
            </a:pPr>
            <a:r>
              <a:rPr lang="fr-BE" altLang="fr-FR" sz="2000" smtClean="0"/>
              <a:t>Code du pays de publication ou de production : 044</a:t>
            </a:r>
            <a:r>
              <a:rPr lang="fr-BE" altLang="fr-FR" sz="2000"/>
              <a:t> </a:t>
            </a:r>
            <a:r>
              <a:rPr lang="fr-BE" altLang="fr-FR" sz="2000" b="1"/>
              <a:t>(R</a:t>
            </a:r>
            <a:r>
              <a:rPr lang="fr-BE" altLang="fr-FR" sz="2000" b="1" smtClean="0"/>
              <a:t>)</a:t>
            </a:r>
            <a:endParaRPr lang="fr-BE" altLang="fr-FR" sz="2000" smtClean="0"/>
          </a:p>
          <a:p>
            <a:pPr lvl="1"/>
            <a:r>
              <a:rPr lang="fr-BE" altLang="fr-FR" sz="2000" smtClean="0"/>
              <a:t>Cote </a:t>
            </a:r>
            <a:r>
              <a:rPr lang="fr-BE" altLang="fr-FR" sz="2000"/>
              <a:t>de la Bibliothèque du Congrès (classification LCC) </a:t>
            </a:r>
            <a:r>
              <a:rPr lang="fr-BE" altLang="fr-FR" sz="2000" smtClean="0"/>
              <a:t>: 050</a:t>
            </a:r>
            <a:r>
              <a:rPr lang="fr-BE" altLang="fr-FR" sz="2000"/>
              <a:t> </a:t>
            </a:r>
            <a:r>
              <a:rPr lang="fr-BE" altLang="fr-FR" sz="2000" b="1"/>
              <a:t>(R)</a:t>
            </a:r>
          </a:p>
          <a:p>
            <a:pPr lvl="1">
              <a:lnSpc>
                <a:spcPct val="110000"/>
              </a:lnSpc>
            </a:pPr>
            <a:r>
              <a:rPr lang="fr-BE" altLang="fr-FR" sz="2000" smtClean="0"/>
              <a:t>Cote </a:t>
            </a:r>
            <a:r>
              <a:rPr lang="fr-BE" altLang="fr-FR" sz="2000"/>
              <a:t>de la </a:t>
            </a:r>
            <a:r>
              <a:rPr lang="fr-BE" altLang="fr-FR" sz="2000" smtClean="0"/>
              <a:t>National Library of Medicine (classification NLM) </a:t>
            </a:r>
            <a:r>
              <a:rPr lang="fr-BE" altLang="fr-FR" sz="2000"/>
              <a:t>: </a:t>
            </a:r>
            <a:r>
              <a:rPr lang="fr-BE" altLang="fr-FR" sz="2000" smtClean="0"/>
              <a:t>060 </a:t>
            </a:r>
            <a:r>
              <a:rPr lang="fr-BE" altLang="fr-FR" sz="2000"/>
              <a:t> </a:t>
            </a:r>
            <a:r>
              <a:rPr lang="fr-BE" altLang="fr-FR" sz="2000" b="1"/>
              <a:t>(R)</a:t>
            </a:r>
          </a:p>
          <a:p>
            <a:pPr lvl="1">
              <a:lnSpc>
                <a:spcPct val="110000"/>
              </a:lnSpc>
            </a:pPr>
            <a:r>
              <a:rPr lang="fr-BE" altLang="fr-FR" sz="2000" smtClean="0"/>
              <a:t>Autres indices de classification (MSC) : 084 </a:t>
            </a:r>
            <a:r>
              <a:rPr lang="fr-BE" altLang="fr-FR" sz="2000"/>
              <a:t> </a:t>
            </a:r>
            <a:r>
              <a:rPr lang="fr-BE" altLang="fr-FR" sz="2000" b="1"/>
              <a:t>(R)</a:t>
            </a:r>
          </a:p>
          <a:p>
            <a:pPr lvl="1">
              <a:lnSpc>
                <a:spcPct val="110000"/>
              </a:lnSpc>
            </a:pPr>
            <a:r>
              <a:rPr lang="fr-BE" altLang="fr-FR" sz="2000" smtClean="0"/>
              <a:t>Classifications locales : 099  </a:t>
            </a:r>
            <a:r>
              <a:rPr lang="fr-BE" altLang="fr-FR" sz="2000" b="1"/>
              <a:t>(R)</a:t>
            </a:r>
          </a:p>
          <a:p>
            <a:endParaRPr lang="fr-FR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4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1" y="0"/>
            <a:ext cx="7818621" cy="1143000"/>
          </a:xfrm>
        </p:spPr>
        <p:txBody>
          <a:bodyPr/>
          <a:lstStyle/>
          <a:p>
            <a:r>
              <a:rPr lang="fr-BE" altLang="fr-FR" sz="2800" smtClean="0"/>
              <a:t/>
            </a:r>
            <a:br>
              <a:rPr lang="fr-BE" altLang="fr-FR" sz="2800" smtClean="0"/>
            </a:br>
            <a:r>
              <a:rPr lang="fr-BE" altLang="fr-FR" sz="2800" smtClean="0"/>
              <a:t>Champs de données </a:t>
            </a:r>
            <a:r>
              <a:rPr lang="fr-FR" altLang="fr-FR" sz="2800"/>
              <a:t/>
            </a:r>
            <a:br>
              <a:rPr lang="fr-FR" altLang="fr-FR" sz="2800"/>
            </a:br>
            <a:endParaRPr lang="fr-FR" altLang="fr-FR" sz="36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79511" y="1412776"/>
            <a:ext cx="8280921" cy="4988024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433513" indent="0">
              <a:buNone/>
            </a:pPr>
            <a:r>
              <a:rPr lang="fr-FR" altLang="fr-FR" smtClean="0"/>
              <a:t>En Marc21, la ponctuation est insérée manuellement par le catalogueur dans les notices.</a:t>
            </a:r>
          </a:p>
          <a:p>
            <a:pPr marL="1433513" indent="0">
              <a:buNone/>
            </a:pPr>
            <a:r>
              <a:rPr lang="fr-FR" altLang="fr-FR"/>
              <a:t>	</a:t>
            </a:r>
            <a:r>
              <a:rPr lang="fr-FR" altLang="fr-FR" smtClean="0"/>
              <a:t>La ponctuation précède toujours le sous-champ précédent.</a:t>
            </a:r>
          </a:p>
          <a:p>
            <a:pPr marL="1433513" indent="0">
              <a:buNone/>
            </a:pPr>
            <a:endParaRPr lang="fr-FR" altLang="fr-FR"/>
          </a:p>
          <a:p>
            <a:pPr marL="176213" indent="0">
              <a:buNone/>
            </a:pPr>
            <a:r>
              <a:rPr lang="fr-FR" altLang="fr-FR" sz="1800" smtClean="0">
                <a:solidFill>
                  <a:srgbClr val="7030A0"/>
                </a:solidFill>
              </a:rPr>
              <a:t>245 10 $$a </a:t>
            </a:r>
            <a:r>
              <a:rPr lang="fr-BE" sz="1800" smtClean="0">
                <a:solidFill>
                  <a:srgbClr val="7030A0"/>
                </a:solidFill>
              </a:rPr>
              <a:t>Francia</a:t>
            </a:r>
            <a:r>
              <a:rPr lang="fr-BE" sz="1800" b="1" smtClean="0">
                <a:solidFill>
                  <a:srgbClr val="7030A0"/>
                </a:solidFill>
              </a:rPr>
              <a:t> </a:t>
            </a:r>
            <a:r>
              <a:rPr lang="fr-BE" sz="1800" b="1">
                <a:solidFill>
                  <a:srgbClr val="7030A0"/>
                </a:solidFill>
              </a:rPr>
              <a:t>: </a:t>
            </a:r>
            <a:r>
              <a:rPr lang="fr-BE" sz="1800" smtClean="0">
                <a:solidFill>
                  <a:srgbClr val="7030A0"/>
                </a:solidFill>
              </a:rPr>
              <a:t>$$b histoire </a:t>
            </a:r>
            <a:r>
              <a:rPr lang="fr-BE" sz="1800">
                <a:solidFill>
                  <a:srgbClr val="7030A0"/>
                </a:solidFill>
              </a:rPr>
              <a:t>illustrée de la France </a:t>
            </a:r>
            <a:r>
              <a:rPr lang="fr-BE" sz="1800" b="1">
                <a:solidFill>
                  <a:srgbClr val="7030A0"/>
                </a:solidFill>
              </a:rPr>
              <a:t>/</a:t>
            </a:r>
            <a:r>
              <a:rPr lang="fr-BE" sz="1800">
                <a:solidFill>
                  <a:srgbClr val="7030A0"/>
                </a:solidFill>
              </a:rPr>
              <a:t> </a:t>
            </a:r>
            <a:r>
              <a:rPr lang="fr-BE" sz="1800" smtClean="0">
                <a:solidFill>
                  <a:srgbClr val="7030A0"/>
                </a:solidFill>
              </a:rPr>
              <a:t>$$c par Joseph Reinach.</a:t>
            </a:r>
            <a:endParaRPr lang="fr-FR" sz="1800">
              <a:solidFill>
                <a:srgbClr val="7030A0"/>
              </a:solidFill>
            </a:endParaRPr>
          </a:p>
          <a:p>
            <a:pPr marL="176213" indent="0">
              <a:buNone/>
            </a:pPr>
            <a:r>
              <a:rPr lang="fr-BE" sz="1800" smtClean="0">
                <a:solidFill>
                  <a:srgbClr val="7030A0"/>
                </a:solidFill>
              </a:rPr>
              <a:t>260 ## $$a </a:t>
            </a:r>
            <a:r>
              <a:rPr lang="fr-BE" sz="1800">
                <a:solidFill>
                  <a:srgbClr val="7030A0"/>
                </a:solidFill>
              </a:rPr>
              <a:t>Paris : </a:t>
            </a:r>
            <a:r>
              <a:rPr lang="fr-BE" sz="1800" smtClean="0">
                <a:solidFill>
                  <a:srgbClr val="7030A0"/>
                </a:solidFill>
              </a:rPr>
              <a:t>$$b </a:t>
            </a:r>
            <a:r>
              <a:rPr lang="fr-BE" sz="1800">
                <a:solidFill>
                  <a:srgbClr val="7030A0"/>
                </a:solidFill>
              </a:rPr>
              <a:t>Hachette, </a:t>
            </a:r>
            <a:r>
              <a:rPr lang="fr-BE" sz="1800" smtClean="0">
                <a:solidFill>
                  <a:srgbClr val="7030A0"/>
                </a:solidFill>
              </a:rPr>
              <a:t>$$c </a:t>
            </a:r>
            <a:r>
              <a:rPr lang="fr-BE" sz="1800">
                <a:solidFill>
                  <a:srgbClr val="7030A0"/>
                </a:solidFill>
              </a:rPr>
              <a:t>1921.</a:t>
            </a:r>
            <a:endParaRPr lang="fr-FR" altLang="fr-FR" sz="1800" smtClean="0">
              <a:solidFill>
                <a:srgbClr val="7030A0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12776"/>
            <a:ext cx="576064" cy="505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08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245" y="0"/>
            <a:ext cx="7992888" cy="1143000"/>
          </a:xfrm>
        </p:spPr>
        <p:txBody>
          <a:bodyPr/>
          <a:lstStyle/>
          <a:p>
            <a:r>
              <a:rPr lang="fr-BE" altLang="fr-FR" sz="2800" smtClean="0"/>
              <a:t/>
            </a:r>
            <a:br>
              <a:rPr lang="fr-BE" altLang="fr-FR" sz="2800" smtClean="0"/>
            </a:br>
            <a:r>
              <a:rPr lang="fr-BE" altLang="fr-FR" sz="2800" smtClean="0"/>
              <a:t>Champs de données </a:t>
            </a:r>
            <a:r>
              <a:rPr lang="fr-FR" altLang="fr-FR" sz="2800"/>
              <a:t/>
            </a:r>
            <a:br>
              <a:rPr lang="fr-FR" altLang="fr-FR" sz="2800"/>
            </a:br>
            <a:r>
              <a:rPr lang="fr-BE" altLang="fr-FR" sz="2400"/>
              <a:t>Vedettes principales </a:t>
            </a:r>
            <a:r>
              <a:rPr lang="fr-BE" altLang="fr-FR" sz="2400" b="1"/>
              <a:t>(NR)</a:t>
            </a:r>
            <a:r>
              <a:rPr lang="fr-BE" altLang="fr-FR" sz="3600" b="1"/>
              <a:t/>
            </a:r>
            <a:br>
              <a:rPr lang="fr-BE" altLang="fr-FR" sz="3600" b="1"/>
            </a:br>
            <a:endParaRPr lang="fr-FR" altLang="fr-FR" sz="36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245" y="1412776"/>
            <a:ext cx="8455187" cy="4988024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363538" lvl="1" indent="-187325"/>
            <a:r>
              <a:rPr lang="fr-BE" altLang="fr-FR" sz="2200" smtClean="0"/>
              <a:t>Personne : 100 </a:t>
            </a:r>
            <a:r>
              <a:rPr lang="fr-BE" altLang="fr-FR" sz="2200" b="1" smtClean="0"/>
              <a:t>(NR)</a:t>
            </a:r>
          </a:p>
          <a:p>
            <a:pPr marL="411480" lvl="1" indent="0">
              <a:buNone/>
            </a:pPr>
            <a:r>
              <a:rPr lang="fr-BE" altLang="fr-FR" sz="2200" b="1" smtClean="0"/>
              <a:t>	</a:t>
            </a:r>
            <a:r>
              <a:rPr lang="fr-BE" altLang="fr-FR">
                <a:solidFill>
                  <a:srgbClr val="7030A0"/>
                </a:solidFill>
              </a:rPr>
              <a:t>100 </a:t>
            </a:r>
            <a:r>
              <a:rPr lang="fr-BE" altLang="fr-FR" smtClean="0">
                <a:solidFill>
                  <a:srgbClr val="7030A0"/>
                </a:solidFill>
              </a:rPr>
              <a:t>0# </a:t>
            </a:r>
            <a:r>
              <a:rPr lang="fr-BE" altLang="fr-FR">
                <a:solidFill>
                  <a:srgbClr val="7030A0"/>
                </a:solidFill>
              </a:rPr>
              <a:t>$$a </a:t>
            </a:r>
            <a:r>
              <a:rPr lang="fr-BE" altLang="fr-FR" smtClean="0">
                <a:solidFill>
                  <a:srgbClr val="7030A0"/>
                </a:solidFill>
              </a:rPr>
              <a:t>Plotin</a:t>
            </a:r>
          </a:p>
          <a:p>
            <a:pPr marL="411480" lvl="1" indent="0">
              <a:buNone/>
            </a:pPr>
            <a:r>
              <a:rPr lang="fr-BE" altLang="fr-FR">
                <a:solidFill>
                  <a:srgbClr val="7030A0"/>
                </a:solidFill>
              </a:rPr>
              <a:t>	</a:t>
            </a:r>
            <a:r>
              <a:rPr lang="fr-BE" altLang="fr-FR" smtClean="0">
                <a:solidFill>
                  <a:srgbClr val="7030A0"/>
                </a:solidFill>
              </a:rPr>
              <a:t>100 1# $$a </a:t>
            </a:r>
            <a:r>
              <a:rPr lang="nl-NL">
                <a:solidFill>
                  <a:srgbClr val="7030A0"/>
                </a:solidFill>
              </a:rPr>
              <a:t>Eck, Cornelius van, </a:t>
            </a:r>
            <a:r>
              <a:rPr lang="nl-NL" smtClean="0">
                <a:solidFill>
                  <a:srgbClr val="7030A0"/>
                </a:solidFill>
              </a:rPr>
              <a:t>$$d 1662-1732</a:t>
            </a:r>
            <a:r>
              <a:rPr lang="fr-BE" altLang="fr-FR" sz="2200" smtClean="0">
                <a:solidFill>
                  <a:srgbClr val="7030A0"/>
                </a:solidFill>
              </a:rPr>
              <a:t> </a:t>
            </a:r>
          </a:p>
          <a:p>
            <a:pPr marL="363538" lvl="1" indent="-187325"/>
            <a:r>
              <a:rPr lang="fr-BE" altLang="fr-FR" sz="2200" smtClean="0"/>
              <a:t>Collectivité : 110 </a:t>
            </a:r>
            <a:r>
              <a:rPr lang="fr-BE" altLang="fr-FR" sz="2200" b="1" smtClean="0"/>
              <a:t>(NR)</a:t>
            </a:r>
          </a:p>
          <a:p>
            <a:pPr marL="893763" lvl="3" indent="0">
              <a:buNone/>
            </a:pPr>
            <a:r>
              <a:rPr lang="fr-BE" altLang="fr-FR" sz="1800" smtClean="0">
                <a:solidFill>
                  <a:srgbClr val="7030A0"/>
                </a:solidFill>
              </a:rPr>
              <a:t>110 2# $$a </a:t>
            </a:r>
            <a:r>
              <a:rPr lang="fr-BE" sz="1800">
                <a:solidFill>
                  <a:srgbClr val="7030A0"/>
                </a:solidFill>
              </a:rPr>
              <a:t>Amis des bibliothèques municipales de </a:t>
            </a:r>
            <a:r>
              <a:rPr lang="fr-BE" sz="1800" smtClean="0">
                <a:solidFill>
                  <a:srgbClr val="7030A0"/>
                </a:solidFill>
              </a:rPr>
              <a:t>Lyon</a:t>
            </a:r>
          </a:p>
          <a:p>
            <a:pPr marL="893763" lvl="3" indent="0">
              <a:buNone/>
            </a:pPr>
            <a:r>
              <a:rPr lang="fr-BE" altLang="fr-FR" sz="1800" smtClean="0">
                <a:solidFill>
                  <a:srgbClr val="7030A0"/>
                </a:solidFill>
              </a:rPr>
              <a:t>110 2# $$a </a:t>
            </a:r>
            <a:r>
              <a:rPr lang="fr-BE" sz="1800">
                <a:solidFill>
                  <a:srgbClr val="7030A0"/>
                </a:solidFill>
              </a:rPr>
              <a:t>Association des Bibliothécaires Franç</a:t>
            </a:r>
            <a:r>
              <a:rPr lang="fr-BE" sz="1800" smtClean="0">
                <a:solidFill>
                  <a:srgbClr val="7030A0"/>
                </a:solidFill>
              </a:rPr>
              <a:t>ais. $$b </a:t>
            </a:r>
            <a:r>
              <a:rPr lang="fr-BE" sz="1800">
                <a:solidFill>
                  <a:srgbClr val="7030A0"/>
                </a:solidFill>
              </a:rPr>
              <a:t>Section des Bibliothèques </a:t>
            </a:r>
            <a:r>
              <a:rPr lang="fr-BE" sz="1800" smtClean="0">
                <a:solidFill>
                  <a:srgbClr val="7030A0"/>
                </a:solidFill>
              </a:rPr>
              <a:t>Publiques</a:t>
            </a:r>
          </a:p>
          <a:p>
            <a:pPr marL="893763" lvl="3" indent="0">
              <a:buNone/>
            </a:pPr>
            <a:r>
              <a:rPr lang="fr-BE" altLang="fr-FR" sz="1800">
                <a:solidFill>
                  <a:srgbClr val="7030A0"/>
                </a:solidFill>
              </a:rPr>
              <a:t>110 2# $$a </a:t>
            </a:r>
            <a:r>
              <a:rPr lang="fr-BE" sz="1800" smtClean="0">
                <a:solidFill>
                  <a:srgbClr val="7030A0"/>
                </a:solidFill>
              </a:rPr>
              <a:t>Association </a:t>
            </a:r>
            <a:r>
              <a:rPr lang="fr-BE" sz="1800">
                <a:solidFill>
                  <a:srgbClr val="7030A0"/>
                </a:solidFill>
              </a:rPr>
              <a:t>internationale de bibliophilie. </a:t>
            </a:r>
            <a:r>
              <a:rPr lang="fr-BE" sz="1800" smtClean="0">
                <a:solidFill>
                  <a:srgbClr val="7030A0"/>
                </a:solidFill>
              </a:rPr>
              <a:t>$$b </a:t>
            </a:r>
            <a:r>
              <a:rPr lang="fr-BE" sz="1800">
                <a:solidFill>
                  <a:srgbClr val="7030A0"/>
                </a:solidFill>
              </a:rPr>
              <a:t>Congrès</a:t>
            </a:r>
            <a:endParaRPr lang="fr-BE" altLang="fr-FR" sz="1800" smtClean="0">
              <a:solidFill>
                <a:srgbClr val="7030A0"/>
              </a:solidFill>
            </a:endParaRPr>
          </a:p>
          <a:p>
            <a:pPr marL="363538" lvl="1" indent="-187325"/>
            <a:r>
              <a:rPr lang="fr-BE" altLang="fr-FR" sz="2200" smtClean="0"/>
              <a:t>Congrès: 111 </a:t>
            </a:r>
            <a:r>
              <a:rPr lang="fr-BE" altLang="fr-FR" sz="2200" b="1" smtClean="0"/>
              <a:t>(NR)</a:t>
            </a:r>
          </a:p>
          <a:p>
            <a:pPr marL="893763" lvl="3" indent="0">
              <a:buNone/>
            </a:pPr>
            <a:r>
              <a:rPr lang="fr-BE" altLang="fr-FR" sz="1800" smtClean="0">
                <a:solidFill>
                  <a:srgbClr val="7030A0"/>
                </a:solidFill>
              </a:rPr>
              <a:t>111 2# $$a </a:t>
            </a:r>
            <a:r>
              <a:rPr lang="fr-BE" sz="1800" smtClean="0">
                <a:solidFill>
                  <a:srgbClr val="7030A0"/>
                </a:solidFill>
              </a:rPr>
              <a:t>Congrès </a:t>
            </a:r>
            <a:r>
              <a:rPr lang="fr-BE" sz="1800">
                <a:solidFill>
                  <a:srgbClr val="7030A0"/>
                </a:solidFill>
              </a:rPr>
              <a:t>international médical des accidents du </a:t>
            </a:r>
            <a:r>
              <a:rPr lang="fr-BE" sz="1800" smtClean="0">
                <a:solidFill>
                  <a:srgbClr val="7030A0"/>
                </a:solidFill>
              </a:rPr>
              <a:t>travail</a:t>
            </a:r>
          </a:p>
          <a:p>
            <a:pPr marL="893763" lvl="3" indent="0">
              <a:buNone/>
            </a:pPr>
            <a:r>
              <a:rPr lang="fr-BE" sz="1800" smtClean="0">
                <a:solidFill>
                  <a:srgbClr val="7030A0"/>
                </a:solidFill>
              </a:rPr>
              <a:t>111 2# $$a Conference </a:t>
            </a:r>
            <a:r>
              <a:rPr lang="fr-BE" sz="1800">
                <a:solidFill>
                  <a:srgbClr val="7030A0"/>
                </a:solidFill>
              </a:rPr>
              <a:t>on Library </a:t>
            </a:r>
            <a:r>
              <a:rPr lang="fr-BE" sz="1800" smtClean="0">
                <a:solidFill>
                  <a:srgbClr val="7030A0"/>
                </a:solidFill>
              </a:rPr>
              <a:t>Technology</a:t>
            </a:r>
            <a:endParaRPr lang="fr-BE" altLang="fr-FR" sz="1800" smtClean="0">
              <a:solidFill>
                <a:srgbClr val="7030A0"/>
              </a:solidFill>
            </a:endParaRPr>
          </a:p>
          <a:p>
            <a:pPr marL="363538" lvl="1" indent="-187325"/>
            <a:r>
              <a:rPr lang="fr-BE" altLang="fr-FR" sz="2200" smtClean="0"/>
              <a:t>Titre uniforme : 130 </a:t>
            </a:r>
            <a:r>
              <a:rPr lang="fr-BE" altLang="fr-FR" sz="2200" b="1" smtClean="0"/>
              <a:t>(NR)</a:t>
            </a:r>
            <a:endParaRPr lang="fr-FR" altLang="fr-FR" sz="2200" b="1" smtClean="0"/>
          </a:p>
          <a:p>
            <a:pPr marL="777240" lvl="2" indent="0">
              <a:buNone/>
            </a:pPr>
            <a:r>
              <a:rPr lang="fr-FR" altLang="fr-FR" sz="1800"/>
              <a:t>	</a:t>
            </a:r>
            <a:r>
              <a:rPr lang="fr-FR" altLang="fr-FR" sz="1800" smtClean="0">
                <a:solidFill>
                  <a:srgbClr val="7030A0"/>
                </a:solidFill>
              </a:rPr>
              <a:t>130 #0 $$a Roman de Renart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7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7741368" cy="1143000"/>
          </a:xfrm>
        </p:spPr>
        <p:txBody>
          <a:bodyPr/>
          <a:lstStyle/>
          <a:p>
            <a:r>
              <a:rPr lang="fr-BE" altLang="fr-FR" sz="2800" smtClean="0"/>
              <a:t>Champs de données</a:t>
            </a:r>
            <a:br>
              <a:rPr lang="fr-BE" altLang="fr-FR" sz="2800" smtClean="0"/>
            </a:br>
            <a:r>
              <a:rPr lang="fr-BE" altLang="fr-FR" sz="2400"/>
              <a:t>Zones de titre ou associées au titre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0" y="1143000"/>
            <a:ext cx="8460432" cy="5257800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lvl="1"/>
            <a:r>
              <a:rPr lang="fr-BE" altLang="fr-FR" sz="2200" smtClean="0"/>
              <a:t>Mention du titre: 245 </a:t>
            </a:r>
            <a:r>
              <a:rPr lang="fr-BE" altLang="fr-FR" sz="2200" b="1" smtClean="0"/>
              <a:t>(NR)</a:t>
            </a:r>
          </a:p>
          <a:p>
            <a:pPr marL="411480" lvl="1" indent="0">
              <a:buNone/>
            </a:pPr>
            <a:r>
              <a:rPr lang="fr-BE" altLang="fr-FR" sz="2000" smtClean="0"/>
              <a:t>1</a:t>
            </a:r>
            <a:r>
              <a:rPr lang="fr-BE" altLang="fr-FR" sz="2000" baseline="30000" smtClean="0"/>
              <a:t>er</a:t>
            </a:r>
            <a:r>
              <a:rPr lang="fr-BE" altLang="fr-FR" sz="2000" smtClean="0"/>
              <a:t> indicateur : le titre est le point d’accès principal (0) ou pas (1)</a:t>
            </a:r>
          </a:p>
          <a:p>
            <a:pPr marL="411480" lvl="1" indent="0">
              <a:buNone/>
            </a:pPr>
            <a:r>
              <a:rPr lang="fr-BE" altLang="fr-FR" sz="2000" smtClean="0"/>
              <a:t>2</a:t>
            </a:r>
            <a:r>
              <a:rPr lang="fr-BE" altLang="fr-FR" sz="2000" baseline="30000" smtClean="0"/>
              <a:t>ème</a:t>
            </a:r>
            <a:r>
              <a:rPr lang="fr-BE" altLang="fr-FR" sz="2000" smtClean="0"/>
              <a:t> indicateur : nombre de caractères à ignorer dans le classement (0-9)</a:t>
            </a:r>
          </a:p>
          <a:p>
            <a:pPr marL="411480" lvl="1" indent="0">
              <a:buNone/>
            </a:pPr>
            <a:endParaRPr lang="fr-BE" altLang="fr-FR" sz="2000"/>
          </a:p>
          <a:p>
            <a:pPr marL="623888" lvl="1" indent="0">
              <a:buNone/>
            </a:pPr>
            <a:r>
              <a:rPr lang="fr-BE" altLang="fr-FR" sz="2000" smtClean="0">
                <a:solidFill>
                  <a:srgbClr val="7030A0"/>
                </a:solidFill>
              </a:rPr>
              <a:t>245 </a:t>
            </a:r>
            <a:r>
              <a:rPr lang="fr-BE" altLang="fr-FR" sz="2000" b="1" smtClean="0">
                <a:solidFill>
                  <a:srgbClr val="7030A0"/>
                </a:solidFill>
              </a:rPr>
              <a:t>00</a:t>
            </a:r>
            <a:r>
              <a:rPr lang="fr-BE" altLang="fr-FR" sz="2000" smtClean="0">
                <a:solidFill>
                  <a:srgbClr val="7030A0"/>
                </a:solidFill>
              </a:rPr>
              <a:t> $$a </a:t>
            </a:r>
            <a:r>
              <a:rPr lang="en-US" sz="2000">
                <a:solidFill>
                  <a:srgbClr val="7030A0"/>
                </a:solidFill>
              </a:rPr>
              <a:t>Halogen Chemistry / </a:t>
            </a:r>
            <a:r>
              <a:rPr lang="en-US" sz="2000" smtClean="0">
                <a:solidFill>
                  <a:srgbClr val="7030A0"/>
                </a:solidFill>
              </a:rPr>
              <a:t>$$c </a:t>
            </a:r>
            <a:r>
              <a:rPr lang="en-US" sz="2000">
                <a:solidFill>
                  <a:srgbClr val="7030A0"/>
                </a:solidFill>
              </a:rPr>
              <a:t>edited by Viktor Gutmann</a:t>
            </a:r>
            <a:r>
              <a:rPr lang="en-US" sz="2000" smtClean="0">
                <a:solidFill>
                  <a:srgbClr val="7030A0"/>
                </a:solidFill>
              </a:rPr>
              <a:t>.</a:t>
            </a:r>
            <a:endParaRPr lang="fr-FR" sz="2000">
              <a:solidFill>
                <a:srgbClr val="7030A0"/>
              </a:solidFill>
            </a:endParaRPr>
          </a:p>
          <a:p>
            <a:pPr marL="623888" lvl="1" indent="0">
              <a:buNone/>
            </a:pPr>
            <a:endParaRPr lang="fr-FR" altLang="fr-FR" sz="2000" smtClean="0">
              <a:solidFill>
                <a:srgbClr val="7030A0"/>
              </a:solidFill>
            </a:endParaRPr>
          </a:p>
          <a:p>
            <a:pPr marL="623888" lvl="1" indent="0">
              <a:buNone/>
            </a:pPr>
            <a:r>
              <a:rPr lang="fr-FR" altLang="fr-FR" sz="2000" smtClean="0">
                <a:solidFill>
                  <a:srgbClr val="7030A0"/>
                </a:solidFill>
              </a:rPr>
              <a:t>100 1# $$a Balzac, Honoré de, $$d 1799-1850</a:t>
            </a:r>
          </a:p>
          <a:p>
            <a:pPr marL="623888" lvl="1" indent="0">
              <a:buNone/>
            </a:pPr>
            <a:r>
              <a:rPr lang="fr-FR" altLang="fr-FR" sz="2000" smtClean="0">
                <a:solidFill>
                  <a:srgbClr val="7030A0"/>
                </a:solidFill>
              </a:rPr>
              <a:t>245 </a:t>
            </a:r>
            <a:r>
              <a:rPr lang="fr-FR" altLang="fr-FR" sz="2000" b="1" smtClean="0">
                <a:solidFill>
                  <a:srgbClr val="7030A0"/>
                </a:solidFill>
              </a:rPr>
              <a:t>13</a:t>
            </a:r>
            <a:r>
              <a:rPr lang="fr-FR" altLang="fr-FR" sz="2000" smtClean="0">
                <a:solidFill>
                  <a:srgbClr val="7030A0"/>
                </a:solidFill>
              </a:rPr>
              <a:t> $$a Le père Goriot / $$c Balzac.</a:t>
            </a:r>
          </a:p>
          <a:p>
            <a:pPr marL="411480" lvl="1" indent="0">
              <a:buNone/>
            </a:pPr>
            <a:endParaRPr lang="fr-FR" altLang="fr-FR" sz="2000"/>
          </a:p>
          <a:p>
            <a:pPr marL="411480" lvl="1" indent="0">
              <a:buNone/>
            </a:pPr>
            <a:r>
              <a:rPr lang="fr-FR" altLang="fr-FR" sz="2000" b="1" smtClean="0"/>
              <a:t>$$a </a:t>
            </a:r>
            <a:r>
              <a:rPr lang="fr-FR" altLang="fr-FR" sz="2000" smtClean="0"/>
              <a:t>titre </a:t>
            </a:r>
          </a:p>
          <a:p>
            <a:pPr marL="411480" lvl="1" indent="0">
              <a:buNone/>
            </a:pPr>
            <a:r>
              <a:rPr lang="fr-FR" altLang="fr-FR" sz="2000" b="1" smtClean="0"/>
              <a:t>$$b </a:t>
            </a:r>
            <a:r>
              <a:rPr lang="fr-FR" altLang="fr-FR" sz="2000" smtClean="0"/>
              <a:t>reste du titre</a:t>
            </a:r>
          </a:p>
          <a:p>
            <a:pPr marL="411480" lvl="1" indent="0">
              <a:buNone/>
            </a:pPr>
            <a:r>
              <a:rPr lang="fr-FR" altLang="fr-FR" sz="2000" b="1" smtClean="0"/>
              <a:t>$$n</a:t>
            </a:r>
            <a:r>
              <a:rPr lang="fr-FR" altLang="fr-FR" sz="2000" smtClean="0"/>
              <a:t> numéro de la partie du document</a:t>
            </a:r>
          </a:p>
          <a:p>
            <a:pPr marL="411480" lvl="1" indent="0">
              <a:buNone/>
            </a:pPr>
            <a:r>
              <a:rPr lang="fr-FR" altLang="fr-FR" sz="2000" b="1" smtClean="0"/>
              <a:t>$$p</a:t>
            </a:r>
            <a:r>
              <a:rPr lang="fr-FR" altLang="fr-FR" sz="2000" smtClean="0"/>
              <a:t> titre de la partie du document</a:t>
            </a:r>
          </a:p>
          <a:p>
            <a:pPr marL="411480" lvl="1" indent="0">
              <a:buNone/>
            </a:pPr>
            <a:r>
              <a:rPr lang="fr-FR" altLang="fr-FR" sz="2000" b="1" smtClean="0"/>
              <a:t>$$c</a:t>
            </a:r>
            <a:r>
              <a:rPr lang="fr-FR" altLang="fr-FR" sz="2000" smtClean="0"/>
              <a:t> mention de responsabilité</a:t>
            </a:r>
          </a:p>
          <a:p>
            <a:pPr marL="411480" lvl="1" indent="0">
              <a:buNone/>
            </a:pPr>
            <a:endParaRPr lang="fr-FR" altLang="fr-FR" sz="2000" smtClean="0"/>
          </a:p>
          <a:p>
            <a:pPr marL="623888" lvl="1" indent="0">
              <a:buNone/>
            </a:pPr>
            <a:r>
              <a:rPr lang="fr-FR" altLang="fr-FR" sz="2000" smtClean="0">
                <a:solidFill>
                  <a:srgbClr val="7030A0"/>
                </a:solidFill>
              </a:rPr>
              <a:t>100 </a:t>
            </a:r>
            <a:r>
              <a:rPr lang="fr-FR" altLang="fr-FR" sz="2000">
                <a:solidFill>
                  <a:srgbClr val="7030A0"/>
                </a:solidFill>
              </a:rPr>
              <a:t>1# $$a </a:t>
            </a:r>
            <a:r>
              <a:rPr lang="fr-BE" sz="2000" smtClean="0">
                <a:solidFill>
                  <a:srgbClr val="7030A0"/>
                </a:solidFill>
              </a:rPr>
              <a:t>Bavelier, Alain</a:t>
            </a:r>
          </a:p>
          <a:p>
            <a:pPr marL="623888" lvl="1" indent="0">
              <a:buNone/>
            </a:pPr>
            <a:r>
              <a:rPr lang="fr-BE" sz="2000" smtClean="0">
                <a:solidFill>
                  <a:srgbClr val="7030A0"/>
                </a:solidFill>
              </a:rPr>
              <a:t>245 12 $$aL'homme </a:t>
            </a:r>
            <a:r>
              <a:rPr lang="fr-BE" sz="2000">
                <a:solidFill>
                  <a:srgbClr val="7030A0"/>
                </a:solidFill>
              </a:rPr>
              <a:t>et ses motivations : </a:t>
            </a:r>
            <a:r>
              <a:rPr lang="fr-BE" sz="2000" b="1" smtClean="0">
                <a:solidFill>
                  <a:srgbClr val="7030A0"/>
                </a:solidFill>
              </a:rPr>
              <a:t>$$b </a:t>
            </a:r>
            <a:r>
              <a:rPr lang="fr-BE" sz="2000">
                <a:solidFill>
                  <a:srgbClr val="7030A0"/>
                </a:solidFill>
              </a:rPr>
              <a:t>la psychologie de Paul Diel / </a:t>
            </a:r>
            <a:r>
              <a:rPr lang="fr-BE" sz="2000" b="1" smtClean="0">
                <a:solidFill>
                  <a:srgbClr val="7030A0"/>
                </a:solidFill>
              </a:rPr>
              <a:t>$$c </a:t>
            </a:r>
            <a:r>
              <a:rPr lang="fr-BE" sz="2000">
                <a:solidFill>
                  <a:srgbClr val="7030A0"/>
                </a:solidFill>
              </a:rPr>
              <a:t>Alain </a:t>
            </a:r>
            <a:r>
              <a:rPr lang="fr-BE" sz="2000" smtClean="0">
                <a:solidFill>
                  <a:srgbClr val="7030A0"/>
                </a:solidFill>
              </a:rPr>
              <a:t>Bavelier</a:t>
            </a:r>
            <a:endParaRPr lang="fr-FR" altLang="fr-FR" sz="2000">
              <a:solidFill>
                <a:srgbClr val="7030A0"/>
              </a:solidFill>
            </a:endParaRPr>
          </a:p>
          <a:p>
            <a:pPr marL="411480" lvl="1" indent="0">
              <a:buNone/>
            </a:pPr>
            <a:endParaRPr lang="fr-FR" altLang="fr-FR" sz="2000"/>
          </a:p>
          <a:p>
            <a:pPr marL="411480" lvl="1" indent="0">
              <a:buNone/>
            </a:pPr>
            <a:endParaRPr lang="fr-FR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9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7741368" cy="1143000"/>
          </a:xfrm>
        </p:spPr>
        <p:txBody>
          <a:bodyPr/>
          <a:lstStyle/>
          <a:p>
            <a:r>
              <a:rPr lang="fr-BE" altLang="fr-FR" sz="2800" smtClean="0"/>
              <a:t>Champs de données</a:t>
            </a:r>
            <a:br>
              <a:rPr lang="fr-BE" altLang="fr-FR" sz="2800" smtClean="0"/>
            </a:br>
            <a:r>
              <a:rPr lang="fr-BE" altLang="fr-FR" sz="2400"/>
              <a:t>Zones de titre ou associées au titre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51520" y="1412776"/>
            <a:ext cx="8208912" cy="4988024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lvl="1"/>
            <a:endParaRPr lang="fr-BE" altLang="fr-FR" sz="2200"/>
          </a:p>
          <a:p>
            <a:pPr lvl="1"/>
            <a:r>
              <a:rPr lang="fr-BE" altLang="fr-FR" sz="2200" smtClean="0"/>
              <a:t>Titre abrégé (périodiques) : 210 </a:t>
            </a:r>
            <a:r>
              <a:rPr lang="fr-BE" altLang="fr-FR" sz="2200" b="1" smtClean="0"/>
              <a:t>(R)</a:t>
            </a:r>
          </a:p>
          <a:p>
            <a:pPr lvl="1"/>
            <a:r>
              <a:rPr lang="fr-BE" altLang="fr-FR" sz="2200" smtClean="0"/>
              <a:t>Titre-clé (périodiques) : 222 </a:t>
            </a:r>
            <a:r>
              <a:rPr lang="fr-BE" altLang="fr-FR" sz="2200" b="1" smtClean="0"/>
              <a:t>(R)</a:t>
            </a:r>
          </a:p>
          <a:p>
            <a:pPr lvl="1"/>
            <a:r>
              <a:rPr lang="fr-BE" altLang="fr-FR" sz="2200" smtClean="0"/>
              <a:t>Titre uniforme : 240 </a:t>
            </a:r>
            <a:r>
              <a:rPr lang="fr-BE" altLang="fr-FR" sz="2200" b="1" smtClean="0"/>
              <a:t>(NR)</a:t>
            </a:r>
          </a:p>
          <a:p>
            <a:pPr lvl="1"/>
            <a:endParaRPr lang="fr-BE" altLang="fr-FR" sz="2200"/>
          </a:p>
          <a:p>
            <a:pPr lvl="1"/>
            <a:r>
              <a:rPr lang="fr-BE" altLang="fr-FR" sz="2200" smtClean="0"/>
              <a:t>Variante du titre : 246</a:t>
            </a:r>
            <a:r>
              <a:rPr lang="fr-BE" altLang="fr-FR" sz="2200" b="1" smtClean="0"/>
              <a:t> (R)</a:t>
            </a:r>
            <a:endParaRPr lang="fr-FR" altLang="fr-FR" sz="2200" b="1" smtClean="0"/>
          </a:p>
          <a:p>
            <a:pPr lvl="2"/>
            <a:r>
              <a:rPr lang="fr-FR" altLang="fr-FR" sz="1800" i="1" smtClean="0"/>
              <a:t>Titre parallèle, titre de dos, titre de couverture, titre courant,…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7813376" cy="1143000"/>
          </a:xfrm>
        </p:spPr>
        <p:txBody>
          <a:bodyPr/>
          <a:lstStyle/>
          <a:p>
            <a:r>
              <a:rPr lang="fr-BE" altLang="fr-FR" sz="2800" smtClean="0"/>
              <a:t/>
            </a:r>
            <a:br>
              <a:rPr lang="fr-BE" altLang="fr-FR" sz="2800" smtClean="0"/>
            </a:br>
            <a:r>
              <a:rPr lang="fr-BE" altLang="fr-FR" sz="2800" smtClean="0"/>
              <a:t>Champs de données </a:t>
            </a:r>
            <a:br>
              <a:rPr lang="fr-BE" altLang="fr-FR" sz="2800" smtClean="0"/>
            </a:br>
            <a:r>
              <a:rPr lang="fr-BE" altLang="fr-FR" sz="2400"/>
              <a:t>Zones d’édition, adresse bibliographique, etc.</a:t>
            </a:r>
            <a:r>
              <a:rPr lang="fr-BE" altLang="fr-FR" sz="3600"/>
              <a:t/>
            </a:r>
            <a:br>
              <a:rPr lang="fr-BE" altLang="fr-FR" sz="3600"/>
            </a:br>
            <a:endParaRPr lang="fr-FR" altLang="fr-FR" sz="36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0" y="1412776"/>
            <a:ext cx="8460432" cy="4988024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lvl="1"/>
            <a:r>
              <a:rPr lang="fr-BE" altLang="fr-FR" sz="2200" smtClean="0"/>
              <a:t>Mention d’édition : 250 </a:t>
            </a:r>
            <a:r>
              <a:rPr lang="fr-BE" altLang="fr-FR" sz="2200" b="1" smtClean="0"/>
              <a:t>(R)</a:t>
            </a:r>
          </a:p>
          <a:p>
            <a:pPr marL="777240" lvl="2" indent="0">
              <a:buNone/>
            </a:pPr>
            <a:r>
              <a:rPr lang="fr-BE" altLang="fr-FR" sz="2000" smtClean="0"/>
              <a:t>250 ## $$a 2</a:t>
            </a:r>
            <a:r>
              <a:rPr lang="fr-BE" altLang="fr-FR" sz="2000" baseline="30000" smtClean="0"/>
              <a:t>ème</a:t>
            </a:r>
            <a:r>
              <a:rPr lang="fr-BE" altLang="fr-FR" sz="2000" smtClean="0"/>
              <a:t> éd. </a:t>
            </a:r>
            <a:r>
              <a:rPr lang="fr-BE" altLang="fr-FR" sz="2000"/>
              <a:t>-&gt; </a:t>
            </a:r>
            <a:r>
              <a:rPr lang="fr-BE" altLang="fr-FR" sz="2000" b="1">
                <a:solidFill>
                  <a:srgbClr val="0070C0"/>
                </a:solidFill>
              </a:rPr>
              <a:t>RDA</a:t>
            </a:r>
          </a:p>
          <a:p>
            <a:pPr marL="777240" lvl="2" indent="0">
              <a:buNone/>
            </a:pPr>
            <a:r>
              <a:rPr lang="fr-BE" altLang="fr-FR" sz="2000" smtClean="0"/>
              <a:t>250 ## $$a Deuxième édition -&gt; </a:t>
            </a:r>
            <a:r>
              <a:rPr lang="fr-BE" altLang="fr-FR" sz="2000" b="1">
                <a:solidFill>
                  <a:srgbClr val="0070C0"/>
                </a:solidFill>
              </a:rPr>
              <a:t>RDA</a:t>
            </a:r>
          </a:p>
          <a:p>
            <a:pPr lvl="1"/>
            <a:endParaRPr lang="fr-BE" altLang="fr-FR" sz="2200" b="1" smtClean="0"/>
          </a:p>
          <a:p>
            <a:endParaRPr lang="fr-FR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19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0"/>
            <a:ext cx="7885384" cy="1143000"/>
          </a:xfrm>
        </p:spPr>
        <p:txBody>
          <a:bodyPr/>
          <a:lstStyle/>
          <a:p>
            <a:r>
              <a:rPr lang="fr-BE" altLang="fr-FR" sz="2800" smtClean="0"/>
              <a:t/>
            </a:r>
            <a:br>
              <a:rPr lang="fr-BE" altLang="fr-FR" sz="2800" smtClean="0"/>
            </a:br>
            <a:r>
              <a:rPr lang="fr-BE" altLang="fr-FR" sz="2800" smtClean="0"/>
              <a:t>Champs </a:t>
            </a:r>
            <a:r>
              <a:rPr lang="fr-BE" altLang="fr-FR" sz="2800"/>
              <a:t>de données </a:t>
            </a:r>
            <a:br>
              <a:rPr lang="fr-BE" altLang="fr-FR" sz="2800"/>
            </a:br>
            <a:r>
              <a:rPr lang="fr-BE" altLang="fr-FR" sz="2400"/>
              <a:t>Zones d’édition, adresse bibliographique, etc.</a:t>
            </a:r>
            <a:r>
              <a:rPr lang="fr-BE" altLang="fr-FR" sz="4000"/>
              <a:t/>
            </a:r>
            <a:br>
              <a:rPr lang="fr-BE" altLang="fr-FR" sz="4000"/>
            </a:br>
            <a:r>
              <a:rPr lang="fr-BE" altLang="fr-FR" sz="2800" smtClean="0"/>
              <a:t> </a:t>
            </a:r>
            <a:endParaRPr lang="fr-FR" altLang="fr-FR" sz="36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0" y="1412776"/>
            <a:ext cx="8460432" cy="4988024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lvl="1"/>
            <a:r>
              <a:rPr lang="fr-BE" sz="2400" smtClean="0"/>
              <a:t>Publication</a:t>
            </a:r>
            <a:r>
              <a:rPr lang="fr-BE" sz="2400"/>
              <a:t>, diffusion, distribution, etc. (marque d'éditeur)</a:t>
            </a:r>
            <a:r>
              <a:rPr lang="fr-BE" altLang="fr-FR" sz="2200" smtClean="0"/>
              <a:t> : 260 </a:t>
            </a:r>
            <a:r>
              <a:rPr lang="fr-BE" altLang="fr-FR" sz="2200" b="1" smtClean="0"/>
              <a:t>(R)</a:t>
            </a:r>
          </a:p>
          <a:p>
            <a:pPr marL="717550" lvl="1" indent="0">
              <a:buNone/>
            </a:pPr>
            <a:r>
              <a:rPr lang="fr-BE" altLang="fr-FR" sz="2200" smtClean="0">
                <a:solidFill>
                  <a:srgbClr val="7030A0"/>
                </a:solidFill>
              </a:rPr>
              <a:t>260 ## $$a Paris : $$b Hachette, $$c 1999</a:t>
            </a:r>
          </a:p>
          <a:p>
            <a:pPr marL="717550" lvl="1" indent="0">
              <a:buNone/>
            </a:pPr>
            <a:r>
              <a:rPr lang="fr-BE" altLang="fr-FR" sz="2200" smtClean="0">
                <a:solidFill>
                  <a:srgbClr val="7030A0"/>
                </a:solidFill>
              </a:rPr>
              <a:t>260 ## $$a Liège, $$a Bruxelles : $$b Mardaga, $$c 2002</a:t>
            </a:r>
          </a:p>
          <a:p>
            <a:pPr marL="717550" lvl="1" indent="0">
              <a:buNone/>
            </a:pPr>
            <a:r>
              <a:rPr lang="fr-BE" altLang="fr-FR" sz="2200">
                <a:solidFill>
                  <a:srgbClr val="7030A0"/>
                </a:solidFill>
              </a:rPr>
              <a:t>260 ## $$a </a:t>
            </a:r>
            <a:r>
              <a:rPr lang="fr-BE" altLang="fr-FR" sz="2200" smtClean="0">
                <a:solidFill>
                  <a:srgbClr val="7030A0"/>
                </a:solidFill>
              </a:rPr>
              <a:t>Bruxelles : $$b Larcier ; $$a Paris : $$b Nizet, $$c 1985</a:t>
            </a:r>
          </a:p>
          <a:p>
            <a:pPr marL="411480" lvl="1" indent="0">
              <a:buNone/>
            </a:pPr>
            <a:r>
              <a:rPr lang="fr-BE" altLang="fr-FR" sz="2200" b="1" smtClean="0"/>
              <a:t>OU</a:t>
            </a:r>
          </a:p>
          <a:p>
            <a:pPr lvl="1"/>
            <a:r>
              <a:rPr lang="fr-BE" sz="2400"/>
              <a:t>Production, publication, diffusion, distribution, fabrication et avis de droit d'auteur</a:t>
            </a:r>
            <a:r>
              <a:rPr lang="fr-BE" altLang="fr-FR" sz="2200" smtClean="0"/>
              <a:t> : 264 </a:t>
            </a:r>
            <a:r>
              <a:rPr lang="fr-BE" altLang="fr-FR" sz="2200" b="1" smtClean="0"/>
              <a:t>(R) </a:t>
            </a:r>
            <a:r>
              <a:rPr lang="fr-BE" altLang="fr-FR" sz="2200" b="1" smtClean="0">
                <a:solidFill>
                  <a:srgbClr val="0070C0"/>
                </a:solidFill>
              </a:rPr>
              <a:t>RDA</a:t>
            </a:r>
          </a:p>
          <a:p>
            <a:pPr marL="987425" lvl="1" indent="0">
              <a:buNone/>
            </a:pPr>
            <a:r>
              <a:rPr lang="fr-BE" altLang="fr-FR" sz="2200" smtClean="0">
                <a:solidFill>
                  <a:srgbClr val="7030A0"/>
                </a:solidFill>
              </a:rPr>
              <a:t>264 #0 $$c 2015</a:t>
            </a:r>
          </a:p>
          <a:p>
            <a:pPr marL="987425" lvl="1" indent="0">
              <a:buNone/>
            </a:pPr>
            <a:r>
              <a:rPr lang="fr-BE" altLang="fr-FR" sz="2200" smtClean="0">
                <a:solidFill>
                  <a:srgbClr val="7030A0"/>
                </a:solidFill>
              </a:rPr>
              <a:t>264 #1 $$a Paris : $$b Seuil, $$c 2014</a:t>
            </a:r>
          </a:p>
          <a:p>
            <a:pPr marL="987425" lvl="1" indent="0">
              <a:buNone/>
            </a:pPr>
            <a:r>
              <a:rPr lang="fr-BE" altLang="fr-FR" sz="2200" smtClean="0">
                <a:solidFill>
                  <a:srgbClr val="7030A0"/>
                </a:solidFill>
              </a:rPr>
              <a:t>264 #4 $$c ©2012</a:t>
            </a:r>
            <a:endParaRPr lang="fr-BE" altLang="fr-FR" sz="2200">
              <a:solidFill>
                <a:srgbClr val="7030A0"/>
              </a:solidFill>
            </a:endParaRPr>
          </a:p>
          <a:p>
            <a:pPr lvl="1"/>
            <a:endParaRPr lang="fr-BE" altLang="fr-FR" sz="2200" b="1" smtClean="0"/>
          </a:p>
          <a:p>
            <a:endParaRPr lang="fr-FR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7813376" cy="1143000"/>
          </a:xfrm>
        </p:spPr>
        <p:txBody>
          <a:bodyPr/>
          <a:lstStyle/>
          <a:p>
            <a:r>
              <a:rPr lang="fr-BE" altLang="fr-FR" sz="2800" smtClean="0"/>
              <a:t/>
            </a:r>
            <a:br>
              <a:rPr lang="fr-BE" altLang="fr-FR" sz="2800" smtClean="0"/>
            </a:br>
            <a:r>
              <a:rPr lang="fr-BE" altLang="fr-FR" sz="2800" smtClean="0"/>
              <a:t>Champs de données</a:t>
            </a:r>
            <a:br>
              <a:rPr lang="fr-BE" altLang="fr-FR" sz="2800" smtClean="0"/>
            </a:br>
            <a:r>
              <a:rPr lang="fr-BE" altLang="fr-FR" sz="2400" smtClean="0"/>
              <a:t>Zones </a:t>
            </a:r>
            <a:r>
              <a:rPr lang="fr-BE" altLang="fr-FR" sz="2400"/>
              <a:t>de description matérielle</a:t>
            </a:r>
            <a:r>
              <a:rPr lang="fr-BE" altLang="fr-FR" sz="3600"/>
              <a:t/>
            </a:r>
            <a:br>
              <a:rPr lang="fr-BE" altLang="fr-FR" sz="3600"/>
            </a:br>
            <a:endParaRPr lang="fr-FR" altLang="fr-FR" sz="36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0" y="1412776"/>
            <a:ext cx="8460432" cy="5184576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lvl="1"/>
            <a:endParaRPr lang="fr-BE" altLang="fr-FR" sz="2200" smtClean="0"/>
          </a:p>
          <a:p>
            <a:pPr lvl="1"/>
            <a:r>
              <a:rPr lang="fr-BE" altLang="fr-FR" sz="2200" smtClean="0"/>
              <a:t>Description matérielle : 300 </a:t>
            </a:r>
            <a:r>
              <a:rPr lang="fr-BE" altLang="fr-FR" sz="2200" b="1" smtClean="0"/>
              <a:t>(R)</a:t>
            </a:r>
          </a:p>
          <a:p>
            <a:pPr marL="1081088" lvl="2" indent="0">
              <a:buNone/>
            </a:pPr>
            <a:r>
              <a:rPr lang="fr-BE" altLang="fr-FR" sz="2000" smtClean="0">
                <a:solidFill>
                  <a:srgbClr val="7030A0"/>
                </a:solidFill>
              </a:rPr>
              <a:t>300 ## $$a 152 p. : $$b ill. ; $$c 18 cm</a:t>
            </a:r>
          </a:p>
          <a:p>
            <a:pPr marL="1081088" lvl="2" indent="0">
              <a:buNone/>
            </a:pPr>
            <a:endParaRPr lang="fr-BE" altLang="fr-FR" sz="2000">
              <a:solidFill>
                <a:srgbClr val="7030A0"/>
              </a:solidFill>
            </a:endParaRPr>
          </a:p>
          <a:p>
            <a:pPr marL="1081088" lvl="2" indent="0">
              <a:buNone/>
            </a:pPr>
            <a:r>
              <a:rPr lang="fr-BE" altLang="fr-FR" sz="2000" smtClean="0">
                <a:solidFill>
                  <a:srgbClr val="7030A0"/>
                </a:solidFill>
              </a:rPr>
              <a:t>300 ## $$a 225 pages ; $$c 18 cm </a:t>
            </a:r>
            <a:r>
              <a:rPr lang="fr-BE" altLang="fr-FR" sz="2000" b="1">
                <a:solidFill>
                  <a:srgbClr val="0070C0"/>
                </a:solidFill>
              </a:rPr>
              <a:t>RDA</a:t>
            </a:r>
          </a:p>
          <a:p>
            <a:pPr marL="1081088" lvl="2" indent="0">
              <a:buNone/>
            </a:pPr>
            <a:r>
              <a:rPr lang="fr-BE" altLang="fr-FR" sz="2000" smtClean="0">
                <a:solidFill>
                  <a:srgbClr val="7030A0"/>
                </a:solidFill>
              </a:rPr>
              <a:t>300 ## $$a 225 pages, 26 pages non numérotées : $$b illustrations ; $$c 18 cm </a:t>
            </a:r>
            <a:r>
              <a:rPr lang="fr-BE" altLang="fr-FR" sz="2000" b="1">
                <a:solidFill>
                  <a:srgbClr val="0070C0"/>
                </a:solidFill>
              </a:rPr>
              <a:t>RDA</a:t>
            </a:r>
          </a:p>
          <a:p>
            <a:pPr marL="1081088" lvl="2" indent="0">
              <a:buNone/>
            </a:pPr>
            <a:endParaRPr lang="fr-BE" altLang="fr-FR" sz="2000" smtClean="0"/>
          </a:p>
          <a:p>
            <a:pPr marL="777240" lvl="2" indent="0">
              <a:buNone/>
            </a:pPr>
            <a:endParaRPr lang="fr-BE" altLang="fr-FR" sz="2000" smtClean="0"/>
          </a:p>
          <a:p>
            <a:pPr lvl="1"/>
            <a:endParaRPr lang="fr-BE" altLang="fr-FR" sz="2200" b="1"/>
          </a:p>
          <a:p>
            <a:pPr lvl="1"/>
            <a:endParaRPr lang="fr-BE" altLang="fr-FR" sz="2200"/>
          </a:p>
          <a:p>
            <a:endParaRPr lang="fr-BE" altLang="fr-FR" sz="2200" b="1">
              <a:solidFill>
                <a:srgbClr val="0070C0"/>
              </a:solidFill>
            </a:endParaRPr>
          </a:p>
          <a:p>
            <a:endParaRPr lang="fr-FR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3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>
                <a:solidFill>
                  <a:schemeClr val="tx1"/>
                </a:solidFill>
              </a:rPr>
              <a:t>Les </a:t>
            </a:r>
            <a:r>
              <a:rPr lang="fr-BE" b="1" smtClean="0">
                <a:solidFill>
                  <a:schemeClr val="tx1"/>
                </a:solidFill>
              </a:rPr>
              <a:t>formats </a:t>
            </a:r>
            <a:r>
              <a:rPr lang="fr-BE" b="1">
                <a:solidFill>
                  <a:schemeClr val="tx1"/>
                </a:solidFill>
              </a:rPr>
              <a:t>MARC</a:t>
            </a:r>
            <a:endParaRPr lang="fr-BE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>
              <a:buNone/>
              <a:defRPr/>
            </a:pPr>
            <a:r>
              <a:rPr lang="fr-BE" b="1" cap="all" smtClean="0">
                <a:solidFill>
                  <a:srgbClr val="002060"/>
                </a:solidFill>
              </a:rPr>
              <a:t>UNIMARC</a:t>
            </a:r>
            <a:r>
              <a:rPr lang="fr-BE" cap="all" smtClean="0">
                <a:solidFill>
                  <a:srgbClr val="002060"/>
                </a:solidFill>
              </a:rPr>
              <a:t> </a:t>
            </a:r>
            <a:r>
              <a:rPr lang="fr-BE" b="1" cap="all">
                <a:solidFill>
                  <a:srgbClr val="002060"/>
                </a:solidFill>
              </a:rPr>
              <a:t>comporte </a:t>
            </a:r>
            <a:r>
              <a:rPr lang="fr-BE" b="1" cap="all" smtClean="0">
                <a:solidFill>
                  <a:srgbClr val="002060"/>
                </a:solidFill>
              </a:rPr>
              <a:t>3 </a:t>
            </a:r>
            <a:r>
              <a:rPr lang="fr-BE" b="1" cap="all">
                <a:solidFill>
                  <a:srgbClr val="002060"/>
                </a:solidFill>
              </a:rPr>
              <a:t>Formats </a:t>
            </a:r>
          </a:p>
          <a:p>
            <a:pPr marL="274320" indent="-274320">
              <a:buNone/>
              <a:defRPr/>
            </a:pPr>
            <a:endParaRPr lang="fr-BE" sz="2800">
              <a:solidFill>
                <a:schemeClr val="bg2"/>
              </a:solidFill>
            </a:endParaRPr>
          </a:p>
          <a:p>
            <a:pPr marL="274320" indent="-274320">
              <a:buClr>
                <a:schemeClr val="accent4"/>
              </a:buClr>
              <a:buSzPct val="100000"/>
              <a:buFont typeface="Wingdings" pitchFamily="2" charset="2"/>
              <a:buChar char="Ø"/>
              <a:defRPr/>
            </a:pPr>
            <a:r>
              <a:rPr lang="fr-BE">
                <a:solidFill>
                  <a:schemeClr val="tx2"/>
                </a:solidFill>
              </a:rPr>
              <a:t>Bibliographique </a:t>
            </a:r>
            <a:endParaRPr lang="fr-BE" smtClean="0">
              <a:solidFill>
                <a:schemeClr val="tx2"/>
              </a:solidFill>
            </a:endParaRPr>
          </a:p>
          <a:p>
            <a:pPr marL="274320" indent="-274320">
              <a:buClr>
                <a:schemeClr val="accent4"/>
              </a:buClr>
              <a:buSzPct val="100000"/>
              <a:buFont typeface="Wingdings" pitchFamily="2" charset="2"/>
              <a:buChar char="Ø"/>
              <a:defRPr/>
            </a:pPr>
            <a:r>
              <a:rPr lang="fr-BE" smtClean="0">
                <a:solidFill>
                  <a:schemeClr val="tx2"/>
                </a:solidFill>
              </a:rPr>
              <a:t>Autorités</a:t>
            </a:r>
            <a:endParaRPr lang="fr-BE">
              <a:solidFill>
                <a:schemeClr val="tx2"/>
              </a:solidFill>
            </a:endParaRPr>
          </a:p>
          <a:p>
            <a:pPr marL="274320" indent="-274320">
              <a:buClr>
                <a:schemeClr val="accent4"/>
              </a:buClr>
              <a:buSzPct val="100000"/>
              <a:buFont typeface="Wingdings" pitchFamily="2" charset="2"/>
              <a:buChar char="Ø"/>
              <a:defRPr/>
            </a:pPr>
            <a:r>
              <a:rPr lang="fr-BE" smtClean="0">
                <a:solidFill>
                  <a:schemeClr val="tx2"/>
                </a:solidFill>
              </a:rPr>
              <a:t>Données </a:t>
            </a:r>
            <a:r>
              <a:rPr lang="fr-BE">
                <a:solidFill>
                  <a:schemeClr val="tx2"/>
                </a:solidFill>
              </a:rPr>
              <a:t>sur les </a:t>
            </a:r>
            <a:r>
              <a:rPr lang="fr-BE" smtClean="0">
                <a:solidFill>
                  <a:schemeClr val="tx2"/>
                </a:solidFill>
              </a:rPr>
              <a:t>fonds =&gt; uniquement en anglais, ce format n’est pas utilisé en France</a:t>
            </a:r>
            <a:endParaRPr lang="fr-BE">
              <a:solidFill>
                <a:schemeClr val="tx2"/>
              </a:solidFill>
            </a:endParaRPr>
          </a:p>
          <a:p>
            <a:endParaRPr lang="fr-BE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2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992888" cy="1143000"/>
          </a:xfrm>
        </p:spPr>
        <p:txBody>
          <a:bodyPr/>
          <a:lstStyle/>
          <a:p>
            <a:r>
              <a:rPr lang="fr-BE" altLang="fr-FR" sz="2800" smtClean="0"/>
              <a:t>Champs de </a:t>
            </a:r>
            <a:r>
              <a:rPr lang="fr-BE" altLang="fr-FR" sz="2800"/>
              <a:t>données</a:t>
            </a:r>
            <a:br>
              <a:rPr lang="fr-BE" altLang="fr-FR" sz="2800"/>
            </a:br>
            <a:r>
              <a:rPr lang="fr-BE" altLang="fr-FR" sz="2400"/>
              <a:t>Zones de description matérielle </a:t>
            </a:r>
            <a:endParaRPr lang="fr-FR" altLang="fr-FR" sz="24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0" y="1280437"/>
            <a:ext cx="8460432" cy="4752528"/>
          </a:xfrm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lvl="1"/>
            <a:r>
              <a:rPr lang="fr-BE" sz="2400" smtClean="0"/>
              <a:t>Périodicité </a:t>
            </a:r>
            <a:r>
              <a:rPr lang="fr-BE" sz="2400"/>
              <a:t>courante de la publication</a:t>
            </a:r>
            <a:r>
              <a:rPr lang="fr-BE" altLang="fr-FR" sz="2200" smtClean="0"/>
              <a:t> : 310 </a:t>
            </a:r>
            <a:r>
              <a:rPr lang="fr-BE" altLang="fr-FR" sz="2200" b="1" smtClean="0"/>
              <a:t>(NR)</a:t>
            </a:r>
          </a:p>
          <a:p>
            <a:pPr marL="777240" lvl="2" indent="0">
              <a:buNone/>
            </a:pPr>
            <a:r>
              <a:rPr lang="fr-BE" altLang="fr-FR" sz="2000" smtClean="0">
                <a:solidFill>
                  <a:srgbClr val="7030A0"/>
                </a:solidFill>
              </a:rPr>
              <a:t>310 ## $$a Trimestriel</a:t>
            </a:r>
          </a:p>
          <a:p>
            <a:pPr marL="777240" lvl="2" indent="0">
              <a:buNone/>
            </a:pPr>
            <a:endParaRPr lang="fr-BE" altLang="fr-FR" sz="2000" smtClean="0">
              <a:solidFill>
                <a:srgbClr val="7030A0"/>
              </a:solidFill>
            </a:endParaRPr>
          </a:p>
          <a:p>
            <a:pPr lvl="1"/>
            <a:r>
              <a:rPr lang="fr-BE" sz="2400"/>
              <a:t>Périodicité antérieure de la </a:t>
            </a:r>
            <a:r>
              <a:rPr lang="fr-BE" sz="2400" smtClean="0"/>
              <a:t>publication : 321 </a:t>
            </a:r>
            <a:r>
              <a:rPr lang="fr-BE" sz="2400" b="1" smtClean="0"/>
              <a:t>(R)</a:t>
            </a:r>
          </a:p>
          <a:p>
            <a:pPr marL="777240" lvl="2" indent="0">
              <a:buNone/>
            </a:pPr>
            <a:r>
              <a:rPr lang="fr-BE" altLang="fr-FR" sz="2400">
                <a:solidFill>
                  <a:srgbClr val="7030A0"/>
                </a:solidFill>
              </a:rPr>
              <a:t>310 ## $$a </a:t>
            </a:r>
            <a:r>
              <a:rPr lang="fr-BE" altLang="fr-FR" sz="2400" smtClean="0">
                <a:solidFill>
                  <a:srgbClr val="7030A0"/>
                </a:solidFill>
              </a:rPr>
              <a:t>Trimestriel $$b 1993-</a:t>
            </a:r>
          </a:p>
          <a:p>
            <a:pPr marL="777240" lvl="2" indent="0">
              <a:buNone/>
            </a:pPr>
            <a:r>
              <a:rPr lang="fr-BE" altLang="fr-FR" sz="2400" smtClean="0">
                <a:solidFill>
                  <a:srgbClr val="7030A0"/>
                </a:solidFill>
              </a:rPr>
              <a:t>322 ## $$a Mensuel $$b 1949-1992</a:t>
            </a:r>
            <a:endParaRPr lang="fr-BE" altLang="fr-FR" sz="2400">
              <a:solidFill>
                <a:srgbClr val="7030A0"/>
              </a:solidFill>
            </a:endParaRPr>
          </a:p>
          <a:p>
            <a:pPr marL="777240" lvl="2" indent="0">
              <a:buNone/>
            </a:pPr>
            <a:endParaRPr lang="fr-BE" sz="2200" b="1" smtClean="0"/>
          </a:p>
          <a:p>
            <a:pPr lvl="1"/>
            <a:endParaRPr lang="fr-BE" sz="2200" b="1">
              <a:solidFill>
                <a:srgbClr val="0070C0"/>
              </a:solidFill>
            </a:endParaRPr>
          </a:p>
          <a:p>
            <a:pPr lvl="1"/>
            <a:r>
              <a:rPr lang="fr-BE" sz="2400" smtClean="0"/>
              <a:t>Dates </a:t>
            </a:r>
            <a:r>
              <a:rPr lang="fr-BE" sz="2400"/>
              <a:t>de publication ou désignation d'ordre </a:t>
            </a:r>
            <a:r>
              <a:rPr lang="fr-BE" sz="2400" smtClean="0"/>
              <a:t>séquentiel : 362 </a:t>
            </a:r>
            <a:r>
              <a:rPr lang="fr-BE" altLang="fr-FR" sz="2200" b="1"/>
              <a:t>(R</a:t>
            </a:r>
            <a:r>
              <a:rPr lang="fr-BE" altLang="fr-FR" sz="2200" b="1" smtClean="0"/>
              <a:t>)</a:t>
            </a:r>
            <a:endParaRPr lang="fr-BE" altLang="fr-FR" sz="2200" b="1" smtClean="0">
              <a:solidFill>
                <a:srgbClr val="0070C0"/>
              </a:solidFill>
            </a:endParaRPr>
          </a:p>
          <a:p>
            <a:pPr marL="777240" lvl="2" indent="0">
              <a:buNone/>
            </a:pPr>
            <a:r>
              <a:rPr lang="fr-BE" altLang="fr-FR" sz="2400">
                <a:solidFill>
                  <a:srgbClr val="7030A0"/>
                </a:solidFill>
              </a:rPr>
              <a:t>310 ## $$a Trimestriel $$b 1993-</a:t>
            </a:r>
          </a:p>
          <a:p>
            <a:pPr marL="777240" lvl="2" indent="0">
              <a:buNone/>
            </a:pPr>
            <a:r>
              <a:rPr lang="fr-BE" altLang="fr-FR" sz="2400">
                <a:solidFill>
                  <a:srgbClr val="7030A0"/>
                </a:solidFill>
              </a:rPr>
              <a:t>322 ## $$a Mensuel $$b </a:t>
            </a:r>
            <a:r>
              <a:rPr lang="fr-BE" altLang="fr-FR" sz="2400" smtClean="0">
                <a:solidFill>
                  <a:srgbClr val="7030A0"/>
                </a:solidFill>
              </a:rPr>
              <a:t>1949-1992</a:t>
            </a:r>
          </a:p>
          <a:p>
            <a:pPr marL="777240" lvl="2" indent="0">
              <a:buNone/>
            </a:pPr>
            <a:r>
              <a:rPr lang="fr-BE" altLang="fr-FR" sz="2400" smtClean="0">
                <a:solidFill>
                  <a:srgbClr val="7030A0"/>
                </a:solidFill>
              </a:rPr>
              <a:t>362 0# $$a Janv. 1949-</a:t>
            </a:r>
          </a:p>
          <a:p>
            <a:pPr marL="777240" lvl="2" indent="0">
              <a:buNone/>
            </a:pPr>
            <a:r>
              <a:rPr lang="fr-BE" altLang="fr-FR" sz="2400" smtClean="0">
                <a:solidFill>
                  <a:srgbClr val="7030A0"/>
                </a:solidFill>
              </a:rPr>
              <a:t>		</a:t>
            </a:r>
            <a:r>
              <a:rPr lang="fr-BE" altLang="fr-FR" sz="1900" smtClean="0"/>
              <a:t>ce n’est pas l’état de collection à la bibliothèque!</a:t>
            </a:r>
          </a:p>
          <a:p>
            <a:pPr marL="777240" lvl="2" indent="0">
              <a:buNone/>
            </a:pPr>
            <a:endParaRPr lang="fr-BE" altLang="fr-FR" sz="2400">
              <a:solidFill>
                <a:srgbClr val="7030A0"/>
              </a:solidFill>
            </a:endParaRPr>
          </a:p>
          <a:p>
            <a:endParaRPr lang="fr-BE" altLang="fr-FR" sz="2200" b="1">
              <a:solidFill>
                <a:srgbClr val="0070C0"/>
              </a:solidFill>
            </a:endParaRPr>
          </a:p>
          <a:p>
            <a:endParaRPr lang="fr-FR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5601485"/>
            <a:ext cx="360000" cy="31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46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33772" y="167857"/>
            <a:ext cx="7992888" cy="1143000"/>
          </a:xfrm>
        </p:spPr>
        <p:txBody>
          <a:bodyPr/>
          <a:lstStyle/>
          <a:p>
            <a:r>
              <a:rPr lang="fr-BE" altLang="fr-FR" sz="2800" smtClean="0"/>
              <a:t>Champs de </a:t>
            </a:r>
            <a:r>
              <a:rPr lang="fr-BE" altLang="fr-FR" sz="2800"/>
              <a:t>données</a:t>
            </a:r>
            <a:br>
              <a:rPr lang="fr-BE" altLang="fr-FR" sz="2800"/>
            </a:br>
            <a:r>
              <a:rPr lang="fr-BE" altLang="fr-FR" sz="2400"/>
              <a:t>Zones de description matérielle </a:t>
            </a:r>
            <a:endParaRPr lang="fr-FR" altLang="fr-FR" sz="24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0" y="1556792"/>
            <a:ext cx="8460432" cy="4752528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lvl="1"/>
            <a:r>
              <a:rPr lang="fr-BE" sz="2400"/>
              <a:t>Type de contenu</a:t>
            </a:r>
            <a:r>
              <a:rPr lang="fr-BE" altLang="fr-FR" sz="2200"/>
              <a:t> : 336 </a:t>
            </a:r>
            <a:r>
              <a:rPr lang="fr-BE" altLang="fr-FR" sz="2200" b="1"/>
              <a:t>(R) </a:t>
            </a:r>
            <a:r>
              <a:rPr lang="fr-BE" altLang="fr-FR" sz="2200" b="1">
                <a:solidFill>
                  <a:srgbClr val="0070C0"/>
                </a:solidFill>
              </a:rPr>
              <a:t>RDA</a:t>
            </a:r>
          </a:p>
          <a:p>
            <a:pPr lvl="1"/>
            <a:r>
              <a:rPr lang="fr-BE" sz="2400"/>
              <a:t>Type de média : 337 </a:t>
            </a:r>
            <a:r>
              <a:rPr lang="fr-BE" altLang="fr-FR" sz="2200" b="1"/>
              <a:t>(R) </a:t>
            </a:r>
            <a:r>
              <a:rPr lang="fr-BE" altLang="fr-FR" sz="2200" b="1">
                <a:solidFill>
                  <a:srgbClr val="0070C0"/>
                </a:solidFill>
              </a:rPr>
              <a:t>RDA</a:t>
            </a:r>
          </a:p>
          <a:p>
            <a:pPr lvl="1"/>
            <a:r>
              <a:rPr lang="fr-BE" sz="2400"/>
              <a:t>Type de support : 338 </a:t>
            </a:r>
            <a:r>
              <a:rPr lang="fr-BE" altLang="fr-FR" sz="2200" b="1"/>
              <a:t>(R) </a:t>
            </a:r>
            <a:r>
              <a:rPr lang="fr-BE" altLang="fr-FR" sz="2200" b="1">
                <a:solidFill>
                  <a:srgbClr val="0070C0"/>
                </a:solidFill>
              </a:rPr>
              <a:t>RDA</a:t>
            </a:r>
          </a:p>
          <a:p>
            <a:pPr lvl="1"/>
            <a:r>
              <a:rPr lang="fr-BE" sz="2400"/>
              <a:t>Support matériel : 340 </a:t>
            </a:r>
            <a:r>
              <a:rPr lang="fr-BE" altLang="fr-FR" sz="2200" b="1"/>
              <a:t>(R) </a:t>
            </a:r>
            <a:r>
              <a:rPr lang="fr-BE" altLang="fr-FR" sz="2200" b="1">
                <a:solidFill>
                  <a:srgbClr val="0070C0"/>
                </a:solidFill>
              </a:rPr>
              <a:t>RDA</a:t>
            </a:r>
          </a:p>
          <a:p>
            <a:endParaRPr lang="fr-BE" altLang="fr-FR" sz="2200" b="1">
              <a:solidFill>
                <a:srgbClr val="0070C0"/>
              </a:solidFill>
            </a:endParaRPr>
          </a:p>
          <a:p>
            <a:endParaRPr lang="fr-FR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93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7741368" cy="1143000"/>
          </a:xfrm>
        </p:spPr>
        <p:txBody>
          <a:bodyPr/>
          <a:lstStyle/>
          <a:p>
            <a:r>
              <a:rPr lang="fr-BE" altLang="fr-FR" sz="2800" smtClean="0"/>
              <a:t/>
            </a:r>
            <a:br>
              <a:rPr lang="fr-BE" altLang="fr-FR" sz="2800" smtClean="0"/>
            </a:br>
            <a:r>
              <a:rPr lang="fr-BE" altLang="fr-FR" sz="2800" smtClean="0"/>
              <a:t>Champs de </a:t>
            </a:r>
            <a:r>
              <a:rPr lang="fr-BE" altLang="fr-FR" sz="2800"/>
              <a:t>données</a:t>
            </a:r>
            <a:br>
              <a:rPr lang="fr-BE" altLang="fr-FR" sz="2800"/>
            </a:br>
            <a:r>
              <a:rPr lang="fr-BE" altLang="fr-FR" sz="2400"/>
              <a:t>Mentions de collection</a:t>
            </a:r>
            <a:r>
              <a:rPr lang="fr-BE" altLang="fr-FR" sz="2800"/>
              <a:t/>
            </a:r>
            <a:br>
              <a:rPr lang="fr-BE" altLang="fr-FR" sz="2800"/>
            </a:br>
            <a:r>
              <a:rPr lang="fr-BE" altLang="fr-FR" sz="2800"/>
              <a:t> </a:t>
            </a:r>
            <a:endParaRPr lang="fr-FR" altLang="fr-FR" sz="36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0" y="1484784"/>
            <a:ext cx="8460432" cy="5112568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lvl="1"/>
            <a:r>
              <a:rPr lang="fr-BE" altLang="fr-FR" sz="2200" smtClean="0"/>
              <a:t>Mention de collection : 490 </a:t>
            </a:r>
            <a:r>
              <a:rPr lang="fr-BE" altLang="fr-FR" sz="2200" b="1" smtClean="0"/>
              <a:t>(R)</a:t>
            </a:r>
          </a:p>
          <a:p>
            <a:pPr marL="777240" lvl="2" indent="0">
              <a:buNone/>
            </a:pPr>
            <a:r>
              <a:rPr lang="fr-BE" altLang="fr-FR" sz="2000"/>
              <a:t>490 0# $$a </a:t>
            </a:r>
            <a:r>
              <a:rPr lang="fr-BE" altLang="fr-FR" sz="2000" smtClean="0"/>
              <a:t>Collection historique</a:t>
            </a:r>
            <a:endParaRPr lang="fr-BE" altLang="fr-FR" sz="2000"/>
          </a:p>
          <a:p>
            <a:pPr marL="777240" lvl="2" indent="0">
              <a:buNone/>
            </a:pPr>
            <a:r>
              <a:rPr lang="fr-BE" altLang="fr-FR" sz="2000" smtClean="0"/>
              <a:t>490 0# $$a Collection d’études anciennes, $$x </a:t>
            </a:r>
            <a:r>
              <a:rPr lang="fr-BE" sz="2000" smtClean="0"/>
              <a:t>0184-7112 ; $$v 58. $$a Série latine</a:t>
            </a:r>
          </a:p>
          <a:p>
            <a:pPr lvl="1"/>
            <a:endParaRPr lang="fr-BE" altLang="fr-FR" sz="2200"/>
          </a:p>
          <a:p>
            <a:pPr lvl="1"/>
            <a:endParaRPr lang="fr-BE" sz="2200" b="1"/>
          </a:p>
          <a:p>
            <a:pPr lvl="1"/>
            <a:endParaRPr lang="fr-BE" altLang="fr-FR" sz="2200" b="1" smtClean="0"/>
          </a:p>
          <a:p>
            <a:endParaRPr lang="fr-BE" altLang="fr-FR" sz="2200" b="1">
              <a:solidFill>
                <a:srgbClr val="0070C0"/>
              </a:solidFill>
            </a:endParaRPr>
          </a:p>
          <a:p>
            <a:endParaRPr lang="fr-FR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4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0"/>
            <a:ext cx="7885384" cy="1143000"/>
          </a:xfrm>
        </p:spPr>
        <p:txBody>
          <a:bodyPr/>
          <a:lstStyle/>
          <a:p>
            <a:r>
              <a:rPr lang="fr-BE" altLang="fr-FR" sz="2800" smtClean="0"/>
              <a:t/>
            </a:r>
            <a:br>
              <a:rPr lang="fr-BE" altLang="fr-FR" sz="2800" smtClean="0"/>
            </a:br>
            <a:r>
              <a:rPr lang="fr-BE" altLang="fr-FR" sz="2800" smtClean="0"/>
              <a:t/>
            </a:r>
            <a:br>
              <a:rPr lang="fr-BE" altLang="fr-FR" sz="2800" smtClean="0"/>
            </a:br>
            <a:r>
              <a:rPr lang="fr-BE" altLang="fr-FR" sz="2800" smtClean="0"/>
              <a:t>Champs de </a:t>
            </a:r>
            <a:r>
              <a:rPr lang="fr-BE" altLang="fr-FR" sz="2800"/>
              <a:t>données</a:t>
            </a:r>
            <a:br>
              <a:rPr lang="fr-BE" altLang="fr-FR" sz="2800"/>
            </a:br>
            <a:r>
              <a:rPr lang="fr-BE" sz="2400"/>
              <a:t>Notes</a:t>
            </a:r>
            <a:r>
              <a:rPr lang="fr-BE" altLang="fr-FR" sz="2000"/>
              <a:t> </a:t>
            </a:r>
            <a:br>
              <a:rPr lang="fr-BE" altLang="fr-FR" sz="2000"/>
            </a:br>
            <a:r>
              <a:rPr lang="fr-BE" altLang="fr-FR" sz="2800"/>
              <a:t/>
            </a:r>
            <a:br>
              <a:rPr lang="fr-BE" altLang="fr-FR" sz="2800"/>
            </a:br>
            <a:r>
              <a:rPr lang="fr-BE" altLang="fr-FR" sz="2800"/>
              <a:t> </a:t>
            </a:r>
            <a:endParaRPr lang="fr-FR" altLang="fr-FR" sz="36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0" y="980728"/>
            <a:ext cx="8460432" cy="5616624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lvl="1"/>
            <a:endParaRPr lang="fr-BE" altLang="fr-FR" sz="2200"/>
          </a:p>
          <a:p>
            <a:pPr lvl="1"/>
            <a:r>
              <a:rPr lang="fr-BE" sz="2200" smtClean="0"/>
              <a:t>Note générale : 500 </a:t>
            </a:r>
            <a:r>
              <a:rPr lang="fr-BE" sz="2200" b="1" smtClean="0"/>
              <a:t>(R)</a:t>
            </a:r>
          </a:p>
          <a:p>
            <a:pPr lvl="1"/>
            <a:r>
              <a:rPr lang="fr-BE" sz="2200"/>
              <a:t>Note </a:t>
            </a:r>
            <a:r>
              <a:rPr lang="fr-BE" sz="2200" smtClean="0"/>
              <a:t>de thèse </a:t>
            </a:r>
            <a:r>
              <a:rPr lang="fr-BE" sz="2200"/>
              <a:t>: </a:t>
            </a:r>
            <a:r>
              <a:rPr lang="fr-BE" sz="2200" smtClean="0"/>
              <a:t>502 </a:t>
            </a:r>
            <a:r>
              <a:rPr lang="fr-BE" sz="2200" b="1"/>
              <a:t>(R)</a:t>
            </a:r>
          </a:p>
          <a:p>
            <a:pPr lvl="1"/>
            <a:r>
              <a:rPr lang="fr-BE" sz="2200"/>
              <a:t>Note </a:t>
            </a:r>
            <a:r>
              <a:rPr lang="fr-BE" sz="2200" smtClean="0"/>
              <a:t>de bibliographie </a:t>
            </a:r>
            <a:r>
              <a:rPr lang="fr-BE" sz="2200"/>
              <a:t>: </a:t>
            </a:r>
            <a:r>
              <a:rPr lang="fr-BE" sz="2200" smtClean="0"/>
              <a:t>504 </a:t>
            </a:r>
            <a:r>
              <a:rPr lang="fr-BE" sz="2200" b="1"/>
              <a:t>(R)</a:t>
            </a:r>
          </a:p>
          <a:p>
            <a:pPr lvl="1"/>
            <a:r>
              <a:rPr lang="fr-BE" sz="2200"/>
              <a:t>Note </a:t>
            </a:r>
            <a:r>
              <a:rPr lang="fr-BE" sz="2200" smtClean="0"/>
              <a:t>de dépouillement structuré : 505 </a:t>
            </a:r>
            <a:r>
              <a:rPr lang="fr-BE" sz="2200" b="1"/>
              <a:t>(R)</a:t>
            </a:r>
          </a:p>
          <a:p>
            <a:pPr lvl="1"/>
            <a:r>
              <a:rPr lang="fr-BE" sz="2200"/>
              <a:t>Note </a:t>
            </a:r>
            <a:r>
              <a:rPr lang="fr-BE" sz="2200" smtClean="0"/>
              <a:t>sur les limites à la consultation : 506 </a:t>
            </a:r>
            <a:r>
              <a:rPr lang="fr-BE" sz="2200" b="1"/>
              <a:t>(R</a:t>
            </a:r>
            <a:r>
              <a:rPr lang="fr-BE" sz="2200" b="1" smtClean="0"/>
              <a:t>)</a:t>
            </a:r>
          </a:p>
          <a:p>
            <a:pPr lvl="1"/>
            <a:r>
              <a:rPr lang="fr-BE" sz="2200"/>
              <a:t>Note de </a:t>
            </a:r>
            <a:r>
              <a:rPr lang="fr-BE" sz="2200" smtClean="0"/>
              <a:t>citation ou de référence : 510 </a:t>
            </a:r>
            <a:r>
              <a:rPr lang="fr-BE" sz="2200" b="1"/>
              <a:t>(R)</a:t>
            </a:r>
          </a:p>
          <a:p>
            <a:pPr lvl="1"/>
            <a:r>
              <a:rPr lang="fr-BE" sz="2200" smtClean="0"/>
              <a:t>Résumé : 520 </a:t>
            </a:r>
            <a:r>
              <a:rPr lang="fr-BE" sz="2200" b="1"/>
              <a:t>(R</a:t>
            </a:r>
            <a:r>
              <a:rPr lang="fr-BE" sz="2200" b="1" smtClean="0"/>
              <a:t>)</a:t>
            </a:r>
          </a:p>
          <a:p>
            <a:pPr lvl="1"/>
            <a:r>
              <a:rPr lang="fr-BE" sz="2200"/>
              <a:t>Note </a:t>
            </a:r>
            <a:r>
              <a:rPr lang="fr-BE" sz="2200" smtClean="0"/>
              <a:t>de version originale : 534</a:t>
            </a:r>
            <a:r>
              <a:rPr lang="fr-BE" sz="2200" b="1" smtClean="0"/>
              <a:t> (R)</a:t>
            </a:r>
            <a:endParaRPr lang="fr-BE" sz="2200" b="1"/>
          </a:p>
          <a:p>
            <a:pPr lvl="1"/>
            <a:endParaRPr lang="fr-BE" sz="2200" b="1"/>
          </a:p>
          <a:p>
            <a:pPr lvl="1"/>
            <a:endParaRPr lang="fr-BE" altLang="fr-FR" sz="2200" b="1" smtClean="0"/>
          </a:p>
          <a:p>
            <a:endParaRPr lang="fr-BE" altLang="fr-FR" sz="2200" b="1">
              <a:solidFill>
                <a:srgbClr val="0070C0"/>
              </a:solidFill>
            </a:endParaRPr>
          </a:p>
          <a:p>
            <a:endParaRPr lang="fr-FR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7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7813376" cy="1143000"/>
          </a:xfrm>
        </p:spPr>
        <p:txBody>
          <a:bodyPr/>
          <a:lstStyle/>
          <a:p>
            <a:r>
              <a:rPr lang="fr-BE" altLang="fr-FR" sz="2800" smtClean="0"/>
              <a:t/>
            </a:r>
            <a:br>
              <a:rPr lang="fr-BE" altLang="fr-FR" sz="2800" smtClean="0"/>
            </a:br>
            <a:r>
              <a:rPr lang="fr-BE" altLang="fr-FR" sz="2800" smtClean="0"/>
              <a:t>Champs de données </a:t>
            </a:r>
            <a:br>
              <a:rPr lang="fr-BE" altLang="fr-FR" sz="2800" smtClean="0"/>
            </a:br>
            <a:r>
              <a:rPr lang="fr-BE" altLang="fr-FR" sz="2400"/>
              <a:t>Zones d’accès aux sujets</a:t>
            </a:r>
            <a:r>
              <a:rPr lang="fr-BE" altLang="fr-FR" sz="3600"/>
              <a:t/>
            </a:r>
            <a:br>
              <a:rPr lang="fr-BE" altLang="fr-FR" sz="3600"/>
            </a:br>
            <a:endParaRPr lang="fr-FR" altLang="fr-FR" sz="36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0" y="980728"/>
            <a:ext cx="8460432" cy="5616624"/>
          </a:xfrm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114300" indent="0">
              <a:buNone/>
            </a:pPr>
            <a:endParaRPr lang="fr-BE" altLang="fr-FR" sz="2400" smtClean="0"/>
          </a:p>
          <a:p>
            <a:pPr marL="114300" indent="0">
              <a:buNone/>
            </a:pPr>
            <a:r>
              <a:rPr lang="fr-BE" altLang="fr-FR" sz="2400" smtClean="0"/>
              <a:t>1</a:t>
            </a:r>
            <a:r>
              <a:rPr lang="fr-BE" altLang="fr-FR" sz="2400" baseline="30000" smtClean="0"/>
              <a:t>er</a:t>
            </a:r>
            <a:r>
              <a:rPr lang="fr-BE" altLang="fr-FR" sz="2400" smtClean="0"/>
              <a:t> indicateur : en général # pour les notices créées par Ulg</a:t>
            </a:r>
          </a:p>
          <a:p>
            <a:pPr marL="114300" indent="0">
              <a:buNone/>
            </a:pPr>
            <a:r>
              <a:rPr lang="fr-BE" altLang="fr-FR" sz="2400" smtClean="0"/>
              <a:t>2</a:t>
            </a:r>
            <a:r>
              <a:rPr lang="fr-BE" altLang="fr-FR" sz="2400" baseline="30000" smtClean="0"/>
              <a:t>ème</a:t>
            </a:r>
            <a:r>
              <a:rPr lang="fr-BE" altLang="fr-FR" sz="2400" smtClean="0"/>
              <a:t> indicateur : </a:t>
            </a:r>
          </a:p>
          <a:p>
            <a:pPr marL="114300" indent="0">
              <a:buNone/>
            </a:pPr>
            <a:r>
              <a:rPr lang="fr-BE" altLang="fr-FR" sz="2400"/>
              <a:t>	</a:t>
            </a:r>
            <a:r>
              <a:rPr lang="fr-BE" sz="2400">
                <a:solidFill>
                  <a:srgbClr val="0070C0"/>
                </a:solidFill>
              </a:rPr>
              <a:t>0 Vedettes-matière de la Bibliothèque du Congrès (LCSH) </a:t>
            </a:r>
            <a:endParaRPr lang="fr-BE" sz="2400" smtClean="0">
              <a:solidFill>
                <a:srgbClr val="0070C0"/>
              </a:solidFill>
            </a:endParaRPr>
          </a:p>
          <a:p>
            <a:pPr marL="114300" indent="0">
              <a:buNone/>
            </a:pPr>
            <a:r>
              <a:rPr lang="fr-BE" altLang="fr-FR" sz="2400">
                <a:solidFill>
                  <a:srgbClr val="0070C0"/>
                </a:solidFill>
              </a:rPr>
              <a:t>	</a:t>
            </a:r>
            <a:r>
              <a:rPr lang="fr-BE" altLang="fr-FR" sz="2400" smtClean="0">
                <a:solidFill>
                  <a:srgbClr val="0070C0"/>
                </a:solidFill>
              </a:rPr>
              <a:t>2 </a:t>
            </a:r>
            <a:r>
              <a:rPr lang="fr-BE" sz="2400">
                <a:solidFill>
                  <a:srgbClr val="0070C0"/>
                </a:solidFill>
              </a:rPr>
              <a:t>Vedettes-matière de la NLM (MeSH) </a:t>
            </a:r>
            <a:endParaRPr lang="fr-BE" sz="2400" smtClean="0">
              <a:solidFill>
                <a:srgbClr val="0070C0"/>
              </a:solidFill>
            </a:endParaRPr>
          </a:p>
          <a:p>
            <a:pPr marL="114300" indent="0">
              <a:buNone/>
            </a:pPr>
            <a:r>
              <a:rPr lang="fr-BE" altLang="fr-FR" sz="2400">
                <a:solidFill>
                  <a:srgbClr val="0070C0"/>
                </a:solidFill>
              </a:rPr>
              <a:t>	</a:t>
            </a:r>
            <a:r>
              <a:rPr lang="fr-BE" altLang="fr-FR" sz="2400" smtClean="0">
                <a:solidFill>
                  <a:srgbClr val="0070C0"/>
                </a:solidFill>
              </a:rPr>
              <a:t>3 </a:t>
            </a:r>
            <a:r>
              <a:rPr lang="fr-BE" sz="2400">
                <a:solidFill>
                  <a:srgbClr val="0070C0"/>
                </a:solidFill>
              </a:rPr>
              <a:t>Fichier d’autorité de vedettes-matière de la NAL </a:t>
            </a:r>
            <a:endParaRPr lang="fr-BE" sz="2400" smtClean="0">
              <a:solidFill>
                <a:srgbClr val="0070C0"/>
              </a:solidFill>
            </a:endParaRPr>
          </a:p>
          <a:p>
            <a:pPr marL="114300" indent="0">
              <a:buNone/>
            </a:pPr>
            <a:r>
              <a:rPr lang="fr-BE" altLang="fr-FR" sz="2400">
                <a:solidFill>
                  <a:srgbClr val="0070C0"/>
                </a:solidFill>
              </a:rPr>
              <a:t>	</a:t>
            </a:r>
            <a:r>
              <a:rPr lang="fr-BE" altLang="fr-FR" sz="2400" smtClean="0">
                <a:solidFill>
                  <a:srgbClr val="0070C0"/>
                </a:solidFill>
              </a:rPr>
              <a:t>7 </a:t>
            </a:r>
            <a:r>
              <a:rPr lang="fr-BE" sz="2400">
                <a:solidFill>
                  <a:srgbClr val="0070C0"/>
                </a:solidFill>
              </a:rPr>
              <a:t>Source indiquée dans la sous-zone </a:t>
            </a:r>
            <a:r>
              <a:rPr lang="fr-BE" sz="2400" smtClean="0">
                <a:solidFill>
                  <a:srgbClr val="0070C0"/>
                </a:solidFill>
              </a:rPr>
              <a:t>$$2 </a:t>
            </a:r>
            <a:endParaRPr lang="fr-BE" altLang="fr-FR" sz="2400" smtClean="0">
              <a:solidFill>
                <a:srgbClr val="0070C0"/>
              </a:solidFill>
            </a:endParaRPr>
          </a:p>
          <a:p>
            <a:pPr lvl="1"/>
            <a:endParaRPr lang="fr-BE" sz="2400"/>
          </a:p>
          <a:p>
            <a:pPr lvl="1"/>
            <a:r>
              <a:rPr lang="fr-BE" sz="2200" smtClean="0"/>
              <a:t>Vedette-matière </a:t>
            </a:r>
            <a:r>
              <a:rPr lang="fr-BE" sz="2200"/>
              <a:t>- Nom de personne</a:t>
            </a:r>
            <a:r>
              <a:rPr lang="fr-BE" altLang="fr-FR" sz="2200" smtClean="0"/>
              <a:t> : 600 </a:t>
            </a:r>
            <a:r>
              <a:rPr lang="fr-BE" altLang="fr-FR" sz="2200" b="1" smtClean="0"/>
              <a:t>(R)</a:t>
            </a:r>
          </a:p>
          <a:p>
            <a:pPr lvl="1"/>
            <a:r>
              <a:rPr lang="fr-BE" sz="2200"/>
              <a:t>Vedette-matière - Nom de </a:t>
            </a:r>
            <a:r>
              <a:rPr lang="fr-BE" sz="2200" smtClean="0"/>
              <a:t>collectivité : </a:t>
            </a:r>
            <a:r>
              <a:rPr lang="fr-BE" altLang="fr-FR" sz="2200" smtClean="0"/>
              <a:t>610 </a:t>
            </a:r>
            <a:r>
              <a:rPr lang="fr-BE" altLang="fr-FR" sz="2200" b="1"/>
              <a:t>(R</a:t>
            </a:r>
            <a:r>
              <a:rPr lang="fr-BE" altLang="fr-FR" sz="2200" b="1" smtClean="0"/>
              <a:t>)</a:t>
            </a:r>
          </a:p>
          <a:p>
            <a:pPr lvl="1"/>
            <a:r>
              <a:rPr lang="fr-BE" sz="2200"/>
              <a:t>Vedette-matière - Nom de </a:t>
            </a:r>
            <a:r>
              <a:rPr lang="fr-BE" sz="2200" smtClean="0"/>
              <a:t>réunion : </a:t>
            </a:r>
            <a:r>
              <a:rPr lang="fr-BE" altLang="fr-FR" sz="2200" smtClean="0"/>
              <a:t>611 </a:t>
            </a:r>
            <a:r>
              <a:rPr lang="fr-BE" altLang="fr-FR" sz="2200" b="1" smtClean="0"/>
              <a:t>(R</a:t>
            </a:r>
            <a:r>
              <a:rPr lang="fr-BE" altLang="fr-FR" sz="2200" b="1"/>
              <a:t>)</a:t>
            </a:r>
          </a:p>
          <a:p>
            <a:pPr lvl="1"/>
            <a:r>
              <a:rPr lang="fr-BE" sz="2200"/>
              <a:t>Vedette-matière - Titre </a:t>
            </a:r>
            <a:r>
              <a:rPr lang="fr-BE" sz="2200" smtClean="0"/>
              <a:t>uniforme </a:t>
            </a:r>
            <a:r>
              <a:rPr lang="fr-BE" sz="2200"/>
              <a:t>: </a:t>
            </a:r>
            <a:r>
              <a:rPr lang="fr-BE" altLang="fr-FR" sz="2200" smtClean="0"/>
              <a:t>630 </a:t>
            </a:r>
            <a:r>
              <a:rPr lang="fr-BE" altLang="fr-FR" sz="2200" b="1"/>
              <a:t>(R)</a:t>
            </a:r>
          </a:p>
          <a:p>
            <a:pPr lvl="1"/>
            <a:r>
              <a:rPr lang="fr-BE" sz="2200"/>
              <a:t>Vedette-matière - Nom </a:t>
            </a:r>
            <a:r>
              <a:rPr lang="fr-BE" sz="2200" smtClean="0"/>
              <a:t>commun : </a:t>
            </a:r>
            <a:r>
              <a:rPr lang="fr-BE" altLang="fr-FR" sz="2200" smtClean="0"/>
              <a:t>650 </a:t>
            </a:r>
            <a:r>
              <a:rPr lang="fr-BE" altLang="fr-FR" sz="2200" b="1"/>
              <a:t>(R</a:t>
            </a:r>
            <a:r>
              <a:rPr lang="fr-BE" altLang="fr-FR" sz="2200" b="1" smtClean="0"/>
              <a:t>)</a:t>
            </a:r>
          </a:p>
          <a:p>
            <a:pPr lvl="1"/>
            <a:r>
              <a:rPr lang="fr-BE" sz="2200" smtClean="0"/>
              <a:t>Vedette-matière </a:t>
            </a:r>
            <a:r>
              <a:rPr lang="fr-BE" sz="2200"/>
              <a:t>- Nom </a:t>
            </a:r>
            <a:r>
              <a:rPr lang="fr-BE" sz="2200" smtClean="0"/>
              <a:t>géographique </a:t>
            </a:r>
            <a:r>
              <a:rPr lang="fr-BE" sz="2200"/>
              <a:t>: </a:t>
            </a:r>
            <a:r>
              <a:rPr lang="fr-BE" altLang="fr-FR" sz="2200" smtClean="0"/>
              <a:t>651 </a:t>
            </a:r>
            <a:r>
              <a:rPr lang="fr-BE" altLang="fr-FR" sz="2200" b="1"/>
              <a:t>(R)</a:t>
            </a:r>
            <a:endParaRPr lang="fr-BE" altLang="fr-FR" sz="2200"/>
          </a:p>
          <a:p>
            <a:pPr lvl="1"/>
            <a:endParaRPr lang="fr-BE" sz="2200" b="1"/>
          </a:p>
          <a:p>
            <a:pPr lvl="1"/>
            <a:endParaRPr lang="fr-BE" altLang="fr-FR" sz="2200" b="1" smtClean="0"/>
          </a:p>
          <a:p>
            <a:endParaRPr lang="fr-BE" altLang="fr-FR" sz="2200" b="1">
              <a:solidFill>
                <a:srgbClr val="0070C0"/>
              </a:solidFill>
            </a:endParaRPr>
          </a:p>
          <a:p>
            <a:endParaRPr lang="fr-FR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16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7813376" cy="1143000"/>
          </a:xfrm>
        </p:spPr>
        <p:txBody>
          <a:bodyPr/>
          <a:lstStyle/>
          <a:p>
            <a:r>
              <a:rPr lang="fr-BE" altLang="fr-FR" sz="2800" smtClean="0"/>
              <a:t/>
            </a:r>
            <a:br>
              <a:rPr lang="fr-BE" altLang="fr-FR" sz="2800" smtClean="0"/>
            </a:br>
            <a:r>
              <a:rPr lang="fr-BE" altLang="fr-FR" sz="2800" smtClean="0"/>
              <a:t>Champs de données </a:t>
            </a:r>
            <a:br>
              <a:rPr lang="fr-BE" altLang="fr-FR" sz="2800" smtClean="0"/>
            </a:br>
            <a:r>
              <a:rPr lang="fr-BE" altLang="fr-FR" sz="2400"/>
              <a:t>Zones d’accès aux sujets</a:t>
            </a:r>
            <a:r>
              <a:rPr lang="fr-BE" altLang="fr-FR" sz="3600"/>
              <a:t/>
            </a:r>
            <a:br>
              <a:rPr lang="fr-BE" altLang="fr-FR" sz="3600"/>
            </a:br>
            <a:endParaRPr lang="fr-FR" altLang="fr-FR" sz="36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3528" y="980728"/>
            <a:ext cx="8136904" cy="5616624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14300" indent="0">
              <a:buNone/>
            </a:pPr>
            <a:endParaRPr lang="fr-BE" altLang="fr-FR" sz="2400" smtClean="0"/>
          </a:p>
          <a:p>
            <a:pPr marL="114300" indent="0">
              <a:buNone/>
            </a:pPr>
            <a:r>
              <a:rPr lang="fr-BE" altLang="fr-FR" sz="2400" smtClean="0"/>
              <a:t>650 #0 $$a Law</a:t>
            </a:r>
          </a:p>
          <a:p>
            <a:pPr marL="114300" indent="0">
              <a:buNone/>
            </a:pPr>
            <a:r>
              <a:rPr lang="fr-BE" altLang="fr-FR" sz="2400" smtClean="0"/>
              <a:t>650 #7 $$a Droit $$2 ram</a:t>
            </a:r>
          </a:p>
          <a:p>
            <a:pPr marL="114300" indent="0">
              <a:buNone/>
            </a:pPr>
            <a:endParaRPr lang="fr-BE" altLang="fr-FR" sz="2400"/>
          </a:p>
          <a:p>
            <a:pPr marL="114300" indent="0">
              <a:buNone/>
            </a:pPr>
            <a:r>
              <a:rPr lang="fr-BE" altLang="fr-FR" sz="2400" smtClean="0"/>
              <a:t>$$a -&gt; élément de classement, « tête de vedette »</a:t>
            </a:r>
          </a:p>
          <a:p>
            <a:pPr marL="114300" indent="0">
              <a:buNone/>
            </a:pPr>
            <a:r>
              <a:rPr lang="fr-BE" altLang="fr-FR" sz="2400" smtClean="0"/>
              <a:t>$$v, $$x, $$y, $$z -&gt; subdivisions</a:t>
            </a:r>
            <a:endParaRPr lang="fr-BE" altLang="fr-FR" sz="2800" smtClean="0"/>
          </a:p>
          <a:p>
            <a:pPr lvl="2"/>
            <a:r>
              <a:rPr lang="fr-BE" sz="2000" b="1" smtClean="0"/>
              <a:t>$$v = subdivision de forme</a:t>
            </a:r>
          </a:p>
          <a:p>
            <a:pPr lvl="2"/>
            <a:r>
              <a:rPr lang="fr-BE" sz="2000" b="1" smtClean="0"/>
              <a:t>$$x = subdivision générale</a:t>
            </a:r>
          </a:p>
          <a:p>
            <a:pPr lvl="2"/>
            <a:r>
              <a:rPr lang="fr-BE" sz="2000" b="1" smtClean="0"/>
              <a:t>$$y = subdivision</a:t>
            </a:r>
            <a:r>
              <a:rPr lang="fr-BE" sz="2000" b="1"/>
              <a:t> chronologique</a:t>
            </a:r>
            <a:endParaRPr lang="fr-BE" sz="2000" b="1" smtClean="0"/>
          </a:p>
          <a:p>
            <a:pPr lvl="2"/>
            <a:r>
              <a:rPr lang="fr-BE" sz="2000" b="1"/>
              <a:t>$$z = subdivision </a:t>
            </a:r>
            <a:r>
              <a:rPr lang="fr-BE" sz="2000" b="1" smtClean="0"/>
              <a:t>géographique</a:t>
            </a:r>
            <a:endParaRPr lang="fr-BE" sz="2000" b="1"/>
          </a:p>
          <a:p>
            <a:pPr marL="114300" indent="0">
              <a:buNone/>
            </a:pPr>
            <a:endParaRPr lang="fr-BE" altLang="fr-FR" sz="2200" b="1">
              <a:solidFill>
                <a:srgbClr val="0070C0"/>
              </a:solidFill>
            </a:endParaRPr>
          </a:p>
          <a:p>
            <a:pPr marL="114300" indent="0">
              <a:buNone/>
            </a:pPr>
            <a:r>
              <a:rPr lang="fr-BE" smtClean="0"/>
              <a:t>	</a:t>
            </a:r>
            <a:r>
              <a:rPr lang="fr-BE" smtClean="0">
                <a:solidFill>
                  <a:srgbClr val="7030A0"/>
                </a:solidFill>
              </a:rPr>
              <a:t>650 #7 $$a Architecture $$y19e siècle</a:t>
            </a:r>
            <a:r>
              <a:rPr lang="fr-FR" smtClean="0">
                <a:solidFill>
                  <a:srgbClr val="7030A0"/>
                </a:solidFill>
              </a:rPr>
              <a:t> $$2 ram</a:t>
            </a:r>
            <a:endParaRPr lang="fr-FR" altLang="fr-FR" smtClean="0">
              <a:solidFill>
                <a:srgbClr val="7030A0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0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7741368" cy="1143000"/>
          </a:xfrm>
        </p:spPr>
        <p:txBody>
          <a:bodyPr/>
          <a:lstStyle/>
          <a:p>
            <a:r>
              <a:rPr lang="fr-BE" altLang="fr-FR" sz="2800" smtClean="0"/>
              <a:t/>
            </a:r>
            <a:br>
              <a:rPr lang="fr-BE" altLang="fr-FR" sz="2800" smtClean="0"/>
            </a:br>
            <a:r>
              <a:rPr lang="fr-BE" altLang="fr-FR" sz="2800" smtClean="0"/>
              <a:t>Champs de données </a:t>
            </a:r>
            <a:br>
              <a:rPr lang="fr-BE" altLang="fr-FR" sz="2800" smtClean="0"/>
            </a:br>
            <a:r>
              <a:rPr lang="fr-BE" altLang="fr-FR" sz="2400"/>
              <a:t>Vedette secondaires 70X-75X</a:t>
            </a:r>
            <a:br>
              <a:rPr lang="fr-BE" altLang="fr-FR" sz="2400"/>
            </a:br>
            <a:endParaRPr lang="fr-FR" altLang="fr-FR" sz="24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0" y="980728"/>
            <a:ext cx="8460432" cy="5616624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14300" indent="0">
              <a:buNone/>
            </a:pPr>
            <a:endParaRPr lang="fr-BE" altLang="fr-FR" sz="2400" smtClean="0"/>
          </a:p>
          <a:p>
            <a:pPr lvl="1"/>
            <a:r>
              <a:rPr lang="fr-BE" sz="2000" smtClean="0"/>
              <a:t>Vedette-secondaire </a:t>
            </a:r>
            <a:r>
              <a:rPr lang="fr-BE" sz="2000"/>
              <a:t>- Nom de personne</a:t>
            </a:r>
            <a:r>
              <a:rPr lang="fr-BE" altLang="fr-FR" sz="2000" smtClean="0"/>
              <a:t> : 700 </a:t>
            </a:r>
            <a:r>
              <a:rPr lang="fr-BE" altLang="fr-FR" sz="2000" b="1" smtClean="0"/>
              <a:t>(R)</a:t>
            </a:r>
          </a:p>
          <a:p>
            <a:pPr lvl="1"/>
            <a:r>
              <a:rPr lang="fr-BE" sz="2000" smtClean="0"/>
              <a:t>Vedette-</a:t>
            </a:r>
            <a:r>
              <a:rPr lang="fr-BE" sz="2000"/>
              <a:t>secondaire</a:t>
            </a:r>
            <a:r>
              <a:rPr lang="fr-BE" sz="2000" smtClean="0"/>
              <a:t> </a:t>
            </a:r>
            <a:r>
              <a:rPr lang="fr-BE" sz="2000"/>
              <a:t>- Nom de </a:t>
            </a:r>
            <a:r>
              <a:rPr lang="fr-BE" sz="2000" smtClean="0"/>
              <a:t>collectivité : </a:t>
            </a:r>
            <a:r>
              <a:rPr lang="fr-BE" altLang="fr-FR" sz="2000" smtClean="0"/>
              <a:t>710 </a:t>
            </a:r>
            <a:r>
              <a:rPr lang="fr-BE" altLang="fr-FR" sz="2000" b="1"/>
              <a:t>(R</a:t>
            </a:r>
            <a:r>
              <a:rPr lang="fr-BE" altLang="fr-FR" sz="2000" b="1" smtClean="0"/>
              <a:t>)</a:t>
            </a:r>
          </a:p>
          <a:p>
            <a:pPr lvl="1"/>
            <a:r>
              <a:rPr lang="fr-BE" sz="2000" smtClean="0"/>
              <a:t>Vedette-</a:t>
            </a:r>
            <a:r>
              <a:rPr lang="fr-BE" sz="2000"/>
              <a:t>secondaire</a:t>
            </a:r>
            <a:r>
              <a:rPr lang="fr-BE" sz="2000" smtClean="0"/>
              <a:t> </a:t>
            </a:r>
            <a:r>
              <a:rPr lang="fr-BE" sz="2000"/>
              <a:t>- Nom de </a:t>
            </a:r>
            <a:r>
              <a:rPr lang="fr-BE" sz="2000" smtClean="0"/>
              <a:t>réunion : </a:t>
            </a:r>
            <a:r>
              <a:rPr lang="fr-BE" altLang="fr-FR" sz="2000" smtClean="0"/>
              <a:t>711 </a:t>
            </a:r>
            <a:r>
              <a:rPr lang="fr-BE" altLang="fr-FR" sz="2000" b="1" smtClean="0"/>
              <a:t>(R)</a:t>
            </a:r>
          </a:p>
          <a:p>
            <a:pPr lvl="1"/>
            <a:r>
              <a:rPr lang="fr-BE" sz="2000"/>
              <a:t>Vedette-secondaire - Nom </a:t>
            </a:r>
            <a:r>
              <a:rPr lang="fr-BE" sz="2000" smtClean="0"/>
              <a:t>entré sans vérification : </a:t>
            </a:r>
            <a:r>
              <a:rPr lang="fr-BE" altLang="fr-FR" sz="2000" smtClean="0"/>
              <a:t>720 </a:t>
            </a:r>
            <a:r>
              <a:rPr lang="fr-BE" altLang="fr-FR" sz="2000" b="1"/>
              <a:t>(R)</a:t>
            </a:r>
          </a:p>
          <a:p>
            <a:pPr lvl="1"/>
            <a:r>
              <a:rPr lang="fr-BE" sz="2000" smtClean="0"/>
              <a:t>Vedette-secondaire </a:t>
            </a:r>
            <a:r>
              <a:rPr lang="fr-BE" sz="2000"/>
              <a:t>- Titre </a:t>
            </a:r>
            <a:r>
              <a:rPr lang="fr-BE" sz="2000" smtClean="0"/>
              <a:t>uniforme </a:t>
            </a:r>
            <a:r>
              <a:rPr lang="fr-BE" sz="2000"/>
              <a:t>: 7</a:t>
            </a:r>
            <a:r>
              <a:rPr lang="fr-BE" altLang="fr-FR" sz="2000" smtClean="0"/>
              <a:t>30 </a:t>
            </a:r>
            <a:r>
              <a:rPr lang="fr-BE" altLang="fr-FR" sz="2000" b="1"/>
              <a:t>(R)</a:t>
            </a:r>
          </a:p>
          <a:p>
            <a:pPr lvl="1"/>
            <a:r>
              <a:rPr lang="fr-BE" sz="2000" smtClean="0"/>
              <a:t>Vedette-</a:t>
            </a:r>
            <a:r>
              <a:rPr lang="fr-BE" sz="2000"/>
              <a:t>secondaire</a:t>
            </a:r>
            <a:r>
              <a:rPr lang="fr-BE" sz="2000" smtClean="0"/>
              <a:t> </a:t>
            </a:r>
            <a:r>
              <a:rPr lang="fr-BE" sz="2000"/>
              <a:t>- Titre </a:t>
            </a:r>
            <a:r>
              <a:rPr lang="fr-BE" sz="2000" smtClean="0"/>
              <a:t>analytique, associé ou non contrôlé : </a:t>
            </a:r>
            <a:r>
              <a:rPr lang="fr-BE" altLang="fr-FR" sz="2000" smtClean="0"/>
              <a:t>740 </a:t>
            </a:r>
            <a:r>
              <a:rPr lang="fr-BE" altLang="fr-FR" sz="2000" b="1"/>
              <a:t>(R</a:t>
            </a:r>
            <a:r>
              <a:rPr lang="fr-BE" altLang="fr-FR" sz="2000" b="1" smtClean="0"/>
              <a:t>)</a:t>
            </a:r>
          </a:p>
          <a:p>
            <a:pPr lvl="1"/>
            <a:endParaRPr lang="fr-BE" sz="2200" b="1"/>
          </a:p>
          <a:p>
            <a:pPr lvl="1"/>
            <a:endParaRPr lang="fr-BE" altLang="fr-FR" sz="2200" b="1" smtClean="0"/>
          </a:p>
          <a:p>
            <a:endParaRPr lang="fr-BE" altLang="fr-FR" sz="2200" b="1">
              <a:solidFill>
                <a:srgbClr val="0070C0"/>
              </a:solidFill>
            </a:endParaRPr>
          </a:p>
          <a:p>
            <a:endParaRPr lang="fr-FR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2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7741368" cy="1143000"/>
          </a:xfrm>
        </p:spPr>
        <p:txBody>
          <a:bodyPr/>
          <a:lstStyle/>
          <a:p>
            <a:r>
              <a:rPr lang="fr-BE" altLang="fr-FR" sz="2800" smtClean="0"/>
              <a:t/>
            </a:r>
            <a:br>
              <a:rPr lang="fr-BE" altLang="fr-FR" sz="2800" smtClean="0"/>
            </a:br>
            <a:r>
              <a:rPr lang="fr-BE" altLang="fr-FR" sz="2800" smtClean="0"/>
              <a:t>Champs de </a:t>
            </a:r>
            <a:r>
              <a:rPr lang="fr-BE" altLang="fr-FR" sz="2800"/>
              <a:t>données</a:t>
            </a:r>
            <a:br>
              <a:rPr lang="fr-BE" altLang="fr-FR" sz="2800"/>
            </a:br>
            <a:r>
              <a:rPr lang="fr-BE" altLang="fr-FR" sz="2400"/>
              <a:t>Zones de liaisons 76X-78X</a:t>
            </a:r>
            <a:br>
              <a:rPr lang="fr-BE" altLang="fr-FR" sz="2400"/>
            </a:br>
            <a:r>
              <a:rPr lang="fr-BE" altLang="fr-FR" sz="2800"/>
              <a:t> </a:t>
            </a:r>
            <a:endParaRPr lang="fr-FR" altLang="fr-FR" sz="36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0" y="980728"/>
            <a:ext cx="8460432" cy="5616624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14300" indent="0">
              <a:buNone/>
            </a:pPr>
            <a:endParaRPr lang="fr-BE" altLang="fr-FR" sz="2400" smtClean="0"/>
          </a:p>
          <a:p>
            <a:pPr lvl="1"/>
            <a:r>
              <a:rPr lang="fr-BE" sz="2000">
                <a:solidFill>
                  <a:schemeClr val="bg1">
                    <a:lumMod val="50000"/>
                  </a:schemeClr>
                </a:solidFill>
              </a:rPr>
              <a:t>Liaison au document dans sa langue </a:t>
            </a:r>
            <a:r>
              <a:rPr lang="fr-BE" sz="2000" smtClean="0">
                <a:solidFill>
                  <a:schemeClr val="bg1">
                    <a:lumMod val="50000"/>
                  </a:schemeClr>
                </a:solidFill>
              </a:rPr>
              <a:t>d'origine : </a:t>
            </a:r>
            <a:r>
              <a:rPr lang="fr-BE" altLang="fr-FR" sz="2000" smtClean="0">
                <a:solidFill>
                  <a:schemeClr val="bg1">
                    <a:lumMod val="50000"/>
                  </a:schemeClr>
                </a:solidFill>
              </a:rPr>
              <a:t>765 </a:t>
            </a:r>
            <a:r>
              <a:rPr lang="fr-BE" altLang="fr-FR" sz="2000" b="1">
                <a:solidFill>
                  <a:schemeClr val="bg1">
                    <a:lumMod val="50000"/>
                  </a:schemeClr>
                </a:solidFill>
              </a:rPr>
              <a:t>(R)</a:t>
            </a:r>
            <a:endParaRPr lang="fr-BE" sz="200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fr-BE" sz="2000">
                <a:solidFill>
                  <a:schemeClr val="bg1">
                    <a:lumMod val="50000"/>
                  </a:schemeClr>
                </a:solidFill>
              </a:rPr>
              <a:t>Liaison au supplément ou numéro </a:t>
            </a:r>
            <a:r>
              <a:rPr lang="fr-BE" sz="2000" smtClean="0">
                <a:solidFill>
                  <a:schemeClr val="bg1">
                    <a:lumMod val="50000"/>
                  </a:schemeClr>
                </a:solidFill>
              </a:rPr>
              <a:t>spécial </a:t>
            </a:r>
            <a:r>
              <a:rPr lang="fr-BE" altLang="fr-FR" sz="200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fr-BE" altLang="fr-FR" sz="2000" smtClean="0">
                <a:solidFill>
                  <a:schemeClr val="bg1">
                    <a:lumMod val="50000"/>
                  </a:schemeClr>
                </a:solidFill>
              </a:rPr>
              <a:t>770 </a:t>
            </a:r>
            <a:r>
              <a:rPr lang="fr-BE" altLang="fr-FR" sz="2000" b="1">
                <a:solidFill>
                  <a:schemeClr val="bg1">
                    <a:lumMod val="50000"/>
                  </a:schemeClr>
                </a:solidFill>
              </a:rPr>
              <a:t>(R)</a:t>
            </a:r>
          </a:p>
          <a:p>
            <a:pPr lvl="1"/>
            <a:r>
              <a:rPr lang="fr-BE" sz="2000">
                <a:solidFill>
                  <a:schemeClr val="bg1">
                    <a:lumMod val="50000"/>
                  </a:schemeClr>
                </a:solidFill>
              </a:rPr>
              <a:t>Liaison à la </a:t>
            </a:r>
            <a:r>
              <a:rPr lang="fr-BE" sz="2000" smtClean="0">
                <a:solidFill>
                  <a:schemeClr val="bg1">
                    <a:lumMod val="50000"/>
                  </a:schemeClr>
                </a:solidFill>
              </a:rPr>
              <a:t>notice-mère/supplément </a:t>
            </a:r>
            <a:r>
              <a:rPr lang="fr-BE" altLang="fr-FR" sz="2000" smtClean="0">
                <a:solidFill>
                  <a:schemeClr val="bg1">
                    <a:lumMod val="50000"/>
                  </a:schemeClr>
                </a:solidFill>
              </a:rPr>
              <a:t>: 772 </a:t>
            </a:r>
            <a:r>
              <a:rPr lang="fr-BE" altLang="fr-FR" sz="2000" b="1">
                <a:solidFill>
                  <a:schemeClr val="bg1">
                    <a:lumMod val="50000"/>
                  </a:schemeClr>
                </a:solidFill>
              </a:rPr>
              <a:t>(R)</a:t>
            </a:r>
          </a:p>
          <a:p>
            <a:pPr lvl="1"/>
            <a:r>
              <a:rPr lang="fr-BE" sz="2000" smtClean="0"/>
              <a:t>Liaison </a:t>
            </a:r>
            <a:r>
              <a:rPr lang="fr-BE" sz="2000"/>
              <a:t>au document </a:t>
            </a:r>
            <a:r>
              <a:rPr lang="fr-BE" sz="2000" smtClean="0"/>
              <a:t>hôte</a:t>
            </a:r>
            <a:r>
              <a:rPr lang="fr-BE" altLang="fr-FR" sz="2000" smtClean="0"/>
              <a:t> : 773 </a:t>
            </a:r>
            <a:r>
              <a:rPr lang="fr-BE" altLang="fr-FR" sz="2000" b="1" smtClean="0"/>
              <a:t>(R)</a:t>
            </a:r>
          </a:p>
          <a:p>
            <a:pPr lvl="1"/>
            <a:r>
              <a:rPr lang="fr-BE" sz="2000">
                <a:solidFill>
                  <a:schemeClr val="bg1">
                    <a:lumMod val="50000"/>
                  </a:schemeClr>
                </a:solidFill>
              </a:rPr>
              <a:t>Liaison à l'unité </a:t>
            </a:r>
            <a:r>
              <a:rPr lang="fr-BE" sz="2000" smtClean="0">
                <a:solidFill>
                  <a:schemeClr val="bg1">
                    <a:lumMod val="50000"/>
                  </a:schemeClr>
                </a:solidFill>
              </a:rPr>
              <a:t>constituante</a:t>
            </a:r>
            <a:r>
              <a:rPr lang="fr-BE" altLang="fr-FR" sz="2000">
                <a:solidFill>
                  <a:schemeClr val="bg1">
                    <a:lumMod val="50000"/>
                  </a:schemeClr>
                </a:solidFill>
              </a:rPr>
              <a:t> : </a:t>
            </a:r>
            <a:r>
              <a:rPr lang="fr-BE" altLang="fr-FR" sz="2000" smtClean="0">
                <a:solidFill>
                  <a:schemeClr val="bg1">
                    <a:lumMod val="50000"/>
                  </a:schemeClr>
                </a:solidFill>
              </a:rPr>
              <a:t>774 </a:t>
            </a:r>
            <a:r>
              <a:rPr lang="fr-BE" altLang="fr-FR" sz="2000" b="1">
                <a:solidFill>
                  <a:schemeClr val="bg1">
                    <a:lumMod val="50000"/>
                  </a:schemeClr>
                </a:solidFill>
              </a:rPr>
              <a:t>(R)</a:t>
            </a:r>
          </a:p>
          <a:p>
            <a:pPr lvl="1"/>
            <a:r>
              <a:rPr lang="fr-BE" sz="2000"/>
              <a:t>Liaison à une autre </a:t>
            </a:r>
            <a:r>
              <a:rPr lang="fr-BE" sz="2000" smtClean="0"/>
              <a:t>édition </a:t>
            </a:r>
            <a:r>
              <a:rPr lang="fr-BE" altLang="fr-FR" sz="2000" smtClean="0"/>
              <a:t>: 775 </a:t>
            </a:r>
            <a:r>
              <a:rPr lang="fr-BE" altLang="fr-FR" sz="2000" b="1"/>
              <a:t>(R)</a:t>
            </a:r>
          </a:p>
          <a:p>
            <a:pPr lvl="1"/>
            <a:r>
              <a:rPr lang="fr-BE" sz="2000"/>
              <a:t>Liaison au document sous un autre </a:t>
            </a:r>
            <a:r>
              <a:rPr lang="fr-BE" sz="2000" smtClean="0"/>
              <a:t>format </a:t>
            </a:r>
            <a:r>
              <a:rPr lang="fr-BE" altLang="fr-FR" sz="2000"/>
              <a:t>: </a:t>
            </a:r>
            <a:r>
              <a:rPr lang="fr-BE" altLang="fr-FR" sz="2000" smtClean="0"/>
              <a:t>776 </a:t>
            </a:r>
            <a:r>
              <a:rPr lang="fr-BE" altLang="fr-FR" sz="2000" b="1"/>
              <a:t>(R)</a:t>
            </a:r>
          </a:p>
          <a:p>
            <a:pPr lvl="1"/>
            <a:r>
              <a:rPr lang="fr-BE" sz="2000"/>
              <a:t>Liaison au document </a:t>
            </a:r>
            <a:r>
              <a:rPr lang="fr-BE" sz="2000" smtClean="0"/>
              <a:t>prédécesseur : </a:t>
            </a:r>
            <a:r>
              <a:rPr lang="fr-BE" altLang="fr-FR" sz="2000" smtClean="0"/>
              <a:t>780 </a:t>
            </a:r>
            <a:r>
              <a:rPr lang="fr-BE" altLang="fr-FR" sz="2000" b="1"/>
              <a:t>(R</a:t>
            </a:r>
            <a:r>
              <a:rPr lang="fr-BE" altLang="fr-FR" sz="2000" b="1" smtClean="0"/>
              <a:t>)</a:t>
            </a:r>
          </a:p>
          <a:p>
            <a:pPr lvl="1"/>
            <a:r>
              <a:rPr lang="fr-BE" sz="2000"/>
              <a:t>Liaison au document </a:t>
            </a:r>
            <a:r>
              <a:rPr lang="fr-BE" sz="2000" smtClean="0"/>
              <a:t>successeur : </a:t>
            </a:r>
            <a:r>
              <a:rPr lang="fr-BE" altLang="fr-FR" sz="2000" smtClean="0"/>
              <a:t>785 </a:t>
            </a:r>
            <a:r>
              <a:rPr lang="fr-BE" altLang="fr-FR" sz="2000" b="1"/>
              <a:t>(R</a:t>
            </a:r>
            <a:r>
              <a:rPr lang="fr-BE" altLang="fr-FR" sz="2000" b="1" smtClean="0"/>
              <a:t>)</a:t>
            </a:r>
          </a:p>
          <a:p>
            <a:pPr lvl="1"/>
            <a:r>
              <a:rPr lang="fr-BE" sz="2000">
                <a:solidFill>
                  <a:schemeClr val="bg1">
                    <a:lumMod val="50000"/>
                  </a:schemeClr>
                </a:solidFill>
              </a:rPr>
              <a:t>Liaison à une autre </a:t>
            </a:r>
            <a:r>
              <a:rPr lang="fr-BE" sz="2000" smtClean="0">
                <a:solidFill>
                  <a:schemeClr val="bg1">
                    <a:lumMod val="50000"/>
                  </a:schemeClr>
                </a:solidFill>
              </a:rPr>
              <a:t>relation </a:t>
            </a:r>
            <a:r>
              <a:rPr lang="fr-BE" sz="2000">
                <a:solidFill>
                  <a:schemeClr val="bg1">
                    <a:lumMod val="50000"/>
                  </a:schemeClr>
                </a:solidFill>
              </a:rPr>
              <a:t>: </a:t>
            </a:r>
            <a:r>
              <a:rPr lang="fr-BE" altLang="fr-FR" sz="2000" smtClean="0">
                <a:solidFill>
                  <a:schemeClr val="bg1">
                    <a:lumMod val="50000"/>
                  </a:schemeClr>
                </a:solidFill>
              </a:rPr>
              <a:t>787 </a:t>
            </a:r>
            <a:r>
              <a:rPr lang="fr-BE" altLang="fr-FR" sz="2000" b="1">
                <a:solidFill>
                  <a:schemeClr val="bg1">
                    <a:lumMod val="50000"/>
                  </a:schemeClr>
                </a:solidFill>
              </a:rPr>
              <a:t>(R)</a:t>
            </a:r>
          </a:p>
          <a:p>
            <a:pPr lvl="1"/>
            <a:endParaRPr lang="fr-BE" sz="2200" b="1"/>
          </a:p>
          <a:p>
            <a:pPr lvl="1"/>
            <a:endParaRPr lang="fr-BE" altLang="fr-FR" sz="2200" b="1" smtClean="0"/>
          </a:p>
          <a:p>
            <a:endParaRPr lang="fr-BE" altLang="fr-FR" sz="2200" b="1">
              <a:solidFill>
                <a:srgbClr val="0070C0"/>
              </a:solidFill>
            </a:endParaRPr>
          </a:p>
          <a:p>
            <a:endParaRPr lang="fr-FR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70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7741368" cy="1143000"/>
          </a:xfrm>
        </p:spPr>
        <p:txBody>
          <a:bodyPr/>
          <a:lstStyle/>
          <a:p>
            <a:r>
              <a:rPr lang="fr-BE" altLang="fr-FR" sz="2800" smtClean="0"/>
              <a:t/>
            </a:r>
            <a:br>
              <a:rPr lang="fr-BE" altLang="fr-FR" sz="2800" smtClean="0"/>
            </a:br>
            <a:r>
              <a:rPr lang="fr-BE" altLang="fr-FR" sz="2800" smtClean="0"/>
              <a:t>Champs de </a:t>
            </a:r>
            <a:r>
              <a:rPr lang="fr-BE" altLang="fr-FR" sz="2800"/>
              <a:t>données</a:t>
            </a:r>
            <a:br>
              <a:rPr lang="fr-BE" altLang="fr-FR" sz="2800"/>
            </a:br>
            <a:r>
              <a:rPr lang="fr-BE" altLang="fr-FR" sz="2400" smtClean="0"/>
              <a:t>Zones locales</a:t>
            </a:r>
            <a:r>
              <a:rPr lang="fr-BE" altLang="fr-FR" sz="2400"/>
              <a:t/>
            </a:r>
            <a:br>
              <a:rPr lang="fr-BE" altLang="fr-FR" sz="2400"/>
            </a:br>
            <a:r>
              <a:rPr lang="fr-BE" altLang="fr-FR" sz="2800"/>
              <a:t> </a:t>
            </a:r>
            <a:endParaRPr lang="fr-FR" altLang="fr-FR" sz="36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0" y="980728"/>
            <a:ext cx="8460432" cy="5616624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14300" indent="0">
              <a:buNone/>
            </a:pPr>
            <a:endParaRPr lang="fr-BE" altLang="fr-FR" sz="2400" smtClean="0"/>
          </a:p>
          <a:p>
            <a:pPr lvl="1"/>
            <a:r>
              <a:rPr lang="fr-BE" sz="2000" smtClean="0"/>
              <a:t>998 -&gt; nom du catalogueur ULg</a:t>
            </a:r>
          </a:p>
          <a:p>
            <a:pPr lvl="2"/>
            <a:r>
              <a:rPr lang="fr-BE" altLang="fr-FR" b="1" smtClean="0">
                <a:solidFill>
                  <a:schemeClr val="bg1">
                    <a:lumMod val="50000"/>
                  </a:schemeClr>
                </a:solidFill>
              </a:rPr>
              <a:t>Obligatoire !</a:t>
            </a:r>
            <a:endParaRPr lang="fr-BE" altLang="fr-FR" b="1">
              <a:solidFill>
                <a:schemeClr val="bg1">
                  <a:lumMod val="50000"/>
                </a:schemeClr>
              </a:solidFill>
            </a:endParaRPr>
          </a:p>
          <a:p>
            <a:pPr lvl="1"/>
            <a:endParaRPr lang="fr-BE" sz="2200" b="1"/>
          </a:p>
          <a:p>
            <a:pPr marL="411480" lvl="1" indent="0">
              <a:buNone/>
            </a:pPr>
            <a:endParaRPr lang="fr-BE" altLang="fr-FR" sz="2200" b="1" smtClean="0"/>
          </a:p>
          <a:p>
            <a:endParaRPr lang="fr-BE" altLang="fr-FR" sz="2200" b="1">
              <a:solidFill>
                <a:srgbClr val="0070C0"/>
              </a:solidFill>
            </a:endParaRPr>
          </a:p>
          <a:p>
            <a:endParaRPr lang="fr-FR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85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7741368" cy="1143000"/>
          </a:xfrm>
        </p:spPr>
        <p:txBody>
          <a:bodyPr/>
          <a:lstStyle/>
          <a:p>
            <a:r>
              <a:rPr lang="fr-BE" altLang="fr-FR" sz="2800" smtClean="0"/>
              <a:t/>
            </a:r>
            <a:br>
              <a:rPr lang="fr-BE" altLang="fr-FR" sz="2800" smtClean="0"/>
            </a:br>
            <a:r>
              <a:rPr lang="fr-BE" altLang="fr-FR" sz="2800" smtClean="0"/>
              <a:t>Structure d’une notice d’autorité en Marc21</a:t>
            </a:r>
            <a:r>
              <a:rPr lang="fr-BE" altLang="fr-FR" sz="2400"/>
              <a:t/>
            </a:r>
            <a:br>
              <a:rPr lang="fr-BE" altLang="fr-FR" sz="2400"/>
            </a:br>
            <a:r>
              <a:rPr lang="fr-BE" altLang="fr-FR" sz="2800"/>
              <a:t> </a:t>
            </a:r>
            <a:endParaRPr lang="fr-FR" altLang="fr-FR" sz="36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51520" y="980728"/>
            <a:ext cx="8208912" cy="5616624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14300" indent="0">
              <a:buNone/>
            </a:pPr>
            <a:r>
              <a:rPr lang="fr-BE" altLang="fr-FR" sz="2400"/>
              <a:t>Voir les supports de formation  </a:t>
            </a:r>
            <a:r>
              <a:rPr lang="fr-BE" altLang="fr-FR" sz="2400" smtClean="0"/>
              <a:t>sur la boîte à outils</a:t>
            </a:r>
          </a:p>
          <a:p>
            <a:pPr marL="114300" indent="0">
              <a:buNone/>
            </a:pPr>
            <a:endParaRPr lang="fr-BE" altLang="fr-FR" sz="2200" smtClean="0"/>
          </a:p>
          <a:p>
            <a:pPr marL="114300" indent="0">
              <a:buNone/>
            </a:pPr>
            <a:r>
              <a:rPr lang="fr-BE" altLang="fr-FR" sz="2200" smtClean="0"/>
              <a:t>Support de formation </a:t>
            </a:r>
            <a:r>
              <a:rPr lang="fr-BE" altLang="fr-FR" sz="1600" smtClean="0">
                <a:hlinkClick r:id="rId2"/>
              </a:rPr>
              <a:t>http</a:t>
            </a:r>
            <a:r>
              <a:rPr lang="fr-BE" altLang="fr-FR" sz="1600">
                <a:hlinkClick r:id="rId2"/>
              </a:rPr>
              <a:t>://</a:t>
            </a:r>
            <a:r>
              <a:rPr lang="fr-BE" altLang="fr-FR" sz="1600" smtClean="0">
                <a:hlinkClick r:id="rId2"/>
              </a:rPr>
              <a:t>www2.libnet.ulg.ac.be/bao/docs/Formation_Autorites_ULG11_V2013.pdf</a:t>
            </a:r>
            <a:endParaRPr lang="fr-BE" altLang="fr-FR" sz="1600" smtClean="0"/>
          </a:p>
          <a:p>
            <a:pPr marL="114300" indent="0">
              <a:buNone/>
            </a:pPr>
            <a:endParaRPr lang="fr-BE" altLang="fr-FR" sz="2400" smtClean="0"/>
          </a:p>
          <a:p>
            <a:pPr marL="114300" indent="0">
              <a:buNone/>
            </a:pPr>
            <a:r>
              <a:rPr lang="fr-BE" altLang="fr-FR" sz="2400" smtClean="0"/>
              <a:t>Notices d’autorité : zones obligatoires </a:t>
            </a:r>
          </a:p>
          <a:p>
            <a:pPr marL="114300" indent="0">
              <a:buNone/>
            </a:pPr>
            <a:r>
              <a:rPr lang="fr-BE" altLang="fr-FR" sz="1600">
                <a:hlinkClick r:id="rId3"/>
              </a:rPr>
              <a:t>http://</a:t>
            </a:r>
            <a:r>
              <a:rPr lang="fr-BE" altLang="fr-FR" sz="1600" smtClean="0">
                <a:hlinkClick r:id="rId3"/>
              </a:rPr>
              <a:t>www2.libnet.ulg.ac.be/bao/docs/AUT_ZONES_OBLIGATOIRES.pdf</a:t>
            </a:r>
            <a:endParaRPr lang="fr-BE" altLang="fr-FR" sz="1600" smtClean="0"/>
          </a:p>
          <a:p>
            <a:pPr marL="114300" indent="0">
              <a:buNone/>
            </a:pPr>
            <a:r>
              <a:rPr lang="fr-BE" sz="2400"/>
              <a:t>Notices d'autorité : zones facultatives - zones des </a:t>
            </a:r>
            <a:r>
              <a:rPr lang="fr-BE" sz="2400" smtClean="0"/>
              <a:t>renvois</a:t>
            </a:r>
            <a:endParaRPr lang="fr-BE" sz="2400"/>
          </a:p>
          <a:p>
            <a:pPr marL="114300" indent="0">
              <a:buNone/>
            </a:pPr>
            <a:r>
              <a:rPr lang="fr-BE" altLang="fr-FR" sz="1600" smtClean="0">
                <a:hlinkClick r:id="rId4"/>
              </a:rPr>
              <a:t>http</a:t>
            </a:r>
            <a:r>
              <a:rPr lang="fr-BE" altLang="fr-FR" sz="1600">
                <a:hlinkClick r:id="rId4"/>
              </a:rPr>
              <a:t>://</a:t>
            </a:r>
            <a:r>
              <a:rPr lang="fr-BE" altLang="fr-FR" sz="1600" smtClean="0">
                <a:hlinkClick r:id="rId4"/>
              </a:rPr>
              <a:t>www2.libnet.ulg.ac.be/bao/docs/AUT_ZONES_FACULTATIVES_R.pdf</a:t>
            </a:r>
            <a:endParaRPr lang="fr-BE" altLang="fr-FR" sz="1600" smtClean="0"/>
          </a:p>
          <a:p>
            <a:pPr marL="114300" indent="0">
              <a:buNone/>
            </a:pPr>
            <a:r>
              <a:rPr lang="fr-BE" sz="2400"/>
              <a:t>Notices d'autorité : zones facultatives - Notes et </a:t>
            </a:r>
            <a:r>
              <a:rPr lang="fr-BE" sz="2400" smtClean="0"/>
              <a:t>attributs</a:t>
            </a:r>
            <a:endParaRPr lang="fr-BE" altLang="fr-FR" sz="2400"/>
          </a:p>
          <a:p>
            <a:pPr marL="411480" lvl="1" indent="0">
              <a:buNone/>
            </a:pPr>
            <a:endParaRPr lang="fr-BE" altLang="fr-FR" sz="2200" b="1" smtClean="0"/>
          </a:p>
          <a:p>
            <a:endParaRPr lang="fr-BE" altLang="fr-FR" sz="2200" b="1">
              <a:solidFill>
                <a:srgbClr val="0070C0"/>
              </a:solidFill>
            </a:endParaRPr>
          </a:p>
          <a:p>
            <a:endParaRPr lang="fr-FR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b="1">
                <a:solidFill>
                  <a:schemeClr val="tx1"/>
                </a:solidFill>
              </a:rPr>
              <a:t>Les </a:t>
            </a:r>
            <a:r>
              <a:rPr lang="fr-BE" b="1" smtClean="0">
                <a:solidFill>
                  <a:schemeClr val="tx1"/>
                </a:solidFill>
              </a:rPr>
              <a:t>formats </a:t>
            </a:r>
            <a:r>
              <a:rPr lang="fr-BE" b="1">
                <a:solidFill>
                  <a:schemeClr val="tx1"/>
                </a:solidFill>
              </a:rPr>
              <a:t>MARC</a:t>
            </a:r>
            <a:endParaRPr lang="fr-BE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indent="-274320">
              <a:buNone/>
              <a:defRPr/>
            </a:pPr>
            <a:r>
              <a:rPr lang="fr-BE" b="1" cap="all">
                <a:solidFill>
                  <a:srgbClr val="002060"/>
                </a:solidFill>
              </a:rPr>
              <a:t>Marc21</a:t>
            </a:r>
            <a:r>
              <a:rPr lang="fr-BE" cap="all">
                <a:solidFill>
                  <a:srgbClr val="002060"/>
                </a:solidFill>
              </a:rPr>
              <a:t> </a:t>
            </a:r>
            <a:r>
              <a:rPr lang="fr-BE" b="1" cap="all">
                <a:solidFill>
                  <a:srgbClr val="002060"/>
                </a:solidFill>
              </a:rPr>
              <a:t>comporte 5 Formats </a:t>
            </a:r>
          </a:p>
          <a:p>
            <a:pPr marL="274320" indent="-274320">
              <a:buNone/>
              <a:defRPr/>
            </a:pPr>
            <a:endParaRPr lang="fr-BE" sz="2800">
              <a:solidFill>
                <a:schemeClr val="bg2"/>
              </a:solidFill>
            </a:endParaRPr>
          </a:p>
          <a:p>
            <a:pPr marL="274320" indent="-274320">
              <a:buClr>
                <a:schemeClr val="accent4"/>
              </a:buClr>
              <a:buSzPct val="100000"/>
              <a:buFont typeface="Wingdings" pitchFamily="2" charset="2"/>
              <a:buChar char="Ø"/>
              <a:defRPr/>
            </a:pPr>
            <a:r>
              <a:rPr lang="fr-BE">
                <a:solidFill>
                  <a:schemeClr val="tx2"/>
                </a:solidFill>
              </a:rPr>
              <a:t>Bibliographique </a:t>
            </a:r>
            <a:endParaRPr lang="fr-BE" smtClean="0">
              <a:solidFill>
                <a:schemeClr val="tx2"/>
              </a:solidFill>
            </a:endParaRPr>
          </a:p>
          <a:p>
            <a:pPr marL="274320" indent="-274320">
              <a:buClr>
                <a:schemeClr val="accent4"/>
              </a:buClr>
              <a:buSzPct val="100000"/>
              <a:buFont typeface="Wingdings" pitchFamily="2" charset="2"/>
              <a:buChar char="Ø"/>
              <a:defRPr/>
            </a:pPr>
            <a:r>
              <a:rPr lang="fr-BE" smtClean="0">
                <a:solidFill>
                  <a:schemeClr val="tx2"/>
                </a:solidFill>
              </a:rPr>
              <a:t>Autorités</a:t>
            </a:r>
            <a:endParaRPr lang="fr-BE">
              <a:solidFill>
                <a:schemeClr val="tx2"/>
              </a:solidFill>
            </a:endParaRPr>
          </a:p>
          <a:p>
            <a:pPr marL="274320" indent="-274320">
              <a:buClr>
                <a:schemeClr val="accent6"/>
              </a:buClr>
              <a:buSzPct val="100000"/>
              <a:buFont typeface="Wingdings" pitchFamily="2" charset="2"/>
              <a:buChar char="Ø"/>
              <a:defRPr/>
            </a:pPr>
            <a:r>
              <a:rPr lang="fr-BE">
                <a:solidFill>
                  <a:schemeClr val="tx2"/>
                </a:solidFill>
              </a:rPr>
              <a:t>Classifications</a:t>
            </a:r>
          </a:p>
          <a:p>
            <a:pPr marL="274320" indent="-274320">
              <a:buClr>
                <a:schemeClr val="accent4"/>
              </a:buClr>
              <a:buSzPct val="100000"/>
              <a:buFont typeface="Wingdings" pitchFamily="2" charset="2"/>
              <a:buChar char="Ø"/>
              <a:defRPr/>
            </a:pPr>
            <a:r>
              <a:rPr lang="fr-BE">
                <a:solidFill>
                  <a:schemeClr val="tx2"/>
                </a:solidFill>
              </a:rPr>
              <a:t>Données sur les fonds</a:t>
            </a:r>
          </a:p>
          <a:p>
            <a:pPr marL="274320" indent="-274320">
              <a:buClr>
                <a:schemeClr val="accent6"/>
              </a:buClr>
              <a:buSzPct val="100000"/>
              <a:buFont typeface="Wingdings" pitchFamily="2" charset="2"/>
              <a:buChar char="Ø"/>
              <a:defRPr/>
            </a:pPr>
            <a:r>
              <a:rPr lang="fr-BE">
                <a:solidFill>
                  <a:schemeClr val="tx2"/>
                </a:solidFill>
              </a:rPr>
              <a:t>Renseignements </a:t>
            </a:r>
            <a:r>
              <a:rPr lang="fr-BE" smtClean="0">
                <a:solidFill>
                  <a:schemeClr val="tx2"/>
                </a:solidFill>
              </a:rPr>
              <a:t>communautaires</a:t>
            </a:r>
          </a:p>
          <a:p>
            <a:endParaRPr lang="fr-BE">
              <a:solidFill>
                <a:schemeClr val="tx2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7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7741368" cy="1143000"/>
          </a:xfrm>
        </p:spPr>
        <p:txBody>
          <a:bodyPr/>
          <a:lstStyle/>
          <a:p>
            <a:r>
              <a:rPr lang="fr-BE" altLang="fr-FR" sz="2800" smtClean="0"/>
              <a:t>Structure </a:t>
            </a:r>
            <a:r>
              <a:rPr lang="fr-BE" altLang="fr-FR" sz="2800"/>
              <a:t>d’une notice d’autorité en Marc21</a:t>
            </a:r>
            <a:r>
              <a:rPr lang="fr-BE" altLang="fr-FR" sz="2800" smtClean="0"/>
              <a:t> </a:t>
            </a:r>
            <a:endParaRPr lang="fr-FR" altLang="fr-FR" sz="36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51520" y="980728"/>
            <a:ext cx="8208912" cy="5616624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14300" indent="0">
              <a:buNone/>
            </a:pPr>
            <a:endParaRPr lang="fr-BE" altLang="fr-FR" sz="2400"/>
          </a:p>
          <a:p>
            <a:r>
              <a:rPr lang="fr-BE" altLang="fr-FR" sz="2400"/>
              <a:t>Guide et répertoire</a:t>
            </a:r>
          </a:p>
          <a:p>
            <a:r>
              <a:rPr lang="fr-BE" altLang="fr-FR" sz="2400"/>
              <a:t>N° de contrôle</a:t>
            </a:r>
          </a:p>
          <a:p>
            <a:r>
              <a:rPr lang="fr-BE" altLang="fr-FR" sz="2400"/>
              <a:t>Champs de contrôle (données codées)</a:t>
            </a:r>
          </a:p>
          <a:p>
            <a:r>
              <a:rPr lang="fr-BE" altLang="fr-FR" sz="2400"/>
              <a:t>Champs de données</a:t>
            </a:r>
          </a:p>
          <a:p>
            <a:pPr lvl="1"/>
            <a:r>
              <a:rPr lang="fr-BE" altLang="fr-FR" sz="2000"/>
              <a:t>Vedettes</a:t>
            </a:r>
          </a:p>
          <a:p>
            <a:pPr lvl="1"/>
            <a:r>
              <a:rPr lang="fr-BE" altLang="fr-FR" sz="2000"/>
              <a:t>Rappels et renvois</a:t>
            </a:r>
          </a:p>
          <a:p>
            <a:pPr marL="114300" indent="0">
              <a:buNone/>
            </a:pPr>
            <a:endParaRPr lang="fr-BE" altLang="fr-FR" sz="2400" smtClean="0"/>
          </a:p>
          <a:p>
            <a:pPr marL="411480" lvl="1" indent="0">
              <a:buNone/>
            </a:pPr>
            <a:endParaRPr lang="fr-BE" altLang="fr-FR" sz="1800"/>
          </a:p>
          <a:p>
            <a:pPr marL="411480" lvl="1" indent="0">
              <a:buNone/>
            </a:pPr>
            <a:endParaRPr lang="fr-BE" altLang="fr-FR" sz="2200" b="1" smtClean="0"/>
          </a:p>
          <a:p>
            <a:endParaRPr lang="fr-BE" altLang="fr-FR" sz="2200" b="1">
              <a:solidFill>
                <a:srgbClr val="0070C0"/>
              </a:solidFill>
            </a:endParaRPr>
          </a:p>
          <a:p>
            <a:endParaRPr lang="fr-FR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0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0"/>
            <a:ext cx="7741368" cy="1143000"/>
          </a:xfrm>
        </p:spPr>
        <p:txBody>
          <a:bodyPr/>
          <a:lstStyle/>
          <a:p>
            <a:r>
              <a:rPr lang="fr-BE" altLang="fr-FR" sz="2800" smtClean="0"/>
              <a:t>Structure </a:t>
            </a:r>
            <a:r>
              <a:rPr lang="fr-BE" altLang="fr-FR" sz="2800"/>
              <a:t>d’une notice </a:t>
            </a:r>
            <a:r>
              <a:rPr lang="fr-BE" altLang="fr-FR" sz="2800" smtClean="0"/>
              <a:t>de données sur les fonds </a:t>
            </a:r>
            <a:r>
              <a:rPr lang="fr-BE" altLang="fr-FR" sz="2800"/>
              <a:t>en Marc21</a:t>
            </a:r>
            <a:r>
              <a:rPr lang="fr-BE" altLang="fr-FR" sz="2800" smtClean="0"/>
              <a:t> </a:t>
            </a:r>
            <a:endParaRPr lang="fr-FR" altLang="fr-FR" sz="36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251520" y="980728"/>
            <a:ext cx="8208912" cy="5616624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114300" indent="0">
              <a:buNone/>
            </a:pPr>
            <a:endParaRPr lang="fr-BE" altLang="fr-FR" sz="2400"/>
          </a:p>
          <a:p>
            <a:r>
              <a:rPr lang="fr-BE" altLang="fr-FR" sz="2400"/>
              <a:t>Guide et répertoire</a:t>
            </a:r>
          </a:p>
          <a:p>
            <a:r>
              <a:rPr lang="fr-BE" altLang="fr-FR" sz="2400"/>
              <a:t>N° de contrôle</a:t>
            </a:r>
          </a:p>
          <a:p>
            <a:r>
              <a:rPr lang="fr-BE" altLang="fr-FR" sz="2400"/>
              <a:t>Champs de contrôle (données codées)</a:t>
            </a:r>
          </a:p>
          <a:p>
            <a:r>
              <a:rPr lang="fr-BE" altLang="fr-FR" sz="2400"/>
              <a:t>Champs de données</a:t>
            </a:r>
          </a:p>
          <a:p>
            <a:pPr lvl="1"/>
            <a:r>
              <a:rPr lang="fr-BE" altLang="fr-FR" sz="2000" smtClean="0"/>
              <a:t>Informations de localisation</a:t>
            </a:r>
          </a:p>
          <a:p>
            <a:pPr marL="777240" lvl="2" indent="0">
              <a:buNone/>
            </a:pPr>
            <a:r>
              <a:rPr lang="fr-BE" altLang="fr-FR" smtClean="0">
                <a:solidFill>
                  <a:srgbClr val="7030A0"/>
                </a:solidFill>
              </a:rPr>
              <a:t>852 #4 $$a BeLU $$b code de bibliothèque $$c code de localisation $$j cote de rangement</a:t>
            </a:r>
          </a:p>
          <a:p>
            <a:pPr marL="777240" lvl="2" indent="0">
              <a:buNone/>
            </a:pPr>
            <a:r>
              <a:rPr lang="fr-BE" altLang="fr-FR" sz="1800" smtClean="0"/>
              <a:t>Dans Alma : Ctrl+F pour ouvrir le formulaire de saisie</a:t>
            </a:r>
          </a:p>
          <a:p>
            <a:pPr lvl="1"/>
            <a:r>
              <a:rPr lang="fr-BE" altLang="fr-FR" sz="2000" smtClean="0"/>
              <a:t>Notes</a:t>
            </a:r>
          </a:p>
          <a:p>
            <a:pPr lvl="1"/>
            <a:r>
              <a:rPr lang="fr-BE" altLang="fr-FR" sz="2000" smtClean="0"/>
              <a:t>Chronologie et énumération</a:t>
            </a:r>
            <a:endParaRPr lang="fr-BE" altLang="fr-FR" sz="2000"/>
          </a:p>
          <a:p>
            <a:pPr marL="114300" indent="0">
              <a:buNone/>
            </a:pPr>
            <a:endParaRPr lang="fr-BE" altLang="fr-FR" sz="2400" smtClean="0"/>
          </a:p>
          <a:p>
            <a:pPr marL="411480" lvl="1" indent="0">
              <a:buNone/>
            </a:pPr>
            <a:endParaRPr lang="fr-BE" altLang="fr-FR" sz="1800"/>
          </a:p>
          <a:p>
            <a:pPr marL="411480" lvl="1" indent="0">
              <a:buNone/>
            </a:pPr>
            <a:endParaRPr lang="fr-BE" altLang="fr-FR" sz="2200" b="1" smtClean="0"/>
          </a:p>
          <a:p>
            <a:endParaRPr lang="fr-BE" altLang="fr-FR" sz="2200" b="1">
              <a:solidFill>
                <a:srgbClr val="0070C0"/>
              </a:solidFill>
            </a:endParaRPr>
          </a:p>
          <a:p>
            <a:endParaRPr lang="fr-FR" altLang="fr-FR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63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BE" altLang="fr-FR" smtClean="0">
                <a:solidFill>
                  <a:schemeClr val="tx1"/>
                </a:solidFill>
              </a:rPr>
              <a:t>Marc et normes de catalogage</a:t>
            </a:r>
            <a:endParaRPr lang="fr-FR" altLang="fr-FR" smtClean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fr-FR" altLang="fr-FR" sz="2800" smtClean="0"/>
          </a:p>
          <a:p>
            <a:pPr marL="114300" indent="0">
              <a:buNone/>
            </a:pPr>
            <a:endParaRPr lang="fr-FR" altLang="fr-FR" sz="2800"/>
          </a:p>
          <a:p>
            <a:pPr marL="114300" indent="0">
              <a:buNone/>
            </a:pPr>
            <a:endParaRPr lang="fr-FR" altLang="fr-FR" sz="2800" smtClean="0"/>
          </a:p>
          <a:p>
            <a:endParaRPr lang="fr-FR" altLang="fr-FR" sz="2800"/>
          </a:p>
        </p:txBody>
      </p:sp>
      <p:sp>
        <p:nvSpPr>
          <p:cNvPr id="13316" name="Rectangle 4"/>
          <p:cNvSpPr>
            <a:spLocks noGrp="1" noChangeArrowheads="1"/>
          </p:cNvSpPr>
          <p:nvPr>
            <p:ph sz="half" idx="2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endParaRPr lang="fr-FR" altLang="fr-FR" sz="2800" smtClean="0"/>
          </a:p>
          <a:p>
            <a:endParaRPr lang="fr-FR" altLang="fr-FR" sz="2800"/>
          </a:p>
          <a:p>
            <a:endParaRPr lang="fr-FR" altLang="fr-FR" sz="2800" smtClean="0"/>
          </a:p>
          <a:p>
            <a:endParaRPr lang="fr-FR" altLang="fr-FR" sz="2800"/>
          </a:p>
          <a:p>
            <a:endParaRPr lang="fr-FR" altLang="fr-FR" sz="2800" smtClean="0"/>
          </a:p>
          <a:p>
            <a:endParaRPr lang="fr-FR" altLang="fr-FR" sz="2800"/>
          </a:p>
          <a:p>
            <a:endParaRPr lang="fr-FR" altLang="fr-FR" sz="2800" smtClean="0"/>
          </a:p>
          <a:p>
            <a:endParaRPr lang="fr-FR" altLang="fr-FR" sz="2800"/>
          </a:p>
        </p:txBody>
      </p:sp>
      <p:sp>
        <p:nvSpPr>
          <p:cNvPr id="2" name="Rectangle à coins arrondis 1"/>
          <p:cNvSpPr/>
          <p:nvPr/>
        </p:nvSpPr>
        <p:spPr>
          <a:xfrm>
            <a:off x="539552" y="1437734"/>
            <a:ext cx="2880320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altLang="fr-FR">
                <a:solidFill>
                  <a:srgbClr val="0070C0"/>
                </a:solidFill>
              </a:rPr>
              <a:t>ISBD (M), ISBD (A), ISBD (S), ISBD (CM), …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2204864"/>
            <a:ext cx="2880320" cy="9144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indent="0">
              <a:buNone/>
            </a:pPr>
            <a:r>
              <a:rPr lang="fr-FR" altLang="fr-FR">
                <a:solidFill>
                  <a:srgbClr val="002060"/>
                </a:solidFill>
              </a:rPr>
              <a:t>2011 : ISBD </a:t>
            </a:r>
            <a:r>
              <a:rPr lang="fr-BE">
                <a:solidFill>
                  <a:srgbClr val="002060"/>
                </a:solidFill>
              </a:rPr>
              <a:t>Consolidated edition</a:t>
            </a:r>
            <a:endParaRPr lang="fr-FR" altLang="fr-FR">
              <a:solidFill>
                <a:srgbClr val="00206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76219" y="3299381"/>
            <a:ext cx="2880320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altLang="fr-FR">
                <a:solidFill>
                  <a:srgbClr val="0070C0"/>
                </a:solidFill>
              </a:rPr>
              <a:t>Structure ISBD : « Zones », « éléments »</a:t>
            </a:r>
          </a:p>
          <a:p>
            <a:endParaRPr lang="fr-FR" alt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574781" y="4512665"/>
            <a:ext cx="2880320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altLang="fr-FR" smtClean="0">
                <a:solidFill>
                  <a:srgbClr val="0070C0"/>
                </a:solidFill>
              </a:rPr>
              <a:t>ISBD/AFNOR </a:t>
            </a:r>
            <a:r>
              <a:rPr lang="fr-FR" altLang="fr-FR">
                <a:solidFill>
                  <a:srgbClr val="0070C0"/>
                </a:solidFill>
              </a:rPr>
              <a:t>&gt;&lt; AACR</a:t>
            </a:r>
          </a:p>
          <a:p>
            <a:endParaRPr lang="fr-FR" alt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1078880" y="5326360"/>
            <a:ext cx="2880320" cy="9144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indent="0">
              <a:buNone/>
            </a:pPr>
            <a:r>
              <a:rPr lang="fr-BE" altLang="fr-FR" sz="2000" b="1" smtClean="0">
                <a:solidFill>
                  <a:srgbClr val="002060"/>
                </a:solidFill>
              </a:rPr>
              <a:t>RDA</a:t>
            </a:r>
            <a:endParaRPr lang="fr-FR" altLang="fr-FR" sz="2000" b="1">
              <a:solidFill>
                <a:srgbClr val="002060"/>
              </a:solidFill>
            </a:endParaRPr>
          </a:p>
        </p:txBody>
      </p:sp>
      <p:sp>
        <p:nvSpPr>
          <p:cNvPr id="3" name="Ellipse 2"/>
          <p:cNvSpPr/>
          <p:nvPr/>
        </p:nvSpPr>
        <p:spPr>
          <a:xfrm>
            <a:off x="5025946" y="1412776"/>
            <a:ext cx="3409334" cy="129614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altLang="fr-FR" smtClean="0">
                <a:solidFill>
                  <a:schemeClr val="tx1"/>
                </a:solidFill>
              </a:rPr>
              <a:t>Formats </a:t>
            </a:r>
            <a:r>
              <a:rPr lang="fr-FR" altLang="fr-FR">
                <a:solidFill>
                  <a:schemeClr val="tx1"/>
                </a:solidFill>
              </a:rPr>
              <a:t>Marc </a:t>
            </a:r>
            <a:r>
              <a:rPr lang="fr-FR" altLang="fr-FR" smtClean="0">
                <a:solidFill>
                  <a:schemeClr val="tx1"/>
                </a:solidFill>
              </a:rPr>
              <a:t>Bibliographiques </a:t>
            </a:r>
            <a:r>
              <a:rPr lang="fr-FR" altLang="fr-FR">
                <a:solidFill>
                  <a:schemeClr val="tx1"/>
                </a:solidFill>
              </a:rPr>
              <a:t>« multimedia »</a:t>
            </a:r>
          </a:p>
        </p:txBody>
      </p:sp>
      <p:sp>
        <p:nvSpPr>
          <p:cNvPr id="11" name="Ellipse 10"/>
          <p:cNvSpPr/>
          <p:nvPr/>
        </p:nvSpPr>
        <p:spPr>
          <a:xfrm>
            <a:off x="4717423" y="2834241"/>
            <a:ext cx="3744416" cy="162018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altLang="fr-FR">
                <a:solidFill>
                  <a:schemeClr val="tx1"/>
                </a:solidFill>
              </a:rPr>
              <a:t>Structure Marc : « Blocs fonctionnels », « champ », « sous-champ »</a:t>
            </a:r>
          </a:p>
        </p:txBody>
      </p:sp>
      <p:sp>
        <p:nvSpPr>
          <p:cNvPr id="12" name="Ellipse 11"/>
          <p:cNvSpPr/>
          <p:nvPr/>
        </p:nvSpPr>
        <p:spPr>
          <a:xfrm>
            <a:off x="5243377" y="4513549"/>
            <a:ext cx="3218462" cy="106098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altLang="fr-FR">
                <a:solidFill>
                  <a:schemeClr val="tx1"/>
                </a:solidFill>
              </a:rPr>
              <a:t>Unimarc &gt;&lt; Marc21</a:t>
            </a:r>
          </a:p>
        </p:txBody>
      </p:sp>
      <p:sp>
        <p:nvSpPr>
          <p:cNvPr id="4" name="Flèche courbée vers la droite 3"/>
          <p:cNvSpPr/>
          <p:nvPr/>
        </p:nvSpPr>
        <p:spPr>
          <a:xfrm>
            <a:off x="192837" y="1968568"/>
            <a:ext cx="375850" cy="890655"/>
          </a:xfrm>
          <a:prstGeom prst="curvedRightArrow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sp>
        <p:nvSpPr>
          <p:cNvPr id="14" name="Flèche courbée vers la droite 13"/>
          <p:cNvSpPr/>
          <p:nvPr/>
        </p:nvSpPr>
        <p:spPr>
          <a:xfrm>
            <a:off x="226127" y="5191789"/>
            <a:ext cx="375850" cy="890655"/>
          </a:xfrm>
          <a:prstGeom prst="curvedRightArrow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chemeClr val="tx1"/>
              </a:solidFill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3481009" y="2034361"/>
            <a:ext cx="1533910" cy="0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3467751" y="3644331"/>
            <a:ext cx="1164122" cy="0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V="1">
            <a:off x="3607156" y="5203799"/>
            <a:ext cx="1585140" cy="27956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e 20"/>
          <p:cNvSpPr/>
          <p:nvPr/>
        </p:nvSpPr>
        <p:spPr>
          <a:xfrm>
            <a:off x="3332929" y="5753298"/>
            <a:ext cx="3218462" cy="1060989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altLang="fr-FR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BIBFRAME?</a:t>
            </a:r>
            <a:endParaRPr lang="fr-FR" altLang="fr-FR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4" name="Connecteur droit avec flèche 23"/>
          <p:cNvCxnSpPr/>
          <p:nvPr/>
        </p:nvCxnSpPr>
        <p:spPr>
          <a:xfrm>
            <a:off x="2856026" y="5942509"/>
            <a:ext cx="1103174" cy="392789"/>
          </a:xfrm>
          <a:prstGeom prst="straightConnector1">
            <a:avLst/>
          </a:prstGeom>
          <a:ln w="38100">
            <a:solidFill>
              <a:srgbClr val="7030A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18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Supports de travail</a:t>
            </a:r>
            <a:endParaRPr lang="fr-BE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/>
              <a:t>Les formats Marc21 en français : </a:t>
            </a:r>
            <a:r>
              <a:rPr lang="fr-BE" smtClean="0">
                <a:hlinkClick r:id="rId2"/>
              </a:rPr>
              <a:t>www.marc21.ca</a:t>
            </a:r>
            <a:endParaRPr lang="fr-BE" smtClean="0"/>
          </a:p>
          <a:p>
            <a:r>
              <a:rPr lang="fr-BE"/>
              <a:t>Les formats Marc21 en anglais : </a:t>
            </a:r>
            <a:r>
              <a:rPr lang="fr-BE">
                <a:hlinkClick r:id="rId3"/>
              </a:rPr>
              <a:t>http://www.loc.gov/marc</a:t>
            </a:r>
            <a:r>
              <a:rPr lang="fr-BE" smtClean="0">
                <a:hlinkClick r:id="rId3"/>
              </a:rPr>
              <a:t>/</a:t>
            </a:r>
            <a:endParaRPr lang="fr-BE" smtClean="0"/>
          </a:p>
          <a:p>
            <a:endParaRPr lang="fr-BE"/>
          </a:p>
          <a:p>
            <a:r>
              <a:rPr lang="fr-BE" smtClean="0"/>
              <a:t>Dans ALMA l’onglet ‘Info’ dans le module de catalogage (Metadata editor) : lien pour chaque champ vers le format Marc21 en anglais</a:t>
            </a:r>
          </a:p>
          <a:p>
            <a:endParaRPr lang="fr-BE"/>
          </a:p>
          <a:p>
            <a:pPr marL="114300" indent="0">
              <a:buNone/>
            </a:pPr>
            <a:endParaRPr lang="fr-BE" smtClean="0"/>
          </a:p>
          <a:p>
            <a:r>
              <a:rPr lang="fr-BE" sz="1800"/>
              <a:t>(Pour info, les formats Unimarc en français : </a:t>
            </a:r>
            <a:r>
              <a:rPr lang="fr-BE" sz="1800">
                <a:hlinkClick r:id="rId4"/>
              </a:rPr>
              <a:t>http://</a:t>
            </a:r>
            <a:r>
              <a:rPr lang="fr-BE" sz="1800" smtClean="0">
                <a:hlinkClick r:id="rId4"/>
              </a:rPr>
              <a:t>www.bnf.fr/fr/professionnels/f_um/s.format_unimarc_notices_bibliographie.html</a:t>
            </a:r>
            <a:r>
              <a:rPr lang="fr-BE" sz="1800" smtClean="0"/>
              <a:t> )</a:t>
            </a:r>
          </a:p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21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Alma et Marc21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1259632" y="1433809"/>
            <a:ext cx="2592288" cy="129614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92500" lnSpcReduction="20000"/>
          </a:bodyPr>
          <a:lstStyle/>
          <a:p>
            <a:pPr marL="114300" indent="0" algn="ctr">
              <a:buNone/>
            </a:pPr>
            <a:r>
              <a:rPr lang="fr-BE" smtClean="0">
                <a:solidFill>
                  <a:srgbClr val="002060"/>
                </a:solidFill>
              </a:rPr>
              <a:t>Notice bibliographique</a:t>
            </a:r>
            <a:endParaRPr lang="fr-BE">
              <a:solidFill>
                <a:srgbClr val="002060"/>
              </a:solidFill>
            </a:endParaRPr>
          </a:p>
          <a:p>
            <a:pPr marL="114300" indent="0" algn="ctr">
              <a:buNone/>
            </a:pPr>
            <a:r>
              <a:rPr lang="fr-BE" smtClean="0">
                <a:solidFill>
                  <a:srgbClr val="FF0000"/>
                </a:solidFill>
              </a:rPr>
              <a:t>MARC21 BIBLIOGRAPHIQUE</a:t>
            </a:r>
            <a:endParaRPr lang="fr-BE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868144" y="1196753"/>
            <a:ext cx="2376264" cy="93610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mtClean="0">
              <a:solidFill>
                <a:srgbClr val="002060"/>
              </a:solidFill>
            </a:endParaRPr>
          </a:p>
          <a:p>
            <a:pPr algn="ctr"/>
            <a:r>
              <a:rPr lang="fr-BE" smtClean="0">
                <a:solidFill>
                  <a:srgbClr val="002060"/>
                </a:solidFill>
              </a:rPr>
              <a:t>Notices Autorités</a:t>
            </a:r>
          </a:p>
          <a:p>
            <a:pPr algn="ctr"/>
            <a:r>
              <a:rPr lang="fr-BE">
                <a:solidFill>
                  <a:srgbClr val="FF0000"/>
                </a:solidFill>
              </a:rPr>
              <a:t>MARC21 </a:t>
            </a:r>
            <a:r>
              <a:rPr lang="fr-BE" smtClean="0">
                <a:solidFill>
                  <a:srgbClr val="FF0000"/>
                </a:solidFill>
              </a:rPr>
              <a:t>AUTORITÉS</a:t>
            </a:r>
            <a:endParaRPr lang="fr-BE">
              <a:solidFill>
                <a:srgbClr val="FF0000"/>
              </a:solidFill>
            </a:endParaRPr>
          </a:p>
          <a:p>
            <a:pPr algn="ctr"/>
            <a:endParaRPr lang="fr-BE" dirty="0">
              <a:solidFill>
                <a:srgbClr val="00206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079612" y="3283403"/>
            <a:ext cx="2952328" cy="914400"/>
          </a:xfrm>
          <a:prstGeom prst="roundRect">
            <a:avLst>
              <a:gd name="adj" fmla="val 13697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>
                <a:solidFill>
                  <a:srgbClr val="002060"/>
                </a:solidFill>
              </a:rPr>
              <a:t>Notice(s</a:t>
            </a:r>
            <a:r>
              <a:rPr lang="fr-BE" smtClean="0">
                <a:solidFill>
                  <a:srgbClr val="002060"/>
                </a:solidFill>
              </a:rPr>
              <a:t>) HOL</a:t>
            </a:r>
          </a:p>
          <a:p>
            <a:pPr algn="ctr"/>
            <a:r>
              <a:rPr lang="fr-BE" smtClean="0">
                <a:solidFill>
                  <a:srgbClr val="FF0000"/>
                </a:solidFill>
              </a:rPr>
              <a:t>MARC21 DONNÉES SUR LES FONDS</a:t>
            </a:r>
            <a:endParaRPr lang="fr-BE" dirty="0">
              <a:solidFill>
                <a:srgbClr val="002060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575556" y="4681716"/>
            <a:ext cx="1620180" cy="76350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b="1" dirty="0" smtClean="0">
                <a:solidFill>
                  <a:srgbClr val="0070C0"/>
                </a:solidFill>
              </a:rPr>
              <a:t>Exemplaire</a:t>
            </a:r>
            <a:endParaRPr lang="fr-BE" sz="1400" b="1" dirty="0">
              <a:solidFill>
                <a:srgbClr val="0070C0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2627784" y="4751253"/>
            <a:ext cx="1620180" cy="763508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b="1" dirty="0" smtClean="0">
                <a:solidFill>
                  <a:srgbClr val="0070C0"/>
                </a:solidFill>
              </a:rPr>
              <a:t>Exemplaire</a:t>
            </a:r>
            <a:endParaRPr lang="fr-BE" sz="1400" b="1" dirty="0">
              <a:solidFill>
                <a:srgbClr val="0070C0"/>
              </a:solidFill>
            </a:endParaRPr>
          </a:p>
        </p:txBody>
      </p:sp>
      <p:cxnSp>
        <p:nvCxnSpPr>
          <p:cNvPr id="13" name="Connecteur droit 12"/>
          <p:cNvCxnSpPr>
            <a:endCxn id="7" idx="1"/>
          </p:cNvCxnSpPr>
          <p:nvPr/>
        </p:nvCxnSpPr>
        <p:spPr>
          <a:xfrm>
            <a:off x="3851920" y="1664805"/>
            <a:ext cx="2016224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3851920" y="1844824"/>
            <a:ext cx="2016224" cy="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627784" y="2729953"/>
            <a:ext cx="0" cy="553450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>
            <a:stCxn id="8" idx="2"/>
            <a:endCxn id="9" idx="0"/>
          </p:cNvCxnSpPr>
          <p:nvPr/>
        </p:nvCxnSpPr>
        <p:spPr>
          <a:xfrm flipH="1">
            <a:off x="1385646" y="4197803"/>
            <a:ext cx="1170130" cy="483913"/>
          </a:xfrm>
          <a:prstGeom prst="straightConnector1">
            <a:avLst/>
          </a:prstGeom>
          <a:ln w="1587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>
            <a:stCxn id="8" idx="2"/>
            <a:endCxn id="11" idx="0"/>
          </p:cNvCxnSpPr>
          <p:nvPr/>
        </p:nvCxnSpPr>
        <p:spPr>
          <a:xfrm>
            <a:off x="2555776" y="4197803"/>
            <a:ext cx="882098" cy="553450"/>
          </a:xfrm>
          <a:prstGeom prst="straightConnector1">
            <a:avLst/>
          </a:prstGeom>
          <a:ln w="15875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arenthèse fermante 24"/>
          <p:cNvSpPr/>
          <p:nvPr/>
        </p:nvSpPr>
        <p:spPr>
          <a:xfrm>
            <a:off x="4247964" y="3740603"/>
            <a:ext cx="972108" cy="1530664"/>
          </a:xfrm>
          <a:prstGeom prst="rightBracket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26" name="ZoneTexte 25"/>
          <p:cNvSpPr txBox="1"/>
          <p:nvPr/>
        </p:nvSpPr>
        <p:spPr>
          <a:xfrm>
            <a:off x="5508104" y="4505935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mtClean="0">
                <a:solidFill>
                  <a:srgbClr val="00B050"/>
                </a:solidFill>
              </a:rPr>
              <a:t>Inventaire physique</a:t>
            </a:r>
            <a:endParaRPr lang="fr-BE">
              <a:solidFill>
                <a:srgbClr val="00B050"/>
              </a:solidFill>
            </a:endParaRPr>
          </a:p>
        </p:txBody>
      </p:sp>
      <p:cxnSp>
        <p:nvCxnSpPr>
          <p:cNvPr id="27" name="Connecteur droit 26"/>
          <p:cNvCxnSpPr/>
          <p:nvPr/>
        </p:nvCxnSpPr>
        <p:spPr>
          <a:xfrm>
            <a:off x="3851920" y="2636912"/>
            <a:ext cx="2016224" cy="43204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5940152" y="2930269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mtClean="0">
                <a:solidFill>
                  <a:srgbClr val="00B050"/>
                </a:solidFill>
              </a:rPr>
              <a:t>Inventaire électronique</a:t>
            </a:r>
            <a:endParaRPr lang="fr-BE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71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BE" altLang="fr-FR" smtClean="0"/>
              <a:t>Marc et Norme ISO2709</a:t>
            </a:r>
            <a:endParaRPr lang="fr-FR" altLang="fr-FR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BE" altLang="fr-FR" i="1" smtClean="0"/>
              <a:t>( ISO-2709 Norme pour l’échange d’information bibliographique : définit la disposition des données)</a:t>
            </a:r>
          </a:p>
          <a:p>
            <a:endParaRPr lang="fr-BE" altLang="fr-FR" i="1" smtClean="0"/>
          </a:p>
          <a:p>
            <a:pPr>
              <a:buFont typeface="Wingdings" panose="05000000000000000000" pitchFamily="2" charset="2"/>
              <a:buNone/>
            </a:pPr>
            <a:r>
              <a:rPr lang="fr-BE" altLang="fr-FR" smtClean="0"/>
              <a:t>Formats Marc structurés selon ISO-2709</a:t>
            </a:r>
          </a:p>
          <a:p>
            <a:pPr algn="ctr">
              <a:buFont typeface="Wingdings" panose="05000000000000000000" pitchFamily="2" charset="2"/>
              <a:buNone/>
            </a:pPr>
            <a:endParaRPr lang="fr-FR" altLang="fr-FR" sz="3600" smtClean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BE" smtClean="0"/>
              <a:t>Alma @ ULg – Resource Management – MARC21</a:t>
            </a:r>
            <a:endParaRPr lang="en-US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7ED75-B537-4810-9364-B7D9FE7FDC55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Grp="1"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463" y="3237153"/>
            <a:ext cx="7667945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2814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Personnalisé 5">
      <a:dk1>
        <a:srgbClr val="2F2B20"/>
      </a:dk1>
      <a:lt1>
        <a:srgbClr val="FFFFFF"/>
      </a:lt1>
      <a:dk2>
        <a:srgbClr val="3C4457"/>
      </a:dk2>
      <a:lt2>
        <a:srgbClr val="FBBE34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FO_ALMA</Template>
  <TotalTime>1189</TotalTime>
  <Words>2620</Words>
  <Application>Microsoft Office PowerPoint</Application>
  <PresentationFormat>Affichage à l'écran (4:3)</PresentationFormat>
  <Paragraphs>681</Paragraphs>
  <Slides>51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51</vt:i4>
      </vt:variant>
    </vt:vector>
  </HeadingPairs>
  <TitlesOfParts>
    <vt:vector size="60" baseType="lpstr">
      <vt:lpstr>Arial</vt:lpstr>
      <vt:lpstr>Arial Rounded MT Bold</vt:lpstr>
      <vt:lpstr>Book Antiqua</vt:lpstr>
      <vt:lpstr>Calibri</vt:lpstr>
      <vt:lpstr>Courier New</vt:lpstr>
      <vt:lpstr>Symbol</vt:lpstr>
      <vt:lpstr>Wingdings</vt:lpstr>
      <vt:lpstr>Wingdings 2</vt:lpstr>
      <vt:lpstr>Contiguïté</vt:lpstr>
      <vt:lpstr>INTRODUCTION AU MARC 21 </vt:lpstr>
      <vt:lpstr>MARC   Machine Readable Cataloguing  Catalogue lisible par machine</vt:lpstr>
      <vt:lpstr>Les formats MARC</vt:lpstr>
      <vt:lpstr>Les formats MARC</vt:lpstr>
      <vt:lpstr>Les formats MARC</vt:lpstr>
      <vt:lpstr>Marc et normes de catalogage</vt:lpstr>
      <vt:lpstr>Supports de travail</vt:lpstr>
      <vt:lpstr>Alma et Marc21</vt:lpstr>
      <vt:lpstr>Marc et Norme ISO2709</vt:lpstr>
      <vt:lpstr>Structure d’un enregistrement Marc </vt:lpstr>
      <vt:lpstr>Représentation schématique</vt:lpstr>
      <vt:lpstr>Le « Label de notice »</vt:lpstr>
      <vt:lpstr>Le « Répertoire »</vt:lpstr>
      <vt:lpstr>Les « Blocs fonctionnels » comprennent</vt:lpstr>
      <vt:lpstr>Blocs fonctionnels du format Bibliographique</vt:lpstr>
      <vt:lpstr>Blocs fonctionnels du format Autorités</vt:lpstr>
      <vt:lpstr>Structure des blocs fonctionnels</vt:lpstr>
      <vt:lpstr>chaque champ est composé</vt:lpstr>
      <vt:lpstr>On aura donc ceci:</vt:lpstr>
      <vt:lpstr>Structure d’une notice bibliographique en Marc</vt:lpstr>
      <vt:lpstr>Guide</vt:lpstr>
      <vt:lpstr>Guide</vt:lpstr>
      <vt:lpstr>Zones de contrôle 00X</vt:lpstr>
      <vt:lpstr>Zones de contrôle 00X 007 : zone fixe de description matérielle (R)</vt:lpstr>
      <vt:lpstr>Zones de contrôle 00X 007 : zone fixe de description matérielle (R)</vt:lpstr>
      <vt:lpstr>Zones de contrôle 00X 007 : zone fixe de description matérielle (R)</vt:lpstr>
      <vt:lpstr>Zones de contrôle 00X 008 : éléments de longueur fixe (NR)</vt:lpstr>
      <vt:lpstr>Zones de contrôle 00X 008 : éléments de longueur fixe (NR)</vt:lpstr>
      <vt:lpstr>Zones de contrôle 00X 008 : éléments de longueur fixe (NR)</vt:lpstr>
      <vt:lpstr>Zones de contrôle 00X 008 : éléments de longueur fixe (NR)</vt:lpstr>
      <vt:lpstr>Zones de contrôle 00X 008 : éléments de longueur fixe (NR)</vt:lpstr>
      <vt:lpstr> Champs de données  Numéros et codes </vt:lpstr>
      <vt:lpstr> Champs de données  </vt:lpstr>
      <vt:lpstr> Champs de données  Vedettes principales (NR) </vt:lpstr>
      <vt:lpstr>Champs de données Zones de titre ou associées au titre</vt:lpstr>
      <vt:lpstr>Champs de données Zones de titre ou associées au titre</vt:lpstr>
      <vt:lpstr> Champs de données  Zones d’édition, adresse bibliographique, etc. </vt:lpstr>
      <vt:lpstr> Champs de données  Zones d’édition, adresse bibliographique, etc.  </vt:lpstr>
      <vt:lpstr> Champs de données Zones de description matérielle </vt:lpstr>
      <vt:lpstr>Champs de données Zones de description matérielle </vt:lpstr>
      <vt:lpstr>Champs de données Zones de description matérielle </vt:lpstr>
      <vt:lpstr> Champs de données Mentions de collection  </vt:lpstr>
      <vt:lpstr>  Champs de données Notes    </vt:lpstr>
      <vt:lpstr> Champs de données  Zones d’accès aux sujets </vt:lpstr>
      <vt:lpstr> Champs de données  Zones d’accès aux sujets </vt:lpstr>
      <vt:lpstr> Champs de données  Vedette secondaires 70X-75X </vt:lpstr>
      <vt:lpstr> Champs de données Zones de liaisons 76X-78X  </vt:lpstr>
      <vt:lpstr> Champs de données Zones locales  </vt:lpstr>
      <vt:lpstr> Structure d’une notice d’autorité en Marc21  </vt:lpstr>
      <vt:lpstr>Structure d’une notice d’autorité en Marc21 </vt:lpstr>
      <vt:lpstr>Structure d’une notice de données sur les fonds en Marc21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Laurence Richelle</dc:creator>
  <cp:lastModifiedBy>Laurence Richelle</cp:lastModifiedBy>
  <cp:revision>84</cp:revision>
  <cp:lastPrinted>2017-03-16T12:40:01Z</cp:lastPrinted>
  <dcterms:created xsi:type="dcterms:W3CDTF">2014-10-28T10:20:46Z</dcterms:created>
  <dcterms:modified xsi:type="dcterms:W3CDTF">2017-09-12T10:29:14Z</dcterms:modified>
</cp:coreProperties>
</file>