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4" r:id="rId2"/>
  </p:sldMasterIdLst>
  <p:notesMasterIdLst>
    <p:notesMasterId r:id="rId86"/>
  </p:notesMasterIdLst>
  <p:sldIdLst>
    <p:sldId id="256" r:id="rId3"/>
    <p:sldId id="257" r:id="rId4"/>
    <p:sldId id="258" r:id="rId5"/>
    <p:sldId id="259" r:id="rId6"/>
    <p:sldId id="348" r:id="rId7"/>
    <p:sldId id="260" r:id="rId8"/>
    <p:sldId id="261" r:id="rId9"/>
    <p:sldId id="262" r:id="rId10"/>
    <p:sldId id="263" r:id="rId11"/>
    <p:sldId id="264" r:id="rId12"/>
    <p:sldId id="265" r:id="rId13"/>
    <p:sldId id="266" r:id="rId14"/>
    <p:sldId id="267" r:id="rId15"/>
    <p:sldId id="268" r:id="rId16"/>
    <p:sldId id="269" r:id="rId17"/>
    <p:sldId id="271" r:id="rId18"/>
    <p:sldId id="272" r:id="rId19"/>
    <p:sldId id="270" r:id="rId20"/>
    <p:sldId id="273" r:id="rId21"/>
    <p:sldId id="276" r:id="rId22"/>
    <p:sldId id="277" r:id="rId23"/>
    <p:sldId id="278" r:id="rId24"/>
    <p:sldId id="275"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38"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39" r:id="rId63"/>
    <p:sldId id="316" r:id="rId64"/>
    <p:sldId id="318" r:id="rId65"/>
    <p:sldId id="340" r:id="rId66"/>
    <p:sldId id="320" r:id="rId67"/>
    <p:sldId id="321" r:id="rId68"/>
    <p:sldId id="322" r:id="rId69"/>
    <p:sldId id="323" r:id="rId70"/>
    <p:sldId id="324" r:id="rId71"/>
    <p:sldId id="325" r:id="rId72"/>
    <p:sldId id="326" r:id="rId73"/>
    <p:sldId id="327" r:id="rId74"/>
    <p:sldId id="328" r:id="rId75"/>
    <p:sldId id="329" r:id="rId76"/>
    <p:sldId id="342" r:id="rId77"/>
    <p:sldId id="343" r:id="rId78"/>
    <p:sldId id="344" r:id="rId79"/>
    <p:sldId id="345" r:id="rId80"/>
    <p:sldId id="347" r:id="rId81"/>
    <p:sldId id="334" r:id="rId82"/>
    <p:sldId id="335" r:id="rId83"/>
    <p:sldId id="336" r:id="rId84"/>
    <p:sldId id="337" r:id="rId85"/>
  </p:sldIdLst>
  <p:sldSz cx="9144000" cy="5143500" type="screen16x9"/>
  <p:notesSz cx="6858000" cy="9144000"/>
  <p:embeddedFontLst>
    <p:embeddedFont>
      <p:font typeface="Source Sans Pro" panose="020B0503030403020204" pitchFamily="34" charset="0"/>
      <p:regular r:id="rId87"/>
      <p:bold r:id="rId88"/>
      <p:italic r:id="rId89"/>
      <p:boldItalic r:id="rId9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187">
          <p15:clr>
            <a:srgbClr val="A4A3A4"/>
          </p15:clr>
        </p15:guide>
        <p15:guide id="2" pos="5556">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93" roundtripDataSignature="AMtx7mgRijJxlV2a/Aw4JCsgovq6sqG2w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3" d="100"/>
          <a:sy n="133" d="100"/>
        </p:scale>
        <p:origin x="906" y="126"/>
      </p:cViewPr>
      <p:guideLst>
        <p:guide orient="horz" pos="1187"/>
        <p:guide pos="555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font" Target="fonts/font3.fnt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font" Target="fonts/font4.fntdata"/><Relationship Id="rId95" Type="http://schemas.openxmlformats.org/officeDocument/2006/relationships/viewProps" Target="view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customschemas.google.com/relationships/presentationmetadata" Target="meta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font" Target="fonts/font2.fntdata"/><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notesMaster" Target="notesMasters/notesMaster1.xml"/><Relationship Id="rId9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font" Target="fonts/font1.fntdata"/><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fr-FR"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23" name="Google Shape;12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78" name="Google Shape;178;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07" name="Google Shape;207;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3" name="Google Shape;213;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9" name="Google Shape;21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2" name="Google Shape;232;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0" name="Google Shape;240;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27" name="Google Shape;227;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7" name="Google Shape;247;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29" name="Google Shape;12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7" name="Google Shape;267;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5" name="Google Shape;275;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3" name="Google Shape;283;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62" name="Google Shape;262;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1" name="Google Shape;291;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9" name="Google Shape;299;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6" name="Google Shape;306;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15" name="Google Shape;315;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2" name="Google Shape;322;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30" name="Google Shape;330;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35" name="Google Shape;13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6" name="Google Shape;336;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2" name="Google Shape;342;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0" name="Google Shape;350;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58" name="Google Shape;358;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4" name="Google Shape;364;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0" name="Google Shape;370;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8" name="Google Shape;378;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6" name="Google Shape;386;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3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4" name="Google Shape;394;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3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2" name="Google Shape;402;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 name="Google Shape;14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4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0" name="Google Shape;410;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4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8" name="Google Shape;418;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4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7" name="Google Shape;427;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6" name="Google Shape;436;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445" name="Google Shape;445;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451" name="Google Shape;451;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4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998950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4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0" name="Google Shape;470;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8" name="Google Shape;478;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4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8" name="Google Shape;488;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 name="Google Shape;14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8706668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5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4" name="Google Shape;494;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500" name="Google Shape;500;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5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6" name="Google Shape;506;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4" name="Google Shape;514;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522" name="Google Shape;522;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p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8" name="Google Shape;528;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5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6" name="Google Shape;536;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544" name="Google Shape;544;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5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0" name="Google Shape;550;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5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6" name="Google Shape;556;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8" name="Google Shape;14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6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5" name="Google Shape;565;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6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1" name="Google Shape;581;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3763938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p6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5" name="Google Shape;575;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p6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3" name="Google Shape;593;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p6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3" name="Google Shape;593;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5950032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p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606" name="Google Shape;606;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p6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2" name="Google Shape;612;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6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8" name="Google Shape;618;p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p6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7" name="Google Shape;627;p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p6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7" name="Google Shape;637;p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p7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5" name="Google Shape;645;p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p7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3" name="Google Shape;653;p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p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660" name="Google Shape;660;p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p7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6" name="Google Shape;666;p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p7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2" name="Google Shape;672;p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p7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2" name="Google Shape;672;p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360071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p7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2" name="Google Shape;672;p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3974265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p7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2" name="Google Shape;672;p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8485007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p7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2" name="Google Shape;672;p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3376438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a:extLst>
            <a:ext uri="{FF2B5EF4-FFF2-40B4-BE49-F238E27FC236}">
              <a16:creationId xmlns:a16="http://schemas.microsoft.com/office/drawing/2014/main" id="{D9455F46-59F8-CFBD-EB85-A162DD44CD08}"/>
            </a:ext>
          </a:extLst>
        </p:cNvPr>
        <p:cNvGrpSpPr/>
        <p:nvPr/>
      </p:nvGrpSpPr>
      <p:grpSpPr>
        <a:xfrm>
          <a:off x="0" y="0"/>
          <a:ext cx="0" cy="0"/>
          <a:chOff x="0" y="0"/>
          <a:chExt cx="0" cy="0"/>
        </a:xfrm>
      </p:grpSpPr>
      <p:sp>
        <p:nvSpPr>
          <p:cNvPr id="665" name="Google Shape;665;p73:notes">
            <a:extLst>
              <a:ext uri="{FF2B5EF4-FFF2-40B4-BE49-F238E27FC236}">
                <a16:creationId xmlns:a16="http://schemas.microsoft.com/office/drawing/2014/main" id="{FEC7CBC0-3E00-366E-ECF4-FDE41FEF96CC}"/>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6" name="Google Shape;666;p73:notes">
            <a:extLst>
              <a:ext uri="{FF2B5EF4-FFF2-40B4-BE49-F238E27FC236}">
                <a16:creationId xmlns:a16="http://schemas.microsoft.com/office/drawing/2014/main" id="{EAD1EE8D-B91E-9CE9-E4CF-4BCF2BE9B3E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98007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 name="Google Shape;16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p7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6" name="Google Shape;716;p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p8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3" name="Google Shape;723;p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1646a51df2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3" name="Google Shape;733;g1646a51df27_0_0: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734" name="Google Shape;734;g1646a51df27_0_0:notes"/>
          <p:cNvSpPr txBox="1">
            <a:spLocks noGrp="1"/>
          </p:cNvSpPr>
          <p:nvPr>
            <p:ph type="sldNum" idx="12"/>
          </p:nvPr>
        </p:nvSpPr>
        <p:spPr>
          <a:xfrm>
            <a:off x="3884613" y="8685224"/>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82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g1646a51df27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0" name="Google Shape;740;g1646a51df27_0_130: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1" name="Google Shape;741;g1646a51df27_0_130:notes"/>
          <p:cNvSpPr txBox="1">
            <a:spLocks noGrp="1"/>
          </p:cNvSpPr>
          <p:nvPr>
            <p:ph type="sldNum" idx="12"/>
          </p:nvPr>
        </p:nvSpPr>
        <p:spPr>
          <a:xfrm>
            <a:off x="3884613" y="8685224"/>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83</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1" name="Google Shape;171;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e de titre">
  <p:cSld name="Diapositive de titre">
    <p:spTree>
      <p:nvGrpSpPr>
        <p:cNvPr id="1" name="Shape 10"/>
        <p:cNvGrpSpPr/>
        <p:nvPr/>
      </p:nvGrpSpPr>
      <p:grpSpPr>
        <a:xfrm>
          <a:off x="0" y="0"/>
          <a:ext cx="0" cy="0"/>
          <a:chOff x="0" y="0"/>
          <a:chExt cx="0" cy="0"/>
        </a:xfrm>
      </p:grpSpPr>
      <p:pic>
        <p:nvPicPr>
          <p:cNvPr id="11" name="Google Shape;11;p82"/>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2" name="Google Shape;12;p82"/>
          <p:cNvSpPr txBox="1">
            <a:spLocks noGrp="1"/>
          </p:cNvSpPr>
          <p:nvPr>
            <p:ph type="title"/>
          </p:nvPr>
        </p:nvSpPr>
        <p:spPr>
          <a:xfrm>
            <a:off x="364433" y="2788642"/>
            <a:ext cx="8229600" cy="62922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2800"/>
              <a:buFont typeface="Source Sans Pro"/>
              <a:buNone/>
              <a:defRPr sz="2800" b="1" i="0" u="none" strike="noStrike" cap="none">
                <a:solidFill>
                  <a:schemeClr val="accent1"/>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 name="Google Shape;13;p82"/>
          <p:cNvSpPr txBox="1">
            <a:spLocks noGrp="1"/>
          </p:cNvSpPr>
          <p:nvPr>
            <p:ph type="body" idx="1"/>
          </p:nvPr>
        </p:nvSpPr>
        <p:spPr>
          <a:xfrm>
            <a:off x="364433" y="3423825"/>
            <a:ext cx="6426677" cy="6618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460"/>
              </a:spcBef>
              <a:spcAft>
                <a:spcPts val="0"/>
              </a:spcAft>
              <a:buClr>
                <a:schemeClr val="dk1"/>
              </a:buClr>
              <a:buSzPts val="2300"/>
              <a:buFont typeface="Arial"/>
              <a:buNone/>
              <a:defRPr sz="2300" b="0" i="0" u="none" strike="noStrike" cap="none">
                <a:solidFill>
                  <a:schemeClr val="accent1"/>
                </a:solidFill>
                <a:latin typeface="Source Sans Pro"/>
                <a:ea typeface="Source Sans Pro"/>
                <a:cs typeface="Source Sans Pro"/>
                <a:sym typeface="Source Sans Pro"/>
              </a:defRPr>
            </a:lvl1pPr>
            <a:lvl2pPr marL="914400" marR="0" lvl="1" indent="-228600"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3_Diapositive de titre">
  <p:cSld name="3_Diapositive de titre">
    <p:spTree>
      <p:nvGrpSpPr>
        <p:cNvPr id="1" name="Shape 50"/>
        <p:cNvGrpSpPr/>
        <p:nvPr/>
      </p:nvGrpSpPr>
      <p:grpSpPr>
        <a:xfrm>
          <a:off x="0" y="0"/>
          <a:ext cx="0" cy="0"/>
          <a:chOff x="0" y="0"/>
          <a:chExt cx="0" cy="0"/>
        </a:xfrm>
      </p:grpSpPr>
      <p:pic>
        <p:nvPicPr>
          <p:cNvPr id="51" name="Google Shape;51;p94"/>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52" name="Google Shape;52;p94"/>
          <p:cNvSpPr txBox="1">
            <a:spLocks noGrp="1"/>
          </p:cNvSpPr>
          <p:nvPr>
            <p:ph type="title"/>
          </p:nvPr>
        </p:nvSpPr>
        <p:spPr>
          <a:xfrm>
            <a:off x="364432" y="745609"/>
            <a:ext cx="6852155" cy="53186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2800"/>
              <a:buFont typeface="Source Sans Pro"/>
              <a:buNone/>
              <a:defRPr sz="2800" b="0" i="0" u="none" strike="noStrike" cap="none">
                <a:solidFill>
                  <a:schemeClr val="dk1"/>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53" name="Google Shape;53;p94"/>
          <p:cNvSpPr txBox="1">
            <a:spLocks noGrp="1"/>
          </p:cNvSpPr>
          <p:nvPr>
            <p:ph type="body" idx="1"/>
          </p:nvPr>
        </p:nvSpPr>
        <p:spPr>
          <a:xfrm>
            <a:off x="364433" y="1321024"/>
            <a:ext cx="6852153" cy="44203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460"/>
              </a:spcBef>
              <a:spcAft>
                <a:spcPts val="0"/>
              </a:spcAft>
              <a:buClr>
                <a:schemeClr val="dk1"/>
              </a:buClr>
              <a:buSzPts val="2300"/>
              <a:buFont typeface="Arial"/>
              <a:buNone/>
              <a:defRPr sz="2300" b="0" i="0" u="none" strike="noStrike" cap="none">
                <a:solidFill>
                  <a:schemeClr val="dk1"/>
                </a:solidFill>
                <a:latin typeface="Source Sans Pro"/>
                <a:ea typeface="Source Sans Pro"/>
                <a:cs typeface="Source Sans Pro"/>
                <a:sym typeface="Source Sans Pro"/>
              </a:defRPr>
            </a:lvl1pPr>
            <a:lvl2pPr marL="914400" marR="0" lvl="1" indent="-228600"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4" name="Google Shape;54;p94"/>
          <p:cNvSpPr txBox="1">
            <a:spLocks noGrp="1"/>
          </p:cNvSpPr>
          <p:nvPr>
            <p:ph type="body" idx="2"/>
          </p:nvPr>
        </p:nvSpPr>
        <p:spPr>
          <a:xfrm>
            <a:off x="364432" y="2024530"/>
            <a:ext cx="6852154" cy="108323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Source Sans Pro"/>
                <a:ea typeface="Source Sans Pro"/>
                <a:cs typeface="Source Sans Pro"/>
                <a:sym typeface="Source Sans Pro"/>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5" name="Google Shape;55;p94"/>
          <p:cNvSpPr txBox="1">
            <a:spLocks noGrp="1"/>
          </p:cNvSpPr>
          <p:nvPr>
            <p:ph type="body" idx="3"/>
          </p:nvPr>
        </p:nvSpPr>
        <p:spPr>
          <a:xfrm>
            <a:off x="364432" y="3257178"/>
            <a:ext cx="6852154" cy="1556728"/>
          </a:xfrm>
          <a:prstGeom prst="rect">
            <a:avLst/>
          </a:prstGeom>
          <a:noFill/>
          <a:ln>
            <a:noFill/>
          </a:ln>
        </p:spPr>
        <p:txBody>
          <a:bodyPr spcFirstLastPara="1" wrap="square" lIns="91425" tIns="45700" rIns="91425" bIns="45700" anchor="t" anchorCtr="0">
            <a:noAutofit/>
          </a:bodyPr>
          <a:lstStyle>
            <a:lvl1pPr marL="457200" marR="0" lvl="0"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1pPr>
            <a:lvl2pPr marL="914400" marR="0" lvl="1" indent="-323850" algn="l" rtl="0">
              <a:lnSpc>
                <a:spcPct val="100000"/>
              </a:lnSpc>
              <a:spcBef>
                <a:spcPts val="300"/>
              </a:spcBef>
              <a:spcAft>
                <a:spcPts val="0"/>
              </a:spcAft>
              <a:buClr>
                <a:schemeClr val="accent1"/>
              </a:buClr>
              <a:buSzPts val="1500"/>
              <a:buFont typeface="Arial"/>
              <a:buChar char="•"/>
              <a:defRPr sz="1500" b="0" i="0" u="none" strike="noStrike" cap="none">
                <a:solidFill>
                  <a:schemeClr val="accent1"/>
                </a:solidFill>
                <a:latin typeface="Source Sans Pro"/>
                <a:ea typeface="Source Sans Pro"/>
                <a:cs typeface="Source Sans Pro"/>
                <a:sym typeface="Source Sans Pro"/>
              </a:defRPr>
            </a:lvl2pPr>
            <a:lvl3pPr marL="1371600" marR="0" lvl="2"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3pPr>
            <a:lvl4pPr marL="1828800" marR="0" lvl="3" indent="-323850" algn="l" rtl="0">
              <a:lnSpc>
                <a:spcPct val="100000"/>
              </a:lnSpc>
              <a:spcBef>
                <a:spcPts val="300"/>
              </a:spcBef>
              <a:spcAft>
                <a:spcPts val="0"/>
              </a:spcAft>
              <a:buClr>
                <a:srgbClr val="00707F"/>
              </a:buClr>
              <a:buSzPts val="1500"/>
              <a:buFont typeface="Arial"/>
              <a:buChar char="•"/>
              <a:defRPr sz="1500" b="0" i="0" u="none" strike="noStrike" cap="none">
                <a:solidFill>
                  <a:srgbClr val="00707F"/>
                </a:solidFill>
                <a:latin typeface="Source Sans Pro"/>
                <a:ea typeface="Source Sans Pro"/>
                <a:cs typeface="Source Sans Pro"/>
                <a:sym typeface="Source Sans Pro"/>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5_Diapositive de titre">
  <p:cSld name="5_Diapositive de titre">
    <p:spTree>
      <p:nvGrpSpPr>
        <p:cNvPr id="1" name="Shape 56"/>
        <p:cNvGrpSpPr/>
        <p:nvPr/>
      </p:nvGrpSpPr>
      <p:grpSpPr>
        <a:xfrm>
          <a:off x="0" y="0"/>
          <a:ext cx="0" cy="0"/>
          <a:chOff x="0" y="0"/>
          <a:chExt cx="0" cy="0"/>
        </a:xfrm>
      </p:grpSpPr>
      <p:pic>
        <p:nvPicPr>
          <p:cNvPr id="57" name="Google Shape;57;p95"/>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58" name="Google Shape;58;p95"/>
          <p:cNvSpPr txBox="1">
            <a:spLocks noGrp="1"/>
          </p:cNvSpPr>
          <p:nvPr>
            <p:ph type="title"/>
          </p:nvPr>
        </p:nvSpPr>
        <p:spPr>
          <a:xfrm>
            <a:off x="364432" y="745609"/>
            <a:ext cx="7962150" cy="53186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2800"/>
              <a:buFont typeface="Source Sans Pro"/>
              <a:buNone/>
              <a:defRPr sz="2800" b="0" i="0" u="none" strike="noStrike" cap="none">
                <a:solidFill>
                  <a:schemeClr val="accent1"/>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59" name="Google Shape;59;p95"/>
          <p:cNvSpPr txBox="1">
            <a:spLocks noGrp="1"/>
          </p:cNvSpPr>
          <p:nvPr>
            <p:ph type="body" idx="1"/>
          </p:nvPr>
        </p:nvSpPr>
        <p:spPr>
          <a:xfrm>
            <a:off x="364433" y="1321024"/>
            <a:ext cx="6852153" cy="44203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460"/>
              </a:spcBef>
              <a:spcAft>
                <a:spcPts val="0"/>
              </a:spcAft>
              <a:buClr>
                <a:schemeClr val="dk1"/>
              </a:buClr>
              <a:buSzPts val="2300"/>
              <a:buFont typeface="Arial"/>
              <a:buNone/>
              <a:defRPr sz="2300" b="0" i="0" u="none" strike="noStrike" cap="none">
                <a:solidFill>
                  <a:schemeClr val="accent1"/>
                </a:solidFill>
                <a:latin typeface="Source Sans Pro"/>
                <a:ea typeface="Source Sans Pro"/>
                <a:cs typeface="Source Sans Pro"/>
                <a:sym typeface="Source Sans Pro"/>
              </a:defRPr>
            </a:lvl1pPr>
            <a:lvl2pPr marL="914400" marR="0" lvl="1" indent="-228600"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0" name="Google Shape;60;p95"/>
          <p:cNvSpPr txBox="1">
            <a:spLocks noGrp="1"/>
          </p:cNvSpPr>
          <p:nvPr>
            <p:ph type="body" idx="2"/>
          </p:nvPr>
        </p:nvSpPr>
        <p:spPr>
          <a:xfrm>
            <a:off x="364433" y="1884032"/>
            <a:ext cx="3908743" cy="2762674"/>
          </a:xfrm>
          <a:prstGeom prst="rect">
            <a:avLst/>
          </a:prstGeom>
          <a:noFill/>
          <a:ln>
            <a:noFill/>
          </a:ln>
        </p:spPr>
        <p:txBody>
          <a:bodyPr spcFirstLastPara="1" wrap="square" lIns="91425" tIns="45700" rIns="91425" bIns="45700" anchor="t" anchorCtr="0">
            <a:noAutofit/>
          </a:bodyPr>
          <a:lstStyle>
            <a:lvl1pPr marL="457200" marR="0" lvl="0" indent="-323850" algn="l" rtl="0">
              <a:lnSpc>
                <a:spcPct val="100000"/>
              </a:lnSpc>
              <a:spcBef>
                <a:spcPts val="300"/>
              </a:spcBef>
              <a:spcAft>
                <a:spcPts val="0"/>
              </a:spcAft>
              <a:buClr>
                <a:schemeClr val="accent1"/>
              </a:buClr>
              <a:buSzPts val="1500"/>
              <a:buFont typeface="Noto Sans Symbols"/>
              <a:buChar char="⮚"/>
              <a:defRPr sz="1500" b="0" i="0" u="none" strike="noStrike" cap="none">
                <a:solidFill>
                  <a:schemeClr val="dk1"/>
                </a:solidFill>
                <a:latin typeface="Source Sans Pro"/>
                <a:ea typeface="Source Sans Pro"/>
                <a:cs typeface="Source Sans Pro"/>
                <a:sym typeface="Source Sans Pro"/>
              </a:defRPr>
            </a:lvl1pPr>
            <a:lvl2pPr marL="914400" marR="0" lvl="1" indent="-323850" algn="l" rtl="0">
              <a:lnSpc>
                <a:spcPct val="100000"/>
              </a:lnSpc>
              <a:spcBef>
                <a:spcPts val="300"/>
              </a:spcBef>
              <a:spcAft>
                <a:spcPts val="0"/>
              </a:spcAft>
              <a:buClr>
                <a:schemeClr val="accent1"/>
              </a:buClr>
              <a:buSzPts val="1500"/>
              <a:buFont typeface="Arial"/>
              <a:buChar char="•"/>
              <a:defRPr sz="1500" b="0" i="0" u="none" strike="noStrike" cap="none">
                <a:solidFill>
                  <a:schemeClr val="accent1"/>
                </a:solidFill>
                <a:latin typeface="Source Sans Pro"/>
                <a:ea typeface="Source Sans Pro"/>
                <a:cs typeface="Source Sans Pro"/>
                <a:sym typeface="Source Sans Pro"/>
              </a:defRPr>
            </a:lvl2pPr>
            <a:lvl3pPr marL="1371600" marR="0" lvl="2"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3pPr>
            <a:lvl4pPr marL="1828800" marR="0" lvl="3" indent="-323850" algn="l" rtl="0">
              <a:lnSpc>
                <a:spcPct val="100000"/>
              </a:lnSpc>
              <a:spcBef>
                <a:spcPts val="300"/>
              </a:spcBef>
              <a:spcAft>
                <a:spcPts val="0"/>
              </a:spcAft>
              <a:buClr>
                <a:srgbClr val="00707F"/>
              </a:buClr>
              <a:buSzPts val="1500"/>
              <a:buFont typeface="Arial"/>
              <a:buChar char="•"/>
              <a:defRPr sz="1500" b="0" i="0" u="none" strike="noStrike" cap="none">
                <a:solidFill>
                  <a:srgbClr val="00707F"/>
                </a:solidFill>
                <a:latin typeface="Source Sans Pro"/>
                <a:ea typeface="Source Sans Pro"/>
                <a:cs typeface="Source Sans Pro"/>
                <a:sym typeface="Source Sans Pro"/>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 name="Google Shape;61;p95"/>
          <p:cNvSpPr>
            <a:spLocks noGrp="1"/>
          </p:cNvSpPr>
          <p:nvPr>
            <p:ph type="pic" idx="3"/>
          </p:nvPr>
        </p:nvSpPr>
        <p:spPr>
          <a:xfrm>
            <a:off x="4370388" y="1884032"/>
            <a:ext cx="4318000" cy="2762581"/>
          </a:xfrm>
          <a:prstGeom prst="rect">
            <a:avLst/>
          </a:prstGeom>
          <a:no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8_Diapositive de titre">
  <p:cSld name="9_Diapositive de titre 6">
    <p:spTree>
      <p:nvGrpSpPr>
        <p:cNvPr id="1" name="Shape 62"/>
        <p:cNvGrpSpPr/>
        <p:nvPr/>
      </p:nvGrpSpPr>
      <p:grpSpPr>
        <a:xfrm>
          <a:off x="0" y="0"/>
          <a:ext cx="0" cy="0"/>
          <a:chOff x="0" y="0"/>
          <a:chExt cx="0" cy="0"/>
        </a:xfrm>
      </p:grpSpPr>
      <p:pic>
        <p:nvPicPr>
          <p:cNvPr id="63" name="Google Shape;63;p96"/>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64" name="Google Shape;64;p96"/>
          <p:cNvSpPr txBox="1">
            <a:spLocks noGrp="1"/>
          </p:cNvSpPr>
          <p:nvPr>
            <p:ph type="title"/>
          </p:nvPr>
        </p:nvSpPr>
        <p:spPr>
          <a:xfrm>
            <a:off x="364432" y="745609"/>
            <a:ext cx="7913659" cy="53186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2800"/>
              <a:buFont typeface="Source Sans Pro"/>
              <a:buNone/>
              <a:defRPr sz="2800" b="0" i="0" u="none" strike="noStrike" cap="none">
                <a:solidFill>
                  <a:schemeClr val="accent1"/>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65" name="Google Shape;65;p96"/>
          <p:cNvSpPr txBox="1">
            <a:spLocks noGrp="1"/>
          </p:cNvSpPr>
          <p:nvPr>
            <p:ph type="body" idx="1"/>
          </p:nvPr>
        </p:nvSpPr>
        <p:spPr>
          <a:xfrm>
            <a:off x="364431" y="1364674"/>
            <a:ext cx="8537114" cy="3449232"/>
          </a:xfrm>
          <a:prstGeom prst="rect">
            <a:avLst/>
          </a:prstGeom>
          <a:noFill/>
          <a:ln>
            <a:noFill/>
          </a:ln>
        </p:spPr>
        <p:txBody>
          <a:bodyPr spcFirstLastPara="1" wrap="square" lIns="91425" tIns="45700" rIns="91425" bIns="45700" anchor="t" anchorCtr="0">
            <a:noAutofit/>
          </a:bodyPr>
          <a:lstStyle>
            <a:lvl1pPr marL="457200" marR="0" lvl="0" indent="-323850" algn="l" rtl="0">
              <a:lnSpc>
                <a:spcPct val="100000"/>
              </a:lnSpc>
              <a:spcBef>
                <a:spcPts val="300"/>
              </a:spcBef>
              <a:spcAft>
                <a:spcPts val="0"/>
              </a:spcAft>
              <a:buClr>
                <a:schemeClr val="accent1"/>
              </a:buClr>
              <a:buSzPts val="1500"/>
              <a:buFont typeface="Noto Sans Symbols"/>
              <a:buChar char="⮚"/>
              <a:defRPr sz="1500" b="0" i="0" u="none" strike="noStrike" cap="none">
                <a:solidFill>
                  <a:schemeClr val="dk1"/>
                </a:solidFill>
                <a:latin typeface="Source Sans Pro"/>
                <a:ea typeface="Source Sans Pro"/>
                <a:cs typeface="Source Sans Pro"/>
                <a:sym typeface="Source Sans Pro"/>
              </a:defRPr>
            </a:lvl1pPr>
            <a:lvl2pPr marL="914400" marR="0" lvl="1" indent="-323850" algn="l" rtl="0">
              <a:lnSpc>
                <a:spcPct val="100000"/>
              </a:lnSpc>
              <a:spcBef>
                <a:spcPts val="300"/>
              </a:spcBef>
              <a:spcAft>
                <a:spcPts val="0"/>
              </a:spcAft>
              <a:buClr>
                <a:schemeClr val="accent1"/>
              </a:buClr>
              <a:buSzPts val="1500"/>
              <a:buFont typeface="Arial"/>
              <a:buChar char="•"/>
              <a:defRPr sz="1500" b="0" i="0" u="none" strike="noStrike" cap="none">
                <a:solidFill>
                  <a:schemeClr val="accent1"/>
                </a:solidFill>
                <a:latin typeface="Source Sans Pro"/>
                <a:ea typeface="Source Sans Pro"/>
                <a:cs typeface="Source Sans Pro"/>
                <a:sym typeface="Source Sans Pro"/>
              </a:defRPr>
            </a:lvl2pPr>
            <a:lvl3pPr marL="1371600" marR="0" lvl="2"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3pPr>
            <a:lvl4pPr marL="1828800" marR="0" lvl="3" indent="-323850" algn="l" rtl="0">
              <a:lnSpc>
                <a:spcPct val="100000"/>
              </a:lnSpc>
              <a:spcBef>
                <a:spcPts val="300"/>
              </a:spcBef>
              <a:spcAft>
                <a:spcPts val="0"/>
              </a:spcAft>
              <a:buClr>
                <a:srgbClr val="00707F"/>
              </a:buClr>
              <a:buSzPts val="1500"/>
              <a:buFont typeface="Arial"/>
              <a:buChar char="•"/>
              <a:defRPr sz="1500" b="0" i="0" u="none" strike="noStrike" cap="none">
                <a:solidFill>
                  <a:srgbClr val="00707F"/>
                </a:solidFill>
                <a:latin typeface="Source Sans Pro"/>
                <a:ea typeface="Source Sans Pro"/>
                <a:cs typeface="Source Sans Pro"/>
                <a:sym typeface="Source Sans Pro"/>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6_Diapositive de titre">
  <p:cSld name="6_Diapositive de titre">
    <p:spTree>
      <p:nvGrpSpPr>
        <p:cNvPr id="1" name="Shape 66"/>
        <p:cNvGrpSpPr/>
        <p:nvPr/>
      </p:nvGrpSpPr>
      <p:grpSpPr>
        <a:xfrm>
          <a:off x="0" y="0"/>
          <a:ext cx="0" cy="0"/>
          <a:chOff x="0" y="0"/>
          <a:chExt cx="0" cy="0"/>
        </a:xfrm>
      </p:grpSpPr>
      <p:pic>
        <p:nvPicPr>
          <p:cNvPr id="67" name="Google Shape;67;p97"/>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68" name="Google Shape;68;p97"/>
          <p:cNvSpPr txBox="1">
            <a:spLocks noGrp="1"/>
          </p:cNvSpPr>
          <p:nvPr>
            <p:ph type="title"/>
          </p:nvPr>
        </p:nvSpPr>
        <p:spPr>
          <a:xfrm>
            <a:off x="364432" y="745609"/>
            <a:ext cx="6852155" cy="53186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2800"/>
              <a:buFont typeface="Source Sans Pro"/>
              <a:buNone/>
              <a:defRPr sz="2800" b="0" i="0" u="none" strike="noStrike" cap="none">
                <a:solidFill>
                  <a:schemeClr val="accent1"/>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69" name="Google Shape;69;p97"/>
          <p:cNvSpPr txBox="1">
            <a:spLocks noGrp="1"/>
          </p:cNvSpPr>
          <p:nvPr>
            <p:ph type="body" idx="1"/>
          </p:nvPr>
        </p:nvSpPr>
        <p:spPr>
          <a:xfrm>
            <a:off x="364433" y="1321024"/>
            <a:ext cx="6852153" cy="44203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460"/>
              </a:spcBef>
              <a:spcAft>
                <a:spcPts val="0"/>
              </a:spcAft>
              <a:buClr>
                <a:schemeClr val="dk1"/>
              </a:buClr>
              <a:buSzPts val="2300"/>
              <a:buFont typeface="Arial"/>
              <a:buNone/>
              <a:defRPr sz="2300" b="0" i="0" u="none" strike="noStrike" cap="none">
                <a:solidFill>
                  <a:schemeClr val="accent1"/>
                </a:solidFill>
                <a:latin typeface="Source Sans Pro"/>
                <a:ea typeface="Source Sans Pro"/>
                <a:cs typeface="Source Sans Pro"/>
                <a:sym typeface="Source Sans Pro"/>
              </a:defRPr>
            </a:lvl1pPr>
            <a:lvl2pPr marL="914400" marR="0" lvl="1" indent="-228600"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0" name="Google Shape;70;p97"/>
          <p:cNvSpPr txBox="1">
            <a:spLocks noGrp="1"/>
          </p:cNvSpPr>
          <p:nvPr>
            <p:ph type="body" idx="2"/>
          </p:nvPr>
        </p:nvSpPr>
        <p:spPr>
          <a:xfrm>
            <a:off x="364432" y="2024529"/>
            <a:ext cx="2974921" cy="2614705"/>
          </a:xfrm>
          <a:prstGeom prst="rect">
            <a:avLst/>
          </a:prstGeom>
          <a:noFill/>
          <a:ln>
            <a:noFill/>
          </a:ln>
        </p:spPr>
        <p:txBody>
          <a:bodyPr spcFirstLastPara="1" wrap="square" lIns="91425" tIns="45700" rIns="91425" bIns="45700" anchor="t" anchorCtr="0">
            <a:noAutofit/>
          </a:bodyPr>
          <a:lstStyle>
            <a:lvl1pPr marL="457200" marR="0" lvl="0" indent="-323850" algn="l" rtl="0">
              <a:lnSpc>
                <a:spcPct val="100000"/>
              </a:lnSpc>
              <a:spcBef>
                <a:spcPts val="300"/>
              </a:spcBef>
              <a:spcAft>
                <a:spcPts val="0"/>
              </a:spcAft>
              <a:buClr>
                <a:schemeClr val="accent1"/>
              </a:buClr>
              <a:buSzPts val="1500"/>
              <a:buFont typeface="Noto Sans Symbols"/>
              <a:buChar char="⮚"/>
              <a:defRPr sz="1500" b="0" i="0" u="none" strike="noStrike" cap="none">
                <a:solidFill>
                  <a:schemeClr val="dk1"/>
                </a:solidFill>
                <a:latin typeface="Source Sans Pro"/>
                <a:ea typeface="Source Sans Pro"/>
                <a:cs typeface="Source Sans Pro"/>
                <a:sym typeface="Source Sans Pro"/>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1" name="Google Shape;71;p97"/>
          <p:cNvSpPr>
            <a:spLocks noGrp="1"/>
          </p:cNvSpPr>
          <p:nvPr>
            <p:ph type="chart" idx="3"/>
          </p:nvPr>
        </p:nvSpPr>
        <p:spPr>
          <a:xfrm>
            <a:off x="3533775" y="2024063"/>
            <a:ext cx="5286375" cy="261461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640"/>
              </a:spcBef>
              <a:spcAft>
                <a:spcPts val="0"/>
              </a:spcAft>
              <a:buClr>
                <a:schemeClr val="dk1"/>
              </a:buClr>
              <a:buSzPts val="3200"/>
              <a:buFont typeface="Arial"/>
              <a:buNone/>
              <a:defRPr sz="16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loture ">
  <p:cSld name="Cloture ">
    <p:spTree>
      <p:nvGrpSpPr>
        <p:cNvPr id="1" name="Shape 72"/>
        <p:cNvGrpSpPr/>
        <p:nvPr/>
      </p:nvGrpSpPr>
      <p:grpSpPr>
        <a:xfrm>
          <a:off x="0" y="0"/>
          <a:ext cx="0" cy="0"/>
          <a:chOff x="0" y="0"/>
          <a:chExt cx="0" cy="0"/>
        </a:xfrm>
      </p:grpSpPr>
      <p:grpSp>
        <p:nvGrpSpPr>
          <p:cNvPr id="73" name="Google Shape;73;g1646a51df27_0_121"/>
          <p:cNvGrpSpPr/>
          <p:nvPr/>
        </p:nvGrpSpPr>
        <p:grpSpPr>
          <a:xfrm>
            <a:off x="0" y="2988993"/>
            <a:ext cx="9145410" cy="2154507"/>
            <a:chOff x="0" y="2271293"/>
            <a:chExt cx="9145410" cy="2872676"/>
          </a:xfrm>
        </p:grpSpPr>
        <p:sp>
          <p:nvSpPr>
            <p:cNvPr id="74" name="Google Shape;74;g1646a51df27_0_121"/>
            <p:cNvSpPr/>
            <p:nvPr/>
          </p:nvSpPr>
          <p:spPr>
            <a:xfrm>
              <a:off x="0" y="2271293"/>
              <a:ext cx="5711185" cy="2872207"/>
            </a:xfrm>
            <a:custGeom>
              <a:avLst/>
              <a:gdLst/>
              <a:ahLst/>
              <a:cxnLst/>
              <a:rect l="l" t="t" r="r" b="b"/>
              <a:pathLst>
                <a:path w="5711185" h="2872207" extrusionOk="0">
                  <a:moveTo>
                    <a:pt x="5711185" y="2872207"/>
                  </a:moveTo>
                  <a:lnTo>
                    <a:pt x="0" y="2872207"/>
                  </a:lnTo>
                  <a:cubicBezTo>
                    <a:pt x="470" y="1914805"/>
                    <a:pt x="939" y="957402"/>
                    <a:pt x="1409" y="0"/>
                  </a:cubicBezTo>
                  <a:lnTo>
                    <a:pt x="5711185" y="2872207"/>
                  </a:lnTo>
                  <a:close/>
                </a:path>
              </a:pathLst>
            </a:custGeom>
            <a:solidFill>
              <a:srgbClr val="0070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5" name="Google Shape;75;g1646a51df27_0_121"/>
            <p:cNvSpPr/>
            <p:nvPr/>
          </p:nvSpPr>
          <p:spPr>
            <a:xfrm flipH="1">
              <a:off x="3434225" y="2271762"/>
              <a:ext cx="5711185" cy="2872207"/>
            </a:xfrm>
            <a:custGeom>
              <a:avLst/>
              <a:gdLst/>
              <a:ahLst/>
              <a:cxnLst/>
              <a:rect l="l" t="t" r="r" b="b"/>
              <a:pathLst>
                <a:path w="5711185" h="2872207" extrusionOk="0">
                  <a:moveTo>
                    <a:pt x="5711185" y="2872207"/>
                  </a:moveTo>
                  <a:lnTo>
                    <a:pt x="0" y="2872207"/>
                  </a:lnTo>
                  <a:cubicBezTo>
                    <a:pt x="470" y="1914805"/>
                    <a:pt x="939" y="957402"/>
                    <a:pt x="1409" y="0"/>
                  </a:cubicBezTo>
                  <a:lnTo>
                    <a:pt x="5711185" y="2872207"/>
                  </a:lnTo>
                  <a:close/>
                </a:path>
              </a:pathLst>
            </a:custGeom>
            <a:solidFill>
              <a:srgbClr val="E6E6E6">
                <a:alpha val="752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6" name="Google Shape;76;g1646a51df27_0_121"/>
            <p:cNvSpPr/>
            <p:nvPr/>
          </p:nvSpPr>
          <p:spPr>
            <a:xfrm>
              <a:off x="3434225" y="4568825"/>
              <a:ext cx="2277000" cy="574800"/>
            </a:xfrm>
            <a:prstGeom prst="triangle">
              <a:avLst>
                <a:gd name="adj" fmla="val 49701"/>
              </a:avLst>
            </a:prstGeom>
            <a:solidFill>
              <a:srgbClr val="00707F">
                <a:alpha val="6941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77" name="Google Shape;77;g1646a51df27_0_121"/>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8" name="Google Shape;78;g1646a51df27_0_12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pic>
        <p:nvPicPr>
          <p:cNvPr id="79" name="Google Shape;79;g1646a51df27_0_121" descr="uLIEGE_Logo_Compact_CMJN_pos@2x.png"/>
          <p:cNvPicPr preferRelativeResize="0"/>
          <p:nvPr/>
        </p:nvPicPr>
        <p:blipFill rotWithShape="1">
          <a:blip r:embed="rId2">
            <a:alphaModFix/>
          </a:blip>
          <a:srcRect/>
          <a:stretch/>
        </p:blipFill>
        <p:spPr>
          <a:xfrm>
            <a:off x="3658674" y="180694"/>
            <a:ext cx="1369989" cy="665155"/>
          </a:xfrm>
          <a:prstGeom prst="rect">
            <a:avLst/>
          </a:prstGeom>
          <a:noFill/>
          <a:ln>
            <a:noFill/>
          </a:ln>
        </p:spPr>
      </p:pic>
      <p:sp>
        <p:nvSpPr>
          <p:cNvPr id="80" name="Google Shape;80;g1646a51df27_0_121"/>
          <p:cNvSpPr txBox="1">
            <a:spLocks noGrp="1"/>
          </p:cNvSpPr>
          <p:nvPr>
            <p:ph type="title"/>
          </p:nvPr>
        </p:nvSpPr>
        <p:spPr>
          <a:xfrm>
            <a:off x="825102" y="2146094"/>
            <a:ext cx="7493700" cy="4254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rgbClr val="5FA3B0"/>
              </a:buClr>
              <a:buSzPts val="2400"/>
              <a:buFont typeface="Calibri"/>
              <a:buNone/>
              <a:defRPr sz="2400" b="0" i="0">
                <a:solidFill>
                  <a:srgbClr val="5FA3B0"/>
                </a:solidFill>
                <a:latin typeface="Calibri"/>
                <a:ea typeface="Calibri"/>
                <a:cs typeface="Calibri"/>
                <a:sym typeface="Calibri"/>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Logo">
  <p:cSld name="Logo">
    <p:spTree>
      <p:nvGrpSpPr>
        <p:cNvPr id="1" name="Shape 81"/>
        <p:cNvGrpSpPr/>
        <p:nvPr/>
      </p:nvGrpSpPr>
      <p:grpSpPr>
        <a:xfrm>
          <a:off x="0" y="0"/>
          <a:ext cx="0" cy="0"/>
          <a:chOff x="0" y="0"/>
          <a:chExt cx="0" cy="0"/>
        </a:xfrm>
      </p:grpSpPr>
      <p:pic>
        <p:nvPicPr>
          <p:cNvPr id="82" name="Google Shape;82;g1646a51df27_0_248" descr="uLIEGE_Logo_Compact_CMJN_pos@2x.png"/>
          <p:cNvPicPr preferRelativeResize="0"/>
          <p:nvPr/>
        </p:nvPicPr>
        <p:blipFill rotWithShape="1">
          <a:blip r:embed="rId2">
            <a:alphaModFix/>
          </a:blip>
          <a:srcRect/>
          <a:stretch/>
        </p:blipFill>
        <p:spPr>
          <a:xfrm>
            <a:off x="3032840" y="2011283"/>
            <a:ext cx="2308741" cy="1120933"/>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7_Diapositive de titre">
  <p:cSld name="7_Diapositive de titre">
    <p:spTree>
      <p:nvGrpSpPr>
        <p:cNvPr id="1" name="Shape 84"/>
        <p:cNvGrpSpPr/>
        <p:nvPr/>
      </p:nvGrpSpPr>
      <p:grpSpPr>
        <a:xfrm>
          <a:off x="0" y="0"/>
          <a:ext cx="0" cy="0"/>
          <a:chOff x="0" y="0"/>
          <a:chExt cx="0" cy="0"/>
        </a:xfrm>
      </p:grpSpPr>
      <p:pic>
        <p:nvPicPr>
          <p:cNvPr id="85" name="Google Shape;85;p86"/>
          <p:cNvPicPr preferRelativeResize="0"/>
          <p:nvPr/>
        </p:nvPicPr>
        <p:blipFill rotWithShape="1">
          <a:blip r:embed="rId2">
            <a:alphaModFix/>
          </a:blip>
          <a:srcRect/>
          <a:stretch/>
        </p:blipFill>
        <p:spPr>
          <a:xfrm>
            <a:off x="0" y="0"/>
            <a:ext cx="9144000" cy="514350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4_Diapositive de titre">
  <p:cSld name="9_Diapositive de titre">
    <p:spTree>
      <p:nvGrpSpPr>
        <p:cNvPr id="1" name="Shape 86"/>
        <p:cNvGrpSpPr/>
        <p:nvPr/>
      </p:nvGrpSpPr>
      <p:grpSpPr>
        <a:xfrm>
          <a:off x="0" y="0"/>
          <a:ext cx="0" cy="0"/>
          <a:chOff x="0" y="0"/>
          <a:chExt cx="0" cy="0"/>
        </a:xfrm>
      </p:grpSpPr>
      <p:pic>
        <p:nvPicPr>
          <p:cNvPr id="87" name="Google Shape;87;p88"/>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88" name="Google Shape;88;p88"/>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2800"/>
              <a:buFont typeface="Source Sans Pro"/>
              <a:buNone/>
              <a:defRPr sz="2800" b="0" i="0" u="none" strike="noStrike" cap="none">
                <a:solidFill>
                  <a:schemeClr val="accent1"/>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89" name="Google Shape;89;p88"/>
          <p:cNvSpPr txBox="1">
            <a:spLocks noGrp="1"/>
          </p:cNvSpPr>
          <p:nvPr>
            <p:ph type="body" idx="1"/>
          </p:nvPr>
        </p:nvSpPr>
        <p:spPr>
          <a:xfrm>
            <a:off x="315665" y="896112"/>
            <a:ext cx="8391642" cy="3917793"/>
          </a:xfrm>
          <a:prstGeom prst="rect">
            <a:avLst/>
          </a:prstGeom>
          <a:noFill/>
          <a:ln>
            <a:noFill/>
          </a:ln>
        </p:spPr>
        <p:txBody>
          <a:bodyPr spcFirstLastPara="1" wrap="square" lIns="91425" tIns="45700" rIns="91425" bIns="45700" anchor="t" anchorCtr="0">
            <a:noAutofit/>
          </a:bodyPr>
          <a:lstStyle>
            <a:lvl1pPr marL="457200" marR="0" lvl="0" indent="-323850" algn="l" rtl="0">
              <a:lnSpc>
                <a:spcPct val="100000"/>
              </a:lnSpc>
              <a:spcBef>
                <a:spcPts val="300"/>
              </a:spcBef>
              <a:spcAft>
                <a:spcPts val="0"/>
              </a:spcAft>
              <a:buClr>
                <a:schemeClr val="accent1"/>
              </a:buClr>
              <a:buSzPts val="1500"/>
              <a:buFont typeface="Noto Sans Symbols"/>
              <a:buChar char="⮚"/>
              <a:defRPr sz="1500" b="0" i="0" u="none" strike="noStrike" cap="none">
                <a:solidFill>
                  <a:schemeClr val="dk1"/>
                </a:solidFill>
                <a:latin typeface="Source Sans Pro"/>
                <a:ea typeface="Source Sans Pro"/>
                <a:cs typeface="Source Sans Pro"/>
                <a:sym typeface="Source Sans Pro"/>
              </a:defRPr>
            </a:lvl1pPr>
            <a:lvl2pPr marL="914400" marR="0" lvl="1" indent="-323850" algn="l" rtl="0">
              <a:lnSpc>
                <a:spcPct val="100000"/>
              </a:lnSpc>
              <a:spcBef>
                <a:spcPts val="300"/>
              </a:spcBef>
              <a:spcAft>
                <a:spcPts val="0"/>
              </a:spcAft>
              <a:buClr>
                <a:schemeClr val="accent1"/>
              </a:buClr>
              <a:buSzPts val="1500"/>
              <a:buFont typeface="Arial"/>
              <a:buChar char="•"/>
              <a:defRPr sz="1500" b="0" i="0" u="none" strike="noStrike" cap="none">
                <a:solidFill>
                  <a:schemeClr val="accent1"/>
                </a:solidFill>
                <a:latin typeface="Source Sans Pro"/>
                <a:ea typeface="Source Sans Pro"/>
                <a:cs typeface="Source Sans Pro"/>
                <a:sym typeface="Source Sans Pro"/>
              </a:defRPr>
            </a:lvl2pPr>
            <a:lvl3pPr marL="1371600" marR="0" lvl="2"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3pPr>
            <a:lvl4pPr marL="1828800" marR="0" lvl="3" indent="-323850" algn="l" rtl="0">
              <a:lnSpc>
                <a:spcPct val="100000"/>
              </a:lnSpc>
              <a:spcBef>
                <a:spcPts val="300"/>
              </a:spcBef>
              <a:spcAft>
                <a:spcPts val="0"/>
              </a:spcAft>
              <a:buClr>
                <a:srgbClr val="00707F"/>
              </a:buClr>
              <a:buSzPts val="1500"/>
              <a:buFont typeface="Arial"/>
              <a:buChar char="•"/>
              <a:defRPr sz="1500" b="0" i="0" u="none" strike="noStrike" cap="none">
                <a:solidFill>
                  <a:srgbClr val="00707F"/>
                </a:solidFill>
                <a:latin typeface="Source Sans Pro"/>
                <a:ea typeface="Source Sans Pro"/>
                <a:cs typeface="Source Sans Pro"/>
                <a:sym typeface="Source Sans Pro"/>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Diapositive de titre">
  <p:cSld name="Diapositive de titre">
    <p:spTree>
      <p:nvGrpSpPr>
        <p:cNvPr id="1" name="Shape 90"/>
        <p:cNvGrpSpPr/>
        <p:nvPr/>
      </p:nvGrpSpPr>
      <p:grpSpPr>
        <a:xfrm>
          <a:off x="0" y="0"/>
          <a:ext cx="0" cy="0"/>
          <a:chOff x="0" y="0"/>
          <a:chExt cx="0" cy="0"/>
        </a:xfrm>
      </p:grpSpPr>
      <p:pic>
        <p:nvPicPr>
          <p:cNvPr id="91" name="Google Shape;91;p98"/>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92" name="Google Shape;92;p98"/>
          <p:cNvSpPr txBox="1">
            <a:spLocks noGrp="1"/>
          </p:cNvSpPr>
          <p:nvPr>
            <p:ph type="title"/>
          </p:nvPr>
        </p:nvSpPr>
        <p:spPr>
          <a:xfrm>
            <a:off x="364433" y="2788642"/>
            <a:ext cx="8229600" cy="62922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2800"/>
              <a:buFont typeface="Source Sans Pro"/>
              <a:buNone/>
              <a:defRPr sz="2800" b="1" i="0" u="none" strike="noStrike" cap="none">
                <a:solidFill>
                  <a:schemeClr val="dk1"/>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3" name="Google Shape;93;p98"/>
          <p:cNvSpPr txBox="1">
            <a:spLocks noGrp="1"/>
          </p:cNvSpPr>
          <p:nvPr>
            <p:ph type="body" idx="1"/>
          </p:nvPr>
        </p:nvSpPr>
        <p:spPr>
          <a:xfrm>
            <a:off x="364433" y="3423825"/>
            <a:ext cx="6426677" cy="6618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460"/>
              </a:spcBef>
              <a:spcAft>
                <a:spcPts val="0"/>
              </a:spcAft>
              <a:buClr>
                <a:schemeClr val="dk1"/>
              </a:buClr>
              <a:buSzPts val="2300"/>
              <a:buFont typeface="Arial"/>
              <a:buNone/>
              <a:defRPr sz="2300" b="0" i="0" u="none" strike="noStrike" cap="none">
                <a:solidFill>
                  <a:schemeClr val="dk1"/>
                </a:solidFill>
                <a:latin typeface="Source Sans Pro"/>
                <a:ea typeface="Source Sans Pro"/>
                <a:cs typeface="Source Sans Pro"/>
                <a:sym typeface="Source Sans Pro"/>
              </a:defRPr>
            </a:lvl1pPr>
            <a:lvl2pPr marL="914400" marR="0" lvl="1" indent="-228600"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Diapositive de titre">
  <p:cSld name="1_Diapositive de titre">
    <p:spTree>
      <p:nvGrpSpPr>
        <p:cNvPr id="1" name="Shape 99"/>
        <p:cNvGrpSpPr/>
        <p:nvPr/>
      </p:nvGrpSpPr>
      <p:grpSpPr>
        <a:xfrm>
          <a:off x="0" y="0"/>
          <a:ext cx="0" cy="0"/>
          <a:chOff x="0" y="0"/>
          <a:chExt cx="0" cy="0"/>
        </a:xfrm>
      </p:grpSpPr>
      <p:pic>
        <p:nvPicPr>
          <p:cNvPr id="100" name="Google Shape;100;p100"/>
          <p:cNvPicPr preferRelativeResize="0"/>
          <p:nvPr/>
        </p:nvPicPr>
        <p:blipFill rotWithShape="1">
          <a:blip r:embed="rId2">
            <a:alphaModFix/>
          </a:blip>
          <a:srcRect/>
          <a:stretch/>
        </p:blipFill>
        <p:spPr>
          <a:xfrm>
            <a:off x="0" y="0"/>
            <a:ext cx="9144000" cy="51435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4_Diapositive de titre">
  <p:cSld name="9_Diapositive de titre">
    <p:spTree>
      <p:nvGrpSpPr>
        <p:cNvPr id="1" name="Shape 14"/>
        <p:cNvGrpSpPr/>
        <p:nvPr/>
      </p:nvGrpSpPr>
      <p:grpSpPr>
        <a:xfrm>
          <a:off x="0" y="0"/>
          <a:ext cx="0" cy="0"/>
          <a:chOff x="0" y="0"/>
          <a:chExt cx="0" cy="0"/>
        </a:xfrm>
      </p:grpSpPr>
      <p:pic>
        <p:nvPicPr>
          <p:cNvPr id="15" name="Google Shape;15;p83"/>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6" name="Google Shape;16;p83"/>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2800"/>
              <a:buFont typeface="Source Sans Pro"/>
              <a:buNone/>
              <a:defRPr sz="2800" b="0" i="0" u="none" strike="noStrike" cap="none">
                <a:solidFill>
                  <a:schemeClr val="accent1"/>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17" name="Google Shape;17;p83"/>
          <p:cNvSpPr txBox="1">
            <a:spLocks noGrp="1"/>
          </p:cNvSpPr>
          <p:nvPr>
            <p:ph type="body" idx="1"/>
          </p:nvPr>
        </p:nvSpPr>
        <p:spPr>
          <a:xfrm>
            <a:off x="315665" y="896112"/>
            <a:ext cx="8391642" cy="3917793"/>
          </a:xfrm>
          <a:prstGeom prst="rect">
            <a:avLst/>
          </a:prstGeom>
          <a:noFill/>
          <a:ln>
            <a:noFill/>
          </a:ln>
        </p:spPr>
        <p:txBody>
          <a:bodyPr spcFirstLastPara="1" wrap="square" lIns="91425" tIns="45700" rIns="91425" bIns="45700" anchor="t" anchorCtr="0">
            <a:noAutofit/>
          </a:bodyPr>
          <a:lstStyle>
            <a:lvl1pPr marL="457200" marR="0" lvl="0" indent="-323850" algn="l" rtl="0">
              <a:lnSpc>
                <a:spcPct val="100000"/>
              </a:lnSpc>
              <a:spcBef>
                <a:spcPts val="300"/>
              </a:spcBef>
              <a:spcAft>
                <a:spcPts val="0"/>
              </a:spcAft>
              <a:buClr>
                <a:schemeClr val="accent1"/>
              </a:buClr>
              <a:buSzPts val="1500"/>
              <a:buFont typeface="Noto Sans Symbols"/>
              <a:buChar char="⮚"/>
              <a:defRPr sz="1500" b="0" i="0" u="none" strike="noStrike" cap="none">
                <a:solidFill>
                  <a:schemeClr val="dk1"/>
                </a:solidFill>
                <a:latin typeface="Source Sans Pro"/>
                <a:ea typeface="Source Sans Pro"/>
                <a:cs typeface="Source Sans Pro"/>
                <a:sym typeface="Source Sans Pro"/>
              </a:defRPr>
            </a:lvl1pPr>
            <a:lvl2pPr marL="914400" marR="0" lvl="1" indent="-323850" algn="l" rtl="0">
              <a:lnSpc>
                <a:spcPct val="100000"/>
              </a:lnSpc>
              <a:spcBef>
                <a:spcPts val="300"/>
              </a:spcBef>
              <a:spcAft>
                <a:spcPts val="0"/>
              </a:spcAft>
              <a:buClr>
                <a:schemeClr val="accent1"/>
              </a:buClr>
              <a:buSzPts val="1500"/>
              <a:buFont typeface="Arial"/>
              <a:buChar char="•"/>
              <a:defRPr sz="1500" b="0" i="0" u="none" strike="noStrike" cap="none">
                <a:solidFill>
                  <a:schemeClr val="accent1"/>
                </a:solidFill>
                <a:latin typeface="Source Sans Pro"/>
                <a:ea typeface="Source Sans Pro"/>
                <a:cs typeface="Source Sans Pro"/>
                <a:sym typeface="Source Sans Pro"/>
              </a:defRPr>
            </a:lvl2pPr>
            <a:lvl3pPr marL="1371600" marR="0" lvl="2"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3pPr>
            <a:lvl4pPr marL="1828800" marR="0" lvl="3" indent="-323850" algn="l" rtl="0">
              <a:lnSpc>
                <a:spcPct val="100000"/>
              </a:lnSpc>
              <a:spcBef>
                <a:spcPts val="300"/>
              </a:spcBef>
              <a:spcAft>
                <a:spcPts val="0"/>
              </a:spcAft>
              <a:buClr>
                <a:srgbClr val="00707F"/>
              </a:buClr>
              <a:buSzPts val="1500"/>
              <a:buFont typeface="Arial"/>
              <a:buChar char="•"/>
              <a:defRPr sz="1500" b="0" i="0" u="none" strike="noStrike" cap="none">
                <a:solidFill>
                  <a:srgbClr val="00707F"/>
                </a:solidFill>
                <a:latin typeface="Source Sans Pro"/>
                <a:ea typeface="Source Sans Pro"/>
                <a:cs typeface="Source Sans Pro"/>
                <a:sym typeface="Source Sans Pro"/>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2_Diapositive de titre">
  <p:cSld name="2_Diapositive de titre">
    <p:spTree>
      <p:nvGrpSpPr>
        <p:cNvPr id="1" name="Shape 101"/>
        <p:cNvGrpSpPr/>
        <p:nvPr/>
      </p:nvGrpSpPr>
      <p:grpSpPr>
        <a:xfrm>
          <a:off x="0" y="0"/>
          <a:ext cx="0" cy="0"/>
          <a:chOff x="0" y="0"/>
          <a:chExt cx="0" cy="0"/>
        </a:xfrm>
      </p:grpSpPr>
      <p:pic>
        <p:nvPicPr>
          <p:cNvPr id="102" name="Google Shape;102;p101"/>
          <p:cNvPicPr preferRelativeResize="0"/>
          <p:nvPr/>
        </p:nvPicPr>
        <p:blipFill rotWithShape="1">
          <a:blip r:embed="rId2">
            <a:alphaModFix/>
          </a:blip>
          <a:srcRect/>
          <a:stretch/>
        </p:blipFill>
        <p:spPr>
          <a:xfrm>
            <a:off x="0" y="0"/>
            <a:ext cx="9144000" cy="514350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3_Diapositive de titre">
  <p:cSld name="3_Diapositive de titre">
    <p:spTree>
      <p:nvGrpSpPr>
        <p:cNvPr id="1" name="Shape 103"/>
        <p:cNvGrpSpPr/>
        <p:nvPr/>
      </p:nvGrpSpPr>
      <p:grpSpPr>
        <a:xfrm>
          <a:off x="0" y="0"/>
          <a:ext cx="0" cy="0"/>
          <a:chOff x="0" y="0"/>
          <a:chExt cx="0" cy="0"/>
        </a:xfrm>
      </p:grpSpPr>
      <p:pic>
        <p:nvPicPr>
          <p:cNvPr id="104" name="Google Shape;104;p102"/>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05" name="Google Shape;105;p102"/>
          <p:cNvSpPr txBox="1">
            <a:spLocks noGrp="1"/>
          </p:cNvSpPr>
          <p:nvPr>
            <p:ph type="title"/>
          </p:nvPr>
        </p:nvSpPr>
        <p:spPr>
          <a:xfrm>
            <a:off x="364432" y="745609"/>
            <a:ext cx="6852155" cy="53186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2800"/>
              <a:buFont typeface="Source Sans Pro"/>
              <a:buNone/>
              <a:defRPr sz="2800" b="0" i="0" u="none" strike="noStrike" cap="none">
                <a:solidFill>
                  <a:schemeClr val="dk1"/>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106" name="Google Shape;106;p102"/>
          <p:cNvSpPr txBox="1">
            <a:spLocks noGrp="1"/>
          </p:cNvSpPr>
          <p:nvPr>
            <p:ph type="body" idx="1"/>
          </p:nvPr>
        </p:nvSpPr>
        <p:spPr>
          <a:xfrm>
            <a:off x="364433" y="1321024"/>
            <a:ext cx="6852153" cy="44203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460"/>
              </a:spcBef>
              <a:spcAft>
                <a:spcPts val="0"/>
              </a:spcAft>
              <a:buClr>
                <a:schemeClr val="dk1"/>
              </a:buClr>
              <a:buSzPts val="2300"/>
              <a:buFont typeface="Arial"/>
              <a:buNone/>
              <a:defRPr sz="2300" b="0" i="0" u="none" strike="noStrike" cap="none">
                <a:solidFill>
                  <a:schemeClr val="dk1"/>
                </a:solidFill>
                <a:latin typeface="Source Sans Pro"/>
                <a:ea typeface="Source Sans Pro"/>
                <a:cs typeface="Source Sans Pro"/>
                <a:sym typeface="Source Sans Pro"/>
              </a:defRPr>
            </a:lvl1pPr>
            <a:lvl2pPr marL="914400" marR="0" lvl="1" indent="-228600"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7" name="Google Shape;107;p102"/>
          <p:cNvSpPr txBox="1">
            <a:spLocks noGrp="1"/>
          </p:cNvSpPr>
          <p:nvPr>
            <p:ph type="body" idx="2"/>
          </p:nvPr>
        </p:nvSpPr>
        <p:spPr>
          <a:xfrm>
            <a:off x="364432" y="2024530"/>
            <a:ext cx="6852154" cy="108323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Source Sans Pro"/>
                <a:ea typeface="Source Sans Pro"/>
                <a:cs typeface="Source Sans Pro"/>
                <a:sym typeface="Source Sans Pro"/>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8" name="Google Shape;108;p102"/>
          <p:cNvSpPr txBox="1">
            <a:spLocks noGrp="1"/>
          </p:cNvSpPr>
          <p:nvPr>
            <p:ph type="body" idx="3"/>
          </p:nvPr>
        </p:nvSpPr>
        <p:spPr>
          <a:xfrm>
            <a:off x="364432" y="3257178"/>
            <a:ext cx="6852154" cy="1556728"/>
          </a:xfrm>
          <a:prstGeom prst="rect">
            <a:avLst/>
          </a:prstGeom>
          <a:noFill/>
          <a:ln>
            <a:noFill/>
          </a:ln>
        </p:spPr>
        <p:txBody>
          <a:bodyPr spcFirstLastPara="1" wrap="square" lIns="91425" tIns="45700" rIns="91425" bIns="45700" anchor="t" anchorCtr="0">
            <a:noAutofit/>
          </a:bodyPr>
          <a:lstStyle>
            <a:lvl1pPr marL="457200" marR="0" lvl="0"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1pPr>
            <a:lvl2pPr marL="914400" marR="0" lvl="1" indent="-323850" algn="l" rtl="0">
              <a:lnSpc>
                <a:spcPct val="100000"/>
              </a:lnSpc>
              <a:spcBef>
                <a:spcPts val="300"/>
              </a:spcBef>
              <a:spcAft>
                <a:spcPts val="0"/>
              </a:spcAft>
              <a:buClr>
                <a:schemeClr val="accent1"/>
              </a:buClr>
              <a:buSzPts val="1500"/>
              <a:buFont typeface="Arial"/>
              <a:buChar char="•"/>
              <a:defRPr sz="1500" b="0" i="0" u="none" strike="noStrike" cap="none">
                <a:solidFill>
                  <a:schemeClr val="accent1"/>
                </a:solidFill>
                <a:latin typeface="Source Sans Pro"/>
                <a:ea typeface="Source Sans Pro"/>
                <a:cs typeface="Source Sans Pro"/>
                <a:sym typeface="Source Sans Pro"/>
              </a:defRPr>
            </a:lvl2pPr>
            <a:lvl3pPr marL="1371600" marR="0" lvl="2"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3pPr>
            <a:lvl4pPr marL="1828800" marR="0" lvl="3" indent="-323850" algn="l" rtl="0">
              <a:lnSpc>
                <a:spcPct val="100000"/>
              </a:lnSpc>
              <a:spcBef>
                <a:spcPts val="300"/>
              </a:spcBef>
              <a:spcAft>
                <a:spcPts val="0"/>
              </a:spcAft>
              <a:buClr>
                <a:srgbClr val="00707F"/>
              </a:buClr>
              <a:buSzPts val="1500"/>
              <a:buFont typeface="Arial"/>
              <a:buChar char="•"/>
              <a:defRPr sz="1500" b="0" i="0" u="none" strike="noStrike" cap="none">
                <a:solidFill>
                  <a:srgbClr val="00707F"/>
                </a:solidFill>
                <a:latin typeface="Source Sans Pro"/>
                <a:ea typeface="Source Sans Pro"/>
                <a:cs typeface="Source Sans Pro"/>
                <a:sym typeface="Source Sans Pro"/>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5_Diapositive de titre">
  <p:cSld name="5_Diapositive de titre">
    <p:spTree>
      <p:nvGrpSpPr>
        <p:cNvPr id="1" name="Shape 109"/>
        <p:cNvGrpSpPr/>
        <p:nvPr/>
      </p:nvGrpSpPr>
      <p:grpSpPr>
        <a:xfrm>
          <a:off x="0" y="0"/>
          <a:ext cx="0" cy="0"/>
          <a:chOff x="0" y="0"/>
          <a:chExt cx="0" cy="0"/>
        </a:xfrm>
      </p:grpSpPr>
      <p:pic>
        <p:nvPicPr>
          <p:cNvPr id="110" name="Google Shape;110;p103"/>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11" name="Google Shape;111;p103"/>
          <p:cNvSpPr txBox="1">
            <a:spLocks noGrp="1"/>
          </p:cNvSpPr>
          <p:nvPr>
            <p:ph type="title"/>
          </p:nvPr>
        </p:nvSpPr>
        <p:spPr>
          <a:xfrm>
            <a:off x="364432" y="745609"/>
            <a:ext cx="6852155" cy="53186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2800"/>
              <a:buFont typeface="Source Sans Pro"/>
              <a:buNone/>
              <a:defRPr sz="2800" b="0" i="0" u="none" strike="noStrike" cap="none">
                <a:solidFill>
                  <a:schemeClr val="dk1"/>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112" name="Google Shape;112;p103"/>
          <p:cNvSpPr txBox="1">
            <a:spLocks noGrp="1"/>
          </p:cNvSpPr>
          <p:nvPr>
            <p:ph type="body" idx="1"/>
          </p:nvPr>
        </p:nvSpPr>
        <p:spPr>
          <a:xfrm>
            <a:off x="364433" y="1321024"/>
            <a:ext cx="6852153" cy="44203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460"/>
              </a:spcBef>
              <a:spcAft>
                <a:spcPts val="0"/>
              </a:spcAft>
              <a:buClr>
                <a:schemeClr val="dk1"/>
              </a:buClr>
              <a:buSzPts val="2300"/>
              <a:buFont typeface="Arial"/>
              <a:buNone/>
              <a:defRPr sz="2300" b="0" i="0" u="none" strike="noStrike" cap="none">
                <a:solidFill>
                  <a:schemeClr val="dk1"/>
                </a:solidFill>
                <a:latin typeface="Source Sans Pro"/>
                <a:ea typeface="Source Sans Pro"/>
                <a:cs typeface="Source Sans Pro"/>
                <a:sym typeface="Source Sans Pro"/>
              </a:defRPr>
            </a:lvl1pPr>
            <a:lvl2pPr marL="914400" marR="0" lvl="1" indent="-228600"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3" name="Google Shape;113;p103"/>
          <p:cNvSpPr txBox="1">
            <a:spLocks noGrp="1"/>
          </p:cNvSpPr>
          <p:nvPr>
            <p:ph type="body" idx="2"/>
          </p:nvPr>
        </p:nvSpPr>
        <p:spPr>
          <a:xfrm>
            <a:off x="364433" y="2136590"/>
            <a:ext cx="3908743" cy="2510116"/>
          </a:xfrm>
          <a:prstGeom prst="rect">
            <a:avLst/>
          </a:prstGeom>
          <a:noFill/>
          <a:ln>
            <a:noFill/>
          </a:ln>
        </p:spPr>
        <p:txBody>
          <a:bodyPr spcFirstLastPara="1" wrap="square" lIns="91425" tIns="45700" rIns="91425" bIns="45700" anchor="t" anchorCtr="0">
            <a:noAutofit/>
          </a:bodyPr>
          <a:lstStyle>
            <a:lvl1pPr marL="457200" marR="0" lvl="0"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1pPr>
            <a:lvl2pPr marL="914400" marR="0" lvl="1" indent="-323850" algn="l" rtl="0">
              <a:lnSpc>
                <a:spcPct val="100000"/>
              </a:lnSpc>
              <a:spcBef>
                <a:spcPts val="300"/>
              </a:spcBef>
              <a:spcAft>
                <a:spcPts val="0"/>
              </a:spcAft>
              <a:buClr>
                <a:schemeClr val="accent1"/>
              </a:buClr>
              <a:buSzPts val="1500"/>
              <a:buFont typeface="Arial"/>
              <a:buChar char="•"/>
              <a:defRPr sz="1500" b="0" i="0" u="none" strike="noStrike" cap="none">
                <a:solidFill>
                  <a:schemeClr val="accent1"/>
                </a:solidFill>
                <a:latin typeface="Source Sans Pro"/>
                <a:ea typeface="Source Sans Pro"/>
                <a:cs typeface="Source Sans Pro"/>
                <a:sym typeface="Source Sans Pro"/>
              </a:defRPr>
            </a:lvl2pPr>
            <a:lvl3pPr marL="1371600" marR="0" lvl="2"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3pPr>
            <a:lvl4pPr marL="1828800" marR="0" lvl="3" indent="-323850" algn="l" rtl="0">
              <a:lnSpc>
                <a:spcPct val="100000"/>
              </a:lnSpc>
              <a:spcBef>
                <a:spcPts val="300"/>
              </a:spcBef>
              <a:spcAft>
                <a:spcPts val="0"/>
              </a:spcAft>
              <a:buClr>
                <a:srgbClr val="00707F"/>
              </a:buClr>
              <a:buSzPts val="1500"/>
              <a:buFont typeface="Arial"/>
              <a:buChar char="•"/>
              <a:defRPr sz="1500" b="0" i="0" u="none" strike="noStrike" cap="none">
                <a:solidFill>
                  <a:srgbClr val="00707F"/>
                </a:solidFill>
                <a:latin typeface="Source Sans Pro"/>
                <a:ea typeface="Source Sans Pro"/>
                <a:cs typeface="Source Sans Pro"/>
                <a:sym typeface="Source Sans Pro"/>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4" name="Google Shape;114;p103"/>
          <p:cNvSpPr>
            <a:spLocks noGrp="1"/>
          </p:cNvSpPr>
          <p:nvPr>
            <p:ph type="pic" idx="3"/>
          </p:nvPr>
        </p:nvSpPr>
        <p:spPr>
          <a:xfrm>
            <a:off x="4370388" y="2136775"/>
            <a:ext cx="4318000" cy="2509838"/>
          </a:xfrm>
          <a:prstGeom prst="rect">
            <a:avLst/>
          </a:prstGeom>
          <a:noFill/>
          <a:ln>
            <a:no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6_Diapositive de titre">
  <p:cSld name="6_Diapositive de titre">
    <p:spTree>
      <p:nvGrpSpPr>
        <p:cNvPr id="1" name="Shape 115"/>
        <p:cNvGrpSpPr/>
        <p:nvPr/>
      </p:nvGrpSpPr>
      <p:grpSpPr>
        <a:xfrm>
          <a:off x="0" y="0"/>
          <a:ext cx="0" cy="0"/>
          <a:chOff x="0" y="0"/>
          <a:chExt cx="0" cy="0"/>
        </a:xfrm>
      </p:grpSpPr>
      <p:pic>
        <p:nvPicPr>
          <p:cNvPr id="116" name="Google Shape;116;p104"/>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17" name="Google Shape;117;p104"/>
          <p:cNvSpPr txBox="1">
            <a:spLocks noGrp="1"/>
          </p:cNvSpPr>
          <p:nvPr>
            <p:ph type="title"/>
          </p:nvPr>
        </p:nvSpPr>
        <p:spPr>
          <a:xfrm>
            <a:off x="364432" y="745609"/>
            <a:ext cx="6852155" cy="53186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2800"/>
              <a:buFont typeface="Source Sans Pro"/>
              <a:buNone/>
              <a:defRPr sz="2800" b="0" i="0" u="none" strike="noStrike" cap="none">
                <a:solidFill>
                  <a:schemeClr val="dk1"/>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118" name="Google Shape;118;p104"/>
          <p:cNvSpPr txBox="1">
            <a:spLocks noGrp="1"/>
          </p:cNvSpPr>
          <p:nvPr>
            <p:ph type="body" idx="1"/>
          </p:nvPr>
        </p:nvSpPr>
        <p:spPr>
          <a:xfrm>
            <a:off x="364433" y="1321024"/>
            <a:ext cx="6852153" cy="44203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460"/>
              </a:spcBef>
              <a:spcAft>
                <a:spcPts val="0"/>
              </a:spcAft>
              <a:buClr>
                <a:schemeClr val="dk1"/>
              </a:buClr>
              <a:buSzPts val="2300"/>
              <a:buFont typeface="Arial"/>
              <a:buNone/>
              <a:defRPr sz="2300" b="0" i="0" u="none" strike="noStrike" cap="none">
                <a:solidFill>
                  <a:schemeClr val="dk1"/>
                </a:solidFill>
                <a:latin typeface="Source Sans Pro"/>
                <a:ea typeface="Source Sans Pro"/>
                <a:cs typeface="Source Sans Pro"/>
                <a:sym typeface="Source Sans Pro"/>
              </a:defRPr>
            </a:lvl1pPr>
            <a:lvl2pPr marL="914400" marR="0" lvl="1" indent="-228600"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9" name="Google Shape;119;p104"/>
          <p:cNvSpPr txBox="1">
            <a:spLocks noGrp="1"/>
          </p:cNvSpPr>
          <p:nvPr>
            <p:ph type="body" idx="2"/>
          </p:nvPr>
        </p:nvSpPr>
        <p:spPr>
          <a:xfrm>
            <a:off x="364432" y="2024529"/>
            <a:ext cx="2974921" cy="261470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Source Sans Pro"/>
                <a:ea typeface="Source Sans Pro"/>
                <a:cs typeface="Source Sans Pro"/>
                <a:sym typeface="Source Sans Pro"/>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0" name="Google Shape;120;p104"/>
          <p:cNvSpPr>
            <a:spLocks noGrp="1"/>
          </p:cNvSpPr>
          <p:nvPr>
            <p:ph type="chart" idx="3"/>
          </p:nvPr>
        </p:nvSpPr>
        <p:spPr>
          <a:xfrm>
            <a:off x="3533775" y="2024063"/>
            <a:ext cx="5286375" cy="261461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4_Diapositive de titre">
  <p:cSld name="9_Diapositive de titre 2">
    <p:spTree>
      <p:nvGrpSpPr>
        <p:cNvPr id="1" name="Shape 18"/>
        <p:cNvGrpSpPr/>
        <p:nvPr/>
      </p:nvGrpSpPr>
      <p:grpSpPr>
        <a:xfrm>
          <a:off x="0" y="0"/>
          <a:ext cx="0" cy="0"/>
          <a:chOff x="0" y="0"/>
          <a:chExt cx="0" cy="0"/>
        </a:xfrm>
      </p:grpSpPr>
      <p:pic>
        <p:nvPicPr>
          <p:cNvPr id="19" name="Google Shape;19;p84"/>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0" name="Google Shape;20;p84"/>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2800"/>
              <a:buFont typeface="Source Sans Pro"/>
              <a:buNone/>
              <a:defRPr sz="2800" b="0" i="0" u="none" strike="noStrike" cap="none">
                <a:solidFill>
                  <a:schemeClr val="accent1"/>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21" name="Google Shape;21;p84"/>
          <p:cNvSpPr txBox="1">
            <a:spLocks noGrp="1"/>
          </p:cNvSpPr>
          <p:nvPr>
            <p:ph type="body" idx="1"/>
          </p:nvPr>
        </p:nvSpPr>
        <p:spPr>
          <a:xfrm>
            <a:off x="315665" y="863824"/>
            <a:ext cx="7892876" cy="44203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460"/>
              </a:spcBef>
              <a:spcAft>
                <a:spcPts val="0"/>
              </a:spcAft>
              <a:buClr>
                <a:schemeClr val="dk1"/>
              </a:buClr>
              <a:buSzPts val="2300"/>
              <a:buFont typeface="Arial"/>
              <a:buNone/>
              <a:defRPr sz="2300" b="0" i="0" u="none" strike="noStrike" cap="none">
                <a:solidFill>
                  <a:schemeClr val="accent1"/>
                </a:solidFill>
                <a:latin typeface="Source Sans Pro"/>
                <a:ea typeface="Source Sans Pro"/>
                <a:cs typeface="Source Sans Pro"/>
                <a:sym typeface="Source Sans Pro"/>
              </a:defRPr>
            </a:lvl1pPr>
            <a:lvl2pPr marL="914400" marR="0" lvl="1" indent="-228600"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2" name="Google Shape;22;p84"/>
          <p:cNvSpPr txBox="1">
            <a:spLocks noGrp="1"/>
          </p:cNvSpPr>
          <p:nvPr>
            <p:ph type="body" idx="2"/>
          </p:nvPr>
        </p:nvSpPr>
        <p:spPr>
          <a:xfrm>
            <a:off x="315665" y="1420368"/>
            <a:ext cx="8391642" cy="3393537"/>
          </a:xfrm>
          <a:prstGeom prst="rect">
            <a:avLst/>
          </a:prstGeom>
          <a:noFill/>
          <a:ln>
            <a:noFill/>
          </a:ln>
        </p:spPr>
        <p:txBody>
          <a:bodyPr spcFirstLastPara="1" wrap="square" lIns="91425" tIns="45700" rIns="91425" bIns="45700" anchor="t" anchorCtr="0">
            <a:noAutofit/>
          </a:bodyPr>
          <a:lstStyle>
            <a:lvl1pPr marL="457200" marR="0" lvl="0" indent="-323850" algn="l" rtl="0">
              <a:lnSpc>
                <a:spcPct val="100000"/>
              </a:lnSpc>
              <a:spcBef>
                <a:spcPts val="300"/>
              </a:spcBef>
              <a:spcAft>
                <a:spcPts val="0"/>
              </a:spcAft>
              <a:buClr>
                <a:schemeClr val="accent1"/>
              </a:buClr>
              <a:buSzPts val="1500"/>
              <a:buFont typeface="Noto Sans Symbols"/>
              <a:buChar char="⮚"/>
              <a:defRPr sz="1500" b="0" i="0" u="none" strike="noStrike" cap="none">
                <a:solidFill>
                  <a:schemeClr val="dk1"/>
                </a:solidFill>
                <a:latin typeface="Source Sans Pro"/>
                <a:ea typeface="Source Sans Pro"/>
                <a:cs typeface="Source Sans Pro"/>
                <a:sym typeface="Source Sans Pro"/>
              </a:defRPr>
            </a:lvl1pPr>
            <a:lvl2pPr marL="914400" marR="0" lvl="1" indent="-323850" algn="l" rtl="0">
              <a:lnSpc>
                <a:spcPct val="100000"/>
              </a:lnSpc>
              <a:spcBef>
                <a:spcPts val="300"/>
              </a:spcBef>
              <a:spcAft>
                <a:spcPts val="0"/>
              </a:spcAft>
              <a:buClr>
                <a:schemeClr val="accent1"/>
              </a:buClr>
              <a:buSzPts val="1500"/>
              <a:buFont typeface="Arial"/>
              <a:buChar char="•"/>
              <a:defRPr sz="1500" b="0" i="0" u="none" strike="noStrike" cap="none">
                <a:solidFill>
                  <a:schemeClr val="accent1"/>
                </a:solidFill>
                <a:latin typeface="Source Sans Pro"/>
                <a:ea typeface="Source Sans Pro"/>
                <a:cs typeface="Source Sans Pro"/>
                <a:sym typeface="Source Sans Pro"/>
              </a:defRPr>
            </a:lvl2pPr>
            <a:lvl3pPr marL="1371600" marR="0" lvl="2"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3pPr>
            <a:lvl4pPr marL="1828800" marR="0" lvl="3" indent="-323850" algn="l" rtl="0">
              <a:lnSpc>
                <a:spcPct val="100000"/>
              </a:lnSpc>
              <a:spcBef>
                <a:spcPts val="300"/>
              </a:spcBef>
              <a:spcAft>
                <a:spcPts val="0"/>
              </a:spcAft>
              <a:buClr>
                <a:srgbClr val="00707F"/>
              </a:buClr>
              <a:buSzPts val="1500"/>
              <a:buFont typeface="Arial"/>
              <a:buChar char="•"/>
              <a:defRPr sz="1500" b="0" i="0" u="none" strike="noStrike" cap="none">
                <a:solidFill>
                  <a:srgbClr val="00707F"/>
                </a:solidFill>
                <a:latin typeface="Source Sans Pro"/>
                <a:ea typeface="Source Sans Pro"/>
                <a:cs typeface="Source Sans Pro"/>
                <a:sym typeface="Source Sans Pro"/>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4_Diapositive de titre">
  <p:cSld name="4_Diapositive de titre">
    <p:spTree>
      <p:nvGrpSpPr>
        <p:cNvPr id="1" name="Shape 23"/>
        <p:cNvGrpSpPr/>
        <p:nvPr/>
      </p:nvGrpSpPr>
      <p:grpSpPr>
        <a:xfrm>
          <a:off x="0" y="0"/>
          <a:ext cx="0" cy="0"/>
          <a:chOff x="0" y="0"/>
          <a:chExt cx="0" cy="0"/>
        </a:xfrm>
      </p:grpSpPr>
      <p:pic>
        <p:nvPicPr>
          <p:cNvPr id="24" name="Google Shape;24;p87"/>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5" name="Google Shape;25;p87"/>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2800"/>
              <a:buFont typeface="Source Sans Pro"/>
              <a:buNone/>
              <a:defRPr sz="2800" b="0" i="0" u="none" strike="noStrike" cap="none">
                <a:solidFill>
                  <a:schemeClr val="accent1"/>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26" name="Google Shape;26;p87"/>
          <p:cNvSpPr txBox="1">
            <a:spLocks noGrp="1"/>
          </p:cNvSpPr>
          <p:nvPr>
            <p:ph type="body" idx="1"/>
          </p:nvPr>
        </p:nvSpPr>
        <p:spPr>
          <a:xfrm>
            <a:off x="315665" y="863824"/>
            <a:ext cx="7892876" cy="44203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460"/>
              </a:spcBef>
              <a:spcAft>
                <a:spcPts val="0"/>
              </a:spcAft>
              <a:buClr>
                <a:schemeClr val="dk1"/>
              </a:buClr>
              <a:buSzPts val="2300"/>
              <a:buFont typeface="Arial"/>
              <a:buNone/>
              <a:defRPr sz="2300" b="0" i="0" u="none" strike="noStrike" cap="none">
                <a:solidFill>
                  <a:schemeClr val="accent1"/>
                </a:solidFill>
                <a:latin typeface="Source Sans Pro"/>
                <a:ea typeface="Source Sans Pro"/>
                <a:cs typeface="Source Sans Pro"/>
                <a:sym typeface="Source Sans Pro"/>
              </a:defRPr>
            </a:lvl1pPr>
            <a:lvl2pPr marL="914400" marR="0" lvl="1" indent="-228600"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7" name="Google Shape;27;p87"/>
          <p:cNvSpPr txBox="1">
            <a:spLocks noGrp="1"/>
          </p:cNvSpPr>
          <p:nvPr>
            <p:ph type="body" idx="2"/>
          </p:nvPr>
        </p:nvSpPr>
        <p:spPr>
          <a:xfrm>
            <a:off x="315665" y="1440873"/>
            <a:ext cx="4025352" cy="3414218"/>
          </a:xfrm>
          <a:prstGeom prst="rect">
            <a:avLst/>
          </a:prstGeom>
          <a:noFill/>
          <a:ln>
            <a:noFill/>
          </a:ln>
        </p:spPr>
        <p:txBody>
          <a:bodyPr spcFirstLastPara="1" wrap="square" lIns="91425" tIns="45700" rIns="91425" bIns="45700" anchor="t" anchorCtr="0">
            <a:noAutofit/>
          </a:bodyPr>
          <a:lstStyle>
            <a:lvl1pPr marL="457200" marR="0" lvl="0" indent="-323850" algn="l" rtl="0">
              <a:lnSpc>
                <a:spcPct val="100000"/>
              </a:lnSpc>
              <a:spcBef>
                <a:spcPts val="300"/>
              </a:spcBef>
              <a:spcAft>
                <a:spcPts val="0"/>
              </a:spcAft>
              <a:buClr>
                <a:schemeClr val="accent1"/>
              </a:buClr>
              <a:buSzPts val="1500"/>
              <a:buFont typeface="Noto Sans Symbols"/>
              <a:buChar char="⮚"/>
              <a:defRPr sz="1500" b="0" i="0" u="none" strike="noStrike" cap="none">
                <a:solidFill>
                  <a:schemeClr val="dk1"/>
                </a:solidFill>
                <a:latin typeface="Source Sans Pro"/>
                <a:ea typeface="Source Sans Pro"/>
                <a:cs typeface="Source Sans Pro"/>
                <a:sym typeface="Source Sans Pro"/>
              </a:defRPr>
            </a:lvl1pPr>
            <a:lvl2pPr marL="914400" marR="0" lvl="1" indent="-323850" algn="l" rtl="0">
              <a:lnSpc>
                <a:spcPct val="100000"/>
              </a:lnSpc>
              <a:spcBef>
                <a:spcPts val="300"/>
              </a:spcBef>
              <a:spcAft>
                <a:spcPts val="0"/>
              </a:spcAft>
              <a:buClr>
                <a:schemeClr val="accent1"/>
              </a:buClr>
              <a:buSzPts val="1500"/>
              <a:buFont typeface="Arial"/>
              <a:buChar char="•"/>
              <a:defRPr sz="1500" b="0" i="0" u="none" strike="noStrike" cap="none">
                <a:solidFill>
                  <a:schemeClr val="accent1"/>
                </a:solidFill>
                <a:latin typeface="Source Sans Pro"/>
                <a:ea typeface="Source Sans Pro"/>
                <a:cs typeface="Source Sans Pro"/>
                <a:sym typeface="Source Sans Pro"/>
              </a:defRPr>
            </a:lvl2pPr>
            <a:lvl3pPr marL="1371600" marR="0" lvl="2"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3pPr>
            <a:lvl4pPr marL="1828800" marR="0" lvl="3" indent="-323850" algn="l" rtl="0">
              <a:lnSpc>
                <a:spcPct val="100000"/>
              </a:lnSpc>
              <a:spcBef>
                <a:spcPts val="300"/>
              </a:spcBef>
              <a:spcAft>
                <a:spcPts val="0"/>
              </a:spcAft>
              <a:buClr>
                <a:srgbClr val="00707F"/>
              </a:buClr>
              <a:buSzPts val="1500"/>
              <a:buFont typeface="Arial"/>
              <a:buChar char="•"/>
              <a:defRPr sz="1500" b="0" i="0" u="none" strike="noStrike" cap="none">
                <a:solidFill>
                  <a:srgbClr val="00707F"/>
                </a:solidFill>
                <a:latin typeface="Source Sans Pro"/>
                <a:ea typeface="Source Sans Pro"/>
                <a:cs typeface="Source Sans Pro"/>
                <a:sym typeface="Source Sans Pro"/>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8" name="Google Shape;28;p87"/>
          <p:cNvSpPr txBox="1">
            <a:spLocks noGrp="1"/>
          </p:cNvSpPr>
          <p:nvPr>
            <p:ph type="body" idx="3"/>
          </p:nvPr>
        </p:nvSpPr>
        <p:spPr>
          <a:xfrm>
            <a:off x="4705448" y="1440873"/>
            <a:ext cx="3908743" cy="3414218"/>
          </a:xfrm>
          <a:prstGeom prst="rect">
            <a:avLst/>
          </a:prstGeom>
          <a:noFill/>
          <a:ln>
            <a:noFill/>
          </a:ln>
        </p:spPr>
        <p:txBody>
          <a:bodyPr spcFirstLastPara="1" wrap="square" lIns="91425" tIns="45700" rIns="91425" bIns="45700" anchor="t" anchorCtr="0">
            <a:noAutofit/>
          </a:bodyPr>
          <a:lstStyle>
            <a:lvl1pPr marL="457200" marR="0" lvl="0" indent="-323850" algn="l" rtl="0">
              <a:lnSpc>
                <a:spcPct val="100000"/>
              </a:lnSpc>
              <a:spcBef>
                <a:spcPts val="300"/>
              </a:spcBef>
              <a:spcAft>
                <a:spcPts val="0"/>
              </a:spcAft>
              <a:buClr>
                <a:schemeClr val="accent1"/>
              </a:buClr>
              <a:buSzPts val="1500"/>
              <a:buFont typeface="Noto Sans Symbols"/>
              <a:buChar char="⮚"/>
              <a:defRPr sz="1500" b="0" i="0" u="none" strike="noStrike" cap="none">
                <a:solidFill>
                  <a:schemeClr val="dk1"/>
                </a:solidFill>
                <a:latin typeface="Source Sans Pro"/>
                <a:ea typeface="Source Sans Pro"/>
                <a:cs typeface="Source Sans Pro"/>
                <a:sym typeface="Source Sans Pro"/>
              </a:defRPr>
            </a:lvl1pPr>
            <a:lvl2pPr marL="914400" marR="0" lvl="1" indent="-323850" algn="l" rtl="0">
              <a:lnSpc>
                <a:spcPct val="100000"/>
              </a:lnSpc>
              <a:spcBef>
                <a:spcPts val="300"/>
              </a:spcBef>
              <a:spcAft>
                <a:spcPts val="0"/>
              </a:spcAft>
              <a:buClr>
                <a:schemeClr val="accent1"/>
              </a:buClr>
              <a:buSzPts val="1500"/>
              <a:buFont typeface="Arial"/>
              <a:buChar char="•"/>
              <a:defRPr sz="1500" b="0" i="0" u="none" strike="noStrike" cap="none">
                <a:solidFill>
                  <a:schemeClr val="accent1"/>
                </a:solidFill>
                <a:latin typeface="Source Sans Pro"/>
                <a:ea typeface="Source Sans Pro"/>
                <a:cs typeface="Source Sans Pro"/>
                <a:sym typeface="Source Sans Pro"/>
              </a:defRPr>
            </a:lvl2pPr>
            <a:lvl3pPr marL="1371600" marR="0" lvl="2"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3pPr>
            <a:lvl4pPr marL="1828800" marR="0" lvl="3" indent="-323850" algn="l" rtl="0">
              <a:lnSpc>
                <a:spcPct val="100000"/>
              </a:lnSpc>
              <a:spcBef>
                <a:spcPts val="300"/>
              </a:spcBef>
              <a:spcAft>
                <a:spcPts val="0"/>
              </a:spcAft>
              <a:buClr>
                <a:srgbClr val="00707F"/>
              </a:buClr>
              <a:buSzPts val="1500"/>
              <a:buFont typeface="Arial"/>
              <a:buChar char="•"/>
              <a:defRPr sz="1500" b="0" i="0" u="none" strike="noStrike" cap="none">
                <a:solidFill>
                  <a:srgbClr val="00707F"/>
                </a:solidFill>
                <a:latin typeface="Source Sans Pro"/>
                <a:ea typeface="Source Sans Pro"/>
                <a:cs typeface="Source Sans Pro"/>
                <a:sym typeface="Source Sans Pro"/>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4_Diapositive de titre">
  <p:cSld name="9_Diapositive de titre 3">
    <p:spTree>
      <p:nvGrpSpPr>
        <p:cNvPr id="1" name="Shape 29"/>
        <p:cNvGrpSpPr/>
        <p:nvPr/>
      </p:nvGrpSpPr>
      <p:grpSpPr>
        <a:xfrm>
          <a:off x="0" y="0"/>
          <a:ext cx="0" cy="0"/>
          <a:chOff x="0" y="0"/>
          <a:chExt cx="0" cy="0"/>
        </a:xfrm>
      </p:grpSpPr>
      <p:pic>
        <p:nvPicPr>
          <p:cNvPr id="30" name="Google Shape;30;p89"/>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1" name="Google Shape;31;p89"/>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2800"/>
              <a:buFont typeface="Source Sans Pro"/>
              <a:buNone/>
              <a:defRPr sz="2800" b="0" i="0" u="none" strike="noStrike" cap="none">
                <a:solidFill>
                  <a:schemeClr val="accent1"/>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32" name="Google Shape;32;p89"/>
          <p:cNvSpPr txBox="1">
            <a:spLocks noGrp="1"/>
          </p:cNvSpPr>
          <p:nvPr>
            <p:ph type="body" idx="1"/>
          </p:nvPr>
        </p:nvSpPr>
        <p:spPr>
          <a:xfrm>
            <a:off x="315665" y="969264"/>
            <a:ext cx="4025352" cy="3885827"/>
          </a:xfrm>
          <a:prstGeom prst="rect">
            <a:avLst/>
          </a:prstGeom>
          <a:noFill/>
          <a:ln>
            <a:noFill/>
          </a:ln>
        </p:spPr>
        <p:txBody>
          <a:bodyPr spcFirstLastPara="1" wrap="square" lIns="91425" tIns="45700" rIns="91425" bIns="45700" anchor="t" anchorCtr="0">
            <a:noAutofit/>
          </a:bodyPr>
          <a:lstStyle>
            <a:lvl1pPr marL="457200" marR="0" lvl="0" indent="-323850" algn="l" rtl="0">
              <a:lnSpc>
                <a:spcPct val="100000"/>
              </a:lnSpc>
              <a:spcBef>
                <a:spcPts val="300"/>
              </a:spcBef>
              <a:spcAft>
                <a:spcPts val="0"/>
              </a:spcAft>
              <a:buClr>
                <a:schemeClr val="accent1"/>
              </a:buClr>
              <a:buSzPts val="1500"/>
              <a:buFont typeface="Noto Sans Symbols"/>
              <a:buChar char="⮚"/>
              <a:defRPr sz="1500" b="0" i="0" u="none" strike="noStrike" cap="none">
                <a:solidFill>
                  <a:schemeClr val="dk1"/>
                </a:solidFill>
                <a:latin typeface="Source Sans Pro"/>
                <a:ea typeface="Source Sans Pro"/>
                <a:cs typeface="Source Sans Pro"/>
                <a:sym typeface="Source Sans Pro"/>
              </a:defRPr>
            </a:lvl1pPr>
            <a:lvl2pPr marL="914400" marR="0" lvl="1" indent="-323850" algn="l" rtl="0">
              <a:lnSpc>
                <a:spcPct val="100000"/>
              </a:lnSpc>
              <a:spcBef>
                <a:spcPts val="300"/>
              </a:spcBef>
              <a:spcAft>
                <a:spcPts val="0"/>
              </a:spcAft>
              <a:buClr>
                <a:schemeClr val="accent1"/>
              </a:buClr>
              <a:buSzPts val="1500"/>
              <a:buFont typeface="Arial"/>
              <a:buChar char="•"/>
              <a:defRPr sz="1500" b="0" i="0" u="none" strike="noStrike" cap="none">
                <a:solidFill>
                  <a:schemeClr val="accent1"/>
                </a:solidFill>
                <a:latin typeface="Source Sans Pro"/>
                <a:ea typeface="Source Sans Pro"/>
                <a:cs typeface="Source Sans Pro"/>
                <a:sym typeface="Source Sans Pro"/>
              </a:defRPr>
            </a:lvl2pPr>
            <a:lvl3pPr marL="1371600" marR="0" lvl="2"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3pPr>
            <a:lvl4pPr marL="1828800" marR="0" lvl="3" indent="-323850" algn="l" rtl="0">
              <a:lnSpc>
                <a:spcPct val="100000"/>
              </a:lnSpc>
              <a:spcBef>
                <a:spcPts val="300"/>
              </a:spcBef>
              <a:spcAft>
                <a:spcPts val="0"/>
              </a:spcAft>
              <a:buClr>
                <a:srgbClr val="00707F"/>
              </a:buClr>
              <a:buSzPts val="1500"/>
              <a:buFont typeface="Arial"/>
              <a:buChar char="•"/>
              <a:defRPr sz="1500" b="0" i="0" u="none" strike="noStrike" cap="none">
                <a:solidFill>
                  <a:srgbClr val="00707F"/>
                </a:solidFill>
                <a:latin typeface="Source Sans Pro"/>
                <a:ea typeface="Source Sans Pro"/>
                <a:cs typeface="Source Sans Pro"/>
                <a:sym typeface="Source Sans Pro"/>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3" name="Google Shape;33;p89"/>
          <p:cNvSpPr txBox="1">
            <a:spLocks noGrp="1"/>
          </p:cNvSpPr>
          <p:nvPr>
            <p:ph type="body" idx="2"/>
          </p:nvPr>
        </p:nvSpPr>
        <p:spPr>
          <a:xfrm>
            <a:off x="4705448" y="969264"/>
            <a:ext cx="3908743" cy="3885827"/>
          </a:xfrm>
          <a:prstGeom prst="rect">
            <a:avLst/>
          </a:prstGeom>
          <a:noFill/>
          <a:ln>
            <a:noFill/>
          </a:ln>
        </p:spPr>
        <p:txBody>
          <a:bodyPr spcFirstLastPara="1" wrap="square" lIns="91425" tIns="45700" rIns="91425" bIns="45700" anchor="t" anchorCtr="0">
            <a:noAutofit/>
          </a:bodyPr>
          <a:lstStyle>
            <a:lvl1pPr marL="457200" marR="0" lvl="0" indent="-323850" algn="l" rtl="0">
              <a:lnSpc>
                <a:spcPct val="100000"/>
              </a:lnSpc>
              <a:spcBef>
                <a:spcPts val="300"/>
              </a:spcBef>
              <a:spcAft>
                <a:spcPts val="0"/>
              </a:spcAft>
              <a:buClr>
                <a:schemeClr val="accent1"/>
              </a:buClr>
              <a:buSzPts val="1500"/>
              <a:buFont typeface="Noto Sans Symbols"/>
              <a:buChar char="⮚"/>
              <a:defRPr sz="1500" b="0" i="0" u="none" strike="noStrike" cap="none">
                <a:solidFill>
                  <a:schemeClr val="dk1"/>
                </a:solidFill>
                <a:latin typeface="Source Sans Pro"/>
                <a:ea typeface="Source Sans Pro"/>
                <a:cs typeface="Source Sans Pro"/>
                <a:sym typeface="Source Sans Pro"/>
              </a:defRPr>
            </a:lvl1pPr>
            <a:lvl2pPr marL="914400" marR="0" lvl="1" indent="-323850" algn="l" rtl="0">
              <a:lnSpc>
                <a:spcPct val="100000"/>
              </a:lnSpc>
              <a:spcBef>
                <a:spcPts val="300"/>
              </a:spcBef>
              <a:spcAft>
                <a:spcPts val="0"/>
              </a:spcAft>
              <a:buClr>
                <a:schemeClr val="accent1"/>
              </a:buClr>
              <a:buSzPts val="1500"/>
              <a:buFont typeface="Arial"/>
              <a:buChar char="•"/>
              <a:defRPr sz="1500" b="0" i="0" u="none" strike="noStrike" cap="none">
                <a:solidFill>
                  <a:schemeClr val="accent1"/>
                </a:solidFill>
                <a:latin typeface="Source Sans Pro"/>
                <a:ea typeface="Source Sans Pro"/>
                <a:cs typeface="Source Sans Pro"/>
                <a:sym typeface="Source Sans Pro"/>
              </a:defRPr>
            </a:lvl2pPr>
            <a:lvl3pPr marL="1371600" marR="0" lvl="2"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3pPr>
            <a:lvl4pPr marL="1828800" marR="0" lvl="3" indent="-323850" algn="l" rtl="0">
              <a:lnSpc>
                <a:spcPct val="100000"/>
              </a:lnSpc>
              <a:spcBef>
                <a:spcPts val="300"/>
              </a:spcBef>
              <a:spcAft>
                <a:spcPts val="0"/>
              </a:spcAft>
              <a:buClr>
                <a:srgbClr val="00707F"/>
              </a:buClr>
              <a:buSzPts val="1500"/>
              <a:buFont typeface="Arial"/>
              <a:buChar char="•"/>
              <a:defRPr sz="1500" b="0" i="0" u="none" strike="noStrike" cap="none">
                <a:solidFill>
                  <a:srgbClr val="00707F"/>
                </a:solidFill>
                <a:latin typeface="Source Sans Pro"/>
                <a:ea typeface="Source Sans Pro"/>
                <a:cs typeface="Source Sans Pro"/>
                <a:sym typeface="Source Sans Pro"/>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4_Diapositive de titre">
  <p:cSld name="9_Diapositive de titre 4">
    <p:spTree>
      <p:nvGrpSpPr>
        <p:cNvPr id="1" name="Shape 34"/>
        <p:cNvGrpSpPr/>
        <p:nvPr/>
      </p:nvGrpSpPr>
      <p:grpSpPr>
        <a:xfrm>
          <a:off x="0" y="0"/>
          <a:ext cx="0" cy="0"/>
          <a:chOff x="0" y="0"/>
          <a:chExt cx="0" cy="0"/>
        </a:xfrm>
      </p:grpSpPr>
      <p:pic>
        <p:nvPicPr>
          <p:cNvPr id="35" name="Google Shape;35;p90"/>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6" name="Google Shape;36;p90"/>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2800"/>
              <a:buFont typeface="Source Sans Pro"/>
              <a:buNone/>
              <a:defRPr sz="2800" b="0" i="0" u="none" strike="noStrike" cap="none">
                <a:solidFill>
                  <a:schemeClr val="accent1"/>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37" name="Google Shape;37;p90"/>
          <p:cNvSpPr txBox="1">
            <a:spLocks noGrp="1"/>
          </p:cNvSpPr>
          <p:nvPr>
            <p:ph type="body" idx="1"/>
          </p:nvPr>
        </p:nvSpPr>
        <p:spPr>
          <a:xfrm>
            <a:off x="315665" y="863824"/>
            <a:ext cx="7892876" cy="44203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460"/>
              </a:spcBef>
              <a:spcAft>
                <a:spcPts val="0"/>
              </a:spcAft>
              <a:buClr>
                <a:schemeClr val="dk1"/>
              </a:buClr>
              <a:buSzPts val="2300"/>
              <a:buFont typeface="Arial"/>
              <a:buNone/>
              <a:defRPr sz="2300" b="0" i="0" u="none" strike="noStrike" cap="none">
                <a:solidFill>
                  <a:schemeClr val="accent1"/>
                </a:solidFill>
                <a:latin typeface="Source Sans Pro"/>
                <a:ea typeface="Source Sans Pro"/>
                <a:cs typeface="Source Sans Pro"/>
                <a:sym typeface="Source Sans Pro"/>
              </a:defRPr>
            </a:lvl1pPr>
            <a:lvl2pPr marL="914400" marR="0" lvl="1" indent="-228600"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8" name="Google Shape;38;p90"/>
          <p:cNvSpPr txBox="1">
            <a:spLocks noGrp="1"/>
          </p:cNvSpPr>
          <p:nvPr>
            <p:ph type="body" idx="2"/>
          </p:nvPr>
        </p:nvSpPr>
        <p:spPr>
          <a:xfrm>
            <a:off x="320434" y="1420367"/>
            <a:ext cx="3908743" cy="3434723"/>
          </a:xfrm>
          <a:prstGeom prst="rect">
            <a:avLst/>
          </a:prstGeom>
          <a:noFill/>
          <a:ln>
            <a:noFill/>
          </a:ln>
        </p:spPr>
        <p:txBody>
          <a:bodyPr spcFirstLastPara="1" wrap="square" lIns="91425" tIns="45700" rIns="91425" bIns="45700" anchor="t" anchorCtr="0">
            <a:noAutofit/>
          </a:bodyPr>
          <a:lstStyle>
            <a:lvl1pPr marL="457200" marR="0" lvl="0" indent="-323850" algn="l" rtl="0">
              <a:lnSpc>
                <a:spcPct val="100000"/>
              </a:lnSpc>
              <a:spcBef>
                <a:spcPts val="300"/>
              </a:spcBef>
              <a:spcAft>
                <a:spcPts val="0"/>
              </a:spcAft>
              <a:buClr>
                <a:schemeClr val="accent1"/>
              </a:buClr>
              <a:buSzPts val="1500"/>
              <a:buFont typeface="Noto Sans Symbols"/>
              <a:buChar char="⮚"/>
              <a:defRPr sz="1500" b="0" i="0" u="none" strike="noStrike" cap="none">
                <a:solidFill>
                  <a:schemeClr val="dk1"/>
                </a:solidFill>
                <a:latin typeface="Source Sans Pro"/>
                <a:ea typeface="Source Sans Pro"/>
                <a:cs typeface="Source Sans Pro"/>
                <a:sym typeface="Source Sans Pro"/>
              </a:defRPr>
            </a:lvl1pPr>
            <a:lvl2pPr marL="914400" marR="0" lvl="1" indent="-323850" algn="l" rtl="0">
              <a:lnSpc>
                <a:spcPct val="100000"/>
              </a:lnSpc>
              <a:spcBef>
                <a:spcPts val="300"/>
              </a:spcBef>
              <a:spcAft>
                <a:spcPts val="0"/>
              </a:spcAft>
              <a:buClr>
                <a:schemeClr val="accent1"/>
              </a:buClr>
              <a:buSzPts val="1500"/>
              <a:buFont typeface="Arial"/>
              <a:buChar char="•"/>
              <a:defRPr sz="1500" b="0" i="0" u="none" strike="noStrike" cap="none">
                <a:solidFill>
                  <a:schemeClr val="accent1"/>
                </a:solidFill>
                <a:latin typeface="Source Sans Pro"/>
                <a:ea typeface="Source Sans Pro"/>
                <a:cs typeface="Source Sans Pro"/>
                <a:sym typeface="Source Sans Pro"/>
              </a:defRPr>
            </a:lvl2pPr>
            <a:lvl3pPr marL="1371600" marR="0" lvl="2"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3pPr>
            <a:lvl4pPr marL="1828800" marR="0" lvl="3" indent="-323850" algn="l" rtl="0">
              <a:lnSpc>
                <a:spcPct val="100000"/>
              </a:lnSpc>
              <a:spcBef>
                <a:spcPts val="300"/>
              </a:spcBef>
              <a:spcAft>
                <a:spcPts val="0"/>
              </a:spcAft>
              <a:buClr>
                <a:srgbClr val="00707F"/>
              </a:buClr>
              <a:buSzPts val="1500"/>
              <a:buFont typeface="Arial"/>
              <a:buChar char="•"/>
              <a:defRPr sz="1500" b="0" i="0" u="none" strike="noStrike" cap="none">
                <a:solidFill>
                  <a:srgbClr val="00707F"/>
                </a:solidFill>
                <a:latin typeface="Source Sans Pro"/>
                <a:ea typeface="Source Sans Pro"/>
                <a:cs typeface="Source Sans Pro"/>
                <a:sym typeface="Source Sans Pro"/>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9" name="Google Shape;39;p90"/>
          <p:cNvSpPr>
            <a:spLocks noGrp="1"/>
          </p:cNvSpPr>
          <p:nvPr>
            <p:ph type="pic" idx="3"/>
          </p:nvPr>
        </p:nvSpPr>
        <p:spPr>
          <a:xfrm>
            <a:off x="4326389" y="1420384"/>
            <a:ext cx="4318000" cy="3434607"/>
          </a:xfrm>
          <a:prstGeom prst="rect">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4_Diapositive de titre">
  <p:cSld name="9_Diapositive de titre 5">
    <p:spTree>
      <p:nvGrpSpPr>
        <p:cNvPr id="1" name="Shape 40"/>
        <p:cNvGrpSpPr/>
        <p:nvPr/>
      </p:nvGrpSpPr>
      <p:grpSpPr>
        <a:xfrm>
          <a:off x="0" y="0"/>
          <a:ext cx="0" cy="0"/>
          <a:chOff x="0" y="0"/>
          <a:chExt cx="0" cy="0"/>
        </a:xfrm>
      </p:grpSpPr>
      <p:pic>
        <p:nvPicPr>
          <p:cNvPr id="41" name="Google Shape;41;p91"/>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42" name="Google Shape;42;p91"/>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2800"/>
              <a:buFont typeface="Source Sans Pro"/>
              <a:buNone/>
              <a:defRPr sz="2800" b="0" i="0" u="none" strike="noStrike" cap="none">
                <a:solidFill>
                  <a:schemeClr val="accent1"/>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43" name="Google Shape;43;p91"/>
          <p:cNvSpPr txBox="1">
            <a:spLocks noGrp="1"/>
          </p:cNvSpPr>
          <p:nvPr>
            <p:ph type="body" idx="1"/>
          </p:nvPr>
        </p:nvSpPr>
        <p:spPr>
          <a:xfrm>
            <a:off x="315665" y="863824"/>
            <a:ext cx="7892876" cy="44203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460"/>
              </a:spcBef>
              <a:spcAft>
                <a:spcPts val="0"/>
              </a:spcAft>
              <a:buClr>
                <a:schemeClr val="dk1"/>
              </a:buClr>
              <a:buSzPts val="2300"/>
              <a:buFont typeface="Arial"/>
              <a:buNone/>
              <a:defRPr sz="2300" b="0" i="0" u="none" strike="noStrike" cap="none">
                <a:solidFill>
                  <a:schemeClr val="accent1"/>
                </a:solidFill>
                <a:latin typeface="Source Sans Pro"/>
                <a:ea typeface="Source Sans Pro"/>
                <a:cs typeface="Source Sans Pro"/>
                <a:sym typeface="Source Sans Pro"/>
              </a:defRPr>
            </a:lvl1pPr>
            <a:lvl2pPr marL="914400" marR="0" lvl="1" indent="-228600"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4" name="Google Shape;44;p91"/>
          <p:cNvSpPr txBox="1">
            <a:spLocks noGrp="1"/>
          </p:cNvSpPr>
          <p:nvPr>
            <p:ph type="body" idx="2"/>
          </p:nvPr>
        </p:nvSpPr>
        <p:spPr>
          <a:xfrm>
            <a:off x="315664" y="1432561"/>
            <a:ext cx="2974921" cy="3422530"/>
          </a:xfrm>
          <a:prstGeom prst="rect">
            <a:avLst/>
          </a:prstGeom>
          <a:noFill/>
          <a:ln>
            <a:noFill/>
          </a:ln>
        </p:spPr>
        <p:txBody>
          <a:bodyPr spcFirstLastPara="1" wrap="square" lIns="91425" tIns="45700" rIns="91425" bIns="45700" anchor="t" anchorCtr="0">
            <a:noAutofit/>
          </a:bodyPr>
          <a:lstStyle>
            <a:lvl1pPr marL="457200" marR="0" lvl="0" indent="-323850" algn="l" rtl="0">
              <a:lnSpc>
                <a:spcPct val="100000"/>
              </a:lnSpc>
              <a:spcBef>
                <a:spcPts val="300"/>
              </a:spcBef>
              <a:spcAft>
                <a:spcPts val="0"/>
              </a:spcAft>
              <a:buClr>
                <a:schemeClr val="accent1"/>
              </a:buClr>
              <a:buSzPts val="1500"/>
              <a:buFont typeface="Noto Sans Symbols"/>
              <a:buChar char="⮚"/>
              <a:defRPr sz="1500" b="0" i="0" u="none" strike="noStrike" cap="none">
                <a:solidFill>
                  <a:schemeClr val="dk1"/>
                </a:solidFill>
                <a:latin typeface="Source Sans Pro"/>
                <a:ea typeface="Source Sans Pro"/>
                <a:cs typeface="Source Sans Pro"/>
                <a:sym typeface="Source Sans Pro"/>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45" name="Google Shape;45;p91"/>
          <p:cNvSpPr>
            <a:spLocks noGrp="1"/>
          </p:cNvSpPr>
          <p:nvPr>
            <p:ph type="chart" idx="3"/>
          </p:nvPr>
        </p:nvSpPr>
        <p:spPr>
          <a:xfrm>
            <a:off x="3485007" y="1432115"/>
            <a:ext cx="5286375" cy="342240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640"/>
              </a:spcBef>
              <a:spcAft>
                <a:spcPts val="0"/>
              </a:spcAft>
              <a:buClr>
                <a:schemeClr val="dk1"/>
              </a:buClr>
              <a:buSzPts val="3200"/>
              <a:buFont typeface="Arial"/>
              <a:buNone/>
              <a:defRPr sz="16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Diapositive de titre">
  <p:cSld name="1_Diapositive de titre">
    <p:spTree>
      <p:nvGrpSpPr>
        <p:cNvPr id="1" name="Shape 46"/>
        <p:cNvGrpSpPr/>
        <p:nvPr/>
      </p:nvGrpSpPr>
      <p:grpSpPr>
        <a:xfrm>
          <a:off x="0" y="0"/>
          <a:ext cx="0" cy="0"/>
          <a:chOff x="0" y="0"/>
          <a:chExt cx="0" cy="0"/>
        </a:xfrm>
      </p:grpSpPr>
      <p:pic>
        <p:nvPicPr>
          <p:cNvPr id="47" name="Google Shape;47;p92"/>
          <p:cNvPicPr preferRelativeResize="0"/>
          <p:nvPr/>
        </p:nvPicPr>
        <p:blipFill rotWithShape="1">
          <a:blip r:embed="rId2">
            <a:alphaModFix/>
          </a:blip>
          <a:srcRect/>
          <a:stretch/>
        </p:blipFill>
        <p:spPr>
          <a:xfrm>
            <a:off x="0" y="0"/>
            <a:ext cx="9144000" cy="51435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2_Diapositive de titre">
  <p:cSld name="2_Diapositive de titre">
    <p:spTree>
      <p:nvGrpSpPr>
        <p:cNvPr id="1" name="Shape 48"/>
        <p:cNvGrpSpPr/>
        <p:nvPr/>
      </p:nvGrpSpPr>
      <p:grpSpPr>
        <a:xfrm>
          <a:off x="0" y="0"/>
          <a:ext cx="0" cy="0"/>
          <a:chOff x="0" y="0"/>
          <a:chExt cx="0" cy="0"/>
        </a:xfrm>
      </p:grpSpPr>
      <p:pic>
        <p:nvPicPr>
          <p:cNvPr id="49" name="Google Shape;49;p93"/>
          <p:cNvPicPr preferRelativeResize="0"/>
          <p:nvPr/>
        </p:nvPicPr>
        <p:blipFill rotWithShape="1">
          <a:blip r:embed="rId2">
            <a:alphaModFix/>
          </a:blip>
          <a:srcRect/>
          <a:stretch/>
        </p:blipFill>
        <p:spPr>
          <a:xfrm>
            <a:off x="0" y="0"/>
            <a:ext cx="9144000" cy="51435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3"/>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9" r:id="rId4"/>
    <p:sldLayoutId id="2147483670" r:id="rId5"/>
    <p:sldLayoutId id="2147483671" r:id="rId6"/>
    <p:sldLayoutId id="2147483672" r:id="rId7"/>
    <p:sldLayoutId id="2147483673"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hyperlink" Target="https://app.lib.uliege.be/plugin-alma"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hyperlink" Target="https://app.lib.uliege.be/alma/plugin-alma/"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hyperlink" Target="https://app.lib.uliege.be/alma/cyclope/" TargetMode="External"/><Relationship Id="rId2" Type="http://schemas.openxmlformats.org/officeDocument/2006/relationships/notesSlide" Target="../notesSlides/notesSlide34.xml"/><Relationship Id="rId1" Type="http://schemas.openxmlformats.org/officeDocument/2006/relationships/slideLayout" Target="../slideLayouts/slideLayout17.xml"/><Relationship Id="rId4" Type="http://schemas.openxmlformats.org/officeDocument/2006/relationships/hyperlink" Target="https://app.lib.uliege.be/alma/installer-cyclope-sur-un-poste/"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43.xml.rels><?xml version="1.0" encoding="UTF-8" standalone="yes"?>
<Relationships xmlns="http://schemas.openxmlformats.org/package/2006/relationships"><Relationship Id="rId3" Type="http://schemas.openxmlformats.org/officeDocument/2006/relationships/hyperlink" Target="https://my.uliege.be/carte" TargetMode="External"/><Relationship Id="rId2" Type="http://schemas.openxmlformats.org/officeDocument/2006/relationships/notesSlide" Target="../notesSlides/notesSlide43.xml"/><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app.lib.uliege.be/inscription/script/start.pl"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4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hyperlink" Target="https://app.lib.uliege.be/alma/valider-un-lecteur-b-preinscrit/"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6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app.lib.uliege.be/alma/comment-savoir-si-un-compte-est-toujours-actif-dans-ulispenelope/"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s://my.uliege.be/" TargetMode="External"/><Relationship Id="rId2" Type="http://schemas.openxmlformats.org/officeDocument/2006/relationships/notesSlide" Target="../notesSlides/notesSlide67.xml"/><Relationship Id="rId1"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hyperlink" Target="https://my.uliege.be/portail/CA/admin.do?as_to=user&amp;tkRfhId=1694417747591F8Elr"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8.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6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app.lib.uliege.be/alma/comment-savoir-si-un-compte-est-toujours-actif-dans-ulispenelope/"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79.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1"/>
          <p:cNvSpPr txBox="1">
            <a:spLocks noGrp="1"/>
          </p:cNvSpPr>
          <p:nvPr>
            <p:ph type="title"/>
          </p:nvPr>
        </p:nvSpPr>
        <p:spPr>
          <a:xfrm>
            <a:off x="364433" y="2788642"/>
            <a:ext cx="8229600" cy="62922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200"/>
              <a:buFont typeface="Source Sans Pro"/>
              <a:buNone/>
            </a:pPr>
            <a:r>
              <a:rPr lang="fr-FR" sz="3200" i="1" dirty="0" err="1">
                <a:solidFill>
                  <a:schemeClr val="accent1"/>
                </a:solidFill>
              </a:rPr>
              <a:t>Users</a:t>
            </a:r>
            <a:r>
              <a:rPr lang="fr-FR" sz="3200" dirty="0">
                <a:solidFill>
                  <a:schemeClr val="accent1"/>
                </a:solidFill>
              </a:rPr>
              <a:t> dans Alma @ ULiège Library</a:t>
            </a:r>
            <a:endParaRPr dirty="0"/>
          </a:p>
        </p:txBody>
      </p:sp>
      <p:sp>
        <p:nvSpPr>
          <p:cNvPr id="126" name="Google Shape;126;p1"/>
          <p:cNvSpPr txBox="1">
            <a:spLocks noGrp="1"/>
          </p:cNvSpPr>
          <p:nvPr>
            <p:ph type="body" idx="1"/>
          </p:nvPr>
        </p:nvSpPr>
        <p:spPr>
          <a:xfrm>
            <a:off x="364433" y="3423825"/>
            <a:ext cx="6426677" cy="6618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300"/>
              <a:buNone/>
            </a:pPr>
            <a:r>
              <a:rPr lang="fr-FR"/>
              <a:t>Inscription des usagers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80" name="Google Shape;180;p9"/>
          <p:cNvPicPr preferRelativeResize="0"/>
          <p:nvPr/>
        </p:nvPicPr>
        <p:blipFill rotWithShape="1">
          <a:blip r:embed="rId3">
            <a:alphaModFix/>
          </a:blip>
          <a:srcRect/>
          <a:stretch/>
        </p:blipFill>
        <p:spPr>
          <a:xfrm>
            <a:off x="262253" y="136259"/>
            <a:ext cx="7466672" cy="4870981"/>
          </a:xfrm>
          <a:prstGeom prst="rect">
            <a:avLst/>
          </a:prstGeom>
          <a:noFill/>
          <a:ln w="9525" cap="flat" cmpd="sng">
            <a:solidFill>
              <a:schemeClr val="dk1"/>
            </a:solidFill>
            <a:prstDash val="solid"/>
            <a:miter lim="800000"/>
            <a:headEnd type="none" w="sm" len="sm"/>
            <a:tailEnd type="none" w="sm" len="sm"/>
          </a:ln>
        </p:spPr>
      </p:pic>
      <p:pic>
        <p:nvPicPr>
          <p:cNvPr id="181" name="Google Shape;181;p9"/>
          <p:cNvPicPr preferRelativeResize="0"/>
          <p:nvPr/>
        </p:nvPicPr>
        <p:blipFill rotWithShape="1">
          <a:blip r:embed="rId4">
            <a:alphaModFix/>
          </a:blip>
          <a:srcRect/>
          <a:stretch/>
        </p:blipFill>
        <p:spPr>
          <a:xfrm>
            <a:off x="7944271" y="1741537"/>
            <a:ext cx="1084594" cy="982422"/>
          </a:xfrm>
          <a:prstGeom prst="rect">
            <a:avLst/>
          </a:prstGeom>
          <a:noFill/>
          <a:ln w="9525" cap="flat" cmpd="sng">
            <a:solidFill>
              <a:schemeClr val="dk1"/>
            </a:solidFill>
            <a:prstDash val="solid"/>
            <a:miter lim="800000"/>
            <a:headEnd type="none" w="sm" len="sm"/>
            <a:tailEnd type="none" w="sm" len="sm"/>
          </a:ln>
          <a:effectLst/>
        </p:spPr>
      </p:pic>
      <p:sp>
        <p:nvSpPr>
          <p:cNvPr id="182" name="Google Shape;182;p9"/>
          <p:cNvSpPr/>
          <p:nvPr/>
        </p:nvSpPr>
        <p:spPr>
          <a:xfrm>
            <a:off x="4548282" y="3727204"/>
            <a:ext cx="2531700" cy="248100"/>
          </a:xfrm>
          <a:prstGeom prst="rect">
            <a:avLst/>
          </a:prstGeom>
          <a:noFill/>
          <a:ln w="9525" cap="flat" cmpd="sng">
            <a:solidFill>
              <a:srgbClr val="C0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fr-FR" sz="1200" b="0" i="1" u="none" strike="noStrike" cap="none" dirty="0">
                <a:solidFill>
                  <a:srgbClr val="C00000"/>
                </a:solidFill>
                <a:latin typeface="Calibri"/>
                <a:ea typeface="Calibri"/>
                <a:cs typeface="Calibri"/>
                <a:sym typeface="Calibri"/>
              </a:rPr>
              <a:t>Pas de coche = donnée locale</a:t>
            </a:r>
            <a:endParaRPr sz="1200" b="0" i="1" u="none" strike="noStrike" cap="none" dirty="0">
              <a:solidFill>
                <a:srgbClr val="C00000"/>
              </a:solidFill>
              <a:latin typeface="Calibri"/>
              <a:ea typeface="Calibri"/>
              <a:cs typeface="Calibri"/>
              <a:sym typeface="Calibri"/>
            </a:endParaRPr>
          </a:p>
        </p:txBody>
      </p:sp>
      <p:cxnSp>
        <p:nvCxnSpPr>
          <p:cNvPr id="183" name="Google Shape;183;p9"/>
          <p:cNvCxnSpPr/>
          <p:nvPr/>
        </p:nvCxnSpPr>
        <p:spPr>
          <a:xfrm rot="10800000" flipH="1">
            <a:off x="7398475" y="2036963"/>
            <a:ext cx="516900" cy="157500"/>
          </a:xfrm>
          <a:prstGeom prst="straightConnector1">
            <a:avLst/>
          </a:prstGeom>
          <a:noFill/>
          <a:ln w="25400" cap="flat" cmpd="sng">
            <a:solidFill>
              <a:schemeClr val="accent1"/>
            </a:solidFill>
            <a:prstDash val="solid"/>
            <a:round/>
            <a:headEnd type="none" w="sm" len="sm"/>
            <a:tailEnd type="stealth" w="med" len="med"/>
          </a:ln>
          <a:effectLst/>
        </p:spPr>
      </p:cxnSp>
      <p:cxnSp>
        <p:nvCxnSpPr>
          <p:cNvPr id="184" name="Google Shape;184;p9"/>
          <p:cNvCxnSpPr/>
          <p:nvPr/>
        </p:nvCxnSpPr>
        <p:spPr>
          <a:xfrm rot="10800000" flipH="1">
            <a:off x="5633643" y="4705381"/>
            <a:ext cx="430800" cy="157500"/>
          </a:xfrm>
          <a:prstGeom prst="straightConnector1">
            <a:avLst/>
          </a:prstGeom>
          <a:noFill/>
          <a:ln w="25400" cap="flat" cmpd="sng">
            <a:solidFill>
              <a:schemeClr val="accent1"/>
            </a:solidFill>
            <a:prstDash val="solid"/>
            <a:round/>
            <a:headEnd type="none" w="sm" len="sm"/>
            <a:tailEnd type="stealth" w="med" len="med"/>
          </a:ln>
          <a:effectLst/>
        </p:spPr>
      </p:cxnSp>
      <p:cxnSp>
        <p:nvCxnSpPr>
          <p:cNvPr id="185" name="Google Shape;185;p9"/>
          <p:cNvCxnSpPr/>
          <p:nvPr/>
        </p:nvCxnSpPr>
        <p:spPr>
          <a:xfrm rot="10800000" flipH="1">
            <a:off x="5598841" y="2223264"/>
            <a:ext cx="430800" cy="157500"/>
          </a:xfrm>
          <a:prstGeom prst="straightConnector1">
            <a:avLst/>
          </a:prstGeom>
          <a:noFill/>
          <a:ln w="25400" cap="flat" cmpd="sng">
            <a:solidFill>
              <a:schemeClr val="accent1"/>
            </a:solidFill>
            <a:prstDash val="solid"/>
            <a:round/>
            <a:headEnd type="none" w="sm" len="sm"/>
            <a:tailEnd type="stealth" w="med" len="med"/>
          </a:ln>
          <a:effectLst/>
        </p:spPr>
      </p:cxnSp>
      <p:cxnSp>
        <p:nvCxnSpPr>
          <p:cNvPr id="186" name="Google Shape;186;p9"/>
          <p:cNvCxnSpPr/>
          <p:nvPr/>
        </p:nvCxnSpPr>
        <p:spPr>
          <a:xfrm rot="10800000" flipH="1">
            <a:off x="5650602" y="3569704"/>
            <a:ext cx="508800" cy="157500"/>
          </a:xfrm>
          <a:prstGeom prst="straightConnector1">
            <a:avLst/>
          </a:prstGeom>
          <a:noFill/>
          <a:ln w="25400" cap="flat" cmpd="sng">
            <a:solidFill>
              <a:srgbClr val="C00000"/>
            </a:solidFill>
            <a:prstDash val="solid"/>
            <a:round/>
            <a:headEnd type="none" w="sm" len="sm"/>
            <a:tailEnd type="stealth" w="med" len="med"/>
          </a:ln>
          <a:effectLst/>
        </p:spPr>
      </p:cxnSp>
      <p:cxnSp>
        <p:nvCxnSpPr>
          <p:cNvPr id="187" name="Google Shape;187;p9"/>
          <p:cNvCxnSpPr/>
          <p:nvPr/>
        </p:nvCxnSpPr>
        <p:spPr>
          <a:xfrm rot="10800000" flipH="1">
            <a:off x="5643415" y="3309114"/>
            <a:ext cx="430800" cy="157500"/>
          </a:xfrm>
          <a:prstGeom prst="straightConnector1">
            <a:avLst/>
          </a:prstGeom>
          <a:noFill/>
          <a:ln w="25400" cap="flat" cmpd="sng">
            <a:solidFill>
              <a:schemeClr val="accent1"/>
            </a:solidFill>
            <a:prstDash val="solid"/>
            <a:round/>
            <a:headEnd type="none" w="sm" len="sm"/>
            <a:tailEnd type="stealth" w="med" len="med"/>
          </a:ln>
          <a:effectLst/>
        </p:spPr>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10"/>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dirty="0"/>
              <a:t>Généralités</a:t>
            </a:r>
            <a:endParaRPr dirty="0"/>
          </a:p>
        </p:txBody>
      </p:sp>
      <p:sp>
        <p:nvSpPr>
          <p:cNvPr id="193" name="Google Shape;193;p10"/>
          <p:cNvSpPr txBox="1">
            <a:spLocks noGrp="1"/>
          </p:cNvSpPr>
          <p:nvPr>
            <p:ph type="body" idx="1"/>
          </p:nvPr>
        </p:nvSpPr>
        <p:spPr>
          <a:xfrm>
            <a:off x="315665" y="863824"/>
            <a:ext cx="7892876" cy="442032"/>
          </a:xfrm>
          <a:prstGeom prst="rect">
            <a:avLst/>
          </a:prstGeom>
          <a:noFill/>
          <a:ln>
            <a:noFill/>
          </a:ln>
        </p:spPr>
        <p:txBody>
          <a:bodyPr spcFirstLastPara="1" wrap="square" lIns="91425" tIns="45700" rIns="91425" bIns="45700" anchor="t" anchorCtr="0">
            <a:noAutofit/>
          </a:bodyPr>
          <a:lstStyle/>
          <a:p>
            <a:pPr marL="133350" lvl="0" indent="0" algn="l" rtl="0">
              <a:lnSpc>
                <a:spcPct val="100000"/>
              </a:lnSpc>
              <a:spcBef>
                <a:spcPts val="460"/>
              </a:spcBef>
              <a:spcAft>
                <a:spcPts val="0"/>
              </a:spcAft>
              <a:buSzPts val="2300"/>
              <a:buNone/>
            </a:pPr>
            <a:r>
              <a:rPr lang="fr-FR" sz="2400" dirty="0"/>
              <a:t>Mises à jour locales</a:t>
            </a:r>
            <a:endParaRPr dirty="0"/>
          </a:p>
          <a:p>
            <a:pPr marL="133350" lvl="0" indent="0" algn="l" rtl="0">
              <a:lnSpc>
                <a:spcPct val="100000"/>
              </a:lnSpc>
              <a:spcBef>
                <a:spcPts val="460"/>
              </a:spcBef>
              <a:spcAft>
                <a:spcPts val="0"/>
              </a:spcAft>
              <a:buSzPts val="2300"/>
              <a:buNone/>
            </a:pPr>
            <a:endParaRPr dirty="0"/>
          </a:p>
          <a:p>
            <a:pPr marL="133350" lvl="0" indent="0" algn="l" rtl="0">
              <a:lnSpc>
                <a:spcPct val="100000"/>
              </a:lnSpc>
              <a:spcBef>
                <a:spcPts val="460"/>
              </a:spcBef>
              <a:spcAft>
                <a:spcPts val="0"/>
              </a:spcAft>
              <a:buSzPts val="2300"/>
              <a:buNone/>
            </a:pPr>
            <a:endParaRPr sz="2000" dirty="0"/>
          </a:p>
        </p:txBody>
      </p:sp>
      <p:sp>
        <p:nvSpPr>
          <p:cNvPr id="195" name="Google Shape;195;p10"/>
          <p:cNvSpPr txBox="1"/>
          <p:nvPr/>
        </p:nvSpPr>
        <p:spPr>
          <a:xfrm>
            <a:off x="436693" y="1686726"/>
            <a:ext cx="3908700" cy="251010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accent1"/>
              </a:buClr>
              <a:buSzPts val="1600"/>
              <a:buFont typeface="Noto Sans Symbols"/>
              <a:buChar char="⮚"/>
            </a:pPr>
            <a:r>
              <a:rPr lang="fr-FR" sz="1600" b="0" i="0" u="none" strike="noStrike" cap="none" dirty="0">
                <a:solidFill>
                  <a:schemeClr val="dk1"/>
                </a:solidFill>
                <a:latin typeface="Source Sans Pro"/>
                <a:ea typeface="Source Sans Pro"/>
                <a:cs typeface="Source Sans Pro"/>
                <a:sym typeface="Source Sans Pro"/>
              </a:rPr>
              <a:t>Outre la duplication, on peut directement ajouter des données via les boutons </a:t>
            </a:r>
            <a:r>
              <a:rPr lang="fr-FR" sz="1600" b="0" i="1" u="none" strike="noStrike" cap="none" dirty="0" err="1">
                <a:solidFill>
                  <a:schemeClr val="dk1"/>
                </a:solidFill>
                <a:latin typeface="Source Sans Pro"/>
                <a:ea typeface="Source Sans Pro"/>
                <a:cs typeface="Source Sans Pro"/>
                <a:sym typeface="Source Sans Pro"/>
              </a:rPr>
              <a:t>Add</a:t>
            </a:r>
            <a:r>
              <a:rPr lang="fr-FR" sz="1600" b="0" i="0" u="none" strike="noStrike" cap="none" dirty="0">
                <a:solidFill>
                  <a:schemeClr val="dk1"/>
                </a:solidFill>
                <a:latin typeface="Source Sans Pro"/>
                <a:ea typeface="Source Sans Pro"/>
                <a:cs typeface="Source Sans Pro"/>
                <a:sym typeface="Source Sans Pro"/>
              </a:rPr>
              <a:t>…</a:t>
            </a:r>
            <a:endParaRPr sz="1500" b="0" i="0" u="none" strike="noStrike" cap="none" dirty="0">
              <a:solidFill>
                <a:schemeClr val="dk1"/>
              </a:solidFill>
              <a:latin typeface="Source Sans Pro"/>
              <a:ea typeface="Source Sans Pro"/>
              <a:cs typeface="Source Sans Pro"/>
              <a:sym typeface="Source Sans Pro"/>
            </a:endParaRPr>
          </a:p>
          <a:p>
            <a:pPr marL="285750" marR="0" lvl="0" indent="-285750" algn="l" rtl="0">
              <a:lnSpc>
                <a:spcPct val="100000"/>
              </a:lnSpc>
              <a:spcBef>
                <a:spcPts val="320"/>
              </a:spcBef>
              <a:spcAft>
                <a:spcPts val="0"/>
              </a:spcAft>
              <a:buClr>
                <a:schemeClr val="accent1"/>
              </a:buClr>
              <a:buSzPts val="1600"/>
              <a:buFont typeface="Noto Sans Symbols"/>
              <a:buChar char="⮚"/>
            </a:pPr>
            <a:r>
              <a:rPr lang="fr-FR" sz="1600" b="0" i="0" u="none" strike="noStrike" cap="none" dirty="0">
                <a:solidFill>
                  <a:schemeClr val="dk1"/>
                </a:solidFill>
                <a:latin typeface="Source Sans Pro"/>
                <a:ea typeface="Source Sans Pro"/>
                <a:cs typeface="Source Sans Pro"/>
                <a:sym typeface="Source Sans Pro"/>
              </a:rPr>
              <a:t>Une donnée locale peut prendre le pas sur une donnée externe si la case </a:t>
            </a:r>
            <a:r>
              <a:rPr lang="fr-FR" sz="1600" b="0" i="1" u="none" strike="noStrike" cap="none" dirty="0" err="1">
                <a:solidFill>
                  <a:schemeClr val="dk1"/>
                </a:solidFill>
                <a:latin typeface="Source Sans Pro"/>
                <a:ea typeface="Source Sans Pro"/>
                <a:cs typeface="Source Sans Pro"/>
                <a:sym typeface="Source Sans Pro"/>
              </a:rPr>
              <a:t>Preferred</a:t>
            </a:r>
            <a:r>
              <a:rPr lang="fr-FR" sz="1600" b="0" i="0" u="none" strike="noStrike" cap="none" dirty="0">
                <a:solidFill>
                  <a:schemeClr val="dk1"/>
                </a:solidFill>
                <a:latin typeface="Source Sans Pro"/>
                <a:ea typeface="Source Sans Pro"/>
                <a:cs typeface="Source Sans Pro"/>
                <a:sym typeface="Source Sans Pro"/>
              </a:rPr>
              <a:t> est cochée.</a:t>
            </a:r>
            <a:endParaRPr dirty="0"/>
          </a:p>
          <a:p>
            <a:pPr marL="285750" marR="0" lvl="0" indent="-190500" algn="l" rtl="0">
              <a:lnSpc>
                <a:spcPct val="100000"/>
              </a:lnSpc>
              <a:spcBef>
                <a:spcPts val="300"/>
              </a:spcBef>
              <a:spcAft>
                <a:spcPts val="0"/>
              </a:spcAft>
              <a:buClr>
                <a:schemeClr val="dk1"/>
              </a:buClr>
              <a:buSzPts val="1500"/>
              <a:buFont typeface="Source Sans Pro"/>
              <a:buNone/>
            </a:pPr>
            <a:endParaRPr sz="1500" b="0" i="0" u="none" strike="noStrike" cap="none" dirty="0">
              <a:solidFill>
                <a:schemeClr val="dk1"/>
              </a:solidFill>
              <a:latin typeface="Source Sans Pro"/>
              <a:ea typeface="Source Sans Pro"/>
              <a:cs typeface="Source Sans Pro"/>
              <a:sym typeface="Source Sans Pro"/>
            </a:endParaRPr>
          </a:p>
        </p:txBody>
      </p:sp>
      <p:pic>
        <p:nvPicPr>
          <p:cNvPr id="196" name="Google Shape;196;p10"/>
          <p:cNvPicPr preferRelativeResize="0"/>
          <p:nvPr/>
        </p:nvPicPr>
        <p:blipFill rotWithShape="1">
          <a:blip r:embed="rId3">
            <a:alphaModFix/>
          </a:blip>
          <a:srcRect/>
          <a:stretch/>
        </p:blipFill>
        <p:spPr>
          <a:xfrm>
            <a:off x="4262102" y="1346950"/>
            <a:ext cx="4745400" cy="2449600"/>
          </a:xfrm>
          <a:prstGeom prst="rect">
            <a:avLst/>
          </a:prstGeom>
          <a:noFill/>
          <a:ln w="9525" cap="flat" cmpd="sng">
            <a:solidFill>
              <a:schemeClr val="dk1"/>
            </a:solidFill>
            <a:prstDash val="solid"/>
            <a:miter lim="800000"/>
            <a:headEnd type="none" w="sm" len="sm"/>
            <a:tailEnd type="none" w="sm" len="sm"/>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1"/>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a:t>Généralités</a:t>
            </a:r>
            <a:endParaRPr/>
          </a:p>
        </p:txBody>
      </p:sp>
      <p:sp>
        <p:nvSpPr>
          <p:cNvPr id="202" name="Google Shape;202;p11"/>
          <p:cNvSpPr txBox="1">
            <a:spLocks noGrp="1"/>
          </p:cNvSpPr>
          <p:nvPr>
            <p:ph type="body" idx="1"/>
          </p:nvPr>
        </p:nvSpPr>
        <p:spPr>
          <a:xfrm>
            <a:off x="315665" y="863824"/>
            <a:ext cx="7892876" cy="442032"/>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460"/>
              </a:spcBef>
              <a:spcAft>
                <a:spcPts val="0"/>
              </a:spcAft>
              <a:buClr>
                <a:schemeClr val="dk1"/>
              </a:buClr>
              <a:buSzPts val="2300"/>
              <a:buFont typeface="Arial"/>
              <a:buNone/>
            </a:pPr>
            <a:r>
              <a:rPr lang="fr-FR" sz="2400" dirty="0"/>
              <a:t>Deux types d’usagers extérieurs</a:t>
            </a:r>
            <a:endParaRPr dirty="0"/>
          </a:p>
          <a:p>
            <a:pPr marL="457200" marR="0" lvl="0" indent="-228600" algn="l" rtl="0">
              <a:lnSpc>
                <a:spcPct val="100000"/>
              </a:lnSpc>
              <a:spcBef>
                <a:spcPts val="460"/>
              </a:spcBef>
              <a:spcAft>
                <a:spcPts val="0"/>
              </a:spcAft>
              <a:buClr>
                <a:schemeClr val="dk1"/>
              </a:buClr>
              <a:buSzPts val="2300"/>
              <a:buFont typeface="Arial"/>
              <a:buNone/>
            </a:pPr>
            <a:endParaRPr dirty="0"/>
          </a:p>
        </p:txBody>
      </p:sp>
      <p:sp>
        <p:nvSpPr>
          <p:cNvPr id="203" name="Google Shape;203;p11"/>
          <p:cNvSpPr txBox="1">
            <a:spLocks noGrp="1"/>
          </p:cNvSpPr>
          <p:nvPr>
            <p:ph type="body" idx="2"/>
          </p:nvPr>
        </p:nvSpPr>
        <p:spPr>
          <a:xfrm>
            <a:off x="315664" y="1565437"/>
            <a:ext cx="4024312" cy="341312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accent1"/>
              </a:buClr>
              <a:buSzPts val="2000"/>
              <a:buFont typeface="Noto Sans Symbols"/>
              <a:buNone/>
            </a:pPr>
            <a:r>
              <a:rPr lang="fr-FR" sz="2000" b="1" i="1" u="none" strike="noStrike" cap="none" dirty="0" err="1">
                <a:solidFill>
                  <a:schemeClr val="accent1"/>
                </a:solidFill>
                <a:latin typeface="Source Sans Pro"/>
                <a:ea typeface="Source Sans Pro"/>
                <a:cs typeface="Source Sans Pro"/>
                <a:sym typeface="Source Sans Pro"/>
              </a:rPr>
              <a:t>Users</a:t>
            </a:r>
            <a:r>
              <a:rPr lang="fr-FR" sz="2000" b="1" i="0" u="none" strike="noStrike" cap="none" dirty="0">
                <a:solidFill>
                  <a:schemeClr val="accent1"/>
                </a:solidFill>
                <a:latin typeface="Source Sans Pro"/>
                <a:ea typeface="Source Sans Pro"/>
                <a:cs typeface="Source Sans Pro"/>
                <a:sym typeface="Source Sans Pro"/>
              </a:rPr>
              <a:t> B</a:t>
            </a:r>
            <a:endParaRPr sz="1500" b="0" i="0" u="none" strike="noStrike" cap="none" dirty="0">
              <a:solidFill>
                <a:schemeClr val="dk1"/>
              </a:solidFill>
              <a:latin typeface="Source Sans Pro"/>
              <a:ea typeface="Source Sans Pro"/>
              <a:cs typeface="Source Sans Pro"/>
              <a:sym typeface="Source Sans Pro"/>
            </a:endParaRPr>
          </a:p>
          <a:p>
            <a:pPr marL="285750" marR="0" lvl="0" indent="-285750" algn="l" rtl="0">
              <a:lnSpc>
                <a:spcPct val="100000"/>
              </a:lnSpc>
              <a:spcBef>
                <a:spcPts val="280"/>
              </a:spcBef>
              <a:spcAft>
                <a:spcPts val="0"/>
              </a:spcAft>
              <a:buClr>
                <a:schemeClr val="accent1"/>
              </a:buClr>
              <a:buSzPts val="1400"/>
              <a:buFont typeface="Noto Sans Symbols"/>
              <a:buChar char="⮚"/>
            </a:pPr>
            <a:r>
              <a:rPr lang="fr-FR" sz="1400" b="0" i="0" u="none" strike="noStrike" cap="none" dirty="0">
                <a:solidFill>
                  <a:schemeClr val="dk1"/>
                </a:solidFill>
                <a:latin typeface="Source Sans Pro"/>
                <a:ea typeface="Source Sans Pro"/>
                <a:cs typeface="Source Sans Pro"/>
                <a:sym typeface="Source Sans Pro"/>
              </a:rPr>
              <a:t>fréquentent nos bibliothèques</a:t>
            </a:r>
            <a:endParaRPr sz="1500" b="0" i="0" u="none" strike="noStrike" cap="none" dirty="0">
              <a:solidFill>
                <a:schemeClr val="dk1"/>
              </a:solidFill>
              <a:latin typeface="Source Sans Pro"/>
              <a:ea typeface="Source Sans Pro"/>
              <a:cs typeface="Source Sans Pro"/>
              <a:sym typeface="Source Sans Pro"/>
            </a:endParaRPr>
          </a:p>
          <a:p>
            <a:pPr marL="285750" marR="0" lvl="0" indent="-285750" algn="l" rtl="0">
              <a:lnSpc>
                <a:spcPct val="100000"/>
              </a:lnSpc>
              <a:spcBef>
                <a:spcPts val="280"/>
              </a:spcBef>
              <a:spcAft>
                <a:spcPts val="0"/>
              </a:spcAft>
              <a:buClr>
                <a:schemeClr val="accent1"/>
              </a:buClr>
              <a:buSzPts val="1400"/>
              <a:buFont typeface="Noto Sans Symbols"/>
              <a:buChar char="⮚"/>
            </a:pPr>
            <a:r>
              <a:rPr lang="fr-FR" sz="1400" b="0" i="0" u="none" strike="noStrike" cap="none" dirty="0">
                <a:solidFill>
                  <a:schemeClr val="dk1"/>
                </a:solidFill>
                <a:latin typeface="Source Sans Pro"/>
                <a:ea typeface="Source Sans Pro"/>
                <a:cs typeface="Source Sans Pro"/>
                <a:sym typeface="Source Sans Pro"/>
              </a:rPr>
              <a:t>on leur fournit un identifiant et un mot de passe pour accéder au wifi de l’ULiège, aux postes fixes des bibliothèques et à </a:t>
            </a:r>
            <a:r>
              <a:rPr lang="fr-FR" sz="1400" b="0" i="0" u="none" strike="noStrike" cap="none" dirty="0" err="1">
                <a:solidFill>
                  <a:schemeClr val="dk1"/>
                </a:solidFill>
                <a:latin typeface="Source Sans Pro"/>
                <a:ea typeface="Source Sans Pro"/>
                <a:cs typeface="Source Sans Pro"/>
                <a:sym typeface="Source Sans Pro"/>
              </a:rPr>
              <a:t>MyLibrary</a:t>
            </a:r>
            <a:r>
              <a:rPr lang="fr-FR" sz="1400" b="0" i="0" u="none" strike="noStrike" cap="none" dirty="0">
                <a:solidFill>
                  <a:schemeClr val="dk1"/>
                </a:solidFill>
                <a:latin typeface="Source Sans Pro"/>
                <a:ea typeface="Source Sans Pro"/>
                <a:cs typeface="Source Sans Pro"/>
                <a:sym typeface="Source Sans Pro"/>
              </a:rPr>
              <a:t>.</a:t>
            </a:r>
            <a:endParaRPr dirty="0"/>
          </a:p>
          <a:p>
            <a:pPr marL="285750" marR="0" lvl="0" indent="-190500" algn="l" rtl="0">
              <a:lnSpc>
                <a:spcPct val="100000"/>
              </a:lnSpc>
              <a:spcBef>
                <a:spcPts val="300"/>
              </a:spcBef>
              <a:spcAft>
                <a:spcPts val="0"/>
              </a:spcAft>
              <a:buClr>
                <a:schemeClr val="dk1"/>
              </a:buClr>
              <a:buSzPts val="1500"/>
              <a:buFont typeface="Source Sans Pro"/>
              <a:buNone/>
            </a:pPr>
            <a:endParaRPr sz="1500" b="0" i="0" u="none" strike="noStrike" cap="none" dirty="0">
              <a:solidFill>
                <a:schemeClr val="dk1"/>
              </a:solidFill>
              <a:latin typeface="Source Sans Pro"/>
              <a:ea typeface="Source Sans Pro"/>
              <a:cs typeface="Source Sans Pro"/>
              <a:sym typeface="Source Sans Pro"/>
            </a:endParaRPr>
          </a:p>
        </p:txBody>
      </p:sp>
      <p:sp>
        <p:nvSpPr>
          <p:cNvPr id="204" name="Google Shape;204;p11"/>
          <p:cNvSpPr txBox="1">
            <a:spLocks noGrp="1"/>
          </p:cNvSpPr>
          <p:nvPr>
            <p:ph type="body" idx="3"/>
          </p:nvPr>
        </p:nvSpPr>
        <p:spPr>
          <a:xfrm>
            <a:off x="4705101" y="1565437"/>
            <a:ext cx="3908425" cy="3413125"/>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accent1"/>
              </a:buClr>
              <a:buSzPts val="2000"/>
              <a:buNone/>
            </a:pPr>
            <a:r>
              <a:rPr lang="fr-FR" sz="2000" b="1" i="1" dirty="0" err="1">
                <a:solidFill>
                  <a:schemeClr val="accent1"/>
                </a:solidFill>
              </a:rPr>
              <a:t>Users</a:t>
            </a:r>
            <a:r>
              <a:rPr lang="fr-FR" sz="2000" b="1" dirty="0">
                <a:solidFill>
                  <a:schemeClr val="accent1"/>
                </a:solidFill>
              </a:rPr>
              <a:t> Bx</a:t>
            </a:r>
            <a:endParaRPr sz="2000" b="1" dirty="0">
              <a:solidFill>
                <a:schemeClr val="accent1"/>
              </a:solidFill>
            </a:endParaRPr>
          </a:p>
          <a:p>
            <a:pPr marL="285750" lvl="0" indent="-285750" algn="l" rtl="0">
              <a:lnSpc>
                <a:spcPct val="100000"/>
              </a:lnSpc>
              <a:spcBef>
                <a:spcPts val="280"/>
              </a:spcBef>
              <a:spcAft>
                <a:spcPts val="0"/>
              </a:spcAft>
              <a:buSzPts val="1400"/>
              <a:buChar char="⮚"/>
            </a:pPr>
            <a:r>
              <a:rPr lang="fr-FR" sz="1400" dirty="0"/>
              <a:t>ne fréquentent </a:t>
            </a:r>
            <a:r>
              <a:rPr lang="fr-FR" sz="1400" u="sng" dirty="0"/>
              <a:t>pas</a:t>
            </a:r>
            <a:r>
              <a:rPr lang="fr-FR" sz="1400" dirty="0"/>
              <a:t> nos bibliothèques (avocats, médecins, entreprises privées…)</a:t>
            </a:r>
            <a:endParaRPr dirty="0"/>
          </a:p>
          <a:p>
            <a:pPr marL="285750" lvl="0" indent="-285750" algn="l" rtl="0">
              <a:lnSpc>
                <a:spcPct val="100000"/>
              </a:lnSpc>
              <a:spcBef>
                <a:spcPts val="280"/>
              </a:spcBef>
              <a:spcAft>
                <a:spcPts val="0"/>
              </a:spcAft>
              <a:buSzPts val="1400"/>
              <a:buChar char="⮚"/>
            </a:pPr>
            <a:r>
              <a:rPr lang="fr-FR" sz="1400" dirty="0"/>
              <a:t>on ne fournit </a:t>
            </a:r>
            <a:r>
              <a:rPr lang="fr-FR" sz="1400" u="sng" dirty="0"/>
              <a:t>pas</a:t>
            </a:r>
            <a:r>
              <a:rPr lang="fr-FR" sz="1400" dirty="0"/>
              <a:t> de mot de passe. </a:t>
            </a:r>
            <a:endParaRPr dirty="0">
              <a:solidFill>
                <a:schemeClr val="accent1"/>
              </a:solidFill>
            </a:endParaRPr>
          </a:p>
          <a:p>
            <a:pPr marL="781050" lvl="1" indent="-285750" algn="l" rtl="0">
              <a:lnSpc>
                <a:spcPct val="100000"/>
              </a:lnSpc>
              <a:spcBef>
                <a:spcPts val="280"/>
              </a:spcBef>
              <a:spcAft>
                <a:spcPts val="0"/>
              </a:spcAft>
              <a:buSzPts val="1400"/>
              <a:buChar char="•"/>
            </a:pPr>
            <a:r>
              <a:rPr lang="fr-FR" sz="1100" dirty="0">
                <a:solidFill>
                  <a:schemeClr val="dk1"/>
                </a:solidFill>
              </a:rPr>
              <a:t>Ils font appel à nos services pour essentiellement de la fourniture de documents appartenant ou non aux bibliothèques. </a:t>
            </a:r>
            <a:endParaRPr dirty="0"/>
          </a:p>
          <a:p>
            <a:pPr marL="781050" lvl="1" indent="-285750" algn="l" rtl="0">
              <a:lnSpc>
                <a:spcPct val="100000"/>
              </a:lnSpc>
              <a:spcBef>
                <a:spcPts val="280"/>
              </a:spcBef>
              <a:spcAft>
                <a:spcPts val="0"/>
              </a:spcAft>
              <a:buSzPts val="1400"/>
              <a:buChar char="•"/>
            </a:pPr>
            <a:r>
              <a:rPr lang="fr-FR" sz="1100" dirty="0">
                <a:solidFill>
                  <a:schemeClr val="dk1"/>
                </a:solidFill>
              </a:rPr>
              <a:t>Ils ne paient pas de frais d’inscription, mais la fourniture des documents leur est facturée.</a:t>
            </a:r>
            <a:endParaRPr dirty="0">
              <a:solidFill>
                <a:schemeClr val="dk1"/>
              </a:solidFill>
            </a:endParaRPr>
          </a:p>
          <a:p>
            <a:pPr marL="781050" lvl="1" indent="-285750" algn="l" rtl="0">
              <a:lnSpc>
                <a:spcPct val="100000"/>
              </a:lnSpc>
              <a:spcBef>
                <a:spcPts val="280"/>
              </a:spcBef>
              <a:spcAft>
                <a:spcPts val="0"/>
              </a:spcAft>
              <a:buSzPts val="1400"/>
              <a:buChar char="•"/>
            </a:pPr>
            <a:r>
              <a:rPr lang="fr-FR" sz="1100" dirty="0">
                <a:solidFill>
                  <a:schemeClr val="dk1"/>
                </a:solidFill>
              </a:rPr>
              <a:t>Les BX ne peuvent pas s’identifier sur Primo.</a:t>
            </a:r>
            <a:endParaRPr dirty="0">
              <a:solidFill>
                <a:schemeClr val="dk1"/>
              </a:solidFill>
            </a:endParaRPr>
          </a:p>
          <a:p>
            <a:pPr marL="781050" lvl="1" indent="-285750" algn="l" rtl="0">
              <a:lnSpc>
                <a:spcPct val="100000"/>
              </a:lnSpc>
              <a:spcBef>
                <a:spcPts val="280"/>
              </a:spcBef>
              <a:spcAft>
                <a:spcPts val="0"/>
              </a:spcAft>
              <a:buSzPts val="1400"/>
              <a:buChar char="•"/>
            </a:pPr>
            <a:r>
              <a:rPr lang="fr-FR" sz="1100" dirty="0">
                <a:solidFill>
                  <a:schemeClr val="dk1"/>
                </a:solidFill>
              </a:rPr>
              <a:t>« BX » = inscrit en Bibliothèque, </a:t>
            </a:r>
            <a:r>
              <a:rPr lang="fr-FR" sz="1100" dirty="0" err="1">
                <a:solidFill>
                  <a:schemeClr val="dk1"/>
                </a:solidFill>
              </a:rPr>
              <a:t>e</a:t>
            </a:r>
            <a:r>
              <a:rPr lang="fr-FR" sz="1100" u="sng" dirty="0" err="1">
                <a:solidFill>
                  <a:schemeClr val="dk1"/>
                </a:solidFill>
              </a:rPr>
              <a:t>X</a:t>
            </a:r>
            <a:r>
              <a:rPr lang="fr-FR" sz="1100" dirty="0" err="1">
                <a:solidFill>
                  <a:schemeClr val="dk1"/>
                </a:solidFill>
              </a:rPr>
              <a:t>clu</a:t>
            </a:r>
            <a:r>
              <a:rPr lang="fr-FR" sz="1100" dirty="0">
                <a:solidFill>
                  <a:schemeClr val="dk1"/>
                </a:solidFill>
              </a:rPr>
              <a:t> de l’authentification.</a:t>
            </a:r>
            <a:endParaRPr dirty="0">
              <a:solidFill>
                <a:schemeClr val="dk1"/>
              </a:solidFill>
            </a:endParaRPr>
          </a:p>
          <a:p>
            <a:pPr marL="285750" lvl="0" indent="-190500" algn="l" rtl="0">
              <a:lnSpc>
                <a:spcPct val="100000"/>
              </a:lnSpc>
              <a:spcBef>
                <a:spcPts val="300"/>
              </a:spcBef>
              <a:spcAft>
                <a:spcPts val="0"/>
              </a:spcAft>
              <a:buClr>
                <a:schemeClr val="dk1"/>
              </a:buClr>
              <a:buSzPts val="1500"/>
              <a:buFont typeface="Source Sans Pro"/>
              <a:buNone/>
            </a:pPr>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12"/>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800"/>
              <a:buFont typeface="Source Sans Pro"/>
              <a:buNone/>
            </a:pPr>
            <a:r>
              <a:rPr lang="fr-FR"/>
              <a:t>Table des matières</a:t>
            </a:r>
            <a:endParaRPr/>
          </a:p>
        </p:txBody>
      </p:sp>
      <p:sp>
        <p:nvSpPr>
          <p:cNvPr id="210" name="Google Shape;210;p12"/>
          <p:cNvSpPr txBox="1">
            <a:spLocks noGrp="1"/>
          </p:cNvSpPr>
          <p:nvPr>
            <p:ph type="body" idx="1"/>
          </p:nvPr>
        </p:nvSpPr>
        <p:spPr>
          <a:xfrm>
            <a:off x="315665" y="896112"/>
            <a:ext cx="8391642" cy="3917793"/>
          </a:xfrm>
          <a:prstGeom prst="rect">
            <a:avLst/>
          </a:prstGeom>
          <a:noFill/>
          <a:ln>
            <a:noFill/>
          </a:ln>
        </p:spPr>
        <p:txBody>
          <a:bodyPr spcFirstLastPara="1" wrap="square" lIns="91425" tIns="45700" rIns="91425" bIns="45700" anchor="t" anchorCtr="0">
            <a:noAutofit/>
          </a:bodyPr>
          <a:lstStyle/>
          <a:p>
            <a:pPr marL="285750" lvl="0" indent="-285750" algn="l" rtl="0">
              <a:lnSpc>
                <a:spcPct val="100000"/>
              </a:lnSpc>
              <a:spcBef>
                <a:spcPts val="0"/>
              </a:spcBef>
              <a:spcAft>
                <a:spcPts val="0"/>
              </a:spcAft>
              <a:buSzPts val="1600"/>
              <a:buChar char="⮚"/>
            </a:pPr>
            <a:r>
              <a:rPr lang="fr-FR" sz="1600" dirty="0">
                <a:solidFill>
                  <a:srgbClr val="A5A5A5"/>
                </a:solidFill>
              </a:rPr>
              <a:t>Généralités</a:t>
            </a:r>
            <a:endParaRPr dirty="0"/>
          </a:p>
          <a:p>
            <a:pPr marL="0" lvl="0" indent="0" algn="l" rtl="0">
              <a:lnSpc>
                <a:spcPct val="100000"/>
              </a:lnSpc>
              <a:spcBef>
                <a:spcPts val="0"/>
              </a:spcBef>
              <a:spcAft>
                <a:spcPts val="0"/>
              </a:spcAft>
              <a:buSzPts val="1600"/>
              <a:buNone/>
            </a:pPr>
            <a:endParaRPr sz="1600" dirty="0">
              <a:solidFill>
                <a:schemeClr val="dk1"/>
              </a:solidFill>
            </a:endParaRPr>
          </a:p>
          <a:p>
            <a:pPr marL="285750" lvl="0" indent="-285750" algn="l" rtl="0">
              <a:lnSpc>
                <a:spcPct val="100000"/>
              </a:lnSpc>
              <a:spcBef>
                <a:spcPts val="0"/>
              </a:spcBef>
              <a:spcAft>
                <a:spcPts val="0"/>
              </a:spcAft>
              <a:buSzPts val="1600"/>
              <a:buChar char="⮚"/>
            </a:pPr>
            <a:r>
              <a:rPr lang="fr-FR" sz="1600" b="1" dirty="0">
                <a:solidFill>
                  <a:schemeClr val="accent1"/>
                </a:solidFill>
              </a:rPr>
              <a:t>Inscriptions</a:t>
            </a:r>
            <a:endParaRPr b="1" dirty="0">
              <a:solidFill>
                <a:schemeClr val="accent1"/>
              </a:solidFill>
            </a:endParaRPr>
          </a:p>
          <a:p>
            <a:pPr marL="742950" lvl="1" indent="-285750" algn="l" rtl="0">
              <a:lnSpc>
                <a:spcPct val="100000"/>
              </a:lnSpc>
              <a:spcBef>
                <a:spcPts val="320"/>
              </a:spcBef>
              <a:spcAft>
                <a:spcPts val="0"/>
              </a:spcAft>
              <a:buSzPts val="1600"/>
              <a:buFont typeface="Arial"/>
              <a:buChar char="•"/>
            </a:pPr>
            <a:r>
              <a:rPr lang="fr-FR" sz="1600" b="1" dirty="0"/>
              <a:t>Création d’un usager dans Alma</a:t>
            </a:r>
            <a:endParaRPr dirty="0"/>
          </a:p>
          <a:p>
            <a:pPr marL="742950" lvl="1" indent="-285750" algn="l" rtl="0">
              <a:lnSpc>
                <a:spcPct val="100000"/>
              </a:lnSpc>
              <a:spcBef>
                <a:spcPts val="320"/>
              </a:spcBef>
              <a:spcAft>
                <a:spcPts val="0"/>
              </a:spcAft>
              <a:buSzPts val="1600"/>
              <a:buFont typeface="Arial"/>
              <a:buChar char="•"/>
            </a:pPr>
            <a:r>
              <a:rPr lang="fr-FR" i="1" dirty="0">
                <a:solidFill>
                  <a:srgbClr val="A5A5A5"/>
                </a:solidFill>
              </a:rPr>
              <a:t>Patron registration </a:t>
            </a:r>
            <a:r>
              <a:rPr lang="fr-FR" i="1" dirty="0" err="1">
                <a:solidFill>
                  <a:srgbClr val="A5A5A5"/>
                </a:solidFill>
              </a:rPr>
              <a:t>fee</a:t>
            </a:r>
            <a:endParaRPr i="1" dirty="0">
              <a:solidFill>
                <a:srgbClr val="A5A5A5"/>
              </a:solidFill>
            </a:endParaRPr>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Impression de la carte lecteur (Cyclope)</a:t>
            </a:r>
            <a:endParaRPr dirty="0"/>
          </a:p>
          <a:p>
            <a:pPr marL="457200" lvl="1" indent="0" algn="l" rtl="0">
              <a:lnSpc>
                <a:spcPct val="100000"/>
              </a:lnSpc>
              <a:spcBef>
                <a:spcPts val="320"/>
              </a:spcBef>
              <a:spcAft>
                <a:spcPts val="0"/>
              </a:spcAft>
              <a:buClr>
                <a:srgbClr val="D1D1C8"/>
              </a:buClr>
              <a:buSzPts val="1600"/>
              <a:buNone/>
            </a:pPr>
            <a:endParaRPr dirty="0">
              <a:solidFill>
                <a:srgbClr val="A5A5A5"/>
              </a:solidFill>
            </a:endParaRPr>
          </a:p>
          <a:p>
            <a:pPr marL="285750" lvl="0" indent="-285750" algn="l" rtl="0">
              <a:lnSpc>
                <a:spcPct val="100000"/>
              </a:lnSpc>
              <a:spcBef>
                <a:spcPts val="320"/>
              </a:spcBef>
              <a:spcAft>
                <a:spcPts val="0"/>
              </a:spcAft>
              <a:buClr>
                <a:schemeClr val="accent1"/>
              </a:buClr>
              <a:buSzPts val="1600"/>
              <a:buChar char="⮚"/>
            </a:pPr>
            <a:r>
              <a:rPr lang="fr-FR" sz="1600" dirty="0">
                <a:solidFill>
                  <a:srgbClr val="A5A5A5"/>
                </a:solidFill>
              </a:rPr>
              <a:t>Divers</a:t>
            </a:r>
            <a:endParaRPr dirty="0">
              <a:solidFill>
                <a:srgbClr val="A5A5A5"/>
              </a:solidFill>
            </a:endParaRPr>
          </a:p>
          <a:p>
            <a:pPr marL="742950" lvl="1" indent="-285750" algn="l" rtl="0">
              <a:lnSpc>
                <a:spcPct val="100000"/>
              </a:lnSpc>
              <a:spcBef>
                <a:spcPts val="320"/>
              </a:spcBef>
              <a:spcAft>
                <a:spcPts val="0"/>
              </a:spcAft>
              <a:buClr>
                <a:schemeClr val="accent1"/>
              </a:buClr>
              <a:buSzPts val="1600"/>
              <a:buFont typeface="Arial"/>
              <a:buChar char="•"/>
            </a:pPr>
            <a:r>
              <a:rPr lang="fr-FR" sz="1600" dirty="0">
                <a:solidFill>
                  <a:srgbClr val="A5A5A5"/>
                </a:solidFill>
              </a:rPr>
              <a:t>Activer un lecteur préinscrit</a:t>
            </a:r>
            <a:endParaRPr dirty="0">
              <a:solidFill>
                <a:srgbClr val="A5A5A5"/>
              </a:solidFill>
            </a:endParaRPr>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Modifier la fiche d’un usager B</a:t>
            </a:r>
            <a:endParaRPr dirty="0">
              <a:solidFill>
                <a:srgbClr val="A5A5A5"/>
              </a:solidFill>
            </a:endParaRPr>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Prolonger la fiche d’un usager B</a:t>
            </a:r>
            <a:endParaRPr dirty="0"/>
          </a:p>
          <a:p>
            <a:pPr marL="742950" lvl="1" indent="-285750" algn="l" rtl="0">
              <a:lnSpc>
                <a:spcPct val="100000"/>
              </a:lnSpc>
              <a:spcBef>
                <a:spcPts val="320"/>
              </a:spcBef>
              <a:spcAft>
                <a:spcPts val="0"/>
              </a:spcAft>
              <a:buSzPts val="1600"/>
              <a:buChar char="•"/>
            </a:pPr>
            <a:r>
              <a:rPr lang="fr-FR" sz="1600" dirty="0">
                <a:solidFill>
                  <a:srgbClr val="A5A5A5"/>
                </a:solidFill>
              </a:rPr>
              <a:t>Convertir un usager U, S ou C en un usager B</a:t>
            </a:r>
            <a:endParaRPr dirty="0"/>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Demander une nouvelle impression de carte</a:t>
            </a:r>
            <a:endParaRPr dirty="0"/>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Usagers BX</a:t>
            </a:r>
            <a:endParaRPr dirty="0">
              <a:solidFill>
                <a:srgbClr val="A5A5A5"/>
              </a:solidFill>
            </a:endParaRPr>
          </a:p>
          <a:p>
            <a:pPr marL="742950" lvl="1" indent="-196850" algn="l" rtl="0">
              <a:lnSpc>
                <a:spcPct val="100000"/>
              </a:lnSpc>
              <a:spcBef>
                <a:spcPts val="280"/>
              </a:spcBef>
              <a:spcAft>
                <a:spcPts val="0"/>
              </a:spcAft>
              <a:buClr>
                <a:schemeClr val="accent1"/>
              </a:buClr>
              <a:buSzPts val="1400"/>
              <a:buFont typeface="Arial"/>
              <a:buNone/>
            </a:pPr>
            <a:endParaRPr sz="1400" b="1" dirty="0">
              <a:solidFill>
                <a:srgbClr val="D1D1C8"/>
              </a:solidFill>
            </a:endParaRPr>
          </a:p>
          <a:p>
            <a:pPr marL="742950" lvl="1" indent="-184150" algn="l" rtl="0">
              <a:lnSpc>
                <a:spcPct val="100000"/>
              </a:lnSpc>
              <a:spcBef>
                <a:spcPts val="320"/>
              </a:spcBef>
              <a:spcAft>
                <a:spcPts val="0"/>
              </a:spcAft>
              <a:buClr>
                <a:schemeClr val="accent1"/>
              </a:buClr>
              <a:buSzPts val="1600"/>
              <a:buFont typeface="Arial"/>
              <a:buNone/>
            </a:pPr>
            <a:endParaRPr sz="1600" b="1" dirty="0">
              <a:solidFill>
                <a:srgbClr val="D1D1C8"/>
              </a:solidFill>
            </a:endParaRPr>
          </a:p>
          <a:p>
            <a:pPr marL="0" lvl="0" indent="0" algn="l" rtl="0">
              <a:lnSpc>
                <a:spcPct val="100000"/>
              </a:lnSpc>
              <a:spcBef>
                <a:spcPts val="300"/>
              </a:spcBef>
              <a:spcAft>
                <a:spcPts val="0"/>
              </a:spcAft>
              <a:buClr>
                <a:schemeClr val="dk1"/>
              </a:buClr>
              <a:buSzPts val="1500"/>
              <a:buNone/>
            </a:pP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13"/>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sz="2800" dirty="0"/>
              <a:t>Création d’un usager dans Alma</a:t>
            </a:r>
            <a:br>
              <a:rPr lang="fr-FR" sz="2800" b="1" dirty="0"/>
            </a:br>
            <a:endParaRPr dirty="0"/>
          </a:p>
        </p:txBody>
      </p:sp>
      <p:sp>
        <p:nvSpPr>
          <p:cNvPr id="216" name="Google Shape;216;p13"/>
          <p:cNvSpPr txBox="1">
            <a:spLocks noGrp="1"/>
          </p:cNvSpPr>
          <p:nvPr>
            <p:ph type="body" idx="1"/>
          </p:nvPr>
        </p:nvSpPr>
        <p:spPr>
          <a:xfrm>
            <a:off x="315665" y="896112"/>
            <a:ext cx="8391642" cy="3917793"/>
          </a:xfrm>
          <a:prstGeom prst="rect">
            <a:avLst/>
          </a:prstGeom>
          <a:noFill/>
          <a:ln>
            <a:noFill/>
          </a:ln>
        </p:spPr>
        <p:txBody>
          <a:bodyPr spcFirstLastPara="1" wrap="square" lIns="91425" tIns="45700" rIns="91425" bIns="45700" anchor="t" anchorCtr="0">
            <a:noAutofit/>
          </a:bodyPr>
          <a:lstStyle/>
          <a:p>
            <a:pPr marL="133350" lvl="0" indent="0" algn="l" rtl="0">
              <a:lnSpc>
                <a:spcPct val="100000"/>
              </a:lnSpc>
              <a:spcBef>
                <a:spcPts val="300"/>
              </a:spcBef>
              <a:spcAft>
                <a:spcPts val="0"/>
              </a:spcAft>
              <a:buSzPts val="1500"/>
              <a:buNone/>
            </a:pPr>
            <a:r>
              <a:rPr lang="fr-FR" sz="2000" dirty="0"/>
              <a:t>Un usager se présente pour s’inscrire à la bibliothèque…</a:t>
            </a:r>
            <a:endParaRPr dirty="0"/>
          </a:p>
          <a:p>
            <a:pPr marL="133350" lvl="0" indent="0" algn="l" rtl="0">
              <a:lnSpc>
                <a:spcPct val="100000"/>
              </a:lnSpc>
              <a:spcBef>
                <a:spcPts val="300"/>
              </a:spcBef>
              <a:spcAft>
                <a:spcPts val="0"/>
              </a:spcAft>
              <a:buSzPts val="1500"/>
              <a:buNone/>
            </a:pPr>
            <a:endParaRPr sz="2000" dirty="0"/>
          </a:p>
          <a:p>
            <a:pPr marL="457200" marR="0" lvl="0" indent="-323850" algn="l" rtl="0">
              <a:lnSpc>
                <a:spcPct val="100000"/>
              </a:lnSpc>
              <a:spcBef>
                <a:spcPts val="300"/>
              </a:spcBef>
              <a:spcAft>
                <a:spcPts val="0"/>
              </a:spcAft>
              <a:buClr>
                <a:schemeClr val="accent1"/>
              </a:buClr>
              <a:buSzPts val="1500"/>
              <a:buFont typeface="Noto Sans Symbols"/>
              <a:buChar char="⮚"/>
            </a:pPr>
            <a:r>
              <a:rPr lang="fr-FR" sz="1600" b="1" dirty="0"/>
              <a:t>Vérifier :</a:t>
            </a:r>
            <a:r>
              <a:rPr lang="fr-FR" sz="1600" dirty="0"/>
              <a:t> si cette personne n’est pas déjà inscrite dans Alma (un ancien S, un ancien U, un B qui a oublié qu’il était déjà inscrit...). Cela permet d’éviter des doublons.</a:t>
            </a: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sz="1600" dirty="0"/>
          </a:p>
          <a:p>
            <a:pPr marL="457200" marR="0" lvl="0" indent="-323850" algn="l" rtl="0">
              <a:lnSpc>
                <a:spcPct val="100000"/>
              </a:lnSpc>
              <a:spcBef>
                <a:spcPts val="300"/>
              </a:spcBef>
              <a:spcAft>
                <a:spcPts val="0"/>
              </a:spcAft>
              <a:buClr>
                <a:schemeClr val="accent1"/>
              </a:buClr>
              <a:buSzPts val="1500"/>
              <a:buFont typeface="Noto Sans Symbols"/>
              <a:buChar char="⮚"/>
            </a:pPr>
            <a:r>
              <a:rPr lang="fr-FR" sz="1600" dirty="0"/>
              <a:t>Demander à l’usager de présenter </a:t>
            </a:r>
            <a:r>
              <a:rPr lang="fr-FR" sz="1600" b="1" dirty="0"/>
              <a:t>une pièce d’identité</a:t>
            </a:r>
          </a:p>
          <a:p>
            <a:pPr marL="457200" marR="0" lvl="0" indent="-323850" algn="l" rtl="0">
              <a:lnSpc>
                <a:spcPct val="100000"/>
              </a:lnSpc>
              <a:spcBef>
                <a:spcPts val="300"/>
              </a:spcBef>
              <a:spcAft>
                <a:spcPts val="0"/>
              </a:spcAft>
              <a:buClr>
                <a:schemeClr val="accent1"/>
              </a:buClr>
              <a:buSzPts val="1500"/>
              <a:buFont typeface="Noto Sans Symbols"/>
              <a:buChar char="⮚"/>
            </a:pPr>
            <a:endParaRPr lang="fr-FR" sz="1600" b="1" dirty="0"/>
          </a:p>
          <a:p>
            <a:pPr marL="457200" marR="0" lvl="0" indent="-323850" algn="l" rtl="0">
              <a:lnSpc>
                <a:spcPct val="100000"/>
              </a:lnSpc>
              <a:spcBef>
                <a:spcPts val="300"/>
              </a:spcBef>
              <a:spcAft>
                <a:spcPts val="0"/>
              </a:spcAft>
              <a:buClr>
                <a:schemeClr val="accent1"/>
              </a:buClr>
              <a:buSzPts val="1500"/>
              <a:buFont typeface="Noto Sans Symbols"/>
              <a:buChar char="⮚"/>
            </a:pPr>
            <a:r>
              <a:rPr lang="fr-FR" sz="1600" dirty="0"/>
              <a:t>S’assurer qu’il pourra payer les frais d’inscription de </a:t>
            </a:r>
            <a:r>
              <a:rPr lang="fr-FR" sz="1600" b="1" dirty="0"/>
              <a:t>5 euros </a:t>
            </a:r>
            <a:r>
              <a:rPr lang="fr-FR" sz="1600" dirty="0"/>
              <a:t>(en cash ou via </a:t>
            </a:r>
            <a:r>
              <a:rPr lang="fr-FR" sz="1600" dirty="0" err="1"/>
              <a:t>Payconiq</a:t>
            </a:r>
            <a:r>
              <a:rPr lang="fr-FR" sz="1600" dirty="0"/>
              <a:t>)</a:t>
            </a:r>
          </a:p>
          <a:p>
            <a:pPr marL="133350" lvl="0" indent="0" algn="l" rtl="0">
              <a:lnSpc>
                <a:spcPct val="100000"/>
              </a:lnSpc>
              <a:spcBef>
                <a:spcPts val="300"/>
              </a:spcBef>
              <a:spcAft>
                <a:spcPts val="0"/>
              </a:spcAft>
              <a:buSzPts val="1500"/>
              <a:buNone/>
            </a:pP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4"/>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sz="2800" dirty="0"/>
              <a:t>Création d’un usager dans Alma</a:t>
            </a:r>
            <a:endParaRPr dirty="0"/>
          </a:p>
        </p:txBody>
      </p:sp>
      <p:sp>
        <p:nvSpPr>
          <p:cNvPr id="222" name="Google Shape;222;p14"/>
          <p:cNvSpPr txBox="1">
            <a:spLocks noGrp="1"/>
          </p:cNvSpPr>
          <p:nvPr>
            <p:ph type="body" idx="1"/>
          </p:nvPr>
        </p:nvSpPr>
        <p:spPr>
          <a:xfrm>
            <a:off x="315665" y="863824"/>
            <a:ext cx="7892876" cy="442032"/>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460"/>
              </a:spcBef>
              <a:spcAft>
                <a:spcPts val="0"/>
              </a:spcAft>
              <a:buClr>
                <a:schemeClr val="dk1"/>
              </a:buClr>
              <a:buSzPts val="2300"/>
              <a:buFont typeface="Arial"/>
              <a:buNone/>
            </a:pPr>
            <a:r>
              <a:rPr lang="fr-FR" sz="2400"/>
              <a:t>Procédure d’inscription dans Alma</a:t>
            </a:r>
            <a:endParaRPr/>
          </a:p>
          <a:p>
            <a:pPr marL="457200" marR="0" lvl="0" indent="-228600" algn="l" rtl="0">
              <a:lnSpc>
                <a:spcPct val="100000"/>
              </a:lnSpc>
              <a:spcBef>
                <a:spcPts val="460"/>
              </a:spcBef>
              <a:spcAft>
                <a:spcPts val="0"/>
              </a:spcAft>
              <a:buClr>
                <a:schemeClr val="dk1"/>
              </a:buClr>
              <a:buSzPts val="2300"/>
              <a:buFont typeface="Arial"/>
              <a:buNone/>
            </a:pPr>
            <a:endParaRPr/>
          </a:p>
        </p:txBody>
      </p:sp>
      <p:sp>
        <p:nvSpPr>
          <p:cNvPr id="223" name="Google Shape;223;p14"/>
          <p:cNvSpPr txBox="1">
            <a:spLocks noGrp="1"/>
          </p:cNvSpPr>
          <p:nvPr>
            <p:ph type="body" idx="2"/>
          </p:nvPr>
        </p:nvSpPr>
        <p:spPr>
          <a:xfrm>
            <a:off x="315665" y="1420368"/>
            <a:ext cx="8391642" cy="3393537"/>
          </a:xfrm>
          <a:prstGeom prst="rect">
            <a:avLst/>
          </a:prstGeom>
          <a:noFill/>
          <a:ln>
            <a:noFill/>
          </a:ln>
        </p:spPr>
        <p:txBody>
          <a:bodyPr spcFirstLastPara="1" wrap="square" lIns="91425" tIns="45700" rIns="91425" bIns="45700" anchor="t" anchorCtr="0">
            <a:noAutofit/>
          </a:bodyPr>
          <a:lstStyle/>
          <a:p>
            <a:pPr marL="457200" marR="0" lvl="0" indent="-323850" algn="l" rtl="0">
              <a:lnSpc>
                <a:spcPct val="100000"/>
              </a:lnSpc>
              <a:spcBef>
                <a:spcPts val="300"/>
              </a:spcBef>
              <a:spcAft>
                <a:spcPts val="0"/>
              </a:spcAft>
              <a:buClr>
                <a:schemeClr val="accent1"/>
              </a:buClr>
              <a:buSzPts val="1500"/>
              <a:buFont typeface="Noto Sans Symbols"/>
              <a:buChar char="⮚"/>
            </a:pPr>
            <a:r>
              <a:rPr lang="fr-FR" dirty="0"/>
              <a:t>Partir de </a:t>
            </a:r>
            <a:r>
              <a:rPr lang="fr-FR" i="1" dirty="0" err="1"/>
              <a:t>Fulfillment</a:t>
            </a:r>
            <a:r>
              <a:rPr lang="fr-FR" dirty="0"/>
              <a:t> &gt; </a:t>
            </a:r>
            <a:r>
              <a:rPr lang="fr-FR" i="1" dirty="0" err="1"/>
              <a:t>Checkout</a:t>
            </a:r>
            <a:r>
              <a:rPr lang="fr-FR" i="1" dirty="0"/>
              <a:t>/</a:t>
            </a:r>
            <a:r>
              <a:rPr lang="fr-FR" i="1" dirty="0" err="1"/>
              <a:t>Checkin</a:t>
            </a:r>
            <a:r>
              <a:rPr lang="fr-FR" dirty="0"/>
              <a:t> &gt; </a:t>
            </a:r>
            <a:r>
              <a:rPr lang="fr-FR" i="1" dirty="0"/>
              <a:t>Manage Patron Services</a:t>
            </a:r>
            <a:r>
              <a:rPr lang="fr-FR" dirty="0"/>
              <a:t> &gt; </a:t>
            </a:r>
            <a:r>
              <a:rPr lang="fr-FR" i="1" dirty="0" err="1"/>
              <a:t>Register</a:t>
            </a:r>
            <a:r>
              <a:rPr lang="fr-FR" i="1" dirty="0"/>
              <a:t> New User</a:t>
            </a:r>
            <a:endParaRPr dirty="0"/>
          </a:p>
          <a:p>
            <a:pPr marL="457200" marR="0" lvl="0" indent="-323850" algn="l" rtl="0">
              <a:lnSpc>
                <a:spcPct val="100000"/>
              </a:lnSpc>
              <a:spcBef>
                <a:spcPts val="300"/>
              </a:spcBef>
              <a:spcAft>
                <a:spcPts val="0"/>
              </a:spcAft>
              <a:buClr>
                <a:schemeClr val="accent1"/>
              </a:buClr>
              <a:buSzPts val="1500"/>
              <a:buFont typeface="Noto Sans Symbols"/>
              <a:buChar char="⮚"/>
            </a:pPr>
            <a:r>
              <a:rPr lang="fr-FR" dirty="0"/>
              <a:t>Nouveau numéro B (</a:t>
            </a:r>
            <a:r>
              <a:rPr lang="fr-FR" i="1" dirty="0" err="1"/>
              <a:t>Primary</a:t>
            </a:r>
            <a:r>
              <a:rPr lang="fr-FR" i="1" dirty="0"/>
              <a:t> identifier</a:t>
            </a:r>
            <a:r>
              <a:rPr lang="fr-FR" dirty="0"/>
              <a:t>) automatiquement généré par Alma</a:t>
            </a:r>
            <a:endParaRPr dirty="0"/>
          </a:p>
          <a:p>
            <a:pPr marL="457200" marR="0" lvl="0" indent="-323850" algn="l" rtl="0">
              <a:lnSpc>
                <a:spcPct val="100000"/>
              </a:lnSpc>
              <a:spcBef>
                <a:spcPts val="300"/>
              </a:spcBef>
              <a:spcAft>
                <a:spcPts val="0"/>
              </a:spcAft>
              <a:buClr>
                <a:schemeClr val="accent1"/>
              </a:buClr>
              <a:buSzPts val="1500"/>
              <a:buFont typeface="Noto Sans Symbols"/>
              <a:buChar char="⮚"/>
            </a:pPr>
            <a:r>
              <a:rPr lang="fr-FR" dirty="0"/>
              <a:t>Remplir les champs obligatoires et/ou nécessaires :</a:t>
            </a:r>
            <a:endParaRPr dirty="0"/>
          </a:p>
          <a:p>
            <a:pPr marL="914400" lvl="1" indent="-323850" algn="l" rtl="0">
              <a:lnSpc>
                <a:spcPct val="100000"/>
              </a:lnSpc>
              <a:spcBef>
                <a:spcPts val="300"/>
              </a:spcBef>
              <a:spcAft>
                <a:spcPts val="0"/>
              </a:spcAft>
              <a:buSzPts val="1500"/>
              <a:buChar char="•"/>
            </a:pPr>
            <a:r>
              <a:rPr lang="fr-FR" sz="1300" i="1" dirty="0">
                <a:solidFill>
                  <a:schemeClr val="dk1"/>
                </a:solidFill>
              </a:rPr>
              <a:t>First </a:t>
            </a:r>
            <a:r>
              <a:rPr lang="fr-FR" sz="1300" i="1" dirty="0" err="1">
                <a:solidFill>
                  <a:schemeClr val="dk1"/>
                </a:solidFill>
              </a:rPr>
              <a:t>name</a:t>
            </a:r>
            <a:r>
              <a:rPr lang="fr-FR" sz="1300" i="1" dirty="0">
                <a:solidFill>
                  <a:schemeClr val="dk1"/>
                </a:solidFill>
              </a:rPr>
              <a:t>,</a:t>
            </a:r>
            <a:endParaRPr dirty="0"/>
          </a:p>
          <a:p>
            <a:pPr marL="914400" lvl="1" indent="-323850" algn="l" rtl="0">
              <a:lnSpc>
                <a:spcPct val="100000"/>
              </a:lnSpc>
              <a:spcBef>
                <a:spcPts val="300"/>
              </a:spcBef>
              <a:spcAft>
                <a:spcPts val="0"/>
              </a:spcAft>
              <a:buSzPts val="1500"/>
              <a:buChar char="•"/>
            </a:pPr>
            <a:r>
              <a:rPr lang="fr-FR" sz="1300" i="1" dirty="0">
                <a:solidFill>
                  <a:schemeClr val="dk1"/>
                </a:solidFill>
              </a:rPr>
              <a:t>Last </a:t>
            </a:r>
            <a:r>
              <a:rPr lang="fr-FR" sz="1300" i="1" dirty="0" err="1">
                <a:solidFill>
                  <a:schemeClr val="dk1"/>
                </a:solidFill>
              </a:rPr>
              <a:t>name</a:t>
            </a:r>
            <a:endParaRPr sz="1300" i="1" dirty="0">
              <a:solidFill>
                <a:schemeClr val="dk1"/>
              </a:solidFill>
            </a:endParaRPr>
          </a:p>
          <a:p>
            <a:pPr marL="914400" lvl="1" indent="-323850" algn="l" rtl="0">
              <a:lnSpc>
                <a:spcPct val="100000"/>
              </a:lnSpc>
              <a:spcBef>
                <a:spcPts val="300"/>
              </a:spcBef>
              <a:spcAft>
                <a:spcPts val="0"/>
              </a:spcAft>
              <a:buSzPts val="1500"/>
              <a:buChar char="•"/>
            </a:pPr>
            <a:r>
              <a:rPr lang="fr-FR" sz="1300" i="1" dirty="0">
                <a:solidFill>
                  <a:schemeClr val="dk1"/>
                </a:solidFill>
              </a:rPr>
              <a:t>Job </a:t>
            </a:r>
            <a:r>
              <a:rPr lang="fr-FR" sz="1300" i="1" dirty="0" err="1">
                <a:solidFill>
                  <a:schemeClr val="dk1"/>
                </a:solidFill>
              </a:rPr>
              <a:t>category</a:t>
            </a:r>
            <a:endParaRPr sz="1300" i="1" dirty="0">
              <a:solidFill>
                <a:schemeClr val="dk1"/>
              </a:solidFill>
            </a:endParaRPr>
          </a:p>
          <a:p>
            <a:pPr marL="914400" lvl="1" indent="-323850" algn="l" rtl="0">
              <a:lnSpc>
                <a:spcPct val="100000"/>
              </a:lnSpc>
              <a:spcBef>
                <a:spcPts val="300"/>
              </a:spcBef>
              <a:spcAft>
                <a:spcPts val="0"/>
              </a:spcAft>
              <a:buSzPts val="1500"/>
              <a:buChar char="•"/>
            </a:pPr>
            <a:r>
              <a:rPr lang="fr-FR" sz="1300" i="1" dirty="0">
                <a:solidFill>
                  <a:schemeClr val="dk1"/>
                </a:solidFill>
              </a:rPr>
              <a:t>Job description</a:t>
            </a:r>
            <a:endParaRPr dirty="0"/>
          </a:p>
          <a:p>
            <a:pPr marL="914400" lvl="1" indent="-323850" algn="l" rtl="0">
              <a:lnSpc>
                <a:spcPct val="100000"/>
              </a:lnSpc>
              <a:spcBef>
                <a:spcPts val="300"/>
              </a:spcBef>
              <a:spcAft>
                <a:spcPts val="0"/>
              </a:spcAft>
              <a:buSzPts val="1500"/>
              <a:buChar char="•"/>
            </a:pPr>
            <a:r>
              <a:rPr lang="fr-FR" sz="1300" i="1" dirty="0">
                <a:solidFill>
                  <a:schemeClr val="dk1"/>
                </a:solidFill>
              </a:rPr>
              <a:t>User group</a:t>
            </a:r>
            <a:endParaRPr sz="1300" i="1" dirty="0">
              <a:solidFill>
                <a:schemeClr val="dk1"/>
              </a:solidFill>
            </a:endParaRPr>
          </a:p>
          <a:p>
            <a:pPr marL="914400" lvl="1" indent="-323850" algn="l" rtl="0">
              <a:lnSpc>
                <a:spcPct val="100000"/>
              </a:lnSpc>
              <a:spcBef>
                <a:spcPts val="300"/>
              </a:spcBef>
              <a:spcAft>
                <a:spcPts val="0"/>
              </a:spcAft>
              <a:buSzPts val="1500"/>
              <a:buChar char="•"/>
            </a:pPr>
            <a:r>
              <a:rPr lang="fr-FR" sz="1300" i="1" dirty="0">
                <a:solidFill>
                  <a:schemeClr val="dk1"/>
                </a:solidFill>
              </a:rPr>
              <a:t>Birth date</a:t>
            </a:r>
            <a:endParaRPr dirty="0"/>
          </a:p>
          <a:p>
            <a:pPr marL="914400" lvl="1" indent="-323850" algn="l" rtl="0">
              <a:lnSpc>
                <a:spcPct val="100000"/>
              </a:lnSpc>
              <a:spcBef>
                <a:spcPts val="300"/>
              </a:spcBef>
              <a:spcAft>
                <a:spcPts val="0"/>
              </a:spcAft>
              <a:buSzPts val="1500"/>
              <a:buChar char="•"/>
            </a:pPr>
            <a:r>
              <a:rPr lang="fr-FR" sz="1300" i="1" dirty="0">
                <a:solidFill>
                  <a:schemeClr val="dk1"/>
                </a:solidFill>
              </a:rPr>
              <a:t>Expiration date</a:t>
            </a:r>
            <a:endParaRPr dirty="0"/>
          </a:p>
          <a:p>
            <a:pPr marL="914400" lvl="1" indent="-323850" algn="l" rtl="0">
              <a:lnSpc>
                <a:spcPct val="100000"/>
              </a:lnSpc>
              <a:spcBef>
                <a:spcPts val="300"/>
              </a:spcBef>
              <a:spcAft>
                <a:spcPts val="0"/>
              </a:spcAft>
              <a:buSzPts val="1500"/>
              <a:buChar char="•"/>
            </a:pPr>
            <a:r>
              <a:rPr lang="fr-FR" sz="1300" i="1" dirty="0">
                <a:solidFill>
                  <a:schemeClr val="dk1"/>
                </a:solidFill>
              </a:rPr>
              <a:t>Resource Sharing Library</a:t>
            </a:r>
            <a:endParaRPr dirty="0"/>
          </a:p>
          <a:p>
            <a:pPr marL="914400" lvl="1" indent="-323850" algn="l" rtl="0">
              <a:lnSpc>
                <a:spcPct val="100000"/>
              </a:lnSpc>
              <a:spcBef>
                <a:spcPts val="300"/>
              </a:spcBef>
              <a:spcAft>
                <a:spcPts val="0"/>
              </a:spcAft>
              <a:buSzPts val="1500"/>
              <a:buChar char="•"/>
            </a:pPr>
            <a:r>
              <a:rPr lang="fr-FR" sz="1300" dirty="0">
                <a:solidFill>
                  <a:schemeClr val="dk1"/>
                </a:solidFill>
              </a:rPr>
              <a:t>Adresse, numéro de téléphone, e-mail (+ sélectionner le type)</a:t>
            </a: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p:txBody>
      </p:sp>
      <p:pic>
        <p:nvPicPr>
          <p:cNvPr id="224" name="Google Shape;224;p14"/>
          <p:cNvPicPr preferRelativeResize="0"/>
          <p:nvPr/>
        </p:nvPicPr>
        <p:blipFill rotWithShape="1">
          <a:blip r:embed="rId3">
            <a:alphaModFix/>
          </a:blip>
          <a:srcRect/>
          <a:stretch/>
        </p:blipFill>
        <p:spPr>
          <a:xfrm>
            <a:off x="3646189" y="2418815"/>
            <a:ext cx="4870511" cy="1315442"/>
          </a:xfrm>
          <a:prstGeom prst="rect">
            <a:avLst/>
          </a:prstGeom>
          <a:noFill/>
          <a:ln w="9525" cap="flat" cmpd="sng">
            <a:solidFill>
              <a:schemeClr val="dk1"/>
            </a:solidFill>
            <a:prstDash val="solid"/>
            <a:miter lim="800000"/>
            <a:headEnd type="none" w="sm" len="sm"/>
            <a:tailEnd type="none" w="sm" len="sm"/>
          </a:ln>
        </p:spPr>
      </p:pic>
      <p:sp>
        <p:nvSpPr>
          <p:cNvPr id="2" name="Rectangle : coins arrondis 1">
            <a:extLst>
              <a:ext uri="{FF2B5EF4-FFF2-40B4-BE49-F238E27FC236}">
                <a16:creationId xmlns:a16="http://schemas.microsoft.com/office/drawing/2014/main" id="{780B98C5-8F87-AED9-1FCF-5EBAE89F5739}"/>
              </a:ext>
            </a:extLst>
          </p:cNvPr>
          <p:cNvSpPr/>
          <p:nvPr/>
        </p:nvSpPr>
        <p:spPr>
          <a:xfrm>
            <a:off x="7581600" y="2714400"/>
            <a:ext cx="913500" cy="273600"/>
          </a:xfrm>
          <a:prstGeom prst="roundRect">
            <a:avLst/>
          </a:pr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16"/>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sz="2800" dirty="0"/>
              <a:t>Création d’un usager dans Alma</a:t>
            </a:r>
            <a:endParaRPr dirty="0"/>
          </a:p>
        </p:txBody>
      </p:sp>
      <p:sp>
        <p:nvSpPr>
          <p:cNvPr id="235" name="Google Shape;235;p16"/>
          <p:cNvSpPr txBox="1">
            <a:spLocks noGrp="1"/>
          </p:cNvSpPr>
          <p:nvPr>
            <p:ph type="body" idx="1"/>
          </p:nvPr>
        </p:nvSpPr>
        <p:spPr>
          <a:xfrm>
            <a:off x="315665" y="863824"/>
            <a:ext cx="7892876" cy="442032"/>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460"/>
              </a:spcBef>
              <a:spcAft>
                <a:spcPts val="0"/>
              </a:spcAft>
              <a:buClr>
                <a:schemeClr val="dk1"/>
              </a:buClr>
              <a:buSzPts val="2300"/>
              <a:buFont typeface="Arial"/>
              <a:buNone/>
            </a:pPr>
            <a:r>
              <a:rPr lang="fr-FR" dirty="0"/>
              <a:t>Pavé </a:t>
            </a:r>
            <a:r>
              <a:rPr lang="fr-FR" i="1" dirty="0"/>
              <a:t>USER INFORMATION</a:t>
            </a:r>
            <a:endParaRPr dirty="0"/>
          </a:p>
        </p:txBody>
      </p:sp>
      <p:sp>
        <p:nvSpPr>
          <p:cNvPr id="236" name="Google Shape;236;p16"/>
          <p:cNvSpPr txBox="1">
            <a:spLocks noGrp="1"/>
          </p:cNvSpPr>
          <p:nvPr>
            <p:ph type="body" idx="2"/>
          </p:nvPr>
        </p:nvSpPr>
        <p:spPr>
          <a:xfrm>
            <a:off x="315665" y="1420368"/>
            <a:ext cx="8391642" cy="3393537"/>
          </a:xfrm>
          <a:prstGeom prst="rect">
            <a:avLst/>
          </a:prstGeom>
          <a:noFill/>
          <a:ln>
            <a:noFill/>
          </a:ln>
        </p:spPr>
        <p:txBody>
          <a:bodyPr spcFirstLastPara="1" wrap="square" lIns="91425" tIns="45700" rIns="91425" bIns="45700" anchor="t" anchorCtr="0">
            <a:noAutofit/>
          </a:bodyPr>
          <a:lstStyle/>
          <a:p>
            <a:pPr marL="285750" lvl="0" indent="-285750" algn="l" rtl="0">
              <a:lnSpc>
                <a:spcPct val="100000"/>
              </a:lnSpc>
              <a:spcBef>
                <a:spcPts val="0"/>
              </a:spcBef>
              <a:spcAft>
                <a:spcPts val="0"/>
              </a:spcAft>
              <a:buSzPts val="1400"/>
              <a:buChar char="⮚"/>
            </a:pPr>
            <a:r>
              <a:rPr lang="fr-FR" sz="1600" b="1" i="1" dirty="0">
                <a:solidFill>
                  <a:schemeClr val="dk1"/>
                </a:solidFill>
              </a:rPr>
              <a:t>User group</a:t>
            </a:r>
            <a:endParaRPr dirty="0"/>
          </a:p>
          <a:p>
            <a:pPr marL="742950" lvl="1" indent="-285750" algn="l" rtl="0">
              <a:lnSpc>
                <a:spcPct val="100000"/>
              </a:lnSpc>
              <a:spcBef>
                <a:spcPts val="0"/>
              </a:spcBef>
              <a:spcAft>
                <a:spcPts val="0"/>
              </a:spcAft>
              <a:buSzPts val="1400"/>
              <a:buChar char="•"/>
            </a:pPr>
            <a:r>
              <a:rPr lang="fr-FR" sz="1400" dirty="0">
                <a:solidFill>
                  <a:schemeClr val="dk1"/>
                </a:solidFill>
              </a:rPr>
              <a:t>Sélectionner « Extérieur » ou « Société, entreprise, profession juridique »</a:t>
            </a:r>
            <a:endParaRPr sz="1400" b="1" dirty="0">
              <a:solidFill>
                <a:schemeClr val="dk1"/>
              </a:solidFill>
            </a:endParaRPr>
          </a:p>
          <a:p>
            <a:pPr marL="285750" lvl="0" indent="-285750" algn="l" rtl="0">
              <a:lnSpc>
                <a:spcPct val="100000"/>
              </a:lnSpc>
              <a:spcBef>
                <a:spcPts val="280"/>
              </a:spcBef>
              <a:spcAft>
                <a:spcPts val="0"/>
              </a:spcAft>
              <a:buSzPts val="1400"/>
              <a:buChar char="⮚"/>
            </a:pPr>
            <a:r>
              <a:rPr lang="fr-FR" sz="1600" b="1" i="1" dirty="0">
                <a:solidFill>
                  <a:schemeClr val="dk1"/>
                </a:solidFill>
              </a:rPr>
              <a:t>Job </a:t>
            </a:r>
            <a:r>
              <a:rPr lang="fr-FR" sz="1600" b="1" i="1" dirty="0" err="1">
                <a:solidFill>
                  <a:schemeClr val="dk1"/>
                </a:solidFill>
              </a:rPr>
              <a:t>category</a:t>
            </a:r>
            <a:endParaRPr sz="1600" b="1" i="1" dirty="0">
              <a:solidFill>
                <a:schemeClr val="dk1"/>
              </a:solidFill>
            </a:endParaRPr>
          </a:p>
          <a:p>
            <a:pPr marL="742950" lvl="1" indent="-285750" algn="l" rtl="0">
              <a:lnSpc>
                <a:spcPct val="100000"/>
              </a:lnSpc>
              <a:spcBef>
                <a:spcPts val="280"/>
              </a:spcBef>
              <a:spcAft>
                <a:spcPts val="0"/>
              </a:spcAft>
              <a:buSzPts val="1400"/>
              <a:buChar char="•"/>
            </a:pPr>
            <a:r>
              <a:rPr lang="fr-FR" sz="1400" dirty="0">
                <a:solidFill>
                  <a:schemeClr val="dk1"/>
                </a:solidFill>
              </a:rPr>
              <a:t>Liste déroulante permettant de choisir l’affiliation qui correspond le mieux à l’usager</a:t>
            </a:r>
            <a:endParaRPr dirty="0">
              <a:solidFill>
                <a:schemeClr val="dk1"/>
              </a:solidFill>
            </a:endParaRPr>
          </a:p>
          <a:p>
            <a:pPr marL="285750" lvl="0" indent="-285750" algn="l" rtl="0">
              <a:lnSpc>
                <a:spcPct val="100000"/>
              </a:lnSpc>
              <a:spcBef>
                <a:spcPts val="280"/>
              </a:spcBef>
              <a:spcAft>
                <a:spcPts val="0"/>
              </a:spcAft>
              <a:buSzPts val="1400"/>
              <a:buChar char="⮚"/>
            </a:pPr>
            <a:r>
              <a:rPr lang="fr-FR" sz="1600" b="1" i="1" dirty="0">
                <a:solidFill>
                  <a:schemeClr val="dk1"/>
                </a:solidFill>
              </a:rPr>
              <a:t>Job description </a:t>
            </a:r>
            <a:endParaRPr dirty="0"/>
          </a:p>
          <a:p>
            <a:pPr marL="742950" lvl="1" indent="-285750" algn="l" rtl="0">
              <a:lnSpc>
                <a:spcPct val="100000"/>
              </a:lnSpc>
              <a:spcBef>
                <a:spcPts val="280"/>
              </a:spcBef>
              <a:spcAft>
                <a:spcPts val="0"/>
              </a:spcAft>
              <a:buSzPts val="1400"/>
              <a:buChar char="•"/>
            </a:pPr>
            <a:r>
              <a:rPr lang="fr-FR" sz="1400" dirty="0">
                <a:solidFill>
                  <a:schemeClr val="dk1"/>
                </a:solidFill>
              </a:rPr>
              <a:t>Permet d’apporter une précision (filière d’étude, etc.). </a:t>
            </a:r>
            <a:endParaRPr dirty="0">
              <a:solidFill>
                <a:schemeClr val="dk1"/>
              </a:solidFill>
            </a:endParaRPr>
          </a:p>
          <a:p>
            <a:pPr marL="742950" lvl="1" indent="-285750" algn="l" rtl="0">
              <a:lnSpc>
                <a:spcPct val="100000"/>
              </a:lnSpc>
              <a:spcBef>
                <a:spcPts val="280"/>
              </a:spcBef>
              <a:spcAft>
                <a:spcPts val="0"/>
              </a:spcAft>
              <a:buSzPts val="1400"/>
              <a:buChar char="•"/>
            </a:pPr>
            <a:r>
              <a:rPr lang="fr-FR" sz="1400" dirty="0">
                <a:solidFill>
                  <a:schemeClr val="dk1"/>
                </a:solidFill>
              </a:rPr>
              <a:t>Pour les libellés du </a:t>
            </a:r>
            <a:r>
              <a:rPr lang="fr-FR" sz="1400" i="1" dirty="0">
                <a:solidFill>
                  <a:schemeClr val="dk1"/>
                </a:solidFill>
              </a:rPr>
              <a:t>Job </a:t>
            </a:r>
            <a:r>
              <a:rPr lang="fr-FR" sz="1400" i="1" dirty="0" err="1">
                <a:solidFill>
                  <a:schemeClr val="dk1"/>
                </a:solidFill>
              </a:rPr>
              <a:t>category</a:t>
            </a:r>
            <a:r>
              <a:rPr lang="fr-FR" sz="1400" dirty="0">
                <a:solidFill>
                  <a:schemeClr val="dk1"/>
                </a:solidFill>
              </a:rPr>
              <a:t> en capitales (AUTRE HE / UNIV ; ECOLE SECONDAIRE ; PROMOTION SOCIALE ; UNIVERSITE FLAMANDE ; UNIGR ; SOCIÉTÉ ; ENTREPRISE, PROFESSION JURIDIQUE), apporter des précisions (nom de l'école, de l'entreprise, etc.). </a:t>
            </a:r>
            <a:endParaRPr dirty="0">
              <a:solidFill>
                <a:schemeClr val="dk1"/>
              </a:solidFill>
            </a:endParaRPr>
          </a:p>
          <a:p>
            <a:pPr marL="457200" marR="0" lvl="0" indent="-228600" algn="l" rtl="0">
              <a:lnSpc>
                <a:spcPct val="100000"/>
              </a:lnSpc>
              <a:spcBef>
                <a:spcPts val="300"/>
              </a:spcBef>
              <a:spcAft>
                <a:spcPts val="0"/>
              </a:spcAft>
              <a:buClr>
                <a:schemeClr val="accent1"/>
              </a:buClr>
              <a:buSzPts val="1500"/>
              <a:buFont typeface="Noto Sans Symbols"/>
              <a:buNone/>
            </a:pPr>
            <a:endParaRPr dirty="0"/>
          </a:p>
        </p:txBody>
      </p:sp>
      <p:sp>
        <p:nvSpPr>
          <p:cNvPr id="237" name="Google Shape;237;p16"/>
          <p:cNvSpPr/>
          <p:nvPr/>
        </p:nvSpPr>
        <p:spPr>
          <a:xfrm>
            <a:off x="1061049" y="4087799"/>
            <a:ext cx="7021902" cy="319178"/>
          </a:xfrm>
          <a:prstGeom prst="roundRect">
            <a:avLst>
              <a:gd name="adj" fmla="val 16667"/>
            </a:avLst>
          </a:prstGeom>
          <a:gradFill>
            <a:gsLst>
              <a:gs pos="0">
                <a:srgbClr val="007E92"/>
              </a:gs>
              <a:gs pos="100000">
                <a:srgbClr val="A4D2E0"/>
              </a:gs>
            </a:gsLst>
            <a:lin ang="16200000" scaled="0"/>
          </a:gradFill>
          <a:ln w="9525" cap="flat" cmpd="sng">
            <a:solidFill>
              <a:srgbClr val="006F7F"/>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600"/>
              <a:buFont typeface="Calibri"/>
              <a:buNone/>
            </a:pPr>
            <a:r>
              <a:rPr lang="fr-FR" sz="1600" b="0" i="0" u="none" strike="noStrike" cap="none">
                <a:solidFill>
                  <a:schemeClr val="dk1"/>
                </a:solidFill>
                <a:latin typeface="Calibri"/>
                <a:ea typeface="Calibri"/>
                <a:cs typeface="Calibri"/>
                <a:sym typeface="Calibri"/>
              </a:rPr>
              <a:t>Un lecteur B ne peut </a:t>
            </a:r>
            <a:r>
              <a:rPr lang="fr-FR" sz="1600" b="0" i="0" u="sng" strike="noStrike" cap="none">
                <a:solidFill>
                  <a:schemeClr val="dk1"/>
                </a:solidFill>
                <a:latin typeface="Calibri"/>
                <a:ea typeface="Calibri"/>
                <a:cs typeface="Calibri"/>
                <a:sym typeface="Calibri"/>
              </a:rPr>
              <a:t>pas</a:t>
            </a:r>
            <a:r>
              <a:rPr lang="fr-FR" sz="1600" b="0" i="0" u="none" strike="noStrike" cap="none">
                <a:solidFill>
                  <a:schemeClr val="dk1"/>
                </a:solidFill>
                <a:latin typeface="Calibri"/>
                <a:ea typeface="Calibri"/>
                <a:cs typeface="Calibri"/>
                <a:sym typeface="Calibri"/>
              </a:rPr>
              <a:t> avoir un </a:t>
            </a:r>
            <a:r>
              <a:rPr lang="fr-FR" sz="1600" b="0" i="1" u="none" strike="noStrike" cap="none">
                <a:solidFill>
                  <a:schemeClr val="dk1"/>
                </a:solidFill>
                <a:latin typeface="Calibri"/>
                <a:ea typeface="Calibri"/>
                <a:cs typeface="Calibri"/>
                <a:sym typeface="Calibri"/>
              </a:rPr>
              <a:t>User Group </a:t>
            </a:r>
            <a:r>
              <a:rPr lang="fr-FR" sz="1600" b="0" i="0" u="none" strike="noStrike" cap="none">
                <a:solidFill>
                  <a:schemeClr val="dk1"/>
                </a:solidFill>
                <a:latin typeface="Calibri"/>
                <a:ea typeface="Calibri"/>
                <a:cs typeface="Calibri"/>
                <a:sym typeface="Calibri"/>
              </a:rPr>
              <a:t>de type « ULiège » !</a:t>
            </a: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17"/>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sz="2800" dirty="0"/>
              <a:t>Création d’un usager dans Alma</a:t>
            </a:r>
            <a:endParaRPr dirty="0"/>
          </a:p>
        </p:txBody>
      </p:sp>
      <p:sp>
        <p:nvSpPr>
          <p:cNvPr id="243" name="Google Shape;243;p17"/>
          <p:cNvSpPr txBox="1">
            <a:spLocks noGrp="1"/>
          </p:cNvSpPr>
          <p:nvPr>
            <p:ph type="body" idx="1"/>
          </p:nvPr>
        </p:nvSpPr>
        <p:spPr>
          <a:xfrm>
            <a:off x="315665" y="863824"/>
            <a:ext cx="7892876" cy="442032"/>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460"/>
              </a:spcBef>
              <a:spcAft>
                <a:spcPts val="0"/>
              </a:spcAft>
              <a:buClr>
                <a:schemeClr val="dk1"/>
              </a:buClr>
              <a:buSzPts val="2300"/>
              <a:buFont typeface="Arial"/>
              <a:buNone/>
            </a:pPr>
            <a:r>
              <a:rPr lang="fr-FR"/>
              <a:t>Pavé </a:t>
            </a:r>
            <a:r>
              <a:rPr lang="fr-FR" i="1"/>
              <a:t>USER INFORMATION</a:t>
            </a:r>
            <a:endParaRPr/>
          </a:p>
        </p:txBody>
      </p:sp>
      <p:sp>
        <p:nvSpPr>
          <p:cNvPr id="244" name="Google Shape;244;p17"/>
          <p:cNvSpPr txBox="1">
            <a:spLocks noGrp="1"/>
          </p:cNvSpPr>
          <p:nvPr>
            <p:ph type="body" idx="2"/>
          </p:nvPr>
        </p:nvSpPr>
        <p:spPr>
          <a:xfrm>
            <a:off x="315665" y="1420368"/>
            <a:ext cx="8391642" cy="3393537"/>
          </a:xfrm>
          <a:prstGeom prst="rect">
            <a:avLst/>
          </a:prstGeom>
          <a:noFill/>
          <a:ln>
            <a:noFill/>
          </a:ln>
        </p:spPr>
        <p:txBody>
          <a:bodyPr spcFirstLastPara="1" wrap="square" lIns="91425" tIns="45700" rIns="91425" bIns="45700" anchor="t" anchorCtr="0">
            <a:noAutofit/>
          </a:bodyPr>
          <a:lstStyle/>
          <a:p>
            <a:pPr marL="285750" indent="-285750">
              <a:spcBef>
                <a:spcPts val="280"/>
              </a:spcBef>
              <a:buSzPts val="1400"/>
            </a:pPr>
            <a:r>
              <a:rPr lang="fr-FR" sz="1600" b="1" i="1" dirty="0">
                <a:solidFill>
                  <a:schemeClr val="dk1"/>
                </a:solidFill>
              </a:rPr>
              <a:t>Birth date</a:t>
            </a:r>
          </a:p>
          <a:p>
            <a:pPr marL="742950" lvl="1" indent="-285750">
              <a:spcBef>
                <a:spcPts val="280"/>
              </a:spcBef>
              <a:buSzPts val="1400"/>
            </a:pPr>
            <a:r>
              <a:rPr lang="fr-FR" sz="1400" dirty="0">
                <a:solidFill>
                  <a:schemeClr val="dk1"/>
                </a:solidFill>
              </a:rPr>
              <a:t>1</a:t>
            </a:r>
            <a:r>
              <a:rPr lang="fr-FR" sz="1400" baseline="30000" dirty="0">
                <a:solidFill>
                  <a:schemeClr val="dk1"/>
                </a:solidFill>
              </a:rPr>
              <a:t>er</a:t>
            </a:r>
            <a:r>
              <a:rPr lang="fr-FR" sz="1400" dirty="0">
                <a:solidFill>
                  <a:schemeClr val="dk1"/>
                </a:solidFill>
              </a:rPr>
              <a:t> janvier de l’année de naissance (ex. : 01/01/2002)</a:t>
            </a:r>
          </a:p>
          <a:p>
            <a:pPr marL="285750" indent="-285750">
              <a:spcBef>
                <a:spcPts val="280"/>
              </a:spcBef>
              <a:buSzPts val="1400"/>
            </a:pPr>
            <a:r>
              <a:rPr lang="fr-FR" sz="1600" b="1" i="1" dirty="0">
                <a:solidFill>
                  <a:schemeClr val="dk1"/>
                </a:solidFill>
              </a:rPr>
              <a:t>Resource Sharing Library</a:t>
            </a:r>
            <a:endParaRPr dirty="0"/>
          </a:p>
          <a:p>
            <a:pPr marL="742950" lvl="1" indent="-285750" algn="l" rtl="0">
              <a:lnSpc>
                <a:spcPct val="100000"/>
              </a:lnSpc>
              <a:spcBef>
                <a:spcPts val="280"/>
              </a:spcBef>
              <a:spcAft>
                <a:spcPts val="0"/>
              </a:spcAft>
              <a:buSzPts val="1400"/>
              <a:buChar char="•"/>
            </a:pPr>
            <a:r>
              <a:rPr lang="fr-FR" sz="1400" dirty="0">
                <a:solidFill>
                  <a:schemeClr val="dk1"/>
                </a:solidFill>
              </a:rPr>
              <a:t>Sélectionner la Bibliothèque PIB : </a:t>
            </a:r>
            <a:r>
              <a:rPr lang="fr-FR" sz="1400" dirty="0" err="1">
                <a:solidFill>
                  <a:schemeClr val="dk1"/>
                </a:solidFill>
              </a:rPr>
              <a:t>Interlibrary</a:t>
            </a:r>
            <a:r>
              <a:rPr lang="fr-FR" sz="1400" dirty="0">
                <a:solidFill>
                  <a:schemeClr val="dk1"/>
                </a:solidFill>
              </a:rPr>
              <a:t> Loan Services</a:t>
            </a:r>
          </a:p>
          <a:p>
            <a:pPr marL="285750" lvl="0" indent="-285750">
              <a:spcBef>
                <a:spcPts val="280"/>
              </a:spcBef>
              <a:buSzPts val="1400"/>
            </a:pPr>
            <a:r>
              <a:rPr lang="fr-FR" sz="1600" b="1" i="1" dirty="0"/>
              <a:t>Expiration date</a:t>
            </a:r>
            <a:endParaRPr lang="fr-FR" dirty="0"/>
          </a:p>
          <a:p>
            <a:pPr marL="742950" lvl="1" indent="-285750">
              <a:spcBef>
                <a:spcPts val="280"/>
              </a:spcBef>
              <a:buSzPts val="1400"/>
            </a:pPr>
            <a:r>
              <a:rPr lang="fr-FR" sz="1400" dirty="0">
                <a:solidFill>
                  <a:schemeClr val="dk1"/>
                </a:solidFill>
              </a:rPr>
              <a:t>1 an à partir de la date de l’inscription</a:t>
            </a:r>
            <a:endParaRPr dirty="0">
              <a:solidFill>
                <a:schemeClr val="dk1"/>
              </a:solidFill>
            </a:endParaRPr>
          </a:p>
          <a:p>
            <a:pPr marL="285750" lvl="0" indent="-285750" algn="l" rtl="0">
              <a:lnSpc>
                <a:spcPct val="100000"/>
              </a:lnSpc>
              <a:spcBef>
                <a:spcPts val="280"/>
              </a:spcBef>
              <a:spcAft>
                <a:spcPts val="0"/>
              </a:spcAft>
              <a:buSzPts val="1400"/>
              <a:buChar char="⮚"/>
            </a:pPr>
            <a:r>
              <a:rPr lang="fr-FR" sz="1600" b="1" i="1" dirty="0">
                <a:solidFill>
                  <a:schemeClr val="dk1"/>
                </a:solidFill>
              </a:rPr>
              <a:t>Purge date </a:t>
            </a:r>
            <a:endParaRPr dirty="0"/>
          </a:p>
          <a:p>
            <a:pPr marL="742950" lvl="1" indent="-285750" algn="l" rtl="0">
              <a:lnSpc>
                <a:spcPct val="100000"/>
              </a:lnSpc>
              <a:spcBef>
                <a:spcPts val="280"/>
              </a:spcBef>
              <a:spcAft>
                <a:spcPts val="0"/>
              </a:spcAft>
              <a:buSzPts val="1400"/>
              <a:buChar char="•"/>
            </a:pPr>
            <a:r>
              <a:rPr lang="fr-FR" sz="1400" dirty="0">
                <a:solidFill>
                  <a:schemeClr val="dk1"/>
                </a:solidFill>
              </a:rPr>
              <a:t>Ne pas la compléter !</a:t>
            </a:r>
            <a:endParaRPr dirty="0">
              <a:solidFill>
                <a:schemeClr val="dk1"/>
              </a:solidFill>
            </a:endParaRPr>
          </a:p>
          <a:p>
            <a:pPr marL="742950" lvl="1" indent="-285750" algn="l" rtl="0">
              <a:lnSpc>
                <a:spcPct val="100000"/>
              </a:lnSpc>
              <a:spcBef>
                <a:spcPts val="280"/>
              </a:spcBef>
              <a:spcAft>
                <a:spcPts val="0"/>
              </a:spcAft>
              <a:buSzPts val="1400"/>
              <a:buChar char="•"/>
            </a:pPr>
            <a:r>
              <a:rPr lang="fr-FR" sz="1400" dirty="0">
                <a:solidFill>
                  <a:schemeClr val="dk1"/>
                </a:solidFill>
              </a:rPr>
              <a:t>Remplie automatiquement grâce au plugin : date d’expiration + 1 an</a:t>
            </a:r>
            <a:endParaRPr dirty="0">
              <a:solidFill>
                <a:schemeClr val="dk1"/>
              </a:solidFill>
            </a:endParaRPr>
          </a:p>
          <a:p>
            <a:pPr marL="457200" marR="0" lvl="0" indent="-228600" algn="l" rtl="0">
              <a:lnSpc>
                <a:spcPct val="100000"/>
              </a:lnSpc>
              <a:spcBef>
                <a:spcPts val="300"/>
              </a:spcBef>
              <a:spcAft>
                <a:spcPts val="0"/>
              </a:spcAft>
              <a:buClr>
                <a:schemeClr val="accent1"/>
              </a:buClr>
              <a:buSzPts val="1500"/>
              <a:buFont typeface="Noto Sans Symbols"/>
              <a:buNone/>
            </a:pPr>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4" name="Image 3">
            <a:extLst>
              <a:ext uri="{FF2B5EF4-FFF2-40B4-BE49-F238E27FC236}">
                <a16:creationId xmlns:a16="http://schemas.microsoft.com/office/drawing/2014/main" id="{F7507019-9AF2-1736-B413-25992AB791F9}"/>
              </a:ext>
            </a:extLst>
          </p:cNvPr>
          <p:cNvPicPr>
            <a:picLocks noChangeAspect="1"/>
          </p:cNvPicPr>
          <p:nvPr/>
        </p:nvPicPr>
        <p:blipFill>
          <a:blip r:embed="rId3"/>
          <a:stretch>
            <a:fillRect/>
          </a:stretch>
        </p:blipFill>
        <p:spPr>
          <a:xfrm>
            <a:off x="583200" y="1267795"/>
            <a:ext cx="7977600" cy="2086799"/>
          </a:xfrm>
          <a:prstGeom prst="rect">
            <a:avLst/>
          </a:prstGeom>
          <a:ln>
            <a:solidFill>
              <a:schemeClr val="tx1"/>
            </a:solid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18"/>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sz="2800" dirty="0"/>
              <a:t>Création d’un usager dans Alma</a:t>
            </a:r>
            <a:endParaRPr dirty="0"/>
          </a:p>
        </p:txBody>
      </p:sp>
      <p:sp>
        <p:nvSpPr>
          <p:cNvPr id="250" name="Google Shape;250;p18"/>
          <p:cNvSpPr txBox="1">
            <a:spLocks noGrp="1"/>
          </p:cNvSpPr>
          <p:nvPr>
            <p:ph type="body" idx="1"/>
          </p:nvPr>
        </p:nvSpPr>
        <p:spPr>
          <a:xfrm>
            <a:off x="315665" y="863824"/>
            <a:ext cx="7892876" cy="442032"/>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460"/>
              </a:spcBef>
              <a:spcAft>
                <a:spcPts val="0"/>
              </a:spcAft>
              <a:buClr>
                <a:schemeClr val="dk1"/>
              </a:buClr>
              <a:buSzPts val="2300"/>
              <a:buFont typeface="Arial"/>
              <a:buNone/>
            </a:pPr>
            <a:r>
              <a:rPr lang="fr-FR" dirty="0"/>
              <a:t>Pavé </a:t>
            </a:r>
            <a:r>
              <a:rPr lang="fr-FR" i="1" dirty="0"/>
              <a:t>USER MANAGEMENT INFORMATION</a:t>
            </a:r>
            <a:endParaRPr dirty="0"/>
          </a:p>
        </p:txBody>
      </p:sp>
      <p:sp>
        <p:nvSpPr>
          <p:cNvPr id="251" name="Google Shape;251;p18"/>
          <p:cNvSpPr txBox="1">
            <a:spLocks noGrp="1"/>
          </p:cNvSpPr>
          <p:nvPr>
            <p:ph type="body" idx="2"/>
          </p:nvPr>
        </p:nvSpPr>
        <p:spPr>
          <a:xfrm>
            <a:off x="315665" y="1420368"/>
            <a:ext cx="8391642" cy="3393537"/>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300"/>
              </a:spcBef>
              <a:spcAft>
                <a:spcPts val="0"/>
              </a:spcAft>
              <a:buClr>
                <a:schemeClr val="accent1"/>
              </a:buClr>
              <a:buSzPts val="1500"/>
              <a:buFont typeface="Noto Sans Symbols"/>
              <a:buNone/>
            </a:pPr>
            <a:endParaRPr sz="1600" dirty="0"/>
          </a:p>
          <a:p>
            <a:pPr marL="457200" marR="0" lvl="0" indent="-323850" algn="l" rtl="0">
              <a:lnSpc>
                <a:spcPct val="100000"/>
              </a:lnSpc>
              <a:spcBef>
                <a:spcPts val="300"/>
              </a:spcBef>
              <a:spcAft>
                <a:spcPts val="0"/>
              </a:spcAft>
              <a:buClr>
                <a:schemeClr val="accent1"/>
              </a:buClr>
              <a:buSzPts val="1500"/>
              <a:buFont typeface="Noto Sans Symbols"/>
              <a:buChar char="⮚"/>
            </a:pPr>
            <a:r>
              <a:rPr lang="fr-FR" sz="1600" dirty="0"/>
              <a:t>Cocher </a:t>
            </a:r>
            <a:r>
              <a:rPr lang="fr-FR" sz="1600" i="1" dirty="0"/>
              <a:t>Yes</a:t>
            </a:r>
            <a:r>
              <a:rPr lang="fr-FR" sz="1600" dirty="0"/>
              <a:t> pour </a:t>
            </a:r>
            <a:r>
              <a:rPr lang="fr-FR" sz="1600" i="1" dirty="0"/>
              <a:t>Patron has </a:t>
            </a:r>
            <a:r>
              <a:rPr lang="fr-FR" sz="1600" i="1" dirty="0" err="1"/>
              <a:t>institutional</a:t>
            </a:r>
            <a:r>
              <a:rPr lang="fr-FR" sz="1600" i="1" dirty="0"/>
              <a:t> record</a:t>
            </a:r>
            <a:endParaRPr dirty="0"/>
          </a:p>
          <a:p>
            <a:pPr marL="457200" marR="0" lvl="0" indent="-323850" algn="l" rtl="0">
              <a:lnSpc>
                <a:spcPct val="100000"/>
              </a:lnSpc>
              <a:spcBef>
                <a:spcPts val="300"/>
              </a:spcBef>
              <a:spcAft>
                <a:spcPts val="0"/>
              </a:spcAft>
              <a:buClr>
                <a:schemeClr val="accent1"/>
              </a:buClr>
              <a:buSzPts val="1500"/>
              <a:buFont typeface="Noto Sans Symbols"/>
              <a:buChar char="⮚"/>
            </a:pPr>
            <a:r>
              <a:rPr lang="fr-FR" sz="1600" dirty="0"/>
              <a:t>Sélectionner « Public externe (</a:t>
            </a:r>
            <a:r>
              <a:rPr lang="fr-FR" sz="1600" dirty="0" err="1"/>
              <a:t>Users</a:t>
            </a:r>
            <a:r>
              <a:rPr lang="fr-FR" sz="1600" dirty="0"/>
              <a:t> B)» en </a:t>
            </a:r>
            <a:r>
              <a:rPr lang="fr-FR" sz="1600" i="1" dirty="0" err="1"/>
              <a:t>Owning</a:t>
            </a:r>
            <a:r>
              <a:rPr lang="fr-FR" sz="1600" i="1" dirty="0"/>
              <a:t> system</a:t>
            </a:r>
            <a:endParaRPr dirty="0"/>
          </a:p>
        </p:txBody>
      </p:sp>
      <p:pic>
        <p:nvPicPr>
          <p:cNvPr id="3" name="Image 2">
            <a:extLst>
              <a:ext uri="{FF2B5EF4-FFF2-40B4-BE49-F238E27FC236}">
                <a16:creationId xmlns:a16="http://schemas.microsoft.com/office/drawing/2014/main" id="{602649E1-AB19-5871-8335-A4D28FAA206D}"/>
              </a:ext>
            </a:extLst>
          </p:cNvPr>
          <p:cNvPicPr>
            <a:picLocks noChangeAspect="1"/>
          </p:cNvPicPr>
          <p:nvPr/>
        </p:nvPicPr>
        <p:blipFill>
          <a:blip r:embed="rId3"/>
          <a:stretch>
            <a:fillRect/>
          </a:stretch>
        </p:blipFill>
        <p:spPr>
          <a:xfrm>
            <a:off x="507600" y="2681765"/>
            <a:ext cx="8128800" cy="687686"/>
          </a:xfrm>
          <a:prstGeom prst="rect">
            <a:avLst/>
          </a:prstGeom>
          <a:ln>
            <a:solidFill>
              <a:schemeClr val="tx1"/>
            </a:solidFill>
          </a:ln>
        </p:spPr>
      </p:pic>
      <p:sp>
        <p:nvSpPr>
          <p:cNvPr id="10" name="Rectangle : coins arrondis 9">
            <a:extLst>
              <a:ext uri="{FF2B5EF4-FFF2-40B4-BE49-F238E27FC236}">
                <a16:creationId xmlns:a16="http://schemas.microsoft.com/office/drawing/2014/main" id="{05EE02CE-290B-D3CA-1BCD-68A7D0C438BC}"/>
              </a:ext>
            </a:extLst>
          </p:cNvPr>
          <p:cNvSpPr/>
          <p:nvPr/>
        </p:nvSpPr>
        <p:spPr>
          <a:xfrm>
            <a:off x="2030400" y="2901600"/>
            <a:ext cx="403200" cy="201600"/>
          </a:xfrm>
          <a:prstGeom prst="roundRect">
            <a:avLst/>
          </a:prstGeom>
          <a:noFill/>
          <a:ln w="127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2C3B91EA-7675-0B01-A64D-CA189FD2B4C7}"/>
              </a:ext>
            </a:extLst>
          </p:cNvPr>
          <p:cNvSpPr/>
          <p:nvPr/>
        </p:nvSpPr>
        <p:spPr>
          <a:xfrm>
            <a:off x="5169600" y="2858400"/>
            <a:ext cx="3438000" cy="282408"/>
          </a:xfrm>
          <a:prstGeom prst="roundRect">
            <a:avLst/>
          </a:prstGeom>
          <a:noFill/>
          <a:ln w="127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800"/>
              <a:buFont typeface="Source Sans Pro"/>
              <a:buNone/>
            </a:pPr>
            <a:r>
              <a:rPr lang="fr-FR"/>
              <a:t>Table des matières</a:t>
            </a:r>
            <a:endParaRPr/>
          </a:p>
        </p:txBody>
      </p:sp>
      <p:sp>
        <p:nvSpPr>
          <p:cNvPr id="132" name="Google Shape;132;p2"/>
          <p:cNvSpPr txBox="1">
            <a:spLocks noGrp="1"/>
          </p:cNvSpPr>
          <p:nvPr>
            <p:ph type="body" idx="1"/>
          </p:nvPr>
        </p:nvSpPr>
        <p:spPr>
          <a:xfrm>
            <a:off x="315665" y="896112"/>
            <a:ext cx="8391642" cy="3917793"/>
          </a:xfrm>
          <a:prstGeom prst="rect">
            <a:avLst/>
          </a:prstGeom>
          <a:noFill/>
          <a:ln>
            <a:noFill/>
          </a:ln>
        </p:spPr>
        <p:txBody>
          <a:bodyPr spcFirstLastPara="1" wrap="square" lIns="91425" tIns="45700" rIns="91425" bIns="45700" anchor="t" anchorCtr="0">
            <a:noAutofit/>
          </a:bodyPr>
          <a:lstStyle/>
          <a:p>
            <a:pPr marL="285750" lvl="0" indent="-285750" algn="l" rtl="0">
              <a:lnSpc>
                <a:spcPct val="100000"/>
              </a:lnSpc>
              <a:spcBef>
                <a:spcPts val="0"/>
              </a:spcBef>
              <a:spcAft>
                <a:spcPts val="0"/>
              </a:spcAft>
              <a:buSzPts val="1600"/>
              <a:buChar char="⮚"/>
            </a:pPr>
            <a:r>
              <a:rPr lang="fr-FR" sz="1600" dirty="0">
                <a:solidFill>
                  <a:schemeClr val="dk1"/>
                </a:solidFill>
              </a:rPr>
              <a:t>Généralités</a:t>
            </a:r>
            <a:endParaRPr dirty="0"/>
          </a:p>
          <a:p>
            <a:pPr marL="0" lvl="0" indent="0" algn="l" rtl="0">
              <a:lnSpc>
                <a:spcPct val="100000"/>
              </a:lnSpc>
              <a:spcBef>
                <a:spcPts val="0"/>
              </a:spcBef>
              <a:spcAft>
                <a:spcPts val="0"/>
              </a:spcAft>
              <a:buSzPts val="1600"/>
              <a:buNone/>
            </a:pPr>
            <a:endParaRPr sz="1600" dirty="0">
              <a:solidFill>
                <a:schemeClr val="dk1"/>
              </a:solidFill>
            </a:endParaRPr>
          </a:p>
          <a:p>
            <a:pPr marL="285750" lvl="0" indent="-285750" algn="l" rtl="0">
              <a:lnSpc>
                <a:spcPct val="100000"/>
              </a:lnSpc>
              <a:spcBef>
                <a:spcPts val="0"/>
              </a:spcBef>
              <a:spcAft>
                <a:spcPts val="0"/>
              </a:spcAft>
              <a:buSzPts val="1600"/>
              <a:buChar char="⮚"/>
            </a:pPr>
            <a:r>
              <a:rPr lang="fr-FR" sz="1600" dirty="0">
                <a:solidFill>
                  <a:schemeClr val="dk1"/>
                </a:solidFill>
              </a:rPr>
              <a:t>Inscriptions</a:t>
            </a:r>
            <a:endParaRPr dirty="0">
              <a:solidFill>
                <a:schemeClr val="dk1"/>
              </a:solidFill>
            </a:endParaRPr>
          </a:p>
          <a:p>
            <a:pPr marL="742950" lvl="1" indent="-285750" algn="l" rtl="0">
              <a:lnSpc>
                <a:spcPct val="100000"/>
              </a:lnSpc>
              <a:spcBef>
                <a:spcPts val="320"/>
              </a:spcBef>
              <a:spcAft>
                <a:spcPts val="0"/>
              </a:spcAft>
              <a:buSzPts val="1600"/>
              <a:buFont typeface="Arial"/>
              <a:buChar char="•"/>
            </a:pPr>
            <a:r>
              <a:rPr lang="fr-FR" sz="1600" dirty="0">
                <a:solidFill>
                  <a:schemeClr val="dk1"/>
                </a:solidFill>
              </a:rPr>
              <a:t>Création d’un usager dans Alma</a:t>
            </a:r>
            <a:endParaRPr dirty="0"/>
          </a:p>
          <a:p>
            <a:pPr marL="742950" lvl="1" indent="-285750" algn="l" rtl="0">
              <a:lnSpc>
                <a:spcPct val="100000"/>
              </a:lnSpc>
              <a:spcBef>
                <a:spcPts val="320"/>
              </a:spcBef>
              <a:spcAft>
                <a:spcPts val="0"/>
              </a:spcAft>
              <a:buSzPts val="1600"/>
              <a:buFont typeface="Arial"/>
              <a:buChar char="•"/>
            </a:pPr>
            <a:r>
              <a:rPr lang="fr-FR" i="1" dirty="0">
                <a:solidFill>
                  <a:schemeClr val="dk1"/>
                </a:solidFill>
              </a:rPr>
              <a:t>Patron registration </a:t>
            </a:r>
            <a:r>
              <a:rPr lang="fr-FR" i="1" dirty="0" err="1">
                <a:solidFill>
                  <a:schemeClr val="dk1"/>
                </a:solidFill>
              </a:rPr>
              <a:t>fee</a:t>
            </a:r>
            <a:endParaRPr i="1" dirty="0">
              <a:solidFill>
                <a:schemeClr val="dk1"/>
              </a:solidFill>
            </a:endParaRPr>
          </a:p>
          <a:p>
            <a:pPr marL="742950" lvl="1" indent="-285750" algn="l" rtl="0">
              <a:lnSpc>
                <a:spcPct val="100000"/>
              </a:lnSpc>
              <a:spcBef>
                <a:spcPts val="320"/>
              </a:spcBef>
              <a:spcAft>
                <a:spcPts val="0"/>
              </a:spcAft>
              <a:buSzPts val="1600"/>
              <a:buFont typeface="Arial"/>
              <a:buChar char="•"/>
            </a:pPr>
            <a:r>
              <a:rPr lang="fr-FR" sz="1600" dirty="0">
                <a:solidFill>
                  <a:schemeClr val="dk1"/>
                </a:solidFill>
              </a:rPr>
              <a:t>Impression de la carte lecteur (Cyclope)</a:t>
            </a:r>
            <a:endParaRPr dirty="0"/>
          </a:p>
          <a:p>
            <a:pPr marL="457200" lvl="1" indent="0" algn="l" rtl="0">
              <a:lnSpc>
                <a:spcPct val="100000"/>
              </a:lnSpc>
              <a:spcBef>
                <a:spcPts val="320"/>
              </a:spcBef>
              <a:spcAft>
                <a:spcPts val="0"/>
              </a:spcAft>
              <a:buClr>
                <a:srgbClr val="D1D1C8"/>
              </a:buClr>
              <a:buSzPts val="1600"/>
              <a:buNone/>
            </a:pPr>
            <a:endParaRPr dirty="0">
              <a:solidFill>
                <a:schemeClr val="dk1"/>
              </a:solidFill>
            </a:endParaRPr>
          </a:p>
          <a:p>
            <a:pPr marL="285750" lvl="0" indent="-285750" algn="l" rtl="0">
              <a:lnSpc>
                <a:spcPct val="100000"/>
              </a:lnSpc>
              <a:spcBef>
                <a:spcPts val="320"/>
              </a:spcBef>
              <a:spcAft>
                <a:spcPts val="0"/>
              </a:spcAft>
              <a:buClr>
                <a:schemeClr val="accent1"/>
              </a:buClr>
              <a:buSzPts val="1600"/>
              <a:buChar char="⮚"/>
            </a:pPr>
            <a:r>
              <a:rPr lang="fr-FR" sz="1600" dirty="0">
                <a:solidFill>
                  <a:schemeClr val="dk1"/>
                </a:solidFill>
              </a:rPr>
              <a:t>Divers</a:t>
            </a:r>
            <a:endParaRPr dirty="0">
              <a:solidFill>
                <a:schemeClr val="dk1"/>
              </a:solidFill>
            </a:endParaRPr>
          </a:p>
          <a:p>
            <a:pPr marL="742950" lvl="1" indent="-285750" algn="l" rtl="0">
              <a:lnSpc>
                <a:spcPct val="100000"/>
              </a:lnSpc>
              <a:spcBef>
                <a:spcPts val="320"/>
              </a:spcBef>
              <a:spcAft>
                <a:spcPts val="0"/>
              </a:spcAft>
              <a:buClr>
                <a:schemeClr val="accent1"/>
              </a:buClr>
              <a:buSzPts val="1600"/>
              <a:buFont typeface="Arial"/>
              <a:buChar char="•"/>
            </a:pPr>
            <a:r>
              <a:rPr lang="fr-FR" sz="1600" dirty="0">
                <a:solidFill>
                  <a:schemeClr val="dk1"/>
                </a:solidFill>
              </a:rPr>
              <a:t>Activer un lecteur préinscrit</a:t>
            </a:r>
            <a:endParaRPr dirty="0">
              <a:solidFill>
                <a:schemeClr val="dk1"/>
              </a:solidFill>
            </a:endParaRPr>
          </a:p>
          <a:p>
            <a:pPr marL="742950" lvl="1" indent="-285750" algn="l" rtl="0">
              <a:lnSpc>
                <a:spcPct val="100000"/>
              </a:lnSpc>
              <a:spcBef>
                <a:spcPts val="320"/>
              </a:spcBef>
              <a:spcAft>
                <a:spcPts val="0"/>
              </a:spcAft>
              <a:buSzPts val="1600"/>
              <a:buFont typeface="Arial"/>
              <a:buChar char="•"/>
            </a:pPr>
            <a:r>
              <a:rPr lang="fr-FR" sz="1600" dirty="0">
                <a:solidFill>
                  <a:schemeClr val="dk1"/>
                </a:solidFill>
              </a:rPr>
              <a:t>Modifier la fiche d’un usager B</a:t>
            </a:r>
            <a:endParaRPr dirty="0">
              <a:solidFill>
                <a:schemeClr val="dk1"/>
              </a:solidFill>
            </a:endParaRPr>
          </a:p>
          <a:p>
            <a:pPr marL="742950" lvl="1" indent="-285750" algn="l" rtl="0">
              <a:lnSpc>
                <a:spcPct val="100000"/>
              </a:lnSpc>
              <a:spcBef>
                <a:spcPts val="320"/>
              </a:spcBef>
              <a:spcAft>
                <a:spcPts val="0"/>
              </a:spcAft>
              <a:buSzPts val="1600"/>
              <a:buFont typeface="Arial"/>
              <a:buChar char="•"/>
            </a:pPr>
            <a:r>
              <a:rPr lang="fr-FR" sz="1600" dirty="0">
                <a:solidFill>
                  <a:schemeClr val="dk1"/>
                </a:solidFill>
              </a:rPr>
              <a:t>Prolonger la fiche d’un usager B</a:t>
            </a:r>
            <a:endParaRPr dirty="0"/>
          </a:p>
          <a:p>
            <a:pPr marL="742950" lvl="1" indent="-285750" algn="l" rtl="0">
              <a:lnSpc>
                <a:spcPct val="100000"/>
              </a:lnSpc>
              <a:spcBef>
                <a:spcPts val="320"/>
              </a:spcBef>
              <a:spcAft>
                <a:spcPts val="0"/>
              </a:spcAft>
              <a:buSzPts val="1600"/>
              <a:buChar char="•"/>
            </a:pPr>
            <a:r>
              <a:rPr lang="fr-FR" sz="1600" dirty="0">
                <a:solidFill>
                  <a:schemeClr val="dk1"/>
                </a:solidFill>
              </a:rPr>
              <a:t>Convertir un usager U, S ou C en un usager B</a:t>
            </a:r>
            <a:endParaRPr dirty="0"/>
          </a:p>
          <a:p>
            <a:pPr marL="742950" lvl="1" indent="-285750" algn="l" rtl="0">
              <a:lnSpc>
                <a:spcPct val="100000"/>
              </a:lnSpc>
              <a:spcBef>
                <a:spcPts val="320"/>
              </a:spcBef>
              <a:spcAft>
                <a:spcPts val="0"/>
              </a:spcAft>
              <a:buSzPts val="1600"/>
              <a:buFont typeface="Arial"/>
              <a:buChar char="•"/>
            </a:pPr>
            <a:r>
              <a:rPr lang="fr-FR" sz="1600" dirty="0">
                <a:solidFill>
                  <a:schemeClr val="dk1"/>
                </a:solidFill>
              </a:rPr>
              <a:t>Demander une nouvelle impression de carte</a:t>
            </a:r>
            <a:endParaRPr dirty="0"/>
          </a:p>
          <a:p>
            <a:pPr marL="742950" lvl="1" indent="-285750" algn="l" rtl="0">
              <a:lnSpc>
                <a:spcPct val="100000"/>
              </a:lnSpc>
              <a:spcBef>
                <a:spcPts val="320"/>
              </a:spcBef>
              <a:spcAft>
                <a:spcPts val="0"/>
              </a:spcAft>
              <a:buSzPts val="1600"/>
              <a:buFont typeface="Arial"/>
              <a:buChar char="•"/>
            </a:pPr>
            <a:r>
              <a:rPr lang="fr-FR" sz="1600" dirty="0">
                <a:solidFill>
                  <a:schemeClr val="dk1"/>
                </a:solidFill>
              </a:rPr>
              <a:t>Usagers BX</a:t>
            </a:r>
            <a:endParaRPr dirty="0">
              <a:solidFill>
                <a:schemeClr val="dk1"/>
              </a:solidFill>
            </a:endParaRPr>
          </a:p>
          <a:p>
            <a:pPr marL="742950" lvl="1" indent="-196850" algn="l" rtl="0">
              <a:lnSpc>
                <a:spcPct val="100000"/>
              </a:lnSpc>
              <a:spcBef>
                <a:spcPts val="280"/>
              </a:spcBef>
              <a:spcAft>
                <a:spcPts val="0"/>
              </a:spcAft>
              <a:buClr>
                <a:schemeClr val="accent1"/>
              </a:buClr>
              <a:buSzPts val="1400"/>
              <a:buFont typeface="Arial"/>
              <a:buNone/>
            </a:pPr>
            <a:endParaRPr sz="1400" b="1" dirty="0">
              <a:solidFill>
                <a:srgbClr val="D1D1C8"/>
              </a:solidFill>
            </a:endParaRPr>
          </a:p>
          <a:p>
            <a:pPr marL="742950" lvl="1" indent="-184150" algn="l" rtl="0">
              <a:lnSpc>
                <a:spcPct val="100000"/>
              </a:lnSpc>
              <a:spcBef>
                <a:spcPts val="320"/>
              </a:spcBef>
              <a:spcAft>
                <a:spcPts val="0"/>
              </a:spcAft>
              <a:buClr>
                <a:schemeClr val="accent1"/>
              </a:buClr>
              <a:buSzPts val="1600"/>
              <a:buFont typeface="Arial"/>
              <a:buNone/>
            </a:pPr>
            <a:endParaRPr sz="1600" b="1" dirty="0">
              <a:solidFill>
                <a:srgbClr val="D1D1C8"/>
              </a:solidFill>
            </a:endParaRPr>
          </a:p>
          <a:p>
            <a:pPr marL="0" lvl="0" indent="0" algn="l" rtl="0">
              <a:lnSpc>
                <a:spcPct val="100000"/>
              </a:lnSpc>
              <a:spcBef>
                <a:spcPts val="300"/>
              </a:spcBef>
              <a:spcAft>
                <a:spcPts val="0"/>
              </a:spcAft>
              <a:buClr>
                <a:schemeClr val="dk1"/>
              </a:buClr>
              <a:buSzPts val="1500"/>
              <a:buNone/>
            </a:pP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21"/>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sz="2800" dirty="0"/>
              <a:t>Création d’un usager dans Alma</a:t>
            </a:r>
            <a:endParaRPr dirty="0"/>
          </a:p>
        </p:txBody>
      </p:sp>
      <p:sp>
        <p:nvSpPr>
          <p:cNvPr id="270" name="Google Shape;270;p21"/>
          <p:cNvSpPr txBox="1">
            <a:spLocks noGrp="1"/>
          </p:cNvSpPr>
          <p:nvPr>
            <p:ph type="body" idx="1"/>
          </p:nvPr>
        </p:nvSpPr>
        <p:spPr>
          <a:xfrm>
            <a:off x="315665" y="863824"/>
            <a:ext cx="7892876" cy="442032"/>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460"/>
              </a:spcBef>
              <a:spcAft>
                <a:spcPts val="0"/>
              </a:spcAft>
              <a:buClr>
                <a:schemeClr val="dk1"/>
              </a:buClr>
              <a:buSzPts val="2300"/>
              <a:buFont typeface="Arial"/>
              <a:buNone/>
            </a:pPr>
            <a:r>
              <a:rPr lang="fr-FR" sz="2400" dirty="0"/>
              <a:t>Informations de contact</a:t>
            </a:r>
            <a:endParaRPr dirty="0"/>
          </a:p>
          <a:p>
            <a:pPr marL="457200" marR="0" lvl="0" indent="-228600" algn="l" rtl="0">
              <a:lnSpc>
                <a:spcPct val="100000"/>
              </a:lnSpc>
              <a:spcBef>
                <a:spcPts val="460"/>
              </a:spcBef>
              <a:spcAft>
                <a:spcPts val="0"/>
              </a:spcAft>
              <a:buClr>
                <a:schemeClr val="dk1"/>
              </a:buClr>
              <a:buSzPts val="2300"/>
              <a:buFont typeface="Arial"/>
              <a:buNone/>
            </a:pPr>
            <a:endParaRPr dirty="0"/>
          </a:p>
        </p:txBody>
      </p:sp>
      <p:sp>
        <p:nvSpPr>
          <p:cNvPr id="271" name="Google Shape;271;p21"/>
          <p:cNvSpPr txBox="1">
            <a:spLocks noGrp="1"/>
          </p:cNvSpPr>
          <p:nvPr>
            <p:ph type="body" idx="2"/>
          </p:nvPr>
        </p:nvSpPr>
        <p:spPr>
          <a:xfrm>
            <a:off x="315665" y="1420368"/>
            <a:ext cx="8391642" cy="3393537"/>
          </a:xfrm>
          <a:prstGeom prst="rect">
            <a:avLst/>
          </a:prstGeom>
          <a:noFill/>
          <a:ln>
            <a:noFill/>
          </a:ln>
        </p:spPr>
        <p:txBody>
          <a:bodyPr spcFirstLastPara="1" wrap="square" lIns="91425" tIns="45700" rIns="91425" bIns="45700" anchor="t" anchorCtr="0">
            <a:noAutofit/>
          </a:bodyPr>
          <a:lstStyle/>
          <a:p>
            <a:pPr marL="285750" lvl="0" indent="-196850" algn="l" rtl="0">
              <a:lnSpc>
                <a:spcPct val="100000"/>
              </a:lnSpc>
              <a:spcBef>
                <a:spcPts val="0"/>
              </a:spcBef>
              <a:spcAft>
                <a:spcPts val="0"/>
              </a:spcAft>
              <a:buSzPts val="1400"/>
              <a:buNone/>
            </a:pPr>
            <a:endParaRPr sz="1400" b="1" dirty="0"/>
          </a:p>
          <a:p>
            <a:pPr marL="285750" lvl="0" indent="-285750" algn="l" rtl="0">
              <a:lnSpc>
                <a:spcPct val="100000"/>
              </a:lnSpc>
              <a:spcBef>
                <a:spcPts val="0"/>
              </a:spcBef>
              <a:spcAft>
                <a:spcPts val="0"/>
              </a:spcAft>
              <a:buSzPts val="1600"/>
              <a:buChar char="⮚"/>
            </a:pPr>
            <a:r>
              <a:rPr lang="fr-FR" sz="1600" b="1" dirty="0"/>
              <a:t>Adresse mail </a:t>
            </a:r>
            <a:r>
              <a:rPr lang="fr-FR" sz="1600" dirty="0"/>
              <a:t>: Inscrivez une </a:t>
            </a:r>
            <a:r>
              <a:rPr lang="fr-FR" sz="1600" b="1" dirty="0"/>
              <a:t>adresse mail valide</a:t>
            </a:r>
            <a:r>
              <a:rPr lang="fr-FR" sz="1600" dirty="0"/>
              <a:t>. </a:t>
            </a:r>
            <a:endParaRPr dirty="0"/>
          </a:p>
          <a:p>
            <a:pPr marL="285750" lvl="0" indent="-285750" algn="l" rtl="0">
              <a:lnSpc>
                <a:spcPct val="100000"/>
              </a:lnSpc>
              <a:spcBef>
                <a:spcPts val="0"/>
              </a:spcBef>
              <a:spcAft>
                <a:spcPts val="0"/>
              </a:spcAft>
              <a:buSzPts val="1600"/>
              <a:buChar char="⮚"/>
            </a:pPr>
            <a:r>
              <a:rPr lang="fr-FR" sz="1600" dirty="0"/>
              <a:t>Les communications d’ULiège Library passent par mail. </a:t>
            </a:r>
            <a:endParaRPr dirty="0"/>
          </a:p>
          <a:p>
            <a:pPr marL="285750" lvl="0" indent="-285750" algn="l" rtl="0">
              <a:lnSpc>
                <a:spcPct val="100000"/>
              </a:lnSpc>
              <a:spcBef>
                <a:spcPts val="0"/>
              </a:spcBef>
              <a:spcAft>
                <a:spcPts val="0"/>
              </a:spcAft>
              <a:buSzPts val="1600"/>
              <a:buChar char="⮚"/>
            </a:pPr>
            <a:r>
              <a:rPr lang="fr-FR" sz="1600" b="1" dirty="0"/>
              <a:t>Pas d’adresse mail type « </a:t>
            </a:r>
            <a:r>
              <a:rPr lang="fr-FR" sz="1600" b="1" dirty="0" err="1"/>
              <a:t>uliege</a:t>
            </a:r>
            <a:r>
              <a:rPr lang="fr-FR" sz="1600" b="1" dirty="0"/>
              <a:t> » </a:t>
            </a:r>
            <a:r>
              <a:rPr lang="fr-FR" sz="1600" dirty="0"/>
              <a:t>pour des lecteurs extérieurs. </a:t>
            </a: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p:txBody>
      </p:sp>
      <p:pic>
        <p:nvPicPr>
          <p:cNvPr id="3" name="Image 2">
            <a:extLst>
              <a:ext uri="{FF2B5EF4-FFF2-40B4-BE49-F238E27FC236}">
                <a16:creationId xmlns:a16="http://schemas.microsoft.com/office/drawing/2014/main" id="{36D95558-E755-C2DC-E330-FC58FDCA496A}"/>
              </a:ext>
            </a:extLst>
          </p:cNvPr>
          <p:cNvPicPr>
            <a:picLocks noChangeAspect="1"/>
          </p:cNvPicPr>
          <p:nvPr/>
        </p:nvPicPr>
        <p:blipFill>
          <a:blip r:embed="rId3"/>
          <a:stretch>
            <a:fillRect/>
          </a:stretch>
        </p:blipFill>
        <p:spPr>
          <a:xfrm>
            <a:off x="565200" y="2782272"/>
            <a:ext cx="8013600" cy="867752"/>
          </a:xfrm>
          <a:prstGeom prst="rect">
            <a:avLst/>
          </a:prstGeom>
          <a:ln>
            <a:solidFill>
              <a:schemeClr val="tx1"/>
            </a:solid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22"/>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sz="2800" dirty="0"/>
              <a:t>Création d’un usager dans Alma</a:t>
            </a:r>
            <a:endParaRPr dirty="0"/>
          </a:p>
        </p:txBody>
      </p:sp>
      <p:sp>
        <p:nvSpPr>
          <p:cNvPr id="278" name="Google Shape;278;p22"/>
          <p:cNvSpPr txBox="1">
            <a:spLocks noGrp="1"/>
          </p:cNvSpPr>
          <p:nvPr>
            <p:ph type="body" idx="1"/>
          </p:nvPr>
        </p:nvSpPr>
        <p:spPr>
          <a:xfrm>
            <a:off x="315665" y="863824"/>
            <a:ext cx="7892876" cy="442032"/>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460"/>
              </a:spcBef>
              <a:spcAft>
                <a:spcPts val="0"/>
              </a:spcAft>
              <a:buClr>
                <a:schemeClr val="dk1"/>
              </a:buClr>
              <a:buSzPts val="2300"/>
              <a:buFont typeface="Arial"/>
              <a:buNone/>
            </a:pPr>
            <a:r>
              <a:rPr lang="fr-FR" sz="2400" dirty="0"/>
              <a:t>Informations de contact</a:t>
            </a:r>
            <a:endParaRPr dirty="0"/>
          </a:p>
          <a:p>
            <a:pPr marL="457200" marR="0" lvl="0" indent="-228600" algn="l" rtl="0">
              <a:lnSpc>
                <a:spcPct val="100000"/>
              </a:lnSpc>
              <a:spcBef>
                <a:spcPts val="460"/>
              </a:spcBef>
              <a:spcAft>
                <a:spcPts val="0"/>
              </a:spcAft>
              <a:buClr>
                <a:schemeClr val="dk1"/>
              </a:buClr>
              <a:buSzPts val="2300"/>
              <a:buFont typeface="Arial"/>
              <a:buNone/>
            </a:pPr>
            <a:endParaRPr dirty="0"/>
          </a:p>
        </p:txBody>
      </p:sp>
      <p:sp>
        <p:nvSpPr>
          <p:cNvPr id="279" name="Google Shape;279;p22"/>
          <p:cNvSpPr txBox="1">
            <a:spLocks noGrp="1"/>
          </p:cNvSpPr>
          <p:nvPr>
            <p:ph type="body" idx="2"/>
          </p:nvPr>
        </p:nvSpPr>
        <p:spPr>
          <a:xfrm>
            <a:off x="315665" y="1420368"/>
            <a:ext cx="8391642" cy="3393537"/>
          </a:xfrm>
          <a:prstGeom prst="rect">
            <a:avLst/>
          </a:prstGeom>
          <a:noFill/>
          <a:ln>
            <a:noFill/>
          </a:ln>
        </p:spPr>
        <p:txBody>
          <a:bodyPr spcFirstLastPara="1" wrap="square" lIns="91425" tIns="45700" rIns="91425" bIns="45700" anchor="t" anchorCtr="0">
            <a:noAutofit/>
          </a:bodyPr>
          <a:lstStyle/>
          <a:p>
            <a:pPr marL="285750" lvl="0" indent="-184150" algn="l" rtl="0">
              <a:lnSpc>
                <a:spcPct val="100000"/>
              </a:lnSpc>
              <a:spcBef>
                <a:spcPts val="0"/>
              </a:spcBef>
              <a:spcAft>
                <a:spcPts val="0"/>
              </a:spcAft>
              <a:buSzPts val="1600"/>
              <a:buNone/>
            </a:pPr>
            <a:endParaRPr sz="1600" b="1" dirty="0"/>
          </a:p>
          <a:p>
            <a:pPr marL="285750" lvl="0" indent="-285750" algn="l" rtl="0">
              <a:lnSpc>
                <a:spcPct val="100000"/>
              </a:lnSpc>
              <a:spcBef>
                <a:spcPts val="0"/>
              </a:spcBef>
              <a:spcAft>
                <a:spcPts val="0"/>
              </a:spcAft>
              <a:buSzPts val="1600"/>
              <a:buChar char="⮚"/>
            </a:pPr>
            <a:r>
              <a:rPr lang="fr-FR" sz="1600" b="1" dirty="0"/>
              <a:t>Adresse mail </a:t>
            </a:r>
            <a:r>
              <a:rPr lang="fr-FR" sz="1600" dirty="0"/>
              <a:t>:</a:t>
            </a:r>
            <a:endParaRPr dirty="0"/>
          </a:p>
          <a:p>
            <a:pPr marL="742950" lvl="1" indent="-285750" algn="l" rtl="0">
              <a:lnSpc>
                <a:spcPct val="100000"/>
              </a:lnSpc>
              <a:spcBef>
                <a:spcPts val="0"/>
              </a:spcBef>
              <a:spcAft>
                <a:spcPts val="0"/>
              </a:spcAft>
              <a:buSzPts val="1400"/>
              <a:buChar char="•"/>
            </a:pPr>
            <a:r>
              <a:rPr lang="fr-FR" sz="1400" dirty="0">
                <a:solidFill>
                  <a:schemeClr val="dk1"/>
                </a:solidFill>
              </a:rPr>
              <a:t>Que faire si le lecteur n’a pas d’adresse e-mail ?</a:t>
            </a:r>
            <a:endParaRPr dirty="0">
              <a:solidFill>
                <a:schemeClr val="dk1"/>
              </a:solidFill>
            </a:endParaRPr>
          </a:p>
          <a:p>
            <a:pPr marL="1200150" lvl="2" indent="-285750" algn="l" rtl="0">
              <a:lnSpc>
                <a:spcPct val="100000"/>
              </a:lnSpc>
              <a:spcBef>
                <a:spcPts val="0"/>
              </a:spcBef>
              <a:spcAft>
                <a:spcPts val="0"/>
              </a:spcAft>
              <a:buSzPts val="1400"/>
              <a:buChar char="•"/>
            </a:pPr>
            <a:r>
              <a:rPr lang="fr-FR" sz="1400" dirty="0"/>
              <a:t>Mettre l’adresse d’une des 5 imprimantes principales</a:t>
            </a:r>
            <a:endParaRPr dirty="0"/>
          </a:p>
          <a:p>
            <a:pPr marL="1200150" lvl="2" indent="-285750" algn="l" rtl="0">
              <a:lnSpc>
                <a:spcPct val="100000"/>
              </a:lnSpc>
              <a:spcBef>
                <a:spcPts val="0"/>
              </a:spcBef>
              <a:spcAft>
                <a:spcPts val="0"/>
              </a:spcAft>
              <a:buSzPts val="1400"/>
              <a:buChar char="•"/>
            </a:pPr>
            <a:r>
              <a:rPr lang="fr-FR" sz="1400" dirty="0"/>
              <a:t>Il suffit d’utiliser celle correspondant le mieux à votre implantation lors de l’inscription</a:t>
            </a: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p:txBody>
      </p:sp>
      <p:pic>
        <p:nvPicPr>
          <p:cNvPr id="280" name="Google Shape;280;p22"/>
          <p:cNvPicPr preferRelativeResize="0"/>
          <p:nvPr/>
        </p:nvPicPr>
        <p:blipFill rotWithShape="1">
          <a:blip r:embed="rId3">
            <a:alphaModFix/>
          </a:blip>
          <a:srcRect/>
          <a:stretch/>
        </p:blipFill>
        <p:spPr>
          <a:xfrm>
            <a:off x="1081737" y="2802545"/>
            <a:ext cx="6980525" cy="170093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23"/>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sz="2800" dirty="0"/>
              <a:t>Création d’un usager dans Alma</a:t>
            </a:r>
            <a:endParaRPr dirty="0"/>
          </a:p>
        </p:txBody>
      </p:sp>
      <p:sp>
        <p:nvSpPr>
          <p:cNvPr id="286" name="Google Shape;286;p23"/>
          <p:cNvSpPr txBox="1">
            <a:spLocks noGrp="1"/>
          </p:cNvSpPr>
          <p:nvPr>
            <p:ph type="body" idx="1"/>
          </p:nvPr>
        </p:nvSpPr>
        <p:spPr>
          <a:xfrm>
            <a:off x="315665" y="863824"/>
            <a:ext cx="7892876" cy="442032"/>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460"/>
              </a:spcBef>
              <a:spcAft>
                <a:spcPts val="0"/>
              </a:spcAft>
              <a:buClr>
                <a:schemeClr val="dk1"/>
              </a:buClr>
              <a:buSzPts val="2300"/>
              <a:buFont typeface="Arial"/>
              <a:buNone/>
            </a:pPr>
            <a:r>
              <a:rPr lang="fr-FR" sz="2400" dirty="0"/>
              <a:t>Informations de contact</a:t>
            </a:r>
            <a:endParaRPr dirty="0"/>
          </a:p>
          <a:p>
            <a:pPr marL="457200" marR="0" lvl="0" indent="-228600" algn="l" rtl="0">
              <a:lnSpc>
                <a:spcPct val="100000"/>
              </a:lnSpc>
              <a:spcBef>
                <a:spcPts val="460"/>
              </a:spcBef>
              <a:spcAft>
                <a:spcPts val="0"/>
              </a:spcAft>
              <a:buClr>
                <a:schemeClr val="dk1"/>
              </a:buClr>
              <a:buSzPts val="2300"/>
              <a:buFont typeface="Arial"/>
              <a:buNone/>
            </a:pPr>
            <a:endParaRPr dirty="0"/>
          </a:p>
        </p:txBody>
      </p:sp>
      <p:sp>
        <p:nvSpPr>
          <p:cNvPr id="287" name="Google Shape;287;p23"/>
          <p:cNvSpPr txBox="1">
            <a:spLocks noGrp="1"/>
          </p:cNvSpPr>
          <p:nvPr>
            <p:ph type="body" idx="2"/>
          </p:nvPr>
        </p:nvSpPr>
        <p:spPr>
          <a:xfrm>
            <a:off x="315665" y="1420368"/>
            <a:ext cx="8391642" cy="3393537"/>
          </a:xfrm>
          <a:prstGeom prst="rect">
            <a:avLst/>
          </a:prstGeom>
          <a:noFill/>
          <a:ln>
            <a:noFill/>
          </a:ln>
        </p:spPr>
        <p:txBody>
          <a:bodyPr spcFirstLastPara="1" wrap="square" lIns="91425" tIns="45700" rIns="91425" bIns="45700" anchor="t" anchorCtr="0">
            <a:noAutofit/>
          </a:bodyPr>
          <a:lstStyle/>
          <a:p>
            <a:pPr marL="285750" indent="-285750">
              <a:spcBef>
                <a:spcPts val="0"/>
              </a:spcBef>
              <a:buSzPts val="1600"/>
            </a:pPr>
            <a:r>
              <a:rPr lang="fr-FR" sz="1600" b="1" dirty="0"/>
              <a:t>Adresse physique </a:t>
            </a:r>
            <a:r>
              <a:rPr lang="fr-FR" sz="1600" dirty="0"/>
              <a:t>: Si vous n’êtes pas en salle </a:t>
            </a:r>
            <a:r>
              <a:rPr lang="fr-FR" sz="1600"/>
              <a:t>de lecture, </a:t>
            </a:r>
            <a:r>
              <a:rPr lang="fr-FR" sz="1600" dirty="0"/>
              <a:t>la carte d’usager sera envoyée par courrier postal. Éviter les erreurs. </a:t>
            </a:r>
            <a:endParaRPr dirty="0"/>
          </a:p>
          <a:p>
            <a:pPr marL="742950" lvl="1" indent="-285750" algn="l" rtl="0">
              <a:lnSpc>
                <a:spcPct val="100000"/>
              </a:lnSpc>
              <a:spcBef>
                <a:spcPts val="0"/>
              </a:spcBef>
              <a:spcAft>
                <a:spcPts val="0"/>
              </a:spcAft>
              <a:buSzPts val="1400"/>
              <a:buChar char="•"/>
            </a:pPr>
            <a:r>
              <a:rPr lang="fr-FR" sz="1400" dirty="0">
                <a:solidFill>
                  <a:schemeClr val="dk1"/>
                </a:solidFill>
              </a:rPr>
              <a:t>Éviter les adresses à l’étranger (France, Italie ou Maroc), mettre si possible une adresse belge. </a:t>
            </a:r>
            <a:endParaRPr dirty="0"/>
          </a:p>
          <a:p>
            <a:pPr marL="742950" lvl="1" indent="-285750" algn="l" rtl="0">
              <a:lnSpc>
                <a:spcPct val="100000"/>
              </a:lnSpc>
              <a:spcBef>
                <a:spcPts val="0"/>
              </a:spcBef>
              <a:spcAft>
                <a:spcPts val="0"/>
              </a:spcAft>
              <a:buSzPts val="1400"/>
              <a:buChar char="•"/>
            </a:pPr>
            <a:r>
              <a:rPr lang="fr-FR" sz="1400" dirty="0">
                <a:solidFill>
                  <a:schemeClr val="dk1"/>
                </a:solidFill>
              </a:rPr>
              <a:t>Respecter la structure suivante (rue et numéro de bâtiment dans la première ligne de l'adresse), et remplir les zones </a:t>
            </a:r>
            <a:r>
              <a:rPr lang="fr-FR" sz="1400" i="1" dirty="0">
                <a:solidFill>
                  <a:schemeClr val="dk1"/>
                </a:solidFill>
              </a:rPr>
              <a:t>Postal code </a:t>
            </a:r>
            <a:r>
              <a:rPr lang="fr-FR" sz="1400" dirty="0">
                <a:solidFill>
                  <a:schemeClr val="dk1"/>
                </a:solidFill>
              </a:rPr>
              <a:t>et </a:t>
            </a:r>
            <a:r>
              <a:rPr lang="fr-FR" sz="1400" i="1" dirty="0">
                <a:solidFill>
                  <a:schemeClr val="dk1"/>
                </a:solidFill>
              </a:rPr>
              <a:t>City</a:t>
            </a:r>
            <a:r>
              <a:rPr lang="fr-FR" sz="1400" dirty="0">
                <a:solidFill>
                  <a:schemeClr val="dk1"/>
                </a:solidFill>
              </a:rPr>
              <a:t>.</a:t>
            </a:r>
          </a:p>
          <a:p>
            <a:pPr marL="742950" lvl="1" indent="-285750" algn="l" rtl="0">
              <a:lnSpc>
                <a:spcPct val="100000"/>
              </a:lnSpc>
              <a:spcBef>
                <a:spcPts val="0"/>
              </a:spcBef>
              <a:spcAft>
                <a:spcPts val="0"/>
              </a:spcAft>
              <a:buSzPts val="1400"/>
              <a:buChar char="•"/>
            </a:pPr>
            <a:endParaRPr lang="fr-FR" sz="1400" dirty="0">
              <a:solidFill>
                <a:schemeClr val="dk1"/>
              </a:solidFill>
            </a:endParaRPr>
          </a:p>
          <a:p>
            <a:pPr marL="742950" lvl="1" indent="-285750" algn="l" rtl="0">
              <a:lnSpc>
                <a:spcPct val="100000"/>
              </a:lnSpc>
              <a:spcBef>
                <a:spcPts val="0"/>
              </a:spcBef>
              <a:spcAft>
                <a:spcPts val="0"/>
              </a:spcAft>
              <a:buSzPts val="1400"/>
              <a:buChar char="•"/>
            </a:pPr>
            <a:endParaRPr lang="fr-FR" sz="1400" dirty="0">
              <a:solidFill>
                <a:schemeClr val="dk1"/>
              </a:solidFill>
            </a:endParaRPr>
          </a:p>
          <a:p>
            <a:pPr marL="742950" lvl="1" indent="-285750" algn="l" rtl="0">
              <a:lnSpc>
                <a:spcPct val="100000"/>
              </a:lnSpc>
              <a:spcBef>
                <a:spcPts val="0"/>
              </a:spcBef>
              <a:spcAft>
                <a:spcPts val="0"/>
              </a:spcAft>
              <a:buSzPts val="1400"/>
              <a:buChar char="•"/>
            </a:pPr>
            <a:endParaRPr lang="fr-FR" sz="1400" dirty="0">
              <a:solidFill>
                <a:schemeClr val="dk1"/>
              </a:solidFill>
            </a:endParaRPr>
          </a:p>
          <a:p>
            <a:pPr marL="742950" lvl="1" indent="-285750" algn="l" rtl="0">
              <a:lnSpc>
                <a:spcPct val="100000"/>
              </a:lnSpc>
              <a:spcBef>
                <a:spcPts val="0"/>
              </a:spcBef>
              <a:spcAft>
                <a:spcPts val="0"/>
              </a:spcAft>
              <a:buSzPts val="1400"/>
              <a:buChar char="•"/>
            </a:pPr>
            <a:endParaRPr lang="fr-FR" sz="1400" dirty="0">
              <a:solidFill>
                <a:schemeClr val="dk1"/>
              </a:solidFill>
            </a:endParaRPr>
          </a:p>
          <a:p>
            <a:pPr marL="742950" lvl="1" indent="-285750" algn="l" rtl="0">
              <a:lnSpc>
                <a:spcPct val="100000"/>
              </a:lnSpc>
              <a:spcBef>
                <a:spcPts val="0"/>
              </a:spcBef>
              <a:spcAft>
                <a:spcPts val="0"/>
              </a:spcAft>
              <a:buSzPts val="1400"/>
              <a:buChar char="•"/>
            </a:pPr>
            <a:endParaRPr lang="fr-FR" sz="1400" dirty="0">
              <a:solidFill>
                <a:schemeClr val="dk1"/>
              </a:solidFill>
            </a:endParaRPr>
          </a:p>
          <a:p>
            <a:pPr marL="742950" lvl="1" indent="-285750" algn="l" rtl="0">
              <a:lnSpc>
                <a:spcPct val="100000"/>
              </a:lnSpc>
              <a:spcBef>
                <a:spcPts val="0"/>
              </a:spcBef>
              <a:spcAft>
                <a:spcPts val="0"/>
              </a:spcAft>
              <a:buSzPts val="1400"/>
              <a:buChar char="•"/>
            </a:pPr>
            <a:endParaRPr lang="fr-FR" sz="1400" dirty="0">
              <a:solidFill>
                <a:schemeClr val="dk1"/>
              </a:solidFill>
            </a:endParaRPr>
          </a:p>
          <a:p>
            <a:pPr marL="742950" lvl="1" indent="-285750" algn="l" rtl="0">
              <a:lnSpc>
                <a:spcPct val="100000"/>
              </a:lnSpc>
              <a:spcBef>
                <a:spcPts val="0"/>
              </a:spcBef>
              <a:spcAft>
                <a:spcPts val="0"/>
              </a:spcAft>
              <a:buSzPts val="1400"/>
              <a:buChar char="•"/>
            </a:pPr>
            <a:endParaRPr lang="fr-FR" sz="1400" dirty="0">
              <a:solidFill>
                <a:schemeClr val="dk1"/>
              </a:solidFill>
            </a:endParaRPr>
          </a:p>
          <a:p>
            <a:pPr marL="457200" lvl="1" indent="0" algn="l" rtl="0">
              <a:lnSpc>
                <a:spcPct val="100000"/>
              </a:lnSpc>
              <a:spcBef>
                <a:spcPts val="0"/>
              </a:spcBef>
              <a:spcAft>
                <a:spcPts val="0"/>
              </a:spcAft>
              <a:buSzPts val="1400"/>
              <a:buNone/>
            </a:pPr>
            <a:endParaRPr dirty="0"/>
          </a:p>
          <a:p>
            <a:pPr marL="285750" lvl="0" indent="-285750" algn="l" rtl="0">
              <a:lnSpc>
                <a:spcPct val="100000"/>
              </a:lnSpc>
              <a:spcBef>
                <a:spcPts val="0"/>
              </a:spcBef>
              <a:spcAft>
                <a:spcPts val="0"/>
              </a:spcAft>
              <a:buSzPts val="1600"/>
              <a:buChar char="⮚"/>
            </a:pPr>
            <a:r>
              <a:rPr lang="fr-FR" sz="1600" b="1" dirty="0"/>
              <a:t>Numéro de téléphone </a:t>
            </a:r>
            <a:r>
              <a:rPr lang="fr-FR" sz="1600" dirty="0"/>
              <a:t>: n’inscrire </a:t>
            </a:r>
            <a:r>
              <a:rPr lang="fr-FR" sz="1600" b="1" dirty="0"/>
              <a:t>que des chiffres</a:t>
            </a:r>
            <a:r>
              <a:rPr lang="fr-FR" sz="1600" dirty="0"/>
              <a:t>, pas de symbole.</a:t>
            </a: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p:txBody>
      </p:sp>
      <p:pic>
        <p:nvPicPr>
          <p:cNvPr id="288" name="Google Shape;288;p23"/>
          <p:cNvPicPr preferRelativeResize="0"/>
          <p:nvPr/>
        </p:nvPicPr>
        <p:blipFill rotWithShape="1">
          <a:blip r:embed="rId3">
            <a:alphaModFix/>
          </a:blip>
          <a:srcRect/>
          <a:stretch/>
        </p:blipFill>
        <p:spPr>
          <a:xfrm>
            <a:off x="1443362" y="2695887"/>
            <a:ext cx="6257275" cy="1436775"/>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5" name="Image 4" descr="Une image contenant texte, capture d’écran, ligne, nombre&#10;&#10;Le contenu généré par l’IA peut être incorrect.">
            <a:extLst>
              <a:ext uri="{FF2B5EF4-FFF2-40B4-BE49-F238E27FC236}">
                <a16:creationId xmlns:a16="http://schemas.microsoft.com/office/drawing/2014/main" id="{F9D88C18-C23F-962B-4C5D-2698F46896AC}"/>
              </a:ext>
            </a:extLst>
          </p:cNvPr>
          <p:cNvPicPr>
            <a:picLocks noChangeAspect="1"/>
          </p:cNvPicPr>
          <p:nvPr/>
        </p:nvPicPr>
        <p:blipFill>
          <a:blip r:embed="rId3"/>
          <a:stretch>
            <a:fillRect/>
          </a:stretch>
        </p:blipFill>
        <p:spPr>
          <a:xfrm>
            <a:off x="342000" y="1483220"/>
            <a:ext cx="8460000" cy="3371871"/>
          </a:xfrm>
          <a:prstGeom prst="rect">
            <a:avLst/>
          </a:prstGeom>
          <a:ln>
            <a:solidFill>
              <a:schemeClr val="tx1"/>
            </a:solidFill>
          </a:ln>
        </p:spPr>
      </p:pic>
      <p:sp>
        <p:nvSpPr>
          <p:cNvPr id="6" name="Titre 5">
            <a:extLst>
              <a:ext uri="{FF2B5EF4-FFF2-40B4-BE49-F238E27FC236}">
                <a16:creationId xmlns:a16="http://schemas.microsoft.com/office/drawing/2014/main" id="{0A79DFCC-F119-3846-A9D9-F934FCE9AC4E}"/>
              </a:ext>
            </a:extLst>
          </p:cNvPr>
          <p:cNvSpPr>
            <a:spLocks noGrp="1"/>
          </p:cNvSpPr>
          <p:nvPr>
            <p:ph type="title"/>
          </p:nvPr>
        </p:nvSpPr>
        <p:spPr/>
        <p:txBody>
          <a:bodyPr/>
          <a:lstStyle/>
          <a:p>
            <a:r>
              <a:rPr lang="fr-FR" dirty="0"/>
              <a:t>Création d’un usager dans Alma</a:t>
            </a:r>
          </a:p>
        </p:txBody>
      </p:sp>
      <p:sp>
        <p:nvSpPr>
          <p:cNvPr id="7" name="Espace réservé du texte 6">
            <a:extLst>
              <a:ext uri="{FF2B5EF4-FFF2-40B4-BE49-F238E27FC236}">
                <a16:creationId xmlns:a16="http://schemas.microsoft.com/office/drawing/2014/main" id="{6E11B059-4989-4D92-0A25-02314BB7F40E}"/>
              </a:ext>
            </a:extLst>
          </p:cNvPr>
          <p:cNvSpPr>
            <a:spLocks noGrp="1"/>
          </p:cNvSpPr>
          <p:nvPr>
            <p:ph type="body" idx="1"/>
          </p:nvPr>
        </p:nvSpPr>
        <p:spPr/>
        <p:txBody>
          <a:bodyPr/>
          <a:lstStyle/>
          <a:p>
            <a:r>
              <a:rPr lang="fr-FR" dirty="0"/>
              <a:t>Informations de contact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24"/>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sz="2800" dirty="0"/>
              <a:t>Création d’un usager dans Alma</a:t>
            </a:r>
            <a:endParaRPr dirty="0"/>
          </a:p>
        </p:txBody>
      </p:sp>
      <p:sp>
        <p:nvSpPr>
          <p:cNvPr id="294" name="Google Shape;294;p24"/>
          <p:cNvSpPr txBox="1">
            <a:spLocks noGrp="1"/>
          </p:cNvSpPr>
          <p:nvPr>
            <p:ph type="body" idx="1"/>
          </p:nvPr>
        </p:nvSpPr>
        <p:spPr>
          <a:xfrm>
            <a:off x="315665" y="863824"/>
            <a:ext cx="7892876" cy="442032"/>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460"/>
              </a:spcBef>
              <a:spcAft>
                <a:spcPts val="0"/>
              </a:spcAft>
              <a:buClr>
                <a:schemeClr val="dk1"/>
              </a:buClr>
              <a:buSzPts val="2300"/>
              <a:buFont typeface="Arial"/>
              <a:buNone/>
            </a:pPr>
            <a:r>
              <a:rPr lang="fr-FR" sz="2400"/>
              <a:t>Plugin Alma</a:t>
            </a:r>
            <a:endParaRPr/>
          </a:p>
          <a:p>
            <a:pPr marL="457200" marR="0" lvl="0" indent="-228600" algn="l" rtl="0">
              <a:lnSpc>
                <a:spcPct val="100000"/>
              </a:lnSpc>
              <a:spcBef>
                <a:spcPts val="460"/>
              </a:spcBef>
              <a:spcAft>
                <a:spcPts val="0"/>
              </a:spcAft>
              <a:buClr>
                <a:schemeClr val="dk1"/>
              </a:buClr>
              <a:buSzPts val="2300"/>
              <a:buFont typeface="Arial"/>
              <a:buNone/>
            </a:pPr>
            <a:endParaRPr/>
          </a:p>
        </p:txBody>
      </p:sp>
      <p:sp>
        <p:nvSpPr>
          <p:cNvPr id="295" name="Google Shape;295;p24"/>
          <p:cNvSpPr txBox="1">
            <a:spLocks noGrp="1"/>
          </p:cNvSpPr>
          <p:nvPr>
            <p:ph type="body" idx="2"/>
          </p:nvPr>
        </p:nvSpPr>
        <p:spPr>
          <a:xfrm>
            <a:off x="315665" y="1420368"/>
            <a:ext cx="8391642" cy="3393537"/>
          </a:xfrm>
          <a:prstGeom prst="rect">
            <a:avLst/>
          </a:prstGeom>
          <a:noFill/>
          <a:ln>
            <a:noFill/>
          </a:ln>
        </p:spPr>
        <p:txBody>
          <a:bodyPr spcFirstLastPara="1" wrap="square" lIns="91425" tIns="45700" rIns="91425" bIns="45700" anchor="t" anchorCtr="0">
            <a:noAutofit/>
          </a:bodyPr>
          <a:lstStyle/>
          <a:p>
            <a:r>
              <a:rPr lang="fr-FR" dirty="0"/>
              <a:t>Pour poursuivre, il faut tout d’abord vous assurer que le Plugin permettant les inscriptions a bien été installé.</a:t>
            </a:r>
            <a:endParaRPr dirty="0"/>
          </a:p>
          <a:p>
            <a:pPr marL="457200" marR="0" lvl="0" indent="-323850" algn="l" rtl="0">
              <a:lnSpc>
                <a:spcPct val="100000"/>
              </a:lnSpc>
              <a:spcBef>
                <a:spcPts val="300"/>
              </a:spcBef>
              <a:spcAft>
                <a:spcPts val="0"/>
              </a:spcAft>
              <a:buClr>
                <a:schemeClr val="accent1"/>
              </a:buClr>
              <a:buSzPts val="1500"/>
              <a:buFont typeface="Noto Sans Symbols"/>
              <a:buChar char="⮚"/>
            </a:pPr>
            <a:r>
              <a:rPr lang="fr-FR" dirty="0"/>
              <a:t>Pour télécharger le plugin : </a:t>
            </a:r>
            <a:r>
              <a:rPr lang="fr-FR" u="sng" dirty="0">
                <a:solidFill>
                  <a:schemeClr val="accent1"/>
                </a:solidFill>
                <a:hlinkClick r:id="rId3">
                  <a:extLst>
                    <a:ext uri="{A12FA001-AC4F-418D-AE19-62706E023703}">
                      <ahyp:hlinkClr xmlns:ahyp="http://schemas.microsoft.com/office/drawing/2018/hyperlinkcolor" val="tx"/>
                    </a:ext>
                  </a:extLst>
                </a:hlinkClick>
              </a:rPr>
              <a:t>https://app.lib.uliege.be/plugin-alma</a:t>
            </a:r>
            <a:r>
              <a:rPr lang="fr-FR" dirty="0"/>
              <a:t> </a:t>
            </a:r>
            <a:endParaRPr dirty="0"/>
          </a:p>
          <a:p>
            <a:pPr marL="457200" marR="0" lvl="0" indent="-323850" algn="l" rtl="0">
              <a:lnSpc>
                <a:spcPct val="100000"/>
              </a:lnSpc>
              <a:spcBef>
                <a:spcPts val="300"/>
              </a:spcBef>
              <a:spcAft>
                <a:spcPts val="0"/>
              </a:spcAft>
              <a:buClr>
                <a:schemeClr val="accent1"/>
              </a:buClr>
              <a:buSzPts val="1500"/>
              <a:buFont typeface="Noto Sans Symbols"/>
              <a:buChar char="⮚"/>
            </a:pPr>
            <a:r>
              <a:rPr lang="fr-FR" dirty="0"/>
              <a:t>Installer le plugin en suivant les instructions, celui-ci apparaîtra dans votre barre de favoris et vous pourrez dès lors actionner ce bouton lors des inscriptions. </a:t>
            </a: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p:txBody>
      </p:sp>
      <p:pic>
        <p:nvPicPr>
          <p:cNvPr id="3" name="Image 2">
            <a:extLst>
              <a:ext uri="{FF2B5EF4-FFF2-40B4-BE49-F238E27FC236}">
                <a16:creationId xmlns:a16="http://schemas.microsoft.com/office/drawing/2014/main" id="{674AD79F-B765-336A-E093-D1E65FCE610A}"/>
              </a:ext>
            </a:extLst>
          </p:cNvPr>
          <p:cNvPicPr>
            <a:picLocks noChangeAspect="1"/>
          </p:cNvPicPr>
          <p:nvPr/>
        </p:nvPicPr>
        <p:blipFill>
          <a:blip r:embed="rId4"/>
          <a:stretch>
            <a:fillRect/>
          </a:stretch>
        </p:blipFill>
        <p:spPr>
          <a:xfrm>
            <a:off x="407215" y="3104086"/>
            <a:ext cx="8208541" cy="911244"/>
          </a:xfrm>
          <a:prstGeom prst="rect">
            <a:avLst/>
          </a:prstGeom>
          <a:ln>
            <a:solidFill>
              <a:schemeClr val="tx1"/>
            </a:solidFill>
          </a:ln>
        </p:spPr>
      </p:pic>
      <p:sp>
        <p:nvSpPr>
          <p:cNvPr id="4" name="Rectangle : coins arrondis 3">
            <a:extLst>
              <a:ext uri="{FF2B5EF4-FFF2-40B4-BE49-F238E27FC236}">
                <a16:creationId xmlns:a16="http://schemas.microsoft.com/office/drawing/2014/main" id="{3B2A0B6A-5143-7FD5-359D-B8C1C7AB9DCB}"/>
              </a:ext>
            </a:extLst>
          </p:cNvPr>
          <p:cNvSpPr/>
          <p:nvPr/>
        </p:nvSpPr>
        <p:spPr>
          <a:xfrm>
            <a:off x="1504800" y="3376800"/>
            <a:ext cx="784800" cy="194400"/>
          </a:xfrm>
          <a:prstGeom prst="roundRect">
            <a:avLst/>
          </a:prstGeom>
          <a:noFill/>
          <a:ln w="127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25"/>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sz="2800" dirty="0"/>
              <a:t>Création d’un usager dans Alma</a:t>
            </a:r>
            <a:endParaRPr dirty="0"/>
          </a:p>
        </p:txBody>
      </p:sp>
      <p:sp>
        <p:nvSpPr>
          <p:cNvPr id="302" name="Google Shape;302;p25"/>
          <p:cNvSpPr txBox="1">
            <a:spLocks noGrp="1"/>
          </p:cNvSpPr>
          <p:nvPr>
            <p:ph type="body" idx="1"/>
          </p:nvPr>
        </p:nvSpPr>
        <p:spPr>
          <a:xfrm>
            <a:off x="315665" y="863824"/>
            <a:ext cx="7892876" cy="442032"/>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460"/>
              </a:spcBef>
              <a:spcAft>
                <a:spcPts val="0"/>
              </a:spcAft>
              <a:buClr>
                <a:schemeClr val="dk1"/>
              </a:buClr>
              <a:buSzPts val="2300"/>
              <a:buFont typeface="Arial"/>
              <a:buNone/>
            </a:pPr>
            <a:r>
              <a:rPr lang="fr-FR" sz="2400"/>
              <a:t>Plugin Alma</a:t>
            </a:r>
            <a:endParaRPr/>
          </a:p>
          <a:p>
            <a:pPr marL="457200" marR="0" lvl="0" indent="-228600" algn="l" rtl="0">
              <a:lnSpc>
                <a:spcPct val="100000"/>
              </a:lnSpc>
              <a:spcBef>
                <a:spcPts val="460"/>
              </a:spcBef>
              <a:spcAft>
                <a:spcPts val="0"/>
              </a:spcAft>
              <a:buClr>
                <a:schemeClr val="dk1"/>
              </a:buClr>
              <a:buSzPts val="2300"/>
              <a:buFont typeface="Arial"/>
              <a:buNone/>
            </a:pPr>
            <a:endParaRPr/>
          </a:p>
        </p:txBody>
      </p:sp>
      <p:sp>
        <p:nvSpPr>
          <p:cNvPr id="303" name="Google Shape;303;p25"/>
          <p:cNvSpPr txBox="1">
            <a:spLocks noGrp="1"/>
          </p:cNvSpPr>
          <p:nvPr>
            <p:ph type="body" idx="2"/>
          </p:nvPr>
        </p:nvSpPr>
        <p:spPr>
          <a:xfrm>
            <a:off x="315665" y="1420368"/>
            <a:ext cx="8391642" cy="3393537"/>
          </a:xfrm>
          <a:prstGeom prst="rect">
            <a:avLst/>
          </a:prstGeom>
          <a:noFill/>
          <a:ln>
            <a:noFill/>
          </a:ln>
        </p:spPr>
        <p:txBody>
          <a:bodyPr spcFirstLastPara="1" wrap="square" lIns="91425" tIns="45700" rIns="91425" bIns="45700" anchor="t" anchorCtr="0">
            <a:noAutofit/>
          </a:bodyPr>
          <a:lstStyle/>
          <a:p>
            <a:r>
              <a:rPr lang="fr-FR" dirty="0"/>
              <a:t>Activer le Plugin Alma.</a:t>
            </a:r>
            <a:endParaRPr dirty="0"/>
          </a:p>
          <a:p>
            <a:pPr marL="457200" marR="0" lvl="0" indent="-323850" algn="l" rtl="0">
              <a:lnSpc>
                <a:spcPct val="100000"/>
              </a:lnSpc>
              <a:spcBef>
                <a:spcPts val="300"/>
              </a:spcBef>
              <a:spcAft>
                <a:spcPts val="0"/>
              </a:spcAft>
              <a:buClr>
                <a:schemeClr val="accent1"/>
              </a:buClr>
              <a:buSzPts val="1500"/>
              <a:buFont typeface="Noto Sans Symbols"/>
              <a:buChar char="⮚"/>
            </a:pPr>
            <a:r>
              <a:rPr lang="fr-FR" dirty="0"/>
              <a:t>Si vous avez oublié un des champs obligatoires, le plugin affichera un message d’erreur. </a:t>
            </a:r>
            <a:endParaRPr dirty="0"/>
          </a:p>
          <a:p>
            <a:pPr marL="457200" marR="0" lvl="0" indent="-323850" algn="l" rtl="0">
              <a:lnSpc>
                <a:spcPct val="100000"/>
              </a:lnSpc>
              <a:spcBef>
                <a:spcPts val="300"/>
              </a:spcBef>
              <a:spcAft>
                <a:spcPts val="0"/>
              </a:spcAft>
              <a:buClr>
                <a:schemeClr val="accent1"/>
              </a:buClr>
              <a:buSzPts val="1500"/>
              <a:buFont typeface="Noto Sans Symbols"/>
              <a:buChar char="⮚"/>
            </a:pPr>
            <a:r>
              <a:rPr lang="fr-FR" dirty="0"/>
              <a:t>Lors de cette phase, l’usager reçoit un identifiant et un mot de passe pour accéder au wifi de l’ULiège, aux postes fixes des bibliothèques et à </a:t>
            </a:r>
            <a:r>
              <a:rPr lang="fr-FR" i="1" dirty="0" err="1"/>
              <a:t>MyLibrary</a:t>
            </a:r>
            <a:r>
              <a:rPr lang="fr-FR" dirty="0"/>
              <a:t>.</a:t>
            </a:r>
            <a:endParaRPr dirty="0"/>
          </a:p>
          <a:p>
            <a:pPr marL="457200" marR="0" lvl="0" indent="-323850" algn="l" rtl="0">
              <a:lnSpc>
                <a:spcPct val="100000"/>
              </a:lnSpc>
              <a:spcBef>
                <a:spcPts val="300"/>
              </a:spcBef>
              <a:spcAft>
                <a:spcPts val="0"/>
              </a:spcAft>
              <a:buClr>
                <a:schemeClr val="accent1"/>
              </a:buClr>
              <a:buSzPts val="1500"/>
              <a:buFont typeface="Noto Sans Symbols"/>
              <a:buChar char="⮚"/>
            </a:pPr>
            <a:r>
              <a:rPr lang="fr-FR" b="1" dirty="0"/>
              <a:t>Attention</a:t>
            </a:r>
            <a:r>
              <a:rPr lang="fr-FR" dirty="0"/>
              <a:t> : Permet d’inscrire un usager dans Alma.</a:t>
            </a:r>
            <a:endParaRPr dirty="0"/>
          </a:p>
          <a:p>
            <a:pPr marL="457200" marR="0" lvl="0" indent="-323850" algn="l" rtl="0">
              <a:lnSpc>
                <a:spcPct val="100000"/>
              </a:lnSpc>
              <a:spcBef>
                <a:spcPts val="300"/>
              </a:spcBef>
              <a:spcAft>
                <a:spcPts val="0"/>
              </a:spcAft>
              <a:buClr>
                <a:schemeClr val="accent1"/>
              </a:buClr>
              <a:buSzPts val="1500"/>
              <a:buFont typeface="Noto Sans Symbols"/>
              <a:buChar char="⮚"/>
            </a:pPr>
            <a:r>
              <a:rPr lang="fr-FR" dirty="0"/>
              <a:t>How to:  </a:t>
            </a:r>
            <a:r>
              <a:rPr lang="fr-FR" u="sng" dirty="0">
                <a:solidFill>
                  <a:schemeClr val="accent1"/>
                </a:solidFill>
                <a:hlinkClick r:id="rId3">
                  <a:extLst>
                    <a:ext uri="{A12FA001-AC4F-418D-AE19-62706E023703}">
                      <ahyp:hlinkClr xmlns:ahyp="http://schemas.microsoft.com/office/drawing/2018/hyperlinkcolor" val="tx"/>
                    </a:ext>
                  </a:extLst>
                </a:hlinkClick>
              </a:rPr>
              <a:t>https://app.lib.uliege.be/alma/plugin-alma/</a:t>
            </a:r>
            <a:r>
              <a:rPr lang="fr-FR" dirty="0">
                <a:solidFill>
                  <a:schemeClr val="accent1"/>
                </a:solidFill>
              </a:rPr>
              <a:t> </a:t>
            </a:r>
            <a:r>
              <a:rPr lang="fr-FR" dirty="0"/>
              <a:t> </a:t>
            </a: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26"/>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sz="2800" dirty="0"/>
              <a:t>Création d’un usager dans Alma</a:t>
            </a:r>
            <a:endParaRPr dirty="0"/>
          </a:p>
        </p:txBody>
      </p:sp>
      <p:sp>
        <p:nvSpPr>
          <p:cNvPr id="309" name="Google Shape;309;p26"/>
          <p:cNvSpPr txBox="1">
            <a:spLocks noGrp="1"/>
          </p:cNvSpPr>
          <p:nvPr>
            <p:ph type="body" idx="1"/>
          </p:nvPr>
        </p:nvSpPr>
        <p:spPr>
          <a:xfrm>
            <a:off x="315665" y="863824"/>
            <a:ext cx="7892876" cy="442032"/>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460"/>
              </a:spcBef>
              <a:spcAft>
                <a:spcPts val="0"/>
              </a:spcAft>
              <a:buClr>
                <a:schemeClr val="dk1"/>
              </a:buClr>
              <a:buSzPts val="2300"/>
              <a:buFont typeface="Arial"/>
              <a:buNone/>
            </a:pPr>
            <a:r>
              <a:rPr lang="fr-FR" sz="2400"/>
              <a:t>Plugin Alma</a:t>
            </a:r>
            <a:endParaRPr/>
          </a:p>
          <a:p>
            <a:pPr marL="457200" marR="0" lvl="0" indent="-228600" algn="l" rtl="0">
              <a:lnSpc>
                <a:spcPct val="100000"/>
              </a:lnSpc>
              <a:spcBef>
                <a:spcPts val="460"/>
              </a:spcBef>
              <a:spcAft>
                <a:spcPts val="0"/>
              </a:spcAft>
              <a:buClr>
                <a:schemeClr val="dk1"/>
              </a:buClr>
              <a:buSzPts val="2300"/>
              <a:buFont typeface="Arial"/>
              <a:buNone/>
            </a:pPr>
            <a:endParaRPr/>
          </a:p>
        </p:txBody>
      </p:sp>
      <p:sp>
        <p:nvSpPr>
          <p:cNvPr id="310" name="Google Shape;310;p26"/>
          <p:cNvSpPr txBox="1"/>
          <p:nvPr/>
        </p:nvSpPr>
        <p:spPr>
          <a:xfrm>
            <a:off x="353402" y="1495842"/>
            <a:ext cx="3908700" cy="251010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accent1"/>
              </a:buClr>
              <a:buSzPts val="1400"/>
              <a:buFont typeface="Noto Sans Symbols"/>
              <a:buChar char="⮚"/>
            </a:pPr>
            <a:r>
              <a:rPr lang="fr-FR" sz="1400" b="0" i="0" u="none" strike="noStrike" cap="none" dirty="0">
                <a:solidFill>
                  <a:schemeClr val="dk1"/>
                </a:solidFill>
                <a:latin typeface="Source Sans Pro"/>
                <a:ea typeface="Source Sans Pro"/>
                <a:cs typeface="Source Sans Pro"/>
                <a:sym typeface="Source Sans Pro"/>
              </a:rPr>
              <a:t>La fenêtre Alma se ferme automatiquement</a:t>
            </a:r>
            <a:endParaRPr sz="1500" b="0" i="0" u="none" strike="noStrike" cap="none" dirty="0">
              <a:solidFill>
                <a:schemeClr val="dk1"/>
              </a:solidFill>
              <a:latin typeface="Source Sans Pro"/>
              <a:ea typeface="Source Sans Pro"/>
              <a:cs typeface="Source Sans Pro"/>
              <a:sym typeface="Source Sans Pro"/>
            </a:endParaRPr>
          </a:p>
          <a:p>
            <a:pPr marL="285750" marR="0" lvl="0" indent="-285750" algn="l" rtl="0">
              <a:lnSpc>
                <a:spcPct val="100000"/>
              </a:lnSpc>
              <a:spcBef>
                <a:spcPts val="280"/>
              </a:spcBef>
              <a:spcAft>
                <a:spcPts val="0"/>
              </a:spcAft>
              <a:buClr>
                <a:schemeClr val="accent1"/>
              </a:buClr>
              <a:buSzPts val="1400"/>
              <a:buFont typeface="Noto Sans Symbols"/>
              <a:buChar char="⮚"/>
            </a:pPr>
            <a:r>
              <a:rPr lang="fr-FR" sz="1400" b="0" i="0" u="none" strike="noStrike" cap="none" dirty="0">
                <a:solidFill>
                  <a:schemeClr val="dk1"/>
                </a:solidFill>
                <a:latin typeface="Source Sans Pro"/>
                <a:ea typeface="Source Sans Pro"/>
                <a:cs typeface="Source Sans Pro"/>
                <a:sym typeface="Source Sans Pro"/>
              </a:rPr>
              <a:t>Les données introduites sont enregistrées dans Alma, et la </a:t>
            </a:r>
            <a:r>
              <a:rPr lang="fr-FR" sz="1400" b="0" i="1" u="none" strike="noStrike" cap="none" dirty="0">
                <a:solidFill>
                  <a:schemeClr val="dk1"/>
                </a:solidFill>
                <a:latin typeface="Source Sans Pro"/>
                <a:ea typeface="Source Sans Pro"/>
                <a:cs typeface="Source Sans Pro"/>
                <a:sym typeface="Source Sans Pro"/>
              </a:rPr>
              <a:t>Purge date </a:t>
            </a:r>
            <a:r>
              <a:rPr lang="fr-FR" sz="1400" b="0" i="0" u="none" strike="noStrike" cap="none" dirty="0">
                <a:solidFill>
                  <a:schemeClr val="dk1"/>
                </a:solidFill>
                <a:latin typeface="Source Sans Pro"/>
                <a:ea typeface="Source Sans Pro"/>
                <a:cs typeface="Source Sans Pro"/>
                <a:sym typeface="Source Sans Pro"/>
              </a:rPr>
              <a:t>ajoutée</a:t>
            </a:r>
            <a:endParaRPr sz="1500" b="0" i="0" u="none" strike="noStrike" cap="none" dirty="0">
              <a:solidFill>
                <a:schemeClr val="dk1"/>
              </a:solidFill>
              <a:latin typeface="Source Sans Pro"/>
              <a:ea typeface="Source Sans Pro"/>
              <a:cs typeface="Source Sans Pro"/>
              <a:sym typeface="Source Sans Pro"/>
            </a:endParaRPr>
          </a:p>
          <a:p>
            <a:pPr marL="285750" marR="0" lvl="0" indent="-285750" algn="l" rtl="0">
              <a:lnSpc>
                <a:spcPct val="100000"/>
              </a:lnSpc>
              <a:spcBef>
                <a:spcPts val="280"/>
              </a:spcBef>
              <a:spcAft>
                <a:spcPts val="0"/>
              </a:spcAft>
              <a:buClr>
                <a:schemeClr val="accent1"/>
              </a:buClr>
              <a:buSzPts val="1400"/>
              <a:buFont typeface="Noto Sans Symbols"/>
              <a:buChar char="⮚"/>
            </a:pPr>
            <a:r>
              <a:rPr lang="fr-FR" sz="1400" b="0" i="0" u="none" strike="noStrike" cap="none" dirty="0">
                <a:solidFill>
                  <a:schemeClr val="dk1"/>
                </a:solidFill>
                <a:latin typeface="Source Sans Pro"/>
                <a:ea typeface="Source Sans Pro"/>
                <a:cs typeface="Source Sans Pro"/>
                <a:sym typeface="Source Sans Pro"/>
              </a:rPr>
              <a:t>Une nouvelle fenêtre :</a:t>
            </a:r>
            <a:endParaRPr sz="1500" b="0" i="0" u="none" strike="noStrike" cap="none" dirty="0">
              <a:solidFill>
                <a:schemeClr val="dk1"/>
              </a:solidFill>
              <a:latin typeface="Source Sans Pro"/>
              <a:ea typeface="Source Sans Pro"/>
              <a:cs typeface="Source Sans Pro"/>
              <a:sym typeface="Source Sans Pro"/>
            </a:endParaRPr>
          </a:p>
          <a:p>
            <a:pPr marL="742950" marR="0" lvl="1" indent="-285750" algn="l" rtl="0">
              <a:lnSpc>
                <a:spcPct val="100000"/>
              </a:lnSpc>
              <a:spcBef>
                <a:spcPts val="280"/>
              </a:spcBef>
              <a:spcAft>
                <a:spcPts val="0"/>
              </a:spcAft>
              <a:buClr>
                <a:schemeClr val="accent1"/>
              </a:buClr>
              <a:buSzPts val="1400"/>
              <a:buFont typeface="Arial"/>
              <a:buChar char="•"/>
            </a:pPr>
            <a:r>
              <a:rPr lang="fr-FR" sz="1400" b="0" i="0" u="none" strike="noStrike" cap="none" dirty="0">
                <a:solidFill>
                  <a:schemeClr val="dk1"/>
                </a:solidFill>
                <a:latin typeface="Source Sans Pro"/>
                <a:ea typeface="Source Sans Pro"/>
                <a:cs typeface="Source Sans Pro"/>
                <a:sym typeface="Source Sans Pro"/>
              </a:rPr>
              <a:t>confirme l’inscription du User dans le LDAP</a:t>
            </a:r>
            <a:endParaRPr sz="1500" b="0" i="0" u="none" strike="noStrike" cap="none" dirty="0">
              <a:solidFill>
                <a:schemeClr val="dk1"/>
              </a:solidFill>
              <a:latin typeface="Source Sans Pro"/>
              <a:ea typeface="Source Sans Pro"/>
              <a:cs typeface="Source Sans Pro"/>
              <a:sym typeface="Source Sans Pro"/>
            </a:endParaRPr>
          </a:p>
          <a:p>
            <a:pPr marL="742950" marR="0" lvl="1" indent="-285750" algn="l" rtl="0">
              <a:lnSpc>
                <a:spcPct val="100000"/>
              </a:lnSpc>
              <a:spcBef>
                <a:spcPts val="280"/>
              </a:spcBef>
              <a:spcAft>
                <a:spcPts val="0"/>
              </a:spcAft>
              <a:buClr>
                <a:schemeClr val="accent1"/>
              </a:buClr>
              <a:buSzPts val="1400"/>
              <a:buFont typeface="Arial"/>
              <a:buChar char="•"/>
            </a:pPr>
            <a:r>
              <a:rPr lang="fr-FR" sz="1400" b="0" i="0" u="none" strike="noStrike" cap="none" dirty="0">
                <a:solidFill>
                  <a:schemeClr val="dk1"/>
                </a:solidFill>
                <a:latin typeface="Source Sans Pro"/>
                <a:ea typeface="Source Sans Pro"/>
                <a:cs typeface="Source Sans Pro"/>
                <a:sym typeface="Source Sans Pro"/>
              </a:rPr>
              <a:t>permet d’imprimer le mot de passe</a:t>
            </a:r>
            <a:endParaRPr sz="1500" b="0" i="0" u="none" strike="noStrike" cap="none" dirty="0">
              <a:solidFill>
                <a:schemeClr val="dk1"/>
              </a:solidFill>
              <a:latin typeface="Source Sans Pro"/>
              <a:ea typeface="Source Sans Pro"/>
              <a:cs typeface="Source Sans Pro"/>
              <a:sym typeface="Source Sans Pro"/>
            </a:endParaRPr>
          </a:p>
          <a:p>
            <a:pPr marL="285750" marR="0" lvl="0" indent="-285750" algn="l" rtl="0">
              <a:lnSpc>
                <a:spcPct val="100000"/>
              </a:lnSpc>
              <a:spcBef>
                <a:spcPts val="280"/>
              </a:spcBef>
              <a:spcAft>
                <a:spcPts val="0"/>
              </a:spcAft>
              <a:buClr>
                <a:schemeClr val="accent1"/>
              </a:buClr>
              <a:buSzPts val="1400"/>
              <a:buFont typeface="Noto Sans Symbols"/>
              <a:buChar char="⮚"/>
            </a:pPr>
            <a:r>
              <a:rPr lang="fr-FR" sz="1400" b="0" i="0" u="none" strike="noStrike" cap="none" dirty="0">
                <a:solidFill>
                  <a:schemeClr val="dk1"/>
                </a:solidFill>
                <a:latin typeface="Source Sans Pro"/>
                <a:ea typeface="Source Sans Pro"/>
                <a:cs typeface="Source Sans Pro"/>
                <a:sym typeface="Source Sans Pro"/>
              </a:rPr>
              <a:t>Date d’expiration Alma = date d’expiration pour le LDAP aussi</a:t>
            </a:r>
            <a:endParaRPr sz="1500" b="0" i="0" u="none" strike="noStrike" cap="none" dirty="0">
              <a:solidFill>
                <a:schemeClr val="dk1"/>
              </a:solidFill>
              <a:latin typeface="Source Sans Pro"/>
              <a:ea typeface="Source Sans Pro"/>
              <a:cs typeface="Source Sans Pro"/>
              <a:sym typeface="Source Sans Pro"/>
            </a:endParaRPr>
          </a:p>
          <a:p>
            <a:pPr marL="285750" marR="0" lvl="0" indent="-190500" algn="l" rtl="0">
              <a:lnSpc>
                <a:spcPct val="100000"/>
              </a:lnSpc>
              <a:spcBef>
                <a:spcPts val="300"/>
              </a:spcBef>
              <a:spcAft>
                <a:spcPts val="0"/>
              </a:spcAft>
              <a:buClr>
                <a:schemeClr val="dk1"/>
              </a:buClr>
              <a:buSzPts val="1500"/>
              <a:buFont typeface="Source Sans Pro"/>
              <a:buNone/>
            </a:pPr>
            <a:endParaRPr sz="1500" b="0" i="0" u="none" strike="noStrike" cap="none" dirty="0">
              <a:solidFill>
                <a:schemeClr val="dk1"/>
              </a:solidFill>
              <a:latin typeface="Source Sans Pro"/>
              <a:ea typeface="Source Sans Pro"/>
              <a:cs typeface="Source Sans Pro"/>
              <a:sym typeface="Source Sans Pro"/>
            </a:endParaRPr>
          </a:p>
          <a:p>
            <a:pPr marL="285750" marR="0" lvl="0" indent="-190500" algn="l" rtl="0">
              <a:lnSpc>
                <a:spcPct val="100000"/>
              </a:lnSpc>
              <a:spcBef>
                <a:spcPts val="300"/>
              </a:spcBef>
              <a:spcAft>
                <a:spcPts val="0"/>
              </a:spcAft>
              <a:buClr>
                <a:schemeClr val="dk1"/>
              </a:buClr>
              <a:buSzPts val="1500"/>
              <a:buFont typeface="Source Sans Pro"/>
              <a:buNone/>
            </a:pPr>
            <a:endParaRPr sz="1500" b="0" i="0" u="none" strike="noStrike" cap="none" dirty="0">
              <a:solidFill>
                <a:schemeClr val="dk1"/>
              </a:solidFill>
              <a:latin typeface="Source Sans Pro"/>
              <a:ea typeface="Source Sans Pro"/>
              <a:cs typeface="Source Sans Pro"/>
              <a:sym typeface="Source Sans Pro"/>
            </a:endParaRPr>
          </a:p>
        </p:txBody>
      </p:sp>
      <p:sp>
        <p:nvSpPr>
          <p:cNvPr id="312" name="Google Shape;312;p26"/>
          <p:cNvSpPr/>
          <p:nvPr/>
        </p:nvSpPr>
        <p:spPr>
          <a:xfrm>
            <a:off x="469127" y="4380442"/>
            <a:ext cx="8261400" cy="370500"/>
          </a:xfrm>
          <a:prstGeom prst="roundRect">
            <a:avLst>
              <a:gd name="adj" fmla="val 16667"/>
            </a:avLst>
          </a:prstGeom>
          <a:gradFill>
            <a:gsLst>
              <a:gs pos="0">
                <a:srgbClr val="007E92"/>
              </a:gs>
              <a:gs pos="100000">
                <a:srgbClr val="A4D2E0"/>
              </a:gs>
            </a:gsLst>
            <a:lin ang="16200038" scaled="0"/>
          </a:gradFill>
          <a:ln w="9525" cap="flat" cmpd="sng">
            <a:solidFill>
              <a:srgbClr val="006F7F"/>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r>
              <a:rPr lang="fr-FR" sz="1800" b="0" i="0" u="none" strike="noStrike" cap="none" dirty="0">
                <a:solidFill>
                  <a:schemeClr val="dk1"/>
                </a:solidFill>
                <a:latin typeface="Calibri"/>
                <a:ea typeface="Calibri"/>
                <a:cs typeface="Calibri"/>
                <a:sym typeface="Calibri"/>
              </a:rPr>
              <a:t>L’usager peut désormais accéder au réseau ULiège et à son compte </a:t>
            </a:r>
            <a:r>
              <a:rPr lang="fr-FR" sz="1800" b="0" i="1" u="none" strike="noStrike" cap="none" dirty="0" err="1">
                <a:solidFill>
                  <a:schemeClr val="dk1"/>
                </a:solidFill>
                <a:latin typeface="Calibri"/>
                <a:ea typeface="Calibri"/>
                <a:cs typeface="Calibri"/>
                <a:sym typeface="Calibri"/>
              </a:rPr>
              <a:t>MyLibrary</a:t>
            </a:r>
            <a:r>
              <a:rPr lang="fr-FR" sz="1800" b="0" i="0" u="none" strike="noStrike" cap="none" dirty="0">
                <a:solidFill>
                  <a:schemeClr val="dk1"/>
                </a:solidFill>
                <a:latin typeface="Calibri"/>
                <a:ea typeface="Calibri"/>
                <a:cs typeface="Calibri"/>
                <a:sym typeface="Calibri"/>
              </a:rPr>
              <a:t>.</a:t>
            </a:r>
            <a:endParaRPr sz="1800" b="0" i="0" u="none" strike="noStrike" cap="none" dirty="0">
              <a:solidFill>
                <a:schemeClr val="dk1"/>
              </a:solidFill>
              <a:latin typeface="Calibri"/>
              <a:ea typeface="Calibri"/>
              <a:cs typeface="Calibri"/>
              <a:sym typeface="Calibri"/>
            </a:endParaRPr>
          </a:p>
        </p:txBody>
      </p:sp>
      <p:pic>
        <p:nvPicPr>
          <p:cNvPr id="3" name="Image 2" descr="Une image contenant texte, capture d’écran, logiciel, nombre&#10;&#10;Le contenu généré par l’IA peut être incorrect.">
            <a:extLst>
              <a:ext uri="{FF2B5EF4-FFF2-40B4-BE49-F238E27FC236}">
                <a16:creationId xmlns:a16="http://schemas.microsoft.com/office/drawing/2014/main" id="{AFBF2347-7B0D-7309-AB05-8BDCF56A44F8}"/>
              </a:ext>
            </a:extLst>
          </p:cNvPr>
          <p:cNvPicPr>
            <a:picLocks noChangeAspect="1"/>
          </p:cNvPicPr>
          <p:nvPr/>
        </p:nvPicPr>
        <p:blipFill>
          <a:blip r:embed="rId3"/>
          <a:stretch>
            <a:fillRect/>
          </a:stretch>
        </p:blipFill>
        <p:spPr>
          <a:xfrm>
            <a:off x="4137686" y="1084840"/>
            <a:ext cx="4542688" cy="2966929"/>
          </a:xfrm>
          <a:prstGeom prst="rect">
            <a:avLst/>
          </a:prstGeom>
          <a:ln>
            <a:solidFill>
              <a:schemeClr val="tx1"/>
            </a:solidFill>
          </a:ln>
        </p:spPr>
      </p:pic>
      <p:cxnSp>
        <p:nvCxnSpPr>
          <p:cNvPr id="5" name="Connecteur droit avec flèche 4">
            <a:extLst>
              <a:ext uri="{FF2B5EF4-FFF2-40B4-BE49-F238E27FC236}">
                <a16:creationId xmlns:a16="http://schemas.microsoft.com/office/drawing/2014/main" id="{C85F1412-5D74-0621-EB18-96B32783EEAA}"/>
              </a:ext>
            </a:extLst>
          </p:cNvPr>
          <p:cNvCxnSpPr/>
          <p:nvPr/>
        </p:nvCxnSpPr>
        <p:spPr>
          <a:xfrm flipV="1">
            <a:off x="3859200" y="1555200"/>
            <a:ext cx="3873600" cy="152640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3" name="Image 2" descr="Une image contenant texte, capture d’écran, logiciel, Page web&#10;&#10;Le contenu généré par l’IA peut être incorrect.">
            <a:extLst>
              <a:ext uri="{FF2B5EF4-FFF2-40B4-BE49-F238E27FC236}">
                <a16:creationId xmlns:a16="http://schemas.microsoft.com/office/drawing/2014/main" id="{9F3ED9E9-3502-CF33-BF94-518FD0121D77}"/>
              </a:ext>
            </a:extLst>
          </p:cNvPr>
          <p:cNvPicPr>
            <a:picLocks noChangeAspect="1"/>
          </p:cNvPicPr>
          <p:nvPr/>
        </p:nvPicPr>
        <p:blipFill>
          <a:blip r:embed="rId3"/>
          <a:stretch>
            <a:fillRect/>
          </a:stretch>
        </p:blipFill>
        <p:spPr>
          <a:xfrm>
            <a:off x="1916349" y="381600"/>
            <a:ext cx="5311301" cy="4507200"/>
          </a:xfrm>
          <a:prstGeom prst="rect">
            <a:avLst/>
          </a:prstGeom>
          <a:ln>
            <a:solidFill>
              <a:schemeClr val="tx1"/>
            </a:solidFill>
          </a:ln>
        </p:spPr>
      </p:pic>
      <p:sp>
        <p:nvSpPr>
          <p:cNvPr id="318" name="Google Shape;318;p27"/>
          <p:cNvSpPr/>
          <p:nvPr/>
        </p:nvSpPr>
        <p:spPr>
          <a:xfrm>
            <a:off x="1157953" y="3833434"/>
            <a:ext cx="1800300" cy="378000"/>
          </a:xfrm>
          <a:prstGeom prst="roundRect">
            <a:avLst>
              <a:gd name="adj" fmla="val 16667"/>
            </a:avLst>
          </a:prstGeom>
          <a:solidFill>
            <a:schemeClr val="accent1"/>
          </a:solidFill>
          <a:ln w="25400" cap="flat" cmpd="sng">
            <a:solidFill>
              <a:srgbClr val="00515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2000"/>
              <a:buFont typeface="Calibri"/>
              <a:buNone/>
            </a:pPr>
            <a:r>
              <a:rPr lang="fr-FR" sz="2000" b="1" i="0" u="none" strike="noStrike" cap="none" dirty="0">
                <a:solidFill>
                  <a:schemeClr val="lt1"/>
                </a:solidFill>
                <a:latin typeface="Calibri"/>
                <a:ea typeface="Calibri"/>
                <a:cs typeface="Calibri"/>
                <a:sym typeface="Calibri"/>
              </a:rPr>
              <a:t>Mot de passe</a:t>
            </a:r>
            <a:endParaRPr sz="1800" b="1" i="0" u="none" strike="noStrike" cap="none" dirty="0">
              <a:solidFill>
                <a:schemeClr val="lt1"/>
              </a:solidFill>
              <a:latin typeface="Calibri"/>
              <a:ea typeface="Calibri"/>
              <a:cs typeface="Calibri"/>
              <a:sym typeface="Calibri"/>
            </a:endParaRPr>
          </a:p>
        </p:txBody>
      </p:sp>
      <p:cxnSp>
        <p:nvCxnSpPr>
          <p:cNvPr id="319" name="Google Shape;319;p27"/>
          <p:cNvCxnSpPr/>
          <p:nvPr/>
        </p:nvCxnSpPr>
        <p:spPr>
          <a:xfrm>
            <a:off x="2828635" y="4022430"/>
            <a:ext cx="1188000" cy="0"/>
          </a:xfrm>
          <a:prstGeom prst="straightConnector1">
            <a:avLst/>
          </a:prstGeom>
          <a:noFill/>
          <a:ln w="31750" cap="flat" cmpd="sng">
            <a:solidFill>
              <a:srgbClr val="006F7F"/>
            </a:solidFill>
            <a:prstDash val="solid"/>
            <a:round/>
            <a:headEnd type="none" w="sm" len="sm"/>
            <a:tailEnd type="stealth" w="med" len="med"/>
          </a:ln>
        </p:spPr>
      </p:cxn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28"/>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sz="2800" dirty="0"/>
              <a:t>Création d’un usager dans Alma</a:t>
            </a:r>
            <a:endParaRPr dirty="0"/>
          </a:p>
        </p:txBody>
      </p:sp>
      <p:sp>
        <p:nvSpPr>
          <p:cNvPr id="325" name="Google Shape;325;p28"/>
          <p:cNvSpPr txBox="1">
            <a:spLocks noGrp="1"/>
          </p:cNvSpPr>
          <p:nvPr>
            <p:ph type="body" idx="1"/>
          </p:nvPr>
        </p:nvSpPr>
        <p:spPr>
          <a:xfrm>
            <a:off x="315665" y="863824"/>
            <a:ext cx="7892876" cy="442032"/>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460"/>
              </a:spcBef>
              <a:spcAft>
                <a:spcPts val="0"/>
              </a:spcAft>
              <a:buClr>
                <a:schemeClr val="dk1"/>
              </a:buClr>
              <a:buSzPts val="2300"/>
              <a:buFont typeface="Arial"/>
              <a:buNone/>
            </a:pPr>
            <a:r>
              <a:rPr lang="fr-FR" sz="2400" dirty="0"/>
              <a:t>Mail de bienvenue</a:t>
            </a:r>
            <a:endParaRPr dirty="0"/>
          </a:p>
          <a:p>
            <a:pPr marL="457200" marR="0" lvl="0" indent="-228600" algn="l" rtl="0">
              <a:lnSpc>
                <a:spcPct val="100000"/>
              </a:lnSpc>
              <a:spcBef>
                <a:spcPts val="460"/>
              </a:spcBef>
              <a:spcAft>
                <a:spcPts val="0"/>
              </a:spcAft>
              <a:buClr>
                <a:schemeClr val="dk1"/>
              </a:buClr>
              <a:buSzPts val="2300"/>
              <a:buFont typeface="Arial"/>
              <a:buNone/>
            </a:pPr>
            <a:endParaRPr dirty="0"/>
          </a:p>
        </p:txBody>
      </p:sp>
      <p:sp>
        <p:nvSpPr>
          <p:cNvPr id="326" name="Google Shape;326;p28"/>
          <p:cNvSpPr txBox="1">
            <a:spLocks noGrp="1"/>
          </p:cNvSpPr>
          <p:nvPr>
            <p:ph type="body" idx="2"/>
          </p:nvPr>
        </p:nvSpPr>
        <p:spPr>
          <a:xfrm>
            <a:off x="315665" y="1420368"/>
            <a:ext cx="8391642" cy="3393537"/>
          </a:xfrm>
          <a:prstGeom prst="rect">
            <a:avLst/>
          </a:prstGeom>
          <a:noFill/>
          <a:ln>
            <a:noFill/>
          </a:ln>
        </p:spPr>
        <p:txBody>
          <a:bodyPr spcFirstLastPara="1" wrap="square" lIns="91425" tIns="45700" rIns="91425" bIns="45700" anchor="t" anchorCtr="0">
            <a:noAutofit/>
          </a:bodyPr>
          <a:lstStyle/>
          <a:p>
            <a:r>
              <a:rPr lang="fr-FR" sz="1600" dirty="0"/>
              <a:t>Le lecteur reçoit une confirmation d’inscription par e-mail</a:t>
            </a: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p:txBody>
      </p:sp>
      <p:pic>
        <p:nvPicPr>
          <p:cNvPr id="3" name="Image 2" descr="Une image contenant texte, capture d’écran, Police&#10;&#10;Le contenu généré par l’IA peut être incorrect.">
            <a:extLst>
              <a:ext uri="{FF2B5EF4-FFF2-40B4-BE49-F238E27FC236}">
                <a16:creationId xmlns:a16="http://schemas.microsoft.com/office/drawing/2014/main" id="{AD210546-4B25-32A0-8B20-4B5B1A9F4B8D}"/>
              </a:ext>
            </a:extLst>
          </p:cNvPr>
          <p:cNvPicPr>
            <a:picLocks noChangeAspect="1"/>
          </p:cNvPicPr>
          <p:nvPr/>
        </p:nvPicPr>
        <p:blipFill>
          <a:blip r:embed="rId3"/>
          <a:stretch>
            <a:fillRect/>
          </a:stretch>
        </p:blipFill>
        <p:spPr>
          <a:xfrm>
            <a:off x="806669" y="1971461"/>
            <a:ext cx="7409633" cy="1801339"/>
          </a:xfrm>
          <a:prstGeom prst="rect">
            <a:avLst/>
          </a:prstGeom>
          <a:ln>
            <a:solidFill>
              <a:schemeClr val="tx1"/>
            </a:solid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29"/>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800"/>
              <a:buFont typeface="Source Sans Pro"/>
              <a:buNone/>
            </a:pPr>
            <a:r>
              <a:rPr lang="fr-FR"/>
              <a:t>Table des matières</a:t>
            </a:r>
            <a:endParaRPr/>
          </a:p>
        </p:txBody>
      </p:sp>
      <p:sp>
        <p:nvSpPr>
          <p:cNvPr id="333" name="Google Shape;333;p29"/>
          <p:cNvSpPr txBox="1">
            <a:spLocks noGrp="1"/>
          </p:cNvSpPr>
          <p:nvPr>
            <p:ph type="body" idx="1"/>
          </p:nvPr>
        </p:nvSpPr>
        <p:spPr>
          <a:xfrm>
            <a:off x="315665" y="896112"/>
            <a:ext cx="8391642" cy="3917793"/>
          </a:xfrm>
          <a:prstGeom prst="rect">
            <a:avLst/>
          </a:prstGeom>
          <a:noFill/>
          <a:ln>
            <a:noFill/>
          </a:ln>
        </p:spPr>
        <p:txBody>
          <a:bodyPr spcFirstLastPara="1" wrap="square" lIns="91425" tIns="45700" rIns="91425" bIns="45700" anchor="t" anchorCtr="0">
            <a:noAutofit/>
          </a:bodyPr>
          <a:lstStyle/>
          <a:p>
            <a:pPr marL="285750" lvl="0" indent="-285750" algn="l" rtl="0">
              <a:lnSpc>
                <a:spcPct val="100000"/>
              </a:lnSpc>
              <a:spcBef>
                <a:spcPts val="0"/>
              </a:spcBef>
              <a:spcAft>
                <a:spcPts val="0"/>
              </a:spcAft>
              <a:buSzPts val="1600"/>
              <a:buChar char="⮚"/>
            </a:pPr>
            <a:r>
              <a:rPr lang="fr-FR" sz="1600" dirty="0">
                <a:solidFill>
                  <a:srgbClr val="A5A5A5"/>
                </a:solidFill>
              </a:rPr>
              <a:t>Généralités</a:t>
            </a:r>
            <a:endParaRPr dirty="0"/>
          </a:p>
          <a:p>
            <a:pPr marL="0" lvl="0" indent="0" algn="l" rtl="0">
              <a:lnSpc>
                <a:spcPct val="100000"/>
              </a:lnSpc>
              <a:spcBef>
                <a:spcPts val="0"/>
              </a:spcBef>
              <a:spcAft>
                <a:spcPts val="0"/>
              </a:spcAft>
              <a:buSzPts val="1600"/>
              <a:buNone/>
            </a:pPr>
            <a:endParaRPr sz="1600" dirty="0">
              <a:solidFill>
                <a:schemeClr val="dk1"/>
              </a:solidFill>
            </a:endParaRPr>
          </a:p>
          <a:p>
            <a:pPr marL="285750" lvl="0" indent="-285750" algn="l" rtl="0">
              <a:lnSpc>
                <a:spcPct val="100000"/>
              </a:lnSpc>
              <a:spcBef>
                <a:spcPts val="0"/>
              </a:spcBef>
              <a:spcAft>
                <a:spcPts val="0"/>
              </a:spcAft>
              <a:buSzPts val="1600"/>
              <a:buChar char="⮚"/>
            </a:pPr>
            <a:r>
              <a:rPr lang="fr-FR" sz="1600" b="1" dirty="0">
                <a:solidFill>
                  <a:schemeClr val="accent1"/>
                </a:solidFill>
              </a:rPr>
              <a:t>Inscriptions</a:t>
            </a:r>
            <a:endParaRPr b="1" dirty="0">
              <a:solidFill>
                <a:schemeClr val="accent1"/>
              </a:solidFill>
            </a:endParaRPr>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Création d’un usager dans Alma</a:t>
            </a:r>
            <a:endParaRPr dirty="0"/>
          </a:p>
          <a:p>
            <a:pPr marL="742950" lvl="1" indent="-285750" algn="l" rtl="0">
              <a:lnSpc>
                <a:spcPct val="100000"/>
              </a:lnSpc>
              <a:spcBef>
                <a:spcPts val="320"/>
              </a:spcBef>
              <a:spcAft>
                <a:spcPts val="0"/>
              </a:spcAft>
              <a:buSzPts val="1600"/>
              <a:buFont typeface="Arial"/>
              <a:buChar char="•"/>
            </a:pPr>
            <a:r>
              <a:rPr lang="fr-FR" b="1" i="1" dirty="0"/>
              <a:t>Patron registration </a:t>
            </a:r>
            <a:r>
              <a:rPr lang="fr-FR" b="1" i="1" dirty="0" err="1"/>
              <a:t>fee</a:t>
            </a:r>
            <a:endParaRPr b="1" i="1" dirty="0"/>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Impression de la carte lecteur (Cyclope)</a:t>
            </a:r>
            <a:endParaRPr dirty="0"/>
          </a:p>
          <a:p>
            <a:pPr marL="457200" lvl="1" indent="0" algn="l" rtl="0">
              <a:lnSpc>
                <a:spcPct val="100000"/>
              </a:lnSpc>
              <a:spcBef>
                <a:spcPts val="320"/>
              </a:spcBef>
              <a:spcAft>
                <a:spcPts val="0"/>
              </a:spcAft>
              <a:buClr>
                <a:srgbClr val="D1D1C8"/>
              </a:buClr>
              <a:buSzPts val="1600"/>
              <a:buNone/>
            </a:pPr>
            <a:endParaRPr dirty="0">
              <a:solidFill>
                <a:srgbClr val="A5A5A5"/>
              </a:solidFill>
            </a:endParaRPr>
          </a:p>
          <a:p>
            <a:pPr marL="285750" lvl="0" indent="-285750" algn="l" rtl="0">
              <a:lnSpc>
                <a:spcPct val="100000"/>
              </a:lnSpc>
              <a:spcBef>
                <a:spcPts val="320"/>
              </a:spcBef>
              <a:spcAft>
                <a:spcPts val="0"/>
              </a:spcAft>
              <a:buClr>
                <a:schemeClr val="accent1"/>
              </a:buClr>
              <a:buSzPts val="1600"/>
              <a:buChar char="⮚"/>
            </a:pPr>
            <a:r>
              <a:rPr lang="fr-FR" sz="1600" dirty="0">
                <a:solidFill>
                  <a:srgbClr val="A5A5A5"/>
                </a:solidFill>
              </a:rPr>
              <a:t>Divers</a:t>
            </a:r>
            <a:endParaRPr dirty="0">
              <a:solidFill>
                <a:srgbClr val="A5A5A5"/>
              </a:solidFill>
            </a:endParaRPr>
          </a:p>
          <a:p>
            <a:pPr marL="742950" lvl="1" indent="-285750" algn="l" rtl="0">
              <a:lnSpc>
                <a:spcPct val="100000"/>
              </a:lnSpc>
              <a:spcBef>
                <a:spcPts val="320"/>
              </a:spcBef>
              <a:spcAft>
                <a:spcPts val="0"/>
              </a:spcAft>
              <a:buClr>
                <a:schemeClr val="accent1"/>
              </a:buClr>
              <a:buSzPts val="1600"/>
              <a:buFont typeface="Arial"/>
              <a:buChar char="•"/>
            </a:pPr>
            <a:r>
              <a:rPr lang="fr-FR" sz="1600" dirty="0">
                <a:solidFill>
                  <a:srgbClr val="A5A5A5"/>
                </a:solidFill>
              </a:rPr>
              <a:t>Activer un lecteur préinscrit</a:t>
            </a:r>
            <a:endParaRPr dirty="0">
              <a:solidFill>
                <a:srgbClr val="A5A5A5"/>
              </a:solidFill>
            </a:endParaRPr>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Modifier la fiche d’un usager B</a:t>
            </a:r>
            <a:endParaRPr dirty="0">
              <a:solidFill>
                <a:srgbClr val="A5A5A5"/>
              </a:solidFill>
            </a:endParaRPr>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Prolonger la fiche d’un usager B</a:t>
            </a:r>
            <a:endParaRPr dirty="0"/>
          </a:p>
          <a:p>
            <a:pPr marL="742950" lvl="1" indent="-285750" algn="l" rtl="0">
              <a:lnSpc>
                <a:spcPct val="100000"/>
              </a:lnSpc>
              <a:spcBef>
                <a:spcPts val="320"/>
              </a:spcBef>
              <a:spcAft>
                <a:spcPts val="0"/>
              </a:spcAft>
              <a:buSzPts val="1600"/>
              <a:buChar char="•"/>
            </a:pPr>
            <a:r>
              <a:rPr lang="fr-FR" sz="1600" dirty="0">
                <a:solidFill>
                  <a:srgbClr val="A5A5A5"/>
                </a:solidFill>
              </a:rPr>
              <a:t>Convertir un usager U, S ou C en un usager B</a:t>
            </a:r>
            <a:endParaRPr dirty="0"/>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Demander une nouvelle impression de carte</a:t>
            </a:r>
            <a:endParaRPr dirty="0"/>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Usagers BX</a:t>
            </a:r>
            <a:endParaRPr dirty="0">
              <a:solidFill>
                <a:srgbClr val="A5A5A5"/>
              </a:solidFill>
            </a:endParaRPr>
          </a:p>
          <a:p>
            <a:pPr marL="742950" lvl="1" indent="-196850" algn="l" rtl="0">
              <a:lnSpc>
                <a:spcPct val="100000"/>
              </a:lnSpc>
              <a:spcBef>
                <a:spcPts val="280"/>
              </a:spcBef>
              <a:spcAft>
                <a:spcPts val="0"/>
              </a:spcAft>
              <a:buClr>
                <a:schemeClr val="accent1"/>
              </a:buClr>
              <a:buSzPts val="1400"/>
              <a:buFont typeface="Arial"/>
              <a:buNone/>
            </a:pPr>
            <a:endParaRPr sz="1400" b="1" dirty="0">
              <a:solidFill>
                <a:srgbClr val="D1D1C8"/>
              </a:solidFill>
            </a:endParaRPr>
          </a:p>
          <a:p>
            <a:pPr marL="742950" lvl="1" indent="-184150" algn="l" rtl="0">
              <a:lnSpc>
                <a:spcPct val="100000"/>
              </a:lnSpc>
              <a:spcBef>
                <a:spcPts val="320"/>
              </a:spcBef>
              <a:spcAft>
                <a:spcPts val="0"/>
              </a:spcAft>
              <a:buClr>
                <a:schemeClr val="accent1"/>
              </a:buClr>
              <a:buSzPts val="1600"/>
              <a:buFont typeface="Arial"/>
              <a:buNone/>
            </a:pPr>
            <a:endParaRPr sz="1600" b="1" dirty="0">
              <a:solidFill>
                <a:srgbClr val="D1D1C8"/>
              </a:solidFill>
            </a:endParaRPr>
          </a:p>
          <a:p>
            <a:pPr marL="0" lvl="0" indent="0" algn="l" rtl="0">
              <a:lnSpc>
                <a:spcPct val="100000"/>
              </a:lnSpc>
              <a:spcBef>
                <a:spcPts val="300"/>
              </a:spcBef>
              <a:spcAft>
                <a:spcPts val="0"/>
              </a:spcAft>
              <a:buClr>
                <a:schemeClr val="dk1"/>
              </a:buClr>
              <a:buSzPts val="1500"/>
              <a:buNone/>
            </a:pP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3"/>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800"/>
              <a:buFont typeface="Source Sans Pro"/>
              <a:buNone/>
            </a:pPr>
            <a:r>
              <a:rPr lang="fr-FR"/>
              <a:t>Table des matières</a:t>
            </a:r>
            <a:endParaRPr/>
          </a:p>
        </p:txBody>
      </p:sp>
      <p:sp>
        <p:nvSpPr>
          <p:cNvPr id="138" name="Google Shape;138;p3"/>
          <p:cNvSpPr txBox="1">
            <a:spLocks noGrp="1"/>
          </p:cNvSpPr>
          <p:nvPr>
            <p:ph type="body" idx="1"/>
          </p:nvPr>
        </p:nvSpPr>
        <p:spPr>
          <a:xfrm>
            <a:off x="315665" y="896112"/>
            <a:ext cx="8391642" cy="3917793"/>
          </a:xfrm>
          <a:prstGeom prst="rect">
            <a:avLst/>
          </a:prstGeom>
          <a:noFill/>
          <a:ln>
            <a:noFill/>
          </a:ln>
        </p:spPr>
        <p:txBody>
          <a:bodyPr spcFirstLastPara="1" wrap="square" lIns="91425" tIns="45700" rIns="91425" bIns="45700" anchor="t" anchorCtr="0">
            <a:noAutofit/>
          </a:bodyPr>
          <a:lstStyle/>
          <a:p>
            <a:pPr marL="285750" lvl="0" indent="-285750" algn="l" rtl="0">
              <a:lnSpc>
                <a:spcPct val="100000"/>
              </a:lnSpc>
              <a:spcBef>
                <a:spcPts val="0"/>
              </a:spcBef>
              <a:spcAft>
                <a:spcPts val="0"/>
              </a:spcAft>
              <a:buSzPts val="1600"/>
              <a:buChar char="⮚"/>
            </a:pPr>
            <a:r>
              <a:rPr lang="fr-FR" sz="1600" b="1" dirty="0">
                <a:solidFill>
                  <a:schemeClr val="accent1"/>
                </a:solidFill>
              </a:rPr>
              <a:t>Généralités</a:t>
            </a:r>
            <a:endParaRPr dirty="0"/>
          </a:p>
          <a:p>
            <a:pPr marL="0" lvl="0" indent="0" algn="l" rtl="0">
              <a:lnSpc>
                <a:spcPct val="100000"/>
              </a:lnSpc>
              <a:spcBef>
                <a:spcPts val="0"/>
              </a:spcBef>
              <a:spcAft>
                <a:spcPts val="0"/>
              </a:spcAft>
              <a:buSzPts val="1600"/>
              <a:buNone/>
            </a:pPr>
            <a:endParaRPr sz="1600" dirty="0">
              <a:solidFill>
                <a:schemeClr val="dk1"/>
              </a:solidFill>
            </a:endParaRPr>
          </a:p>
          <a:p>
            <a:pPr marL="285750" lvl="0" indent="-285750" algn="l" rtl="0">
              <a:lnSpc>
                <a:spcPct val="100000"/>
              </a:lnSpc>
              <a:spcBef>
                <a:spcPts val="0"/>
              </a:spcBef>
              <a:spcAft>
                <a:spcPts val="0"/>
              </a:spcAft>
              <a:buSzPts val="1600"/>
              <a:buChar char="⮚"/>
            </a:pPr>
            <a:r>
              <a:rPr lang="fr-FR" sz="1600" dirty="0">
                <a:solidFill>
                  <a:srgbClr val="A5A5A5"/>
                </a:solidFill>
              </a:rPr>
              <a:t>Inscriptions</a:t>
            </a:r>
            <a:endParaRPr dirty="0">
              <a:solidFill>
                <a:srgbClr val="A5A5A5"/>
              </a:solidFill>
            </a:endParaRPr>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Création d’un usager dans Alma</a:t>
            </a:r>
            <a:endParaRPr dirty="0"/>
          </a:p>
          <a:p>
            <a:pPr marL="742950" lvl="1" indent="-285750" algn="l" rtl="0">
              <a:lnSpc>
                <a:spcPct val="100000"/>
              </a:lnSpc>
              <a:spcBef>
                <a:spcPts val="320"/>
              </a:spcBef>
              <a:spcAft>
                <a:spcPts val="0"/>
              </a:spcAft>
              <a:buSzPts val="1600"/>
              <a:buFont typeface="Arial"/>
              <a:buChar char="•"/>
            </a:pPr>
            <a:r>
              <a:rPr lang="fr-FR" i="1" dirty="0">
                <a:solidFill>
                  <a:srgbClr val="A5A5A5"/>
                </a:solidFill>
              </a:rPr>
              <a:t>Patron registration </a:t>
            </a:r>
            <a:r>
              <a:rPr lang="fr-FR" i="1" dirty="0" err="1">
                <a:solidFill>
                  <a:srgbClr val="A5A5A5"/>
                </a:solidFill>
              </a:rPr>
              <a:t>fee</a:t>
            </a:r>
            <a:endParaRPr i="1" dirty="0">
              <a:solidFill>
                <a:srgbClr val="A5A5A5"/>
              </a:solidFill>
            </a:endParaRPr>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Impression de la carte lecteur (Cyclope)</a:t>
            </a:r>
            <a:endParaRPr dirty="0"/>
          </a:p>
          <a:p>
            <a:pPr marL="457200" lvl="1" indent="0" algn="l" rtl="0">
              <a:lnSpc>
                <a:spcPct val="100000"/>
              </a:lnSpc>
              <a:spcBef>
                <a:spcPts val="320"/>
              </a:spcBef>
              <a:spcAft>
                <a:spcPts val="0"/>
              </a:spcAft>
              <a:buClr>
                <a:srgbClr val="D1D1C8"/>
              </a:buClr>
              <a:buSzPts val="1600"/>
              <a:buNone/>
            </a:pPr>
            <a:endParaRPr dirty="0">
              <a:solidFill>
                <a:srgbClr val="A5A5A5"/>
              </a:solidFill>
            </a:endParaRPr>
          </a:p>
          <a:p>
            <a:pPr marL="285750" lvl="0" indent="-285750" algn="l" rtl="0">
              <a:lnSpc>
                <a:spcPct val="100000"/>
              </a:lnSpc>
              <a:spcBef>
                <a:spcPts val="320"/>
              </a:spcBef>
              <a:spcAft>
                <a:spcPts val="0"/>
              </a:spcAft>
              <a:buClr>
                <a:schemeClr val="accent1"/>
              </a:buClr>
              <a:buSzPts val="1600"/>
              <a:buChar char="⮚"/>
            </a:pPr>
            <a:r>
              <a:rPr lang="fr-FR" sz="1600" dirty="0">
                <a:solidFill>
                  <a:srgbClr val="A5A5A5"/>
                </a:solidFill>
              </a:rPr>
              <a:t>Divers</a:t>
            </a:r>
            <a:endParaRPr dirty="0">
              <a:solidFill>
                <a:srgbClr val="A5A5A5"/>
              </a:solidFill>
            </a:endParaRPr>
          </a:p>
          <a:p>
            <a:pPr marL="742950" lvl="1" indent="-285750" algn="l" rtl="0">
              <a:lnSpc>
                <a:spcPct val="100000"/>
              </a:lnSpc>
              <a:spcBef>
                <a:spcPts val="320"/>
              </a:spcBef>
              <a:spcAft>
                <a:spcPts val="0"/>
              </a:spcAft>
              <a:buClr>
                <a:schemeClr val="accent1"/>
              </a:buClr>
              <a:buSzPts val="1600"/>
              <a:buFont typeface="Arial"/>
              <a:buChar char="•"/>
            </a:pPr>
            <a:r>
              <a:rPr lang="fr-FR" sz="1600" dirty="0">
                <a:solidFill>
                  <a:srgbClr val="A5A5A5"/>
                </a:solidFill>
              </a:rPr>
              <a:t>Activer un lecteur préinscrit</a:t>
            </a:r>
            <a:endParaRPr dirty="0">
              <a:solidFill>
                <a:srgbClr val="A5A5A5"/>
              </a:solidFill>
            </a:endParaRPr>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Modifier la fiche d’un usager B</a:t>
            </a:r>
            <a:endParaRPr dirty="0">
              <a:solidFill>
                <a:srgbClr val="A5A5A5"/>
              </a:solidFill>
            </a:endParaRPr>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Prolonger la fiche d’un usager B</a:t>
            </a:r>
            <a:endParaRPr dirty="0"/>
          </a:p>
          <a:p>
            <a:pPr marL="742950" lvl="1" indent="-285750" algn="l" rtl="0">
              <a:lnSpc>
                <a:spcPct val="100000"/>
              </a:lnSpc>
              <a:spcBef>
                <a:spcPts val="320"/>
              </a:spcBef>
              <a:spcAft>
                <a:spcPts val="0"/>
              </a:spcAft>
              <a:buSzPts val="1600"/>
              <a:buChar char="•"/>
            </a:pPr>
            <a:r>
              <a:rPr lang="fr-FR" sz="1600" dirty="0">
                <a:solidFill>
                  <a:srgbClr val="A5A5A5"/>
                </a:solidFill>
              </a:rPr>
              <a:t>Convertir un usager U, S ou C en un usager B</a:t>
            </a:r>
            <a:endParaRPr dirty="0"/>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Demander une nouvelle impression de carte</a:t>
            </a:r>
            <a:endParaRPr dirty="0"/>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Usagers BX</a:t>
            </a:r>
            <a:endParaRPr dirty="0">
              <a:solidFill>
                <a:srgbClr val="A5A5A5"/>
              </a:solidFill>
            </a:endParaRPr>
          </a:p>
          <a:p>
            <a:pPr marL="742950" lvl="1" indent="-196850" algn="l" rtl="0">
              <a:lnSpc>
                <a:spcPct val="100000"/>
              </a:lnSpc>
              <a:spcBef>
                <a:spcPts val="280"/>
              </a:spcBef>
              <a:spcAft>
                <a:spcPts val="0"/>
              </a:spcAft>
              <a:buClr>
                <a:schemeClr val="accent1"/>
              </a:buClr>
              <a:buSzPts val="1400"/>
              <a:buFont typeface="Arial"/>
              <a:buNone/>
            </a:pPr>
            <a:endParaRPr sz="1400" b="1" dirty="0">
              <a:solidFill>
                <a:srgbClr val="D1D1C8"/>
              </a:solidFill>
            </a:endParaRPr>
          </a:p>
          <a:p>
            <a:pPr marL="742950" lvl="1" indent="-184150" algn="l" rtl="0">
              <a:lnSpc>
                <a:spcPct val="100000"/>
              </a:lnSpc>
              <a:spcBef>
                <a:spcPts val="320"/>
              </a:spcBef>
              <a:spcAft>
                <a:spcPts val="0"/>
              </a:spcAft>
              <a:buClr>
                <a:schemeClr val="accent1"/>
              </a:buClr>
              <a:buSzPts val="1600"/>
              <a:buFont typeface="Arial"/>
              <a:buNone/>
            </a:pPr>
            <a:endParaRPr sz="1600" b="1" dirty="0">
              <a:solidFill>
                <a:srgbClr val="D1D1C8"/>
              </a:solidFill>
            </a:endParaRPr>
          </a:p>
          <a:p>
            <a:pPr marL="0" lvl="0" indent="0" algn="l" rtl="0">
              <a:lnSpc>
                <a:spcPct val="100000"/>
              </a:lnSpc>
              <a:spcBef>
                <a:spcPts val="300"/>
              </a:spcBef>
              <a:spcAft>
                <a:spcPts val="0"/>
              </a:spcAft>
              <a:buClr>
                <a:schemeClr val="dk1"/>
              </a:buClr>
              <a:buSzPts val="1500"/>
              <a:buNone/>
            </a:pPr>
            <a:endParaRP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30"/>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sz="2800" i="1" dirty="0"/>
              <a:t>Patron registration </a:t>
            </a:r>
            <a:r>
              <a:rPr lang="fr-FR" sz="2800" i="1" dirty="0" err="1"/>
              <a:t>fee</a:t>
            </a:r>
            <a:endParaRPr sz="2800" i="1" dirty="0"/>
          </a:p>
        </p:txBody>
      </p:sp>
      <p:sp>
        <p:nvSpPr>
          <p:cNvPr id="339" name="Google Shape;339;p30"/>
          <p:cNvSpPr txBox="1">
            <a:spLocks noGrp="1"/>
          </p:cNvSpPr>
          <p:nvPr>
            <p:ph type="body" idx="1"/>
          </p:nvPr>
        </p:nvSpPr>
        <p:spPr>
          <a:xfrm>
            <a:off x="315665" y="896112"/>
            <a:ext cx="8391642" cy="391779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500"/>
              <a:buNone/>
            </a:pPr>
            <a:r>
              <a:rPr lang="fr-FR" sz="1600" dirty="0"/>
              <a:t>Une participation de 5€ est demandée pour l’impression de la carte (les demandeurs d’asile, identifiés par le </a:t>
            </a:r>
            <a:r>
              <a:rPr lang="fr-FR" sz="1600" i="1" dirty="0"/>
              <a:t>Job </a:t>
            </a:r>
            <a:r>
              <a:rPr lang="fr-FR" sz="1600" i="1" dirty="0" err="1"/>
              <a:t>category</a:t>
            </a:r>
            <a:r>
              <a:rPr lang="fr-FR" sz="1600" i="1" dirty="0"/>
              <a:t>,</a:t>
            </a:r>
            <a:r>
              <a:rPr lang="fr-FR" sz="1600" dirty="0"/>
              <a:t> sont dispensés de cette participation).</a:t>
            </a:r>
            <a:endParaRPr dirty="0"/>
          </a:p>
          <a:p>
            <a:pPr marL="0" lvl="0" indent="0" algn="l" rtl="0">
              <a:lnSpc>
                <a:spcPct val="100000"/>
              </a:lnSpc>
              <a:spcBef>
                <a:spcPts val="0"/>
              </a:spcBef>
              <a:spcAft>
                <a:spcPts val="0"/>
              </a:spcAft>
              <a:buClr>
                <a:schemeClr val="dk1"/>
              </a:buClr>
              <a:buSzPts val="1100"/>
              <a:buFont typeface="Arial"/>
              <a:buNone/>
            </a:pPr>
            <a:endParaRPr sz="1600" dirty="0"/>
          </a:p>
          <a:p>
            <a:pPr marL="0" lvl="0" indent="0" algn="l" rtl="0">
              <a:lnSpc>
                <a:spcPct val="100000"/>
              </a:lnSpc>
              <a:spcBef>
                <a:spcPts val="0"/>
              </a:spcBef>
              <a:spcAft>
                <a:spcPts val="0"/>
              </a:spcAft>
              <a:buSzPts val="1500"/>
              <a:buNone/>
            </a:pPr>
            <a:r>
              <a:rPr lang="fr-FR" sz="1600" dirty="0"/>
              <a:t>L’inscription est : </a:t>
            </a:r>
            <a:endParaRPr dirty="0"/>
          </a:p>
          <a:p>
            <a:pPr marL="0" lvl="0" indent="0" algn="l" rtl="0">
              <a:lnSpc>
                <a:spcPct val="100000"/>
              </a:lnSpc>
              <a:spcBef>
                <a:spcPts val="0"/>
              </a:spcBef>
              <a:spcAft>
                <a:spcPts val="0"/>
              </a:spcAft>
              <a:buSzPts val="1500"/>
              <a:buNone/>
            </a:pPr>
            <a:endParaRPr sz="1600" dirty="0"/>
          </a:p>
          <a:p>
            <a:pPr marL="457200" lvl="0" indent="-323850" algn="l" rtl="0">
              <a:lnSpc>
                <a:spcPct val="100000"/>
              </a:lnSpc>
              <a:spcBef>
                <a:spcPts val="0"/>
              </a:spcBef>
              <a:spcAft>
                <a:spcPts val="0"/>
              </a:spcAft>
              <a:buSzPts val="1600"/>
              <a:buChar char="⮚"/>
            </a:pPr>
            <a:r>
              <a:rPr lang="fr-FR" sz="1600" dirty="0"/>
              <a:t>gratuite pour tous les usagers qui souhaitent utiliser nos services à des fins privées et non lucratives. </a:t>
            </a:r>
            <a:endParaRPr dirty="0"/>
          </a:p>
          <a:p>
            <a:pPr marL="457200" lvl="0" indent="-323850" algn="l" rtl="0">
              <a:lnSpc>
                <a:spcPct val="100000"/>
              </a:lnSpc>
              <a:spcBef>
                <a:spcPts val="0"/>
              </a:spcBef>
              <a:spcAft>
                <a:spcPts val="0"/>
              </a:spcAft>
              <a:buSzPts val="1600"/>
              <a:buChar char="⮚"/>
            </a:pPr>
            <a:r>
              <a:rPr lang="fr-FR" sz="1600" dirty="0"/>
              <a:t>payante (50€ par an) dans le cas contraire : professions juridiques, entreprises, sociétés pharmaceutiques...</a:t>
            </a:r>
            <a:endParaRPr dirty="0"/>
          </a:p>
          <a:p>
            <a:pPr marL="0" lvl="0" indent="0" algn="l" rtl="0">
              <a:lnSpc>
                <a:spcPct val="100000"/>
              </a:lnSpc>
              <a:spcBef>
                <a:spcPts val="0"/>
              </a:spcBef>
              <a:spcAft>
                <a:spcPts val="0"/>
              </a:spcAft>
              <a:buSzPts val="1500"/>
              <a:buNone/>
            </a:pPr>
            <a:r>
              <a:rPr lang="fr-FR" sz="1600" dirty="0"/>
              <a:t>  </a:t>
            </a:r>
            <a:endParaRPr dirty="0"/>
          </a:p>
          <a:p>
            <a:pPr marL="0" lvl="0" indent="0" algn="l" rtl="0">
              <a:lnSpc>
                <a:spcPct val="100000"/>
              </a:lnSpc>
              <a:spcBef>
                <a:spcPts val="0"/>
              </a:spcBef>
              <a:spcAft>
                <a:spcPts val="0"/>
              </a:spcAft>
              <a:buSzPts val="1500"/>
              <a:buNone/>
            </a:pPr>
            <a:endParaRPr sz="1600" dirty="0"/>
          </a:p>
          <a:p>
            <a:pPr marL="0" lvl="0" indent="0" algn="l" rtl="0">
              <a:lnSpc>
                <a:spcPct val="100000"/>
              </a:lnSpc>
              <a:spcBef>
                <a:spcPts val="0"/>
              </a:spcBef>
              <a:spcAft>
                <a:spcPts val="0"/>
              </a:spcAft>
              <a:buSzPts val="1500"/>
              <a:buNone/>
            </a:pPr>
            <a:r>
              <a:rPr lang="fr-FR" sz="1600" b="1" dirty="0"/>
              <a:t>Remarque 1 :</a:t>
            </a:r>
            <a:r>
              <a:rPr lang="fr-FR" sz="1600" dirty="0"/>
              <a:t> la carte est renouvelable =&gt; valable à vie.</a:t>
            </a:r>
            <a:endParaRPr dirty="0"/>
          </a:p>
          <a:p>
            <a:pPr marL="0" lvl="0" indent="0" algn="l" rtl="0">
              <a:lnSpc>
                <a:spcPct val="100000"/>
              </a:lnSpc>
              <a:spcBef>
                <a:spcPts val="300"/>
              </a:spcBef>
              <a:spcAft>
                <a:spcPts val="0"/>
              </a:spcAft>
              <a:buSzPts val="1500"/>
              <a:buNone/>
            </a:pPr>
            <a:r>
              <a:rPr lang="fr-FR" sz="1600" b="1" dirty="0"/>
              <a:t>Remarque 2</a:t>
            </a:r>
            <a:r>
              <a:rPr lang="fr-FR" sz="1600" dirty="0"/>
              <a:t> : si l’usager n’est pas en mesure de payer au moment de l’inscription, il faut arrêter le processus et faire passer la fiche Alma en statut </a:t>
            </a:r>
            <a:r>
              <a:rPr lang="fr-FR" sz="1600" b="1" i="1" dirty="0"/>
              <a:t>Inactive</a:t>
            </a:r>
            <a:r>
              <a:rPr lang="fr-FR" sz="1600" dirty="0"/>
              <a:t>.</a:t>
            </a:r>
            <a:endParaRPr dirty="0"/>
          </a:p>
          <a:p>
            <a:pPr marL="0" lvl="0" indent="0" algn="l" rtl="0">
              <a:lnSpc>
                <a:spcPct val="100000"/>
              </a:lnSpc>
              <a:spcBef>
                <a:spcPts val="280"/>
              </a:spcBef>
              <a:spcAft>
                <a:spcPts val="0"/>
              </a:spcAft>
              <a:buSzPts val="1600"/>
              <a:buNone/>
            </a:pPr>
            <a:endParaRPr sz="16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31"/>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sz="2800" i="1" dirty="0"/>
              <a:t>Patron registration </a:t>
            </a:r>
            <a:r>
              <a:rPr lang="fr-FR" sz="2800" i="1" dirty="0" err="1"/>
              <a:t>fee</a:t>
            </a:r>
            <a:endParaRPr i="1" dirty="0"/>
          </a:p>
        </p:txBody>
      </p:sp>
      <p:sp>
        <p:nvSpPr>
          <p:cNvPr id="345" name="Google Shape;345;p31"/>
          <p:cNvSpPr txBox="1">
            <a:spLocks noGrp="1"/>
          </p:cNvSpPr>
          <p:nvPr>
            <p:ph type="body" idx="1"/>
          </p:nvPr>
        </p:nvSpPr>
        <p:spPr>
          <a:xfrm>
            <a:off x="315665" y="863824"/>
            <a:ext cx="7892876" cy="442032"/>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460"/>
              </a:spcBef>
              <a:spcAft>
                <a:spcPts val="0"/>
              </a:spcAft>
              <a:buClr>
                <a:schemeClr val="dk1"/>
              </a:buClr>
              <a:buSzPts val="2300"/>
              <a:buFont typeface="Arial"/>
              <a:buNone/>
            </a:pPr>
            <a:r>
              <a:rPr lang="fr-FR" sz="2400"/>
              <a:t>Création de la transaction financière</a:t>
            </a:r>
            <a:endParaRPr/>
          </a:p>
          <a:p>
            <a:pPr marL="457200" marR="0" lvl="0" indent="-228600" algn="l" rtl="0">
              <a:lnSpc>
                <a:spcPct val="100000"/>
              </a:lnSpc>
              <a:spcBef>
                <a:spcPts val="460"/>
              </a:spcBef>
              <a:spcAft>
                <a:spcPts val="0"/>
              </a:spcAft>
              <a:buClr>
                <a:schemeClr val="dk1"/>
              </a:buClr>
              <a:buSzPts val="2300"/>
              <a:buFont typeface="Arial"/>
              <a:buNone/>
            </a:pPr>
            <a:endParaRPr/>
          </a:p>
        </p:txBody>
      </p:sp>
      <p:sp>
        <p:nvSpPr>
          <p:cNvPr id="346" name="Google Shape;346;p31"/>
          <p:cNvSpPr txBox="1">
            <a:spLocks noGrp="1"/>
          </p:cNvSpPr>
          <p:nvPr>
            <p:ph type="body" idx="2"/>
          </p:nvPr>
        </p:nvSpPr>
        <p:spPr>
          <a:xfrm>
            <a:off x="315665" y="1420368"/>
            <a:ext cx="8391642" cy="3393537"/>
          </a:xfrm>
          <a:prstGeom prst="rect">
            <a:avLst/>
          </a:prstGeom>
          <a:noFill/>
          <a:ln>
            <a:noFill/>
          </a:ln>
        </p:spPr>
        <p:txBody>
          <a:bodyPr spcFirstLastPara="1" wrap="square" lIns="91425" tIns="45700" rIns="91425" bIns="45700" anchor="t" anchorCtr="0">
            <a:noAutofit/>
          </a:bodyPr>
          <a:lstStyle/>
          <a:p>
            <a:pPr marL="285750" lvl="0" indent="-285750">
              <a:spcBef>
                <a:spcPts val="0"/>
              </a:spcBef>
              <a:buSzPts val="1600"/>
            </a:pPr>
            <a:r>
              <a:rPr lang="fr-FR" sz="1600" dirty="0">
                <a:solidFill>
                  <a:schemeClr val="dk1"/>
                </a:solidFill>
              </a:rPr>
              <a:t>Sélectionner </a:t>
            </a:r>
            <a:r>
              <a:rPr lang="fr-FR" sz="1600" i="1" dirty="0"/>
              <a:t>Frais d'inscription du lecteur (carte 5€/50€) = Patron registration </a:t>
            </a:r>
            <a:r>
              <a:rPr lang="fr-FR" sz="1600" i="1" dirty="0" err="1"/>
              <a:t>fee</a:t>
            </a:r>
            <a:r>
              <a:rPr lang="fr-FR" sz="1600" i="1" dirty="0"/>
              <a:t> (</a:t>
            </a:r>
            <a:r>
              <a:rPr lang="fr-FR" sz="1600" i="1" dirty="0" err="1"/>
              <a:t>card</a:t>
            </a:r>
            <a:r>
              <a:rPr lang="fr-FR" sz="1600" i="1" dirty="0"/>
              <a:t> 5€/50€) </a:t>
            </a:r>
            <a:r>
              <a:rPr lang="fr-FR" sz="1600" dirty="0">
                <a:solidFill>
                  <a:schemeClr val="dk1"/>
                </a:solidFill>
              </a:rPr>
              <a:t>pour le type de frais (en cas de carte perdue ou détériorée, sélectionner </a:t>
            </a:r>
            <a:r>
              <a:rPr lang="fr-FR" sz="1600" i="1" dirty="0"/>
              <a:t>Remplacement de carte de lecteur (5€) = Library </a:t>
            </a:r>
            <a:r>
              <a:rPr lang="fr-FR" sz="1600" i="1" dirty="0" err="1"/>
              <a:t>card</a:t>
            </a:r>
            <a:r>
              <a:rPr lang="fr-FR" sz="1600" i="1" dirty="0"/>
              <a:t> replacement (5€)</a:t>
            </a:r>
            <a:r>
              <a:rPr lang="fr-FR" sz="1600" dirty="0">
                <a:solidFill>
                  <a:schemeClr val="dk1"/>
                </a:solidFill>
              </a:rPr>
              <a:t>)</a:t>
            </a:r>
            <a:endParaRPr dirty="0"/>
          </a:p>
          <a:p>
            <a:pPr marL="285750" lvl="0" indent="-285750" algn="l" rtl="0">
              <a:lnSpc>
                <a:spcPct val="100000"/>
              </a:lnSpc>
              <a:spcBef>
                <a:spcPts val="0"/>
              </a:spcBef>
              <a:spcAft>
                <a:spcPts val="0"/>
              </a:spcAft>
              <a:buSzPts val="1600"/>
              <a:buChar char="⮚"/>
            </a:pPr>
            <a:r>
              <a:rPr lang="fr-FR" sz="1600" dirty="0">
                <a:solidFill>
                  <a:schemeClr val="dk1"/>
                </a:solidFill>
              </a:rPr>
              <a:t>Introduire la valeur de 5€</a:t>
            </a:r>
            <a:endParaRPr dirty="0"/>
          </a:p>
          <a:p>
            <a:pPr marL="285750" lvl="0" indent="-285750" algn="l" rtl="0">
              <a:lnSpc>
                <a:spcPct val="100000"/>
              </a:lnSpc>
              <a:spcBef>
                <a:spcPts val="0"/>
              </a:spcBef>
              <a:spcAft>
                <a:spcPts val="0"/>
              </a:spcAft>
              <a:buSzPts val="1600"/>
              <a:buChar char="⮚"/>
            </a:pPr>
            <a:r>
              <a:rPr lang="fr-FR" sz="1600" dirty="0">
                <a:solidFill>
                  <a:schemeClr val="dk1"/>
                </a:solidFill>
              </a:rPr>
              <a:t>Cliquer sur </a:t>
            </a:r>
            <a:r>
              <a:rPr lang="fr-FR" sz="1600" i="1" dirty="0" err="1">
                <a:solidFill>
                  <a:schemeClr val="dk1"/>
                </a:solidFill>
              </a:rPr>
              <a:t>Add</a:t>
            </a:r>
            <a:r>
              <a:rPr lang="fr-FR" sz="1400" dirty="0">
                <a:solidFill>
                  <a:schemeClr val="dk1"/>
                </a:solidFill>
              </a:rPr>
              <a:t>. </a:t>
            </a: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p:txBody>
      </p:sp>
      <p:pic>
        <p:nvPicPr>
          <p:cNvPr id="3" name="Image 2" descr="Une image contenant texte, capture d’écran, Police, nombre&#10;&#10;Le contenu généré par l’IA peut être incorrect.">
            <a:extLst>
              <a:ext uri="{FF2B5EF4-FFF2-40B4-BE49-F238E27FC236}">
                <a16:creationId xmlns:a16="http://schemas.microsoft.com/office/drawing/2014/main" id="{FA75C7FB-68D6-8048-1A08-D894AC2B2E5B}"/>
              </a:ext>
            </a:extLst>
          </p:cNvPr>
          <p:cNvPicPr>
            <a:picLocks noChangeAspect="1"/>
          </p:cNvPicPr>
          <p:nvPr/>
        </p:nvPicPr>
        <p:blipFill>
          <a:blip r:embed="rId3"/>
          <a:stretch>
            <a:fillRect/>
          </a:stretch>
        </p:blipFill>
        <p:spPr>
          <a:xfrm>
            <a:off x="2526714" y="2662432"/>
            <a:ext cx="3470775" cy="2115473"/>
          </a:xfrm>
          <a:prstGeom prst="rect">
            <a:avLst/>
          </a:prstGeom>
          <a:ln>
            <a:solidFill>
              <a:schemeClr val="tx1"/>
            </a:solid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32"/>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sz="2800" i="1" dirty="0"/>
              <a:t>Patron registration </a:t>
            </a:r>
            <a:r>
              <a:rPr lang="fr-FR" sz="2800" i="1" dirty="0" err="1"/>
              <a:t>fee</a:t>
            </a:r>
            <a:endParaRPr sz="2800" i="1" dirty="0"/>
          </a:p>
        </p:txBody>
      </p:sp>
      <p:sp>
        <p:nvSpPr>
          <p:cNvPr id="353" name="Google Shape;353;p32"/>
          <p:cNvSpPr txBox="1">
            <a:spLocks noGrp="1"/>
          </p:cNvSpPr>
          <p:nvPr>
            <p:ph type="body" idx="1"/>
          </p:nvPr>
        </p:nvSpPr>
        <p:spPr>
          <a:xfrm>
            <a:off x="315664" y="1183557"/>
            <a:ext cx="3738600" cy="2267135"/>
          </a:xfrm>
          <a:prstGeom prst="rect">
            <a:avLst/>
          </a:prstGeom>
          <a:noFill/>
          <a:ln>
            <a:noFill/>
          </a:ln>
        </p:spPr>
        <p:txBody>
          <a:bodyPr spcFirstLastPara="1" wrap="square" lIns="91425" tIns="45700" rIns="91425" bIns="45700" anchor="t" anchorCtr="0">
            <a:noAutofit/>
          </a:bodyPr>
          <a:lstStyle/>
          <a:p>
            <a:pPr marL="285750" lvl="0" indent="-285750" algn="l" rtl="0">
              <a:lnSpc>
                <a:spcPct val="100000"/>
              </a:lnSpc>
              <a:spcBef>
                <a:spcPts val="300"/>
              </a:spcBef>
              <a:spcAft>
                <a:spcPts val="0"/>
              </a:spcAft>
              <a:buSzPts val="1600"/>
              <a:buChar char="⮚"/>
            </a:pPr>
            <a:r>
              <a:rPr lang="fr-FR" sz="1600" dirty="0">
                <a:solidFill>
                  <a:schemeClr val="dk1"/>
                </a:solidFill>
              </a:rPr>
              <a:t>Encaisser les frais (en cash ou via </a:t>
            </a:r>
            <a:r>
              <a:rPr lang="fr-FR" sz="1600" dirty="0" err="1">
                <a:solidFill>
                  <a:schemeClr val="dk1"/>
                </a:solidFill>
              </a:rPr>
              <a:t>Payconiq</a:t>
            </a:r>
            <a:r>
              <a:rPr lang="fr-FR" sz="1600" dirty="0">
                <a:solidFill>
                  <a:schemeClr val="dk1"/>
                </a:solidFill>
              </a:rPr>
              <a:t>) en cliquant sur </a:t>
            </a:r>
            <a:r>
              <a:rPr lang="fr-FR" sz="1600" i="1" dirty="0" err="1">
                <a:solidFill>
                  <a:schemeClr val="dk1"/>
                </a:solidFill>
              </a:rPr>
              <a:t>Pay</a:t>
            </a:r>
            <a:endParaRPr sz="1600" i="1" dirty="0">
              <a:solidFill>
                <a:schemeClr val="dk1"/>
              </a:solidFill>
            </a:endParaRPr>
          </a:p>
        </p:txBody>
      </p:sp>
      <p:sp>
        <p:nvSpPr>
          <p:cNvPr id="355" name="Google Shape;355;p32"/>
          <p:cNvSpPr txBox="1"/>
          <p:nvPr/>
        </p:nvSpPr>
        <p:spPr>
          <a:xfrm>
            <a:off x="580950" y="3330498"/>
            <a:ext cx="7982100" cy="677078"/>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chemeClr val="dk1"/>
              </a:buClr>
              <a:buSzPts val="1600"/>
              <a:buFont typeface="Source Sans Pro"/>
              <a:buNone/>
            </a:pPr>
            <a:r>
              <a:rPr lang="fr-FR" sz="1600" b="1" i="0" u="none" strike="noStrike" cap="none" dirty="0">
                <a:solidFill>
                  <a:schemeClr val="dk1"/>
                </a:solidFill>
                <a:latin typeface="Source Sans Pro"/>
                <a:ea typeface="Source Sans Pro"/>
                <a:cs typeface="Source Sans Pro"/>
                <a:sym typeface="Source Sans Pro"/>
              </a:rPr>
              <a:t>Remarque :</a:t>
            </a:r>
            <a:r>
              <a:rPr lang="fr-FR" sz="1600" b="0" i="0" u="none" strike="noStrike" cap="none" dirty="0">
                <a:solidFill>
                  <a:schemeClr val="dk1"/>
                </a:solidFill>
                <a:latin typeface="Source Sans Pro"/>
                <a:ea typeface="Source Sans Pro"/>
                <a:cs typeface="Source Sans Pro"/>
                <a:sym typeface="Source Sans Pro"/>
              </a:rPr>
              <a:t> Pour le </a:t>
            </a:r>
            <a:r>
              <a:rPr lang="fr-FR" sz="1600" b="0" i="1" u="none" strike="noStrike" cap="none" dirty="0">
                <a:solidFill>
                  <a:schemeClr val="dk1"/>
                </a:solidFill>
                <a:latin typeface="Source Sans Pro"/>
                <a:ea typeface="Source Sans Pro"/>
                <a:cs typeface="Source Sans Pro"/>
                <a:sym typeface="Source Sans Pro"/>
              </a:rPr>
              <a:t>User Group  </a:t>
            </a:r>
            <a:r>
              <a:rPr lang="fr-FR" sz="1600" b="0" i="0" u="none" strike="noStrike" cap="none" dirty="0">
                <a:solidFill>
                  <a:schemeClr val="dk1"/>
                </a:solidFill>
                <a:latin typeface="Source Sans Pro"/>
                <a:ea typeface="Source Sans Pro"/>
                <a:cs typeface="Source Sans Pro"/>
                <a:sym typeface="Source Sans Pro"/>
              </a:rPr>
              <a:t>“Société, entreprise, profession juridique”, les frais de génération de la carte sont compris dans les 50€ de frais d’inscription.</a:t>
            </a:r>
            <a:endParaRPr sz="1600" b="0" i="0" u="none" strike="noStrike" cap="none" dirty="0">
              <a:solidFill>
                <a:schemeClr val="dk1"/>
              </a:solidFill>
              <a:latin typeface="Source Sans Pro"/>
              <a:ea typeface="Source Sans Pro"/>
              <a:cs typeface="Source Sans Pro"/>
              <a:sym typeface="Source Sans Pro"/>
            </a:endParaRPr>
          </a:p>
        </p:txBody>
      </p:sp>
      <p:pic>
        <p:nvPicPr>
          <p:cNvPr id="3" name="Image 2" descr="Une image contenant texte, capture d’écran, Police, logiciel&#10;&#10;Le contenu généré par l’IA peut être incorrect.">
            <a:extLst>
              <a:ext uri="{FF2B5EF4-FFF2-40B4-BE49-F238E27FC236}">
                <a16:creationId xmlns:a16="http://schemas.microsoft.com/office/drawing/2014/main" id="{825FF99F-42C9-D414-0B2A-77956318A3B7}"/>
              </a:ext>
            </a:extLst>
          </p:cNvPr>
          <p:cNvPicPr>
            <a:picLocks noChangeAspect="1"/>
          </p:cNvPicPr>
          <p:nvPr/>
        </p:nvPicPr>
        <p:blipFill>
          <a:blip r:embed="rId3"/>
          <a:stretch>
            <a:fillRect/>
          </a:stretch>
        </p:blipFill>
        <p:spPr>
          <a:xfrm>
            <a:off x="3573155" y="1183557"/>
            <a:ext cx="5061769" cy="1466043"/>
          </a:xfrm>
          <a:prstGeom prst="rect">
            <a:avLst/>
          </a:prstGeom>
          <a:ln>
            <a:solidFill>
              <a:schemeClr val="tx1"/>
            </a:solidFill>
          </a:ln>
        </p:spPr>
      </p:pic>
      <p:sp>
        <p:nvSpPr>
          <p:cNvPr id="4" name="Rectangle : coins arrondis 3">
            <a:extLst>
              <a:ext uri="{FF2B5EF4-FFF2-40B4-BE49-F238E27FC236}">
                <a16:creationId xmlns:a16="http://schemas.microsoft.com/office/drawing/2014/main" id="{0F09392B-CD95-A413-8615-9A7871BD8ABB}"/>
              </a:ext>
            </a:extLst>
          </p:cNvPr>
          <p:cNvSpPr/>
          <p:nvPr/>
        </p:nvSpPr>
        <p:spPr>
          <a:xfrm>
            <a:off x="8107200" y="1212357"/>
            <a:ext cx="374400" cy="270843"/>
          </a:xfrm>
          <a:prstGeom prst="roundRect">
            <a:avLst/>
          </a:prstGeom>
          <a:noFill/>
          <a:ln w="127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33"/>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800"/>
              <a:buFont typeface="Source Sans Pro"/>
              <a:buNone/>
            </a:pPr>
            <a:r>
              <a:rPr lang="fr-FR"/>
              <a:t>Table des matières</a:t>
            </a:r>
            <a:endParaRPr/>
          </a:p>
        </p:txBody>
      </p:sp>
      <p:sp>
        <p:nvSpPr>
          <p:cNvPr id="361" name="Google Shape;361;p33"/>
          <p:cNvSpPr txBox="1">
            <a:spLocks noGrp="1"/>
          </p:cNvSpPr>
          <p:nvPr>
            <p:ph type="body" idx="1"/>
          </p:nvPr>
        </p:nvSpPr>
        <p:spPr>
          <a:xfrm>
            <a:off x="315665" y="896112"/>
            <a:ext cx="8391642" cy="3917793"/>
          </a:xfrm>
          <a:prstGeom prst="rect">
            <a:avLst/>
          </a:prstGeom>
          <a:noFill/>
          <a:ln>
            <a:noFill/>
          </a:ln>
        </p:spPr>
        <p:txBody>
          <a:bodyPr spcFirstLastPara="1" wrap="square" lIns="91425" tIns="45700" rIns="91425" bIns="45700" anchor="t" anchorCtr="0">
            <a:noAutofit/>
          </a:bodyPr>
          <a:lstStyle/>
          <a:p>
            <a:pPr marL="285750" lvl="0" indent="-285750" algn="l" rtl="0">
              <a:lnSpc>
                <a:spcPct val="100000"/>
              </a:lnSpc>
              <a:spcBef>
                <a:spcPts val="0"/>
              </a:spcBef>
              <a:spcAft>
                <a:spcPts val="0"/>
              </a:spcAft>
              <a:buSzPts val="1600"/>
              <a:buChar char="⮚"/>
            </a:pPr>
            <a:r>
              <a:rPr lang="fr-FR" sz="1600" dirty="0">
                <a:solidFill>
                  <a:srgbClr val="A5A5A5"/>
                </a:solidFill>
              </a:rPr>
              <a:t>Généralités</a:t>
            </a:r>
            <a:endParaRPr dirty="0"/>
          </a:p>
          <a:p>
            <a:pPr marL="0" lvl="0" indent="0" algn="l" rtl="0">
              <a:lnSpc>
                <a:spcPct val="100000"/>
              </a:lnSpc>
              <a:spcBef>
                <a:spcPts val="0"/>
              </a:spcBef>
              <a:spcAft>
                <a:spcPts val="0"/>
              </a:spcAft>
              <a:buSzPts val="1600"/>
              <a:buNone/>
            </a:pPr>
            <a:endParaRPr sz="1600" dirty="0">
              <a:solidFill>
                <a:schemeClr val="dk1"/>
              </a:solidFill>
            </a:endParaRPr>
          </a:p>
          <a:p>
            <a:pPr marL="285750" lvl="0" indent="-285750" algn="l" rtl="0">
              <a:lnSpc>
                <a:spcPct val="100000"/>
              </a:lnSpc>
              <a:spcBef>
                <a:spcPts val="0"/>
              </a:spcBef>
              <a:spcAft>
                <a:spcPts val="0"/>
              </a:spcAft>
              <a:buSzPts val="1600"/>
              <a:buChar char="⮚"/>
            </a:pPr>
            <a:r>
              <a:rPr lang="fr-FR" sz="1600" b="1" dirty="0">
                <a:solidFill>
                  <a:schemeClr val="accent1"/>
                </a:solidFill>
              </a:rPr>
              <a:t>Inscriptions</a:t>
            </a:r>
            <a:endParaRPr b="1" dirty="0">
              <a:solidFill>
                <a:schemeClr val="accent1"/>
              </a:solidFill>
            </a:endParaRPr>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Création d’un usager dans Alma</a:t>
            </a:r>
            <a:endParaRPr dirty="0"/>
          </a:p>
          <a:p>
            <a:pPr marL="742950" lvl="1" indent="-285750" algn="l" rtl="0">
              <a:lnSpc>
                <a:spcPct val="100000"/>
              </a:lnSpc>
              <a:spcBef>
                <a:spcPts val="320"/>
              </a:spcBef>
              <a:spcAft>
                <a:spcPts val="0"/>
              </a:spcAft>
              <a:buSzPts val="1600"/>
              <a:buFont typeface="Arial"/>
              <a:buChar char="•"/>
            </a:pPr>
            <a:r>
              <a:rPr lang="fr-FR" i="1" dirty="0">
                <a:solidFill>
                  <a:srgbClr val="A5A5A5"/>
                </a:solidFill>
              </a:rPr>
              <a:t>Patron registration </a:t>
            </a:r>
            <a:r>
              <a:rPr lang="fr-FR" i="1" dirty="0" err="1">
                <a:solidFill>
                  <a:srgbClr val="A5A5A5"/>
                </a:solidFill>
              </a:rPr>
              <a:t>fee</a:t>
            </a:r>
            <a:endParaRPr i="1" dirty="0">
              <a:solidFill>
                <a:srgbClr val="A5A5A5"/>
              </a:solidFill>
            </a:endParaRPr>
          </a:p>
          <a:p>
            <a:pPr marL="742950" lvl="1" indent="-285750" algn="l" rtl="0">
              <a:lnSpc>
                <a:spcPct val="100000"/>
              </a:lnSpc>
              <a:spcBef>
                <a:spcPts val="320"/>
              </a:spcBef>
              <a:spcAft>
                <a:spcPts val="0"/>
              </a:spcAft>
              <a:buSzPts val="1600"/>
              <a:buFont typeface="Arial"/>
              <a:buChar char="•"/>
            </a:pPr>
            <a:r>
              <a:rPr lang="fr-FR" sz="1600" b="1" dirty="0"/>
              <a:t>Impression de la carte lecteur (Cyclope)</a:t>
            </a:r>
            <a:endParaRPr dirty="0"/>
          </a:p>
          <a:p>
            <a:pPr marL="457200" lvl="1" indent="0" algn="l" rtl="0">
              <a:lnSpc>
                <a:spcPct val="100000"/>
              </a:lnSpc>
              <a:spcBef>
                <a:spcPts val="320"/>
              </a:spcBef>
              <a:spcAft>
                <a:spcPts val="0"/>
              </a:spcAft>
              <a:buClr>
                <a:srgbClr val="D1D1C8"/>
              </a:buClr>
              <a:buSzPts val="1600"/>
              <a:buNone/>
            </a:pPr>
            <a:endParaRPr dirty="0">
              <a:solidFill>
                <a:srgbClr val="A5A5A5"/>
              </a:solidFill>
            </a:endParaRPr>
          </a:p>
          <a:p>
            <a:pPr marL="285750" lvl="0" indent="-285750" algn="l" rtl="0">
              <a:lnSpc>
                <a:spcPct val="100000"/>
              </a:lnSpc>
              <a:spcBef>
                <a:spcPts val="320"/>
              </a:spcBef>
              <a:spcAft>
                <a:spcPts val="0"/>
              </a:spcAft>
              <a:buClr>
                <a:schemeClr val="accent1"/>
              </a:buClr>
              <a:buSzPts val="1600"/>
              <a:buChar char="⮚"/>
            </a:pPr>
            <a:r>
              <a:rPr lang="fr-FR" sz="1600" dirty="0">
                <a:solidFill>
                  <a:srgbClr val="A5A5A5"/>
                </a:solidFill>
              </a:rPr>
              <a:t>Divers</a:t>
            </a:r>
            <a:endParaRPr dirty="0">
              <a:solidFill>
                <a:srgbClr val="A5A5A5"/>
              </a:solidFill>
            </a:endParaRPr>
          </a:p>
          <a:p>
            <a:pPr marL="742950" lvl="1" indent="-285750" algn="l" rtl="0">
              <a:lnSpc>
                <a:spcPct val="100000"/>
              </a:lnSpc>
              <a:spcBef>
                <a:spcPts val="320"/>
              </a:spcBef>
              <a:spcAft>
                <a:spcPts val="0"/>
              </a:spcAft>
              <a:buClr>
                <a:schemeClr val="accent1"/>
              </a:buClr>
              <a:buSzPts val="1600"/>
              <a:buFont typeface="Arial"/>
              <a:buChar char="•"/>
            </a:pPr>
            <a:r>
              <a:rPr lang="fr-FR" sz="1600" dirty="0">
                <a:solidFill>
                  <a:srgbClr val="A5A5A5"/>
                </a:solidFill>
              </a:rPr>
              <a:t>Activer un lecteur préinscrit</a:t>
            </a:r>
            <a:endParaRPr dirty="0">
              <a:solidFill>
                <a:srgbClr val="A5A5A5"/>
              </a:solidFill>
            </a:endParaRPr>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Modifier la fiche d’un usager B</a:t>
            </a:r>
            <a:endParaRPr dirty="0">
              <a:solidFill>
                <a:srgbClr val="A5A5A5"/>
              </a:solidFill>
            </a:endParaRPr>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Prolonger la fiche d’un usager B</a:t>
            </a:r>
            <a:endParaRPr dirty="0"/>
          </a:p>
          <a:p>
            <a:pPr marL="742950" lvl="1" indent="-285750" algn="l" rtl="0">
              <a:lnSpc>
                <a:spcPct val="100000"/>
              </a:lnSpc>
              <a:spcBef>
                <a:spcPts val="320"/>
              </a:spcBef>
              <a:spcAft>
                <a:spcPts val="0"/>
              </a:spcAft>
              <a:buSzPts val="1600"/>
              <a:buChar char="•"/>
            </a:pPr>
            <a:r>
              <a:rPr lang="fr-FR" sz="1600" dirty="0">
                <a:solidFill>
                  <a:srgbClr val="A5A5A5"/>
                </a:solidFill>
              </a:rPr>
              <a:t>Convertir un usager U, S ou C en un usager B</a:t>
            </a:r>
            <a:endParaRPr dirty="0"/>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Demander une nouvelle impression de carte</a:t>
            </a:r>
            <a:endParaRPr dirty="0"/>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Usagers BX</a:t>
            </a:r>
            <a:endParaRPr dirty="0">
              <a:solidFill>
                <a:srgbClr val="A5A5A5"/>
              </a:solidFill>
            </a:endParaRPr>
          </a:p>
          <a:p>
            <a:pPr marL="742950" lvl="1" indent="-196850" algn="l" rtl="0">
              <a:lnSpc>
                <a:spcPct val="100000"/>
              </a:lnSpc>
              <a:spcBef>
                <a:spcPts val="280"/>
              </a:spcBef>
              <a:spcAft>
                <a:spcPts val="0"/>
              </a:spcAft>
              <a:buClr>
                <a:schemeClr val="accent1"/>
              </a:buClr>
              <a:buSzPts val="1400"/>
              <a:buFont typeface="Arial"/>
              <a:buNone/>
            </a:pPr>
            <a:endParaRPr sz="1400" b="1" dirty="0">
              <a:solidFill>
                <a:srgbClr val="D1D1C8"/>
              </a:solidFill>
            </a:endParaRPr>
          </a:p>
          <a:p>
            <a:pPr marL="742950" lvl="1" indent="-184150" algn="l" rtl="0">
              <a:lnSpc>
                <a:spcPct val="100000"/>
              </a:lnSpc>
              <a:spcBef>
                <a:spcPts val="320"/>
              </a:spcBef>
              <a:spcAft>
                <a:spcPts val="0"/>
              </a:spcAft>
              <a:buClr>
                <a:schemeClr val="accent1"/>
              </a:buClr>
              <a:buSzPts val="1600"/>
              <a:buFont typeface="Arial"/>
              <a:buNone/>
            </a:pPr>
            <a:endParaRPr sz="1600" b="1" dirty="0">
              <a:solidFill>
                <a:srgbClr val="D1D1C8"/>
              </a:solidFill>
            </a:endParaRPr>
          </a:p>
          <a:p>
            <a:pPr marL="0" lvl="0" indent="0" algn="l" rtl="0">
              <a:lnSpc>
                <a:spcPct val="100000"/>
              </a:lnSpc>
              <a:spcBef>
                <a:spcPts val="300"/>
              </a:spcBef>
              <a:spcAft>
                <a:spcPts val="0"/>
              </a:spcAft>
              <a:buClr>
                <a:schemeClr val="dk1"/>
              </a:buClr>
              <a:buSzPts val="1500"/>
              <a:buNone/>
            </a:pPr>
            <a:endParaRPr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34"/>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sz="2800" dirty="0"/>
              <a:t>Impression de la carte lecteur (Cyclope)</a:t>
            </a:r>
            <a:endParaRPr dirty="0"/>
          </a:p>
        </p:txBody>
      </p:sp>
      <p:sp>
        <p:nvSpPr>
          <p:cNvPr id="367" name="Google Shape;367;p34"/>
          <p:cNvSpPr txBox="1">
            <a:spLocks noGrp="1"/>
          </p:cNvSpPr>
          <p:nvPr>
            <p:ph type="body" idx="1"/>
          </p:nvPr>
        </p:nvSpPr>
        <p:spPr>
          <a:xfrm>
            <a:off x="315665" y="896112"/>
            <a:ext cx="8391642" cy="3917793"/>
          </a:xfrm>
          <a:prstGeom prst="rect">
            <a:avLst/>
          </a:prstGeom>
          <a:noFill/>
          <a:ln>
            <a:noFill/>
          </a:ln>
        </p:spPr>
        <p:txBody>
          <a:bodyPr spcFirstLastPara="1" wrap="square" lIns="91425" tIns="45700" rIns="91425" bIns="45700" anchor="t" anchorCtr="0">
            <a:noAutofit/>
          </a:bodyPr>
          <a:lstStyle/>
          <a:p>
            <a:pPr marL="285750" lvl="0" indent="-190500" algn="l" rtl="0">
              <a:lnSpc>
                <a:spcPct val="100000"/>
              </a:lnSpc>
              <a:spcBef>
                <a:spcPts val="0"/>
              </a:spcBef>
              <a:spcAft>
                <a:spcPts val="0"/>
              </a:spcAft>
              <a:buSzPts val="1500"/>
              <a:buNone/>
            </a:pPr>
            <a:endParaRPr sz="1600" dirty="0"/>
          </a:p>
          <a:p>
            <a:pPr marL="285750" lvl="0" indent="-285750" algn="l" rtl="0">
              <a:lnSpc>
                <a:spcPct val="100000"/>
              </a:lnSpc>
              <a:spcBef>
                <a:spcPts val="0"/>
              </a:spcBef>
              <a:spcAft>
                <a:spcPts val="0"/>
              </a:spcAft>
              <a:buSzPts val="1500"/>
              <a:buChar char="⮚"/>
            </a:pPr>
            <a:r>
              <a:rPr lang="fr-FR" sz="1600" dirty="0"/>
              <a:t>Lors de cette phase du processus, l’usager reçoit une carte d’usager de bibliothèque.</a:t>
            </a:r>
            <a:endParaRPr dirty="0"/>
          </a:p>
          <a:p>
            <a:pPr marL="285750" lvl="0" indent="-285750" algn="l" rtl="0">
              <a:lnSpc>
                <a:spcPct val="100000"/>
              </a:lnSpc>
              <a:spcBef>
                <a:spcPts val="0"/>
              </a:spcBef>
              <a:spcAft>
                <a:spcPts val="0"/>
              </a:spcAft>
              <a:buSzPts val="1500"/>
              <a:buChar char="⮚"/>
            </a:pPr>
            <a:r>
              <a:rPr lang="fr-FR" sz="1600" dirty="0"/>
              <a:t>Permet de créer une carte en synchronisant une photo avec un profil d’Alma.</a:t>
            </a:r>
            <a:endParaRPr dirty="0"/>
          </a:p>
          <a:p>
            <a:pPr marL="0" lvl="0" indent="0" algn="l" rtl="0">
              <a:lnSpc>
                <a:spcPct val="100000"/>
              </a:lnSpc>
              <a:spcBef>
                <a:spcPts val="0"/>
              </a:spcBef>
              <a:spcAft>
                <a:spcPts val="0"/>
              </a:spcAft>
              <a:buSzPts val="1500"/>
              <a:buNone/>
            </a:pPr>
            <a:endParaRPr sz="1600" dirty="0"/>
          </a:p>
          <a:p>
            <a:pPr marL="285750" lvl="0" indent="-285750" algn="l" rtl="0">
              <a:lnSpc>
                <a:spcPct val="100000"/>
              </a:lnSpc>
              <a:spcBef>
                <a:spcPts val="0"/>
              </a:spcBef>
              <a:spcAft>
                <a:spcPts val="0"/>
              </a:spcAft>
              <a:buSzPts val="1500"/>
              <a:buChar char="⮚"/>
            </a:pPr>
            <a:r>
              <a:rPr lang="fr-FR" sz="1600" dirty="0"/>
              <a:t>How to :</a:t>
            </a:r>
            <a:endParaRPr dirty="0"/>
          </a:p>
          <a:p>
            <a:pPr marL="742950" lvl="1" indent="-285750" algn="l" rtl="0">
              <a:lnSpc>
                <a:spcPct val="100000"/>
              </a:lnSpc>
              <a:spcBef>
                <a:spcPts val="0"/>
              </a:spcBef>
              <a:spcAft>
                <a:spcPts val="0"/>
              </a:spcAft>
              <a:buSzPts val="1500"/>
              <a:buChar char="•"/>
            </a:pPr>
            <a:r>
              <a:rPr lang="fr-FR" sz="1600" dirty="0">
                <a:solidFill>
                  <a:schemeClr val="dk1"/>
                </a:solidFill>
              </a:rPr>
              <a:t>Procédures : </a:t>
            </a:r>
            <a:r>
              <a:rPr lang="fr-FR" sz="1600" u="sng" dirty="0">
                <a:solidFill>
                  <a:schemeClr val="hlink"/>
                </a:solidFill>
                <a:hlinkClick r:id="rId3"/>
              </a:rPr>
              <a:t>https://app.lib.uliege.be/alma/cyclope/</a:t>
            </a:r>
            <a:r>
              <a:rPr lang="fr-FR" sz="1600" dirty="0"/>
              <a:t> </a:t>
            </a:r>
            <a:endParaRPr dirty="0"/>
          </a:p>
          <a:p>
            <a:pPr marL="742950" lvl="1" indent="-285750" algn="l" rtl="0">
              <a:lnSpc>
                <a:spcPct val="100000"/>
              </a:lnSpc>
              <a:spcBef>
                <a:spcPts val="0"/>
              </a:spcBef>
              <a:spcAft>
                <a:spcPts val="0"/>
              </a:spcAft>
              <a:buSzPts val="1500"/>
              <a:buChar char="•"/>
            </a:pPr>
            <a:r>
              <a:rPr lang="fr-FR" sz="1600" dirty="0">
                <a:solidFill>
                  <a:schemeClr val="dk1"/>
                </a:solidFill>
              </a:rPr>
              <a:t>Installer Cyclope : </a:t>
            </a:r>
            <a:r>
              <a:rPr lang="fr-FR" sz="1600" u="sng" dirty="0">
                <a:solidFill>
                  <a:schemeClr val="hlink"/>
                </a:solidFill>
                <a:hlinkClick r:id="rId4"/>
              </a:rPr>
              <a:t>https://app.lib.uliege.be/alma/installer-cyclope-sur-un-poste/</a:t>
            </a:r>
            <a:r>
              <a:rPr lang="fr-FR" sz="1600" dirty="0"/>
              <a:t> </a:t>
            </a:r>
            <a:endParaRPr dirty="0"/>
          </a:p>
          <a:p>
            <a:pPr marL="0" lvl="0" indent="0" algn="l" rtl="0">
              <a:lnSpc>
                <a:spcPct val="100000"/>
              </a:lnSpc>
              <a:spcBef>
                <a:spcPts val="280"/>
              </a:spcBef>
              <a:spcAft>
                <a:spcPts val="0"/>
              </a:spcAft>
              <a:buSzPts val="1600"/>
              <a:buNone/>
            </a:pPr>
            <a:endParaRPr sz="16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35"/>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sz="2800" dirty="0"/>
              <a:t>Impression de la carte lecteur (Cyclope)</a:t>
            </a:r>
            <a:endParaRPr dirty="0"/>
          </a:p>
        </p:txBody>
      </p:sp>
      <p:sp>
        <p:nvSpPr>
          <p:cNvPr id="373" name="Google Shape;373;p35"/>
          <p:cNvSpPr txBox="1">
            <a:spLocks noGrp="1"/>
          </p:cNvSpPr>
          <p:nvPr>
            <p:ph type="body" idx="1"/>
          </p:nvPr>
        </p:nvSpPr>
        <p:spPr>
          <a:xfrm>
            <a:off x="315665" y="863824"/>
            <a:ext cx="7892876" cy="442032"/>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460"/>
              </a:spcBef>
              <a:spcAft>
                <a:spcPts val="0"/>
              </a:spcAft>
              <a:buClr>
                <a:schemeClr val="dk1"/>
              </a:buClr>
              <a:buSzPts val="2300"/>
              <a:buFont typeface="Arial"/>
              <a:buNone/>
            </a:pPr>
            <a:r>
              <a:rPr lang="fr-FR" sz="2400"/>
              <a:t>Se connecter</a:t>
            </a:r>
            <a:endParaRPr/>
          </a:p>
          <a:p>
            <a:pPr marL="457200" marR="0" lvl="0" indent="-228600" algn="l" rtl="0">
              <a:lnSpc>
                <a:spcPct val="100000"/>
              </a:lnSpc>
              <a:spcBef>
                <a:spcPts val="460"/>
              </a:spcBef>
              <a:spcAft>
                <a:spcPts val="0"/>
              </a:spcAft>
              <a:buClr>
                <a:schemeClr val="dk1"/>
              </a:buClr>
              <a:buSzPts val="2300"/>
              <a:buFont typeface="Arial"/>
              <a:buNone/>
            </a:pPr>
            <a:endParaRPr/>
          </a:p>
        </p:txBody>
      </p:sp>
      <p:sp>
        <p:nvSpPr>
          <p:cNvPr id="374" name="Google Shape;374;p35"/>
          <p:cNvSpPr txBox="1"/>
          <p:nvPr/>
        </p:nvSpPr>
        <p:spPr>
          <a:xfrm>
            <a:off x="404051" y="1699602"/>
            <a:ext cx="3628049" cy="1604252"/>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accent1"/>
              </a:buClr>
              <a:buSzPts val="1600"/>
              <a:buFont typeface="Noto Sans Symbols"/>
              <a:buChar char="⮚"/>
            </a:pPr>
            <a:r>
              <a:rPr lang="fr-FR" sz="1600" b="0" i="0" u="none" strike="noStrike" cap="none" dirty="0">
                <a:solidFill>
                  <a:schemeClr val="dk1"/>
                </a:solidFill>
                <a:latin typeface="Source Sans Pro"/>
                <a:ea typeface="Source Sans Pro"/>
                <a:cs typeface="Source Sans Pro"/>
                <a:sym typeface="Source Sans Pro"/>
              </a:rPr>
              <a:t>Identifiez-vous dans Cyclope. </a:t>
            </a:r>
            <a:endParaRPr dirty="0"/>
          </a:p>
          <a:p>
            <a:pPr marL="285750" marR="0" lvl="0" indent="-285750" algn="l" rtl="0">
              <a:lnSpc>
                <a:spcPct val="100000"/>
              </a:lnSpc>
              <a:spcBef>
                <a:spcPts val="0"/>
              </a:spcBef>
              <a:spcAft>
                <a:spcPts val="0"/>
              </a:spcAft>
              <a:buClr>
                <a:schemeClr val="accent1"/>
              </a:buClr>
              <a:buSzPts val="1600"/>
              <a:buFont typeface="Noto Sans Symbols"/>
              <a:buChar char="⮚"/>
            </a:pPr>
            <a:r>
              <a:rPr lang="fr-FR" sz="1600" b="0" i="0" u="none" strike="noStrike" cap="none" dirty="0">
                <a:solidFill>
                  <a:schemeClr val="dk1"/>
                </a:solidFill>
                <a:latin typeface="Source Sans Pro"/>
                <a:ea typeface="Source Sans Pro"/>
                <a:cs typeface="Source Sans Pro"/>
                <a:sym typeface="Source Sans Pro"/>
              </a:rPr>
              <a:t>Cliquez sur l’icône "Cyclope" dans la barre des tâches, une fenêtre d'identification s'ouvre. Entrez vos identifiants et mot de passe ULiège</a:t>
            </a:r>
            <a:endParaRPr dirty="0"/>
          </a:p>
        </p:txBody>
      </p:sp>
      <p:pic>
        <p:nvPicPr>
          <p:cNvPr id="375" name="Google Shape;375;p35"/>
          <p:cNvPicPr preferRelativeResize="0"/>
          <p:nvPr/>
        </p:nvPicPr>
        <p:blipFill rotWithShape="1">
          <a:blip r:embed="rId3">
            <a:alphaModFix/>
          </a:blip>
          <a:srcRect/>
          <a:stretch/>
        </p:blipFill>
        <p:spPr>
          <a:xfrm>
            <a:off x="4120485" y="1562925"/>
            <a:ext cx="4707850" cy="2017650"/>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36"/>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sz="2800" dirty="0"/>
              <a:t>Impression de la carte lecteur (Cyclope)</a:t>
            </a:r>
            <a:endParaRPr dirty="0"/>
          </a:p>
        </p:txBody>
      </p:sp>
      <p:sp>
        <p:nvSpPr>
          <p:cNvPr id="381" name="Google Shape;381;p36"/>
          <p:cNvSpPr txBox="1">
            <a:spLocks noGrp="1"/>
          </p:cNvSpPr>
          <p:nvPr>
            <p:ph type="body" idx="1"/>
          </p:nvPr>
        </p:nvSpPr>
        <p:spPr>
          <a:xfrm>
            <a:off x="315665" y="863824"/>
            <a:ext cx="7892876" cy="442032"/>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460"/>
              </a:spcBef>
              <a:spcAft>
                <a:spcPts val="0"/>
              </a:spcAft>
              <a:buClr>
                <a:schemeClr val="dk1"/>
              </a:buClr>
              <a:buSzPts val="2300"/>
              <a:buFont typeface="Arial"/>
              <a:buNone/>
            </a:pPr>
            <a:r>
              <a:rPr lang="fr-FR" sz="2400"/>
              <a:t>Trombinoscope</a:t>
            </a:r>
            <a:endParaRPr/>
          </a:p>
          <a:p>
            <a:pPr marL="457200" marR="0" lvl="0" indent="-228600" algn="l" rtl="0">
              <a:lnSpc>
                <a:spcPct val="100000"/>
              </a:lnSpc>
              <a:spcBef>
                <a:spcPts val="460"/>
              </a:spcBef>
              <a:spcAft>
                <a:spcPts val="0"/>
              </a:spcAft>
              <a:buClr>
                <a:schemeClr val="dk1"/>
              </a:buClr>
              <a:buSzPts val="2300"/>
              <a:buFont typeface="Arial"/>
              <a:buNone/>
            </a:pPr>
            <a:endParaRPr/>
          </a:p>
        </p:txBody>
      </p:sp>
      <p:sp>
        <p:nvSpPr>
          <p:cNvPr id="382" name="Google Shape;382;p36"/>
          <p:cNvSpPr txBox="1"/>
          <p:nvPr/>
        </p:nvSpPr>
        <p:spPr>
          <a:xfrm>
            <a:off x="404051" y="1699602"/>
            <a:ext cx="4488323" cy="1785198"/>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accent1"/>
              </a:buClr>
              <a:buSzPts val="1600"/>
              <a:buFont typeface="Noto Sans Symbols"/>
              <a:buChar char="⮚"/>
            </a:pPr>
            <a:r>
              <a:rPr lang="fr-FR" sz="1600" b="0" i="0" u="none" strike="noStrike" cap="none" dirty="0">
                <a:solidFill>
                  <a:schemeClr val="dk1"/>
                </a:solidFill>
                <a:latin typeface="Source Sans Pro"/>
                <a:ea typeface="Source Sans Pro"/>
                <a:cs typeface="Source Sans Pro"/>
                <a:sym typeface="Source Sans Pro"/>
              </a:rPr>
              <a:t>Vous pouvez accéder à la fonction d’association d’une photo avec un usager B créé dans Alma et pour lequel le plugin a été activé.</a:t>
            </a:r>
          </a:p>
          <a:p>
            <a:pPr marL="285750" marR="0" lvl="0" indent="-285750" algn="l" rtl="0">
              <a:lnSpc>
                <a:spcPct val="100000"/>
              </a:lnSpc>
              <a:spcBef>
                <a:spcPts val="0"/>
              </a:spcBef>
              <a:spcAft>
                <a:spcPts val="0"/>
              </a:spcAft>
              <a:buClr>
                <a:schemeClr val="accent1"/>
              </a:buClr>
              <a:buSzPts val="1600"/>
              <a:buFont typeface="Noto Sans Symbols"/>
              <a:buChar char="⮚"/>
            </a:pPr>
            <a:r>
              <a:rPr lang="fr-FR" sz="1600" dirty="0">
                <a:solidFill>
                  <a:schemeClr val="dk1"/>
                </a:solidFill>
                <a:latin typeface="Source Sans Pro"/>
                <a:ea typeface="Source Sans Pro"/>
                <a:cs typeface="Source Sans Pro"/>
                <a:sym typeface="Source Sans Pro"/>
              </a:rPr>
              <a:t>O</a:t>
            </a:r>
            <a:r>
              <a:rPr lang="fr-FR" sz="1600" b="0" i="0" u="none" strike="noStrike" cap="none" dirty="0">
                <a:solidFill>
                  <a:schemeClr val="dk1"/>
                </a:solidFill>
                <a:latin typeface="Source Sans Pro"/>
                <a:ea typeface="Source Sans Pro"/>
                <a:cs typeface="Source Sans Pro"/>
                <a:sym typeface="Source Sans Pro"/>
              </a:rPr>
              <a:t>uvrir le trombinoscope : click droit sur l’icône Cyclope et  sélectionner : « Photos </a:t>
            </a:r>
            <a:r>
              <a:rPr lang="fr-FR" sz="1600" b="0" i="0" u="none" strike="noStrike" cap="none" dirty="0" err="1">
                <a:solidFill>
                  <a:schemeClr val="dk1"/>
                </a:solidFill>
                <a:latin typeface="Source Sans Pro"/>
                <a:ea typeface="Source Sans Pro"/>
                <a:cs typeface="Source Sans Pro"/>
                <a:sym typeface="Source Sans Pro"/>
              </a:rPr>
              <a:t>trombi</a:t>
            </a:r>
            <a:r>
              <a:rPr lang="fr-FR" sz="1600" b="0" i="0" u="none" strike="noStrike" cap="none" dirty="0">
                <a:solidFill>
                  <a:schemeClr val="dk1"/>
                </a:solidFill>
                <a:latin typeface="Source Sans Pro"/>
                <a:ea typeface="Source Sans Pro"/>
                <a:cs typeface="Source Sans Pro"/>
                <a:sym typeface="Source Sans Pro"/>
              </a:rPr>
              <a:t>. Bibli. ».</a:t>
            </a:r>
            <a:endParaRPr dirty="0"/>
          </a:p>
        </p:txBody>
      </p:sp>
      <p:pic>
        <p:nvPicPr>
          <p:cNvPr id="3" name="Image 2">
            <a:extLst>
              <a:ext uri="{FF2B5EF4-FFF2-40B4-BE49-F238E27FC236}">
                <a16:creationId xmlns:a16="http://schemas.microsoft.com/office/drawing/2014/main" id="{7FE9D554-626D-6871-9316-3B93D9157B17}"/>
              </a:ext>
            </a:extLst>
          </p:cNvPr>
          <p:cNvPicPr>
            <a:picLocks noChangeAspect="1"/>
          </p:cNvPicPr>
          <p:nvPr/>
        </p:nvPicPr>
        <p:blipFill>
          <a:blip r:embed="rId3"/>
          <a:stretch>
            <a:fillRect/>
          </a:stretch>
        </p:blipFill>
        <p:spPr>
          <a:xfrm>
            <a:off x="5148308" y="1828696"/>
            <a:ext cx="2562583" cy="1486107"/>
          </a:xfrm>
          <a:prstGeom prst="rect">
            <a:avLst/>
          </a:prstGeom>
        </p:spPr>
      </p:pic>
      <p:sp>
        <p:nvSpPr>
          <p:cNvPr id="4" name="Rectangle : coins arrondis 3">
            <a:extLst>
              <a:ext uri="{FF2B5EF4-FFF2-40B4-BE49-F238E27FC236}">
                <a16:creationId xmlns:a16="http://schemas.microsoft.com/office/drawing/2014/main" id="{9D246FD0-5A7F-ABA9-91D6-3088AAE7BE4D}"/>
              </a:ext>
            </a:extLst>
          </p:cNvPr>
          <p:cNvSpPr/>
          <p:nvPr/>
        </p:nvSpPr>
        <p:spPr>
          <a:xfrm>
            <a:off x="5421600" y="3052800"/>
            <a:ext cx="388800" cy="237600"/>
          </a:xfrm>
          <a:prstGeom prst="roundRect">
            <a:avLst/>
          </a:prstGeom>
          <a:noFill/>
          <a:ln w="127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FA903AA8-01BA-611D-0BB5-265C5F67749F}"/>
              </a:ext>
            </a:extLst>
          </p:cNvPr>
          <p:cNvSpPr/>
          <p:nvPr/>
        </p:nvSpPr>
        <p:spPr>
          <a:xfrm>
            <a:off x="5703600" y="1911175"/>
            <a:ext cx="1424400" cy="237600"/>
          </a:xfrm>
          <a:prstGeom prst="roundRect">
            <a:avLst/>
          </a:prstGeom>
          <a:noFill/>
          <a:ln w="127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37"/>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sz="2800" dirty="0"/>
              <a:t>Impression de la carte lecteur (Cyclope)</a:t>
            </a:r>
            <a:endParaRPr dirty="0"/>
          </a:p>
        </p:txBody>
      </p:sp>
      <p:sp>
        <p:nvSpPr>
          <p:cNvPr id="389" name="Google Shape;389;p37"/>
          <p:cNvSpPr txBox="1">
            <a:spLocks noGrp="1"/>
          </p:cNvSpPr>
          <p:nvPr>
            <p:ph type="body" idx="1"/>
          </p:nvPr>
        </p:nvSpPr>
        <p:spPr>
          <a:xfrm>
            <a:off x="315665" y="863824"/>
            <a:ext cx="7892876" cy="442032"/>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460"/>
              </a:spcBef>
              <a:spcAft>
                <a:spcPts val="0"/>
              </a:spcAft>
              <a:buClr>
                <a:schemeClr val="dk1"/>
              </a:buClr>
              <a:buSzPts val="2300"/>
              <a:buFont typeface="Arial"/>
              <a:buNone/>
            </a:pPr>
            <a:r>
              <a:rPr lang="fr-FR" sz="2400"/>
              <a:t>Trombinoscope</a:t>
            </a:r>
            <a:endParaRPr/>
          </a:p>
          <a:p>
            <a:pPr marL="457200" marR="0" lvl="0" indent="-228600" algn="l" rtl="0">
              <a:lnSpc>
                <a:spcPct val="100000"/>
              </a:lnSpc>
              <a:spcBef>
                <a:spcPts val="460"/>
              </a:spcBef>
              <a:spcAft>
                <a:spcPts val="0"/>
              </a:spcAft>
              <a:buClr>
                <a:schemeClr val="dk1"/>
              </a:buClr>
              <a:buSzPts val="2300"/>
              <a:buFont typeface="Arial"/>
              <a:buNone/>
            </a:pPr>
            <a:endParaRPr/>
          </a:p>
        </p:txBody>
      </p:sp>
      <p:sp>
        <p:nvSpPr>
          <p:cNvPr id="390" name="Google Shape;390;p37"/>
          <p:cNvSpPr txBox="1">
            <a:spLocks noGrp="1"/>
          </p:cNvSpPr>
          <p:nvPr>
            <p:ph type="body" idx="2"/>
          </p:nvPr>
        </p:nvSpPr>
        <p:spPr>
          <a:xfrm>
            <a:off x="315665" y="1420368"/>
            <a:ext cx="8391642" cy="3393537"/>
          </a:xfrm>
          <a:prstGeom prst="rect">
            <a:avLst/>
          </a:prstGeom>
          <a:noFill/>
          <a:ln>
            <a:noFill/>
          </a:ln>
        </p:spPr>
        <p:txBody>
          <a:bodyPr spcFirstLastPara="1" wrap="square" lIns="91425" tIns="45700" rIns="91425" bIns="45700" anchor="t" anchorCtr="0">
            <a:noAutofit/>
          </a:bodyPr>
          <a:lstStyle/>
          <a:p>
            <a:pPr marL="285750" indent="-285750">
              <a:spcBef>
                <a:spcPts val="0"/>
              </a:spcBef>
            </a:pPr>
            <a:r>
              <a:rPr lang="fr-FR" sz="1600" dirty="0"/>
              <a:t>Deux options:</a:t>
            </a:r>
            <a:endParaRPr dirty="0"/>
          </a:p>
          <a:p>
            <a:pPr marL="742950" lvl="1" indent="-285750" algn="l" rtl="0">
              <a:lnSpc>
                <a:spcPct val="100000"/>
              </a:lnSpc>
              <a:spcBef>
                <a:spcPts val="0"/>
              </a:spcBef>
              <a:spcAft>
                <a:spcPts val="0"/>
              </a:spcAft>
              <a:buSzPts val="1500"/>
              <a:buChar char="•"/>
            </a:pPr>
            <a:r>
              <a:rPr lang="fr-FR" sz="1400" b="1" dirty="0">
                <a:solidFill>
                  <a:schemeClr val="dk1"/>
                </a:solidFill>
              </a:rPr>
              <a:t>Prendre photo </a:t>
            </a:r>
            <a:r>
              <a:rPr lang="fr-FR" sz="1400" dirty="0">
                <a:solidFill>
                  <a:schemeClr val="dk1"/>
                </a:solidFill>
              </a:rPr>
              <a:t>: permet de prendre la photo d’un usager avec une webcam. La fenêtre permettant de faire une photo s’ouvre pendant 60 secondes. </a:t>
            </a:r>
            <a:endParaRPr dirty="0"/>
          </a:p>
          <a:p>
            <a:pPr marL="742950" lvl="1" indent="-285750" algn="l" rtl="0">
              <a:lnSpc>
                <a:spcPct val="100000"/>
              </a:lnSpc>
              <a:spcBef>
                <a:spcPts val="0"/>
              </a:spcBef>
              <a:spcAft>
                <a:spcPts val="0"/>
              </a:spcAft>
              <a:buSzPts val="1500"/>
              <a:buChar char="•"/>
            </a:pPr>
            <a:r>
              <a:rPr lang="fr-FR" sz="1400" b="1" dirty="0">
                <a:solidFill>
                  <a:schemeClr val="dk1"/>
                </a:solidFill>
              </a:rPr>
              <a:t>Charger photo </a:t>
            </a:r>
            <a:r>
              <a:rPr lang="fr-FR" sz="1400" dirty="0">
                <a:solidFill>
                  <a:schemeClr val="dk1"/>
                </a:solidFill>
              </a:rPr>
              <a:t>: permet de charger sur Cyclope une photo déjà disponible sur le poste. Par exemple dans le cas où celle-ci aurait été communiquée par l’usager à l’opérateur.</a:t>
            </a: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p:txBody>
      </p:sp>
      <p:pic>
        <p:nvPicPr>
          <p:cNvPr id="3" name="Image 2">
            <a:extLst>
              <a:ext uri="{FF2B5EF4-FFF2-40B4-BE49-F238E27FC236}">
                <a16:creationId xmlns:a16="http://schemas.microsoft.com/office/drawing/2014/main" id="{778DC095-2C7D-789C-A0DE-840E328BE759}"/>
              </a:ext>
            </a:extLst>
          </p:cNvPr>
          <p:cNvPicPr>
            <a:picLocks noChangeAspect="1"/>
          </p:cNvPicPr>
          <p:nvPr/>
        </p:nvPicPr>
        <p:blipFill>
          <a:blip r:embed="rId3"/>
          <a:stretch>
            <a:fillRect/>
          </a:stretch>
        </p:blipFill>
        <p:spPr>
          <a:xfrm>
            <a:off x="2239611" y="2712208"/>
            <a:ext cx="4543749" cy="2101697"/>
          </a:xfrm>
          <a:prstGeom prst="rect">
            <a:avLst/>
          </a:prstGeom>
        </p:spPr>
      </p:pic>
      <p:sp>
        <p:nvSpPr>
          <p:cNvPr id="4" name="Rectangle : coins arrondis 3">
            <a:extLst>
              <a:ext uri="{FF2B5EF4-FFF2-40B4-BE49-F238E27FC236}">
                <a16:creationId xmlns:a16="http://schemas.microsoft.com/office/drawing/2014/main" id="{AE751BBB-1A34-0A2C-2F29-4F6282EFBBB9}"/>
              </a:ext>
            </a:extLst>
          </p:cNvPr>
          <p:cNvSpPr/>
          <p:nvPr/>
        </p:nvSpPr>
        <p:spPr>
          <a:xfrm>
            <a:off x="3658800" y="2937136"/>
            <a:ext cx="1201200" cy="237600"/>
          </a:xfrm>
          <a:prstGeom prst="roundRect">
            <a:avLst/>
          </a:prstGeom>
          <a:noFill/>
          <a:ln w="127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1704448-AF0D-E98A-E511-8884EF278D77}"/>
              </a:ext>
            </a:extLst>
          </p:cNvPr>
          <p:cNvSpPr/>
          <p:nvPr/>
        </p:nvSpPr>
        <p:spPr>
          <a:xfrm>
            <a:off x="3658800" y="3318048"/>
            <a:ext cx="1201200" cy="237600"/>
          </a:xfrm>
          <a:prstGeom prst="roundRect">
            <a:avLst/>
          </a:prstGeom>
          <a:noFill/>
          <a:ln w="127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38"/>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sz="2800" dirty="0"/>
              <a:t>Impression de la carte lecteur (Cyclope)</a:t>
            </a:r>
            <a:endParaRPr dirty="0"/>
          </a:p>
        </p:txBody>
      </p:sp>
      <p:sp>
        <p:nvSpPr>
          <p:cNvPr id="397" name="Google Shape;397;p38"/>
          <p:cNvSpPr txBox="1">
            <a:spLocks noGrp="1"/>
          </p:cNvSpPr>
          <p:nvPr>
            <p:ph type="body" idx="1"/>
          </p:nvPr>
        </p:nvSpPr>
        <p:spPr>
          <a:xfrm>
            <a:off x="315665" y="863824"/>
            <a:ext cx="7892876" cy="442032"/>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460"/>
              </a:spcBef>
              <a:spcAft>
                <a:spcPts val="0"/>
              </a:spcAft>
              <a:buClr>
                <a:schemeClr val="dk1"/>
              </a:buClr>
              <a:buSzPts val="2300"/>
              <a:buFont typeface="Arial"/>
              <a:buNone/>
            </a:pPr>
            <a:r>
              <a:rPr lang="fr-FR" sz="2400" dirty="0"/>
              <a:t>Prendre photo</a:t>
            </a:r>
            <a:endParaRPr dirty="0"/>
          </a:p>
          <a:p>
            <a:pPr marL="457200" marR="0" lvl="0" indent="-228600" algn="l" rtl="0">
              <a:lnSpc>
                <a:spcPct val="100000"/>
              </a:lnSpc>
              <a:spcBef>
                <a:spcPts val="460"/>
              </a:spcBef>
              <a:spcAft>
                <a:spcPts val="0"/>
              </a:spcAft>
              <a:buClr>
                <a:schemeClr val="dk1"/>
              </a:buClr>
              <a:buSzPts val="2300"/>
              <a:buFont typeface="Arial"/>
              <a:buNone/>
            </a:pPr>
            <a:endParaRPr dirty="0"/>
          </a:p>
        </p:txBody>
      </p:sp>
      <p:sp>
        <p:nvSpPr>
          <p:cNvPr id="398" name="Google Shape;398;p38"/>
          <p:cNvSpPr txBox="1"/>
          <p:nvPr/>
        </p:nvSpPr>
        <p:spPr>
          <a:xfrm>
            <a:off x="484572" y="1557827"/>
            <a:ext cx="4664768" cy="898371"/>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accent1"/>
              </a:buClr>
              <a:buSzPts val="1600"/>
              <a:buFont typeface="Noto Sans Symbols"/>
              <a:buChar char="⮚"/>
            </a:pPr>
            <a:r>
              <a:rPr lang="fr-FR" sz="1600" b="0" i="0" u="none" strike="noStrike" cap="none" dirty="0">
                <a:solidFill>
                  <a:schemeClr val="dk1"/>
                </a:solidFill>
                <a:latin typeface="Source Sans Pro"/>
                <a:ea typeface="Source Sans Pro"/>
                <a:cs typeface="Source Sans Pro"/>
                <a:sym typeface="Source Sans Pro"/>
              </a:rPr>
              <a:t>Cliquer sur « Prendre la photo  ».</a:t>
            </a:r>
            <a:endParaRPr dirty="0"/>
          </a:p>
          <a:p>
            <a:pPr marL="285750" marR="0" lvl="0" indent="-285750" algn="l" rtl="0">
              <a:lnSpc>
                <a:spcPct val="100000"/>
              </a:lnSpc>
              <a:spcBef>
                <a:spcPts val="300"/>
              </a:spcBef>
              <a:spcAft>
                <a:spcPts val="0"/>
              </a:spcAft>
              <a:buClr>
                <a:schemeClr val="accent1"/>
              </a:buClr>
              <a:buSzPts val="1600"/>
              <a:buFont typeface="Noto Sans Symbols"/>
              <a:buChar char="⮚"/>
            </a:pPr>
            <a:r>
              <a:rPr lang="fr-FR" sz="1600" b="0" i="0" u="none" strike="noStrike" cap="none" dirty="0">
                <a:solidFill>
                  <a:schemeClr val="dk1"/>
                </a:solidFill>
                <a:latin typeface="Source Sans Pro"/>
                <a:ea typeface="Source Sans Pro"/>
                <a:cs typeface="Source Sans Pro"/>
                <a:sym typeface="Source Sans Pro"/>
              </a:rPr>
              <a:t>Vous avez 60 secondes pour prendre une photo.</a:t>
            </a:r>
            <a:endParaRPr dirty="0"/>
          </a:p>
          <a:p>
            <a:pPr marL="285750" marR="0" lvl="0" indent="-190500" algn="l" rtl="0">
              <a:lnSpc>
                <a:spcPct val="100000"/>
              </a:lnSpc>
              <a:spcBef>
                <a:spcPts val="300"/>
              </a:spcBef>
              <a:spcAft>
                <a:spcPts val="0"/>
              </a:spcAft>
              <a:buClr>
                <a:schemeClr val="dk1"/>
              </a:buClr>
              <a:buSzPts val="1500"/>
              <a:buFont typeface="Source Sans Pro"/>
              <a:buNone/>
            </a:pPr>
            <a:endParaRPr sz="1500" b="0" i="0" u="none" strike="noStrike" cap="none" dirty="0">
              <a:solidFill>
                <a:schemeClr val="dk1"/>
              </a:solidFill>
              <a:latin typeface="Source Sans Pro"/>
              <a:ea typeface="Source Sans Pro"/>
              <a:cs typeface="Source Sans Pro"/>
              <a:sym typeface="Source Sans Pro"/>
            </a:endParaRPr>
          </a:p>
        </p:txBody>
      </p:sp>
      <p:pic>
        <p:nvPicPr>
          <p:cNvPr id="399" name="Google Shape;399;p38"/>
          <p:cNvPicPr preferRelativeResize="0"/>
          <p:nvPr/>
        </p:nvPicPr>
        <p:blipFill rotWithShape="1">
          <a:blip r:embed="rId3">
            <a:alphaModFix/>
          </a:blip>
          <a:srcRect/>
          <a:stretch/>
        </p:blipFill>
        <p:spPr>
          <a:xfrm>
            <a:off x="5149340" y="1155165"/>
            <a:ext cx="3270102" cy="2602067"/>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39"/>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sz="2800" dirty="0"/>
              <a:t>Impression de la carte lecteur (Cyclope)</a:t>
            </a:r>
            <a:endParaRPr dirty="0"/>
          </a:p>
        </p:txBody>
      </p:sp>
      <p:sp>
        <p:nvSpPr>
          <p:cNvPr id="405" name="Google Shape;405;p39"/>
          <p:cNvSpPr txBox="1">
            <a:spLocks noGrp="1"/>
          </p:cNvSpPr>
          <p:nvPr>
            <p:ph type="body" idx="1"/>
          </p:nvPr>
        </p:nvSpPr>
        <p:spPr>
          <a:xfrm>
            <a:off x="315665" y="863824"/>
            <a:ext cx="7892876" cy="442032"/>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460"/>
              </a:spcBef>
              <a:spcAft>
                <a:spcPts val="0"/>
              </a:spcAft>
              <a:buClr>
                <a:schemeClr val="dk1"/>
              </a:buClr>
              <a:buSzPts val="2300"/>
              <a:buFont typeface="Arial"/>
              <a:buNone/>
            </a:pPr>
            <a:r>
              <a:rPr lang="fr-FR" sz="2400" dirty="0"/>
              <a:t>Prendre photo</a:t>
            </a:r>
            <a:endParaRPr dirty="0"/>
          </a:p>
          <a:p>
            <a:pPr marL="457200" marR="0" lvl="0" indent="-228600" algn="l" rtl="0">
              <a:lnSpc>
                <a:spcPct val="100000"/>
              </a:lnSpc>
              <a:spcBef>
                <a:spcPts val="460"/>
              </a:spcBef>
              <a:spcAft>
                <a:spcPts val="0"/>
              </a:spcAft>
              <a:buClr>
                <a:schemeClr val="dk1"/>
              </a:buClr>
              <a:buSzPts val="2300"/>
              <a:buFont typeface="Arial"/>
              <a:buNone/>
            </a:pPr>
            <a:endParaRPr dirty="0"/>
          </a:p>
        </p:txBody>
      </p:sp>
      <p:sp>
        <p:nvSpPr>
          <p:cNvPr id="406" name="Google Shape;406;p39"/>
          <p:cNvSpPr txBox="1"/>
          <p:nvPr/>
        </p:nvSpPr>
        <p:spPr>
          <a:xfrm>
            <a:off x="224859" y="1612337"/>
            <a:ext cx="5015288" cy="1931798"/>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accent1"/>
              </a:buClr>
              <a:buSzPts val="1600"/>
              <a:buFont typeface="Noto Sans Symbols"/>
              <a:buChar char="⮚"/>
            </a:pPr>
            <a:r>
              <a:rPr lang="fr-FR" sz="1600" b="0" i="0" u="none" strike="noStrike" cap="none" dirty="0">
                <a:solidFill>
                  <a:schemeClr val="dk1"/>
                </a:solidFill>
                <a:latin typeface="Source Sans Pro"/>
                <a:ea typeface="Source Sans Pro"/>
                <a:cs typeface="Source Sans Pro"/>
                <a:sym typeface="Source Sans Pro"/>
              </a:rPr>
              <a:t>Trois choix s’offrent à vous une fois la photo prise:</a:t>
            </a:r>
            <a:endParaRPr dirty="0"/>
          </a:p>
          <a:p>
            <a:pPr marL="742950" marR="0" lvl="1" indent="-285750" algn="l" rtl="0">
              <a:lnSpc>
                <a:spcPct val="100000"/>
              </a:lnSpc>
              <a:spcBef>
                <a:spcPts val="0"/>
              </a:spcBef>
              <a:spcAft>
                <a:spcPts val="0"/>
              </a:spcAft>
              <a:buClr>
                <a:schemeClr val="accent1"/>
              </a:buClr>
              <a:buSzPts val="1600"/>
              <a:buFont typeface="Arial"/>
              <a:buChar char="•"/>
            </a:pPr>
            <a:r>
              <a:rPr lang="fr-FR" sz="1600" b="0" i="0" u="none" strike="noStrike" cap="none" dirty="0">
                <a:solidFill>
                  <a:schemeClr val="dk1"/>
                </a:solidFill>
                <a:latin typeface="Source Sans Pro"/>
                <a:ea typeface="Source Sans Pro"/>
                <a:cs typeface="Source Sans Pro"/>
                <a:sym typeface="Source Sans Pro"/>
              </a:rPr>
              <a:t>« Annuler » : annuler la procédure.</a:t>
            </a:r>
            <a:endParaRPr dirty="0"/>
          </a:p>
          <a:p>
            <a:pPr marL="742950" marR="0" lvl="1" indent="-285750" algn="l" rtl="0">
              <a:lnSpc>
                <a:spcPct val="100000"/>
              </a:lnSpc>
              <a:spcBef>
                <a:spcPts val="0"/>
              </a:spcBef>
              <a:spcAft>
                <a:spcPts val="0"/>
              </a:spcAft>
              <a:buClr>
                <a:schemeClr val="accent1"/>
              </a:buClr>
              <a:buSzPts val="1600"/>
              <a:buFont typeface="Arial"/>
              <a:buChar char="•"/>
            </a:pPr>
            <a:r>
              <a:rPr lang="fr-FR" sz="1600" b="0" i="0" u="none" strike="noStrike" cap="none" dirty="0">
                <a:solidFill>
                  <a:schemeClr val="dk1"/>
                </a:solidFill>
                <a:latin typeface="Source Sans Pro"/>
                <a:ea typeface="Source Sans Pro"/>
                <a:cs typeface="Source Sans Pro"/>
                <a:sym typeface="Source Sans Pro"/>
              </a:rPr>
              <a:t>« Reprendre une photo » : si la qualité de la photo n'est pas suffisante, recommencer l'opération.</a:t>
            </a:r>
            <a:endParaRPr dirty="0"/>
          </a:p>
          <a:p>
            <a:pPr marL="742950" marR="0" lvl="1" indent="-285750" algn="l" rtl="0">
              <a:lnSpc>
                <a:spcPct val="100000"/>
              </a:lnSpc>
              <a:spcBef>
                <a:spcPts val="0"/>
              </a:spcBef>
              <a:spcAft>
                <a:spcPts val="0"/>
              </a:spcAft>
              <a:buClr>
                <a:schemeClr val="accent1"/>
              </a:buClr>
              <a:buSzPts val="1600"/>
              <a:buFont typeface="Arial"/>
              <a:buChar char="•"/>
            </a:pPr>
            <a:r>
              <a:rPr lang="fr-FR" sz="1600" b="0" i="0" u="none" strike="noStrike" cap="none" dirty="0">
                <a:solidFill>
                  <a:schemeClr val="dk1"/>
                </a:solidFill>
                <a:latin typeface="Source Sans Pro"/>
                <a:ea typeface="Source Sans Pro"/>
                <a:cs typeface="Source Sans Pro"/>
                <a:sym typeface="Source Sans Pro"/>
              </a:rPr>
              <a:t>« Choisir cette photo » : sélectionner la photo pour la carte d’usager.</a:t>
            </a:r>
            <a:endParaRPr dirty="0"/>
          </a:p>
        </p:txBody>
      </p:sp>
      <p:pic>
        <p:nvPicPr>
          <p:cNvPr id="407" name="Google Shape;407;p39"/>
          <p:cNvPicPr preferRelativeResize="0"/>
          <p:nvPr/>
        </p:nvPicPr>
        <p:blipFill rotWithShape="1">
          <a:blip r:embed="rId3">
            <a:alphaModFix/>
          </a:blip>
          <a:srcRect/>
          <a:stretch/>
        </p:blipFill>
        <p:spPr>
          <a:xfrm>
            <a:off x="5546582" y="1349914"/>
            <a:ext cx="3089942" cy="2456643"/>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4"/>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a:t>Généralités</a:t>
            </a:r>
            <a:endParaRPr/>
          </a:p>
        </p:txBody>
      </p:sp>
      <p:sp>
        <p:nvSpPr>
          <p:cNvPr id="144" name="Google Shape;144;p4"/>
          <p:cNvSpPr txBox="1">
            <a:spLocks noGrp="1"/>
          </p:cNvSpPr>
          <p:nvPr>
            <p:ph type="body" idx="1"/>
          </p:nvPr>
        </p:nvSpPr>
        <p:spPr>
          <a:xfrm>
            <a:off x="315665" y="863824"/>
            <a:ext cx="7892876" cy="442032"/>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460"/>
              </a:spcBef>
              <a:spcAft>
                <a:spcPts val="0"/>
              </a:spcAft>
              <a:buClr>
                <a:schemeClr val="dk1"/>
              </a:buClr>
              <a:buSzPts val="2300"/>
              <a:buFont typeface="Arial"/>
              <a:buNone/>
            </a:pPr>
            <a:r>
              <a:rPr lang="fr-FR" sz="2400" dirty="0"/>
              <a:t>Identifiants (</a:t>
            </a:r>
            <a:r>
              <a:rPr lang="fr-FR" sz="2400" i="1" dirty="0" err="1"/>
              <a:t>primary</a:t>
            </a:r>
            <a:r>
              <a:rPr lang="fr-FR" sz="2400" i="1" dirty="0"/>
              <a:t> identifier</a:t>
            </a:r>
            <a:r>
              <a:rPr lang="fr-FR" sz="2400" dirty="0"/>
              <a:t>)</a:t>
            </a:r>
            <a:endParaRPr dirty="0"/>
          </a:p>
          <a:p>
            <a:pPr marL="457200" marR="0" lvl="0" indent="-228600" algn="l" rtl="0">
              <a:lnSpc>
                <a:spcPct val="100000"/>
              </a:lnSpc>
              <a:spcBef>
                <a:spcPts val="460"/>
              </a:spcBef>
              <a:spcAft>
                <a:spcPts val="0"/>
              </a:spcAft>
              <a:buClr>
                <a:schemeClr val="dk1"/>
              </a:buClr>
              <a:buSzPts val="2300"/>
              <a:buFont typeface="Arial"/>
              <a:buNone/>
            </a:pPr>
            <a:endParaRPr dirty="0"/>
          </a:p>
        </p:txBody>
      </p:sp>
      <p:sp>
        <p:nvSpPr>
          <p:cNvPr id="145" name="Google Shape;145;p4"/>
          <p:cNvSpPr txBox="1">
            <a:spLocks noGrp="1"/>
          </p:cNvSpPr>
          <p:nvPr>
            <p:ph type="body" idx="2"/>
          </p:nvPr>
        </p:nvSpPr>
        <p:spPr>
          <a:xfrm>
            <a:off x="315665" y="1420368"/>
            <a:ext cx="8391642" cy="3393537"/>
          </a:xfrm>
          <a:prstGeom prst="rect">
            <a:avLst/>
          </a:prstGeom>
          <a:noFill/>
          <a:ln>
            <a:noFill/>
          </a:ln>
        </p:spPr>
        <p:txBody>
          <a:bodyPr spcFirstLastPara="1" wrap="square" lIns="91425" tIns="45700" rIns="91425" bIns="45700" anchor="t" anchorCtr="0">
            <a:noAutofit/>
          </a:bodyPr>
          <a:lstStyle/>
          <a:p>
            <a:pPr marL="457200" marR="0" lvl="0" indent="-323850" algn="l" rtl="0">
              <a:lnSpc>
                <a:spcPct val="100000"/>
              </a:lnSpc>
              <a:spcBef>
                <a:spcPts val="300"/>
              </a:spcBef>
              <a:spcAft>
                <a:spcPts val="0"/>
              </a:spcAft>
              <a:buClr>
                <a:schemeClr val="accent1"/>
              </a:buClr>
              <a:buSzPts val="1500"/>
              <a:buFont typeface="Noto Sans Symbols"/>
              <a:buChar char="⮚"/>
            </a:pPr>
            <a:r>
              <a:rPr lang="fr-FR" sz="1600" dirty="0"/>
              <a:t>Commence par U = membre du personnel ULiège</a:t>
            </a:r>
            <a:endParaRPr dirty="0"/>
          </a:p>
          <a:p>
            <a:pPr marL="457200" marR="0" lvl="0" indent="-323850" algn="l" rtl="0">
              <a:lnSpc>
                <a:spcPct val="100000"/>
              </a:lnSpc>
              <a:spcBef>
                <a:spcPts val="300"/>
              </a:spcBef>
              <a:spcAft>
                <a:spcPts val="0"/>
              </a:spcAft>
              <a:buClr>
                <a:schemeClr val="accent1"/>
              </a:buClr>
              <a:buSzPts val="1500"/>
              <a:buFont typeface="Noto Sans Symbols"/>
              <a:buChar char="⮚"/>
            </a:pPr>
            <a:r>
              <a:rPr lang="fr-FR" sz="1600" dirty="0"/>
              <a:t>Commence par S = étudiant ULiège</a:t>
            </a:r>
            <a:endParaRPr dirty="0"/>
          </a:p>
          <a:p>
            <a:pPr marL="457200" marR="0" lvl="0" indent="-323850" algn="l" rtl="0">
              <a:lnSpc>
                <a:spcPct val="100000"/>
              </a:lnSpc>
              <a:spcBef>
                <a:spcPts val="300"/>
              </a:spcBef>
              <a:spcAft>
                <a:spcPts val="0"/>
              </a:spcAft>
              <a:buClr>
                <a:schemeClr val="accent1"/>
              </a:buClr>
              <a:buSzPts val="1500"/>
              <a:buFont typeface="Noto Sans Symbols"/>
              <a:buChar char="⮚"/>
            </a:pPr>
            <a:r>
              <a:rPr lang="fr-FR" sz="1600" dirty="0"/>
              <a:t>Commence par C = membre du personnel CHU</a:t>
            </a:r>
            <a:endParaRPr dirty="0"/>
          </a:p>
          <a:p>
            <a:pPr marL="457200" marR="0" lvl="0" indent="-323850" algn="l" rtl="0">
              <a:lnSpc>
                <a:spcPct val="100000"/>
              </a:lnSpc>
              <a:spcBef>
                <a:spcPts val="300"/>
              </a:spcBef>
              <a:spcAft>
                <a:spcPts val="0"/>
              </a:spcAft>
              <a:buClr>
                <a:schemeClr val="accent1"/>
              </a:buClr>
              <a:buSzPts val="1500"/>
              <a:buFont typeface="Noto Sans Symbols"/>
              <a:buChar char="⮚"/>
            </a:pPr>
            <a:r>
              <a:rPr lang="fr-FR" sz="1600" dirty="0"/>
              <a:t>Commence par B = usager extérieur à la communauté ULiège</a:t>
            </a: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40"/>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sz="2800" dirty="0"/>
              <a:t>Impression de la carte lecteur (Cyclope)</a:t>
            </a:r>
            <a:endParaRPr dirty="0"/>
          </a:p>
        </p:txBody>
      </p:sp>
      <p:sp>
        <p:nvSpPr>
          <p:cNvPr id="413" name="Google Shape;413;p40"/>
          <p:cNvSpPr txBox="1">
            <a:spLocks noGrp="1"/>
          </p:cNvSpPr>
          <p:nvPr>
            <p:ph type="body" idx="1"/>
          </p:nvPr>
        </p:nvSpPr>
        <p:spPr>
          <a:xfrm>
            <a:off x="315665" y="863824"/>
            <a:ext cx="7892876" cy="442032"/>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460"/>
              </a:spcBef>
              <a:spcAft>
                <a:spcPts val="0"/>
              </a:spcAft>
              <a:buClr>
                <a:schemeClr val="dk1"/>
              </a:buClr>
              <a:buSzPts val="2300"/>
              <a:buFont typeface="Arial"/>
              <a:buNone/>
            </a:pPr>
            <a:r>
              <a:rPr lang="fr-FR" sz="2400"/>
              <a:t>Charger photo</a:t>
            </a:r>
            <a:endParaRPr/>
          </a:p>
          <a:p>
            <a:pPr marL="457200" marR="0" lvl="0" indent="-228600" algn="l" rtl="0">
              <a:lnSpc>
                <a:spcPct val="100000"/>
              </a:lnSpc>
              <a:spcBef>
                <a:spcPts val="460"/>
              </a:spcBef>
              <a:spcAft>
                <a:spcPts val="0"/>
              </a:spcAft>
              <a:buClr>
                <a:schemeClr val="dk1"/>
              </a:buClr>
              <a:buSzPts val="2300"/>
              <a:buFont typeface="Arial"/>
              <a:buNone/>
            </a:pPr>
            <a:endParaRPr/>
          </a:p>
        </p:txBody>
      </p:sp>
      <p:sp>
        <p:nvSpPr>
          <p:cNvPr id="414" name="Google Shape;414;p40"/>
          <p:cNvSpPr txBox="1"/>
          <p:nvPr/>
        </p:nvSpPr>
        <p:spPr>
          <a:xfrm>
            <a:off x="297678" y="1533800"/>
            <a:ext cx="5792528" cy="2872963"/>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accent1"/>
              </a:buClr>
              <a:buSzPts val="1600"/>
              <a:buFont typeface="Noto Sans Symbols"/>
              <a:buChar char="⮚"/>
            </a:pPr>
            <a:r>
              <a:rPr lang="fr-FR" sz="1600" b="0" i="0" u="none" strike="noStrike" cap="none" dirty="0">
                <a:solidFill>
                  <a:schemeClr val="dk1"/>
                </a:solidFill>
                <a:latin typeface="Source Sans Pro"/>
                <a:ea typeface="Source Sans Pro"/>
                <a:cs typeface="Source Sans Pro"/>
                <a:sym typeface="Source Sans Pro"/>
              </a:rPr>
              <a:t>Cliquer sur « Charger photo »</a:t>
            </a:r>
            <a:endParaRPr dirty="0"/>
          </a:p>
          <a:p>
            <a:pPr marL="285750" marR="0" lvl="0" indent="-285750" algn="l" rtl="0">
              <a:lnSpc>
                <a:spcPct val="100000"/>
              </a:lnSpc>
              <a:spcBef>
                <a:spcPts val="300"/>
              </a:spcBef>
              <a:spcAft>
                <a:spcPts val="0"/>
              </a:spcAft>
              <a:buClr>
                <a:schemeClr val="accent1"/>
              </a:buClr>
              <a:buSzPts val="1600"/>
              <a:buFont typeface="Noto Sans Symbols"/>
              <a:buChar char="⮚"/>
            </a:pPr>
            <a:r>
              <a:rPr lang="fr-FR" sz="1600" b="0" i="0" u="none" strike="noStrike" cap="none" dirty="0">
                <a:solidFill>
                  <a:schemeClr val="dk1"/>
                </a:solidFill>
                <a:latin typeface="Source Sans Pro"/>
                <a:ea typeface="Source Sans Pro"/>
                <a:cs typeface="Source Sans Pro"/>
                <a:sym typeface="Source Sans Pro"/>
              </a:rPr>
              <a:t>Charger une photo depuis votre poste</a:t>
            </a:r>
            <a:endParaRPr dirty="0"/>
          </a:p>
          <a:p>
            <a:pPr marL="285750" marR="0" lvl="0" indent="-285750" algn="l" rtl="0">
              <a:lnSpc>
                <a:spcPct val="100000"/>
              </a:lnSpc>
              <a:spcBef>
                <a:spcPts val="300"/>
              </a:spcBef>
              <a:spcAft>
                <a:spcPts val="0"/>
              </a:spcAft>
              <a:buClr>
                <a:schemeClr val="accent1"/>
              </a:buClr>
              <a:buSzPts val="1600"/>
              <a:buFont typeface="Noto Sans Symbols"/>
              <a:buChar char="⮚"/>
            </a:pPr>
            <a:r>
              <a:rPr lang="fr-FR" sz="1600" b="0" i="0" u="none" strike="noStrike" cap="none" dirty="0">
                <a:solidFill>
                  <a:schemeClr val="dk1"/>
                </a:solidFill>
                <a:latin typeface="Source Sans Pro"/>
                <a:ea typeface="Source Sans Pro"/>
                <a:cs typeface="Source Sans Pro"/>
                <a:sym typeface="Source Sans Pro"/>
              </a:rPr>
              <a:t>Lorsque vous chargez une photo, vous pouvez positionner la photo pour que celle-ci s’affiche au mieux</a:t>
            </a:r>
            <a:endParaRPr dirty="0"/>
          </a:p>
          <a:p>
            <a:pPr marL="742950" marR="0" lvl="1" indent="-285750" algn="l" rtl="0">
              <a:lnSpc>
                <a:spcPct val="100000"/>
              </a:lnSpc>
              <a:spcBef>
                <a:spcPts val="300"/>
              </a:spcBef>
              <a:spcAft>
                <a:spcPts val="0"/>
              </a:spcAft>
              <a:buClr>
                <a:schemeClr val="accent1"/>
              </a:buClr>
              <a:buSzPts val="1400"/>
              <a:buFont typeface="Arial"/>
              <a:buChar char="•"/>
            </a:pPr>
            <a:r>
              <a:rPr lang="fr-FR" sz="1400" b="0" i="0" u="none" strike="noStrike" cap="none" dirty="0">
                <a:solidFill>
                  <a:schemeClr val="dk1"/>
                </a:solidFill>
                <a:latin typeface="Source Sans Pro"/>
                <a:ea typeface="Source Sans Pro"/>
                <a:cs typeface="Source Sans Pro"/>
                <a:sym typeface="Source Sans Pro"/>
              </a:rPr>
              <a:t>Les </a:t>
            </a:r>
            <a:r>
              <a:rPr lang="fr-FR" sz="1400" b="0" i="0" u="none" strike="noStrike" cap="none" dirty="0" err="1">
                <a:solidFill>
                  <a:schemeClr val="dk1"/>
                </a:solidFill>
                <a:latin typeface="Source Sans Pro"/>
                <a:ea typeface="Source Sans Pro"/>
                <a:cs typeface="Source Sans Pro"/>
                <a:sym typeface="Source Sans Pro"/>
              </a:rPr>
              <a:t>sliders</a:t>
            </a:r>
            <a:r>
              <a:rPr lang="fr-FR" sz="1400" b="0" i="0" u="none" strike="noStrike" cap="none" dirty="0">
                <a:solidFill>
                  <a:schemeClr val="dk1"/>
                </a:solidFill>
                <a:latin typeface="Source Sans Pro"/>
                <a:ea typeface="Source Sans Pro"/>
                <a:cs typeface="Source Sans Pro"/>
                <a:sym typeface="Source Sans Pro"/>
              </a:rPr>
              <a:t> verticaux et horizontaux vous aident à placer la photo dans la meilleure position et un troisième </a:t>
            </a:r>
            <a:r>
              <a:rPr lang="fr-FR" sz="1400" b="0" i="0" u="none" strike="noStrike" cap="none" dirty="0" err="1">
                <a:solidFill>
                  <a:schemeClr val="dk1"/>
                </a:solidFill>
                <a:latin typeface="Source Sans Pro"/>
                <a:ea typeface="Source Sans Pro"/>
                <a:cs typeface="Source Sans Pro"/>
                <a:sym typeface="Source Sans Pro"/>
              </a:rPr>
              <a:t>slider</a:t>
            </a:r>
            <a:r>
              <a:rPr lang="fr-FR" sz="1400" b="0" i="0" u="none" strike="noStrike" cap="none" dirty="0">
                <a:solidFill>
                  <a:schemeClr val="dk1"/>
                </a:solidFill>
                <a:latin typeface="Source Sans Pro"/>
                <a:ea typeface="Source Sans Pro"/>
                <a:cs typeface="Source Sans Pro"/>
                <a:sym typeface="Source Sans Pro"/>
              </a:rPr>
              <a:t> vous permet de zoomer/dézoomer</a:t>
            </a:r>
            <a:endParaRPr dirty="0"/>
          </a:p>
          <a:p>
            <a:pPr marL="285750" marR="0" lvl="0" indent="-285750" algn="l" rtl="0">
              <a:lnSpc>
                <a:spcPct val="100000"/>
              </a:lnSpc>
              <a:spcBef>
                <a:spcPts val="300"/>
              </a:spcBef>
              <a:spcAft>
                <a:spcPts val="0"/>
              </a:spcAft>
              <a:buClr>
                <a:schemeClr val="accent1"/>
              </a:buClr>
              <a:buSzPts val="1600"/>
              <a:buFont typeface="Noto Sans Symbols"/>
              <a:buChar char="⮚"/>
            </a:pPr>
            <a:r>
              <a:rPr lang="fr-FR" sz="1600" b="0" i="0" u="none" strike="noStrike" cap="none" dirty="0">
                <a:solidFill>
                  <a:schemeClr val="dk1"/>
                </a:solidFill>
                <a:latin typeface="Source Sans Pro"/>
                <a:ea typeface="Source Sans Pro"/>
                <a:cs typeface="Source Sans Pro"/>
                <a:sym typeface="Source Sans Pro"/>
              </a:rPr>
              <a:t>« Valider » pour terminer</a:t>
            </a:r>
            <a:endParaRPr dirty="0"/>
          </a:p>
          <a:p>
            <a:pPr marL="457200" marR="0" lvl="1" indent="0" algn="l" rtl="0">
              <a:lnSpc>
                <a:spcPct val="100000"/>
              </a:lnSpc>
              <a:spcBef>
                <a:spcPts val="300"/>
              </a:spcBef>
              <a:spcAft>
                <a:spcPts val="0"/>
              </a:spcAft>
              <a:buClr>
                <a:schemeClr val="accent1"/>
              </a:buClr>
              <a:buSzPts val="1500"/>
              <a:buFont typeface="Arial"/>
              <a:buNone/>
            </a:pPr>
            <a:endParaRPr sz="1500" b="0" i="0" u="none" strike="noStrike" cap="none" dirty="0">
              <a:solidFill>
                <a:schemeClr val="accent1"/>
              </a:solidFill>
              <a:latin typeface="Source Sans Pro"/>
              <a:ea typeface="Source Sans Pro"/>
              <a:cs typeface="Source Sans Pro"/>
              <a:sym typeface="Source Sans Pro"/>
            </a:endParaRPr>
          </a:p>
        </p:txBody>
      </p:sp>
      <p:pic>
        <p:nvPicPr>
          <p:cNvPr id="415" name="Google Shape;415;p40"/>
          <p:cNvPicPr preferRelativeResize="0"/>
          <p:nvPr/>
        </p:nvPicPr>
        <p:blipFill rotWithShape="1">
          <a:blip r:embed="rId3">
            <a:alphaModFix/>
          </a:blip>
          <a:srcRect/>
          <a:stretch/>
        </p:blipFill>
        <p:spPr>
          <a:xfrm>
            <a:off x="5998402" y="1156134"/>
            <a:ext cx="2660555" cy="2831232"/>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41"/>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sz="2800" dirty="0"/>
              <a:t>Impression de la carte lecteur (Cyclope)</a:t>
            </a:r>
            <a:endParaRPr dirty="0"/>
          </a:p>
        </p:txBody>
      </p:sp>
      <p:sp>
        <p:nvSpPr>
          <p:cNvPr id="421" name="Google Shape;421;p41"/>
          <p:cNvSpPr txBox="1">
            <a:spLocks noGrp="1"/>
          </p:cNvSpPr>
          <p:nvPr>
            <p:ph type="body" idx="1"/>
          </p:nvPr>
        </p:nvSpPr>
        <p:spPr>
          <a:xfrm>
            <a:off x="315665" y="863824"/>
            <a:ext cx="7892876" cy="442032"/>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460"/>
              </a:spcBef>
              <a:spcAft>
                <a:spcPts val="0"/>
              </a:spcAft>
              <a:buClr>
                <a:schemeClr val="dk1"/>
              </a:buClr>
              <a:buSzPts val="2300"/>
              <a:buFont typeface="Arial"/>
              <a:buNone/>
            </a:pPr>
            <a:r>
              <a:rPr lang="fr-FR" sz="2400"/>
              <a:t>Photo</a:t>
            </a:r>
            <a:endParaRPr/>
          </a:p>
          <a:p>
            <a:pPr marL="457200" marR="0" lvl="0" indent="-228600" algn="l" rtl="0">
              <a:lnSpc>
                <a:spcPct val="100000"/>
              </a:lnSpc>
              <a:spcBef>
                <a:spcPts val="460"/>
              </a:spcBef>
              <a:spcAft>
                <a:spcPts val="0"/>
              </a:spcAft>
              <a:buClr>
                <a:schemeClr val="dk1"/>
              </a:buClr>
              <a:buSzPts val="2300"/>
              <a:buFont typeface="Arial"/>
              <a:buNone/>
            </a:pPr>
            <a:endParaRPr/>
          </a:p>
        </p:txBody>
      </p:sp>
      <p:sp>
        <p:nvSpPr>
          <p:cNvPr id="422" name="Google Shape;422;p41"/>
          <p:cNvSpPr txBox="1">
            <a:spLocks noGrp="1"/>
          </p:cNvSpPr>
          <p:nvPr>
            <p:ph type="body" idx="2"/>
          </p:nvPr>
        </p:nvSpPr>
        <p:spPr>
          <a:xfrm>
            <a:off x="315665" y="1420368"/>
            <a:ext cx="8391642" cy="3393537"/>
          </a:xfrm>
          <a:prstGeom prst="rect">
            <a:avLst/>
          </a:prstGeom>
          <a:noFill/>
          <a:ln>
            <a:noFill/>
          </a:ln>
        </p:spPr>
        <p:txBody>
          <a:bodyPr spcFirstLastPara="1" wrap="square" lIns="91425" tIns="45700" rIns="91425" bIns="45700" anchor="t" anchorCtr="0">
            <a:noAutofit/>
          </a:bodyPr>
          <a:lstStyle/>
          <a:p>
            <a:pPr marL="285750" lvl="0" indent="-184150" algn="l" rtl="0">
              <a:lnSpc>
                <a:spcPct val="100000"/>
              </a:lnSpc>
              <a:spcBef>
                <a:spcPts val="0"/>
              </a:spcBef>
              <a:spcAft>
                <a:spcPts val="0"/>
              </a:spcAft>
              <a:buSzPts val="1600"/>
              <a:buNone/>
            </a:pPr>
            <a:endParaRPr sz="1600" b="1" dirty="0"/>
          </a:p>
          <a:p>
            <a:pPr marL="285750" lvl="0" indent="-285750" algn="l" rtl="0">
              <a:lnSpc>
                <a:spcPct val="100000"/>
              </a:lnSpc>
              <a:spcBef>
                <a:spcPts val="0"/>
              </a:spcBef>
              <a:spcAft>
                <a:spcPts val="0"/>
              </a:spcAft>
              <a:buSzPts val="1600"/>
              <a:buChar char="⮚"/>
            </a:pPr>
            <a:r>
              <a:rPr lang="fr-FR" sz="1600" b="1" dirty="0"/>
              <a:t>Remarque :</a:t>
            </a:r>
            <a:r>
              <a:rPr lang="fr-FR" sz="1600" dirty="0"/>
              <a:t> Faites attention à la photo. </a:t>
            </a:r>
            <a:endParaRPr dirty="0"/>
          </a:p>
          <a:p>
            <a:pPr marL="742950" lvl="1" indent="-285750" algn="l" rtl="0">
              <a:lnSpc>
                <a:spcPct val="100000"/>
              </a:lnSpc>
              <a:spcBef>
                <a:spcPts val="0"/>
              </a:spcBef>
              <a:spcAft>
                <a:spcPts val="0"/>
              </a:spcAft>
              <a:buSzPts val="1400"/>
              <a:buChar char="•"/>
            </a:pPr>
            <a:r>
              <a:rPr lang="fr-FR" sz="1400" dirty="0">
                <a:solidFill>
                  <a:schemeClr val="dk1"/>
                </a:solidFill>
              </a:rPr>
              <a:t>L’entièreté du visage doit être visible</a:t>
            </a:r>
            <a:endParaRPr dirty="0"/>
          </a:p>
          <a:p>
            <a:pPr marL="742950" lvl="1" indent="-285750" algn="l" rtl="0">
              <a:lnSpc>
                <a:spcPct val="100000"/>
              </a:lnSpc>
              <a:spcBef>
                <a:spcPts val="0"/>
              </a:spcBef>
              <a:spcAft>
                <a:spcPts val="0"/>
              </a:spcAft>
              <a:buSzPts val="1400"/>
              <a:buChar char="•"/>
            </a:pPr>
            <a:r>
              <a:rPr lang="fr-FR" sz="1400" dirty="0">
                <a:solidFill>
                  <a:schemeClr val="dk1"/>
                </a:solidFill>
              </a:rPr>
              <a:t>Éviter les photos festives. </a:t>
            </a:r>
            <a:endParaRPr dirty="0"/>
          </a:p>
          <a:p>
            <a:pPr marL="742950" lvl="1" indent="-285750" algn="l" rtl="0">
              <a:lnSpc>
                <a:spcPct val="100000"/>
              </a:lnSpc>
              <a:spcBef>
                <a:spcPts val="0"/>
              </a:spcBef>
              <a:spcAft>
                <a:spcPts val="0"/>
              </a:spcAft>
              <a:buSzPts val="1400"/>
              <a:buChar char="•"/>
            </a:pPr>
            <a:r>
              <a:rPr lang="fr-FR" sz="1400" dirty="0">
                <a:solidFill>
                  <a:schemeClr val="dk1"/>
                </a:solidFill>
              </a:rPr>
              <a:t>Centrer au mieux la tête de l’usager. </a:t>
            </a:r>
            <a:endParaRPr dirty="0"/>
          </a:p>
          <a:p>
            <a:pPr marL="742950" lvl="1" indent="-285750" algn="l" rtl="0">
              <a:lnSpc>
                <a:spcPct val="100000"/>
              </a:lnSpc>
              <a:spcBef>
                <a:spcPts val="0"/>
              </a:spcBef>
              <a:spcAft>
                <a:spcPts val="0"/>
              </a:spcAft>
              <a:buSzPts val="1400"/>
              <a:buChar char="•"/>
            </a:pPr>
            <a:r>
              <a:rPr lang="fr-FR" sz="1400" dirty="0">
                <a:solidFill>
                  <a:schemeClr val="dk1"/>
                </a:solidFill>
              </a:rPr>
              <a:t>Attention à la lumière de votre local.</a:t>
            </a:r>
            <a:endParaRPr dirty="0"/>
          </a:p>
          <a:p>
            <a:pPr marL="742950" lvl="1" indent="-285750" algn="l" rtl="0">
              <a:lnSpc>
                <a:spcPct val="100000"/>
              </a:lnSpc>
              <a:spcBef>
                <a:spcPts val="0"/>
              </a:spcBef>
              <a:spcAft>
                <a:spcPts val="0"/>
              </a:spcAft>
              <a:buSzPts val="1600"/>
              <a:buChar char="•"/>
            </a:pPr>
            <a:r>
              <a:rPr lang="fr-FR" sz="1600" dirty="0">
                <a:solidFill>
                  <a:schemeClr val="dk1"/>
                </a:solidFill>
              </a:rPr>
              <a:t>…</a:t>
            </a: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p:txBody>
      </p:sp>
      <p:pic>
        <p:nvPicPr>
          <p:cNvPr id="423" name="Google Shape;423;p41"/>
          <p:cNvPicPr preferRelativeResize="0"/>
          <p:nvPr/>
        </p:nvPicPr>
        <p:blipFill rotWithShape="1">
          <a:blip r:embed="rId3">
            <a:alphaModFix/>
          </a:blip>
          <a:srcRect/>
          <a:stretch/>
        </p:blipFill>
        <p:spPr>
          <a:xfrm>
            <a:off x="4994508" y="1257520"/>
            <a:ext cx="1685285" cy="1314230"/>
          </a:xfrm>
          <a:prstGeom prst="rect">
            <a:avLst/>
          </a:prstGeom>
          <a:noFill/>
          <a:ln>
            <a:noFill/>
          </a:ln>
        </p:spPr>
      </p:pic>
      <p:pic>
        <p:nvPicPr>
          <p:cNvPr id="424" name="Google Shape;424;p41"/>
          <p:cNvPicPr preferRelativeResize="0"/>
          <p:nvPr/>
        </p:nvPicPr>
        <p:blipFill rotWithShape="1">
          <a:blip r:embed="rId4">
            <a:alphaModFix/>
          </a:blip>
          <a:srcRect/>
          <a:stretch/>
        </p:blipFill>
        <p:spPr>
          <a:xfrm>
            <a:off x="5760950" y="2652839"/>
            <a:ext cx="1373484" cy="142494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42"/>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sz="2800" dirty="0"/>
              <a:t>Impression de la carte lecteur (Cyclope)</a:t>
            </a:r>
            <a:endParaRPr dirty="0"/>
          </a:p>
        </p:txBody>
      </p:sp>
      <p:sp>
        <p:nvSpPr>
          <p:cNvPr id="430" name="Google Shape;430;p42"/>
          <p:cNvSpPr txBox="1">
            <a:spLocks noGrp="1"/>
          </p:cNvSpPr>
          <p:nvPr>
            <p:ph type="body" idx="1"/>
          </p:nvPr>
        </p:nvSpPr>
        <p:spPr>
          <a:xfrm>
            <a:off x="315665" y="863824"/>
            <a:ext cx="7892876" cy="442032"/>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460"/>
              </a:spcBef>
              <a:spcAft>
                <a:spcPts val="0"/>
              </a:spcAft>
              <a:buClr>
                <a:schemeClr val="dk1"/>
              </a:buClr>
              <a:buSzPts val="2300"/>
              <a:buFont typeface="Arial"/>
              <a:buNone/>
            </a:pPr>
            <a:r>
              <a:rPr lang="fr-FR" sz="2400"/>
              <a:t>Synchronisation</a:t>
            </a:r>
            <a:endParaRPr/>
          </a:p>
          <a:p>
            <a:pPr marL="457200" marR="0" lvl="0" indent="-228600" algn="l" rtl="0">
              <a:lnSpc>
                <a:spcPct val="100000"/>
              </a:lnSpc>
              <a:spcBef>
                <a:spcPts val="460"/>
              </a:spcBef>
              <a:spcAft>
                <a:spcPts val="0"/>
              </a:spcAft>
              <a:buClr>
                <a:schemeClr val="dk1"/>
              </a:buClr>
              <a:buSzPts val="2300"/>
              <a:buFont typeface="Arial"/>
              <a:buNone/>
            </a:pPr>
            <a:endParaRPr/>
          </a:p>
        </p:txBody>
      </p:sp>
      <p:sp>
        <p:nvSpPr>
          <p:cNvPr id="431" name="Google Shape;431;p42"/>
          <p:cNvSpPr txBox="1"/>
          <p:nvPr/>
        </p:nvSpPr>
        <p:spPr>
          <a:xfrm>
            <a:off x="364432" y="1496676"/>
            <a:ext cx="4878128" cy="2872963"/>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accent1"/>
              </a:buClr>
              <a:buSzPts val="1500"/>
              <a:buFont typeface="Noto Sans Symbols"/>
              <a:buChar char="⮚"/>
            </a:pPr>
            <a:r>
              <a:rPr lang="fr-FR" sz="1600" b="0" i="0" u="none" strike="noStrike" cap="none" dirty="0">
                <a:solidFill>
                  <a:schemeClr val="dk1"/>
                </a:solidFill>
                <a:latin typeface="Source Sans Pro"/>
                <a:ea typeface="Source Sans Pro"/>
                <a:cs typeface="Source Sans Pro"/>
                <a:sym typeface="Source Sans Pro"/>
              </a:rPr>
              <a:t>Rechercher les informations concernant l’usager.</a:t>
            </a:r>
            <a:endParaRPr dirty="0"/>
          </a:p>
          <a:p>
            <a:pPr marL="742950" marR="0" lvl="1" indent="-285750" algn="l" rtl="0">
              <a:lnSpc>
                <a:spcPct val="100000"/>
              </a:lnSpc>
              <a:spcBef>
                <a:spcPts val="0"/>
              </a:spcBef>
              <a:spcAft>
                <a:spcPts val="0"/>
              </a:spcAft>
              <a:buClr>
                <a:schemeClr val="accent1"/>
              </a:buClr>
              <a:buSzPts val="1500"/>
              <a:buFont typeface="Arial"/>
              <a:buChar char="•"/>
            </a:pPr>
            <a:r>
              <a:rPr lang="fr-FR" sz="1400" b="1" i="0" u="none" strike="noStrike" cap="none" dirty="0">
                <a:solidFill>
                  <a:schemeClr val="dk1"/>
                </a:solidFill>
                <a:latin typeface="Source Sans Pro"/>
                <a:ea typeface="Source Sans Pro"/>
                <a:cs typeface="Source Sans Pro"/>
                <a:sym typeface="Source Sans Pro"/>
              </a:rPr>
              <a:t>Info. compte :</a:t>
            </a:r>
            <a:r>
              <a:rPr lang="fr-FR" sz="1400" b="0" i="0" u="none" strike="noStrike" cap="none" dirty="0">
                <a:solidFill>
                  <a:schemeClr val="dk1"/>
                </a:solidFill>
                <a:latin typeface="Source Sans Pro"/>
                <a:ea typeface="Source Sans Pro"/>
                <a:cs typeface="Source Sans Pro"/>
                <a:sym typeface="Source Sans Pro"/>
              </a:rPr>
              <a:t> permet de demander l’affichage des données de base (nom, prénom, statut de la carte) en lien avec l’identifiant B introduit en « ID. compte »</a:t>
            </a:r>
            <a:endParaRPr dirty="0"/>
          </a:p>
          <a:p>
            <a:pPr marL="285750" marR="0" lvl="0" indent="-285750" algn="l" rtl="0">
              <a:lnSpc>
                <a:spcPct val="100000"/>
              </a:lnSpc>
              <a:spcBef>
                <a:spcPts val="300"/>
              </a:spcBef>
              <a:spcAft>
                <a:spcPts val="0"/>
              </a:spcAft>
              <a:buClr>
                <a:schemeClr val="accent1"/>
              </a:buClr>
              <a:buSzPts val="1500"/>
              <a:buFont typeface="Noto Sans Symbols"/>
              <a:buChar char="⮚"/>
            </a:pPr>
            <a:r>
              <a:rPr lang="fr-FR" sz="1600" b="0" i="0" u="none" strike="noStrike" cap="none" dirty="0">
                <a:solidFill>
                  <a:schemeClr val="dk1"/>
                </a:solidFill>
                <a:latin typeface="Source Sans Pro"/>
                <a:ea typeface="Source Sans Pro"/>
                <a:cs typeface="Source Sans Pro"/>
                <a:sym typeface="Source Sans Pro"/>
              </a:rPr>
              <a:t>Associer un compte à la photo.</a:t>
            </a:r>
            <a:endParaRPr dirty="0"/>
          </a:p>
          <a:p>
            <a:pPr marL="742950" marR="0" lvl="1" indent="-285750" algn="l" rtl="0">
              <a:lnSpc>
                <a:spcPct val="100000"/>
              </a:lnSpc>
              <a:spcBef>
                <a:spcPts val="300"/>
              </a:spcBef>
              <a:spcAft>
                <a:spcPts val="0"/>
              </a:spcAft>
              <a:buClr>
                <a:schemeClr val="accent1"/>
              </a:buClr>
              <a:buSzPts val="1500"/>
              <a:buFont typeface="Arial"/>
              <a:buChar char="•"/>
            </a:pPr>
            <a:r>
              <a:rPr lang="fr-FR" sz="1400" b="1" i="0" u="none" strike="noStrike" cap="none" dirty="0">
                <a:solidFill>
                  <a:schemeClr val="dk1"/>
                </a:solidFill>
                <a:latin typeface="Source Sans Pro"/>
                <a:ea typeface="Source Sans Pro"/>
                <a:cs typeface="Source Sans Pro"/>
                <a:sym typeface="Source Sans Pro"/>
              </a:rPr>
              <a:t>&lt;Associer&gt; :</a:t>
            </a:r>
            <a:r>
              <a:rPr lang="fr-FR" sz="1400" b="0" i="0" u="none" strike="noStrike" cap="none" dirty="0">
                <a:solidFill>
                  <a:schemeClr val="dk1"/>
                </a:solidFill>
                <a:latin typeface="Source Sans Pro"/>
                <a:ea typeface="Source Sans Pro"/>
                <a:cs typeface="Source Sans Pro"/>
                <a:sym typeface="Source Sans Pro"/>
              </a:rPr>
              <a:t> permet d’associer la photo prise ou chargée avec le compte B affiché. L’action &lt;Associer&gt; ne devient active (le libellé passe au noir) que lorsqu’une photo est disponible et que les données du B sont affichées</a:t>
            </a:r>
            <a:endParaRPr dirty="0"/>
          </a:p>
          <a:p>
            <a:pPr marL="285750" marR="0" lvl="0" indent="-285750" algn="l" rtl="0">
              <a:lnSpc>
                <a:spcPct val="100000"/>
              </a:lnSpc>
              <a:spcBef>
                <a:spcPts val="300"/>
              </a:spcBef>
              <a:spcAft>
                <a:spcPts val="0"/>
              </a:spcAft>
              <a:buClr>
                <a:schemeClr val="accent1"/>
              </a:buClr>
              <a:buSzPts val="1500"/>
              <a:buFont typeface="Noto Sans Symbols"/>
              <a:buChar char="⮚"/>
            </a:pPr>
            <a:r>
              <a:rPr lang="fr-FR" sz="1600" b="0" i="0" u="none" strike="noStrike" cap="none" dirty="0">
                <a:solidFill>
                  <a:schemeClr val="dk1"/>
                </a:solidFill>
                <a:latin typeface="Source Sans Pro"/>
                <a:ea typeface="Source Sans Pro"/>
                <a:cs typeface="Source Sans Pro"/>
                <a:sym typeface="Source Sans Pro"/>
              </a:rPr>
              <a:t>L’impression est lancée !</a:t>
            </a:r>
            <a:endParaRPr dirty="0"/>
          </a:p>
          <a:p>
            <a:pPr marL="285750" marR="0" lvl="0" indent="-190500" algn="l" rtl="0">
              <a:lnSpc>
                <a:spcPct val="100000"/>
              </a:lnSpc>
              <a:spcBef>
                <a:spcPts val="300"/>
              </a:spcBef>
              <a:spcAft>
                <a:spcPts val="0"/>
              </a:spcAft>
              <a:buClr>
                <a:schemeClr val="dk1"/>
              </a:buClr>
              <a:buSzPts val="1500"/>
              <a:buFont typeface="Source Sans Pro"/>
              <a:buNone/>
            </a:pPr>
            <a:endParaRPr sz="1500" b="0" i="0" u="none" strike="noStrike" cap="none" dirty="0">
              <a:solidFill>
                <a:schemeClr val="dk1"/>
              </a:solidFill>
              <a:latin typeface="Source Sans Pro"/>
              <a:ea typeface="Source Sans Pro"/>
              <a:cs typeface="Source Sans Pro"/>
              <a:sym typeface="Source Sans Pro"/>
            </a:endParaRPr>
          </a:p>
        </p:txBody>
      </p:sp>
      <p:pic>
        <p:nvPicPr>
          <p:cNvPr id="432" name="Google Shape;432;p42"/>
          <p:cNvPicPr preferRelativeResize="0"/>
          <p:nvPr/>
        </p:nvPicPr>
        <p:blipFill rotWithShape="1">
          <a:blip r:embed="rId3">
            <a:alphaModFix/>
          </a:blip>
          <a:srcRect/>
          <a:stretch/>
        </p:blipFill>
        <p:spPr>
          <a:xfrm>
            <a:off x="5196309" y="1303649"/>
            <a:ext cx="3632026" cy="1612413"/>
          </a:xfrm>
          <a:prstGeom prst="rect">
            <a:avLst/>
          </a:prstGeom>
          <a:noFill/>
          <a:ln w="9525" cap="flat" cmpd="sng">
            <a:solidFill>
              <a:schemeClr val="dk1"/>
            </a:solidFill>
            <a:prstDash val="solid"/>
            <a:round/>
            <a:headEnd type="none" w="sm" len="sm"/>
            <a:tailEnd type="none" w="sm" len="sm"/>
          </a:ln>
        </p:spPr>
      </p:pic>
      <p:pic>
        <p:nvPicPr>
          <p:cNvPr id="433" name="Google Shape;433;p42"/>
          <p:cNvPicPr preferRelativeResize="0"/>
          <p:nvPr/>
        </p:nvPicPr>
        <p:blipFill rotWithShape="1">
          <a:blip r:embed="rId4">
            <a:alphaModFix/>
          </a:blip>
          <a:srcRect/>
          <a:stretch/>
        </p:blipFill>
        <p:spPr>
          <a:xfrm>
            <a:off x="5458015" y="3357237"/>
            <a:ext cx="1645616" cy="1035367"/>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43"/>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sz="2800" dirty="0"/>
              <a:t>Impression de la carte lecteur (Cyclope)</a:t>
            </a:r>
            <a:endParaRPr dirty="0"/>
          </a:p>
        </p:txBody>
      </p:sp>
      <p:sp>
        <p:nvSpPr>
          <p:cNvPr id="439" name="Google Shape;439;p43"/>
          <p:cNvSpPr txBox="1">
            <a:spLocks noGrp="1"/>
          </p:cNvSpPr>
          <p:nvPr>
            <p:ph type="body" idx="1"/>
          </p:nvPr>
        </p:nvSpPr>
        <p:spPr>
          <a:xfrm>
            <a:off x="315665" y="863824"/>
            <a:ext cx="7892876" cy="442032"/>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460"/>
              </a:spcBef>
              <a:spcAft>
                <a:spcPts val="0"/>
              </a:spcAft>
              <a:buClr>
                <a:schemeClr val="dk1"/>
              </a:buClr>
              <a:buSzPts val="2300"/>
              <a:buFont typeface="Arial"/>
              <a:buNone/>
            </a:pPr>
            <a:r>
              <a:rPr lang="fr-FR" sz="2400"/>
              <a:t>Synchronisation</a:t>
            </a:r>
            <a:endParaRPr/>
          </a:p>
          <a:p>
            <a:pPr marL="457200" marR="0" lvl="0" indent="-228600" algn="l" rtl="0">
              <a:lnSpc>
                <a:spcPct val="100000"/>
              </a:lnSpc>
              <a:spcBef>
                <a:spcPts val="460"/>
              </a:spcBef>
              <a:spcAft>
                <a:spcPts val="0"/>
              </a:spcAft>
              <a:buClr>
                <a:schemeClr val="dk1"/>
              </a:buClr>
              <a:buSzPts val="2300"/>
              <a:buFont typeface="Arial"/>
              <a:buNone/>
            </a:pPr>
            <a:endParaRPr/>
          </a:p>
        </p:txBody>
      </p:sp>
      <p:sp>
        <p:nvSpPr>
          <p:cNvPr id="440" name="Google Shape;440;p43"/>
          <p:cNvSpPr txBox="1"/>
          <p:nvPr/>
        </p:nvSpPr>
        <p:spPr>
          <a:xfrm>
            <a:off x="364432" y="1356513"/>
            <a:ext cx="5562482" cy="3682699"/>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300"/>
              </a:spcBef>
              <a:spcAft>
                <a:spcPts val="0"/>
              </a:spcAft>
              <a:buClr>
                <a:schemeClr val="accent1"/>
              </a:buClr>
              <a:buSzPts val="1600"/>
              <a:buFont typeface="Noto Sans Symbols"/>
              <a:buChar char="⮚"/>
            </a:pPr>
            <a:r>
              <a:rPr lang="fr-FR" sz="1600" b="0" i="0" u="none" strike="noStrike" cap="none" dirty="0">
                <a:solidFill>
                  <a:schemeClr val="dk1"/>
                </a:solidFill>
                <a:latin typeface="Source Sans Pro"/>
                <a:ea typeface="Source Sans Pro"/>
                <a:cs typeface="Source Sans Pro"/>
                <a:sym typeface="Source Sans Pro"/>
              </a:rPr>
              <a:t>La nouvelle carte de lecteur d’un usager externe est clairement reconnaissable au bandeau oranger</a:t>
            </a:r>
            <a:endParaRPr dirty="0"/>
          </a:p>
          <a:p>
            <a:pPr marL="285750" marR="0" lvl="0" indent="-285750" algn="l" rtl="0">
              <a:lnSpc>
                <a:spcPct val="100000"/>
              </a:lnSpc>
              <a:spcBef>
                <a:spcPts val="300"/>
              </a:spcBef>
              <a:spcAft>
                <a:spcPts val="0"/>
              </a:spcAft>
              <a:buClr>
                <a:schemeClr val="accent1"/>
              </a:buClr>
              <a:buSzPts val="1600"/>
              <a:buFont typeface="Noto Sans Symbols"/>
              <a:buChar char="⮚"/>
            </a:pPr>
            <a:r>
              <a:rPr lang="fr-FR" sz="1600" b="0" i="0" u="none" strike="noStrike" cap="none" dirty="0">
                <a:solidFill>
                  <a:schemeClr val="dk1"/>
                </a:solidFill>
                <a:latin typeface="Source Sans Pro"/>
                <a:ea typeface="Source Sans Pro"/>
                <a:cs typeface="Source Sans Pro"/>
                <a:sym typeface="Source Sans Pro"/>
              </a:rPr>
              <a:t>Le verso reprend, sous forme de code-barres, le numéro de lecteur B et le code d’activation à 4 </a:t>
            </a:r>
            <a:r>
              <a:rPr lang="fr-FR" sz="1600" b="0" i="0" u="none" strike="noStrike" cap="none" dirty="0" err="1">
                <a:solidFill>
                  <a:schemeClr val="dk1"/>
                </a:solidFill>
                <a:latin typeface="Source Sans Pro"/>
                <a:ea typeface="Source Sans Pro"/>
                <a:cs typeface="Source Sans Pro"/>
                <a:sym typeface="Source Sans Pro"/>
              </a:rPr>
              <a:t>chiffres.Le</a:t>
            </a:r>
            <a:r>
              <a:rPr lang="fr-FR" sz="1600" b="0" i="0" u="none" strike="noStrike" cap="none" dirty="0">
                <a:solidFill>
                  <a:schemeClr val="dk1"/>
                </a:solidFill>
                <a:latin typeface="Source Sans Pro"/>
                <a:ea typeface="Source Sans Pro"/>
                <a:cs typeface="Source Sans Pro"/>
                <a:sym typeface="Source Sans Pro"/>
              </a:rPr>
              <a:t> code à quatre chiffres permet aux usagers B d’activer la puce </a:t>
            </a:r>
            <a:r>
              <a:rPr lang="fr-FR" sz="1600" b="0" i="0" u="none" strike="noStrike" cap="none" dirty="0" err="1">
                <a:solidFill>
                  <a:schemeClr val="dk1"/>
                </a:solidFill>
                <a:latin typeface="Source Sans Pro"/>
                <a:ea typeface="Source Sans Pro"/>
                <a:cs typeface="Source Sans Pro"/>
                <a:sym typeface="Source Sans Pro"/>
              </a:rPr>
              <a:t>Mifare</a:t>
            </a:r>
            <a:r>
              <a:rPr lang="fr-FR" sz="1600" b="0" i="0" u="none" strike="noStrike" cap="none" dirty="0">
                <a:solidFill>
                  <a:schemeClr val="dk1"/>
                </a:solidFill>
                <a:latin typeface="Source Sans Pro"/>
                <a:ea typeface="Source Sans Pro"/>
                <a:cs typeface="Source Sans Pro"/>
                <a:sym typeface="Source Sans Pro"/>
              </a:rPr>
              <a:t> qui se trouve dans la carte.</a:t>
            </a:r>
            <a:endParaRPr dirty="0"/>
          </a:p>
          <a:p>
            <a:pPr marL="285750" marR="0" lvl="0" indent="-285750" algn="l" rtl="0">
              <a:lnSpc>
                <a:spcPct val="100000"/>
              </a:lnSpc>
              <a:spcBef>
                <a:spcPts val="300"/>
              </a:spcBef>
              <a:spcAft>
                <a:spcPts val="0"/>
              </a:spcAft>
              <a:buClr>
                <a:schemeClr val="accent1"/>
              </a:buClr>
              <a:buSzPts val="1600"/>
              <a:buFont typeface="Noto Sans Symbols"/>
              <a:buChar char="⮚"/>
            </a:pPr>
            <a:r>
              <a:rPr lang="fr-FR" sz="1600" b="0" i="0" u="none" strike="noStrike" cap="none" dirty="0">
                <a:solidFill>
                  <a:schemeClr val="dk1"/>
                </a:solidFill>
                <a:latin typeface="Source Sans Pro"/>
                <a:ea typeface="Source Sans Pro"/>
                <a:cs typeface="Source Sans Pro"/>
                <a:sym typeface="Source Sans Pro"/>
              </a:rPr>
              <a:t>Dans le courrier qui accompagne la carte, les usagers sont invités à activer leur carte sur </a:t>
            </a:r>
            <a:r>
              <a:rPr lang="fr-FR" sz="1600" b="0" i="0" u="sng" strike="noStrike" cap="none" dirty="0">
                <a:solidFill>
                  <a:schemeClr val="accent1"/>
                </a:solidFill>
                <a:latin typeface="Source Sans Pro"/>
                <a:ea typeface="Source Sans Pro"/>
                <a:cs typeface="Source Sans Pro"/>
                <a:sym typeface="Source Sans Pro"/>
                <a:hlinkClick r:id="rId3">
                  <a:extLst>
                    <a:ext uri="{A12FA001-AC4F-418D-AE19-62706E023703}">
                      <ahyp:hlinkClr xmlns:ahyp="http://schemas.microsoft.com/office/drawing/2018/hyperlinkcolor" val="tx"/>
                    </a:ext>
                  </a:extLst>
                </a:hlinkClick>
              </a:rPr>
              <a:t>https://my.uliege.be/carte</a:t>
            </a:r>
            <a:r>
              <a:rPr lang="fr-FR" sz="1600" b="0" i="0" u="none" strike="noStrike" cap="none" dirty="0">
                <a:solidFill>
                  <a:schemeClr val="accent1"/>
                </a:solidFill>
                <a:latin typeface="Source Sans Pro"/>
                <a:ea typeface="Source Sans Pro"/>
                <a:cs typeface="Source Sans Pro"/>
                <a:sym typeface="Source Sans Pro"/>
              </a:rPr>
              <a:t> </a:t>
            </a:r>
            <a:endParaRPr dirty="0"/>
          </a:p>
          <a:p>
            <a:pPr marL="285750" marR="0" lvl="0" indent="-285750" algn="l" rtl="0">
              <a:lnSpc>
                <a:spcPct val="100000"/>
              </a:lnSpc>
              <a:spcBef>
                <a:spcPts val="300"/>
              </a:spcBef>
              <a:spcAft>
                <a:spcPts val="0"/>
              </a:spcAft>
              <a:buClr>
                <a:schemeClr val="accent1"/>
              </a:buClr>
              <a:buSzPts val="1600"/>
              <a:buFont typeface="Noto Sans Symbols"/>
              <a:buChar char="⮚"/>
            </a:pPr>
            <a:r>
              <a:rPr lang="fr-FR" sz="1600" b="0" i="0" u="none" strike="noStrike" cap="none" dirty="0">
                <a:solidFill>
                  <a:schemeClr val="dk1"/>
                </a:solidFill>
                <a:latin typeface="Source Sans Pro"/>
                <a:ea typeface="Source Sans Pro"/>
                <a:cs typeface="Source Sans Pro"/>
                <a:sym typeface="Source Sans Pro"/>
              </a:rPr>
              <a:t>Les cartes sont envoyées par courrier postal ou elles sont données de main à main si l’inscription est faite en ULiège Library | ALPHA-Site central - Accueil et salle de lecture</a:t>
            </a:r>
            <a:endParaRPr dirty="0"/>
          </a:p>
          <a:p>
            <a:pPr marL="285750" marR="0" lvl="0" indent="-190500" algn="l" rtl="0">
              <a:lnSpc>
                <a:spcPct val="100000"/>
              </a:lnSpc>
              <a:spcBef>
                <a:spcPts val="300"/>
              </a:spcBef>
              <a:spcAft>
                <a:spcPts val="0"/>
              </a:spcAft>
              <a:buClr>
                <a:schemeClr val="dk1"/>
              </a:buClr>
              <a:buSzPts val="1500"/>
              <a:buFont typeface="Source Sans Pro"/>
              <a:buNone/>
            </a:pPr>
            <a:endParaRPr sz="1500" b="0" i="0" u="none" strike="noStrike" cap="none" dirty="0">
              <a:solidFill>
                <a:schemeClr val="dk1"/>
              </a:solidFill>
              <a:latin typeface="Source Sans Pro"/>
              <a:ea typeface="Source Sans Pro"/>
              <a:cs typeface="Source Sans Pro"/>
              <a:sym typeface="Source Sans Pro"/>
            </a:endParaRPr>
          </a:p>
        </p:txBody>
      </p:sp>
      <p:pic>
        <p:nvPicPr>
          <p:cNvPr id="441" name="Google Shape;441;p43"/>
          <p:cNvPicPr preferRelativeResize="0"/>
          <p:nvPr/>
        </p:nvPicPr>
        <p:blipFill rotWithShape="1">
          <a:blip r:embed="rId4">
            <a:alphaModFix/>
          </a:blip>
          <a:srcRect/>
          <a:stretch/>
        </p:blipFill>
        <p:spPr>
          <a:xfrm>
            <a:off x="6250238" y="2365913"/>
            <a:ext cx="2762625" cy="1722350"/>
          </a:xfrm>
          <a:prstGeom prst="rect">
            <a:avLst/>
          </a:prstGeom>
          <a:noFill/>
          <a:ln w="9525" cap="flat" cmpd="sng">
            <a:solidFill>
              <a:schemeClr val="dk1"/>
            </a:solidFill>
            <a:prstDash val="solid"/>
            <a:round/>
            <a:headEnd type="none" w="sm" len="sm"/>
            <a:tailEnd type="none" w="sm" len="sm"/>
          </a:ln>
        </p:spPr>
      </p:pic>
      <p:pic>
        <p:nvPicPr>
          <p:cNvPr id="442" name="Google Shape;442;p43"/>
          <p:cNvPicPr preferRelativeResize="0"/>
          <p:nvPr/>
        </p:nvPicPr>
        <p:blipFill rotWithShape="1">
          <a:blip r:embed="rId5">
            <a:alphaModFix/>
          </a:blip>
          <a:srcRect/>
          <a:stretch/>
        </p:blipFill>
        <p:spPr>
          <a:xfrm>
            <a:off x="5926914" y="1226784"/>
            <a:ext cx="2762626" cy="1722350"/>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44"/>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800"/>
              <a:buFont typeface="Source Sans Pro"/>
              <a:buNone/>
            </a:pPr>
            <a:r>
              <a:rPr lang="fr-FR"/>
              <a:t>Table des matières</a:t>
            </a:r>
            <a:endParaRPr/>
          </a:p>
        </p:txBody>
      </p:sp>
      <p:sp>
        <p:nvSpPr>
          <p:cNvPr id="448" name="Google Shape;448;p44"/>
          <p:cNvSpPr txBox="1">
            <a:spLocks noGrp="1"/>
          </p:cNvSpPr>
          <p:nvPr>
            <p:ph type="body" idx="1"/>
          </p:nvPr>
        </p:nvSpPr>
        <p:spPr>
          <a:xfrm>
            <a:off x="315665" y="896112"/>
            <a:ext cx="8391642" cy="3917793"/>
          </a:xfrm>
          <a:prstGeom prst="rect">
            <a:avLst/>
          </a:prstGeom>
          <a:noFill/>
          <a:ln>
            <a:noFill/>
          </a:ln>
        </p:spPr>
        <p:txBody>
          <a:bodyPr spcFirstLastPara="1" wrap="square" lIns="91425" tIns="45700" rIns="91425" bIns="45700" anchor="t" anchorCtr="0">
            <a:noAutofit/>
          </a:bodyPr>
          <a:lstStyle/>
          <a:p>
            <a:pPr marL="285750" lvl="0" indent="-285750" algn="l" rtl="0">
              <a:lnSpc>
                <a:spcPct val="100000"/>
              </a:lnSpc>
              <a:spcBef>
                <a:spcPts val="0"/>
              </a:spcBef>
              <a:spcAft>
                <a:spcPts val="0"/>
              </a:spcAft>
              <a:buSzPts val="1600"/>
              <a:buChar char="⮚"/>
            </a:pPr>
            <a:r>
              <a:rPr lang="fr-FR" sz="1600" dirty="0">
                <a:solidFill>
                  <a:srgbClr val="A5A5A5"/>
                </a:solidFill>
              </a:rPr>
              <a:t>Généralités</a:t>
            </a:r>
            <a:endParaRPr dirty="0"/>
          </a:p>
          <a:p>
            <a:pPr marL="0" lvl="0" indent="0" algn="l" rtl="0">
              <a:lnSpc>
                <a:spcPct val="100000"/>
              </a:lnSpc>
              <a:spcBef>
                <a:spcPts val="0"/>
              </a:spcBef>
              <a:spcAft>
                <a:spcPts val="0"/>
              </a:spcAft>
              <a:buSzPts val="1600"/>
              <a:buNone/>
            </a:pPr>
            <a:endParaRPr sz="1600" dirty="0">
              <a:solidFill>
                <a:schemeClr val="dk1"/>
              </a:solidFill>
            </a:endParaRPr>
          </a:p>
          <a:p>
            <a:pPr marL="285750" lvl="0" indent="-285750" algn="l" rtl="0">
              <a:lnSpc>
                <a:spcPct val="100000"/>
              </a:lnSpc>
              <a:spcBef>
                <a:spcPts val="0"/>
              </a:spcBef>
              <a:spcAft>
                <a:spcPts val="0"/>
              </a:spcAft>
              <a:buSzPts val="1600"/>
              <a:buChar char="⮚"/>
            </a:pPr>
            <a:r>
              <a:rPr lang="fr-FR" sz="1600" dirty="0">
                <a:solidFill>
                  <a:srgbClr val="A5A5A5"/>
                </a:solidFill>
              </a:rPr>
              <a:t>Inscriptions</a:t>
            </a:r>
            <a:endParaRPr dirty="0">
              <a:solidFill>
                <a:srgbClr val="A5A5A5"/>
              </a:solidFill>
            </a:endParaRPr>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Création d’un usager dans Alma</a:t>
            </a:r>
            <a:endParaRPr dirty="0"/>
          </a:p>
          <a:p>
            <a:pPr marL="742950" lvl="1" indent="-285750" algn="l" rtl="0">
              <a:lnSpc>
                <a:spcPct val="100000"/>
              </a:lnSpc>
              <a:spcBef>
                <a:spcPts val="320"/>
              </a:spcBef>
              <a:spcAft>
                <a:spcPts val="0"/>
              </a:spcAft>
              <a:buSzPts val="1600"/>
              <a:buFont typeface="Arial"/>
              <a:buChar char="•"/>
            </a:pPr>
            <a:r>
              <a:rPr lang="fr-FR" i="1" dirty="0">
                <a:solidFill>
                  <a:srgbClr val="A5A5A5"/>
                </a:solidFill>
              </a:rPr>
              <a:t>Patron registration </a:t>
            </a:r>
            <a:r>
              <a:rPr lang="fr-FR" i="1" dirty="0" err="1">
                <a:solidFill>
                  <a:srgbClr val="A5A5A5"/>
                </a:solidFill>
              </a:rPr>
              <a:t>fee</a:t>
            </a:r>
            <a:endParaRPr i="1" dirty="0">
              <a:solidFill>
                <a:srgbClr val="A5A5A5"/>
              </a:solidFill>
            </a:endParaRPr>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Impression de la carte lecteur (Cyclope)</a:t>
            </a:r>
            <a:endParaRPr dirty="0"/>
          </a:p>
          <a:p>
            <a:pPr marL="457200" lvl="1" indent="0" algn="l" rtl="0">
              <a:lnSpc>
                <a:spcPct val="100000"/>
              </a:lnSpc>
              <a:spcBef>
                <a:spcPts val="320"/>
              </a:spcBef>
              <a:spcAft>
                <a:spcPts val="0"/>
              </a:spcAft>
              <a:buClr>
                <a:srgbClr val="D1D1C8"/>
              </a:buClr>
              <a:buSzPts val="1600"/>
              <a:buNone/>
            </a:pPr>
            <a:endParaRPr dirty="0">
              <a:solidFill>
                <a:srgbClr val="A5A5A5"/>
              </a:solidFill>
            </a:endParaRPr>
          </a:p>
          <a:p>
            <a:pPr marL="285750" lvl="0" indent="-285750" algn="l" rtl="0">
              <a:lnSpc>
                <a:spcPct val="100000"/>
              </a:lnSpc>
              <a:spcBef>
                <a:spcPts val="320"/>
              </a:spcBef>
              <a:spcAft>
                <a:spcPts val="0"/>
              </a:spcAft>
              <a:buClr>
                <a:schemeClr val="accent1"/>
              </a:buClr>
              <a:buSzPts val="1600"/>
              <a:buChar char="⮚"/>
            </a:pPr>
            <a:r>
              <a:rPr lang="fr-FR" sz="1600" b="1" dirty="0">
                <a:solidFill>
                  <a:schemeClr val="accent1"/>
                </a:solidFill>
              </a:rPr>
              <a:t>Divers</a:t>
            </a:r>
            <a:endParaRPr b="1" dirty="0">
              <a:solidFill>
                <a:schemeClr val="accent1"/>
              </a:solidFill>
            </a:endParaRPr>
          </a:p>
          <a:p>
            <a:pPr marL="742950" lvl="1" indent="-285750" algn="l" rtl="0">
              <a:lnSpc>
                <a:spcPct val="100000"/>
              </a:lnSpc>
              <a:spcBef>
                <a:spcPts val="320"/>
              </a:spcBef>
              <a:spcAft>
                <a:spcPts val="0"/>
              </a:spcAft>
              <a:buClr>
                <a:schemeClr val="accent1"/>
              </a:buClr>
              <a:buSzPts val="1600"/>
              <a:buFont typeface="Arial"/>
              <a:buChar char="•"/>
            </a:pPr>
            <a:r>
              <a:rPr lang="fr-FR" sz="1600" b="1" dirty="0"/>
              <a:t>Activer un lecteur préinscrit</a:t>
            </a:r>
            <a:endParaRPr b="1" dirty="0"/>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Modifier la fiche d’un usager B</a:t>
            </a:r>
            <a:endParaRPr dirty="0">
              <a:solidFill>
                <a:srgbClr val="A5A5A5"/>
              </a:solidFill>
            </a:endParaRPr>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Prolonger la fiche d’un usager B</a:t>
            </a:r>
            <a:endParaRPr dirty="0"/>
          </a:p>
          <a:p>
            <a:pPr marL="742950" lvl="1" indent="-285750" algn="l" rtl="0">
              <a:lnSpc>
                <a:spcPct val="100000"/>
              </a:lnSpc>
              <a:spcBef>
                <a:spcPts val="320"/>
              </a:spcBef>
              <a:spcAft>
                <a:spcPts val="0"/>
              </a:spcAft>
              <a:buSzPts val="1600"/>
              <a:buChar char="•"/>
            </a:pPr>
            <a:r>
              <a:rPr lang="fr-FR" sz="1600" dirty="0">
                <a:solidFill>
                  <a:srgbClr val="A5A5A5"/>
                </a:solidFill>
              </a:rPr>
              <a:t>Convertir un usager U, S ou C en un usager B</a:t>
            </a:r>
            <a:endParaRPr dirty="0"/>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Demander une nouvelle impression de carte</a:t>
            </a:r>
            <a:endParaRPr dirty="0"/>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Usagers BX</a:t>
            </a:r>
            <a:endParaRPr dirty="0">
              <a:solidFill>
                <a:srgbClr val="A5A5A5"/>
              </a:solidFill>
            </a:endParaRPr>
          </a:p>
          <a:p>
            <a:pPr marL="742950" lvl="1" indent="-196850" algn="l" rtl="0">
              <a:lnSpc>
                <a:spcPct val="100000"/>
              </a:lnSpc>
              <a:spcBef>
                <a:spcPts val="280"/>
              </a:spcBef>
              <a:spcAft>
                <a:spcPts val="0"/>
              </a:spcAft>
              <a:buClr>
                <a:schemeClr val="accent1"/>
              </a:buClr>
              <a:buSzPts val="1400"/>
              <a:buFont typeface="Arial"/>
              <a:buNone/>
            </a:pPr>
            <a:endParaRPr sz="1400" b="1" dirty="0">
              <a:solidFill>
                <a:srgbClr val="D1D1C8"/>
              </a:solidFill>
            </a:endParaRPr>
          </a:p>
          <a:p>
            <a:pPr marL="742950" lvl="1" indent="-184150" algn="l" rtl="0">
              <a:lnSpc>
                <a:spcPct val="100000"/>
              </a:lnSpc>
              <a:spcBef>
                <a:spcPts val="320"/>
              </a:spcBef>
              <a:spcAft>
                <a:spcPts val="0"/>
              </a:spcAft>
              <a:buClr>
                <a:schemeClr val="accent1"/>
              </a:buClr>
              <a:buSzPts val="1600"/>
              <a:buFont typeface="Arial"/>
              <a:buNone/>
            </a:pPr>
            <a:endParaRPr sz="1600" b="1" dirty="0">
              <a:solidFill>
                <a:srgbClr val="D1D1C8"/>
              </a:solidFill>
            </a:endParaRPr>
          </a:p>
          <a:p>
            <a:pPr marL="0" lvl="0" indent="0" algn="l" rtl="0">
              <a:lnSpc>
                <a:spcPct val="100000"/>
              </a:lnSpc>
              <a:spcBef>
                <a:spcPts val="300"/>
              </a:spcBef>
              <a:spcAft>
                <a:spcPts val="0"/>
              </a:spcAft>
              <a:buClr>
                <a:schemeClr val="dk1"/>
              </a:buClr>
              <a:buSzPts val="1500"/>
              <a:buNone/>
            </a:pPr>
            <a:endParaRPr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45"/>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300"/>
              <a:buNone/>
            </a:pPr>
            <a:r>
              <a:rPr lang="fr-FR" dirty="0">
                <a:solidFill>
                  <a:schemeClr val="accent1"/>
                </a:solidFill>
              </a:rPr>
              <a:t>Activer un lecteur préinscrit</a:t>
            </a:r>
            <a:endParaRPr dirty="0">
              <a:solidFill>
                <a:schemeClr val="accent1"/>
              </a:solidFill>
            </a:endParaRPr>
          </a:p>
        </p:txBody>
      </p:sp>
      <p:sp>
        <p:nvSpPr>
          <p:cNvPr id="454" name="Google Shape;454;p45"/>
          <p:cNvSpPr txBox="1">
            <a:spLocks noGrp="1"/>
          </p:cNvSpPr>
          <p:nvPr>
            <p:ph type="body" idx="1"/>
          </p:nvPr>
        </p:nvSpPr>
        <p:spPr>
          <a:xfrm>
            <a:off x="315665" y="896112"/>
            <a:ext cx="8391642" cy="3917793"/>
          </a:xfrm>
          <a:prstGeom prst="rect">
            <a:avLst/>
          </a:prstGeom>
          <a:noFill/>
          <a:ln>
            <a:noFill/>
          </a:ln>
        </p:spPr>
        <p:txBody>
          <a:bodyPr spcFirstLastPara="1" wrap="square" lIns="91425" tIns="45700" rIns="91425" bIns="45700" anchor="t" anchorCtr="0">
            <a:noAutofit/>
          </a:bodyPr>
          <a:lstStyle/>
          <a:p>
            <a:pPr marL="285750" lvl="0" indent="-285750" algn="l" rtl="0">
              <a:lnSpc>
                <a:spcPct val="100000"/>
              </a:lnSpc>
              <a:spcBef>
                <a:spcPts val="300"/>
              </a:spcBef>
              <a:spcAft>
                <a:spcPts val="0"/>
              </a:spcAft>
              <a:buSzPts val="1500"/>
              <a:buChar char="⮚"/>
            </a:pPr>
            <a:r>
              <a:rPr lang="fr-FR" dirty="0"/>
              <a:t>Possibilité de se préinscrire en utilisant le formulaire</a:t>
            </a:r>
            <a:endParaRPr dirty="0"/>
          </a:p>
          <a:p>
            <a:pPr marL="0" lvl="0" indent="0" algn="ctr" rtl="0">
              <a:lnSpc>
                <a:spcPct val="100000"/>
              </a:lnSpc>
              <a:spcBef>
                <a:spcPts val="300"/>
              </a:spcBef>
              <a:spcAft>
                <a:spcPts val="0"/>
              </a:spcAft>
              <a:buSzPts val="1500"/>
              <a:buNone/>
            </a:pPr>
            <a:r>
              <a:rPr lang="fr-FR" u="sng" dirty="0">
                <a:solidFill>
                  <a:schemeClr val="accent1"/>
                </a:solidFill>
                <a:hlinkClick r:id="rId3">
                  <a:extLst>
                    <a:ext uri="{A12FA001-AC4F-418D-AE19-62706E023703}">
                      <ahyp:hlinkClr xmlns:ahyp="http://schemas.microsoft.com/office/drawing/2018/hyperlinkcolor" val="tx"/>
                    </a:ext>
                  </a:extLst>
                </a:hlinkClick>
              </a:rPr>
              <a:t>https://app.lib.uliege.be/inscription/script/start.pl</a:t>
            </a:r>
            <a:endParaRPr dirty="0">
              <a:solidFill>
                <a:schemeClr val="accent1"/>
              </a:solidFill>
            </a:endParaRPr>
          </a:p>
          <a:p>
            <a:pPr marL="0" lvl="0" indent="0" algn="ctr" rtl="0">
              <a:lnSpc>
                <a:spcPct val="100000"/>
              </a:lnSpc>
              <a:spcBef>
                <a:spcPts val="300"/>
              </a:spcBef>
              <a:spcAft>
                <a:spcPts val="0"/>
              </a:spcAft>
              <a:buSzPts val="1500"/>
              <a:buNone/>
            </a:pPr>
            <a:endParaRPr dirty="0"/>
          </a:p>
          <a:p>
            <a:pPr marL="285750" lvl="0" indent="-285750" algn="l" rtl="0">
              <a:lnSpc>
                <a:spcPct val="100000"/>
              </a:lnSpc>
              <a:spcBef>
                <a:spcPts val="300"/>
              </a:spcBef>
              <a:spcAft>
                <a:spcPts val="0"/>
              </a:spcAft>
              <a:buSzPts val="1500"/>
              <a:buChar char="⮚"/>
            </a:pPr>
            <a:r>
              <a:rPr lang="fr-FR" dirty="0"/>
              <a:t>Intégration automatique des données du lecteur dans Alma (via API)</a:t>
            </a:r>
            <a:endParaRPr dirty="0"/>
          </a:p>
          <a:p>
            <a:pPr marL="0" lvl="0" indent="0" algn="l" rtl="0">
              <a:lnSpc>
                <a:spcPct val="100000"/>
              </a:lnSpc>
              <a:spcBef>
                <a:spcPts val="300"/>
              </a:spcBef>
              <a:spcAft>
                <a:spcPts val="0"/>
              </a:spcAft>
              <a:buSzPts val="1500"/>
              <a:buNone/>
            </a:pPr>
            <a:endParaRPr dirty="0"/>
          </a:p>
          <a:p>
            <a:pPr marL="742950" lvl="1" indent="-285750" algn="l" rtl="0">
              <a:lnSpc>
                <a:spcPct val="100000"/>
              </a:lnSpc>
              <a:spcBef>
                <a:spcPts val="300"/>
              </a:spcBef>
              <a:spcAft>
                <a:spcPts val="0"/>
              </a:spcAft>
              <a:buSzPts val="1500"/>
              <a:buChar char="•"/>
            </a:pPr>
            <a:r>
              <a:rPr lang="fr-FR" dirty="0">
                <a:solidFill>
                  <a:schemeClr val="dk1"/>
                </a:solidFill>
              </a:rPr>
              <a:t>La fiche est inactive :</a:t>
            </a:r>
            <a:endParaRPr dirty="0"/>
          </a:p>
          <a:p>
            <a:pPr marL="742950" lvl="1" indent="-190500" algn="l" rtl="0">
              <a:lnSpc>
                <a:spcPct val="100000"/>
              </a:lnSpc>
              <a:spcBef>
                <a:spcPts val="300"/>
              </a:spcBef>
              <a:spcAft>
                <a:spcPts val="0"/>
              </a:spcAft>
              <a:buSzPts val="1500"/>
              <a:buNone/>
            </a:pPr>
            <a:endParaRPr dirty="0">
              <a:solidFill>
                <a:schemeClr val="dk1"/>
              </a:solidFill>
            </a:endParaRPr>
          </a:p>
        </p:txBody>
      </p:sp>
      <p:pic>
        <p:nvPicPr>
          <p:cNvPr id="455" name="Google Shape;455;p45"/>
          <p:cNvPicPr preferRelativeResize="0"/>
          <p:nvPr/>
        </p:nvPicPr>
        <p:blipFill rotWithShape="1">
          <a:blip r:embed="rId4">
            <a:alphaModFix/>
          </a:blip>
          <a:srcRect/>
          <a:stretch/>
        </p:blipFill>
        <p:spPr>
          <a:xfrm>
            <a:off x="1898012" y="2717058"/>
            <a:ext cx="5347976" cy="1557545"/>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pic>
        <p:nvPicPr>
          <p:cNvPr id="3" name="Image 2" descr="Une image contenant texte, capture d’écran, nombre, Police&#10;&#10;Le contenu généré par l’IA peut être incorrect.">
            <a:extLst>
              <a:ext uri="{FF2B5EF4-FFF2-40B4-BE49-F238E27FC236}">
                <a16:creationId xmlns:a16="http://schemas.microsoft.com/office/drawing/2014/main" id="{B2869E90-C17D-6B3F-99E9-A75DF7106AB3}"/>
              </a:ext>
            </a:extLst>
          </p:cNvPr>
          <p:cNvPicPr>
            <a:picLocks noChangeAspect="1"/>
          </p:cNvPicPr>
          <p:nvPr/>
        </p:nvPicPr>
        <p:blipFill>
          <a:blip r:embed="rId3"/>
          <a:stretch>
            <a:fillRect/>
          </a:stretch>
        </p:blipFill>
        <p:spPr>
          <a:xfrm>
            <a:off x="1335600" y="1561986"/>
            <a:ext cx="6472800" cy="3223608"/>
          </a:xfrm>
          <a:prstGeom prst="rect">
            <a:avLst/>
          </a:prstGeom>
          <a:ln>
            <a:solidFill>
              <a:schemeClr val="tx1"/>
            </a:solidFill>
          </a:ln>
        </p:spPr>
      </p:pic>
      <p:sp>
        <p:nvSpPr>
          <p:cNvPr id="460" name="Google Shape;460;p46"/>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dirty="0">
                <a:solidFill>
                  <a:schemeClr val="accent1"/>
                </a:solidFill>
              </a:rPr>
              <a:t>Activer un lecteur préinscrit</a:t>
            </a:r>
            <a:endParaRPr dirty="0"/>
          </a:p>
        </p:txBody>
      </p:sp>
      <p:sp>
        <p:nvSpPr>
          <p:cNvPr id="461" name="Google Shape;461;p46"/>
          <p:cNvSpPr txBox="1">
            <a:spLocks noGrp="1"/>
          </p:cNvSpPr>
          <p:nvPr>
            <p:ph type="body" idx="1"/>
          </p:nvPr>
        </p:nvSpPr>
        <p:spPr>
          <a:xfrm>
            <a:off x="315665" y="896112"/>
            <a:ext cx="8562446" cy="3917793"/>
          </a:xfrm>
          <a:prstGeom prst="rect">
            <a:avLst/>
          </a:prstGeom>
          <a:noFill/>
          <a:ln>
            <a:noFill/>
          </a:ln>
        </p:spPr>
        <p:txBody>
          <a:bodyPr spcFirstLastPara="1" wrap="square" lIns="91425" tIns="45700" rIns="91425" bIns="45700" anchor="t" anchorCtr="0">
            <a:noAutofit/>
          </a:bodyPr>
          <a:lstStyle/>
          <a:p>
            <a:pPr marL="457200" marR="0" lvl="0" indent="-323850" algn="l" rtl="0">
              <a:lnSpc>
                <a:spcPct val="100000"/>
              </a:lnSpc>
              <a:spcBef>
                <a:spcPts val="300"/>
              </a:spcBef>
              <a:spcAft>
                <a:spcPts val="0"/>
              </a:spcAft>
              <a:buClr>
                <a:schemeClr val="accent1"/>
              </a:buClr>
              <a:buSzPts val="1500"/>
              <a:buFont typeface="Noto Sans Symbols"/>
              <a:buChar char="⮚"/>
            </a:pPr>
            <a:r>
              <a:rPr lang="fr-FR" dirty="0"/>
              <a:t>L’identifiant commence toujours par B95XXXX</a:t>
            </a:r>
            <a:endParaRPr dirty="0"/>
          </a:p>
          <a:p>
            <a:pPr marL="457200" marR="0" lvl="0" indent="-323850" algn="l" rtl="0">
              <a:lnSpc>
                <a:spcPct val="100000"/>
              </a:lnSpc>
              <a:spcBef>
                <a:spcPts val="300"/>
              </a:spcBef>
              <a:spcAft>
                <a:spcPts val="0"/>
              </a:spcAft>
              <a:buClr>
                <a:schemeClr val="accent1"/>
              </a:buClr>
              <a:buSzPts val="1500"/>
              <a:buFont typeface="Noto Sans Symbols"/>
              <a:buChar char="⮚"/>
            </a:pPr>
            <a:r>
              <a:rPr lang="fr-FR" dirty="0"/>
              <a:t>Les données concernant l’affiliation sont placées dans les champs </a:t>
            </a:r>
            <a:r>
              <a:rPr lang="fr-FR" i="1" dirty="0"/>
              <a:t>Job </a:t>
            </a:r>
            <a:r>
              <a:rPr lang="fr-FR" i="1" dirty="0" err="1"/>
              <a:t>category</a:t>
            </a:r>
            <a:r>
              <a:rPr lang="fr-FR" i="1" dirty="0"/>
              <a:t> </a:t>
            </a:r>
            <a:r>
              <a:rPr lang="fr-FR" dirty="0"/>
              <a:t>et </a:t>
            </a:r>
            <a:r>
              <a:rPr lang="fr-FR" i="1" dirty="0"/>
              <a:t>Job description </a:t>
            </a:r>
            <a:r>
              <a:rPr lang="fr-FR" dirty="0"/>
              <a:t>:</a:t>
            </a: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p:txBody>
      </p:sp>
      <p:cxnSp>
        <p:nvCxnSpPr>
          <p:cNvPr id="463" name="Google Shape;463;p46"/>
          <p:cNvCxnSpPr>
            <a:cxnSpLocks/>
          </p:cNvCxnSpPr>
          <p:nvPr/>
        </p:nvCxnSpPr>
        <p:spPr>
          <a:xfrm>
            <a:off x="1678970" y="2907277"/>
            <a:ext cx="1057030" cy="0"/>
          </a:xfrm>
          <a:prstGeom prst="straightConnector1">
            <a:avLst/>
          </a:prstGeom>
          <a:noFill/>
          <a:ln w="12700" cap="flat" cmpd="sng">
            <a:solidFill>
              <a:srgbClr val="C00000"/>
            </a:solidFill>
            <a:prstDash val="solid"/>
            <a:round/>
            <a:headEnd type="none" w="sm" len="sm"/>
            <a:tailEnd type="none" w="sm" len="sm"/>
          </a:ln>
        </p:spPr>
      </p:cxnSp>
      <p:cxnSp>
        <p:nvCxnSpPr>
          <p:cNvPr id="464" name="Google Shape;464;p46"/>
          <p:cNvCxnSpPr>
            <a:cxnSpLocks/>
          </p:cNvCxnSpPr>
          <p:nvPr/>
        </p:nvCxnSpPr>
        <p:spPr>
          <a:xfrm>
            <a:off x="1881022" y="3521169"/>
            <a:ext cx="854978" cy="0"/>
          </a:xfrm>
          <a:prstGeom prst="straightConnector1">
            <a:avLst/>
          </a:prstGeom>
          <a:noFill/>
          <a:ln w="12700" cap="flat" cmpd="sng">
            <a:solidFill>
              <a:srgbClr val="E52700"/>
            </a:solidFill>
            <a:prstDash val="solid"/>
            <a:round/>
            <a:headEnd type="none" w="sm" len="sm"/>
            <a:tailEnd type="none" w="sm" len="sm"/>
          </a:ln>
        </p:spPr>
      </p:cxnSp>
      <p:cxnSp>
        <p:nvCxnSpPr>
          <p:cNvPr id="465" name="Google Shape;465;p46"/>
          <p:cNvCxnSpPr>
            <a:cxnSpLocks/>
          </p:cNvCxnSpPr>
          <p:nvPr/>
        </p:nvCxnSpPr>
        <p:spPr>
          <a:xfrm>
            <a:off x="2008627" y="3937253"/>
            <a:ext cx="727373" cy="0"/>
          </a:xfrm>
          <a:prstGeom prst="straightConnector1">
            <a:avLst/>
          </a:prstGeom>
          <a:noFill/>
          <a:ln w="12700" cap="flat" cmpd="sng">
            <a:solidFill>
              <a:srgbClr val="E52700"/>
            </a:solidFill>
            <a:prstDash val="solid"/>
            <a:round/>
            <a:headEnd type="none" w="sm" len="sm"/>
            <a:tailEnd type="none" w="sm" len="sm"/>
          </a:ln>
        </p:spPr>
      </p:cxnSp>
      <p:cxnSp>
        <p:nvCxnSpPr>
          <p:cNvPr id="466" name="Google Shape;466;p46"/>
          <p:cNvCxnSpPr>
            <a:cxnSpLocks/>
          </p:cNvCxnSpPr>
          <p:nvPr/>
        </p:nvCxnSpPr>
        <p:spPr>
          <a:xfrm>
            <a:off x="1735152" y="3322621"/>
            <a:ext cx="1641648" cy="0"/>
          </a:xfrm>
          <a:prstGeom prst="straightConnector1">
            <a:avLst/>
          </a:prstGeom>
          <a:noFill/>
          <a:ln w="12700" cap="flat" cmpd="sng">
            <a:solidFill>
              <a:srgbClr val="E52700"/>
            </a:solidFill>
            <a:prstDash val="solid"/>
            <a:round/>
            <a:headEnd type="none" w="sm" len="sm"/>
            <a:tailEnd type="none" w="sm" len="sm"/>
          </a:ln>
        </p:spPr>
      </p:cxnSp>
      <p:cxnSp>
        <p:nvCxnSpPr>
          <p:cNvPr id="467" name="Google Shape;467;p46"/>
          <p:cNvCxnSpPr>
            <a:cxnSpLocks/>
          </p:cNvCxnSpPr>
          <p:nvPr/>
        </p:nvCxnSpPr>
        <p:spPr>
          <a:xfrm>
            <a:off x="5008301" y="3107629"/>
            <a:ext cx="1234099" cy="0"/>
          </a:xfrm>
          <a:prstGeom prst="straightConnector1">
            <a:avLst/>
          </a:prstGeom>
          <a:noFill/>
          <a:ln w="12700" cap="flat" cmpd="sng">
            <a:solidFill>
              <a:srgbClr val="E52700"/>
            </a:solidFill>
            <a:prstDash val="solid"/>
            <a:round/>
            <a:headEnd type="none" w="sm" len="sm"/>
            <a:tailEnd type="none" w="sm" len="sm"/>
          </a:ln>
        </p:spPr>
      </p:cxnSp>
    </p:spTree>
    <p:extLst>
      <p:ext uri="{BB962C8B-B14F-4D97-AF65-F5344CB8AC3E}">
        <p14:creationId xmlns:p14="http://schemas.microsoft.com/office/powerpoint/2010/main" val="38265707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47"/>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dirty="0">
                <a:solidFill>
                  <a:schemeClr val="accent1"/>
                </a:solidFill>
              </a:rPr>
              <a:t>Activer un lecteur préinscrit</a:t>
            </a:r>
            <a:endParaRPr dirty="0"/>
          </a:p>
        </p:txBody>
      </p:sp>
      <p:sp>
        <p:nvSpPr>
          <p:cNvPr id="473" name="Google Shape;473;p47"/>
          <p:cNvSpPr txBox="1">
            <a:spLocks noGrp="1"/>
          </p:cNvSpPr>
          <p:nvPr>
            <p:ph type="body" idx="1"/>
          </p:nvPr>
        </p:nvSpPr>
        <p:spPr>
          <a:xfrm>
            <a:off x="315665" y="896112"/>
            <a:ext cx="8391642" cy="3917793"/>
          </a:xfrm>
          <a:prstGeom prst="rect">
            <a:avLst/>
          </a:prstGeom>
          <a:noFill/>
          <a:ln>
            <a:noFill/>
          </a:ln>
        </p:spPr>
        <p:txBody>
          <a:bodyPr spcFirstLastPara="1" wrap="square" lIns="91425" tIns="45700" rIns="91425" bIns="45700" anchor="t" anchorCtr="0">
            <a:noAutofit/>
          </a:bodyPr>
          <a:lstStyle/>
          <a:p>
            <a:pPr marL="457200" marR="0" lvl="0" indent="-323850" algn="l" rtl="0">
              <a:lnSpc>
                <a:spcPct val="100000"/>
              </a:lnSpc>
              <a:spcBef>
                <a:spcPts val="300"/>
              </a:spcBef>
              <a:spcAft>
                <a:spcPts val="0"/>
              </a:spcAft>
              <a:buClr>
                <a:schemeClr val="accent1"/>
              </a:buClr>
              <a:buSzPts val="1500"/>
              <a:buFont typeface="Noto Sans Symbols"/>
              <a:buChar char="⮚"/>
            </a:pPr>
            <a:r>
              <a:rPr lang="fr-FR" dirty="0"/>
              <a:t>Les coordonnées renseignées par le lecteur (adresse, GSM, e-mail) sont intégrées dans les informations de contact :</a:t>
            </a: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p:txBody>
      </p:sp>
      <p:pic>
        <p:nvPicPr>
          <p:cNvPr id="3" name="Image 2" descr="Une image contenant texte, capture d’écran, nombre, Police&#10;&#10;Le contenu généré par l’IA peut être incorrect.">
            <a:extLst>
              <a:ext uri="{FF2B5EF4-FFF2-40B4-BE49-F238E27FC236}">
                <a16:creationId xmlns:a16="http://schemas.microsoft.com/office/drawing/2014/main" id="{C8F2E074-9784-236B-15F5-2E7A259F2A95}"/>
              </a:ext>
            </a:extLst>
          </p:cNvPr>
          <p:cNvPicPr>
            <a:picLocks noChangeAspect="1"/>
          </p:cNvPicPr>
          <p:nvPr/>
        </p:nvPicPr>
        <p:blipFill>
          <a:blip r:embed="rId3"/>
          <a:stretch>
            <a:fillRect/>
          </a:stretch>
        </p:blipFill>
        <p:spPr>
          <a:xfrm>
            <a:off x="984943" y="1503037"/>
            <a:ext cx="7174114" cy="3386709"/>
          </a:xfrm>
          <a:prstGeom prst="rect">
            <a:avLst/>
          </a:prstGeom>
          <a:ln>
            <a:solidFill>
              <a:schemeClr val="tx1"/>
            </a:solidFill>
          </a:ln>
        </p:spPr>
      </p:pic>
      <p:sp>
        <p:nvSpPr>
          <p:cNvPr id="4" name="Rectangle : coins arrondis 3">
            <a:extLst>
              <a:ext uri="{FF2B5EF4-FFF2-40B4-BE49-F238E27FC236}">
                <a16:creationId xmlns:a16="http://schemas.microsoft.com/office/drawing/2014/main" id="{46ED2672-9555-A8B1-ABA1-4E9EA48C6C19}"/>
              </a:ext>
            </a:extLst>
          </p:cNvPr>
          <p:cNvSpPr/>
          <p:nvPr/>
        </p:nvSpPr>
        <p:spPr>
          <a:xfrm>
            <a:off x="1857600" y="1519200"/>
            <a:ext cx="950400" cy="302400"/>
          </a:xfrm>
          <a:prstGeom prst="roundRect">
            <a:avLst/>
          </a:prstGeom>
          <a:noFill/>
          <a:ln w="127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1" name="Google Shape;481;p48"/>
          <p:cNvSpPr txBox="1">
            <a:spLocks noGrp="1"/>
          </p:cNvSpPr>
          <p:nvPr>
            <p:ph type="body" idx="1"/>
          </p:nvPr>
        </p:nvSpPr>
        <p:spPr>
          <a:xfrm>
            <a:off x="315665" y="896112"/>
            <a:ext cx="8391642" cy="3917793"/>
          </a:xfrm>
          <a:prstGeom prst="rect">
            <a:avLst/>
          </a:prstGeom>
          <a:noFill/>
          <a:ln>
            <a:noFill/>
          </a:ln>
        </p:spPr>
        <p:txBody>
          <a:bodyPr spcFirstLastPara="1" wrap="square" lIns="91425" tIns="45700" rIns="91425" bIns="45700" anchor="t" anchorCtr="0">
            <a:noAutofit/>
          </a:bodyPr>
          <a:lstStyle/>
          <a:p>
            <a:pPr marL="457200" marR="0" lvl="0" indent="-323850" algn="l" rtl="0">
              <a:lnSpc>
                <a:spcPct val="100000"/>
              </a:lnSpc>
              <a:spcBef>
                <a:spcPts val="300"/>
              </a:spcBef>
              <a:spcAft>
                <a:spcPts val="0"/>
              </a:spcAft>
              <a:buClr>
                <a:schemeClr val="accent1"/>
              </a:buClr>
              <a:buSzPts val="1500"/>
              <a:buFont typeface="Noto Sans Symbols"/>
              <a:buChar char="⮚"/>
            </a:pPr>
            <a:r>
              <a:rPr lang="fr-FR" dirty="0"/>
              <a:t>L’onglet </a:t>
            </a:r>
            <a:r>
              <a:rPr lang="fr-FR" i="1" dirty="0"/>
              <a:t>Notes</a:t>
            </a:r>
            <a:r>
              <a:rPr lang="fr-FR" dirty="0"/>
              <a:t> contextualise l’inscription :</a:t>
            </a: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a:p>
            <a:pPr marL="133350" lvl="0" indent="0" algn="l" rtl="0">
              <a:lnSpc>
                <a:spcPct val="100000"/>
              </a:lnSpc>
              <a:spcBef>
                <a:spcPts val="300"/>
              </a:spcBef>
              <a:spcAft>
                <a:spcPts val="0"/>
              </a:spcAft>
              <a:buSzPts val="1500"/>
              <a:buNone/>
            </a:pPr>
            <a:endParaRPr dirty="0"/>
          </a:p>
          <a:p>
            <a:pPr marL="457200" marR="0" lvl="0" indent="-323850" algn="l" rtl="0">
              <a:lnSpc>
                <a:spcPct val="100000"/>
              </a:lnSpc>
              <a:spcBef>
                <a:spcPts val="300"/>
              </a:spcBef>
              <a:spcAft>
                <a:spcPts val="0"/>
              </a:spcAft>
              <a:buClr>
                <a:schemeClr val="accent1"/>
              </a:buClr>
              <a:buSzPts val="1500"/>
              <a:buFont typeface="Noto Sans Symbols"/>
              <a:buChar char="⮚"/>
            </a:pPr>
            <a:r>
              <a:rPr lang="fr-FR" dirty="0"/>
              <a:t>Les frais d’impression de la carte sont automatiquement ajoutés sur le compte de l’usager :</a:t>
            </a:r>
            <a:endParaRPr dirty="0"/>
          </a:p>
          <a:p>
            <a:pPr marL="133350" lvl="0" indent="0" algn="l" rtl="0">
              <a:lnSpc>
                <a:spcPct val="100000"/>
              </a:lnSpc>
              <a:spcBef>
                <a:spcPts val="300"/>
              </a:spcBef>
              <a:spcAft>
                <a:spcPts val="0"/>
              </a:spcAft>
              <a:buSzPts val="1500"/>
              <a:buNone/>
            </a:pP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p:txBody>
      </p:sp>
      <p:sp>
        <p:nvSpPr>
          <p:cNvPr id="480" name="Google Shape;480;p48"/>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dirty="0">
                <a:solidFill>
                  <a:schemeClr val="accent1"/>
                </a:solidFill>
              </a:rPr>
              <a:t>Activer un lecteur préinscrit</a:t>
            </a:r>
            <a:endParaRPr dirty="0"/>
          </a:p>
        </p:txBody>
      </p:sp>
      <p:pic>
        <p:nvPicPr>
          <p:cNvPr id="3" name="Image 2" descr="Une image contenant texte, Police, capture d’écran, nombre&#10;&#10;Le contenu généré par l’IA peut être incorrect.">
            <a:extLst>
              <a:ext uri="{FF2B5EF4-FFF2-40B4-BE49-F238E27FC236}">
                <a16:creationId xmlns:a16="http://schemas.microsoft.com/office/drawing/2014/main" id="{D1A96BDD-9CE3-68B1-C385-C71873879E08}"/>
              </a:ext>
            </a:extLst>
          </p:cNvPr>
          <p:cNvPicPr>
            <a:picLocks noChangeAspect="1"/>
          </p:cNvPicPr>
          <p:nvPr/>
        </p:nvPicPr>
        <p:blipFill>
          <a:blip r:embed="rId3"/>
          <a:stretch>
            <a:fillRect/>
          </a:stretch>
        </p:blipFill>
        <p:spPr>
          <a:xfrm>
            <a:off x="1310037" y="1313619"/>
            <a:ext cx="6523926" cy="1430861"/>
          </a:xfrm>
          <a:prstGeom prst="rect">
            <a:avLst/>
          </a:prstGeom>
          <a:ln>
            <a:solidFill>
              <a:schemeClr val="tx1"/>
            </a:solidFill>
          </a:ln>
        </p:spPr>
      </p:pic>
      <p:sp>
        <p:nvSpPr>
          <p:cNvPr id="483" name="Google Shape;483;p48"/>
          <p:cNvSpPr/>
          <p:nvPr/>
        </p:nvSpPr>
        <p:spPr>
          <a:xfrm>
            <a:off x="3438538" y="1328019"/>
            <a:ext cx="389106" cy="220494"/>
          </a:xfrm>
          <a:prstGeom prst="roundRect">
            <a:avLst>
              <a:gd name="adj" fmla="val 16667"/>
            </a:avLst>
          </a:prstGeom>
          <a:noFill/>
          <a:ln w="127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5" name="Image 4" descr="Une image contenant texte, Police, nombre, ligne&#10;&#10;Le contenu généré par l’IA peut être incorrect.">
            <a:extLst>
              <a:ext uri="{FF2B5EF4-FFF2-40B4-BE49-F238E27FC236}">
                <a16:creationId xmlns:a16="http://schemas.microsoft.com/office/drawing/2014/main" id="{DD96A8F5-6DB9-55AB-08A1-D7742648B4C8}"/>
              </a:ext>
            </a:extLst>
          </p:cNvPr>
          <p:cNvPicPr>
            <a:picLocks noChangeAspect="1"/>
          </p:cNvPicPr>
          <p:nvPr/>
        </p:nvPicPr>
        <p:blipFill>
          <a:blip r:embed="rId4"/>
          <a:stretch>
            <a:fillRect/>
          </a:stretch>
        </p:blipFill>
        <p:spPr>
          <a:xfrm>
            <a:off x="2004090" y="3118787"/>
            <a:ext cx="5135820" cy="1811032"/>
          </a:xfrm>
          <a:prstGeom prst="rect">
            <a:avLst/>
          </a:prstGeom>
          <a:ln>
            <a:solidFill>
              <a:schemeClr val="tx1"/>
            </a:solidFill>
          </a:ln>
        </p:spPr>
      </p:pic>
      <p:sp>
        <p:nvSpPr>
          <p:cNvPr id="485" name="Google Shape;485;p48"/>
          <p:cNvSpPr/>
          <p:nvPr/>
        </p:nvSpPr>
        <p:spPr>
          <a:xfrm>
            <a:off x="4269302" y="3133187"/>
            <a:ext cx="447472" cy="186013"/>
          </a:xfrm>
          <a:prstGeom prst="roundRect">
            <a:avLst>
              <a:gd name="adj" fmla="val 16667"/>
            </a:avLst>
          </a:prstGeom>
          <a:noFill/>
          <a:ln w="127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49"/>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dirty="0">
                <a:solidFill>
                  <a:schemeClr val="accent1"/>
                </a:solidFill>
              </a:rPr>
              <a:t>Activer un lecteur préinscrit</a:t>
            </a:r>
            <a:endParaRPr dirty="0"/>
          </a:p>
        </p:txBody>
      </p:sp>
      <p:sp>
        <p:nvSpPr>
          <p:cNvPr id="491" name="Google Shape;491;p49"/>
          <p:cNvSpPr txBox="1">
            <a:spLocks noGrp="1"/>
          </p:cNvSpPr>
          <p:nvPr>
            <p:ph type="body" idx="1"/>
          </p:nvPr>
        </p:nvSpPr>
        <p:spPr>
          <a:xfrm>
            <a:off x="315665" y="896112"/>
            <a:ext cx="8391642" cy="3917793"/>
          </a:xfrm>
          <a:prstGeom prst="rect">
            <a:avLst/>
          </a:prstGeom>
          <a:noFill/>
          <a:ln>
            <a:noFill/>
          </a:ln>
        </p:spPr>
        <p:txBody>
          <a:bodyPr spcFirstLastPara="1" wrap="square" lIns="91425" tIns="45700" rIns="91425" bIns="45700" anchor="t" anchorCtr="0">
            <a:noAutofit/>
          </a:bodyPr>
          <a:lstStyle/>
          <a:p>
            <a:pPr marL="133350" lvl="0" indent="0" algn="l" rtl="0">
              <a:lnSpc>
                <a:spcPct val="100000"/>
              </a:lnSpc>
              <a:spcBef>
                <a:spcPts val="300"/>
              </a:spcBef>
              <a:spcAft>
                <a:spcPts val="0"/>
              </a:spcAft>
              <a:buSzPts val="1500"/>
              <a:buNone/>
            </a:pPr>
            <a:r>
              <a:rPr lang="fr-FR" dirty="0"/>
              <a:t>En parallèle :</a:t>
            </a:r>
            <a:endParaRPr dirty="0"/>
          </a:p>
          <a:p>
            <a:pPr marL="457200" marR="0" lvl="0" indent="-323850" algn="l" rtl="0">
              <a:lnSpc>
                <a:spcPct val="100000"/>
              </a:lnSpc>
              <a:spcBef>
                <a:spcPts val="300"/>
              </a:spcBef>
              <a:spcAft>
                <a:spcPts val="0"/>
              </a:spcAft>
              <a:buClr>
                <a:schemeClr val="accent1"/>
              </a:buClr>
              <a:buSzPts val="1500"/>
              <a:buFont typeface="Noto Sans Symbols"/>
              <a:buChar char="⮚"/>
            </a:pPr>
            <a:r>
              <a:rPr lang="fr-FR" dirty="0"/>
              <a:t>Le lecteur est averti que la demande d’inscription a bien été transmise</a:t>
            </a:r>
            <a:endParaRPr dirty="0"/>
          </a:p>
          <a:p>
            <a:pPr marL="133350" lvl="0" indent="0" algn="l" rtl="0">
              <a:lnSpc>
                <a:spcPct val="100000"/>
              </a:lnSpc>
              <a:spcBef>
                <a:spcPts val="300"/>
              </a:spcBef>
              <a:spcAft>
                <a:spcPts val="0"/>
              </a:spcAft>
              <a:buSzPts val="1500"/>
              <a:buNone/>
            </a:pPr>
            <a:endParaRPr dirty="0"/>
          </a:p>
          <a:p>
            <a:pPr marL="457200" marR="0" lvl="0" indent="-323850" algn="l" rtl="0">
              <a:lnSpc>
                <a:spcPct val="100000"/>
              </a:lnSpc>
              <a:spcBef>
                <a:spcPts val="300"/>
              </a:spcBef>
              <a:spcAft>
                <a:spcPts val="0"/>
              </a:spcAft>
              <a:buClr>
                <a:schemeClr val="accent1"/>
              </a:buClr>
              <a:buSzPts val="1500"/>
              <a:buFont typeface="Noto Sans Symbols"/>
              <a:buChar char="⮚"/>
            </a:pPr>
            <a:r>
              <a:rPr lang="fr-FR" dirty="0"/>
              <a:t>Son identifiant lui est communiqué</a:t>
            </a:r>
            <a:endParaRPr dirty="0"/>
          </a:p>
          <a:p>
            <a:pPr marL="133350" lvl="0" indent="0" algn="l" rtl="0">
              <a:lnSpc>
                <a:spcPct val="100000"/>
              </a:lnSpc>
              <a:spcBef>
                <a:spcPts val="300"/>
              </a:spcBef>
              <a:spcAft>
                <a:spcPts val="0"/>
              </a:spcAft>
              <a:buSzPts val="1500"/>
              <a:buNone/>
            </a:pPr>
            <a:endParaRPr dirty="0"/>
          </a:p>
          <a:p>
            <a:pPr marL="457200" marR="0" lvl="0" indent="-323850" algn="l" rtl="0">
              <a:lnSpc>
                <a:spcPct val="100000"/>
              </a:lnSpc>
              <a:spcBef>
                <a:spcPts val="300"/>
              </a:spcBef>
              <a:spcAft>
                <a:spcPts val="0"/>
              </a:spcAft>
              <a:buClr>
                <a:schemeClr val="accent1"/>
              </a:buClr>
              <a:buSzPts val="1500"/>
              <a:buFont typeface="Noto Sans Symbols"/>
              <a:buChar char="⮚"/>
            </a:pPr>
            <a:r>
              <a:rPr lang="fr-FR" dirty="0"/>
              <a:t>Il est invité à se présenter à l’accueil d’une implantation muni d’une pièce d’identité</a:t>
            </a:r>
            <a:endParaRPr dirty="0"/>
          </a:p>
          <a:p>
            <a:pPr marL="133350" lvl="0" indent="0" algn="l" rtl="0">
              <a:lnSpc>
                <a:spcPct val="100000"/>
              </a:lnSpc>
              <a:spcBef>
                <a:spcPts val="300"/>
              </a:spcBef>
              <a:spcAft>
                <a:spcPts val="0"/>
              </a:spcAft>
              <a:buSzPts val="1500"/>
              <a:buNone/>
            </a:pPr>
            <a:endParaRPr dirty="0"/>
          </a:p>
          <a:p>
            <a:pPr marL="457200" marR="0" lvl="0" indent="-323850" algn="l" rtl="0">
              <a:lnSpc>
                <a:spcPct val="100000"/>
              </a:lnSpc>
              <a:spcBef>
                <a:spcPts val="300"/>
              </a:spcBef>
              <a:spcAft>
                <a:spcPts val="0"/>
              </a:spcAft>
              <a:buClr>
                <a:schemeClr val="accent1"/>
              </a:buClr>
              <a:buSzPts val="1500"/>
              <a:buFont typeface="Noto Sans Symbols"/>
              <a:buChar char="⮚"/>
            </a:pPr>
            <a:r>
              <a:rPr lang="fr-FR" dirty="0"/>
              <a:t>Un </a:t>
            </a:r>
            <a:r>
              <a:rPr lang="fr-FR" b="1" dirty="0"/>
              <a:t>code PIN à usage temporaire</a:t>
            </a:r>
            <a:r>
              <a:rPr lang="fr-FR" dirty="0"/>
              <a:t> lui est communiqué pour lui permettre de compléter un formulaire de demande de documents </a:t>
            </a:r>
            <a:r>
              <a:rPr lang="fr-FR" u="sng" dirty="0"/>
              <a:t>pour le cas où il souhaiterait consulter ou emprunter des documents localisés dans la Réserve distante</a:t>
            </a:r>
            <a:r>
              <a:rPr lang="fr-FR" dirty="0"/>
              <a:t> (magasin à livres inaccessible au public, B24). Le code PIN est utilisable par la personne tant que la fiche lecteur n’est pas active sur Alma. La demande de l’usager est alors adressée par e-mail à l’adresse du secrétariat Bib.ALPHA@uliege.be qui se charge d’opérer la </a:t>
            </a:r>
            <a:r>
              <a:rPr lang="fr-FR" i="1" dirty="0" err="1"/>
              <a:t>request</a:t>
            </a:r>
            <a:r>
              <a:rPr lang="fr-FR" dirty="0"/>
              <a:t> dans Alma pour le compte du lecteur (ou qui transfère la demande à un(e) collègue pour assurer le suivi).</a:t>
            </a:r>
            <a:endParaRPr dirty="0"/>
          </a:p>
          <a:p>
            <a:pPr marL="133350" lvl="0" indent="0" algn="l" rtl="0">
              <a:lnSpc>
                <a:spcPct val="100000"/>
              </a:lnSpc>
              <a:spcBef>
                <a:spcPts val="300"/>
              </a:spcBef>
              <a:spcAft>
                <a:spcPts val="0"/>
              </a:spcAft>
              <a:buSzPts val="1500"/>
              <a:buNone/>
            </a:pP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4"/>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a:t>Généralités</a:t>
            </a:r>
            <a:endParaRPr/>
          </a:p>
        </p:txBody>
      </p:sp>
      <p:sp>
        <p:nvSpPr>
          <p:cNvPr id="144" name="Google Shape;144;p4"/>
          <p:cNvSpPr txBox="1">
            <a:spLocks noGrp="1"/>
          </p:cNvSpPr>
          <p:nvPr>
            <p:ph type="body" idx="1"/>
          </p:nvPr>
        </p:nvSpPr>
        <p:spPr>
          <a:xfrm>
            <a:off x="315665" y="863824"/>
            <a:ext cx="7892876" cy="442032"/>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460"/>
              </a:spcBef>
              <a:spcAft>
                <a:spcPts val="0"/>
              </a:spcAft>
              <a:buClr>
                <a:schemeClr val="dk1"/>
              </a:buClr>
              <a:buSzPts val="2300"/>
              <a:buFont typeface="Arial"/>
              <a:buNone/>
            </a:pPr>
            <a:r>
              <a:rPr lang="fr-FR" sz="2400" dirty="0"/>
              <a:t>Identifiants commençant par S</a:t>
            </a:r>
            <a:endParaRPr dirty="0"/>
          </a:p>
          <a:p>
            <a:pPr marL="457200" marR="0" lvl="0" indent="-228600" algn="l" rtl="0">
              <a:lnSpc>
                <a:spcPct val="100000"/>
              </a:lnSpc>
              <a:spcBef>
                <a:spcPts val="460"/>
              </a:spcBef>
              <a:spcAft>
                <a:spcPts val="0"/>
              </a:spcAft>
              <a:buClr>
                <a:schemeClr val="dk1"/>
              </a:buClr>
              <a:buSzPts val="2300"/>
              <a:buFont typeface="Arial"/>
              <a:buNone/>
            </a:pPr>
            <a:endParaRPr dirty="0"/>
          </a:p>
        </p:txBody>
      </p:sp>
      <p:sp>
        <p:nvSpPr>
          <p:cNvPr id="145" name="Google Shape;145;p4"/>
          <p:cNvSpPr txBox="1">
            <a:spLocks noGrp="1"/>
          </p:cNvSpPr>
          <p:nvPr>
            <p:ph type="body" idx="2"/>
          </p:nvPr>
        </p:nvSpPr>
        <p:spPr>
          <a:xfrm>
            <a:off x="315665" y="1420368"/>
            <a:ext cx="8391642" cy="3393537"/>
          </a:xfrm>
          <a:prstGeom prst="rect">
            <a:avLst/>
          </a:prstGeom>
          <a:noFill/>
          <a:ln>
            <a:noFill/>
          </a:ln>
        </p:spPr>
        <p:txBody>
          <a:bodyPr spcFirstLastPara="1" wrap="square" lIns="91425" tIns="45700" rIns="91425" bIns="45700" anchor="t" anchorCtr="0">
            <a:noAutofit/>
          </a:bodyPr>
          <a:lstStyle/>
          <a:p>
            <a:pPr marL="514350" indent="-285750"/>
            <a:r>
              <a:rPr lang="fr-FR" dirty="0"/>
              <a:t>6 </a:t>
            </a:r>
            <a:r>
              <a:rPr lang="fr-FR" i="1" dirty="0"/>
              <a:t>user groups </a:t>
            </a:r>
            <a:r>
              <a:rPr lang="fr-FR" dirty="0"/>
              <a:t>:</a:t>
            </a:r>
          </a:p>
          <a:p>
            <a:pPr marL="971550" lvl="1" indent="-285750">
              <a:buFont typeface="Arial" panose="020B0604020202020204" pitchFamily="34" charset="0"/>
              <a:buChar char="•"/>
            </a:pPr>
            <a:r>
              <a:rPr lang="fr-FR" dirty="0">
                <a:solidFill>
                  <a:schemeClr val="tx1"/>
                </a:solidFill>
              </a:rPr>
              <a:t>ULiège – Bachelier</a:t>
            </a:r>
          </a:p>
          <a:p>
            <a:pPr marL="971550" lvl="1" indent="-285750">
              <a:buFont typeface="Arial" panose="020B0604020202020204" pitchFamily="34" charset="0"/>
              <a:buChar char="•"/>
            </a:pPr>
            <a:r>
              <a:rPr lang="fr-FR" dirty="0">
                <a:solidFill>
                  <a:schemeClr val="tx1"/>
                </a:solidFill>
              </a:rPr>
              <a:t>ULiège – Master / doctorat</a:t>
            </a:r>
          </a:p>
          <a:p>
            <a:pPr marL="971550" lvl="1" indent="-285750">
              <a:buFont typeface="Arial" panose="020B0604020202020204" pitchFamily="34" charset="0"/>
              <a:buChar char="•"/>
            </a:pPr>
            <a:r>
              <a:rPr lang="fr-FR" dirty="0">
                <a:solidFill>
                  <a:schemeClr val="tx1"/>
                </a:solidFill>
              </a:rPr>
              <a:t>ULiège - Cours isolés : Étudiants inscrits à un ou plusieurs cours sans suivre un programme complet</a:t>
            </a:r>
          </a:p>
          <a:p>
            <a:pPr marL="971550" lvl="1" indent="-285750">
              <a:buFont typeface="Arial" panose="020B0604020202020204" pitchFamily="34" charset="0"/>
              <a:buChar char="•"/>
            </a:pPr>
            <a:r>
              <a:rPr lang="fr-FR" dirty="0">
                <a:solidFill>
                  <a:schemeClr val="tx1"/>
                </a:solidFill>
              </a:rPr>
              <a:t>ULiège - Formations continues : Usagers inscrits à des certificats ou formations continues</a:t>
            </a:r>
          </a:p>
          <a:p>
            <a:pPr marL="971550" lvl="1" indent="-285750">
              <a:buFont typeface="Arial" panose="020B0604020202020204" pitchFamily="34" charset="0"/>
              <a:buChar char="•"/>
            </a:pPr>
            <a:r>
              <a:rPr lang="fr-FR" dirty="0">
                <a:solidFill>
                  <a:schemeClr val="tx1"/>
                </a:solidFill>
              </a:rPr>
              <a:t>ULiège - Erasmus, conventions : Étudiants inscrits dans le cadre de programmes d’échange ou conventions interinstitutionnelles (ex. Erasmus)</a:t>
            </a:r>
          </a:p>
          <a:p>
            <a:pPr marL="971550" lvl="1" indent="-285750">
              <a:buFont typeface="Arial" panose="020B0604020202020204" pitchFamily="34" charset="0"/>
              <a:buChar char="•"/>
            </a:pPr>
            <a:r>
              <a:rPr lang="fr-FR" dirty="0">
                <a:solidFill>
                  <a:schemeClr val="tx1"/>
                </a:solidFill>
              </a:rPr>
              <a:t>ULiège – RFIE : Étudiants provenant initialement de hautes écoles et inscrits dans le programme RFIE (Réforme de la Formation Initiale des Enseignants) dans le cadre d’une </a:t>
            </a:r>
            <a:r>
              <a:rPr lang="fr-FR" dirty="0" err="1">
                <a:solidFill>
                  <a:schemeClr val="tx1"/>
                </a:solidFill>
              </a:rPr>
              <a:t>codiplomation</a:t>
            </a:r>
            <a:r>
              <a:rPr lang="fr-FR" dirty="0">
                <a:solidFill>
                  <a:schemeClr val="tx1"/>
                </a:solidFill>
              </a:rPr>
              <a:t> avec l’Université de Liège</a:t>
            </a:r>
          </a:p>
        </p:txBody>
      </p:sp>
    </p:spTree>
    <p:extLst>
      <p:ext uri="{BB962C8B-B14F-4D97-AF65-F5344CB8AC3E}">
        <p14:creationId xmlns:p14="http://schemas.microsoft.com/office/powerpoint/2010/main" val="15287521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50"/>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dirty="0">
                <a:solidFill>
                  <a:schemeClr val="accent1"/>
                </a:solidFill>
              </a:rPr>
              <a:t>Activer un lecteur préinscrit</a:t>
            </a:r>
            <a:endParaRPr dirty="0"/>
          </a:p>
        </p:txBody>
      </p:sp>
      <p:sp>
        <p:nvSpPr>
          <p:cNvPr id="497" name="Google Shape;497;p50"/>
          <p:cNvSpPr txBox="1">
            <a:spLocks noGrp="1"/>
          </p:cNvSpPr>
          <p:nvPr>
            <p:ph type="body" idx="1"/>
          </p:nvPr>
        </p:nvSpPr>
        <p:spPr>
          <a:xfrm>
            <a:off x="315665" y="896112"/>
            <a:ext cx="8391642" cy="4071479"/>
          </a:xfrm>
          <a:prstGeom prst="rect">
            <a:avLst/>
          </a:prstGeom>
          <a:noFill/>
          <a:ln>
            <a:noFill/>
          </a:ln>
        </p:spPr>
        <p:txBody>
          <a:bodyPr spcFirstLastPara="1" wrap="square" lIns="91425" tIns="45700" rIns="91425" bIns="45700" anchor="t" anchorCtr="0">
            <a:noAutofit/>
          </a:bodyPr>
          <a:lstStyle/>
          <a:p>
            <a:pPr marL="133350" lvl="0" indent="0" algn="l" rtl="0">
              <a:lnSpc>
                <a:spcPct val="100000"/>
              </a:lnSpc>
              <a:spcBef>
                <a:spcPts val="300"/>
              </a:spcBef>
              <a:spcAft>
                <a:spcPts val="0"/>
              </a:spcAft>
              <a:buSzPts val="1500"/>
              <a:buNone/>
            </a:pPr>
            <a:r>
              <a:rPr lang="fr-FR" dirty="0"/>
              <a:t>Lorsque que le lecteur se présente dans l’une des implantations d’ULiège Library, il suffit à l’opérateur :</a:t>
            </a:r>
            <a:endParaRPr dirty="0"/>
          </a:p>
          <a:p>
            <a:pPr marL="457200" marR="0" lvl="0" indent="-323850" algn="l" rtl="0">
              <a:lnSpc>
                <a:spcPct val="100000"/>
              </a:lnSpc>
              <a:spcBef>
                <a:spcPts val="300"/>
              </a:spcBef>
              <a:spcAft>
                <a:spcPts val="0"/>
              </a:spcAft>
              <a:buClr>
                <a:schemeClr val="accent1"/>
              </a:buClr>
              <a:buSzPts val="1500"/>
              <a:buFont typeface="Noto Sans Symbols"/>
              <a:buChar char="⮚"/>
            </a:pPr>
            <a:r>
              <a:rPr lang="fr-FR" dirty="0"/>
              <a:t>d’ouvrir la fiche en lecture (</a:t>
            </a:r>
            <a:r>
              <a:rPr lang="fr-FR" i="1" dirty="0"/>
              <a:t>Open For Updat</a:t>
            </a:r>
            <a:r>
              <a:rPr lang="fr-FR" dirty="0"/>
              <a:t>e / </a:t>
            </a:r>
            <a:r>
              <a:rPr lang="fr-FR" i="1" dirty="0"/>
              <a:t>Ouvrir pour mettre à jour</a:t>
            </a:r>
            <a:r>
              <a:rPr lang="fr-FR" dirty="0"/>
              <a:t>)</a:t>
            </a: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a:p>
            <a:pPr marL="457200" marR="0" lvl="0" indent="-323850" algn="l" rtl="0">
              <a:lnSpc>
                <a:spcPct val="100000"/>
              </a:lnSpc>
              <a:spcBef>
                <a:spcPts val="300"/>
              </a:spcBef>
              <a:spcAft>
                <a:spcPts val="0"/>
              </a:spcAft>
              <a:buClr>
                <a:schemeClr val="accent1"/>
              </a:buClr>
              <a:buSzPts val="1500"/>
              <a:buFont typeface="Noto Sans Symbols"/>
              <a:buChar char="⮚"/>
            </a:pPr>
            <a:r>
              <a:rPr lang="fr-FR" dirty="0"/>
              <a:t>de </a:t>
            </a:r>
            <a:r>
              <a:rPr lang="fr-FR" b="1" dirty="0"/>
              <a:t>faire passer le statut en actif</a:t>
            </a: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b="1" dirty="0"/>
          </a:p>
          <a:p>
            <a:pPr marL="457200" marR="0" lvl="0" indent="-323850" algn="l" rtl="0">
              <a:lnSpc>
                <a:spcPct val="100000"/>
              </a:lnSpc>
              <a:spcBef>
                <a:spcPts val="300"/>
              </a:spcBef>
              <a:spcAft>
                <a:spcPts val="0"/>
              </a:spcAft>
              <a:buClr>
                <a:schemeClr val="accent1"/>
              </a:buClr>
              <a:buSzPts val="1500"/>
              <a:buFont typeface="Noto Sans Symbols"/>
              <a:buChar char="⮚"/>
            </a:pPr>
            <a:r>
              <a:rPr lang="fr-FR" b="1" dirty="0"/>
              <a:t>de vérifier les informations de contact</a:t>
            </a: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a:p>
            <a:pPr marL="457200" marR="0" lvl="0" indent="-323850" algn="l" rtl="0">
              <a:lnSpc>
                <a:spcPct val="100000"/>
              </a:lnSpc>
              <a:spcBef>
                <a:spcPts val="300"/>
              </a:spcBef>
              <a:spcAft>
                <a:spcPts val="0"/>
              </a:spcAft>
              <a:buClr>
                <a:schemeClr val="accent1"/>
              </a:buClr>
              <a:buSzPts val="1500"/>
              <a:buFont typeface="Noto Sans Symbols"/>
              <a:buChar char="⮚"/>
            </a:pPr>
            <a:r>
              <a:rPr lang="fr-FR" dirty="0"/>
              <a:t>d’activer le plugin</a:t>
            </a: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a:p>
            <a:pPr marL="457200" marR="0" lvl="0" indent="-323850" algn="l" rtl="0">
              <a:lnSpc>
                <a:spcPct val="100000"/>
              </a:lnSpc>
              <a:spcBef>
                <a:spcPts val="300"/>
              </a:spcBef>
              <a:spcAft>
                <a:spcPts val="0"/>
              </a:spcAft>
              <a:buClr>
                <a:schemeClr val="accent1"/>
              </a:buClr>
              <a:buSzPts val="1500"/>
              <a:buFont typeface="Noto Sans Symbols"/>
              <a:buChar char="⮚"/>
            </a:pPr>
            <a:r>
              <a:rPr lang="fr-FR" dirty="0"/>
              <a:t>d’encaisser les frais d’impression de la carte de lecteur</a:t>
            </a: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a:p>
            <a:pPr marL="457200" marR="0" lvl="0" indent="-323850" algn="l" rtl="0">
              <a:lnSpc>
                <a:spcPct val="100000"/>
              </a:lnSpc>
              <a:spcBef>
                <a:spcPts val="300"/>
              </a:spcBef>
              <a:spcAft>
                <a:spcPts val="0"/>
              </a:spcAft>
              <a:buClr>
                <a:schemeClr val="accent1"/>
              </a:buClr>
              <a:buSzPts val="1500"/>
              <a:buFont typeface="Noto Sans Symbols"/>
              <a:buChar char="⮚"/>
            </a:pPr>
            <a:r>
              <a:rPr lang="fr-FR" dirty="0"/>
              <a:t>d’imprimer la carte lecteur (Cyclope)</a:t>
            </a:r>
            <a:endParaRPr dirty="0"/>
          </a:p>
          <a:p>
            <a:pPr marL="133350" lvl="0" indent="0" algn="l" rtl="0">
              <a:lnSpc>
                <a:spcPct val="100000"/>
              </a:lnSpc>
              <a:spcBef>
                <a:spcPts val="300"/>
              </a:spcBef>
              <a:spcAft>
                <a:spcPts val="0"/>
              </a:spcAft>
              <a:buSzPts val="1500"/>
              <a:buNone/>
            </a:pPr>
            <a:endParaRPr dirty="0"/>
          </a:p>
          <a:p>
            <a:pPr marL="133350" lvl="0" indent="0" algn="l" rtl="0">
              <a:lnSpc>
                <a:spcPct val="100000"/>
              </a:lnSpc>
              <a:spcBef>
                <a:spcPts val="300"/>
              </a:spcBef>
              <a:spcAft>
                <a:spcPts val="0"/>
              </a:spcAft>
              <a:buSzPts val="1500"/>
              <a:buNone/>
            </a:pPr>
            <a:r>
              <a:rPr lang="fr-FR" dirty="0"/>
              <a:t>Pour plus de détails : </a:t>
            </a:r>
            <a:r>
              <a:rPr lang="fr-FR" u="sng" dirty="0">
                <a:solidFill>
                  <a:schemeClr val="accent1"/>
                </a:solidFill>
                <a:hlinkClick r:id="rId3">
                  <a:extLst>
                    <a:ext uri="{A12FA001-AC4F-418D-AE19-62706E023703}">
                      <ahyp:hlinkClr xmlns:ahyp="http://schemas.microsoft.com/office/drawing/2018/hyperlinkcolor" val="tx"/>
                    </a:ext>
                  </a:extLst>
                </a:hlinkClick>
              </a:rPr>
              <a:t>https://app.lib.uliege.be/alma/valider-un-lecteur-b-preinscrit/</a:t>
            </a:r>
            <a:endParaRPr dirty="0">
              <a:solidFill>
                <a:schemeClr val="accent1"/>
              </a:solidFill>
            </a:endParaRPr>
          </a:p>
          <a:p>
            <a:pPr marL="133350" lvl="0" indent="0" algn="l" rtl="0">
              <a:lnSpc>
                <a:spcPct val="100000"/>
              </a:lnSpc>
              <a:spcBef>
                <a:spcPts val="300"/>
              </a:spcBef>
              <a:spcAft>
                <a:spcPts val="0"/>
              </a:spcAft>
              <a:buSzPts val="1500"/>
              <a:buNone/>
            </a:pPr>
            <a:endParaRPr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51"/>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800"/>
              <a:buFont typeface="Source Sans Pro"/>
              <a:buNone/>
            </a:pPr>
            <a:r>
              <a:rPr lang="fr-FR"/>
              <a:t>Table des matières</a:t>
            </a:r>
            <a:endParaRPr/>
          </a:p>
        </p:txBody>
      </p:sp>
      <p:sp>
        <p:nvSpPr>
          <p:cNvPr id="503" name="Google Shape;503;p51"/>
          <p:cNvSpPr txBox="1">
            <a:spLocks noGrp="1"/>
          </p:cNvSpPr>
          <p:nvPr>
            <p:ph type="body" idx="1"/>
          </p:nvPr>
        </p:nvSpPr>
        <p:spPr>
          <a:xfrm>
            <a:off x="315665" y="896112"/>
            <a:ext cx="8391642" cy="3917793"/>
          </a:xfrm>
          <a:prstGeom prst="rect">
            <a:avLst/>
          </a:prstGeom>
          <a:noFill/>
          <a:ln>
            <a:noFill/>
          </a:ln>
        </p:spPr>
        <p:txBody>
          <a:bodyPr spcFirstLastPara="1" wrap="square" lIns="91425" tIns="45700" rIns="91425" bIns="45700" anchor="t" anchorCtr="0">
            <a:noAutofit/>
          </a:bodyPr>
          <a:lstStyle/>
          <a:p>
            <a:pPr marL="285750" lvl="0" indent="-285750" algn="l" rtl="0">
              <a:lnSpc>
                <a:spcPct val="100000"/>
              </a:lnSpc>
              <a:spcBef>
                <a:spcPts val="0"/>
              </a:spcBef>
              <a:spcAft>
                <a:spcPts val="0"/>
              </a:spcAft>
              <a:buSzPts val="1600"/>
              <a:buChar char="⮚"/>
            </a:pPr>
            <a:r>
              <a:rPr lang="fr-FR" sz="1600" dirty="0">
                <a:solidFill>
                  <a:srgbClr val="A5A5A5"/>
                </a:solidFill>
              </a:rPr>
              <a:t>Généralités</a:t>
            </a:r>
            <a:endParaRPr dirty="0"/>
          </a:p>
          <a:p>
            <a:pPr marL="0" lvl="0" indent="0" algn="l" rtl="0">
              <a:lnSpc>
                <a:spcPct val="100000"/>
              </a:lnSpc>
              <a:spcBef>
                <a:spcPts val="0"/>
              </a:spcBef>
              <a:spcAft>
                <a:spcPts val="0"/>
              </a:spcAft>
              <a:buSzPts val="1600"/>
              <a:buNone/>
            </a:pPr>
            <a:endParaRPr sz="1600" dirty="0">
              <a:solidFill>
                <a:schemeClr val="dk1"/>
              </a:solidFill>
            </a:endParaRPr>
          </a:p>
          <a:p>
            <a:pPr marL="285750" lvl="0" indent="-285750" algn="l" rtl="0">
              <a:lnSpc>
                <a:spcPct val="100000"/>
              </a:lnSpc>
              <a:spcBef>
                <a:spcPts val="0"/>
              </a:spcBef>
              <a:spcAft>
                <a:spcPts val="0"/>
              </a:spcAft>
              <a:buSzPts val="1600"/>
              <a:buChar char="⮚"/>
            </a:pPr>
            <a:r>
              <a:rPr lang="fr-FR" sz="1600" dirty="0">
                <a:solidFill>
                  <a:srgbClr val="A5A5A5"/>
                </a:solidFill>
              </a:rPr>
              <a:t>Inscriptions</a:t>
            </a:r>
            <a:endParaRPr dirty="0">
              <a:solidFill>
                <a:srgbClr val="A5A5A5"/>
              </a:solidFill>
            </a:endParaRPr>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Création d’un usager dans Alma</a:t>
            </a:r>
            <a:endParaRPr dirty="0"/>
          </a:p>
          <a:p>
            <a:pPr marL="742950" lvl="1" indent="-285750" algn="l" rtl="0">
              <a:lnSpc>
                <a:spcPct val="100000"/>
              </a:lnSpc>
              <a:spcBef>
                <a:spcPts val="320"/>
              </a:spcBef>
              <a:spcAft>
                <a:spcPts val="0"/>
              </a:spcAft>
              <a:buSzPts val="1600"/>
              <a:buFont typeface="Arial"/>
              <a:buChar char="•"/>
            </a:pPr>
            <a:r>
              <a:rPr lang="fr-FR" i="1" dirty="0">
                <a:solidFill>
                  <a:srgbClr val="A5A5A5"/>
                </a:solidFill>
              </a:rPr>
              <a:t>Patron registration </a:t>
            </a:r>
            <a:r>
              <a:rPr lang="fr-FR" i="1" dirty="0" err="1">
                <a:solidFill>
                  <a:srgbClr val="A5A5A5"/>
                </a:solidFill>
              </a:rPr>
              <a:t>fee</a:t>
            </a:r>
            <a:endParaRPr i="1" dirty="0">
              <a:solidFill>
                <a:srgbClr val="A5A5A5"/>
              </a:solidFill>
            </a:endParaRPr>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Impression de la carte lecteur (Cyclope)</a:t>
            </a:r>
            <a:endParaRPr dirty="0"/>
          </a:p>
          <a:p>
            <a:pPr marL="457200" lvl="1" indent="0" algn="l" rtl="0">
              <a:lnSpc>
                <a:spcPct val="100000"/>
              </a:lnSpc>
              <a:spcBef>
                <a:spcPts val="320"/>
              </a:spcBef>
              <a:spcAft>
                <a:spcPts val="0"/>
              </a:spcAft>
              <a:buClr>
                <a:srgbClr val="D1D1C8"/>
              </a:buClr>
              <a:buSzPts val="1600"/>
              <a:buNone/>
            </a:pPr>
            <a:endParaRPr dirty="0">
              <a:solidFill>
                <a:srgbClr val="A5A5A5"/>
              </a:solidFill>
            </a:endParaRPr>
          </a:p>
          <a:p>
            <a:pPr marL="285750" lvl="0" indent="-285750" algn="l" rtl="0">
              <a:lnSpc>
                <a:spcPct val="100000"/>
              </a:lnSpc>
              <a:spcBef>
                <a:spcPts val="320"/>
              </a:spcBef>
              <a:spcAft>
                <a:spcPts val="0"/>
              </a:spcAft>
              <a:buClr>
                <a:schemeClr val="accent1"/>
              </a:buClr>
              <a:buSzPts val="1600"/>
              <a:buChar char="⮚"/>
            </a:pPr>
            <a:r>
              <a:rPr lang="fr-FR" sz="1600" b="1" dirty="0">
                <a:solidFill>
                  <a:schemeClr val="accent1"/>
                </a:solidFill>
              </a:rPr>
              <a:t>Divers</a:t>
            </a:r>
            <a:endParaRPr b="1" dirty="0">
              <a:solidFill>
                <a:schemeClr val="accent1"/>
              </a:solidFill>
            </a:endParaRPr>
          </a:p>
          <a:p>
            <a:pPr marL="742950" lvl="1" indent="-285750" algn="l" rtl="0">
              <a:lnSpc>
                <a:spcPct val="100000"/>
              </a:lnSpc>
              <a:spcBef>
                <a:spcPts val="320"/>
              </a:spcBef>
              <a:spcAft>
                <a:spcPts val="0"/>
              </a:spcAft>
              <a:buClr>
                <a:schemeClr val="accent1"/>
              </a:buClr>
              <a:buSzPts val="1600"/>
              <a:buFont typeface="Arial"/>
              <a:buChar char="•"/>
            </a:pPr>
            <a:r>
              <a:rPr lang="fr-FR" sz="1600" dirty="0">
                <a:solidFill>
                  <a:srgbClr val="A5A5A5"/>
                </a:solidFill>
              </a:rPr>
              <a:t>Activer un lecteur préinscrit</a:t>
            </a:r>
            <a:endParaRPr dirty="0">
              <a:solidFill>
                <a:srgbClr val="A5A5A5"/>
              </a:solidFill>
            </a:endParaRPr>
          </a:p>
          <a:p>
            <a:pPr marL="742950" lvl="1" indent="-285750" algn="l" rtl="0">
              <a:lnSpc>
                <a:spcPct val="100000"/>
              </a:lnSpc>
              <a:spcBef>
                <a:spcPts val="320"/>
              </a:spcBef>
              <a:spcAft>
                <a:spcPts val="0"/>
              </a:spcAft>
              <a:buSzPts val="1600"/>
              <a:buFont typeface="Arial"/>
              <a:buChar char="•"/>
            </a:pPr>
            <a:r>
              <a:rPr lang="fr-FR" sz="1600" b="1" dirty="0"/>
              <a:t>Modifier la fiche d’un usager B</a:t>
            </a:r>
            <a:endParaRPr b="1" dirty="0"/>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Prolonger la fiche d’un usager B</a:t>
            </a:r>
            <a:endParaRPr dirty="0"/>
          </a:p>
          <a:p>
            <a:pPr marL="742950" lvl="1" indent="-285750" algn="l" rtl="0">
              <a:lnSpc>
                <a:spcPct val="100000"/>
              </a:lnSpc>
              <a:spcBef>
                <a:spcPts val="320"/>
              </a:spcBef>
              <a:spcAft>
                <a:spcPts val="0"/>
              </a:spcAft>
              <a:buSzPts val="1600"/>
              <a:buChar char="•"/>
            </a:pPr>
            <a:r>
              <a:rPr lang="fr-FR" sz="1600" dirty="0">
                <a:solidFill>
                  <a:srgbClr val="A5A5A5"/>
                </a:solidFill>
              </a:rPr>
              <a:t>Convertir un usager U, S ou C en un usager B</a:t>
            </a:r>
            <a:endParaRPr dirty="0"/>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Demander une nouvelle impression de carte</a:t>
            </a:r>
            <a:endParaRPr dirty="0"/>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Usagers BX</a:t>
            </a:r>
            <a:endParaRPr dirty="0">
              <a:solidFill>
                <a:srgbClr val="A5A5A5"/>
              </a:solidFill>
            </a:endParaRPr>
          </a:p>
          <a:p>
            <a:pPr marL="742950" lvl="1" indent="-196850" algn="l" rtl="0">
              <a:lnSpc>
                <a:spcPct val="100000"/>
              </a:lnSpc>
              <a:spcBef>
                <a:spcPts val="280"/>
              </a:spcBef>
              <a:spcAft>
                <a:spcPts val="0"/>
              </a:spcAft>
              <a:buClr>
                <a:schemeClr val="accent1"/>
              </a:buClr>
              <a:buSzPts val="1400"/>
              <a:buFont typeface="Arial"/>
              <a:buNone/>
            </a:pPr>
            <a:endParaRPr sz="1400" b="1" dirty="0">
              <a:solidFill>
                <a:srgbClr val="D1D1C8"/>
              </a:solidFill>
            </a:endParaRPr>
          </a:p>
          <a:p>
            <a:pPr marL="742950" lvl="1" indent="-184150" algn="l" rtl="0">
              <a:lnSpc>
                <a:spcPct val="100000"/>
              </a:lnSpc>
              <a:spcBef>
                <a:spcPts val="320"/>
              </a:spcBef>
              <a:spcAft>
                <a:spcPts val="0"/>
              </a:spcAft>
              <a:buClr>
                <a:schemeClr val="accent1"/>
              </a:buClr>
              <a:buSzPts val="1600"/>
              <a:buFont typeface="Arial"/>
              <a:buNone/>
            </a:pPr>
            <a:endParaRPr sz="1600" b="1" dirty="0">
              <a:solidFill>
                <a:srgbClr val="D1D1C8"/>
              </a:solidFill>
            </a:endParaRPr>
          </a:p>
          <a:p>
            <a:pPr marL="0" lvl="0" indent="0" algn="l" rtl="0">
              <a:lnSpc>
                <a:spcPct val="100000"/>
              </a:lnSpc>
              <a:spcBef>
                <a:spcPts val="300"/>
              </a:spcBef>
              <a:spcAft>
                <a:spcPts val="0"/>
              </a:spcAft>
              <a:buClr>
                <a:schemeClr val="dk1"/>
              </a:buClr>
              <a:buSzPts val="1500"/>
              <a:buNone/>
            </a:pPr>
            <a:endParaRPr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52"/>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dirty="0"/>
              <a:t>Modifier la fiche d’un usager B</a:t>
            </a:r>
            <a:endParaRPr dirty="0"/>
          </a:p>
        </p:txBody>
      </p:sp>
      <p:sp>
        <p:nvSpPr>
          <p:cNvPr id="509" name="Google Shape;509;p52"/>
          <p:cNvSpPr txBox="1">
            <a:spLocks noGrp="1"/>
          </p:cNvSpPr>
          <p:nvPr>
            <p:ph type="body" idx="1"/>
          </p:nvPr>
        </p:nvSpPr>
        <p:spPr>
          <a:xfrm>
            <a:off x="315665" y="896112"/>
            <a:ext cx="8391642" cy="3917793"/>
          </a:xfrm>
          <a:prstGeom prst="rect">
            <a:avLst/>
          </a:prstGeom>
          <a:noFill/>
          <a:ln>
            <a:noFill/>
          </a:ln>
        </p:spPr>
        <p:txBody>
          <a:bodyPr spcFirstLastPara="1" wrap="square" lIns="91425" tIns="45700" rIns="91425" bIns="45700" anchor="t" anchorCtr="0">
            <a:noAutofit/>
          </a:bodyPr>
          <a:lstStyle/>
          <a:p>
            <a:pPr marL="457200" marR="0" lvl="0" indent="-323850" algn="l" rtl="0">
              <a:lnSpc>
                <a:spcPct val="100000"/>
              </a:lnSpc>
              <a:spcBef>
                <a:spcPts val="300"/>
              </a:spcBef>
              <a:spcAft>
                <a:spcPts val="0"/>
              </a:spcAft>
              <a:buClr>
                <a:schemeClr val="accent1"/>
              </a:buClr>
              <a:buSzPts val="1500"/>
              <a:buFont typeface="Noto Sans Symbols"/>
              <a:buChar char="⮚"/>
            </a:pPr>
            <a:r>
              <a:rPr lang="fr-FR" dirty="0"/>
              <a:t>Modifier une information sur la fiche d’un usager B ?</a:t>
            </a:r>
            <a:endParaRPr dirty="0"/>
          </a:p>
          <a:p>
            <a:pPr marL="914400" lvl="1" indent="-323850" algn="l" rtl="0">
              <a:lnSpc>
                <a:spcPct val="100000"/>
              </a:lnSpc>
              <a:spcBef>
                <a:spcPts val="300"/>
              </a:spcBef>
              <a:spcAft>
                <a:spcPts val="0"/>
              </a:spcAft>
              <a:buSzPts val="1500"/>
              <a:buChar char="•"/>
            </a:pPr>
            <a:r>
              <a:rPr lang="fr-FR" sz="1300" dirty="0">
                <a:solidFill>
                  <a:schemeClr val="dk1"/>
                </a:solidFill>
              </a:rPr>
              <a:t>Ajouter un numéro de GSM</a:t>
            </a:r>
            <a:endParaRPr dirty="0"/>
          </a:p>
          <a:p>
            <a:pPr marL="914400" lvl="1" indent="-323850" algn="l" rtl="0">
              <a:lnSpc>
                <a:spcPct val="100000"/>
              </a:lnSpc>
              <a:spcBef>
                <a:spcPts val="300"/>
              </a:spcBef>
              <a:spcAft>
                <a:spcPts val="0"/>
              </a:spcAft>
              <a:buSzPts val="1500"/>
              <a:buChar char="•"/>
            </a:pPr>
            <a:r>
              <a:rPr lang="fr-FR" sz="1300" dirty="0">
                <a:solidFill>
                  <a:schemeClr val="dk1"/>
                </a:solidFill>
              </a:rPr>
              <a:t>Modifier une adresse email</a:t>
            </a:r>
            <a:endParaRPr dirty="0"/>
          </a:p>
          <a:p>
            <a:pPr marL="914400" lvl="1" indent="-323850" algn="l" rtl="0">
              <a:lnSpc>
                <a:spcPct val="100000"/>
              </a:lnSpc>
              <a:spcBef>
                <a:spcPts val="300"/>
              </a:spcBef>
              <a:spcAft>
                <a:spcPts val="0"/>
              </a:spcAft>
              <a:buSzPts val="1500"/>
              <a:buChar char="•"/>
            </a:pPr>
            <a:r>
              <a:rPr lang="fr-FR" sz="1300" dirty="0">
                <a:solidFill>
                  <a:schemeClr val="dk1"/>
                </a:solidFill>
              </a:rPr>
              <a:t>…</a:t>
            </a: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a:p>
            <a:pPr marL="457200" marR="0" lvl="0" indent="-323850" algn="l" rtl="0">
              <a:lnSpc>
                <a:spcPct val="100000"/>
              </a:lnSpc>
              <a:spcBef>
                <a:spcPts val="300"/>
              </a:spcBef>
              <a:spcAft>
                <a:spcPts val="0"/>
              </a:spcAft>
              <a:buClr>
                <a:schemeClr val="accent1"/>
              </a:buClr>
              <a:buSzPts val="1500"/>
              <a:buFont typeface="Noto Sans Symbols"/>
              <a:buChar char="⮚"/>
            </a:pPr>
            <a:r>
              <a:rPr lang="fr-FR" dirty="0"/>
              <a:t>Cliquer sur le bouton </a:t>
            </a:r>
            <a:r>
              <a:rPr lang="fr-FR" i="1" dirty="0"/>
              <a:t>Open For Update </a:t>
            </a:r>
            <a:r>
              <a:rPr lang="fr-FR" dirty="0"/>
              <a:t>:</a:t>
            </a:r>
            <a:endParaRPr dirty="0"/>
          </a:p>
          <a:p>
            <a:pPr marL="133350" lvl="0" indent="0" algn="l" rtl="0">
              <a:lnSpc>
                <a:spcPct val="100000"/>
              </a:lnSpc>
              <a:spcBef>
                <a:spcPts val="300"/>
              </a:spcBef>
              <a:spcAft>
                <a:spcPts val="0"/>
              </a:spcAft>
              <a:buSzPts val="1500"/>
              <a:buNone/>
            </a:pPr>
            <a:endParaRPr i="1" dirty="0"/>
          </a:p>
          <a:p>
            <a:pPr marL="133350" lvl="0" indent="0" algn="l" rtl="0">
              <a:lnSpc>
                <a:spcPct val="100000"/>
              </a:lnSpc>
              <a:spcBef>
                <a:spcPts val="300"/>
              </a:spcBef>
              <a:spcAft>
                <a:spcPts val="0"/>
              </a:spcAft>
              <a:buSzPts val="1500"/>
              <a:buNone/>
            </a:pPr>
            <a:endParaRPr dirty="0"/>
          </a:p>
        </p:txBody>
      </p:sp>
      <p:pic>
        <p:nvPicPr>
          <p:cNvPr id="3" name="Image 2" descr="Une image contenant texte, capture d’écran, Police&#10;&#10;Le contenu généré par l’IA peut être incorrect.">
            <a:extLst>
              <a:ext uri="{FF2B5EF4-FFF2-40B4-BE49-F238E27FC236}">
                <a16:creationId xmlns:a16="http://schemas.microsoft.com/office/drawing/2014/main" id="{F034F42F-35EB-6369-BCFE-627995FFC24A}"/>
              </a:ext>
            </a:extLst>
          </p:cNvPr>
          <p:cNvPicPr>
            <a:picLocks noChangeAspect="1"/>
          </p:cNvPicPr>
          <p:nvPr/>
        </p:nvPicPr>
        <p:blipFill>
          <a:blip r:embed="rId3"/>
          <a:stretch>
            <a:fillRect/>
          </a:stretch>
        </p:blipFill>
        <p:spPr>
          <a:xfrm>
            <a:off x="741600" y="2791466"/>
            <a:ext cx="7660800" cy="1079555"/>
          </a:xfrm>
          <a:prstGeom prst="rect">
            <a:avLst/>
          </a:prstGeom>
          <a:ln>
            <a:solidFill>
              <a:schemeClr val="tx1"/>
            </a:solidFill>
          </a:ln>
        </p:spPr>
      </p:pic>
      <p:sp>
        <p:nvSpPr>
          <p:cNvPr id="511" name="Google Shape;511;p52"/>
          <p:cNvSpPr/>
          <p:nvPr/>
        </p:nvSpPr>
        <p:spPr>
          <a:xfrm>
            <a:off x="6716630" y="2819008"/>
            <a:ext cx="836170" cy="276992"/>
          </a:xfrm>
          <a:prstGeom prst="roundRect">
            <a:avLst>
              <a:gd name="adj" fmla="val 16667"/>
            </a:avLst>
          </a:prstGeom>
          <a:noFill/>
          <a:ln w="127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53"/>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a:t>Modifier la fiche d’un usager B</a:t>
            </a:r>
            <a:endParaRPr/>
          </a:p>
        </p:txBody>
      </p:sp>
      <p:sp>
        <p:nvSpPr>
          <p:cNvPr id="517" name="Google Shape;517;p53"/>
          <p:cNvSpPr txBox="1">
            <a:spLocks noGrp="1"/>
          </p:cNvSpPr>
          <p:nvPr>
            <p:ph type="body" idx="1"/>
          </p:nvPr>
        </p:nvSpPr>
        <p:spPr>
          <a:xfrm>
            <a:off x="315665" y="896112"/>
            <a:ext cx="8391642" cy="3917793"/>
          </a:xfrm>
          <a:prstGeom prst="rect">
            <a:avLst/>
          </a:prstGeom>
          <a:noFill/>
          <a:ln>
            <a:noFill/>
          </a:ln>
        </p:spPr>
        <p:txBody>
          <a:bodyPr spcFirstLastPara="1" wrap="square" lIns="91425" tIns="45700" rIns="91425" bIns="45700" anchor="t" anchorCtr="0">
            <a:noAutofit/>
          </a:bodyPr>
          <a:lstStyle/>
          <a:p>
            <a:pPr marL="457200" marR="0" lvl="0" indent="-323850" algn="l" rtl="0">
              <a:lnSpc>
                <a:spcPct val="100000"/>
              </a:lnSpc>
              <a:spcBef>
                <a:spcPts val="300"/>
              </a:spcBef>
              <a:spcAft>
                <a:spcPts val="0"/>
              </a:spcAft>
              <a:buClr>
                <a:schemeClr val="accent1"/>
              </a:buClr>
              <a:buSzPts val="1500"/>
              <a:buFont typeface="Noto Sans Symbols"/>
              <a:buChar char="⮚"/>
            </a:pPr>
            <a:r>
              <a:rPr lang="fr-FR" dirty="0"/>
              <a:t>L’alerte relative à la synchronisation n’est pas pertinente puisque les usagers B, mêmes si marqués dans Alma comme </a:t>
            </a:r>
            <a:r>
              <a:rPr lang="fr-FR" i="1" dirty="0"/>
              <a:t>EXTERNAL</a:t>
            </a:r>
            <a:r>
              <a:rPr lang="fr-FR" dirty="0"/>
              <a:t>, ne sont pas synchronisés avec les BDD Ulis et Penelope. Il est néanmoins recommandé de sélectionner </a:t>
            </a:r>
            <a:r>
              <a:rPr lang="fr-FR" i="1" dirty="0"/>
              <a:t>No</a:t>
            </a:r>
            <a:r>
              <a:rPr lang="fr-FR" dirty="0"/>
              <a:t> pour permettre à nouveau la synchronisation dans le cas où un ancien usager B redeviendrait un usager S, U ou C.</a:t>
            </a: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a:p>
            <a:pPr marL="133350" lvl="0" indent="0" algn="l" rtl="0">
              <a:lnSpc>
                <a:spcPct val="100000"/>
              </a:lnSpc>
              <a:spcBef>
                <a:spcPts val="300"/>
              </a:spcBef>
              <a:spcAft>
                <a:spcPts val="0"/>
              </a:spcAft>
              <a:buSzPts val="1500"/>
              <a:buNone/>
            </a:pPr>
            <a:endParaRPr dirty="0"/>
          </a:p>
          <a:p>
            <a:pPr marL="457200" marR="0" lvl="0" indent="-323850" algn="l" rtl="0">
              <a:lnSpc>
                <a:spcPct val="100000"/>
              </a:lnSpc>
              <a:spcBef>
                <a:spcPts val="300"/>
              </a:spcBef>
              <a:spcAft>
                <a:spcPts val="0"/>
              </a:spcAft>
              <a:buClr>
                <a:schemeClr val="accent1"/>
              </a:buClr>
              <a:buSzPts val="1500"/>
              <a:buFont typeface="Noto Sans Symbols"/>
              <a:buChar char="⮚"/>
            </a:pPr>
            <a:r>
              <a:rPr lang="fr-FR" dirty="0"/>
              <a:t>Corriger/compléter le nécessaire et cliquer sur </a:t>
            </a:r>
            <a:r>
              <a:rPr lang="fr-FR" i="1" dirty="0"/>
              <a:t>Save</a:t>
            </a:r>
            <a:endParaRPr dirty="0"/>
          </a:p>
          <a:p>
            <a:pPr marL="133350" lvl="0" indent="0" algn="l" rtl="0">
              <a:lnSpc>
                <a:spcPct val="100000"/>
              </a:lnSpc>
              <a:spcBef>
                <a:spcPts val="300"/>
              </a:spcBef>
              <a:spcAft>
                <a:spcPts val="0"/>
              </a:spcAft>
              <a:buSzPts val="1500"/>
              <a:buNone/>
            </a:pPr>
            <a:endParaRPr dirty="0"/>
          </a:p>
          <a:p>
            <a:pPr marL="133350" lvl="0" indent="0" algn="l" rtl="0">
              <a:lnSpc>
                <a:spcPct val="100000"/>
              </a:lnSpc>
              <a:spcBef>
                <a:spcPts val="300"/>
              </a:spcBef>
              <a:spcAft>
                <a:spcPts val="0"/>
              </a:spcAft>
              <a:buSzPts val="1500"/>
              <a:buNone/>
            </a:pPr>
            <a:endParaRPr dirty="0"/>
          </a:p>
        </p:txBody>
      </p:sp>
      <p:pic>
        <p:nvPicPr>
          <p:cNvPr id="518" name="Google Shape;518;p53"/>
          <p:cNvPicPr preferRelativeResize="0"/>
          <p:nvPr/>
        </p:nvPicPr>
        <p:blipFill rotWithShape="1">
          <a:blip r:embed="rId3">
            <a:alphaModFix/>
          </a:blip>
          <a:srcRect/>
          <a:stretch/>
        </p:blipFill>
        <p:spPr>
          <a:xfrm>
            <a:off x="1835141" y="2002647"/>
            <a:ext cx="5344015" cy="1794382"/>
          </a:xfrm>
          <a:prstGeom prst="rect">
            <a:avLst/>
          </a:prstGeom>
          <a:noFill/>
          <a:ln w="9525" cap="flat" cmpd="sng">
            <a:solidFill>
              <a:schemeClr val="dk1"/>
            </a:solidFill>
            <a:prstDash val="solid"/>
            <a:round/>
            <a:headEnd type="none" w="sm" len="sm"/>
            <a:tailEnd type="none" w="sm" len="sm"/>
          </a:ln>
        </p:spPr>
      </p:pic>
      <p:sp>
        <p:nvSpPr>
          <p:cNvPr id="519" name="Google Shape;519;p53"/>
          <p:cNvSpPr/>
          <p:nvPr/>
        </p:nvSpPr>
        <p:spPr>
          <a:xfrm>
            <a:off x="5910081" y="3531139"/>
            <a:ext cx="363166" cy="233464"/>
          </a:xfrm>
          <a:prstGeom prst="roundRect">
            <a:avLst>
              <a:gd name="adj" fmla="val 16667"/>
            </a:avLst>
          </a:prstGeom>
          <a:noFill/>
          <a:ln w="127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54"/>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800"/>
              <a:buFont typeface="Source Sans Pro"/>
              <a:buNone/>
            </a:pPr>
            <a:r>
              <a:rPr lang="fr-FR"/>
              <a:t>Table des matières</a:t>
            </a:r>
            <a:endParaRPr/>
          </a:p>
        </p:txBody>
      </p:sp>
      <p:sp>
        <p:nvSpPr>
          <p:cNvPr id="525" name="Google Shape;525;p54"/>
          <p:cNvSpPr txBox="1">
            <a:spLocks noGrp="1"/>
          </p:cNvSpPr>
          <p:nvPr>
            <p:ph type="body" idx="1"/>
          </p:nvPr>
        </p:nvSpPr>
        <p:spPr>
          <a:xfrm>
            <a:off x="315665" y="896112"/>
            <a:ext cx="8391642" cy="3917793"/>
          </a:xfrm>
          <a:prstGeom prst="rect">
            <a:avLst/>
          </a:prstGeom>
          <a:noFill/>
          <a:ln>
            <a:noFill/>
          </a:ln>
        </p:spPr>
        <p:txBody>
          <a:bodyPr spcFirstLastPara="1" wrap="square" lIns="91425" tIns="45700" rIns="91425" bIns="45700" anchor="t" anchorCtr="0">
            <a:noAutofit/>
          </a:bodyPr>
          <a:lstStyle/>
          <a:p>
            <a:pPr marL="285750" lvl="0" indent="-285750" algn="l" rtl="0">
              <a:lnSpc>
                <a:spcPct val="100000"/>
              </a:lnSpc>
              <a:spcBef>
                <a:spcPts val="0"/>
              </a:spcBef>
              <a:spcAft>
                <a:spcPts val="0"/>
              </a:spcAft>
              <a:buSzPts val="1600"/>
              <a:buChar char="⮚"/>
            </a:pPr>
            <a:r>
              <a:rPr lang="fr-FR" sz="1600" dirty="0">
                <a:solidFill>
                  <a:srgbClr val="A5A5A5"/>
                </a:solidFill>
              </a:rPr>
              <a:t>Généralités</a:t>
            </a:r>
            <a:endParaRPr dirty="0"/>
          </a:p>
          <a:p>
            <a:pPr marL="0" lvl="0" indent="0" algn="l" rtl="0">
              <a:lnSpc>
                <a:spcPct val="100000"/>
              </a:lnSpc>
              <a:spcBef>
                <a:spcPts val="0"/>
              </a:spcBef>
              <a:spcAft>
                <a:spcPts val="0"/>
              </a:spcAft>
              <a:buSzPts val="1600"/>
              <a:buNone/>
            </a:pPr>
            <a:endParaRPr sz="1600" dirty="0">
              <a:solidFill>
                <a:schemeClr val="dk1"/>
              </a:solidFill>
            </a:endParaRPr>
          </a:p>
          <a:p>
            <a:pPr marL="285750" lvl="0" indent="-285750" algn="l" rtl="0">
              <a:lnSpc>
                <a:spcPct val="100000"/>
              </a:lnSpc>
              <a:spcBef>
                <a:spcPts val="0"/>
              </a:spcBef>
              <a:spcAft>
                <a:spcPts val="0"/>
              </a:spcAft>
              <a:buSzPts val="1600"/>
              <a:buChar char="⮚"/>
            </a:pPr>
            <a:r>
              <a:rPr lang="fr-FR" sz="1600" dirty="0">
                <a:solidFill>
                  <a:srgbClr val="A5A5A5"/>
                </a:solidFill>
              </a:rPr>
              <a:t>Inscriptions</a:t>
            </a:r>
            <a:endParaRPr dirty="0">
              <a:solidFill>
                <a:srgbClr val="A5A5A5"/>
              </a:solidFill>
            </a:endParaRPr>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Création d’un usager dans Alma</a:t>
            </a:r>
            <a:endParaRPr dirty="0"/>
          </a:p>
          <a:p>
            <a:pPr marL="742950" lvl="1" indent="-285750" algn="l" rtl="0">
              <a:lnSpc>
                <a:spcPct val="100000"/>
              </a:lnSpc>
              <a:spcBef>
                <a:spcPts val="320"/>
              </a:spcBef>
              <a:spcAft>
                <a:spcPts val="0"/>
              </a:spcAft>
              <a:buSzPts val="1600"/>
              <a:buFont typeface="Arial"/>
              <a:buChar char="•"/>
            </a:pPr>
            <a:r>
              <a:rPr lang="fr-FR" i="1" dirty="0">
                <a:solidFill>
                  <a:srgbClr val="A5A5A5"/>
                </a:solidFill>
              </a:rPr>
              <a:t>Patron registration </a:t>
            </a:r>
            <a:r>
              <a:rPr lang="fr-FR" i="1" dirty="0" err="1">
                <a:solidFill>
                  <a:srgbClr val="A5A5A5"/>
                </a:solidFill>
              </a:rPr>
              <a:t>fee</a:t>
            </a:r>
            <a:endParaRPr i="1" dirty="0">
              <a:solidFill>
                <a:srgbClr val="A5A5A5"/>
              </a:solidFill>
            </a:endParaRPr>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Impression de la carte lecteur (Cyclope)</a:t>
            </a:r>
            <a:endParaRPr dirty="0"/>
          </a:p>
          <a:p>
            <a:pPr marL="457200" lvl="1" indent="0" algn="l" rtl="0">
              <a:lnSpc>
                <a:spcPct val="100000"/>
              </a:lnSpc>
              <a:spcBef>
                <a:spcPts val="320"/>
              </a:spcBef>
              <a:spcAft>
                <a:spcPts val="0"/>
              </a:spcAft>
              <a:buClr>
                <a:srgbClr val="D1D1C8"/>
              </a:buClr>
              <a:buSzPts val="1600"/>
              <a:buNone/>
            </a:pPr>
            <a:endParaRPr dirty="0">
              <a:solidFill>
                <a:srgbClr val="A5A5A5"/>
              </a:solidFill>
            </a:endParaRPr>
          </a:p>
          <a:p>
            <a:pPr marL="285750" lvl="0" indent="-285750" algn="l" rtl="0">
              <a:lnSpc>
                <a:spcPct val="100000"/>
              </a:lnSpc>
              <a:spcBef>
                <a:spcPts val="320"/>
              </a:spcBef>
              <a:spcAft>
                <a:spcPts val="0"/>
              </a:spcAft>
              <a:buClr>
                <a:schemeClr val="accent1"/>
              </a:buClr>
              <a:buSzPts val="1600"/>
              <a:buChar char="⮚"/>
            </a:pPr>
            <a:r>
              <a:rPr lang="fr-FR" sz="1600" b="1" dirty="0">
                <a:solidFill>
                  <a:schemeClr val="accent1"/>
                </a:solidFill>
              </a:rPr>
              <a:t>Divers</a:t>
            </a:r>
            <a:endParaRPr b="1" dirty="0">
              <a:solidFill>
                <a:schemeClr val="accent1"/>
              </a:solidFill>
            </a:endParaRPr>
          </a:p>
          <a:p>
            <a:pPr marL="742950" lvl="1" indent="-285750" algn="l" rtl="0">
              <a:lnSpc>
                <a:spcPct val="100000"/>
              </a:lnSpc>
              <a:spcBef>
                <a:spcPts val="320"/>
              </a:spcBef>
              <a:spcAft>
                <a:spcPts val="0"/>
              </a:spcAft>
              <a:buClr>
                <a:schemeClr val="accent1"/>
              </a:buClr>
              <a:buSzPts val="1600"/>
              <a:buFont typeface="Arial"/>
              <a:buChar char="•"/>
            </a:pPr>
            <a:r>
              <a:rPr lang="fr-FR" sz="1600" dirty="0">
                <a:solidFill>
                  <a:srgbClr val="A5A5A5"/>
                </a:solidFill>
              </a:rPr>
              <a:t>Activer un lecteur préinscrit</a:t>
            </a:r>
            <a:endParaRPr dirty="0">
              <a:solidFill>
                <a:srgbClr val="A5A5A5"/>
              </a:solidFill>
            </a:endParaRPr>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Modifier la fiche d’un usager B</a:t>
            </a:r>
            <a:endParaRPr dirty="0">
              <a:solidFill>
                <a:srgbClr val="A5A5A5"/>
              </a:solidFill>
            </a:endParaRPr>
          </a:p>
          <a:p>
            <a:pPr marL="742950" lvl="1" indent="-285750" algn="l" rtl="0">
              <a:lnSpc>
                <a:spcPct val="100000"/>
              </a:lnSpc>
              <a:spcBef>
                <a:spcPts val="320"/>
              </a:spcBef>
              <a:spcAft>
                <a:spcPts val="0"/>
              </a:spcAft>
              <a:buSzPts val="1600"/>
              <a:buFont typeface="Arial"/>
              <a:buChar char="•"/>
            </a:pPr>
            <a:r>
              <a:rPr lang="fr-FR" sz="1600" b="1" dirty="0"/>
              <a:t>Prolonger la fiche d’un usager B</a:t>
            </a:r>
            <a:endParaRPr dirty="0"/>
          </a:p>
          <a:p>
            <a:pPr marL="742950" lvl="1" indent="-285750" algn="l" rtl="0">
              <a:lnSpc>
                <a:spcPct val="100000"/>
              </a:lnSpc>
              <a:spcBef>
                <a:spcPts val="320"/>
              </a:spcBef>
              <a:spcAft>
                <a:spcPts val="0"/>
              </a:spcAft>
              <a:buSzPts val="1600"/>
              <a:buChar char="•"/>
            </a:pPr>
            <a:r>
              <a:rPr lang="fr-FR" sz="1600" dirty="0">
                <a:solidFill>
                  <a:srgbClr val="A5A5A5"/>
                </a:solidFill>
              </a:rPr>
              <a:t>Convertir un usager U, S ou C en un usager B</a:t>
            </a:r>
            <a:endParaRPr dirty="0"/>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Demander une nouvelle impression de carte</a:t>
            </a:r>
            <a:endParaRPr dirty="0"/>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Usagers BX</a:t>
            </a:r>
            <a:endParaRPr dirty="0">
              <a:solidFill>
                <a:srgbClr val="A5A5A5"/>
              </a:solidFill>
            </a:endParaRPr>
          </a:p>
          <a:p>
            <a:pPr marL="742950" lvl="1" indent="-196850" algn="l" rtl="0">
              <a:lnSpc>
                <a:spcPct val="100000"/>
              </a:lnSpc>
              <a:spcBef>
                <a:spcPts val="280"/>
              </a:spcBef>
              <a:spcAft>
                <a:spcPts val="0"/>
              </a:spcAft>
              <a:buClr>
                <a:schemeClr val="accent1"/>
              </a:buClr>
              <a:buSzPts val="1400"/>
              <a:buFont typeface="Arial"/>
              <a:buNone/>
            </a:pPr>
            <a:endParaRPr sz="1400" b="1" dirty="0">
              <a:solidFill>
                <a:srgbClr val="D1D1C8"/>
              </a:solidFill>
            </a:endParaRPr>
          </a:p>
          <a:p>
            <a:pPr marL="742950" lvl="1" indent="-184150" algn="l" rtl="0">
              <a:lnSpc>
                <a:spcPct val="100000"/>
              </a:lnSpc>
              <a:spcBef>
                <a:spcPts val="320"/>
              </a:spcBef>
              <a:spcAft>
                <a:spcPts val="0"/>
              </a:spcAft>
              <a:buClr>
                <a:schemeClr val="accent1"/>
              </a:buClr>
              <a:buSzPts val="1600"/>
              <a:buFont typeface="Arial"/>
              <a:buNone/>
            </a:pPr>
            <a:endParaRPr sz="1600" b="1" dirty="0">
              <a:solidFill>
                <a:srgbClr val="D1D1C8"/>
              </a:solidFill>
            </a:endParaRPr>
          </a:p>
          <a:p>
            <a:pPr marL="0" lvl="0" indent="0" algn="l" rtl="0">
              <a:lnSpc>
                <a:spcPct val="100000"/>
              </a:lnSpc>
              <a:spcBef>
                <a:spcPts val="300"/>
              </a:spcBef>
              <a:spcAft>
                <a:spcPts val="0"/>
              </a:spcAft>
              <a:buClr>
                <a:schemeClr val="dk1"/>
              </a:buClr>
              <a:buSzPts val="1500"/>
              <a:buNone/>
            </a:pPr>
            <a:endParaRPr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55"/>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dirty="0"/>
              <a:t>Prolonger la fiche d’un usager B</a:t>
            </a:r>
            <a:endParaRPr dirty="0"/>
          </a:p>
        </p:txBody>
      </p:sp>
      <p:sp>
        <p:nvSpPr>
          <p:cNvPr id="531" name="Google Shape;531;p55"/>
          <p:cNvSpPr txBox="1">
            <a:spLocks noGrp="1"/>
          </p:cNvSpPr>
          <p:nvPr>
            <p:ph type="body" idx="1"/>
          </p:nvPr>
        </p:nvSpPr>
        <p:spPr>
          <a:xfrm>
            <a:off x="315665" y="896112"/>
            <a:ext cx="8391642" cy="3917793"/>
          </a:xfrm>
          <a:prstGeom prst="rect">
            <a:avLst/>
          </a:prstGeom>
          <a:noFill/>
          <a:ln>
            <a:noFill/>
          </a:ln>
        </p:spPr>
        <p:txBody>
          <a:bodyPr spcFirstLastPara="1" wrap="square" lIns="91425" tIns="45700" rIns="91425" bIns="45700" anchor="t" anchorCtr="0">
            <a:noAutofit/>
          </a:bodyPr>
          <a:lstStyle/>
          <a:p>
            <a:pPr marL="457200" marR="0" lvl="0" indent="-323850" algn="l" rtl="0">
              <a:lnSpc>
                <a:spcPct val="100000"/>
              </a:lnSpc>
              <a:spcBef>
                <a:spcPts val="300"/>
              </a:spcBef>
              <a:spcAft>
                <a:spcPts val="0"/>
              </a:spcAft>
              <a:buClr>
                <a:schemeClr val="accent1"/>
              </a:buClr>
              <a:buSzPts val="1500"/>
              <a:buFont typeface="Noto Sans Symbols"/>
              <a:buChar char="⮚"/>
            </a:pPr>
            <a:r>
              <a:rPr lang="fr-FR" dirty="0"/>
              <a:t>Cliquer sur le bouton </a:t>
            </a:r>
            <a:r>
              <a:rPr lang="fr-FR" i="1" dirty="0"/>
              <a:t>Open for update</a:t>
            </a:r>
            <a:r>
              <a:rPr lang="fr-FR" dirty="0"/>
              <a:t> :</a:t>
            </a:r>
            <a:endParaRPr i="1" dirty="0"/>
          </a:p>
          <a:p>
            <a:pPr marL="457200" marR="0" lvl="0" indent="-228600" algn="l" rtl="0">
              <a:lnSpc>
                <a:spcPct val="100000"/>
              </a:lnSpc>
              <a:spcBef>
                <a:spcPts val="300"/>
              </a:spcBef>
              <a:spcAft>
                <a:spcPts val="0"/>
              </a:spcAft>
              <a:buClr>
                <a:schemeClr val="accent1"/>
              </a:buClr>
              <a:buSzPts val="1500"/>
              <a:buFont typeface="Noto Sans Symbols"/>
              <a:buNone/>
            </a:pPr>
            <a:endParaRPr i="1" dirty="0"/>
          </a:p>
          <a:p>
            <a:pPr marL="457200" marR="0" lvl="0" indent="-228600" algn="l" rtl="0">
              <a:lnSpc>
                <a:spcPct val="100000"/>
              </a:lnSpc>
              <a:spcBef>
                <a:spcPts val="300"/>
              </a:spcBef>
              <a:spcAft>
                <a:spcPts val="0"/>
              </a:spcAft>
              <a:buClr>
                <a:schemeClr val="accent1"/>
              </a:buClr>
              <a:buSzPts val="1500"/>
              <a:buFont typeface="Noto Sans Symbols"/>
              <a:buNone/>
            </a:pPr>
            <a:endParaRPr i="1" dirty="0"/>
          </a:p>
          <a:p>
            <a:pPr marL="457200" marR="0" lvl="0" indent="-228600" algn="l" rtl="0">
              <a:lnSpc>
                <a:spcPct val="100000"/>
              </a:lnSpc>
              <a:spcBef>
                <a:spcPts val="300"/>
              </a:spcBef>
              <a:spcAft>
                <a:spcPts val="0"/>
              </a:spcAft>
              <a:buClr>
                <a:schemeClr val="accent1"/>
              </a:buClr>
              <a:buSzPts val="1500"/>
              <a:buFont typeface="Noto Sans Symbols"/>
              <a:buNone/>
            </a:pPr>
            <a:endParaRPr i="1" dirty="0"/>
          </a:p>
          <a:p>
            <a:pPr marL="457200" marR="0" lvl="0" indent="-228600" algn="l" rtl="0">
              <a:lnSpc>
                <a:spcPct val="100000"/>
              </a:lnSpc>
              <a:spcBef>
                <a:spcPts val="300"/>
              </a:spcBef>
              <a:spcAft>
                <a:spcPts val="0"/>
              </a:spcAft>
              <a:buClr>
                <a:schemeClr val="accent1"/>
              </a:buClr>
              <a:buSzPts val="1500"/>
              <a:buFont typeface="Noto Sans Symbols"/>
              <a:buNone/>
            </a:pPr>
            <a:endParaRPr i="1" dirty="0"/>
          </a:p>
          <a:p>
            <a:pPr marL="457200" marR="0" lvl="0" indent="-228600" algn="l" rtl="0">
              <a:lnSpc>
                <a:spcPct val="100000"/>
              </a:lnSpc>
              <a:spcBef>
                <a:spcPts val="300"/>
              </a:spcBef>
              <a:spcAft>
                <a:spcPts val="0"/>
              </a:spcAft>
              <a:buClr>
                <a:schemeClr val="accent1"/>
              </a:buClr>
              <a:buSzPts val="1500"/>
              <a:buFont typeface="Noto Sans Symbols"/>
              <a:buNone/>
            </a:pPr>
            <a:endParaRPr i="1" dirty="0"/>
          </a:p>
          <a:p>
            <a:pPr marL="457200" marR="0" lvl="0" indent="-323850" algn="l" rtl="0">
              <a:lnSpc>
                <a:spcPct val="100000"/>
              </a:lnSpc>
              <a:spcBef>
                <a:spcPts val="300"/>
              </a:spcBef>
              <a:spcAft>
                <a:spcPts val="0"/>
              </a:spcAft>
              <a:buClr>
                <a:schemeClr val="accent1"/>
              </a:buClr>
              <a:buSzPts val="1500"/>
              <a:buFont typeface="Noto Sans Symbols"/>
              <a:buChar char="⮚"/>
            </a:pPr>
            <a:r>
              <a:rPr lang="fr-FR" dirty="0"/>
              <a:t>Introduire la nouvelle </a:t>
            </a:r>
            <a:r>
              <a:rPr lang="fr-FR" i="1" dirty="0"/>
              <a:t>Expiration date </a:t>
            </a:r>
            <a:r>
              <a:rPr lang="fr-FR" dirty="0"/>
              <a:t>(1 an à partir de la date de réinscription)</a:t>
            </a:r>
            <a:endParaRPr dirty="0"/>
          </a:p>
          <a:p>
            <a:pPr marL="133350" lvl="0" indent="0" algn="l" rtl="0">
              <a:lnSpc>
                <a:spcPct val="100000"/>
              </a:lnSpc>
              <a:spcBef>
                <a:spcPts val="300"/>
              </a:spcBef>
              <a:spcAft>
                <a:spcPts val="0"/>
              </a:spcAft>
              <a:buSzPts val="1500"/>
              <a:buNone/>
            </a:pPr>
            <a:endParaRPr dirty="0"/>
          </a:p>
          <a:p>
            <a:pPr marL="457200" marR="0" lvl="0" indent="-323850" algn="l" rtl="0">
              <a:lnSpc>
                <a:spcPct val="100000"/>
              </a:lnSpc>
              <a:spcBef>
                <a:spcPts val="300"/>
              </a:spcBef>
              <a:spcAft>
                <a:spcPts val="0"/>
              </a:spcAft>
              <a:buClr>
                <a:schemeClr val="accent1"/>
              </a:buClr>
              <a:buSzPts val="1500"/>
              <a:buFont typeface="Noto Sans Symbols"/>
              <a:buChar char="⮚"/>
            </a:pPr>
            <a:r>
              <a:rPr lang="fr-FR" dirty="0"/>
              <a:t>Appeler le plugin Alma (comme lors d’une nouvelle inscription)</a:t>
            </a:r>
            <a:endParaRPr dirty="0"/>
          </a:p>
          <a:p>
            <a:pPr marL="133350" lvl="0" indent="0" algn="l" rtl="0">
              <a:lnSpc>
                <a:spcPct val="100000"/>
              </a:lnSpc>
              <a:spcBef>
                <a:spcPts val="300"/>
              </a:spcBef>
              <a:spcAft>
                <a:spcPts val="0"/>
              </a:spcAft>
              <a:buSzPts val="1500"/>
              <a:buNone/>
            </a:pPr>
            <a:endParaRPr dirty="0"/>
          </a:p>
          <a:p>
            <a:pPr marL="133350" lvl="0" indent="0" algn="l" rtl="0">
              <a:lnSpc>
                <a:spcPct val="100000"/>
              </a:lnSpc>
              <a:spcBef>
                <a:spcPts val="300"/>
              </a:spcBef>
              <a:spcAft>
                <a:spcPts val="0"/>
              </a:spcAft>
              <a:buSzPts val="1500"/>
              <a:buNone/>
            </a:pPr>
            <a:endParaRPr i="1" dirty="0"/>
          </a:p>
          <a:p>
            <a:pPr marL="133350" lvl="0" indent="0" algn="l" rtl="0">
              <a:lnSpc>
                <a:spcPct val="100000"/>
              </a:lnSpc>
              <a:spcBef>
                <a:spcPts val="300"/>
              </a:spcBef>
              <a:spcAft>
                <a:spcPts val="0"/>
              </a:spcAft>
              <a:buSzPts val="1500"/>
              <a:buNone/>
            </a:pPr>
            <a:endParaRPr dirty="0"/>
          </a:p>
        </p:txBody>
      </p:sp>
      <p:pic>
        <p:nvPicPr>
          <p:cNvPr id="2" name="Image 1" descr="Une image contenant texte, capture d’écran, Police&#10;&#10;Le contenu généré par l’IA peut être incorrect.">
            <a:extLst>
              <a:ext uri="{FF2B5EF4-FFF2-40B4-BE49-F238E27FC236}">
                <a16:creationId xmlns:a16="http://schemas.microsoft.com/office/drawing/2014/main" id="{2F2B27FC-EF74-736A-54A2-7ADA9A942292}"/>
              </a:ext>
            </a:extLst>
          </p:cNvPr>
          <p:cNvPicPr>
            <a:picLocks noChangeAspect="1"/>
          </p:cNvPicPr>
          <p:nvPr/>
        </p:nvPicPr>
        <p:blipFill>
          <a:blip r:embed="rId3"/>
          <a:stretch>
            <a:fillRect/>
          </a:stretch>
        </p:blipFill>
        <p:spPr>
          <a:xfrm>
            <a:off x="741600" y="1343008"/>
            <a:ext cx="7660800" cy="1079555"/>
          </a:xfrm>
          <a:prstGeom prst="rect">
            <a:avLst/>
          </a:prstGeom>
          <a:ln>
            <a:solidFill>
              <a:schemeClr val="tx1"/>
            </a:solidFill>
          </a:ln>
        </p:spPr>
      </p:pic>
      <p:sp>
        <p:nvSpPr>
          <p:cNvPr id="3" name="Google Shape;511;p52">
            <a:extLst>
              <a:ext uri="{FF2B5EF4-FFF2-40B4-BE49-F238E27FC236}">
                <a16:creationId xmlns:a16="http://schemas.microsoft.com/office/drawing/2014/main" id="{781CB470-394C-9DF8-5769-F11ADE8749C4}"/>
              </a:ext>
            </a:extLst>
          </p:cNvPr>
          <p:cNvSpPr/>
          <p:nvPr/>
        </p:nvSpPr>
        <p:spPr>
          <a:xfrm>
            <a:off x="6709430" y="1371808"/>
            <a:ext cx="836170" cy="276992"/>
          </a:xfrm>
          <a:prstGeom prst="roundRect">
            <a:avLst>
              <a:gd name="adj" fmla="val 16667"/>
            </a:avLst>
          </a:prstGeom>
          <a:noFill/>
          <a:ln w="127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56"/>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a:t>Prolonger la fiche d’un usager B</a:t>
            </a:r>
            <a:endParaRPr/>
          </a:p>
        </p:txBody>
      </p:sp>
      <p:sp>
        <p:nvSpPr>
          <p:cNvPr id="539" name="Google Shape;539;p56"/>
          <p:cNvSpPr txBox="1">
            <a:spLocks noGrp="1"/>
          </p:cNvSpPr>
          <p:nvPr>
            <p:ph type="body" idx="1"/>
          </p:nvPr>
        </p:nvSpPr>
        <p:spPr>
          <a:xfrm>
            <a:off x="315665" y="896112"/>
            <a:ext cx="8391642" cy="3917793"/>
          </a:xfrm>
          <a:prstGeom prst="rect">
            <a:avLst/>
          </a:prstGeom>
          <a:noFill/>
          <a:ln>
            <a:noFill/>
          </a:ln>
        </p:spPr>
        <p:txBody>
          <a:bodyPr spcFirstLastPara="1" wrap="square" lIns="91425" tIns="45700" rIns="91425" bIns="45700" anchor="t" anchorCtr="0">
            <a:noAutofit/>
          </a:bodyPr>
          <a:lstStyle/>
          <a:p>
            <a:pPr marL="457200" marR="0" lvl="0" indent="-323850" algn="l" rtl="0">
              <a:lnSpc>
                <a:spcPct val="100000"/>
              </a:lnSpc>
              <a:spcBef>
                <a:spcPts val="300"/>
              </a:spcBef>
              <a:spcAft>
                <a:spcPts val="0"/>
              </a:spcAft>
              <a:buClr>
                <a:schemeClr val="accent1"/>
              </a:buClr>
              <a:buSzPts val="1500"/>
              <a:buFont typeface="Noto Sans Symbols"/>
              <a:buChar char="⮚"/>
            </a:pPr>
            <a:r>
              <a:rPr lang="fr-FR" dirty="0"/>
              <a:t>La fenêtre Alma se ferme automatiquement</a:t>
            </a:r>
            <a:endParaRPr dirty="0"/>
          </a:p>
          <a:p>
            <a:pPr marL="457200" marR="0" lvl="0" indent="-323850" algn="l" rtl="0">
              <a:lnSpc>
                <a:spcPct val="100000"/>
              </a:lnSpc>
              <a:spcBef>
                <a:spcPts val="300"/>
              </a:spcBef>
              <a:spcAft>
                <a:spcPts val="0"/>
              </a:spcAft>
              <a:buClr>
                <a:schemeClr val="accent1"/>
              </a:buClr>
              <a:buSzPts val="1500"/>
              <a:buFont typeface="Noto Sans Symbols"/>
              <a:buChar char="⮚"/>
            </a:pPr>
            <a:r>
              <a:rPr lang="fr-FR" dirty="0"/>
              <a:t>La </a:t>
            </a:r>
            <a:r>
              <a:rPr lang="fr-FR" i="1" dirty="0"/>
              <a:t>Purge date</a:t>
            </a:r>
            <a:r>
              <a:rPr lang="fr-FR" dirty="0"/>
              <a:t> est mise à jour (</a:t>
            </a:r>
            <a:r>
              <a:rPr lang="fr-FR" i="1" dirty="0"/>
              <a:t>Expiration date</a:t>
            </a:r>
            <a:r>
              <a:rPr lang="fr-FR" dirty="0"/>
              <a:t> + 1 an)</a:t>
            </a:r>
            <a:endParaRPr dirty="0"/>
          </a:p>
          <a:p>
            <a:pPr marL="457200" marR="0" lvl="0" indent="-323850" algn="l" rtl="0">
              <a:lnSpc>
                <a:spcPct val="100000"/>
              </a:lnSpc>
              <a:spcBef>
                <a:spcPts val="300"/>
              </a:spcBef>
              <a:spcAft>
                <a:spcPts val="0"/>
              </a:spcAft>
              <a:buClr>
                <a:schemeClr val="accent1"/>
              </a:buClr>
              <a:buSzPts val="1500"/>
              <a:buFont typeface="Noto Sans Symbols"/>
              <a:buChar char="⮚"/>
            </a:pPr>
            <a:r>
              <a:rPr lang="fr-FR" dirty="0"/>
              <a:t>Une nouvelle fenêtre :</a:t>
            </a:r>
            <a:endParaRPr dirty="0"/>
          </a:p>
          <a:p>
            <a:pPr marL="914400" lvl="1" indent="-323850" algn="l" rtl="0">
              <a:lnSpc>
                <a:spcPct val="100000"/>
              </a:lnSpc>
              <a:spcBef>
                <a:spcPts val="300"/>
              </a:spcBef>
              <a:spcAft>
                <a:spcPts val="0"/>
              </a:spcAft>
              <a:buSzPts val="1500"/>
              <a:buChar char="•"/>
            </a:pPr>
            <a:r>
              <a:rPr lang="fr-FR" sz="1300" dirty="0">
                <a:solidFill>
                  <a:schemeClr val="dk1"/>
                </a:solidFill>
              </a:rPr>
              <a:t>confirme la réinscription de l’usager dans le LDAP</a:t>
            </a:r>
            <a:endParaRPr dirty="0"/>
          </a:p>
          <a:p>
            <a:pPr marL="914400" lvl="1" indent="-323850" algn="l" rtl="0">
              <a:lnSpc>
                <a:spcPct val="100000"/>
              </a:lnSpc>
              <a:spcBef>
                <a:spcPts val="300"/>
              </a:spcBef>
              <a:spcAft>
                <a:spcPts val="0"/>
              </a:spcAft>
              <a:buSzPts val="1500"/>
              <a:buChar char="•"/>
            </a:pPr>
            <a:r>
              <a:rPr lang="fr-FR" sz="1300" dirty="0">
                <a:solidFill>
                  <a:schemeClr val="dk1"/>
                </a:solidFill>
              </a:rPr>
              <a:t>permet d’imprimer le nouveau mot de passe</a:t>
            </a: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p:txBody>
      </p:sp>
      <p:pic>
        <p:nvPicPr>
          <p:cNvPr id="540" name="Google Shape;540;p56" descr="Une image contenant texte&#10;&#10;Description générée automatiquement"/>
          <p:cNvPicPr preferRelativeResize="0"/>
          <p:nvPr/>
        </p:nvPicPr>
        <p:blipFill rotWithShape="1">
          <a:blip r:embed="rId3">
            <a:alphaModFix/>
          </a:blip>
          <a:srcRect/>
          <a:stretch/>
        </p:blipFill>
        <p:spPr>
          <a:xfrm>
            <a:off x="1953404" y="2368626"/>
            <a:ext cx="4617396" cy="1289214"/>
          </a:xfrm>
          <a:prstGeom prst="rect">
            <a:avLst/>
          </a:prstGeom>
          <a:noFill/>
          <a:ln w="9525" cap="flat" cmpd="sng">
            <a:solidFill>
              <a:schemeClr val="dk1"/>
            </a:solidFill>
            <a:prstDash val="solid"/>
            <a:round/>
            <a:headEnd type="none" w="sm" len="sm"/>
            <a:tailEnd type="none" w="sm" len="sm"/>
          </a:ln>
        </p:spPr>
      </p:pic>
      <p:pic>
        <p:nvPicPr>
          <p:cNvPr id="541" name="Google Shape;541;p56"/>
          <p:cNvPicPr preferRelativeResize="0"/>
          <p:nvPr/>
        </p:nvPicPr>
        <p:blipFill rotWithShape="1">
          <a:blip r:embed="rId4">
            <a:alphaModFix/>
          </a:blip>
          <a:srcRect/>
          <a:stretch/>
        </p:blipFill>
        <p:spPr>
          <a:xfrm>
            <a:off x="674384" y="4009931"/>
            <a:ext cx="7175435" cy="71857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57"/>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800"/>
              <a:buFont typeface="Source Sans Pro"/>
              <a:buNone/>
            </a:pPr>
            <a:r>
              <a:rPr lang="fr-FR"/>
              <a:t>Table des matières</a:t>
            </a:r>
            <a:endParaRPr/>
          </a:p>
        </p:txBody>
      </p:sp>
      <p:sp>
        <p:nvSpPr>
          <p:cNvPr id="547" name="Google Shape;547;p57"/>
          <p:cNvSpPr txBox="1">
            <a:spLocks noGrp="1"/>
          </p:cNvSpPr>
          <p:nvPr>
            <p:ph type="body" idx="1"/>
          </p:nvPr>
        </p:nvSpPr>
        <p:spPr>
          <a:xfrm>
            <a:off x="315665" y="896112"/>
            <a:ext cx="8391642" cy="3917793"/>
          </a:xfrm>
          <a:prstGeom prst="rect">
            <a:avLst/>
          </a:prstGeom>
          <a:noFill/>
          <a:ln>
            <a:noFill/>
          </a:ln>
        </p:spPr>
        <p:txBody>
          <a:bodyPr spcFirstLastPara="1" wrap="square" lIns="91425" tIns="45700" rIns="91425" bIns="45700" anchor="t" anchorCtr="0">
            <a:noAutofit/>
          </a:bodyPr>
          <a:lstStyle/>
          <a:p>
            <a:pPr marL="285750" lvl="0" indent="-285750" algn="l" rtl="0">
              <a:lnSpc>
                <a:spcPct val="100000"/>
              </a:lnSpc>
              <a:spcBef>
                <a:spcPts val="0"/>
              </a:spcBef>
              <a:spcAft>
                <a:spcPts val="0"/>
              </a:spcAft>
              <a:buSzPts val="1600"/>
              <a:buChar char="⮚"/>
            </a:pPr>
            <a:r>
              <a:rPr lang="fr-FR" sz="1600" dirty="0">
                <a:solidFill>
                  <a:srgbClr val="A5A5A5"/>
                </a:solidFill>
              </a:rPr>
              <a:t>Généralités</a:t>
            </a:r>
            <a:endParaRPr dirty="0"/>
          </a:p>
          <a:p>
            <a:pPr marL="0" lvl="0" indent="0" algn="l" rtl="0">
              <a:lnSpc>
                <a:spcPct val="100000"/>
              </a:lnSpc>
              <a:spcBef>
                <a:spcPts val="0"/>
              </a:spcBef>
              <a:spcAft>
                <a:spcPts val="0"/>
              </a:spcAft>
              <a:buSzPts val="1600"/>
              <a:buNone/>
            </a:pPr>
            <a:endParaRPr sz="1600" dirty="0">
              <a:solidFill>
                <a:schemeClr val="dk1"/>
              </a:solidFill>
            </a:endParaRPr>
          </a:p>
          <a:p>
            <a:pPr marL="285750" lvl="0" indent="-285750" algn="l" rtl="0">
              <a:lnSpc>
                <a:spcPct val="100000"/>
              </a:lnSpc>
              <a:spcBef>
                <a:spcPts val="0"/>
              </a:spcBef>
              <a:spcAft>
                <a:spcPts val="0"/>
              </a:spcAft>
              <a:buSzPts val="1600"/>
              <a:buChar char="⮚"/>
            </a:pPr>
            <a:r>
              <a:rPr lang="fr-FR" sz="1600" dirty="0">
                <a:solidFill>
                  <a:srgbClr val="A5A5A5"/>
                </a:solidFill>
              </a:rPr>
              <a:t>Inscriptions</a:t>
            </a:r>
            <a:endParaRPr dirty="0">
              <a:solidFill>
                <a:srgbClr val="A5A5A5"/>
              </a:solidFill>
            </a:endParaRPr>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Création d’un usager dans Alma</a:t>
            </a:r>
            <a:endParaRPr dirty="0"/>
          </a:p>
          <a:p>
            <a:pPr marL="742950" lvl="1" indent="-285750" algn="l" rtl="0">
              <a:lnSpc>
                <a:spcPct val="100000"/>
              </a:lnSpc>
              <a:spcBef>
                <a:spcPts val="320"/>
              </a:spcBef>
              <a:spcAft>
                <a:spcPts val="0"/>
              </a:spcAft>
              <a:buSzPts val="1600"/>
              <a:buFont typeface="Arial"/>
              <a:buChar char="•"/>
            </a:pPr>
            <a:r>
              <a:rPr lang="fr-FR" i="1" dirty="0">
                <a:solidFill>
                  <a:srgbClr val="A5A5A5"/>
                </a:solidFill>
              </a:rPr>
              <a:t>Patron registration </a:t>
            </a:r>
            <a:r>
              <a:rPr lang="fr-FR" i="1" dirty="0" err="1">
                <a:solidFill>
                  <a:srgbClr val="A5A5A5"/>
                </a:solidFill>
              </a:rPr>
              <a:t>fee</a:t>
            </a:r>
            <a:endParaRPr i="1" dirty="0">
              <a:solidFill>
                <a:srgbClr val="A5A5A5"/>
              </a:solidFill>
            </a:endParaRPr>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Impression de la carte lecteur (Cyclope)</a:t>
            </a:r>
            <a:endParaRPr dirty="0"/>
          </a:p>
          <a:p>
            <a:pPr marL="457200" lvl="1" indent="0" algn="l" rtl="0">
              <a:lnSpc>
                <a:spcPct val="100000"/>
              </a:lnSpc>
              <a:spcBef>
                <a:spcPts val="320"/>
              </a:spcBef>
              <a:spcAft>
                <a:spcPts val="0"/>
              </a:spcAft>
              <a:buClr>
                <a:srgbClr val="D1D1C8"/>
              </a:buClr>
              <a:buSzPts val="1600"/>
              <a:buNone/>
            </a:pPr>
            <a:endParaRPr dirty="0">
              <a:solidFill>
                <a:srgbClr val="A5A5A5"/>
              </a:solidFill>
            </a:endParaRPr>
          </a:p>
          <a:p>
            <a:pPr marL="285750" lvl="0" indent="-285750" algn="l" rtl="0">
              <a:lnSpc>
                <a:spcPct val="100000"/>
              </a:lnSpc>
              <a:spcBef>
                <a:spcPts val="320"/>
              </a:spcBef>
              <a:spcAft>
                <a:spcPts val="0"/>
              </a:spcAft>
              <a:buClr>
                <a:schemeClr val="accent1"/>
              </a:buClr>
              <a:buSzPts val="1600"/>
              <a:buChar char="⮚"/>
            </a:pPr>
            <a:r>
              <a:rPr lang="fr-FR" sz="1600" b="1" dirty="0">
                <a:solidFill>
                  <a:schemeClr val="accent1"/>
                </a:solidFill>
              </a:rPr>
              <a:t>Divers</a:t>
            </a:r>
            <a:endParaRPr b="1" dirty="0">
              <a:solidFill>
                <a:schemeClr val="accent1"/>
              </a:solidFill>
            </a:endParaRPr>
          </a:p>
          <a:p>
            <a:pPr marL="742950" lvl="1" indent="-285750" algn="l" rtl="0">
              <a:lnSpc>
                <a:spcPct val="100000"/>
              </a:lnSpc>
              <a:spcBef>
                <a:spcPts val="320"/>
              </a:spcBef>
              <a:spcAft>
                <a:spcPts val="0"/>
              </a:spcAft>
              <a:buClr>
                <a:schemeClr val="accent1"/>
              </a:buClr>
              <a:buSzPts val="1600"/>
              <a:buFont typeface="Arial"/>
              <a:buChar char="•"/>
            </a:pPr>
            <a:r>
              <a:rPr lang="fr-FR" sz="1600" dirty="0">
                <a:solidFill>
                  <a:srgbClr val="A5A5A5"/>
                </a:solidFill>
              </a:rPr>
              <a:t>Activer un lecteur préinscrit</a:t>
            </a:r>
            <a:endParaRPr dirty="0">
              <a:solidFill>
                <a:srgbClr val="A5A5A5"/>
              </a:solidFill>
            </a:endParaRPr>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Modifier la fiche d’un usager B</a:t>
            </a:r>
            <a:endParaRPr dirty="0">
              <a:solidFill>
                <a:srgbClr val="A5A5A5"/>
              </a:solidFill>
            </a:endParaRPr>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Prolonger la fiche d’un usager B</a:t>
            </a:r>
            <a:endParaRPr dirty="0"/>
          </a:p>
          <a:p>
            <a:pPr marL="742950" lvl="1" indent="-285750" algn="l" rtl="0">
              <a:lnSpc>
                <a:spcPct val="100000"/>
              </a:lnSpc>
              <a:spcBef>
                <a:spcPts val="320"/>
              </a:spcBef>
              <a:spcAft>
                <a:spcPts val="0"/>
              </a:spcAft>
              <a:buSzPts val="1600"/>
              <a:buChar char="•"/>
            </a:pPr>
            <a:r>
              <a:rPr lang="fr-FR" sz="1600" b="1" dirty="0"/>
              <a:t>Convertir un usager U, S ou C en un usager B</a:t>
            </a:r>
            <a:endParaRPr dirty="0"/>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Demander une nouvelle impression de carte</a:t>
            </a:r>
            <a:endParaRPr dirty="0"/>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Usagers BX</a:t>
            </a:r>
            <a:endParaRPr dirty="0">
              <a:solidFill>
                <a:srgbClr val="A5A5A5"/>
              </a:solidFill>
            </a:endParaRPr>
          </a:p>
          <a:p>
            <a:pPr marL="742950" lvl="1" indent="-196850" algn="l" rtl="0">
              <a:lnSpc>
                <a:spcPct val="100000"/>
              </a:lnSpc>
              <a:spcBef>
                <a:spcPts val="280"/>
              </a:spcBef>
              <a:spcAft>
                <a:spcPts val="0"/>
              </a:spcAft>
              <a:buClr>
                <a:schemeClr val="accent1"/>
              </a:buClr>
              <a:buSzPts val="1400"/>
              <a:buFont typeface="Arial"/>
              <a:buNone/>
            </a:pPr>
            <a:endParaRPr sz="1400" b="1" dirty="0">
              <a:solidFill>
                <a:srgbClr val="D1D1C8"/>
              </a:solidFill>
            </a:endParaRPr>
          </a:p>
          <a:p>
            <a:pPr marL="742950" lvl="1" indent="-184150" algn="l" rtl="0">
              <a:lnSpc>
                <a:spcPct val="100000"/>
              </a:lnSpc>
              <a:spcBef>
                <a:spcPts val="320"/>
              </a:spcBef>
              <a:spcAft>
                <a:spcPts val="0"/>
              </a:spcAft>
              <a:buClr>
                <a:schemeClr val="accent1"/>
              </a:buClr>
              <a:buSzPts val="1600"/>
              <a:buFont typeface="Arial"/>
              <a:buNone/>
            </a:pPr>
            <a:endParaRPr sz="1600" b="1" dirty="0">
              <a:solidFill>
                <a:srgbClr val="D1D1C8"/>
              </a:solidFill>
            </a:endParaRPr>
          </a:p>
          <a:p>
            <a:pPr marL="0" lvl="0" indent="0" algn="l" rtl="0">
              <a:lnSpc>
                <a:spcPct val="100000"/>
              </a:lnSpc>
              <a:spcBef>
                <a:spcPts val="300"/>
              </a:spcBef>
              <a:spcAft>
                <a:spcPts val="0"/>
              </a:spcAft>
              <a:buClr>
                <a:schemeClr val="dk1"/>
              </a:buClr>
              <a:buSzPts val="1500"/>
              <a:buNone/>
            </a:pPr>
            <a:endParaRPr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58"/>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dirty="0"/>
              <a:t>Convertir</a:t>
            </a:r>
            <a:r>
              <a:rPr lang="fr-FR" sz="2800" dirty="0"/>
              <a:t> un usager U, S ou C en un usager B</a:t>
            </a:r>
            <a:br>
              <a:rPr lang="fr-FR" sz="2800" dirty="0"/>
            </a:br>
            <a:endParaRPr dirty="0"/>
          </a:p>
        </p:txBody>
      </p:sp>
      <p:sp>
        <p:nvSpPr>
          <p:cNvPr id="553" name="Google Shape;553;p58"/>
          <p:cNvSpPr txBox="1">
            <a:spLocks noGrp="1"/>
          </p:cNvSpPr>
          <p:nvPr>
            <p:ph type="body" idx="1"/>
          </p:nvPr>
        </p:nvSpPr>
        <p:spPr>
          <a:xfrm>
            <a:off x="315665" y="896112"/>
            <a:ext cx="8391642" cy="3917793"/>
          </a:xfrm>
          <a:prstGeom prst="rect">
            <a:avLst/>
          </a:prstGeom>
          <a:noFill/>
          <a:ln>
            <a:noFill/>
          </a:ln>
        </p:spPr>
        <p:txBody>
          <a:bodyPr spcFirstLastPara="1" wrap="square" lIns="91425" tIns="45700" rIns="91425" bIns="45700" anchor="t" anchorCtr="0">
            <a:noAutofit/>
          </a:bodyPr>
          <a:lstStyle/>
          <a:p>
            <a:pPr marL="457200" marR="0" lvl="0" indent="-323850" algn="l" rtl="0">
              <a:lnSpc>
                <a:spcPct val="100000"/>
              </a:lnSpc>
              <a:spcBef>
                <a:spcPts val="300"/>
              </a:spcBef>
              <a:spcAft>
                <a:spcPts val="0"/>
              </a:spcAft>
              <a:buClr>
                <a:schemeClr val="accent1"/>
              </a:buClr>
              <a:buSzPts val="1500"/>
              <a:buFont typeface="Noto Sans Symbols"/>
              <a:buChar char="⮚"/>
            </a:pPr>
            <a:r>
              <a:rPr lang="fr-FR" dirty="0"/>
              <a:t>Si un ancien membre de la communauté ULiège se présente pour continuer à utiliser nos services, il faut convertir son ancien compte (S, U ou C) en un compte B afin d’éviter de créer un doublon.</a:t>
            </a: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a:p>
            <a:pPr marL="457200" marR="0" lvl="0" indent="-323850" algn="l" rtl="0">
              <a:lnSpc>
                <a:spcPct val="100000"/>
              </a:lnSpc>
              <a:spcBef>
                <a:spcPts val="300"/>
              </a:spcBef>
              <a:spcAft>
                <a:spcPts val="0"/>
              </a:spcAft>
              <a:buClr>
                <a:schemeClr val="accent1"/>
              </a:buClr>
              <a:buSzPts val="1500"/>
              <a:buFont typeface="Noto Sans Symbols"/>
              <a:buChar char="⮚"/>
            </a:pPr>
            <a:r>
              <a:rPr lang="fr-FR" b="1" dirty="0"/>
              <a:t>Remarques :</a:t>
            </a:r>
            <a:endParaRPr dirty="0"/>
          </a:p>
          <a:p>
            <a:pPr marL="914400" lvl="1" indent="-323850" algn="l" rtl="0">
              <a:lnSpc>
                <a:spcPct val="100000"/>
              </a:lnSpc>
              <a:spcBef>
                <a:spcPts val="300"/>
              </a:spcBef>
              <a:spcAft>
                <a:spcPts val="0"/>
              </a:spcAft>
              <a:buSzPts val="1500"/>
              <a:buChar char="•"/>
            </a:pPr>
            <a:r>
              <a:rPr lang="fr-FR" dirty="0">
                <a:solidFill>
                  <a:schemeClr val="dk1"/>
                </a:solidFill>
              </a:rPr>
              <a:t>L’usager ne nous dira peut-être pas qu’il faisait partie de l’ULiège : </a:t>
            </a:r>
            <a:r>
              <a:rPr lang="fr-FR" dirty="0">
                <a:solidFill>
                  <a:srgbClr val="C00000"/>
                </a:solidFill>
              </a:rPr>
              <a:t>le réflexe de vérifier systématiquement dans Alma si l’usager possède déjà un compte est à nouveau important.</a:t>
            </a: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59"/>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dirty="0"/>
              <a:t>Convertir</a:t>
            </a:r>
            <a:r>
              <a:rPr lang="fr-FR" sz="2800" dirty="0"/>
              <a:t> un usager U, S ou C en un usager B</a:t>
            </a:r>
            <a:endParaRPr dirty="0"/>
          </a:p>
        </p:txBody>
      </p:sp>
      <p:sp>
        <p:nvSpPr>
          <p:cNvPr id="559" name="Google Shape;559;p59"/>
          <p:cNvSpPr txBox="1">
            <a:spLocks noGrp="1"/>
          </p:cNvSpPr>
          <p:nvPr>
            <p:ph type="body" idx="1"/>
          </p:nvPr>
        </p:nvSpPr>
        <p:spPr>
          <a:xfrm>
            <a:off x="315665" y="896112"/>
            <a:ext cx="8391642" cy="3917793"/>
          </a:xfrm>
          <a:prstGeom prst="rect">
            <a:avLst/>
          </a:prstGeom>
          <a:noFill/>
          <a:ln>
            <a:noFill/>
          </a:ln>
        </p:spPr>
        <p:txBody>
          <a:bodyPr spcFirstLastPara="1" wrap="square" lIns="91425" tIns="45700" rIns="91425" bIns="45700" anchor="t" anchorCtr="0">
            <a:noAutofit/>
          </a:bodyPr>
          <a:lstStyle/>
          <a:p>
            <a:pPr marL="457200" marR="0" lvl="0" indent="-323850" algn="l" rtl="0">
              <a:lnSpc>
                <a:spcPct val="100000"/>
              </a:lnSpc>
              <a:spcBef>
                <a:spcPts val="300"/>
              </a:spcBef>
              <a:spcAft>
                <a:spcPts val="0"/>
              </a:spcAft>
              <a:buClr>
                <a:schemeClr val="accent1"/>
              </a:buClr>
              <a:buSzPts val="1500"/>
              <a:buFont typeface="Noto Sans Symbols"/>
              <a:buChar char="⮚"/>
            </a:pPr>
            <a:r>
              <a:rPr lang="fr-FR" dirty="0"/>
              <a:t>Aller sur la page </a:t>
            </a:r>
            <a:r>
              <a:rPr lang="fr-FR" i="1" dirty="0"/>
              <a:t>Manage Patron Services </a:t>
            </a:r>
            <a:r>
              <a:rPr lang="fr-FR" dirty="0"/>
              <a:t>et cliquer sur </a:t>
            </a:r>
            <a:r>
              <a:rPr lang="fr-FR" i="1" dirty="0" err="1"/>
              <a:t>Register</a:t>
            </a:r>
            <a:r>
              <a:rPr lang="fr-FR" i="1" dirty="0"/>
              <a:t> New User</a:t>
            </a:r>
            <a:endParaRPr dirty="0"/>
          </a:p>
          <a:p>
            <a:pPr marL="457200" marR="0" lvl="0" indent="-323850" algn="l" rtl="0">
              <a:lnSpc>
                <a:spcPct val="100000"/>
              </a:lnSpc>
              <a:spcBef>
                <a:spcPts val="300"/>
              </a:spcBef>
              <a:spcAft>
                <a:spcPts val="0"/>
              </a:spcAft>
              <a:buClr>
                <a:schemeClr val="accent1"/>
              </a:buClr>
              <a:buSzPts val="1500"/>
              <a:buFont typeface="Noto Sans Symbols"/>
              <a:buChar char="⮚"/>
            </a:pPr>
            <a:r>
              <a:rPr lang="fr-FR" dirty="0"/>
              <a:t>Copier l’identifiant B généré par Alma</a:t>
            </a:r>
            <a:endParaRPr dirty="0"/>
          </a:p>
          <a:p>
            <a:pPr marL="457200" marR="0" lvl="0" indent="-323850" algn="l" rtl="0">
              <a:lnSpc>
                <a:spcPct val="100000"/>
              </a:lnSpc>
              <a:spcBef>
                <a:spcPts val="300"/>
              </a:spcBef>
              <a:spcAft>
                <a:spcPts val="0"/>
              </a:spcAft>
              <a:buClr>
                <a:schemeClr val="accent1"/>
              </a:buClr>
              <a:buSzPts val="1500"/>
              <a:buFont typeface="Noto Sans Symbols"/>
              <a:buChar char="⮚"/>
            </a:pPr>
            <a:r>
              <a:rPr lang="fr-FR" dirty="0"/>
              <a:t>Cliquer sur </a:t>
            </a:r>
            <a:r>
              <a:rPr lang="fr-FR" i="1" dirty="0"/>
              <a:t>Cancel</a:t>
            </a:r>
            <a:r>
              <a:rPr lang="fr-FR" dirty="0"/>
              <a:t> (on ne va pas plus loin!)</a:t>
            </a:r>
            <a:endParaRPr dirty="0"/>
          </a:p>
          <a:p>
            <a:pPr marL="133350" lvl="0" indent="0" algn="l" rtl="0">
              <a:lnSpc>
                <a:spcPct val="100000"/>
              </a:lnSpc>
              <a:spcBef>
                <a:spcPts val="300"/>
              </a:spcBef>
              <a:spcAft>
                <a:spcPts val="0"/>
              </a:spcAft>
              <a:buSzPts val="1500"/>
              <a:buNone/>
            </a:pPr>
            <a:endParaRPr dirty="0"/>
          </a:p>
          <a:p>
            <a:pPr marL="133350" lvl="0" indent="0" algn="l" rtl="0">
              <a:lnSpc>
                <a:spcPct val="100000"/>
              </a:lnSpc>
              <a:spcBef>
                <a:spcPts val="300"/>
              </a:spcBef>
              <a:spcAft>
                <a:spcPts val="0"/>
              </a:spcAft>
              <a:buSzPts val="1500"/>
              <a:buNone/>
            </a:pPr>
            <a:endParaRPr dirty="0"/>
          </a:p>
        </p:txBody>
      </p:sp>
      <p:pic>
        <p:nvPicPr>
          <p:cNvPr id="3" name="Image 2" descr="Une image contenant texte, ligne, nombre, capture d’écran&#10;&#10;Le contenu généré par l’IA peut être incorrect.">
            <a:extLst>
              <a:ext uri="{FF2B5EF4-FFF2-40B4-BE49-F238E27FC236}">
                <a16:creationId xmlns:a16="http://schemas.microsoft.com/office/drawing/2014/main" id="{51889932-D1A6-B4BD-3C22-8A611B2B35E0}"/>
              </a:ext>
            </a:extLst>
          </p:cNvPr>
          <p:cNvPicPr>
            <a:picLocks noChangeAspect="1"/>
          </p:cNvPicPr>
          <p:nvPr/>
        </p:nvPicPr>
        <p:blipFill>
          <a:blip r:embed="rId3"/>
          <a:stretch>
            <a:fillRect/>
          </a:stretch>
        </p:blipFill>
        <p:spPr>
          <a:xfrm>
            <a:off x="654429" y="1818563"/>
            <a:ext cx="7714114" cy="2745615"/>
          </a:xfrm>
          <a:prstGeom prst="rect">
            <a:avLst/>
          </a:prstGeom>
          <a:ln>
            <a:solidFill>
              <a:schemeClr val="tx1"/>
            </a:solidFill>
          </a:ln>
        </p:spPr>
      </p:pic>
      <p:sp>
        <p:nvSpPr>
          <p:cNvPr id="561" name="Google Shape;561;p59"/>
          <p:cNvSpPr/>
          <p:nvPr/>
        </p:nvSpPr>
        <p:spPr>
          <a:xfrm>
            <a:off x="7394400" y="1832963"/>
            <a:ext cx="420868" cy="247837"/>
          </a:xfrm>
          <a:prstGeom prst="roundRect">
            <a:avLst>
              <a:gd name="adj" fmla="val 16667"/>
            </a:avLst>
          </a:prstGeom>
          <a:noFill/>
          <a:ln w="127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562" name="Google Shape;562;p59"/>
          <p:cNvSpPr/>
          <p:nvPr/>
        </p:nvSpPr>
        <p:spPr>
          <a:xfrm>
            <a:off x="4757413" y="3274264"/>
            <a:ext cx="1478604" cy="220493"/>
          </a:xfrm>
          <a:prstGeom prst="roundRect">
            <a:avLst>
              <a:gd name="adj" fmla="val 16667"/>
            </a:avLst>
          </a:prstGeom>
          <a:noFill/>
          <a:ln w="127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5"/>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a:t>Généralités</a:t>
            </a:r>
            <a:endParaRPr/>
          </a:p>
        </p:txBody>
      </p:sp>
      <p:sp>
        <p:nvSpPr>
          <p:cNvPr id="151" name="Google Shape;151;p5"/>
          <p:cNvSpPr txBox="1">
            <a:spLocks noGrp="1"/>
          </p:cNvSpPr>
          <p:nvPr>
            <p:ph type="body" idx="1"/>
          </p:nvPr>
        </p:nvSpPr>
        <p:spPr>
          <a:xfrm>
            <a:off x="315665" y="863824"/>
            <a:ext cx="7892876" cy="442032"/>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460"/>
              </a:spcBef>
              <a:spcAft>
                <a:spcPts val="0"/>
              </a:spcAft>
              <a:buClr>
                <a:schemeClr val="dk1"/>
              </a:buClr>
              <a:buSzPts val="2300"/>
              <a:buFont typeface="Arial"/>
              <a:buNone/>
            </a:pPr>
            <a:r>
              <a:rPr lang="fr-FR" sz="2400"/>
              <a:t>Synchronisation des </a:t>
            </a:r>
            <a:r>
              <a:rPr lang="fr-FR" sz="2400" i="1"/>
              <a:t>Users</a:t>
            </a:r>
            <a:r>
              <a:rPr lang="fr-FR" sz="2400"/>
              <a:t> U, S et C</a:t>
            </a:r>
            <a:endParaRPr/>
          </a:p>
          <a:p>
            <a:pPr marL="457200" marR="0" lvl="0" indent="-228600" algn="l" rtl="0">
              <a:lnSpc>
                <a:spcPct val="100000"/>
              </a:lnSpc>
              <a:spcBef>
                <a:spcPts val="460"/>
              </a:spcBef>
              <a:spcAft>
                <a:spcPts val="0"/>
              </a:spcAft>
              <a:buClr>
                <a:schemeClr val="dk1"/>
              </a:buClr>
              <a:buSzPts val="2300"/>
              <a:buFont typeface="Arial"/>
              <a:buNone/>
            </a:pPr>
            <a:endParaRPr/>
          </a:p>
        </p:txBody>
      </p:sp>
      <p:sp>
        <p:nvSpPr>
          <p:cNvPr id="152" name="Google Shape;152;p5"/>
          <p:cNvSpPr txBox="1">
            <a:spLocks noGrp="1"/>
          </p:cNvSpPr>
          <p:nvPr>
            <p:ph type="body" idx="2"/>
          </p:nvPr>
        </p:nvSpPr>
        <p:spPr>
          <a:xfrm>
            <a:off x="315665" y="1420368"/>
            <a:ext cx="8391642" cy="3393537"/>
          </a:xfrm>
          <a:prstGeom prst="rect">
            <a:avLst/>
          </a:prstGeom>
          <a:noFill/>
          <a:ln>
            <a:noFill/>
          </a:ln>
        </p:spPr>
        <p:txBody>
          <a:bodyPr spcFirstLastPara="1" wrap="square" lIns="91425" tIns="45700" rIns="91425" bIns="45700" anchor="t" anchorCtr="0">
            <a:noAutofit/>
          </a:bodyPr>
          <a:lstStyle/>
          <a:p>
            <a:pPr marL="457200" marR="0" lvl="0" indent="-323850" algn="l" rtl="0">
              <a:lnSpc>
                <a:spcPct val="100000"/>
              </a:lnSpc>
              <a:spcBef>
                <a:spcPts val="300"/>
              </a:spcBef>
              <a:spcAft>
                <a:spcPts val="0"/>
              </a:spcAft>
              <a:buClr>
                <a:schemeClr val="accent1"/>
              </a:buClr>
              <a:buSzPts val="1500"/>
              <a:buFont typeface="Noto Sans Symbols"/>
              <a:buChar char="⮚"/>
            </a:pPr>
            <a:r>
              <a:rPr lang="fr-FR" sz="1600" dirty="0">
                <a:solidFill>
                  <a:schemeClr val="dk1"/>
                </a:solidFill>
              </a:rPr>
              <a:t>Chargement quotidien </a:t>
            </a:r>
            <a:r>
              <a:rPr lang="fr-FR" sz="1600" dirty="0"/>
              <a:t>à 7h</a:t>
            </a:r>
            <a:endParaRPr dirty="0"/>
          </a:p>
          <a:p>
            <a:pPr marL="457200" marR="0" lvl="0" indent="-323850" algn="l" rtl="0">
              <a:lnSpc>
                <a:spcPct val="100000"/>
              </a:lnSpc>
              <a:spcBef>
                <a:spcPts val="300"/>
              </a:spcBef>
              <a:spcAft>
                <a:spcPts val="0"/>
              </a:spcAft>
              <a:buClr>
                <a:schemeClr val="accent1"/>
              </a:buClr>
              <a:buSzPts val="1500"/>
              <a:buFont typeface="Noto Sans Symbols"/>
              <a:buChar char="⮚"/>
            </a:pPr>
            <a:r>
              <a:rPr lang="fr-FR" sz="1600" dirty="0">
                <a:solidFill>
                  <a:schemeClr val="dk1"/>
                </a:solidFill>
              </a:rPr>
              <a:t>Fichier unique qui regroupe :</a:t>
            </a:r>
            <a:endParaRPr dirty="0"/>
          </a:p>
          <a:p>
            <a:pPr marL="914400" lvl="1" indent="-323850" algn="l" rtl="0">
              <a:lnSpc>
                <a:spcPct val="100000"/>
              </a:lnSpc>
              <a:spcBef>
                <a:spcPts val="300"/>
              </a:spcBef>
              <a:spcAft>
                <a:spcPts val="0"/>
              </a:spcAft>
              <a:buSzPts val="1500"/>
              <a:buChar char="•"/>
            </a:pPr>
            <a:r>
              <a:rPr lang="fr-FR" sz="1400" dirty="0">
                <a:solidFill>
                  <a:schemeClr val="dk1"/>
                </a:solidFill>
              </a:rPr>
              <a:t>les données Penelope (</a:t>
            </a:r>
            <a:r>
              <a:rPr lang="fr-FR" sz="1400" dirty="0" err="1">
                <a:solidFill>
                  <a:schemeClr val="dk1"/>
                </a:solidFill>
              </a:rPr>
              <a:t>Sxxxxxx</a:t>
            </a:r>
            <a:r>
              <a:rPr lang="fr-FR" sz="1400" dirty="0">
                <a:solidFill>
                  <a:schemeClr val="dk1"/>
                </a:solidFill>
              </a:rPr>
              <a:t>)</a:t>
            </a:r>
            <a:endParaRPr dirty="0"/>
          </a:p>
          <a:p>
            <a:pPr marL="914400" lvl="1" indent="-323850" algn="l" rtl="0">
              <a:lnSpc>
                <a:spcPct val="100000"/>
              </a:lnSpc>
              <a:spcBef>
                <a:spcPts val="300"/>
              </a:spcBef>
              <a:spcAft>
                <a:spcPts val="0"/>
              </a:spcAft>
              <a:buSzPts val="1500"/>
              <a:buChar char="•"/>
            </a:pPr>
            <a:r>
              <a:rPr lang="fr-FR" sz="1400" dirty="0">
                <a:solidFill>
                  <a:schemeClr val="dk1"/>
                </a:solidFill>
              </a:rPr>
              <a:t>les données Ulis (</a:t>
            </a:r>
            <a:r>
              <a:rPr lang="fr-FR" sz="1400" dirty="0" err="1">
                <a:solidFill>
                  <a:schemeClr val="dk1"/>
                </a:solidFill>
              </a:rPr>
              <a:t>Uxxxxxx</a:t>
            </a:r>
            <a:r>
              <a:rPr lang="fr-FR" sz="1400" dirty="0">
                <a:solidFill>
                  <a:schemeClr val="dk1"/>
                </a:solidFill>
              </a:rPr>
              <a:t> et </a:t>
            </a:r>
            <a:r>
              <a:rPr lang="fr-FR" sz="1400" dirty="0" err="1">
                <a:solidFill>
                  <a:schemeClr val="dk1"/>
                </a:solidFill>
              </a:rPr>
              <a:t>Cxxxxxx</a:t>
            </a:r>
            <a:r>
              <a:rPr lang="fr-FR" sz="1400" dirty="0">
                <a:solidFill>
                  <a:schemeClr val="dk1"/>
                </a:solidFill>
              </a:rPr>
              <a:t>)</a:t>
            </a:r>
            <a:endParaRPr dirty="0"/>
          </a:p>
          <a:p>
            <a:pPr marL="914400" lvl="1" indent="-323850" algn="l" rtl="0">
              <a:lnSpc>
                <a:spcPct val="100000"/>
              </a:lnSpc>
              <a:spcBef>
                <a:spcPts val="300"/>
              </a:spcBef>
              <a:spcAft>
                <a:spcPts val="0"/>
              </a:spcAft>
              <a:buSzPts val="1500"/>
              <a:buChar char="•"/>
            </a:pPr>
            <a:r>
              <a:rPr lang="fr-FR" sz="1400" dirty="0">
                <a:solidFill>
                  <a:schemeClr val="dk1"/>
                </a:solidFill>
              </a:rPr>
              <a:t>avec </a:t>
            </a:r>
            <a:r>
              <a:rPr lang="fr-FR" sz="1400" dirty="0" err="1">
                <a:solidFill>
                  <a:schemeClr val="dk1"/>
                </a:solidFill>
              </a:rPr>
              <a:t>dédoublonnement</a:t>
            </a:r>
            <a:r>
              <a:rPr lang="fr-FR" sz="1400" dirty="0">
                <a:solidFill>
                  <a:schemeClr val="dk1"/>
                </a:solidFill>
              </a:rPr>
              <a:t> des données si nécessaire</a:t>
            </a:r>
            <a:endParaRPr dirty="0"/>
          </a:p>
          <a:p>
            <a:pPr marL="457200" marR="0" lvl="0" indent="-323850" algn="l" rtl="0">
              <a:lnSpc>
                <a:spcPct val="100000"/>
              </a:lnSpc>
              <a:spcBef>
                <a:spcPts val="300"/>
              </a:spcBef>
              <a:spcAft>
                <a:spcPts val="0"/>
              </a:spcAft>
              <a:buClr>
                <a:schemeClr val="accent1"/>
              </a:buClr>
              <a:buSzPts val="1500"/>
              <a:buFont typeface="Noto Sans Symbols"/>
              <a:buChar char="⮚"/>
            </a:pPr>
            <a:r>
              <a:rPr lang="fr-FR" sz="1600" dirty="0">
                <a:solidFill>
                  <a:schemeClr val="dk1"/>
                </a:solidFill>
              </a:rPr>
              <a:t>Uniquement pour les personnes possédant une adresse email</a:t>
            </a:r>
            <a:endParaRPr dirty="0"/>
          </a:p>
          <a:p>
            <a:pPr marL="457200" marR="0" lvl="0" indent="-323850" algn="l" rtl="0">
              <a:lnSpc>
                <a:spcPct val="100000"/>
              </a:lnSpc>
              <a:spcBef>
                <a:spcPts val="300"/>
              </a:spcBef>
              <a:spcAft>
                <a:spcPts val="0"/>
              </a:spcAft>
              <a:buClr>
                <a:schemeClr val="accent1"/>
              </a:buClr>
              <a:buSzPts val="1500"/>
              <a:buFont typeface="Noto Sans Symbols"/>
              <a:buChar char="⮚"/>
            </a:pPr>
            <a:r>
              <a:rPr lang="fr-FR" sz="1600" dirty="0">
                <a:solidFill>
                  <a:schemeClr val="dk1"/>
                </a:solidFill>
              </a:rPr>
              <a:t>Basé sur une clé unique (identifiant P)</a:t>
            </a:r>
            <a:endParaRPr dirty="0"/>
          </a:p>
          <a:p>
            <a:pPr marL="457200" marR="0" lvl="0" indent="-323850" algn="l" rtl="0">
              <a:lnSpc>
                <a:spcPct val="100000"/>
              </a:lnSpc>
              <a:spcBef>
                <a:spcPts val="300"/>
              </a:spcBef>
              <a:spcAft>
                <a:spcPts val="0"/>
              </a:spcAft>
              <a:buClr>
                <a:schemeClr val="accent1"/>
              </a:buClr>
              <a:buSzPts val="1500"/>
              <a:buFont typeface="Noto Sans Symbols"/>
              <a:buChar char="⮚"/>
            </a:pPr>
            <a:r>
              <a:rPr lang="fr-FR" sz="1600" dirty="0">
                <a:solidFill>
                  <a:schemeClr val="dk1"/>
                </a:solidFill>
              </a:rPr>
              <a:t>Compter environ 48 h de délai entre la création dans Ulis/Penelope et dans Alma</a:t>
            </a:r>
            <a:endParaRPr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60"/>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dirty="0"/>
              <a:t>Convertir</a:t>
            </a:r>
            <a:r>
              <a:rPr lang="fr-FR" sz="2800" dirty="0"/>
              <a:t> un usager U, S ou C en un usager B</a:t>
            </a:r>
            <a:endParaRPr dirty="0"/>
          </a:p>
        </p:txBody>
      </p:sp>
      <p:sp>
        <p:nvSpPr>
          <p:cNvPr id="568" name="Google Shape;568;p60"/>
          <p:cNvSpPr txBox="1">
            <a:spLocks noGrp="1"/>
          </p:cNvSpPr>
          <p:nvPr>
            <p:ph type="body" idx="1"/>
          </p:nvPr>
        </p:nvSpPr>
        <p:spPr>
          <a:xfrm>
            <a:off x="315665" y="896112"/>
            <a:ext cx="8391642" cy="3917793"/>
          </a:xfrm>
          <a:prstGeom prst="rect">
            <a:avLst/>
          </a:prstGeom>
          <a:noFill/>
          <a:ln>
            <a:noFill/>
          </a:ln>
        </p:spPr>
        <p:txBody>
          <a:bodyPr spcFirstLastPara="1" wrap="square" lIns="91425" tIns="45700" rIns="91425" bIns="45700" anchor="t" anchorCtr="0">
            <a:noAutofit/>
          </a:bodyPr>
          <a:lstStyle/>
          <a:p>
            <a:pPr marL="457200" marR="0" lvl="0" indent="-323850" algn="l" rtl="0">
              <a:lnSpc>
                <a:spcPct val="100000"/>
              </a:lnSpc>
              <a:spcBef>
                <a:spcPts val="300"/>
              </a:spcBef>
              <a:spcAft>
                <a:spcPts val="0"/>
              </a:spcAft>
              <a:buClr>
                <a:schemeClr val="accent1"/>
              </a:buClr>
              <a:buSzPts val="1500"/>
              <a:buFont typeface="Noto Sans Symbols"/>
              <a:buChar char="⮚"/>
            </a:pPr>
            <a:r>
              <a:rPr lang="fr-FR" dirty="0"/>
              <a:t>Rechercher la fiche de l’usager concerné par le changement (</a:t>
            </a:r>
            <a:r>
              <a:rPr lang="fr-FR" i="1" dirty="0"/>
              <a:t>Manage Patron Services</a:t>
            </a:r>
            <a:r>
              <a:rPr lang="fr-FR" dirty="0"/>
              <a:t>)</a:t>
            </a:r>
            <a:endParaRPr dirty="0"/>
          </a:p>
          <a:p>
            <a:pPr marL="457200" marR="0" lvl="0" indent="-323850" algn="l" rtl="0">
              <a:lnSpc>
                <a:spcPct val="100000"/>
              </a:lnSpc>
              <a:spcBef>
                <a:spcPts val="300"/>
              </a:spcBef>
              <a:spcAft>
                <a:spcPts val="0"/>
              </a:spcAft>
              <a:buClr>
                <a:schemeClr val="accent1"/>
              </a:buClr>
              <a:buSzPts val="1500"/>
              <a:buFont typeface="Noto Sans Symbols"/>
              <a:buChar char="⮚"/>
            </a:pPr>
            <a:r>
              <a:rPr lang="fr-FR" dirty="0"/>
              <a:t>Cliquer sur le bouton </a:t>
            </a:r>
            <a:r>
              <a:rPr lang="fr-FR" i="1" dirty="0"/>
              <a:t>Open For Update</a:t>
            </a:r>
            <a:r>
              <a:rPr lang="fr-FR" dirty="0"/>
              <a:t> :</a:t>
            </a:r>
            <a:endParaRPr i="1" dirty="0"/>
          </a:p>
          <a:p>
            <a:pPr marL="457200" marR="0" lvl="0" indent="-228600" algn="l" rtl="0">
              <a:lnSpc>
                <a:spcPct val="100000"/>
              </a:lnSpc>
              <a:spcBef>
                <a:spcPts val="300"/>
              </a:spcBef>
              <a:spcAft>
                <a:spcPts val="0"/>
              </a:spcAft>
              <a:buClr>
                <a:schemeClr val="accent1"/>
              </a:buClr>
              <a:buSzPts val="1500"/>
              <a:buFont typeface="Noto Sans Symbols"/>
              <a:buNone/>
            </a:pPr>
            <a:endParaRPr i="1" dirty="0"/>
          </a:p>
          <a:p>
            <a:pPr marL="457200" marR="0" lvl="0" indent="-228600" algn="l" rtl="0">
              <a:lnSpc>
                <a:spcPct val="100000"/>
              </a:lnSpc>
              <a:spcBef>
                <a:spcPts val="300"/>
              </a:spcBef>
              <a:spcAft>
                <a:spcPts val="0"/>
              </a:spcAft>
              <a:buClr>
                <a:schemeClr val="accent1"/>
              </a:buClr>
              <a:buSzPts val="1500"/>
              <a:buFont typeface="Noto Sans Symbols"/>
              <a:buNone/>
            </a:pPr>
            <a:endParaRPr i="1" dirty="0"/>
          </a:p>
          <a:p>
            <a:pPr marL="133350" lvl="0" indent="0" algn="l" rtl="0">
              <a:lnSpc>
                <a:spcPct val="100000"/>
              </a:lnSpc>
              <a:spcBef>
                <a:spcPts val="300"/>
              </a:spcBef>
              <a:spcAft>
                <a:spcPts val="0"/>
              </a:spcAft>
              <a:buSzPts val="1500"/>
              <a:buNone/>
            </a:pPr>
            <a:endParaRPr i="1" dirty="0"/>
          </a:p>
          <a:p>
            <a:pPr marL="457200" marR="0" lvl="0" indent="-228600" algn="l" rtl="0">
              <a:lnSpc>
                <a:spcPct val="100000"/>
              </a:lnSpc>
              <a:spcBef>
                <a:spcPts val="300"/>
              </a:spcBef>
              <a:spcAft>
                <a:spcPts val="0"/>
              </a:spcAft>
              <a:buClr>
                <a:schemeClr val="accent1"/>
              </a:buClr>
              <a:buSzPts val="1500"/>
              <a:buFont typeface="Noto Sans Symbols"/>
              <a:buNone/>
            </a:pPr>
            <a:endParaRPr i="1" dirty="0"/>
          </a:p>
          <a:p>
            <a:pPr marL="457200" marR="0" lvl="0" indent="-323850" algn="l" rtl="0">
              <a:lnSpc>
                <a:spcPct val="100000"/>
              </a:lnSpc>
              <a:spcBef>
                <a:spcPts val="300"/>
              </a:spcBef>
              <a:spcAft>
                <a:spcPts val="0"/>
              </a:spcAft>
              <a:buClr>
                <a:schemeClr val="accent1"/>
              </a:buClr>
              <a:buSzPts val="1500"/>
              <a:buFont typeface="Noto Sans Symbols"/>
              <a:buChar char="⮚"/>
            </a:pPr>
            <a:r>
              <a:rPr lang="fr-FR" dirty="0"/>
              <a:t>L’alerte est normale. Il est recommandé de sélectionner </a:t>
            </a:r>
            <a:r>
              <a:rPr lang="fr-FR" i="1" dirty="0"/>
              <a:t>No</a:t>
            </a:r>
            <a:r>
              <a:rPr lang="fr-FR" dirty="0"/>
              <a:t> pour permettre à nouveau la synchronisation dans le cas où l’usager redeviendrait un usager S, U ou C.</a:t>
            </a:r>
            <a:endParaRPr dirty="0"/>
          </a:p>
          <a:p>
            <a:pPr marL="133350" lvl="0" indent="0" algn="l" rtl="0">
              <a:lnSpc>
                <a:spcPct val="100000"/>
              </a:lnSpc>
              <a:spcBef>
                <a:spcPts val="300"/>
              </a:spcBef>
              <a:spcAft>
                <a:spcPts val="0"/>
              </a:spcAft>
              <a:buSzPts val="1500"/>
              <a:buNone/>
            </a:pPr>
            <a:endParaRPr dirty="0"/>
          </a:p>
        </p:txBody>
      </p:sp>
      <p:pic>
        <p:nvPicPr>
          <p:cNvPr id="5" name="Image 4" descr="Une image contenant texte, Police, ligne, capture d’écran&#10;&#10;Le contenu généré par l’IA peut être incorrect.">
            <a:extLst>
              <a:ext uri="{FF2B5EF4-FFF2-40B4-BE49-F238E27FC236}">
                <a16:creationId xmlns:a16="http://schemas.microsoft.com/office/drawing/2014/main" id="{089A39E6-13C5-BF69-715D-C7569236610D}"/>
              </a:ext>
            </a:extLst>
          </p:cNvPr>
          <p:cNvPicPr>
            <a:picLocks noChangeAspect="1"/>
          </p:cNvPicPr>
          <p:nvPr/>
        </p:nvPicPr>
        <p:blipFill>
          <a:blip r:embed="rId3"/>
          <a:stretch>
            <a:fillRect/>
          </a:stretch>
        </p:blipFill>
        <p:spPr>
          <a:xfrm>
            <a:off x="815472" y="1514991"/>
            <a:ext cx="7513055" cy="1013755"/>
          </a:xfrm>
          <a:prstGeom prst="rect">
            <a:avLst/>
          </a:prstGeom>
          <a:ln>
            <a:solidFill>
              <a:schemeClr val="tx1"/>
            </a:solidFill>
          </a:ln>
        </p:spPr>
      </p:pic>
      <p:sp>
        <p:nvSpPr>
          <p:cNvPr id="570" name="Google Shape;570;p60"/>
          <p:cNvSpPr/>
          <p:nvPr/>
        </p:nvSpPr>
        <p:spPr>
          <a:xfrm>
            <a:off x="6660000" y="1529391"/>
            <a:ext cx="817532" cy="221584"/>
          </a:xfrm>
          <a:prstGeom prst="roundRect">
            <a:avLst>
              <a:gd name="adj" fmla="val 16667"/>
            </a:avLst>
          </a:prstGeom>
          <a:noFill/>
          <a:ln w="127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571" name="Google Shape;571;p60"/>
          <p:cNvPicPr preferRelativeResize="0"/>
          <p:nvPr/>
        </p:nvPicPr>
        <p:blipFill rotWithShape="1">
          <a:blip r:embed="rId4">
            <a:alphaModFix/>
          </a:blip>
          <a:srcRect/>
          <a:stretch/>
        </p:blipFill>
        <p:spPr>
          <a:xfrm>
            <a:off x="1899992" y="3121631"/>
            <a:ext cx="5344015" cy="1794382"/>
          </a:xfrm>
          <a:prstGeom prst="rect">
            <a:avLst/>
          </a:prstGeom>
          <a:noFill/>
          <a:ln w="9525" cap="flat" cmpd="sng">
            <a:solidFill>
              <a:schemeClr val="dk1"/>
            </a:solidFill>
            <a:prstDash val="solid"/>
            <a:round/>
            <a:headEnd type="none" w="sm" len="sm"/>
            <a:tailEnd type="none" w="sm" len="sm"/>
          </a:ln>
        </p:spPr>
      </p:pic>
      <p:sp>
        <p:nvSpPr>
          <p:cNvPr id="572" name="Google Shape;572;p60"/>
          <p:cNvSpPr/>
          <p:nvPr/>
        </p:nvSpPr>
        <p:spPr>
          <a:xfrm>
            <a:off x="5977840" y="4643639"/>
            <a:ext cx="363166" cy="233464"/>
          </a:xfrm>
          <a:prstGeom prst="roundRect">
            <a:avLst>
              <a:gd name="adj" fmla="val 16667"/>
            </a:avLst>
          </a:prstGeom>
          <a:noFill/>
          <a:ln w="127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62"/>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dirty="0"/>
              <a:t>Convertir</a:t>
            </a:r>
            <a:r>
              <a:rPr lang="fr-FR" sz="2800" dirty="0"/>
              <a:t> un usager U, S ou C en un usager B</a:t>
            </a:r>
            <a:endParaRPr dirty="0"/>
          </a:p>
        </p:txBody>
      </p:sp>
      <p:sp>
        <p:nvSpPr>
          <p:cNvPr id="584" name="Google Shape;584;p62"/>
          <p:cNvSpPr txBox="1">
            <a:spLocks noGrp="1"/>
          </p:cNvSpPr>
          <p:nvPr>
            <p:ph type="body" idx="1"/>
          </p:nvPr>
        </p:nvSpPr>
        <p:spPr>
          <a:xfrm>
            <a:off x="315665" y="896112"/>
            <a:ext cx="8391642" cy="3917793"/>
          </a:xfrm>
          <a:prstGeom prst="rect">
            <a:avLst/>
          </a:prstGeom>
          <a:noFill/>
          <a:ln>
            <a:noFill/>
          </a:ln>
        </p:spPr>
        <p:txBody>
          <a:bodyPr spcFirstLastPara="1" wrap="square" lIns="91425" tIns="45700" rIns="91425" bIns="45700" anchor="t" anchorCtr="0">
            <a:noAutofit/>
          </a:bodyPr>
          <a:lstStyle/>
          <a:p>
            <a:pPr marL="457200" marR="0" lvl="0" indent="-323850" algn="l" rtl="0">
              <a:lnSpc>
                <a:spcPct val="100000"/>
              </a:lnSpc>
              <a:spcBef>
                <a:spcPts val="300"/>
              </a:spcBef>
              <a:spcAft>
                <a:spcPts val="0"/>
              </a:spcAft>
              <a:buClr>
                <a:schemeClr val="accent1"/>
              </a:buClr>
              <a:buSzPts val="1500"/>
              <a:buFont typeface="Noto Sans Symbols"/>
              <a:buChar char="⮚"/>
            </a:pPr>
            <a:r>
              <a:rPr lang="fr-FR" dirty="0"/>
              <a:t>Dans l’onglet </a:t>
            </a:r>
            <a:r>
              <a:rPr lang="fr-FR" i="1" dirty="0"/>
              <a:t>General Information</a:t>
            </a:r>
            <a:r>
              <a:rPr lang="fr-FR" dirty="0"/>
              <a:t>, remplacer le </a:t>
            </a:r>
            <a:r>
              <a:rPr lang="fr-FR" i="1" dirty="0" err="1"/>
              <a:t>primary</a:t>
            </a:r>
            <a:r>
              <a:rPr lang="fr-FR" i="1" dirty="0"/>
              <a:t> identifier</a:t>
            </a:r>
            <a:r>
              <a:rPr lang="fr-FR" dirty="0"/>
              <a:t> U, S ou C par le B qui vient d’être généré et conservé</a:t>
            </a:r>
            <a:endParaRPr dirty="0"/>
          </a:p>
          <a:p>
            <a:pPr marL="457200" marR="0" lvl="0" indent="-323850" algn="l" rtl="0">
              <a:lnSpc>
                <a:spcPct val="100000"/>
              </a:lnSpc>
              <a:spcBef>
                <a:spcPts val="300"/>
              </a:spcBef>
              <a:spcAft>
                <a:spcPts val="0"/>
              </a:spcAft>
              <a:buClr>
                <a:schemeClr val="accent1"/>
              </a:buClr>
              <a:buSzPts val="1500"/>
              <a:buFont typeface="Noto Sans Symbols"/>
              <a:buChar char="⮚"/>
            </a:pPr>
            <a:r>
              <a:rPr lang="fr-FR" dirty="0"/>
              <a:t>Sélectionner le </a:t>
            </a:r>
            <a:r>
              <a:rPr lang="fr-FR" i="1" dirty="0"/>
              <a:t>User group</a:t>
            </a:r>
            <a:r>
              <a:rPr lang="fr-FR" dirty="0"/>
              <a:t> approprié pour le lecteur B (</a:t>
            </a:r>
            <a:r>
              <a:rPr lang="fr-FR" dirty="0">
                <a:solidFill>
                  <a:srgbClr val="C00000"/>
                </a:solidFill>
              </a:rPr>
              <a:t>ne pas garder un </a:t>
            </a:r>
            <a:r>
              <a:rPr lang="fr-FR" i="1" dirty="0">
                <a:solidFill>
                  <a:srgbClr val="C00000"/>
                </a:solidFill>
              </a:rPr>
              <a:t>User group </a:t>
            </a:r>
            <a:r>
              <a:rPr lang="fr-FR" dirty="0">
                <a:solidFill>
                  <a:srgbClr val="C00000"/>
                </a:solidFill>
              </a:rPr>
              <a:t>ULiège !</a:t>
            </a:r>
            <a:r>
              <a:rPr lang="fr-FR" dirty="0"/>
              <a:t>)</a:t>
            </a:r>
            <a:endParaRPr dirty="0"/>
          </a:p>
          <a:p>
            <a:pPr marL="457200" marR="0" lvl="0" indent="-323850" algn="l" rtl="0">
              <a:lnSpc>
                <a:spcPct val="100000"/>
              </a:lnSpc>
              <a:spcBef>
                <a:spcPts val="300"/>
              </a:spcBef>
              <a:spcAft>
                <a:spcPts val="0"/>
              </a:spcAft>
              <a:buClr>
                <a:schemeClr val="accent1"/>
              </a:buClr>
              <a:buSzPts val="1500"/>
              <a:buFont typeface="Noto Sans Symbols"/>
              <a:buChar char="⮚"/>
            </a:pPr>
            <a:r>
              <a:rPr lang="fr-FR" dirty="0"/>
              <a:t>Mettre à jour les données </a:t>
            </a:r>
            <a:r>
              <a:rPr lang="fr-FR" i="1" dirty="0"/>
              <a:t>Job </a:t>
            </a:r>
            <a:r>
              <a:rPr lang="fr-FR" i="1" dirty="0" err="1"/>
              <a:t>category</a:t>
            </a:r>
            <a:r>
              <a:rPr lang="fr-FR" i="1" dirty="0"/>
              <a:t> </a:t>
            </a:r>
            <a:r>
              <a:rPr lang="fr-FR" dirty="0"/>
              <a:t>et </a:t>
            </a:r>
            <a:r>
              <a:rPr lang="fr-FR" i="1" dirty="0"/>
              <a:t>Job description</a:t>
            </a:r>
            <a:endParaRPr dirty="0"/>
          </a:p>
          <a:p>
            <a:pPr marL="457200" marR="0" lvl="0" indent="-323850" algn="l" rtl="0">
              <a:lnSpc>
                <a:spcPct val="100000"/>
              </a:lnSpc>
              <a:spcBef>
                <a:spcPts val="300"/>
              </a:spcBef>
              <a:spcAft>
                <a:spcPts val="0"/>
              </a:spcAft>
              <a:buClr>
                <a:schemeClr val="accent1"/>
              </a:buClr>
              <a:buSzPts val="1500"/>
              <a:buFont typeface="Noto Sans Symbols"/>
              <a:buChar char="⮚"/>
            </a:pPr>
            <a:r>
              <a:rPr lang="fr-FR" dirty="0"/>
              <a:t>Mettre à jour l’</a:t>
            </a:r>
            <a:r>
              <a:rPr lang="fr-FR" i="1" dirty="0"/>
              <a:t>Expiration date</a:t>
            </a:r>
            <a:r>
              <a:rPr lang="fr-FR" dirty="0"/>
              <a:t> pour permettre au lecteur B de se connecter au wifi et d’accéder à </a:t>
            </a:r>
            <a:r>
              <a:rPr lang="fr-FR" i="1" dirty="0" err="1"/>
              <a:t>MyLibrary</a:t>
            </a:r>
            <a:r>
              <a:rPr lang="fr-FR" dirty="0"/>
              <a:t>.</a:t>
            </a: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p:txBody>
      </p:sp>
      <p:pic>
        <p:nvPicPr>
          <p:cNvPr id="3" name="Image 2" descr="Une image contenant texte, capture d’écran, reçu, nombre&#10;&#10;Le contenu généré par l’IA peut être incorrect.">
            <a:extLst>
              <a:ext uri="{FF2B5EF4-FFF2-40B4-BE49-F238E27FC236}">
                <a16:creationId xmlns:a16="http://schemas.microsoft.com/office/drawing/2014/main" id="{927EA655-F636-E803-8E65-2C35DC0AEDBB}"/>
              </a:ext>
            </a:extLst>
          </p:cNvPr>
          <p:cNvPicPr>
            <a:picLocks noChangeAspect="1"/>
          </p:cNvPicPr>
          <p:nvPr/>
        </p:nvPicPr>
        <p:blipFill>
          <a:blip r:embed="rId3"/>
          <a:stretch>
            <a:fillRect/>
          </a:stretch>
        </p:blipFill>
        <p:spPr>
          <a:xfrm>
            <a:off x="1921193" y="2293433"/>
            <a:ext cx="5659897" cy="2663481"/>
          </a:xfrm>
          <a:prstGeom prst="rect">
            <a:avLst/>
          </a:prstGeom>
          <a:ln>
            <a:solidFill>
              <a:schemeClr val="tx1"/>
            </a:solidFill>
          </a:ln>
        </p:spPr>
      </p:pic>
      <p:sp>
        <p:nvSpPr>
          <p:cNvPr id="586" name="Google Shape;586;p62"/>
          <p:cNvSpPr/>
          <p:nvPr/>
        </p:nvSpPr>
        <p:spPr>
          <a:xfrm>
            <a:off x="2125940" y="3103608"/>
            <a:ext cx="985736" cy="175098"/>
          </a:xfrm>
          <a:prstGeom prst="roundRect">
            <a:avLst>
              <a:gd name="adj" fmla="val 16667"/>
            </a:avLst>
          </a:prstGeom>
          <a:noFill/>
          <a:ln w="127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587" name="Google Shape;587;p62"/>
          <p:cNvSpPr/>
          <p:nvPr/>
        </p:nvSpPr>
        <p:spPr>
          <a:xfrm>
            <a:off x="2125940" y="3476016"/>
            <a:ext cx="2446060" cy="149158"/>
          </a:xfrm>
          <a:prstGeom prst="roundRect">
            <a:avLst>
              <a:gd name="adj" fmla="val 16667"/>
            </a:avLst>
          </a:prstGeom>
          <a:noFill/>
          <a:ln w="127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588" name="Google Shape;588;p62"/>
          <p:cNvSpPr/>
          <p:nvPr/>
        </p:nvSpPr>
        <p:spPr>
          <a:xfrm>
            <a:off x="2125940" y="3666202"/>
            <a:ext cx="1575881" cy="118713"/>
          </a:xfrm>
          <a:prstGeom prst="roundRect">
            <a:avLst>
              <a:gd name="adj" fmla="val 16667"/>
            </a:avLst>
          </a:prstGeom>
          <a:noFill/>
          <a:ln w="127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589" name="Google Shape;589;p62"/>
          <p:cNvSpPr/>
          <p:nvPr/>
        </p:nvSpPr>
        <p:spPr>
          <a:xfrm>
            <a:off x="5090809" y="3293718"/>
            <a:ext cx="985736" cy="149158"/>
          </a:xfrm>
          <a:prstGeom prst="roundRect">
            <a:avLst>
              <a:gd name="adj" fmla="val 16667"/>
            </a:avLst>
          </a:prstGeom>
          <a:noFill/>
          <a:ln w="127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590" name="Google Shape;590;p62"/>
          <p:cNvSpPr/>
          <p:nvPr/>
        </p:nvSpPr>
        <p:spPr>
          <a:xfrm>
            <a:off x="5040255" y="4184186"/>
            <a:ext cx="1057072" cy="169603"/>
          </a:xfrm>
          <a:prstGeom prst="roundRect">
            <a:avLst>
              <a:gd name="adj" fmla="val 16667"/>
            </a:avLst>
          </a:prstGeom>
          <a:noFill/>
          <a:ln w="127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17058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p61"/>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dirty="0"/>
              <a:t>Convertir</a:t>
            </a:r>
            <a:r>
              <a:rPr lang="fr-FR" sz="2800" b="1" dirty="0"/>
              <a:t> un usager U, S ou C en un usager B</a:t>
            </a:r>
            <a:endParaRPr dirty="0"/>
          </a:p>
        </p:txBody>
      </p:sp>
      <p:sp>
        <p:nvSpPr>
          <p:cNvPr id="578" name="Google Shape;578;p61"/>
          <p:cNvSpPr txBox="1">
            <a:spLocks noGrp="1"/>
          </p:cNvSpPr>
          <p:nvPr>
            <p:ph type="body" idx="1"/>
          </p:nvPr>
        </p:nvSpPr>
        <p:spPr>
          <a:xfrm>
            <a:off x="315665" y="896112"/>
            <a:ext cx="8391642" cy="3917793"/>
          </a:xfrm>
          <a:prstGeom prst="rect">
            <a:avLst/>
          </a:prstGeom>
          <a:noFill/>
          <a:ln>
            <a:noFill/>
          </a:ln>
        </p:spPr>
        <p:txBody>
          <a:bodyPr spcFirstLastPara="1" wrap="square" lIns="91425" tIns="45700" rIns="91425" bIns="45700" anchor="t" anchorCtr="0">
            <a:noAutofit/>
          </a:bodyPr>
          <a:lstStyle/>
          <a:p>
            <a:pPr marL="457200" marR="0" lvl="0" indent="-323850" algn="l" rtl="0">
              <a:lnSpc>
                <a:spcPct val="100000"/>
              </a:lnSpc>
              <a:spcBef>
                <a:spcPts val="300"/>
              </a:spcBef>
              <a:spcAft>
                <a:spcPts val="0"/>
              </a:spcAft>
              <a:buClr>
                <a:schemeClr val="accent1"/>
              </a:buClr>
              <a:buSzPts val="1500"/>
              <a:buFont typeface="Noto Sans Symbols"/>
              <a:buChar char="⮚"/>
            </a:pPr>
            <a:r>
              <a:rPr lang="fr-FR" dirty="0"/>
              <a:t>Mettre à jour l’onglet </a:t>
            </a:r>
            <a:r>
              <a:rPr lang="fr-FR" i="1" dirty="0"/>
              <a:t>Contact Information :</a:t>
            </a:r>
            <a:endParaRPr dirty="0"/>
          </a:p>
          <a:p>
            <a:pPr marL="914400" lvl="1" indent="-323850" algn="l" rtl="0">
              <a:lnSpc>
                <a:spcPct val="100000"/>
              </a:lnSpc>
              <a:spcBef>
                <a:spcPts val="300"/>
              </a:spcBef>
              <a:spcAft>
                <a:spcPts val="0"/>
              </a:spcAft>
              <a:buSzPts val="1500"/>
              <a:buChar char="•"/>
            </a:pPr>
            <a:r>
              <a:rPr lang="fr-FR" dirty="0">
                <a:solidFill>
                  <a:schemeClr val="dk1"/>
                </a:solidFill>
              </a:rPr>
              <a:t>Adresse postale</a:t>
            </a:r>
            <a:endParaRPr dirty="0"/>
          </a:p>
          <a:p>
            <a:pPr marL="914400" lvl="1" indent="-323850" algn="l" rtl="0">
              <a:lnSpc>
                <a:spcPct val="100000"/>
              </a:lnSpc>
              <a:spcBef>
                <a:spcPts val="300"/>
              </a:spcBef>
              <a:spcAft>
                <a:spcPts val="0"/>
              </a:spcAft>
              <a:buSzPts val="1500"/>
              <a:buChar char="•"/>
            </a:pPr>
            <a:r>
              <a:rPr lang="fr-FR" dirty="0">
                <a:solidFill>
                  <a:schemeClr val="dk1"/>
                </a:solidFill>
              </a:rPr>
              <a:t>Numéros de téléphone</a:t>
            </a:r>
            <a:endParaRPr dirty="0"/>
          </a:p>
          <a:p>
            <a:pPr marL="914400" lvl="1" indent="-323850" algn="l" rtl="0">
              <a:lnSpc>
                <a:spcPct val="100000"/>
              </a:lnSpc>
              <a:spcBef>
                <a:spcPts val="300"/>
              </a:spcBef>
              <a:spcAft>
                <a:spcPts val="0"/>
              </a:spcAft>
              <a:buSzPts val="1500"/>
              <a:buChar char="•"/>
            </a:pPr>
            <a:r>
              <a:rPr lang="fr-FR" dirty="0">
                <a:solidFill>
                  <a:schemeClr val="dk1"/>
                </a:solidFill>
              </a:rPr>
              <a:t>Adresses e-mail : </a:t>
            </a:r>
            <a:r>
              <a:rPr lang="fr-FR" dirty="0">
                <a:solidFill>
                  <a:srgbClr val="C00000"/>
                </a:solidFill>
              </a:rPr>
              <a:t>un usager B ne peut jamais avoir d’adresse e-mail </a:t>
            </a:r>
            <a:r>
              <a:rPr lang="fr-FR" i="1" dirty="0">
                <a:solidFill>
                  <a:srgbClr val="C00000"/>
                </a:solidFill>
              </a:rPr>
              <a:t>@uliege.be</a:t>
            </a:r>
            <a:r>
              <a:rPr lang="fr-FR" dirty="0">
                <a:solidFill>
                  <a:srgbClr val="C00000"/>
                </a:solidFill>
              </a:rPr>
              <a:t>, </a:t>
            </a:r>
            <a:r>
              <a:rPr lang="fr-FR" i="1" dirty="0">
                <a:solidFill>
                  <a:srgbClr val="C00000"/>
                </a:solidFill>
              </a:rPr>
              <a:t>@student.uliege.be</a:t>
            </a:r>
            <a:r>
              <a:rPr lang="fr-FR" dirty="0">
                <a:solidFill>
                  <a:srgbClr val="C00000"/>
                </a:solidFill>
              </a:rPr>
              <a:t> ou </a:t>
            </a:r>
            <a:r>
              <a:rPr lang="fr-FR" i="1" dirty="0">
                <a:solidFill>
                  <a:srgbClr val="C00000"/>
                </a:solidFill>
              </a:rPr>
              <a:t>@chuliege.be </a:t>
            </a:r>
            <a:r>
              <a:rPr lang="fr-FR" dirty="0">
                <a:solidFill>
                  <a:srgbClr val="C00000"/>
                </a:solidFill>
              </a:rPr>
              <a:t>!</a:t>
            </a:r>
            <a:endParaRPr dirty="0"/>
          </a:p>
          <a:p>
            <a:pPr marL="914400" lvl="1" indent="-228600" algn="l" rtl="0">
              <a:lnSpc>
                <a:spcPct val="100000"/>
              </a:lnSpc>
              <a:spcBef>
                <a:spcPts val="300"/>
              </a:spcBef>
              <a:spcAft>
                <a:spcPts val="0"/>
              </a:spcAft>
              <a:buSzPts val="1500"/>
              <a:buNone/>
            </a:pPr>
            <a:endParaRPr dirty="0">
              <a:solidFill>
                <a:srgbClr val="C00000"/>
              </a:solidFill>
            </a:endParaRPr>
          </a:p>
          <a:p>
            <a:pPr marL="457200" marR="0" lvl="0" indent="-323850" algn="l" rtl="0">
              <a:lnSpc>
                <a:spcPct val="100000"/>
              </a:lnSpc>
              <a:spcBef>
                <a:spcPts val="300"/>
              </a:spcBef>
              <a:spcAft>
                <a:spcPts val="0"/>
              </a:spcAft>
              <a:buClr>
                <a:schemeClr val="accent1"/>
              </a:buClr>
              <a:buSzPts val="1500"/>
              <a:buFont typeface="Noto Sans Symbols"/>
              <a:buChar char="⮚"/>
            </a:pPr>
            <a:r>
              <a:rPr lang="fr-FR" b="1" dirty="0">
                <a:solidFill>
                  <a:schemeClr val="dk1"/>
                </a:solidFill>
              </a:rPr>
              <a:t>Remarque : </a:t>
            </a:r>
            <a:r>
              <a:rPr lang="fr-FR" dirty="0">
                <a:solidFill>
                  <a:schemeClr val="dk1"/>
                </a:solidFill>
              </a:rPr>
              <a:t>Si le compte U, S ou C est toujours actif dans Ulis/Penelope, il est important d’avertir rapidement les administrateurs Alma via le Forum (groupe </a:t>
            </a:r>
            <a:r>
              <a:rPr lang="fr-FR" dirty="0" err="1">
                <a:solidFill>
                  <a:schemeClr val="dk1"/>
                </a:solidFill>
              </a:rPr>
              <a:t>Users</a:t>
            </a:r>
            <a:r>
              <a:rPr lang="fr-FR" dirty="0">
                <a:solidFill>
                  <a:schemeClr val="dk1"/>
                </a:solidFill>
              </a:rPr>
              <a:t>) ou via l’adresse Library-Systems {at}</a:t>
            </a:r>
            <a:r>
              <a:rPr lang="fr-FR" dirty="0" err="1">
                <a:solidFill>
                  <a:schemeClr val="dk1"/>
                </a:solidFill>
              </a:rPr>
              <a:t>lists.uliege</a:t>
            </a:r>
            <a:r>
              <a:rPr lang="fr-FR" dirty="0">
                <a:solidFill>
                  <a:schemeClr val="dk1"/>
                </a:solidFill>
              </a:rPr>
              <a:t>(.)</a:t>
            </a:r>
            <a:r>
              <a:rPr lang="fr-FR" dirty="0" err="1">
                <a:solidFill>
                  <a:schemeClr val="dk1"/>
                </a:solidFill>
              </a:rPr>
              <a:t>be</a:t>
            </a:r>
            <a:r>
              <a:rPr lang="fr-FR" dirty="0">
                <a:solidFill>
                  <a:schemeClr val="dk1"/>
                </a:solidFill>
              </a:rPr>
              <a:t> en communiquant les U, S ou C, le B et la nouvelle adresse e-mail. Les identifiants « Identifiant P », « Clé Aleph » et « Clé Alma » devront être supprimés. Voir le </a:t>
            </a:r>
            <a:r>
              <a:rPr lang="fr-FR" i="1" dirty="0">
                <a:solidFill>
                  <a:schemeClr val="dk1"/>
                </a:solidFill>
              </a:rPr>
              <a:t>How To </a:t>
            </a:r>
            <a:r>
              <a:rPr lang="fr-FR" dirty="0">
                <a:solidFill>
                  <a:schemeClr val="dk1"/>
                </a:solidFill>
              </a:rPr>
              <a:t>« </a:t>
            </a:r>
            <a:r>
              <a:rPr lang="fr-FR" u="sng" dirty="0">
                <a:solidFill>
                  <a:schemeClr val="accent1"/>
                </a:solidFill>
                <a:hlinkClick r:id="rId3">
                  <a:extLst>
                    <a:ext uri="{A12FA001-AC4F-418D-AE19-62706E023703}">
                      <ahyp:hlinkClr xmlns:ahyp="http://schemas.microsoft.com/office/drawing/2018/hyperlinkcolor" val="tx"/>
                    </a:ext>
                  </a:extLst>
                </a:hlinkClick>
              </a:rPr>
              <a:t>Comment savoir si un compte est toujours actif dans Ulis/Penelope</a:t>
            </a:r>
            <a:r>
              <a:rPr lang="fr-FR" u="sng" dirty="0">
                <a:solidFill>
                  <a:srgbClr val="5B575B"/>
                </a:solidFill>
                <a:hlinkClick r:id="rId3">
                  <a:extLst>
                    <a:ext uri="{A12FA001-AC4F-418D-AE19-62706E023703}">
                      <ahyp:hlinkClr xmlns:ahyp="http://schemas.microsoft.com/office/drawing/2018/hyperlinkcolor" val="tx"/>
                    </a:ext>
                  </a:extLst>
                </a:hlinkClick>
              </a:rPr>
              <a:t> </a:t>
            </a:r>
            <a:r>
              <a:rPr lang="fr-FR" dirty="0">
                <a:solidFill>
                  <a:schemeClr val="dk1"/>
                </a:solidFill>
              </a:rPr>
              <a:t>» . En cas d’hésitation ou de question, prenez toujours contact avec les administrateurs Alma.</a:t>
            </a:r>
            <a:endParaRPr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63"/>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dirty="0"/>
              <a:t>Convertir</a:t>
            </a:r>
            <a:r>
              <a:rPr lang="fr-FR" sz="2800" dirty="0"/>
              <a:t> un usager U, S ou C en un usager B</a:t>
            </a:r>
            <a:endParaRPr dirty="0"/>
          </a:p>
        </p:txBody>
      </p:sp>
      <p:sp>
        <p:nvSpPr>
          <p:cNvPr id="596" name="Google Shape;596;p63"/>
          <p:cNvSpPr txBox="1">
            <a:spLocks noGrp="1"/>
          </p:cNvSpPr>
          <p:nvPr>
            <p:ph type="body" idx="1"/>
          </p:nvPr>
        </p:nvSpPr>
        <p:spPr>
          <a:xfrm>
            <a:off x="315665" y="863824"/>
            <a:ext cx="7892876" cy="442032"/>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460"/>
              </a:spcBef>
              <a:spcAft>
                <a:spcPts val="0"/>
              </a:spcAft>
              <a:buClr>
                <a:schemeClr val="dk1"/>
              </a:buClr>
              <a:buSzPts val="2300"/>
              <a:buFont typeface="Arial"/>
              <a:buNone/>
            </a:pPr>
            <a:r>
              <a:rPr lang="fr-FR"/>
              <a:t>Cas particulier des Alumni</a:t>
            </a:r>
            <a:endParaRPr/>
          </a:p>
        </p:txBody>
      </p:sp>
      <p:sp>
        <p:nvSpPr>
          <p:cNvPr id="597" name="Google Shape;597;p63"/>
          <p:cNvSpPr txBox="1">
            <a:spLocks noGrp="1"/>
          </p:cNvSpPr>
          <p:nvPr>
            <p:ph type="body" idx="2"/>
          </p:nvPr>
        </p:nvSpPr>
        <p:spPr>
          <a:xfrm>
            <a:off x="315665" y="1420368"/>
            <a:ext cx="8348437" cy="3393537"/>
          </a:xfrm>
          <a:prstGeom prst="rect">
            <a:avLst/>
          </a:prstGeom>
          <a:noFill/>
          <a:ln>
            <a:noFill/>
          </a:ln>
        </p:spPr>
        <p:txBody>
          <a:bodyPr spcFirstLastPara="1" wrap="square" lIns="91425" tIns="45700" rIns="91425" bIns="45700" anchor="t" anchorCtr="0">
            <a:noAutofit/>
          </a:bodyPr>
          <a:lstStyle/>
          <a:p>
            <a:pPr marL="133350" lvl="0" indent="0" algn="l" rtl="0">
              <a:lnSpc>
                <a:spcPct val="100000"/>
              </a:lnSpc>
              <a:spcBef>
                <a:spcPts val="300"/>
              </a:spcBef>
              <a:spcAft>
                <a:spcPts val="0"/>
              </a:spcAft>
              <a:buSzPts val="1500"/>
              <a:buNone/>
            </a:pPr>
            <a:r>
              <a:rPr lang="fr-FR" dirty="0"/>
              <a:t>Le compte A des Alumni n’étant pas reconnu dans Alma, il est nécessaire de leur créer un compte B</a:t>
            </a: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a:p>
            <a:pPr marL="457200" marR="0" lvl="0" indent="-323850" algn="l" rtl="0">
              <a:lnSpc>
                <a:spcPct val="100000"/>
              </a:lnSpc>
              <a:spcBef>
                <a:spcPts val="300"/>
              </a:spcBef>
              <a:spcAft>
                <a:spcPts val="0"/>
              </a:spcAft>
              <a:buClr>
                <a:schemeClr val="accent1"/>
              </a:buClr>
              <a:buSzPts val="1500"/>
              <a:buFont typeface="Noto Sans Symbols"/>
              <a:buChar char="⮚"/>
            </a:pPr>
            <a:r>
              <a:rPr lang="fr-FR" dirty="0"/>
              <a:t>Dans le champ </a:t>
            </a:r>
            <a:r>
              <a:rPr lang="fr-FR" i="1" dirty="0"/>
              <a:t>Job </a:t>
            </a:r>
            <a:r>
              <a:rPr lang="fr-FR" i="1" dirty="0" err="1"/>
              <a:t>category</a:t>
            </a:r>
            <a:r>
              <a:rPr lang="fr-FR" i="1" dirty="0"/>
              <a:t>, </a:t>
            </a:r>
            <a:r>
              <a:rPr lang="fr-FR" dirty="0"/>
              <a:t>choisir « Alumni ULiège »</a:t>
            </a: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a:p>
            <a:pPr marL="457200" marR="0" lvl="0" indent="-323850" algn="l" rtl="0">
              <a:lnSpc>
                <a:spcPct val="100000"/>
              </a:lnSpc>
              <a:spcBef>
                <a:spcPts val="300"/>
              </a:spcBef>
              <a:spcAft>
                <a:spcPts val="0"/>
              </a:spcAft>
              <a:buClr>
                <a:schemeClr val="accent1"/>
              </a:buClr>
              <a:buSzPts val="1500"/>
              <a:buFont typeface="Noto Sans Symbols"/>
              <a:buChar char="⮚"/>
            </a:pPr>
            <a:r>
              <a:rPr lang="fr-FR" dirty="0"/>
              <a:t>Dans le champ </a:t>
            </a:r>
            <a:r>
              <a:rPr lang="fr-FR" i="1" dirty="0"/>
              <a:t>Job description, </a:t>
            </a:r>
            <a:r>
              <a:rPr lang="fr-FR" dirty="0"/>
              <a:t>inscrire la mention « Alumni » suivie de l’année d’obtention du dernier diplôme (exemples: « Alumni 2021 », « Alumni 2020 »…)</a:t>
            </a:r>
            <a:endParaRPr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63"/>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dirty="0"/>
              <a:t>Convertir</a:t>
            </a:r>
            <a:r>
              <a:rPr lang="fr-FR" sz="2800" dirty="0"/>
              <a:t> un usager U, S ou C en un usager B</a:t>
            </a:r>
            <a:endParaRPr dirty="0"/>
          </a:p>
        </p:txBody>
      </p:sp>
      <p:sp>
        <p:nvSpPr>
          <p:cNvPr id="596" name="Google Shape;596;p63"/>
          <p:cNvSpPr txBox="1">
            <a:spLocks noGrp="1"/>
          </p:cNvSpPr>
          <p:nvPr>
            <p:ph type="body" idx="1"/>
          </p:nvPr>
        </p:nvSpPr>
        <p:spPr>
          <a:xfrm>
            <a:off x="315665" y="863824"/>
            <a:ext cx="7892876" cy="442032"/>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460"/>
              </a:spcBef>
              <a:spcAft>
                <a:spcPts val="0"/>
              </a:spcAft>
              <a:buClr>
                <a:schemeClr val="dk1"/>
              </a:buClr>
              <a:buSzPts val="2300"/>
              <a:buFont typeface="Arial"/>
              <a:buNone/>
            </a:pPr>
            <a:r>
              <a:rPr lang="fr-FR"/>
              <a:t>Cas particulier des Alumni</a:t>
            </a:r>
            <a:endParaRPr/>
          </a:p>
        </p:txBody>
      </p:sp>
      <p:sp>
        <p:nvSpPr>
          <p:cNvPr id="597" name="Google Shape;597;p63"/>
          <p:cNvSpPr txBox="1">
            <a:spLocks noGrp="1"/>
          </p:cNvSpPr>
          <p:nvPr>
            <p:ph type="body" idx="2"/>
          </p:nvPr>
        </p:nvSpPr>
        <p:spPr>
          <a:xfrm>
            <a:off x="315665" y="1420368"/>
            <a:ext cx="8348437" cy="3393537"/>
          </a:xfrm>
          <a:prstGeom prst="rect">
            <a:avLst/>
          </a:prstGeom>
          <a:noFill/>
          <a:ln>
            <a:noFill/>
          </a:ln>
        </p:spPr>
        <p:txBody>
          <a:bodyPr spcFirstLastPara="1" wrap="square" lIns="91425" tIns="45700" rIns="91425" bIns="45700" anchor="t" anchorCtr="0">
            <a:noAutofit/>
          </a:bodyPr>
          <a:lstStyle/>
          <a:p>
            <a:pPr lvl="0"/>
            <a:r>
              <a:rPr lang="fr-FR" dirty="0"/>
              <a:t>Appeler le plugin Alma (comme lors d’une nouvelle inscription)</a:t>
            </a:r>
          </a:p>
          <a:p>
            <a:pPr lvl="0" indent="-228600">
              <a:buNone/>
            </a:pPr>
            <a:endParaRPr lang="fr-FR" dirty="0"/>
          </a:p>
          <a:p>
            <a:pPr lvl="0"/>
            <a:r>
              <a:rPr lang="fr-FR" dirty="0"/>
              <a:t>Créer et encaisser la transaction financière de 5 € (frais d’impression de la carte)</a:t>
            </a:r>
          </a:p>
          <a:p>
            <a:pPr lvl="0" indent="-228600">
              <a:buNone/>
            </a:pPr>
            <a:endParaRPr lang="fr-FR" dirty="0"/>
          </a:p>
          <a:p>
            <a:pPr lvl="0"/>
            <a:r>
              <a:rPr lang="fr-FR" dirty="0"/>
              <a:t>Imprimer la carte du lecteur (Cyclope)</a:t>
            </a:r>
          </a:p>
          <a:p>
            <a:pPr marL="133350" lvl="0" indent="0" algn="l" rtl="0">
              <a:lnSpc>
                <a:spcPct val="100000"/>
              </a:lnSpc>
              <a:spcBef>
                <a:spcPts val="300"/>
              </a:spcBef>
              <a:spcAft>
                <a:spcPts val="0"/>
              </a:spcAft>
              <a:buSzPts val="1500"/>
              <a:buNone/>
            </a:pPr>
            <a:endParaRPr dirty="0"/>
          </a:p>
        </p:txBody>
      </p:sp>
    </p:spTree>
    <p:extLst>
      <p:ext uri="{BB962C8B-B14F-4D97-AF65-F5344CB8AC3E}">
        <p14:creationId xmlns:p14="http://schemas.microsoft.com/office/powerpoint/2010/main" val="34481062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65"/>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800"/>
              <a:buFont typeface="Source Sans Pro"/>
              <a:buNone/>
            </a:pPr>
            <a:r>
              <a:rPr lang="fr-FR"/>
              <a:t>Table des matières</a:t>
            </a:r>
            <a:endParaRPr/>
          </a:p>
        </p:txBody>
      </p:sp>
      <p:sp>
        <p:nvSpPr>
          <p:cNvPr id="609" name="Google Shape;609;p65"/>
          <p:cNvSpPr txBox="1">
            <a:spLocks noGrp="1"/>
          </p:cNvSpPr>
          <p:nvPr>
            <p:ph type="body" idx="1"/>
          </p:nvPr>
        </p:nvSpPr>
        <p:spPr>
          <a:xfrm>
            <a:off x="315665" y="896112"/>
            <a:ext cx="8391642" cy="3917793"/>
          </a:xfrm>
          <a:prstGeom prst="rect">
            <a:avLst/>
          </a:prstGeom>
          <a:noFill/>
          <a:ln>
            <a:noFill/>
          </a:ln>
        </p:spPr>
        <p:txBody>
          <a:bodyPr spcFirstLastPara="1" wrap="square" lIns="91425" tIns="45700" rIns="91425" bIns="45700" anchor="t" anchorCtr="0">
            <a:noAutofit/>
          </a:bodyPr>
          <a:lstStyle/>
          <a:p>
            <a:pPr marL="285750" lvl="0" indent="-285750" algn="l" rtl="0">
              <a:lnSpc>
                <a:spcPct val="100000"/>
              </a:lnSpc>
              <a:spcBef>
                <a:spcPts val="0"/>
              </a:spcBef>
              <a:spcAft>
                <a:spcPts val="0"/>
              </a:spcAft>
              <a:buSzPts val="1600"/>
              <a:buChar char="⮚"/>
            </a:pPr>
            <a:r>
              <a:rPr lang="fr-FR" sz="1600" dirty="0">
                <a:solidFill>
                  <a:srgbClr val="A5A5A5"/>
                </a:solidFill>
              </a:rPr>
              <a:t>Généralités</a:t>
            </a:r>
            <a:endParaRPr dirty="0"/>
          </a:p>
          <a:p>
            <a:pPr marL="0" lvl="0" indent="0" algn="l" rtl="0">
              <a:lnSpc>
                <a:spcPct val="100000"/>
              </a:lnSpc>
              <a:spcBef>
                <a:spcPts val="0"/>
              </a:spcBef>
              <a:spcAft>
                <a:spcPts val="0"/>
              </a:spcAft>
              <a:buSzPts val="1600"/>
              <a:buNone/>
            </a:pPr>
            <a:endParaRPr sz="1600" dirty="0">
              <a:solidFill>
                <a:schemeClr val="dk1"/>
              </a:solidFill>
            </a:endParaRPr>
          </a:p>
          <a:p>
            <a:pPr marL="285750" lvl="0" indent="-285750" algn="l" rtl="0">
              <a:lnSpc>
                <a:spcPct val="100000"/>
              </a:lnSpc>
              <a:spcBef>
                <a:spcPts val="0"/>
              </a:spcBef>
              <a:spcAft>
                <a:spcPts val="0"/>
              </a:spcAft>
              <a:buSzPts val="1600"/>
              <a:buChar char="⮚"/>
            </a:pPr>
            <a:r>
              <a:rPr lang="fr-FR" sz="1600" dirty="0">
                <a:solidFill>
                  <a:srgbClr val="A5A5A5"/>
                </a:solidFill>
              </a:rPr>
              <a:t>Inscriptions</a:t>
            </a:r>
            <a:endParaRPr dirty="0">
              <a:solidFill>
                <a:srgbClr val="A5A5A5"/>
              </a:solidFill>
            </a:endParaRPr>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Création d’un usager dans Alma</a:t>
            </a:r>
            <a:endParaRPr dirty="0"/>
          </a:p>
          <a:p>
            <a:pPr marL="742950" lvl="1" indent="-285750" algn="l" rtl="0">
              <a:lnSpc>
                <a:spcPct val="100000"/>
              </a:lnSpc>
              <a:spcBef>
                <a:spcPts val="320"/>
              </a:spcBef>
              <a:spcAft>
                <a:spcPts val="0"/>
              </a:spcAft>
              <a:buSzPts val="1600"/>
              <a:buFont typeface="Arial"/>
              <a:buChar char="•"/>
            </a:pPr>
            <a:r>
              <a:rPr lang="fr-FR" i="1" dirty="0">
                <a:solidFill>
                  <a:srgbClr val="A5A5A5"/>
                </a:solidFill>
              </a:rPr>
              <a:t>Patron registration </a:t>
            </a:r>
            <a:r>
              <a:rPr lang="fr-FR" i="1" dirty="0" err="1">
                <a:solidFill>
                  <a:srgbClr val="A5A5A5"/>
                </a:solidFill>
              </a:rPr>
              <a:t>fee</a:t>
            </a:r>
            <a:endParaRPr i="1" dirty="0">
              <a:solidFill>
                <a:srgbClr val="A5A5A5"/>
              </a:solidFill>
            </a:endParaRPr>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Impression de la carte lecteur (Cyclope)</a:t>
            </a:r>
            <a:endParaRPr dirty="0"/>
          </a:p>
          <a:p>
            <a:pPr marL="457200" lvl="1" indent="0" algn="l" rtl="0">
              <a:lnSpc>
                <a:spcPct val="100000"/>
              </a:lnSpc>
              <a:spcBef>
                <a:spcPts val="320"/>
              </a:spcBef>
              <a:spcAft>
                <a:spcPts val="0"/>
              </a:spcAft>
              <a:buClr>
                <a:srgbClr val="D1D1C8"/>
              </a:buClr>
              <a:buSzPts val="1600"/>
              <a:buNone/>
            </a:pPr>
            <a:endParaRPr dirty="0">
              <a:solidFill>
                <a:srgbClr val="A5A5A5"/>
              </a:solidFill>
            </a:endParaRPr>
          </a:p>
          <a:p>
            <a:pPr marL="285750" lvl="0" indent="-285750" algn="l" rtl="0">
              <a:lnSpc>
                <a:spcPct val="100000"/>
              </a:lnSpc>
              <a:spcBef>
                <a:spcPts val="320"/>
              </a:spcBef>
              <a:spcAft>
                <a:spcPts val="0"/>
              </a:spcAft>
              <a:buClr>
                <a:schemeClr val="accent1"/>
              </a:buClr>
              <a:buSzPts val="1600"/>
              <a:buChar char="⮚"/>
            </a:pPr>
            <a:r>
              <a:rPr lang="fr-FR" sz="1600" b="1" dirty="0">
                <a:solidFill>
                  <a:schemeClr val="accent1"/>
                </a:solidFill>
              </a:rPr>
              <a:t>Divers</a:t>
            </a:r>
            <a:endParaRPr b="1" dirty="0">
              <a:solidFill>
                <a:schemeClr val="accent1"/>
              </a:solidFill>
            </a:endParaRPr>
          </a:p>
          <a:p>
            <a:pPr marL="742950" lvl="1" indent="-285750" algn="l" rtl="0">
              <a:lnSpc>
                <a:spcPct val="100000"/>
              </a:lnSpc>
              <a:spcBef>
                <a:spcPts val="320"/>
              </a:spcBef>
              <a:spcAft>
                <a:spcPts val="0"/>
              </a:spcAft>
              <a:buClr>
                <a:schemeClr val="accent1"/>
              </a:buClr>
              <a:buSzPts val="1600"/>
              <a:buFont typeface="Arial"/>
              <a:buChar char="•"/>
            </a:pPr>
            <a:r>
              <a:rPr lang="fr-FR" sz="1600" dirty="0">
                <a:solidFill>
                  <a:srgbClr val="A5A5A5"/>
                </a:solidFill>
              </a:rPr>
              <a:t>Activer un lecteur préinscrit</a:t>
            </a:r>
            <a:endParaRPr dirty="0">
              <a:solidFill>
                <a:srgbClr val="A5A5A5"/>
              </a:solidFill>
            </a:endParaRPr>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Modifier la fiche d’un usager B</a:t>
            </a:r>
            <a:endParaRPr dirty="0">
              <a:solidFill>
                <a:srgbClr val="A5A5A5"/>
              </a:solidFill>
            </a:endParaRPr>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Prolonger la fiche d’un usager B</a:t>
            </a:r>
            <a:endParaRPr dirty="0"/>
          </a:p>
          <a:p>
            <a:pPr marL="742950" lvl="1" indent="-285750" algn="l" rtl="0">
              <a:lnSpc>
                <a:spcPct val="100000"/>
              </a:lnSpc>
              <a:spcBef>
                <a:spcPts val="320"/>
              </a:spcBef>
              <a:spcAft>
                <a:spcPts val="0"/>
              </a:spcAft>
              <a:buSzPts val="1600"/>
              <a:buChar char="•"/>
            </a:pPr>
            <a:r>
              <a:rPr lang="fr-FR" sz="1600" dirty="0">
                <a:solidFill>
                  <a:srgbClr val="A5A5A5"/>
                </a:solidFill>
              </a:rPr>
              <a:t>Convertir un usager U, S ou C en un usager B</a:t>
            </a:r>
            <a:endParaRPr dirty="0"/>
          </a:p>
          <a:p>
            <a:pPr marL="742950" lvl="1" indent="-285750" algn="l" rtl="0">
              <a:lnSpc>
                <a:spcPct val="100000"/>
              </a:lnSpc>
              <a:spcBef>
                <a:spcPts val="320"/>
              </a:spcBef>
              <a:spcAft>
                <a:spcPts val="0"/>
              </a:spcAft>
              <a:buSzPts val="1600"/>
              <a:buFont typeface="Arial"/>
              <a:buChar char="•"/>
            </a:pPr>
            <a:r>
              <a:rPr lang="fr-FR" sz="1600" b="1" dirty="0"/>
              <a:t>Demander une nouvelle impression de carte</a:t>
            </a:r>
            <a:endParaRPr dirty="0"/>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Usagers BX</a:t>
            </a:r>
            <a:endParaRPr dirty="0">
              <a:solidFill>
                <a:srgbClr val="A5A5A5"/>
              </a:solidFill>
            </a:endParaRPr>
          </a:p>
          <a:p>
            <a:pPr marL="742950" lvl="1" indent="-196850" algn="l" rtl="0">
              <a:lnSpc>
                <a:spcPct val="100000"/>
              </a:lnSpc>
              <a:spcBef>
                <a:spcPts val="280"/>
              </a:spcBef>
              <a:spcAft>
                <a:spcPts val="0"/>
              </a:spcAft>
              <a:buClr>
                <a:schemeClr val="accent1"/>
              </a:buClr>
              <a:buSzPts val="1400"/>
              <a:buFont typeface="Arial"/>
              <a:buNone/>
            </a:pPr>
            <a:endParaRPr sz="1400" b="1" dirty="0">
              <a:solidFill>
                <a:srgbClr val="D1D1C8"/>
              </a:solidFill>
            </a:endParaRPr>
          </a:p>
          <a:p>
            <a:pPr marL="742950" lvl="1" indent="-184150" algn="l" rtl="0">
              <a:lnSpc>
                <a:spcPct val="100000"/>
              </a:lnSpc>
              <a:spcBef>
                <a:spcPts val="320"/>
              </a:spcBef>
              <a:spcAft>
                <a:spcPts val="0"/>
              </a:spcAft>
              <a:buClr>
                <a:schemeClr val="accent1"/>
              </a:buClr>
              <a:buSzPts val="1600"/>
              <a:buFont typeface="Arial"/>
              <a:buNone/>
            </a:pPr>
            <a:endParaRPr sz="1600" b="1" dirty="0">
              <a:solidFill>
                <a:srgbClr val="D1D1C8"/>
              </a:solidFill>
            </a:endParaRPr>
          </a:p>
          <a:p>
            <a:pPr marL="0" lvl="0" indent="0" algn="l" rtl="0">
              <a:lnSpc>
                <a:spcPct val="100000"/>
              </a:lnSpc>
              <a:spcBef>
                <a:spcPts val="300"/>
              </a:spcBef>
              <a:spcAft>
                <a:spcPts val="0"/>
              </a:spcAft>
              <a:buClr>
                <a:schemeClr val="dk1"/>
              </a:buClr>
              <a:buSzPts val="1500"/>
              <a:buNone/>
            </a:pPr>
            <a:endParaRPr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Google Shape;614;p66"/>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sz="2800" dirty="0"/>
              <a:t>Demander une nouvelle impression de carte</a:t>
            </a:r>
            <a:br>
              <a:rPr lang="fr-FR" sz="2400" b="1" dirty="0"/>
            </a:br>
            <a:endParaRPr dirty="0"/>
          </a:p>
        </p:txBody>
      </p:sp>
      <p:sp>
        <p:nvSpPr>
          <p:cNvPr id="615" name="Google Shape;615;p66"/>
          <p:cNvSpPr txBox="1">
            <a:spLocks noGrp="1"/>
          </p:cNvSpPr>
          <p:nvPr>
            <p:ph type="body" idx="1"/>
          </p:nvPr>
        </p:nvSpPr>
        <p:spPr>
          <a:xfrm>
            <a:off x="315665" y="896112"/>
            <a:ext cx="8391642" cy="3917793"/>
          </a:xfrm>
          <a:prstGeom prst="rect">
            <a:avLst/>
          </a:prstGeom>
          <a:noFill/>
          <a:ln>
            <a:noFill/>
          </a:ln>
        </p:spPr>
        <p:txBody>
          <a:bodyPr spcFirstLastPara="1" wrap="square" lIns="91425" tIns="45700" rIns="91425" bIns="45700" anchor="t" anchorCtr="0">
            <a:noAutofit/>
          </a:bodyPr>
          <a:lstStyle/>
          <a:p>
            <a:pPr marL="457200" marR="0" lvl="0" indent="-323850" algn="l" rtl="0">
              <a:lnSpc>
                <a:spcPct val="100000"/>
              </a:lnSpc>
              <a:spcBef>
                <a:spcPts val="300"/>
              </a:spcBef>
              <a:spcAft>
                <a:spcPts val="0"/>
              </a:spcAft>
              <a:buClr>
                <a:schemeClr val="accent1"/>
              </a:buClr>
              <a:buSzPts val="1500"/>
              <a:buFont typeface="Noto Sans Symbols"/>
              <a:buChar char="⮚"/>
            </a:pPr>
            <a:r>
              <a:rPr lang="fr-FR" dirty="0"/>
              <a:t>En cas de perte, de détérioration significative (carte pliée, trouée, cassée ou encore quasi effacée) ou de puce défaillante, il est nécessaire de procéder à la réimpression de la carte de lecteur.</a:t>
            </a:r>
            <a:endParaRPr dirty="0"/>
          </a:p>
          <a:p>
            <a:pPr marL="133350" lvl="0" indent="0" algn="l" rtl="0">
              <a:lnSpc>
                <a:spcPct val="100000"/>
              </a:lnSpc>
              <a:spcBef>
                <a:spcPts val="300"/>
              </a:spcBef>
              <a:spcAft>
                <a:spcPts val="0"/>
              </a:spcAft>
              <a:buSzPts val="1500"/>
              <a:buNone/>
            </a:pPr>
            <a:endParaRPr dirty="0"/>
          </a:p>
          <a:p>
            <a:pPr marL="457200" marR="0" lvl="0" indent="-323850" algn="l" rtl="0">
              <a:lnSpc>
                <a:spcPct val="100000"/>
              </a:lnSpc>
              <a:spcBef>
                <a:spcPts val="300"/>
              </a:spcBef>
              <a:spcAft>
                <a:spcPts val="0"/>
              </a:spcAft>
              <a:buClr>
                <a:schemeClr val="accent1"/>
              </a:buClr>
              <a:buSzPts val="1500"/>
              <a:buFont typeface="Noto Sans Symbols"/>
              <a:buChar char="⮚"/>
            </a:pPr>
            <a:r>
              <a:rPr lang="fr-FR" b="0" i="0" dirty="0">
                <a:solidFill>
                  <a:srgbClr val="404040"/>
                </a:solidFill>
                <a:latin typeface="Source Sans Pro"/>
                <a:ea typeface="Source Sans Pro"/>
                <a:cs typeface="Source Sans Pro"/>
                <a:sym typeface="Source Sans Pro"/>
              </a:rPr>
              <a:t>Deux cas de figure :</a:t>
            </a:r>
            <a:endParaRPr dirty="0"/>
          </a:p>
          <a:p>
            <a:pPr marL="914400" lvl="1" indent="-323850" algn="l" rtl="0">
              <a:lnSpc>
                <a:spcPct val="100000"/>
              </a:lnSpc>
              <a:spcBef>
                <a:spcPts val="300"/>
              </a:spcBef>
              <a:spcAft>
                <a:spcPts val="0"/>
              </a:spcAft>
              <a:buSzPts val="1500"/>
              <a:buChar char="•"/>
            </a:pPr>
            <a:r>
              <a:rPr lang="fr-FR" b="0" i="0" dirty="0">
                <a:solidFill>
                  <a:srgbClr val="404040"/>
                </a:solidFill>
                <a:latin typeface="Source Sans Pro"/>
                <a:ea typeface="Source Sans Pro"/>
                <a:cs typeface="Source Sans Pro"/>
                <a:sym typeface="Source Sans Pro"/>
              </a:rPr>
              <a:t>L’usager veut changer de photo : il faut alors recharger une photo via Cyclope et associer celle-ci au compte B (voir la section « Impression de la carte lecteur (Cyclope) »)</a:t>
            </a:r>
            <a:endParaRPr dirty="0"/>
          </a:p>
          <a:p>
            <a:pPr marL="914400" lvl="1" indent="-323850" algn="l" rtl="0">
              <a:lnSpc>
                <a:spcPct val="100000"/>
              </a:lnSpc>
              <a:spcBef>
                <a:spcPts val="300"/>
              </a:spcBef>
              <a:spcAft>
                <a:spcPts val="0"/>
              </a:spcAft>
              <a:buSzPts val="1500"/>
              <a:buChar char="•"/>
            </a:pPr>
            <a:r>
              <a:rPr lang="fr-FR" b="0" i="0" dirty="0">
                <a:solidFill>
                  <a:srgbClr val="404040"/>
                </a:solidFill>
                <a:latin typeface="Source Sans Pro"/>
                <a:ea typeface="Source Sans Pro"/>
                <a:cs typeface="Source Sans Pro"/>
                <a:sym typeface="Source Sans Pro"/>
              </a:rPr>
              <a:t>L’usager souhaite conserver la même photo : il faut alors que le gestionnaire Cyclope demande une réimpression via </a:t>
            </a:r>
            <a:r>
              <a:rPr lang="fr-FR" b="0" i="0" dirty="0" err="1">
                <a:solidFill>
                  <a:srgbClr val="404040"/>
                </a:solidFill>
                <a:latin typeface="Source Sans Pro"/>
                <a:ea typeface="Source Sans Pro"/>
                <a:cs typeface="Source Sans Pro"/>
                <a:sym typeface="Source Sans Pro"/>
              </a:rPr>
              <a:t>myULiege</a:t>
            </a:r>
            <a:r>
              <a:rPr lang="fr-FR" b="0" i="0" dirty="0">
                <a:solidFill>
                  <a:srgbClr val="404040"/>
                </a:solidFill>
                <a:latin typeface="Source Sans Pro"/>
                <a:ea typeface="Source Sans Pro"/>
                <a:cs typeface="Source Sans Pro"/>
                <a:sym typeface="Source Sans Pro"/>
              </a:rPr>
              <a:t>.</a:t>
            </a:r>
            <a:endParaRPr dirty="0"/>
          </a:p>
          <a:p>
            <a:pPr marL="914400" lvl="1" indent="-228600" algn="l" rtl="0">
              <a:lnSpc>
                <a:spcPct val="100000"/>
              </a:lnSpc>
              <a:spcBef>
                <a:spcPts val="300"/>
              </a:spcBef>
              <a:spcAft>
                <a:spcPts val="0"/>
              </a:spcAft>
              <a:buSzPts val="1500"/>
              <a:buNone/>
            </a:pPr>
            <a:endParaRPr dirty="0">
              <a:solidFill>
                <a:srgbClr val="404040"/>
              </a:solidFill>
              <a:latin typeface="Source Sans Pro"/>
              <a:ea typeface="Source Sans Pro"/>
              <a:cs typeface="Source Sans Pro"/>
              <a:sym typeface="Source Sans Pro"/>
            </a:endParaRPr>
          </a:p>
          <a:p>
            <a:pPr marL="457200" marR="0" lvl="0" indent="-323850" algn="l" rtl="0">
              <a:lnSpc>
                <a:spcPct val="100000"/>
              </a:lnSpc>
              <a:spcBef>
                <a:spcPts val="300"/>
              </a:spcBef>
              <a:spcAft>
                <a:spcPts val="0"/>
              </a:spcAft>
              <a:buClr>
                <a:schemeClr val="accent1"/>
              </a:buClr>
              <a:buSzPts val="1500"/>
              <a:buFont typeface="Noto Sans Symbols"/>
              <a:buChar char="⮚"/>
            </a:pPr>
            <a:r>
              <a:rPr lang="fr-FR" b="0" i="0" dirty="0">
                <a:solidFill>
                  <a:srgbClr val="404040"/>
                </a:solidFill>
                <a:latin typeface="Source Sans Pro"/>
                <a:ea typeface="Source Sans Pro"/>
                <a:cs typeface="Source Sans Pro"/>
                <a:sym typeface="Source Sans Pro"/>
              </a:rPr>
              <a:t>Créer et encaisser la transaction financière de 5 € (sauf si l’usager a le statut de demandeur d’asile ou si la puce de la carte est défectueuse)</a:t>
            </a:r>
            <a:br>
              <a:rPr lang="fr-FR" b="0" i="0" dirty="0">
                <a:solidFill>
                  <a:srgbClr val="404040"/>
                </a:solidFill>
                <a:latin typeface="Source Sans Pro"/>
                <a:ea typeface="Source Sans Pro"/>
                <a:cs typeface="Source Sans Pro"/>
                <a:sym typeface="Source Sans Pro"/>
              </a:rPr>
            </a:br>
            <a:endParaRPr dirty="0">
              <a:latin typeface="Source Sans Pro"/>
              <a:ea typeface="Source Sans Pro"/>
              <a:cs typeface="Source Sans Pro"/>
              <a:sym typeface="Source Sans Pro"/>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p67"/>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sz="2800" dirty="0"/>
              <a:t>Demander une nouvelle impression de carte</a:t>
            </a:r>
            <a:endParaRPr dirty="0"/>
          </a:p>
        </p:txBody>
      </p:sp>
      <p:sp>
        <p:nvSpPr>
          <p:cNvPr id="621" name="Google Shape;621;p67"/>
          <p:cNvSpPr txBox="1">
            <a:spLocks noGrp="1"/>
          </p:cNvSpPr>
          <p:nvPr>
            <p:ph type="body" idx="1"/>
          </p:nvPr>
        </p:nvSpPr>
        <p:spPr>
          <a:xfrm>
            <a:off x="315665" y="863824"/>
            <a:ext cx="7892876" cy="442032"/>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460"/>
              </a:spcBef>
              <a:spcAft>
                <a:spcPts val="0"/>
              </a:spcAft>
              <a:buClr>
                <a:schemeClr val="dk1"/>
              </a:buClr>
              <a:buSzPts val="2300"/>
              <a:buFont typeface="Arial"/>
              <a:buNone/>
            </a:pPr>
            <a:r>
              <a:rPr lang="fr-FR"/>
              <a:t>Procédure via myULiege</a:t>
            </a:r>
            <a:endParaRPr/>
          </a:p>
        </p:txBody>
      </p:sp>
      <p:sp>
        <p:nvSpPr>
          <p:cNvPr id="622" name="Google Shape;622;p67"/>
          <p:cNvSpPr txBox="1">
            <a:spLocks noGrp="1"/>
          </p:cNvSpPr>
          <p:nvPr>
            <p:ph type="body" idx="2"/>
          </p:nvPr>
        </p:nvSpPr>
        <p:spPr>
          <a:xfrm>
            <a:off x="315665" y="1420368"/>
            <a:ext cx="8391642" cy="3393537"/>
          </a:xfrm>
          <a:prstGeom prst="rect">
            <a:avLst/>
          </a:prstGeom>
          <a:noFill/>
          <a:ln>
            <a:noFill/>
          </a:ln>
        </p:spPr>
        <p:txBody>
          <a:bodyPr spcFirstLastPara="1" wrap="square" lIns="91425" tIns="45700" rIns="91425" bIns="45700" anchor="t" anchorCtr="0">
            <a:noAutofit/>
          </a:bodyPr>
          <a:lstStyle/>
          <a:p>
            <a:pPr marL="457200" marR="0" lvl="0" indent="-323850" algn="l" rtl="0">
              <a:lnSpc>
                <a:spcPct val="100000"/>
              </a:lnSpc>
              <a:spcBef>
                <a:spcPts val="300"/>
              </a:spcBef>
              <a:spcAft>
                <a:spcPts val="0"/>
              </a:spcAft>
              <a:buClr>
                <a:schemeClr val="accent1"/>
              </a:buClr>
              <a:buSzPts val="1500"/>
              <a:buFont typeface="Noto Sans Symbols"/>
              <a:buChar char="⮚"/>
            </a:pPr>
            <a:r>
              <a:rPr lang="fr-FR" dirty="0"/>
              <a:t>Se connecter à </a:t>
            </a:r>
            <a:r>
              <a:rPr lang="fr-FR" u="sng" dirty="0">
                <a:solidFill>
                  <a:schemeClr val="accent1"/>
                </a:solidFill>
                <a:hlinkClick r:id="rId3">
                  <a:extLst>
                    <a:ext uri="{A12FA001-AC4F-418D-AE19-62706E023703}">
                      <ahyp:hlinkClr xmlns:ahyp="http://schemas.microsoft.com/office/drawing/2018/hyperlinkcolor" val="tx"/>
                    </a:ext>
                  </a:extLst>
                </a:hlinkClick>
              </a:rPr>
              <a:t>my.uliege.be</a:t>
            </a:r>
            <a:endParaRPr lang="fr-FR" u="sng" dirty="0">
              <a:solidFill>
                <a:schemeClr val="accent1"/>
              </a:solidFill>
            </a:endParaRPr>
          </a:p>
          <a:p>
            <a:pPr lvl="0"/>
            <a:r>
              <a:rPr lang="fr-FR" dirty="0">
                <a:solidFill>
                  <a:schemeClr val="tx1"/>
                </a:solidFill>
              </a:rPr>
              <a:t>Dans vos favoris, ajouter le lien : </a:t>
            </a:r>
            <a:r>
              <a:rPr lang="fr-FR" u="sng" dirty="0">
                <a:solidFill>
                  <a:schemeClr val="accent1"/>
                </a:solidFill>
                <a:hlinkClick r:id="rId4">
                  <a:extLst>
                    <a:ext uri="{A12FA001-AC4F-418D-AE19-62706E023703}">
                      <ahyp:hlinkClr xmlns:ahyp="http://schemas.microsoft.com/office/drawing/2018/hyperlinkcolor" val="tx"/>
                    </a:ext>
                  </a:extLst>
                </a:hlinkClick>
              </a:rPr>
              <a:t>https://my.uliege.be/portail/CA/admin.do?as_to=user&amp;tkRfhId=1694417747591F8Elr</a:t>
            </a:r>
            <a:endParaRPr lang="fr-FR" u="sng" dirty="0">
              <a:solidFill>
                <a:schemeClr val="accent1"/>
              </a:solidFill>
            </a:endParaRPr>
          </a:p>
          <a:p>
            <a:pPr lvl="0"/>
            <a:endParaRPr dirty="0">
              <a:solidFill>
                <a:schemeClr val="tx1"/>
              </a:solidFill>
            </a:endParaRPr>
          </a:p>
        </p:txBody>
      </p:sp>
      <p:pic>
        <p:nvPicPr>
          <p:cNvPr id="3" name="Image 2">
            <a:extLst>
              <a:ext uri="{FF2B5EF4-FFF2-40B4-BE49-F238E27FC236}">
                <a16:creationId xmlns:a16="http://schemas.microsoft.com/office/drawing/2014/main" id="{F75DC9D3-DE42-CB5A-B69F-628C1EFD2E2C}"/>
              </a:ext>
            </a:extLst>
          </p:cNvPr>
          <p:cNvPicPr>
            <a:picLocks noChangeAspect="1"/>
          </p:cNvPicPr>
          <p:nvPr/>
        </p:nvPicPr>
        <p:blipFill>
          <a:blip r:embed="rId5"/>
          <a:stretch>
            <a:fillRect/>
          </a:stretch>
        </p:blipFill>
        <p:spPr>
          <a:xfrm>
            <a:off x="878400" y="2491685"/>
            <a:ext cx="7387200" cy="2095407"/>
          </a:xfrm>
          <a:prstGeom prst="rect">
            <a:avLst/>
          </a:prstGeom>
          <a:ln>
            <a:solidFill>
              <a:schemeClr val="tx1"/>
            </a:solidFill>
          </a:ln>
        </p:spPr>
      </p:pic>
      <p:sp>
        <p:nvSpPr>
          <p:cNvPr id="4" name="Google Shape;589;p62">
            <a:extLst>
              <a:ext uri="{FF2B5EF4-FFF2-40B4-BE49-F238E27FC236}">
                <a16:creationId xmlns:a16="http://schemas.microsoft.com/office/drawing/2014/main" id="{CCFD31E4-2C53-5ADC-55EF-E242F6C6F3A0}"/>
              </a:ext>
            </a:extLst>
          </p:cNvPr>
          <p:cNvSpPr/>
          <p:nvPr/>
        </p:nvSpPr>
        <p:spPr>
          <a:xfrm>
            <a:off x="5832409" y="3675318"/>
            <a:ext cx="2412132" cy="392682"/>
          </a:xfrm>
          <a:prstGeom prst="roundRect">
            <a:avLst>
              <a:gd name="adj" fmla="val 16667"/>
            </a:avLst>
          </a:prstGeom>
          <a:noFill/>
          <a:ln w="127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p68"/>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sz="2800" dirty="0"/>
              <a:t>Demander une nouvelle impression de carte</a:t>
            </a:r>
            <a:endParaRPr dirty="0"/>
          </a:p>
        </p:txBody>
      </p:sp>
      <p:sp>
        <p:nvSpPr>
          <p:cNvPr id="630" name="Google Shape;630;p68"/>
          <p:cNvSpPr txBox="1">
            <a:spLocks noGrp="1"/>
          </p:cNvSpPr>
          <p:nvPr>
            <p:ph type="body" idx="1"/>
          </p:nvPr>
        </p:nvSpPr>
        <p:spPr>
          <a:xfrm>
            <a:off x="315665" y="863824"/>
            <a:ext cx="7892876" cy="442032"/>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460"/>
              </a:spcBef>
              <a:spcAft>
                <a:spcPts val="0"/>
              </a:spcAft>
              <a:buClr>
                <a:schemeClr val="dk1"/>
              </a:buClr>
              <a:buSzPts val="2300"/>
              <a:buFont typeface="Arial"/>
              <a:buNone/>
            </a:pPr>
            <a:r>
              <a:rPr lang="fr-FR"/>
              <a:t>Procédure via myULiege</a:t>
            </a:r>
            <a:endParaRPr/>
          </a:p>
        </p:txBody>
      </p:sp>
      <p:sp>
        <p:nvSpPr>
          <p:cNvPr id="631" name="Google Shape;631;p68"/>
          <p:cNvSpPr txBox="1">
            <a:spLocks noGrp="1"/>
          </p:cNvSpPr>
          <p:nvPr>
            <p:ph type="body" idx="2"/>
          </p:nvPr>
        </p:nvSpPr>
        <p:spPr>
          <a:xfrm>
            <a:off x="315665" y="1420368"/>
            <a:ext cx="8391642" cy="3393537"/>
          </a:xfrm>
          <a:prstGeom prst="rect">
            <a:avLst/>
          </a:prstGeom>
          <a:noFill/>
          <a:ln>
            <a:noFill/>
          </a:ln>
        </p:spPr>
        <p:txBody>
          <a:bodyPr spcFirstLastPara="1" wrap="square" lIns="91425" tIns="45700" rIns="91425" bIns="45700" anchor="t" anchorCtr="0">
            <a:noAutofit/>
          </a:bodyPr>
          <a:lstStyle/>
          <a:p>
            <a:pPr marL="457200" marR="0" lvl="0" indent="-323850" algn="l" rtl="0">
              <a:lnSpc>
                <a:spcPct val="100000"/>
              </a:lnSpc>
              <a:spcBef>
                <a:spcPts val="300"/>
              </a:spcBef>
              <a:spcAft>
                <a:spcPts val="0"/>
              </a:spcAft>
              <a:buClr>
                <a:schemeClr val="accent1"/>
              </a:buClr>
              <a:buSzPts val="1500"/>
              <a:buFont typeface="Noto Sans Symbols"/>
              <a:buChar char="⮚"/>
            </a:pPr>
            <a:r>
              <a:rPr lang="fr-FR" dirty="0"/>
              <a:t>Dans le menu supérieur, sélectionner « Demandes d’un utilisateur »</a:t>
            </a: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a:p>
            <a:pPr marL="133350" lvl="0" indent="0" algn="l" rtl="0">
              <a:lnSpc>
                <a:spcPct val="100000"/>
              </a:lnSpc>
              <a:spcBef>
                <a:spcPts val="300"/>
              </a:spcBef>
              <a:spcAft>
                <a:spcPts val="0"/>
              </a:spcAft>
              <a:buSzPts val="1500"/>
              <a:buNone/>
            </a:pPr>
            <a:endParaRPr dirty="0"/>
          </a:p>
          <a:p>
            <a:pPr marL="457200" marR="0" lvl="0" indent="-323850" algn="l" rtl="0">
              <a:lnSpc>
                <a:spcPct val="100000"/>
              </a:lnSpc>
              <a:spcBef>
                <a:spcPts val="300"/>
              </a:spcBef>
              <a:spcAft>
                <a:spcPts val="0"/>
              </a:spcAft>
              <a:buClr>
                <a:schemeClr val="accent1"/>
              </a:buClr>
              <a:buSzPts val="1500"/>
              <a:buFont typeface="Noto Sans Symbols"/>
              <a:buChar char="⮚"/>
            </a:pPr>
            <a:r>
              <a:rPr lang="fr-FR" dirty="0"/>
              <a:t>Saisir le nom de l’usager ou son identifiant B dans la zone de recherche et le sélectionner. Bien veiller à interroger l’onglet « Bibliothèque »</a:t>
            </a:r>
            <a:endParaRPr dirty="0"/>
          </a:p>
          <a:p>
            <a:pPr marL="133350" lvl="0" indent="0" algn="l" rtl="0">
              <a:lnSpc>
                <a:spcPct val="100000"/>
              </a:lnSpc>
              <a:spcBef>
                <a:spcPts val="300"/>
              </a:spcBef>
              <a:spcAft>
                <a:spcPts val="0"/>
              </a:spcAft>
              <a:buSzPts val="1500"/>
              <a:buNone/>
            </a:pPr>
            <a:endParaRPr dirty="0"/>
          </a:p>
          <a:p>
            <a:pPr marL="133350" lvl="0" indent="0" algn="l" rtl="0">
              <a:lnSpc>
                <a:spcPct val="100000"/>
              </a:lnSpc>
              <a:spcBef>
                <a:spcPts val="300"/>
              </a:spcBef>
              <a:spcAft>
                <a:spcPts val="0"/>
              </a:spcAft>
              <a:buSzPts val="1500"/>
              <a:buNone/>
            </a:pPr>
            <a:endParaRPr dirty="0"/>
          </a:p>
        </p:txBody>
      </p:sp>
      <p:pic>
        <p:nvPicPr>
          <p:cNvPr id="3" name="Image 2">
            <a:extLst>
              <a:ext uri="{FF2B5EF4-FFF2-40B4-BE49-F238E27FC236}">
                <a16:creationId xmlns:a16="http://schemas.microsoft.com/office/drawing/2014/main" id="{1023DF56-6A7B-ECA4-2706-3D110436366C}"/>
              </a:ext>
            </a:extLst>
          </p:cNvPr>
          <p:cNvPicPr>
            <a:picLocks noChangeAspect="1"/>
          </p:cNvPicPr>
          <p:nvPr/>
        </p:nvPicPr>
        <p:blipFill>
          <a:blip r:embed="rId3"/>
          <a:stretch>
            <a:fillRect/>
          </a:stretch>
        </p:blipFill>
        <p:spPr>
          <a:xfrm>
            <a:off x="1335600" y="1820034"/>
            <a:ext cx="6472800" cy="1232322"/>
          </a:xfrm>
          <a:prstGeom prst="rect">
            <a:avLst/>
          </a:prstGeom>
          <a:ln>
            <a:solidFill>
              <a:schemeClr val="tx1"/>
            </a:solidFill>
          </a:ln>
        </p:spPr>
      </p:pic>
      <p:pic>
        <p:nvPicPr>
          <p:cNvPr id="6" name="Image 5">
            <a:extLst>
              <a:ext uri="{FF2B5EF4-FFF2-40B4-BE49-F238E27FC236}">
                <a16:creationId xmlns:a16="http://schemas.microsoft.com/office/drawing/2014/main" id="{CEE72EA4-05DA-29B5-98E1-B51A7A4229B7}"/>
              </a:ext>
            </a:extLst>
          </p:cNvPr>
          <p:cNvPicPr>
            <a:picLocks noChangeAspect="1"/>
          </p:cNvPicPr>
          <p:nvPr/>
        </p:nvPicPr>
        <p:blipFill>
          <a:blip r:embed="rId4"/>
          <a:stretch>
            <a:fillRect/>
          </a:stretch>
        </p:blipFill>
        <p:spPr>
          <a:xfrm>
            <a:off x="2821623" y="3796850"/>
            <a:ext cx="3500754" cy="788084"/>
          </a:xfrm>
          <a:prstGeom prst="rect">
            <a:avLst/>
          </a:prstGeom>
          <a:ln>
            <a:solidFill>
              <a:schemeClr val="tx1"/>
            </a:solidFill>
          </a:ln>
        </p:spPr>
      </p:pic>
      <p:sp>
        <p:nvSpPr>
          <p:cNvPr id="7" name="Google Shape;589;p62">
            <a:extLst>
              <a:ext uri="{FF2B5EF4-FFF2-40B4-BE49-F238E27FC236}">
                <a16:creationId xmlns:a16="http://schemas.microsoft.com/office/drawing/2014/main" id="{625BD782-CFC4-29D2-A257-52AB586BA6FD}"/>
              </a:ext>
            </a:extLst>
          </p:cNvPr>
          <p:cNvSpPr/>
          <p:nvPr/>
        </p:nvSpPr>
        <p:spPr>
          <a:xfrm>
            <a:off x="5545186" y="4049276"/>
            <a:ext cx="748391" cy="270724"/>
          </a:xfrm>
          <a:prstGeom prst="roundRect">
            <a:avLst>
              <a:gd name="adj" fmla="val 16667"/>
            </a:avLst>
          </a:prstGeom>
          <a:noFill/>
          <a:ln w="127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 name="Google Shape;589;p62">
            <a:extLst>
              <a:ext uri="{FF2B5EF4-FFF2-40B4-BE49-F238E27FC236}">
                <a16:creationId xmlns:a16="http://schemas.microsoft.com/office/drawing/2014/main" id="{9012D8D7-2941-16F4-24CA-77783664E3D1}"/>
              </a:ext>
            </a:extLst>
          </p:cNvPr>
          <p:cNvSpPr/>
          <p:nvPr/>
        </p:nvSpPr>
        <p:spPr>
          <a:xfrm>
            <a:off x="6213600" y="2358476"/>
            <a:ext cx="914400" cy="270724"/>
          </a:xfrm>
          <a:prstGeom prst="roundRect">
            <a:avLst>
              <a:gd name="adj" fmla="val 16667"/>
            </a:avLst>
          </a:prstGeom>
          <a:noFill/>
          <a:ln w="127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69"/>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sz="2800" dirty="0"/>
              <a:t>Demander une nouvelle impression de carte</a:t>
            </a:r>
            <a:endParaRPr dirty="0"/>
          </a:p>
        </p:txBody>
      </p:sp>
      <p:sp>
        <p:nvSpPr>
          <p:cNvPr id="640" name="Google Shape;640;p69"/>
          <p:cNvSpPr txBox="1">
            <a:spLocks noGrp="1"/>
          </p:cNvSpPr>
          <p:nvPr>
            <p:ph type="body" idx="1"/>
          </p:nvPr>
        </p:nvSpPr>
        <p:spPr>
          <a:xfrm>
            <a:off x="315665" y="863824"/>
            <a:ext cx="7892876" cy="442032"/>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460"/>
              </a:spcBef>
              <a:spcAft>
                <a:spcPts val="0"/>
              </a:spcAft>
              <a:buClr>
                <a:schemeClr val="dk1"/>
              </a:buClr>
              <a:buSzPts val="2300"/>
              <a:buFont typeface="Arial"/>
              <a:buNone/>
            </a:pPr>
            <a:r>
              <a:rPr lang="fr-FR"/>
              <a:t>Procédure via myULiege</a:t>
            </a:r>
            <a:endParaRPr/>
          </a:p>
          <a:p>
            <a:pPr marL="457200" marR="0" lvl="0" indent="-228600" algn="l" rtl="0">
              <a:lnSpc>
                <a:spcPct val="100000"/>
              </a:lnSpc>
              <a:spcBef>
                <a:spcPts val="460"/>
              </a:spcBef>
              <a:spcAft>
                <a:spcPts val="0"/>
              </a:spcAft>
              <a:buClr>
                <a:schemeClr val="dk1"/>
              </a:buClr>
              <a:buSzPts val="2300"/>
              <a:buFont typeface="Arial"/>
              <a:buNone/>
            </a:pPr>
            <a:endParaRPr/>
          </a:p>
        </p:txBody>
      </p:sp>
      <p:sp>
        <p:nvSpPr>
          <p:cNvPr id="641" name="Google Shape;641;p69"/>
          <p:cNvSpPr txBox="1">
            <a:spLocks noGrp="1"/>
          </p:cNvSpPr>
          <p:nvPr>
            <p:ph type="body" idx="2"/>
          </p:nvPr>
        </p:nvSpPr>
        <p:spPr>
          <a:xfrm>
            <a:off x="315665" y="1420368"/>
            <a:ext cx="8391642" cy="3393537"/>
          </a:xfrm>
          <a:prstGeom prst="rect">
            <a:avLst/>
          </a:prstGeom>
          <a:noFill/>
          <a:ln>
            <a:noFill/>
          </a:ln>
        </p:spPr>
        <p:txBody>
          <a:bodyPr spcFirstLastPara="1" wrap="square" lIns="91425" tIns="45700" rIns="91425" bIns="45700" anchor="t" anchorCtr="0">
            <a:noAutofit/>
          </a:bodyPr>
          <a:lstStyle/>
          <a:p>
            <a:pPr marL="457200" marR="0" lvl="0" indent="-323850" algn="l" rtl="0">
              <a:lnSpc>
                <a:spcPct val="100000"/>
              </a:lnSpc>
              <a:spcBef>
                <a:spcPts val="300"/>
              </a:spcBef>
              <a:spcAft>
                <a:spcPts val="0"/>
              </a:spcAft>
              <a:buClr>
                <a:schemeClr val="accent1"/>
              </a:buClr>
              <a:buSzPts val="1500"/>
              <a:buFont typeface="Noto Sans Symbols"/>
              <a:buChar char="⮚"/>
            </a:pPr>
            <a:r>
              <a:rPr lang="fr-FR" dirty="0"/>
              <a:t>La carte de lecteur apparaît telle qu’elle serait imprimée</a:t>
            </a: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a:p>
            <a:pPr marL="457200" marR="0" lvl="0" indent="-323850" algn="l" rtl="0">
              <a:lnSpc>
                <a:spcPct val="100000"/>
              </a:lnSpc>
              <a:spcBef>
                <a:spcPts val="300"/>
              </a:spcBef>
              <a:spcAft>
                <a:spcPts val="0"/>
              </a:spcAft>
              <a:buClr>
                <a:schemeClr val="accent1"/>
              </a:buClr>
              <a:buSzPts val="1500"/>
              <a:buFont typeface="Noto Sans Symbols"/>
              <a:buChar char="⮚"/>
            </a:pPr>
            <a:r>
              <a:rPr lang="fr-FR" dirty="0"/>
              <a:t>Dans cet exemple-ci, la carte a été imprimée le 6 novembre 2019 et n’a pas encore été activée par l’usager (le code d’activation de 4 chiffres est toujours affiché). Si la carte a été activée, la mention « Carte activée » apparaît en gras.</a:t>
            </a:r>
            <a:endParaRPr dirty="0"/>
          </a:p>
          <a:p>
            <a:pPr marL="133350" lvl="0" indent="0" algn="l" rtl="0">
              <a:lnSpc>
                <a:spcPct val="100000"/>
              </a:lnSpc>
              <a:spcBef>
                <a:spcPts val="300"/>
              </a:spcBef>
              <a:spcAft>
                <a:spcPts val="0"/>
              </a:spcAft>
              <a:buSzPts val="1500"/>
              <a:buNone/>
            </a:pPr>
            <a:endParaRPr dirty="0"/>
          </a:p>
        </p:txBody>
      </p:sp>
      <p:pic>
        <p:nvPicPr>
          <p:cNvPr id="642" name="Google Shape;642;p69"/>
          <p:cNvPicPr preferRelativeResize="0"/>
          <p:nvPr/>
        </p:nvPicPr>
        <p:blipFill rotWithShape="1">
          <a:blip r:embed="rId3">
            <a:alphaModFix/>
          </a:blip>
          <a:srcRect/>
          <a:stretch/>
        </p:blipFill>
        <p:spPr>
          <a:xfrm>
            <a:off x="2193272" y="1831588"/>
            <a:ext cx="4137660" cy="1798104"/>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6"/>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a:t>Généralités</a:t>
            </a:r>
            <a:endParaRPr/>
          </a:p>
        </p:txBody>
      </p:sp>
      <p:sp>
        <p:nvSpPr>
          <p:cNvPr id="158" name="Google Shape;158;p6"/>
          <p:cNvSpPr txBox="1">
            <a:spLocks noGrp="1"/>
          </p:cNvSpPr>
          <p:nvPr>
            <p:ph type="body" idx="1"/>
          </p:nvPr>
        </p:nvSpPr>
        <p:spPr>
          <a:xfrm>
            <a:off x="315665" y="863824"/>
            <a:ext cx="7892876" cy="442032"/>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460"/>
              </a:spcBef>
              <a:spcAft>
                <a:spcPts val="0"/>
              </a:spcAft>
              <a:buClr>
                <a:schemeClr val="dk1"/>
              </a:buClr>
              <a:buSzPts val="2300"/>
              <a:buFont typeface="Arial"/>
              <a:buNone/>
            </a:pPr>
            <a:r>
              <a:rPr lang="fr-FR" sz="2000" dirty="0"/>
              <a:t>Comment savoir si un compte est toujours actif dans Ulis/Penelope ?</a:t>
            </a:r>
            <a:endParaRPr sz="2000" dirty="0"/>
          </a:p>
          <a:p>
            <a:pPr marL="457200" marR="0" lvl="0" indent="-228600" algn="l" rtl="0">
              <a:lnSpc>
                <a:spcPct val="100000"/>
              </a:lnSpc>
              <a:spcBef>
                <a:spcPts val="460"/>
              </a:spcBef>
              <a:spcAft>
                <a:spcPts val="0"/>
              </a:spcAft>
              <a:buClr>
                <a:schemeClr val="dk1"/>
              </a:buClr>
              <a:buSzPts val="2300"/>
              <a:buFont typeface="Arial"/>
              <a:buNone/>
            </a:pPr>
            <a:endParaRPr dirty="0"/>
          </a:p>
        </p:txBody>
      </p:sp>
      <p:sp>
        <p:nvSpPr>
          <p:cNvPr id="159" name="Google Shape;159;p6"/>
          <p:cNvSpPr txBox="1">
            <a:spLocks noGrp="1"/>
          </p:cNvSpPr>
          <p:nvPr>
            <p:ph type="body" idx="2"/>
          </p:nvPr>
        </p:nvSpPr>
        <p:spPr>
          <a:xfrm>
            <a:off x="315665" y="1420368"/>
            <a:ext cx="8391642" cy="3393537"/>
          </a:xfrm>
          <a:prstGeom prst="rect">
            <a:avLst/>
          </a:prstGeom>
          <a:noFill/>
          <a:ln>
            <a:noFill/>
          </a:ln>
        </p:spPr>
        <p:txBody>
          <a:bodyPr spcFirstLastPara="1" wrap="square" lIns="91425" tIns="45700" rIns="91425" bIns="45700" anchor="t" anchorCtr="0">
            <a:noAutofit/>
          </a:bodyPr>
          <a:lstStyle/>
          <a:p>
            <a:pPr marL="285750" lvl="0" indent="-285750">
              <a:spcBef>
                <a:spcPts val="0"/>
              </a:spcBef>
              <a:buSzPts val="1600"/>
            </a:pPr>
            <a:r>
              <a:rPr lang="fr-FR" sz="1600" dirty="0"/>
              <a:t>Lorsqu’un compte cesse d’être actif dans les bases de données sources, il n’est plus mis à jour dans Alma.</a:t>
            </a:r>
            <a:endParaRPr lang="fr-FR" sz="1600" dirty="0">
              <a:solidFill>
                <a:schemeClr val="dk1"/>
              </a:solidFill>
            </a:endParaRPr>
          </a:p>
          <a:p>
            <a:pPr marL="285750" lvl="0" indent="-285750">
              <a:spcBef>
                <a:spcPts val="0"/>
              </a:spcBef>
              <a:buSzPts val="1600"/>
            </a:pPr>
            <a:r>
              <a:rPr lang="fr-FR" sz="1600" dirty="0"/>
              <a:t>Si la </a:t>
            </a:r>
            <a:r>
              <a:rPr lang="fr-FR" sz="1600" i="1" dirty="0" err="1"/>
              <a:t>Status</a:t>
            </a:r>
            <a:r>
              <a:rPr lang="fr-FR" sz="1600" i="1" dirty="0"/>
              <a:t> date</a:t>
            </a:r>
            <a:r>
              <a:rPr lang="fr-FR" sz="1600" dirty="0"/>
              <a:t> correspond à la date du jour dans la fiche détaillée, cela signifie que la fiche de l’usager a été synchronisée durant la nuit.</a:t>
            </a:r>
            <a:endParaRPr sz="1600" dirty="0">
              <a:solidFill>
                <a:schemeClr val="dk1"/>
              </a:solidFill>
            </a:endParaRPr>
          </a:p>
          <a:p>
            <a:pPr marL="285750" lvl="0" indent="-184150" algn="l" rtl="0">
              <a:lnSpc>
                <a:spcPct val="100000"/>
              </a:lnSpc>
              <a:spcBef>
                <a:spcPts val="0"/>
              </a:spcBef>
              <a:spcAft>
                <a:spcPts val="0"/>
              </a:spcAft>
              <a:buSzPts val="1600"/>
              <a:buNone/>
            </a:pPr>
            <a:endParaRPr sz="1600" dirty="0">
              <a:solidFill>
                <a:schemeClr val="dk1"/>
              </a:solidFill>
            </a:endParaRPr>
          </a:p>
          <a:p>
            <a:pPr marL="285750" lvl="0" indent="-184150" algn="l" rtl="0">
              <a:lnSpc>
                <a:spcPct val="100000"/>
              </a:lnSpc>
              <a:spcBef>
                <a:spcPts val="0"/>
              </a:spcBef>
              <a:spcAft>
                <a:spcPts val="0"/>
              </a:spcAft>
              <a:buSzPts val="1600"/>
              <a:buNone/>
            </a:pPr>
            <a:endParaRPr sz="1600" dirty="0">
              <a:solidFill>
                <a:schemeClr val="dk1"/>
              </a:solidFill>
            </a:endParaRPr>
          </a:p>
          <a:p>
            <a:pPr marL="285750" lvl="0" indent="-184150" algn="l" rtl="0">
              <a:lnSpc>
                <a:spcPct val="100000"/>
              </a:lnSpc>
              <a:spcBef>
                <a:spcPts val="0"/>
              </a:spcBef>
              <a:spcAft>
                <a:spcPts val="0"/>
              </a:spcAft>
              <a:buSzPts val="1600"/>
              <a:buNone/>
            </a:pPr>
            <a:endParaRPr lang="fr-FR" sz="1600" dirty="0">
              <a:solidFill>
                <a:schemeClr val="dk1"/>
              </a:solidFill>
            </a:endParaRPr>
          </a:p>
          <a:p>
            <a:pPr marL="285750" lvl="0" indent="-184150" algn="l" rtl="0">
              <a:lnSpc>
                <a:spcPct val="100000"/>
              </a:lnSpc>
              <a:spcBef>
                <a:spcPts val="0"/>
              </a:spcBef>
              <a:spcAft>
                <a:spcPts val="0"/>
              </a:spcAft>
              <a:buSzPts val="1600"/>
              <a:buNone/>
            </a:pPr>
            <a:endParaRPr sz="1600" dirty="0">
              <a:solidFill>
                <a:schemeClr val="dk1"/>
              </a:solidFill>
            </a:endParaRPr>
          </a:p>
          <a:p>
            <a:pPr marL="285750" lvl="0" indent="-285750" algn="l" rtl="0">
              <a:lnSpc>
                <a:spcPct val="100000"/>
              </a:lnSpc>
              <a:spcBef>
                <a:spcPts val="0"/>
              </a:spcBef>
              <a:spcAft>
                <a:spcPts val="0"/>
              </a:spcAft>
              <a:buSzPts val="1600"/>
              <a:buChar char="⮚"/>
            </a:pPr>
            <a:r>
              <a:rPr lang="fr-FR" sz="1600" dirty="0">
                <a:solidFill>
                  <a:schemeClr val="dk1"/>
                </a:solidFill>
              </a:rPr>
              <a:t>Si ce n’est pas le cas :</a:t>
            </a:r>
            <a:endParaRPr dirty="0"/>
          </a:p>
          <a:p>
            <a:pPr marL="742950" lvl="1" indent="-285750" algn="l" rtl="0">
              <a:lnSpc>
                <a:spcPct val="100000"/>
              </a:lnSpc>
              <a:spcBef>
                <a:spcPts val="0"/>
              </a:spcBef>
              <a:spcAft>
                <a:spcPts val="0"/>
              </a:spcAft>
              <a:buSzPts val="1400"/>
              <a:buChar char="•"/>
            </a:pPr>
            <a:r>
              <a:rPr lang="fr-FR" sz="1400" dirty="0">
                <a:solidFill>
                  <a:schemeClr val="dk1"/>
                </a:solidFill>
              </a:rPr>
              <a:t>Soit l’usager n’est plus dans Ulis/Penelope</a:t>
            </a:r>
            <a:endParaRPr dirty="0"/>
          </a:p>
          <a:p>
            <a:pPr marL="742950" lvl="1" indent="-285750" algn="l" rtl="0">
              <a:lnSpc>
                <a:spcPct val="100000"/>
              </a:lnSpc>
              <a:spcBef>
                <a:spcPts val="0"/>
              </a:spcBef>
              <a:spcAft>
                <a:spcPts val="0"/>
              </a:spcAft>
              <a:buSzPts val="1400"/>
              <a:buChar char="•"/>
            </a:pPr>
            <a:r>
              <a:rPr lang="fr-FR" sz="1400" dirty="0">
                <a:solidFill>
                  <a:schemeClr val="dk1"/>
                </a:solidFill>
              </a:rPr>
              <a:t>Soit il y a un problème de synchronisation avec sa fiche </a:t>
            </a:r>
            <a:r>
              <a:rPr lang="fr-FR" sz="1400" dirty="0">
                <a:solidFill>
                  <a:schemeClr val="dk1"/>
                </a:solidFill>
                <a:sym typeface="Wingdings" panose="05000000000000000000" pitchFamily="2" charset="2"/>
              </a:rPr>
              <a:t></a:t>
            </a:r>
            <a:r>
              <a:rPr lang="fr-FR" sz="1400" dirty="0">
                <a:solidFill>
                  <a:schemeClr val="dk1"/>
                </a:solidFill>
              </a:rPr>
              <a:t> contacter les administrateurs via l’adresse Library-Systems {at}</a:t>
            </a:r>
            <a:r>
              <a:rPr lang="fr-FR" sz="1400" dirty="0" err="1">
                <a:solidFill>
                  <a:schemeClr val="dk1"/>
                </a:solidFill>
              </a:rPr>
              <a:t>lists.uliege</a:t>
            </a:r>
            <a:r>
              <a:rPr lang="fr-FR" sz="1400" dirty="0">
                <a:solidFill>
                  <a:schemeClr val="dk1"/>
                </a:solidFill>
              </a:rPr>
              <a:t>(.)</a:t>
            </a:r>
            <a:r>
              <a:rPr lang="fr-FR" sz="1400" dirty="0" err="1">
                <a:solidFill>
                  <a:schemeClr val="dk1"/>
                </a:solidFill>
              </a:rPr>
              <a:t>be</a:t>
            </a:r>
            <a:endParaRPr sz="1400" dirty="0">
              <a:solidFill>
                <a:schemeClr val="dk1"/>
              </a:solidFill>
            </a:endParaRPr>
          </a:p>
          <a:p>
            <a:pPr marL="285750" lvl="0" indent="-285750" algn="l" rtl="0">
              <a:lnSpc>
                <a:spcPct val="100000"/>
              </a:lnSpc>
              <a:spcBef>
                <a:spcPts val="0"/>
              </a:spcBef>
              <a:spcAft>
                <a:spcPts val="0"/>
              </a:spcAft>
              <a:buSzPts val="1600"/>
              <a:buChar char="⮚"/>
            </a:pPr>
            <a:r>
              <a:rPr lang="fr-FR" sz="1600" dirty="0">
                <a:solidFill>
                  <a:schemeClr val="dk1"/>
                </a:solidFill>
              </a:rPr>
              <a:t>How to: </a:t>
            </a:r>
            <a:r>
              <a:rPr lang="fr-FR" sz="1600" u="sng" dirty="0">
                <a:solidFill>
                  <a:schemeClr val="accent1"/>
                </a:solidFill>
                <a:hlinkClick r:id="rId3">
                  <a:extLst>
                    <a:ext uri="{A12FA001-AC4F-418D-AE19-62706E023703}">
                      <ahyp:hlinkClr xmlns:ahyp="http://schemas.microsoft.com/office/drawing/2018/hyperlinkcolor" val="tx"/>
                    </a:ext>
                  </a:extLst>
                </a:hlinkClick>
              </a:rPr>
              <a:t>http://app.lib.uliege.be/alma/comment-savoir-si-un-compte-est-toujours-actif-dans-ulispenelope/</a:t>
            </a:r>
            <a:endParaRPr dirty="0">
              <a:solidFill>
                <a:schemeClr val="accent1"/>
              </a:solidFill>
            </a:endParaRPr>
          </a:p>
        </p:txBody>
      </p:sp>
      <p:pic>
        <p:nvPicPr>
          <p:cNvPr id="4" name="Image 3">
            <a:extLst>
              <a:ext uri="{FF2B5EF4-FFF2-40B4-BE49-F238E27FC236}">
                <a16:creationId xmlns:a16="http://schemas.microsoft.com/office/drawing/2014/main" id="{9713164A-2B24-B04A-BC84-9DCD54B4B40B}"/>
              </a:ext>
            </a:extLst>
          </p:cNvPr>
          <p:cNvPicPr>
            <a:picLocks noChangeAspect="1"/>
          </p:cNvPicPr>
          <p:nvPr/>
        </p:nvPicPr>
        <p:blipFill>
          <a:blip r:embed="rId4"/>
          <a:stretch>
            <a:fillRect/>
          </a:stretch>
        </p:blipFill>
        <p:spPr>
          <a:xfrm>
            <a:off x="1336027" y="2503621"/>
            <a:ext cx="6471946" cy="801180"/>
          </a:xfrm>
          <a:prstGeom prst="rect">
            <a:avLst/>
          </a:prstGeom>
          <a:ln>
            <a:solidFill>
              <a:schemeClr val="tx1"/>
            </a:solidFill>
          </a:ln>
        </p:spPr>
      </p:pic>
      <p:cxnSp>
        <p:nvCxnSpPr>
          <p:cNvPr id="7" name="Connecteur droit 6">
            <a:extLst>
              <a:ext uri="{FF2B5EF4-FFF2-40B4-BE49-F238E27FC236}">
                <a16:creationId xmlns:a16="http://schemas.microsoft.com/office/drawing/2014/main" id="{CB663701-CBCD-DDD4-4EEB-747315A73EEF}"/>
              </a:ext>
            </a:extLst>
          </p:cNvPr>
          <p:cNvCxnSpPr/>
          <p:nvPr/>
        </p:nvCxnSpPr>
        <p:spPr>
          <a:xfrm>
            <a:off x="4996800" y="3002400"/>
            <a:ext cx="10656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p70"/>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sz="2800" dirty="0"/>
              <a:t>Demander une nouvelle impression de carte</a:t>
            </a:r>
            <a:endParaRPr dirty="0"/>
          </a:p>
        </p:txBody>
      </p:sp>
      <p:sp>
        <p:nvSpPr>
          <p:cNvPr id="648" name="Google Shape;648;p70"/>
          <p:cNvSpPr txBox="1">
            <a:spLocks noGrp="1"/>
          </p:cNvSpPr>
          <p:nvPr>
            <p:ph type="body" idx="1"/>
          </p:nvPr>
        </p:nvSpPr>
        <p:spPr>
          <a:xfrm>
            <a:off x="315665" y="863824"/>
            <a:ext cx="7892876" cy="442032"/>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460"/>
              </a:spcBef>
              <a:spcAft>
                <a:spcPts val="0"/>
              </a:spcAft>
              <a:buClr>
                <a:schemeClr val="dk1"/>
              </a:buClr>
              <a:buSzPts val="2300"/>
              <a:buFont typeface="Arial"/>
              <a:buNone/>
            </a:pPr>
            <a:r>
              <a:rPr lang="fr-FR"/>
              <a:t>Procédure via myULiege</a:t>
            </a:r>
            <a:endParaRPr/>
          </a:p>
          <a:p>
            <a:pPr marL="457200" marR="0" lvl="0" indent="-228600" algn="l" rtl="0">
              <a:lnSpc>
                <a:spcPct val="100000"/>
              </a:lnSpc>
              <a:spcBef>
                <a:spcPts val="460"/>
              </a:spcBef>
              <a:spcAft>
                <a:spcPts val="0"/>
              </a:spcAft>
              <a:buClr>
                <a:schemeClr val="dk1"/>
              </a:buClr>
              <a:buSzPts val="2300"/>
              <a:buFont typeface="Arial"/>
              <a:buNone/>
            </a:pPr>
            <a:endParaRPr/>
          </a:p>
        </p:txBody>
      </p:sp>
      <p:sp>
        <p:nvSpPr>
          <p:cNvPr id="649" name="Google Shape;649;p70"/>
          <p:cNvSpPr txBox="1">
            <a:spLocks noGrp="1"/>
          </p:cNvSpPr>
          <p:nvPr>
            <p:ph type="body" idx="2"/>
          </p:nvPr>
        </p:nvSpPr>
        <p:spPr>
          <a:xfrm>
            <a:off x="315665" y="1420368"/>
            <a:ext cx="8391642" cy="3393537"/>
          </a:xfrm>
          <a:prstGeom prst="rect">
            <a:avLst/>
          </a:prstGeom>
          <a:noFill/>
          <a:ln>
            <a:noFill/>
          </a:ln>
        </p:spPr>
        <p:txBody>
          <a:bodyPr spcFirstLastPara="1" wrap="square" lIns="91425" tIns="45700" rIns="91425" bIns="45700" anchor="t" anchorCtr="0">
            <a:noAutofit/>
          </a:bodyPr>
          <a:lstStyle/>
          <a:p>
            <a:pPr marL="457200" marR="0" lvl="0" indent="-323850" algn="l" rtl="0">
              <a:lnSpc>
                <a:spcPct val="100000"/>
              </a:lnSpc>
              <a:spcBef>
                <a:spcPts val="300"/>
              </a:spcBef>
              <a:spcAft>
                <a:spcPts val="0"/>
              </a:spcAft>
              <a:buClr>
                <a:schemeClr val="accent1"/>
              </a:buClr>
              <a:buSzPts val="1500"/>
              <a:buFont typeface="Noto Sans Symbols"/>
              <a:buChar char="⮚"/>
            </a:pPr>
            <a:r>
              <a:rPr lang="fr-FR" dirty="0"/>
              <a:t>Deux boutons permettent au gestionnaire Cyclope de redemander l’impression d’une carte B. Leur usage est très différent !</a:t>
            </a: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p:txBody>
      </p:sp>
      <p:pic>
        <p:nvPicPr>
          <p:cNvPr id="3" name="Image 2">
            <a:extLst>
              <a:ext uri="{FF2B5EF4-FFF2-40B4-BE49-F238E27FC236}">
                <a16:creationId xmlns:a16="http://schemas.microsoft.com/office/drawing/2014/main" id="{9BAD6B41-572B-8987-1F34-93E80792C4D4}"/>
              </a:ext>
            </a:extLst>
          </p:cNvPr>
          <p:cNvPicPr>
            <a:picLocks noChangeAspect="1"/>
          </p:cNvPicPr>
          <p:nvPr/>
        </p:nvPicPr>
        <p:blipFill>
          <a:blip r:embed="rId3"/>
          <a:stretch>
            <a:fillRect/>
          </a:stretch>
        </p:blipFill>
        <p:spPr>
          <a:xfrm>
            <a:off x="2001298" y="2110828"/>
            <a:ext cx="5020376" cy="1209844"/>
          </a:xfrm>
          <a:prstGeom prst="rect">
            <a:avLst/>
          </a:prstGeom>
          <a:ln>
            <a:solidFill>
              <a:schemeClr val="tx1"/>
            </a:solid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71"/>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sz="2800" dirty="0"/>
              <a:t>Demander une nouvelle impression de carte</a:t>
            </a:r>
            <a:endParaRPr dirty="0"/>
          </a:p>
        </p:txBody>
      </p:sp>
      <p:sp>
        <p:nvSpPr>
          <p:cNvPr id="656" name="Google Shape;656;p71"/>
          <p:cNvSpPr txBox="1">
            <a:spLocks noGrp="1"/>
          </p:cNvSpPr>
          <p:nvPr>
            <p:ph type="body" idx="1"/>
          </p:nvPr>
        </p:nvSpPr>
        <p:spPr>
          <a:xfrm>
            <a:off x="315665" y="863824"/>
            <a:ext cx="7892876" cy="442032"/>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460"/>
              </a:spcBef>
              <a:spcAft>
                <a:spcPts val="0"/>
              </a:spcAft>
              <a:buClr>
                <a:schemeClr val="dk1"/>
              </a:buClr>
              <a:buSzPts val="2300"/>
              <a:buFont typeface="Arial"/>
              <a:buNone/>
            </a:pPr>
            <a:r>
              <a:rPr lang="fr-FR"/>
              <a:t>Procédure via myULiege</a:t>
            </a:r>
            <a:endParaRPr/>
          </a:p>
          <a:p>
            <a:pPr marL="457200" marR="0" lvl="0" indent="-228600" algn="l" rtl="0">
              <a:lnSpc>
                <a:spcPct val="100000"/>
              </a:lnSpc>
              <a:spcBef>
                <a:spcPts val="460"/>
              </a:spcBef>
              <a:spcAft>
                <a:spcPts val="0"/>
              </a:spcAft>
              <a:buClr>
                <a:schemeClr val="dk1"/>
              </a:buClr>
              <a:buSzPts val="2300"/>
              <a:buFont typeface="Arial"/>
              <a:buNone/>
            </a:pPr>
            <a:endParaRPr/>
          </a:p>
        </p:txBody>
      </p:sp>
      <p:sp>
        <p:nvSpPr>
          <p:cNvPr id="657" name="Google Shape;657;p71"/>
          <p:cNvSpPr txBox="1">
            <a:spLocks noGrp="1"/>
          </p:cNvSpPr>
          <p:nvPr>
            <p:ph type="body" idx="2"/>
          </p:nvPr>
        </p:nvSpPr>
        <p:spPr>
          <a:xfrm>
            <a:off x="315665" y="1420368"/>
            <a:ext cx="8391642" cy="3393537"/>
          </a:xfrm>
          <a:prstGeom prst="rect">
            <a:avLst/>
          </a:prstGeom>
          <a:noFill/>
          <a:ln>
            <a:noFill/>
          </a:ln>
        </p:spPr>
        <p:txBody>
          <a:bodyPr spcFirstLastPara="1" wrap="square" lIns="91425" tIns="45700" rIns="91425" bIns="45700" anchor="t" anchorCtr="0">
            <a:noAutofit/>
          </a:bodyPr>
          <a:lstStyle/>
          <a:p>
            <a:pPr marL="457200" marR="0" lvl="0" indent="-323850" algn="l" rtl="0">
              <a:lnSpc>
                <a:spcPct val="100000"/>
              </a:lnSpc>
              <a:spcBef>
                <a:spcPts val="300"/>
              </a:spcBef>
              <a:spcAft>
                <a:spcPts val="0"/>
              </a:spcAft>
              <a:buClr>
                <a:schemeClr val="accent1"/>
              </a:buClr>
              <a:buSzPts val="1500"/>
              <a:buFont typeface="Noto Sans Symbols"/>
              <a:buChar char="⮚"/>
            </a:pPr>
            <a:r>
              <a:rPr lang="fr-FR" dirty="0"/>
              <a:t>Le premier bouton avec le texte « Impression d’une nouvelle carte accompagnée du code d’activation » va envoyer une demande d’impression de la carte et de la lettre d’accompagnement (avec un nouveau code d’activation à 4 chiffres). La lettre et la carte seront adressées à l’usager par les collègues de la Salle de lecture.</a:t>
            </a:r>
            <a:endParaRPr dirty="0"/>
          </a:p>
          <a:p>
            <a:pPr marL="590550" lvl="1" indent="0" algn="l" rtl="0">
              <a:lnSpc>
                <a:spcPct val="100000"/>
              </a:lnSpc>
              <a:spcBef>
                <a:spcPts val="300"/>
              </a:spcBef>
              <a:spcAft>
                <a:spcPts val="0"/>
              </a:spcAft>
              <a:buSzPts val="1500"/>
              <a:buNone/>
            </a:pPr>
            <a:r>
              <a:rPr lang="fr-FR" dirty="0">
                <a:solidFill>
                  <a:srgbClr val="C00000"/>
                </a:solidFill>
              </a:rPr>
              <a:t>Ce bouton peut être utilisé sur tous les sites utilisant Cyclope.</a:t>
            </a:r>
            <a:endParaRPr dirty="0"/>
          </a:p>
          <a:p>
            <a:pPr marL="590550" lvl="1" indent="0" algn="l" rtl="0">
              <a:lnSpc>
                <a:spcPct val="100000"/>
              </a:lnSpc>
              <a:spcBef>
                <a:spcPts val="300"/>
              </a:spcBef>
              <a:spcAft>
                <a:spcPts val="0"/>
              </a:spcAft>
              <a:buSzPts val="1500"/>
              <a:buNone/>
            </a:pPr>
            <a:endParaRPr dirty="0">
              <a:solidFill>
                <a:srgbClr val="C00000"/>
              </a:solidFill>
            </a:endParaRPr>
          </a:p>
          <a:p>
            <a:pPr marL="457200" marR="0" lvl="0" indent="-323850" algn="l" rtl="0">
              <a:lnSpc>
                <a:spcPct val="100000"/>
              </a:lnSpc>
              <a:spcBef>
                <a:spcPts val="300"/>
              </a:spcBef>
              <a:spcAft>
                <a:spcPts val="0"/>
              </a:spcAft>
              <a:buClr>
                <a:schemeClr val="accent1"/>
              </a:buClr>
              <a:buSzPts val="1500"/>
              <a:buFont typeface="Noto Sans Symbols"/>
              <a:buChar char="⮚"/>
            </a:pPr>
            <a:r>
              <a:rPr lang="fr-FR" dirty="0">
                <a:solidFill>
                  <a:schemeClr val="dk1"/>
                </a:solidFill>
              </a:rPr>
              <a:t>Le second bouton avec le texte « Impression d’une nouvelle carte directement activée » va envoyer une demande d’impression de la carte seule. La carte sortira de l’imprimante déjà activée, il n’y aura pas de lettre d’accompagnement.</a:t>
            </a:r>
            <a:endParaRPr dirty="0"/>
          </a:p>
          <a:p>
            <a:pPr marL="590550" lvl="1" indent="0" algn="l" rtl="0">
              <a:lnSpc>
                <a:spcPct val="100000"/>
              </a:lnSpc>
              <a:spcBef>
                <a:spcPts val="300"/>
              </a:spcBef>
              <a:spcAft>
                <a:spcPts val="0"/>
              </a:spcAft>
              <a:buSzPts val="1500"/>
              <a:buNone/>
            </a:pPr>
            <a:r>
              <a:rPr lang="fr-FR" dirty="0">
                <a:solidFill>
                  <a:srgbClr val="C00000"/>
                </a:solidFill>
              </a:rPr>
              <a:t>Ce bouton ne peut être utilisé que sur le site du A3 quand il est possible de donner directement la carte à l’usager (de main à main). Une carte sortie de l’imprimante déjà activée ne peut en aucun cas être adressée à un usager par courrier postal ou interne.</a:t>
            </a:r>
            <a:endParaRPr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Google Shape;662;p72"/>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800"/>
              <a:buFont typeface="Source Sans Pro"/>
              <a:buNone/>
            </a:pPr>
            <a:r>
              <a:rPr lang="fr-FR"/>
              <a:t>Table des matières</a:t>
            </a:r>
            <a:endParaRPr/>
          </a:p>
        </p:txBody>
      </p:sp>
      <p:sp>
        <p:nvSpPr>
          <p:cNvPr id="663" name="Google Shape;663;p72"/>
          <p:cNvSpPr txBox="1">
            <a:spLocks noGrp="1"/>
          </p:cNvSpPr>
          <p:nvPr>
            <p:ph type="body" idx="1"/>
          </p:nvPr>
        </p:nvSpPr>
        <p:spPr>
          <a:xfrm>
            <a:off x="315665" y="896112"/>
            <a:ext cx="8391642" cy="3917793"/>
          </a:xfrm>
          <a:prstGeom prst="rect">
            <a:avLst/>
          </a:prstGeom>
          <a:noFill/>
          <a:ln>
            <a:noFill/>
          </a:ln>
        </p:spPr>
        <p:txBody>
          <a:bodyPr spcFirstLastPara="1" wrap="square" lIns="91425" tIns="45700" rIns="91425" bIns="45700" anchor="t" anchorCtr="0">
            <a:noAutofit/>
          </a:bodyPr>
          <a:lstStyle/>
          <a:p>
            <a:pPr marL="285750" lvl="0" indent="-285750" algn="l" rtl="0">
              <a:lnSpc>
                <a:spcPct val="100000"/>
              </a:lnSpc>
              <a:spcBef>
                <a:spcPts val="0"/>
              </a:spcBef>
              <a:spcAft>
                <a:spcPts val="0"/>
              </a:spcAft>
              <a:buSzPts val="1600"/>
              <a:buChar char="⮚"/>
            </a:pPr>
            <a:r>
              <a:rPr lang="fr-FR" sz="1600" dirty="0">
                <a:solidFill>
                  <a:srgbClr val="A5A5A5"/>
                </a:solidFill>
              </a:rPr>
              <a:t>Généralités</a:t>
            </a:r>
            <a:endParaRPr dirty="0"/>
          </a:p>
          <a:p>
            <a:pPr marL="0" lvl="0" indent="0" algn="l" rtl="0">
              <a:lnSpc>
                <a:spcPct val="100000"/>
              </a:lnSpc>
              <a:spcBef>
                <a:spcPts val="0"/>
              </a:spcBef>
              <a:spcAft>
                <a:spcPts val="0"/>
              </a:spcAft>
              <a:buSzPts val="1600"/>
              <a:buNone/>
            </a:pPr>
            <a:endParaRPr sz="1600" dirty="0">
              <a:solidFill>
                <a:schemeClr val="dk1"/>
              </a:solidFill>
            </a:endParaRPr>
          </a:p>
          <a:p>
            <a:pPr marL="285750" lvl="0" indent="-285750" algn="l" rtl="0">
              <a:lnSpc>
                <a:spcPct val="100000"/>
              </a:lnSpc>
              <a:spcBef>
                <a:spcPts val="0"/>
              </a:spcBef>
              <a:spcAft>
                <a:spcPts val="0"/>
              </a:spcAft>
              <a:buSzPts val="1600"/>
              <a:buChar char="⮚"/>
            </a:pPr>
            <a:r>
              <a:rPr lang="fr-FR" sz="1600" dirty="0">
                <a:solidFill>
                  <a:srgbClr val="A5A5A5"/>
                </a:solidFill>
              </a:rPr>
              <a:t>Inscriptions</a:t>
            </a:r>
            <a:endParaRPr dirty="0">
              <a:solidFill>
                <a:srgbClr val="A5A5A5"/>
              </a:solidFill>
            </a:endParaRPr>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Création d’un usager dans Alma</a:t>
            </a:r>
            <a:endParaRPr dirty="0"/>
          </a:p>
          <a:p>
            <a:pPr marL="742950" lvl="1" indent="-285750" algn="l" rtl="0">
              <a:lnSpc>
                <a:spcPct val="100000"/>
              </a:lnSpc>
              <a:spcBef>
                <a:spcPts val="320"/>
              </a:spcBef>
              <a:spcAft>
                <a:spcPts val="0"/>
              </a:spcAft>
              <a:buSzPts val="1600"/>
              <a:buFont typeface="Arial"/>
              <a:buChar char="•"/>
            </a:pPr>
            <a:r>
              <a:rPr lang="fr-FR" i="1" dirty="0">
                <a:solidFill>
                  <a:srgbClr val="A5A5A5"/>
                </a:solidFill>
              </a:rPr>
              <a:t>Patron registration </a:t>
            </a:r>
            <a:r>
              <a:rPr lang="fr-FR" i="1" dirty="0" err="1">
                <a:solidFill>
                  <a:srgbClr val="A5A5A5"/>
                </a:solidFill>
              </a:rPr>
              <a:t>fee</a:t>
            </a:r>
            <a:endParaRPr i="1" dirty="0">
              <a:solidFill>
                <a:srgbClr val="A5A5A5"/>
              </a:solidFill>
            </a:endParaRPr>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Impression de la carte lecteur (Cyclope)</a:t>
            </a:r>
            <a:endParaRPr dirty="0"/>
          </a:p>
          <a:p>
            <a:pPr marL="457200" lvl="1" indent="0" algn="l" rtl="0">
              <a:lnSpc>
                <a:spcPct val="100000"/>
              </a:lnSpc>
              <a:spcBef>
                <a:spcPts val="320"/>
              </a:spcBef>
              <a:spcAft>
                <a:spcPts val="0"/>
              </a:spcAft>
              <a:buClr>
                <a:srgbClr val="D1D1C8"/>
              </a:buClr>
              <a:buSzPts val="1600"/>
              <a:buNone/>
            </a:pPr>
            <a:endParaRPr dirty="0">
              <a:solidFill>
                <a:srgbClr val="A5A5A5"/>
              </a:solidFill>
            </a:endParaRPr>
          </a:p>
          <a:p>
            <a:pPr marL="285750" lvl="0" indent="-285750" algn="l" rtl="0">
              <a:lnSpc>
                <a:spcPct val="100000"/>
              </a:lnSpc>
              <a:spcBef>
                <a:spcPts val="320"/>
              </a:spcBef>
              <a:spcAft>
                <a:spcPts val="0"/>
              </a:spcAft>
              <a:buClr>
                <a:schemeClr val="accent1"/>
              </a:buClr>
              <a:buSzPts val="1600"/>
              <a:buChar char="⮚"/>
            </a:pPr>
            <a:r>
              <a:rPr lang="fr-FR" sz="1600" b="1" dirty="0">
                <a:solidFill>
                  <a:schemeClr val="accent1"/>
                </a:solidFill>
              </a:rPr>
              <a:t>Divers</a:t>
            </a:r>
            <a:endParaRPr b="1" dirty="0">
              <a:solidFill>
                <a:schemeClr val="accent1"/>
              </a:solidFill>
            </a:endParaRPr>
          </a:p>
          <a:p>
            <a:pPr marL="742950" lvl="1" indent="-285750" algn="l" rtl="0">
              <a:lnSpc>
                <a:spcPct val="100000"/>
              </a:lnSpc>
              <a:spcBef>
                <a:spcPts val="320"/>
              </a:spcBef>
              <a:spcAft>
                <a:spcPts val="0"/>
              </a:spcAft>
              <a:buClr>
                <a:schemeClr val="accent1"/>
              </a:buClr>
              <a:buSzPts val="1600"/>
              <a:buFont typeface="Arial"/>
              <a:buChar char="•"/>
            </a:pPr>
            <a:r>
              <a:rPr lang="fr-FR" sz="1600" dirty="0">
                <a:solidFill>
                  <a:srgbClr val="A5A5A5"/>
                </a:solidFill>
              </a:rPr>
              <a:t>Activer un lecteur préinscrit</a:t>
            </a:r>
            <a:endParaRPr dirty="0">
              <a:solidFill>
                <a:srgbClr val="A5A5A5"/>
              </a:solidFill>
            </a:endParaRPr>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Modifier la fiche d’un usager B</a:t>
            </a:r>
            <a:endParaRPr dirty="0">
              <a:solidFill>
                <a:srgbClr val="A5A5A5"/>
              </a:solidFill>
            </a:endParaRPr>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Prolonger la fiche d’un usager B</a:t>
            </a:r>
            <a:endParaRPr dirty="0"/>
          </a:p>
          <a:p>
            <a:pPr marL="742950" lvl="1" indent="-285750" algn="l" rtl="0">
              <a:lnSpc>
                <a:spcPct val="100000"/>
              </a:lnSpc>
              <a:spcBef>
                <a:spcPts val="320"/>
              </a:spcBef>
              <a:spcAft>
                <a:spcPts val="0"/>
              </a:spcAft>
              <a:buSzPts val="1600"/>
              <a:buChar char="•"/>
            </a:pPr>
            <a:r>
              <a:rPr lang="fr-FR" sz="1600" dirty="0">
                <a:solidFill>
                  <a:srgbClr val="A5A5A5"/>
                </a:solidFill>
              </a:rPr>
              <a:t>Convertir un usager U, S ou C en un usager B</a:t>
            </a:r>
            <a:endParaRPr dirty="0"/>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Demander une nouvelle impression de carte</a:t>
            </a:r>
            <a:endParaRPr dirty="0"/>
          </a:p>
          <a:p>
            <a:pPr marL="742950" lvl="1" indent="-285750" algn="l" rtl="0">
              <a:lnSpc>
                <a:spcPct val="100000"/>
              </a:lnSpc>
              <a:spcBef>
                <a:spcPts val="320"/>
              </a:spcBef>
              <a:spcAft>
                <a:spcPts val="0"/>
              </a:spcAft>
              <a:buSzPts val="1600"/>
              <a:buFont typeface="Arial"/>
              <a:buChar char="•"/>
            </a:pPr>
            <a:r>
              <a:rPr lang="fr-FR" sz="1600" b="1" dirty="0"/>
              <a:t>Usagers BX</a:t>
            </a:r>
            <a:endParaRPr b="1" dirty="0"/>
          </a:p>
          <a:p>
            <a:pPr marL="742950" lvl="1" indent="-196850" algn="l" rtl="0">
              <a:lnSpc>
                <a:spcPct val="100000"/>
              </a:lnSpc>
              <a:spcBef>
                <a:spcPts val="280"/>
              </a:spcBef>
              <a:spcAft>
                <a:spcPts val="0"/>
              </a:spcAft>
              <a:buClr>
                <a:schemeClr val="accent1"/>
              </a:buClr>
              <a:buSzPts val="1400"/>
              <a:buFont typeface="Arial"/>
              <a:buNone/>
            </a:pPr>
            <a:endParaRPr sz="1400" b="1" dirty="0">
              <a:solidFill>
                <a:srgbClr val="D1D1C8"/>
              </a:solidFill>
            </a:endParaRPr>
          </a:p>
          <a:p>
            <a:pPr marL="742950" lvl="1" indent="-184150" algn="l" rtl="0">
              <a:lnSpc>
                <a:spcPct val="100000"/>
              </a:lnSpc>
              <a:spcBef>
                <a:spcPts val="320"/>
              </a:spcBef>
              <a:spcAft>
                <a:spcPts val="0"/>
              </a:spcAft>
              <a:buClr>
                <a:schemeClr val="accent1"/>
              </a:buClr>
              <a:buSzPts val="1600"/>
              <a:buFont typeface="Arial"/>
              <a:buNone/>
            </a:pPr>
            <a:endParaRPr sz="1600" b="1" dirty="0">
              <a:solidFill>
                <a:srgbClr val="D1D1C8"/>
              </a:solidFill>
            </a:endParaRPr>
          </a:p>
          <a:p>
            <a:pPr marL="0" lvl="0" indent="0" algn="l" rtl="0">
              <a:lnSpc>
                <a:spcPct val="100000"/>
              </a:lnSpc>
              <a:spcBef>
                <a:spcPts val="300"/>
              </a:spcBef>
              <a:spcAft>
                <a:spcPts val="0"/>
              </a:spcAft>
              <a:buClr>
                <a:schemeClr val="dk1"/>
              </a:buClr>
              <a:buSzPts val="1500"/>
              <a:buNone/>
            </a:pPr>
            <a:endParaRPr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p73"/>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a:t>Usagers BX</a:t>
            </a:r>
            <a:endParaRPr/>
          </a:p>
        </p:txBody>
      </p:sp>
      <p:sp>
        <p:nvSpPr>
          <p:cNvPr id="669" name="Google Shape;669;p73"/>
          <p:cNvSpPr txBox="1">
            <a:spLocks noGrp="1"/>
          </p:cNvSpPr>
          <p:nvPr>
            <p:ph type="body" idx="1"/>
          </p:nvPr>
        </p:nvSpPr>
        <p:spPr>
          <a:xfrm>
            <a:off x="315665" y="896112"/>
            <a:ext cx="8391642" cy="3917793"/>
          </a:xfrm>
          <a:prstGeom prst="rect">
            <a:avLst/>
          </a:prstGeom>
          <a:noFill/>
          <a:ln>
            <a:noFill/>
          </a:ln>
        </p:spPr>
        <p:txBody>
          <a:bodyPr spcFirstLastPara="1" wrap="square" lIns="91425" tIns="45700" rIns="91425" bIns="45700" anchor="t" anchorCtr="0">
            <a:noAutofit/>
          </a:bodyPr>
          <a:lstStyle/>
          <a:p>
            <a:pPr marL="457200" marR="0" lvl="0" indent="-323850" algn="l" rtl="0">
              <a:lnSpc>
                <a:spcPct val="100000"/>
              </a:lnSpc>
              <a:spcBef>
                <a:spcPts val="300"/>
              </a:spcBef>
              <a:spcAft>
                <a:spcPts val="0"/>
              </a:spcAft>
              <a:buClr>
                <a:schemeClr val="accent1"/>
              </a:buClr>
              <a:buSzPts val="1500"/>
              <a:buFont typeface="Noto Sans Symbols"/>
              <a:buChar char="⮚"/>
            </a:pPr>
            <a:r>
              <a:rPr lang="fr-FR" dirty="0"/>
              <a:t>Ne fréquentent pas nos bibliothèques</a:t>
            </a: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a:p>
            <a:pPr marL="457200" marR="0" lvl="0" indent="-323850" algn="l" rtl="0">
              <a:lnSpc>
                <a:spcPct val="100000"/>
              </a:lnSpc>
              <a:spcBef>
                <a:spcPts val="300"/>
              </a:spcBef>
              <a:spcAft>
                <a:spcPts val="0"/>
              </a:spcAft>
              <a:buClr>
                <a:schemeClr val="accent1"/>
              </a:buClr>
              <a:buSzPts val="1500"/>
              <a:buFont typeface="Noto Sans Symbols"/>
              <a:buChar char="⮚"/>
            </a:pPr>
            <a:r>
              <a:rPr lang="fr-FR" dirty="0"/>
              <a:t>On ne fournit pas de mot de passe</a:t>
            </a:r>
            <a:endParaRPr dirty="0"/>
          </a:p>
          <a:p>
            <a:pPr marL="914400" lvl="1" indent="-323850" algn="l" rtl="0">
              <a:lnSpc>
                <a:spcPct val="100000"/>
              </a:lnSpc>
              <a:spcBef>
                <a:spcPts val="300"/>
              </a:spcBef>
              <a:spcAft>
                <a:spcPts val="0"/>
              </a:spcAft>
              <a:buSzPts val="1500"/>
              <a:buChar char="•"/>
            </a:pPr>
            <a:r>
              <a:rPr lang="fr-FR" sz="1600" dirty="0">
                <a:solidFill>
                  <a:schemeClr val="dk1"/>
                </a:solidFill>
              </a:rPr>
              <a:t>Ils font appel à nos services pour essentiellement de la fourniture de documents appartenant ou non aux bibliothèques. </a:t>
            </a:r>
            <a:endParaRPr dirty="0"/>
          </a:p>
          <a:p>
            <a:pPr marL="914400" lvl="1" indent="-323850" algn="l" rtl="0">
              <a:lnSpc>
                <a:spcPct val="100000"/>
              </a:lnSpc>
              <a:spcBef>
                <a:spcPts val="300"/>
              </a:spcBef>
              <a:spcAft>
                <a:spcPts val="0"/>
              </a:spcAft>
              <a:buSzPts val="1500"/>
              <a:buChar char="•"/>
            </a:pPr>
            <a:r>
              <a:rPr lang="fr-FR" sz="1600" dirty="0">
                <a:solidFill>
                  <a:schemeClr val="dk1"/>
                </a:solidFill>
              </a:rPr>
              <a:t>Ils ne paient pas de frais d’inscription, mais la fourniture des documents leur est facturée.</a:t>
            </a:r>
            <a:endParaRPr dirty="0"/>
          </a:p>
          <a:p>
            <a:pPr marL="914400" lvl="1" indent="-323850" algn="l" rtl="0">
              <a:lnSpc>
                <a:spcPct val="100000"/>
              </a:lnSpc>
              <a:spcBef>
                <a:spcPts val="300"/>
              </a:spcBef>
              <a:spcAft>
                <a:spcPts val="0"/>
              </a:spcAft>
              <a:buSzPts val="1500"/>
              <a:buChar char="•"/>
            </a:pPr>
            <a:r>
              <a:rPr lang="fr-FR" sz="1600" dirty="0">
                <a:solidFill>
                  <a:schemeClr val="dk1"/>
                </a:solidFill>
              </a:rPr>
              <a:t>Les BX ne peuvent pas s’identifier sur Primo.</a:t>
            </a:r>
            <a:endParaRPr dirty="0"/>
          </a:p>
          <a:p>
            <a:pPr marL="914400" lvl="1" indent="-323850" algn="l" rtl="0">
              <a:lnSpc>
                <a:spcPct val="100000"/>
              </a:lnSpc>
              <a:spcBef>
                <a:spcPts val="300"/>
              </a:spcBef>
              <a:spcAft>
                <a:spcPts val="0"/>
              </a:spcAft>
              <a:buSzPts val="1500"/>
              <a:buChar char="•"/>
            </a:pPr>
            <a:r>
              <a:rPr lang="fr-FR" sz="1600" dirty="0">
                <a:solidFill>
                  <a:schemeClr val="dk1"/>
                </a:solidFill>
              </a:rPr>
              <a:t>« BX » = inscrit en Bibliothèque, </a:t>
            </a:r>
            <a:r>
              <a:rPr lang="fr-FR" sz="1600" dirty="0" err="1">
                <a:solidFill>
                  <a:schemeClr val="dk1"/>
                </a:solidFill>
              </a:rPr>
              <a:t>e</a:t>
            </a:r>
            <a:r>
              <a:rPr lang="fr-FR" sz="1600" u="sng" dirty="0" err="1">
                <a:solidFill>
                  <a:schemeClr val="dk1"/>
                </a:solidFill>
              </a:rPr>
              <a:t>X</a:t>
            </a:r>
            <a:r>
              <a:rPr lang="fr-FR" sz="1600" dirty="0" err="1">
                <a:solidFill>
                  <a:schemeClr val="dk1"/>
                </a:solidFill>
              </a:rPr>
              <a:t>clu</a:t>
            </a:r>
            <a:r>
              <a:rPr lang="fr-FR" sz="1600" dirty="0">
                <a:solidFill>
                  <a:schemeClr val="dk1"/>
                </a:solidFill>
              </a:rPr>
              <a:t> de l’authentification.</a:t>
            </a: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solidFill>
                <a:schemeClr val="dk1"/>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74"/>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dirty="0"/>
              <a:t>Usagers BX</a:t>
            </a:r>
            <a:endParaRPr dirty="0"/>
          </a:p>
        </p:txBody>
      </p:sp>
      <p:sp>
        <p:nvSpPr>
          <p:cNvPr id="675" name="Google Shape;675;p74"/>
          <p:cNvSpPr txBox="1">
            <a:spLocks noGrp="1"/>
          </p:cNvSpPr>
          <p:nvPr>
            <p:ph type="body" idx="1"/>
          </p:nvPr>
        </p:nvSpPr>
        <p:spPr>
          <a:xfrm>
            <a:off x="315665" y="678287"/>
            <a:ext cx="7892876" cy="442032"/>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460"/>
              </a:spcBef>
              <a:spcAft>
                <a:spcPts val="0"/>
              </a:spcAft>
              <a:buClr>
                <a:schemeClr val="dk1"/>
              </a:buClr>
              <a:buSzPts val="2300"/>
              <a:buFont typeface="Arial"/>
              <a:buNone/>
            </a:pPr>
            <a:r>
              <a:rPr lang="fr-FR" dirty="0"/>
              <a:t>Inscription</a:t>
            </a:r>
            <a:endParaRPr dirty="0"/>
          </a:p>
        </p:txBody>
      </p:sp>
      <p:sp>
        <p:nvSpPr>
          <p:cNvPr id="676" name="Google Shape;676;p74"/>
          <p:cNvSpPr txBox="1">
            <a:spLocks noGrp="1"/>
          </p:cNvSpPr>
          <p:nvPr>
            <p:ph type="body" idx="2"/>
          </p:nvPr>
        </p:nvSpPr>
        <p:spPr>
          <a:xfrm>
            <a:off x="376179" y="1201098"/>
            <a:ext cx="8391642" cy="3805404"/>
          </a:xfrm>
          <a:prstGeom prst="rect">
            <a:avLst/>
          </a:prstGeom>
          <a:noFill/>
          <a:ln>
            <a:noFill/>
          </a:ln>
        </p:spPr>
        <p:txBody>
          <a:bodyPr spcFirstLastPara="1" wrap="square" lIns="91425" tIns="45700" rIns="91425" bIns="45700" anchor="t" anchorCtr="0">
            <a:noAutofit/>
          </a:bodyPr>
          <a:lstStyle/>
          <a:p>
            <a:pPr marL="457200" marR="0" lvl="0" indent="-323850" algn="l" rtl="0">
              <a:lnSpc>
                <a:spcPct val="100000"/>
              </a:lnSpc>
              <a:spcBef>
                <a:spcPts val="300"/>
              </a:spcBef>
              <a:spcAft>
                <a:spcPts val="0"/>
              </a:spcAft>
              <a:buClr>
                <a:schemeClr val="accent1"/>
              </a:buClr>
              <a:buSzPts val="1500"/>
              <a:buFont typeface="Noto Sans Symbols"/>
              <a:buChar char="⮚"/>
            </a:pPr>
            <a:r>
              <a:rPr lang="fr-FR" dirty="0"/>
              <a:t>Aller sur la page </a:t>
            </a:r>
            <a:r>
              <a:rPr lang="fr-FR" i="1" dirty="0"/>
              <a:t>Manage Patron Services </a:t>
            </a:r>
            <a:r>
              <a:rPr lang="fr-FR" dirty="0"/>
              <a:t>et cliquer sur </a:t>
            </a:r>
            <a:r>
              <a:rPr lang="fr-FR" i="1" dirty="0" err="1"/>
              <a:t>Register</a:t>
            </a:r>
            <a:r>
              <a:rPr lang="fr-FR" i="1" dirty="0"/>
              <a:t> New User</a:t>
            </a:r>
          </a:p>
          <a:p>
            <a:pPr marL="457200" marR="0" lvl="0" indent="-323850" algn="l" rtl="0">
              <a:lnSpc>
                <a:spcPct val="100000"/>
              </a:lnSpc>
              <a:spcBef>
                <a:spcPts val="300"/>
              </a:spcBef>
              <a:spcAft>
                <a:spcPts val="0"/>
              </a:spcAft>
              <a:buClr>
                <a:schemeClr val="accent1"/>
              </a:buClr>
              <a:buSzPts val="1500"/>
              <a:buFont typeface="Noto Sans Symbols"/>
              <a:buChar char="⮚"/>
            </a:pPr>
            <a:r>
              <a:rPr lang="fr-FR" dirty="0"/>
              <a:t>Dans le pavé </a:t>
            </a:r>
            <a:r>
              <a:rPr lang="fr-FR" i="1" dirty="0"/>
              <a:t>USER INFORMATION </a:t>
            </a:r>
            <a:r>
              <a:rPr lang="fr-FR" dirty="0"/>
              <a:t>:</a:t>
            </a:r>
            <a:endParaRPr lang="fr-FR" i="1" dirty="0">
              <a:solidFill>
                <a:schemeClr val="accent1"/>
              </a:solidFill>
            </a:endParaRPr>
          </a:p>
          <a:p>
            <a:pPr lvl="1">
              <a:buFont typeface="Arial" panose="020B0604020202020204" pitchFamily="34" charset="0"/>
              <a:buChar char="•"/>
            </a:pPr>
            <a:r>
              <a:rPr lang="fr-FR" dirty="0">
                <a:solidFill>
                  <a:schemeClr val="tx1"/>
                </a:solidFill>
              </a:rPr>
              <a:t>Nouveau numéro B (</a:t>
            </a:r>
            <a:r>
              <a:rPr lang="fr-FR" i="1" dirty="0" err="1">
                <a:solidFill>
                  <a:schemeClr val="tx1"/>
                </a:solidFill>
              </a:rPr>
              <a:t>Primary</a:t>
            </a:r>
            <a:r>
              <a:rPr lang="fr-FR" i="1" dirty="0">
                <a:solidFill>
                  <a:schemeClr val="tx1"/>
                </a:solidFill>
              </a:rPr>
              <a:t> identifier</a:t>
            </a:r>
            <a:r>
              <a:rPr lang="fr-FR" dirty="0">
                <a:solidFill>
                  <a:schemeClr val="tx1"/>
                </a:solidFill>
              </a:rPr>
              <a:t>) automatiquement généré par Alma</a:t>
            </a:r>
            <a:endParaRPr dirty="0">
              <a:solidFill>
                <a:schemeClr val="tx1"/>
              </a:solidFill>
            </a:endParaRPr>
          </a:p>
          <a:p>
            <a:pPr lvl="1">
              <a:buFont typeface="Arial" panose="020B0604020202020204" pitchFamily="34" charset="0"/>
              <a:buChar char="•"/>
            </a:pPr>
            <a:r>
              <a:rPr lang="fr-FR" u="sng" dirty="0">
                <a:solidFill>
                  <a:schemeClr val="tx1"/>
                </a:solidFill>
              </a:rPr>
              <a:t>Remplacer</a:t>
            </a:r>
            <a:r>
              <a:rPr lang="fr-FR" dirty="0">
                <a:solidFill>
                  <a:schemeClr val="tx1"/>
                </a:solidFill>
              </a:rPr>
              <a:t> le préfixe </a:t>
            </a:r>
            <a:r>
              <a:rPr lang="fr-FR" b="1" dirty="0">
                <a:solidFill>
                  <a:schemeClr val="tx1"/>
                </a:solidFill>
              </a:rPr>
              <a:t>B</a:t>
            </a:r>
            <a:r>
              <a:rPr lang="fr-FR" dirty="0">
                <a:solidFill>
                  <a:schemeClr val="tx1"/>
                </a:solidFill>
              </a:rPr>
              <a:t> du </a:t>
            </a:r>
            <a:r>
              <a:rPr lang="fr-FR" i="1" dirty="0" err="1">
                <a:solidFill>
                  <a:schemeClr val="tx1"/>
                </a:solidFill>
              </a:rPr>
              <a:t>Primary</a:t>
            </a:r>
            <a:r>
              <a:rPr lang="fr-FR" i="1" dirty="0">
                <a:solidFill>
                  <a:schemeClr val="tx1"/>
                </a:solidFill>
              </a:rPr>
              <a:t> identifier</a:t>
            </a:r>
            <a:r>
              <a:rPr lang="fr-FR" dirty="0">
                <a:solidFill>
                  <a:schemeClr val="tx1"/>
                </a:solidFill>
              </a:rPr>
              <a:t> par </a:t>
            </a:r>
            <a:r>
              <a:rPr lang="fr-FR" b="1" dirty="0">
                <a:solidFill>
                  <a:schemeClr val="tx1"/>
                </a:solidFill>
              </a:rPr>
              <a:t>BX</a:t>
            </a:r>
            <a:endParaRPr dirty="0">
              <a:solidFill>
                <a:schemeClr val="tx1"/>
              </a:solidFill>
            </a:endParaRPr>
          </a:p>
          <a:p>
            <a:pPr lvl="1">
              <a:buFont typeface="Arial" panose="020B0604020202020204" pitchFamily="34" charset="0"/>
              <a:buChar char="•"/>
            </a:pPr>
            <a:r>
              <a:rPr lang="fr-FR" dirty="0">
                <a:solidFill>
                  <a:schemeClr val="tx1"/>
                </a:solidFill>
              </a:rPr>
              <a:t>Remplir les champs </a:t>
            </a:r>
            <a:r>
              <a:rPr lang="fr-FR" u="sng" dirty="0">
                <a:solidFill>
                  <a:schemeClr val="tx1"/>
                </a:solidFill>
              </a:rPr>
              <a:t>obligatoires et/ou nécessaires</a:t>
            </a:r>
            <a:r>
              <a:rPr lang="fr-FR" dirty="0">
                <a:solidFill>
                  <a:schemeClr val="tx1"/>
                </a:solidFill>
              </a:rPr>
              <a:t> :</a:t>
            </a:r>
            <a:endParaRPr dirty="0">
              <a:solidFill>
                <a:schemeClr val="tx1"/>
              </a:solidFill>
            </a:endParaRPr>
          </a:p>
          <a:p>
            <a:pPr lvl="2">
              <a:buSzPct val="80000"/>
              <a:buFont typeface="Wingdings" panose="05000000000000000000" pitchFamily="2" charset="2"/>
              <a:buChar char="§"/>
            </a:pPr>
            <a:r>
              <a:rPr lang="fr-FR" sz="1300" i="1" dirty="0">
                <a:solidFill>
                  <a:schemeClr val="dk1"/>
                </a:solidFill>
              </a:rPr>
              <a:t>First </a:t>
            </a:r>
            <a:r>
              <a:rPr lang="fr-FR" sz="1300" i="1" dirty="0" err="1">
                <a:solidFill>
                  <a:schemeClr val="dk1"/>
                </a:solidFill>
              </a:rPr>
              <a:t>name</a:t>
            </a:r>
            <a:r>
              <a:rPr lang="fr-FR" sz="1300" i="1" dirty="0">
                <a:solidFill>
                  <a:schemeClr val="dk1"/>
                </a:solidFill>
              </a:rPr>
              <a:t>, Last </a:t>
            </a:r>
            <a:r>
              <a:rPr lang="fr-FR" sz="1300" i="1" dirty="0" err="1">
                <a:solidFill>
                  <a:schemeClr val="dk1"/>
                </a:solidFill>
              </a:rPr>
              <a:t>name</a:t>
            </a:r>
            <a:endParaRPr sz="1300" i="1" dirty="0">
              <a:solidFill>
                <a:schemeClr val="dk1"/>
              </a:solidFill>
            </a:endParaRPr>
          </a:p>
          <a:p>
            <a:pPr lvl="2">
              <a:buSzPct val="80000"/>
              <a:buFont typeface="Wingdings" panose="05000000000000000000" pitchFamily="2" charset="2"/>
              <a:buChar char="§"/>
            </a:pPr>
            <a:r>
              <a:rPr lang="fr-FR" sz="1300" i="1" dirty="0">
                <a:solidFill>
                  <a:schemeClr val="dk1"/>
                </a:solidFill>
              </a:rPr>
              <a:t>Job </a:t>
            </a:r>
            <a:r>
              <a:rPr lang="fr-FR" sz="1300" i="1" dirty="0" err="1">
                <a:solidFill>
                  <a:schemeClr val="dk1"/>
                </a:solidFill>
              </a:rPr>
              <a:t>category</a:t>
            </a:r>
            <a:r>
              <a:rPr lang="fr-FR" sz="1300" i="1" dirty="0">
                <a:solidFill>
                  <a:schemeClr val="dk1"/>
                </a:solidFill>
              </a:rPr>
              <a:t> </a:t>
            </a:r>
            <a:r>
              <a:rPr lang="fr-FR" sz="1300" dirty="0">
                <a:solidFill>
                  <a:schemeClr val="dk1"/>
                </a:solidFill>
              </a:rPr>
              <a:t>: </a:t>
            </a:r>
            <a:r>
              <a:rPr lang="fr-FR" sz="1300" dirty="0"/>
              <a:t>choisir « SOCIETE, ENTREPRISE, PROFESSION JURIDIQUE » ou « AUCUN »</a:t>
            </a:r>
            <a:endParaRPr dirty="0"/>
          </a:p>
          <a:p>
            <a:pPr lvl="2">
              <a:buSzPct val="80000"/>
              <a:buFont typeface="Wingdings" panose="05000000000000000000" pitchFamily="2" charset="2"/>
              <a:buChar char="§"/>
            </a:pPr>
            <a:r>
              <a:rPr lang="fr-FR" sz="1300" i="1" dirty="0">
                <a:solidFill>
                  <a:schemeClr val="dk1"/>
                </a:solidFill>
              </a:rPr>
              <a:t>Job description </a:t>
            </a:r>
            <a:r>
              <a:rPr lang="fr-FR" sz="1300" dirty="0">
                <a:solidFill>
                  <a:schemeClr val="dk1"/>
                </a:solidFill>
              </a:rPr>
              <a:t>: </a:t>
            </a:r>
            <a:r>
              <a:rPr lang="fr-FR" sz="1300" dirty="0"/>
              <a:t>préciser le nom de la société, de l’entreprise ou la profession : médecin, avocat, …</a:t>
            </a:r>
            <a:endParaRPr sz="1300" i="1" dirty="0">
              <a:solidFill>
                <a:schemeClr val="dk1"/>
              </a:solidFill>
            </a:endParaRPr>
          </a:p>
          <a:p>
            <a:pPr lvl="2">
              <a:buSzPct val="80000"/>
              <a:buFont typeface="Wingdings" panose="05000000000000000000" pitchFamily="2" charset="2"/>
              <a:buChar char="§"/>
            </a:pPr>
            <a:r>
              <a:rPr lang="fr-FR" sz="1300" i="1" dirty="0">
                <a:solidFill>
                  <a:schemeClr val="dk1"/>
                </a:solidFill>
              </a:rPr>
              <a:t>User group </a:t>
            </a:r>
            <a:r>
              <a:rPr lang="fr-FR" sz="1300" dirty="0">
                <a:solidFill>
                  <a:schemeClr val="dk1"/>
                </a:solidFill>
              </a:rPr>
              <a:t>: </a:t>
            </a:r>
            <a:r>
              <a:rPr lang="fr-FR" sz="1300" dirty="0"/>
              <a:t>choisir « Usager BX – PIB »</a:t>
            </a:r>
            <a:endParaRPr dirty="0"/>
          </a:p>
          <a:p>
            <a:pPr lvl="2">
              <a:buSzPct val="80000"/>
              <a:buFont typeface="Wingdings" panose="05000000000000000000" pitchFamily="2" charset="2"/>
              <a:buChar char="§"/>
            </a:pPr>
            <a:r>
              <a:rPr lang="fr-FR" sz="1300" i="1" dirty="0">
                <a:solidFill>
                  <a:schemeClr val="dk1"/>
                </a:solidFill>
              </a:rPr>
              <a:t>Birth date : </a:t>
            </a:r>
            <a:r>
              <a:rPr lang="fr-FR" sz="1300" dirty="0">
                <a:solidFill>
                  <a:schemeClr val="dk1"/>
                </a:solidFill>
              </a:rPr>
              <a:t>1er janvier de l’année de naissance (ex. : 01/01/2002)</a:t>
            </a:r>
            <a:endParaRPr dirty="0"/>
          </a:p>
          <a:p>
            <a:pPr lvl="2">
              <a:buSzPct val="80000"/>
              <a:buFont typeface="Wingdings" panose="05000000000000000000" pitchFamily="2" charset="2"/>
              <a:buChar char="§"/>
            </a:pPr>
            <a:r>
              <a:rPr lang="fr-FR" sz="1300" i="1" dirty="0">
                <a:solidFill>
                  <a:schemeClr val="dk1"/>
                </a:solidFill>
              </a:rPr>
              <a:t>Expiration date </a:t>
            </a:r>
            <a:r>
              <a:rPr lang="fr-FR" sz="1300" dirty="0">
                <a:solidFill>
                  <a:schemeClr val="dk1"/>
                </a:solidFill>
              </a:rPr>
              <a:t>: </a:t>
            </a:r>
            <a:r>
              <a:rPr lang="fr-FR" sz="1300" dirty="0"/>
              <a:t>1 an à partir de la date d’inscription</a:t>
            </a:r>
            <a:endParaRPr dirty="0"/>
          </a:p>
          <a:p>
            <a:pPr lvl="2">
              <a:buSzPct val="80000"/>
              <a:buFont typeface="Wingdings" panose="05000000000000000000" pitchFamily="2" charset="2"/>
              <a:buChar char="§"/>
            </a:pPr>
            <a:r>
              <a:rPr lang="fr-FR" sz="1300" i="1" dirty="0">
                <a:solidFill>
                  <a:schemeClr val="dk1"/>
                </a:solidFill>
              </a:rPr>
              <a:t>Purge date </a:t>
            </a:r>
            <a:r>
              <a:rPr lang="fr-FR" sz="1300" dirty="0">
                <a:solidFill>
                  <a:schemeClr val="dk1"/>
                </a:solidFill>
              </a:rPr>
              <a:t>: </a:t>
            </a:r>
            <a:r>
              <a:rPr lang="fr-FR" sz="1300" dirty="0">
                <a:solidFill>
                  <a:srgbClr val="C00000"/>
                </a:solidFill>
              </a:rPr>
              <a:t>ne pas la compléter</a:t>
            </a:r>
            <a:endParaRPr dirty="0"/>
          </a:p>
          <a:p>
            <a:pPr lvl="2">
              <a:buSzPct val="80000"/>
              <a:buFont typeface="Wingdings" panose="05000000000000000000" pitchFamily="2" charset="2"/>
              <a:buChar char="§"/>
            </a:pPr>
            <a:r>
              <a:rPr lang="fr-FR" sz="1300" i="1" dirty="0">
                <a:solidFill>
                  <a:schemeClr val="dk1"/>
                </a:solidFill>
              </a:rPr>
              <a:t>Resource Sharing Library</a:t>
            </a:r>
            <a:endParaRPr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74"/>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dirty="0"/>
              <a:t>Usagers BX</a:t>
            </a:r>
            <a:endParaRPr dirty="0"/>
          </a:p>
        </p:txBody>
      </p:sp>
      <p:sp>
        <p:nvSpPr>
          <p:cNvPr id="675" name="Google Shape;675;p74"/>
          <p:cNvSpPr txBox="1">
            <a:spLocks noGrp="1"/>
          </p:cNvSpPr>
          <p:nvPr>
            <p:ph type="body" idx="1"/>
          </p:nvPr>
        </p:nvSpPr>
        <p:spPr>
          <a:xfrm>
            <a:off x="315665" y="678287"/>
            <a:ext cx="7892876" cy="442032"/>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460"/>
              </a:spcBef>
              <a:spcAft>
                <a:spcPts val="0"/>
              </a:spcAft>
              <a:buClr>
                <a:schemeClr val="dk1"/>
              </a:buClr>
              <a:buSzPts val="2300"/>
              <a:buFont typeface="Arial"/>
              <a:buNone/>
            </a:pPr>
            <a:r>
              <a:rPr lang="fr-FR" dirty="0"/>
              <a:t>Inscription</a:t>
            </a:r>
            <a:endParaRPr dirty="0"/>
          </a:p>
        </p:txBody>
      </p:sp>
      <p:sp>
        <p:nvSpPr>
          <p:cNvPr id="676" name="Google Shape;676;p74"/>
          <p:cNvSpPr txBox="1">
            <a:spLocks noGrp="1"/>
          </p:cNvSpPr>
          <p:nvPr>
            <p:ph type="body" idx="2"/>
          </p:nvPr>
        </p:nvSpPr>
        <p:spPr>
          <a:xfrm>
            <a:off x="376179" y="1201098"/>
            <a:ext cx="8391642" cy="3805404"/>
          </a:xfrm>
          <a:prstGeom prst="rect">
            <a:avLst/>
          </a:prstGeom>
          <a:noFill/>
          <a:ln>
            <a:noFill/>
          </a:ln>
        </p:spPr>
        <p:txBody>
          <a:bodyPr spcFirstLastPara="1" wrap="square" lIns="91425" tIns="45700" rIns="91425" bIns="45700" anchor="t" anchorCtr="0">
            <a:noAutofit/>
          </a:bodyPr>
          <a:lstStyle/>
          <a:p>
            <a:pPr marL="457200" marR="0" lvl="0" indent="-323850" algn="l" rtl="0">
              <a:lnSpc>
                <a:spcPct val="100000"/>
              </a:lnSpc>
              <a:spcBef>
                <a:spcPts val="300"/>
              </a:spcBef>
              <a:spcAft>
                <a:spcPts val="0"/>
              </a:spcAft>
              <a:buClr>
                <a:schemeClr val="accent1"/>
              </a:buClr>
              <a:buSzPts val="1500"/>
              <a:buFont typeface="Noto Sans Symbols"/>
              <a:buChar char="⮚"/>
            </a:pPr>
            <a:r>
              <a:rPr lang="fr-FR" dirty="0"/>
              <a:t>Champ </a:t>
            </a:r>
            <a:r>
              <a:rPr lang="fr-FR" i="1" dirty="0"/>
              <a:t>Middle Name </a:t>
            </a:r>
            <a:r>
              <a:rPr lang="fr-FR" dirty="0"/>
              <a:t>: Nom+4 chiffres au hasard</a:t>
            </a:r>
            <a:endParaRPr lang="fr-FR" i="1" dirty="0"/>
          </a:p>
          <a:p>
            <a:pPr marL="457200" marR="0" lvl="0" indent="-323850" algn="l" rtl="0">
              <a:lnSpc>
                <a:spcPct val="100000"/>
              </a:lnSpc>
              <a:spcBef>
                <a:spcPts val="300"/>
              </a:spcBef>
              <a:spcAft>
                <a:spcPts val="0"/>
              </a:spcAft>
              <a:buClr>
                <a:schemeClr val="accent1"/>
              </a:buClr>
              <a:buSzPts val="1500"/>
              <a:buFont typeface="Noto Sans Symbols"/>
              <a:buChar char="⮚"/>
            </a:pPr>
            <a:endParaRPr sz="1300" dirty="0">
              <a:solidFill>
                <a:schemeClr val="dk1"/>
              </a:solidFill>
            </a:endParaRPr>
          </a:p>
        </p:txBody>
      </p:sp>
      <p:pic>
        <p:nvPicPr>
          <p:cNvPr id="4" name="Image 3">
            <a:extLst>
              <a:ext uri="{FF2B5EF4-FFF2-40B4-BE49-F238E27FC236}">
                <a16:creationId xmlns:a16="http://schemas.microsoft.com/office/drawing/2014/main" id="{6B7F3D16-D421-6DF0-F740-2683798991B7}"/>
              </a:ext>
            </a:extLst>
          </p:cNvPr>
          <p:cNvPicPr>
            <a:picLocks noChangeAspect="1"/>
          </p:cNvPicPr>
          <p:nvPr/>
        </p:nvPicPr>
        <p:blipFill>
          <a:blip r:embed="rId3"/>
          <a:stretch>
            <a:fillRect/>
          </a:stretch>
        </p:blipFill>
        <p:spPr>
          <a:xfrm>
            <a:off x="451622" y="1795118"/>
            <a:ext cx="8240755" cy="2157451"/>
          </a:xfrm>
          <a:prstGeom prst="rect">
            <a:avLst/>
          </a:prstGeom>
          <a:ln>
            <a:solidFill>
              <a:schemeClr val="tx1"/>
            </a:solidFill>
          </a:ln>
        </p:spPr>
      </p:pic>
    </p:spTree>
    <p:extLst>
      <p:ext uri="{BB962C8B-B14F-4D97-AF65-F5344CB8AC3E}">
        <p14:creationId xmlns:p14="http://schemas.microsoft.com/office/powerpoint/2010/main" val="100393137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74"/>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dirty="0"/>
              <a:t>Usagers BX</a:t>
            </a:r>
            <a:endParaRPr dirty="0"/>
          </a:p>
        </p:txBody>
      </p:sp>
      <p:sp>
        <p:nvSpPr>
          <p:cNvPr id="675" name="Google Shape;675;p74"/>
          <p:cNvSpPr txBox="1">
            <a:spLocks noGrp="1"/>
          </p:cNvSpPr>
          <p:nvPr>
            <p:ph type="body" idx="1"/>
          </p:nvPr>
        </p:nvSpPr>
        <p:spPr>
          <a:xfrm>
            <a:off x="315665" y="678287"/>
            <a:ext cx="7892876" cy="442032"/>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460"/>
              </a:spcBef>
              <a:spcAft>
                <a:spcPts val="0"/>
              </a:spcAft>
              <a:buClr>
                <a:schemeClr val="dk1"/>
              </a:buClr>
              <a:buSzPts val="2300"/>
              <a:buFont typeface="Arial"/>
              <a:buNone/>
            </a:pPr>
            <a:r>
              <a:rPr lang="fr-FR" dirty="0"/>
              <a:t>Inscription</a:t>
            </a:r>
            <a:endParaRPr dirty="0"/>
          </a:p>
        </p:txBody>
      </p:sp>
      <p:sp>
        <p:nvSpPr>
          <p:cNvPr id="676" name="Google Shape;676;p74"/>
          <p:cNvSpPr txBox="1">
            <a:spLocks noGrp="1"/>
          </p:cNvSpPr>
          <p:nvPr>
            <p:ph type="body" idx="2"/>
          </p:nvPr>
        </p:nvSpPr>
        <p:spPr>
          <a:xfrm>
            <a:off x="376179" y="1201098"/>
            <a:ext cx="8391642" cy="3805404"/>
          </a:xfrm>
          <a:prstGeom prst="rect">
            <a:avLst/>
          </a:prstGeom>
          <a:noFill/>
          <a:ln>
            <a:noFill/>
          </a:ln>
        </p:spPr>
        <p:txBody>
          <a:bodyPr spcFirstLastPara="1" wrap="square" lIns="91425" tIns="45700" rIns="91425" bIns="45700" anchor="t" anchorCtr="0">
            <a:noAutofit/>
          </a:bodyPr>
          <a:lstStyle/>
          <a:p>
            <a:pPr lvl="0"/>
            <a:r>
              <a:rPr lang="fr-FR" dirty="0"/>
              <a:t>Dans le pavé </a:t>
            </a:r>
            <a:r>
              <a:rPr lang="fr-FR" i="1" dirty="0"/>
              <a:t>USER MANAGEMENT INFORMATION :</a:t>
            </a:r>
          </a:p>
          <a:p>
            <a:pPr lvl="1"/>
            <a:r>
              <a:rPr lang="fr-FR" i="1" dirty="0">
                <a:solidFill>
                  <a:schemeClr val="tx1"/>
                </a:solidFill>
              </a:rPr>
              <a:t>Patron has </a:t>
            </a:r>
            <a:r>
              <a:rPr lang="fr-FR" i="1" dirty="0" err="1">
                <a:solidFill>
                  <a:schemeClr val="tx1"/>
                </a:solidFill>
              </a:rPr>
              <a:t>institutional</a:t>
            </a:r>
            <a:r>
              <a:rPr lang="fr-FR" i="1" dirty="0">
                <a:solidFill>
                  <a:schemeClr val="tx1"/>
                </a:solidFill>
              </a:rPr>
              <a:t> record : </a:t>
            </a:r>
            <a:r>
              <a:rPr lang="fr-FR" dirty="0">
                <a:solidFill>
                  <a:schemeClr val="tx1"/>
                </a:solidFill>
              </a:rPr>
              <a:t>cocher</a:t>
            </a:r>
            <a:r>
              <a:rPr lang="fr-FR" i="1" dirty="0">
                <a:solidFill>
                  <a:schemeClr val="tx1"/>
                </a:solidFill>
              </a:rPr>
              <a:t> « No »</a:t>
            </a:r>
          </a:p>
          <a:p>
            <a:pPr lvl="1"/>
            <a:r>
              <a:rPr lang="fr-FR" i="1" dirty="0" err="1">
                <a:solidFill>
                  <a:schemeClr val="tx1"/>
                </a:solidFill>
              </a:rPr>
              <a:t>Password</a:t>
            </a:r>
            <a:r>
              <a:rPr lang="fr-FR" i="1" dirty="0">
                <a:solidFill>
                  <a:schemeClr val="tx1"/>
                </a:solidFill>
              </a:rPr>
              <a:t> : </a:t>
            </a:r>
            <a:r>
              <a:rPr lang="fr-FR" dirty="0">
                <a:solidFill>
                  <a:schemeClr val="tx1"/>
                </a:solidFill>
              </a:rPr>
              <a:t>copier ce qui a été mis en </a:t>
            </a:r>
            <a:r>
              <a:rPr lang="fr-FR" i="1" dirty="0">
                <a:solidFill>
                  <a:schemeClr val="tx1"/>
                </a:solidFill>
              </a:rPr>
              <a:t>Middle </a:t>
            </a:r>
            <a:r>
              <a:rPr lang="fr-FR" i="1" dirty="0" err="1">
                <a:solidFill>
                  <a:schemeClr val="tx1"/>
                </a:solidFill>
              </a:rPr>
              <a:t>name</a:t>
            </a:r>
            <a:endParaRPr lang="fr-FR" i="1" dirty="0">
              <a:solidFill>
                <a:schemeClr val="tx1"/>
              </a:solidFill>
            </a:endParaRPr>
          </a:p>
          <a:p>
            <a:pPr lvl="1"/>
            <a:r>
              <a:rPr lang="fr-FR" i="1" dirty="0" err="1">
                <a:solidFill>
                  <a:schemeClr val="tx1"/>
                </a:solidFill>
              </a:rPr>
              <a:t>Verify</a:t>
            </a:r>
            <a:r>
              <a:rPr lang="fr-FR" i="1" dirty="0">
                <a:solidFill>
                  <a:schemeClr val="tx1"/>
                </a:solidFill>
              </a:rPr>
              <a:t> </a:t>
            </a:r>
            <a:r>
              <a:rPr lang="fr-FR" i="1" dirty="0" err="1">
                <a:solidFill>
                  <a:schemeClr val="tx1"/>
                </a:solidFill>
              </a:rPr>
              <a:t>password</a:t>
            </a:r>
            <a:r>
              <a:rPr lang="fr-FR" i="1" dirty="0">
                <a:solidFill>
                  <a:schemeClr val="tx1"/>
                </a:solidFill>
              </a:rPr>
              <a:t> : </a:t>
            </a:r>
            <a:r>
              <a:rPr lang="fr-FR" dirty="0">
                <a:solidFill>
                  <a:schemeClr val="tx1"/>
                </a:solidFill>
              </a:rPr>
              <a:t>copier ce qui a été mis en</a:t>
            </a:r>
            <a:r>
              <a:rPr lang="fr-FR" i="1" dirty="0">
                <a:solidFill>
                  <a:schemeClr val="tx1"/>
                </a:solidFill>
              </a:rPr>
              <a:t> Middle </a:t>
            </a:r>
            <a:r>
              <a:rPr lang="fr-FR" i="1" dirty="0" err="1">
                <a:solidFill>
                  <a:schemeClr val="tx1"/>
                </a:solidFill>
              </a:rPr>
              <a:t>name</a:t>
            </a:r>
            <a:endParaRPr lang="fr-FR" i="1" dirty="0">
              <a:solidFill>
                <a:schemeClr val="tx1"/>
              </a:solidFill>
            </a:endParaRPr>
          </a:p>
          <a:p>
            <a:pPr lvl="1"/>
            <a:r>
              <a:rPr lang="fr-FR" i="1" dirty="0">
                <a:solidFill>
                  <a:schemeClr val="tx1"/>
                </a:solidFill>
              </a:rPr>
              <a:t>Force </a:t>
            </a:r>
            <a:r>
              <a:rPr lang="fr-FR" i="1" dirty="0" err="1">
                <a:solidFill>
                  <a:schemeClr val="tx1"/>
                </a:solidFill>
              </a:rPr>
              <a:t>password</a:t>
            </a:r>
            <a:r>
              <a:rPr lang="fr-FR" i="1" dirty="0">
                <a:solidFill>
                  <a:schemeClr val="tx1"/>
                </a:solidFill>
              </a:rPr>
              <a:t> change on </a:t>
            </a:r>
            <a:r>
              <a:rPr lang="fr-FR" i="1" dirty="0" err="1">
                <a:solidFill>
                  <a:schemeClr val="tx1"/>
                </a:solidFill>
              </a:rPr>
              <a:t>next</a:t>
            </a:r>
            <a:r>
              <a:rPr lang="fr-FR" i="1" dirty="0">
                <a:solidFill>
                  <a:schemeClr val="tx1"/>
                </a:solidFill>
              </a:rPr>
              <a:t> login : </a:t>
            </a:r>
            <a:r>
              <a:rPr lang="fr-FR" dirty="0">
                <a:solidFill>
                  <a:srgbClr val="C00000"/>
                </a:solidFill>
              </a:rPr>
              <a:t>NE PAS COCHER LA CASE</a:t>
            </a:r>
          </a:p>
          <a:p>
            <a:pPr lvl="0"/>
            <a:endParaRPr lang="fr-FR" i="1" dirty="0"/>
          </a:p>
          <a:p>
            <a:pPr marL="457200" marR="0" lvl="0" indent="-323850" algn="l" rtl="0">
              <a:lnSpc>
                <a:spcPct val="100000"/>
              </a:lnSpc>
              <a:spcBef>
                <a:spcPts val="300"/>
              </a:spcBef>
              <a:spcAft>
                <a:spcPts val="0"/>
              </a:spcAft>
              <a:buClr>
                <a:schemeClr val="accent1"/>
              </a:buClr>
              <a:buSzPts val="1500"/>
              <a:buFont typeface="Noto Sans Symbols"/>
              <a:buChar char="⮚"/>
            </a:pPr>
            <a:endParaRPr sz="1300" dirty="0">
              <a:solidFill>
                <a:schemeClr val="dk1"/>
              </a:solidFill>
            </a:endParaRPr>
          </a:p>
        </p:txBody>
      </p:sp>
      <p:pic>
        <p:nvPicPr>
          <p:cNvPr id="4" name="Image 3">
            <a:extLst>
              <a:ext uri="{FF2B5EF4-FFF2-40B4-BE49-F238E27FC236}">
                <a16:creationId xmlns:a16="http://schemas.microsoft.com/office/drawing/2014/main" id="{33A449C2-B756-1B49-556A-D6184184B275}"/>
              </a:ext>
            </a:extLst>
          </p:cNvPr>
          <p:cNvPicPr>
            <a:picLocks noChangeAspect="1"/>
          </p:cNvPicPr>
          <p:nvPr/>
        </p:nvPicPr>
        <p:blipFill>
          <a:blip r:embed="rId3"/>
          <a:stretch>
            <a:fillRect/>
          </a:stretch>
        </p:blipFill>
        <p:spPr>
          <a:xfrm>
            <a:off x="2041637" y="2754280"/>
            <a:ext cx="4431163" cy="1266957"/>
          </a:xfrm>
          <a:prstGeom prst="rect">
            <a:avLst/>
          </a:prstGeom>
          <a:ln>
            <a:solidFill>
              <a:schemeClr val="tx1"/>
            </a:solidFill>
          </a:ln>
        </p:spPr>
      </p:pic>
    </p:spTree>
    <p:extLst>
      <p:ext uri="{BB962C8B-B14F-4D97-AF65-F5344CB8AC3E}">
        <p14:creationId xmlns:p14="http://schemas.microsoft.com/office/powerpoint/2010/main" val="47740030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74"/>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dirty="0"/>
              <a:t>Usagers BX</a:t>
            </a:r>
            <a:endParaRPr dirty="0"/>
          </a:p>
        </p:txBody>
      </p:sp>
      <p:sp>
        <p:nvSpPr>
          <p:cNvPr id="675" name="Google Shape;675;p74"/>
          <p:cNvSpPr txBox="1">
            <a:spLocks noGrp="1"/>
          </p:cNvSpPr>
          <p:nvPr>
            <p:ph type="body" idx="1"/>
          </p:nvPr>
        </p:nvSpPr>
        <p:spPr>
          <a:xfrm>
            <a:off x="315665" y="678287"/>
            <a:ext cx="7892876" cy="442032"/>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460"/>
              </a:spcBef>
              <a:spcAft>
                <a:spcPts val="0"/>
              </a:spcAft>
              <a:buClr>
                <a:schemeClr val="dk1"/>
              </a:buClr>
              <a:buSzPts val="2300"/>
              <a:buFont typeface="Arial"/>
              <a:buNone/>
            </a:pPr>
            <a:r>
              <a:rPr lang="fr-FR" dirty="0"/>
              <a:t>Inscription</a:t>
            </a:r>
            <a:endParaRPr dirty="0"/>
          </a:p>
        </p:txBody>
      </p:sp>
      <p:sp>
        <p:nvSpPr>
          <p:cNvPr id="676" name="Google Shape;676;p74"/>
          <p:cNvSpPr txBox="1">
            <a:spLocks noGrp="1"/>
          </p:cNvSpPr>
          <p:nvPr>
            <p:ph type="body" idx="2"/>
          </p:nvPr>
        </p:nvSpPr>
        <p:spPr>
          <a:xfrm>
            <a:off x="376179" y="1201098"/>
            <a:ext cx="8391642" cy="3805404"/>
          </a:xfrm>
          <a:prstGeom prst="rect">
            <a:avLst/>
          </a:prstGeom>
          <a:noFill/>
          <a:ln>
            <a:noFill/>
          </a:ln>
        </p:spPr>
        <p:txBody>
          <a:bodyPr spcFirstLastPara="1" wrap="square" lIns="91425" tIns="45700" rIns="91425" bIns="45700" anchor="t" anchorCtr="0">
            <a:noAutofit/>
          </a:bodyPr>
          <a:lstStyle/>
          <a:p>
            <a:pPr lvl="0"/>
            <a:r>
              <a:rPr lang="fr-FR" dirty="0"/>
              <a:t>Compléter les informations de contact :</a:t>
            </a:r>
            <a:endParaRPr lang="fr-FR" sz="1300" dirty="0"/>
          </a:p>
          <a:p>
            <a:pPr lvl="1"/>
            <a:r>
              <a:rPr lang="fr-FR" sz="1400" dirty="0">
                <a:solidFill>
                  <a:schemeClr val="dk1"/>
                </a:solidFill>
              </a:rPr>
              <a:t>une adresse e-mail (+ sélectionner le type) : la majorité des communications se faisant via e-mail, il est important de rentrer une adresse valide et réellement utilisée par l’usager</a:t>
            </a:r>
            <a:endParaRPr lang="fr-FR" dirty="0"/>
          </a:p>
          <a:p>
            <a:pPr marL="590550" lvl="1" indent="0">
              <a:buNone/>
            </a:pPr>
            <a:endParaRPr lang="fr-FR" sz="1400" dirty="0">
              <a:solidFill>
                <a:schemeClr val="dk1"/>
              </a:solidFill>
            </a:endParaRPr>
          </a:p>
          <a:p>
            <a:pPr lvl="1"/>
            <a:r>
              <a:rPr lang="fr-FR" sz="1400" dirty="0">
                <a:solidFill>
                  <a:schemeClr val="dk1"/>
                </a:solidFill>
              </a:rPr>
              <a:t>une adresse (+ sélectionner le type) : respecter la structure et remplir les zones </a:t>
            </a:r>
            <a:r>
              <a:rPr lang="fr-FR" sz="1400" i="1" dirty="0">
                <a:solidFill>
                  <a:schemeClr val="dk1"/>
                </a:solidFill>
              </a:rPr>
              <a:t>Postal code</a:t>
            </a:r>
            <a:r>
              <a:rPr lang="fr-FR" sz="1400" dirty="0">
                <a:solidFill>
                  <a:schemeClr val="dk1"/>
                </a:solidFill>
              </a:rPr>
              <a:t>, </a:t>
            </a:r>
            <a:r>
              <a:rPr lang="fr-FR" sz="1400" i="1" dirty="0">
                <a:solidFill>
                  <a:schemeClr val="dk1"/>
                </a:solidFill>
              </a:rPr>
              <a:t>City</a:t>
            </a:r>
            <a:r>
              <a:rPr lang="fr-FR" sz="1400" dirty="0">
                <a:solidFill>
                  <a:schemeClr val="dk1"/>
                </a:solidFill>
              </a:rPr>
              <a:t> et </a:t>
            </a:r>
            <a:r>
              <a:rPr lang="fr-FR" sz="1400" i="1" dirty="0">
                <a:solidFill>
                  <a:schemeClr val="dk1"/>
                </a:solidFill>
              </a:rPr>
              <a:t>Country</a:t>
            </a:r>
            <a:endParaRPr lang="fr-FR" dirty="0"/>
          </a:p>
          <a:p>
            <a:pPr marL="590550" lvl="1" indent="0">
              <a:buNone/>
            </a:pPr>
            <a:endParaRPr lang="fr-FR" sz="1400" dirty="0">
              <a:solidFill>
                <a:schemeClr val="dk1"/>
              </a:solidFill>
            </a:endParaRPr>
          </a:p>
          <a:p>
            <a:pPr lvl="1"/>
            <a:r>
              <a:rPr lang="fr-FR" sz="1400" dirty="0">
                <a:solidFill>
                  <a:schemeClr val="dk1"/>
                </a:solidFill>
              </a:rPr>
              <a:t>un numéro de téléphone (+ sélectionner le type) : n’entrer que des chiffres</a:t>
            </a:r>
            <a:endParaRPr lang="fr-FR" dirty="0"/>
          </a:p>
          <a:p>
            <a:pPr marL="590550" lvl="1" indent="0">
              <a:buNone/>
            </a:pPr>
            <a:endParaRPr lang="fr-FR" i="1" dirty="0"/>
          </a:p>
        </p:txBody>
      </p:sp>
    </p:spTree>
    <p:extLst>
      <p:ext uri="{BB962C8B-B14F-4D97-AF65-F5344CB8AC3E}">
        <p14:creationId xmlns:p14="http://schemas.microsoft.com/office/powerpoint/2010/main" val="11935446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74"/>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dirty="0"/>
              <a:t>Usagers BX</a:t>
            </a:r>
            <a:endParaRPr dirty="0"/>
          </a:p>
        </p:txBody>
      </p:sp>
      <p:sp>
        <p:nvSpPr>
          <p:cNvPr id="675" name="Google Shape;675;p74"/>
          <p:cNvSpPr txBox="1">
            <a:spLocks noGrp="1"/>
          </p:cNvSpPr>
          <p:nvPr>
            <p:ph type="body" idx="1"/>
          </p:nvPr>
        </p:nvSpPr>
        <p:spPr>
          <a:xfrm>
            <a:off x="315665" y="678287"/>
            <a:ext cx="7892876" cy="442032"/>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460"/>
              </a:spcBef>
              <a:spcAft>
                <a:spcPts val="0"/>
              </a:spcAft>
              <a:buClr>
                <a:schemeClr val="dk1"/>
              </a:buClr>
              <a:buSzPts val="2300"/>
              <a:buFont typeface="Arial"/>
              <a:buNone/>
            </a:pPr>
            <a:r>
              <a:rPr lang="fr-FR" dirty="0"/>
              <a:t>Inscription</a:t>
            </a:r>
            <a:endParaRPr dirty="0"/>
          </a:p>
        </p:txBody>
      </p:sp>
      <p:sp>
        <p:nvSpPr>
          <p:cNvPr id="676" name="Google Shape;676;p74"/>
          <p:cNvSpPr txBox="1">
            <a:spLocks noGrp="1"/>
          </p:cNvSpPr>
          <p:nvPr>
            <p:ph type="body" idx="2"/>
          </p:nvPr>
        </p:nvSpPr>
        <p:spPr>
          <a:xfrm>
            <a:off x="376179" y="1201098"/>
            <a:ext cx="8391642" cy="3805404"/>
          </a:xfrm>
          <a:prstGeom prst="rect">
            <a:avLst/>
          </a:prstGeom>
          <a:noFill/>
          <a:ln>
            <a:noFill/>
          </a:ln>
        </p:spPr>
        <p:txBody>
          <a:bodyPr spcFirstLastPara="1" wrap="square" lIns="91425" tIns="45700" rIns="91425" bIns="45700" anchor="t" anchorCtr="0">
            <a:noAutofit/>
          </a:bodyPr>
          <a:lstStyle/>
          <a:p>
            <a:pPr lvl="0"/>
            <a:r>
              <a:rPr lang="fr-FR" dirty="0"/>
              <a:t>Quand la fiche est complétée, cliquer sur le bouton </a:t>
            </a:r>
            <a:r>
              <a:rPr lang="fr-FR" i="1" dirty="0"/>
              <a:t>Update User</a:t>
            </a:r>
            <a:r>
              <a:rPr lang="fr-FR" dirty="0"/>
              <a:t> :</a:t>
            </a:r>
            <a:endParaRPr lang="fr-FR" i="1" dirty="0"/>
          </a:p>
          <a:p>
            <a:pPr lvl="0"/>
            <a:endParaRPr lang="fr-FR" i="1" dirty="0"/>
          </a:p>
          <a:p>
            <a:pPr lvl="0"/>
            <a:endParaRPr lang="fr-FR" i="1" dirty="0"/>
          </a:p>
          <a:p>
            <a:pPr lvl="0"/>
            <a:endParaRPr lang="fr-FR" i="1" dirty="0"/>
          </a:p>
          <a:p>
            <a:pPr lvl="0"/>
            <a:r>
              <a:rPr lang="fr-FR" dirty="0"/>
              <a:t>L’usager est encodé dans Alma, mais pas dans le LDAP</a:t>
            </a:r>
          </a:p>
          <a:p>
            <a:pPr lvl="0" indent="-228600">
              <a:buNone/>
            </a:pPr>
            <a:endParaRPr lang="fr-FR" dirty="0"/>
          </a:p>
          <a:p>
            <a:pPr lvl="0"/>
            <a:r>
              <a:rPr lang="fr-FR" dirty="0"/>
              <a:t>Il peut être utilisé pour les opérations de </a:t>
            </a:r>
            <a:r>
              <a:rPr lang="fr-FR" i="1" dirty="0" err="1"/>
              <a:t>Request</a:t>
            </a:r>
            <a:r>
              <a:rPr lang="fr-FR" dirty="0"/>
              <a:t> et de </a:t>
            </a:r>
            <a:r>
              <a:rPr lang="fr-FR" i="1" dirty="0"/>
              <a:t>Resource Sharing, </a:t>
            </a:r>
            <a:r>
              <a:rPr lang="fr-FR" dirty="0"/>
              <a:t>mais l’usager ne peut pas emprunter ou se connecter à </a:t>
            </a:r>
            <a:r>
              <a:rPr lang="fr-FR" dirty="0" err="1"/>
              <a:t>MyLibrary</a:t>
            </a:r>
            <a:endParaRPr lang="fr-FR" dirty="0"/>
          </a:p>
          <a:p>
            <a:pPr lvl="0"/>
            <a:endParaRPr lang="fr-FR" dirty="0"/>
          </a:p>
        </p:txBody>
      </p:sp>
      <p:pic>
        <p:nvPicPr>
          <p:cNvPr id="2" name="Google Shape;711;p78">
            <a:extLst>
              <a:ext uri="{FF2B5EF4-FFF2-40B4-BE49-F238E27FC236}">
                <a16:creationId xmlns:a16="http://schemas.microsoft.com/office/drawing/2014/main" id="{3EC9B5AB-A0B0-B623-BAD3-C333B32F6C95}"/>
              </a:ext>
            </a:extLst>
          </p:cNvPr>
          <p:cNvPicPr preferRelativeResize="0"/>
          <p:nvPr/>
        </p:nvPicPr>
        <p:blipFill rotWithShape="1">
          <a:blip r:embed="rId3">
            <a:alphaModFix/>
          </a:blip>
          <a:srcRect/>
          <a:stretch/>
        </p:blipFill>
        <p:spPr>
          <a:xfrm>
            <a:off x="843064" y="1753292"/>
            <a:ext cx="7457872" cy="377955"/>
          </a:xfrm>
          <a:prstGeom prst="rect">
            <a:avLst/>
          </a:prstGeom>
          <a:noFill/>
          <a:ln w="9525" cap="flat" cmpd="sng">
            <a:solidFill>
              <a:schemeClr val="dk1"/>
            </a:solidFill>
            <a:prstDash val="solid"/>
            <a:round/>
            <a:headEnd type="none" w="sm" len="sm"/>
            <a:tailEnd type="none" w="sm" len="sm"/>
          </a:ln>
        </p:spPr>
      </p:pic>
      <p:sp>
        <p:nvSpPr>
          <p:cNvPr id="5" name="Google Shape;713;p78">
            <a:extLst>
              <a:ext uri="{FF2B5EF4-FFF2-40B4-BE49-F238E27FC236}">
                <a16:creationId xmlns:a16="http://schemas.microsoft.com/office/drawing/2014/main" id="{5F03AB28-DA8A-6E4C-C0EA-8043AABEB875}"/>
              </a:ext>
            </a:extLst>
          </p:cNvPr>
          <p:cNvSpPr/>
          <p:nvPr/>
        </p:nvSpPr>
        <p:spPr>
          <a:xfrm>
            <a:off x="2274966" y="3763776"/>
            <a:ext cx="4594067" cy="605755"/>
          </a:xfrm>
          <a:prstGeom prst="roundRect">
            <a:avLst>
              <a:gd name="adj" fmla="val 16667"/>
            </a:avLst>
          </a:prstGeom>
          <a:gradFill>
            <a:gsLst>
              <a:gs pos="0">
                <a:srgbClr val="007E92"/>
              </a:gs>
              <a:gs pos="100000">
                <a:srgbClr val="A4D2E0"/>
              </a:gs>
            </a:gsLst>
            <a:lin ang="16200000" scaled="0"/>
          </a:gradFill>
          <a:ln w="9525" cap="flat" cmpd="sng">
            <a:solidFill>
              <a:srgbClr val="006F7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fr-FR" sz="1400" b="0" i="0" u="none" strike="noStrike" cap="none" dirty="0">
                <a:solidFill>
                  <a:schemeClr val="dk1"/>
                </a:solidFill>
                <a:latin typeface="Arial"/>
                <a:ea typeface="Arial"/>
                <a:cs typeface="Arial"/>
                <a:sym typeface="Arial"/>
              </a:rPr>
              <a:t>Attention : Il ne faut donc </a:t>
            </a:r>
            <a:r>
              <a:rPr lang="fr-FR" sz="1400" b="0" i="0" u="sng" strike="noStrike" cap="none" dirty="0">
                <a:solidFill>
                  <a:schemeClr val="dk1"/>
                </a:solidFill>
                <a:latin typeface="Arial"/>
                <a:ea typeface="Arial"/>
                <a:cs typeface="Arial"/>
                <a:sym typeface="Arial"/>
              </a:rPr>
              <a:t>pas</a:t>
            </a:r>
            <a:r>
              <a:rPr lang="fr-FR" sz="1400" b="0" i="0" u="none" strike="noStrike" cap="none" dirty="0">
                <a:solidFill>
                  <a:schemeClr val="dk1"/>
                </a:solidFill>
                <a:latin typeface="Arial"/>
                <a:ea typeface="Arial"/>
                <a:cs typeface="Arial"/>
                <a:sym typeface="Arial"/>
              </a:rPr>
              <a:t> utiliser le plugin Alma !</a:t>
            </a:r>
            <a:endParaRPr dirty="0"/>
          </a:p>
        </p:txBody>
      </p:sp>
    </p:spTree>
    <p:extLst>
      <p:ext uri="{BB962C8B-B14F-4D97-AF65-F5344CB8AC3E}">
        <p14:creationId xmlns:p14="http://schemas.microsoft.com/office/powerpoint/2010/main" val="328041862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667">
          <a:extLst>
            <a:ext uri="{FF2B5EF4-FFF2-40B4-BE49-F238E27FC236}">
              <a16:creationId xmlns:a16="http://schemas.microsoft.com/office/drawing/2014/main" id="{CABFBFA1-BB7A-61FC-F690-37DE21AAC770}"/>
            </a:ext>
          </a:extLst>
        </p:cNvPr>
        <p:cNvGrpSpPr/>
        <p:nvPr/>
      </p:nvGrpSpPr>
      <p:grpSpPr>
        <a:xfrm>
          <a:off x="0" y="0"/>
          <a:ext cx="0" cy="0"/>
          <a:chOff x="0" y="0"/>
          <a:chExt cx="0" cy="0"/>
        </a:xfrm>
      </p:grpSpPr>
      <p:sp>
        <p:nvSpPr>
          <p:cNvPr id="668" name="Google Shape;668;p73">
            <a:extLst>
              <a:ext uri="{FF2B5EF4-FFF2-40B4-BE49-F238E27FC236}">
                <a16:creationId xmlns:a16="http://schemas.microsoft.com/office/drawing/2014/main" id="{94B0E875-148F-CB9D-8107-11E6CF22B7AC}"/>
              </a:ext>
            </a:extLst>
          </p:cNvPr>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a:t>Usagers BX</a:t>
            </a:r>
            <a:endParaRPr/>
          </a:p>
        </p:txBody>
      </p:sp>
      <p:sp>
        <p:nvSpPr>
          <p:cNvPr id="669" name="Google Shape;669;p73">
            <a:extLst>
              <a:ext uri="{FF2B5EF4-FFF2-40B4-BE49-F238E27FC236}">
                <a16:creationId xmlns:a16="http://schemas.microsoft.com/office/drawing/2014/main" id="{7D08D0FB-FC5F-8BD0-854A-9599116A0E85}"/>
              </a:ext>
            </a:extLst>
          </p:cNvPr>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457200" marR="0" lvl="0" indent="-323850" algn="l" rtl="0">
              <a:lnSpc>
                <a:spcPct val="100000"/>
              </a:lnSpc>
              <a:spcBef>
                <a:spcPts val="300"/>
              </a:spcBef>
              <a:spcAft>
                <a:spcPts val="0"/>
              </a:spcAft>
              <a:buClr>
                <a:schemeClr val="accent1"/>
              </a:buClr>
              <a:buSzPts val="1500"/>
              <a:buFont typeface="Noto Sans Symbols"/>
              <a:buChar char="⮚"/>
            </a:pPr>
            <a:r>
              <a:rPr lang="fr-FR" dirty="0"/>
              <a:t>L’usager pourra télécharger les documents que nous lui envoyons grâce à son identifiant (BX) et le mot de passe introduit dans le champ </a:t>
            </a:r>
            <a:r>
              <a:rPr lang="fr-FR" i="1" dirty="0"/>
              <a:t>Middle Name. </a:t>
            </a:r>
            <a:r>
              <a:rPr lang="fr-FR" dirty="0"/>
              <a:t>L’identifiant et le mot de passe sont indiqués dans le courrier contenant le lien de téléchargement.</a:t>
            </a: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solidFill>
                <a:schemeClr val="dk1"/>
              </a:solidFill>
            </a:endParaRPr>
          </a:p>
        </p:txBody>
      </p:sp>
      <p:pic>
        <p:nvPicPr>
          <p:cNvPr id="3" name="Image 2">
            <a:extLst>
              <a:ext uri="{FF2B5EF4-FFF2-40B4-BE49-F238E27FC236}">
                <a16:creationId xmlns:a16="http://schemas.microsoft.com/office/drawing/2014/main" id="{16D4A197-663D-27FA-8E73-9A93D00C72FC}"/>
              </a:ext>
            </a:extLst>
          </p:cNvPr>
          <p:cNvPicPr>
            <a:picLocks noChangeAspect="1"/>
          </p:cNvPicPr>
          <p:nvPr/>
        </p:nvPicPr>
        <p:blipFill>
          <a:blip r:embed="rId3"/>
          <a:stretch>
            <a:fillRect/>
          </a:stretch>
        </p:blipFill>
        <p:spPr>
          <a:xfrm>
            <a:off x="4622985" y="489539"/>
            <a:ext cx="3491415" cy="3993525"/>
          </a:xfrm>
          <a:prstGeom prst="rect">
            <a:avLst/>
          </a:prstGeom>
          <a:ln>
            <a:solidFill>
              <a:schemeClr val="tx1"/>
            </a:solidFill>
          </a:ln>
        </p:spPr>
      </p:pic>
      <p:sp>
        <p:nvSpPr>
          <p:cNvPr id="5" name="Rectangle : coins arrondis 4">
            <a:extLst>
              <a:ext uri="{FF2B5EF4-FFF2-40B4-BE49-F238E27FC236}">
                <a16:creationId xmlns:a16="http://schemas.microsoft.com/office/drawing/2014/main" id="{B78757EE-5F28-8CEE-C757-04C013D07518}"/>
              </a:ext>
            </a:extLst>
          </p:cNvPr>
          <p:cNvSpPr/>
          <p:nvPr/>
        </p:nvSpPr>
        <p:spPr>
          <a:xfrm>
            <a:off x="6631200" y="2851200"/>
            <a:ext cx="928800" cy="108000"/>
          </a:xfrm>
          <a:prstGeom prst="roundRect">
            <a:avLst/>
          </a:prstGeom>
          <a:noFill/>
          <a:ln w="127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8DFBA181-B39C-92CE-FCE7-C38E51CA22D5}"/>
              </a:ext>
            </a:extLst>
          </p:cNvPr>
          <p:cNvSpPr/>
          <p:nvPr/>
        </p:nvSpPr>
        <p:spPr>
          <a:xfrm>
            <a:off x="4832400" y="2973600"/>
            <a:ext cx="1129200" cy="108000"/>
          </a:xfrm>
          <a:prstGeom prst="roundRect">
            <a:avLst/>
          </a:prstGeom>
          <a:noFill/>
          <a:ln w="127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8797443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7"/>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a:t>Généralités</a:t>
            </a:r>
            <a:endParaRPr/>
          </a:p>
        </p:txBody>
      </p:sp>
      <p:sp>
        <p:nvSpPr>
          <p:cNvPr id="166" name="Google Shape;166;p7"/>
          <p:cNvSpPr txBox="1">
            <a:spLocks noGrp="1"/>
          </p:cNvSpPr>
          <p:nvPr>
            <p:ph type="body" idx="1"/>
          </p:nvPr>
        </p:nvSpPr>
        <p:spPr>
          <a:xfrm>
            <a:off x="315665" y="863824"/>
            <a:ext cx="7892876" cy="442032"/>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460"/>
              </a:spcBef>
              <a:spcAft>
                <a:spcPts val="0"/>
              </a:spcAft>
              <a:buClr>
                <a:schemeClr val="dk1"/>
              </a:buClr>
              <a:buSzPts val="2300"/>
              <a:buFont typeface="Arial"/>
              <a:buNone/>
            </a:pPr>
            <a:r>
              <a:rPr lang="fr-FR" sz="2400"/>
              <a:t>Dates</a:t>
            </a:r>
            <a:endParaRPr/>
          </a:p>
        </p:txBody>
      </p:sp>
      <p:sp>
        <p:nvSpPr>
          <p:cNvPr id="167" name="Google Shape;167;p7"/>
          <p:cNvSpPr txBox="1">
            <a:spLocks noGrp="1"/>
          </p:cNvSpPr>
          <p:nvPr>
            <p:ph type="body" idx="2"/>
          </p:nvPr>
        </p:nvSpPr>
        <p:spPr>
          <a:xfrm>
            <a:off x="315665" y="1420368"/>
            <a:ext cx="8391642" cy="3393537"/>
          </a:xfrm>
          <a:prstGeom prst="rect">
            <a:avLst/>
          </a:prstGeom>
          <a:noFill/>
          <a:ln>
            <a:noFill/>
          </a:ln>
        </p:spPr>
        <p:txBody>
          <a:bodyPr spcFirstLastPara="1" wrap="square" lIns="91425" tIns="45700" rIns="91425" bIns="45700" anchor="t" anchorCtr="0">
            <a:noAutofit/>
          </a:bodyPr>
          <a:lstStyle/>
          <a:p>
            <a:pPr marL="285750" lvl="0" indent="-285750" algn="l" rtl="0">
              <a:lnSpc>
                <a:spcPct val="100000"/>
              </a:lnSpc>
              <a:spcBef>
                <a:spcPts val="0"/>
              </a:spcBef>
              <a:spcAft>
                <a:spcPts val="0"/>
              </a:spcAft>
              <a:buSzPts val="1500"/>
              <a:buChar char="⮚"/>
            </a:pPr>
            <a:r>
              <a:rPr lang="fr-FR" sz="1600" b="1" i="1" dirty="0" err="1"/>
              <a:t>Status</a:t>
            </a:r>
            <a:r>
              <a:rPr lang="fr-FR" sz="1600" b="1" i="1" dirty="0"/>
              <a:t> date </a:t>
            </a:r>
            <a:r>
              <a:rPr lang="fr-FR" sz="1600" dirty="0"/>
              <a:t>: date de la dernière synchronisation</a:t>
            </a:r>
            <a:endParaRPr dirty="0"/>
          </a:p>
          <a:p>
            <a:pPr marL="285750" lvl="0" indent="-285750" algn="l" rtl="0">
              <a:lnSpc>
                <a:spcPct val="100000"/>
              </a:lnSpc>
              <a:spcBef>
                <a:spcPts val="300"/>
              </a:spcBef>
              <a:spcAft>
                <a:spcPts val="0"/>
              </a:spcAft>
              <a:buSzPts val="1500"/>
              <a:buChar char="⮚"/>
            </a:pPr>
            <a:r>
              <a:rPr lang="fr-FR" sz="1600" b="1" i="1" dirty="0"/>
              <a:t>Expiration date </a:t>
            </a:r>
            <a:r>
              <a:rPr lang="fr-FR" sz="1600" dirty="0"/>
              <a:t>: date d’expiration de la fiche</a:t>
            </a:r>
          </a:p>
          <a:p>
            <a:pPr marL="742950" lvl="1" indent="-285750">
              <a:buFont typeface="Arial" panose="020B0604020202020204" pitchFamily="34" charset="0"/>
              <a:buChar char="•"/>
            </a:pPr>
            <a:r>
              <a:rPr lang="fr-FR" dirty="0">
                <a:solidFill>
                  <a:schemeClr val="tx1"/>
                </a:solidFill>
              </a:rPr>
              <a:t>mise à jour quotidiennement lors de la synchronisation : un usager actif aura toujours une date d’expiration située à </a:t>
            </a:r>
            <a:r>
              <a:rPr lang="fr-FR">
                <a:solidFill>
                  <a:schemeClr val="tx1"/>
                </a:solidFill>
              </a:rPr>
              <a:t>un peu plus de </a:t>
            </a:r>
            <a:r>
              <a:rPr lang="fr-FR" dirty="0">
                <a:solidFill>
                  <a:schemeClr val="tx1"/>
                </a:solidFill>
              </a:rPr>
              <a:t>90 jours dans le futur. Cette date d’expiration à 3 mois permet la prolongation des prêts, manuellement ou via la procédure de renouvellement automatique.</a:t>
            </a:r>
          </a:p>
          <a:p>
            <a:pPr marL="285750" indent="-285750">
              <a:buFont typeface="Wingdings" panose="05000000000000000000" pitchFamily="2" charset="2"/>
              <a:buChar char="Ø"/>
            </a:pPr>
            <a:r>
              <a:rPr lang="fr-FR" sz="1600" b="1" i="1" dirty="0">
                <a:solidFill>
                  <a:schemeClr val="dk1"/>
                </a:solidFill>
              </a:rPr>
              <a:t>Purge date </a:t>
            </a:r>
            <a:r>
              <a:rPr lang="fr-FR" sz="1600" dirty="0">
                <a:solidFill>
                  <a:schemeClr val="dk1"/>
                </a:solidFill>
              </a:rPr>
              <a:t>: </a:t>
            </a:r>
            <a:endParaRPr dirty="0"/>
          </a:p>
          <a:p>
            <a:pPr marL="742950" lvl="1" indent="-285750" algn="l" rtl="0">
              <a:lnSpc>
                <a:spcPct val="100000"/>
              </a:lnSpc>
              <a:spcBef>
                <a:spcPts val="300"/>
              </a:spcBef>
              <a:spcAft>
                <a:spcPts val="0"/>
              </a:spcAft>
              <a:buSzPts val="1500"/>
              <a:buChar char="•"/>
            </a:pPr>
            <a:r>
              <a:rPr lang="fr-FR" sz="1400" dirty="0">
                <a:solidFill>
                  <a:schemeClr val="dk1"/>
                </a:solidFill>
              </a:rPr>
              <a:t>date pouvant servir de date pivot aux administrateurs pour supprimer les anciens usagers</a:t>
            </a:r>
            <a:endParaRPr sz="1400" dirty="0">
              <a:solidFill>
                <a:schemeClr val="dk1"/>
              </a:solidFill>
            </a:endParaRPr>
          </a:p>
          <a:p>
            <a:pPr marL="742950" lvl="1" indent="-285750" algn="l" rtl="0">
              <a:lnSpc>
                <a:spcPct val="100000"/>
              </a:lnSpc>
              <a:spcBef>
                <a:spcPts val="280"/>
              </a:spcBef>
              <a:spcAft>
                <a:spcPts val="0"/>
              </a:spcAft>
              <a:buSzPts val="1400"/>
              <a:buChar char="•"/>
            </a:pPr>
            <a:r>
              <a:rPr lang="fr-FR" sz="1400" dirty="0">
                <a:solidFill>
                  <a:schemeClr val="dk1"/>
                </a:solidFill>
              </a:rPr>
              <a:t>automatiquement toujours date d’expiration + 1 an</a:t>
            </a:r>
          </a:p>
          <a:p>
            <a:pPr marL="457200" lvl="1" indent="0" algn="l" rtl="0">
              <a:lnSpc>
                <a:spcPct val="100000"/>
              </a:lnSpc>
              <a:spcBef>
                <a:spcPts val="280"/>
              </a:spcBef>
              <a:spcAft>
                <a:spcPts val="0"/>
              </a:spcAft>
              <a:buSzPts val="1400"/>
              <a:buNone/>
            </a:pPr>
            <a:endParaRPr dirty="0">
              <a:solidFill>
                <a:schemeClr val="dk1"/>
              </a:solidFill>
            </a:endParaRPr>
          </a:p>
        </p:txBody>
      </p:sp>
      <p:pic>
        <p:nvPicPr>
          <p:cNvPr id="4" name="Image 3">
            <a:extLst>
              <a:ext uri="{FF2B5EF4-FFF2-40B4-BE49-F238E27FC236}">
                <a16:creationId xmlns:a16="http://schemas.microsoft.com/office/drawing/2014/main" id="{BA913E71-ABC2-98FA-5117-98504B6C3419}"/>
              </a:ext>
            </a:extLst>
          </p:cNvPr>
          <p:cNvPicPr>
            <a:picLocks noChangeAspect="1"/>
          </p:cNvPicPr>
          <p:nvPr/>
        </p:nvPicPr>
        <p:blipFill>
          <a:blip r:embed="rId3"/>
          <a:stretch>
            <a:fillRect/>
          </a:stretch>
        </p:blipFill>
        <p:spPr>
          <a:xfrm>
            <a:off x="530827" y="3850213"/>
            <a:ext cx="8082345" cy="858925"/>
          </a:xfrm>
          <a:prstGeom prst="rect">
            <a:avLst/>
          </a:prstGeom>
          <a:ln>
            <a:solidFill>
              <a:schemeClr val="tx1"/>
            </a:solid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p79"/>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a:t>Usagers BX </a:t>
            </a:r>
            <a:endParaRPr/>
          </a:p>
        </p:txBody>
      </p:sp>
      <p:sp>
        <p:nvSpPr>
          <p:cNvPr id="719" name="Google Shape;719;p79"/>
          <p:cNvSpPr txBox="1">
            <a:spLocks noGrp="1"/>
          </p:cNvSpPr>
          <p:nvPr>
            <p:ph type="body" idx="1"/>
          </p:nvPr>
        </p:nvSpPr>
        <p:spPr>
          <a:xfrm>
            <a:off x="315665" y="678287"/>
            <a:ext cx="7892876" cy="442032"/>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460"/>
              </a:spcBef>
              <a:spcAft>
                <a:spcPts val="0"/>
              </a:spcAft>
              <a:buClr>
                <a:schemeClr val="dk1"/>
              </a:buClr>
              <a:buSzPts val="2300"/>
              <a:buFont typeface="Arial"/>
              <a:buNone/>
            </a:pPr>
            <a:r>
              <a:rPr lang="fr-FR" dirty="0"/>
              <a:t>Modifier la fiche d’un usager BX</a:t>
            </a:r>
            <a:endParaRPr dirty="0"/>
          </a:p>
          <a:p>
            <a:pPr marL="457200" marR="0" lvl="0" indent="-228600" algn="l" rtl="0">
              <a:lnSpc>
                <a:spcPct val="100000"/>
              </a:lnSpc>
              <a:spcBef>
                <a:spcPts val="460"/>
              </a:spcBef>
              <a:spcAft>
                <a:spcPts val="0"/>
              </a:spcAft>
              <a:buClr>
                <a:schemeClr val="dk1"/>
              </a:buClr>
              <a:buSzPts val="2300"/>
              <a:buFont typeface="Arial"/>
              <a:buNone/>
            </a:pPr>
            <a:endParaRPr dirty="0"/>
          </a:p>
        </p:txBody>
      </p:sp>
      <p:sp>
        <p:nvSpPr>
          <p:cNvPr id="720" name="Google Shape;720;p79"/>
          <p:cNvSpPr txBox="1">
            <a:spLocks noGrp="1"/>
          </p:cNvSpPr>
          <p:nvPr>
            <p:ph type="body" idx="2"/>
          </p:nvPr>
        </p:nvSpPr>
        <p:spPr>
          <a:xfrm>
            <a:off x="315665" y="1420368"/>
            <a:ext cx="8391642" cy="3393537"/>
          </a:xfrm>
          <a:prstGeom prst="rect">
            <a:avLst/>
          </a:prstGeom>
          <a:noFill/>
          <a:ln>
            <a:noFill/>
          </a:ln>
        </p:spPr>
        <p:txBody>
          <a:bodyPr spcFirstLastPara="1" wrap="square" lIns="91425" tIns="45700" rIns="91425" bIns="45700" anchor="t" anchorCtr="0">
            <a:noAutofit/>
          </a:bodyPr>
          <a:lstStyle/>
          <a:p>
            <a:pPr marL="457200" marR="0" lvl="0" indent="-323850" algn="l" rtl="0">
              <a:lnSpc>
                <a:spcPct val="100000"/>
              </a:lnSpc>
              <a:spcBef>
                <a:spcPts val="300"/>
              </a:spcBef>
              <a:spcAft>
                <a:spcPts val="0"/>
              </a:spcAft>
              <a:buClr>
                <a:schemeClr val="accent1"/>
              </a:buClr>
              <a:buSzPts val="1500"/>
              <a:buFont typeface="Noto Sans Symbols"/>
              <a:buChar char="⮚"/>
            </a:pPr>
            <a:r>
              <a:rPr lang="fr-FR"/>
              <a:t>Même procédure que pour modifier la fiche d’un usager B</a:t>
            </a:r>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p80"/>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a:t>Usagers BX </a:t>
            </a:r>
            <a:endParaRPr/>
          </a:p>
        </p:txBody>
      </p:sp>
      <p:sp>
        <p:nvSpPr>
          <p:cNvPr id="726" name="Google Shape;726;p80"/>
          <p:cNvSpPr txBox="1">
            <a:spLocks noGrp="1"/>
          </p:cNvSpPr>
          <p:nvPr>
            <p:ph type="body" idx="1"/>
          </p:nvPr>
        </p:nvSpPr>
        <p:spPr>
          <a:xfrm>
            <a:off x="315665" y="678287"/>
            <a:ext cx="7892876" cy="442032"/>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460"/>
              </a:spcBef>
              <a:spcAft>
                <a:spcPts val="0"/>
              </a:spcAft>
              <a:buClr>
                <a:schemeClr val="dk1"/>
              </a:buClr>
              <a:buSzPts val="2300"/>
              <a:buFont typeface="Arial"/>
              <a:buNone/>
            </a:pPr>
            <a:r>
              <a:rPr lang="fr-FR"/>
              <a:t>Prolonger la fiche d’un usager BX</a:t>
            </a:r>
            <a:endParaRPr/>
          </a:p>
          <a:p>
            <a:pPr marL="457200" marR="0" lvl="0" indent="-228600" algn="l" rtl="0">
              <a:lnSpc>
                <a:spcPct val="100000"/>
              </a:lnSpc>
              <a:spcBef>
                <a:spcPts val="460"/>
              </a:spcBef>
              <a:spcAft>
                <a:spcPts val="0"/>
              </a:spcAft>
              <a:buClr>
                <a:schemeClr val="dk1"/>
              </a:buClr>
              <a:buSzPts val="2300"/>
              <a:buFont typeface="Arial"/>
              <a:buNone/>
            </a:pPr>
            <a:endParaRPr/>
          </a:p>
        </p:txBody>
      </p:sp>
      <p:sp>
        <p:nvSpPr>
          <p:cNvPr id="727" name="Google Shape;727;p80"/>
          <p:cNvSpPr txBox="1">
            <a:spLocks noGrp="1"/>
          </p:cNvSpPr>
          <p:nvPr>
            <p:ph type="body" idx="2"/>
          </p:nvPr>
        </p:nvSpPr>
        <p:spPr>
          <a:xfrm>
            <a:off x="315665" y="1420368"/>
            <a:ext cx="8391642" cy="3393537"/>
          </a:xfrm>
          <a:prstGeom prst="rect">
            <a:avLst/>
          </a:prstGeom>
          <a:noFill/>
          <a:ln>
            <a:noFill/>
          </a:ln>
        </p:spPr>
        <p:txBody>
          <a:bodyPr spcFirstLastPara="1" wrap="square" lIns="91425" tIns="45700" rIns="91425" bIns="45700" anchor="t" anchorCtr="0">
            <a:noAutofit/>
          </a:bodyPr>
          <a:lstStyle/>
          <a:p>
            <a:pPr marL="457200" marR="0" lvl="0" indent="-323850" algn="l" rtl="0">
              <a:lnSpc>
                <a:spcPct val="100000"/>
              </a:lnSpc>
              <a:spcBef>
                <a:spcPts val="300"/>
              </a:spcBef>
              <a:spcAft>
                <a:spcPts val="0"/>
              </a:spcAft>
              <a:buClr>
                <a:schemeClr val="accent1"/>
              </a:buClr>
              <a:buSzPts val="1500"/>
              <a:buFont typeface="Noto Sans Symbols"/>
              <a:buChar char="⮚"/>
            </a:pPr>
            <a:r>
              <a:rPr lang="fr-FR"/>
              <a:t>Cliquer sur le bouton </a:t>
            </a:r>
            <a:r>
              <a:rPr lang="fr-FR" i="1"/>
              <a:t>Open for update</a:t>
            </a:r>
            <a:r>
              <a:rPr lang="fr-FR"/>
              <a:t> :</a:t>
            </a:r>
            <a:endParaRPr i="1"/>
          </a:p>
          <a:p>
            <a:pPr marL="457200" marR="0" lvl="0" indent="-228600" algn="l" rtl="0">
              <a:lnSpc>
                <a:spcPct val="100000"/>
              </a:lnSpc>
              <a:spcBef>
                <a:spcPts val="300"/>
              </a:spcBef>
              <a:spcAft>
                <a:spcPts val="0"/>
              </a:spcAft>
              <a:buClr>
                <a:schemeClr val="accent1"/>
              </a:buClr>
              <a:buSzPts val="1500"/>
              <a:buFont typeface="Noto Sans Symbols"/>
              <a:buNone/>
            </a:pPr>
            <a:endParaRPr i="1"/>
          </a:p>
          <a:p>
            <a:pPr marL="457200" marR="0" lvl="0" indent="-228600" algn="l" rtl="0">
              <a:lnSpc>
                <a:spcPct val="100000"/>
              </a:lnSpc>
              <a:spcBef>
                <a:spcPts val="300"/>
              </a:spcBef>
              <a:spcAft>
                <a:spcPts val="0"/>
              </a:spcAft>
              <a:buClr>
                <a:schemeClr val="accent1"/>
              </a:buClr>
              <a:buSzPts val="1500"/>
              <a:buFont typeface="Noto Sans Symbols"/>
              <a:buNone/>
            </a:pPr>
            <a:endParaRPr i="1"/>
          </a:p>
          <a:p>
            <a:pPr marL="457200" marR="0" lvl="0" indent="-228600" algn="l" rtl="0">
              <a:lnSpc>
                <a:spcPct val="100000"/>
              </a:lnSpc>
              <a:spcBef>
                <a:spcPts val="300"/>
              </a:spcBef>
              <a:spcAft>
                <a:spcPts val="0"/>
              </a:spcAft>
              <a:buClr>
                <a:schemeClr val="accent1"/>
              </a:buClr>
              <a:buSzPts val="1500"/>
              <a:buFont typeface="Noto Sans Symbols"/>
              <a:buNone/>
            </a:pPr>
            <a:endParaRPr i="1"/>
          </a:p>
          <a:p>
            <a:pPr marL="457200" marR="0" lvl="0" indent="-228600" algn="l" rtl="0">
              <a:lnSpc>
                <a:spcPct val="100000"/>
              </a:lnSpc>
              <a:spcBef>
                <a:spcPts val="300"/>
              </a:spcBef>
              <a:spcAft>
                <a:spcPts val="0"/>
              </a:spcAft>
              <a:buClr>
                <a:schemeClr val="accent1"/>
              </a:buClr>
              <a:buSzPts val="1500"/>
              <a:buFont typeface="Noto Sans Symbols"/>
              <a:buNone/>
            </a:pPr>
            <a:endParaRPr i="1"/>
          </a:p>
          <a:p>
            <a:pPr marL="457200" marR="0" lvl="0" indent="-228600" algn="l" rtl="0">
              <a:lnSpc>
                <a:spcPct val="100000"/>
              </a:lnSpc>
              <a:spcBef>
                <a:spcPts val="300"/>
              </a:spcBef>
              <a:spcAft>
                <a:spcPts val="0"/>
              </a:spcAft>
              <a:buClr>
                <a:schemeClr val="accent1"/>
              </a:buClr>
              <a:buSzPts val="1500"/>
              <a:buFont typeface="Noto Sans Symbols"/>
              <a:buNone/>
            </a:pPr>
            <a:endParaRPr i="1"/>
          </a:p>
          <a:p>
            <a:pPr marL="457200" marR="0" lvl="0" indent="-323850" algn="l" rtl="0">
              <a:lnSpc>
                <a:spcPct val="100000"/>
              </a:lnSpc>
              <a:spcBef>
                <a:spcPts val="300"/>
              </a:spcBef>
              <a:spcAft>
                <a:spcPts val="0"/>
              </a:spcAft>
              <a:buClr>
                <a:schemeClr val="accent1"/>
              </a:buClr>
              <a:buSzPts val="1500"/>
              <a:buFont typeface="Noto Sans Symbols"/>
              <a:buChar char="⮚"/>
            </a:pPr>
            <a:r>
              <a:rPr lang="fr-FR"/>
              <a:t>Introduire la nouvelle </a:t>
            </a:r>
            <a:r>
              <a:rPr lang="fr-FR" i="1"/>
              <a:t>Expiration date </a:t>
            </a:r>
            <a:r>
              <a:rPr lang="fr-FR"/>
              <a:t>(1 an à partir de la date de réinscription)</a:t>
            </a:r>
            <a:endParaRPr/>
          </a:p>
          <a:p>
            <a:pPr marL="457200" marR="0" lvl="0" indent="-228600" algn="l" rtl="0">
              <a:lnSpc>
                <a:spcPct val="100000"/>
              </a:lnSpc>
              <a:spcBef>
                <a:spcPts val="300"/>
              </a:spcBef>
              <a:spcAft>
                <a:spcPts val="0"/>
              </a:spcAft>
              <a:buClr>
                <a:schemeClr val="accent1"/>
              </a:buClr>
              <a:buSzPts val="1500"/>
              <a:buFont typeface="Noto Sans Symbols"/>
              <a:buNone/>
            </a:pPr>
            <a:endParaRPr/>
          </a:p>
          <a:p>
            <a:pPr marL="457200" marR="0" lvl="0" indent="-323850" algn="l" rtl="0">
              <a:lnSpc>
                <a:spcPct val="100000"/>
              </a:lnSpc>
              <a:spcBef>
                <a:spcPts val="300"/>
              </a:spcBef>
              <a:spcAft>
                <a:spcPts val="0"/>
              </a:spcAft>
              <a:buClr>
                <a:schemeClr val="accent1"/>
              </a:buClr>
              <a:buSzPts val="1500"/>
              <a:buFont typeface="Noto Sans Symbols"/>
              <a:buChar char="⮚"/>
            </a:pPr>
            <a:r>
              <a:rPr lang="fr-FR"/>
              <a:t>Cliquer sur le bouton </a:t>
            </a:r>
            <a:r>
              <a:rPr lang="fr-FR" i="1"/>
              <a:t>Save</a:t>
            </a:r>
            <a:endParaRPr/>
          </a:p>
        </p:txBody>
      </p:sp>
      <p:sp>
        <p:nvSpPr>
          <p:cNvPr id="730" name="Google Shape;730;p80"/>
          <p:cNvSpPr/>
          <p:nvPr/>
        </p:nvSpPr>
        <p:spPr>
          <a:xfrm>
            <a:off x="2520761" y="4072545"/>
            <a:ext cx="3981450" cy="561975"/>
          </a:xfrm>
          <a:prstGeom prst="roundRect">
            <a:avLst>
              <a:gd name="adj" fmla="val 16667"/>
            </a:avLst>
          </a:prstGeom>
          <a:gradFill>
            <a:gsLst>
              <a:gs pos="0">
                <a:srgbClr val="007E92"/>
              </a:gs>
              <a:gs pos="100000">
                <a:srgbClr val="A4D2E0"/>
              </a:gs>
            </a:gsLst>
            <a:lin ang="16200000" scaled="0"/>
          </a:gradFill>
          <a:ln w="9525" cap="flat" cmpd="sng">
            <a:solidFill>
              <a:srgbClr val="006F7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fr-FR" sz="1400" b="0" i="0" u="none" strike="noStrike" cap="none">
                <a:solidFill>
                  <a:schemeClr val="dk1"/>
                </a:solidFill>
                <a:latin typeface="Arial"/>
                <a:ea typeface="Arial"/>
                <a:cs typeface="Arial"/>
                <a:sym typeface="Arial"/>
              </a:rPr>
              <a:t>Ne </a:t>
            </a:r>
            <a:r>
              <a:rPr lang="fr-FR" sz="1400" b="0" i="0" u="sng" strike="noStrike" cap="none">
                <a:solidFill>
                  <a:schemeClr val="dk1"/>
                </a:solidFill>
                <a:latin typeface="Arial"/>
                <a:ea typeface="Arial"/>
                <a:cs typeface="Arial"/>
                <a:sym typeface="Arial"/>
              </a:rPr>
              <a:t>pas</a:t>
            </a:r>
            <a:r>
              <a:rPr lang="fr-FR" sz="1400" b="0" i="0" u="none" strike="noStrike" cap="none">
                <a:solidFill>
                  <a:schemeClr val="dk1"/>
                </a:solidFill>
                <a:latin typeface="Arial"/>
                <a:ea typeface="Arial"/>
                <a:cs typeface="Arial"/>
                <a:sym typeface="Arial"/>
              </a:rPr>
              <a:t> utiliser le plugin Alma !</a:t>
            </a:r>
            <a:endParaRPr/>
          </a:p>
        </p:txBody>
      </p:sp>
      <p:pic>
        <p:nvPicPr>
          <p:cNvPr id="2" name="Image 1" descr="Une image contenant texte, capture d’écran, Police&#10;&#10;Le contenu généré par l’IA peut être incorrect.">
            <a:extLst>
              <a:ext uri="{FF2B5EF4-FFF2-40B4-BE49-F238E27FC236}">
                <a16:creationId xmlns:a16="http://schemas.microsoft.com/office/drawing/2014/main" id="{D0BD677A-08CE-6B9F-03BB-A73154C27E4F}"/>
              </a:ext>
            </a:extLst>
          </p:cNvPr>
          <p:cNvPicPr>
            <a:picLocks noChangeAspect="1"/>
          </p:cNvPicPr>
          <p:nvPr/>
        </p:nvPicPr>
        <p:blipFill>
          <a:blip r:embed="rId3"/>
          <a:stretch>
            <a:fillRect/>
          </a:stretch>
        </p:blipFill>
        <p:spPr>
          <a:xfrm>
            <a:off x="741600" y="1832608"/>
            <a:ext cx="7660800" cy="1079555"/>
          </a:xfrm>
          <a:prstGeom prst="rect">
            <a:avLst/>
          </a:prstGeom>
          <a:ln>
            <a:solidFill>
              <a:schemeClr val="tx1"/>
            </a:solidFill>
          </a:ln>
        </p:spPr>
      </p:pic>
      <p:sp>
        <p:nvSpPr>
          <p:cNvPr id="3" name="Google Shape;511;p52">
            <a:extLst>
              <a:ext uri="{FF2B5EF4-FFF2-40B4-BE49-F238E27FC236}">
                <a16:creationId xmlns:a16="http://schemas.microsoft.com/office/drawing/2014/main" id="{40B8007C-01DF-4AD6-E502-6056A68F4C8B}"/>
              </a:ext>
            </a:extLst>
          </p:cNvPr>
          <p:cNvSpPr/>
          <p:nvPr/>
        </p:nvSpPr>
        <p:spPr>
          <a:xfrm>
            <a:off x="6723830" y="1867894"/>
            <a:ext cx="836170" cy="276992"/>
          </a:xfrm>
          <a:prstGeom prst="roundRect">
            <a:avLst>
              <a:gd name="adj" fmla="val 16667"/>
            </a:avLst>
          </a:prstGeom>
          <a:noFill/>
          <a:ln w="127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g1646a51df27_0_0"/>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82</a:t>
            </a:fld>
            <a:endParaRPr/>
          </a:p>
        </p:txBody>
      </p:sp>
      <p:sp>
        <p:nvSpPr>
          <p:cNvPr id="737" name="Google Shape;737;g1646a51df27_0_0"/>
          <p:cNvSpPr txBox="1">
            <a:spLocks noGrp="1"/>
          </p:cNvSpPr>
          <p:nvPr>
            <p:ph type="title"/>
          </p:nvPr>
        </p:nvSpPr>
        <p:spPr>
          <a:xfrm>
            <a:off x="825102" y="2146094"/>
            <a:ext cx="7493700" cy="4254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5FA3B0"/>
              </a:buClr>
              <a:buSzPts val="4000"/>
              <a:buFont typeface="Calibri"/>
              <a:buNone/>
            </a:pPr>
            <a:r>
              <a:rPr lang="fr-FR" sz="4000" b="1"/>
              <a:t>Merci de votre attention</a:t>
            </a:r>
            <a:br>
              <a:rPr lang="fr-FR" sz="4000" b="1"/>
            </a:br>
            <a:r>
              <a:rPr lang="fr-FR" sz="4000" b="1"/>
              <a:t>Vous avez des questions?</a:t>
            </a:r>
            <a:endParaRPr sz="4000" b="1"/>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8"/>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a:t>Généralités</a:t>
            </a:r>
            <a:endParaRPr/>
          </a:p>
        </p:txBody>
      </p:sp>
      <p:sp>
        <p:nvSpPr>
          <p:cNvPr id="174" name="Google Shape;174;p8"/>
          <p:cNvSpPr txBox="1">
            <a:spLocks noGrp="1"/>
          </p:cNvSpPr>
          <p:nvPr>
            <p:ph type="body" idx="1"/>
          </p:nvPr>
        </p:nvSpPr>
        <p:spPr>
          <a:xfrm>
            <a:off x="315665" y="863824"/>
            <a:ext cx="7892876" cy="442032"/>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460"/>
              </a:spcBef>
              <a:spcAft>
                <a:spcPts val="0"/>
              </a:spcAft>
              <a:buClr>
                <a:schemeClr val="dk1"/>
              </a:buClr>
              <a:buSzPts val="2300"/>
              <a:buFont typeface="Arial"/>
              <a:buNone/>
            </a:pPr>
            <a:r>
              <a:rPr lang="fr-FR" sz="2400" dirty="0"/>
              <a:t>Mises à jour locales (pour les </a:t>
            </a:r>
            <a:r>
              <a:rPr lang="fr-FR" sz="2400" dirty="0" err="1"/>
              <a:t>users</a:t>
            </a:r>
            <a:r>
              <a:rPr lang="fr-FR" sz="2400" dirty="0"/>
              <a:t> U, S et C)</a:t>
            </a:r>
            <a:endParaRPr dirty="0"/>
          </a:p>
          <a:p>
            <a:pPr marL="457200" marR="0" lvl="0" indent="-228600" algn="l" rtl="0">
              <a:lnSpc>
                <a:spcPct val="100000"/>
              </a:lnSpc>
              <a:spcBef>
                <a:spcPts val="460"/>
              </a:spcBef>
              <a:spcAft>
                <a:spcPts val="0"/>
              </a:spcAft>
              <a:buClr>
                <a:schemeClr val="dk1"/>
              </a:buClr>
              <a:buSzPts val="2300"/>
              <a:buFont typeface="Arial"/>
              <a:buNone/>
            </a:pPr>
            <a:endParaRPr dirty="0"/>
          </a:p>
        </p:txBody>
      </p:sp>
      <p:sp>
        <p:nvSpPr>
          <p:cNvPr id="175" name="Google Shape;175;p8"/>
          <p:cNvSpPr txBox="1">
            <a:spLocks noGrp="1"/>
          </p:cNvSpPr>
          <p:nvPr>
            <p:ph type="body" idx="2"/>
          </p:nvPr>
        </p:nvSpPr>
        <p:spPr>
          <a:xfrm>
            <a:off x="315665" y="1420368"/>
            <a:ext cx="8391642" cy="3393537"/>
          </a:xfrm>
          <a:prstGeom prst="rect">
            <a:avLst/>
          </a:prstGeom>
          <a:noFill/>
          <a:ln>
            <a:noFill/>
          </a:ln>
        </p:spPr>
        <p:txBody>
          <a:bodyPr spcFirstLastPara="1" wrap="square" lIns="91425" tIns="45700" rIns="91425" bIns="45700" anchor="t" anchorCtr="0">
            <a:noAutofit/>
          </a:bodyPr>
          <a:lstStyle/>
          <a:p>
            <a:pPr marL="285750" lvl="0" indent="-285750" algn="l" rtl="0">
              <a:lnSpc>
                <a:spcPct val="100000"/>
              </a:lnSpc>
              <a:spcBef>
                <a:spcPts val="0"/>
              </a:spcBef>
              <a:spcAft>
                <a:spcPts val="0"/>
              </a:spcAft>
              <a:buSzPts val="1600"/>
              <a:buChar char="⮚"/>
            </a:pPr>
            <a:r>
              <a:rPr lang="fr-FR" sz="1600" dirty="0"/>
              <a:t>Des mises à jour locales sont </a:t>
            </a:r>
            <a:r>
              <a:rPr lang="fr-FR" sz="1600" u="sng" dirty="0"/>
              <a:t>possibles</a:t>
            </a:r>
            <a:r>
              <a:rPr lang="fr-FR" sz="1600" dirty="0"/>
              <a:t> dans Alma dans :</a:t>
            </a:r>
            <a:endParaRPr dirty="0"/>
          </a:p>
          <a:p>
            <a:pPr marL="742950" lvl="1" indent="-285750" algn="l" rtl="0">
              <a:lnSpc>
                <a:spcPct val="100000"/>
              </a:lnSpc>
              <a:spcBef>
                <a:spcPts val="0"/>
              </a:spcBef>
              <a:spcAft>
                <a:spcPts val="0"/>
              </a:spcAft>
              <a:buSzPts val="1600"/>
              <a:buChar char="•"/>
            </a:pPr>
            <a:r>
              <a:rPr lang="fr-FR" sz="1600" i="1" dirty="0">
                <a:solidFill>
                  <a:schemeClr val="dk1"/>
                </a:solidFill>
              </a:rPr>
              <a:t>Contact Information</a:t>
            </a:r>
            <a:endParaRPr dirty="0"/>
          </a:p>
          <a:p>
            <a:pPr marL="1200150" lvl="2" indent="-285750" algn="l" rtl="0">
              <a:lnSpc>
                <a:spcPct val="100000"/>
              </a:lnSpc>
              <a:spcBef>
                <a:spcPts val="0"/>
              </a:spcBef>
              <a:spcAft>
                <a:spcPts val="0"/>
              </a:spcAft>
              <a:buSzPts val="1600"/>
              <a:buChar char="•"/>
            </a:pPr>
            <a:r>
              <a:rPr lang="fr-FR" sz="1400" dirty="0"/>
              <a:t>Numéros de téléphone</a:t>
            </a:r>
            <a:endParaRPr dirty="0"/>
          </a:p>
          <a:p>
            <a:pPr marL="1200150" lvl="2" indent="-285750" algn="l" rtl="0">
              <a:lnSpc>
                <a:spcPct val="100000"/>
              </a:lnSpc>
              <a:spcBef>
                <a:spcPts val="0"/>
              </a:spcBef>
              <a:spcAft>
                <a:spcPts val="0"/>
              </a:spcAft>
              <a:buSzPts val="1600"/>
              <a:buChar char="•"/>
            </a:pPr>
            <a:r>
              <a:rPr lang="fr-FR" sz="1400" dirty="0"/>
              <a:t>E-mails</a:t>
            </a:r>
            <a:endParaRPr dirty="0"/>
          </a:p>
          <a:p>
            <a:pPr marL="742950" lvl="1" indent="-285750" algn="l" rtl="0">
              <a:lnSpc>
                <a:spcPct val="100000"/>
              </a:lnSpc>
              <a:spcBef>
                <a:spcPts val="0"/>
              </a:spcBef>
              <a:spcAft>
                <a:spcPts val="0"/>
              </a:spcAft>
              <a:buSzPts val="1600"/>
              <a:buChar char="•"/>
            </a:pPr>
            <a:r>
              <a:rPr lang="fr-FR" sz="1600" i="1" dirty="0">
                <a:solidFill>
                  <a:schemeClr val="dk1"/>
                </a:solidFill>
              </a:rPr>
              <a:t>Notes</a:t>
            </a:r>
            <a:endParaRPr i="1" dirty="0">
              <a:solidFill>
                <a:schemeClr val="dk1"/>
              </a:solidFill>
            </a:endParaRPr>
          </a:p>
          <a:p>
            <a:pPr marL="285750" lvl="0" indent="-285750" algn="l" rtl="0">
              <a:lnSpc>
                <a:spcPct val="100000"/>
              </a:lnSpc>
              <a:spcBef>
                <a:spcPts val="0"/>
              </a:spcBef>
              <a:spcAft>
                <a:spcPts val="0"/>
              </a:spcAft>
              <a:buSzPts val="1600"/>
              <a:buChar char="⮚"/>
            </a:pPr>
            <a:r>
              <a:rPr lang="fr-FR" sz="1600" dirty="0"/>
              <a:t>Les données gérées de façon externe (et donc non modifiables) sont marquées d’une coche verte.</a:t>
            </a:r>
            <a:endParaRPr dirty="0"/>
          </a:p>
          <a:p>
            <a:pPr marL="285750" lvl="0" indent="-285750" algn="l" rtl="0">
              <a:lnSpc>
                <a:spcPct val="100000"/>
              </a:lnSpc>
              <a:spcBef>
                <a:spcPts val="320"/>
              </a:spcBef>
              <a:spcAft>
                <a:spcPts val="0"/>
              </a:spcAft>
              <a:buSzPts val="1600"/>
              <a:buChar char="⮚"/>
            </a:pPr>
            <a:r>
              <a:rPr lang="fr-FR" sz="1600" dirty="0"/>
              <a:t>Ces données peuvent être visualisées en détail (</a:t>
            </a:r>
            <a:r>
              <a:rPr lang="fr-FR" sz="1600" i="1" dirty="0"/>
              <a:t>View</a:t>
            </a:r>
            <a:r>
              <a:rPr lang="fr-FR" sz="1600" dirty="0"/>
              <a:t>) ou dupliquées (</a:t>
            </a:r>
            <a:r>
              <a:rPr lang="fr-FR" sz="1600" i="1" dirty="0"/>
              <a:t>Duplicate</a:t>
            </a:r>
            <a:r>
              <a:rPr lang="fr-FR" sz="1600" dirty="0"/>
              <a:t>) en vue de créer une nouvelle entrée.</a:t>
            </a:r>
          </a:p>
          <a:p>
            <a:pPr marL="285750" lvl="0" indent="-285750">
              <a:spcBef>
                <a:spcPts val="320"/>
              </a:spcBef>
              <a:buSzPts val="1600"/>
            </a:pPr>
            <a:r>
              <a:rPr lang="fr-FR" dirty="0"/>
              <a:t>Une seule adresse postale est conservée dans Alma : l'adresse de correspondance utilisée au niveau de l'ULiège (généralement adresse professionnelle pour le personnel, domicile ou kot pour les étudiants selon leur choix)</a:t>
            </a: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p:txBody>
      </p:sp>
    </p:spTree>
  </p:cSld>
  <p:clrMapOvr>
    <a:masterClrMapping/>
  </p:clrMapOvr>
</p:sld>
</file>

<file path=ppt/theme/theme1.xml><?xml version="1.0" encoding="utf-8"?>
<a:theme xmlns:a="http://schemas.openxmlformats.org/drawingml/2006/main" name="1_uLIEGE-powerpoint-16_9">
  <a:themeElements>
    <a:clrScheme name="ULG_">
      <a:dk1>
        <a:srgbClr val="000000"/>
      </a:dk1>
      <a:lt1>
        <a:srgbClr val="FFFFFF"/>
      </a:lt1>
      <a:dk2>
        <a:srgbClr val="E8E2DE"/>
      </a:dk2>
      <a:lt2>
        <a:srgbClr val="E6E6E1"/>
      </a:lt2>
      <a:accent1>
        <a:srgbClr val="00707F"/>
      </a:accent1>
      <a:accent2>
        <a:srgbClr val="5FA4B0"/>
      </a:accent2>
      <a:accent3>
        <a:srgbClr val="FFD059"/>
      </a:accent3>
      <a:accent4>
        <a:srgbClr val="E62D00"/>
      </a:accent4>
      <a:accent5>
        <a:srgbClr val="7DB928"/>
      </a:accent5>
      <a:accent6>
        <a:srgbClr val="1FBA46"/>
      </a:accent6>
      <a:hlink>
        <a:srgbClr val="5B575B"/>
      </a:hlink>
      <a:folHlink>
        <a:srgbClr val="5B25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LIEGE-powerpoint-16_9">
  <a:themeElements>
    <a:clrScheme name="ULG_">
      <a:dk1>
        <a:srgbClr val="000000"/>
      </a:dk1>
      <a:lt1>
        <a:srgbClr val="FFFFFF"/>
      </a:lt1>
      <a:dk2>
        <a:srgbClr val="E8E2DE"/>
      </a:dk2>
      <a:lt2>
        <a:srgbClr val="E6E6E1"/>
      </a:lt2>
      <a:accent1>
        <a:srgbClr val="00707F"/>
      </a:accent1>
      <a:accent2>
        <a:srgbClr val="5FA4B0"/>
      </a:accent2>
      <a:accent3>
        <a:srgbClr val="FFD059"/>
      </a:accent3>
      <a:accent4>
        <a:srgbClr val="E62D00"/>
      </a:accent4>
      <a:accent5>
        <a:srgbClr val="7DB928"/>
      </a:accent5>
      <a:accent6>
        <a:srgbClr val="1FBA46"/>
      </a:accent6>
      <a:hlink>
        <a:srgbClr val="5B575B"/>
      </a:hlink>
      <a:folHlink>
        <a:srgbClr val="5B25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5174</Words>
  <Application>Microsoft Office PowerPoint</Application>
  <PresentationFormat>Affichage à l'écran (16:9)</PresentationFormat>
  <Paragraphs>669</Paragraphs>
  <Slides>83</Slides>
  <Notes>83</Notes>
  <HiddenSlides>0</HiddenSlides>
  <MMClips>0</MMClips>
  <ScaleCrop>false</ScaleCrop>
  <HeadingPairs>
    <vt:vector size="6" baseType="variant">
      <vt:variant>
        <vt:lpstr>Polices utilisées</vt:lpstr>
      </vt:variant>
      <vt:variant>
        <vt:i4>5</vt:i4>
      </vt:variant>
      <vt:variant>
        <vt:lpstr>Thème</vt:lpstr>
      </vt:variant>
      <vt:variant>
        <vt:i4>2</vt:i4>
      </vt:variant>
      <vt:variant>
        <vt:lpstr>Titres des diapositives</vt:lpstr>
      </vt:variant>
      <vt:variant>
        <vt:i4>83</vt:i4>
      </vt:variant>
    </vt:vector>
  </HeadingPairs>
  <TitlesOfParts>
    <vt:vector size="90" baseType="lpstr">
      <vt:lpstr>Noto Sans Symbols</vt:lpstr>
      <vt:lpstr>Wingdings</vt:lpstr>
      <vt:lpstr>Calibri</vt:lpstr>
      <vt:lpstr>Source Sans Pro</vt:lpstr>
      <vt:lpstr>Arial</vt:lpstr>
      <vt:lpstr>1_uLIEGE-powerpoint-16_9</vt:lpstr>
      <vt:lpstr>uLIEGE-powerpoint-16_9</vt:lpstr>
      <vt:lpstr>Users dans Alma @ ULiège Library</vt:lpstr>
      <vt:lpstr>Table des matières</vt:lpstr>
      <vt:lpstr>Table des matières</vt:lpstr>
      <vt:lpstr>Généralités</vt:lpstr>
      <vt:lpstr>Généralités</vt:lpstr>
      <vt:lpstr>Généralités</vt:lpstr>
      <vt:lpstr>Généralités</vt:lpstr>
      <vt:lpstr>Généralités</vt:lpstr>
      <vt:lpstr>Généralités</vt:lpstr>
      <vt:lpstr>Présentation PowerPoint</vt:lpstr>
      <vt:lpstr>Généralités</vt:lpstr>
      <vt:lpstr>Généralités</vt:lpstr>
      <vt:lpstr>Table des matières</vt:lpstr>
      <vt:lpstr>Création d’un usager dans Alma </vt:lpstr>
      <vt:lpstr>Création d’un usager dans Alma</vt:lpstr>
      <vt:lpstr>Création d’un usager dans Alma</vt:lpstr>
      <vt:lpstr>Création d’un usager dans Alma</vt:lpstr>
      <vt:lpstr>Présentation PowerPoint</vt:lpstr>
      <vt:lpstr>Création d’un usager dans Alma</vt:lpstr>
      <vt:lpstr>Création d’un usager dans Alma</vt:lpstr>
      <vt:lpstr>Création d’un usager dans Alma</vt:lpstr>
      <vt:lpstr>Création d’un usager dans Alma</vt:lpstr>
      <vt:lpstr>Création d’un usager dans Alma</vt:lpstr>
      <vt:lpstr>Création d’un usager dans Alma</vt:lpstr>
      <vt:lpstr>Création d’un usager dans Alma</vt:lpstr>
      <vt:lpstr>Création d’un usager dans Alma</vt:lpstr>
      <vt:lpstr>Présentation PowerPoint</vt:lpstr>
      <vt:lpstr>Création d’un usager dans Alma</vt:lpstr>
      <vt:lpstr>Table des matières</vt:lpstr>
      <vt:lpstr>Patron registration fee</vt:lpstr>
      <vt:lpstr>Patron registration fee</vt:lpstr>
      <vt:lpstr>Patron registration fee</vt:lpstr>
      <vt:lpstr>Table des matières</vt:lpstr>
      <vt:lpstr>Impression de la carte lecteur (Cyclope)</vt:lpstr>
      <vt:lpstr>Impression de la carte lecteur (Cyclope)</vt:lpstr>
      <vt:lpstr>Impression de la carte lecteur (Cyclope)</vt:lpstr>
      <vt:lpstr>Impression de la carte lecteur (Cyclope)</vt:lpstr>
      <vt:lpstr>Impression de la carte lecteur (Cyclope)</vt:lpstr>
      <vt:lpstr>Impression de la carte lecteur (Cyclope)</vt:lpstr>
      <vt:lpstr>Impression de la carte lecteur (Cyclope)</vt:lpstr>
      <vt:lpstr>Impression de la carte lecteur (Cyclope)</vt:lpstr>
      <vt:lpstr>Impression de la carte lecteur (Cyclope)</vt:lpstr>
      <vt:lpstr>Impression de la carte lecteur (Cyclope)</vt:lpstr>
      <vt:lpstr>Table des matières</vt:lpstr>
      <vt:lpstr>Activer un lecteur préinscrit</vt:lpstr>
      <vt:lpstr>Activer un lecteur préinscrit</vt:lpstr>
      <vt:lpstr>Activer un lecteur préinscrit</vt:lpstr>
      <vt:lpstr>Activer un lecteur préinscrit</vt:lpstr>
      <vt:lpstr>Activer un lecteur préinscrit</vt:lpstr>
      <vt:lpstr>Activer un lecteur préinscrit</vt:lpstr>
      <vt:lpstr>Table des matières</vt:lpstr>
      <vt:lpstr>Modifier la fiche d’un usager B</vt:lpstr>
      <vt:lpstr>Modifier la fiche d’un usager B</vt:lpstr>
      <vt:lpstr>Table des matières</vt:lpstr>
      <vt:lpstr>Prolonger la fiche d’un usager B</vt:lpstr>
      <vt:lpstr>Prolonger la fiche d’un usager B</vt:lpstr>
      <vt:lpstr>Table des matières</vt:lpstr>
      <vt:lpstr>Convertir un usager U, S ou C en un usager B </vt:lpstr>
      <vt:lpstr>Convertir un usager U, S ou C en un usager B</vt:lpstr>
      <vt:lpstr>Convertir un usager U, S ou C en un usager B</vt:lpstr>
      <vt:lpstr>Convertir un usager U, S ou C en un usager B</vt:lpstr>
      <vt:lpstr>Convertir un usager U, S ou C en un usager B</vt:lpstr>
      <vt:lpstr>Convertir un usager U, S ou C en un usager B</vt:lpstr>
      <vt:lpstr>Convertir un usager U, S ou C en un usager B</vt:lpstr>
      <vt:lpstr>Table des matières</vt:lpstr>
      <vt:lpstr>Demander une nouvelle impression de carte </vt:lpstr>
      <vt:lpstr>Demander une nouvelle impression de carte</vt:lpstr>
      <vt:lpstr>Demander une nouvelle impression de carte</vt:lpstr>
      <vt:lpstr>Demander une nouvelle impression de carte</vt:lpstr>
      <vt:lpstr>Demander une nouvelle impression de carte</vt:lpstr>
      <vt:lpstr>Demander une nouvelle impression de carte</vt:lpstr>
      <vt:lpstr>Table des matières</vt:lpstr>
      <vt:lpstr>Usagers BX</vt:lpstr>
      <vt:lpstr>Usagers BX</vt:lpstr>
      <vt:lpstr>Usagers BX</vt:lpstr>
      <vt:lpstr>Usagers BX</vt:lpstr>
      <vt:lpstr>Usagers BX</vt:lpstr>
      <vt:lpstr>Usagers BX</vt:lpstr>
      <vt:lpstr>Usagers BX</vt:lpstr>
      <vt:lpstr>Usagers BX </vt:lpstr>
      <vt:lpstr>Usagers BX </vt:lpstr>
      <vt:lpstr>Merci de votre attention Vous avez des questions?</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François Renaville</dc:creator>
  <cp:lastModifiedBy>Prosmans Fabienne</cp:lastModifiedBy>
  <cp:revision>47</cp:revision>
  <dcterms:created xsi:type="dcterms:W3CDTF">2017-10-30T07:40:11Z</dcterms:created>
  <dcterms:modified xsi:type="dcterms:W3CDTF">2026-05-06T08:28:04Z</dcterms:modified>
</cp:coreProperties>
</file>