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12"/>
  </p:notesMasterIdLst>
  <p:handoutMasterIdLst>
    <p:handoutMasterId r:id="rId213"/>
  </p:handoutMasterIdLst>
  <p:sldIdLst>
    <p:sldId id="256" r:id="rId5"/>
    <p:sldId id="505" r:id="rId6"/>
    <p:sldId id="575" r:id="rId7"/>
    <p:sldId id="577" r:id="rId8"/>
    <p:sldId id="578" r:id="rId9"/>
    <p:sldId id="576" r:id="rId10"/>
    <p:sldId id="579" r:id="rId11"/>
    <p:sldId id="580" r:id="rId12"/>
    <p:sldId id="752" r:id="rId13"/>
    <p:sldId id="581" r:id="rId14"/>
    <p:sldId id="582" r:id="rId15"/>
    <p:sldId id="583" r:id="rId16"/>
    <p:sldId id="584" r:id="rId17"/>
    <p:sldId id="585" r:id="rId18"/>
    <p:sldId id="668" r:id="rId19"/>
    <p:sldId id="586" r:id="rId20"/>
    <p:sldId id="587" r:id="rId21"/>
    <p:sldId id="676" r:id="rId22"/>
    <p:sldId id="588" r:id="rId23"/>
    <p:sldId id="569" r:id="rId24"/>
    <p:sldId id="589" r:id="rId25"/>
    <p:sldId id="590" r:id="rId26"/>
    <p:sldId id="548" r:id="rId27"/>
    <p:sldId id="550" r:id="rId28"/>
    <p:sldId id="552" r:id="rId29"/>
    <p:sldId id="494" r:id="rId30"/>
    <p:sldId id="495" r:id="rId31"/>
    <p:sldId id="497" r:id="rId32"/>
    <p:sldId id="498" r:id="rId33"/>
    <p:sldId id="499" r:id="rId34"/>
    <p:sldId id="677" r:id="rId35"/>
    <p:sldId id="500" r:id="rId36"/>
    <p:sldId id="501" r:id="rId37"/>
    <p:sldId id="502" r:id="rId38"/>
    <p:sldId id="503" r:id="rId39"/>
    <p:sldId id="678" r:id="rId40"/>
    <p:sldId id="679" r:id="rId41"/>
    <p:sldId id="504" r:id="rId42"/>
    <p:sldId id="683" r:id="rId43"/>
    <p:sldId id="507" r:id="rId44"/>
    <p:sldId id="508" r:id="rId45"/>
    <p:sldId id="593" r:id="rId46"/>
    <p:sldId id="595" r:id="rId47"/>
    <p:sldId id="596" r:id="rId48"/>
    <p:sldId id="597" r:id="rId49"/>
    <p:sldId id="598" r:id="rId50"/>
    <p:sldId id="599" r:id="rId51"/>
    <p:sldId id="601" r:id="rId52"/>
    <p:sldId id="600" r:id="rId53"/>
    <p:sldId id="602" r:id="rId54"/>
    <p:sldId id="603" r:id="rId55"/>
    <p:sldId id="604" r:id="rId56"/>
    <p:sldId id="605" r:id="rId57"/>
    <p:sldId id="606" r:id="rId58"/>
    <p:sldId id="607" r:id="rId59"/>
    <p:sldId id="608" r:id="rId60"/>
    <p:sldId id="609" r:id="rId61"/>
    <p:sldId id="610" r:id="rId62"/>
    <p:sldId id="611" r:id="rId63"/>
    <p:sldId id="612" r:id="rId64"/>
    <p:sldId id="613" r:id="rId65"/>
    <p:sldId id="614" r:id="rId66"/>
    <p:sldId id="615" r:id="rId67"/>
    <p:sldId id="616" r:id="rId68"/>
    <p:sldId id="665" r:id="rId69"/>
    <p:sldId id="681" r:id="rId70"/>
    <p:sldId id="667" r:id="rId71"/>
    <p:sldId id="682" r:id="rId72"/>
    <p:sldId id="684" r:id="rId73"/>
    <p:sldId id="686" r:id="rId74"/>
    <p:sldId id="687" r:id="rId75"/>
    <p:sldId id="688" r:id="rId76"/>
    <p:sldId id="689" r:id="rId77"/>
    <p:sldId id="690" r:id="rId78"/>
    <p:sldId id="691" r:id="rId79"/>
    <p:sldId id="692" r:id="rId80"/>
    <p:sldId id="693" r:id="rId81"/>
    <p:sldId id="695" r:id="rId82"/>
    <p:sldId id="696" r:id="rId83"/>
    <p:sldId id="697" r:id="rId84"/>
    <p:sldId id="570" r:id="rId85"/>
    <p:sldId id="571" r:id="rId86"/>
    <p:sldId id="698" r:id="rId87"/>
    <p:sldId id="699" r:id="rId88"/>
    <p:sldId id="700" r:id="rId89"/>
    <p:sldId id="702" r:id="rId90"/>
    <p:sldId id="703" r:id="rId91"/>
    <p:sldId id="704" r:id="rId92"/>
    <p:sldId id="705" r:id="rId93"/>
    <p:sldId id="706" r:id="rId94"/>
    <p:sldId id="707" r:id="rId95"/>
    <p:sldId id="708" r:id="rId96"/>
    <p:sldId id="639" r:id="rId97"/>
    <p:sldId id="618" r:id="rId98"/>
    <p:sldId id="619" r:id="rId99"/>
    <p:sldId id="620" r:id="rId100"/>
    <p:sldId id="621" r:id="rId101"/>
    <p:sldId id="622" r:id="rId102"/>
    <p:sldId id="623" r:id="rId103"/>
    <p:sldId id="624" r:id="rId104"/>
    <p:sldId id="625" r:id="rId105"/>
    <p:sldId id="628" r:id="rId106"/>
    <p:sldId id="627" r:id="rId107"/>
    <p:sldId id="630" r:id="rId108"/>
    <p:sldId id="631" r:id="rId109"/>
    <p:sldId id="632" r:id="rId110"/>
    <p:sldId id="710" r:id="rId111"/>
    <p:sldId id="711" r:id="rId112"/>
    <p:sldId id="712" r:id="rId113"/>
    <p:sldId id="751" r:id="rId114"/>
    <p:sldId id="658" r:id="rId115"/>
    <p:sldId id="659" r:id="rId116"/>
    <p:sldId id="660" r:id="rId117"/>
    <p:sldId id="661" r:id="rId118"/>
    <p:sldId id="662" r:id="rId119"/>
    <p:sldId id="663" r:id="rId120"/>
    <p:sldId id="749" r:id="rId121"/>
    <p:sldId id="750" r:id="rId122"/>
    <p:sldId id="664" r:id="rId123"/>
    <p:sldId id="713" r:id="rId124"/>
    <p:sldId id="638" r:id="rId125"/>
    <p:sldId id="714" r:id="rId126"/>
    <p:sldId id="715" r:id="rId127"/>
    <p:sldId id="716" r:id="rId128"/>
    <p:sldId id="717" r:id="rId129"/>
    <p:sldId id="685" r:id="rId130"/>
    <p:sldId id="641" r:id="rId131"/>
    <p:sldId id="514" r:id="rId132"/>
    <p:sldId id="718" r:id="rId133"/>
    <p:sldId id="719" r:id="rId134"/>
    <p:sldId id="509" r:id="rId135"/>
    <p:sldId id="643" r:id="rId136"/>
    <p:sldId id="512" r:id="rId137"/>
    <p:sldId id="720" r:id="rId138"/>
    <p:sldId id="515" r:id="rId139"/>
    <p:sldId id="516" r:id="rId140"/>
    <p:sldId id="391" r:id="rId141"/>
    <p:sldId id="647" r:id="rId142"/>
    <p:sldId id="648" r:id="rId143"/>
    <p:sldId id="649" r:id="rId144"/>
    <p:sldId id="721" r:id="rId145"/>
    <p:sldId id="650" r:id="rId146"/>
    <p:sldId id="347" r:id="rId147"/>
    <p:sldId id="348" r:id="rId148"/>
    <p:sldId id="349" r:id="rId149"/>
    <p:sldId id="463" r:id="rId150"/>
    <p:sldId id="520" r:id="rId151"/>
    <p:sldId id="521" r:id="rId152"/>
    <p:sldId id="353" r:id="rId153"/>
    <p:sldId id="522" r:id="rId154"/>
    <p:sldId id="465" r:id="rId155"/>
    <p:sldId id="523" r:id="rId156"/>
    <p:sldId id="524" r:id="rId157"/>
    <p:sldId id="525" r:id="rId158"/>
    <p:sldId id="526" r:id="rId159"/>
    <p:sldId id="527" r:id="rId160"/>
    <p:sldId id="528" r:id="rId161"/>
    <p:sldId id="529" r:id="rId162"/>
    <p:sldId id="722" r:id="rId163"/>
    <p:sldId id="530" r:id="rId164"/>
    <p:sldId id="651" r:id="rId165"/>
    <p:sldId id="652" r:id="rId166"/>
    <p:sldId id="653" r:id="rId167"/>
    <p:sldId id="654" r:id="rId168"/>
    <p:sldId id="655" r:id="rId169"/>
    <p:sldId id="656" r:id="rId170"/>
    <p:sldId id="475" r:id="rId171"/>
    <p:sldId id="723" r:id="rId172"/>
    <p:sldId id="724" r:id="rId173"/>
    <p:sldId id="725" r:id="rId174"/>
    <p:sldId id="726" r:id="rId175"/>
    <p:sldId id="694" r:id="rId176"/>
    <p:sldId id="727" r:id="rId177"/>
    <p:sldId id="728" r:id="rId178"/>
    <p:sldId id="729" r:id="rId179"/>
    <p:sldId id="730" r:id="rId180"/>
    <p:sldId id="731" r:id="rId181"/>
    <p:sldId id="732" r:id="rId182"/>
    <p:sldId id="733" r:id="rId183"/>
    <p:sldId id="734" r:id="rId184"/>
    <p:sldId id="735" r:id="rId185"/>
    <p:sldId id="736" r:id="rId186"/>
    <p:sldId id="481" r:id="rId187"/>
    <p:sldId id="737" r:id="rId188"/>
    <p:sldId id="738" r:id="rId189"/>
    <p:sldId id="739" r:id="rId190"/>
    <p:sldId id="740" r:id="rId191"/>
    <p:sldId id="741" r:id="rId192"/>
    <p:sldId id="742" r:id="rId193"/>
    <p:sldId id="743" r:id="rId194"/>
    <p:sldId id="744" r:id="rId195"/>
    <p:sldId id="745" r:id="rId196"/>
    <p:sldId id="746" r:id="rId197"/>
    <p:sldId id="747" r:id="rId198"/>
    <p:sldId id="755" r:id="rId199"/>
    <p:sldId id="753" r:id="rId200"/>
    <p:sldId id="754" r:id="rId201"/>
    <p:sldId id="669" r:id="rId202"/>
    <p:sldId id="670" r:id="rId203"/>
    <p:sldId id="671" r:id="rId204"/>
    <p:sldId id="673" r:id="rId205"/>
    <p:sldId id="674" r:id="rId206"/>
    <p:sldId id="675" r:id="rId207"/>
    <p:sldId id="672" r:id="rId208"/>
    <p:sldId id="756" r:id="rId209"/>
    <p:sldId id="492" r:id="rId210"/>
    <p:sldId id="506" r:id="rId211"/>
  </p:sldIdLst>
  <p:sldSz cx="12192000" cy="6858000"/>
  <p:notesSz cx="6794500" cy="99314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8" userDrawn="1">
          <p15:clr>
            <a:srgbClr val="A4A3A4"/>
          </p15:clr>
        </p15:guide>
        <p15:guide id="2" orient="horz" pos="527" userDrawn="1">
          <p15:clr>
            <a:srgbClr val="A4A3A4"/>
          </p15:clr>
        </p15:guide>
        <p15:guide id="3" orient="horz" pos="2137" userDrawn="1">
          <p15:clr>
            <a:srgbClr val="A4A3A4"/>
          </p15:clr>
        </p15:guide>
        <p15:guide id="4" pos="731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FFF436-BBBC-3AF4-A322-8E0DFD562E2B}" name="Utilisateur invité" initials="Ui" userId="S::urn:spo:anon#7f61ac662c4e40ebf0ad70d467e5091be0c691169b4e72966eec5c689b419107::" providerId="AD"/>
  <p188:author id="{052E1356-D1E4-AE1D-F95F-C50D2F7C12BE}" name="Prosmans Fabienne" initials="PF" userId="S::fprosmans@uliege.be::d3d4e67e-d218-43fe-a47d-6bd648bf04d5" providerId="AD"/>
  <p188:author id="{1C4E0DB5-E915-D46B-CAED-D021D5A7B7B5}" name="Smits Virginie" initials="SV" userId="S::virginie.smits@uliege.be::66a8a0c7-5065-45be-914a-c45b0eaa30ae" providerId="AD"/>
  <p188:author id="{5DCF5DBA-6B0C-5172-340B-DF71215DCF81}" name="Lhoest Rémy" initials="RL" userId="S::Remy.Lhoest@uliege.be::a082b7f1-8b59-4f35-9dff-8f8edb24495b" providerId="AD"/>
  <p188:author id="{B80572C5-BB23-4BF2-E1BF-DBB9A2FE7A6E}" name="Parizel Youri" initials="PY" userId="S::youri.parizel@uliege.be::4d970f9d-ae9a-435c-a6e4-10314481aee4" providerId="AD"/>
  <p188:author id="{4E3BC6CC-3286-2FF0-D266-221008ECD616}" name="Lhoest Rémy" initials="LR" userId="S::remy.lhoest@uliege.be::a082b7f1-8b59-4f35-9dff-8f8edb24495b" providerId="AD"/>
  <p188:author id="{9AAD16FE-6507-F726-8A10-2B364A218A84}" name="Prosmans Fabienne" initials="PF" userId="Prosmans Fabienne"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rançois Renaville" initials="FR" lastIdx="8" clrIdx="0">
    <p:extLst>
      <p:ext uri="{19B8F6BF-5375-455C-9EA6-DF929625EA0E}">
        <p15:presenceInfo xmlns:p15="http://schemas.microsoft.com/office/powerpoint/2012/main" userId="François Renaville" providerId="None"/>
      </p:ext>
    </p:extLst>
  </p:cmAuthor>
  <p:cmAuthor id="2" name="Renaville François" initials="RF" lastIdx="1" clrIdx="1">
    <p:extLst>
      <p:ext uri="{19B8F6BF-5375-455C-9EA6-DF929625EA0E}">
        <p15:presenceInfo xmlns:p15="http://schemas.microsoft.com/office/powerpoint/2012/main" userId="Renaville Françoi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7F"/>
    <a:srgbClr val="5FA4B0"/>
    <a:srgbClr val="7FB6BF"/>
    <a:srgbClr val="E6E6E6"/>
    <a:srgbClr val="E8E2DE"/>
    <a:srgbClr val="CC0000"/>
    <a:srgbClr val="FDB603"/>
    <a:srgbClr val="4B8B8E"/>
    <a:srgbClr val="5FA3B0"/>
    <a:srgbClr val="00718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23E409-D898-233E-79CF-A984B3E776D4}" v="1" dt="2025-03-12T10:34:06.110"/>
    <p1510:client id="{469AC7E3-151F-5D73-CE22-4667D4A7ACE0}" v="7" dt="2025-03-12T10:32:49.651"/>
    <p1510:client id="{651F63C8-5F88-9BEB-2B49-1E3F76D22FA5}" v="3" dt="2025-03-12T08:16:52.119"/>
    <p1510:client id="{87E6D5F3-C166-4B26-B679-C10C86010873}" v="326" dt="2025-03-11T14:57:27.380"/>
    <p1510:client id="{90E092FB-4D18-B172-B45D-551FECC03C7B}" v="14" dt="2025-03-11T15:03:06.180"/>
    <p1510:client id="{DBD887AC-7FA8-D04A-C3B2-418DF9FB7EEB}" v="3" dt="2025-03-12T09:56:44.055"/>
    <p1510:client id="{E633E8EC-24A6-4D9B-BEC9-550BA57C4577}" v="358" dt="2025-03-12T13:50:10.372"/>
    <p1510:client id="{F0E3A4DD-02B5-BE21-37A5-CD27DB559EAF}" v="1" dt="2025-03-12T14:36:43.371"/>
    <p1510:client id="{F8887264-C99E-CCB9-70F7-2EDEB0789526}" v="3" dt="2025-03-12T10:57:30.593"/>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108"/>
      </p:cViewPr>
      <p:guideLst>
        <p:guide orient="horz" pos="278"/>
        <p:guide orient="horz" pos="527"/>
        <p:guide orient="horz" pos="2137"/>
        <p:guide pos="7311"/>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viewProps" Target="viewProps.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theme" Target="theme/theme1.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tableStyles" Target="tableStyles.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219" Type="http://schemas.microsoft.com/office/2015/10/relationships/revisionInfo" Target="revisionInfo.xml"/><Relationship Id="rId3" Type="http://schemas.openxmlformats.org/officeDocument/2006/relationships/customXml" Target="../customXml/item3.xml"/><Relationship Id="rId214" Type="http://schemas.openxmlformats.org/officeDocument/2006/relationships/commentAuthors" Target="commentAuthors.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microsoft.com/office/2018/10/relationships/authors" Target="author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presProps" Target="presProps.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notesMaster" Target="notesMasters/notesMaster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4284" cy="498294"/>
          </a:xfrm>
          <a:prstGeom prst="rect">
            <a:avLst/>
          </a:prstGeom>
        </p:spPr>
        <p:txBody>
          <a:bodyPr vert="horz" lIns="91285" tIns="45642" rIns="91285" bIns="45642" rtlCol="0"/>
          <a:lstStyle>
            <a:lvl1pPr algn="l">
              <a:defRPr sz="1200"/>
            </a:lvl1pPr>
          </a:lstStyle>
          <a:p>
            <a:endParaRPr lang="en-US"/>
          </a:p>
        </p:txBody>
      </p:sp>
      <p:sp>
        <p:nvSpPr>
          <p:cNvPr id="3" name="Espace réservé de la date 2"/>
          <p:cNvSpPr>
            <a:spLocks noGrp="1"/>
          </p:cNvSpPr>
          <p:nvPr>
            <p:ph type="dt" sz="quarter" idx="1"/>
          </p:nvPr>
        </p:nvSpPr>
        <p:spPr>
          <a:xfrm>
            <a:off x="3848644" y="0"/>
            <a:ext cx="2944284" cy="498294"/>
          </a:xfrm>
          <a:prstGeom prst="rect">
            <a:avLst/>
          </a:prstGeom>
        </p:spPr>
        <p:txBody>
          <a:bodyPr vert="horz" lIns="91285" tIns="45642" rIns="91285" bIns="45642" rtlCol="0"/>
          <a:lstStyle>
            <a:lvl1pPr algn="r">
              <a:defRPr sz="1200"/>
            </a:lvl1pPr>
          </a:lstStyle>
          <a:p>
            <a:fld id="{7A04F6CB-D217-449A-818B-A829E0A54925}" type="datetimeFigureOut">
              <a:rPr lang="en-US" smtClean="0"/>
              <a:t>5/6/2026</a:t>
            </a:fld>
            <a:endParaRPr lang="en-US"/>
          </a:p>
        </p:txBody>
      </p:sp>
      <p:sp>
        <p:nvSpPr>
          <p:cNvPr id="4" name="Espace réservé du pied de page 3"/>
          <p:cNvSpPr>
            <a:spLocks noGrp="1"/>
          </p:cNvSpPr>
          <p:nvPr>
            <p:ph type="ftr" sz="quarter" idx="2"/>
          </p:nvPr>
        </p:nvSpPr>
        <p:spPr>
          <a:xfrm>
            <a:off x="0" y="9433107"/>
            <a:ext cx="2944284" cy="498293"/>
          </a:xfrm>
          <a:prstGeom prst="rect">
            <a:avLst/>
          </a:prstGeom>
        </p:spPr>
        <p:txBody>
          <a:bodyPr vert="horz" lIns="91285" tIns="45642" rIns="91285" bIns="45642" rtlCol="0" anchor="b"/>
          <a:lstStyle>
            <a:lvl1pPr algn="l">
              <a:defRPr sz="1200"/>
            </a:lvl1pPr>
          </a:lstStyle>
          <a:p>
            <a:endParaRPr lang="en-US"/>
          </a:p>
        </p:txBody>
      </p:sp>
      <p:sp>
        <p:nvSpPr>
          <p:cNvPr id="5" name="Espace réservé du numéro de diapositive 4"/>
          <p:cNvSpPr>
            <a:spLocks noGrp="1"/>
          </p:cNvSpPr>
          <p:nvPr>
            <p:ph type="sldNum" sz="quarter" idx="3"/>
          </p:nvPr>
        </p:nvSpPr>
        <p:spPr>
          <a:xfrm>
            <a:off x="3848644" y="9433107"/>
            <a:ext cx="2944284" cy="498293"/>
          </a:xfrm>
          <a:prstGeom prst="rect">
            <a:avLst/>
          </a:prstGeom>
        </p:spPr>
        <p:txBody>
          <a:bodyPr vert="horz" lIns="91285" tIns="45642" rIns="91285" bIns="45642" rtlCol="0" anchor="b"/>
          <a:lstStyle>
            <a:lvl1pPr algn="r">
              <a:defRPr sz="1200"/>
            </a:lvl1pPr>
          </a:lstStyle>
          <a:p>
            <a:fld id="{612505B4-5848-4BB5-9CD3-6A71311DDE1D}" type="slidenum">
              <a:rPr lang="en-US" smtClean="0"/>
              <a:t>‹N°›</a:t>
            </a:fld>
            <a:endParaRPr lang="en-US"/>
          </a:p>
        </p:txBody>
      </p:sp>
    </p:spTree>
    <p:extLst>
      <p:ext uri="{BB962C8B-B14F-4D97-AF65-F5344CB8AC3E}">
        <p14:creationId xmlns:p14="http://schemas.microsoft.com/office/powerpoint/2010/main" val="8122611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4284" cy="496570"/>
          </a:xfrm>
          <a:prstGeom prst="rect">
            <a:avLst/>
          </a:prstGeom>
        </p:spPr>
        <p:txBody>
          <a:bodyPr vert="horz" lIns="91285" tIns="45642" rIns="91285" bIns="45642" rtlCol="0"/>
          <a:lstStyle>
            <a:lvl1pPr algn="l">
              <a:defRPr sz="1200"/>
            </a:lvl1pPr>
          </a:lstStyle>
          <a:p>
            <a:endParaRPr lang="fr-FR"/>
          </a:p>
        </p:txBody>
      </p:sp>
      <p:sp>
        <p:nvSpPr>
          <p:cNvPr id="3" name="Espace réservé de la date 2"/>
          <p:cNvSpPr>
            <a:spLocks noGrp="1"/>
          </p:cNvSpPr>
          <p:nvPr>
            <p:ph type="dt" idx="1"/>
          </p:nvPr>
        </p:nvSpPr>
        <p:spPr>
          <a:xfrm>
            <a:off x="3848644" y="0"/>
            <a:ext cx="2944284" cy="496570"/>
          </a:xfrm>
          <a:prstGeom prst="rect">
            <a:avLst/>
          </a:prstGeom>
        </p:spPr>
        <p:txBody>
          <a:bodyPr vert="horz" lIns="91285" tIns="45642" rIns="91285" bIns="45642" rtlCol="0"/>
          <a:lstStyle>
            <a:lvl1pPr algn="r">
              <a:defRPr sz="1200"/>
            </a:lvl1pPr>
          </a:lstStyle>
          <a:p>
            <a:fld id="{968CA9BF-06F4-1B4F-871E-08BFB1D3CC5F}" type="datetimeFigureOut">
              <a:rPr lang="fr-FR" smtClean="0"/>
              <a:t>06/05/2026</a:t>
            </a:fld>
            <a:endParaRPr lang="fr-FR"/>
          </a:p>
        </p:txBody>
      </p:sp>
      <p:sp>
        <p:nvSpPr>
          <p:cNvPr id="4" name="Espace réservé de l'image des diapositives 3"/>
          <p:cNvSpPr>
            <a:spLocks noGrp="1" noRot="1" noChangeAspect="1"/>
          </p:cNvSpPr>
          <p:nvPr>
            <p:ph type="sldImg" idx="2"/>
          </p:nvPr>
        </p:nvSpPr>
        <p:spPr>
          <a:xfrm>
            <a:off x="87313" y="744538"/>
            <a:ext cx="6619875" cy="3724275"/>
          </a:xfrm>
          <a:prstGeom prst="rect">
            <a:avLst/>
          </a:prstGeom>
          <a:noFill/>
          <a:ln w="12700">
            <a:solidFill>
              <a:prstClr val="black"/>
            </a:solidFill>
          </a:ln>
        </p:spPr>
        <p:txBody>
          <a:bodyPr vert="horz" lIns="91285" tIns="45642" rIns="91285" bIns="45642" rtlCol="0" anchor="ctr"/>
          <a:lstStyle/>
          <a:p>
            <a:endParaRPr lang="fr-FR"/>
          </a:p>
        </p:txBody>
      </p:sp>
      <p:sp>
        <p:nvSpPr>
          <p:cNvPr id="5" name="Espace réservé des commentaires 4"/>
          <p:cNvSpPr>
            <a:spLocks noGrp="1"/>
          </p:cNvSpPr>
          <p:nvPr>
            <p:ph type="body" sz="quarter" idx="3"/>
          </p:nvPr>
        </p:nvSpPr>
        <p:spPr>
          <a:xfrm>
            <a:off x="679450" y="4717416"/>
            <a:ext cx="5435600" cy="4469130"/>
          </a:xfrm>
          <a:prstGeom prst="rect">
            <a:avLst/>
          </a:prstGeom>
        </p:spPr>
        <p:txBody>
          <a:bodyPr vert="horz" lIns="91285" tIns="45642" rIns="91285" bIns="45642"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33107"/>
            <a:ext cx="2944284" cy="496570"/>
          </a:xfrm>
          <a:prstGeom prst="rect">
            <a:avLst/>
          </a:prstGeom>
        </p:spPr>
        <p:txBody>
          <a:bodyPr vert="horz" lIns="91285" tIns="45642" rIns="91285" bIns="45642"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8644" y="9433107"/>
            <a:ext cx="2944284" cy="496570"/>
          </a:xfrm>
          <a:prstGeom prst="rect">
            <a:avLst/>
          </a:prstGeom>
        </p:spPr>
        <p:txBody>
          <a:bodyPr vert="horz" lIns="91285" tIns="45642" rIns="91285" bIns="45642" rtlCol="0" anchor="b"/>
          <a:lstStyle>
            <a:lvl1pPr algn="r">
              <a:defRPr sz="1200"/>
            </a:lvl1pPr>
          </a:lstStyle>
          <a:p>
            <a:fld id="{D26EEF71-3952-194F-85CC-3FDA4381B35B}" type="slidenum">
              <a:rPr lang="fr-FR" smtClean="0"/>
              <a:t>‹N°›</a:t>
            </a:fld>
            <a:endParaRPr lang="fr-FR"/>
          </a:p>
        </p:txBody>
      </p:sp>
    </p:spTree>
    <p:extLst>
      <p:ext uri="{BB962C8B-B14F-4D97-AF65-F5344CB8AC3E}">
        <p14:creationId xmlns:p14="http://schemas.microsoft.com/office/powerpoint/2010/main" val="209587979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1: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solidFill>
                  <a:srgbClr val="000000"/>
                </a:solidFill>
              </a:rPr>
              <a:t>1</a:t>
            </a:fld>
            <a:endParaRPr>
              <a:solidFill>
                <a:srgbClr val="000000"/>
              </a:solidFill>
            </a:endParaRPr>
          </a:p>
        </p:txBody>
      </p:sp>
    </p:spTree>
    <p:extLst>
      <p:ext uri="{BB962C8B-B14F-4D97-AF65-F5344CB8AC3E}">
        <p14:creationId xmlns:p14="http://schemas.microsoft.com/office/powerpoint/2010/main" val="1653569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136: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 name="Google Shape;434;p13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fr-FR"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974270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06570-09AC-DD1B-FAD9-47DA205FBA8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AE2FA08-5F7B-23B0-3D2C-FDF335A938A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249495C-12BE-2A48-E6B7-BD9FDE1D0263}"/>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164DBEC4-48EE-E468-3B19-03FCDCC47B17}"/>
              </a:ext>
            </a:extLst>
          </p:cNvPr>
          <p:cNvSpPr>
            <a:spLocks noGrp="1"/>
          </p:cNvSpPr>
          <p:nvPr>
            <p:ph type="sldNum" sz="quarter" idx="5"/>
          </p:nvPr>
        </p:nvSpPr>
        <p:spPr/>
        <p:txBody>
          <a:bodyPr/>
          <a:lstStyle/>
          <a:p>
            <a:fld id="{D26EEF71-3952-194F-85CC-3FDA4381B35B}" type="slidenum">
              <a:rPr lang="fr-FR" smtClean="0"/>
              <a:t>39</a:t>
            </a:fld>
            <a:endParaRPr lang="fr-FR"/>
          </a:p>
        </p:txBody>
      </p:sp>
    </p:spTree>
    <p:extLst>
      <p:ext uri="{BB962C8B-B14F-4D97-AF65-F5344CB8AC3E}">
        <p14:creationId xmlns:p14="http://schemas.microsoft.com/office/powerpoint/2010/main" val="2425278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D26EEF71-3952-194F-85CC-3FDA4381B35B}" type="slidenum">
              <a:rPr lang="fr-FR" smtClean="0"/>
              <a:t>41</a:t>
            </a:fld>
            <a:endParaRPr lang="fr-FR"/>
          </a:p>
        </p:txBody>
      </p:sp>
    </p:spTree>
    <p:extLst>
      <p:ext uri="{BB962C8B-B14F-4D97-AF65-F5344CB8AC3E}">
        <p14:creationId xmlns:p14="http://schemas.microsoft.com/office/powerpoint/2010/main" val="1231431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44</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6529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D26EEF71-3952-194F-85CC-3FDA4381B35B}" type="slidenum">
              <a:rPr lang="fr-FR" smtClean="0"/>
              <a:t>50</a:t>
            </a:fld>
            <a:endParaRPr lang="fr-FR"/>
          </a:p>
        </p:txBody>
      </p:sp>
    </p:spTree>
    <p:extLst>
      <p:ext uri="{BB962C8B-B14F-4D97-AF65-F5344CB8AC3E}">
        <p14:creationId xmlns:p14="http://schemas.microsoft.com/office/powerpoint/2010/main" val="902078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D26EEF71-3952-194F-85CC-3FDA4381B35B}" type="slidenum">
              <a:rPr lang="fr-FR" smtClean="0"/>
              <a:t>51</a:t>
            </a:fld>
            <a:endParaRPr lang="fr-FR"/>
          </a:p>
        </p:txBody>
      </p:sp>
    </p:spTree>
    <p:extLst>
      <p:ext uri="{BB962C8B-B14F-4D97-AF65-F5344CB8AC3E}">
        <p14:creationId xmlns:p14="http://schemas.microsoft.com/office/powerpoint/2010/main" val="30818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fr-FR" dirty="0"/>
          </a:p>
        </p:txBody>
      </p:sp>
      <p:sp>
        <p:nvSpPr>
          <p:cNvPr id="4" name="Espace réservé du numéro de diapositive 3"/>
          <p:cNvSpPr>
            <a:spLocks noGrp="1"/>
          </p:cNvSpPr>
          <p:nvPr>
            <p:ph type="sldNum" sz="quarter" idx="5"/>
          </p:nvPr>
        </p:nvSpPr>
        <p:spPr/>
        <p:txBody>
          <a:bodyPr/>
          <a:lstStyle/>
          <a:p>
            <a:fld id="{D26EEF71-3952-194F-85CC-3FDA4381B35B}" type="slidenum">
              <a:rPr lang="fr-FR" smtClean="0"/>
              <a:t>52</a:t>
            </a:fld>
            <a:endParaRPr lang="fr-FR"/>
          </a:p>
        </p:txBody>
      </p:sp>
    </p:spTree>
    <p:extLst>
      <p:ext uri="{BB962C8B-B14F-4D97-AF65-F5344CB8AC3E}">
        <p14:creationId xmlns:p14="http://schemas.microsoft.com/office/powerpoint/2010/main" val="215193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D26EEF71-3952-194F-85CC-3FDA4381B35B}" type="slidenum">
              <a:rPr lang="fr-FR" smtClean="0"/>
              <a:t>53</a:t>
            </a:fld>
            <a:endParaRPr lang="fr-FR"/>
          </a:p>
        </p:txBody>
      </p:sp>
    </p:spTree>
    <p:extLst>
      <p:ext uri="{BB962C8B-B14F-4D97-AF65-F5344CB8AC3E}">
        <p14:creationId xmlns:p14="http://schemas.microsoft.com/office/powerpoint/2010/main" val="3629689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D26EEF71-3952-194F-85CC-3FDA4381B35B}" type="slidenum">
              <a:rPr lang="fr-FR" smtClean="0"/>
              <a:t>59</a:t>
            </a:fld>
            <a:endParaRPr lang="fr-FR"/>
          </a:p>
        </p:txBody>
      </p:sp>
    </p:spTree>
    <p:extLst>
      <p:ext uri="{BB962C8B-B14F-4D97-AF65-F5344CB8AC3E}">
        <p14:creationId xmlns:p14="http://schemas.microsoft.com/office/powerpoint/2010/main" val="2653435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D26EEF71-3952-194F-85CC-3FDA4381B35B}" type="slidenum">
              <a:rPr lang="fr-FR" smtClean="0"/>
              <a:t>2</a:t>
            </a:fld>
            <a:endParaRPr lang="fr-FR"/>
          </a:p>
        </p:txBody>
      </p:sp>
    </p:spTree>
    <p:extLst>
      <p:ext uri="{BB962C8B-B14F-4D97-AF65-F5344CB8AC3E}">
        <p14:creationId xmlns:p14="http://schemas.microsoft.com/office/powerpoint/2010/main" val="2598570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A4DF4-858D-2073-C03A-E489F796A77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72CC884-9AB7-E6AB-87C5-9C4934C35F0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F8C2ECE-367E-F09C-9850-667308A91C75}"/>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FA3C974B-1CFF-21B3-F4AE-8921AFFEB6D4}"/>
              </a:ext>
            </a:extLst>
          </p:cNvPr>
          <p:cNvSpPr>
            <a:spLocks noGrp="1"/>
          </p:cNvSpPr>
          <p:nvPr>
            <p:ph type="sldNum" sz="quarter" idx="5"/>
          </p:nvPr>
        </p:nvSpPr>
        <p:spPr/>
        <p:txBody>
          <a:bodyPr/>
          <a:lstStyle/>
          <a:p>
            <a:fld id="{D26EEF71-3952-194F-85CC-3FDA4381B35B}" type="slidenum">
              <a:rPr lang="fr-FR" smtClean="0"/>
              <a:t>60</a:t>
            </a:fld>
            <a:endParaRPr lang="fr-FR"/>
          </a:p>
        </p:txBody>
      </p:sp>
    </p:spTree>
    <p:extLst>
      <p:ext uri="{BB962C8B-B14F-4D97-AF65-F5344CB8AC3E}">
        <p14:creationId xmlns:p14="http://schemas.microsoft.com/office/powerpoint/2010/main" val="728995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D26EEF71-3952-194F-85CC-3FDA4381B35B}" type="slidenum">
              <a:rPr lang="fr-FR" smtClean="0"/>
              <a:t>62</a:t>
            </a:fld>
            <a:endParaRPr lang="fr-FR"/>
          </a:p>
        </p:txBody>
      </p:sp>
    </p:spTree>
    <p:extLst>
      <p:ext uri="{BB962C8B-B14F-4D97-AF65-F5344CB8AC3E}">
        <p14:creationId xmlns:p14="http://schemas.microsoft.com/office/powerpoint/2010/main" val="985434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A6867-C2B4-91A9-987C-C26B207A9C6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128AEA2-F8DC-476E-6105-9089FE9EF0B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FE43028-C8CB-B541-E361-A7128472F5C3}"/>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18B51C75-F7F1-214E-12A4-26A3F0DB13FD}"/>
              </a:ext>
            </a:extLst>
          </p:cNvPr>
          <p:cNvSpPr>
            <a:spLocks noGrp="1"/>
          </p:cNvSpPr>
          <p:nvPr>
            <p:ph type="sldNum" sz="quarter" idx="5"/>
          </p:nvPr>
        </p:nvSpPr>
        <p:spPr/>
        <p:txBody>
          <a:bodyPr/>
          <a:lstStyle/>
          <a:p>
            <a:fld id="{D26EEF71-3952-194F-85CC-3FDA4381B35B}" type="slidenum">
              <a:rPr lang="fr-FR" smtClean="0"/>
              <a:t>63</a:t>
            </a:fld>
            <a:endParaRPr lang="fr-FR"/>
          </a:p>
        </p:txBody>
      </p:sp>
    </p:spTree>
    <p:extLst>
      <p:ext uri="{BB962C8B-B14F-4D97-AF65-F5344CB8AC3E}">
        <p14:creationId xmlns:p14="http://schemas.microsoft.com/office/powerpoint/2010/main" val="3948458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1EABF-7D6A-DBAD-F781-D6001974592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9CD5C1F-00EA-1B3C-2A97-337AF22154D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C20D9F2-4EAF-8BAC-29B3-EC2981149197}"/>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03484B56-474E-91AD-83F6-A0301D9F94D6}"/>
              </a:ext>
            </a:extLst>
          </p:cNvPr>
          <p:cNvSpPr>
            <a:spLocks noGrp="1"/>
          </p:cNvSpPr>
          <p:nvPr>
            <p:ph type="sldNum" sz="quarter" idx="5"/>
          </p:nvPr>
        </p:nvSpPr>
        <p:spPr/>
        <p:txBody>
          <a:bodyPr/>
          <a:lstStyle/>
          <a:p>
            <a:fld id="{D26EEF71-3952-194F-85CC-3FDA4381B35B}" type="slidenum">
              <a:rPr lang="fr-FR" smtClean="0"/>
              <a:t>64</a:t>
            </a:fld>
            <a:endParaRPr lang="fr-FR"/>
          </a:p>
        </p:txBody>
      </p:sp>
    </p:spTree>
    <p:extLst>
      <p:ext uri="{BB962C8B-B14F-4D97-AF65-F5344CB8AC3E}">
        <p14:creationId xmlns:p14="http://schemas.microsoft.com/office/powerpoint/2010/main" val="23398687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D26EEF71-3952-194F-85CC-3FDA4381B35B}" type="slidenum">
              <a:rPr lang="fr-FR" smtClean="0"/>
              <a:t>67</a:t>
            </a:fld>
            <a:endParaRPr lang="fr-FR"/>
          </a:p>
        </p:txBody>
      </p:sp>
    </p:spTree>
    <p:extLst>
      <p:ext uri="{BB962C8B-B14F-4D97-AF65-F5344CB8AC3E}">
        <p14:creationId xmlns:p14="http://schemas.microsoft.com/office/powerpoint/2010/main" val="2156092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9C3A3-4ED0-AD8A-4BFA-337103B6942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0A77FEB-630E-2370-FD4E-288FE9EFD22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6086797-8B89-149D-B336-A4CD77FAE130}"/>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C331E4CC-FB98-4D5C-65B7-5C43A8FA250D}"/>
              </a:ext>
            </a:extLst>
          </p:cNvPr>
          <p:cNvSpPr>
            <a:spLocks noGrp="1"/>
          </p:cNvSpPr>
          <p:nvPr>
            <p:ph type="sldNum" sz="quarter" idx="5"/>
          </p:nvPr>
        </p:nvSpPr>
        <p:spPr/>
        <p:txBody>
          <a:bodyPr/>
          <a:lstStyle/>
          <a:p>
            <a:fld id="{D26EEF71-3952-194F-85CC-3FDA4381B35B}" type="slidenum">
              <a:rPr lang="fr-FR" smtClean="0"/>
              <a:t>68</a:t>
            </a:fld>
            <a:endParaRPr lang="fr-FR"/>
          </a:p>
        </p:txBody>
      </p:sp>
    </p:spTree>
    <p:extLst>
      <p:ext uri="{BB962C8B-B14F-4D97-AF65-F5344CB8AC3E}">
        <p14:creationId xmlns:p14="http://schemas.microsoft.com/office/powerpoint/2010/main" val="34851903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496AC-1E92-8C8C-AE3A-23C9F2CE3BA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AD29D11-1F64-9FF5-A83F-7B92F68F92E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ACB6E14-3FE3-D82C-9C60-8D22789388A9}"/>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888D2CFC-162B-0E19-6A75-98A6773BBB6C}"/>
              </a:ext>
            </a:extLst>
          </p:cNvPr>
          <p:cNvSpPr>
            <a:spLocks noGrp="1"/>
          </p:cNvSpPr>
          <p:nvPr>
            <p:ph type="sldNum" sz="quarter" idx="5"/>
          </p:nvPr>
        </p:nvSpPr>
        <p:spPr/>
        <p:txBody>
          <a:bodyPr/>
          <a:lstStyle/>
          <a:p>
            <a:fld id="{D26EEF71-3952-194F-85CC-3FDA4381B35B}" type="slidenum">
              <a:rPr lang="fr-FR" smtClean="0"/>
              <a:t>69</a:t>
            </a:fld>
            <a:endParaRPr lang="fr-FR"/>
          </a:p>
        </p:txBody>
      </p:sp>
    </p:spTree>
    <p:extLst>
      <p:ext uri="{BB962C8B-B14F-4D97-AF65-F5344CB8AC3E}">
        <p14:creationId xmlns:p14="http://schemas.microsoft.com/office/powerpoint/2010/main" val="24694517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a:extLst>
            <a:ext uri="{FF2B5EF4-FFF2-40B4-BE49-F238E27FC236}">
              <a16:creationId xmlns:a16="http://schemas.microsoft.com/office/drawing/2014/main" id="{925AD908-5F73-D0A0-59F5-AFAB489A5870}"/>
            </a:ext>
          </a:extLst>
        </p:cNvPr>
        <p:cNvGrpSpPr/>
        <p:nvPr/>
      </p:nvGrpSpPr>
      <p:grpSpPr>
        <a:xfrm>
          <a:off x="0" y="0"/>
          <a:ext cx="0" cy="0"/>
          <a:chOff x="0" y="0"/>
          <a:chExt cx="0" cy="0"/>
        </a:xfrm>
      </p:grpSpPr>
      <p:sp>
        <p:nvSpPr>
          <p:cNvPr id="1039" name="Google Shape;1039;p175:notes">
            <a:extLst>
              <a:ext uri="{FF2B5EF4-FFF2-40B4-BE49-F238E27FC236}">
                <a16:creationId xmlns:a16="http://schemas.microsoft.com/office/drawing/2014/main" id="{92CCB534-C675-642B-BA74-05B9196C5995}"/>
              </a:ext>
            </a:extLst>
          </p:cNvPr>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0" name="Google Shape;1040;p175:notes">
            <a:extLst>
              <a:ext uri="{FF2B5EF4-FFF2-40B4-BE49-F238E27FC236}">
                <a16:creationId xmlns:a16="http://schemas.microsoft.com/office/drawing/2014/main" id="{ADD06614-8AC5-A2F9-FA32-2A79F03DAC7C}"/>
              </a:ext>
            </a:extLst>
          </p:cNvPr>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1041" name="Google Shape;1041;p175:notes">
            <a:extLst>
              <a:ext uri="{FF2B5EF4-FFF2-40B4-BE49-F238E27FC236}">
                <a16:creationId xmlns:a16="http://schemas.microsoft.com/office/drawing/2014/main" id="{D4DDA2EC-7EEE-53B2-8D67-D9494C1DCA29}"/>
              </a:ext>
            </a:extLst>
          </p:cNvPr>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81</a:t>
            </a:fld>
            <a:endParaRPr/>
          </a:p>
        </p:txBody>
      </p:sp>
    </p:spTree>
    <p:extLst>
      <p:ext uri="{BB962C8B-B14F-4D97-AF65-F5344CB8AC3E}">
        <p14:creationId xmlns:p14="http://schemas.microsoft.com/office/powerpoint/2010/main" val="1192972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a:extLst>
            <a:ext uri="{FF2B5EF4-FFF2-40B4-BE49-F238E27FC236}">
              <a16:creationId xmlns:a16="http://schemas.microsoft.com/office/drawing/2014/main" id="{682D0908-A09E-C2BD-9B2F-10562DF9E7C5}"/>
            </a:ext>
          </a:extLst>
        </p:cNvPr>
        <p:cNvGrpSpPr/>
        <p:nvPr/>
      </p:nvGrpSpPr>
      <p:grpSpPr>
        <a:xfrm>
          <a:off x="0" y="0"/>
          <a:ext cx="0" cy="0"/>
          <a:chOff x="0" y="0"/>
          <a:chExt cx="0" cy="0"/>
        </a:xfrm>
      </p:grpSpPr>
      <p:sp>
        <p:nvSpPr>
          <p:cNvPr id="1039" name="Google Shape;1039;p175:notes">
            <a:extLst>
              <a:ext uri="{FF2B5EF4-FFF2-40B4-BE49-F238E27FC236}">
                <a16:creationId xmlns:a16="http://schemas.microsoft.com/office/drawing/2014/main" id="{E0820957-CACF-8D0A-9E62-52EDD9C443F7}"/>
              </a:ext>
            </a:extLst>
          </p:cNvPr>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0" name="Google Shape;1040;p175:notes">
            <a:extLst>
              <a:ext uri="{FF2B5EF4-FFF2-40B4-BE49-F238E27FC236}">
                <a16:creationId xmlns:a16="http://schemas.microsoft.com/office/drawing/2014/main" id="{0F013601-BD74-FA43-5E6A-4E8587FB4F97}"/>
              </a:ext>
            </a:extLst>
          </p:cNvPr>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1041" name="Google Shape;1041;p175:notes">
            <a:extLst>
              <a:ext uri="{FF2B5EF4-FFF2-40B4-BE49-F238E27FC236}">
                <a16:creationId xmlns:a16="http://schemas.microsoft.com/office/drawing/2014/main" id="{D7E3E80B-A35F-2429-A540-7AA7D1FF6685}"/>
              </a:ext>
            </a:extLst>
          </p:cNvPr>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82</a:t>
            </a:fld>
            <a:endParaRPr/>
          </a:p>
        </p:txBody>
      </p:sp>
    </p:spTree>
    <p:extLst>
      <p:ext uri="{BB962C8B-B14F-4D97-AF65-F5344CB8AC3E}">
        <p14:creationId xmlns:p14="http://schemas.microsoft.com/office/powerpoint/2010/main" val="6148961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BEA6C-7511-CDD7-E139-F95C9F660CC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C97754F-5FB7-C819-99A6-80EE01D7332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28BBACE-F235-BC3A-C687-97C63266BD33}"/>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0000F8BA-311D-7E6C-3B23-639A30C536FC}"/>
              </a:ext>
            </a:extLst>
          </p:cNvPr>
          <p:cNvSpPr>
            <a:spLocks noGrp="1"/>
          </p:cNvSpPr>
          <p:nvPr>
            <p:ph type="sldNum" sz="quarter" idx="5"/>
          </p:nvPr>
        </p:nvSpPr>
        <p:spPr/>
        <p:txBody>
          <a:bodyPr/>
          <a:lstStyle/>
          <a:p>
            <a:fld id="{D26EEF71-3952-194F-85CC-3FDA4381B35B}" type="slidenum">
              <a:rPr lang="fr-FR" smtClean="0"/>
              <a:t>92</a:t>
            </a:fld>
            <a:endParaRPr lang="fr-FR"/>
          </a:p>
        </p:txBody>
      </p:sp>
    </p:spTree>
    <p:extLst>
      <p:ext uri="{BB962C8B-B14F-4D97-AF65-F5344CB8AC3E}">
        <p14:creationId xmlns:p14="http://schemas.microsoft.com/office/powerpoint/2010/main" val="3481324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7</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72531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FD3D6-81D9-80AE-1027-AB2C068E4FE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FAFCFEE-197D-8AA1-2EFF-7CCFCC65799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98E6E4A-27E1-401F-5E82-175F57BA6B61}"/>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100153C6-6D06-E028-CC5F-CD34040CBF9D}"/>
              </a:ext>
            </a:extLst>
          </p:cNvPr>
          <p:cNvSpPr>
            <a:spLocks noGrp="1"/>
          </p:cNvSpPr>
          <p:nvPr>
            <p:ph type="sldNum" sz="quarter" idx="5"/>
          </p:nvPr>
        </p:nvSpPr>
        <p:spPr/>
        <p:txBody>
          <a:bodyPr/>
          <a:lstStyle/>
          <a:p>
            <a:fld id="{D26EEF71-3952-194F-85CC-3FDA4381B35B}" type="slidenum">
              <a:rPr lang="fr-FR" smtClean="0"/>
              <a:t>110</a:t>
            </a:fld>
            <a:endParaRPr lang="fr-FR"/>
          </a:p>
        </p:txBody>
      </p:sp>
    </p:spTree>
    <p:extLst>
      <p:ext uri="{BB962C8B-B14F-4D97-AF65-F5344CB8AC3E}">
        <p14:creationId xmlns:p14="http://schemas.microsoft.com/office/powerpoint/2010/main" val="3325128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D26EEF71-3952-194F-85CC-3FDA4381B35B}" type="slidenum">
              <a:rPr lang="fr-FR" smtClean="0"/>
              <a:t>112</a:t>
            </a:fld>
            <a:endParaRPr lang="fr-FR"/>
          </a:p>
        </p:txBody>
      </p:sp>
    </p:spTree>
    <p:extLst>
      <p:ext uri="{BB962C8B-B14F-4D97-AF65-F5344CB8AC3E}">
        <p14:creationId xmlns:p14="http://schemas.microsoft.com/office/powerpoint/2010/main" val="38294269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D26EEF71-3952-194F-85CC-3FDA4381B35B}" type="slidenum">
              <a:rPr lang="fr-FR" smtClean="0"/>
              <a:t>119</a:t>
            </a:fld>
            <a:endParaRPr lang="fr-FR"/>
          </a:p>
        </p:txBody>
      </p:sp>
    </p:spTree>
    <p:extLst>
      <p:ext uri="{BB962C8B-B14F-4D97-AF65-F5344CB8AC3E}">
        <p14:creationId xmlns:p14="http://schemas.microsoft.com/office/powerpoint/2010/main" val="28155612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D26EEF71-3952-194F-85CC-3FDA4381B35B}" type="slidenum">
              <a:rPr lang="fr-FR" smtClean="0"/>
              <a:t>120</a:t>
            </a:fld>
            <a:endParaRPr lang="fr-FR"/>
          </a:p>
        </p:txBody>
      </p:sp>
    </p:spTree>
    <p:extLst>
      <p:ext uri="{BB962C8B-B14F-4D97-AF65-F5344CB8AC3E}">
        <p14:creationId xmlns:p14="http://schemas.microsoft.com/office/powerpoint/2010/main" val="25985701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17762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p8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2" name="Google Shape;1062;p84: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i="0" u="none">
              <a:solidFill>
                <a:schemeClr val="dk1"/>
              </a:solidFill>
              <a:latin typeface="Calibri"/>
              <a:ea typeface="Calibri"/>
              <a:cs typeface="Calibri"/>
              <a:sym typeface="Calibri"/>
            </a:endParaRPr>
          </a:p>
        </p:txBody>
      </p:sp>
      <p:sp>
        <p:nvSpPr>
          <p:cNvPr id="1063" name="Google Shape;1063;p84: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136</a:t>
            </a:fld>
            <a:endParaRPr/>
          </a:p>
        </p:txBody>
      </p:sp>
    </p:spTree>
    <p:extLst>
      <p:ext uri="{BB962C8B-B14F-4D97-AF65-F5344CB8AC3E}">
        <p14:creationId xmlns:p14="http://schemas.microsoft.com/office/powerpoint/2010/main" val="7433918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p8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1" name="Google Shape;1071;p85: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i="0" u="none">
              <a:solidFill>
                <a:schemeClr val="dk1"/>
              </a:solidFill>
              <a:latin typeface="Calibri"/>
              <a:ea typeface="Calibri"/>
              <a:cs typeface="Calibri"/>
              <a:sym typeface="Calibri"/>
            </a:endParaRPr>
          </a:p>
        </p:txBody>
      </p:sp>
      <p:sp>
        <p:nvSpPr>
          <p:cNvPr id="1072" name="Google Shape;1072;p85: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137</a:t>
            </a:fld>
            <a:endParaRPr/>
          </a:p>
        </p:txBody>
      </p:sp>
    </p:spTree>
    <p:extLst>
      <p:ext uri="{BB962C8B-B14F-4D97-AF65-F5344CB8AC3E}">
        <p14:creationId xmlns:p14="http://schemas.microsoft.com/office/powerpoint/2010/main" val="25158143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53807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74120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7036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D26EEF71-3952-194F-85CC-3FDA4381B35B}" type="slidenum">
              <a:rPr lang="fr-FR" smtClean="0"/>
              <a:t>15</a:t>
            </a:fld>
            <a:endParaRPr lang="fr-FR"/>
          </a:p>
        </p:txBody>
      </p:sp>
    </p:spTree>
    <p:extLst>
      <p:ext uri="{BB962C8B-B14F-4D97-AF65-F5344CB8AC3E}">
        <p14:creationId xmlns:p14="http://schemas.microsoft.com/office/powerpoint/2010/main" val="25985701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71459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80243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93846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9684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02635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34697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i="0"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63279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A8265-9979-8352-85F8-1469C3F04BE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65094FD-5483-6B44-B3B7-AAFD84EF362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A537889-3FF2-A4C9-C8D1-E309E3D8C994}"/>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DDDAD13E-70B8-B81E-7622-5ED4CC01B9E0}"/>
              </a:ext>
            </a:extLst>
          </p:cNvPr>
          <p:cNvSpPr>
            <a:spLocks noGrp="1"/>
          </p:cNvSpPr>
          <p:nvPr>
            <p:ph type="sldNum" sz="quarter" idx="5"/>
          </p:nvPr>
        </p:nvSpPr>
        <p:spPr/>
        <p:txBody>
          <a:bodyPr/>
          <a:lstStyle/>
          <a:p>
            <a:fld id="{D26EEF71-3952-194F-85CC-3FDA4381B35B}" type="slidenum">
              <a:rPr lang="fr-FR" smtClean="0"/>
              <a:t>195</a:t>
            </a:fld>
            <a:endParaRPr lang="fr-FR"/>
          </a:p>
        </p:txBody>
      </p:sp>
    </p:spTree>
    <p:extLst>
      <p:ext uri="{BB962C8B-B14F-4D97-AF65-F5344CB8AC3E}">
        <p14:creationId xmlns:p14="http://schemas.microsoft.com/office/powerpoint/2010/main" val="3715192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B29A6-8CC7-C15C-6239-353F6A8F9A4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C29C60F-F8F9-B922-F68C-C3BDE4A9B5E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5AA6909-E25A-E912-6408-0817B00EE815}"/>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6945BE5B-34FF-9713-81D2-E81A71A8BA3E}"/>
              </a:ext>
            </a:extLst>
          </p:cNvPr>
          <p:cNvSpPr>
            <a:spLocks noGrp="1"/>
          </p:cNvSpPr>
          <p:nvPr>
            <p:ph type="sldNum" sz="quarter" idx="5"/>
          </p:nvPr>
        </p:nvSpPr>
        <p:spPr/>
        <p:txBody>
          <a:bodyPr/>
          <a:lstStyle/>
          <a:p>
            <a:fld id="{D26EEF71-3952-194F-85CC-3FDA4381B35B}" type="slidenum">
              <a:rPr lang="fr-FR" smtClean="0"/>
              <a:t>205</a:t>
            </a:fld>
            <a:endParaRPr lang="fr-FR"/>
          </a:p>
        </p:txBody>
      </p:sp>
    </p:spTree>
    <p:extLst>
      <p:ext uri="{BB962C8B-B14F-4D97-AF65-F5344CB8AC3E}">
        <p14:creationId xmlns:p14="http://schemas.microsoft.com/office/powerpoint/2010/main" val="3675522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a:extLst>
            <a:ext uri="{FF2B5EF4-FFF2-40B4-BE49-F238E27FC236}">
              <a16:creationId xmlns:a16="http://schemas.microsoft.com/office/drawing/2014/main" id="{667D2FCA-8D79-A162-A2A9-AD29D20AFA41}"/>
            </a:ext>
          </a:extLst>
        </p:cNvPr>
        <p:cNvGrpSpPr/>
        <p:nvPr/>
      </p:nvGrpSpPr>
      <p:grpSpPr>
        <a:xfrm>
          <a:off x="0" y="0"/>
          <a:ext cx="0" cy="0"/>
          <a:chOff x="0" y="0"/>
          <a:chExt cx="0" cy="0"/>
        </a:xfrm>
      </p:grpSpPr>
      <p:sp>
        <p:nvSpPr>
          <p:cNvPr id="368" name="Google Shape;368;p17:notes">
            <a:extLst>
              <a:ext uri="{FF2B5EF4-FFF2-40B4-BE49-F238E27FC236}">
                <a16:creationId xmlns:a16="http://schemas.microsoft.com/office/drawing/2014/main" id="{FF1331B2-41EC-AF94-1709-E495A1FF7A0B}"/>
              </a:ext>
            </a:extLst>
          </p:cNvPr>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17:notes">
            <a:extLst>
              <a:ext uri="{FF2B5EF4-FFF2-40B4-BE49-F238E27FC236}">
                <a16:creationId xmlns:a16="http://schemas.microsoft.com/office/drawing/2014/main" id="{E783423C-2B66-C7EA-C2E8-C08AC0B7EE51}"/>
              </a:ext>
            </a:extLst>
          </p:cNvPr>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370" name="Google Shape;370;p17:notes">
            <a:extLst>
              <a:ext uri="{FF2B5EF4-FFF2-40B4-BE49-F238E27FC236}">
                <a16:creationId xmlns:a16="http://schemas.microsoft.com/office/drawing/2014/main" id="{7F593552-E613-C0E2-6B86-66BCA9A91127}"/>
              </a:ext>
            </a:extLst>
          </p:cNvPr>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18</a:t>
            </a:fld>
            <a:endParaRPr/>
          </a:p>
        </p:txBody>
      </p:sp>
    </p:spTree>
    <p:extLst>
      <p:ext uri="{BB962C8B-B14F-4D97-AF65-F5344CB8AC3E}">
        <p14:creationId xmlns:p14="http://schemas.microsoft.com/office/powerpoint/2010/main" val="1970285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31: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p1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1515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31: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p1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0114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132: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1" name="Google Shape;401;p13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13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p134: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420" name="Google Shape;420;p134: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fr-FR"/>
              <a:t>24</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Titre avec photo">
    <p:spTree>
      <p:nvGrpSpPr>
        <p:cNvPr id="1" name=""/>
        <p:cNvGrpSpPr/>
        <p:nvPr/>
      </p:nvGrpSpPr>
      <p:grpSpPr>
        <a:xfrm>
          <a:off x="0" y="0"/>
          <a:ext cx="0" cy="0"/>
          <a:chOff x="0" y="0"/>
          <a:chExt cx="0" cy="0"/>
        </a:xfrm>
      </p:grpSpPr>
      <p:pic>
        <p:nvPicPr>
          <p:cNvPr id="8" name="Google Shape;16;p98">
            <a:extLst>
              <a:ext uri="{FF2B5EF4-FFF2-40B4-BE49-F238E27FC236}">
                <a16:creationId xmlns:a16="http://schemas.microsoft.com/office/drawing/2014/main" id="{7E56C564-671D-7E1A-39D8-6C02ABA28A02}"/>
              </a:ext>
            </a:extLst>
          </p:cNvPr>
          <p:cNvPicPr preferRelativeResize="0">
            <a:picLocks noChangeAspect="1"/>
          </p:cNvPicPr>
          <p:nvPr userDrawn="1"/>
        </p:nvPicPr>
        <p:blipFill rotWithShape="1">
          <a:blip r:embed="rId2">
            <a:alphaModFix/>
          </a:blip>
          <a:srcRect t="20178"/>
          <a:stretch/>
        </p:blipFill>
        <p:spPr>
          <a:xfrm>
            <a:off x="-1" y="0"/>
            <a:ext cx="11455401" cy="6858000"/>
          </a:xfrm>
          <a:prstGeom prst="rect">
            <a:avLst/>
          </a:prstGeom>
          <a:noFill/>
          <a:ln>
            <a:noFill/>
          </a:ln>
        </p:spPr>
      </p:pic>
      <p:sp>
        <p:nvSpPr>
          <p:cNvPr id="19" name="Triangle rectangle 18"/>
          <p:cNvSpPr/>
          <p:nvPr userDrawn="1"/>
        </p:nvSpPr>
        <p:spPr>
          <a:xfrm rot="10800000" flipV="1">
            <a:off x="2458528" y="1613140"/>
            <a:ext cx="9711285" cy="5244865"/>
          </a:xfrm>
          <a:prstGeom prst="rtTriangle">
            <a:avLst/>
          </a:prstGeom>
          <a:solidFill>
            <a:srgbClr val="E6E6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2" name="Titre 1"/>
          <p:cNvSpPr>
            <a:spLocks noGrp="1"/>
          </p:cNvSpPr>
          <p:nvPr>
            <p:ph type="ctrTitle"/>
          </p:nvPr>
        </p:nvSpPr>
        <p:spPr>
          <a:xfrm>
            <a:off x="1396860" y="4572586"/>
            <a:ext cx="10363200" cy="796567"/>
          </a:xfrm>
        </p:spPr>
        <p:txBody>
          <a:bodyPr>
            <a:normAutofit/>
          </a:bodyPr>
          <a:lstStyle>
            <a:lvl1pPr algn="r">
              <a:defRPr sz="3200" b="1" i="0">
                <a:solidFill>
                  <a:srgbClr val="00707F"/>
                </a:solidFill>
                <a:latin typeface="Calibri"/>
                <a:cs typeface="Calibri"/>
              </a:defRPr>
            </a:lvl1pPr>
          </a:lstStyle>
          <a:p>
            <a:endParaRPr lang="fr-FR"/>
          </a:p>
        </p:txBody>
      </p:sp>
      <p:sp>
        <p:nvSpPr>
          <p:cNvPr id="3" name="Sous-titre 2"/>
          <p:cNvSpPr>
            <a:spLocks noGrp="1"/>
          </p:cNvSpPr>
          <p:nvPr>
            <p:ph type="subTitle" idx="1"/>
          </p:nvPr>
        </p:nvSpPr>
        <p:spPr>
          <a:xfrm>
            <a:off x="3225660" y="5496037"/>
            <a:ext cx="8534400" cy="550475"/>
          </a:xfrm>
        </p:spPr>
        <p:txBody>
          <a:bodyPr>
            <a:noAutofit/>
          </a:bodyPr>
          <a:lstStyle>
            <a:lvl1pPr marL="0" indent="0" algn="r">
              <a:buNone/>
              <a:defRPr sz="240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endParaRPr lang="fr-FR"/>
          </a:p>
        </p:txBody>
      </p:sp>
      <p:sp>
        <p:nvSpPr>
          <p:cNvPr id="4" name="Espace réservé de la date 3"/>
          <p:cNvSpPr>
            <a:spLocks noGrp="1"/>
          </p:cNvSpPr>
          <p:nvPr>
            <p:ph type="dt" sz="half" idx="10"/>
          </p:nvPr>
        </p:nvSpPr>
        <p:spPr/>
        <p:txBody>
          <a:bodyPr/>
          <a:lstStyle/>
          <a:p>
            <a:fld id="{9751CC55-56A5-44E8-906B-97049A27DEE2}" type="datetime1">
              <a:rPr lang="fr-FR" smtClean="0"/>
              <a:t>06/05/2026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329706-12B3-8F4C-9CA9-063F8C6A2AC6}" type="slidenum">
              <a:rPr lang="fr-FR" smtClean="0"/>
              <a:t>‹N°›</a:t>
            </a:fld>
            <a:endParaRPr lang="fr-FR"/>
          </a:p>
        </p:txBody>
      </p:sp>
      <p:sp>
        <p:nvSpPr>
          <p:cNvPr id="7" name="Triangle rectangle 6"/>
          <p:cNvSpPr>
            <a:spLocks noChangeAspect="1"/>
          </p:cNvSpPr>
          <p:nvPr userDrawn="1"/>
        </p:nvSpPr>
        <p:spPr>
          <a:xfrm rot="10800000">
            <a:off x="3454400" y="6"/>
            <a:ext cx="8737600" cy="3288429"/>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6" name="Triangle rectangle 15"/>
          <p:cNvSpPr/>
          <p:nvPr userDrawn="1"/>
        </p:nvSpPr>
        <p:spPr>
          <a:xfrm>
            <a:off x="-33513" y="3908395"/>
            <a:ext cx="4707674" cy="2949611"/>
          </a:xfrm>
          <a:prstGeom prst="rtTriangle">
            <a:avLst/>
          </a:prstGeom>
          <a:solidFill>
            <a:srgbClr val="00707F">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pic>
        <p:nvPicPr>
          <p:cNvPr id="17" name="Imag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99025" y="6090332"/>
            <a:ext cx="1869440" cy="767668"/>
          </a:xfrm>
          <a:prstGeom prst="rect">
            <a:avLst/>
          </a:prstGeom>
        </p:spPr>
      </p:pic>
    </p:spTree>
    <p:extLst>
      <p:ext uri="{BB962C8B-B14F-4D97-AF65-F5344CB8AC3E}">
        <p14:creationId xmlns:p14="http://schemas.microsoft.com/office/powerpoint/2010/main" val="3485021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5B0CD15-79AD-42F7-BEB4-25AEC7BCC18D}" type="datetime1">
              <a:rPr lang="fr-FR" smtClean="0"/>
              <a:t>06/05/2026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9329706-12B3-8F4C-9CA9-063F8C6A2AC6}" type="slidenum">
              <a:rPr lang="fr-FR" smtClean="0"/>
              <a:t>‹N°›</a:t>
            </a:fld>
            <a:endParaRPr lang="fr-FR"/>
          </a:p>
        </p:txBody>
      </p:sp>
      <p:pic>
        <p:nvPicPr>
          <p:cNvPr id="6" name="Image 5"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05280" y="73305"/>
            <a:ext cx="496997" cy="540000"/>
          </a:xfrm>
          <a:prstGeom prst="rect">
            <a:avLst/>
          </a:prstGeom>
        </p:spPr>
      </p:pic>
    </p:spTree>
    <p:extLst>
      <p:ext uri="{BB962C8B-B14F-4D97-AF65-F5344CB8AC3E}">
        <p14:creationId xmlns:p14="http://schemas.microsoft.com/office/powerpoint/2010/main" val="1697788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ture ">
    <p:spTree>
      <p:nvGrpSpPr>
        <p:cNvPr id="1" name=""/>
        <p:cNvGrpSpPr/>
        <p:nvPr/>
      </p:nvGrpSpPr>
      <p:grpSpPr>
        <a:xfrm>
          <a:off x="0" y="0"/>
          <a:ext cx="0" cy="0"/>
          <a:chOff x="0" y="0"/>
          <a:chExt cx="0" cy="0"/>
        </a:xfrm>
      </p:grpSpPr>
      <p:grpSp>
        <p:nvGrpSpPr>
          <p:cNvPr id="8" name="Grouper 7"/>
          <p:cNvGrpSpPr/>
          <p:nvPr userDrawn="1"/>
        </p:nvGrpSpPr>
        <p:grpSpPr>
          <a:xfrm>
            <a:off x="0" y="3985324"/>
            <a:ext cx="12193880" cy="2872676"/>
            <a:chOff x="0" y="2271293"/>
            <a:chExt cx="9145410" cy="2872676"/>
          </a:xfrm>
        </p:grpSpPr>
        <p:sp>
          <p:nvSpPr>
            <p:cNvPr id="9" name="Triangle rectangle 26"/>
            <p:cNvSpPr/>
            <p:nvPr userDrawn="1"/>
          </p:nvSpPr>
          <p:spPr>
            <a:xfrm>
              <a:off x="0" y="2271293"/>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0070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0" name="Triangle rectangle 26"/>
            <p:cNvSpPr/>
            <p:nvPr userDrawn="1"/>
          </p:nvSpPr>
          <p:spPr>
            <a:xfrm flipH="1">
              <a:off x="3434225" y="2271762"/>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E6E6E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1" name="Triangle isocèle 10"/>
            <p:cNvSpPr/>
            <p:nvPr userDrawn="1"/>
          </p:nvSpPr>
          <p:spPr>
            <a:xfrm>
              <a:off x="3434225" y="4568825"/>
              <a:ext cx="2276960" cy="574676"/>
            </a:xfrm>
            <a:prstGeom prst="triangle">
              <a:avLst>
                <a:gd name="adj" fmla="val 49701"/>
              </a:avLst>
            </a:prstGeom>
            <a:solidFill>
              <a:srgbClr val="00707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sz="1800"/>
            </a:p>
          </p:txBody>
        </p:sp>
      </p:grpSp>
      <p:sp>
        <p:nvSpPr>
          <p:cNvPr id="4" name="Espace réservé de la date 3"/>
          <p:cNvSpPr>
            <a:spLocks noGrp="1"/>
          </p:cNvSpPr>
          <p:nvPr>
            <p:ph type="dt" sz="half" idx="10"/>
          </p:nvPr>
        </p:nvSpPr>
        <p:spPr/>
        <p:txBody>
          <a:bodyPr/>
          <a:lstStyle/>
          <a:p>
            <a:fld id="{0BB049A1-7B69-4820-9C28-D7B1B395FAEE}" type="datetime1">
              <a:rPr lang="fr-FR" smtClean="0"/>
              <a:t>06/05/2026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329706-12B3-8F4C-9CA9-063F8C6A2AC6}" type="slidenum">
              <a:rPr lang="fr-FR" smtClean="0"/>
              <a:t>‹N°›</a:t>
            </a:fld>
            <a:endParaRPr lang="fr-FR"/>
          </a:p>
        </p:txBody>
      </p:sp>
      <p:sp>
        <p:nvSpPr>
          <p:cNvPr id="14" name="Titre 1"/>
          <p:cNvSpPr>
            <a:spLocks noGrp="1"/>
          </p:cNvSpPr>
          <p:nvPr>
            <p:ph type="title" hasCustomPrompt="1"/>
          </p:nvPr>
        </p:nvSpPr>
        <p:spPr>
          <a:xfrm>
            <a:off x="1100136" y="2861465"/>
            <a:ext cx="9991728" cy="567349"/>
          </a:xfrm>
        </p:spPr>
        <p:txBody>
          <a:bodyPr>
            <a:noAutofit/>
          </a:bodyPr>
          <a:lstStyle>
            <a:lvl1pPr>
              <a:defRPr sz="2400" b="0" i="0">
                <a:solidFill>
                  <a:srgbClr val="00707F"/>
                </a:solidFill>
                <a:latin typeface="Calibri"/>
                <a:cs typeface="Calibri"/>
              </a:defRPr>
            </a:lvl1pPr>
          </a:lstStyle>
          <a:p>
            <a:r>
              <a:rPr lang="fr-FR" dirty="0"/>
              <a:t>Merci de votre attention/</a:t>
            </a:r>
            <a:br>
              <a:rPr lang="fr-FR" dirty="0"/>
            </a:br>
            <a:r>
              <a:rPr lang="fr-FR" dirty="0"/>
              <a:t>Questions-suggestions/...</a:t>
            </a:r>
          </a:p>
        </p:txBody>
      </p:sp>
      <p:pic>
        <p:nvPicPr>
          <p:cNvPr id="13" name="Imag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24969" y="288015"/>
            <a:ext cx="2142067" cy="879620"/>
          </a:xfrm>
          <a:prstGeom prst="rect">
            <a:avLst/>
          </a:prstGeom>
        </p:spPr>
      </p:pic>
    </p:spTree>
    <p:extLst>
      <p:ext uri="{BB962C8B-B14F-4D97-AF65-F5344CB8AC3E}">
        <p14:creationId xmlns:p14="http://schemas.microsoft.com/office/powerpoint/2010/main" val="420618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loture et contact">
    <p:spTree>
      <p:nvGrpSpPr>
        <p:cNvPr id="1" name=""/>
        <p:cNvGrpSpPr/>
        <p:nvPr/>
      </p:nvGrpSpPr>
      <p:grpSpPr>
        <a:xfrm>
          <a:off x="0" y="0"/>
          <a:ext cx="0" cy="0"/>
          <a:chOff x="0" y="0"/>
          <a:chExt cx="0" cy="0"/>
        </a:xfrm>
      </p:grpSpPr>
      <p:grpSp>
        <p:nvGrpSpPr>
          <p:cNvPr id="8" name="Grouper 7"/>
          <p:cNvGrpSpPr/>
          <p:nvPr userDrawn="1"/>
        </p:nvGrpSpPr>
        <p:grpSpPr>
          <a:xfrm>
            <a:off x="0" y="3985324"/>
            <a:ext cx="12193880" cy="2872676"/>
            <a:chOff x="0" y="2271293"/>
            <a:chExt cx="9145410" cy="2872676"/>
          </a:xfrm>
        </p:grpSpPr>
        <p:sp>
          <p:nvSpPr>
            <p:cNvPr id="9" name="Triangle rectangle 26"/>
            <p:cNvSpPr/>
            <p:nvPr userDrawn="1"/>
          </p:nvSpPr>
          <p:spPr>
            <a:xfrm>
              <a:off x="0" y="2271293"/>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0070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0" name="Triangle rectangle 26"/>
            <p:cNvSpPr/>
            <p:nvPr userDrawn="1"/>
          </p:nvSpPr>
          <p:spPr>
            <a:xfrm flipH="1">
              <a:off x="3434225" y="2271762"/>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E6E6E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1" name="Triangle isocèle 10"/>
            <p:cNvSpPr/>
            <p:nvPr userDrawn="1"/>
          </p:nvSpPr>
          <p:spPr>
            <a:xfrm>
              <a:off x="3434225" y="4568825"/>
              <a:ext cx="2276960" cy="574676"/>
            </a:xfrm>
            <a:prstGeom prst="triangle">
              <a:avLst>
                <a:gd name="adj" fmla="val 49701"/>
              </a:avLst>
            </a:prstGeom>
            <a:solidFill>
              <a:srgbClr val="00707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sz="1800"/>
            </a:p>
          </p:txBody>
        </p:sp>
      </p:grpSp>
      <p:sp>
        <p:nvSpPr>
          <p:cNvPr id="4" name="Espace réservé de la date 3"/>
          <p:cNvSpPr>
            <a:spLocks noGrp="1"/>
          </p:cNvSpPr>
          <p:nvPr>
            <p:ph type="dt" sz="half" idx="10"/>
          </p:nvPr>
        </p:nvSpPr>
        <p:spPr/>
        <p:txBody>
          <a:bodyPr/>
          <a:lstStyle/>
          <a:p>
            <a:fld id="{EAFFC641-682E-4D13-A74E-BBD19AEF5C1E}" type="datetime1">
              <a:rPr lang="fr-FR" smtClean="0"/>
              <a:t>06/05/2026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329706-12B3-8F4C-9CA9-063F8C6A2AC6}" type="slidenum">
              <a:rPr lang="fr-FR" smtClean="0"/>
              <a:t>‹N°›</a:t>
            </a:fld>
            <a:endParaRPr lang="fr-FR"/>
          </a:p>
        </p:txBody>
      </p:sp>
      <p:sp>
        <p:nvSpPr>
          <p:cNvPr id="14" name="Titre 1"/>
          <p:cNvSpPr>
            <a:spLocks noGrp="1"/>
          </p:cNvSpPr>
          <p:nvPr>
            <p:ph type="title" hasCustomPrompt="1"/>
          </p:nvPr>
        </p:nvSpPr>
        <p:spPr>
          <a:xfrm>
            <a:off x="1100136" y="2861465"/>
            <a:ext cx="9991728" cy="567349"/>
          </a:xfrm>
        </p:spPr>
        <p:txBody>
          <a:bodyPr>
            <a:noAutofit/>
          </a:bodyPr>
          <a:lstStyle>
            <a:lvl1pPr>
              <a:defRPr sz="2400" b="0" i="0">
                <a:solidFill>
                  <a:srgbClr val="00707F"/>
                </a:solidFill>
                <a:latin typeface="Calibri"/>
                <a:cs typeface="Calibri"/>
              </a:defRPr>
            </a:lvl1pPr>
          </a:lstStyle>
          <a:p>
            <a:r>
              <a:rPr lang="fr-FR" dirty="0"/>
              <a:t>Merci de votre attention/</a:t>
            </a:r>
            <a:br>
              <a:rPr lang="fr-FR" dirty="0"/>
            </a:br>
            <a:r>
              <a:rPr lang="fr-FR" dirty="0"/>
              <a:t>Questions-suggestions/...</a:t>
            </a:r>
          </a:p>
        </p:txBody>
      </p:sp>
      <p:sp>
        <p:nvSpPr>
          <p:cNvPr id="3" name="Espace réservé du texte 2"/>
          <p:cNvSpPr>
            <a:spLocks noGrp="1"/>
          </p:cNvSpPr>
          <p:nvPr>
            <p:ph type="body" sz="quarter" idx="13" hasCustomPrompt="1"/>
          </p:nvPr>
        </p:nvSpPr>
        <p:spPr>
          <a:xfrm>
            <a:off x="8737600" y="5278847"/>
            <a:ext cx="2844800" cy="1004478"/>
          </a:xfrm>
        </p:spPr>
        <p:txBody>
          <a:bodyPr>
            <a:normAutofit/>
          </a:bodyPr>
          <a:lstStyle>
            <a:lvl1pPr marL="0" indent="0" algn="r">
              <a:buNone/>
              <a:defRPr sz="1600">
                <a:solidFill>
                  <a:srgbClr val="00707F"/>
                </a:solidFill>
              </a:defRPr>
            </a:lvl1pPr>
          </a:lstStyle>
          <a:p>
            <a:pPr lvl="0"/>
            <a:r>
              <a:rPr lang="fr-FR" sz="1800" dirty="0">
                <a:solidFill>
                  <a:srgbClr val="5FA3B0"/>
                </a:solidFill>
              </a:rPr>
              <a:t>Contact</a:t>
            </a:r>
            <a:endParaRPr lang="fr-FR" sz="1800" dirty="0"/>
          </a:p>
          <a:p>
            <a:pPr lvl="0"/>
            <a:r>
              <a:rPr lang="fr-FR" dirty="0"/>
              <a:t>À compléter</a:t>
            </a:r>
          </a:p>
        </p:txBody>
      </p:sp>
      <p:pic>
        <p:nvPicPr>
          <p:cNvPr id="13" name="Imag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24969" y="288015"/>
            <a:ext cx="2142067" cy="879620"/>
          </a:xfrm>
          <a:prstGeom prst="rect">
            <a:avLst/>
          </a:prstGeom>
        </p:spPr>
      </p:pic>
    </p:spTree>
    <p:extLst>
      <p:ext uri="{BB962C8B-B14F-4D97-AF65-F5344CB8AC3E}">
        <p14:creationId xmlns:p14="http://schemas.microsoft.com/office/powerpoint/2010/main" val="3762845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ogo">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39896" y="2625746"/>
            <a:ext cx="3912217" cy="1606515"/>
          </a:xfrm>
          <a:prstGeom prst="rect">
            <a:avLst/>
          </a:prstGeom>
        </p:spPr>
      </p:pic>
    </p:spTree>
    <p:extLst>
      <p:ext uri="{BB962C8B-B14F-4D97-AF65-F5344CB8AC3E}">
        <p14:creationId xmlns:p14="http://schemas.microsoft.com/office/powerpoint/2010/main" val="1923006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990574A7-DF9D-447B-A357-A02C37796101}" type="datetime1">
              <a:rPr lang="fr-FR" smtClean="0"/>
              <a:t>06/05/2026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329706-12B3-8F4C-9CA9-063F8C6A2AC6}" type="slidenum">
              <a:rPr lang="fr-FR" smtClean="0"/>
              <a:t>‹N°›</a:t>
            </a:fld>
            <a:endParaRPr lang="fr-FR"/>
          </a:p>
        </p:txBody>
      </p:sp>
      <p:sp>
        <p:nvSpPr>
          <p:cNvPr id="12" name="Titre 1"/>
          <p:cNvSpPr>
            <a:spLocks noGrp="1"/>
          </p:cNvSpPr>
          <p:nvPr>
            <p:ph type="title"/>
          </p:nvPr>
        </p:nvSpPr>
        <p:spPr>
          <a:xfrm>
            <a:off x="4256720" y="4716155"/>
            <a:ext cx="7496437" cy="567349"/>
          </a:xfrm>
        </p:spPr>
        <p:txBody>
          <a:bodyPr>
            <a:noAutofit/>
          </a:bodyPr>
          <a:lstStyle>
            <a:lvl1pPr algn="r">
              <a:defRPr sz="4800" b="1">
                <a:solidFill>
                  <a:srgbClr val="00707F"/>
                </a:solidFill>
              </a:defRPr>
            </a:lvl1pPr>
          </a:lstStyle>
          <a:p>
            <a:r>
              <a:rPr lang="fr-FR"/>
              <a:t>Cliquez et modifiez le titre</a:t>
            </a:r>
          </a:p>
        </p:txBody>
      </p:sp>
      <p:sp>
        <p:nvSpPr>
          <p:cNvPr id="13" name="Espace réservé du texte 6"/>
          <p:cNvSpPr>
            <a:spLocks noGrp="1"/>
          </p:cNvSpPr>
          <p:nvPr>
            <p:ph type="body" sz="quarter" idx="13" hasCustomPrompt="1"/>
          </p:nvPr>
        </p:nvSpPr>
        <p:spPr>
          <a:xfrm>
            <a:off x="4256720" y="5362098"/>
            <a:ext cx="7496437" cy="486486"/>
          </a:xfrm>
        </p:spPr>
        <p:txBody>
          <a:bodyPr>
            <a:noAutofit/>
          </a:bodyPr>
          <a:lstStyle>
            <a:lvl1pPr marL="0" indent="0" algn="r">
              <a:buNone/>
              <a:defRPr sz="2400"/>
            </a:lvl1pPr>
            <a:lvl2pPr marL="457178" indent="0" algn="ctr">
              <a:buNone/>
              <a:defRPr sz="2400"/>
            </a:lvl2pPr>
            <a:lvl3pPr marL="914354" indent="0" algn="ctr">
              <a:buNone/>
              <a:defRPr sz="2400"/>
            </a:lvl3pPr>
            <a:lvl4pPr marL="1371532" indent="0" algn="ctr">
              <a:buNone/>
              <a:defRPr sz="2400"/>
            </a:lvl4pPr>
            <a:lvl5pPr marL="1828709" indent="0" algn="ctr">
              <a:buNone/>
              <a:defRPr sz="2400"/>
            </a:lvl5pPr>
          </a:lstStyle>
          <a:p>
            <a:pPr lvl="0"/>
            <a:r>
              <a:rPr lang="fr-FR"/>
              <a:t>Cliquez et modifier le texte</a:t>
            </a:r>
          </a:p>
        </p:txBody>
      </p:sp>
      <p:grpSp>
        <p:nvGrpSpPr>
          <p:cNvPr id="2" name="Grouper 1"/>
          <p:cNvGrpSpPr/>
          <p:nvPr userDrawn="1"/>
        </p:nvGrpSpPr>
        <p:grpSpPr>
          <a:xfrm>
            <a:off x="-6801" y="-5100"/>
            <a:ext cx="12198801" cy="5719283"/>
            <a:chOff x="-5102" y="-5100"/>
            <a:chExt cx="9149101" cy="5719283"/>
          </a:xfrm>
        </p:grpSpPr>
        <p:sp>
          <p:nvSpPr>
            <p:cNvPr id="15" name="Triangle isocèle 17"/>
            <p:cNvSpPr/>
            <p:nvPr userDrawn="1"/>
          </p:nvSpPr>
          <p:spPr>
            <a:xfrm rot="5400000">
              <a:off x="916003" y="-926205"/>
              <a:ext cx="5719283" cy="7561493"/>
            </a:xfrm>
            <a:custGeom>
              <a:avLst/>
              <a:gdLst>
                <a:gd name="connsiteX0" fmla="*/ 0 w 7610342"/>
                <a:gd name="connsiteY0" fmla="*/ 7556390 h 7556390"/>
                <a:gd name="connsiteX1" fmla="*/ 3805171 w 7610342"/>
                <a:gd name="connsiteY1" fmla="*/ 0 h 7556390"/>
                <a:gd name="connsiteX2" fmla="*/ 7610342 w 7610342"/>
                <a:gd name="connsiteY2" fmla="*/ 7556390 h 7556390"/>
                <a:gd name="connsiteX3" fmla="*/ 0 w 7610342"/>
                <a:gd name="connsiteY3" fmla="*/ 7556390 h 7556390"/>
                <a:gd name="connsiteX0" fmla="*/ 0 w 7610342"/>
                <a:gd name="connsiteY0" fmla="*/ 7556390 h 7556390"/>
                <a:gd name="connsiteX1" fmla="*/ 1886071 w 7610342"/>
                <a:gd name="connsiteY1" fmla="*/ 3807111 h 7556390"/>
                <a:gd name="connsiteX2" fmla="*/ 3805171 w 7610342"/>
                <a:gd name="connsiteY2" fmla="*/ 0 h 7556390"/>
                <a:gd name="connsiteX3" fmla="*/ 7610342 w 7610342"/>
                <a:gd name="connsiteY3" fmla="*/ 7556390 h 7556390"/>
                <a:gd name="connsiteX4" fmla="*/ 0 w 7610342"/>
                <a:gd name="connsiteY4" fmla="*/ 7556390 h 7556390"/>
                <a:gd name="connsiteX0" fmla="*/ 0 w 7610342"/>
                <a:gd name="connsiteY0" fmla="*/ 7556390 h 7561493"/>
                <a:gd name="connsiteX1" fmla="*/ 1886071 w 7610342"/>
                <a:gd name="connsiteY1" fmla="*/ 3807111 h 7561493"/>
                <a:gd name="connsiteX2" fmla="*/ 3805171 w 7610342"/>
                <a:gd name="connsiteY2" fmla="*/ 0 h 7561493"/>
                <a:gd name="connsiteX3" fmla="*/ 7610342 w 7610342"/>
                <a:gd name="connsiteY3" fmla="*/ 7556390 h 7561493"/>
                <a:gd name="connsiteX4" fmla="*/ 1884539 w 7610342"/>
                <a:gd name="connsiteY4" fmla="*/ 7561493 h 7561493"/>
                <a:gd name="connsiteX5" fmla="*/ 0 w 7610342"/>
                <a:gd name="connsiteY5" fmla="*/ 7556390 h 7561493"/>
                <a:gd name="connsiteX0" fmla="*/ 0 w 5725803"/>
                <a:gd name="connsiteY0" fmla="*/ 7561493 h 7561493"/>
                <a:gd name="connsiteX1" fmla="*/ 1532 w 5725803"/>
                <a:gd name="connsiteY1" fmla="*/ 3807111 h 7561493"/>
                <a:gd name="connsiteX2" fmla="*/ 1920632 w 5725803"/>
                <a:gd name="connsiteY2" fmla="*/ 0 h 7561493"/>
                <a:gd name="connsiteX3" fmla="*/ 5725803 w 5725803"/>
                <a:gd name="connsiteY3" fmla="*/ 7556390 h 7561493"/>
                <a:gd name="connsiteX4" fmla="*/ 0 w 5725803"/>
                <a:gd name="connsiteY4" fmla="*/ 7561493 h 7561493"/>
                <a:gd name="connsiteX0" fmla="*/ 0 w 5725803"/>
                <a:gd name="connsiteY0" fmla="*/ 7561493 h 7561493"/>
                <a:gd name="connsiteX1" fmla="*/ 1532 w 5725803"/>
                <a:gd name="connsiteY1" fmla="*/ 3807111 h 7561493"/>
                <a:gd name="connsiteX2" fmla="*/ 1920632 w 5725803"/>
                <a:gd name="connsiteY2" fmla="*/ 0 h 7561493"/>
                <a:gd name="connsiteX3" fmla="*/ 5725803 w 5725803"/>
                <a:gd name="connsiteY3" fmla="*/ 7556390 h 7561493"/>
                <a:gd name="connsiteX4" fmla="*/ 5150642 w 5725803"/>
                <a:gd name="connsiteY4" fmla="*/ 7560475 h 7561493"/>
                <a:gd name="connsiteX5" fmla="*/ 0 w 5725803"/>
                <a:gd name="connsiteY5" fmla="*/ 7561493 h 7561493"/>
                <a:gd name="connsiteX0" fmla="*/ 0 w 5725803"/>
                <a:gd name="connsiteY0" fmla="*/ 7561493 h 7561493"/>
                <a:gd name="connsiteX1" fmla="*/ 1532 w 5725803"/>
                <a:gd name="connsiteY1" fmla="*/ 3807111 h 7561493"/>
                <a:gd name="connsiteX2" fmla="*/ 1920632 w 5725803"/>
                <a:gd name="connsiteY2" fmla="*/ 0 h 7561493"/>
                <a:gd name="connsiteX3" fmla="*/ 5150642 w 5725803"/>
                <a:gd name="connsiteY3" fmla="*/ 6425259 h 7561493"/>
                <a:gd name="connsiteX4" fmla="*/ 5725803 w 5725803"/>
                <a:gd name="connsiteY4" fmla="*/ 7556390 h 7561493"/>
                <a:gd name="connsiteX5" fmla="*/ 5150642 w 5725803"/>
                <a:gd name="connsiteY5" fmla="*/ 7560475 h 7561493"/>
                <a:gd name="connsiteX6" fmla="*/ 0 w 5725803"/>
                <a:gd name="connsiteY6" fmla="*/ 7561493 h 7561493"/>
                <a:gd name="connsiteX0" fmla="*/ 0 w 5150642"/>
                <a:gd name="connsiteY0" fmla="*/ 7561493 h 7561493"/>
                <a:gd name="connsiteX1" fmla="*/ 1532 w 5150642"/>
                <a:gd name="connsiteY1" fmla="*/ 3807111 h 7561493"/>
                <a:gd name="connsiteX2" fmla="*/ 1920632 w 5150642"/>
                <a:gd name="connsiteY2" fmla="*/ 0 h 7561493"/>
                <a:gd name="connsiteX3" fmla="*/ 5150642 w 5150642"/>
                <a:gd name="connsiteY3" fmla="*/ 6425259 h 7561493"/>
                <a:gd name="connsiteX4" fmla="*/ 5150642 w 5150642"/>
                <a:gd name="connsiteY4" fmla="*/ 7560475 h 7561493"/>
                <a:gd name="connsiteX5" fmla="*/ 0 w 5150642"/>
                <a:gd name="connsiteY5" fmla="*/ 7561493 h 7561493"/>
                <a:gd name="connsiteX0" fmla="*/ 0 w 5719283"/>
                <a:gd name="connsiteY0" fmla="*/ 7561493 h 7561493"/>
                <a:gd name="connsiteX1" fmla="*/ 1532 w 5719283"/>
                <a:gd name="connsiteY1" fmla="*/ 3807111 h 7561493"/>
                <a:gd name="connsiteX2" fmla="*/ 1920632 w 5719283"/>
                <a:gd name="connsiteY2" fmla="*/ 0 h 7561493"/>
                <a:gd name="connsiteX3" fmla="*/ 5719283 w 5719283"/>
                <a:gd name="connsiteY3" fmla="*/ 7553153 h 7561493"/>
                <a:gd name="connsiteX4" fmla="*/ 5150642 w 5719283"/>
                <a:gd name="connsiteY4" fmla="*/ 7560475 h 7561493"/>
                <a:gd name="connsiteX5" fmla="*/ 0 w 5719283"/>
                <a:gd name="connsiteY5" fmla="*/ 7561493 h 7561493"/>
                <a:gd name="connsiteX0" fmla="*/ 0 w 5719283"/>
                <a:gd name="connsiteY0" fmla="*/ 7561493 h 7561493"/>
                <a:gd name="connsiteX1" fmla="*/ 1532 w 5719283"/>
                <a:gd name="connsiteY1" fmla="*/ 3807111 h 7561493"/>
                <a:gd name="connsiteX2" fmla="*/ 1920632 w 5719283"/>
                <a:gd name="connsiteY2" fmla="*/ 0 h 7561493"/>
                <a:gd name="connsiteX3" fmla="*/ 5719283 w 5719283"/>
                <a:gd name="connsiteY3" fmla="*/ 7553153 h 7561493"/>
                <a:gd name="connsiteX4" fmla="*/ 0 w 5719283"/>
                <a:gd name="connsiteY4" fmla="*/ 7561493 h 756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9283" h="7561493">
                  <a:moveTo>
                    <a:pt x="0" y="7561493"/>
                  </a:moveTo>
                  <a:cubicBezTo>
                    <a:pt x="511" y="6310032"/>
                    <a:pt x="1021" y="5058572"/>
                    <a:pt x="1532" y="3807111"/>
                  </a:cubicBezTo>
                  <a:lnTo>
                    <a:pt x="1920632" y="0"/>
                  </a:lnTo>
                  <a:lnTo>
                    <a:pt x="5719283" y="7553153"/>
                  </a:lnTo>
                  <a:lnTo>
                    <a:pt x="0" y="7561493"/>
                  </a:lnTo>
                  <a:close/>
                </a:path>
              </a:pathLst>
            </a:custGeom>
            <a:solidFill>
              <a:srgbClr val="5FA4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sz="1800"/>
            </a:p>
          </p:txBody>
        </p:sp>
        <p:sp>
          <p:nvSpPr>
            <p:cNvPr id="16" name="Triangle isocèle 15"/>
            <p:cNvSpPr/>
            <p:nvPr userDrawn="1"/>
          </p:nvSpPr>
          <p:spPr>
            <a:xfrm rot="16200000" flipH="1">
              <a:off x="6187138" y="633785"/>
              <a:ext cx="2967379" cy="2946343"/>
            </a:xfrm>
            <a:prstGeom prst="triangle">
              <a:avLst/>
            </a:prstGeom>
            <a:solidFill>
              <a:srgbClr val="E6E6E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sz="1800"/>
            </a:p>
          </p:txBody>
        </p:sp>
      </p:grpSp>
      <p:pic>
        <p:nvPicPr>
          <p:cNvPr id="11" name="Imag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1696" y="146951"/>
            <a:ext cx="1159933" cy="476316"/>
          </a:xfrm>
          <a:prstGeom prst="rect">
            <a:avLst/>
          </a:prstGeom>
        </p:spPr>
      </p:pic>
    </p:spTree>
    <p:extLst>
      <p:ext uri="{BB962C8B-B14F-4D97-AF65-F5344CB8AC3E}">
        <p14:creationId xmlns:p14="http://schemas.microsoft.com/office/powerpoint/2010/main" val="1452982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grpSp>
        <p:nvGrpSpPr>
          <p:cNvPr id="8" name="Grouper 7"/>
          <p:cNvGrpSpPr/>
          <p:nvPr userDrawn="1"/>
        </p:nvGrpSpPr>
        <p:grpSpPr>
          <a:xfrm>
            <a:off x="0" y="3985324"/>
            <a:ext cx="12193880" cy="2872676"/>
            <a:chOff x="0" y="2271293"/>
            <a:chExt cx="9145410" cy="2872676"/>
          </a:xfrm>
        </p:grpSpPr>
        <p:sp>
          <p:nvSpPr>
            <p:cNvPr id="9" name="Triangle rectangle 26"/>
            <p:cNvSpPr/>
            <p:nvPr userDrawn="1"/>
          </p:nvSpPr>
          <p:spPr>
            <a:xfrm>
              <a:off x="0" y="2271293"/>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0070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0" name="Triangle rectangle 26"/>
            <p:cNvSpPr/>
            <p:nvPr userDrawn="1"/>
          </p:nvSpPr>
          <p:spPr>
            <a:xfrm flipH="1">
              <a:off x="3434225" y="2271762"/>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5FA4B0">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1" name="Triangle isocèle 10"/>
            <p:cNvSpPr/>
            <p:nvPr userDrawn="1"/>
          </p:nvSpPr>
          <p:spPr>
            <a:xfrm>
              <a:off x="3434225" y="4568825"/>
              <a:ext cx="2276960" cy="574676"/>
            </a:xfrm>
            <a:prstGeom prst="triangle">
              <a:avLst>
                <a:gd name="adj" fmla="val 49701"/>
              </a:avLst>
            </a:prstGeom>
            <a:solidFill>
              <a:srgbClr val="00707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sz="1800"/>
            </a:p>
          </p:txBody>
        </p:sp>
      </p:grpSp>
      <p:sp>
        <p:nvSpPr>
          <p:cNvPr id="4" name="Espace réservé de la date 3"/>
          <p:cNvSpPr>
            <a:spLocks noGrp="1"/>
          </p:cNvSpPr>
          <p:nvPr>
            <p:ph type="dt" sz="half" idx="10"/>
          </p:nvPr>
        </p:nvSpPr>
        <p:spPr/>
        <p:txBody>
          <a:bodyPr/>
          <a:lstStyle/>
          <a:p>
            <a:fld id="{347247F4-AEEE-459C-9BFA-8DFF863C663A}" type="datetime1">
              <a:rPr lang="fr-FR" smtClean="0"/>
              <a:t>06/05/2026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329706-12B3-8F4C-9CA9-063F8C6A2AC6}" type="slidenum">
              <a:rPr lang="fr-FR" smtClean="0"/>
              <a:t>‹N°›</a:t>
            </a:fld>
            <a:endParaRPr lang="fr-FR"/>
          </a:p>
        </p:txBody>
      </p:sp>
      <p:sp>
        <p:nvSpPr>
          <p:cNvPr id="14" name="Titre 1"/>
          <p:cNvSpPr>
            <a:spLocks noGrp="1"/>
          </p:cNvSpPr>
          <p:nvPr>
            <p:ph type="title"/>
          </p:nvPr>
        </p:nvSpPr>
        <p:spPr>
          <a:xfrm>
            <a:off x="1100136" y="2653454"/>
            <a:ext cx="9991728" cy="567349"/>
          </a:xfrm>
        </p:spPr>
        <p:txBody>
          <a:bodyPr>
            <a:normAutofit/>
          </a:bodyPr>
          <a:lstStyle>
            <a:lvl1pPr>
              <a:defRPr sz="3200" b="1">
                <a:solidFill>
                  <a:srgbClr val="00707F"/>
                </a:solidFill>
              </a:defRPr>
            </a:lvl1pPr>
          </a:lstStyle>
          <a:p>
            <a:r>
              <a:rPr lang="fr-FR"/>
              <a:t>Cliquez et modifiez le titre</a:t>
            </a:r>
          </a:p>
        </p:txBody>
      </p:sp>
      <p:sp>
        <p:nvSpPr>
          <p:cNvPr id="15" name="Espace réservé du texte 6"/>
          <p:cNvSpPr>
            <a:spLocks noGrp="1"/>
          </p:cNvSpPr>
          <p:nvPr>
            <p:ph type="body" sz="quarter" idx="13" hasCustomPrompt="1"/>
          </p:nvPr>
        </p:nvSpPr>
        <p:spPr>
          <a:xfrm>
            <a:off x="2682908" y="3429004"/>
            <a:ext cx="6826184" cy="552855"/>
          </a:xfrm>
        </p:spPr>
        <p:txBody>
          <a:bodyPr>
            <a:noAutofit/>
          </a:bodyPr>
          <a:lstStyle>
            <a:lvl1pPr marL="0" indent="0" algn="ctr">
              <a:buNone/>
              <a:defRPr sz="2400"/>
            </a:lvl1pPr>
            <a:lvl2pPr marL="457178" indent="0" algn="ctr">
              <a:buNone/>
              <a:defRPr sz="2400"/>
            </a:lvl2pPr>
            <a:lvl3pPr marL="914354" indent="0" algn="ctr">
              <a:buNone/>
              <a:defRPr sz="2400"/>
            </a:lvl3pPr>
            <a:lvl4pPr marL="1371532" indent="0" algn="ctr">
              <a:buNone/>
              <a:defRPr sz="2400"/>
            </a:lvl4pPr>
            <a:lvl5pPr marL="1828709" indent="0" algn="ctr">
              <a:buNone/>
              <a:defRPr sz="2400"/>
            </a:lvl5pPr>
          </a:lstStyle>
          <a:p>
            <a:pPr lvl="0"/>
            <a:r>
              <a:rPr lang="fr-FR"/>
              <a:t>Cliquez et modifier le texte</a:t>
            </a:r>
          </a:p>
        </p:txBody>
      </p:sp>
      <p:pic>
        <p:nvPicPr>
          <p:cNvPr id="12" name="Imag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24969" y="310023"/>
            <a:ext cx="2142067" cy="879620"/>
          </a:xfrm>
          <a:prstGeom prst="rect">
            <a:avLst/>
          </a:prstGeom>
        </p:spPr>
      </p:pic>
    </p:spTree>
    <p:extLst>
      <p:ext uri="{BB962C8B-B14F-4D97-AF65-F5344CB8AC3E}">
        <p14:creationId xmlns:p14="http://schemas.microsoft.com/office/powerpoint/2010/main" val="2149597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313016"/>
            <a:ext cx="10972800" cy="621546"/>
          </a:xfrm>
        </p:spPr>
        <p:txBody>
          <a:bodyPr>
            <a:noAutofit/>
          </a:bodyPr>
          <a:lstStyle>
            <a:lvl1pPr algn="l">
              <a:defRPr sz="3600" b="0" i="0">
                <a:solidFill>
                  <a:srgbClr val="00707F"/>
                </a:solidFill>
                <a:latin typeface="Calibri"/>
                <a:cs typeface="Calibri"/>
              </a:defRPr>
            </a:lvl1pPr>
          </a:lstStyle>
          <a:p>
            <a:r>
              <a:rPr lang="fr-FR"/>
              <a:t>Cliquez et modifiez le titre</a:t>
            </a:r>
          </a:p>
        </p:txBody>
      </p:sp>
      <p:sp>
        <p:nvSpPr>
          <p:cNvPr id="3" name="Espace réservé du contenu 2"/>
          <p:cNvSpPr>
            <a:spLocks noGrp="1"/>
          </p:cNvSpPr>
          <p:nvPr>
            <p:ph idx="1"/>
          </p:nvPr>
        </p:nvSpPr>
        <p:spPr>
          <a:xfrm>
            <a:off x="609600" y="1174274"/>
            <a:ext cx="10972800" cy="4951896"/>
          </a:xfrm>
        </p:spPr>
        <p:txBody>
          <a:bodyPr/>
          <a:lstStyle>
            <a:lvl1pPr marL="457200" indent="-457200">
              <a:buSzPct val="100000"/>
              <a:buFont typeface="Wingdings" panose="05000000000000000000" pitchFamily="2" charset="2"/>
              <a:buChar char="Ø"/>
              <a:defRPr sz="2000"/>
            </a:lvl1pPr>
            <a:lvl2pPr>
              <a:defRPr sz="1800"/>
            </a:lvl2pPr>
            <a:lvl3pPr>
              <a:defRPr sz="1600"/>
            </a:lvl3pPr>
            <a:lvl4pPr>
              <a:defRPr sz="1600"/>
            </a:lvl4pPr>
            <a:lvl5pPr>
              <a:defRPr sz="1600"/>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p:txBody>
          <a:bodyPr/>
          <a:lstStyle/>
          <a:p>
            <a:fld id="{86A788C6-3ED6-44DA-A870-F613A670BB10}" type="datetime1">
              <a:rPr lang="fr-FR" smtClean="0"/>
              <a:t>06/05/2026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329706-12B3-8F4C-9CA9-063F8C6A2AC6}" type="slidenum">
              <a:rPr lang="fr-FR" smtClean="0"/>
              <a:t>‹N°›</a:t>
            </a:fld>
            <a:endParaRPr lang="fr-FR"/>
          </a:p>
        </p:txBody>
      </p:sp>
      <p:pic>
        <p:nvPicPr>
          <p:cNvPr id="10" name="Image 9"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05276" y="73305"/>
            <a:ext cx="496997" cy="540000"/>
          </a:xfrm>
          <a:prstGeom prst="rect">
            <a:avLst/>
          </a:prstGeom>
        </p:spPr>
      </p:pic>
    </p:spTree>
    <p:extLst>
      <p:ext uri="{BB962C8B-B14F-4D97-AF65-F5344CB8AC3E}">
        <p14:creationId xmlns:p14="http://schemas.microsoft.com/office/powerpoint/2010/main" val="1135517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313016"/>
            <a:ext cx="10972800" cy="621546"/>
          </a:xfrm>
        </p:spPr>
        <p:txBody>
          <a:bodyPr>
            <a:noAutofit/>
          </a:bodyPr>
          <a:lstStyle>
            <a:lvl1pPr algn="l">
              <a:defRPr sz="3600" b="0" i="0">
                <a:solidFill>
                  <a:srgbClr val="00707F"/>
                </a:solidFill>
                <a:latin typeface="Calibri"/>
                <a:cs typeface="Calibri"/>
              </a:defRPr>
            </a:lvl1pPr>
          </a:lstStyle>
          <a:p>
            <a:r>
              <a:rPr lang="fr-FR"/>
              <a:t>Cliquez et modifiez le titre</a:t>
            </a:r>
          </a:p>
        </p:txBody>
      </p:sp>
      <p:sp>
        <p:nvSpPr>
          <p:cNvPr id="3" name="Espace réservé du contenu 2"/>
          <p:cNvSpPr>
            <a:spLocks noGrp="1"/>
          </p:cNvSpPr>
          <p:nvPr>
            <p:ph idx="1"/>
          </p:nvPr>
        </p:nvSpPr>
        <p:spPr>
          <a:xfrm>
            <a:off x="609600" y="1174274"/>
            <a:ext cx="10972800" cy="4951896"/>
          </a:xfrm>
        </p:spPr>
        <p:txBody>
          <a:bodyPr/>
          <a:lstStyle>
            <a:lvl1pPr marL="0" indent="0">
              <a:buSzPct val="100000"/>
              <a:buFont typeface="Wingdings" panose="05000000000000000000" pitchFamily="2" charset="2"/>
              <a:buNone/>
              <a:defRPr sz="2000"/>
            </a:lvl1pPr>
            <a:lvl2pPr>
              <a:defRPr sz="1800"/>
            </a:lvl2pPr>
            <a:lvl3pPr>
              <a:defRPr sz="1600"/>
            </a:lvl3pPr>
            <a:lvl4pPr>
              <a:defRPr sz="1600"/>
            </a:lvl4pPr>
            <a:lvl5pPr>
              <a:defRPr sz="1600"/>
            </a:lvl5pPr>
          </a:lstStyle>
          <a:p>
            <a:pPr lvl="0"/>
            <a:endParaRPr lang="fr-FR" dirty="0"/>
          </a:p>
        </p:txBody>
      </p:sp>
      <p:sp>
        <p:nvSpPr>
          <p:cNvPr id="4" name="Espace réservé de la date 3"/>
          <p:cNvSpPr>
            <a:spLocks noGrp="1"/>
          </p:cNvSpPr>
          <p:nvPr>
            <p:ph type="dt" sz="half" idx="10"/>
          </p:nvPr>
        </p:nvSpPr>
        <p:spPr/>
        <p:txBody>
          <a:bodyPr/>
          <a:lstStyle/>
          <a:p>
            <a:fld id="{86A788C6-3ED6-44DA-A870-F613A670BB10}" type="datetime1">
              <a:rPr lang="fr-FR" smtClean="0"/>
              <a:t>06/05/2026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329706-12B3-8F4C-9CA9-063F8C6A2AC6}" type="slidenum">
              <a:rPr lang="fr-FR" smtClean="0"/>
              <a:t>‹N°›</a:t>
            </a:fld>
            <a:endParaRPr lang="fr-FR"/>
          </a:p>
        </p:txBody>
      </p:sp>
      <p:pic>
        <p:nvPicPr>
          <p:cNvPr id="10" name="Image 9"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05276" y="73305"/>
            <a:ext cx="496997" cy="540000"/>
          </a:xfrm>
          <a:prstGeom prst="rect">
            <a:avLst/>
          </a:prstGeom>
        </p:spPr>
      </p:pic>
    </p:spTree>
    <p:extLst>
      <p:ext uri="{BB962C8B-B14F-4D97-AF65-F5344CB8AC3E}">
        <p14:creationId xmlns:p14="http://schemas.microsoft.com/office/powerpoint/2010/main" val="1693268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313016"/>
            <a:ext cx="10972800" cy="621546"/>
          </a:xfrm>
        </p:spPr>
        <p:txBody>
          <a:bodyPr>
            <a:noAutofit/>
          </a:bodyPr>
          <a:lstStyle>
            <a:lvl1pPr algn="l">
              <a:defRPr sz="3600" b="0" i="0">
                <a:solidFill>
                  <a:srgbClr val="00707F"/>
                </a:solidFill>
                <a:latin typeface="Calibri"/>
                <a:cs typeface="Calibri"/>
              </a:defRPr>
            </a:lvl1pPr>
          </a:lstStyle>
          <a:p>
            <a:r>
              <a:rPr lang="fr-FR"/>
              <a:t>Cliquez et modifiez le titre</a:t>
            </a:r>
          </a:p>
        </p:txBody>
      </p:sp>
      <p:sp>
        <p:nvSpPr>
          <p:cNvPr id="4" name="Espace réservé de la date 3"/>
          <p:cNvSpPr>
            <a:spLocks noGrp="1"/>
          </p:cNvSpPr>
          <p:nvPr>
            <p:ph type="dt" sz="half" idx="10"/>
          </p:nvPr>
        </p:nvSpPr>
        <p:spPr/>
        <p:txBody>
          <a:bodyPr/>
          <a:lstStyle/>
          <a:p>
            <a:fld id="{86A788C6-3ED6-44DA-A870-F613A670BB10}" type="datetime1">
              <a:rPr lang="fr-FR" smtClean="0"/>
              <a:t>06/05/2026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329706-12B3-8F4C-9CA9-063F8C6A2AC6}" type="slidenum">
              <a:rPr lang="fr-FR" smtClean="0"/>
              <a:t>‹N°›</a:t>
            </a:fld>
            <a:endParaRPr lang="fr-FR"/>
          </a:p>
        </p:txBody>
      </p:sp>
      <p:pic>
        <p:nvPicPr>
          <p:cNvPr id="10" name="Image 9"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05276" y="73305"/>
            <a:ext cx="496997" cy="540000"/>
          </a:xfrm>
          <a:prstGeom prst="rect">
            <a:avLst/>
          </a:prstGeom>
        </p:spPr>
      </p:pic>
    </p:spTree>
    <p:extLst>
      <p:ext uri="{BB962C8B-B14F-4D97-AF65-F5344CB8AC3E}">
        <p14:creationId xmlns:p14="http://schemas.microsoft.com/office/powerpoint/2010/main" val="3762357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u deux colonne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609600" y="1174274"/>
            <a:ext cx="5384800" cy="4951896"/>
          </a:xfrm>
        </p:spPr>
        <p:txBody>
          <a:bodyPr/>
          <a:lstStyle>
            <a:lvl1pPr marL="457200" indent="-457200">
              <a:buSzPct val="75000"/>
              <a:buFont typeface="Wingdings" panose="05000000000000000000" pitchFamily="2" charset="2"/>
              <a:buChar char="Ø"/>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p:cNvSpPr>
            <a:spLocks noGrp="1"/>
          </p:cNvSpPr>
          <p:nvPr>
            <p:ph sz="half" idx="2"/>
          </p:nvPr>
        </p:nvSpPr>
        <p:spPr>
          <a:xfrm>
            <a:off x="6197600" y="1174273"/>
            <a:ext cx="5384800" cy="4951896"/>
          </a:xfrm>
        </p:spPr>
        <p:txBody>
          <a:bodyPr/>
          <a:lstStyle>
            <a:lvl1pPr marL="457200" indent="-457200">
              <a:buSzPct val="75000"/>
              <a:buFont typeface="Wingdings" panose="05000000000000000000" pitchFamily="2" charset="2"/>
              <a:buChar char="Ø"/>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e la date 4"/>
          <p:cNvSpPr>
            <a:spLocks noGrp="1"/>
          </p:cNvSpPr>
          <p:nvPr>
            <p:ph type="dt" sz="half" idx="10"/>
          </p:nvPr>
        </p:nvSpPr>
        <p:spPr/>
        <p:txBody>
          <a:bodyPr/>
          <a:lstStyle/>
          <a:p>
            <a:fld id="{7C0D3C33-FF06-4D98-A9FE-A2B81752DE4A}" type="datetime1">
              <a:rPr lang="fr-FR" smtClean="0"/>
              <a:t>06/05/2026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9329706-12B3-8F4C-9CA9-063F8C6A2AC6}" type="slidenum">
              <a:rPr lang="fr-FR" smtClean="0"/>
              <a:t>‹N°›</a:t>
            </a:fld>
            <a:endParaRPr lang="fr-FR"/>
          </a:p>
        </p:txBody>
      </p:sp>
      <p:pic>
        <p:nvPicPr>
          <p:cNvPr id="10" name="Image 9"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05272" y="73305"/>
            <a:ext cx="496997" cy="540000"/>
          </a:xfrm>
          <a:prstGeom prst="rect">
            <a:avLst/>
          </a:prstGeom>
        </p:spPr>
      </p:pic>
      <p:sp>
        <p:nvSpPr>
          <p:cNvPr id="2" name="Titre 1">
            <a:extLst>
              <a:ext uri="{FF2B5EF4-FFF2-40B4-BE49-F238E27FC236}">
                <a16:creationId xmlns:a16="http://schemas.microsoft.com/office/drawing/2014/main" id="{CA50D208-8B5A-999F-AFF9-DA8F870A0050}"/>
              </a:ext>
            </a:extLst>
          </p:cNvPr>
          <p:cNvSpPr>
            <a:spLocks noGrp="1"/>
          </p:cNvSpPr>
          <p:nvPr>
            <p:ph type="title"/>
          </p:nvPr>
        </p:nvSpPr>
        <p:spPr>
          <a:xfrm>
            <a:off x="609600" y="313016"/>
            <a:ext cx="10972800" cy="621546"/>
          </a:xfrm>
        </p:spPr>
        <p:txBody>
          <a:bodyPr>
            <a:noAutofit/>
          </a:bodyPr>
          <a:lstStyle>
            <a:lvl1pPr algn="l">
              <a:defRPr sz="3600" b="0" i="0">
                <a:solidFill>
                  <a:srgbClr val="00707F"/>
                </a:solidFill>
                <a:latin typeface="Calibri"/>
                <a:cs typeface="Calibri"/>
              </a:defRPr>
            </a:lvl1pPr>
          </a:lstStyle>
          <a:p>
            <a:r>
              <a:rPr lang="fr-FR"/>
              <a:t>Cliquez et modifiez le titre</a:t>
            </a:r>
          </a:p>
        </p:txBody>
      </p:sp>
    </p:spTree>
    <p:extLst>
      <p:ext uri="{BB962C8B-B14F-4D97-AF65-F5344CB8AC3E}">
        <p14:creationId xmlns:p14="http://schemas.microsoft.com/office/powerpoint/2010/main" val="3993820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313016"/>
            <a:ext cx="10972800" cy="621546"/>
          </a:xfrm>
        </p:spPr>
        <p:txBody>
          <a:bodyPr>
            <a:noAutofit/>
          </a:bodyPr>
          <a:lstStyle>
            <a:lvl1pPr algn="l">
              <a:defRPr sz="3600" b="0" i="0">
                <a:solidFill>
                  <a:srgbClr val="00707F"/>
                </a:solidFill>
                <a:latin typeface="Calibri"/>
                <a:cs typeface="Calibri"/>
              </a:defRPr>
            </a:lvl1pPr>
          </a:lstStyle>
          <a:p>
            <a:r>
              <a:rPr lang="fr-FR"/>
              <a:t>Cliquez et modifiez le titre</a:t>
            </a:r>
          </a:p>
        </p:txBody>
      </p:sp>
      <p:sp>
        <p:nvSpPr>
          <p:cNvPr id="4" name="Espace réservé de la date 3"/>
          <p:cNvSpPr>
            <a:spLocks noGrp="1"/>
          </p:cNvSpPr>
          <p:nvPr>
            <p:ph type="dt" sz="half" idx="10"/>
          </p:nvPr>
        </p:nvSpPr>
        <p:spPr/>
        <p:txBody>
          <a:bodyPr/>
          <a:lstStyle/>
          <a:p>
            <a:fld id="{86A788C6-3ED6-44DA-A870-F613A670BB10}" type="datetime1">
              <a:rPr lang="fr-FR" smtClean="0"/>
              <a:t>06/05/2026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329706-12B3-8F4C-9CA9-063F8C6A2AC6}" type="slidenum">
              <a:rPr lang="fr-FR" smtClean="0"/>
              <a:t>‹N°›</a:t>
            </a:fld>
            <a:endParaRPr lang="fr-FR"/>
          </a:p>
        </p:txBody>
      </p:sp>
      <p:pic>
        <p:nvPicPr>
          <p:cNvPr id="10" name="Image 9"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05276" y="73305"/>
            <a:ext cx="496997" cy="540000"/>
          </a:xfrm>
          <a:prstGeom prst="rect">
            <a:avLst/>
          </a:prstGeom>
        </p:spPr>
      </p:pic>
      <p:sp>
        <p:nvSpPr>
          <p:cNvPr id="7" name="Espace réservé du contenu 2">
            <a:extLst>
              <a:ext uri="{FF2B5EF4-FFF2-40B4-BE49-F238E27FC236}">
                <a16:creationId xmlns:a16="http://schemas.microsoft.com/office/drawing/2014/main" id="{D294C220-681D-648D-8463-7763DEC52A5F}"/>
              </a:ext>
            </a:extLst>
          </p:cNvPr>
          <p:cNvSpPr>
            <a:spLocks noGrp="1"/>
          </p:cNvSpPr>
          <p:nvPr>
            <p:ph sz="half" idx="1"/>
          </p:nvPr>
        </p:nvSpPr>
        <p:spPr>
          <a:xfrm>
            <a:off x="609600" y="1174274"/>
            <a:ext cx="5384800" cy="4951896"/>
          </a:xfrm>
        </p:spPr>
        <p:txBody>
          <a:bodyPr/>
          <a:lstStyle>
            <a:lvl1pPr marL="457200" indent="-457200">
              <a:buSzPct val="75000"/>
              <a:buFont typeface="Wingdings" panose="05000000000000000000" pitchFamily="2" charset="2"/>
              <a:buChar char="Ø"/>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443098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313016"/>
            <a:ext cx="10972800" cy="621546"/>
          </a:xfrm>
        </p:spPr>
        <p:txBody>
          <a:bodyPr>
            <a:noAutofit/>
          </a:bodyPr>
          <a:lstStyle>
            <a:lvl1pPr algn="l">
              <a:defRPr sz="3600" b="0" i="0">
                <a:solidFill>
                  <a:srgbClr val="00707F"/>
                </a:solidFill>
                <a:latin typeface="Calibri"/>
                <a:cs typeface="Calibri"/>
              </a:defRPr>
            </a:lvl1pPr>
          </a:lstStyle>
          <a:p>
            <a:r>
              <a:rPr lang="fr-FR"/>
              <a:t>Cliquez et modifiez le titre</a:t>
            </a:r>
          </a:p>
        </p:txBody>
      </p:sp>
      <p:sp>
        <p:nvSpPr>
          <p:cNvPr id="4" name="Espace réservé de la date 3"/>
          <p:cNvSpPr>
            <a:spLocks noGrp="1"/>
          </p:cNvSpPr>
          <p:nvPr>
            <p:ph type="dt" sz="half" idx="10"/>
          </p:nvPr>
        </p:nvSpPr>
        <p:spPr/>
        <p:txBody>
          <a:bodyPr/>
          <a:lstStyle/>
          <a:p>
            <a:fld id="{86A788C6-3ED6-44DA-A870-F613A670BB10}" type="datetime1">
              <a:rPr lang="fr-FR" smtClean="0"/>
              <a:t>06/05/2026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329706-12B3-8F4C-9CA9-063F8C6A2AC6}" type="slidenum">
              <a:rPr lang="fr-FR" smtClean="0"/>
              <a:t>‹N°›</a:t>
            </a:fld>
            <a:endParaRPr lang="fr-FR"/>
          </a:p>
        </p:txBody>
      </p:sp>
      <p:pic>
        <p:nvPicPr>
          <p:cNvPr id="10" name="Image 9"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05276" y="73305"/>
            <a:ext cx="496997" cy="540000"/>
          </a:xfrm>
          <a:prstGeom prst="rect">
            <a:avLst/>
          </a:prstGeom>
        </p:spPr>
      </p:pic>
      <p:sp>
        <p:nvSpPr>
          <p:cNvPr id="3" name="Espace réservé du contenu 3">
            <a:extLst>
              <a:ext uri="{FF2B5EF4-FFF2-40B4-BE49-F238E27FC236}">
                <a16:creationId xmlns:a16="http://schemas.microsoft.com/office/drawing/2014/main" id="{51524B38-F90A-B6BE-A36E-9B2A99CE2CF0}"/>
              </a:ext>
            </a:extLst>
          </p:cNvPr>
          <p:cNvSpPr>
            <a:spLocks noGrp="1"/>
          </p:cNvSpPr>
          <p:nvPr>
            <p:ph sz="half" idx="2"/>
          </p:nvPr>
        </p:nvSpPr>
        <p:spPr>
          <a:xfrm>
            <a:off x="6197600" y="1174273"/>
            <a:ext cx="5384800" cy="4951896"/>
          </a:xfrm>
        </p:spPr>
        <p:txBody>
          <a:bodyPr/>
          <a:lstStyle>
            <a:lvl1pPr marL="457200" indent="-457200">
              <a:buSzPct val="75000"/>
              <a:buFont typeface="Wingdings" panose="05000000000000000000" pitchFamily="2" charset="2"/>
              <a:buChar char="Ø"/>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52772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0E4796-1948-4617-9898-52B2EDC50C13}" type="datetime1">
              <a:rPr lang="fr-FR" smtClean="0"/>
              <a:t>06/05/2026</a:t>
            </a:fld>
            <a:endParaRPr lang="fr-FR"/>
          </a:p>
        </p:txBody>
      </p:sp>
      <p:sp>
        <p:nvSpPr>
          <p:cNvPr id="5" name="Espace réservé du pied de page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329706-12B3-8F4C-9CA9-063F8C6A2AC6}" type="slidenum">
              <a:rPr lang="fr-FR" smtClean="0"/>
              <a:t>‹N°›</a:t>
            </a:fld>
            <a:endParaRPr lang="fr-FR"/>
          </a:p>
        </p:txBody>
      </p:sp>
    </p:spTree>
    <p:extLst>
      <p:ext uri="{BB962C8B-B14F-4D97-AF65-F5344CB8AC3E}">
        <p14:creationId xmlns:p14="http://schemas.microsoft.com/office/powerpoint/2010/main" val="2914398071"/>
      </p:ext>
    </p:extLst>
  </p:cSld>
  <p:clrMap bg1="lt1" tx1="dk1" bg2="lt2" tx2="dk2" accent1="accent1" accent2="accent2" accent3="accent3" accent4="accent4" accent5="accent5" accent6="accent6" hlink="hlink" folHlink="folHlink"/>
  <p:sldLayoutIdLst>
    <p:sldLayoutId id="2147483666" r:id="rId1"/>
    <p:sldLayoutId id="2147483663" r:id="rId2"/>
    <p:sldLayoutId id="2147483659" r:id="rId3"/>
    <p:sldLayoutId id="2147483650" r:id="rId4"/>
    <p:sldLayoutId id="2147483669" r:id="rId5"/>
    <p:sldLayoutId id="2147483668" r:id="rId6"/>
    <p:sldLayoutId id="2147483652" r:id="rId7"/>
    <p:sldLayoutId id="2147483667" r:id="rId8"/>
    <p:sldLayoutId id="2147483670" r:id="rId9"/>
    <p:sldLayoutId id="2147483655" r:id="rId10"/>
    <p:sldLayoutId id="2147483661" r:id="rId11"/>
    <p:sldLayoutId id="2147483665" r:id="rId12"/>
    <p:sldLayoutId id="2147483662" r:id="rId13"/>
  </p:sldLayoutIdLst>
  <p:hf hdr="0" ftr="0" dt="0"/>
  <p:txStyles>
    <p:titleStyle>
      <a:lvl1pPr algn="ctr" defTabSz="457178" rtl="0" eaLnBrk="1" latinLnBrk="0" hangingPunct="1">
        <a:spcBef>
          <a:spcPct val="0"/>
        </a:spcBef>
        <a:buNone/>
        <a:defRPr sz="4400" kern="1200">
          <a:solidFill>
            <a:schemeClr val="tx1"/>
          </a:solidFill>
          <a:latin typeface="Calibri"/>
          <a:ea typeface="+mj-ea"/>
          <a:cs typeface="Calibri"/>
        </a:defRPr>
      </a:lvl1pPr>
    </p:titleStyle>
    <p:bodyStyle>
      <a:lvl1pPr marL="457200" indent="-457200" algn="l" defTabSz="457178" rtl="0" eaLnBrk="1" latinLnBrk="0" hangingPunct="1">
        <a:spcBef>
          <a:spcPct val="20000"/>
        </a:spcBef>
        <a:buClr>
          <a:srgbClr val="00707F"/>
        </a:buClr>
        <a:buSzPct val="75000"/>
        <a:buFont typeface="Wingdings" panose="05000000000000000000" pitchFamily="2" charset="2"/>
        <a:buChar char="Ø"/>
        <a:defRPr sz="3200" kern="1200">
          <a:solidFill>
            <a:schemeClr val="tx1"/>
          </a:solidFill>
          <a:latin typeface="Calibri"/>
          <a:ea typeface="+mn-ea"/>
          <a:cs typeface="Calibri"/>
        </a:defRPr>
      </a:lvl1pPr>
      <a:lvl2pPr marL="742913" indent="-285737" algn="l" defTabSz="457178" rtl="0" eaLnBrk="1" latinLnBrk="0" hangingPunct="1">
        <a:spcBef>
          <a:spcPct val="20000"/>
        </a:spcBef>
        <a:buClr>
          <a:srgbClr val="00707F"/>
        </a:buClr>
        <a:buFont typeface="Arial"/>
        <a:buChar char="–"/>
        <a:defRPr sz="2800" kern="1200">
          <a:solidFill>
            <a:schemeClr val="tx1"/>
          </a:solidFill>
          <a:latin typeface="Calibri"/>
          <a:ea typeface="+mn-ea"/>
          <a:cs typeface="Calibri"/>
        </a:defRPr>
      </a:lvl2pPr>
      <a:lvl3pPr marL="1142942" indent="-228589" algn="l" defTabSz="457178" rtl="0" eaLnBrk="1" latinLnBrk="0" hangingPunct="1">
        <a:spcBef>
          <a:spcPct val="20000"/>
        </a:spcBef>
        <a:buClr>
          <a:srgbClr val="00707F"/>
        </a:buClr>
        <a:buFont typeface="Arial"/>
        <a:buChar char="•"/>
        <a:defRPr sz="2400" kern="1200">
          <a:solidFill>
            <a:schemeClr val="tx1"/>
          </a:solidFill>
          <a:latin typeface="Calibri"/>
          <a:ea typeface="+mn-ea"/>
          <a:cs typeface="Calibri"/>
        </a:defRPr>
      </a:lvl3pPr>
      <a:lvl4pPr marL="1600120" indent="-228589" algn="l" defTabSz="457178" rtl="0" eaLnBrk="1" latinLnBrk="0" hangingPunct="1">
        <a:spcBef>
          <a:spcPct val="20000"/>
        </a:spcBef>
        <a:buClr>
          <a:srgbClr val="00707F"/>
        </a:buClr>
        <a:buFont typeface="Arial"/>
        <a:buChar char="–"/>
        <a:defRPr sz="2000" kern="1200">
          <a:solidFill>
            <a:schemeClr val="tx1"/>
          </a:solidFill>
          <a:latin typeface="Calibri"/>
          <a:ea typeface="+mn-ea"/>
          <a:cs typeface="Calibri"/>
        </a:defRPr>
      </a:lvl4pPr>
      <a:lvl5pPr marL="2057298" indent="-228589" algn="l" defTabSz="457178" rtl="0" eaLnBrk="1" latinLnBrk="0" hangingPunct="1">
        <a:spcBef>
          <a:spcPct val="20000"/>
        </a:spcBef>
        <a:buClr>
          <a:srgbClr val="00707F"/>
        </a:buClr>
        <a:buFont typeface="Arial"/>
        <a:buChar char="»"/>
        <a:defRPr sz="2000" kern="1200">
          <a:solidFill>
            <a:schemeClr val="tx1"/>
          </a:solidFill>
          <a:latin typeface="Calibri"/>
          <a:ea typeface="+mn-ea"/>
          <a:cs typeface="Calibri"/>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4.xml"/><Relationship Id="rId4" Type="http://schemas.openxmlformats.org/officeDocument/2006/relationships/image" Target="../media/image99.svg"/></Relationships>
</file>

<file path=ppt/slides/_rels/slide10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08.pn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4.xml"/><Relationship Id="rId4" Type="http://schemas.openxmlformats.org/officeDocument/2006/relationships/image" Target="../media/image99.svg"/></Relationships>
</file>

<file path=ppt/slides/_rels/slide11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117.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4.xml"/><Relationship Id="rId6" Type="http://schemas.openxmlformats.org/officeDocument/2006/relationships/image" Target="../media/image123.jpeg"/><Relationship Id="rId5" Type="http://schemas.openxmlformats.org/officeDocument/2006/relationships/image" Target="../media/image76.png"/><Relationship Id="rId4" Type="http://schemas.openxmlformats.org/officeDocument/2006/relationships/image" Target="../media/image122.png"/></Relationships>
</file>

<file path=ppt/slides/_rels/slide128.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25.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127.jpg"/><Relationship Id="rId4" Type="http://schemas.openxmlformats.org/officeDocument/2006/relationships/image" Target="../media/image76.png"/></Relationships>
</file>

<file path=ppt/slides/_rels/slide13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4.xml"/><Relationship Id="rId4" Type="http://schemas.openxmlformats.org/officeDocument/2006/relationships/image" Target="../media/image131.png"/></Relationships>
</file>

<file path=ppt/slides/_rels/slide133.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image" Target="../media/image132.jpg"/><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13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35.jpg"/><Relationship Id="rId1" Type="http://schemas.openxmlformats.org/officeDocument/2006/relationships/slideLayout" Target="../slideLayouts/slideLayout4.xml"/><Relationship Id="rId4" Type="http://schemas.openxmlformats.org/officeDocument/2006/relationships/image" Target="../media/image136.png"/></Relationships>
</file>

<file path=ppt/slides/_rels/slide136.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148.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126.jpg"/><Relationship Id="rId4" Type="http://schemas.openxmlformats.org/officeDocument/2006/relationships/image" Target="../media/image76.png"/></Relationships>
</file>

<file path=ppt/slides/_rels/slide1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4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1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46.png"/><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1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49.png"/><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15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123.jpeg"/><Relationship Id="rId5" Type="http://schemas.openxmlformats.org/officeDocument/2006/relationships/image" Target="../media/image152.png"/><Relationship Id="rId4" Type="http://schemas.openxmlformats.org/officeDocument/2006/relationships/image" Target="../media/image76.png"/></Relationships>
</file>

<file path=ppt/slides/_rels/slide15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154.png"/><Relationship Id="rId4" Type="http://schemas.openxmlformats.org/officeDocument/2006/relationships/image" Target="../media/image76.png"/></Relationships>
</file>

<file path=ppt/slides/_rels/slide1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53.png"/><Relationship Id="rId1" Type="http://schemas.openxmlformats.org/officeDocument/2006/relationships/slideLayout" Target="../slideLayouts/slideLayout4.xml"/><Relationship Id="rId4" Type="http://schemas.openxmlformats.org/officeDocument/2006/relationships/image" Target="../media/image155.png"/></Relationships>
</file>

<file path=ppt/slides/_rels/slide15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157.png"/><Relationship Id="rId4" Type="http://schemas.openxmlformats.org/officeDocument/2006/relationships/image" Target="../media/image76.png"/></Relationships>
</file>

<file path=ppt/slides/_rels/slide15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4.xml"/><Relationship Id="rId4" Type="http://schemas.openxmlformats.org/officeDocument/2006/relationships/image" Target="../media/image1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jpg"/><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16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png"/><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31.png"/><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163.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image" Target="../media/image164.png"/><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66.png"/><Relationship Id="rId1" Type="http://schemas.openxmlformats.org/officeDocument/2006/relationships/slideLayout" Target="../slideLayouts/slideLayout4.xml"/><Relationship Id="rId4" Type="http://schemas.openxmlformats.org/officeDocument/2006/relationships/image" Target="../media/image167.jpg"/></Relationships>
</file>

<file path=ppt/slides/_rels/slide166.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31.png"/><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hyperlink" Target="https://app.lib.uliege.be/guide_catalo/deplacer-des-exemplaires-dune-implantation-a-une-autre-move-permanently/" TargetMode="External"/><Relationship Id="rId2" Type="http://schemas.openxmlformats.org/officeDocument/2006/relationships/hyperlink" Target="https://app.lib.uliege.be/alma/deplacer-temporairement-un-document-dune-implantation-a-une-autre/" TargetMode="External"/><Relationship Id="rId1" Type="http://schemas.openxmlformats.org/officeDocument/2006/relationships/slideLayout" Target="../slideLayouts/slideLayout4.xml"/><Relationship Id="rId4" Type="http://schemas.openxmlformats.org/officeDocument/2006/relationships/image" Target="../media/image169.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image" Target="../media/image171.png"/><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1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73.jpg"/><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74.jpg"/><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75.jpg"/><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76.jpg"/><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2" Type="http://schemas.openxmlformats.org/officeDocument/2006/relationships/image" Target="../media/image177.jpg"/><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2" Type="http://schemas.openxmlformats.org/officeDocument/2006/relationships/image" Target="../media/image178.jpg"/><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2" Type="http://schemas.openxmlformats.org/officeDocument/2006/relationships/image" Target="../media/image179.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80.xml.rels><?xml version="1.0" encoding="UTF-8" standalone="yes"?>
<Relationships xmlns="http://schemas.openxmlformats.org/package/2006/relationships"><Relationship Id="rId2" Type="http://schemas.openxmlformats.org/officeDocument/2006/relationships/image" Target="../media/image180.jpg"/><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2" Type="http://schemas.openxmlformats.org/officeDocument/2006/relationships/image" Target="../media/image181.jpg"/><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2" Type="http://schemas.openxmlformats.org/officeDocument/2006/relationships/image" Target="../media/image184.jpg"/><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2" Type="http://schemas.openxmlformats.org/officeDocument/2006/relationships/image" Target="../media/image185.jpg"/><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2" Type="http://schemas.openxmlformats.org/officeDocument/2006/relationships/image" Target="../media/image186.jpg"/><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87.png"/><Relationship Id="rId1" Type="http://schemas.openxmlformats.org/officeDocument/2006/relationships/slideLayout" Target="../slideLayouts/slideLayout4.xml"/><Relationship Id="rId4" Type="http://schemas.openxmlformats.org/officeDocument/2006/relationships/image" Target="../media/image188.jp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2" Type="http://schemas.openxmlformats.org/officeDocument/2006/relationships/image" Target="../media/image189.jpg"/><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4.xml"/><Relationship Id="rId4" Type="http://schemas.openxmlformats.org/officeDocument/2006/relationships/image" Target="../media/image192.png"/></Relationships>
</file>

<file path=ppt/slides/_rels/slide192.xml.rels><?xml version="1.0" encoding="UTF-8" standalone="yes"?>
<Relationships xmlns="http://schemas.openxmlformats.org/package/2006/relationships"><Relationship Id="rId2" Type="http://schemas.openxmlformats.org/officeDocument/2006/relationships/image" Target="../media/image193.jpg"/><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jpg"/><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4.xml"/></Relationships>
</file>

<file path=ppt/slides/_rels/slide197.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4.xml"/><Relationship Id="rId4" Type="http://schemas.openxmlformats.org/officeDocument/2006/relationships/image" Target="../media/image200.png"/></Relationships>
</file>

<file path=ppt/slides/_rels/slide198.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4.xml"/></Relationships>
</file>

<file path=ppt/slides/_rels/slide199.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00.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4.xml"/><Relationship Id="rId4" Type="http://schemas.openxmlformats.org/officeDocument/2006/relationships/image" Target="../media/image207.png"/></Relationships>
</file>

<file path=ppt/slides/_rels/slide201.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4.xml"/></Relationships>
</file>

<file path=ppt/slides/_rels/slide202.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4.xml"/></Relationships>
</file>

<file path=ppt/slides/_rels/slide203.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4.xml"/><Relationship Id="rId4" Type="http://schemas.openxmlformats.org/officeDocument/2006/relationships/image" Target="../media/image212.png"/></Relationships>
</file>

<file path=ppt/slides/_rels/slide204.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4.xml"/></Relationships>
</file>

<file path=ppt/slides/_rels/slide20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hyperlink" Target="https://services.lib.uliege.be/alma/utiliser-le-pret-secouru-offline-circulation/" TargetMode="External"/><Relationship Id="rId2" Type="http://schemas.openxmlformats.org/officeDocument/2006/relationships/hyperlink" Target="https://services.lib.uliege.be/alma/category/fulfillment-0/fulfillment-circulation/" TargetMode="External"/><Relationship Id="rId1" Type="http://schemas.openxmlformats.org/officeDocument/2006/relationships/slideLayout" Target="../slideLayouts/slideLayout4.xml"/><Relationship Id="rId5" Type="http://schemas.openxmlformats.org/officeDocument/2006/relationships/hyperlink" Target="https://services.lib.uliege.be/alma/visualiser-les-regles-de-circulation-pour-un-lecteur-et-un-item-donne-fulfillment-configuration-utility/" TargetMode="External"/><Relationship Id="rId4" Type="http://schemas.openxmlformats.org/officeDocument/2006/relationships/hyperlink" Target="https://services.lib.uliege.be/alma/gestion-des-calendriers-des-bibliotheques-circdesk-operator-et-cirdesk-manager/" TargetMode="Externa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services.lib.uliege.be/alma/acces/" TargetMode="Externa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50.jpeg"/></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5.png"/><Relationship Id="rId1" Type="http://schemas.openxmlformats.org/officeDocument/2006/relationships/slideLayout" Target="../slideLayouts/slideLayout4.xml"/><Relationship Id="rId5" Type="http://schemas.openxmlformats.org/officeDocument/2006/relationships/image" Target="../media/image76.png"/><Relationship Id="rId4" Type="http://schemas.openxmlformats.org/officeDocument/2006/relationships/image" Target="../media/image75.png"/></Relationships>
</file>

<file path=ppt/slides/_rels/slide8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5.png"/><Relationship Id="rId1" Type="http://schemas.openxmlformats.org/officeDocument/2006/relationships/slideLayout" Target="../slideLayouts/slideLayout4.xml"/><Relationship Id="rId5" Type="http://schemas.openxmlformats.org/officeDocument/2006/relationships/image" Target="../media/image77.png"/><Relationship Id="rId4" Type="http://schemas.openxmlformats.org/officeDocument/2006/relationships/image" Target="../media/image76.png"/></Relationships>
</file>

<file path=ppt/slides/_rels/slide8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5.png"/><Relationship Id="rId1" Type="http://schemas.openxmlformats.org/officeDocument/2006/relationships/slideLayout" Target="../slideLayouts/slideLayout4.xml"/><Relationship Id="rId5" Type="http://schemas.openxmlformats.org/officeDocument/2006/relationships/image" Target="../media/image78.png"/><Relationship Id="rId4" Type="http://schemas.openxmlformats.org/officeDocument/2006/relationships/image" Target="../media/image76.png"/></Relationships>
</file>

<file path=ppt/slides/_rels/slide8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5.png"/><Relationship Id="rId1" Type="http://schemas.openxmlformats.org/officeDocument/2006/relationships/slideLayout" Target="../slideLayouts/slideLayout4.xml"/><Relationship Id="rId4" Type="http://schemas.openxmlformats.org/officeDocument/2006/relationships/image" Target="../media/image80.jpg"/></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9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app.lib.uliege.be/guide_catalo/catalogage-rapide-quick-cataloging/" TargetMode="Externa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g"/><Relationship Id="rId1" Type="http://schemas.openxmlformats.org/officeDocument/2006/relationships/slideLayout" Target="../slideLayouts/slideLayout4.xml"/><Relationship Id="rId4" Type="http://schemas.openxmlformats.org/officeDocument/2006/relationships/image" Target="../media/image86.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 name="Titre 2">
            <a:extLst>
              <a:ext uri="{FF2B5EF4-FFF2-40B4-BE49-F238E27FC236}">
                <a16:creationId xmlns:a16="http://schemas.microsoft.com/office/drawing/2014/main" id="{CCB538FF-8DD3-2C61-9402-E5EDCFC4DEA9}"/>
              </a:ext>
            </a:extLst>
          </p:cNvPr>
          <p:cNvSpPr txBox="1">
            <a:spLocks/>
          </p:cNvSpPr>
          <p:nvPr/>
        </p:nvSpPr>
        <p:spPr>
          <a:xfrm>
            <a:off x="5709920" y="3178630"/>
            <a:ext cx="5928220" cy="1875564"/>
          </a:xfrm>
          <a:prstGeom prst="rect">
            <a:avLst/>
          </a:prstGeom>
        </p:spPr>
        <p:txBody>
          <a:bodyPr vert="horz" lIns="91440" tIns="45720" rIns="91440" bIns="45720" rtlCol="0" anchor="ctr">
            <a:noAutofit/>
          </a:bodyPr>
          <a:lstStyle>
            <a:lvl1pPr algn="r" defTabSz="457178" rtl="0" eaLnBrk="1" latinLnBrk="0" hangingPunct="1">
              <a:spcBef>
                <a:spcPct val="0"/>
              </a:spcBef>
              <a:buNone/>
              <a:defRPr sz="3200" b="1" i="0" kern="1200">
                <a:solidFill>
                  <a:srgbClr val="00707F"/>
                </a:solidFill>
                <a:latin typeface="Calibri"/>
                <a:ea typeface="+mj-ea"/>
                <a:cs typeface="Calibri"/>
              </a:defRPr>
            </a:lvl1pPr>
          </a:lstStyle>
          <a:p>
            <a:r>
              <a:rPr lang="en-US" sz="6600"/>
              <a:t>Alma</a:t>
            </a:r>
            <a:br>
              <a:rPr lang="en-US" sz="6600"/>
            </a:br>
            <a:r>
              <a:rPr lang="en-US" sz="6600"/>
              <a:t> Fulfillment</a:t>
            </a:r>
            <a:r>
              <a:rPr lang="en-US" sz="4800"/>
              <a:t> </a:t>
            </a:r>
          </a:p>
        </p:txBody>
      </p:sp>
      <p:sp>
        <p:nvSpPr>
          <p:cNvPr id="6" name="Espace réservé du texte 3">
            <a:extLst>
              <a:ext uri="{FF2B5EF4-FFF2-40B4-BE49-F238E27FC236}">
                <a16:creationId xmlns:a16="http://schemas.microsoft.com/office/drawing/2014/main" id="{E09E1F9E-0207-530C-A077-02E4C75C6C48}"/>
              </a:ext>
            </a:extLst>
          </p:cNvPr>
          <p:cNvSpPr>
            <a:spLocks noGrp="1"/>
          </p:cNvSpPr>
          <p:nvPr>
            <p:ph type="subTitle" idx="1"/>
          </p:nvPr>
        </p:nvSpPr>
        <p:spPr>
          <a:xfrm>
            <a:off x="8055429" y="5060928"/>
            <a:ext cx="3582711" cy="550475"/>
          </a:xfrm>
        </p:spPr>
        <p:txBody>
          <a:bodyPr/>
          <a:lstStyle/>
          <a:p>
            <a:r>
              <a:rPr lang="en-US" sz="2700" dirty="0"/>
              <a:t>Formation </a:t>
            </a:r>
            <a:r>
              <a:rPr lang="en-US" sz="2700" dirty="0" err="1"/>
              <a:t>complète</a:t>
            </a:r>
            <a:endParaRPr lang="en-US" sz="27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5CB463-B2A3-5901-1B76-E8C3AFE065D0}"/>
              </a:ext>
            </a:extLst>
          </p:cNvPr>
          <p:cNvSpPr>
            <a:spLocks noGrp="1"/>
          </p:cNvSpPr>
          <p:nvPr>
            <p:ph type="title"/>
          </p:nvPr>
        </p:nvSpPr>
        <p:spPr/>
        <p:txBody>
          <a:bodyPr/>
          <a:lstStyle/>
          <a:p>
            <a:r>
              <a:rPr lang="fr-FR" sz="3600" b="0" i="1">
                <a:ea typeface="Calibri"/>
                <a:sym typeface="Calibri"/>
              </a:rPr>
              <a:t>Widgets</a:t>
            </a:r>
            <a:r>
              <a:rPr lang="fr-FR" sz="3600" b="0">
                <a:ea typeface="Calibri"/>
                <a:sym typeface="Calibri"/>
              </a:rPr>
              <a:t> (1)</a:t>
            </a:r>
            <a:endParaRPr lang="fr-FR"/>
          </a:p>
        </p:txBody>
      </p:sp>
      <p:sp>
        <p:nvSpPr>
          <p:cNvPr id="3" name="Espace réservé du contenu 2">
            <a:extLst>
              <a:ext uri="{FF2B5EF4-FFF2-40B4-BE49-F238E27FC236}">
                <a16:creationId xmlns:a16="http://schemas.microsoft.com/office/drawing/2014/main" id="{42048825-73BA-F8AD-E601-1DBF6A35AE2D}"/>
              </a:ext>
            </a:extLst>
          </p:cNvPr>
          <p:cNvSpPr>
            <a:spLocks noGrp="1"/>
          </p:cNvSpPr>
          <p:nvPr>
            <p:ph idx="1"/>
          </p:nvPr>
        </p:nvSpPr>
        <p:spPr/>
        <p:txBody>
          <a:bodyPr/>
          <a:lstStyle/>
          <a:p>
            <a:r>
              <a:rPr lang="fr-FR" sz="2000">
                <a:solidFill>
                  <a:schemeClr val="dk1"/>
                </a:solidFill>
                <a:ea typeface="Calibri"/>
                <a:sym typeface="Calibri"/>
              </a:rPr>
              <a:t>Cliquer sur « + » pour ajouter des </a:t>
            </a:r>
            <a:r>
              <a:rPr lang="fr-FR" sz="2000" i="1">
                <a:solidFill>
                  <a:schemeClr val="dk1"/>
                </a:solidFill>
                <a:ea typeface="Calibri"/>
                <a:sym typeface="Calibri"/>
              </a:rPr>
              <a:t>widgets</a:t>
            </a:r>
            <a:r>
              <a:rPr lang="fr-FR" sz="2000">
                <a:solidFill>
                  <a:schemeClr val="dk1"/>
                </a:solidFill>
                <a:ea typeface="Calibri"/>
                <a:sym typeface="Calibri"/>
              </a:rPr>
              <a:t> (ex : </a:t>
            </a:r>
            <a:r>
              <a:rPr lang="fr-FR" sz="2000" b="1" i="1">
                <a:solidFill>
                  <a:schemeClr val="dk1"/>
                </a:solidFill>
                <a:ea typeface="Calibri"/>
                <a:sym typeface="Calibri"/>
              </a:rPr>
              <a:t>Discovery </a:t>
            </a:r>
            <a:r>
              <a:rPr lang="fr-FR" sz="2000" b="1" i="1" err="1">
                <a:solidFill>
                  <a:schemeClr val="dk1"/>
                </a:solidFill>
                <a:ea typeface="Calibri"/>
                <a:sym typeface="Calibri"/>
              </a:rPr>
              <a:t>Search</a:t>
            </a:r>
            <a:r>
              <a:rPr lang="fr-FR" sz="2000" b="1" i="1">
                <a:solidFill>
                  <a:schemeClr val="dk1"/>
                </a:solidFill>
                <a:ea typeface="Calibri"/>
                <a:sym typeface="Calibri"/>
              </a:rPr>
              <a:t> </a:t>
            </a:r>
            <a:r>
              <a:rPr lang="fr-FR" sz="2000">
                <a:solidFill>
                  <a:schemeClr val="dk1"/>
                </a:solidFill>
                <a:ea typeface="Calibri"/>
                <a:sym typeface="Calibri"/>
              </a:rPr>
              <a:t>permet de faire une recherche simple dans les Collections ULiège). Le widget </a:t>
            </a:r>
            <a:r>
              <a:rPr lang="fr-FR" sz="2000" b="1" i="1" err="1">
                <a:solidFill>
                  <a:schemeClr val="dk1"/>
                </a:solidFill>
                <a:ea typeface="Calibri"/>
                <a:sym typeface="Calibri"/>
              </a:rPr>
              <a:t>Tasks</a:t>
            </a:r>
            <a:r>
              <a:rPr lang="fr-FR" sz="2000">
                <a:solidFill>
                  <a:schemeClr val="dk1"/>
                </a:solidFill>
                <a:ea typeface="Calibri"/>
                <a:sym typeface="Calibri"/>
              </a:rPr>
              <a:t> est indispensable.</a:t>
            </a:r>
          </a:p>
          <a:p>
            <a:pPr marL="0" indent="0">
              <a:buNone/>
            </a:pPr>
            <a:endParaRPr lang="fr-FR"/>
          </a:p>
        </p:txBody>
      </p:sp>
      <p:sp>
        <p:nvSpPr>
          <p:cNvPr id="4" name="Espace réservé du numéro de diapositive 3">
            <a:extLst>
              <a:ext uri="{FF2B5EF4-FFF2-40B4-BE49-F238E27FC236}">
                <a16:creationId xmlns:a16="http://schemas.microsoft.com/office/drawing/2014/main" id="{702D0443-F42A-F7D5-D59D-CD045A710ADB}"/>
              </a:ext>
            </a:extLst>
          </p:cNvPr>
          <p:cNvSpPr>
            <a:spLocks noGrp="1"/>
          </p:cNvSpPr>
          <p:nvPr>
            <p:ph type="sldNum" sz="quarter" idx="12"/>
          </p:nvPr>
        </p:nvSpPr>
        <p:spPr/>
        <p:txBody>
          <a:bodyPr/>
          <a:lstStyle/>
          <a:p>
            <a:fld id="{19329706-12B3-8F4C-9CA9-063F8C6A2AC6}" type="slidenum">
              <a:rPr lang="fr-FR" smtClean="0"/>
              <a:pPr/>
              <a:t>10</a:t>
            </a:fld>
            <a:endParaRPr lang="fr-FR"/>
          </a:p>
        </p:txBody>
      </p:sp>
      <p:pic>
        <p:nvPicPr>
          <p:cNvPr id="6" name="Image 5" descr="Une image contenant texte, logiciel, Page web, nombre&#10;&#10;Le contenu généré par l’IA peut être incorrect.">
            <a:extLst>
              <a:ext uri="{FF2B5EF4-FFF2-40B4-BE49-F238E27FC236}">
                <a16:creationId xmlns:a16="http://schemas.microsoft.com/office/drawing/2014/main" id="{CF5192C2-9BD7-A46E-1727-521567B1BC87}"/>
              </a:ext>
            </a:extLst>
          </p:cNvPr>
          <p:cNvPicPr>
            <a:picLocks noChangeAspect="1"/>
          </p:cNvPicPr>
          <p:nvPr/>
        </p:nvPicPr>
        <p:blipFill>
          <a:blip r:embed="rId2"/>
          <a:stretch>
            <a:fillRect/>
          </a:stretch>
        </p:blipFill>
        <p:spPr>
          <a:xfrm>
            <a:off x="1981200" y="2206924"/>
            <a:ext cx="8229600" cy="2690032"/>
          </a:xfrm>
          <a:prstGeom prst="rect">
            <a:avLst/>
          </a:prstGeom>
          <a:ln>
            <a:solidFill>
              <a:schemeClr val="tx1"/>
            </a:solidFill>
          </a:ln>
        </p:spPr>
      </p:pic>
      <p:sp>
        <p:nvSpPr>
          <p:cNvPr id="7" name="Rectangle : coins arrondis 6">
            <a:extLst>
              <a:ext uri="{FF2B5EF4-FFF2-40B4-BE49-F238E27FC236}">
                <a16:creationId xmlns:a16="http://schemas.microsoft.com/office/drawing/2014/main" id="{13E891F5-B0AE-477D-83E4-6798CDA3BC01}"/>
              </a:ext>
            </a:extLst>
          </p:cNvPr>
          <p:cNvSpPr/>
          <p:nvPr/>
        </p:nvSpPr>
        <p:spPr>
          <a:xfrm>
            <a:off x="9732335" y="2728138"/>
            <a:ext cx="340242" cy="372139"/>
          </a:xfrm>
          <a:prstGeom prst="roundRect">
            <a:avLst/>
          </a:prstGeom>
          <a:noFill/>
          <a:ln w="19050">
            <a:solidFill>
              <a:srgbClr val="0070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D0C70E7B-37E1-E930-4247-FD16DDD69C6F}"/>
              </a:ext>
            </a:extLst>
          </p:cNvPr>
          <p:cNvSpPr/>
          <p:nvPr/>
        </p:nvSpPr>
        <p:spPr>
          <a:xfrm>
            <a:off x="5008157" y="3513840"/>
            <a:ext cx="510363" cy="244549"/>
          </a:xfrm>
          <a:prstGeom prst="roundRect">
            <a:avLst/>
          </a:prstGeom>
          <a:noFill/>
          <a:ln w="19050">
            <a:solidFill>
              <a:srgbClr val="0070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2704094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03E5E6-1929-86C7-9259-FC067DAFA43C}"/>
              </a:ext>
            </a:extLst>
          </p:cNvPr>
          <p:cNvSpPr>
            <a:spLocks noGrp="1"/>
          </p:cNvSpPr>
          <p:nvPr>
            <p:ph type="title"/>
          </p:nvPr>
        </p:nvSpPr>
        <p:spPr>
          <a:xfrm>
            <a:off x="609600" y="313015"/>
            <a:ext cx="10972800" cy="998949"/>
          </a:xfrm>
        </p:spPr>
        <p:txBody>
          <a:bodyPr/>
          <a:lstStyle/>
          <a:p>
            <a:r>
              <a:rPr lang="fr-FR" sz="3600">
                <a:solidFill>
                  <a:srgbClr val="00707F"/>
                </a:solidFill>
                <a:latin typeface="Calibri"/>
                <a:ea typeface="Calibri"/>
                <a:cs typeface="Calibri"/>
                <a:sym typeface="Calibri"/>
              </a:rPr>
              <a:t>Retour de prêt – cas particulier (1) : retour d’un document d’une autre implantation</a:t>
            </a:r>
            <a:endParaRPr lang="fr-FR"/>
          </a:p>
        </p:txBody>
      </p:sp>
      <p:sp>
        <p:nvSpPr>
          <p:cNvPr id="3" name="Espace réservé du contenu 2">
            <a:extLst>
              <a:ext uri="{FF2B5EF4-FFF2-40B4-BE49-F238E27FC236}">
                <a16:creationId xmlns:a16="http://schemas.microsoft.com/office/drawing/2014/main" id="{CED9FE3F-D4A5-7A85-9179-78F85DA8994D}"/>
              </a:ext>
            </a:extLst>
          </p:cNvPr>
          <p:cNvSpPr>
            <a:spLocks noGrp="1"/>
          </p:cNvSpPr>
          <p:nvPr>
            <p:ph idx="1"/>
          </p:nvPr>
        </p:nvSpPr>
        <p:spPr>
          <a:xfrm>
            <a:off x="609600" y="1500810"/>
            <a:ext cx="10972800" cy="4625360"/>
          </a:xfrm>
        </p:spPr>
        <p:txBody>
          <a:bodyPr/>
          <a:lstStyle/>
          <a:p>
            <a:pPr marL="285750" indent="-285750">
              <a:buClr>
                <a:srgbClr val="00707F"/>
              </a:buClr>
              <a:buSzPts val="1800"/>
              <a:buFont typeface="Noto Sans Symbols"/>
              <a:buChar char="⮚"/>
            </a:pPr>
            <a:endParaRPr lang="fr-FR" dirty="0">
              <a:solidFill>
                <a:schemeClr val="dk1"/>
              </a:solidFill>
              <a:latin typeface="Calibri"/>
              <a:ea typeface="Calibri"/>
              <a:cs typeface="Calibri"/>
              <a:sym typeface="Calibri"/>
            </a:endParaRPr>
          </a:p>
          <a:p>
            <a:pPr marL="285750" indent="-285750">
              <a:buClr>
                <a:srgbClr val="00707F"/>
              </a:buClr>
              <a:buSzPts val="1800"/>
              <a:buFont typeface="Noto Sans Symbols"/>
              <a:buChar char="⮚"/>
            </a:pPr>
            <a:endParaRPr lang="fr-FR" dirty="0">
              <a:solidFill>
                <a:schemeClr val="dk1"/>
              </a:solidFill>
              <a:ea typeface="Calibri"/>
              <a:sym typeface="Calibri"/>
            </a:endParaRPr>
          </a:p>
          <a:p>
            <a:pPr marL="285750" indent="-285750">
              <a:buClr>
                <a:srgbClr val="00707F"/>
              </a:buClr>
              <a:buSzPts val="1800"/>
              <a:buFont typeface="Noto Sans Symbols"/>
              <a:buChar char="⮚"/>
            </a:pPr>
            <a:endParaRPr lang="fr-FR" dirty="0">
              <a:solidFill>
                <a:schemeClr val="dk1"/>
              </a:solidFill>
              <a:latin typeface="Calibri"/>
              <a:ea typeface="Calibri"/>
              <a:cs typeface="Calibri"/>
              <a:sym typeface="Calibri"/>
            </a:endParaRPr>
          </a:p>
          <a:p>
            <a:pPr marL="285750" indent="-285750">
              <a:buClr>
                <a:srgbClr val="00707F"/>
              </a:buClr>
              <a:buSzPts val="1800"/>
              <a:buFont typeface="Noto Sans Symbols"/>
              <a:buChar char="⮚"/>
            </a:pPr>
            <a:endParaRPr lang="fr-FR" dirty="0">
              <a:solidFill>
                <a:schemeClr val="dk1"/>
              </a:solidFill>
              <a:ea typeface="Calibri"/>
              <a:sym typeface="Calibri"/>
            </a:endParaRPr>
          </a:p>
          <a:p>
            <a:pPr marL="285750" indent="-285750">
              <a:buClr>
                <a:srgbClr val="00707F"/>
              </a:buClr>
              <a:buSzPts val="1800"/>
              <a:buFont typeface="Noto Sans Symbols"/>
              <a:buChar char="⮚"/>
            </a:pPr>
            <a:endParaRPr lang="fr-FR" dirty="0">
              <a:solidFill>
                <a:schemeClr val="dk1"/>
              </a:solidFill>
              <a:latin typeface="Calibri"/>
              <a:ea typeface="Calibri"/>
              <a:cs typeface="Calibri"/>
              <a:sym typeface="Calibri"/>
            </a:endParaRPr>
          </a:p>
          <a:p>
            <a:pPr marL="285750" indent="-285750">
              <a:buClr>
                <a:srgbClr val="00707F"/>
              </a:buClr>
              <a:buSzPts val="1800"/>
              <a:buFont typeface="Noto Sans Symbols"/>
              <a:buChar char="⮚"/>
            </a:pPr>
            <a:endParaRPr lang="fr-FR" dirty="0">
              <a:solidFill>
                <a:schemeClr val="dk1"/>
              </a:solidFill>
              <a:ea typeface="Calibri"/>
              <a:sym typeface="Calibri"/>
            </a:endParaRPr>
          </a:p>
          <a:p>
            <a:pPr marL="285750" indent="-285750">
              <a:buClr>
                <a:srgbClr val="00707F"/>
              </a:buClr>
              <a:buSzPts val="1800"/>
              <a:buFont typeface="Noto Sans Symbols"/>
              <a:buChar char="⮚"/>
            </a:pPr>
            <a:endParaRPr lang="fr-FR" dirty="0">
              <a:solidFill>
                <a:schemeClr val="dk1"/>
              </a:solidFill>
              <a:latin typeface="Calibri"/>
              <a:ea typeface="Calibri"/>
              <a:cs typeface="Calibri"/>
              <a:sym typeface="Calibri"/>
            </a:endParaRPr>
          </a:p>
          <a:p>
            <a:pPr marL="285750" indent="-285750">
              <a:buClr>
                <a:srgbClr val="00707F"/>
              </a:buClr>
              <a:buSzPts val="1800"/>
              <a:buFont typeface="Noto Sans Symbols"/>
              <a:buChar char="⮚"/>
            </a:pPr>
            <a:r>
              <a:rPr lang="fr-FR" dirty="0">
                <a:solidFill>
                  <a:schemeClr val="dk1"/>
                </a:solidFill>
                <a:latin typeface="Calibri"/>
                <a:ea typeface="Calibri"/>
                <a:cs typeface="Calibri"/>
                <a:sym typeface="Calibri"/>
              </a:rPr>
              <a:t>Dans les </a:t>
            </a:r>
            <a:r>
              <a:rPr lang="fr-FR" i="1" dirty="0">
                <a:solidFill>
                  <a:schemeClr val="dk1"/>
                </a:solidFill>
                <a:latin typeface="Calibri"/>
                <a:ea typeface="Calibri"/>
                <a:cs typeface="Calibri"/>
                <a:sym typeface="Calibri"/>
              </a:rPr>
              <a:t>Pick-up Location</a:t>
            </a:r>
            <a:r>
              <a:rPr lang="fr-FR" dirty="0">
                <a:solidFill>
                  <a:schemeClr val="dk1"/>
                </a:solidFill>
                <a:latin typeface="Calibri"/>
                <a:ea typeface="Calibri"/>
                <a:cs typeface="Calibri"/>
                <a:sym typeface="Calibri"/>
              </a:rPr>
              <a:t>, vous êtes amenés à effectuer des retours d’</a:t>
            </a:r>
            <a:r>
              <a:rPr lang="fr-FR" i="1" dirty="0">
                <a:solidFill>
                  <a:schemeClr val="dk1"/>
                </a:solidFill>
                <a:latin typeface="Calibri"/>
                <a:ea typeface="Calibri"/>
                <a:cs typeface="Calibri"/>
                <a:sym typeface="Calibri"/>
              </a:rPr>
              <a:t>items</a:t>
            </a:r>
            <a:r>
              <a:rPr lang="fr-FR" dirty="0">
                <a:solidFill>
                  <a:schemeClr val="dk1"/>
                </a:solidFill>
                <a:latin typeface="Calibri"/>
                <a:ea typeface="Calibri"/>
                <a:cs typeface="Calibri"/>
                <a:sym typeface="Calibri"/>
              </a:rPr>
              <a:t> provenant d’autres implantations</a:t>
            </a:r>
          </a:p>
          <a:p>
            <a:pPr>
              <a:buClr>
                <a:schemeClr val="dk1"/>
              </a:buClr>
              <a:buSzPts val="1800"/>
            </a:pPr>
            <a:endParaRPr lang="fr-FR" dirty="0">
              <a:solidFill>
                <a:schemeClr val="dk1"/>
              </a:solidFill>
              <a:latin typeface="Calibri"/>
              <a:ea typeface="Calibri"/>
              <a:cs typeface="Calibri"/>
              <a:sym typeface="Calibri"/>
            </a:endParaRPr>
          </a:p>
          <a:p>
            <a:pPr marL="285750" indent="-285750">
              <a:buClr>
                <a:srgbClr val="00707F"/>
              </a:buClr>
              <a:buSzPts val="1800"/>
              <a:buFont typeface="Noto Sans Symbols"/>
              <a:buChar char="⮚"/>
            </a:pPr>
            <a:r>
              <a:rPr lang="fr-FR" dirty="0">
                <a:solidFill>
                  <a:schemeClr val="dk1"/>
                </a:solidFill>
                <a:latin typeface="Calibri"/>
                <a:ea typeface="Calibri"/>
                <a:cs typeface="Calibri"/>
                <a:sym typeface="Calibri"/>
              </a:rPr>
              <a:t>Après le </a:t>
            </a:r>
            <a:r>
              <a:rPr lang="fr-FR" i="1" dirty="0">
                <a:solidFill>
                  <a:schemeClr val="dk1"/>
                </a:solidFill>
                <a:latin typeface="Calibri"/>
                <a:ea typeface="Calibri"/>
                <a:cs typeface="Calibri"/>
                <a:sym typeface="Calibri"/>
              </a:rPr>
              <a:t>scan</a:t>
            </a:r>
            <a:r>
              <a:rPr lang="fr-FR" dirty="0">
                <a:solidFill>
                  <a:schemeClr val="dk1"/>
                </a:solidFill>
                <a:latin typeface="Calibri"/>
                <a:ea typeface="Calibri"/>
                <a:cs typeface="Calibri"/>
                <a:sym typeface="Calibri"/>
              </a:rPr>
              <a:t> du code-barres, une fenêtre </a:t>
            </a:r>
            <a:r>
              <a:rPr lang="fr-FR" i="1" dirty="0">
                <a:solidFill>
                  <a:schemeClr val="dk1"/>
                </a:solidFill>
                <a:latin typeface="Calibri"/>
                <a:ea typeface="Calibri"/>
                <a:cs typeface="Calibri"/>
                <a:sym typeface="Calibri"/>
              </a:rPr>
              <a:t>pop-up</a:t>
            </a:r>
            <a:r>
              <a:rPr lang="fr-FR" dirty="0">
                <a:solidFill>
                  <a:schemeClr val="dk1"/>
                </a:solidFill>
                <a:latin typeface="Calibri"/>
                <a:ea typeface="Calibri"/>
                <a:cs typeface="Calibri"/>
                <a:sym typeface="Calibri"/>
              </a:rPr>
              <a:t> apparaît. Cette fenêtre vous indique vers quelle implantation l’</a:t>
            </a:r>
            <a:r>
              <a:rPr lang="fr-FR" i="1" dirty="0">
                <a:solidFill>
                  <a:schemeClr val="dk1"/>
                </a:solidFill>
                <a:latin typeface="Calibri"/>
                <a:ea typeface="Calibri"/>
                <a:cs typeface="Calibri"/>
                <a:sym typeface="Calibri"/>
              </a:rPr>
              <a:t>item</a:t>
            </a:r>
            <a:r>
              <a:rPr lang="fr-FR" dirty="0">
                <a:solidFill>
                  <a:schemeClr val="dk1"/>
                </a:solidFill>
                <a:latin typeface="Calibri"/>
                <a:ea typeface="Calibri"/>
                <a:cs typeface="Calibri"/>
                <a:sym typeface="Calibri"/>
              </a:rPr>
              <a:t> part en transit</a:t>
            </a:r>
          </a:p>
        </p:txBody>
      </p:sp>
      <p:sp>
        <p:nvSpPr>
          <p:cNvPr id="4" name="Espace réservé du numéro de diapositive 3">
            <a:extLst>
              <a:ext uri="{FF2B5EF4-FFF2-40B4-BE49-F238E27FC236}">
                <a16:creationId xmlns:a16="http://schemas.microsoft.com/office/drawing/2014/main" id="{C090D168-AB96-008D-7BE5-CD523413DE01}"/>
              </a:ext>
            </a:extLst>
          </p:cNvPr>
          <p:cNvSpPr>
            <a:spLocks noGrp="1"/>
          </p:cNvSpPr>
          <p:nvPr>
            <p:ph type="sldNum" sz="quarter" idx="12"/>
          </p:nvPr>
        </p:nvSpPr>
        <p:spPr/>
        <p:txBody>
          <a:bodyPr/>
          <a:lstStyle/>
          <a:p>
            <a:fld id="{19329706-12B3-8F4C-9CA9-063F8C6A2AC6}" type="slidenum">
              <a:rPr lang="fr-FR" smtClean="0"/>
              <a:t>100</a:t>
            </a:fld>
            <a:endParaRPr lang="fr-FR"/>
          </a:p>
        </p:txBody>
      </p:sp>
      <p:pic>
        <p:nvPicPr>
          <p:cNvPr id="8" name="Image 7">
            <a:extLst>
              <a:ext uri="{FF2B5EF4-FFF2-40B4-BE49-F238E27FC236}">
                <a16:creationId xmlns:a16="http://schemas.microsoft.com/office/drawing/2014/main" id="{26A58ADC-7A95-E409-061D-FF4D5F2735B9}"/>
              </a:ext>
            </a:extLst>
          </p:cNvPr>
          <p:cNvPicPr>
            <a:picLocks noChangeAspect="1"/>
          </p:cNvPicPr>
          <p:nvPr/>
        </p:nvPicPr>
        <p:blipFill>
          <a:blip r:embed="rId2"/>
          <a:stretch>
            <a:fillRect/>
          </a:stretch>
        </p:blipFill>
        <p:spPr>
          <a:xfrm>
            <a:off x="3823970" y="1500810"/>
            <a:ext cx="4544059" cy="2438740"/>
          </a:xfrm>
          <a:prstGeom prst="rect">
            <a:avLst/>
          </a:prstGeom>
          <a:ln>
            <a:solidFill>
              <a:schemeClr val="tx1"/>
            </a:solidFill>
          </a:ln>
        </p:spPr>
      </p:pic>
    </p:spTree>
    <p:extLst>
      <p:ext uri="{BB962C8B-B14F-4D97-AF65-F5344CB8AC3E}">
        <p14:creationId xmlns:p14="http://schemas.microsoft.com/office/powerpoint/2010/main" val="221889914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99779B-F4CD-9711-3041-AD859E337550}"/>
              </a:ext>
            </a:extLst>
          </p:cNvPr>
          <p:cNvSpPr>
            <a:spLocks noGrp="1"/>
          </p:cNvSpPr>
          <p:nvPr>
            <p:ph type="title"/>
          </p:nvPr>
        </p:nvSpPr>
        <p:spPr>
          <a:xfrm>
            <a:off x="609600" y="313016"/>
            <a:ext cx="10972800" cy="989010"/>
          </a:xfrm>
        </p:spPr>
        <p:txBody>
          <a:bodyPr/>
          <a:lstStyle/>
          <a:p>
            <a:r>
              <a:rPr lang="fr-FR" sz="3600">
                <a:solidFill>
                  <a:srgbClr val="00707F"/>
                </a:solidFill>
                <a:latin typeface="Calibri"/>
                <a:ea typeface="Calibri"/>
                <a:cs typeface="Calibri"/>
                <a:sym typeface="Calibri"/>
              </a:rPr>
              <a:t>Retour de prêt – cas particulier (2) : retour d’un document en retard</a:t>
            </a:r>
            <a:endParaRPr lang="fr-FR"/>
          </a:p>
        </p:txBody>
      </p:sp>
      <p:sp>
        <p:nvSpPr>
          <p:cNvPr id="3" name="Espace réservé du contenu 2">
            <a:extLst>
              <a:ext uri="{FF2B5EF4-FFF2-40B4-BE49-F238E27FC236}">
                <a16:creationId xmlns:a16="http://schemas.microsoft.com/office/drawing/2014/main" id="{F26AB09A-32AF-400F-75F3-6EAC393A4C1C}"/>
              </a:ext>
            </a:extLst>
          </p:cNvPr>
          <p:cNvSpPr>
            <a:spLocks noGrp="1"/>
          </p:cNvSpPr>
          <p:nvPr>
            <p:ph idx="1"/>
          </p:nvPr>
        </p:nvSpPr>
        <p:spPr>
          <a:xfrm>
            <a:off x="609600" y="1500811"/>
            <a:ext cx="10972800" cy="4456396"/>
          </a:xfrm>
        </p:spPr>
        <p:txBody>
          <a:bodyPr/>
          <a:lstStyle/>
          <a:p>
            <a:r>
              <a:rPr lang="fr-FR" dirty="0"/>
              <a:t>Pour les membres ULiège, si le document est en retard, une fenêtre </a:t>
            </a:r>
            <a:r>
              <a:rPr lang="fr-FR" i="1" dirty="0"/>
              <a:t>pop-up</a:t>
            </a:r>
            <a:r>
              <a:rPr lang="fr-FR" dirty="0"/>
              <a:t> le signale :</a:t>
            </a:r>
          </a:p>
          <a:p>
            <a:endParaRPr lang="fr-FR" dirty="0"/>
          </a:p>
          <a:p>
            <a:endParaRPr lang="fr-FR" dirty="0"/>
          </a:p>
          <a:p>
            <a:endParaRPr lang="fr-FR" dirty="0"/>
          </a:p>
          <a:p>
            <a:endParaRPr lang="fr-FR" dirty="0"/>
          </a:p>
          <a:p>
            <a:r>
              <a:rPr lang="fr-FR" dirty="0"/>
              <a:t>Pour les extérieurs, si le document est en retard, une fenêtre </a:t>
            </a:r>
            <a:r>
              <a:rPr lang="fr-FR" i="1" dirty="0"/>
              <a:t>pop-up</a:t>
            </a:r>
            <a:r>
              <a:rPr lang="fr-FR" dirty="0"/>
              <a:t> indique les frais de retard qui sont ajoutés sur le compte du lecteur :</a:t>
            </a:r>
          </a:p>
        </p:txBody>
      </p:sp>
      <p:sp>
        <p:nvSpPr>
          <p:cNvPr id="4" name="Espace réservé du numéro de diapositive 3">
            <a:extLst>
              <a:ext uri="{FF2B5EF4-FFF2-40B4-BE49-F238E27FC236}">
                <a16:creationId xmlns:a16="http://schemas.microsoft.com/office/drawing/2014/main" id="{4675EACB-7FBC-35C2-7567-5856585DE0A5}"/>
              </a:ext>
            </a:extLst>
          </p:cNvPr>
          <p:cNvSpPr>
            <a:spLocks noGrp="1"/>
          </p:cNvSpPr>
          <p:nvPr>
            <p:ph type="sldNum" sz="quarter" idx="12"/>
          </p:nvPr>
        </p:nvSpPr>
        <p:spPr/>
        <p:txBody>
          <a:bodyPr/>
          <a:lstStyle/>
          <a:p>
            <a:fld id="{19329706-12B3-8F4C-9CA9-063F8C6A2AC6}" type="slidenum">
              <a:rPr lang="fr-FR" smtClean="0"/>
              <a:t>101</a:t>
            </a:fld>
            <a:endParaRPr lang="fr-FR"/>
          </a:p>
        </p:txBody>
      </p:sp>
      <p:pic>
        <p:nvPicPr>
          <p:cNvPr id="6" name="Image 5">
            <a:extLst>
              <a:ext uri="{FF2B5EF4-FFF2-40B4-BE49-F238E27FC236}">
                <a16:creationId xmlns:a16="http://schemas.microsoft.com/office/drawing/2014/main" id="{6B706079-05A5-E71D-3CD9-1465FEF37CA3}"/>
              </a:ext>
            </a:extLst>
          </p:cNvPr>
          <p:cNvPicPr>
            <a:picLocks noChangeAspect="1"/>
          </p:cNvPicPr>
          <p:nvPr/>
        </p:nvPicPr>
        <p:blipFill>
          <a:blip r:embed="rId2"/>
          <a:stretch>
            <a:fillRect/>
          </a:stretch>
        </p:blipFill>
        <p:spPr>
          <a:xfrm>
            <a:off x="4476524" y="2098334"/>
            <a:ext cx="3238952" cy="971686"/>
          </a:xfrm>
          <a:prstGeom prst="rect">
            <a:avLst/>
          </a:prstGeom>
          <a:ln>
            <a:solidFill>
              <a:schemeClr val="tx1"/>
            </a:solidFill>
          </a:ln>
        </p:spPr>
      </p:pic>
      <p:pic>
        <p:nvPicPr>
          <p:cNvPr id="8" name="Image 7">
            <a:extLst>
              <a:ext uri="{FF2B5EF4-FFF2-40B4-BE49-F238E27FC236}">
                <a16:creationId xmlns:a16="http://schemas.microsoft.com/office/drawing/2014/main" id="{19C5B1BB-C61F-F30A-BC47-0E82F71DA354}"/>
              </a:ext>
            </a:extLst>
          </p:cNvPr>
          <p:cNvPicPr>
            <a:picLocks noChangeAspect="1"/>
          </p:cNvPicPr>
          <p:nvPr/>
        </p:nvPicPr>
        <p:blipFill>
          <a:blip r:embed="rId3"/>
          <a:stretch>
            <a:fillRect/>
          </a:stretch>
        </p:blipFill>
        <p:spPr>
          <a:xfrm>
            <a:off x="4587043" y="4092274"/>
            <a:ext cx="3017914" cy="1864933"/>
          </a:xfrm>
          <a:prstGeom prst="rect">
            <a:avLst/>
          </a:prstGeom>
          <a:ln>
            <a:solidFill>
              <a:schemeClr val="tx1"/>
            </a:solidFill>
          </a:ln>
        </p:spPr>
      </p:pic>
      <p:sp>
        <p:nvSpPr>
          <p:cNvPr id="9" name="Rectangle : coins arrondis 8">
            <a:extLst>
              <a:ext uri="{FF2B5EF4-FFF2-40B4-BE49-F238E27FC236}">
                <a16:creationId xmlns:a16="http://schemas.microsoft.com/office/drawing/2014/main" id="{43A6DF3F-49C2-BCC4-9483-6DD036B02940}"/>
              </a:ext>
            </a:extLst>
          </p:cNvPr>
          <p:cNvSpPr/>
          <p:nvPr/>
        </p:nvSpPr>
        <p:spPr>
          <a:xfrm>
            <a:off x="4870174" y="4860237"/>
            <a:ext cx="1928191" cy="149087"/>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935543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040271-7379-A235-8D67-DE562F6E545F}"/>
              </a:ext>
            </a:extLst>
          </p:cNvPr>
          <p:cNvSpPr>
            <a:spLocks noGrp="1"/>
          </p:cNvSpPr>
          <p:nvPr>
            <p:ph type="title"/>
          </p:nvPr>
        </p:nvSpPr>
        <p:spPr>
          <a:xfrm>
            <a:off x="609600" y="313015"/>
            <a:ext cx="10972800" cy="1088401"/>
          </a:xfrm>
        </p:spPr>
        <p:txBody>
          <a:bodyPr/>
          <a:lstStyle/>
          <a:p>
            <a:r>
              <a:rPr lang="fr-FR" sz="3600" dirty="0">
                <a:solidFill>
                  <a:srgbClr val="00707F"/>
                </a:solidFill>
                <a:latin typeface="Calibri"/>
                <a:ea typeface="Calibri"/>
                <a:cs typeface="Calibri"/>
                <a:sym typeface="Calibri"/>
              </a:rPr>
              <a:t>Retour de prêt – cas particulier (3) : retour d’un document réservé (</a:t>
            </a:r>
            <a:r>
              <a:rPr lang="fr-FR" sz="3600" dirty="0" err="1">
                <a:solidFill>
                  <a:srgbClr val="00707F"/>
                </a:solidFill>
                <a:latin typeface="Calibri"/>
                <a:ea typeface="Calibri"/>
                <a:cs typeface="Calibri"/>
                <a:sym typeface="Calibri"/>
              </a:rPr>
              <a:t>recalled</a:t>
            </a:r>
            <a:r>
              <a:rPr lang="fr-FR" sz="3600" dirty="0">
                <a:solidFill>
                  <a:srgbClr val="00707F"/>
                </a:solidFill>
                <a:latin typeface="Calibri"/>
                <a:ea typeface="Calibri"/>
                <a:cs typeface="Calibri"/>
                <a:sym typeface="Calibri"/>
              </a:rPr>
              <a:t>) à mettre sur la </a:t>
            </a:r>
            <a:r>
              <a:rPr lang="fr-FR" sz="3600" i="1" dirty="0">
                <a:solidFill>
                  <a:srgbClr val="00707F"/>
                </a:solidFill>
                <a:latin typeface="Calibri"/>
                <a:ea typeface="Calibri"/>
                <a:cs typeface="Calibri"/>
                <a:sym typeface="Calibri"/>
              </a:rPr>
              <a:t>Hold Shelf</a:t>
            </a:r>
            <a:r>
              <a:rPr lang="fr-FR" dirty="0">
                <a:ea typeface="Calibri"/>
                <a:sym typeface="Calibri"/>
              </a:rPr>
              <a:t> </a:t>
            </a:r>
            <a:endParaRPr lang="fr-FR" dirty="0"/>
          </a:p>
        </p:txBody>
      </p:sp>
      <p:sp>
        <p:nvSpPr>
          <p:cNvPr id="3" name="Espace réservé du contenu 2">
            <a:extLst>
              <a:ext uri="{FF2B5EF4-FFF2-40B4-BE49-F238E27FC236}">
                <a16:creationId xmlns:a16="http://schemas.microsoft.com/office/drawing/2014/main" id="{840C0353-A184-3C22-CFFE-3BBDB9DD19B9}"/>
              </a:ext>
            </a:extLst>
          </p:cNvPr>
          <p:cNvSpPr>
            <a:spLocks noGrp="1"/>
          </p:cNvSpPr>
          <p:nvPr>
            <p:ph idx="1"/>
          </p:nvPr>
        </p:nvSpPr>
        <p:spPr>
          <a:xfrm>
            <a:off x="609600" y="1500810"/>
            <a:ext cx="10972800" cy="4949686"/>
          </a:xfrm>
        </p:spPr>
        <p:txBody>
          <a:bodyPr>
            <a:normAutofit/>
          </a:bodyPr>
          <a:lstStyle/>
          <a:p>
            <a:r>
              <a:rPr lang="fr-FR" dirty="0"/>
              <a:t> Si le document est réservé par un autre lecteur avec retrait dans l’implantation où s’effectue le retour :</a:t>
            </a:r>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pPr marL="0" indent="0">
              <a:buNone/>
            </a:pPr>
            <a:endParaRPr lang="fr-FR" dirty="0"/>
          </a:p>
          <a:p>
            <a:r>
              <a:rPr lang="fr-FR" dirty="0"/>
              <a:t>Au moment du retour, Alma signale que le document est réservé et doit être placé dans l’armoire des réservations</a:t>
            </a:r>
          </a:p>
        </p:txBody>
      </p:sp>
      <p:sp>
        <p:nvSpPr>
          <p:cNvPr id="4" name="Espace réservé du numéro de diapositive 3">
            <a:extLst>
              <a:ext uri="{FF2B5EF4-FFF2-40B4-BE49-F238E27FC236}">
                <a16:creationId xmlns:a16="http://schemas.microsoft.com/office/drawing/2014/main" id="{3A722C8E-6871-3D36-5A99-664D6F4CBB4A}"/>
              </a:ext>
            </a:extLst>
          </p:cNvPr>
          <p:cNvSpPr>
            <a:spLocks noGrp="1"/>
          </p:cNvSpPr>
          <p:nvPr>
            <p:ph type="sldNum" sz="quarter" idx="12"/>
          </p:nvPr>
        </p:nvSpPr>
        <p:spPr/>
        <p:txBody>
          <a:bodyPr/>
          <a:lstStyle/>
          <a:p>
            <a:fld id="{19329706-12B3-8F4C-9CA9-063F8C6A2AC6}" type="slidenum">
              <a:rPr lang="fr-FR" smtClean="0"/>
              <a:t>102</a:t>
            </a:fld>
            <a:endParaRPr lang="fr-FR"/>
          </a:p>
        </p:txBody>
      </p:sp>
      <p:pic>
        <p:nvPicPr>
          <p:cNvPr id="5" name="Image 4" descr="Une image contenant texte, capture d’écran, logiciel, Page web&#10;&#10;Le contenu généré par l’IA peut être incorrect.">
            <a:extLst>
              <a:ext uri="{FF2B5EF4-FFF2-40B4-BE49-F238E27FC236}">
                <a16:creationId xmlns:a16="http://schemas.microsoft.com/office/drawing/2014/main" id="{48F8AC71-1ADD-F7CA-1EDB-D4359993866E}"/>
              </a:ext>
            </a:extLst>
          </p:cNvPr>
          <p:cNvPicPr>
            <a:picLocks noChangeAspect="1"/>
          </p:cNvPicPr>
          <p:nvPr/>
        </p:nvPicPr>
        <p:blipFill>
          <a:blip r:embed="rId2"/>
          <a:stretch>
            <a:fillRect/>
          </a:stretch>
        </p:blipFill>
        <p:spPr>
          <a:xfrm>
            <a:off x="708990" y="2208258"/>
            <a:ext cx="6119225" cy="3143576"/>
          </a:xfrm>
          <a:prstGeom prst="rect">
            <a:avLst/>
          </a:prstGeom>
          <a:ln w="6350">
            <a:solidFill>
              <a:schemeClr val="tx1"/>
            </a:solidFill>
          </a:ln>
        </p:spPr>
      </p:pic>
      <p:sp>
        <p:nvSpPr>
          <p:cNvPr id="6" name="Rectangle : coins arrondis 5">
            <a:extLst>
              <a:ext uri="{FF2B5EF4-FFF2-40B4-BE49-F238E27FC236}">
                <a16:creationId xmlns:a16="http://schemas.microsoft.com/office/drawing/2014/main" id="{8934FAF3-1A90-EB96-F470-298600DFAF4C}"/>
              </a:ext>
            </a:extLst>
          </p:cNvPr>
          <p:cNvSpPr/>
          <p:nvPr/>
        </p:nvSpPr>
        <p:spPr>
          <a:xfrm>
            <a:off x="5981700" y="5026500"/>
            <a:ext cx="700088" cy="201363"/>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Rectangle : coins arrondis 6">
            <a:extLst>
              <a:ext uri="{FF2B5EF4-FFF2-40B4-BE49-F238E27FC236}">
                <a16:creationId xmlns:a16="http://schemas.microsoft.com/office/drawing/2014/main" id="{DCB042B0-74D8-4BD4-7290-3542DDF31908}"/>
              </a:ext>
            </a:extLst>
          </p:cNvPr>
          <p:cNvSpPr/>
          <p:nvPr/>
        </p:nvSpPr>
        <p:spPr>
          <a:xfrm>
            <a:off x="1351568" y="3876171"/>
            <a:ext cx="917899" cy="250021"/>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3" name="Connecteur droit avec flèche 12">
            <a:extLst>
              <a:ext uri="{FF2B5EF4-FFF2-40B4-BE49-F238E27FC236}">
                <a16:creationId xmlns:a16="http://schemas.microsoft.com/office/drawing/2014/main" id="{39FB88EE-81A6-3456-FAAD-CDA45C6E42E5}"/>
              </a:ext>
            </a:extLst>
          </p:cNvPr>
          <p:cNvCxnSpPr>
            <a:cxnSpLocks/>
          </p:cNvCxnSpPr>
          <p:nvPr/>
        </p:nvCxnSpPr>
        <p:spPr>
          <a:xfrm flipV="1">
            <a:off x="7738712" y="4523874"/>
            <a:ext cx="782264" cy="1010652"/>
          </a:xfrm>
          <a:prstGeom prst="straightConnector1">
            <a:avLst/>
          </a:prstGeom>
          <a:ln w="1905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9" name="Image 8" descr="Une image contenant texte, capture d’écran, Police&#10;&#10;Le contenu généré par l’IA peut être incorrect.">
            <a:extLst>
              <a:ext uri="{FF2B5EF4-FFF2-40B4-BE49-F238E27FC236}">
                <a16:creationId xmlns:a16="http://schemas.microsoft.com/office/drawing/2014/main" id="{4EB6357A-5680-28B3-6B92-D5696BB929ED}"/>
              </a:ext>
            </a:extLst>
          </p:cNvPr>
          <p:cNvPicPr>
            <a:picLocks noChangeAspect="1"/>
          </p:cNvPicPr>
          <p:nvPr/>
        </p:nvPicPr>
        <p:blipFill>
          <a:blip r:embed="rId3"/>
          <a:stretch>
            <a:fillRect/>
          </a:stretch>
        </p:blipFill>
        <p:spPr>
          <a:xfrm>
            <a:off x="8520976" y="3307413"/>
            <a:ext cx="2850564" cy="1637558"/>
          </a:xfrm>
          <a:prstGeom prst="rect">
            <a:avLst/>
          </a:prstGeom>
          <a:ln>
            <a:solidFill>
              <a:schemeClr val="tx1"/>
            </a:solidFill>
          </a:ln>
        </p:spPr>
      </p:pic>
      <p:sp>
        <p:nvSpPr>
          <p:cNvPr id="21" name="ZoneTexte 20">
            <a:extLst>
              <a:ext uri="{FF2B5EF4-FFF2-40B4-BE49-F238E27FC236}">
                <a16:creationId xmlns:a16="http://schemas.microsoft.com/office/drawing/2014/main" id="{05FC6F21-9753-2BA3-EF29-D7EE8B79997B}"/>
              </a:ext>
            </a:extLst>
          </p:cNvPr>
          <p:cNvSpPr txBox="1"/>
          <p:nvPr/>
        </p:nvSpPr>
        <p:spPr>
          <a:xfrm>
            <a:off x="2494170" y="6245543"/>
            <a:ext cx="7792830" cy="369332"/>
          </a:xfrm>
          <a:prstGeom prst="rect">
            <a:avLst/>
          </a:prstGeom>
          <a:noFill/>
        </p:spPr>
        <p:txBody>
          <a:bodyPr wrap="square">
            <a:spAutoFit/>
          </a:bodyPr>
          <a:lstStyle/>
          <a:p>
            <a:pPr marL="0" indent="0">
              <a:buNone/>
            </a:pPr>
            <a:r>
              <a:rPr lang="fr-FR" dirty="0">
                <a:solidFill>
                  <a:srgbClr val="C00000"/>
                </a:solidFill>
              </a:rPr>
              <a:t>Rappel : impossible de renouveler ou de prêter l’exemplaire à un autre usager​​</a:t>
            </a:r>
          </a:p>
        </p:txBody>
      </p:sp>
      <p:pic>
        <p:nvPicPr>
          <p:cNvPr id="23" name="Graphique 22" descr="Avertissement contour">
            <a:extLst>
              <a:ext uri="{FF2B5EF4-FFF2-40B4-BE49-F238E27FC236}">
                <a16:creationId xmlns:a16="http://schemas.microsoft.com/office/drawing/2014/main" id="{80AFBCF2-34AA-B3E8-7A2D-A1A6927C54A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007529" y="6158646"/>
            <a:ext cx="523875" cy="523875"/>
          </a:xfrm>
          <a:prstGeom prst="rect">
            <a:avLst/>
          </a:prstGeom>
        </p:spPr>
      </p:pic>
    </p:spTree>
    <p:extLst>
      <p:ext uri="{BB962C8B-B14F-4D97-AF65-F5344CB8AC3E}">
        <p14:creationId xmlns:p14="http://schemas.microsoft.com/office/powerpoint/2010/main" val="71586470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040271-7379-A235-8D67-DE562F6E545F}"/>
              </a:ext>
            </a:extLst>
          </p:cNvPr>
          <p:cNvSpPr>
            <a:spLocks noGrp="1"/>
          </p:cNvSpPr>
          <p:nvPr>
            <p:ph type="title"/>
          </p:nvPr>
        </p:nvSpPr>
        <p:spPr>
          <a:xfrm>
            <a:off x="609600" y="313015"/>
            <a:ext cx="10972800" cy="1088401"/>
          </a:xfrm>
        </p:spPr>
        <p:txBody>
          <a:bodyPr/>
          <a:lstStyle/>
          <a:p>
            <a:r>
              <a:rPr lang="fr-FR" sz="3600">
                <a:solidFill>
                  <a:srgbClr val="00707F"/>
                </a:solidFill>
                <a:latin typeface="Calibri"/>
                <a:ea typeface="Calibri"/>
                <a:cs typeface="Calibri"/>
                <a:sym typeface="Calibri"/>
              </a:rPr>
              <a:t>Retour de prêt – cas particulier (4) : retour d’un document réservé et à mettre en transit </a:t>
            </a:r>
            <a:endParaRPr lang="fr-FR"/>
          </a:p>
        </p:txBody>
      </p:sp>
      <p:sp>
        <p:nvSpPr>
          <p:cNvPr id="3" name="Espace réservé du contenu 2">
            <a:extLst>
              <a:ext uri="{FF2B5EF4-FFF2-40B4-BE49-F238E27FC236}">
                <a16:creationId xmlns:a16="http://schemas.microsoft.com/office/drawing/2014/main" id="{840C0353-A184-3C22-CFFE-3BBDB9DD19B9}"/>
              </a:ext>
            </a:extLst>
          </p:cNvPr>
          <p:cNvSpPr>
            <a:spLocks noGrp="1"/>
          </p:cNvSpPr>
          <p:nvPr>
            <p:ph idx="1"/>
          </p:nvPr>
        </p:nvSpPr>
        <p:spPr>
          <a:xfrm>
            <a:off x="609600" y="1500810"/>
            <a:ext cx="10972800" cy="4949686"/>
          </a:xfrm>
        </p:spPr>
        <p:txBody>
          <a:bodyPr>
            <a:normAutofit/>
          </a:bodyPr>
          <a:lstStyle/>
          <a:p>
            <a:pPr marL="0" indent="0">
              <a:buNone/>
            </a:pPr>
            <a:endParaRPr lang="fr-FR"/>
          </a:p>
          <a:p>
            <a:endParaRPr lang="fr-FR"/>
          </a:p>
          <a:p>
            <a:endParaRPr lang="fr-FR"/>
          </a:p>
          <a:p>
            <a:endParaRPr lang="fr-FR"/>
          </a:p>
          <a:p>
            <a:endParaRPr lang="fr-FR"/>
          </a:p>
          <a:p>
            <a:endParaRPr lang="fr-FR"/>
          </a:p>
          <a:p>
            <a:endParaRPr lang="fr-FR"/>
          </a:p>
          <a:p>
            <a:endParaRPr lang="fr-FR"/>
          </a:p>
          <a:p>
            <a:r>
              <a:rPr lang="fr-FR">
                <a:solidFill>
                  <a:srgbClr val="000000"/>
                </a:solidFill>
                <a:latin typeface="Calibri"/>
                <a:ea typeface="Calibri"/>
                <a:cs typeface="Calibri"/>
                <a:sym typeface="Calibri"/>
              </a:rPr>
              <a:t>Le document est réservé </a:t>
            </a:r>
            <a:r>
              <a:rPr lang="fr-FR" i="1">
                <a:solidFill>
                  <a:srgbClr val="000000"/>
                </a:solidFill>
                <a:latin typeface="Calibri"/>
                <a:ea typeface="Calibri"/>
                <a:cs typeface="Calibri"/>
                <a:sym typeface="Calibri"/>
              </a:rPr>
              <a:t>(</a:t>
            </a:r>
            <a:r>
              <a:rPr lang="fr-FR" i="1" err="1">
                <a:solidFill>
                  <a:srgbClr val="000000"/>
                </a:solidFill>
                <a:latin typeface="Calibri"/>
                <a:ea typeface="Calibri"/>
                <a:cs typeface="Calibri"/>
                <a:sym typeface="Calibri"/>
              </a:rPr>
              <a:t>requested</a:t>
            </a:r>
            <a:r>
              <a:rPr lang="fr-FR">
                <a:solidFill>
                  <a:srgbClr val="000000"/>
                </a:solidFill>
                <a:latin typeface="Calibri"/>
                <a:ea typeface="Calibri"/>
                <a:cs typeface="Calibri"/>
                <a:sym typeface="Calibri"/>
              </a:rPr>
              <a:t>) avec retrait dans une autre implantation (</a:t>
            </a:r>
            <a:r>
              <a:rPr lang="fr-FR" i="1">
                <a:solidFill>
                  <a:srgbClr val="000000"/>
                </a:solidFill>
                <a:latin typeface="Calibri"/>
                <a:ea typeface="Calibri"/>
                <a:cs typeface="Calibri"/>
                <a:sym typeface="Calibri"/>
              </a:rPr>
              <a:t>Pick-up location</a:t>
            </a:r>
            <a:r>
              <a:rPr lang="fr-FR">
                <a:solidFill>
                  <a:srgbClr val="000000"/>
                </a:solidFill>
                <a:latin typeface="Calibri"/>
                <a:ea typeface="Calibri"/>
                <a:cs typeface="Calibri"/>
                <a:sym typeface="Calibri"/>
              </a:rPr>
              <a:t>) </a:t>
            </a:r>
          </a:p>
          <a:p>
            <a:pPr marL="0" indent="0" algn="ctr">
              <a:buNone/>
            </a:pPr>
            <a:r>
              <a:rPr lang="fr-FR" sz="2400" b="1">
                <a:solidFill>
                  <a:srgbClr val="000000"/>
                </a:solidFill>
                <a:latin typeface="Calibri"/>
                <a:ea typeface="Calibri"/>
                <a:cs typeface="Calibri"/>
                <a:sym typeface="Calibri"/>
              </a:rPr>
              <a:t>→ transit</a:t>
            </a:r>
            <a:endParaRPr lang="fr-FR"/>
          </a:p>
          <a:p>
            <a:endParaRPr lang="fr-FR"/>
          </a:p>
        </p:txBody>
      </p:sp>
      <p:sp>
        <p:nvSpPr>
          <p:cNvPr id="4" name="Espace réservé du numéro de diapositive 3">
            <a:extLst>
              <a:ext uri="{FF2B5EF4-FFF2-40B4-BE49-F238E27FC236}">
                <a16:creationId xmlns:a16="http://schemas.microsoft.com/office/drawing/2014/main" id="{3A722C8E-6871-3D36-5A99-664D6F4CBB4A}"/>
              </a:ext>
            </a:extLst>
          </p:cNvPr>
          <p:cNvSpPr>
            <a:spLocks noGrp="1"/>
          </p:cNvSpPr>
          <p:nvPr>
            <p:ph type="sldNum" sz="quarter" idx="12"/>
          </p:nvPr>
        </p:nvSpPr>
        <p:spPr/>
        <p:txBody>
          <a:bodyPr/>
          <a:lstStyle/>
          <a:p>
            <a:fld id="{19329706-12B3-8F4C-9CA9-063F8C6A2AC6}" type="slidenum">
              <a:rPr lang="fr-FR" smtClean="0"/>
              <a:t>103</a:t>
            </a:fld>
            <a:endParaRPr lang="fr-FR"/>
          </a:p>
        </p:txBody>
      </p:sp>
      <p:pic>
        <p:nvPicPr>
          <p:cNvPr id="10" name="Image 9">
            <a:extLst>
              <a:ext uri="{FF2B5EF4-FFF2-40B4-BE49-F238E27FC236}">
                <a16:creationId xmlns:a16="http://schemas.microsoft.com/office/drawing/2014/main" id="{6EF4D1CA-48FC-EC3D-1EB7-90C8C1340A12}"/>
              </a:ext>
            </a:extLst>
          </p:cNvPr>
          <p:cNvPicPr>
            <a:picLocks noChangeAspect="1"/>
          </p:cNvPicPr>
          <p:nvPr/>
        </p:nvPicPr>
        <p:blipFill>
          <a:blip r:embed="rId2"/>
          <a:stretch>
            <a:fillRect/>
          </a:stretch>
        </p:blipFill>
        <p:spPr>
          <a:xfrm>
            <a:off x="4257891" y="1814733"/>
            <a:ext cx="3676218" cy="2150978"/>
          </a:xfrm>
          <a:prstGeom prst="rect">
            <a:avLst/>
          </a:prstGeom>
          <a:ln>
            <a:solidFill>
              <a:schemeClr val="tx1"/>
            </a:solidFill>
          </a:ln>
        </p:spPr>
      </p:pic>
    </p:spTree>
    <p:extLst>
      <p:ext uri="{BB962C8B-B14F-4D97-AF65-F5344CB8AC3E}">
        <p14:creationId xmlns:p14="http://schemas.microsoft.com/office/powerpoint/2010/main" val="134281025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040271-7379-A235-8D67-DE562F6E545F}"/>
              </a:ext>
            </a:extLst>
          </p:cNvPr>
          <p:cNvSpPr>
            <a:spLocks noGrp="1"/>
          </p:cNvSpPr>
          <p:nvPr>
            <p:ph type="title"/>
          </p:nvPr>
        </p:nvSpPr>
        <p:spPr>
          <a:xfrm>
            <a:off x="609600" y="313015"/>
            <a:ext cx="10972800" cy="1088401"/>
          </a:xfrm>
        </p:spPr>
        <p:txBody>
          <a:bodyPr/>
          <a:lstStyle/>
          <a:p>
            <a:r>
              <a:rPr lang="fr-FR" sz="3600">
                <a:solidFill>
                  <a:srgbClr val="00707F"/>
                </a:solidFill>
                <a:latin typeface="Calibri"/>
                <a:ea typeface="Calibri"/>
                <a:cs typeface="Calibri"/>
                <a:sym typeface="Calibri"/>
              </a:rPr>
              <a:t>Retour de prêt – cas particulier (5) : retour d’un document demandé en numérisation</a:t>
            </a:r>
            <a:endParaRPr lang="fr-FR"/>
          </a:p>
        </p:txBody>
      </p:sp>
      <p:sp>
        <p:nvSpPr>
          <p:cNvPr id="3" name="Espace réservé du contenu 2">
            <a:extLst>
              <a:ext uri="{FF2B5EF4-FFF2-40B4-BE49-F238E27FC236}">
                <a16:creationId xmlns:a16="http://schemas.microsoft.com/office/drawing/2014/main" id="{840C0353-A184-3C22-CFFE-3BBDB9DD19B9}"/>
              </a:ext>
            </a:extLst>
          </p:cNvPr>
          <p:cNvSpPr>
            <a:spLocks noGrp="1"/>
          </p:cNvSpPr>
          <p:nvPr>
            <p:ph idx="1"/>
          </p:nvPr>
        </p:nvSpPr>
        <p:spPr>
          <a:xfrm>
            <a:off x="609600" y="1500810"/>
            <a:ext cx="10972800" cy="4949686"/>
          </a:xfrm>
        </p:spPr>
        <p:txBody>
          <a:bodyPr>
            <a:normAutofit/>
          </a:bodyPr>
          <a:lstStyle/>
          <a:p>
            <a:pPr marL="0" indent="0">
              <a:buNone/>
            </a:pPr>
            <a:endParaRPr lang="fr-FR"/>
          </a:p>
          <a:p>
            <a:endParaRPr lang="fr-FR"/>
          </a:p>
          <a:p>
            <a:endParaRPr lang="fr-FR"/>
          </a:p>
          <a:p>
            <a:endParaRPr lang="fr-FR"/>
          </a:p>
          <a:p>
            <a:endParaRPr lang="fr-FR"/>
          </a:p>
          <a:p>
            <a:endParaRPr lang="fr-FR"/>
          </a:p>
          <a:p>
            <a:endParaRPr lang="fr-FR"/>
          </a:p>
          <a:p>
            <a:endParaRPr lang="fr-FR"/>
          </a:p>
          <a:p>
            <a:r>
              <a:rPr lang="fr-FR"/>
              <a:t>La partie du document demandée doit être numérisée</a:t>
            </a:r>
          </a:p>
        </p:txBody>
      </p:sp>
      <p:sp>
        <p:nvSpPr>
          <p:cNvPr id="4" name="Espace réservé du numéro de diapositive 3">
            <a:extLst>
              <a:ext uri="{FF2B5EF4-FFF2-40B4-BE49-F238E27FC236}">
                <a16:creationId xmlns:a16="http://schemas.microsoft.com/office/drawing/2014/main" id="{3A722C8E-6871-3D36-5A99-664D6F4CBB4A}"/>
              </a:ext>
            </a:extLst>
          </p:cNvPr>
          <p:cNvSpPr>
            <a:spLocks noGrp="1"/>
          </p:cNvSpPr>
          <p:nvPr>
            <p:ph type="sldNum" sz="quarter" idx="12"/>
          </p:nvPr>
        </p:nvSpPr>
        <p:spPr/>
        <p:txBody>
          <a:bodyPr/>
          <a:lstStyle/>
          <a:p>
            <a:fld id="{19329706-12B3-8F4C-9CA9-063F8C6A2AC6}" type="slidenum">
              <a:rPr lang="fr-FR" smtClean="0"/>
              <a:t>104</a:t>
            </a:fld>
            <a:endParaRPr lang="fr-FR"/>
          </a:p>
        </p:txBody>
      </p:sp>
      <p:pic>
        <p:nvPicPr>
          <p:cNvPr id="6" name="Image 5">
            <a:extLst>
              <a:ext uri="{FF2B5EF4-FFF2-40B4-BE49-F238E27FC236}">
                <a16:creationId xmlns:a16="http://schemas.microsoft.com/office/drawing/2014/main" id="{F1C7F82A-8B50-6FF9-00C8-C450CF561D99}"/>
              </a:ext>
            </a:extLst>
          </p:cNvPr>
          <p:cNvPicPr>
            <a:picLocks noChangeAspect="1"/>
          </p:cNvPicPr>
          <p:nvPr/>
        </p:nvPicPr>
        <p:blipFill>
          <a:blip r:embed="rId2"/>
          <a:stretch>
            <a:fillRect/>
          </a:stretch>
        </p:blipFill>
        <p:spPr>
          <a:xfrm>
            <a:off x="3894783" y="1590704"/>
            <a:ext cx="4601217" cy="2543530"/>
          </a:xfrm>
          <a:prstGeom prst="rect">
            <a:avLst/>
          </a:prstGeom>
          <a:ln>
            <a:solidFill>
              <a:schemeClr val="tx1"/>
            </a:solidFill>
          </a:ln>
        </p:spPr>
      </p:pic>
    </p:spTree>
    <p:extLst>
      <p:ext uri="{BB962C8B-B14F-4D97-AF65-F5344CB8AC3E}">
        <p14:creationId xmlns:p14="http://schemas.microsoft.com/office/powerpoint/2010/main" val="351367030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040271-7379-A235-8D67-DE562F6E545F}"/>
              </a:ext>
            </a:extLst>
          </p:cNvPr>
          <p:cNvSpPr>
            <a:spLocks noGrp="1"/>
          </p:cNvSpPr>
          <p:nvPr>
            <p:ph type="title"/>
          </p:nvPr>
        </p:nvSpPr>
        <p:spPr>
          <a:xfrm>
            <a:off x="609600" y="313015"/>
            <a:ext cx="10972800" cy="1088401"/>
          </a:xfrm>
        </p:spPr>
        <p:txBody>
          <a:bodyPr/>
          <a:lstStyle/>
          <a:p>
            <a:r>
              <a:rPr lang="fr-FR" sz="3600">
                <a:solidFill>
                  <a:srgbClr val="00707F"/>
                </a:solidFill>
                <a:latin typeface="Calibri"/>
                <a:ea typeface="Calibri"/>
                <a:cs typeface="Calibri"/>
                <a:sym typeface="Calibri"/>
              </a:rPr>
              <a:t>Retour de prêt – cas particulier (6) : retour d’un document « Services ULiège »</a:t>
            </a:r>
            <a:endParaRPr lang="fr-FR">
              <a:solidFill>
                <a:srgbClr val="00707F"/>
              </a:solidFill>
              <a:latin typeface="Calibri"/>
              <a:ea typeface="Calibri"/>
              <a:cs typeface="Calibri"/>
              <a:sym typeface="Calibri"/>
            </a:endParaRPr>
          </a:p>
        </p:txBody>
      </p:sp>
      <p:sp>
        <p:nvSpPr>
          <p:cNvPr id="3" name="Espace réservé du contenu 2">
            <a:extLst>
              <a:ext uri="{FF2B5EF4-FFF2-40B4-BE49-F238E27FC236}">
                <a16:creationId xmlns:a16="http://schemas.microsoft.com/office/drawing/2014/main" id="{840C0353-A184-3C22-CFFE-3BBDB9DD19B9}"/>
              </a:ext>
            </a:extLst>
          </p:cNvPr>
          <p:cNvSpPr>
            <a:spLocks noGrp="1"/>
          </p:cNvSpPr>
          <p:nvPr>
            <p:ph idx="1"/>
          </p:nvPr>
        </p:nvSpPr>
        <p:spPr>
          <a:xfrm>
            <a:off x="609600" y="1500810"/>
            <a:ext cx="10972800" cy="4949686"/>
          </a:xfrm>
        </p:spPr>
        <p:txBody>
          <a:bodyPr>
            <a:normAutofit/>
          </a:bodyPr>
          <a:lstStyle/>
          <a:p>
            <a:pPr marL="0" indent="0">
              <a:buNone/>
            </a:pPr>
            <a:endParaRPr lang="fr-FR"/>
          </a:p>
          <a:p>
            <a:endParaRPr lang="fr-FR"/>
          </a:p>
          <a:p>
            <a:endParaRPr lang="fr-FR"/>
          </a:p>
          <a:p>
            <a:endParaRPr lang="fr-FR"/>
          </a:p>
          <a:p>
            <a:endParaRPr lang="fr-FR"/>
          </a:p>
          <a:p>
            <a:endParaRPr lang="fr-FR"/>
          </a:p>
          <a:p>
            <a:endParaRPr lang="fr-FR"/>
          </a:p>
          <a:p>
            <a:r>
              <a:rPr lang="fr-FR"/>
              <a:t>Le document doit retourner dans le service auquel il appartient</a:t>
            </a:r>
          </a:p>
        </p:txBody>
      </p:sp>
      <p:sp>
        <p:nvSpPr>
          <p:cNvPr id="4" name="Espace réservé du numéro de diapositive 3">
            <a:extLst>
              <a:ext uri="{FF2B5EF4-FFF2-40B4-BE49-F238E27FC236}">
                <a16:creationId xmlns:a16="http://schemas.microsoft.com/office/drawing/2014/main" id="{3A722C8E-6871-3D36-5A99-664D6F4CBB4A}"/>
              </a:ext>
            </a:extLst>
          </p:cNvPr>
          <p:cNvSpPr>
            <a:spLocks noGrp="1"/>
          </p:cNvSpPr>
          <p:nvPr>
            <p:ph type="sldNum" sz="quarter" idx="12"/>
          </p:nvPr>
        </p:nvSpPr>
        <p:spPr/>
        <p:txBody>
          <a:bodyPr/>
          <a:lstStyle/>
          <a:p>
            <a:fld id="{19329706-12B3-8F4C-9CA9-063F8C6A2AC6}" type="slidenum">
              <a:rPr lang="fr-FR" smtClean="0"/>
              <a:t>105</a:t>
            </a:fld>
            <a:endParaRPr lang="fr-FR"/>
          </a:p>
        </p:txBody>
      </p:sp>
      <p:pic>
        <p:nvPicPr>
          <p:cNvPr id="9" name="Image 8">
            <a:extLst>
              <a:ext uri="{FF2B5EF4-FFF2-40B4-BE49-F238E27FC236}">
                <a16:creationId xmlns:a16="http://schemas.microsoft.com/office/drawing/2014/main" id="{50C8DD8C-C5FC-5BA6-D324-09BECFDF1B5C}"/>
              </a:ext>
            </a:extLst>
          </p:cNvPr>
          <p:cNvPicPr>
            <a:picLocks noChangeAspect="1"/>
          </p:cNvPicPr>
          <p:nvPr/>
        </p:nvPicPr>
        <p:blipFill>
          <a:blip r:embed="rId2"/>
          <a:stretch>
            <a:fillRect/>
          </a:stretch>
        </p:blipFill>
        <p:spPr>
          <a:xfrm>
            <a:off x="4471761" y="1998050"/>
            <a:ext cx="3248478" cy="1848108"/>
          </a:xfrm>
          <a:prstGeom prst="rect">
            <a:avLst/>
          </a:prstGeom>
          <a:ln>
            <a:solidFill>
              <a:schemeClr val="tx1"/>
            </a:solidFill>
          </a:ln>
        </p:spPr>
      </p:pic>
      <p:sp>
        <p:nvSpPr>
          <p:cNvPr id="10" name="Rectangle : coins arrondis 9">
            <a:extLst>
              <a:ext uri="{FF2B5EF4-FFF2-40B4-BE49-F238E27FC236}">
                <a16:creationId xmlns:a16="http://schemas.microsoft.com/office/drawing/2014/main" id="{61023D51-D6F9-2971-DE39-DB3DE58A6395}"/>
              </a:ext>
            </a:extLst>
          </p:cNvPr>
          <p:cNvSpPr/>
          <p:nvPr/>
        </p:nvSpPr>
        <p:spPr>
          <a:xfrm>
            <a:off x="4511517" y="3011557"/>
            <a:ext cx="2962709" cy="745434"/>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0613930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D9C3E3-3A8C-36D0-3871-8CE21C7EA54A}"/>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Retour de prêt – cas particulier (7) : documents </a:t>
            </a:r>
            <a:r>
              <a:rPr lang="fr-FR" sz="3600" i="1" err="1">
                <a:solidFill>
                  <a:srgbClr val="00707F"/>
                </a:solidFill>
                <a:latin typeface="Calibri"/>
                <a:ea typeface="Calibri"/>
                <a:cs typeface="Calibri"/>
                <a:sym typeface="Calibri"/>
              </a:rPr>
              <a:t>lost</a:t>
            </a:r>
            <a:endParaRPr lang="fr-FR"/>
          </a:p>
        </p:txBody>
      </p:sp>
      <p:sp>
        <p:nvSpPr>
          <p:cNvPr id="3" name="Espace réservé du contenu 2">
            <a:extLst>
              <a:ext uri="{FF2B5EF4-FFF2-40B4-BE49-F238E27FC236}">
                <a16:creationId xmlns:a16="http://schemas.microsoft.com/office/drawing/2014/main" id="{3898CCF7-CF59-D56B-447B-8EB352B56057}"/>
              </a:ext>
            </a:extLst>
          </p:cNvPr>
          <p:cNvSpPr>
            <a:spLocks noGrp="1"/>
          </p:cNvSpPr>
          <p:nvPr>
            <p:ph idx="1"/>
          </p:nvPr>
        </p:nvSpPr>
        <p:spPr/>
        <p:txBody>
          <a:bodyPr/>
          <a:lstStyle/>
          <a:p>
            <a:r>
              <a:rPr lang="fr-FR" u="sng" dirty="0">
                <a:solidFill>
                  <a:schemeClr val="dk1"/>
                </a:solidFill>
                <a:latin typeface="Calibri"/>
                <a:ea typeface="Calibri"/>
                <a:cs typeface="Calibri"/>
                <a:sym typeface="Calibri"/>
              </a:rPr>
              <a:t>Encoder le retour du document comme d’habitude </a:t>
            </a:r>
            <a:r>
              <a:rPr lang="fr-FR" dirty="0">
                <a:solidFill>
                  <a:schemeClr val="dk1"/>
                </a:solidFill>
                <a:latin typeface="Calibri"/>
                <a:ea typeface="Calibri"/>
                <a:cs typeface="Calibri"/>
                <a:sym typeface="Calibri"/>
              </a:rPr>
              <a:t>par le </a:t>
            </a:r>
            <a:r>
              <a:rPr lang="fr-FR" i="1" dirty="0">
                <a:solidFill>
                  <a:schemeClr val="dk1"/>
                </a:solidFill>
                <a:latin typeface="Calibri"/>
                <a:ea typeface="Calibri"/>
                <a:cs typeface="Calibri"/>
                <a:sym typeface="Calibri"/>
              </a:rPr>
              <a:t>Return items </a:t>
            </a:r>
            <a:r>
              <a:rPr lang="fr-FR" dirty="0">
                <a:solidFill>
                  <a:schemeClr val="dk1"/>
                </a:solidFill>
                <a:latin typeface="Calibri"/>
                <a:ea typeface="Calibri"/>
                <a:cs typeface="Calibri"/>
                <a:sym typeface="Calibri"/>
              </a:rPr>
              <a:t>ou par la fiche lecteur (onglet </a:t>
            </a:r>
            <a:r>
              <a:rPr lang="fr-FR" i="1" dirty="0" err="1">
                <a:solidFill>
                  <a:schemeClr val="dk1"/>
                </a:solidFill>
                <a:ea typeface="Calibri"/>
                <a:sym typeface="Calibri"/>
              </a:rPr>
              <a:t>R</a:t>
            </a:r>
            <a:r>
              <a:rPr lang="fr-FR" i="1" dirty="0" err="1">
                <a:solidFill>
                  <a:schemeClr val="dk1"/>
                </a:solidFill>
                <a:latin typeface="Calibri"/>
                <a:ea typeface="Calibri"/>
                <a:cs typeface="Calibri"/>
                <a:sym typeface="Calibri"/>
              </a:rPr>
              <a:t>eturns</a:t>
            </a:r>
            <a:r>
              <a:rPr lang="fr-FR" dirty="0">
                <a:solidFill>
                  <a:schemeClr val="dk1"/>
                </a:solidFill>
                <a:latin typeface="Calibri"/>
                <a:ea typeface="Calibri"/>
                <a:cs typeface="Calibri"/>
                <a:sym typeface="Calibri"/>
              </a:rPr>
              <a:t> ou </a:t>
            </a:r>
            <a:r>
              <a:rPr lang="fr-FR" i="1" dirty="0">
                <a:solidFill>
                  <a:schemeClr val="dk1"/>
                </a:solidFill>
                <a:ea typeface="Calibri"/>
                <a:sym typeface="Calibri"/>
              </a:rPr>
              <a:t>L</a:t>
            </a:r>
            <a:r>
              <a:rPr lang="fr-FR" i="1" dirty="0">
                <a:solidFill>
                  <a:schemeClr val="dk1"/>
                </a:solidFill>
                <a:latin typeface="Calibri"/>
                <a:ea typeface="Calibri"/>
                <a:cs typeface="Calibri"/>
                <a:sym typeface="Calibri"/>
              </a:rPr>
              <a:t>oans</a:t>
            </a:r>
            <a:r>
              <a:rPr lang="fr-FR" dirty="0">
                <a:solidFill>
                  <a:schemeClr val="dk1"/>
                </a:solidFill>
                <a:latin typeface="Calibri"/>
                <a:ea typeface="Calibri"/>
                <a:cs typeface="Calibri"/>
                <a:sym typeface="Calibri"/>
              </a:rPr>
              <a:t>) :</a:t>
            </a:r>
          </a:p>
          <a:p>
            <a:endParaRPr lang="fr-FR" dirty="0">
              <a:solidFill>
                <a:schemeClr val="dk1"/>
              </a:solidFill>
              <a:ea typeface="Calibri"/>
              <a:sym typeface="Calibri"/>
            </a:endParaRPr>
          </a:p>
          <a:p>
            <a:pPr marL="0" indent="0">
              <a:buNone/>
            </a:pPr>
            <a:endParaRPr lang="fr-FR" dirty="0">
              <a:solidFill>
                <a:schemeClr val="dk1"/>
              </a:solidFill>
              <a:ea typeface="Calibri"/>
              <a:sym typeface="Calibri"/>
            </a:endParaRPr>
          </a:p>
          <a:p>
            <a:pPr marL="0" indent="0">
              <a:buNone/>
            </a:pPr>
            <a:endParaRPr lang="fr-FR" dirty="0">
              <a:solidFill>
                <a:schemeClr val="dk1"/>
              </a:solidFill>
              <a:ea typeface="Calibri"/>
              <a:sym typeface="Calibri"/>
            </a:endParaRPr>
          </a:p>
          <a:p>
            <a:pPr marL="0" indent="0">
              <a:buNone/>
            </a:pPr>
            <a:endParaRPr lang="fr-FR" dirty="0">
              <a:solidFill>
                <a:schemeClr val="dk1"/>
              </a:solidFill>
              <a:ea typeface="Calibri"/>
              <a:sym typeface="Calibri"/>
            </a:endParaRPr>
          </a:p>
          <a:p>
            <a:pPr marL="0" indent="0">
              <a:buNone/>
            </a:pPr>
            <a:endParaRPr lang="fr-FR" dirty="0">
              <a:solidFill>
                <a:schemeClr val="dk1"/>
              </a:solidFill>
              <a:ea typeface="Calibri"/>
              <a:sym typeface="Calibri"/>
            </a:endParaRPr>
          </a:p>
          <a:p>
            <a:endParaRPr lang="fr-FR" dirty="0">
              <a:solidFill>
                <a:schemeClr val="dk1"/>
              </a:solidFill>
              <a:latin typeface="Calibri"/>
              <a:ea typeface="Calibri"/>
              <a:cs typeface="Calibri"/>
              <a:sym typeface="Calibri"/>
            </a:endParaRPr>
          </a:p>
          <a:p>
            <a:endParaRPr lang="fr-FR" dirty="0">
              <a:solidFill>
                <a:schemeClr val="dk1"/>
              </a:solidFill>
              <a:ea typeface="Calibri"/>
              <a:sym typeface="Calibri"/>
            </a:endParaRPr>
          </a:p>
          <a:p>
            <a:r>
              <a:rPr lang="fr-FR" dirty="0">
                <a:solidFill>
                  <a:schemeClr val="dk1"/>
                </a:solidFill>
                <a:latin typeface="Calibri"/>
                <a:ea typeface="Calibri"/>
                <a:cs typeface="Calibri"/>
                <a:sym typeface="Calibri"/>
              </a:rPr>
              <a:t>Les frais de remplacement sont annulés</a:t>
            </a:r>
            <a:endParaRPr lang="fr-FR" dirty="0">
              <a:sym typeface="Calibri"/>
            </a:endParaRPr>
          </a:p>
        </p:txBody>
      </p:sp>
      <p:sp>
        <p:nvSpPr>
          <p:cNvPr id="4" name="Espace réservé du numéro de diapositive 3">
            <a:extLst>
              <a:ext uri="{FF2B5EF4-FFF2-40B4-BE49-F238E27FC236}">
                <a16:creationId xmlns:a16="http://schemas.microsoft.com/office/drawing/2014/main" id="{9A4B25F0-7679-E0A2-A24E-B8997A71570B}"/>
              </a:ext>
            </a:extLst>
          </p:cNvPr>
          <p:cNvSpPr>
            <a:spLocks noGrp="1"/>
          </p:cNvSpPr>
          <p:nvPr>
            <p:ph type="sldNum" sz="quarter" idx="12"/>
          </p:nvPr>
        </p:nvSpPr>
        <p:spPr/>
        <p:txBody>
          <a:bodyPr/>
          <a:lstStyle/>
          <a:p>
            <a:fld id="{19329706-12B3-8F4C-9CA9-063F8C6A2AC6}" type="slidenum">
              <a:rPr lang="fr-FR" smtClean="0"/>
              <a:t>106</a:t>
            </a:fld>
            <a:endParaRPr lang="fr-FR"/>
          </a:p>
        </p:txBody>
      </p:sp>
      <p:pic>
        <p:nvPicPr>
          <p:cNvPr id="6" name="Image 5">
            <a:extLst>
              <a:ext uri="{FF2B5EF4-FFF2-40B4-BE49-F238E27FC236}">
                <a16:creationId xmlns:a16="http://schemas.microsoft.com/office/drawing/2014/main" id="{B42AF58B-2DA8-A96A-B175-E3FE261AE729}"/>
              </a:ext>
            </a:extLst>
          </p:cNvPr>
          <p:cNvPicPr>
            <a:picLocks noChangeAspect="1"/>
          </p:cNvPicPr>
          <p:nvPr/>
        </p:nvPicPr>
        <p:blipFill>
          <a:blip r:embed="rId2"/>
          <a:stretch>
            <a:fillRect/>
          </a:stretch>
        </p:blipFill>
        <p:spPr>
          <a:xfrm>
            <a:off x="4424129" y="1959466"/>
            <a:ext cx="3343742" cy="2133898"/>
          </a:xfrm>
          <a:prstGeom prst="rect">
            <a:avLst/>
          </a:prstGeom>
          <a:ln>
            <a:solidFill>
              <a:schemeClr val="tx1"/>
            </a:solidFill>
          </a:ln>
        </p:spPr>
      </p:pic>
    </p:spTree>
    <p:extLst>
      <p:ext uri="{BB962C8B-B14F-4D97-AF65-F5344CB8AC3E}">
        <p14:creationId xmlns:p14="http://schemas.microsoft.com/office/powerpoint/2010/main" val="400773900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01154AE1-D574-04D5-4373-AC8C678C5664}"/>
              </a:ext>
            </a:extLst>
          </p:cNvPr>
          <p:cNvSpPr>
            <a:spLocks noGrp="1"/>
          </p:cNvSpPr>
          <p:nvPr>
            <p:ph sz="half" idx="1"/>
          </p:nvPr>
        </p:nvSpPr>
        <p:spPr/>
        <p:txBody>
          <a:bodyPr>
            <a:normAutofit/>
          </a:bodyPr>
          <a:lstStyle/>
          <a:p>
            <a:r>
              <a:rPr lang="fr-FR" dirty="0"/>
              <a:t>Par le menu </a:t>
            </a:r>
            <a:r>
              <a:rPr lang="fr-FR" i="1" dirty="0" err="1"/>
              <a:t>Fulfillment</a:t>
            </a:r>
            <a:r>
              <a:rPr lang="fr-FR" i="1" dirty="0"/>
              <a:t> &gt; Return Items</a:t>
            </a:r>
          </a:p>
          <a:p>
            <a:endParaRPr lang="fr-FR" i="1" dirty="0"/>
          </a:p>
          <a:p>
            <a:endParaRPr lang="fr-FR" i="1" dirty="0"/>
          </a:p>
          <a:p>
            <a:endParaRPr lang="fr-FR" i="1" dirty="0"/>
          </a:p>
          <a:p>
            <a:pPr marL="0" indent="0">
              <a:buNone/>
            </a:pPr>
            <a:endParaRPr lang="fr-FR" i="1" dirty="0"/>
          </a:p>
          <a:p>
            <a:pPr marL="0" indent="0">
              <a:buNone/>
            </a:pPr>
            <a:endParaRPr lang="fr-FR" i="1" dirty="0"/>
          </a:p>
          <a:p>
            <a:r>
              <a:rPr lang="fr-FR" dirty="0">
                <a:solidFill>
                  <a:schemeClr val="dk1"/>
                </a:solidFill>
                <a:ea typeface="Calibri"/>
                <a:sym typeface="Calibri"/>
              </a:rPr>
              <a:t>Pour modifier la date de retour effective d’un prêt  (Par exemple : le retour dans Alma n’a pas pu être fait le jour effectif du retour ou oubli de paramétrer un jour de fermeture dans Alma.)</a:t>
            </a:r>
            <a:endParaRPr lang="fr-FR" dirty="0"/>
          </a:p>
          <a:p>
            <a:r>
              <a:rPr lang="fr-FR" dirty="0">
                <a:solidFill>
                  <a:srgbClr val="000000"/>
                </a:solidFill>
                <a:ea typeface="Calibri"/>
                <a:sym typeface="Calibri"/>
              </a:rPr>
              <a:t>Le </a:t>
            </a:r>
            <a:r>
              <a:rPr lang="fr-FR" i="1" dirty="0" err="1">
                <a:solidFill>
                  <a:srgbClr val="000000"/>
                </a:solidFill>
                <a:ea typeface="Calibri"/>
                <a:sym typeface="Calibri"/>
              </a:rPr>
              <a:t>Override</a:t>
            </a:r>
            <a:r>
              <a:rPr lang="fr-FR" i="1" dirty="0">
                <a:solidFill>
                  <a:srgbClr val="000000"/>
                </a:solidFill>
                <a:ea typeface="Calibri"/>
                <a:sym typeface="Calibri"/>
              </a:rPr>
              <a:t> Return Date </a:t>
            </a:r>
            <a:r>
              <a:rPr lang="fr-FR" dirty="0">
                <a:solidFill>
                  <a:srgbClr val="000000"/>
                </a:solidFill>
                <a:ea typeface="Calibri"/>
                <a:sym typeface="Calibri"/>
              </a:rPr>
              <a:t>annule les amendes éventuelles</a:t>
            </a:r>
            <a:endParaRPr lang="fr-FR" dirty="0"/>
          </a:p>
        </p:txBody>
      </p:sp>
      <p:sp>
        <p:nvSpPr>
          <p:cNvPr id="4" name="Espace réservé du numéro de diapositive 3">
            <a:extLst>
              <a:ext uri="{FF2B5EF4-FFF2-40B4-BE49-F238E27FC236}">
                <a16:creationId xmlns:a16="http://schemas.microsoft.com/office/drawing/2014/main" id="{242C53E2-AF58-E6B7-DB3D-A441C5A6F2CA}"/>
              </a:ext>
            </a:extLst>
          </p:cNvPr>
          <p:cNvSpPr>
            <a:spLocks noGrp="1"/>
          </p:cNvSpPr>
          <p:nvPr>
            <p:ph type="sldNum" sz="quarter" idx="12"/>
          </p:nvPr>
        </p:nvSpPr>
        <p:spPr/>
        <p:txBody>
          <a:bodyPr/>
          <a:lstStyle/>
          <a:p>
            <a:fld id="{19329706-12B3-8F4C-9CA9-063F8C6A2AC6}" type="slidenum">
              <a:rPr lang="fr-FR" smtClean="0"/>
              <a:t>107</a:t>
            </a:fld>
            <a:endParaRPr lang="fr-FR"/>
          </a:p>
        </p:txBody>
      </p:sp>
      <p:sp>
        <p:nvSpPr>
          <p:cNvPr id="2" name="Titre 1">
            <a:extLst>
              <a:ext uri="{FF2B5EF4-FFF2-40B4-BE49-F238E27FC236}">
                <a16:creationId xmlns:a16="http://schemas.microsoft.com/office/drawing/2014/main" id="{93CB1257-5503-6847-BFE3-598D95F1AA7B}"/>
              </a:ext>
            </a:extLst>
          </p:cNvPr>
          <p:cNvSpPr>
            <a:spLocks noGrp="1"/>
          </p:cNvSpPr>
          <p:nvPr>
            <p:ph type="title"/>
          </p:nvPr>
        </p:nvSpPr>
        <p:spPr/>
        <p:txBody>
          <a:bodyPr/>
          <a:lstStyle/>
          <a:p>
            <a:r>
              <a:rPr lang="fr-FR" dirty="0">
                <a:ea typeface="Calibri"/>
                <a:sym typeface="Calibri"/>
              </a:rPr>
              <a:t>Modifier un retour – </a:t>
            </a:r>
            <a:r>
              <a:rPr lang="fr-FR" i="1" dirty="0" err="1">
                <a:ea typeface="Calibri"/>
                <a:sym typeface="Calibri"/>
              </a:rPr>
              <a:t>Override</a:t>
            </a:r>
            <a:r>
              <a:rPr lang="fr-FR" i="1" dirty="0">
                <a:ea typeface="Calibri"/>
                <a:sym typeface="Calibri"/>
              </a:rPr>
              <a:t> return date</a:t>
            </a:r>
            <a:r>
              <a:rPr lang="fr-FR" b="1" i="1" dirty="0">
                <a:ea typeface="Calibri"/>
                <a:sym typeface="Calibri"/>
              </a:rPr>
              <a:t> </a:t>
            </a:r>
            <a:r>
              <a:rPr lang="fr-FR" i="1" dirty="0">
                <a:ea typeface="Calibri"/>
                <a:sym typeface="Calibri"/>
              </a:rPr>
              <a:t>and time</a:t>
            </a:r>
            <a:endParaRPr lang="fr-FR" dirty="0"/>
          </a:p>
        </p:txBody>
      </p:sp>
      <p:pic>
        <p:nvPicPr>
          <p:cNvPr id="7" name="Image 6">
            <a:extLst>
              <a:ext uri="{FF2B5EF4-FFF2-40B4-BE49-F238E27FC236}">
                <a16:creationId xmlns:a16="http://schemas.microsoft.com/office/drawing/2014/main" id="{133C73DB-B04E-C9AC-A873-1200F67DC7DC}"/>
              </a:ext>
            </a:extLst>
          </p:cNvPr>
          <p:cNvPicPr>
            <a:picLocks noChangeAspect="1"/>
          </p:cNvPicPr>
          <p:nvPr/>
        </p:nvPicPr>
        <p:blipFill>
          <a:blip r:embed="rId2"/>
          <a:stretch>
            <a:fillRect/>
          </a:stretch>
        </p:blipFill>
        <p:spPr>
          <a:xfrm>
            <a:off x="6763991" y="2763118"/>
            <a:ext cx="2332384" cy="3877009"/>
          </a:xfrm>
          <a:prstGeom prst="rect">
            <a:avLst/>
          </a:prstGeom>
          <a:ln>
            <a:solidFill>
              <a:schemeClr val="tx1"/>
            </a:solidFill>
          </a:ln>
        </p:spPr>
      </p:pic>
      <p:pic>
        <p:nvPicPr>
          <p:cNvPr id="9" name="Espace réservé du contenu 5">
            <a:extLst>
              <a:ext uri="{FF2B5EF4-FFF2-40B4-BE49-F238E27FC236}">
                <a16:creationId xmlns:a16="http://schemas.microsoft.com/office/drawing/2014/main" id="{110E2DDD-B12C-76A7-7FB7-E2168B5B1159}"/>
              </a:ext>
            </a:extLst>
          </p:cNvPr>
          <p:cNvPicPr>
            <a:picLocks noChangeAspect="1"/>
          </p:cNvPicPr>
          <p:nvPr/>
        </p:nvPicPr>
        <p:blipFill>
          <a:blip r:embed="rId3"/>
          <a:stretch>
            <a:fillRect/>
          </a:stretch>
        </p:blipFill>
        <p:spPr>
          <a:xfrm>
            <a:off x="1352550" y="1899819"/>
            <a:ext cx="9486900" cy="951884"/>
          </a:xfrm>
          <a:prstGeom prst="rect">
            <a:avLst/>
          </a:prstGeom>
          <a:ln>
            <a:solidFill>
              <a:schemeClr val="tx1"/>
            </a:solidFill>
          </a:ln>
        </p:spPr>
      </p:pic>
      <p:sp>
        <p:nvSpPr>
          <p:cNvPr id="6" name="Google Shape;1319;p199">
            <a:extLst>
              <a:ext uri="{FF2B5EF4-FFF2-40B4-BE49-F238E27FC236}">
                <a16:creationId xmlns:a16="http://schemas.microsoft.com/office/drawing/2014/main" id="{F129BDB2-BD1B-EC8D-94E0-60556C3F3B33}"/>
              </a:ext>
            </a:extLst>
          </p:cNvPr>
          <p:cNvSpPr/>
          <p:nvPr/>
        </p:nvSpPr>
        <p:spPr>
          <a:xfrm>
            <a:off x="5553828" y="2254642"/>
            <a:ext cx="3183772" cy="345683"/>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10192634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1F9D53-16FC-5F02-09E3-D32C51457EBE}"/>
              </a:ext>
            </a:extLst>
          </p:cNvPr>
          <p:cNvSpPr>
            <a:spLocks noGrp="1"/>
          </p:cNvSpPr>
          <p:nvPr>
            <p:ph type="title"/>
          </p:nvPr>
        </p:nvSpPr>
        <p:spPr/>
        <p:txBody>
          <a:bodyPr/>
          <a:lstStyle/>
          <a:p>
            <a:r>
              <a:rPr lang="fr-FR" dirty="0">
                <a:ea typeface="Calibri"/>
                <a:sym typeface="Calibri"/>
              </a:rPr>
              <a:t>Historique d’un </a:t>
            </a:r>
            <a:r>
              <a:rPr lang="fr-FR" i="1" dirty="0">
                <a:ea typeface="Calibri"/>
                <a:sym typeface="Calibri"/>
              </a:rPr>
              <a:t>item</a:t>
            </a:r>
            <a:r>
              <a:rPr lang="fr-FR" dirty="0">
                <a:ea typeface="Calibri"/>
                <a:sym typeface="Calibri"/>
              </a:rPr>
              <a:t> – 1) </a:t>
            </a:r>
            <a:r>
              <a:rPr lang="fr-FR" i="1" dirty="0">
                <a:ea typeface="Calibri"/>
                <a:sym typeface="Calibri"/>
              </a:rPr>
              <a:t>Item changes</a:t>
            </a:r>
            <a:endParaRPr lang="fr-FR" dirty="0"/>
          </a:p>
        </p:txBody>
      </p:sp>
      <p:sp>
        <p:nvSpPr>
          <p:cNvPr id="3" name="Espace réservé du contenu 2">
            <a:extLst>
              <a:ext uri="{FF2B5EF4-FFF2-40B4-BE49-F238E27FC236}">
                <a16:creationId xmlns:a16="http://schemas.microsoft.com/office/drawing/2014/main" id="{61A2DC7C-ED51-A017-DF39-00A78379B5D3}"/>
              </a:ext>
            </a:extLst>
          </p:cNvPr>
          <p:cNvSpPr>
            <a:spLocks noGrp="1"/>
          </p:cNvSpPr>
          <p:nvPr>
            <p:ph idx="1"/>
          </p:nvPr>
        </p:nvSpPr>
        <p:spPr/>
        <p:txBody>
          <a:bodyPr/>
          <a:lstStyle/>
          <a:p>
            <a:r>
              <a:rPr lang="fr-FR" dirty="0">
                <a:solidFill>
                  <a:schemeClr val="dk1"/>
                </a:solidFill>
                <a:ea typeface="Calibri"/>
                <a:sym typeface="Calibri"/>
              </a:rPr>
              <a:t>Recherche dans le </a:t>
            </a:r>
            <a:r>
              <a:rPr lang="fr-FR" i="1" dirty="0">
                <a:solidFill>
                  <a:schemeClr val="dk1"/>
                </a:solidFill>
                <a:ea typeface="Calibri"/>
                <a:sym typeface="Calibri"/>
              </a:rPr>
              <a:t>Repository</a:t>
            </a:r>
            <a:r>
              <a:rPr lang="fr-FR" dirty="0">
                <a:solidFill>
                  <a:schemeClr val="dk1"/>
                </a:solidFill>
                <a:ea typeface="Calibri"/>
                <a:sym typeface="Calibri"/>
              </a:rPr>
              <a:t> &gt; </a:t>
            </a:r>
            <a:r>
              <a:rPr lang="fr-FR" i="1" dirty="0">
                <a:solidFill>
                  <a:schemeClr val="dk1"/>
                </a:solidFill>
                <a:ea typeface="Calibri"/>
                <a:sym typeface="Calibri"/>
              </a:rPr>
              <a:t>Physical items</a:t>
            </a:r>
            <a:r>
              <a:rPr lang="fr-FR" dirty="0">
                <a:solidFill>
                  <a:schemeClr val="dk1"/>
                </a:solidFill>
                <a:ea typeface="Calibri"/>
                <a:sym typeface="Calibri"/>
              </a:rPr>
              <a:t> &gt; code-barres &gt; onglet </a:t>
            </a:r>
            <a:r>
              <a:rPr lang="fr-FR" i="1" dirty="0" err="1">
                <a:solidFill>
                  <a:schemeClr val="dk1"/>
                </a:solidFill>
                <a:ea typeface="Calibri"/>
                <a:sym typeface="Calibri"/>
              </a:rPr>
              <a:t>History</a:t>
            </a:r>
            <a:endParaRPr lang="fr-FR" i="1" dirty="0">
              <a:solidFill>
                <a:srgbClr val="000000"/>
              </a:solidFill>
              <a:latin typeface="Arial"/>
              <a:ea typeface="Arial"/>
              <a:cs typeface="Arial"/>
              <a:sym typeface="Arial"/>
            </a:endParaRPr>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r>
              <a:rPr lang="fr-FR" dirty="0">
                <a:solidFill>
                  <a:srgbClr val="000000"/>
                </a:solidFill>
                <a:ea typeface="Calibri"/>
                <a:sym typeface="Calibri"/>
              </a:rPr>
              <a:t>Historique des changements de statut liés au </a:t>
            </a:r>
            <a:r>
              <a:rPr lang="fr-FR" i="1" dirty="0" err="1">
                <a:solidFill>
                  <a:srgbClr val="000000"/>
                </a:solidFill>
                <a:ea typeface="Calibri"/>
                <a:sym typeface="Calibri"/>
              </a:rPr>
              <a:t>Fulfillment</a:t>
            </a:r>
            <a:r>
              <a:rPr lang="fr-FR" dirty="0">
                <a:solidFill>
                  <a:srgbClr val="000000"/>
                </a:solidFill>
                <a:ea typeface="Calibri"/>
                <a:sym typeface="Calibri"/>
              </a:rPr>
              <a:t> (</a:t>
            </a:r>
            <a:r>
              <a:rPr lang="fr-FR" i="1" dirty="0" err="1">
                <a:solidFill>
                  <a:srgbClr val="000000"/>
                </a:solidFill>
                <a:ea typeface="Calibri"/>
                <a:sym typeface="Calibri"/>
              </a:rPr>
              <a:t>loan</a:t>
            </a:r>
            <a:r>
              <a:rPr lang="fr-FR" i="1" dirty="0">
                <a:solidFill>
                  <a:srgbClr val="000000"/>
                </a:solidFill>
                <a:ea typeface="Calibri"/>
                <a:sym typeface="Calibri"/>
              </a:rPr>
              <a:t>, transit, </a:t>
            </a:r>
            <a:r>
              <a:rPr lang="fr-FR" i="1" dirty="0" err="1">
                <a:solidFill>
                  <a:srgbClr val="000000"/>
                </a:solidFill>
                <a:ea typeface="Calibri"/>
                <a:sym typeface="Calibri"/>
              </a:rPr>
              <a:t>hold</a:t>
            </a:r>
            <a:r>
              <a:rPr lang="fr-FR" i="1" dirty="0">
                <a:solidFill>
                  <a:srgbClr val="000000"/>
                </a:solidFill>
                <a:ea typeface="Calibri"/>
                <a:sym typeface="Calibri"/>
              </a:rPr>
              <a:t> shelf, </a:t>
            </a:r>
            <a:r>
              <a:rPr lang="fr-FR" i="1" dirty="0" err="1">
                <a:solidFill>
                  <a:srgbClr val="000000"/>
                </a:solidFill>
                <a:ea typeface="Calibri"/>
                <a:sym typeface="Calibri"/>
              </a:rPr>
              <a:t>lost</a:t>
            </a:r>
            <a:r>
              <a:rPr lang="fr-FR" i="1" dirty="0">
                <a:solidFill>
                  <a:srgbClr val="000000"/>
                </a:solidFill>
                <a:ea typeface="Calibri"/>
                <a:sym typeface="Calibri"/>
              </a:rPr>
              <a:t>)</a:t>
            </a:r>
            <a:r>
              <a:rPr lang="fr-FR" dirty="0">
                <a:solidFill>
                  <a:srgbClr val="000000"/>
                </a:solidFill>
                <a:ea typeface="Calibri"/>
                <a:sym typeface="Calibri"/>
              </a:rPr>
              <a:t>, à l’acquisition ou au </a:t>
            </a:r>
            <a:r>
              <a:rPr lang="fr-FR" i="1" dirty="0">
                <a:solidFill>
                  <a:srgbClr val="000000"/>
                </a:solidFill>
                <a:ea typeface="Calibri"/>
                <a:sym typeface="Calibri"/>
              </a:rPr>
              <a:t>Resource Management </a:t>
            </a:r>
            <a:endParaRPr lang="fr-FR" dirty="0"/>
          </a:p>
          <a:p>
            <a:endParaRPr lang="fr-FR" dirty="0"/>
          </a:p>
        </p:txBody>
      </p:sp>
      <p:sp>
        <p:nvSpPr>
          <p:cNvPr id="4" name="Espace réservé du numéro de diapositive 3">
            <a:extLst>
              <a:ext uri="{FF2B5EF4-FFF2-40B4-BE49-F238E27FC236}">
                <a16:creationId xmlns:a16="http://schemas.microsoft.com/office/drawing/2014/main" id="{1FAD65DD-B617-E012-7099-C828FD63A38D}"/>
              </a:ext>
            </a:extLst>
          </p:cNvPr>
          <p:cNvSpPr>
            <a:spLocks noGrp="1"/>
          </p:cNvSpPr>
          <p:nvPr>
            <p:ph type="sldNum" sz="quarter" idx="12"/>
          </p:nvPr>
        </p:nvSpPr>
        <p:spPr/>
        <p:txBody>
          <a:bodyPr/>
          <a:lstStyle/>
          <a:p>
            <a:fld id="{19329706-12B3-8F4C-9CA9-063F8C6A2AC6}" type="slidenum">
              <a:rPr lang="fr-FR" smtClean="0"/>
              <a:t>108</a:t>
            </a:fld>
            <a:endParaRPr lang="fr-FR"/>
          </a:p>
        </p:txBody>
      </p:sp>
      <p:pic>
        <p:nvPicPr>
          <p:cNvPr id="5" name="Google Shape;1328;p200">
            <a:extLst>
              <a:ext uri="{FF2B5EF4-FFF2-40B4-BE49-F238E27FC236}">
                <a16:creationId xmlns:a16="http://schemas.microsoft.com/office/drawing/2014/main" id="{B7A4C448-9864-4874-4029-4CC5BBCE5BF0}"/>
              </a:ext>
            </a:extLst>
          </p:cNvPr>
          <p:cNvPicPr preferRelativeResize="0"/>
          <p:nvPr/>
        </p:nvPicPr>
        <p:blipFill rotWithShape="1">
          <a:blip r:embed="rId2">
            <a:alphaModFix/>
          </a:blip>
          <a:srcRect/>
          <a:stretch/>
        </p:blipFill>
        <p:spPr>
          <a:xfrm>
            <a:off x="1709125" y="1777848"/>
            <a:ext cx="8773749" cy="3162741"/>
          </a:xfrm>
          <a:prstGeom prst="rect">
            <a:avLst/>
          </a:prstGeom>
          <a:noFill/>
          <a:ln w="9525" cap="flat" cmpd="sng">
            <a:solidFill>
              <a:schemeClr val="dk1"/>
            </a:solidFill>
            <a:prstDash val="solid"/>
            <a:round/>
            <a:headEnd type="none" w="sm" len="sm"/>
            <a:tailEnd type="none" w="sm" len="sm"/>
          </a:ln>
        </p:spPr>
      </p:pic>
      <p:sp>
        <p:nvSpPr>
          <p:cNvPr id="6" name="Google Shape;1329;p200">
            <a:extLst>
              <a:ext uri="{FF2B5EF4-FFF2-40B4-BE49-F238E27FC236}">
                <a16:creationId xmlns:a16="http://schemas.microsoft.com/office/drawing/2014/main" id="{0BA93946-9AF8-4265-C108-1B88D47845E7}"/>
              </a:ext>
            </a:extLst>
          </p:cNvPr>
          <p:cNvSpPr/>
          <p:nvPr/>
        </p:nvSpPr>
        <p:spPr>
          <a:xfrm>
            <a:off x="3027750" y="2266293"/>
            <a:ext cx="1152128" cy="288032"/>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 name="Google Shape;1333;p200">
            <a:extLst>
              <a:ext uri="{FF2B5EF4-FFF2-40B4-BE49-F238E27FC236}">
                <a16:creationId xmlns:a16="http://schemas.microsoft.com/office/drawing/2014/main" id="{2CB4658E-B31F-5227-960C-748A366226CC}"/>
              </a:ext>
            </a:extLst>
          </p:cNvPr>
          <p:cNvSpPr/>
          <p:nvPr/>
        </p:nvSpPr>
        <p:spPr>
          <a:xfrm>
            <a:off x="4419411" y="1777847"/>
            <a:ext cx="777239" cy="342179"/>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8630376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6AFD1E-65ED-E4DE-FB95-A640375BDA2A}"/>
              </a:ext>
            </a:extLst>
          </p:cNvPr>
          <p:cNvSpPr>
            <a:spLocks noGrp="1"/>
          </p:cNvSpPr>
          <p:nvPr>
            <p:ph type="title"/>
          </p:nvPr>
        </p:nvSpPr>
        <p:spPr/>
        <p:txBody>
          <a:bodyPr/>
          <a:lstStyle/>
          <a:p>
            <a:r>
              <a:rPr lang="fr-FR" dirty="0">
                <a:ea typeface="Calibri"/>
                <a:sym typeface="Calibri"/>
              </a:rPr>
              <a:t>Historique d’un </a:t>
            </a:r>
            <a:r>
              <a:rPr lang="fr-FR" i="1" dirty="0">
                <a:ea typeface="Calibri"/>
                <a:sym typeface="Calibri"/>
              </a:rPr>
              <a:t>item</a:t>
            </a:r>
            <a:r>
              <a:rPr lang="fr-FR" dirty="0">
                <a:ea typeface="Calibri"/>
                <a:sym typeface="Calibri"/>
              </a:rPr>
              <a:t> – 2) </a:t>
            </a:r>
            <a:r>
              <a:rPr lang="fr-FR" i="1" dirty="0">
                <a:ea typeface="Calibri"/>
                <a:sym typeface="Calibri"/>
              </a:rPr>
              <a:t>Item changes</a:t>
            </a:r>
            <a:endParaRPr lang="fr-FR" dirty="0"/>
          </a:p>
        </p:txBody>
      </p:sp>
      <p:sp>
        <p:nvSpPr>
          <p:cNvPr id="3" name="Espace réservé du contenu 2">
            <a:extLst>
              <a:ext uri="{FF2B5EF4-FFF2-40B4-BE49-F238E27FC236}">
                <a16:creationId xmlns:a16="http://schemas.microsoft.com/office/drawing/2014/main" id="{5DCCB66F-EB67-8CD5-5B15-19F88BC649A8}"/>
              </a:ext>
            </a:extLst>
          </p:cNvPr>
          <p:cNvSpPr>
            <a:spLocks noGrp="1"/>
          </p:cNvSpPr>
          <p:nvPr>
            <p:ph idx="1"/>
          </p:nvPr>
        </p:nvSpPr>
        <p:spPr/>
        <p:txBody>
          <a:bodyPr/>
          <a:lstStyle/>
          <a:p>
            <a:r>
              <a:rPr lang="fr-FR" dirty="0">
                <a:solidFill>
                  <a:schemeClr val="dk1"/>
                </a:solidFill>
                <a:ea typeface="Calibri"/>
                <a:sym typeface="Calibri"/>
              </a:rPr>
              <a:t>Recherche dans le </a:t>
            </a:r>
            <a:r>
              <a:rPr lang="fr-FR" i="1" dirty="0">
                <a:solidFill>
                  <a:schemeClr val="dk1"/>
                </a:solidFill>
                <a:ea typeface="Calibri"/>
                <a:sym typeface="Calibri"/>
              </a:rPr>
              <a:t>Repository</a:t>
            </a:r>
            <a:r>
              <a:rPr lang="fr-FR" dirty="0">
                <a:solidFill>
                  <a:schemeClr val="dk1"/>
                </a:solidFill>
                <a:ea typeface="Calibri"/>
                <a:sym typeface="Calibri"/>
              </a:rPr>
              <a:t> &gt; </a:t>
            </a:r>
            <a:r>
              <a:rPr lang="fr-FR" i="1" dirty="0">
                <a:solidFill>
                  <a:schemeClr val="dk1"/>
                </a:solidFill>
                <a:ea typeface="Calibri"/>
                <a:sym typeface="Calibri"/>
              </a:rPr>
              <a:t>Physical items</a:t>
            </a:r>
            <a:r>
              <a:rPr lang="fr-FR" dirty="0">
                <a:solidFill>
                  <a:schemeClr val="dk1"/>
                </a:solidFill>
                <a:ea typeface="Calibri"/>
                <a:sym typeface="Calibri"/>
              </a:rPr>
              <a:t> &gt; code-barres &gt; onglet </a:t>
            </a:r>
            <a:r>
              <a:rPr lang="fr-FR" i="1" dirty="0" err="1">
                <a:solidFill>
                  <a:schemeClr val="dk1"/>
                </a:solidFill>
                <a:ea typeface="Calibri"/>
                <a:sym typeface="Calibri"/>
              </a:rPr>
              <a:t>History</a:t>
            </a:r>
            <a:endParaRPr lang="fr-FR" i="1" dirty="0">
              <a:solidFill>
                <a:schemeClr val="dk1"/>
              </a:solidFill>
              <a:ea typeface="Calibri"/>
              <a:sym typeface="Calibri"/>
            </a:endParaRPr>
          </a:p>
          <a:p>
            <a:endParaRPr lang="fr-FR" i="1" dirty="0">
              <a:solidFill>
                <a:schemeClr val="dk1"/>
              </a:solidFill>
              <a:latin typeface="Arial"/>
              <a:ea typeface="Calibri"/>
              <a:cs typeface="Arial"/>
              <a:sym typeface="Calibri"/>
            </a:endParaRPr>
          </a:p>
          <a:p>
            <a:endParaRPr lang="fr-FR" i="1" dirty="0">
              <a:solidFill>
                <a:schemeClr val="dk1"/>
              </a:solidFill>
              <a:latin typeface="Arial"/>
              <a:ea typeface="Calibri"/>
              <a:cs typeface="Arial"/>
              <a:sym typeface="Calibri"/>
            </a:endParaRPr>
          </a:p>
          <a:p>
            <a:endParaRPr lang="fr-FR" i="1" dirty="0">
              <a:solidFill>
                <a:schemeClr val="dk1"/>
              </a:solidFill>
              <a:latin typeface="Arial"/>
              <a:ea typeface="Calibri"/>
              <a:cs typeface="Arial"/>
              <a:sym typeface="Calibri"/>
            </a:endParaRPr>
          </a:p>
          <a:p>
            <a:endParaRPr lang="fr-FR" i="1" dirty="0">
              <a:solidFill>
                <a:schemeClr val="dk1"/>
              </a:solidFill>
              <a:latin typeface="Arial"/>
              <a:ea typeface="Calibri"/>
              <a:cs typeface="Arial"/>
              <a:sym typeface="Calibri"/>
            </a:endParaRPr>
          </a:p>
          <a:p>
            <a:endParaRPr lang="fr-FR" i="1" dirty="0">
              <a:solidFill>
                <a:schemeClr val="dk1"/>
              </a:solidFill>
              <a:latin typeface="Arial"/>
              <a:ea typeface="Calibri"/>
              <a:cs typeface="Arial"/>
              <a:sym typeface="Calibri"/>
            </a:endParaRPr>
          </a:p>
          <a:p>
            <a:endParaRPr lang="fr-FR" i="1" dirty="0">
              <a:solidFill>
                <a:schemeClr val="dk1"/>
              </a:solidFill>
              <a:latin typeface="Arial"/>
              <a:ea typeface="Calibri"/>
              <a:cs typeface="Arial"/>
              <a:sym typeface="Calibri"/>
            </a:endParaRPr>
          </a:p>
          <a:p>
            <a:endParaRPr lang="fr-FR" i="1" dirty="0">
              <a:solidFill>
                <a:schemeClr val="dk1"/>
              </a:solidFill>
              <a:latin typeface="Arial"/>
              <a:ea typeface="Calibri"/>
              <a:cs typeface="Arial"/>
              <a:sym typeface="Calibri"/>
            </a:endParaRPr>
          </a:p>
          <a:p>
            <a:endParaRPr lang="fr-FR" i="1" dirty="0">
              <a:solidFill>
                <a:schemeClr val="dk1"/>
              </a:solidFill>
              <a:latin typeface="Arial"/>
              <a:ea typeface="Calibri"/>
              <a:cs typeface="Arial"/>
              <a:sym typeface="Calibri"/>
            </a:endParaRPr>
          </a:p>
          <a:p>
            <a:endParaRPr lang="fr-FR" i="1" dirty="0">
              <a:solidFill>
                <a:schemeClr val="dk1"/>
              </a:solidFill>
              <a:latin typeface="Arial"/>
              <a:ea typeface="Calibri"/>
              <a:cs typeface="Arial"/>
              <a:sym typeface="Calibri"/>
            </a:endParaRPr>
          </a:p>
          <a:p>
            <a:endParaRPr lang="fr-FR" i="1" dirty="0">
              <a:solidFill>
                <a:schemeClr val="dk1"/>
              </a:solidFill>
              <a:latin typeface="Arial"/>
              <a:ea typeface="Calibri"/>
              <a:cs typeface="Arial"/>
              <a:sym typeface="Calibri"/>
            </a:endParaRPr>
          </a:p>
          <a:p>
            <a:r>
              <a:rPr lang="fr-FR" dirty="0">
                <a:solidFill>
                  <a:srgbClr val="000000"/>
                </a:solidFill>
                <a:ea typeface="Calibri"/>
                <a:sym typeface="Calibri"/>
              </a:rPr>
              <a:t>Historique des prêts et retours donnant l’information sur l’emprunteur et l’opérateur</a:t>
            </a:r>
            <a:endParaRPr lang="fr-FR" dirty="0"/>
          </a:p>
          <a:p>
            <a:pPr marL="0" indent="0">
              <a:buNone/>
            </a:pPr>
            <a:endParaRPr lang="fr-FR" i="1" dirty="0">
              <a:solidFill>
                <a:srgbClr val="000000"/>
              </a:solidFill>
              <a:latin typeface="Arial"/>
              <a:ea typeface="Arial"/>
              <a:cs typeface="Arial"/>
              <a:sym typeface="Arial"/>
            </a:endParaRPr>
          </a:p>
          <a:p>
            <a:endParaRPr lang="fr-FR" dirty="0"/>
          </a:p>
        </p:txBody>
      </p:sp>
      <p:sp>
        <p:nvSpPr>
          <p:cNvPr id="4" name="Espace réservé du numéro de diapositive 3">
            <a:extLst>
              <a:ext uri="{FF2B5EF4-FFF2-40B4-BE49-F238E27FC236}">
                <a16:creationId xmlns:a16="http://schemas.microsoft.com/office/drawing/2014/main" id="{EA8732F4-A302-5FB3-92C0-A73EDA4F5E38}"/>
              </a:ext>
            </a:extLst>
          </p:cNvPr>
          <p:cNvSpPr>
            <a:spLocks noGrp="1"/>
          </p:cNvSpPr>
          <p:nvPr>
            <p:ph type="sldNum" sz="quarter" idx="12"/>
          </p:nvPr>
        </p:nvSpPr>
        <p:spPr/>
        <p:txBody>
          <a:bodyPr/>
          <a:lstStyle/>
          <a:p>
            <a:fld id="{19329706-12B3-8F4C-9CA9-063F8C6A2AC6}" type="slidenum">
              <a:rPr lang="fr-FR" smtClean="0"/>
              <a:t>109</a:t>
            </a:fld>
            <a:endParaRPr lang="fr-FR"/>
          </a:p>
        </p:txBody>
      </p:sp>
      <p:pic>
        <p:nvPicPr>
          <p:cNvPr id="5" name="Google Shape;1341;p201">
            <a:extLst>
              <a:ext uri="{FF2B5EF4-FFF2-40B4-BE49-F238E27FC236}">
                <a16:creationId xmlns:a16="http://schemas.microsoft.com/office/drawing/2014/main" id="{DA73B4FE-797B-8F34-D8E6-471084A3C660}"/>
              </a:ext>
            </a:extLst>
          </p:cNvPr>
          <p:cNvPicPr preferRelativeResize="0"/>
          <p:nvPr/>
        </p:nvPicPr>
        <p:blipFill rotWithShape="1">
          <a:blip r:embed="rId2">
            <a:alphaModFix/>
          </a:blip>
          <a:srcRect/>
          <a:stretch/>
        </p:blipFill>
        <p:spPr>
          <a:xfrm>
            <a:off x="1793544" y="1981985"/>
            <a:ext cx="8604911" cy="2894029"/>
          </a:xfrm>
          <a:prstGeom prst="rect">
            <a:avLst/>
          </a:prstGeom>
          <a:noFill/>
          <a:ln w="9525" cap="flat" cmpd="sng">
            <a:solidFill>
              <a:schemeClr val="dk1"/>
            </a:solidFill>
            <a:prstDash val="solid"/>
            <a:round/>
            <a:headEnd type="none" w="sm" len="sm"/>
            <a:tailEnd type="none" w="sm" len="sm"/>
          </a:ln>
        </p:spPr>
      </p:pic>
      <p:sp>
        <p:nvSpPr>
          <p:cNvPr id="6" name="Google Shape;1342;p201">
            <a:extLst>
              <a:ext uri="{FF2B5EF4-FFF2-40B4-BE49-F238E27FC236}">
                <a16:creationId xmlns:a16="http://schemas.microsoft.com/office/drawing/2014/main" id="{CCC37C71-C8BD-37A0-EB71-5944E804F3E5}"/>
              </a:ext>
            </a:extLst>
          </p:cNvPr>
          <p:cNvSpPr/>
          <p:nvPr/>
        </p:nvSpPr>
        <p:spPr>
          <a:xfrm>
            <a:off x="4923727" y="2381052"/>
            <a:ext cx="1374203" cy="288032"/>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 name="Google Shape;1345;p201">
            <a:extLst>
              <a:ext uri="{FF2B5EF4-FFF2-40B4-BE49-F238E27FC236}">
                <a16:creationId xmlns:a16="http://schemas.microsoft.com/office/drawing/2014/main" id="{A9A20B13-DC3B-1BA2-5F78-B172D34BC76C}"/>
              </a:ext>
            </a:extLst>
          </p:cNvPr>
          <p:cNvSpPr/>
          <p:nvPr/>
        </p:nvSpPr>
        <p:spPr>
          <a:xfrm>
            <a:off x="3924086" y="1978688"/>
            <a:ext cx="777239" cy="326362"/>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016221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847880-AD23-EA38-6D7F-EAEED567290C}"/>
              </a:ext>
            </a:extLst>
          </p:cNvPr>
          <p:cNvSpPr>
            <a:spLocks noGrp="1"/>
          </p:cNvSpPr>
          <p:nvPr>
            <p:ph type="title"/>
          </p:nvPr>
        </p:nvSpPr>
        <p:spPr/>
        <p:txBody>
          <a:bodyPr/>
          <a:lstStyle/>
          <a:p>
            <a:r>
              <a:rPr lang="fr-FR" sz="3600" b="0" i="1">
                <a:ea typeface="Calibri"/>
                <a:sym typeface="Calibri"/>
              </a:rPr>
              <a:t>Widgets</a:t>
            </a:r>
            <a:r>
              <a:rPr lang="fr-FR" sz="3600" b="0">
                <a:ea typeface="Calibri"/>
                <a:sym typeface="Calibri"/>
              </a:rPr>
              <a:t> (2)</a:t>
            </a:r>
            <a:endParaRPr lang="fr-FR"/>
          </a:p>
        </p:txBody>
      </p:sp>
      <p:sp>
        <p:nvSpPr>
          <p:cNvPr id="3" name="Espace réservé du contenu 2">
            <a:extLst>
              <a:ext uri="{FF2B5EF4-FFF2-40B4-BE49-F238E27FC236}">
                <a16:creationId xmlns:a16="http://schemas.microsoft.com/office/drawing/2014/main" id="{462B758D-3539-CCA1-B3E5-315E65D7F16B}"/>
              </a:ext>
            </a:extLst>
          </p:cNvPr>
          <p:cNvSpPr>
            <a:spLocks noGrp="1"/>
          </p:cNvSpPr>
          <p:nvPr>
            <p:ph idx="1"/>
          </p:nvPr>
        </p:nvSpPr>
        <p:spPr/>
        <p:txBody>
          <a:bodyPr/>
          <a:lstStyle/>
          <a:p>
            <a:r>
              <a:rPr lang="fr-FR" sz="2000">
                <a:solidFill>
                  <a:schemeClr val="dk1"/>
                </a:solidFill>
                <a:ea typeface="Calibri"/>
                <a:sym typeface="Calibri"/>
              </a:rPr>
              <a:t>Cocher les </a:t>
            </a:r>
            <a:r>
              <a:rPr lang="fr-FR" sz="2000" i="1">
                <a:solidFill>
                  <a:schemeClr val="dk1"/>
                </a:solidFill>
                <a:ea typeface="Calibri"/>
                <a:sym typeface="Calibri"/>
              </a:rPr>
              <a:t>widgets</a:t>
            </a:r>
            <a:r>
              <a:rPr lang="fr-FR" sz="2000">
                <a:solidFill>
                  <a:schemeClr val="dk1"/>
                </a:solidFill>
                <a:ea typeface="Calibri"/>
                <a:sym typeface="Calibri"/>
              </a:rPr>
              <a:t> que vous souhaitez ajouter</a:t>
            </a:r>
          </a:p>
          <a:p>
            <a:pPr marL="0" indent="0">
              <a:buNone/>
            </a:pPr>
            <a:endParaRPr lang="fr-FR"/>
          </a:p>
        </p:txBody>
      </p:sp>
      <p:sp>
        <p:nvSpPr>
          <p:cNvPr id="4" name="Espace réservé du numéro de diapositive 3">
            <a:extLst>
              <a:ext uri="{FF2B5EF4-FFF2-40B4-BE49-F238E27FC236}">
                <a16:creationId xmlns:a16="http://schemas.microsoft.com/office/drawing/2014/main" id="{133A5E7F-C20F-FA91-2AE4-1F60E586393A}"/>
              </a:ext>
            </a:extLst>
          </p:cNvPr>
          <p:cNvSpPr>
            <a:spLocks noGrp="1"/>
          </p:cNvSpPr>
          <p:nvPr>
            <p:ph type="sldNum" sz="quarter" idx="12"/>
          </p:nvPr>
        </p:nvSpPr>
        <p:spPr/>
        <p:txBody>
          <a:bodyPr/>
          <a:lstStyle/>
          <a:p>
            <a:fld id="{19329706-12B3-8F4C-9CA9-063F8C6A2AC6}" type="slidenum">
              <a:rPr lang="fr-FR" smtClean="0"/>
              <a:pPr/>
              <a:t>11</a:t>
            </a:fld>
            <a:endParaRPr lang="fr-FR"/>
          </a:p>
        </p:txBody>
      </p:sp>
      <p:pic>
        <p:nvPicPr>
          <p:cNvPr id="5" name="Image 4" descr="Une image contenant texte, capture d’écran, nombre, logiciel&#10;&#10;Le contenu généré par l’IA peut être incorrect.">
            <a:extLst>
              <a:ext uri="{FF2B5EF4-FFF2-40B4-BE49-F238E27FC236}">
                <a16:creationId xmlns:a16="http://schemas.microsoft.com/office/drawing/2014/main" id="{9769B194-2B2E-95E2-859D-AE39B920E19A}"/>
              </a:ext>
            </a:extLst>
          </p:cNvPr>
          <p:cNvPicPr>
            <a:picLocks noChangeAspect="1"/>
          </p:cNvPicPr>
          <p:nvPr/>
        </p:nvPicPr>
        <p:blipFill>
          <a:blip r:embed="rId2"/>
          <a:stretch>
            <a:fillRect/>
          </a:stretch>
        </p:blipFill>
        <p:spPr>
          <a:xfrm>
            <a:off x="2752195" y="1807634"/>
            <a:ext cx="6687609" cy="4627033"/>
          </a:xfrm>
          <a:prstGeom prst="rect">
            <a:avLst/>
          </a:prstGeom>
          <a:ln w="12700">
            <a:solidFill>
              <a:schemeClr val="tx1"/>
            </a:solidFill>
          </a:ln>
        </p:spPr>
      </p:pic>
      <p:sp>
        <p:nvSpPr>
          <p:cNvPr id="7" name="Rectangle : coins arrondis 6">
            <a:extLst>
              <a:ext uri="{FF2B5EF4-FFF2-40B4-BE49-F238E27FC236}">
                <a16:creationId xmlns:a16="http://schemas.microsoft.com/office/drawing/2014/main" id="{026F1733-9084-D639-FDE7-96CAB6613C43}"/>
              </a:ext>
            </a:extLst>
          </p:cNvPr>
          <p:cNvSpPr/>
          <p:nvPr/>
        </p:nvSpPr>
        <p:spPr>
          <a:xfrm>
            <a:off x="2987185" y="2717364"/>
            <a:ext cx="250908" cy="251210"/>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sp>
        <p:nvSpPr>
          <p:cNvPr id="8" name="Rectangle : coins arrondis 7">
            <a:extLst>
              <a:ext uri="{FF2B5EF4-FFF2-40B4-BE49-F238E27FC236}">
                <a16:creationId xmlns:a16="http://schemas.microsoft.com/office/drawing/2014/main" id="{E1A6A740-6358-4053-2154-FF337BFECB57}"/>
              </a:ext>
            </a:extLst>
          </p:cNvPr>
          <p:cNvSpPr/>
          <p:nvPr/>
        </p:nvSpPr>
        <p:spPr>
          <a:xfrm>
            <a:off x="2987184" y="3437030"/>
            <a:ext cx="250908" cy="251210"/>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sp>
        <p:nvSpPr>
          <p:cNvPr id="9" name="Rectangle : coins arrondis 8">
            <a:extLst>
              <a:ext uri="{FF2B5EF4-FFF2-40B4-BE49-F238E27FC236}">
                <a16:creationId xmlns:a16="http://schemas.microsoft.com/office/drawing/2014/main" id="{229DA600-A170-56E7-3740-C9E86798D4B0}"/>
              </a:ext>
            </a:extLst>
          </p:cNvPr>
          <p:cNvSpPr/>
          <p:nvPr/>
        </p:nvSpPr>
        <p:spPr>
          <a:xfrm>
            <a:off x="2987185" y="4273114"/>
            <a:ext cx="250908" cy="251210"/>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spTree>
    <p:extLst>
      <p:ext uri="{BB962C8B-B14F-4D97-AF65-F5344CB8AC3E}">
        <p14:creationId xmlns:p14="http://schemas.microsoft.com/office/powerpoint/2010/main" val="76396658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8198A-D2C8-40C8-8C0B-3350524E04B9}"/>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F5F6635-8F94-39AC-34BD-799A4F1CBFDA}"/>
              </a:ext>
            </a:extLst>
          </p:cNvPr>
          <p:cNvSpPr>
            <a:spLocks noGrp="1"/>
          </p:cNvSpPr>
          <p:nvPr>
            <p:ph type="sldNum" sz="quarter" idx="12"/>
          </p:nvPr>
        </p:nvSpPr>
        <p:spPr/>
        <p:txBody>
          <a:bodyPr/>
          <a:lstStyle/>
          <a:p>
            <a:fld id="{19329706-12B3-8F4C-9CA9-063F8C6A2AC6}" type="slidenum">
              <a:rPr lang="fr-FR" smtClean="0"/>
              <a:t>110</a:t>
            </a:fld>
            <a:endParaRPr lang="fr-FR"/>
          </a:p>
        </p:txBody>
      </p:sp>
      <p:sp>
        <p:nvSpPr>
          <p:cNvPr id="9" name="Google Shape;223;p2">
            <a:extLst>
              <a:ext uri="{FF2B5EF4-FFF2-40B4-BE49-F238E27FC236}">
                <a16:creationId xmlns:a16="http://schemas.microsoft.com/office/drawing/2014/main" id="{AC7A7A6C-42DF-7389-B322-6B540D092A8C}"/>
              </a:ext>
            </a:extLst>
          </p:cNvPr>
          <p:cNvSpPr txBox="1">
            <a:spLocks/>
          </p:cNvSpPr>
          <p:nvPr/>
        </p:nvSpPr>
        <p:spPr>
          <a:xfrm>
            <a:off x="6096000" y="3096749"/>
            <a:ext cx="5622328" cy="3504076"/>
          </a:xfrm>
          <a:prstGeom prst="rect">
            <a:avLst/>
          </a:prstGeom>
          <a:noFill/>
          <a:ln>
            <a:noFill/>
          </a:ln>
        </p:spPr>
        <p:txBody>
          <a:bodyPr spcFirstLastPara="1" vert="horz" wrap="square" lIns="91425" tIns="45700" rIns="91425" bIns="45700" rtlCol="0" anchor="ctr" anchorCtr="0">
            <a:noAutofit/>
          </a:bodyPr>
          <a:lstStyle>
            <a:lvl1pPr algn="r" defTabSz="457178" rtl="0" eaLnBrk="1" latinLnBrk="0" hangingPunct="1">
              <a:spcBef>
                <a:spcPct val="0"/>
              </a:spcBef>
              <a:buNone/>
              <a:defRPr sz="4800" b="1" kern="1200">
                <a:solidFill>
                  <a:srgbClr val="00707F"/>
                </a:solidFill>
                <a:latin typeface="Calibri"/>
                <a:ea typeface="+mj-ea"/>
                <a:cs typeface="Calibri"/>
              </a:defRPr>
            </a:lvl1pPr>
          </a:lstStyle>
          <a:p>
            <a:pPr>
              <a:buClr>
                <a:srgbClr val="00707F"/>
              </a:buClr>
              <a:buSzPts val="2800"/>
            </a:pPr>
            <a:r>
              <a:rPr lang="fr-FR" sz="2500" b="0" dirty="0">
                <a:solidFill>
                  <a:schemeClr val="bg1">
                    <a:lumMod val="65000"/>
                  </a:schemeClr>
                </a:solidFill>
              </a:rPr>
              <a:t>Navigation dans Alma</a:t>
            </a:r>
            <a:br>
              <a:rPr lang="fr-FR" sz="2500" dirty="0"/>
            </a:br>
            <a:r>
              <a:rPr lang="fr-FR" sz="2500" b="0" dirty="0">
                <a:solidFill>
                  <a:schemeClr val="bg1">
                    <a:lumMod val="65000"/>
                  </a:schemeClr>
                </a:solidFill>
              </a:rPr>
              <a:t>Notions fondamentales</a:t>
            </a:r>
            <a:br>
              <a:rPr lang="fr-FR" sz="2500" b="0" dirty="0">
                <a:solidFill>
                  <a:schemeClr val="bg1">
                    <a:lumMod val="65000"/>
                  </a:schemeClr>
                </a:solidFill>
              </a:rPr>
            </a:br>
            <a:r>
              <a:rPr lang="fr-FR" sz="2500" b="0" dirty="0">
                <a:solidFill>
                  <a:schemeClr val="bg1">
                    <a:lumMod val="65000"/>
                  </a:schemeClr>
                </a:solidFill>
              </a:rPr>
              <a:t>Fiche d’un lecteur</a:t>
            </a:r>
            <a:br>
              <a:rPr lang="fr-FR" sz="2500" b="0" dirty="0">
                <a:solidFill>
                  <a:schemeClr val="bg1">
                    <a:lumMod val="65000"/>
                  </a:schemeClr>
                </a:solidFill>
              </a:rPr>
            </a:br>
            <a:r>
              <a:rPr lang="fr-FR" sz="2500" b="0" dirty="0">
                <a:solidFill>
                  <a:schemeClr val="bg1">
                    <a:lumMod val="65000"/>
                  </a:schemeClr>
                </a:solidFill>
              </a:rPr>
              <a:t>Prêts</a:t>
            </a:r>
            <a:br>
              <a:rPr lang="fr-FR" sz="2500" b="0" dirty="0">
                <a:solidFill>
                  <a:schemeClr val="bg1">
                    <a:lumMod val="65000"/>
                  </a:schemeClr>
                </a:solidFill>
              </a:rPr>
            </a:br>
            <a:r>
              <a:rPr lang="fr-FR" sz="2500" b="0" dirty="0">
                <a:solidFill>
                  <a:schemeClr val="bg1">
                    <a:lumMod val="65000"/>
                  </a:schemeClr>
                </a:solidFill>
              </a:rPr>
              <a:t>Retours</a:t>
            </a:r>
          </a:p>
          <a:p>
            <a:pPr>
              <a:buClr>
                <a:srgbClr val="00707F"/>
              </a:buClr>
              <a:buSzPts val="2800"/>
            </a:pPr>
            <a:r>
              <a:rPr lang="fr-FR" sz="2500" dirty="0"/>
              <a:t>Amendes et frais</a:t>
            </a:r>
          </a:p>
          <a:p>
            <a:pPr>
              <a:buClr>
                <a:srgbClr val="00707F"/>
              </a:buClr>
              <a:buSzPts val="2800"/>
            </a:pPr>
            <a:r>
              <a:rPr lang="fr-FR" sz="2500" b="0" i="1" dirty="0" err="1">
                <a:solidFill>
                  <a:schemeClr val="bg1">
                    <a:lumMod val="65000"/>
                  </a:schemeClr>
                </a:solidFill>
              </a:rPr>
              <a:t>Requests</a:t>
            </a:r>
            <a:br>
              <a:rPr lang="fr-FR" sz="2500" dirty="0"/>
            </a:br>
            <a:r>
              <a:rPr lang="fr-FR" sz="2500" b="0" dirty="0">
                <a:solidFill>
                  <a:schemeClr val="bg1">
                    <a:lumMod val="65000"/>
                  </a:schemeClr>
                </a:solidFill>
              </a:rPr>
              <a:t>Personnalisation de l’affichage</a:t>
            </a:r>
          </a:p>
          <a:p>
            <a:pPr>
              <a:buClr>
                <a:srgbClr val="00707F"/>
              </a:buClr>
              <a:buSzPts val="2800"/>
            </a:pPr>
            <a:r>
              <a:rPr lang="fr-FR" sz="2500" b="0" dirty="0">
                <a:solidFill>
                  <a:schemeClr val="bg1">
                    <a:lumMod val="65000"/>
                  </a:schemeClr>
                </a:solidFill>
              </a:rPr>
              <a:t>Outils supplémentaires</a:t>
            </a:r>
            <a:endParaRPr lang="fr-FR" sz="2500" dirty="0"/>
          </a:p>
        </p:txBody>
      </p:sp>
      <p:pic>
        <p:nvPicPr>
          <p:cNvPr id="12" name="Graphique 11" descr="Flèche : courbe légère avec un remplissage uni">
            <a:extLst>
              <a:ext uri="{FF2B5EF4-FFF2-40B4-BE49-F238E27FC236}">
                <a16:creationId xmlns:a16="http://schemas.microsoft.com/office/drawing/2014/main" id="{ED3C71D2-7892-EFEB-85C6-A7626E77116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926214" y="5035683"/>
            <a:ext cx="426308" cy="426308"/>
          </a:xfrm>
          <a:prstGeom prst="rect">
            <a:avLst/>
          </a:prstGeom>
        </p:spPr>
      </p:pic>
    </p:spTree>
    <p:extLst>
      <p:ext uri="{BB962C8B-B14F-4D97-AF65-F5344CB8AC3E}">
        <p14:creationId xmlns:p14="http://schemas.microsoft.com/office/powerpoint/2010/main" val="426035180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E9FCED-CEC9-79CE-82CE-4A37AD900EB9}"/>
              </a:ext>
            </a:extLst>
          </p:cNvPr>
          <p:cNvSpPr>
            <a:spLocks noGrp="1"/>
          </p:cNvSpPr>
          <p:nvPr>
            <p:ph type="title"/>
          </p:nvPr>
        </p:nvSpPr>
        <p:spPr/>
        <p:txBody>
          <a:bodyPr/>
          <a:lstStyle/>
          <a:p>
            <a:r>
              <a:rPr lang="fr-FR" sz="3600" b="0" i="1">
                <a:solidFill>
                  <a:srgbClr val="00707F"/>
                </a:solidFill>
                <a:latin typeface="Calibri"/>
                <a:ea typeface="Calibri"/>
                <a:cs typeface="Calibri"/>
                <a:sym typeface="Calibri"/>
              </a:rPr>
              <a:t>Manage Patron Services</a:t>
            </a:r>
            <a:r>
              <a:rPr lang="fr-FR" sz="3600" b="0" i="0">
                <a:solidFill>
                  <a:srgbClr val="00707F"/>
                </a:solidFill>
                <a:latin typeface="Calibri"/>
                <a:ea typeface="Calibri"/>
                <a:cs typeface="Calibri"/>
                <a:sym typeface="Calibri"/>
              </a:rPr>
              <a:t> &gt; Menu latéral &gt; </a:t>
            </a:r>
            <a:r>
              <a:rPr lang="fr-FR" sz="3600" b="0" i="1">
                <a:solidFill>
                  <a:srgbClr val="00707F"/>
                </a:solidFill>
                <a:latin typeface="Calibri"/>
                <a:ea typeface="Calibri"/>
                <a:cs typeface="Calibri"/>
                <a:sym typeface="Calibri"/>
              </a:rPr>
              <a:t>Fines and </a:t>
            </a:r>
            <a:r>
              <a:rPr lang="fr-FR" sz="3600" b="0" i="1" err="1">
                <a:solidFill>
                  <a:srgbClr val="00707F"/>
                </a:solidFill>
                <a:latin typeface="Calibri"/>
                <a:ea typeface="Calibri"/>
                <a:cs typeface="Calibri"/>
                <a:sym typeface="Calibri"/>
              </a:rPr>
              <a:t>Fees</a:t>
            </a:r>
            <a:endParaRPr lang="fr-FR"/>
          </a:p>
        </p:txBody>
      </p:sp>
      <p:sp>
        <p:nvSpPr>
          <p:cNvPr id="3" name="Espace réservé du contenu 2">
            <a:extLst>
              <a:ext uri="{FF2B5EF4-FFF2-40B4-BE49-F238E27FC236}">
                <a16:creationId xmlns:a16="http://schemas.microsoft.com/office/drawing/2014/main" id="{AF28E60B-800F-9239-D5BC-DFBFCDC570F0}"/>
              </a:ext>
            </a:extLst>
          </p:cNvPr>
          <p:cNvSpPr>
            <a:spLocks noGrp="1"/>
          </p:cNvSpPr>
          <p:nvPr>
            <p:ph idx="1"/>
          </p:nvPr>
        </p:nvSpPr>
        <p:spPr/>
        <p:txBody>
          <a:bodyPr/>
          <a:lstStyle/>
          <a:p>
            <a:r>
              <a:rPr lang="fr-FR" sz="2000" dirty="0">
                <a:solidFill>
                  <a:schemeClr val="dk1"/>
                </a:solidFill>
                <a:latin typeface="Calibri"/>
                <a:ea typeface="Calibri"/>
                <a:cs typeface="Calibri"/>
                <a:sym typeface="Calibri"/>
              </a:rPr>
              <a:t>Visualisation et gestion des amendes liées à l’usager. </a:t>
            </a:r>
            <a:endParaRPr lang="fr-FR" dirty="0"/>
          </a:p>
        </p:txBody>
      </p:sp>
      <p:sp>
        <p:nvSpPr>
          <p:cNvPr id="4" name="Espace réservé du numéro de diapositive 3">
            <a:extLst>
              <a:ext uri="{FF2B5EF4-FFF2-40B4-BE49-F238E27FC236}">
                <a16:creationId xmlns:a16="http://schemas.microsoft.com/office/drawing/2014/main" id="{8FCB6DAA-0F99-3624-B358-C0E4ADCD024C}"/>
              </a:ext>
            </a:extLst>
          </p:cNvPr>
          <p:cNvSpPr>
            <a:spLocks noGrp="1"/>
          </p:cNvSpPr>
          <p:nvPr>
            <p:ph type="sldNum" sz="quarter" idx="12"/>
          </p:nvPr>
        </p:nvSpPr>
        <p:spPr/>
        <p:txBody>
          <a:bodyPr/>
          <a:lstStyle/>
          <a:p>
            <a:fld id="{19329706-12B3-8F4C-9CA9-063F8C6A2AC6}" type="slidenum">
              <a:rPr lang="fr-FR" smtClean="0"/>
              <a:t>111</a:t>
            </a:fld>
            <a:endParaRPr lang="fr-FR"/>
          </a:p>
        </p:txBody>
      </p:sp>
      <p:pic>
        <p:nvPicPr>
          <p:cNvPr id="7" name="Image 6" descr="Une image contenant texte, logiciel, Icône d’ordinateur, Page web&#10;&#10;Description générée automatiquement">
            <a:extLst>
              <a:ext uri="{FF2B5EF4-FFF2-40B4-BE49-F238E27FC236}">
                <a16:creationId xmlns:a16="http://schemas.microsoft.com/office/drawing/2014/main" id="{46660EF7-2A3B-7C39-E763-0002C519FA68}"/>
              </a:ext>
            </a:extLst>
          </p:cNvPr>
          <p:cNvPicPr>
            <a:picLocks noChangeAspect="1"/>
          </p:cNvPicPr>
          <p:nvPr/>
        </p:nvPicPr>
        <p:blipFill>
          <a:blip r:embed="rId2"/>
          <a:stretch>
            <a:fillRect/>
          </a:stretch>
        </p:blipFill>
        <p:spPr>
          <a:xfrm>
            <a:off x="2028266" y="1979045"/>
            <a:ext cx="8135468" cy="3172722"/>
          </a:xfrm>
          <a:prstGeom prst="rect">
            <a:avLst/>
          </a:prstGeom>
        </p:spPr>
      </p:pic>
      <p:sp>
        <p:nvSpPr>
          <p:cNvPr id="5" name="Rectangle : coins arrondis 4">
            <a:extLst>
              <a:ext uri="{FF2B5EF4-FFF2-40B4-BE49-F238E27FC236}">
                <a16:creationId xmlns:a16="http://schemas.microsoft.com/office/drawing/2014/main" id="{3C62E8E2-3DC2-32B7-BD01-327CBA25E231}"/>
              </a:ext>
            </a:extLst>
          </p:cNvPr>
          <p:cNvSpPr/>
          <p:nvPr/>
        </p:nvSpPr>
        <p:spPr>
          <a:xfrm>
            <a:off x="2191456" y="3925342"/>
            <a:ext cx="1824490" cy="530228"/>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801F7921-E0ED-3662-E701-EC9C3E322471}"/>
              </a:ext>
            </a:extLst>
          </p:cNvPr>
          <p:cNvSpPr/>
          <p:nvPr/>
        </p:nvSpPr>
        <p:spPr>
          <a:xfrm>
            <a:off x="4267200" y="1824358"/>
            <a:ext cx="5833633" cy="3482096"/>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7511157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528340-92BA-6BEC-3AAE-74F39A12574D}"/>
              </a:ext>
            </a:extLst>
          </p:cNvPr>
          <p:cNvSpPr>
            <a:spLocks noGrp="1"/>
          </p:cNvSpPr>
          <p:nvPr>
            <p:ph type="title"/>
          </p:nvPr>
        </p:nvSpPr>
        <p:spPr/>
        <p:txBody>
          <a:bodyPr/>
          <a:lstStyle/>
          <a:p>
            <a:r>
              <a:rPr lang="fr-FR" dirty="0">
                <a:ea typeface="Calibri"/>
                <a:sym typeface="Calibri"/>
              </a:rPr>
              <a:t>Frais</a:t>
            </a:r>
            <a:r>
              <a:rPr lang="fr-FR" sz="3600" b="0" i="0" u="none" strike="noStrike" cap="none" dirty="0">
                <a:solidFill>
                  <a:srgbClr val="00707F"/>
                </a:solidFill>
                <a:latin typeface="Calibri"/>
                <a:ea typeface="Calibri"/>
                <a:cs typeface="Calibri"/>
                <a:sym typeface="Calibri"/>
              </a:rPr>
              <a:t> &gt; </a:t>
            </a:r>
            <a:r>
              <a:rPr lang="fr-FR" sz="3600" b="0" i="1" u="none" strike="noStrike" cap="none" dirty="0">
                <a:solidFill>
                  <a:srgbClr val="00707F"/>
                </a:solidFill>
                <a:latin typeface="Calibri"/>
                <a:ea typeface="Calibri"/>
                <a:cs typeface="Calibri"/>
                <a:sym typeface="Calibri"/>
              </a:rPr>
              <a:t>Active Balance</a:t>
            </a:r>
            <a:endParaRPr lang="fr-FR" dirty="0"/>
          </a:p>
        </p:txBody>
      </p:sp>
      <p:sp>
        <p:nvSpPr>
          <p:cNvPr id="3" name="Espace réservé du contenu 2">
            <a:extLst>
              <a:ext uri="{FF2B5EF4-FFF2-40B4-BE49-F238E27FC236}">
                <a16:creationId xmlns:a16="http://schemas.microsoft.com/office/drawing/2014/main" id="{3AF85324-7384-D525-8DEF-10C3BD737B89}"/>
              </a:ext>
            </a:extLst>
          </p:cNvPr>
          <p:cNvSpPr>
            <a:spLocks noGrp="1"/>
          </p:cNvSpPr>
          <p:nvPr>
            <p:ph idx="1"/>
          </p:nvPr>
        </p:nvSpPr>
        <p:spPr>
          <a:xfrm>
            <a:off x="609600" y="1174274"/>
            <a:ext cx="10972800" cy="5370710"/>
          </a:xfrm>
        </p:spPr>
        <p:txBody>
          <a:bodyPr>
            <a:normAutofit lnSpcReduction="10000"/>
          </a:bodyPr>
          <a:lstStyle/>
          <a:p>
            <a:endParaRPr lang="fr-FR"/>
          </a:p>
          <a:p>
            <a:endParaRPr lang="fr-FR"/>
          </a:p>
          <a:p>
            <a:endParaRPr lang="fr-FR"/>
          </a:p>
          <a:p>
            <a:endParaRPr lang="fr-FR"/>
          </a:p>
          <a:p>
            <a:endParaRPr lang="fr-FR"/>
          </a:p>
          <a:p>
            <a:endParaRPr lang="fr-FR"/>
          </a:p>
          <a:p>
            <a:endParaRPr lang="fr-FR"/>
          </a:p>
          <a:p>
            <a:endParaRPr lang="fr-FR"/>
          </a:p>
          <a:p>
            <a:endParaRPr lang="fr-FR"/>
          </a:p>
          <a:p>
            <a:r>
              <a:rPr lang="fr-FR">
                <a:latin typeface="+mj-lt"/>
              </a:rPr>
              <a:t>L’</a:t>
            </a:r>
            <a:r>
              <a:rPr lang="fr-FR" i="1">
                <a:latin typeface="+mj-lt"/>
              </a:rPr>
              <a:t>active balance</a:t>
            </a:r>
            <a:r>
              <a:rPr lang="fr-FR">
                <a:latin typeface="+mj-lt"/>
              </a:rPr>
              <a:t> comptabilise uniquement :</a:t>
            </a:r>
          </a:p>
          <a:p>
            <a:pPr lvl="1"/>
            <a:r>
              <a:rPr lang="fr-FR">
                <a:latin typeface="+mj-lt"/>
              </a:rPr>
              <a:t>Les frais de retard pour les ouvrages déjà rentrés (uniquement pour les usagers extérieurs)</a:t>
            </a:r>
          </a:p>
          <a:p>
            <a:pPr lvl="1"/>
            <a:r>
              <a:rPr lang="fr-FR">
                <a:latin typeface="+mj-lt"/>
              </a:rPr>
              <a:t>Les frais de remplacement pour les ouvrages </a:t>
            </a:r>
            <a:r>
              <a:rPr lang="fr-FR" i="1" err="1">
                <a:latin typeface="+mj-lt"/>
              </a:rPr>
              <a:t>Lost</a:t>
            </a:r>
            <a:endParaRPr lang="fr-FR" i="1">
              <a:latin typeface="+mj-lt"/>
            </a:endParaRPr>
          </a:p>
          <a:p>
            <a:pPr lvl="1"/>
            <a:r>
              <a:rPr lang="fr-FR">
                <a:latin typeface="+mj-lt"/>
              </a:rPr>
              <a:t>D’autres frais (carte de photocopie, frais de PIB, etc.)</a:t>
            </a:r>
          </a:p>
          <a:p>
            <a:r>
              <a:rPr lang="fr-FR">
                <a:latin typeface="+mj-lt"/>
              </a:rPr>
              <a:t>Les documents en retard et non rentrés (statut de prêt Normal ou </a:t>
            </a:r>
            <a:r>
              <a:rPr lang="fr-FR" i="1" err="1">
                <a:latin typeface="+mj-lt"/>
              </a:rPr>
              <a:t>Renewed</a:t>
            </a:r>
            <a:r>
              <a:rPr lang="fr-FR">
                <a:latin typeface="+mj-lt"/>
              </a:rPr>
              <a:t>) ne sont pas comptabilisés dans l’active balance. Ces amendes seront ajoutées à l’</a:t>
            </a:r>
            <a:r>
              <a:rPr lang="fr-FR" i="1">
                <a:latin typeface="+mj-lt"/>
              </a:rPr>
              <a:t>active balance </a:t>
            </a:r>
            <a:r>
              <a:rPr lang="fr-FR">
                <a:latin typeface="+mj-lt"/>
              </a:rPr>
              <a:t>quand ils seront rentrés ou considérés comme </a:t>
            </a:r>
            <a:r>
              <a:rPr lang="fr-FR" i="1" err="1">
                <a:latin typeface="+mj-lt"/>
              </a:rPr>
              <a:t>lost</a:t>
            </a:r>
            <a:r>
              <a:rPr lang="fr-FR">
                <a:latin typeface="+mj-lt"/>
              </a:rPr>
              <a:t>. </a:t>
            </a:r>
          </a:p>
          <a:p>
            <a:endParaRPr lang="fr-FR"/>
          </a:p>
        </p:txBody>
      </p:sp>
      <p:sp>
        <p:nvSpPr>
          <p:cNvPr id="4" name="Espace réservé du numéro de diapositive 3">
            <a:extLst>
              <a:ext uri="{FF2B5EF4-FFF2-40B4-BE49-F238E27FC236}">
                <a16:creationId xmlns:a16="http://schemas.microsoft.com/office/drawing/2014/main" id="{F9C72C7E-DBCA-B020-EC33-CF921B0E2173}"/>
              </a:ext>
            </a:extLst>
          </p:cNvPr>
          <p:cNvSpPr>
            <a:spLocks noGrp="1"/>
          </p:cNvSpPr>
          <p:nvPr>
            <p:ph type="sldNum" sz="quarter" idx="12"/>
          </p:nvPr>
        </p:nvSpPr>
        <p:spPr/>
        <p:txBody>
          <a:bodyPr/>
          <a:lstStyle/>
          <a:p>
            <a:fld id="{19329706-12B3-8F4C-9CA9-063F8C6A2AC6}" type="slidenum">
              <a:rPr lang="fr-FR" smtClean="0"/>
              <a:t>112</a:t>
            </a:fld>
            <a:endParaRPr lang="fr-FR"/>
          </a:p>
        </p:txBody>
      </p:sp>
      <p:pic>
        <p:nvPicPr>
          <p:cNvPr id="5" name="Image 4" descr="Une image contenant texte, logiciel, Icône d’ordinateur, Page web&#10;&#10;Description générée automatiquement">
            <a:extLst>
              <a:ext uri="{FF2B5EF4-FFF2-40B4-BE49-F238E27FC236}">
                <a16:creationId xmlns:a16="http://schemas.microsoft.com/office/drawing/2014/main" id="{3F0986AC-BE6F-3937-8280-53C097283A54}"/>
              </a:ext>
            </a:extLst>
          </p:cNvPr>
          <p:cNvPicPr>
            <a:picLocks noChangeAspect="1"/>
          </p:cNvPicPr>
          <p:nvPr/>
        </p:nvPicPr>
        <p:blipFill>
          <a:blip r:embed="rId3"/>
          <a:stretch>
            <a:fillRect/>
          </a:stretch>
        </p:blipFill>
        <p:spPr>
          <a:xfrm>
            <a:off x="2028266" y="911738"/>
            <a:ext cx="8135468" cy="3172722"/>
          </a:xfrm>
          <a:prstGeom prst="rect">
            <a:avLst/>
          </a:prstGeom>
        </p:spPr>
      </p:pic>
      <p:sp>
        <p:nvSpPr>
          <p:cNvPr id="6" name="Rectangle : coins arrondis 5">
            <a:extLst>
              <a:ext uri="{FF2B5EF4-FFF2-40B4-BE49-F238E27FC236}">
                <a16:creationId xmlns:a16="http://schemas.microsoft.com/office/drawing/2014/main" id="{49AF35F6-9174-AAEB-05C9-DFF0A8A68A1C}"/>
              </a:ext>
            </a:extLst>
          </p:cNvPr>
          <p:cNvSpPr/>
          <p:nvPr/>
        </p:nvSpPr>
        <p:spPr>
          <a:xfrm>
            <a:off x="2203813" y="3855578"/>
            <a:ext cx="1824490" cy="296219"/>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7611198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4F47B6-8269-3AAE-4EFC-E0D0BCDE5E13}"/>
              </a:ext>
            </a:extLst>
          </p:cNvPr>
          <p:cNvSpPr>
            <a:spLocks noGrp="1"/>
          </p:cNvSpPr>
          <p:nvPr>
            <p:ph type="title"/>
          </p:nvPr>
        </p:nvSpPr>
        <p:spPr/>
        <p:txBody>
          <a:bodyPr/>
          <a:lstStyle/>
          <a:p>
            <a:r>
              <a:rPr lang="fr-FR">
                <a:ea typeface="Calibri"/>
                <a:sym typeface="Calibri"/>
              </a:rPr>
              <a:t>Frais</a:t>
            </a:r>
            <a:r>
              <a:rPr lang="fr-FR" sz="3600" b="0" i="0" u="none" strike="noStrike" cap="none">
                <a:solidFill>
                  <a:srgbClr val="00707F"/>
                </a:solidFill>
                <a:latin typeface="Calibri"/>
                <a:ea typeface="Calibri"/>
                <a:cs typeface="Calibri"/>
                <a:sym typeface="Calibri"/>
              </a:rPr>
              <a:t> &gt; Percevoir des frais</a:t>
            </a:r>
            <a:endParaRPr lang="fr-FR"/>
          </a:p>
        </p:txBody>
      </p:sp>
      <p:sp>
        <p:nvSpPr>
          <p:cNvPr id="3" name="Espace réservé du contenu 2">
            <a:extLst>
              <a:ext uri="{FF2B5EF4-FFF2-40B4-BE49-F238E27FC236}">
                <a16:creationId xmlns:a16="http://schemas.microsoft.com/office/drawing/2014/main" id="{9788E0E1-5E0A-F156-D3A1-18E8FE32748A}"/>
              </a:ext>
            </a:extLst>
          </p:cNvPr>
          <p:cNvSpPr>
            <a:spLocks noGrp="1"/>
          </p:cNvSpPr>
          <p:nvPr>
            <p:ph idx="1"/>
          </p:nvPr>
        </p:nvSpPr>
        <p:spPr/>
        <p:txBody>
          <a:bodyPr/>
          <a:lstStyle/>
          <a:p>
            <a:r>
              <a:rPr lang="fr-FR" sz="2000"/>
              <a:t>Encaisser des frais : à partir de la liste des frais </a:t>
            </a:r>
          </a:p>
          <a:p>
            <a:pPr marL="0" indent="0">
              <a:buNone/>
            </a:pPr>
            <a:r>
              <a:rPr lang="fr-FR" sz="2000" b="1" kern="10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Attention : se localiser sur le C</a:t>
            </a:r>
            <a:r>
              <a:rPr lang="fr-FR" sz="2000" b="1" i="1" kern="10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irculation Desk</a:t>
            </a:r>
            <a:r>
              <a:rPr lang="fr-FR" sz="2000" b="1" kern="10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de l’implantation qui va encaisser les frais.</a:t>
            </a:r>
            <a:endParaRPr lang="fr-FR" sz="2000" kern="1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r-FR"/>
          </a:p>
        </p:txBody>
      </p:sp>
      <p:sp>
        <p:nvSpPr>
          <p:cNvPr id="4" name="Espace réservé du numéro de diapositive 3">
            <a:extLst>
              <a:ext uri="{FF2B5EF4-FFF2-40B4-BE49-F238E27FC236}">
                <a16:creationId xmlns:a16="http://schemas.microsoft.com/office/drawing/2014/main" id="{A6B0AB49-A6A1-2C93-5E6C-2A640ECD445F}"/>
              </a:ext>
            </a:extLst>
          </p:cNvPr>
          <p:cNvSpPr>
            <a:spLocks noGrp="1"/>
          </p:cNvSpPr>
          <p:nvPr>
            <p:ph type="sldNum" sz="quarter" idx="12"/>
          </p:nvPr>
        </p:nvSpPr>
        <p:spPr/>
        <p:txBody>
          <a:bodyPr/>
          <a:lstStyle/>
          <a:p>
            <a:fld id="{19329706-12B3-8F4C-9CA9-063F8C6A2AC6}" type="slidenum">
              <a:rPr lang="fr-FR" smtClean="0"/>
              <a:t>113</a:t>
            </a:fld>
            <a:endParaRPr lang="fr-FR"/>
          </a:p>
        </p:txBody>
      </p:sp>
      <p:pic>
        <p:nvPicPr>
          <p:cNvPr id="5" name="Image 4">
            <a:extLst>
              <a:ext uri="{FF2B5EF4-FFF2-40B4-BE49-F238E27FC236}">
                <a16:creationId xmlns:a16="http://schemas.microsoft.com/office/drawing/2014/main" id="{C55FE1C5-D785-D2D5-21A2-FE4FE194892E}"/>
              </a:ext>
            </a:extLst>
          </p:cNvPr>
          <p:cNvPicPr>
            <a:picLocks noChangeAspect="1"/>
          </p:cNvPicPr>
          <p:nvPr/>
        </p:nvPicPr>
        <p:blipFill>
          <a:blip r:embed="rId2"/>
          <a:stretch>
            <a:fillRect/>
          </a:stretch>
        </p:blipFill>
        <p:spPr>
          <a:xfrm>
            <a:off x="2532771" y="2138503"/>
            <a:ext cx="6366395" cy="3915902"/>
          </a:xfrm>
          <a:prstGeom prst="rect">
            <a:avLst/>
          </a:prstGeom>
          <a:ln>
            <a:solidFill>
              <a:schemeClr val="tx1"/>
            </a:solidFill>
          </a:ln>
        </p:spPr>
      </p:pic>
      <p:sp>
        <p:nvSpPr>
          <p:cNvPr id="6" name="Rectangle : coins arrondis 5">
            <a:extLst>
              <a:ext uri="{FF2B5EF4-FFF2-40B4-BE49-F238E27FC236}">
                <a16:creationId xmlns:a16="http://schemas.microsoft.com/office/drawing/2014/main" id="{1D61134B-636E-396B-75CD-3D3780E515D0}"/>
              </a:ext>
            </a:extLst>
          </p:cNvPr>
          <p:cNvSpPr/>
          <p:nvPr/>
        </p:nvSpPr>
        <p:spPr>
          <a:xfrm>
            <a:off x="8354007" y="2134957"/>
            <a:ext cx="477982" cy="366893"/>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805A166-BB2B-F09A-2A2F-7A7E6AFA2ADB}"/>
              </a:ext>
            </a:extLst>
          </p:cNvPr>
          <p:cNvSpPr/>
          <p:nvPr/>
        </p:nvSpPr>
        <p:spPr>
          <a:xfrm>
            <a:off x="7982534" y="3159929"/>
            <a:ext cx="405245" cy="293443"/>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48358624-B0BE-2A09-83E8-37539D28E0FD}"/>
              </a:ext>
            </a:extLst>
          </p:cNvPr>
          <p:cNvSpPr txBox="1"/>
          <p:nvPr/>
        </p:nvSpPr>
        <p:spPr>
          <a:xfrm>
            <a:off x="9329351" y="2478035"/>
            <a:ext cx="1802789" cy="369332"/>
          </a:xfrm>
          <a:prstGeom prst="rect">
            <a:avLst/>
          </a:prstGeom>
          <a:noFill/>
          <a:ln>
            <a:solidFill>
              <a:schemeClr val="tx1"/>
            </a:solidFill>
          </a:ln>
        </p:spPr>
        <p:txBody>
          <a:bodyPr wrap="square" rtlCol="0">
            <a:spAutoFit/>
          </a:bodyPr>
          <a:lstStyle/>
          <a:p>
            <a:r>
              <a:rPr lang="fr-FR"/>
              <a:t>Totalité des frais</a:t>
            </a:r>
          </a:p>
        </p:txBody>
      </p:sp>
      <p:cxnSp>
        <p:nvCxnSpPr>
          <p:cNvPr id="9" name="Connecteur droit avec flèche 8">
            <a:extLst>
              <a:ext uri="{FF2B5EF4-FFF2-40B4-BE49-F238E27FC236}">
                <a16:creationId xmlns:a16="http://schemas.microsoft.com/office/drawing/2014/main" id="{585C904D-D34B-8931-9AD8-AA09D1000476}"/>
              </a:ext>
            </a:extLst>
          </p:cNvPr>
          <p:cNvCxnSpPr>
            <a:cxnSpLocks/>
            <a:stCxn id="8" idx="1"/>
            <a:endCxn id="6" idx="3"/>
          </p:cNvCxnSpPr>
          <p:nvPr/>
        </p:nvCxnSpPr>
        <p:spPr>
          <a:xfrm flipH="1" flipV="1">
            <a:off x="8831989" y="2318404"/>
            <a:ext cx="497362" cy="344297"/>
          </a:xfrm>
          <a:prstGeom prst="straightConnector1">
            <a:avLst/>
          </a:prstGeom>
          <a:ln w="1905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ZoneTexte 9">
            <a:extLst>
              <a:ext uri="{FF2B5EF4-FFF2-40B4-BE49-F238E27FC236}">
                <a16:creationId xmlns:a16="http://schemas.microsoft.com/office/drawing/2014/main" id="{CD4D012D-5442-D2CF-18BE-E89B439E6D36}"/>
              </a:ext>
            </a:extLst>
          </p:cNvPr>
          <p:cNvSpPr txBox="1"/>
          <p:nvPr/>
        </p:nvSpPr>
        <p:spPr>
          <a:xfrm>
            <a:off x="9329351" y="3473168"/>
            <a:ext cx="1929199" cy="369332"/>
          </a:xfrm>
          <a:prstGeom prst="rect">
            <a:avLst/>
          </a:prstGeom>
          <a:noFill/>
          <a:ln>
            <a:solidFill>
              <a:schemeClr val="tx1"/>
            </a:solidFill>
          </a:ln>
        </p:spPr>
        <p:txBody>
          <a:bodyPr wrap="square" rtlCol="0">
            <a:spAutoFit/>
          </a:bodyPr>
          <a:lstStyle/>
          <a:p>
            <a:r>
              <a:rPr lang="fr-FR"/>
              <a:t>Un frais spécifique</a:t>
            </a:r>
          </a:p>
        </p:txBody>
      </p:sp>
      <p:cxnSp>
        <p:nvCxnSpPr>
          <p:cNvPr id="11" name="Connecteur droit avec flèche 10">
            <a:extLst>
              <a:ext uri="{FF2B5EF4-FFF2-40B4-BE49-F238E27FC236}">
                <a16:creationId xmlns:a16="http://schemas.microsoft.com/office/drawing/2014/main" id="{FAFB144D-1D0F-99BE-4C2E-0A6066AB20E3}"/>
              </a:ext>
            </a:extLst>
          </p:cNvPr>
          <p:cNvCxnSpPr>
            <a:cxnSpLocks/>
            <a:stCxn id="10" idx="1"/>
            <a:endCxn id="7" idx="3"/>
          </p:cNvCxnSpPr>
          <p:nvPr/>
        </p:nvCxnSpPr>
        <p:spPr>
          <a:xfrm flipH="1" flipV="1">
            <a:off x="8387779" y="3306651"/>
            <a:ext cx="941572" cy="351183"/>
          </a:xfrm>
          <a:prstGeom prst="straightConnector1">
            <a:avLst/>
          </a:prstGeom>
          <a:ln w="1905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679491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5E49FE-D67C-C0C5-7617-54D93E50FA62}"/>
              </a:ext>
            </a:extLst>
          </p:cNvPr>
          <p:cNvSpPr>
            <a:spLocks noGrp="1"/>
          </p:cNvSpPr>
          <p:nvPr>
            <p:ph type="title"/>
          </p:nvPr>
        </p:nvSpPr>
        <p:spPr/>
        <p:txBody>
          <a:bodyPr/>
          <a:lstStyle/>
          <a:p>
            <a:r>
              <a:rPr lang="fr-FR">
                <a:ea typeface="Calibri"/>
                <a:sym typeface="Calibri"/>
              </a:rPr>
              <a:t>Frais</a:t>
            </a:r>
            <a:r>
              <a:rPr lang="fr-FR" sz="3600" b="0" i="0" u="none" strike="noStrike" cap="none">
                <a:solidFill>
                  <a:srgbClr val="00707F"/>
                </a:solidFill>
                <a:latin typeface="Calibri"/>
                <a:ea typeface="Calibri"/>
                <a:cs typeface="Calibri"/>
                <a:sym typeface="Calibri"/>
              </a:rPr>
              <a:t> &gt; Percevoir des frais</a:t>
            </a:r>
            <a:endParaRPr lang="fr-FR"/>
          </a:p>
        </p:txBody>
      </p:sp>
      <p:sp>
        <p:nvSpPr>
          <p:cNvPr id="3" name="Espace réservé du contenu 2">
            <a:extLst>
              <a:ext uri="{FF2B5EF4-FFF2-40B4-BE49-F238E27FC236}">
                <a16:creationId xmlns:a16="http://schemas.microsoft.com/office/drawing/2014/main" id="{A6BC46FE-7157-849A-1232-4504EAFCD832}"/>
              </a:ext>
            </a:extLst>
          </p:cNvPr>
          <p:cNvSpPr>
            <a:spLocks noGrp="1"/>
          </p:cNvSpPr>
          <p:nvPr>
            <p:ph idx="1"/>
          </p:nvPr>
        </p:nvSpPr>
        <p:spPr/>
        <p:txBody>
          <a:bodyPr/>
          <a:lstStyle/>
          <a:p>
            <a:r>
              <a:rPr lang="fr-FR" sz="2000" dirty="0"/>
              <a:t>Encaisser plusieurs frais spécifiques : à partir de la liste des frais</a:t>
            </a:r>
          </a:p>
        </p:txBody>
      </p:sp>
      <p:sp>
        <p:nvSpPr>
          <p:cNvPr id="4" name="Espace réservé du numéro de diapositive 3">
            <a:extLst>
              <a:ext uri="{FF2B5EF4-FFF2-40B4-BE49-F238E27FC236}">
                <a16:creationId xmlns:a16="http://schemas.microsoft.com/office/drawing/2014/main" id="{4E17446F-BA4D-7926-6B29-71748D803A97}"/>
              </a:ext>
            </a:extLst>
          </p:cNvPr>
          <p:cNvSpPr>
            <a:spLocks noGrp="1"/>
          </p:cNvSpPr>
          <p:nvPr>
            <p:ph type="sldNum" sz="quarter" idx="12"/>
          </p:nvPr>
        </p:nvSpPr>
        <p:spPr/>
        <p:txBody>
          <a:bodyPr/>
          <a:lstStyle/>
          <a:p>
            <a:fld id="{19329706-12B3-8F4C-9CA9-063F8C6A2AC6}" type="slidenum">
              <a:rPr lang="fr-FR" smtClean="0"/>
              <a:t>114</a:t>
            </a:fld>
            <a:endParaRPr lang="fr-FR"/>
          </a:p>
        </p:txBody>
      </p:sp>
      <p:pic>
        <p:nvPicPr>
          <p:cNvPr id="5" name="Image 4">
            <a:extLst>
              <a:ext uri="{FF2B5EF4-FFF2-40B4-BE49-F238E27FC236}">
                <a16:creationId xmlns:a16="http://schemas.microsoft.com/office/drawing/2014/main" id="{5E7C71A9-002C-B554-FE02-695AB762094B}"/>
              </a:ext>
            </a:extLst>
          </p:cNvPr>
          <p:cNvPicPr>
            <a:picLocks noChangeAspect="1"/>
          </p:cNvPicPr>
          <p:nvPr/>
        </p:nvPicPr>
        <p:blipFill>
          <a:blip r:embed="rId2"/>
          <a:stretch>
            <a:fillRect/>
          </a:stretch>
        </p:blipFill>
        <p:spPr>
          <a:xfrm>
            <a:off x="2789044" y="1747531"/>
            <a:ext cx="6787091" cy="3867361"/>
          </a:xfrm>
          <a:prstGeom prst="rect">
            <a:avLst/>
          </a:prstGeom>
          <a:ln>
            <a:solidFill>
              <a:schemeClr val="tx1"/>
            </a:solidFill>
          </a:ln>
        </p:spPr>
      </p:pic>
      <p:sp>
        <p:nvSpPr>
          <p:cNvPr id="6" name="Rectangle : coins arrondis 5">
            <a:extLst>
              <a:ext uri="{FF2B5EF4-FFF2-40B4-BE49-F238E27FC236}">
                <a16:creationId xmlns:a16="http://schemas.microsoft.com/office/drawing/2014/main" id="{F097DD60-C5C6-0D4A-57C9-5011CAA59B20}"/>
              </a:ext>
            </a:extLst>
          </p:cNvPr>
          <p:cNvSpPr/>
          <p:nvPr/>
        </p:nvSpPr>
        <p:spPr>
          <a:xfrm>
            <a:off x="8403431" y="1747531"/>
            <a:ext cx="1007270" cy="380787"/>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D748ECFF-3BBD-84C7-706B-870B31F7CD81}"/>
              </a:ext>
            </a:extLst>
          </p:cNvPr>
          <p:cNvSpPr/>
          <p:nvPr/>
        </p:nvSpPr>
        <p:spPr>
          <a:xfrm>
            <a:off x="3212891" y="2891606"/>
            <a:ext cx="249382" cy="2044206"/>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074BE36C-D787-AB85-23C0-E1FE72D6EB6B}"/>
              </a:ext>
            </a:extLst>
          </p:cNvPr>
          <p:cNvSpPr txBox="1"/>
          <p:nvPr/>
        </p:nvSpPr>
        <p:spPr>
          <a:xfrm>
            <a:off x="2935705" y="3429000"/>
            <a:ext cx="301686" cy="369332"/>
          </a:xfrm>
          <a:prstGeom prst="rect">
            <a:avLst/>
          </a:prstGeom>
          <a:noFill/>
        </p:spPr>
        <p:txBody>
          <a:bodyPr wrap="none" rtlCol="0">
            <a:spAutoFit/>
          </a:bodyPr>
          <a:lstStyle/>
          <a:p>
            <a:r>
              <a:rPr lang="fr-FR" dirty="0">
                <a:solidFill>
                  <a:srgbClr val="C00000"/>
                </a:solidFill>
              </a:rPr>
              <a:t>1</a:t>
            </a:r>
          </a:p>
        </p:txBody>
      </p:sp>
      <p:sp>
        <p:nvSpPr>
          <p:cNvPr id="11" name="ZoneTexte 10">
            <a:extLst>
              <a:ext uri="{FF2B5EF4-FFF2-40B4-BE49-F238E27FC236}">
                <a16:creationId xmlns:a16="http://schemas.microsoft.com/office/drawing/2014/main" id="{F47934B4-241F-A0E2-E55C-B4A1F1048501}"/>
              </a:ext>
            </a:extLst>
          </p:cNvPr>
          <p:cNvSpPr txBox="1"/>
          <p:nvPr/>
        </p:nvSpPr>
        <p:spPr>
          <a:xfrm>
            <a:off x="8756223" y="1378199"/>
            <a:ext cx="301686" cy="369332"/>
          </a:xfrm>
          <a:prstGeom prst="rect">
            <a:avLst/>
          </a:prstGeom>
          <a:noFill/>
        </p:spPr>
        <p:txBody>
          <a:bodyPr wrap="none" rtlCol="0">
            <a:spAutoFit/>
          </a:bodyPr>
          <a:lstStyle/>
          <a:p>
            <a:r>
              <a:rPr lang="fr-FR" dirty="0">
                <a:solidFill>
                  <a:srgbClr val="C00000"/>
                </a:solidFill>
              </a:rPr>
              <a:t>2</a:t>
            </a:r>
          </a:p>
        </p:txBody>
      </p:sp>
    </p:spTree>
    <p:extLst>
      <p:ext uri="{BB962C8B-B14F-4D97-AF65-F5344CB8AC3E}">
        <p14:creationId xmlns:p14="http://schemas.microsoft.com/office/powerpoint/2010/main" val="31940625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276BD3-AEAA-BF89-D58E-A1F69E14C0C7}"/>
              </a:ext>
            </a:extLst>
          </p:cNvPr>
          <p:cNvSpPr>
            <a:spLocks noGrp="1"/>
          </p:cNvSpPr>
          <p:nvPr>
            <p:ph type="title"/>
          </p:nvPr>
        </p:nvSpPr>
        <p:spPr/>
        <p:txBody>
          <a:bodyPr/>
          <a:lstStyle/>
          <a:p>
            <a:r>
              <a:rPr lang="fr-FR">
                <a:ea typeface="Calibri"/>
                <a:sym typeface="Calibri"/>
              </a:rPr>
              <a:t>Frais</a:t>
            </a:r>
            <a:r>
              <a:rPr lang="fr-FR" sz="3600" b="0" i="0" u="none" strike="noStrike" cap="none">
                <a:solidFill>
                  <a:srgbClr val="00707F"/>
                </a:solidFill>
                <a:latin typeface="Calibri"/>
                <a:ea typeface="Calibri"/>
                <a:cs typeface="Calibri"/>
                <a:sym typeface="Calibri"/>
              </a:rPr>
              <a:t> &gt; Percevoir des frais</a:t>
            </a:r>
            <a:endParaRPr lang="fr-FR"/>
          </a:p>
        </p:txBody>
      </p:sp>
      <p:sp>
        <p:nvSpPr>
          <p:cNvPr id="3" name="Espace réservé du contenu 2">
            <a:extLst>
              <a:ext uri="{FF2B5EF4-FFF2-40B4-BE49-F238E27FC236}">
                <a16:creationId xmlns:a16="http://schemas.microsoft.com/office/drawing/2014/main" id="{24ED601C-A52F-1EC1-2CCC-6038694E4EC0}"/>
              </a:ext>
            </a:extLst>
          </p:cNvPr>
          <p:cNvSpPr>
            <a:spLocks noGrp="1"/>
          </p:cNvSpPr>
          <p:nvPr>
            <p:ph idx="1"/>
          </p:nvPr>
        </p:nvSpPr>
        <p:spPr/>
        <p:txBody>
          <a:bodyPr/>
          <a:lstStyle/>
          <a:p>
            <a:r>
              <a:rPr lang="fr-FR" sz="2000"/>
              <a:t>Encaisser des frais : à partir du menu latéral (ne permet pas de sélectionner des frais spécifiques)</a:t>
            </a:r>
          </a:p>
          <a:p>
            <a:pPr marL="0" indent="0">
              <a:buNone/>
            </a:pPr>
            <a:endParaRPr lang="fr-FR"/>
          </a:p>
        </p:txBody>
      </p:sp>
      <p:sp>
        <p:nvSpPr>
          <p:cNvPr id="4" name="Espace réservé du numéro de diapositive 3">
            <a:extLst>
              <a:ext uri="{FF2B5EF4-FFF2-40B4-BE49-F238E27FC236}">
                <a16:creationId xmlns:a16="http://schemas.microsoft.com/office/drawing/2014/main" id="{D90F3720-F9E0-978F-A124-2CFC62AD87D0}"/>
              </a:ext>
            </a:extLst>
          </p:cNvPr>
          <p:cNvSpPr>
            <a:spLocks noGrp="1"/>
          </p:cNvSpPr>
          <p:nvPr>
            <p:ph type="sldNum" sz="quarter" idx="12"/>
          </p:nvPr>
        </p:nvSpPr>
        <p:spPr/>
        <p:txBody>
          <a:bodyPr/>
          <a:lstStyle/>
          <a:p>
            <a:fld id="{19329706-12B3-8F4C-9CA9-063F8C6A2AC6}" type="slidenum">
              <a:rPr lang="fr-FR" smtClean="0"/>
              <a:t>115</a:t>
            </a:fld>
            <a:endParaRPr lang="fr-FR"/>
          </a:p>
        </p:txBody>
      </p:sp>
      <p:pic>
        <p:nvPicPr>
          <p:cNvPr id="5" name="Image 4" descr="Une image contenant texte, logiciel, Icône d’ordinateur, Page web&#10;&#10;Description générée automatiquement">
            <a:extLst>
              <a:ext uri="{FF2B5EF4-FFF2-40B4-BE49-F238E27FC236}">
                <a16:creationId xmlns:a16="http://schemas.microsoft.com/office/drawing/2014/main" id="{CD4223A2-E3C6-6C19-F18F-14CF45717CC9}"/>
              </a:ext>
            </a:extLst>
          </p:cNvPr>
          <p:cNvPicPr>
            <a:picLocks noChangeAspect="1"/>
          </p:cNvPicPr>
          <p:nvPr/>
        </p:nvPicPr>
        <p:blipFill>
          <a:blip r:embed="rId2"/>
          <a:stretch>
            <a:fillRect/>
          </a:stretch>
        </p:blipFill>
        <p:spPr>
          <a:xfrm>
            <a:off x="2028266" y="1786381"/>
            <a:ext cx="8135468" cy="3172722"/>
          </a:xfrm>
          <a:prstGeom prst="rect">
            <a:avLst/>
          </a:prstGeom>
        </p:spPr>
      </p:pic>
      <p:sp>
        <p:nvSpPr>
          <p:cNvPr id="6" name="Rectangle : coins arrondis 5">
            <a:extLst>
              <a:ext uri="{FF2B5EF4-FFF2-40B4-BE49-F238E27FC236}">
                <a16:creationId xmlns:a16="http://schemas.microsoft.com/office/drawing/2014/main" id="{8B55B994-8B8B-6CD8-E7FB-7EC5480BA325}"/>
              </a:ext>
            </a:extLst>
          </p:cNvPr>
          <p:cNvSpPr/>
          <p:nvPr/>
        </p:nvSpPr>
        <p:spPr>
          <a:xfrm>
            <a:off x="3600449" y="4730220"/>
            <a:ext cx="427853" cy="296219"/>
          </a:xfrm>
          <a:prstGeom prst="round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avec flèche 6">
            <a:extLst>
              <a:ext uri="{FF2B5EF4-FFF2-40B4-BE49-F238E27FC236}">
                <a16:creationId xmlns:a16="http://schemas.microsoft.com/office/drawing/2014/main" id="{586DCE65-F6CC-1193-234B-2D2051EB598A}"/>
              </a:ext>
            </a:extLst>
          </p:cNvPr>
          <p:cNvCxnSpPr>
            <a:cxnSpLocks/>
            <a:stCxn id="6" idx="3"/>
          </p:cNvCxnSpPr>
          <p:nvPr/>
        </p:nvCxnSpPr>
        <p:spPr>
          <a:xfrm flipV="1">
            <a:off x="4028302" y="4585653"/>
            <a:ext cx="2141108" cy="292677"/>
          </a:xfrm>
          <a:prstGeom prst="straightConnector1">
            <a:avLst/>
          </a:prstGeom>
          <a:ln w="1905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8" name="Image 7" descr="Une image contenant texte, capture d’écran, logiciel, nombre&#10;&#10;Description générée automatiquement">
            <a:extLst>
              <a:ext uri="{FF2B5EF4-FFF2-40B4-BE49-F238E27FC236}">
                <a16:creationId xmlns:a16="http://schemas.microsoft.com/office/drawing/2014/main" id="{C123CF95-AB2E-4492-9C6B-1CE257D9D0CD}"/>
              </a:ext>
            </a:extLst>
          </p:cNvPr>
          <p:cNvPicPr>
            <a:picLocks noChangeAspect="1"/>
          </p:cNvPicPr>
          <p:nvPr/>
        </p:nvPicPr>
        <p:blipFill>
          <a:blip r:embed="rId3"/>
          <a:stretch>
            <a:fillRect/>
          </a:stretch>
        </p:blipFill>
        <p:spPr>
          <a:xfrm>
            <a:off x="6169410" y="3281328"/>
            <a:ext cx="3837746" cy="2612993"/>
          </a:xfrm>
          <a:prstGeom prst="rect">
            <a:avLst/>
          </a:prstGeom>
          <a:ln>
            <a:solidFill>
              <a:schemeClr val="tx1"/>
            </a:solidFill>
          </a:ln>
        </p:spPr>
      </p:pic>
    </p:spTree>
    <p:extLst>
      <p:ext uri="{BB962C8B-B14F-4D97-AF65-F5344CB8AC3E}">
        <p14:creationId xmlns:p14="http://schemas.microsoft.com/office/powerpoint/2010/main" val="380065042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AAF450-7A22-C571-BBB0-F8A9BFB6954D}"/>
              </a:ext>
            </a:extLst>
          </p:cNvPr>
          <p:cNvSpPr>
            <a:spLocks noGrp="1"/>
          </p:cNvSpPr>
          <p:nvPr>
            <p:ph type="title"/>
          </p:nvPr>
        </p:nvSpPr>
        <p:spPr/>
        <p:txBody>
          <a:bodyPr/>
          <a:lstStyle/>
          <a:p>
            <a:r>
              <a:rPr lang="fr-FR" dirty="0">
                <a:ea typeface="Calibri"/>
                <a:sym typeface="Calibri"/>
              </a:rPr>
              <a:t>Frais</a:t>
            </a:r>
            <a:r>
              <a:rPr lang="fr-FR" sz="3600" b="0" i="0" u="none" strike="noStrike" cap="none" dirty="0">
                <a:solidFill>
                  <a:srgbClr val="00707F"/>
                </a:solidFill>
                <a:latin typeface="Calibri"/>
                <a:ea typeface="Calibri"/>
                <a:cs typeface="Calibri"/>
                <a:sym typeface="Calibri"/>
              </a:rPr>
              <a:t> &gt; Percevoir des frais</a:t>
            </a:r>
            <a:endParaRPr lang="fr-FR" dirty="0"/>
          </a:p>
        </p:txBody>
      </p:sp>
      <p:sp>
        <p:nvSpPr>
          <p:cNvPr id="3" name="Espace réservé du contenu 2">
            <a:extLst>
              <a:ext uri="{FF2B5EF4-FFF2-40B4-BE49-F238E27FC236}">
                <a16:creationId xmlns:a16="http://schemas.microsoft.com/office/drawing/2014/main" id="{381A2B2B-3EBF-10B2-6A79-4E7765F24DBB}"/>
              </a:ext>
            </a:extLst>
          </p:cNvPr>
          <p:cNvSpPr>
            <a:spLocks noGrp="1"/>
          </p:cNvSpPr>
          <p:nvPr>
            <p:ph idx="1"/>
          </p:nvPr>
        </p:nvSpPr>
        <p:spPr/>
        <p:txBody>
          <a:bodyPr/>
          <a:lstStyle/>
          <a:p>
            <a:r>
              <a:rPr lang="fr-FR" sz="2000"/>
              <a:t>Choisir la méthode de paiement (Cash ou </a:t>
            </a:r>
            <a:r>
              <a:rPr lang="fr-FR" sz="2000" err="1"/>
              <a:t>Payconiq</a:t>
            </a:r>
            <a:r>
              <a:rPr lang="fr-FR" sz="2000"/>
              <a:t>) et cliquer sur </a:t>
            </a:r>
            <a:r>
              <a:rPr lang="fr-FR" sz="2000" i="1" err="1"/>
              <a:t>Pay</a:t>
            </a:r>
            <a:r>
              <a:rPr lang="fr-FR" sz="2000"/>
              <a:t> pour confirmer le paiement partiel ou total de l’</a:t>
            </a:r>
            <a:r>
              <a:rPr lang="fr-FR" sz="2000" i="1"/>
              <a:t>Active Balance</a:t>
            </a:r>
          </a:p>
          <a:p>
            <a:pPr marL="0" indent="0">
              <a:buNone/>
            </a:pPr>
            <a:endParaRPr lang="fr-FR"/>
          </a:p>
        </p:txBody>
      </p:sp>
      <p:sp>
        <p:nvSpPr>
          <p:cNvPr id="4" name="Espace réservé du numéro de diapositive 3">
            <a:extLst>
              <a:ext uri="{FF2B5EF4-FFF2-40B4-BE49-F238E27FC236}">
                <a16:creationId xmlns:a16="http://schemas.microsoft.com/office/drawing/2014/main" id="{976F121B-E293-A04E-C98D-B691CE398E8F}"/>
              </a:ext>
            </a:extLst>
          </p:cNvPr>
          <p:cNvSpPr>
            <a:spLocks noGrp="1"/>
          </p:cNvSpPr>
          <p:nvPr>
            <p:ph type="sldNum" sz="quarter" idx="12"/>
          </p:nvPr>
        </p:nvSpPr>
        <p:spPr/>
        <p:txBody>
          <a:bodyPr/>
          <a:lstStyle/>
          <a:p>
            <a:fld id="{19329706-12B3-8F4C-9CA9-063F8C6A2AC6}" type="slidenum">
              <a:rPr lang="fr-FR" smtClean="0"/>
              <a:t>116</a:t>
            </a:fld>
            <a:endParaRPr lang="fr-FR"/>
          </a:p>
        </p:txBody>
      </p:sp>
      <p:pic>
        <p:nvPicPr>
          <p:cNvPr id="5" name="Image 4" descr="Une image contenant texte, capture d’écran, logiciel, nombre&#10;&#10;Description générée automatiquement">
            <a:extLst>
              <a:ext uri="{FF2B5EF4-FFF2-40B4-BE49-F238E27FC236}">
                <a16:creationId xmlns:a16="http://schemas.microsoft.com/office/drawing/2014/main" id="{B75C2DD9-203F-0E64-0041-EAC08B0A2B31}"/>
              </a:ext>
            </a:extLst>
          </p:cNvPr>
          <p:cNvPicPr>
            <a:picLocks noChangeAspect="1"/>
          </p:cNvPicPr>
          <p:nvPr/>
        </p:nvPicPr>
        <p:blipFill>
          <a:blip r:embed="rId2"/>
          <a:stretch>
            <a:fillRect/>
          </a:stretch>
        </p:blipFill>
        <p:spPr>
          <a:xfrm>
            <a:off x="3613241" y="1976257"/>
            <a:ext cx="4965517" cy="3785099"/>
          </a:xfrm>
          <a:prstGeom prst="rect">
            <a:avLst/>
          </a:prstGeom>
          <a:ln>
            <a:solidFill>
              <a:schemeClr val="tx1"/>
            </a:solidFill>
          </a:ln>
        </p:spPr>
      </p:pic>
      <p:sp>
        <p:nvSpPr>
          <p:cNvPr id="6" name="Rectangle : coins arrondis 5">
            <a:extLst>
              <a:ext uri="{FF2B5EF4-FFF2-40B4-BE49-F238E27FC236}">
                <a16:creationId xmlns:a16="http://schemas.microsoft.com/office/drawing/2014/main" id="{5E204F9C-4EC6-9D9E-03B5-033C824E87B6}"/>
              </a:ext>
            </a:extLst>
          </p:cNvPr>
          <p:cNvSpPr/>
          <p:nvPr/>
        </p:nvSpPr>
        <p:spPr>
          <a:xfrm>
            <a:off x="6086475" y="3754921"/>
            <a:ext cx="2333625" cy="495300"/>
          </a:xfrm>
          <a:prstGeom prst="round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B4E08933-C475-B0DF-A6B8-1B04A12C58A4}"/>
              </a:ext>
            </a:extLst>
          </p:cNvPr>
          <p:cNvSpPr/>
          <p:nvPr/>
        </p:nvSpPr>
        <p:spPr>
          <a:xfrm>
            <a:off x="7953375" y="5336070"/>
            <a:ext cx="425450" cy="314326"/>
          </a:xfrm>
          <a:prstGeom prst="round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2289132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CC2F8A92-E20D-C2D8-9FF2-8BCF1947CF7A}"/>
              </a:ext>
            </a:extLst>
          </p:cNvPr>
          <p:cNvPicPr>
            <a:picLocks noChangeAspect="1"/>
          </p:cNvPicPr>
          <p:nvPr/>
        </p:nvPicPr>
        <p:blipFill>
          <a:blip r:embed="rId2"/>
          <a:stretch>
            <a:fillRect/>
          </a:stretch>
        </p:blipFill>
        <p:spPr>
          <a:xfrm>
            <a:off x="1328737" y="1200586"/>
            <a:ext cx="9534525" cy="1642773"/>
          </a:xfrm>
          <a:prstGeom prst="rect">
            <a:avLst/>
          </a:prstGeom>
          <a:ln>
            <a:solidFill>
              <a:schemeClr val="tx1"/>
            </a:solidFill>
          </a:ln>
        </p:spPr>
      </p:pic>
      <p:pic>
        <p:nvPicPr>
          <p:cNvPr id="21" name="Image 20" descr="Une image contenant texte, capture d’écran, nombre, logiciel&#10;&#10;Description générée automatiquement">
            <a:extLst>
              <a:ext uri="{FF2B5EF4-FFF2-40B4-BE49-F238E27FC236}">
                <a16:creationId xmlns:a16="http://schemas.microsoft.com/office/drawing/2014/main" id="{3FDD4F39-B703-B55D-564B-FBBE56CDAC96}"/>
              </a:ext>
            </a:extLst>
          </p:cNvPr>
          <p:cNvPicPr>
            <a:picLocks noChangeAspect="1"/>
          </p:cNvPicPr>
          <p:nvPr/>
        </p:nvPicPr>
        <p:blipFill>
          <a:blip r:embed="rId3"/>
          <a:stretch>
            <a:fillRect/>
          </a:stretch>
        </p:blipFill>
        <p:spPr>
          <a:xfrm>
            <a:off x="3463926" y="2291146"/>
            <a:ext cx="5278633" cy="3350062"/>
          </a:xfrm>
          <a:prstGeom prst="rect">
            <a:avLst/>
          </a:prstGeom>
          <a:ln>
            <a:solidFill>
              <a:schemeClr val="tx1"/>
            </a:solidFill>
          </a:ln>
        </p:spPr>
      </p:pic>
      <p:sp>
        <p:nvSpPr>
          <p:cNvPr id="4" name="Titre 3">
            <a:extLst>
              <a:ext uri="{FF2B5EF4-FFF2-40B4-BE49-F238E27FC236}">
                <a16:creationId xmlns:a16="http://schemas.microsoft.com/office/drawing/2014/main" id="{FB775749-7194-D091-0A22-A8255E1B29AA}"/>
              </a:ext>
            </a:extLst>
          </p:cNvPr>
          <p:cNvSpPr>
            <a:spLocks noGrp="1"/>
          </p:cNvSpPr>
          <p:nvPr>
            <p:ph type="title"/>
          </p:nvPr>
        </p:nvSpPr>
        <p:spPr/>
        <p:txBody>
          <a:bodyPr/>
          <a:lstStyle/>
          <a:p>
            <a:r>
              <a:rPr lang="fr-FR" dirty="0">
                <a:ea typeface="Calibri"/>
                <a:sym typeface="Calibri"/>
              </a:rPr>
              <a:t>Frais &gt; </a:t>
            </a:r>
            <a:r>
              <a:rPr lang="fr-FR" sz="3600" b="0" i="0" u="none" strike="noStrike" cap="none" dirty="0">
                <a:solidFill>
                  <a:srgbClr val="00707F"/>
                </a:solidFill>
                <a:latin typeface="Calibri"/>
                <a:ea typeface="Calibri"/>
                <a:cs typeface="Calibri"/>
                <a:sym typeface="Calibri"/>
              </a:rPr>
              <a:t>Ajouter une amende ou des frais</a:t>
            </a:r>
            <a:endParaRPr lang="fr-FR" dirty="0"/>
          </a:p>
        </p:txBody>
      </p:sp>
      <p:sp>
        <p:nvSpPr>
          <p:cNvPr id="2" name="Espace réservé du numéro de diapositive 1">
            <a:extLst>
              <a:ext uri="{FF2B5EF4-FFF2-40B4-BE49-F238E27FC236}">
                <a16:creationId xmlns:a16="http://schemas.microsoft.com/office/drawing/2014/main" id="{93C7C34A-BCF6-FEBD-CB8A-BE253BC3B18F}"/>
              </a:ext>
            </a:extLst>
          </p:cNvPr>
          <p:cNvSpPr>
            <a:spLocks noGrp="1"/>
          </p:cNvSpPr>
          <p:nvPr>
            <p:ph type="sldNum" sz="quarter" idx="12"/>
          </p:nvPr>
        </p:nvSpPr>
        <p:spPr/>
        <p:txBody>
          <a:bodyPr/>
          <a:lstStyle/>
          <a:p>
            <a:fld id="{19329706-12B3-8F4C-9CA9-063F8C6A2AC6}" type="slidenum">
              <a:rPr lang="fr-FR" smtClean="0"/>
              <a:t>117</a:t>
            </a:fld>
            <a:endParaRPr lang="fr-FR"/>
          </a:p>
        </p:txBody>
      </p:sp>
      <p:sp>
        <p:nvSpPr>
          <p:cNvPr id="7" name="ZoneTexte 6">
            <a:extLst>
              <a:ext uri="{FF2B5EF4-FFF2-40B4-BE49-F238E27FC236}">
                <a16:creationId xmlns:a16="http://schemas.microsoft.com/office/drawing/2014/main" id="{3DD66DCA-D489-C50E-9D6D-B9AB2871DA2E}"/>
              </a:ext>
            </a:extLst>
          </p:cNvPr>
          <p:cNvSpPr txBox="1"/>
          <p:nvPr/>
        </p:nvSpPr>
        <p:spPr>
          <a:xfrm>
            <a:off x="1852612" y="6092608"/>
            <a:ext cx="9353550" cy="369332"/>
          </a:xfrm>
          <a:prstGeom prst="rect">
            <a:avLst/>
          </a:prstGeom>
          <a:noFill/>
        </p:spPr>
        <p:txBody>
          <a:bodyPr wrap="square" rtlCol="0">
            <a:spAutoFit/>
          </a:bodyPr>
          <a:lstStyle/>
          <a:p>
            <a:r>
              <a:rPr lang="fr-FR"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La transaction Crédit n’est à n’utiliser que pour des rectifications d'erreur de paiement (</a:t>
            </a:r>
            <a:r>
              <a:rPr lang="fr-FR" sz="1800" kern="100" dirty="0" err="1">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Payconiq</a:t>
            </a:r>
            <a:r>
              <a:rPr lang="fr-FR"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0" name="Rectangle : coins arrondis 9">
            <a:extLst>
              <a:ext uri="{FF2B5EF4-FFF2-40B4-BE49-F238E27FC236}">
                <a16:creationId xmlns:a16="http://schemas.microsoft.com/office/drawing/2014/main" id="{3E070C8E-F55C-7DBA-D2DF-9A59EBDA0DA6}"/>
              </a:ext>
            </a:extLst>
          </p:cNvPr>
          <p:cNvSpPr/>
          <p:nvPr/>
        </p:nvSpPr>
        <p:spPr>
          <a:xfrm>
            <a:off x="8737600" y="1513256"/>
            <a:ext cx="806450" cy="296219"/>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 name="Connecteur droit avec flèche 12">
            <a:extLst>
              <a:ext uri="{FF2B5EF4-FFF2-40B4-BE49-F238E27FC236}">
                <a16:creationId xmlns:a16="http://schemas.microsoft.com/office/drawing/2014/main" id="{62EB5763-48C0-ABC0-5193-ECF9164035AC}"/>
              </a:ext>
            </a:extLst>
          </p:cNvPr>
          <p:cNvCxnSpPr>
            <a:cxnSpLocks/>
            <a:stCxn id="10" idx="2"/>
          </p:cNvCxnSpPr>
          <p:nvPr/>
        </p:nvCxnSpPr>
        <p:spPr>
          <a:xfrm flipH="1">
            <a:off x="8737600" y="1809475"/>
            <a:ext cx="403225" cy="2166019"/>
          </a:xfrm>
          <a:prstGeom prst="straightConnector1">
            <a:avLst/>
          </a:prstGeom>
          <a:ln w="1905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Rectangle : coins arrondis 16">
            <a:extLst>
              <a:ext uri="{FF2B5EF4-FFF2-40B4-BE49-F238E27FC236}">
                <a16:creationId xmlns:a16="http://schemas.microsoft.com/office/drawing/2014/main" id="{A01BD85A-FFC8-3462-7E89-B1117A033F8B}"/>
              </a:ext>
            </a:extLst>
          </p:cNvPr>
          <p:cNvSpPr/>
          <p:nvPr/>
        </p:nvSpPr>
        <p:spPr>
          <a:xfrm>
            <a:off x="8064500" y="5184502"/>
            <a:ext cx="454025" cy="334724"/>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Graphique 4" descr="Avertissement contour">
            <a:extLst>
              <a:ext uri="{FF2B5EF4-FFF2-40B4-BE49-F238E27FC236}">
                <a16:creationId xmlns:a16="http://schemas.microsoft.com/office/drawing/2014/main" id="{CAEF480A-682C-0DCE-541A-5C35E25BC91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328737" y="6015044"/>
            <a:ext cx="523875" cy="523875"/>
          </a:xfrm>
          <a:prstGeom prst="rect">
            <a:avLst/>
          </a:prstGeom>
        </p:spPr>
      </p:pic>
    </p:spTree>
    <p:extLst>
      <p:ext uri="{BB962C8B-B14F-4D97-AF65-F5344CB8AC3E}">
        <p14:creationId xmlns:p14="http://schemas.microsoft.com/office/powerpoint/2010/main" val="260051291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54609FA6-1E5D-5658-88DC-D33D1FE99558}"/>
              </a:ext>
            </a:extLst>
          </p:cNvPr>
          <p:cNvPicPr>
            <a:picLocks noChangeAspect="1"/>
          </p:cNvPicPr>
          <p:nvPr/>
        </p:nvPicPr>
        <p:blipFill>
          <a:blip r:embed="rId2"/>
          <a:stretch>
            <a:fillRect/>
          </a:stretch>
        </p:blipFill>
        <p:spPr>
          <a:xfrm>
            <a:off x="609600" y="2658883"/>
            <a:ext cx="10981759" cy="2467331"/>
          </a:xfrm>
          <a:prstGeom prst="rect">
            <a:avLst/>
          </a:prstGeom>
          <a:ln>
            <a:solidFill>
              <a:schemeClr val="tx1"/>
            </a:solidFill>
          </a:ln>
        </p:spPr>
      </p:pic>
      <p:sp>
        <p:nvSpPr>
          <p:cNvPr id="4" name="Titre 3">
            <a:extLst>
              <a:ext uri="{FF2B5EF4-FFF2-40B4-BE49-F238E27FC236}">
                <a16:creationId xmlns:a16="http://schemas.microsoft.com/office/drawing/2014/main" id="{A03A041F-9920-0E15-3EF1-EEC84D9BE8FE}"/>
              </a:ext>
            </a:extLst>
          </p:cNvPr>
          <p:cNvSpPr>
            <a:spLocks noGrp="1"/>
          </p:cNvSpPr>
          <p:nvPr>
            <p:ph type="title"/>
          </p:nvPr>
        </p:nvSpPr>
        <p:spPr/>
        <p:txBody>
          <a:bodyPr/>
          <a:lstStyle/>
          <a:p>
            <a:r>
              <a:rPr lang="fr-FR" dirty="0">
                <a:ea typeface="Calibri"/>
                <a:sym typeface="Calibri"/>
              </a:rPr>
              <a:t>Frais &gt; Annuler une amende ou des frais</a:t>
            </a:r>
            <a:endParaRPr lang="fr-FR" dirty="0"/>
          </a:p>
        </p:txBody>
      </p:sp>
      <p:sp>
        <p:nvSpPr>
          <p:cNvPr id="11" name="Espace réservé du contenu 10">
            <a:extLst>
              <a:ext uri="{FF2B5EF4-FFF2-40B4-BE49-F238E27FC236}">
                <a16:creationId xmlns:a16="http://schemas.microsoft.com/office/drawing/2014/main" id="{6EC3D9C5-7009-EDFB-C9F6-29E9EE916585}"/>
              </a:ext>
            </a:extLst>
          </p:cNvPr>
          <p:cNvSpPr>
            <a:spLocks noGrp="1"/>
          </p:cNvSpPr>
          <p:nvPr>
            <p:ph idx="1"/>
          </p:nvPr>
        </p:nvSpPr>
        <p:spPr/>
        <p:txBody>
          <a:bodyPr/>
          <a:lstStyle/>
          <a:p>
            <a:r>
              <a:rPr lang="fr-FR" sz="2000" dirty="0"/>
              <a:t>Un frais spécifique : </a:t>
            </a:r>
            <a:r>
              <a:rPr lang="fr-FR" sz="2000" i="1" dirty="0" err="1"/>
              <a:t>Waive</a:t>
            </a:r>
            <a:r>
              <a:rPr lang="fr-FR" sz="2000" i="1" dirty="0"/>
              <a:t> </a:t>
            </a:r>
            <a:r>
              <a:rPr lang="fr-FR" sz="2000" dirty="0"/>
              <a:t>dans le bouton </a:t>
            </a:r>
            <a:r>
              <a:rPr lang="fr-FR" sz="2000" i="1" dirty="0"/>
              <a:t>Actions </a:t>
            </a:r>
            <a:r>
              <a:rPr lang="fr-FR" sz="2000" dirty="0"/>
              <a:t>du frais</a:t>
            </a:r>
          </a:p>
          <a:p>
            <a:r>
              <a:rPr lang="fr-FR" dirty="0"/>
              <a:t>P</a:t>
            </a:r>
            <a:r>
              <a:rPr lang="fr-FR" sz="2000" dirty="0"/>
              <a:t>lusieurs frais : Cocher les frais &gt; </a:t>
            </a:r>
            <a:r>
              <a:rPr lang="fr-FR" sz="2000" i="1" dirty="0" err="1"/>
              <a:t>Waive</a:t>
            </a:r>
            <a:r>
              <a:rPr lang="fr-FR" sz="2000" dirty="0"/>
              <a:t> </a:t>
            </a:r>
            <a:r>
              <a:rPr lang="fr-FR" sz="2000" i="1" dirty="0" err="1"/>
              <a:t>Selected</a:t>
            </a:r>
            <a:endParaRPr lang="fr-FR" sz="2000" i="1" dirty="0"/>
          </a:p>
          <a:p>
            <a:r>
              <a:rPr lang="fr-FR" sz="2000" dirty="0"/>
              <a:t>Tous les frais : </a:t>
            </a:r>
            <a:r>
              <a:rPr lang="fr-FR" i="1" dirty="0" err="1"/>
              <a:t>Waive</a:t>
            </a:r>
            <a:r>
              <a:rPr lang="fr-FR" i="1" dirty="0"/>
              <a:t> All</a:t>
            </a:r>
            <a:endParaRPr lang="fr-FR" sz="2000" dirty="0"/>
          </a:p>
          <a:p>
            <a:endParaRPr lang="fr-FR" dirty="0"/>
          </a:p>
        </p:txBody>
      </p:sp>
      <p:sp>
        <p:nvSpPr>
          <p:cNvPr id="2" name="Espace réservé du numéro de diapositive 1">
            <a:extLst>
              <a:ext uri="{FF2B5EF4-FFF2-40B4-BE49-F238E27FC236}">
                <a16:creationId xmlns:a16="http://schemas.microsoft.com/office/drawing/2014/main" id="{66876F7B-21EF-431F-F476-B7E634BCFE78}"/>
              </a:ext>
            </a:extLst>
          </p:cNvPr>
          <p:cNvSpPr>
            <a:spLocks noGrp="1"/>
          </p:cNvSpPr>
          <p:nvPr>
            <p:ph type="sldNum" sz="quarter" idx="12"/>
          </p:nvPr>
        </p:nvSpPr>
        <p:spPr/>
        <p:txBody>
          <a:bodyPr/>
          <a:lstStyle/>
          <a:p>
            <a:fld id="{19329706-12B3-8F4C-9CA9-063F8C6A2AC6}" type="slidenum">
              <a:rPr lang="fr-FR" smtClean="0"/>
              <a:t>118</a:t>
            </a:fld>
            <a:endParaRPr lang="fr-FR"/>
          </a:p>
        </p:txBody>
      </p:sp>
      <p:sp>
        <p:nvSpPr>
          <p:cNvPr id="7" name="Rectangle : coins arrondis 6">
            <a:extLst>
              <a:ext uri="{FF2B5EF4-FFF2-40B4-BE49-F238E27FC236}">
                <a16:creationId xmlns:a16="http://schemas.microsoft.com/office/drawing/2014/main" id="{27747402-C7AF-AAB8-B823-1B915C49CA3C}"/>
              </a:ext>
            </a:extLst>
          </p:cNvPr>
          <p:cNvSpPr/>
          <p:nvPr/>
        </p:nvSpPr>
        <p:spPr>
          <a:xfrm>
            <a:off x="8208860" y="3002762"/>
            <a:ext cx="806450" cy="296219"/>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B6C9EBF1-F033-4B79-465B-ACBFA47B18F5}"/>
              </a:ext>
            </a:extLst>
          </p:cNvPr>
          <p:cNvSpPr/>
          <p:nvPr/>
        </p:nvSpPr>
        <p:spPr>
          <a:xfrm>
            <a:off x="9176822" y="3001380"/>
            <a:ext cx="540545" cy="296219"/>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FE645133-8C9A-8394-0C72-648B1A680A71}"/>
              </a:ext>
            </a:extLst>
          </p:cNvPr>
          <p:cNvSpPr/>
          <p:nvPr/>
        </p:nvSpPr>
        <p:spPr>
          <a:xfrm>
            <a:off x="875487" y="3641524"/>
            <a:ext cx="447675" cy="296219"/>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droit avec flèche 9">
            <a:extLst>
              <a:ext uri="{FF2B5EF4-FFF2-40B4-BE49-F238E27FC236}">
                <a16:creationId xmlns:a16="http://schemas.microsoft.com/office/drawing/2014/main" id="{1ED70ECD-09B6-F0E6-6D8A-E9D74944A4E4}"/>
              </a:ext>
            </a:extLst>
          </p:cNvPr>
          <p:cNvCxnSpPr>
            <a:cxnSpLocks/>
            <a:stCxn id="9" idx="3"/>
            <a:endCxn id="7" idx="1"/>
          </p:cNvCxnSpPr>
          <p:nvPr/>
        </p:nvCxnSpPr>
        <p:spPr>
          <a:xfrm flipV="1">
            <a:off x="1323162" y="3150872"/>
            <a:ext cx="6885698" cy="638762"/>
          </a:xfrm>
          <a:prstGeom prst="straightConnector1">
            <a:avLst/>
          </a:prstGeom>
          <a:ln w="1905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Rectangle : coins arrondis 11">
            <a:extLst>
              <a:ext uri="{FF2B5EF4-FFF2-40B4-BE49-F238E27FC236}">
                <a16:creationId xmlns:a16="http://schemas.microsoft.com/office/drawing/2014/main" id="{5497C692-4AC4-B4E2-7B4F-62E9539DD63B}"/>
              </a:ext>
            </a:extLst>
          </p:cNvPr>
          <p:cNvSpPr/>
          <p:nvPr/>
        </p:nvSpPr>
        <p:spPr>
          <a:xfrm>
            <a:off x="10457631" y="4085618"/>
            <a:ext cx="540545" cy="196983"/>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166463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F2E41-6E4E-4502-9CF7-BE6E2AF3CFE8}"/>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812D7C40-1A8F-BC7F-51BB-6F797EB77238}"/>
              </a:ext>
            </a:extLst>
          </p:cNvPr>
          <p:cNvSpPr>
            <a:spLocks noGrp="1"/>
          </p:cNvSpPr>
          <p:nvPr>
            <p:ph type="title"/>
          </p:nvPr>
        </p:nvSpPr>
        <p:spPr/>
        <p:txBody>
          <a:bodyPr/>
          <a:lstStyle/>
          <a:p>
            <a:r>
              <a:rPr lang="fr-FR" dirty="0">
                <a:ea typeface="Calibri"/>
                <a:sym typeface="Calibri"/>
              </a:rPr>
              <a:t>Frais &gt; </a:t>
            </a:r>
            <a:r>
              <a:rPr lang="fr-FR" i="1" dirty="0" err="1">
                <a:ea typeface="Calibri"/>
                <a:sym typeface="Calibri"/>
              </a:rPr>
              <a:t>Closed</a:t>
            </a:r>
            <a:r>
              <a:rPr lang="fr-FR" i="1" dirty="0">
                <a:ea typeface="Calibri"/>
                <a:sym typeface="Calibri"/>
              </a:rPr>
              <a:t> </a:t>
            </a:r>
            <a:r>
              <a:rPr lang="fr-FR" dirty="0">
                <a:ea typeface="Calibri"/>
                <a:sym typeface="Calibri"/>
              </a:rPr>
              <a:t>et</a:t>
            </a:r>
            <a:r>
              <a:rPr lang="fr-FR" i="1" dirty="0">
                <a:ea typeface="Calibri"/>
                <a:sym typeface="Calibri"/>
              </a:rPr>
              <a:t> In dispute</a:t>
            </a:r>
            <a:endParaRPr lang="fr-FR" dirty="0"/>
          </a:p>
        </p:txBody>
      </p:sp>
      <p:sp>
        <p:nvSpPr>
          <p:cNvPr id="11" name="Espace réservé du contenu 10">
            <a:extLst>
              <a:ext uri="{FF2B5EF4-FFF2-40B4-BE49-F238E27FC236}">
                <a16:creationId xmlns:a16="http://schemas.microsoft.com/office/drawing/2014/main" id="{FFFD5EC7-C79E-75A8-304C-AED0060B1422}"/>
              </a:ext>
            </a:extLst>
          </p:cNvPr>
          <p:cNvSpPr>
            <a:spLocks noGrp="1"/>
          </p:cNvSpPr>
          <p:nvPr>
            <p:ph idx="1"/>
          </p:nvPr>
        </p:nvSpPr>
        <p:spPr/>
        <p:txBody>
          <a:bodyPr/>
          <a:lstStyle/>
          <a:p>
            <a:pPr>
              <a:spcBef>
                <a:spcPts val="0"/>
              </a:spcBef>
            </a:pPr>
            <a:r>
              <a:rPr lang="fr-FR" i="1" dirty="0" err="1">
                <a:solidFill>
                  <a:srgbClr val="000000"/>
                </a:solidFill>
                <a:ea typeface="Calibri"/>
                <a:sym typeface="Calibri"/>
              </a:rPr>
              <a:t>Closed</a:t>
            </a:r>
            <a:r>
              <a:rPr lang="fr-FR" dirty="0">
                <a:solidFill>
                  <a:srgbClr val="000000"/>
                </a:solidFill>
                <a:ea typeface="Calibri"/>
                <a:sym typeface="Calibri"/>
              </a:rPr>
              <a:t> : amendes et frais déjà payés par le lecteur</a:t>
            </a:r>
          </a:p>
          <a:p>
            <a:pPr marL="0" lvl="0" indent="0">
              <a:spcBef>
                <a:spcPts val="0"/>
              </a:spcBef>
              <a:buNone/>
            </a:pPr>
            <a:endParaRPr lang="fr-FR" dirty="0">
              <a:solidFill>
                <a:srgbClr val="000000"/>
              </a:solidFill>
              <a:ea typeface="Calibri"/>
              <a:sym typeface="Calibri"/>
            </a:endParaRPr>
          </a:p>
          <a:p>
            <a:pPr marL="0" lvl="0" indent="0">
              <a:spcBef>
                <a:spcPts val="0"/>
              </a:spcBef>
              <a:buNone/>
            </a:pPr>
            <a:endParaRPr lang="fr-FR" dirty="0">
              <a:solidFill>
                <a:srgbClr val="000000"/>
              </a:solidFill>
              <a:ea typeface="Calibri"/>
              <a:sym typeface="Calibri"/>
            </a:endParaRPr>
          </a:p>
          <a:p>
            <a:pPr marL="0" lvl="0" indent="0">
              <a:spcBef>
                <a:spcPts val="0"/>
              </a:spcBef>
              <a:buNone/>
            </a:pPr>
            <a:endParaRPr lang="fr-FR" dirty="0">
              <a:solidFill>
                <a:srgbClr val="000000"/>
              </a:solidFill>
              <a:ea typeface="Calibri"/>
              <a:sym typeface="Calibri"/>
            </a:endParaRPr>
          </a:p>
          <a:p>
            <a:pPr marL="0" lvl="0" indent="0">
              <a:spcBef>
                <a:spcPts val="0"/>
              </a:spcBef>
              <a:buNone/>
            </a:pPr>
            <a:endParaRPr lang="fr-FR" dirty="0">
              <a:solidFill>
                <a:srgbClr val="000000"/>
              </a:solidFill>
              <a:ea typeface="Calibri"/>
              <a:sym typeface="Calibri"/>
            </a:endParaRPr>
          </a:p>
          <a:p>
            <a:pPr marL="0" lvl="0" indent="0">
              <a:spcBef>
                <a:spcPts val="0"/>
              </a:spcBef>
              <a:buNone/>
            </a:pPr>
            <a:endParaRPr lang="fr-FR" dirty="0">
              <a:solidFill>
                <a:srgbClr val="000000"/>
              </a:solidFill>
              <a:ea typeface="Calibri"/>
              <a:sym typeface="Calibri"/>
            </a:endParaRPr>
          </a:p>
          <a:p>
            <a:pPr marL="0" lvl="0" indent="0">
              <a:spcBef>
                <a:spcPts val="0"/>
              </a:spcBef>
              <a:buNone/>
            </a:pPr>
            <a:endParaRPr lang="fr-FR" dirty="0">
              <a:solidFill>
                <a:srgbClr val="000000"/>
              </a:solidFill>
              <a:ea typeface="Calibri"/>
              <a:sym typeface="Calibri"/>
            </a:endParaRPr>
          </a:p>
          <a:p>
            <a:pPr marL="0" lvl="0" indent="0">
              <a:spcBef>
                <a:spcPts val="0"/>
              </a:spcBef>
              <a:buNone/>
            </a:pPr>
            <a:endParaRPr lang="fr-FR" dirty="0">
              <a:solidFill>
                <a:srgbClr val="000000"/>
              </a:solidFill>
              <a:ea typeface="Calibri"/>
              <a:sym typeface="Calibri"/>
            </a:endParaRPr>
          </a:p>
          <a:p>
            <a:pPr marL="0" lvl="0" indent="0">
              <a:spcBef>
                <a:spcPts val="0"/>
              </a:spcBef>
              <a:buNone/>
            </a:pPr>
            <a:endParaRPr lang="fr-FR" dirty="0">
              <a:solidFill>
                <a:srgbClr val="000000"/>
              </a:solidFill>
              <a:ea typeface="Calibri"/>
              <a:sym typeface="Calibri"/>
            </a:endParaRPr>
          </a:p>
          <a:p>
            <a:pPr marL="0" lvl="0" indent="0">
              <a:spcBef>
                <a:spcPts val="0"/>
              </a:spcBef>
              <a:buNone/>
            </a:pPr>
            <a:endParaRPr lang="fr-FR" dirty="0">
              <a:solidFill>
                <a:srgbClr val="000000"/>
              </a:solidFill>
              <a:ea typeface="Calibri"/>
              <a:sym typeface="Calibri"/>
            </a:endParaRPr>
          </a:p>
          <a:p>
            <a:pPr>
              <a:spcBef>
                <a:spcPts val="0"/>
              </a:spcBef>
            </a:pPr>
            <a:r>
              <a:rPr lang="fr-FR" i="1" dirty="0">
                <a:solidFill>
                  <a:srgbClr val="000000"/>
                </a:solidFill>
                <a:ea typeface="Calibri"/>
                <a:sym typeface="Calibri"/>
              </a:rPr>
              <a:t>In dispute </a:t>
            </a:r>
            <a:r>
              <a:rPr lang="fr-FR" dirty="0">
                <a:solidFill>
                  <a:srgbClr val="000000"/>
                </a:solidFill>
                <a:ea typeface="Calibri"/>
                <a:sym typeface="Calibri"/>
              </a:rPr>
              <a:t>: amendes et frais contestés par le lecteur</a:t>
            </a:r>
            <a:endParaRPr lang="fr-FR" dirty="0"/>
          </a:p>
          <a:p>
            <a:pPr marL="0" lvl="0" indent="0">
              <a:spcBef>
                <a:spcPts val="0"/>
              </a:spcBef>
              <a:buNone/>
            </a:pPr>
            <a:endParaRPr lang="fr-FR" dirty="0"/>
          </a:p>
          <a:p>
            <a:endParaRPr lang="fr-FR" dirty="0"/>
          </a:p>
        </p:txBody>
      </p:sp>
      <p:sp>
        <p:nvSpPr>
          <p:cNvPr id="2" name="Espace réservé du numéro de diapositive 1">
            <a:extLst>
              <a:ext uri="{FF2B5EF4-FFF2-40B4-BE49-F238E27FC236}">
                <a16:creationId xmlns:a16="http://schemas.microsoft.com/office/drawing/2014/main" id="{4F039A19-AE3E-44A7-A6D0-59745D8D661D}"/>
              </a:ext>
            </a:extLst>
          </p:cNvPr>
          <p:cNvSpPr>
            <a:spLocks noGrp="1"/>
          </p:cNvSpPr>
          <p:nvPr>
            <p:ph type="sldNum" sz="quarter" idx="12"/>
          </p:nvPr>
        </p:nvSpPr>
        <p:spPr/>
        <p:txBody>
          <a:bodyPr/>
          <a:lstStyle/>
          <a:p>
            <a:fld id="{19329706-12B3-8F4C-9CA9-063F8C6A2AC6}" type="slidenum">
              <a:rPr lang="fr-FR" smtClean="0"/>
              <a:t>119</a:t>
            </a:fld>
            <a:endParaRPr lang="fr-FR"/>
          </a:p>
        </p:txBody>
      </p:sp>
      <p:pic>
        <p:nvPicPr>
          <p:cNvPr id="13" name="Image 12">
            <a:extLst>
              <a:ext uri="{FF2B5EF4-FFF2-40B4-BE49-F238E27FC236}">
                <a16:creationId xmlns:a16="http://schemas.microsoft.com/office/drawing/2014/main" id="{A16F4FEF-D68F-081E-091F-EDAA2D2506B9}"/>
              </a:ext>
            </a:extLst>
          </p:cNvPr>
          <p:cNvPicPr>
            <a:picLocks noChangeAspect="1"/>
          </p:cNvPicPr>
          <p:nvPr/>
        </p:nvPicPr>
        <p:blipFill>
          <a:blip r:embed="rId3"/>
          <a:stretch>
            <a:fillRect/>
          </a:stretch>
        </p:blipFill>
        <p:spPr>
          <a:xfrm>
            <a:off x="692285" y="4709109"/>
            <a:ext cx="10807430" cy="1301755"/>
          </a:xfrm>
          <a:prstGeom prst="rect">
            <a:avLst/>
          </a:prstGeom>
          <a:ln>
            <a:solidFill>
              <a:schemeClr val="tx1"/>
            </a:solidFill>
          </a:ln>
        </p:spPr>
      </p:pic>
      <p:pic>
        <p:nvPicPr>
          <p:cNvPr id="8" name="Image 7">
            <a:extLst>
              <a:ext uri="{FF2B5EF4-FFF2-40B4-BE49-F238E27FC236}">
                <a16:creationId xmlns:a16="http://schemas.microsoft.com/office/drawing/2014/main" id="{79D2637B-E675-9B40-0C15-29B2FEBF098B}"/>
              </a:ext>
            </a:extLst>
          </p:cNvPr>
          <p:cNvPicPr>
            <a:picLocks noChangeAspect="1"/>
          </p:cNvPicPr>
          <p:nvPr/>
        </p:nvPicPr>
        <p:blipFill>
          <a:blip r:embed="rId4"/>
          <a:stretch>
            <a:fillRect/>
          </a:stretch>
        </p:blipFill>
        <p:spPr>
          <a:xfrm>
            <a:off x="692285" y="1673348"/>
            <a:ext cx="10807430" cy="2082031"/>
          </a:xfrm>
          <a:prstGeom prst="rect">
            <a:avLst/>
          </a:prstGeom>
          <a:ln>
            <a:solidFill>
              <a:schemeClr val="tx1"/>
            </a:solidFill>
          </a:ln>
        </p:spPr>
      </p:pic>
      <p:sp>
        <p:nvSpPr>
          <p:cNvPr id="3" name="Rectangle : coins arrondis 2">
            <a:extLst>
              <a:ext uri="{FF2B5EF4-FFF2-40B4-BE49-F238E27FC236}">
                <a16:creationId xmlns:a16="http://schemas.microsoft.com/office/drawing/2014/main" id="{D0516DDC-1949-15BE-17A4-5FDA9F8B058D}"/>
              </a:ext>
            </a:extLst>
          </p:cNvPr>
          <p:cNvSpPr/>
          <p:nvPr/>
        </p:nvSpPr>
        <p:spPr>
          <a:xfrm>
            <a:off x="4247542" y="1943303"/>
            <a:ext cx="942975" cy="262941"/>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5C963BD4-419D-DB5C-FA7D-1D37C5FF300B}"/>
              </a:ext>
            </a:extLst>
          </p:cNvPr>
          <p:cNvSpPr/>
          <p:nvPr/>
        </p:nvSpPr>
        <p:spPr>
          <a:xfrm>
            <a:off x="3819525" y="5014375"/>
            <a:ext cx="942975" cy="262941"/>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34404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5FCF21-C3F1-36B9-7D7D-562489AEBF1F}"/>
              </a:ext>
            </a:extLst>
          </p:cNvPr>
          <p:cNvSpPr>
            <a:spLocks noGrp="1"/>
          </p:cNvSpPr>
          <p:nvPr>
            <p:ph type="title"/>
          </p:nvPr>
        </p:nvSpPr>
        <p:spPr/>
        <p:txBody>
          <a:bodyPr/>
          <a:lstStyle/>
          <a:p>
            <a:r>
              <a:rPr lang="fr-FR" sz="3600" b="0">
                <a:ea typeface="Calibri"/>
                <a:sym typeface="Calibri"/>
              </a:rPr>
              <a:t>Barre de recherche</a:t>
            </a:r>
            <a:endParaRPr lang="fr-FR"/>
          </a:p>
        </p:txBody>
      </p:sp>
      <p:sp>
        <p:nvSpPr>
          <p:cNvPr id="3" name="Espace réservé du contenu 2">
            <a:extLst>
              <a:ext uri="{FF2B5EF4-FFF2-40B4-BE49-F238E27FC236}">
                <a16:creationId xmlns:a16="http://schemas.microsoft.com/office/drawing/2014/main" id="{8E5F9250-52C1-5F4A-609A-19CF3DDC32A7}"/>
              </a:ext>
            </a:extLst>
          </p:cNvPr>
          <p:cNvSpPr>
            <a:spLocks noGrp="1"/>
          </p:cNvSpPr>
          <p:nvPr>
            <p:ph idx="1"/>
          </p:nvPr>
        </p:nvSpPr>
        <p:spPr/>
        <p:txBody>
          <a:bodyPr vert="horz" lIns="91440" tIns="45720" rIns="91440" bIns="45720" rtlCol="0" anchor="t">
            <a:normAutofit/>
          </a:bodyPr>
          <a:lstStyle/>
          <a:p>
            <a:pPr marL="0" indent="0">
              <a:buNone/>
            </a:pPr>
            <a:endParaRPr lang="fr-FR" dirty="0"/>
          </a:p>
          <a:p>
            <a:pPr marL="0" indent="0">
              <a:buNone/>
            </a:pPr>
            <a:endParaRPr lang="fr-FR" dirty="0"/>
          </a:p>
          <a:p>
            <a:pPr marL="0" indent="0">
              <a:buNone/>
            </a:pPr>
            <a:endParaRPr lang="fr-FR" dirty="0"/>
          </a:p>
          <a:p>
            <a:pPr>
              <a:spcBef>
                <a:spcPts val="0"/>
              </a:spcBef>
            </a:pPr>
            <a:r>
              <a:rPr lang="fr-FR" sz="2000" dirty="0">
                <a:solidFill>
                  <a:schemeClr val="dk1"/>
                </a:solidFill>
                <a:ea typeface="Calibri"/>
                <a:sym typeface="Calibri"/>
              </a:rPr>
              <a:t>Permet de lancer rapidement une recherche</a:t>
            </a:r>
            <a:endParaRPr lang="fr-FR" dirty="0"/>
          </a:p>
          <a:p>
            <a:pPr marL="0" indent="0">
              <a:spcBef>
                <a:spcPts val="0"/>
              </a:spcBef>
              <a:buNone/>
            </a:pPr>
            <a:endParaRPr lang="fr-FR" sz="2000" dirty="0">
              <a:solidFill>
                <a:schemeClr val="dk1"/>
              </a:solidFill>
              <a:ea typeface="Calibri"/>
              <a:sym typeface="Calibri"/>
            </a:endParaRPr>
          </a:p>
          <a:p>
            <a:pPr>
              <a:spcBef>
                <a:spcPts val="0"/>
              </a:spcBef>
            </a:pPr>
            <a:r>
              <a:rPr lang="fr-FR" sz="2000" dirty="0">
                <a:solidFill>
                  <a:schemeClr val="dk1"/>
                </a:solidFill>
                <a:ea typeface="Calibri"/>
                <a:sym typeface="Calibri"/>
              </a:rPr>
              <a:t>Le menu déroulant permet d’effectuer différentes recherches : documents, usagers, factures, lignes de commande etc.</a:t>
            </a:r>
            <a:endParaRPr lang="fr-FR" sz="2000" dirty="0">
              <a:solidFill>
                <a:schemeClr val="dk1"/>
              </a:solidFill>
              <a:ea typeface="Calibri"/>
            </a:endParaRPr>
          </a:p>
          <a:p>
            <a:pPr marL="0" indent="0">
              <a:spcBef>
                <a:spcPts val="0"/>
              </a:spcBef>
              <a:buNone/>
            </a:pPr>
            <a:endParaRPr lang="fr-FR" sz="2000" dirty="0">
              <a:solidFill>
                <a:schemeClr val="dk1"/>
              </a:solidFill>
              <a:ea typeface="Calibri"/>
              <a:sym typeface="Calibri"/>
            </a:endParaRPr>
          </a:p>
          <a:p>
            <a:pPr>
              <a:spcBef>
                <a:spcPts val="0"/>
              </a:spcBef>
            </a:pPr>
            <a:r>
              <a:rPr lang="fr-FR" sz="2000" u="sng" dirty="0">
                <a:solidFill>
                  <a:schemeClr val="dk1"/>
                </a:solidFill>
                <a:ea typeface="Calibri"/>
                <a:sym typeface="Calibri"/>
              </a:rPr>
              <a:t>Remarque</a:t>
            </a:r>
            <a:r>
              <a:rPr lang="fr-FR" sz="2000" dirty="0">
                <a:solidFill>
                  <a:schemeClr val="dk1"/>
                </a:solidFill>
                <a:ea typeface="Calibri"/>
                <a:sym typeface="Calibri"/>
              </a:rPr>
              <a:t> : la recherche porte sur les mots tels qu’ils sont introduits (si un mot est encodé au singulier, la recherche ne portera pas sur le pluriel)</a:t>
            </a:r>
          </a:p>
          <a:p>
            <a:endParaRPr lang="fr-FR" dirty="0"/>
          </a:p>
        </p:txBody>
      </p:sp>
      <p:sp>
        <p:nvSpPr>
          <p:cNvPr id="4" name="Espace réservé du numéro de diapositive 3">
            <a:extLst>
              <a:ext uri="{FF2B5EF4-FFF2-40B4-BE49-F238E27FC236}">
                <a16:creationId xmlns:a16="http://schemas.microsoft.com/office/drawing/2014/main" id="{E655D01C-7035-83C7-26D9-B1FF5B6DB366}"/>
              </a:ext>
            </a:extLst>
          </p:cNvPr>
          <p:cNvSpPr>
            <a:spLocks noGrp="1"/>
          </p:cNvSpPr>
          <p:nvPr>
            <p:ph type="sldNum" sz="quarter" idx="12"/>
          </p:nvPr>
        </p:nvSpPr>
        <p:spPr/>
        <p:txBody>
          <a:bodyPr/>
          <a:lstStyle/>
          <a:p>
            <a:fld id="{19329706-12B3-8F4C-9CA9-063F8C6A2AC6}" type="slidenum">
              <a:rPr lang="fr-FR" smtClean="0"/>
              <a:pPr/>
              <a:t>12</a:t>
            </a:fld>
            <a:endParaRPr lang="fr-FR"/>
          </a:p>
        </p:txBody>
      </p:sp>
      <p:pic>
        <p:nvPicPr>
          <p:cNvPr id="5" name="Image 4" descr="Une image contenant texte, ligne, Police, capture d’écran&#10;&#10;Le contenu généré par l’IA peut être incorrect.">
            <a:extLst>
              <a:ext uri="{FF2B5EF4-FFF2-40B4-BE49-F238E27FC236}">
                <a16:creationId xmlns:a16="http://schemas.microsoft.com/office/drawing/2014/main" id="{775EC0FD-99A2-6259-7AAB-C6CE0F88706C}"/>
              </a:ext>
            </a:extLst>
          </p:cNvPr>
          <p:cNvPicPr>
            <a:picLocks noChangeAspect="1"/>
          </p:cNvPicPr>
          <p:nvPr/>
        </p:nvPicPr>
        <p:blipFill>
          <a:blip r:embed="rId2"/>
          <a:stretch>
            <a:fillRect/>
          </a:stretch>
        </p:blipFill>
        <p:spPr>
          <a:xfrm>
            <a:off x="1756833" y="1174274"/>
            <a:ext cx="8678334" cy="711140"/>
          </a:xfrm>
          <a:prstGeom prst="rect">
            <a:avLst/>
          </a:prstGeom>
          <a:ln>
            <a:solidFill>
              <a:schemeClr val="tx1"/>
            </a:solidFill>
          </a:ln>
        </p:spPr>
      </p:pic>
      <p:sp>
        <p:nvSpPr>
          <p:cNvPr id="6" name="Rectangle : coins arrondis 5">
            <a:extLst>
              <a:ext uri="{FF2B5EF4-FFF2-40B4-BE49-F238E27FC236}">
                <a16:creationId xmlns:a16="http://schemas.microsoft.com/office/drawing/2014/main" id="{0F1B18E5-D7D7-80D6-3730-E8BF4F71F983}"/>
              </a:ext>
            </a:extLst>
          </p:cNvPr>
          <p:cNvSpPr/>
          <p:nvPr/>
        </p:nvSpPr>
        <p:spPr>
          <a:xfrm>
            <a:off x="2164861" y="1174274"/>
            <a:ext cx="1340991" cy="462877"/>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spTree>
    <p:extLst>
      <p:ext uri="{BB962C8B-B14F-4D97-AF65-F5344CB8AC3E}">
        <p14:creationId xmlns:p14="http://schemas.microsoft.com/office/powerpoint/2010/main" val="278071845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C00E777-B2F0-42AB-0D32-29D54EA7A097}"/>
              </a:ext>
            </a:extLst>
          </p:cNvPr>
          <p:cNvSpPr>
            <a:spLocks noGrp="1"/>
          </p:cNvSpPr>
          <p:nvPr>
            <p:ph type="sldNum" sz="quarter" idx="12"/>
          </p:nvPr>
        </p:nvSpPr>
        <p:spPr/>
        <p:txBody>
          <a:bodyPr/>
          <a:lstStyle/>
          <a:p>
            <a:fld id="{19329706-12B3-8F4C-9CA9-063F8C6A2AC6}" type="slidenum">
              <a:rPr lang="fr-FR" smtClean="0"/>
              <a:t>120</a:t>
            </a:fld>
            <a:endParaRPr lang="fr-FR"/>
          </a:p>
        </p:txBody>
      </p:sp>
      <p:sp>
        <p:nvSpPr>
          <p:cNvPr id="9" name="Google Shape;223;p2">
            <a:extLst>
              <a:ext uri="{FF2B5EF4-FFF2-40B4-BE49-F238E27FC236}">
                <a16:creationId xmlns:a16="http://schemas.microsoft.com/office/drawing/2014/main" id="{87301957-B61B-84C6-83C2-B14CD1AE1DF0}"/>
              </a:ext>
            </a:extLst>
          </p:cNvPr>
          <p:cNvSpPr txBox="1">
            <a:spLocks/>
          </p:cNvSpPr>
          <p:nvPr/>
        </p:nvSpPr>
        <p:spPr>
          <a:xfrm>
            <a:off x="6096000" y="3096749"/>
            <a:ext cx="5622328" cy="3504076"/>
          </a:xfrm>
          <a:prstGeom prst="rect">
            <a:avLst/>
          </a:prstGeom>
          <a:noFill/>
          <a:ln>
            <a:noFill/>
          </a:ln>
        </p:spPr>
        <p:txBody>
          <a:bodyPr spcFirstLastPara="1" vert="horz" wrap="square" lIns="91425" tIns="45700" rIns="91425" bIns="45700" rtlCol="0" anchor="ctr" anchorCtr="0">
            <a:noAutofit/>
          </a:bodyPr>
          <a:lstStyle>
            <a:lvl1pPr algn="r" defTabSz="457178" rtl="0" eaLnBrk="1" latinLnBrk="0" hangingPunct="1">
              <a:spcBef>
                <a:spcPct val="0"/>
              </a:spcBef>
              <a:buNone/>
              <a:defRPr sz="4800" b="1" kern="1200">
                <a:solidFill>
                  <a:srgbClr val="00707F"/>
                </a:solidFill>
                <a:latin typeface="Calibri"/>
                <a:ea typeface="+mj-ea"/>
                <a:cs typeface="Calibri"/>
              </a:defRPr>
            </a:lvl1pPr>
          </a:lstStyle>
          <a:p>
            <a:pPr>
              <a:buClr>
                <a:srgbClr val="00707F"/>
              </a:buClr>
              <a:buSzPts val="2800"/>
            </a:pPr>
            <a:r>
              <a:rPr lang="fr-FR" sz="2500" b="0" dirty="0">
                <a:solidFill>
                  <a:schemeClr val="bg1">
                    <a:lumMod val="65000"/>
                  </a:schemeClr>
                </a:solidFill>
              </a:rPr>
              <a:t>Navigation dans Alma</a:t>
            </a:r>
            <a:br>
              <a:rPr lang="fr-FR" sz="2500" dirty="0"/>
            </a:br>
            <a:r>
              <a:rPr lang="fr-FR" sz="2500" b="0" dirty="0">
                <a:solidFill>
                  <a:schemeClr val="bg1">
                    <a:lumMod val="65000"/>
                  </a:schemeClr>
                </a:solidFill>
              </a:rPr>
              <a:t>Notions fondamentales</a:t>
            </a:r>
            <a:br>
              <a:rPr lang="fr-FR" sz="2500" b="0" dirty="0">
                <a:solidFill>
                  <a:schemeClr val="bg1">
                    <a:lumMod val="65000"/>
                  </a:schemeClr>
                </a:solidFill>
              </a:rPr>
            </a:br>
            <a:r>
              <a:rPr lang="fr-FR" sz="2500" b="0" dirty="0">
                <a:solidFill>
                  <a:schemeClr val="bg1">
                    <a:lumMod val="65000"/>
                  </a:schemeClr>
                </a:solidFill>
              </a:rPr>
              <a:t>Fiche d’un lecteur</a:t>
            </a:r>
            <a:br>
              <a:rPr lang="fr-FR" sz="2500" b="0" dirty="0">
                <a:solidFill>
                  <a:schemeClr val="bg1">
                    <a:lumMod val="65000"/>
                  </a:schemeClr>
                </a:solidFill>
              </a:rPr>
            </a:br>
            <a:r>
              <a:rPr lang="fr-FR" sz="2500" b="0" dirty="0">
                <a:solidFill>
                  <a:schemeClr val="bg1">
                    <a:lumMod val="65000"/>
                  </a:schemeClr>
                </a:solidFill>
              </a:rPr>
              <a:t>Prêts</a:t>
            </a:r>
            <a:br>
              <a:rPr lang="fr-FR" sz="2500" b="0" dirty="0">
                <a:solidFill>
                  <a:schemeClr val="bg1">
                    <a:lumMod val="65000"/>
                  </a:schemeClr>
                </a:solidFill>
              </a:rPr>
            </a:br>
            <a:r>
              <a:rPr lang="fr-FR" sz="2500" b="0" dirty="0">
                <a:solidFill>
                  <a:schemeClr val="bg1">
                    <a:lumMod val="65000"/>
                  </a:schemeClr>
                </a:solidFill>
              </a:rPr>
              <a:t>Retours</a:t>
            </a:r>
          </a:p>
          <a:p>
            <a:pPr>
              <a:buClr>
                <a:srgbClr val="00707F"/>
              </a:buClr>
              <a:buSzPts val="2800"/>
            </a:pPr>
            <a:r>
              <a:rPr lang="fr-FR" sz="2500" b="0" dirty="0">
                <a:solidFill>
                  <a:schemeClr val="bg1">
                    <a:lumMod val="65000"/>
                  </a:schemeClr>
                </a:solidFill>
              </a:rPr>
              <a:t>Amendes et frais</a:t>
            </a:r>
          </a:p>
          <a:p>
            <a:pPr>
              <a:buClr>
                <a:srgbClr val="00707F"/>
              </a:buClr>
              <a:buSzPts val="2800"/>
            </a:pPr>
            <a:r>
              <a:rPr lang="fr-FR" sz="2500" i="1" dirty="0" err="1"/>
              <a:t>Requests</a:t>
            </a:r>
            <a:br>
              <a:rPr lang="fr-FR" sz="2500" dirty="0"/>
            </a:br>
            <a:r>
              <a:rPr lang="fr-FR" sz="2500" b="0" dirty="0">
                <a:solidFill>
                  <a:schemeClr val="bg1">
                    <a:lumMod val="65000"/>
                  </a:schemeClr>
                </a:solidFill>
              </a:rPr>
              <a:t>Personnalisation de l’affichage</a:t>
            </a:r>
          </a:p>
          <a:p>
            <a:pPr>
              <a:buClr>
                <a:srgbClr val="00707F"/>
              </a:buClr>
              <a:buSzPts val="2800"/>
            </a:pPr>
            <a:r>
              <a:rPr lang="fr-FR" sz="2500" b="0" dirty="0">
                <a:solidFill>
                  <a:schemeClr val="bg1">
                    <a:lumMod val="65000"/>
                  </a:schemeClr>
                </a:solidFill>
              </a:rPr>
              <a:t>Outils supplémentaires</a:t>
            </a:r>
            <a:endParaRPr lang="fr-FR" sz="2500" dirty="0"/>
          </a:p>
        </p:txBody>
      </p:sp>
      <p:pic>
        <p:nvPicPr>
          <p:cNvPr id="12" name="Graphique 11" descr="Flèche : courbe légère avec un remplissage uni">
            <a:extLst>
              <a:ext uri="{FF2B5EF4-FFF2-40B4-BE49-F238E27FC236}">
                <a16:creationId xmlns:a16="http://schemas.microsoft.com/office/drawing/2014/main" id="{36A24029-A05C-B06B-D7B8-90C25BF5575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946846" y="5429250"/>
            <a:ext cx="426308" cy="426308"/>
          </a:xfrm>
          <a:prstGeom prst="rect">
            <a:avLst/>
          </a:prstGeom>
        </p:spPr>
      </p:pic>
    </p:spTree>
    <p:extLst>
      <p:ext uri="{BB962C8B-B14F-4D97-AF65-F5344CB8AC3E}">
        <p14:creationId xmlns:p14="http://schemas.microsoft.com/office/powerpoint/2010/main" val="128951992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C04165-3953-FA49-90F8-2ACEF9A9A28A}"/>
              </a:ext>
            </a:extLst>
          </p:cNvPr>
          <p:cNvSpPr>
            <a:spLocks noGrp="1"/>
          </p:cNvSpPr>
          <p:nvPr>
            <p:ph type="title"/>
          </p:nvPr>
        </p:nvSpPr>
        <p:spPr/>
        <p:txBody>
          <a:bodyPr/>
          <a:lstStyle/>
          <a:p>
            <a:r>
              <a:rPr lang="fr-FR" sz="3600" b="0" i="1">
                <a:solidFill>
                  <a:srgbClr val="00707F"/>
                </a:solidFill>
                <a:latin typeface="Calibri"/>
                <a:ea typeface="Calibri"/>
                <a:cs typeface="Calibri"/>
                <a:sym typeface="Calibri"/>
              </a:rPr>
              <a:t>Manage Patron Services</a:t>
            </a:r>
            <a:r>
              <a:rPr lang="fr-FR" sz="3600" b="0" i="0">
                <a:solidFill>
                  <a:srgbClr val="00707F"/>
                </a:solidFill>
                <a:latin typeface="Calibri"/>
                <a:ea typeface="Calibri"/>
                <a:cs typeface="Calibri"/>
                <a:sym typeface="Calibri"/>
              </a:rPr>
              <a:t> &gt; Menu latéral &gt; </a:t>
            </a:r>
            <a:r>
              <a:rPr lang="fr-FR" i="1" err="1">
                <a:ea typeface="Calibri"/>
                <a:sym typeface="Calibri"/>
              </a:rPr>
              <a:t>Requests</a:t>
            </a:r>
            <a:endParaRPr lang="fr-FR"/>
          </a:p>
        </p:txBody>
      </p:sp>
      <p:sp>
        <p:nvSpPr>
          <p:cNvPr id="3" name="Espace réservé du contenu 2">
            <a:extLst>
              <a:ext uri="{FF2B5EF4-FFF2-40B4-BE49-F238E27FC236}">
                <a16:creationId xmlns:a16="http://schemas.microsoft.com/office/drawing/2014/main" id="{5544FB25-4853-9F71-090B-8D96DA84E4CF}"/>
              </a:ext>
            </a:extLst>
          </p:cNvPr>
          <p:cNvSpPr>
            <a:spLocks noGrp="1"/>
          </p:cNvSpPr>
          <p:nvPr>
            <p:ph idx="1"/>
          </p:nvPr>
        </p:nvSpPr>
        <p:spPr>
          <a:xfrm>
            <a:off x="609600" y="1174273"/>
            <a:ext cx="10972800" cy="5547209"/>
          </a:xfrm>
        </p:spPr>
        <p:txBody>
          <a:bodyPr>
            <a:normAutofit fontScale="92500" lnSpcReduction="20000"/>
          </a:bodyPr>
          <a:lstStyle/>
          <a:p>
            <a:endParaRPr lang="fr-FR"/>
          </a:p>
          <a:p>
            <a:endParaRPr lang="fr-FR"/>
          </a:p>
          <a:p>
            <a:endParaRPr lang="fr-FR"/>
          </a:p>
          <a:p>
            <a:endParaRPr lang="fr-FR"/>
          </a:p>
          <a:p>
            <a:endParaRPr lang="fr-FR"/>
          </a:p>
          <a:p>
            <a:endParaRPr lang="fr-FR"/>
          </a:p>
          <a:p>
            <a:endParaRPr lang="fr-FR"/>
          </a:p>
          <a:p>
            <a:endParaRPr lang="fr-FR"/>
          </a:p>
          <a:p>
            <a:endParaRPr lang="fr-FR"/>
          </a:p>
          <a:p>
            <a:endParaRPr lang="fr-FR"/>
          </a:p>
          <a:p>
            <a:endParaRPr lang="fr-FR"/>
          </a:p>
          <a:p>
            <a:pPr marL="0" indent="0">
              <a:buNone/>
            </a:pPr>
            <a:endParaRPr lang="fr-FR"/>
          </a:p>
          <a:p>
            <a:r>
              <a:rPr lang="fr-FR"/>
              <a:t>Visualiser les </a:t>
            </a:r>
            <a:r>
              <a:rPr lang="fr-FR" i="1" err="1"/>
              <a:t>requests</a:t>
            </a:r>
            <a:r>
              <a:rPr lang="fr-FR"/>
              <a:t> d’un lecteur :</a:t>
            </a:r>
          </a:p>
          <a:p>
            <a:pPr marL="571463" lvl="1" indent="-285750"/>
            <a:r>
              <a:rPr lang="fr-FR" i="1"/>
              <a:t>Workflow </a:t>
            </a:r>
            <a:r>
              <a:rPr lang="fr-FR" i="1" err="1"/>
              <a:t>step</a:t>
            </a:r>
            <a:r>
              <a:rPr lang="fr-FR" i="1"/>
              <a:t> </a:t>
            </a:r>
            <a:r>
              <a:rPr lang="fr-FR"/>
              <a:t>: informe de l’état de traitement de la </a:t>
            </a:r>
            <a:r>
              <a:rPr lang="fr-FR" i="1" err="1"/>
              <a:t>request</a:t>
            </a:r>
            <a:r>
              <a:rPr lang="fr-FR"/>
              <a:t> (</a:t>
            </a:r>
            <a:r>
              <a:rPr lang="fr-FR" i="1"/>
              <a:t>on </a:t>
            </a:r>
            <a:r>
              <a:rPr lang="fr-FR" i="1" err="1"/>
              <a:t>hold</a:t>
            </a:r>
            <a:r>
              <a:rPr lang="fr-FR" i="1"/>
              <a:t> shelf, not </a:t>
            </a:r>
            <a:r>
              <a:rPr lang="fr-FR" i="1" err="1"/>
              <a:t>started</a:t>
            </a:r>
            <a:r>
              <a:rPr lang="fr-FR" i="1"/>
              <a:t>, </a:t>
            </a:r>
            <a:r>
              <a:rPr lang="fr-FR" i="1" err="1"/>
              <a:t>digitize</a:t>
            </a:r>
            <a:r>
              <a:rPr lang="fr-FR" i="1"/>
              <a:t> item, pickup </a:t>
            </a:r>
            <a:r>
              <a:rPr lang="fr-FR" i="1" err="1"/>
              <a:t>from</a:t>
            </a:r>
            <a:r>
              <a:rPr lang="fr-FR" i="1"/>
              <a:t> shelf, transit item</a:t>
            </a:r>
            <a:r>
              <a:rPr lang="fr-FR"/>
              <a:t>)</a:t>
            </a:r>
          </a:p>
          <a:p>
            <a:pPr marL="285713" lvl="1" indent="0">
              <a:buNone/>
            </a:pPr>
            <a:r>
              <a:rPr lang="fr-FR"/>
              <a:t>	   Ces informations sont aussi mentionnées en couleur</a:t>
            </a:r>
          </a:p>
          <a:p>
            <a:pPr marL="571463" lvl="1" indent="-285750"/>
            <a:r>
              <a:rPr lang="fr-FR" i="1"/>
              <a:t>Place in queue </a:t>
            </a:r>
            <a:r>
              <a:rPr lang="fr-FR"/>
              <a:t>: place dans la file d’attente</a:t>
            </a:r>
          </a:p>
          <a:p>
            <a:pPr marL="971492" lvl="2" indent="-285750"/>
            <a:r>
              <a:rPr lang="fr-FR"/>
              <a:t>0 : aucune autre </a:t>
            </a:r>
            <a:r>
              <a:rPr lang="fr-FR" i="1" err="1"/>
              <a:t>request</a:t>
            </a:r>
            <a:r>
              <a:rPr lang="fr-FR"/>
              <a:t> n'est présente dans la file d'attente</a:t>
            </a:r>
          </a:p>
          <a:p>
            <a:pPr marL="971492" lvl="2" indent="-285750"/>
            <a:r>
              <a:rPr lang="fr-FR"/>
              <a:t>&lt;autre nombre&gt; : nombre de </a:t>
            </a:r>
            <a:r>
              <a:rPr lang="fr-FR" i="1" err="1"/>
              <a:t>requests</a:t>
            </a:r>
            <a:r>
              <a:rPr lang="fr-FR"/>
              <a:t> pour l'exemplaire dans la file d'attente, cette </a:t>
            </a:r>
            <a:r>
              <a:rPr lang="fr-FR" i="1" err="1"/>
              <a:t>request</a:t>
            </a:r>
            <a:r>
              <a:rPr lang="fr-FR"/>
              <a:t> comprise</a:t>
            </a:r>
          </a:p>
        </p:txBody>
      </p:sp>
      <p:sp>
        <p:nvSpPr>
          <p:cNvPr id="4" name="Espace réservé du numéro de diapositive 3">
            <a:extLst>
              <a:ext uri="{FF2B5EF4-FFF2-40B4-BE49-F238E27FC236}">
                <a16:creationId xmlns:a16="http://schemas.microsoft.com/office/drawing/2014/main" id="{FCC9EA7C-10A3-5868-1ABA-7147C9BF5AB4}"/>
              </a:ext>
            </a:extLst>
          </p:cNvPr>
          <p:cNvSpPr>
            <a:spLocks noGrp="1"/>
          </p:cNvSpPr>
          <p:nvPr>
            <p:ph type="sldNum" sz="quarter" idx="12"/>
          </p:nvPr>
        </p:nvSpPr>
        <p:spPr/>
        <p:txBody>
          <a:bodyPr/>
          <a:lstStyle/>
          <a:p>
            <a:fld id="{19329706-12B3-8F4C-9CA9-063F8C6A2AC6}" type="slidenum">
              <a:rPr lang="fr-FR" smtClean="0"/>
              <a:t>121</a:t>
            </a:fld>
            <a:endParaRPr lang="fr-FR"/>
          </a:p>
        </p:txBody>
      </p:sp>
      <p:pic>
        <p:nvPicPr>
          <p:cNvPr id="5" name="Image 4" descr="Une image contenant texte, logiciel, Icône d’ordinateur, Page web&#10;&#10;Le contenu généré par l’IA peut être incorrect.">
            <a:extLst>
              <a:ext uri="{FF2B5EF4-FFF2-40B4-BE49-F238E27FC236}">
                <a16:creationId xmlns:a16="http://schemas.microsoft.com/office/drawing/2014/main" id="{A2E682D4-1896-CA2A-C0E5-58083784CD50}"/>
              </a:ext>
            </a:extLst>
          </p:cNvPr>
          <p:cNvPicPr>
            <a:picLocks noChangeAspect="1"/>
          </p:cNvPicPr>
          <p:nvPr/>
        </p:nvPicPr>
        <p:blipFill>
          <a:blip r:embed="rId2"/>
          <a:stretch>
            <a:fillRect/>
          </a:stretch>
        </p:blipFill>
        <p:spPr>
          <a:xfrm>
            <a:off x="2077298" y="1033921"/>
            <a:ext cx="7827855" cy="3471562"/>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cxnSp>
        <p:nvCxnSpPr>
          <p:cNvPr id="6" name="Connecteur droit 5">
            <a:extLst>
              <a:ext uri="{FF2B5EF4-FFF2-40B4-BE49-F238E27FC236}">
                <a16:creationId xmlns:a16="http://schemas.microsoft.com/office/drawing/2014/main" id="{DCDEC591-E4E9-A3B4-26E1-FF0B84D0E255}"/>
              </a:ext>
            </a:extLst>
          </p:cNvPr>
          <p:cNvCxnSpPr>
            <a:cxnSpLocks/>
          </p:cNvCxnSpPr>
          <p:nvPr/>
        </p:nvCxnSpPr>
        <p:spPr>
          <a:xfrm flipH="1">
            <a:off x="7306925" y="1741312"/>
            <a:ext cx="125011" cy="35465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7" name="Image 6" descr="Une image contenant texte, Police, capture d’écran, blanc&#10;&#10;Le contenu généré par l’IA peut être incorrect.">
            <a:extLst>
              <a:ext uri="{FF2B5EF4-FFF2-40B4-BE49-F238E27FC236}">
                <a16:creationId xmlns:a16="http://schemas.microsoft.com/office/drawing/2014/main" id="{A50E0813-4287-6ACB-41EF-EF21727CCE9B}"/>
              </a:ext>
            </a:extLst>
          </p:cNvPr>
          <p:cNvPicPr>
            <a:picLocks noChangeAspect="1"/>
          </p:cNvPicPr>
          <p:nvPr/>
        </p:nvPicPr>
        <p:blipFill>
          <a:blip r:embed="rId3"/>
          <a:stretch>
            <a:fillRect/>
          </a:stretch>
        </p:blipFill>
        <p:spPr>
          <a:xfrm>
            <a:off x="6286446" y="2165540"/>
            <a:ext cx="1314556" cy="895541"/>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cxnSp>
        <p:nvCxnSpPr>
          <p:cNvPr id="8" name="Connecteur droit 7">
            <a:extLst>
              <a:ext uri="{FF2B5EF4-FFF2-40B4-BE49-F238E27FC236}">
                <a16:creationId xmlns:a16="http://schemas.microsoft.com/office/drawing/2014/main" id="{7C560764-1301-59C7-2FED-2C5717A52942}"/>
              </a:ext>
            </a:extLst>
          </p:cNvPr>
          <p:cNvCxnSpPr/>
          <p:nvPr/>
        </p:nvCxnSpPr>
        <p:spPr>
          <a:xfrm>
            <a:off x="5889764" y="1761190"/>
            <a:ext cx="581025"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9" name="Rectangle : coins arrondis 8">
            <a:extLst>
              <a:ext uri="{FF2B5EF4-FFF2-40B4-BE49-F238E27FC236}">
                <a16:creationId xmlns:a16="http://schemas.microsoft.com/office/drawing/2014/main" id="{277B9C60-69D7-2713-4776-A7C3A4BE0D3A}"/>
              </a:ext>
            </a:extLst>
          </p:cNvPr>
          <p:cNvSpPr/>
          <p:nvPr/>
        </p:nvSpPr>
        <p:spPr>
          <a:xfrm>
            <a:off x="3624660" y="2232310"/>
            <a:ext cx="1114425" cy="381000"/>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 coins arrondis 9">
            <a:extLst>
              <a:ext uri="{FF2B5EF4-FFF2-40B4-BE49-F238E27FC236}">
                <a16:creationId xmlns:a16="http://schemas.microsoft.com/office/drawing/2014/main" id="{6B8B519F-3679-20CF-6B7F-AB2694CA1434}"/>
              </a:ext>
            </a:extLst>
          </p:cNvPr>
          <p:cNvSpPr/>
          <p:nvPr/>
        </p:nvSpPr>
        <p:spPr>
          <a:xfrm>
            <a:off x="8400211" y="2153582"/>
            <a:ext cx="1209675" cy="370957"/>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 coins arrondis 10">
            <a:extLst>
              <a:ext uri="{FF2B5EF4-FFF2-40B4-BE49-F238E27FC236}">
                <a16:creationId xmlns:a16="http://schemas.microsoft.com/office/drawing/2014/main" id="{32B6F8F6-19B9-29E0-04BA-BCF2DE23D260}"/>
              </a:ext>
            </a:extLst>
          </p:cNvPr>
          <p:cNvSpPr/>
          <p:nvPr/>
        </p:nvSpPr>
        <p:spPr>
          <a:xfrm>
            <a:off x="2134216" y="1978303"/>
            <a:ext cx="1036368" cy="206287"/>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Google Shape;675;p44">
            <a:extLst>
              <a:ext uri="{FF2B5EF4-FFF2-40B4-BE49-F238E27FC236}">
                <a16:creationId xmlns:a16="http://schemas.microsoft.com/office/drawing/2014/main" id="{45F54C4C-AC8C-781B-93BD-1B8F8EEA1319}"/>
              </a:ext>
            </a:extLst>
          </p:cNvPr>
          <p:cNvSpPr/>
          <p:nvPr/>
        </p:nvSpPr>
        <p:spPr>
          <a:xfrm rot="16200000">
            <a:off x="7312460" y="1487636"/>
            <a:ext cx="268800" cy="238550"/>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dk1"/>
              </a:buClr>
              <a:buSzPts val="1800"/>
            </a:pPr>
            <a:endParaRPr>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96981175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AA16087-4B13-FFB1-5748-24D803427F2B}"/>
              </a:ext>
            </a:extLst>
          </p:cNvPr>
          <p:cNvSpPr>
            <a:spLocks noGrp="1"/>
          </p:cNvSpPr>
          <p:nvPr>
            <p:ph type="sldNum" sz="quarter" idx="12"/>
          </p:nvPr>
        </p:nvSpPr>
        <p:spPr/>
        <p:txBody>
          <a:bodyPr/>
          <a:lstStyle/>
          <a:p>
            <a:fld id="{19329706-12B3-8F4C-9CA9-063F8C6A2AC6}" type="slidenum">
              <a:rPr lang="fr-FR" smtClean="0"/>
              <a:t>122</a:t>
            </a:fld>
            <a:endParaRPr lang="fr-FR"/>
          </a:p>
        </p:txBody>
      </p:sp>
      <p:sp>
        <p:nvSpPr>
          <p:cNvPr id="3" name="Titre 2">
            <a:extLst>
              <a:ext uri="{FF2B5EF4-FFF2-40B4-BE49-F238E27FC236}">
                <a16:creationId xmlns:a16="http://schemas.microsoft.com/office/drawing/2014/main" id="{9B2C171A-C9D8-88EF-6F8D-AA71C2273C4F}"/>
              </a:ext>
            </a:extLst>
          </p:cNvPr>
          <p:cNvSpPr>
            <a:spLocks noGrp="1"/>
          </p:cNvSpPr>
          <p:nvPr>
            <p:ph type="title"/>
          </p:nvPr>
        </p:nvSpPr>
        <p:spPr/>
        <p:txBody>
          <a:bodyPr/>
          <a:lstStyle/>
          <a:p>
            <a:r>
              <a:rPr lang="fr-BE" sz="4000" dirty="0"/>
              <a:t>Les </a:t>
            </a:r>
            <a:r>
              <a:rPr lang="fr-BE" sz="4000" i="1" dirty="0"/>
              <a:t>Patron </a:t>
            </a:r>
            <a:r>
              <a:rPr lang="fr-BE" sz="4000" i="1" dirty="0" err="1"/>
              <a:t>physical</a:t>
            </a:r>
            <a:r>
              <a:rPr lang="fr-BE" sz="4000" i="1" dirty="0"/>
              <a:t> item </a:t>
            </a:r>
            <a:r>
              <a:rPr lang="fr-BE" sz="4000" i="1" dirty="0" err="1"/>
              <a:t>requests</a:t>
            </a:r>
            <a:endParaRPr lang="fr-FR" sz="4000" dirty="0"/>
          </a:p>
        </p:txBody>
      </p:sp>
    </p:spTree>
    <p:extLst>
      <p:ext uri="{BB962C8B-B14F-4D97-AF65-F5344CB8AC3E}">
        <p14:creationId xmlns:p14="http://schemas.microsoft.com/office/powerpoint/2010/main" val="79140438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955711-B71B-4B06-36DB-E4FEC236A61E}"/>
              </a:ext>
            </a:extLst>
          </p:cNvPr>
          <p:cNvSpPr>
            <a:spLocks noGrp="1"/>
          </p:cNvSpPr>
          <p:nvPr>
            <p:ph type="title"/>
          </p:nvPr>
        </p:nvSpPr>
        <p:spPr/>
        <p:txBody>
          <a:bodyPr/>
          <a:lstStyle/>
          <a:p>
            <a:r>
              <a:rPr lang="en-US" dirty="0" err="1"/>
              <a:t>Définition</a:t>
            </a:r>
            <a:endParaRPr lang="fr-FR" dirty="0"/>
          </a:p>
        </p:txBody>
      </p:sp>
      <p:sp>
        <p:nvSpPr>
          <p:cNvPr id="3" name="Espace réservé du contenu 2">
            <a:extLst>
              <a:ext uri="{FF2B5EF4-FFF2-40B4-BE49-F238E27FC236}">
                <a16:creationId xmlns:a16="http://schemas.microsoft.com/office/drawing/2014/main" id="{8B8C1EB6-F98C-88A6-71FA-3A73455413B2}"/>
              </a:ext>
            </a:extLst>
          </p:cNvPr>
          <p:cNvSpPr>
            <a:spLocks noGrp="1"/>
          </p:cNvSpPr>
          <p:nvPr>
            <p:ph idx="1"/>
          </p:nvPr>
        </p:nvSpPr>
        <p:spPr/>
        <p:txBody>
          <a:bodyPr/>
          <a:lstStyle/>
          <a:p>
            <a:r>
              <a:rPr lang="en-US" dirty="0"/>
              <a:t>Une </a:t>
            </a:r>
            <a:r>
              <a:rPr lang="en-US" i="1" dirty="0"/>
              <a:t>Patron physical item request </a:t>
            </a:r>
            <a:r>
              <a:rPr lang="en-US" dirty="0" err="1"/>
              <a:t>est</a:t>
            </a:r>
            <a:r>
              <a:rPr lang="en-US" dirty="0"/>
              <a:t> la </a:t>
            </a:r>
            <a:r>
              <a:rPr lang="en-US" dirty="0" err="1"/>
              <a:t>demande</a:t>
            </a:r>
            <a:r>
              <a:rPr lang="en-US" dirty="0"/>
              <a:t> de </a:t>
            </a:r>
            <a:r>
              <a:rPr lang="en-US" dirty="0" err="1"/>
              <a:t>réservation</a:t>
            </a:r>
            <a:r>
              <a:rPr lang="en-US" dirty="0"/>
              <a:t> d’un document par un </a:t>
            </a:r>
            <a:r>
              <a:rPr lang="en-US" dirty="0" err="1"/>
              <a:t>usager</a:t>
            </a:r>
            <a:r>
              <a:rPr lang="en-US" dirty="0"/>
              <a:t>. La </a:t>
            </a:r>
            <a:r>
              <a:rPr lang="en-US" dirty="0" err="1"/>
              <a:t>demande</a:t>
            </a:r>
            <a:r>
              <a:rPr lang="en-US" dirty="0"/>
              <a:t> </a:t>
            </a:r>
            <a:r>
              <a:rPr lang="en-US" dirty="0" err="1"/>
              <a:t>peut</a:t>
            </a:r>
            <a:r>
              <a:rPr lang="en-US" dirty="0"/>
              <a:t> </a:t>
            </a:r>
            <a:r>
              <a:rPr lang="en-US" dirty="0" err="1"/>
              <a:t>être</a:t>
            </a:r>
            <a:r>
              <a:rPr lang="en-US" dirty="0"/>
              <a:t> </a:t>
            </a:r>
            <a:r>
              <a:rPr lang="en-US" dirty="0" err="1"/>
              <a:t>effectuée</a:t>
            </a:r>
            <a:r>
              <a:rPr lang="en-US" dirty="0"/>
              <a:t> :</a:t>
            </a:r>
          </a:p>
          <a:p>
            <a:pPr lvl="1"/>
            <a:r>
              <a:rPr lang="fr-FR" dirty="0"/>
              <a:t>par le lecteur, depuis les Collections ULiège</a:t>
            </a:r>
          </a:p>
          <a:p>
            <a:pPr lvl="1"/>
            <a:r>
              <a:rPr lang="fr-FR" dirty="0"/>
              <a:t>par un documentaliste, pour le lecteur, depuis Alma</a:t>
            </a:r>
          </a:p>
          <a:p>
            <a:pPr lvl="1"/>
            <a:endParaRPr lang="fr-FR" dirty="0"/>
          </a:p>
          <a:p>
            <a:pPr lvl="1"/>
            <a:endParaRPr lang="fr-FR" dirty="0"/>
          </a:p>
          <a:p>
            <a:r>
              <a:rPr lang="en-US" dirty="0"/>
              <a:t>Le document sera </a:t>
            </a:r>
            <a:r>
              <a:rPr lang="en-US" dirty="0" err="1"/>
              <a:t>consulté</a:t>
            </a:r>
            <a:r>
              <a:rPr lang="en-US" dirty="0"/>
              <a:t> </a:t>
            </a:r>
            <a:r>
              <a:rPr lang="en-US" dirty="0" err="1"/>
              <a:t>ou</a:t>
            </a:r>
            <a:r>
              <a:rPr lang="en-US" dirty="0"/>
              <a:t> </a:t>
            </a:r>
            <a:r>
              <a:rPr lang="en-US" dirty="0" err="1"/>
              <a:t>emprunté</a:t>
            </a:r>
            <a:r>
              <a:rPr lang="en-US" dirty="0"/>
              <a:t> dans la bibliothèque propriétaire </a:t>
            </a:r>
            <a:r>
              <a:rPr lang="en-US" dirty="0" err="1"/>
              <a:t>ou</a:t>
            </a:r>
            <a:r>
              <a:rPr lang="en-US" dirty="0"/>
              <a:t> dans </a:t>
            </a:r>
            <a:r>
              <a:rPr lang="en-US" dirty="0" err="1"/>
              <a:t>une</a:t>
            </a:r>
            <a:r>
              <a:rPr lang="en-US" dirty="0"/>
              <a:t> des </a:t>
            </a:r>
            <a:r>
              <a:rPr lang="en-US" i="1" dirty="0"/>
              <a:t>pick up locations</a:t>
            </a:r>
            <a:r>
              <a:rPr lang="en-US" dirty="0"/>
              <a:t>.</a:t>
            </a:r>
            <a:endParaRPr lang="fr-FR" dirty="0"/>
          </a:p>
          <a:p>
            <a:pPr lvl="1"/>
            <a:endParaRPr lang="en-US" dirty="0"/>
          </a:p>
          <a:p>
            <a:endParaRPr lang="fr-FR" dirty="0"/>
          </a:p>
        </p:txBody>
      </p:sp>
      <p:sp>
        <p:nvSpPr>
          <p:cNvPr id="4" name="Espace réservé du numéro de diapositive 3">
            <a:extLst>
              <a:ext uri="{FF2B5EF4-FFF2-40B4-BE49-F238E27FC236}">
                <a16:creationId xmlns:a16="http://schemas.microsoft.com/office/drawing/2014/main" id="{B4D577CE-F521-8AFC-8504-9E1461795A70}"/>
              </a:ext>
            </a:extLst>
          </p:cNvPr>
          <p:cNvSpPr>
            <a:spLocks noGrp="1"/>
          </p:cNvSpPr>
          <p:nvPr>
            <p:ph type="sldNum" sz="quarter" idx="12"/>
          </p:nvPr>
        </p:nvSpPr>
        <p:spPr/>
        <p:txBody>
          <a:bodyPr/>
          <a:lstStyle/>
          <a:p>
            <a:fld id="{19329706-12B3-8F4C-9CA9-063F8C6A2AC6}" type="slidenum">
              <a:rPr lang="fr-FR" smtClean="0"/>
              <a:t>123</a:t>
            </a:fld>
            <a:endParaRPr lang="fr-FR"/>
          </a:p>
        </p:txBody>
      </p:sp>
    </p:spTree>
    <p:extLst>
      <p:ext uri="{BB962C8B-B14F-4D97-AF65-F5344CB8AC3E}">
        <p14:creationId xmlns:p14="http://schemas.microsoft.com/office/powerpoint/2010/main" val="266185020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D320C8-F105-1B3D-C5A9-4BF938B7A64B}"/>
              </a:ext>
            </a:extLst>
          </p:cNvPr>
          <p:cNvSpPr>
            <a:spLocks noGrp="1"/>
          </p:cNvSpPr>
          <p:nvPr>
            <p:ph type="title"/>
          </p:nvPr>
        </p:nvSpPr>
        <p:spPr/>
        <p:txBody>
          <a:bodyPr/>
          <a:lstStyle/>
          <a:p>
            <a:r>
              <a:rPr lang="fr-BE" dirty="0"/>
              <a:t>Documents pouvant faire l’objet d’une </a:t>
            </a:r>
            <a:r>
              <a:rPr lang="fr-BE" i="1" dirty="0"/>
              <a:t>Physical </a:t>
            </a:r>
            <a:r>
              <a:rPr lang="fr-BE" i="1" dirty="0" err="1"/>
              <a:t>Request</a:t>
            </a:r>
            <a:endParaRPr lang="fr-FR" dirty="0"/>
          </a:p>
        </p:txBody>
      </p:sp>
      <p:sp>
        <p:nvSpPr>
          <p:cNvPr id="3" name="Espace réservé du contenu 2">
            <a:extLst>
              <a:ext uri="{FF2B5EF4-FFF2-40B4-BE49-F238E27FC236}">
                <a16:creationId xmlns:a16="http://schemas.microsoft.com/office/drawing/2014/main" id="{89DF5582-2AEE-0F0D-EA46-FB07F1EEB48B}"/>
              </a:ext>
            </a:extLst>
          </p:cNvPr>
          <p:cNvSpPr>
            <a:spLocks noGrp="1"/>
          </p:cNvSpPr>
          <p:nvPr>
            <p:ph idx="1"/>
          </p:nvPr>
        </p:nvSpPr>
        <p:spPr/>
        <p:txBody>
          <a:bodyPr/>
          <a:lstStyle/>
          <a:p>
            <a:r>
              <a:rPr lang="fr-BE" dirty="0"/>
              <a:t>Documents dans les types de localisation (</a:t>
            </a:r>
            <a:r>
              <a:rPr lang="fr-BE" i="1" dirty="0" err="1"/>
              <a:t>Fulfillment</a:t>
            </a:r>
            <a:r>
              <a:rPr lang="fr-BE" i="1" dirty="0"/>
              <a:t> </a:t>
            </a:r>
            <a:r>
              <a:rPr lang="fr-BE" i="1" dirty="0" err="1"/>
              <a:t>Units</a:t>
            </a:r>
            <a:r>
              <a:rPr lang="fr-BE" dirty="0"/>
              <a:t>)</a:t>
            </a:r>
          </a:p>
          <a:p>
            <a:pPr lvl="1"/>
            <a:r>
              <a:rPr lang="fr-BE" dirty="0"/>
              <a:t>Emprunt long terme (</a:t>
            </a:r>
            <a:r>
              <a:rPr lang="fr-BE" i="1" dirty="0"/>
              <a:t>Extended</a:t>
            </a:r>
            <a:r>
              <a:rPr lang="fr-BE" dirty="0"/>
              <a:t>)</a:t>
            </a:r>
          </a:p>
          <a:p>
            <a:pPr lvl="1"/>
            <a:r>
              <a:rPr lang="fr-BE" dirty="0"/>
              <a:t>Emprunt normal (</a:t>
            </a:r>
            <a:r>
              <a:rPr lang="fr-BE" i="1" dirty="0"/>
              <a:t>Regular</a:t>
            </a:r>
            <a:r>
              <a:rPr lang="fr-BE" dirty="0"/>
              <a:t>)</a:t>
            </a:r>
          </a:p>
          <a:p>
            <a:pPr lvl="1"/>
            <a:r>
              <a:rPr lang="fr-BE" dirty="0"/>
              <a:t>Consultable sur demande (</a:t>
            </a:r>
            <a:r>
              <a:rPr lang="fr-BE" i="1" dirty="0"/>
              <a:t>Storage</a:t>
            </a:r>
            <a:r>
              <a:rPr lang="fr-BE" dirty="0"/>
              <a:t>)</a:t>
            </a:r>
          </a:p>
          <a:p>
            <a:pPr lvl="1"/>
            <a:r>
              <a:rPr lang="fr-BE" dirty="0"/>
              <a:t>Emprunt court terme (</a:t>
            </a:r>
            <a:r>
              <a:rPr lang="fr-BE" i="1" dirty="0"/>
              <a:t>Short Loan</a:t>
            </a:r>
            <a:r>
              <a:rPr lang="fr-BE" dirty="0"/>
              <a:t>)</a:t>
            </a:r>
          </a:p>
          <a:p>
            <a:pPr lvl="1"/>
            <a:r>
              <a:rPr lang="fr-BE" dirty="0"/>
              <a:t>Magasin à livres – Section B Storage (</a:t>
            </a:r>
            <a:r>
              <a:rPr lang="fr-BE" dirty="0" err="1"/>
              <a:t>MalCons</a:t>
            </a:r>
            <a:r>
              <a:rPr lang="fr-BE" dirty="0"/>
              <a:t>)</a:t>
            </a:r>
          </a:p>
          <a:p>
            <a:pPr lvl="1"/>
            <a:endParaRPr lang="fr-BE" dirty="0"/>
          </a:p>
          <a:p>
            <a:pPr marL="457176" lvl="1" indent="0">
              <a:buNone/>
            </a:pPr>
            <a:endParaRPr lang="fr-BE" dirty="0"/>
          </a:p>
          <a:p>
            <a:r>
              <a:rPr lang="en-US" dirty="0"/>
              <a:t>Documents </a:t>
            </a:r>
            <a:r>
              <a:rPr lang="en-US" dirty="0" err="1"/>
              <a:t>ayant</a:t>
            </a:r>
            <a:r>
              <a:rPr lang="en-US" dirty="0"/>
              <a:t> le </a:t>
            </a:r>
            <a:r>
              <a:rPr lang="en-US" dirty="0" err="1"/>
              <a:t>statut</a:t>
            </a:r>
            <a:r>
              <a:rPr lang="en-US" dirty="0"/>
              <a:t> </a:t>
            </a:r>
            <a:r>
              <a:rPr lang="en-US" dirty="0" err="1"/>
              <a:t>d’exception</a:t>
            </a:r>
            <a:r>
              <a:rPr lang="en-US" dirty="0"/>
              <a:t> (</a:t>
            </a:r>
            <a:r>
              <a:rPr lang="en-US" i="1" dirty="0"/>
              <a:t>Item Policy</a:t>
            </a:r>
            <a:r>
              <a:rPr lang="en-US" dirty="0"/>
              <a:t>)</a:t>
            </a:r>
            <a:endParaRPr lang="fr-BE" dirty="0"/>
          </a:p>
          <a:p>
            <a:pPr lvl="1"/>
            <a:r>
              <a:rPr lang="en-US" dirty="0"/>
              <a:t>Non </a:t>
            </a:r>
            <a:r>
              <a:rPr lang="en-US" dirty="0" err="1"/>
              <a:t>empruntable</a:t>
            </a:r>
            <a:r>
              <a:rPr lang="en-US" dirty="0"/>
              <a:t> (MALSA / PIB)</a:t>
            </a:r>
            <a:endParaRPr lang="fr-BE" i="1" dirty="0"/>
          </a:p>
          <a:p>
            <a:endParaRPr lang="fr-FR" dirty="0"/>
          </a:p>
        </p:txBody>
      </p:sp>
      <p:sp>
        <p:nvSpPr>
          <p:cNvPr id="4" name="Espace réservé du numéro de diapositive 3">
            <a:extLst>
              <a:ext uri="{FF2B5EF4-FFF2-40B4-BE49-F238E27FC236}">
                <a16:creationId xmlns:a16="http://schemas.microsoft.com/office/drawing/2014/main" id="{5ADDE714-D741-1C62-AE56-8EE5761E296D}"/>
              </a:ext>
            </a:extLst>
          </p:cNvPr>
          <p:cNvSpPr>
            <a:spLocks noGrp="1"/>
          </p:cNvSpPr>
          <p:nvPr>
            <p:ph type="sldNum" sz="quarter" idx="12"/>
          </p:nvPr>
        </p:nvSpPr>
        <p:spPr/>
        <p:txBody>
          <a:bodyPr/>
          <a:lstStyle/>
          <a:p>
            <a:fld id="{19329706-12B3-8F4C-9CA9-063F8C6A2AC6}" type="slidenum">
              <a:rPr lang="fr-FR" smtClean="0"/>
              <a:t>124</a:t>
            </a:fld>
            <a:endParaRPr lang="fr-FR"/>
          </a:p>
        </p:txBody>
      </p:sp>
    </p:spTree>
    <p:extLst>
      <p:ext uri="{BB962C8B-B14F-4D97-AF65-F5344CB8AC3E}">
        <p14:creationId xmlns:p14="http://schemas.microsoft.com/office/powerpoint/2010/main" val="185359632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2CF4B4-2845-B692-325A-585C11C54BFD}"/>
              </a:ext>
            </a:extLst>
          </p:cNvPr>
          <p:cNvSpPr>
            <a:spLocks noGrp="1"/>
          </p:cNvSpPr>
          <p:nvPr>
            <p:ph type="title"/>
          </p:nvPr>
        </p:nvSpPr>
        <p:spPr/>
        <p:txBody>
          <a:bodyPr/>
          <a:lstStyle/>
          <a:p>
            <a:r>
              <a:rPr lang="en-US" sz="3300" dirty="0"/>
              <a:t>Documents </a:t>
            </a:r>
            <a:r>
              <a:rPr lang="en-US" sz="3300" dirty="0">
                <a:solidFill>
                  <a:srgbClr val="C00000"/>
                </a:solidFill>
              </a:rPr>
              <a:t>ne</a:t>
            </a:r>
            <a:r>
              <a:rPr lang="en-US" sz="3300" dirty="0"/>
              <a:t> </a:t>
            </a:r>
            <a:r>
              <a:rPr lang="en-US" sz="3300" dirty="0" err="1"/>
              <a:t>pouvant</a:t>
            </a:r>
            <a:r>
              <a:rPr lang="en-US" sz="3300" dirty="0"/>
              <a:t> </a:t>
            </a:r>
            <a:r>
              <a:rPr lang="en-US" sz="3300" dirty="0">
                <a:solidFill>
                  <a:srgbClr val="C00000"/>
                </a:solidFill>
              </a:rPr>
              <a:t>pas</a:t>
            </a:r>
            <a:r>
              <a:rPr lang="en-US" sz="3300" dirty="0"/>
              <a:t> faire </a:t>
            </a:r>
            <a:r>
              <a:rPr lang="en-US" sz="3300" dirty="0" err="1"/>
              <a:t>l’objet</a:t>
            </a:r>
            <a:r>
              <a:rPr lang="en-US" sz="3300" dirty="0"/>
              <a:t> </a:t>
            </a:r>
            <a:r>
              <a:rPr lang="en-US" sz="3300" dirty="0" err="1"/>
              <a:t>d’une</a:t>
            </a:r>
            <a:r>
              <a:rPr lang="en-US" sz="3300" dirty="0"/>
              <a:t> </a:t>
            </a:r>
            <a:r>
              <a:rPr lang="en-US" sz="3300" i="1" dirty="0"/>
              <a:t>Physical Request</a:t>
            </a:r>
            <a:endParaRPr lang="fr-FR" sz="3300" dirty="0"/>
          </a:p>
        </p:txBody>
      </p:sp>
      <p:sp>
        <p:nvSpPr>
          <p:cNvPr id="3" name="Espace réservé du contenu 2">
            <a:extLst>
              <a:ext uri="{FF2B5EF4-FFF2-40B4-BE49-F238E27FC236}">
                <a16:creationId xmlns:a16="http://schemas.microsoft.com/office/drawing/2014/main" id="{0B7752F4-ED07-657A-D5B4-BBF2EF82EF24}"/>
              </a:ext>
            </a:extLst>
          </p:cNvPr>
          <p:cNvSpPr>
            <a:spLocks noGrp="1"/>
          </p:cNvSpPr>
          <p:nvPr>
            <p:ph idx="1"/>
          </p:nvPr>
        </p:nvSpPr>
        <p:spPr/>
        <p:txBody>
          <a:bodyPr/>
          <a:lstStyle/>
          <a:p>
            <a:r>
              <a:rPr lang="fr-BE" dirty="0"/>
              <a:t>Documents dans les types de localisation (</a:t>
            </a:r>
            <a:r>
              <a:rPr lang="fr-BE" i="1" dirty="0" err="1"/>
              <a:t>Fulfillment</a:t>
            </a:r>
            <a:r>
              <a:rPr lang="fr-BE" i="1" dirty="0"/>
              <a:t> Unit</a:t>
            </a:r>
            <a:r>
              <a:rPr lang="fr-BE" dirty="0"/>
              <a:t>)</a:t>
            </a:r>
          </a:p>
          <a:p>
            <a:pPr lvl="1"/>
            <a:r>
              <a:rPr lang="en-US" dirty="0" err="1"/>
              <a:t>Emprunt</a:t>
            </a:r>
            <a:r>
              <a:rPr lang="en-US" dirty="0"/>
              <a:t> un jour (</a:t>
            </a:r>
            <a:r>
              <a:rPr lang="en-US" i="1" dirty="0"/>
              <a:t>Limited</a:t>
            </a:r>
            <a:r>
              <a:rPr lang="en-US" dirty="0"/>
              <a:t>)</a:t>
            </a:r>
          </a:p>
          <a:p>
            <a:pPr lvl="1"/>
            <a:r>
              <a:rPr lang="fr-BE" i="1" dirty="0"/>
              <a:t>Is </a:t>
            </a:r>
            <a:r>
              <a:rPr lang="fr-BE" i="1" dirty="0" err="1"/>
              <a:t>Digitizable</a:t>
            </a:r>
            <a:endParaRPr lang="fr-BE" i="1" dirty="0"/>
          </a:p>
          <a:p>
            <a:endParaRPr lang="en-US" i="1" dirty="0"/>
          </a:p>
          <a:p>
            <a:r>
              <a:rPr lang="fr-BE" dirty="0"/>
              <a:t>Documents dans une localisation </a:t>
            </a:r>
            <a:r>
              <a:rPr lang="fr-BE" u="sng" dirty="0"/>
              <a:t>sans</a:t>
            </a:r>
            <a:r>
              <a:rPr lang="fr-BE" dirty="0"/>
              <a:t> </a:t>
            </a:r>
            <a:r>
              <a:rPr lang="fr-BE" i="1" dirty="0" err="1"/>
              <a:t>Fulfillment</a:t>
            </a:r>
            <a:r>
              <a:rPr lang="fr-BE" i="1" dirty="0"/>
              <a:t> Unit </a:t>
            </a:r>
            <a:r>
              <a:rPr lang="fr-BE" dirty="0"/>
              <a:t>(= consultables uniquement)</a:t>
            </a:r>
          </a:p>
          <a:p>
            <a:endParaRPr lang="fr-FR" i="1" dirty="0"/>
          </a:p>
          <a:p>
            <a:r>
              <a:rPr lang="en-US" dirty="0"/>
              <a:t>Documents </a:t>
            </a:r>
            <a:r>
              <a:rPr lang="en-US" dirty="0" err="1"/>
              <a:t>ayant</a:t>
            </a:r>
            <a:r>
              <a:rPr lang="en-US" dirty="0"/>
              <a:t> les </a:t>
            </a:r>
            <a:r>
              <a:rPr lang="en-US" dirty="0" err="1"/>
              <a:t>statuts</a:t>
            </a:r>
            <a:r>
              <a:rPr lang="en-US" dirty="0"/>
              <a:t> </a:t>
            </a:r>
            <a:r>
              <a:rPr lang="en-US" dirty="0" err="1"/>
              <a:t>d’exception</a:t>
            </a:r>
            <a:r>
              <a:rPr lang="en-US" dirty="0"/>
              <a:t> (</a:t>
            </a:r>
            <a:r>
              <a:rPr lang="en-US" i="1" dirty="0"/>
              <a:t>Item Policies</a:t>
            </a:r>
            <a:r>
              <a:rPr lang="en-US" dirty="0"/>
              <a:t>)</a:t>
            </a:r>
          </a:p>
          <a:p>
            <a:pPr lvl="1"/>
            <a:r>
              <a:rPr lang="en-US" dirty="0"/>
              <a:t>Non consultable </a:t>
            </a:r>
          </a:p>
          <a:p>
            <a:pPr lvl="1"/>
            <a:r>
              <a:rPr lang="en-US" dirty="0" err="1"/>
              <a:t>S’adresser</a:t>
            </a:r>
            <a:r>
              <a:rPr lang="en-US" dirty="0"/>
              <a:t> au service</a:t>
            </a:r>
            <a:endParaRPr lang="en-US" i="1" dirty="0"/>
          </a:p>
        </p:txBody>
      </p:sp>
      <p:sp>
        <p:nvSpPr>
          <p:cNvPr id="4" name="Espace réservé du numéro de diapositive 3">
            <a:extLst>
              <a:ext uri="{FF2B5EF4-FFF2-40B4-BE49-F238E27FC236}">
                <a16:creationId xmlns:a16="http://schemas.microsoft.com/office/drawing/2014/main" id="{5B6BE2EF-EC6B-D89C-B56D-B698CB6C9237}"/>
              </a:ext>
            </a:extLst>
          </p:cNvPr>
          <p:cNvSpPr>
            <a:spLocks noGrp="1"/>
          </p:cNvSpPr>
          <p:nvPr>
            <p:ph type="sldNum" sz="quarter" idx="12"/>
          </p:nvPr>
        </p:nvSpPr>
        <p:spPr/>
        <p:txBody>
          <a:bodyPr/>
          <a:lstStyle/>
          <a:p>
            <a:fld id="{19329706-12B3-8F4C-9CA9-063F8C6A2AC6}" type="slidenum">
              <a:rPr lang="fr-FR" smtClean="0"/>
              <a:t>125</a:t>
            </a:fld>
            <a:endParaRPr lang="fr-FR"/>
          </a:p>
        </p:txBody>
      </p:sp>
    </p:spTree>
    <p:extLst>
      <p:ext uri="{BB962C8B-B14F-4D97-AF65-F5344CB8AC3E}">
        <p14:creationId xmlns:p14="http://schemas.microsoft.com/office/powerpoint/2010/main" val="352455675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3EB1B6-63CD-1DFD-96EC-1919A1CB404D}"/>
              </a:ext>
            </a:extLst>
          </p:cNvPr>
          <p:cNvSpPr>
            <a:spLocks noGrp="1"/>
          </p:cNvSpPr>
          <p:nvPr>
            <p:ph type="title"/>
          </p:nvPr>
        </p:nvSpPr>
        <p:spPr/>
        <p:txBody>
          <a:bodyPr/>
          <a:lstStyle/>
          <a:p>
            <a:r>
              <a:rPr lang="fr-FR" sz="3600" dirty="0">
                <a:solidFill>
                  <a:srgbClr val="00707F"/>
                </a:solidFill>
                <a:latin typeface="Calibri"/>
                <a:ea typeface="Calibri"/>
                <a:cs typeface="Calibri"/>
                <a:sym typeface="Calibri"/>
              </a:rPr>
              <a:t>Traitement des </a:t>
            </a:r>
            <a:r>
              <a:rPr lang="fr-FR" i="1" dirty="0" err="1">
                <a:ea typeface="Calibri"/>
                <a:sym typeface="Calibri"/>
              </a:rPr>
              <a:t>physical</a:t>
            </a:r>
            <a:r>
              <a:rPr lang="fr-FR" i="1" dirty="0">
                <a:ea typeface="Calibri"/>
                <a:sym typeface="Calibri"/>
              </a:rPr>
              <a:t> </a:t>
            </a:r>
            <a:r>
              <a:rPr lang="fr-FR" sz="3600" i="1" dirty="0" err="1">
                <a:solidFill>
                  <a:srgbClr val="00707F"/>
                </a:solidFill>
                <a:latin typeface="Calibri"/>
                <a:ea typeface="Calibri"/>
                <a:cs typeface="Calibri"/>
                <a:sym typeface="Calibri"/>
              </a:rPr>
              <a:t>requests</a:t>
            </a:r>
            <a:r>
              <a:rPr lang="fr-FR" sz="3600" dirty="0">
                <a:solidFill>
                  <a:srgbClr val="00707F"/>
                </a:solidFill>
                <a:latin typeface="Calibri"/>
                <a:ea typeface="Calibri"/>
                <a:cs typeface="Calibri"/>
                <a:sym typeface="Calibri"/>
              </a:rPr>
              <a:t> : </a:t>
            </a:r>
            <a:r>
              <a:rPr lang="fr-FR" sz="3600" i="1" dirty="0">
                <a:solidFill>
                  <a:srgbClr val="00707F"/>
                </a:solidFill>
                <a:latin typeface="Calibri"/>
                <a:ea typeface="Calibri"/>
                <a:cs typeface="Calibri"/>
                <a:sym typeface="Calibri"/>
              </a:rPr>
              <a:t>workflow</a:t>
            </a:r>
            <a:endParaRPr lang="fr-FR" dirty="0"/>
          </a:p>
        </p:txBody>
      </p:sp>
      <p:sp>
        <p:nvSpPr>
          <p:cNvPr id="3" name="Espace réservé du contenu 2">
            <a:extLst>
              <a:ext uri="{FF2B5EF4-FFF2-40B4-BE49-F238E27FC236}">
                <a16:creationId xmlns:a16="http://schemas.microsoft.com/office/drawing/2014/main" id="{F0984B16-15F2-9A53-7FAF-7A80B2A914DE}"/>
              </a:ext>
            </a:extLst>
          </p:cNvPr>
          <p:cNvSpPr>
            <a:spLocks noGrp="1"/>
          </p:cNvSpPr>
          <p:nvPr>
            <p:ph idx="1"/>
          </p:nvPr>
        </p:nvSpPr>
        <p:spPr/>
        <p:txBody>
          <a:bodyPr/>
          <a:lstStyle/>
          <a:p>
            <a:r>
              <a:rPr lang="fr-FR" dirty="0">
                <a:solidFill>
                  <a:schemeClr val="dk1"/>
                </a:solidFill>
                <a:latin typeface="Calibri"/>
                <a:ea typeface="Calibri"/>
                <a:cs typeface="Calibri"/>
                <a:sym typeface="Calibri"/>
              </a:rPr>
              <a:t>Flux de travail du traitement des </a:t>
            </a:r>
            <a:r>
              <a:rPr lang="fr-FR" i="1" dirty="0" err="1">
                <a:solidFill>
                  <a:schemeClr val="dk1"/>
                </a:solidFill>
                <a:latin typeface="Calibri"/>
                <a:ea typeface="Calibri"/>
                <a:cs typeface="Calibri"/>
                <a:sym typeface="Calibri"/>
              </a:rPr>
              <a:t>physical</a:t>
            </a:r>
            <a:r>
              <a:rPr lang="fr-FR" i="1" dirty="0">
                <a:solidFill>
                  <a:schemeClr val="dk1"/>
                </a:solidFill>
                <a:latin typeface="Calibri"/>
                <a:ea typeface="Calibri"/>
                <a:cs typeface="Calibri"/>
                <a:sym typeface="Calibri"/>
              </a:rPr>
              <a:t> </a:t>
            </a:r>
            <a:r>
              <a:rPr lang="fr-FR" i="1" dirty="0" err="1">
                <a:solidFill>
                  <a:schemeClr val="dk1"/>
                </a:solidFill>
                <a:latin typeface="Calibri"/>
                <a:ea typeface="Calibri"/>
                <a:cs typeface="Calibri"/>
                <a:sym typeface="Calibri"/>
              </a:rPr>
              <a:t>requests</a:t>
            </a:r>
            <a:endParaRPr lang="fr-FR" i="1" dirty="0">
              <a:solidFill>
                <a:schemeClr val="dk1"/>
              </a:solidFill>
              <a:latin typeface="Calibri"/>
              <a:ea typeface="Calibri"/>
              <a:cs typeface="Calibri"/>
              <a:sym typeface="Calibri"/>
            </a:endParaRPr>
          </a:p>
        </p:txBody>
      </p:sp>
      <p:sp>
        <p:nvSpPr>
          <p:cNvPr id="4" name="Espace réservé du numéro de diapositive 3">
            <a:extLst>
              <a:ext uri="{FF2B5EF4-FFF2-40B4-BE49-F238E27FC236}">
                <a16:creationId xmlns:a16="http://schemas.microsoft.com/office/drawing/2014/main" id="{6FA69C99-E770-13C4-E62B-1C6BD2A3BC13}"/>
              </a:ext>
            </a:extLst>
          </p:cNvPr>
          <p:cNvSpPr>
            <a:spLocks noGrp="1"/>
          </p:cNvSpPr>
          <p:nvPr>
            <p:ph type="sldNum" sz="quarter" idx="12"/>
          </p:nvPr>
        </p:nvSpPr>
        <p:spPr/>
        <p:txBody>
          <a:bodyPr/>
          <a:lstStyle/>
          <a:p>
            <a:fld id="{19329706-12B3-8F4C-9CA9-063F8C6A2AC6}" type="slidenum">
              <a:rPr lang="fr-FR" smtClean="0"/>
              <a:t>126</a:t>
            </a:fld>
            <a:endParaRPr lang="fr-FR"/>
          </a:p>
        </p:txBody>
      </p:sp>
      <p:sp>
        <p:nvSpPr>
          <p:cNvPr id="7" name="Google Shape;1031;p81">
            <a:extLst>
              <a:ext uri="{FF2B5EF4-FFF2-40B4-BE49-F238E27FC236}">
                <a16:creationId xmlns:a16="http://schemas.microsoft.com/office/drawing/2014/main" id="{51B557D8-1297-0589-DDC7-4D4A047F6D9E}"/>
              </a:ext>
            </a:extLst>
          </p:cNvPr>
          <p:cNvSpPr txBox="1"/>
          <p:nvPr/>
        </p:nvSpPr>
        <p:spPr>
          <a:xfrm>
            <a:off x="2379210" y="1835505"/>
            <a:ext cx="1560701" cy="1058086"/>
          </a:xfrm>
          <a:prstGeom prst="rect">
            <a:avLst/>
          </a:prstGeom>
          <a:solidFill>
            <a:srgbClr val="5FA4B0"/>
          </a:solidFill>
          <a:ln>
            <a:noFill/>
          </a:ln>
        </p:spPr>
        <p:txBody>
          <a:bodyPr spcFirstLastPara="1" wrap="square" lIns="83800" tIns="83800" rIns="83800" bIns="83800" anchor="ctr" anchorCtr="0">
            <a:noAutofit/>
          </a:bodyPr>
          <a:lstStyle/>
          <a:p>
            <a:pPr algn="ctr">
              <a:lnSpc>
                <a:spcPct val="90000"/>
              </a:lnSpc>
            </a:pPr>
            <a:r>
              <a:rPr lang="fr-FR" sz="2200" i="1">
                <a:solidFill>
                  <a:schemeClr val="dk1"/>
                </a:solidFill>
                <a:latin typeface="Calibri"/>
                <a:ea typeface="Calibri"/>
                <a:cs typeface="Calibri"/>
                <a:sym typeface="Calibri"/>
              </a:rPr>
              <a:t>Création de la </a:t>
            </a:r>
            <a:r>
              <a:rPr lang="fr-FR" sz="2200" i="1" err="1">
                <a:solidFill>
                  <a:schemeClr val="dk1"/>
                </a:solidFill>
                <a:latin typeface="Calibri"/>
                <a:ea typeface="Calibri"/>
                <a:cs typeface="Calibri"/>
                <a:sym typeface="Calibri"/>
              </a:rPr>
              <a:t>request</a:t>
            </a:r>
            <a:endParaRPr sz="2200" i="1">
              <a:solidFill>
                <a:schemeClr val="dk1"/>
              </a:solidFill>
              <a:latin typeface="Calibri"/>
              <a:ea typeface="Calibri"/>
              <a:cs typeface="Calibri"/>
              <a:sym typeface="Calibri"/>
            </a:endParaRPr>
          </a:p>
        </p:txBody>
      </p:sp>
      <p:sp>
        <p:nvSpPr>
          <p:cNvPr id="8" name="Google Shape;1033;p81">
            <a:extLst>
              <a:ext uri="{FF2B5EF4-FFF2-40B4-BE49-F238E27FC236}">
                <a16:creationId xmlns:a16="http://schemas.microsoft.com/office/drawing/2014/main" id="{FCC7DB50-62BC-26F6-E88B-A3A43B50FCA1}"/>
              </a:ext>
            </a:extLst>
          </p:cNvPr>
          <p:cNvSpPr txBox="1"/>
          <p:nvPr/>
        </p:nvSpPr>
        <p:spPr>
          <a:xfrm>
            <a:off x="3939911" y="1872123"/>
            <a:ext cx="2035815" cy="984850"/>
          </a:xfrm>
          <a:prstGeom prst="rect">
            <a:avLst/>
          </a:prstGeom>
          <a:noFill/>
          <a:ln>
            <a:noFill/>
          </a:ln>
        </p:spPr>
        <p:txBody>
          <a:bodyPr spcFirstLastPara="1" wrap="square" lIns="68575" tIns="68575" rIns="68575" bIns="68575" anchor="ctr" anchorCtr="0">
            <a:noAutofit/>
          </a:bodyPr>
          <a:lstStyle/>
          <a:p>
            <a:pPr marL="285750" lvl="1" indent="-285750">
              <a:lnSpc>
                <a:spcPct val="90000"/>
              </a:lnSpc>
              <a:buClr>
                <a:srgbClr val="00707F"/>
              </a:buClr>
              <a:buSzPts val="1800"/>
              <a:buFont typeface="Wingdings" panose="05000000000000000000" pitchFamily="2" charset="2"/>
              <a:buChar char="Ø"/>
            </a:pPr>
            <a:r>
              <a:rPr lang="fr-FR" dirty="0">
                <a:latin typeface="Calibri"/>
                <a:ea typeface="Calibri"/>
                <a:cs typeface="Calibri"/>
                <a:sym typeface="Calibri"/>
              </a:rPr>
              <a:t>Lecteur</a:t>
            </a:r>
            <a:endParaRPr dirty="0">
              <a:latin typeface="Calibri"/>
              <a:ea typeface="Calibri"/>
              <a:cs typeface="Calibri"/>
              <a:sym typeface="Calibri"/>
            </a:endParaRPr>
          </a:p>
          <a:p>
            <a:pPr marL="285750" lvl="1" indent="-285750">
              <a:lnSpc>
                <a:spcPct val="90000"/>
              </a:lnSpc>
              <a:spcBef>
                <a:spcPts val="270"/>
              </a:spcBef>
              <a:buClr>
                <a:srgbClr val="00707F"/>
              </a:buClr>
              <a:buSzPts val="1800"/>
              <a:buFont typeface="Wingdings" panose="05000000000000000000" pitchFamily="2" charset="2"/>
              <a:buChar char="Ø"/>
            </a:pPr>
            <a:r>
              <a:rPr lang="fr-FR" dirty="0">
                <a:latin typeface="Calibri"/>
                <a:ea typeface="Calibri"/>
                <a:cs typeface="Calibri"/>
                <a:sym typeface="Calibri"/>
              </a:rPr>
              <a:t>Documentaliste</a:t>
            </a:r>
            <a:endParaRPr dirty="0">
              <a:latin typeface="Calibri"/>
              <a:ea typeface="Calibri"/>
              <a:cs typeface="Calibri"/>
              <a:sym typeface="Calibri"/>
            </a:endParaRPr>
          </a:p>
        </p:txBody>
      </p:sp>
      <p:sp>
        <p:nvSpPr>
          <p:cNvPr id="11" name="Google Shape;1036;p81">
            <a:extLst>
              <a:ext uri="{FF2B5EF4-FFF2-40B4-BE49-F238E27FC236}">
                <a16:creationId xmlns:a16="http://schemas.microsoft.com/office/drawing/2014/main" id="{C8898842-70CA-0700-1755-AC8765C304B2}"/>
              </a:ext>
            </a:extLst>
          </p:cNvPr>
          <p:cNvSpPr txBox="1"/>
          <p:nvPr/>
        </p:nvSpPr>
        <p:spPr>
          <a:xfrm>
            <a:off x="3922710" y="3152709"/>
            <a:ext cx="1668465" cy="1058086"/>
          </a:xfrm>
          <a:prstGeom prst="rect">
            <a:avLst/>
          </a:prstGeom>
          <a:solidFill>
            <a:srgbClr val="5FA4B0"/>
          </a:solidFill>
          <a:ln>
            <a:noFill/>
          </a:ln>
        </p:spPr>
        <p:txBody>
          <a:bodyPr spcFirstLastPara="1" wrap="square" lIns="83800" tIns="83800" rIns="83800" bIns="83800" anchor="ctr" anchorCtr="0">
            <a:noAutofit/>
          </a:bodyPr>
          <a:lstStyle/>
          <a:p>
            <a:pPr algn="ctr">
              <a:lnSpc>
                <a:spcPct val="90000"/>
              </a:lnSpc>
            </a:pPr>
            <a:r>
              <a:rPr lang="fr-FR" sz="2200">
                <a:solidFill>
                  <a:schemeClr val="dk1"/>
                </a:solidFill>
                <a:latin typeface="Calibri"/>
                <a:ea typeface="Calibri"/>
                <a:cs typeface="Calibri"/>
                <a:sym typeface="Calibri"/>
              </a:rPr>
              <a:t>Visualisation des </a:t>
            </a:r>
            <a:r>
              <a:rPr lang="fr-FR" sz="2200" i="1" err="1">
                <a:solidFill>
                  <a:schemeClr val="dk1"/>
                </a:solidFill>
                <a:latin typeface="Calibri"/>
                <a:ea typeface="Calibri"/>
                <a:cs typeface="Calibri"/>
                <a:sym typeface="Calibri"/>
              </a:rPr>
              <a:t>requests</a:t>
            </a:r>
            <a:endParaRPr sz="2200" i="1">
              <a:solidFill>
                <a:schemeClr val="dk1"/>
              </a:solidFill>
              <a:latin typeface="Calibri"/>
              <a:ea typeface="Calibri"/>
              <a:cs typeface="Calibri"/>
              <a:sym typeface="Calibri"/>
            </a:endParaRPr>
          </a:p>
        </p:txBody>
      </p:sp>
      <p:sp>
        <p:nvSpPr>
          <p:cNvPr id="13" name="Google Shape;1039;p81">
            <a:extLst>
              <a:ext uri="{FF2B5EF4-FFF2-40B4-BE49-F238E27FC236}">
                <a16:creationId xmlns:a16="http://schemas.microsoft.com/office/drawing/2014/main" id="{A63DF6BE-216C-D796-4D77-7706DD648518}"/>
              </a:ext>
            </a:extLst>
          </p:cNvPr>
          <p:cNvSpPr txBox="1"/>
          <p:nvPr/>
        </p:nvSpPr>
        <p:spPr>
          <a:xfrm>
            <a:off x="5466210" y="4578357"/>
            <a:ext cx="1667756" cy="1058086"/>
          </a:xfrm>
          <a:prstGeom prst="rect">
            <a:avLst/>
          </a:prstGeom>
          <a:solidFill>
            <a:srgbClr val="5FA4B0"/>
          </a:solidFill>
          <a:ln>
            <a:noFill/>
          </a:ln>
        </p:spPr>
        <p:txBody>
          <a:bodyPr spcFirstLastPara="1" wrap="square" lIns="83800" tIns="83800" rIns="83800" bIns="83800" anchor="ctr" anchorCtr="0">
            <a:noAutofit/>
          </a:bodyPr>
          <a:lstStyle/>
          <a:p>
            <a:pPr algn="ctr">
              <a:lnSpc>
                <a:spcPct val="90000"/>
              </a:lnSpc>
            </a:pPr>
            <a:r>
              <a:rPr lang="fr-FR" sz="2200">
                <a:solidFill>
                  <a:schemeClr val="dk1"/>
                </a:solidFill>
                <a:latin typeface="Calibri"/>
                <a:ea typeface="Calibri"/>
                <a:cs typeface="Calibri"/>
                <a:sym typeface="Calibri"/>
              </a:rPr>
              <a:t>Traitement des </a:t>
            </a:r>
            <a:r>
              <a:rPr lang="fr-FR" sz="2200" i="1" err="1">
                <a:solidFill>
                  <a:schemeClr val="dk1"/>
                </a:solidFill>
                <a:latin typeface="Calibri"/>
                <a:ea typeface="Calibri"/>
                <a:cs typeface="Calibri"/>
                <a:sym typeface="Calibri"/>
              </a:rPr>
              <a:t>requests</a:t>
            </a:r>
            <a:endParaRPr sz="2200" i="1">
              <a:solidFill>
                <a:schemeClr val="dk1"/>
              </a:solidFill>
              <a:latin typeface="Calibri"/>
              <a:ea typeface="Calibri"/>
              <a:cs typeface="Calibri"/>
              <a:sym typeface="Calibri"/>
            </a:endParaRPr>
          </a:p>
        </p:txBody>
      </p:sp>
      <p:sp>
        <p:nvSpPr>
          <p:cNvPr id="14" name="Google Shape;1041;p81">
            <a:extLst>
              <a:ext uri="{FF2B5EF4-FFF2-40B4-BE49-F238E27FC236}">
                <a16:creationId xmlns:a16="http://schemas.microsoft.com/office/drawing/2014/main" id="{A4D7F1E2-8A30-1B22-059E-66083EBD023C}"/>
              </a:ext>
            </a:extLst>
          </p:cNvPr>
          <p:cNvSpPr txBox="1"/>
          <p:nvPr/>
        </p:nvSpPr>
        <p:spPr>
          <a:xfrm>
            <a:off x="7133966" y="4456027"/>
            <a:ext cx="3857884" cy="1388293"/>
          </a:xfrm>
          <a:prstGeom prst="rect">
            <a:avLst/>
          </a:prstGeom>
          <a:noFill/>
          <a:ln>
            <a:noFill/>
          </a:ln>
        </p:spPr>
        <p:txBody>
          <a:bodyPr spcFirstLastPara="1" wrap="square" lIns="68575" tIns="68575" rIns="68575" bIns="68575" anchor="ctr" anchorCtr="0">
            <a:noAutofit/>
          </a:bodyPr>
          <a:lstStyle/>
          <a:p>
            <a:pPr marL="285750" lvl="1" indent="-285750">
              <a:lnSpc>
                <a:spcPct val="90000"/>
              </a:lnSpc>
              <a:buClr>
                <a:srgbClr val="00707F"/>
              </a:buClr>
              <a:buSzPts val="1800"/>
              <a:buFont typeface="Wingdings" panose="05000000000000000000" pitchFamily="2" charset="2"/>
              <a:buChar char="Ø"/>
            </a:pPr>
            <a:r>
              <a:rPr lang="fr-FR" i="1" dirty="0">
                <a:latin typeface="Calibri"/>
                <a:ea typeface="Calibri"/>
                <a:cs typeface="Calibri"/>
                <a:sym typeface="Calibri"/>
              </a:rPr>
              <a:t>Transit</a:t>
            </a:r>
            <a:r>
              <a:rPr lang="fr-FR" dirty="0">
                <a:latin typeface="Calibri"/>
                <a:ea typeface="Calibri"/>
                <a:cs typeface="Calibri"/>
                <a:sym typeface="Calibri"/>
              </a:rPr>
              <a:t> </a:t>
            </a:r>
            <a:r>
              <a:rPr lang="fr-BE" dirty="0">
                <a:sym typeface="Wingdings" panose="05000000000000000000" pitchFamily="2" charset="2"/>
              </a:rPr>
              <a:t> </a:t>
            </a:r>
            <a:r>
              <a:rPr lang="fr-FR" i="1" dirty="0">
                <a:latin typeface="Calibri"/>
                <a:ea typeface="Calibri"/>
                <a:cs typeface="Calibri"/>
                <a:sym typeface="Calibri"/>
              </a:rPr>
              <a:t>Pick-up location</a:t>
            </a:r>
            <a:endParaRPr i="1" dirty="0">
              <a:latin typeface="Calibri"/>
              <a:ea typeface="Calibri"/>
              <a:cs typeface="Calibri"/>
              <a:sym typeface="Calibri"/>
            </a:endParaRPr>
          </a:p>
          <a:p>
            <a:pPr marL="285750" lvl="1" indent="-285750">
              <a:lnSpc>
                <a:spcPct val="90000"/>
              </a:lnSpc>
              <a:spcBef>
                <a:spcPts val="270"/>
              </a:spcBef>
              <a:buClr>
                <a:srgbClr val="00707F"/>
              </a:buClr>
              <a:buSzPts val="1800"/>
              <a:buFont typeface="Wingdings" panose="05000000000000000000" pitchFamily="2" charset="2"/>
              <a:buChar char="Ø"/>
            </a:pPr>
            <a:r>
              <a:rPr lang="fr-FR" i="1" dirty="0">
                <a:latin typeface="Calibri"/>
                <a:ea typeface="Calibri"/>
                <a:cs typeface="Calibri"/>
                <a:sym typeface="Calibri"/>
              </a:rPr>
              <a:t>Hold Shelf </a:t>
            </a:r>
            <a:r>
              <a:rPr lang="fr-FR" dirty="0">
                <a:latin typeface="Calibri"/>
                <a:ea typeface="Calibri"/>
                <a:cs typeface="Calibri"/>
                <a:sym typeface="Calibri"/>
              </a:rPr>
              <a:t> (Armoire de réservation )</a:t>
            </a:r>
          </a:p>
        </p:txBody>
      </p:sp>
      <p:sp>
        <p:nvSpPr>
          <p:cNvPr id="15" name="Google Shape;1033;p81">
            <a:extLst>
              <a:ext uri="{FF2B5EF4-FFF2-40B4-BE49-F238E27FC236}">
                <a16:creationId xmlns:a16="http://schemas.microsoft.com/office/drawing/2014/main" id="{10DC58C9-4033-34E6-0D49-62B3547959FC}"/>
              </a:ext>
            </a:extLst>
          </p:cNvPr>
          <p:cNvSpPr txBox="1"/>
          <p:nvPr/>
        </p:nvSpPr>
        <p:spPr>
          <a:xfrm>
            <a:off x="5591175" y="3189327"/>
            <a:ext cx="4684869" cy="984850"/>
          </a:xfrm>
          <a:prstGeom prst="rect">
            <a:avLst/>
          </a:prstGeom>
          <a:noFill/>
          <a:ln>
            <a:noFill/>
          </a:ln>
        </p:spPr>
        <p:txBody>
          <a:bodyPr spcFirstLastPara="1" wrap="square" lIns="68575" tIns="68575" rIns="68575" bIns="68575" anchor="ctr" anchorCtr="0">
            <a:noAutofit/>
          </a:bodyPr>
          <a:lstStyle/>
          <a:p>
            <a:pPr marL="285750" indent="-285750">
              <a:buClr>
                <a:srgbClr val="00707F"/>
              </a:buClr>
              <a:buFont typeface="Wingdings" panose="05000000000000000000" pitchFamily="2" charset="2"/>
              <a:buChar char="Ø"/>
            </a:pPr>
            <a:r>
              <a:rPr lang="en-US" dirty="0"/>
              <a:t>Dans le </a:t>
            </a:r>
            <a:r>
              <a:rPr lang="en-US" i="1" dirty="0"/>
              <a:t>Widget Tasks</a:t>
            </a:r>
          </a:p>
          <a:p>
            <a:pPr marL="285750" indent="-285750">
              <a:buClr>
                <a:srgbClr val="00707F"/>
              </a:buClr>
              <a:buFont typeface="Wingdings" panose="05000000000000000000" pitchFamily="2" charset="2"/>
              <a:buChar char="Ø"/>
            </a:pPr>
            <a:r>
              <a:rPr lang="en-US" dirty="0"/>
              <a:t>A </a:t>
            </a:r>
            <a:r>
              <a:rPr lang="en-US" dirty="0" err="1"/>
              <a:t>partir</a:t>
            </a:r>
            <a:r>
              <a:rPr lang="en-US" dirty="0"/>
              <a:t> de </a:t>
            </a:r>
            <a:r>
              <a:rPr lang="en-US" dirty="0" err="1"/>
              <a:t>l’icône</a:t>
            </a:r>
            <a:r>
              <a:rPr lang="en-US" i="1" dirty="0"/>
              <a:t> Tasks</a:t>
            </a:r>
          </a:p>
          <a:p>
            <a:pPr marL="285750" indent="-285750">
              <a:buClr>
                <a:srgbClr val="00707F"/>
              </a:buClr>
              <a:buFont typeface="Wingdings" panose="05000000000000000000" pitchFamily="2" charset="2"/>
              <a:buChar char="Ø"/>
            </a:pPr>
            <a:r>
              <a:rPr lang="en-US" dirty="0"/>
              <a:t>Dans le menu </a:t>
            </a:r>
            <a:r>
              <a:rPr lang="en-US" i="1" dirty="0"/>
              <a:t>Fulfillment </a:t>
            </a:r>
            <a:r>
              <a:rPr lang="en-US" dirty="0">
                <a:sym typeface="Wingdings" panose="05000000000000000000" pitchFamily="2" charset="2"/>
              </a:rPr>
              <a:t> </a:t>
            </a:r>
            <a:r>
              <a:rPr lang="en-US" i="1" dirty="0">
                <a:sym typeface="Wingdings" panose="05000000000000000000" pitchFamily="2" charset="2"/>
              </a:rPr>
              <a:t>Pick From Shelf</a:t>
            </a:r>
            <a:endParaRPr lang="en-US" i="1" dirty="0"/>
          </a:p>
        </p:txBody>
      </p:sp>
      <p:cxnSp>
        <p:nvCxnSpPr>
          <p:cNvPr id="17" name="Connecteur : en angle 16">
            <a:extLst>
              <a:ext uri="{FF2B5EF4-FFF2-40B4-BE49-F238E27FC236}">
                <a16:creationId xmlns:a16="http://schemas.microsoft.com/office/drawing/2014/main" id="{ACDAC48C-A2F3-F9B9-6BB8-8D9AA87C6197}"/>
              </a:ext>
            </a:extLst>
          </p:cNvPr>
          <p:cNvCxnSpPr>
            <a:stCxn id="7" idx="2"/>
            <a:endCxn id="11" idx="1"/>
          </p:cNvCxnSpPr>
          <p:nvPr/>
        </p:nvCxnSpPr>
        <p:spPr>
          <a:xfrm rot="16200000" flipH="1">
            <a:off x="3147055" y="2906096"/>
            <a:ext cx="788161" cy="763149"/>
          </a:xfrm>
          <a:prstGeom prst="bentConnector2">
            <a:avLst/>
          </a:prstGeom>
          <a:ln w="57150">
            <a:solidFill>
              <a:srgbClr val="5FA4B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Connecteur : en angle 18">
            <a:extLst>
              <a:ext uri="{FF2B5EF4-FFF2-40B4-BE49-F238E27FC236}">
                <a16:creationId xmlns:a16="http://schemas.microsoft.com/office/drawing/2014/main" id="{FEAEC0B9-F28F-CC22-8ED5-3B2F0F352839}"/>
              </a:ext>
            </a:extLst>
          </p:cNvPr>
          <p:cNvCxnSpPr>
            <a:stCxn id="11" idx="2"/>
            <a:endCxn id="13" idx="1"/>
          </p:cNvCxnSpPr>
          <p:nvPr/>
        </p:nvCxnSpPr>
        <p:spPr>
          <a:xfrm rot="16200000" flipH="1">
            <a:off x="4663274" y="4304463"/>
            <a:ext cx="896605" cy="709267"/>
          </a:xfrm>
          <a:prstGeom prst="bentConnector2">
            <a:avLst/>
          </a:prstGeom>
          <a:ln w="57150">
            <a:solidFill>
              <a:srgbClr val="5FA4B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809068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D7733E-C0B8-112B-5C9D-94042D41FB9F}"/>
              </a:ext>
            </a:extLst>
          </p:cNvPr>
          <p:cNvSpPr>
            <a:spLocks noGrp="1"/>
          </p:cNvSpPr>
          <p:nvPr>
            <p:ph type="title"/>
          </p:nvPr>
        </p:nvSpPr>
        <p:spPr/>
        <p:txBody>
          <a:bodyPr/>
          <a:lstStyle/>
          <a:p>
            <a:r>
              <a:rPr lang="fr-FR" sz="3600" dirty="0">
                <a:solidFill>
                  <a:srgbClr val="00707F"/>
                </a:solidFill>
                <a:latin typeface="Calibri"/>
                <a:ea typeface="Calibri"/>
                <a:cs typeface="Calibri"/>
                <a:sym typeface="Calibri"/>
              </a:rPr>
              <a:t>Demande de réservation depuis les Collections ULiège</a:t>
            </a:r>
            <a:endParaRPr lang="fr-FR" dirty="0"/>
          </a:p>
        </p:txBody>
      </p:sp>
      <p:sp>
        <p:nvSpPr>
          <p:cNvPr id="3" name="Espace réservé du contenu 2">
            <a:extLst>
              <a:ext uri="{FF2B5EF4-FFF2-40B4-BE49-F238E27FC236}">
                <a16:creationId xmlns:a16="http://schemas.microsoft.com/office/drawing/2014/main" id="{A2B90470-ACA3-2264-F20A-664969AB8E6D}"/>
              </a:ext>
            </a:extLst>
          </p:cNvPr>
          <p:cNvSpPr>
            <a:spLocks noGrp="1"/>
          </p:cNvSpPr>
          <p:nvPr>
            <p:ph idx="1"/>
          </p:nvPr>
        </p:nvSpPr>
        <p:spPr/>
        <p:txBody>
          <a:bodyPr/>
          <a:lstStyle/>
          <a:p>
            <a:r>
              <a:rPr lang="en-US" sz="2000" err="1">
                <a:latin typeface="Calibri" panose="020F0502020204030204" pitchFamily="34" charset="0"/>
                <a:cs typeface="Calibri" panose="020F0502020204030204" pitchFamily="34" charset="0"/>
              </a:rPr>
              <a:t>L’usager</a:t>
            </a:r>
            <a:r>
              <a:rPr lang="en-US" sz="2000">
                <a:latin typeface="Calibri" panose="020F0502020204030204" pitchFamily="34" charset="0"/>
                <a:cs typeface="Calibri" panose="020F0502020204030204" pitchFamily="34" charset="0"/>
              </a:rPr>
              <a:t> doit </a:t>
            </a:r>
            <a:r>
              <a:rPr lang="en-US" sz="2000" err="1">
                <a:latin typeface="Calibri" panose="020F0502020204030204" pitchFamily="34" charset="0"/>
                <a:cs typeface="Calibri" panose="020F0502020204030204" pitchFamily="34" charset="0"/>
              </a:rPr>
              <a:t>être</a:t>
            </a:r>
            <a:r>
              <a:rPr lang="en-US" sz="2000">
                <a:latin typeface="Calibri" panose="020F0502020204030204" pitchFamily="34" charset="0"/>
                <a:cs typeface="Calibri" panose="020F0502020204030204" pitchFamily="34" charset="0"/>
              </a:rPr>
              <a:t> </a:t>
            </a:r>
            <a:r>
              <a:rPr lang="en-US" sz="2000" err="1">
                <a:latin typeface="Calibri" panose="020F0502020204030204" pitchFamily="34" charset="0"/>
                <a:cs typeface="Calibri" panose="020F0502020204030204" pitchFamily="34" charset="0"/>
              </a:rPr>
              <a:t>identifié</a:t>
            </a:r>
            <a:endParaRPr lang="en-US" sz="2000">
              <a:latin typeface="Calibri" panose="020F0502020204030204" pitchFamily="34" charset="0"/>
              <a:cs typeface="Calibri" panose="020F0502020204030204" pitchFamily="34" charset="0"/>
            </a:endParaRPr>
          </a:p>
        </p:txBody>
      </p:sp>
      <p:sp>
        <p:nvSpPr>
          <p:cNvPr id="4" name="Espace réservé du numéro de diapositive 3">
            <a:extLst>
              <a:ext uri="{FF2B5EF4-FFF2-40B4-BE49-F238E27FC236}">
                <a16:creationId xmlns:a16="http://schemas.microsoft.com/office/drawing/2014/main" id="{EA9CD5A5-683A-AAF8-9230-E911274F2593}"/>
              </a:ext>
            </a:extLst>
          </p:cNvPr>
          <p:cNvSpPr>
            <a:spLocks noGrp="1"/>
          </p:cNvSpPr>
          <p:nvPr>
            <p:ph type="sldNum" sz="quarter" idx="12"/>
          </p:nvPr>
        </p:nvSpPr>
        <p:spPr/>
        <p:txBody>
          <a:bodyPr/>
          <a:lstStyle/>
          <a:p>
            <a:fld id="{19329706-12B3-8F4C-9CA9-063F8C6A2AC6}" type="slidenum">
              <a:rPr lang="fr-FR" smtClean="0"/>
              <a:t>127</a:t>
            </a:fld>
            <a:endParaRPr lang="fr-FR"/>
          </a:p>
        </p:txBody>
      </p:sp>
      <p:pic>
        <p:nvPicPr>
          <p:cNvPr id="5" name="Image 4">
            <a:extLst>
              <a:ext uri="{FF2B5EF4-FFF2-40B4-BE49-F238E27FC236}">
                <a16:creationId xmlns:a16="http://schemas.microsoft.com/office/drawing/2014/main" id="{F67AF34A-C925-E445-0AF1-0D3AFC0D23C6}"/>
              </a:ext>
            </a:extLst>
          </p:cNvPr>
          <p:cNvPicPr>
            <a:picLocks noChangeAspect="1"/>
          </p:cNvPicPr>
          <p:nvPr/>
        </p:nvPicPr>
        <p:blipFill>
          <a:blip r:embed="rId2"/>
          <a:stretch>
            <a:fillRect/>
          </a:stretch>
        </p:blipFill>
        <p:spPr>
          <a:xfrm>
            <a:off x="6427268" y="4514815"/>
            <a:ext cx="2283074" cy="2118587"/>
          </a:xfrm>
          <a:prstGeom prst="rect">
            <a:avLst/>
          </a:prstGeom>
          <a:ln>
            <a:solidFill>
              <a:schemeClr val="tx1"/>
            </a:solidFill>
          </a:ln>
        </p:spPr>
      </p:pic>
      <p:pic>
        <p:nvPicPr>
          <p:cNvPr id="6" name="Image 5" descr="Une image contenant texte&#10;&#10;Description générée automatiquement">
            <a:extLst>
              <a:ext uri="{FF2B5EF4-FFF2-40B4-BE49-F238E27FC236}">
                <a16:creationId xmlns:a16="http://schemas.microsoft.com/office/drawing/2014/main" id="{A2D23C06-A7DF-7476-3BCF-1A4CB00B7C19}"/>
              </a:ext>
            </a:extLst>
          </p:cNvPr>
          <p:cNvPicPr>
            <a:picLocks noChangeAspect="1"/>
          </p:cNvPicPr>
          <p:nvPr/>
        </p:nvPicPr>
        <p:blipFill>
          <a:blip r:embed="rId3"/>
          <a:stretch>
            <a:fillRect/>
          </a:stretch>
        </p:blipFill>
        <p:spPr>
          <a:xfrm>
            <a:off x="1700889" y="1982096"/>
            <a:ext cx="6437371" cy="2517617"/>
          </a:xfrm>
          <a:prstGeom prst="rect">
            <a:avLst/>
          </a:prstGeom>
          <a:ln>
            <a:solidFill>
              <a:schemeClr val="tx1"/>
            </a:solidFill>
          </a:ln>
        </p:spPr>
      </p:pic>
      <p:pic>
        <p:nvPicPr>
          <p:cNvPr id="7" name="Image 6">
            <a:extLst>
              <a:ext uri="{FF2B5EF4-FFF2-40B4-BE49-F238E27FC236}">
                <a16:creationId xmlns:a16="http://schemas.microsoft.com/office/drawing/2014/main" id="{FEC6BB70-F292-E411-8077-70F8A80C6DD8}"/>
              </a:ext>
            </a:extLst>
          </p:cNvPr>
          <p:cNvPicPr>
            <a:picLocks noChangeAspect="1"/>
          </p:cNvPicPr>
          <p:nvPr/>
        </p:nvPicPr>
        <p:blipFill>
          <a:blip r:embed="rId4"/>
          <a:stretch>
            <a:fillRect/>
          </a:stretch>
        </p:blipFill>
        <p:spPr>
          <a:xfrm>
            <a:off x="5541147" y="2295052"/>
            <a:ext cx="4486238" cy="1879284"/>
          </a:xfrm>
          <a:prstGeom prst="rect">
            <a:avLst/>
          </a:prstGeom>
          <a:ln>
            <a:solidFill>
              <a:schemeClr val="tx1"/>
            </a:solidFill>
          </a:ln>
        </p:spPr>
      </p:pic>
      <p:pic>
        <p:nvPicPr>
          <p:cNvPr id="8" name="Google Shape;998;p79">
            <a:extLst>
              <a:ext uri="{FF2B5EF4-FFF2-40B4-BE49-F238E27FC236}">
                <a16:creationId xmlns:a16="http://schemas.microsoft.com/office/drawing/2014/main" id="{B622DD1C-DEA4-4508-BEC8-794C236A49CC}"/>
              </a:ext>
            </a:extLst>
          </p:cNvPr>
          <p:cNvPicPr preferRelativeResize="0"/>
          <p:nvPr/>
        </p:nvPicPr>
        <p:blipFill rotWithShape="1">
          <a:blip r:embed="rId5">
            <a:alphaModFix/>
          </a:blip>
          <a:srcRect/>
          <a:stretch/>
        </p:blipFill>
        <p:spPr>
          <a:xfrm rot="-4548324">
            <a:off x="8047142" y="2569750"/>
            <a:ext cx="480816" cy="750597"/>
          </a:xfrm>
          <a:prstGeom prst="rect">
            <a:avLst/>
          </a:prstGeom>
          <a:noFill/>
          <a:ln>
            <a:noFill/>
          </a:ln>
        </p:spPr>
      </p:pic>
      <p:sp>
        <p:nvSpPr>
          <p:cNvPr id="9" name="Google Shape;999;p79">
            <a:extLst>
              <a:ext uri="{FF2B5EF4-FFF2-40B4-BE49-F238E27FC236}">
                <a16:creationId xmlns:a16="http://schemas.microsoft.com/office/drawing/2014/main" id="{90EA1507-24F3-01E1-8ED4-417338495431}"/>
              </a:ext>
            </a:extLst>
          </p:cNvPr>
          <p:cNvSpPr txBox="1"/>
          <p:nvPr/>
        </p:nvSpPr>
        <p:spPr>
          <a:xfrm>
            <a:off x="8229491" y="2833834"/>
            <a:ext cx="171384" cy="369332"/>
          </a:xfrm>
          <a:prstGeom prst="rect">
            <a:avLst/>
          </a:prstGeom>
          <a:noFill/>
          <a:ln>
            <a:noFill/>
          </a:ln>
        </p:spPr>
        <p:txBody>
          <a:bodyPr spcFirstLastPara="1" wrap="square" lIns="91425" tIns="45700" rIns="91425" bIns="45700" anchor="t" anchorCtr="0">
            <a:spAutoFit/>
          </a:bodyPr>
          <a:lstStyle/>
          <a:p>
            <a:r>
              <a:rPr lang="fr-FR" dirty="0">
                <a:solidFill>
                  <a:schemeClr val="dk1"/>
                </a:solidFill>
                <a:latin typeface="Calibri"/>
                <a:ea typeface="Calibri"/>
                <a:cs typeface="Calibri"/>
                <a:sym typeface="Calibri"/>
              </a:rPr>
              <a:t>2</a:t>
            </a:r>
            <a:endParaRPr dirty="0"/>
          </a:p>
        </p:txBody>
      </p:sp>
      <p:pic>
        <p:nvPicPr>
          <p:cNvPr id="10" name="Google Shape;1000;p79">
            <a:extLst>
              <a:ext uri="{FF2B5EF4-FFF2-40B4-BE49-F238E27FC236}">
                <a16:creationId xmlns:a16="http://schemas.microsoft.com/office/drawing/2014/main" id="{BB4CDB16-4EF7-05DD-A411-1F38C9908411}"/>
              </a:ext>
            </a:extLst>
          </p:cNvPr>
          <p:cNvPicPr preferRelativeResize="0"/>
          <p:nvPr/>
        </p:nvPicPr>
        <p:blipFill rotWithShape="1">
          <a:blip r:embed="rId5">
            <a:alphaModFix/>
          </a:blip>
          <a:srcRect/>
          <a:stretch/>
        </p:blipFill>
        <p:spPr>
          <a:xfrm>
            <a:off x="6218094" y="5236020"/>
            <a:ext cx="453274" cy="672904"/>
          </a:xfrm>
          <a:prstGeom prst="rect">
            <a:avLst/>
          </a:prstGeom>
          <a:noFill/>
          <a:ln>
            <a:noFill/>
          </a:ln>
        </p:spPr>
      </p:pic>
      <p:sp>
        <p:nvSpPr>
          <p:cNvPr id="11" name="Google Shape;1001;p79">
            <a:extLst>
              <a:ext uri="{FF2B5EF4-FFF2-40B4-BE49-F238E27FC236}">
                <a16:creationId xmlns:a16="http://schemas.microsoft.com/office/drawing/2014/main" id="{5E76ECA8-A41B-E391-CF4B-B3EA8ADE7514}"/>
              </a:ext>
            </a:extLst>
          </p:cNvPr>
          <p:cNvSpPr txBox="1"/>
          <p:nvPr/>
        </p:nvSpPr>
        <p:spPr>
          <a:xfrm>
            <a:off x="6242086" y="5476399"/>
            <a:ext cx="161567" cy="369291"/>
          </a:xfrm>
          <a:prstGeom prst="rect">
            <a:avLst/>
          </a:prstGeom>
          <a:noFill/>
          <a:ln>
            <a:noFill/>
          </a:ln>
        </p:spPr>
        <p:txBody>
          <a:bodyPr spcFirstLastPara="1" wrap="square" lIns="91425" tIns="45700" rIns="91425" bIns="45700" anchor="t" anchorCtr="0">
            <a:spAutoFit/>
          </a:bodyPr>
          <a:lstStyle/>
          <a:p>
            <a:r>
              <a:rPr lang="fr-FR">
                <a:solidFill>
                  <a:schemeClr val="dk1"/>
                </a:solidFill>
                <a:latin typeface="Calibri"/>
                <a:ea typeface="Calibri"/>
                <a:cs typeface="Calibri"/>
                <a:sym typeface="Calibri"/>
              </a:rPr>
              <a:t>3</a:t>
            </a:r>
            <a:endParaRPr/>
          </a:p>
        </p:txBody>
      </p:sp>
      <p:pic>
        <p:nvPicPr>
          <p:cNvPr id="12" name="Google Shape;1002;p79">
            <a:extLst>
              <a:ext uri="{FF2B5EF4-FFF2-40B4-BE49-F238E27FC236}">
                <a16:creationId xmlns:a16="http://schemas.microsoft.com/office/drawing/2014/main" id="{23D507AE-E0DC-F710-3391-F1BDAE75A198}"/>
              </a:ext>
            </a:extLst>
          </p:cNvPr>
          <p:cNvPicPr preferRelativeResize="0"/>
          <p:nvPr/>
        </p:nvPicPr>
        <p:blipFill rotWithShape="1">
          <a:blip r:embed="rId5">
            <a:alphaModFix/>
          </a:blip>
          <a:srcRect/>
          <a:stretch/>
        </p:blipFill>
        <p:spPr>
          <a:xfrm rot="12354725">
            <a:off x="7823578" y="5951817"/>
            <a:ext cx="431047" cy="707602"/>
          </a:xfrm>
          <a:prstGeom prst="rect">
            <a:avLst/>
          </a:prstGeom>
          <a:noFill/>
          <a:ln>
            <a:noFill/>
          </a:ln>
        </p:spPr>
      </p:pic>
      <p:sp>
        <p:nvSpPr>
          <p:cNvPr id="13" name="Google Shape;1003;p79">
            <a:extLst>
              <a:ext uri="{FF2B5EF4-FFF2-40B4-BE49-F238E27FC236}">
                <a16:creationId xmlns:a16="http://schemas.microsoft.com/office/drawing/2014/main" id="{97B25848-902D-848F-B2EE-49D852FB4A38}"/>
              </a:ext>
            </a:extLst>
          </p:cNvPr>
          <p:cNvSpPr txBox="1"/>
          <p:nvPr/>
        </p:nvSpPr>
        <p:spPr>
          <a:xfrm>
            <a:off x="7995450" y="6065614"/>
            <a:ext cx="171384" cy="369332"/>
          </a:xfrm>
          <a:prstGeom prst="rect">
            <a:avLst/>
          </a:prstGeom>
          <a:noFill/>
          <a:ln>
            <a:noFill/>
          </a:ln>
        </p:spPr>
        <p:txBody>
          <a:bodyPr spcFirstLastPara="1" wrap="square" lIns="91425" tIns="45700" rIns="91425" bIns="45700" anchor="t" anchorCtr="0">
            <a:spAutoFit/>
          </a:bodyPr>
          <a:lstStyle/>
          <a:p>
            <a:r>
              <a:rPr lang="fr-FR">
                <a:solidFill>
                  <a:schemeClr val="dk1"/>
                </a:solidFill>
                <a:latin typeface="Calibri"/>
                <a:ea typeface="Calibri"/>
                <a:cs typeface="Calibri"/>
                <a:sym typeface="Calibri"/>
              </a:rPr>
              <a:t>4</a:t>
            </a:r>
            <a:endParaRPr/>
          </a:p>
        </p:txBody>
      </p:sp>
      <p:pic>
        <p:nvPicPr>
          <p:cNvPr id="14" name="Image 13" descr="Une image contenant texte&#10;&#10;Description générée automatiquement">
            <a:extLst>
              <a:ext uri="{FF2B5EF4-FFF2-40B4-BE49-F238E27FC236}">
                <a16:creationId xmlns:a16="http://schemas.microsoft.com/office/drawing/2014/main" id="{35844BF9-F2E7-9D5E-AE4E-CAD43B63D976}"/>
              </a:ext>
            </a:extLst>
          </p:cNvPr>
          <p:cNvPicPr>
            <a:picLocks noChangeAspect="1"/>
          </p:cNvPicPr>
          <p:nvPr/>
        </p:nvPicPr>
        <p:blipFill>
          <a:blip r:embed="rId6"/>
          <a:stretch>
            <a:fillRect/>
          </a:stretch>
        </p:blipFill>
        <p:spPr>
          <a:xfrm>
            <a:off x="5032744" y="1159959"/>
            <a:ext cx="5105400" cy="669270"/>
          </a:xfrm>
          <a:prstGeom prst="rect">
            <a:avLst/>
          </a:prstGeom>
          <a:ln>
            <a:solidFill>
              <a:schemeClr val="tx1"/>
            </a:solidFill>
          </a:ln>
        </p:spPr>
      </p:pic>
      <p:sp>
        <p:nvSpPr>
          <p:cNvPr id="15" name="Rectangle à coins arrondis 20">
            <a:extLst>
              <a:ext uri="{FF2B5EF4-FFF2-40B4-BE49-F238E27FC236}">
                <a16:creationId xmlns:a16="http://schemas.microsoft.com/office/drawing/2014/main" id="{931D1E43-CE59-A7D9-7C0B-32A6A2A47D13}"/>
              </a:ext>
            </a:extLst>
          </p:cNvPr>
          <p:cNvSpPr/>
          <p:nvPr/>
        </p:nvSpPr>
        <p:spPr>
          <a:xfrm>
            <a:off x="8933900" y="1179010"/>
            <a:ext cx="991151" cy="237368"/>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à coins arrondis 20">
            <a:extLst>
              <a:ext uri="{FF2B5EF4-FFF2-40B4-BE49-F238E27FC236}">
                <a16:creationId xmlns:a16="http://schemas.microsoft.com/office/drawing/2014/main" id="{B7F34245-700F-17CC-1247-2AA78A5752A6}"/>
              </a:ext>
            </a:extLst>
          </p:cNvPr>
          <p:cNvSpPr/>
          <p:nvPr/>
        </p:nvSpPr>
        <p:spPr>
          <a:xfrm>
            <a:off x="2965672" y="2982001"/>
            <a:ext cx="444279" cy="237368"/>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Google Shape;996;p79">
            <a:extLst>
              <a:ext uri="{FF2B5EF4-FFF2-40B4-BE49-F238E27FC236}">
                <a16:creationId xmlns:a16="http://schemas.microsoft.com/office/drawing/2014/main" id="{F13A3392-D51B-6418-8330-9C761D5367E9}"/>
              </a:ext>
            </a:extLst>
          </p:cNvPr>
          <p:cNvPicPr preferRelativeResize="0"/>
          <p:nvPr/>
        </p:nvPicPr>
        <p:blipFill rotWithShape="1">
          <a:blip r:embed="rId5">
            <a:alphaModFix/>
          </a:blip>
          <a:srcRect/>
          <a:stretch/>
        </p:blipFill>
        <p:spPr>
          <a:xfrm>
            <a:off x="2623292" y="3088867"/>
            <a:ext cx="480816" cy="750597"/>
          </a:xfrm>
          <a:prstGeom prst="rect">
            <a:avLst/>
          </a:prstGeom>
          <a:noFill/>
          <a:ln>
            <a:noFill/>
          </a:ln>
        </p:spPr>
      </p:pic>
      <p:sp>
        <p:nvSpPr>
          <p:cNvPr id="18" name="Google Shape;997;p79">
            <a:extLst>
              <a:ext uri="{FF2B5EF4-FFF2-40B4-BE49-F238E27FC236}">
                <a16:creationId xmlns:a16="http://schemas.microsoft.com/office/drawing/2014/main" id="{DE7F6967-6034-AB02-2D67-B88ED5EFC152}"/>
              </a:ext>
            </a:extLst>
          </p:cNvPr>
          <p:cNvSpPr txBox="1"/>
          <p:nvPr/>
        </p:nvSpPr>
        <p:spPr>
          <a:xfrm>
            <a:off x="2623292" y="3376514"/>
            <a:ext cx="171384" cy="369332"/>
          </a:xfrm>
          <a:prstGeom prst="rect">
            <a:avLst/>
          </a:prstGeom>
          <a:noFill/>
          <a:ln>
            <a:noFill/>
          </a:ln>
        </p:spPr>
        <p:txBody>
          <a:bodyPr spcFirstLastPara="1" wrap="square" lIns="91425" tIns="45700" rIns="91425" bIns="45700" anchor="t" anchorCtr="0">
            <a:spAutoFit/>
          </a:bodyPr>
          <a:lstStyle/>
          <a:p>
            <a:r>
              <a:rPr lang="fr-FR">
                <a:solidFill>
                  <a:schemeClr val="dk1"/>
                </a:solidFill>
                <a:latin typeface="Calibri"/>
                <a:ea typeface="Calibri"/>
                <a:cs typeface="Calibri"/>
                <a:sym typeface="Calibri"/>
              </a:rPr>
              <a:t>1</a:t>
            </a:r>
            <a:endParaRPr>
              <a:solidFill>
                <a:schemeClr val="dk1"/>
              </a:solidFill>
              <a:latin typeface="Calibri"/>
              <a:ea typeface="Calibri"/>
              <a:cs typeface="Calibri"/>
              <a:sym typeface="Calibri"/>
            </a:endParaRPr>
          </a:p>
        </p:txBody>
      </p:sp>
      <p:sp>
        <p:nvSpPr>
          <p:cNvPr id="19" name="Rectangle à coins arrondis 20">
            <a:extLst>
              <a:ext uri="{FF2B5EF4-FFF2-40B4-BE49-F238E27FC236}">
                <a16:creationId xmlns:a16="http://schemas.microsoft.com/office/drawing/2014/main" id="{CE9D096A-E004-BC24-04DC-FB08A19BCCEC}"/>
              </a:ext>
            </a:extLst>
          </p:cNvPr>
          <p:cNvSpPr/>
          <p:nvPr/>
        </p:nvSpPr>
        <p:spPr>
          <a:xfrm>
            <a:off x="7353821" y="6349554"/>
            <a:ext cx="444279" cy="237368"/>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063548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081950E2-84B3-975A-CA84-9582E99B4A99}"/>
              </a:ext>
            </a:extLst>
          </p:cNvPr>
          <p:cNvPicPr>
            <a:picLocks noChangeAspect="1"/>
          </p:cNvPicPr>
          <p:nvPr/>
        </p:nvPicPr>
        <p:blipFill>
          <a:blip r:embed="rId2"/>
          <a:stretch>
            <a:fillRect/>
          </a:stretch>
        </p:blipFill>
        <p:spPr>
          <a:xfrm>
            <a:off x="2516997" y="1844781"/>
            <a:ext cx="7010400" cy="4126576"/>
          </a:xfrm>
          <a:prstGeom prst="rect">
            <a:avLst/>
          </a:prstGeom>
          <a:ln>
            <a:solidFill>
              <a:schemeClr val="tx1"/>
            </a:solidFill>
          </a:ln>
        </p:spPr>
      </p:pic>
      <p:sp>
        <p:nvSpPr>
          <p:cNvPr id="2" name="Titre 1"/>
          <p:cNvSpPr>
            <a:spLocks noGrp="1"/>
          </p:cNvSpPr>
          <p:nvPr>
            <p:ph type="title"/>
          </p:nvPr>
        </p:nvSpPr>
        <p:spPr/>
        <p:txBody>
          <a:bodyPr/>
          <a:lstStyle/>
          <a:p>
            <a:r>
              <a:rPr lang="en-US" dirty="0" err="1"/>
              <a:t>Visualisation</a:t>
            </a:r>
            <a:r>
              <a:rPr lang="en-US" dirty="0"/>
              <a:t> des </a:t>
            </a:r>
            <a:r>
              <a:rPr lang="en-US" i="1" dirty="0"/>
              <a:t>requests</a:t>
            </a:r>
            <a:r>
              <a:rPr lang="en-US" dirty="0"/>
              <a:t> </a:t>
            </a:r>
            <a:r>
              <a:rPr lang="en-US" dirty="0" err="1"/>
              <a:t>dans</a:t>
            </a:r>
            <a:r>
              <a:rPr lang="en-US" dirty="0"/>
              <a:t> les collections </a:t>
            </a:r>
            <a:r>
              <a:rPr lang="en-US" dirty="0" err="1"/>
              <a:t>ULiège</a:t>
            </a:r>
            <a:r>
              <a:rPr lang="en-US" i="1" dirty="0"/>
              <a:t> </a:t>
            </a:r>
          </a:p>
        </p:txBody>
      </p:sp>
      <p:sp>
        <p:nvSpPr>
          <p:cNvPr id="3" name="Espace réservé du contenu 2"/>
          <p:cNvSpPr>
            <a:spLocks noGrp="1"/>
          </p:cNvSpPr>
          <p:nvPr>
            <p:ph idx="1"/>
          </p:nvPr>
        </p:nvSpPr>
        <p:spPr/>
        <p:txBody>
          <a:bodyPr/>
          <a:lstStyle/>
          <a:p>
            <a:r>
              <a:rPr lang="en-US" dirty="0" err="1"/>
              <a:t>Dans</a:t>
            </a:r>
            <a:r>
              <a:rPr lang="en-US" dirty="0"/>
              <a:t> </a:t>
            </a:r>
            <a:r>
              <a:rPr lang="en-US" i="1" dirty="0" err="1"/>
              <a:t>MyLibrary</a:t>
            </a:r>
            <a:endParaRPr lang="en-US" i="1" dirty="0"/>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128</a:t>
            </a:fld>
            <a:endParaRPr lang="fr-FR" dirty="0">
              <a:solidFill>
                <a:prstClr val="black">
                  <a:tint val="75000"/>
                </a:prstClr>
              </a:solidFill>
              <a:latin typeface="Calibri" panose="020F0502020204030204"/>
              <a:ea typeface="Source Sans Pro" panose="020B0503030403020204" pitchFamily="34" charset="0"/>
            </a:endParaRPr>
          </a:p>
        </p:txBody>
      </p:sp>
      <p:sp>
        <p:nvSpPr>
          <p:cNvPr id="10" name="Rectangle à coins arrondis 9"/>
          <p:cNvSpPr/>
          <p:nvPr/>
        </p:nvSpPr>
        <p:spPr>
          <a:xfrm>
            <a:off x="3843070" y="2505682"/>
            <a:ext cx="1128981" cy="371471"/>
          </a:xfrm>
          <a:prstGeom prst="roundRect">
            <a:avLst/>
          </a:prstGeom>
          <a:noFill/>
          <a:ln w="127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Rectangle à coins arrondis 10"/>
          <p:cNvSpPr/>
          <p:nvPr/>
        </p:nvSpPr>
        <p:spPr>
          <a:xfrm>
            <a:off x="2555098" y="3800631"/>
            <a:ext cx="6841967" cy="704694"/>
          </a:xfrm>
          <a:prstGeom prst="roundRect">
            <a:avLst/>
          </a:prstGeom>
          <a:noFill/>
          <a:ln w="127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261862746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E0214E-0263-8C45-7A11-6BDDCF6234E6}"/>
              </a:ext>
            </a:extLst>
          </p:cNvPr>
          <p:cNvSpPr>
            <a:spLocks noGrp="1"/>
          </p:cNvSpPr>
          <p:nvPr>
            <p:ph type="title"/>
          </p:nvPr>
        </p:nvSpPr>
        <p:spPr/>
        <p:txBody>
          <a:bodyPr/>
          <a:lstStyle/>
          <a:p>
            <a:r>
              <a:rPr lang="en-US" dirty="0" err="1"/>
              <a:t>Création</a:t>
            </a:r>
            <a:r>
              <a:rPr lang="en-US" dirty="0"/>
              <a:t> </a:t>
            </a:r>
            <a:r>
              <a:rPr lang="en-US" dirty="0" err="1"/>
              <a:t>d’une</a:t>
            </a:r>
            <a:r>
              <a:rPr lang="en-US" dirty="0"/>
              <a:t> </a:t>
            </a:r>
            <a:r>
              <a:rPr lang="en-US" i="1" dirty="0"/>
              <a:t>Physical Request </a:t>
            </a:r>
            <a:r>
              <a:rPr lang="en-US" dirty="0"/>
              <a:t>dans </a:t>
            </a:r>
            <a:r>
              <a:rPr lang="en-US" i="1" dirty="0"/>
              <a:t>Alma</a:t>
            </a:r>
            <a:endParaRPr lang="fr-FR" dirty="0"/>
          </a:p>
        </p:txBody>
      </p:sp>
      <p:sp>
        <p:nvSpPr>
          <p:cNvPr id="3" name="Espace réservé du contenu 2">
            <a:extLst>
              <a:ext uri="{FF2B5EF4-FFF2-40B4-BE49-F238E27FC236}">
                <a16:creationId xmlns:a16="http://schemas.microsoft.com/office/drawing/2014/main" id="{7DA54F93-7015-F3C9-DE7D-087B87C770A0}"/>
              </a:ext>
            </a:extLst>
          </p:cNvPr>
          <p:cNvSpPr>
            <a:spLocks noGrp="1"/>
          </p:cNvSpPr>
          <p:nvPr>
            <p:ph idx="1"/>
          </p:nvPr>
        </p:nvSpPr>
        <p:spPr/>
        <p:txBody>
          <a:bodyPr/>
          <a:lstStyle/>
          <a:p>
            <a:r>
              <a:rPr lang="en-US" dirty="0" err="1"/>
              <a:t>Effectuer</a:t>
            </a:r>
            <a:r>
              <a:rPr lang="en-US" dirty="0"/>
              <a:t> </a:t>
            </a:r>
            <a:r>
              <a:rPr lang="en-US" dirty="0" err="1"/>
              <a:t>une</a:t>
            </a:r>
            <a:r>
              <a:rPr lang="en-US" dirty="0"/>
              <a:t> recherche dans le </a:t>
            </a:r>
            <a:r>
              <a:rPr lang="en-US" i="1" dirty="0"/>
              <a:t>Repository Search</a:t>
            </a:r>
            <a:endParaRPr lang="en-US" i="1" u="sng" dirty="0"/>
          </a:p>
          <a:p>
            <a:pPr lvl="1"/>
            <a:r>
              <a:rPr lang="en-US" dirty="0"/>
              <a:t>À </a:t>
            </a:r>
            <a:r>
              <a:rPr lang="en-US" dirty="0" err="1"/>
              <a:t>effectuer</a:t>
            </a:r>
            <a:r>
              <a:rPr lang="en-US" dirty="0"/>
              <a:t> </a:t>
            </a:r>
            <a:r>
              <a:rPr lang="en-US" dirty="0" err="1"/>
              <a:t>en</a:t>
            </a:r>
            <a:r>
              <a:rPr lang="en-US" dirty="0"/>
              <a:t> </a:t>
            </a:r>
            <a:r>
              <a:rPr lang="en-US" i="1" dirty="0"/>
              <a:t>Physical Items </a:t>
            </a:r>
            <a:r>
              <a:rPr lang="en-US" dirty="0" err="1"/>
              <a:t>s’il</a:t>
            </a:r>
            <a:r>
              <a:rPr lang="en-US" dirty="0"/>
              <a:t> </a:t>
            </a:r>
            <a:r>
              <a:rPr lang="en-US" dirty="0" err="1"/>
              <a:t>existe</a:t>
            </a:r>
            <a:r>
              <a:rPr lang="en-US" dirty="0"/>
              <a:t> </a:t>
            </a:r>
            <a:r>
              <a:rPr lang="en-US" dirty="0" err="1"/>
              <a:t>plusieurs</a:t>
            </a:r>
            <a:r>
              <a:rPr lang="en-US" dirty="0"/>
              <a:t> </a:t>
            </a:r>
            <a:r>
              <a:rPr lang="en-US" dirty="0" err="1"/>
              <a:t>exemplaires</a:t>
            </a:r>
            <a:r>
              <a:rPr lang="en-US" dirty="0"/>
              <a:t> et que </a:t>
            </a:r>
            <a:r>
              <a:rPr lang="en-US" dirty="0" err="1"/>
              <a:t>vous</a:t>
            </a:r>
            <a:r>
              <a:rPr lang="en-US" dirty="0"/>
              <a:t> </a:t>
            </a:r>
            <a:r>
              <a:rPr lang="en-US" dirty="0" err="1"/>
              <a:t>souhaitez</a:t>
            </a:r>
            <a:r>
              <a:rPr lang="en-US" dirty="0"/>
              <a:t> porter </a:t>
            </a:r>
            <a:r>
              <a:rPr lang="en-US" dirty="0" err="1"/>
              <a:t>l’action</a:t>
            </a:r>
            <a:r>
              <a:rPr lang="en-US" dirty="0"/>
              <a:t> sur un </a:t>
            </a:r>
            <a:r>
              <a:rPr lang="en-US" i="1" dirty="0"/>
              <a:t>item</a:t>
            </a:r>
            <a:r>
              <a:rPr lang="en-US" dirty="0"/>
              <a:t> particulier</a:t>
            </a:r>
            <a:endParaRPr lang="fr-FR" dirty="0"/>
          </a:p>
        </p:txBody>
      </p:sp>
      <p:sp>
        <p:nvSpPr>
          <p:cNvPr id="4" name="Espace réservé du numéro de diapositive 3">
            <a:extLst>
              <a:ext uri="{FF2B5EF4-FFF2-40B4-BE49-F238E27FC236}">
                <a16:creationId xmlns:a16="http://schemas.microsoft.com/office/drawing/2014/main" id="{C7858DD3-5EF5-6A4C-0135-723F9A5634D9}"/>
              </a:ext>
            </a:extLst>
          </p:cNvPr>
          <p:cNvSpPr>
            <a:spLocks noGrp="1"/>
          </p:cNvSpPr>
          <p:nvPr>
            <p:ph type="sldNum" sz="quarter" idx="12"/>
          </p:nvPr>
        </p:nvSpPr>
        <p:spPr/>
        <p:txBody>
          <a:bodyPr/>
          <a:lstStyle/>
          <a:p>
            <a:fld id="{19329706-12B3-8F4C-9CA9-063F8C6A2AC6}" type="slidenum">
              <a:rPr lang="fr-FR" smtClean="0"/>
              <a:t>129</a:t>
            </a:fld>
            <a:endParaRPr lang="fr-FR"/>
          </a:p>
        </p:txBody>
      </p:sp>
      <p:pic>
        <p:nvPicPr>
          <p:cNvPr id="5" name="Image 4" descr="Une image contenant texte&#10;&#10;Description générée automatiquement">
            <a:extLst>
              <a:ext uri="{FF2B5EF4-FFF2-40B4-BE49-F238E27FC236}">
                <a16:creationId xmlns:a16="http://schemas.microsoft.com/office/drawing/2014/main" id="{A0D7CBF5-4F95-A1F5-FA3C-E08A1CB26E22}"/>
              </a:ext>
            </a:extLst>
          </p:cNvPr>
          <p:cNvPicPr>
            <a:picLocks noChangeAspect="1"/>
          </p:cNvPicPr>
          <p:nvPr/>
        </p:nvPicPr>
        <p:blipFill>
          <a:blip r:embed="rId2"/>
          <a:stretch>
            <a:fillRect/>
          </a:stretch>
        </p:blipFill>
        <p:spPr>
          <a:xfrm>
            <a:off x="2170227" y="2288619"/>
            <a:ext cx="7851546" cy="4052411"/>
          </a:xfrm>
          <a:prstGeom prst="rect">
            <a:avLst/>
          </a:prstGeom>
          <a:ln>
            <a:solidFill>
              <a:schemeClr val="tx1"/>
            </a:solidFill>
          </a:ln>
        </p:spPr>
      </p:pic>
      <p:sp>
        <p:nvSpPr>
          <p:cNvPr id="6" name="Rectangle à coins arrondis 5">
            <a:extLst>
              <a:ext uri="{FF2B5EF4-FFF2-40B4-BE49-F238E27FC236}">
                <a16:creationId xmlns:a16="http://schemas.microsoft.com/office/drawing/2014/main" id="{C247E29D-C43B-7929-CC74-4D189671291C}"/>
              </a:ext>
            </a:extLst>
          </p:cNvPr>
          <p:cNvSpPr/>
          <p:nvPr/>
        </p:nvSpPr>
        <p:spPr>
          <a:xfrm>
            <a:off x="2475608" y="2247900"/>
            <a:ext cx="857250" cy="381001"/>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7" name="Rectangle à coins arrondis 6">
            <a:extLst>
              <a:ext uri="{FF2B5EF4-FFF2-40B4-BE49-F238E27FC236}">
                <a16:creationId xmlns:a16="http://schemas.microsoft.com/office/drawing/2014/main" id="{7F40C25A-A1F7-5E77-DD6D-4F23427CCA64}"/>
              </a:ext>
            </a:extLst>
          </p:cNvPr>
          <p:cNvSpPr/>
          <p:nvPr/>
        </p:nvSpPr>
        <p:spPr>
          <a:xfrm>
            <a:off x="9267089" y="3908425"/>
            <a:ext cx="419100" cy="22860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8" name="Espace réservé du contenu 22">
            <a:extLst>
              <a:ext uri="{FF2B5EF4-FFF2-40B4-BE49-F238E27FC236}">
                <a16:creationId xmlns:a16="http://schemas.microsoft.com/office/drawing/2014/main" id="{5C22F460-1322-9D6F-1AAB-0CD9322325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42276">
            <a:off x="9051140" y="3977707"/>
            <a:ext cx="431901" cy="674237"/>
          </a:xfrm>
          <a:prstGeom prst="rect">
            <a:avLst/>
          </a:prstGeom>
        </p:spPr>
      </p:pic>
    </p:spTree>
    <p:extLst>
      <p:ext uri="{BB962C8B-B14F-4D97-AF65-F5344CB8AC3E}">
        <p14:creationId xmlns:p14="http://schemas.microsoft.com/office/powerpoint/2010/main" val="456318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A9E48A-D937-1D43-E633-E40EFF13AE3B}"/>
              </a:ext>
            </a:extLst>
          </p:cNvPr>
          <p:cNvSpPr>
            <a:spLocks noGrp="1"/>
          </p:cNvSpPr>
          <p:nvPr>
            <p:ph type="title"/>
          </p:nvPr>
        </p:nvSpPr>
        <p:spPr/>
        <p:txBody>
          <a:bodyPr/>
          <a:lstStyle/>
          <a:p>
            <a:r>
              <a:rPr lang="fr-FR" sz="3600" b="0">
                <a:ea typeface="Calibri"/>
                <a:sym typeface="Calibri"/>
              </a:rPr>
              <a:t>Naviguer</a:t>
            </a:r>
            <a:endParaRPr lang="fr-FR"/>
          </a:p>
        </p:txBody>
      </p:sp>
      <p:sp>
        <p:nvSpPr>
          <p:cNvPr id="3" name="Espace réservé du contenu 2">
            <a:extLst>
              <a:ext uri="{FF2B5EF4-FFF2-40B4-BE49-F238E27FC236}">
                <a16:creationId xmlns:a16="http://schemas.microsoft.com/office/drawing/2014/main" id="{5C791A97-4299-4C28-CDD4-57E8537A6543}"/>
              </a:ext>
            </a:extLst>
          </p:cNvPr>
          <p:cNvSpPr>
            <a:spLocks noGrp="1"/>
          </p:cNvSpPr>
          <p:nvPr>
            <p:ph idx="1"/>
          </p:nvPr>
        </p:nvSpPr>
        <p:spPr/>
        <p:txBody>
          <a:bodyPr/>
          <a:lstStyle/>
          <a:p>
            <a:r>
              <a:rPr lang="fr-FR" sz="2000" dirty="0">
                <a:solidFill>
                  <a:schemeClr val="dk1"/>
                </a:solidFill>
                <a:ea typeface="Calibri"/>
                <a:sym typeface="Calibri"/>
              </a:rPr>
              <a:t>Utiliser toujours les boutons </a:t>
            </a:r>
            <a:r>
              <a:rPr lang="fr-FR" sz="2000" i="1" dirty="0">
                <a:solidFill>
                  <a:schemeClr val="dk1"/>
                </a:solidFill>
                <a:ea typeface="Calibri"/>
                <a:sym typeface="Calibri"/>
              </a:rPr>
              <a:t>Cancel</a:t>
            </a:r>
            <a:r>
              <a:rPr lang="fr-FR" sz="2000" dirty="0">
                <a:solidFill>
                  <a:schemeClr val="dk1"/>
                </a:solidFill>
                <a:ea typeface="Calibri"/>
                <a:sym typeface="Calibri"/>
              </a:rPr>
              <a:t>, </a:t>
            </a:r>
            <a:r>
              <a:rPr lang="fr-FR" sz="2000" i="1" dirty="0">
                <a:solidFill>
                  <a:schemeClr val="dk1"/>
                </a:solidFill>
                <a:ea typeface="Calibri"/>
                <a:sym typeface="Calibri"/>
              </a:rPr>
              <a:t>Exit</a:t>
            </a:r>
            <a:r>
              <a:rPr lang="fr-FR" sz="2000" dirty="0">
                <a:solidFill>
                  <a:schemeClr val="dk1"/>
                </a:solidFill>
                <a:ea typeface="Calibri"/>
                <a:sym typeface="Calibri"/>
              </a:rPr>
              <a:t> ou </a:t>
            </a:r>
            <a:r>
              <a:rPr lang="fr-FR" sz="2000" i="1" dirty="0">
                <a:solidFill>
                  <a:schemeClr val="dk1"/>
                </a:solidFill>
                <a:ea typeface="Calibri"/>
                <a:sym typeface="Calibri"/>
              </a:rPr>
              <a:t>Back</a:t>
            </a:r>
            <a:r>
              <a:rPr lang="fr-FR" sz="2000" dirty="0">
                <a:solidFill>
                  <a:schemeClr val="dk1"/>
                </a:solidFill>
                <a:ea typeface="Calibri"/>
                <a:sym typeface="Calibri"/>
              </a:rPr>
              <a:t> suivant les écrans plutôt que la flèche du navigateur</a:t>
            </a:r>
          </a:p>
          <a:p>
            <a:endParaRPr lang="fr-FR" dirty="0">
              <a:solidFill>
                <a:schemeClr val="dk1"/>
              </a:solidFill>
              <a:latin typeface="Calibri"/>
              <a:ea typeface="Calibri"/>
              <a:cs typeface="Calibri"/>
              <a:sym typeface="Calibri"/>
            </a:endParaRPr>
          </a:p>
          <a:p>
            <a:pPr marL="0" indent="0">
              <a:buNone/>
            </a:pPr>
            <a:endParaRPr lang="fr-FR" dirty="0">
              <a:solidFill>
                <a:schemeClr val="dk1"/>
              </a:solidFill>
              <a:latin typeface="Calibri"/>
              <a:ea typeface="Calibri"/>
              <a:cs typeface="Calibri"/>
              <a:sym typeface="Calibri"/>
            </a:endParaRPr>
          </a:p>
          <a:p>
            <a:pPr marL="0" indent="0">
              <a:buNone/>
            </a:pPr>
            <a:endParaRPr lang="fr-FR" dirty="0">
              <a:solidFill>
                <a:schemeClr val="dk1"/>
              </a:solidFill>
              <a:ea typeface="Calibri"/>
              <a:sym typeface="Calibri"/>
            </a:endParaRPr>
          </a:p>
          <a:p>
            <a:pPr marL="0" indent="0">
              <a:buNone/>
            </a:pPr>
            <a:endParaRPr lang="fr-FR" dirty="0">
              <a:solidFill>
                <a:schemeClr val="dk1"/>
              </a:solidFill>
              <a:latin typeface="Calibri"/>
              <a:ea typeface="Calibri"/>
              <a:cs typeface="Calibri"/>
              <a:sym typeface="Calibri"/>
            </a:endParaRPr>
          </a:p>
          <a:p>
            <a:r>
              <a:rPr lang="fr-FR" sz="2000" dirty="0">
                <a:solidFill>
                  <a:schemeClr val="dk1"/>
                </a:solidFill>
                <a:ea typeface="Calibri"/>
                <a:sym typeface="Calibri"/>
              </a:rPr>
              <a:t>Le logo ULiège permet de retourner à la page d’accueil Alma</a:t>
            </a:r>
            <a:endParaRPr lang="fr-FR" dirty="0"/>
          </a:p>
          <a:p>
            <a:endParaRPr lang="fr-FR" dirty="0"/>
          </a:p>
          <a:p>
            <a:endParaRPr lang="fr-FR" dirty="0"/>
          </a:p>
        </p:txBody>
      </p:sp>
      <p:sp>
        <p:nvSpPr>
          <p:cNvPr id="4" name="Espace réservé du numéro de diapositive 3">
            <a:extLst>
              <a:ext uri="{FF2B5EF4-FFF2-40B4-BE49-F238E27FC236}">
                <a16:creationId xmlns:a16="http://schemas.microsoft.com/office/drawing/2014/main" id="{9CE499A2-45FD-46CE-7D46-8A83C1792BE5}"/>
              </a:ext>
            </a:extLst>
          </p:cNvPr>
          <p:cNvSpPr>
            <a:spLocks noGrp="1"/>
          </p:cNvSpPr>
          <p:nvPr>
            <p:ph type="sldNum" sz="quarter" idx="12"/>
          </p:nvPr>
        </p:nvSpPr>
        <p:spPr/>
        <p:txBody>
          <a:bodyPr/>
          <a:lstStyle/>
          <a:p>
            <a:fld id="{19329706-12B3-8F4C-9CA9-063F8C6A2AC6}" type="slidenum">
              <a:rPr lang="fr-FR" smtClean="0"/>
              <a:pPr/>
              <a:t>13</a:t>
            </a:fld>
            <a:endParaRPr lang="fr-FR"/>
          </a:p>
        </p:txBody>
      </p:sp>
      <p:pic>
        <p:nvPicPr>
          <p:cNvPr id="5" name="Image 4" descr="Une image contenant texte, capture d’écran, ligne, Police&#10;&#10;Le contenu généré par l’IA peut être incorrect.">
            <a:extLst>
              <a:ext uri="{FF2B5EF4-FFF2-40B4-BE49-F238E27FC236}">
                <a16:creationId xmlns:a16="http://schemas.microsoft.com/office/drawing/2014/main" id="{5CBA56EF-2A22-F4F6-0542-094FA6471813}"/>
              </a:ext>
            </a:extLst>
          </p:cNvPr>
          <p:cNvPicPr>
            <a:picLocks noChangeAspect="1"/>
          </p:cNvPicPr>
          <p:nvPr/>
        </p:nvPicPr>
        <p:blipFill>
          <a:blip r:embed="rId2"/>
          <a:stretch>
            <a:fillRect/>
          </a:stretch>
        </p:blipFill>
        <p:spPr>
          <a:xfrm>
            <a:off x="1984374" y="2140531"/>
            <a:ext cx="8223251" cy="745361"/>
          </a:xfrm>
          <a:prstGeom prst="rect">
            <a:avLst/>
          </a:prstGeom>
          <a:ln>
            <a:solidFill>
              <a:schemeClr val="tx1"/>
            </a:solidFill>
          </a:ln>
        </p:spPr>
      </p:pic>
      <p:sp>
        <p:nvSpPr>
          <p:cNvPr id="7" name="Rectangle : coins arrondis 6">
            <a:extLst>
              <a:ext uri="{FF2B5EF4-FFF2-40B4-BE49-F238E27FC236}">
                <a16:creationId xmlns:a16="http://schemas.microsoft.com/office/drawing/2014/main" id="{28897A0E-BF9E-CD0F-0A40-7AD052351719}"/>
              </a:ext>
            </a:extLst>
          </p:cNvPr>
          <p:cNvSpPr/>
          <p:nvPr/>
        </p:nvSpPr>
        <p:spPr>
          <a:xfrm>
            <a:off x="9808549" y="2104554"/>
            <a:ext cx="399076" cy="367627"/>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pic>
        <p:nvPicPr>
          <p:cNvPr id="11" name="Image 10" descr="Une image contenant texte, Police, ligne, logiciel&#10;&#10;Le contenu généré par l’IA peut être incorrect.">
            <a:extLst>
              <a:ext uri="{FF2B5EF4-FFF2-40B4-BE49-F238E27FC236}">
                <a16:creationId xmlns:a16="http://schemas.microsoft.com/office/drawing/2014/main" id="{672E43CE-11C5-F22D-F45F-ABEDA37719C8}"/>
              </a:ext>
            </a:extLst>
          </p:cNvPr>
          <p:cNvPicPr>
            <a:picLocks noChangeAspect="1"/>
          </p:cNvPicPr>
          <p:nvPr/>
        </p:nvPicPr>
        <p:blipFill>
          <a:blip r:embed="rId3"/>
          <a:stretch>
            <a:fillRect/>
          </a:stretch>
        </p:blipFill>
        <p:spPr>
          <a:xfrm>
            <a:off x="2283353" y="4141880"/>
            <a:ext cx="7625292" cy="1227667"/>
          </a:xfrm>
          <a:prstGeom prst="rect">
            <a:avLst/>
          </a:prstGeom>
          <a:ln>
            <a:solidFill>
              <a:schemeClr val="tx1"/>
            </a:solidFill>
          </a:ln>
        </p:spPr>
      </p:pic>
      <p:sp>
        <p:nvSpPr>
          <p:cNvPr id="12" name="Rectangle : coins arrondis 11">
            <a:extLst>
              <a:ext uri="{FF2B5EF4-FFF2-40B4-BE49-F238E27FC236}">
                <a16:creationId xmlns:a16="http://schemas.microsoft.com/office/drawing/2014/main" id="{BD68194C-F4E2-D749-24A2-EBF5AD756160}"/>
              </a:ext>
            </a:extLst>
          </p:cNvPr>
          <p:cNvSpPr/>
          <p:nvPr/>
        </p:nvSpPr>
        <p:spPr>
          <a:xfrm>
            <a:off x="2354301" y="4208555"/>
            <a:ext cx="907076" cy="420545"/>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spTree>
    <p:extLst>
      <p:ext uri="{BB962C8B-B14F-4D97-AF65-F5344CB8AC3E}">
        <p14:creationId xmlns:p14="http://schemas.microsoft.com/office/powerpoint/2010/main" val="375436667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a:solidFill>
                  <a:srgbClr val="00707F"/>
                </a:solidFill>
              </a:rPr>
              <a:t>Création</a:t>
            </a:r>
            <a:r>
              <a:rPr lang="en-US" dirty="0">
                <a:solidFill>
                  <a:srgbClr val="00707F"/>
                </a:solidFill>
              </a:rPr>
              <a:t> </a:t>
            </a:r>
            <a:r>
              <a:rPr lang="en-US" dirty="0" err="1">
                <a:solidFill>
                  <a:srgbClr val="00707F"/>
                </a:solidFill>
              </a:rPr>
              <a:t>d’une</a:t>
            </a:r>
            <a:r>
              <a:rPr lang="en-US" dirty="0">
                <a:solidFill>
                  <a:srgbClr val="00707F"/>
                </a:solidFill>
              </a:rPr>
              <a:t> </a:t>
            </a:r>
            <a:r>
              <a:rPr lang="en-US" i="1" dirty="0">
                <a:solidFill>
                  <a:srgbClr val="00707F"/>
                </a:solidFill>
              </a:rPr>
              <a:t>Physical Request </a:t>
            </a:r>
            <a:r>
              <a:rPr lang="en-US" dirty="0" err="1">
                <a:solidFill>
                  <a:srgbClr val="00707F"/>
                </a:solidFill>
              </a:rPr>
              <a:t>dans</a:t>
            </a:r>
            <a:r>
              <a:rPr lang="en-US" dirty="0">
                <a:solidFill>
                  <a:srgbClr val="00707F"/>
                </a:solidFill>
              </a:rPr>
              <a:t> </a:t>
            </a:r>
            <a:r>
              <a:rPr lang="en-US" i="1" dirty="0">
                <a:solidFill>
                  <a:srgbClr val="00707F"/>
                </a:solidFill>
              </a:rPr>
              <a:t>Alma</a:t>
            </a:r>
            <a:endParaRPr lang="en-US" dirty="0">
              <a:solidFill>
                <a:srgbClr val="00707F"/>
              </a:solidFill>
            </a:endParaRPr>
          </a:p>
        </p:txBody>
      </p:sp>
      <p:sp>
        <p:nvSpPr>
          <p:cNvPr id="3" name="Espace réservé du contenu 2"/>
          <p:cNvSpPr>
            <a:spLocks noGrp="1"/>
          </p:cNvSpPr>
          <p:nvPr>
            <p:ph idx="1"/>
          </p:nvPr>
        </p:nvSpPr>
        <p:spPr/>
        <p:txBody>
          <a:bodyPr/>
          <a:lstStyle/>
          <a:p>
            <a:r>
              <a:rPr lang="en-US" dirty="0" err="1"/>
              <a:t>Sélectionner</a:t>
            </a:r>
            <a:r>
              <a:rPr lang="en-US" dirty="0"/>
              <a:t> </a:t>
            </a:r>
            <a:r>
              <a:rPr lang="en-US" i="1" dirty="0"/>
              <a:t>Patron physical item request et </a:t>
            </a:r>
            <a:r>
              <a:rPr lang="en-US" dirty="0" err="1"/>
              <a:t>compléter</a:t>
            </a:r>
            <a:r>
              <a:rPr lang="en-US" dirty="0"/>
              <a:t> le </a:t>
            </a:r>
            <a:r>
              <a:rPr lang="en-US" dirty="0" err="1"/>
              <a:t>formulaire</a:t>
            </a:r>
            <a:r>
              <a:rPr lang="en-US" dirty="0"/>
              <a:t> de la </a:t>
            </a:r>
            <a:r>
              <a:rPr lang="en-US" dirty="0" err="1"/>
              <a:t>demande</a:t>
            </a:r>
            <a:endParaRPr lang="en-US" dirty="0"/>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130</a:t>
            </a:fld>
            <a:endParaRPr lang="fr-FR" dirty="0">
              <a:solidFill>
                <a:prstClr val="black">
                  <a:tint val="75000"/>
                </a:prstClr>
              </a:solidFill>
              <a:latin typeface="Calibri" panose="020F0502020204030204"/>
              <a:ea typeface="Source Sans Pro" panose="020B0503030403020204" pitchFamily="34" charset="0"/>
            </a:endParaRPr>
          </a:p>
        </p:txBody>
      </p:sp>
      <p:sp>
        <p:nvSpPr>
          <p:cNvPr id="15" name="Flèche à angle droit 14"/>
          <p:cNvSpPr/>
          <p:nvPr/>
        </p:nvSpPr>
        <p:spPr>
          <a:xfrm rot="5400000">
            <a:off x="3052158" y="3701855"/>
            <a:ext cx="727467" cy="1160868"/>
          </a:xfrm>
          <a:prstGeom prst="bentUpArrow">
            <a:avLst/>
          </a:prstGeom>
          <a:solidFill>
            <a:srgbClr val="5FA3B0"/>
          </a:solidFill>
          <a:ln>
            <a:solidFill>
              <a:srgbClr val="00718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7" name="Image 6" descr="Une image contenant texte&#10;&#10;Description générée automatiquement">
            <a:extLst>
              <a:ext uri="{FF2B5EF4-FFF2-40B4-BE49-F238E27FC236}">
                <a16:creationId xmlns:a16="http://schemas.microsoft.com/office/drawing/2014/main" id="{E0655441-2299-D864-5677-6F13A058DE18}"/>
              </a:ext>
            </a:extLst>
          </p:cNvPr>
          <p:cNvPicPr>
            <a:picLocks noChangeAspect="1"/>
          </p:cNvPicPr>
          <p:nvPr/>
        </p:nvPicPr>
        <p:blipFill>
          <a:blip r:embed="rId3"/>
          <a:stretch>
            <a:fillRect/>
          </a:stretch>
        </p:blipFill>
        <p:spPr>
          <a:xfrm>
            <a:off x="1988909" y="1959616"/>
            <a:ext cx="2646892" cy="1572565"/>
          </a:xfrm>
          <a:prstGeom prst="rect">
            <a:avLst/>
          </a:prstGeom>
          <a:solidFill>
            <a:schemeClr val="tx1"/>
          </a:solidFill>
          <a:ln>
            <a:solidFill>
              <a:schemeClr val="tx1"/>
            </a:solidFill>
          </a:ln>
        </p:spPr>
      </p:pic>
      <p:sp>
        <p:nvSpPr>
          <p:cNvPr id="13" name="Rectangle à coins arrondis 12"/>
          <p:cNvSpPr/>
          <p:nvPr/>
        </p:nvSpPr>
        <p:spPr>
          <a:xfrm>
            <a:off x="4359949" y="2367012"/>
            <a:ext cx="266700" cy="159712"/>
          </a:xfrm>
          <a:prstGeom prst="roundRect">
            <a:avLst/>
          </a:prstGeom>
          <a:noFill/>
          <a:ln w="1270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8" name="Espace réservé du contenu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368625">
            <a:off x="4567015" y="2107360"/>
            <a:ext cx="480816" cy="750597"/>
          </a:xfrm>
          <a:prstGeom prst="rect">
            <a:avLst/>
          </a:prstGeom>
        </p:spPr>
      </p:pic>
      <p:sp>
        <p:nvSpPr>
          <p:cNvPr id="9" name="ZoneTexte 8"/>
          <p:cNvSpPr txBox="1"/>
          <p:nvPr/>
        </p:nvSpPr>
        <p:spPr>
          <a:xfrm>
            <a:off x="4739488" y="2383849"/>
            <a:ext cx="237167" cy="369332"/>
          </a:xfrm>
          <a:prstGeom prst="rect">
            <a:avLst/>
          </a:prstGeom>
          <a:noFill/>
        </p:spPr>
        <p:txBody>
          <a:bodyPr wrap="square" rtlCol="0">
            <a:spAutoFit/>
          </a:bodyPr>
          <a:lstStyle/>
          <a:p>
            <a:pPr>
              <a:defRPr/>
            </a:pPr>
            <a:r>
              <a:rPr lang="fr-BE" dirty="0">
                <a:solidFill>
                  <a:prstClr val="black"/>
                </a:solidFill>
                <a:latin typeface="Calibri" panose="020F0502020204030204"/>
              </a:rPr>
              <a:t>1</a:t>
            </a:r>
          </a:p>
        </p:txBody>
      </p:sp>
      <p:sp>
        <p:nvSpPr>
          <p:cNvPr id="14" name="Rectangle à coins arrondis 13"/>
          <p:cNvSpPr/>
          <p:nvPr/>
        </p:nvSpPr>
        <p:spPr>
          <a:xfrm>
            <a:off x="2706280" y="3128772"/>
            <a:ext cx="1419225" cy="224777"/>
          </a:xfrm>
          <a:prstGeom prst="roundRect">
            <a:avLst/>
          </a:prstGeom>
          <a:noFill/>
          <a:ln w="1270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0" name="Espace réservé du contenu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1818" y="3194590"/>
            <a:ext cx="480816" cy="750597"/>
          </a:xfrm>
          <a:prstGeom prst="rect">
            <a:avLst/>
          </a:prstGeom>
        </p:spPr>
      </p:pic>
      <p:sp>
        <p:nvSpPr>
          <p:cNvPr id="11" name="ZoneTexte 10"/>
          <p:cNvSpPr txBox="1"/>
          <p:nvPr/>
        </p:nvSpPr>
        <p:spPr>
          <a:xfrm>
            <a:off x="2365427" y="3463307"/>
            <a:ext cx="237167" cy="369332"/>
          </a:xfrm>
          <a:prstGeom prst="rect">
            <a:avLst/>
          </a:prstGeom>
          <a:noFill/>
        </p:spPr>
        <p:txBody>
          <a:bodyPr wrap="square" rtlCol="0">
            <a:spAutoFit/>
          </a:bodyPr>
          <a:lstStyle/>
          <a:p>
            <a:pPr>
              <a:defRPr/>
            </a:pPr>
            <a:r>
              <a:rPr lang="fr-BE" dirty="0">
                <a:solidFill>
                  <a:prstClr val="black"/>
                </a:solidFill>
                <a:latin typeface="Calibri" panose="020F0502020204030204"/>
              </a:rPr>
              <a:t>2</a:t>
            </a:r>
          </a:p>
        </p:txBody>
      </p:sp>
      <p:pic>
        <p:nvPicPr>
          <p:cNvPr id="21" name="Image 20">
            <a:extLst>
              <a:ext uri="{FF2B5EF4-FFF2-40B4-BE49-F238E27FC236}">
                <a16:creationId xmlns:a16="http://schemas.microsoft.com/office/drawing/2014/main" id="{5BAF7D09-05F4-A7D0-A627-F98EA466D50E}"/>
              </a:ext>
            </a:extLst>
          </p:cNvPr>
          <p:cNvPicPr>
            <a:picLocks noChangeAspect="1"/>
          </p:cNvPicPr>
          <p:nvPr/>
        </p:nvPicPr>
        <p:blipFill>
          <a:blip r:embed="rId5"/>
          <a:stretch>
            <a:fillRect/>
          </a:stretch>
        </p:blipFill>
        <p:spPr>
          <a:xfrm>
            <a:off x="4266233" y="3116264"/>
            <a:ext cx="6168359" cy="2712218"/>
          </a:xfrm>
          <a:prstGeom prst="rect">
            <a:avLst/>
          </a:prstGeom>
          <a:ln>
            <a:solidFill>
              <a:schemeClr val="tx1"/>
            </a:solidFill>
          </a:ln>
        </p:spPr>
      </p:pic>
      <p:sp>
        <p:nvSpPr>
          <p:cNvPr id="16" name="Rectangle à coins arrondis 15"/>
          <p:cNvSpPr/>
          <p:nvPr/>
        </p:nvSpPr>
        <p:spPr>
          <a:xfrm>
            <a:off x="4644986" y="4627815"/>
            <a:ext cx="2393804" cy="230812"/>
          </a:xfrm>
          <a:prstGeom prst="roundRect">
            <a:avLst/>
          </a:prstGeom>
          <a:noFill/>
          <a:ln w="1270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7" name="Rectangle à coins arrondis 16"/>
          <p:cNvSpPr/>
          <p:nvPr/>
        </p:nvSpPr>
        <p:spPr>
          <a:xfrm>
            <a:off x="4717938" y="4043181"/>
            <a:ext cx="2247900" cy="209549"/>
          </a:xfrm>
          <a:prstGeom prst="roundRect">
            <a:avLst/>
          </a:prstGeom>
          <a:noFill/>
          <a:ln w="1270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8" name="Rectangle à coins arrondis 17"/>
          <p:cNvSpPr/>
          <p:nvPr/>
        </p:nvSpPr>
        <p:spPr>
          <a:xfrm>
            <a:off x="9998212" y="3120358"/>
            <a:ext cx="419100" cy="262761"/>
          </a:xfrm>
          <a:prstGeom prst="roundRect">
            <a:avLst/>
          </a:prstGeom>
          <a:noFill/>
          <a:ln w="1270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9" name="Espace réservé du contenu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42276">
            <a:off x="9801312" y="3247011"/>
            <a:ext cx="431901" cy="674237"/>
          </a:xfrm>
          <a:prstGeom prst="rect">
            <a:avLst/>
          </a:prstGeom>
        </p:spPr>
      </p:pic>
    </p:spTree>
    <p:extLst>
      <p:ext uri="{BB962C8B-B14F-4D97-AF65-F5344CB8AC3E}">
        <p14:creationId xmlns:p14="http://schemas.microsoft.com/office/powerpoint/2010/main" val="160341015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a:solidFill>
                  <a:srgbClr val="00707F"/>
                </a:solidFill>
              </a:rPr>
              <a:t>Création</a:t>
            </a:r>
            <a:r>
              <a:rPr lang="en-US" dirty="0">
                <a:solidFill>
                  <a:srgbClr val="00707F"/>
                </a:solidFill>
              </a:rPr>
              <a:t> </a:t>
            </a:r>
            <a:r>
              <a:rPr lang="en-US" dirty="0" err="1">
                <a:solidFill>
                  <a:srgbClr val="00707F"/>
                </a:solidFill>
              </a:rPr>
              <a:t>d’une</a:t>
            </a:r>
            <a:r>
              <a:rPr lang="en-US" dirty="0">
                <a:solidFill>
                  <a:srgbClr val="00707F"/>
                </a:solidFill>
              </a:rPr>
              <a:t> </a:t>
            </a:r>
            <a:r>
              <a:rPr lang="en-US" i="1" dirty="0">
                <a:solidFill>
                  <a:srgbClr val="00707F"/>
                </a:solidFill>
              </a:rPr>
              <a:t>Physical Request </a:t>
            </a:r>
            <a:r>
              <a:rPr lang="en-US" dirty="0" err="1">
                <a:solidFill>
                  <a:srgbClr val="00707F"/>
                </a:solidFill>
              </a:rPr>
              <a:t>dans</a:t>
            </a:r>
            <a:r>
              <a:rPr lang="en-US" dirty="0">
                <a:solidFill>
                  <a:srgbClr val="00707F"/>
                </a:solidFill>
              </a:rPr>
              <a:t> </a:t>
            </a:r>
            <a:r>
              <a:rPr lang="en-US" i="1" dirty="0">
                <a:solidFill>
                  <a:srgbClr val="00707F"/>
                </a:solidFill>
              </a:rPr>
              <a:t>Alma</a:t>
            </a:r>
            <a:endParaRPr lang="en-US" dirty="0">
              <a:solidFill>
                <a:srgbClr val="00707F"/>
              </a:solidFill>
            </a:endParaRPr>
          </a:p>
        </p:txBody>
      </p:sp>
      <p:sp>
        <p:nvSpPr>
          <p:cNvPr id="3" name="Espace réservé du contenu 2"/>
          <p:cNvSpPr>
            <a:spLocks noGrp="1"/>
          </p:cNvSpPr>
          <p:nvPr>
            <p:ph idx="1"/>
          </p:nvPr>
        </p:nvSpPr>
        <p:spPr/>
        <p:txBody>
          <a:bodyPr/>
          <a:lstStyle/>
          <a:p>
            <a:r>
              <a:rPr lang="en-US" dirty="0" err="1"/>
              <a:t>S’assurer</a:t>
            </a:r>
            <a:r>
              <a:rPr lang="en-US" dirty="0"/>
              <a:t> que la </a:t>
            </a:r>
            <a:r>
              <a:rPr lang="en-US" i="1" dirty="0"/>
              <a:t>request</a:t>
            </a:r>
            <a:r>
              <a:rPr lang="en-US" dirty="0"/>
              <a:t> </a:t>
            </a:r>
            <a:r>
              <a:rPr lang="en-US" dirty="0" err="1"/>
              <a:t>est</a:t>
            </a:r>
            <a:r>
              <a:rPr lang="en-US" dirty="0"/>
              <a:t> </a:t>
            </a:r>
            <a:r>
              <a:rPr lang="en-US" dirty="0" err="1"/>
              <a:t>réussie</a:t>
            </a:r>
            <a:r>
              <a:rPr lang="en-US" dirty="0"/>
              <a:t>. Un </a:t>
            </a:r>
            <a:r>
              <a:rPr lang="en-US" dirty="0" err="1"/>
              <a:t>identifiant</a:t>
            </a:r>
            <a:r>
              <a:rPr lang="en-US" dirty="0"/>
              <a:t> a </a:t>
            </a:r>
            <a:r>
              <a:rPr lang="en-US" dirty="0" err="1"/>
              <a:t>été</a:t>
            </a:r>
            <a:r>
              <a:rPr lang="en-US" dirty="0"/>
              <a:t> </a:t>
            </a:r>
            <a:r>
              <a:rPr lang="en-US" dirty="0" err="1"/>
              <a:t>ajouté</a:t>
            </a:r>
            <a:r>
              <a:rPr lang="en-US" dirty="0"/>
              <a:t>.</a:t>
            </a:r>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131</a:t>
            </a:fld>
            <a:endParaRPr lang="fr-FR" dirty="0">
              <a:solidFill>
                <a:prstClr val="black">
                  <a:tint val="75000"/>
                </a:prstClr>
              </a:solidFill>
              <a:latin typeface="Calibri" panose="020F0502020204030204"/>
              <a:ea typeface="Source Sans Pro" panose="020B0503030403020204" pitchFamily="34" charset="0"/>
            </a:endParaRPr>
          </a:p>
        </p:txBody>
      </p:sp>
      <p:pic>
        <p:nvPicPr>
          <p:cNvPr id="8" name="Image 7">
            <a:extLst>
              <a:ext uri="{FF2B5EF4-FFF2-40B4-BE49-F238E27FC236}">
                <a16:creationId xmlns:a16="http://schemas.microsoft.com/office/drawing/2014/main" id="{0C974E7D-7488-0DE6-5FDD-C461488EAF5C}"/>
              </a:ext>
            </a:extLst>
          </p:cNvPr>
          <p:cNvPicPr>
            <a:picLocks noChangeAspect="1"/>
          </p:cNvPicPr>
          <p:nvPr/>
        </p:nvPicPr>
        <p:blipFill>
          <a:blip r:embed="rId2"/>
          <a:stretch>
            <a:fillRect/>
          </a:stretch>
        </p:blipFill>
        <p:spPr>
          <a:xfrm>
            <a:off x="2053963" y="2040292"/>
            <a:ext cx="8084074" cy="3617559"/>
          </a:xfrm>
          <a:prstGeom prst="rect">
            <a:avLst/>
          </a:prstGeom>
          <a:ln>
            <a:solidFill>
              <a:schemeClr val="tx1"/>
            </a:solidFill>
          </a:ln>
        </p:spPr>
      </p:pic>
      <p:sp>
        <p:nvSpPr>
          <p:cNvPr id="6" name="Rectangle à coins arrondis 5"/>
          <p:cNvSpPr/>
          <p:nvPr/>
        </p:nvSpPr>
        <p:spPr>
          <a:xfrm>
            <a:off x="8372476" y="2061779"/>
            <a:ext cx="1765562" cy="970346"/>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39571489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023DD2-4EAA-D601-7674-FD2D0CD4008A}"/>
              </a:ext>
            </a:extLst>
          </p:cNvPr>
          <p:cNvSpPr>
            <a:spLocks noGrp="1"/>
          </p:cNvSpPr>
          <p:nvPr>
            <p:ph type="title"/>
          </p:nvPr>
        </p:nvSpPr>
        <p:spPr/>
        <p:txBody>
          <a:bodyPr/>
          <a:lstStyle/>
          <a:p>
            <a:r>
              <a:rPr lang="en-US" sz="3600" dirty="0" err="1"/>
              <a:t>Visualiser</a:t>
            </a:r>
            <a:r>
              <a:rPr lang="en-US" sz="3600" dirty="0"/>
              <a:t> les </a:t>
            </a:r>
            <a:r>
              <a:rPr lang="en-US" sz="3600" i="1" dirty="0"/>
              <a:t>requests</a:t>
            </a:r>
            <a:r>
              <a:rPr lang="en-US" sz="3600" dirty="0"/>
              <a:t> &gt; </a:t>
            </a:r>
            <a:r>
              <a:rPr lang="en-US" sz="3600" dirty="0" err="1"/>
              <a:t>accès</a:t>
            </a:r>
            <a:endParaRPr lang="fr-FR" dirty="0"/>
          </a:p>
        </p:txBody>
      </p:sp>
      <p:sp>
        <p:nvSpPr>
          <p:cNvPr id="3" name="Espace réservé du contenu 2">
            <a:extLst>
              <a:ext uri="{FF2B5EF4-FFF2-40B4-BE49-F238E27FC236}">
                <a16:creationId xmlns:a16="http://schemas.microsoft.com/office/drawing/2014/main" id="{057CF308-6AD7-E05F-2F4F-D72BFB33832E}"/>
              </a:ext>
            </a:extLst>
          </p:cNvPr>
          <p:cNvSpPr>
            <a:spLocks noGrp="1"/>
          </p:cNvSpPr>
          <p:nvPr>
            <p:ph idx="1"/>
          </p:nvPr>
        </p:nvSpPr>
        <p:spPr/>
        <p:txBody>
          <a:bodyPr/>
          <a:lstStyle/>
          <a:p>
            <a:r>
              <a:rPr lang="en-US" dirty="0"/>
              <a:t>Dans le </a:t>
            </a:r>
            <a:r>
              <a:rPr lang="en-US" i="1" dirty="0"/>
              <a:t>Widget Tasks</a:t>
            </a:r>
          </a:p>
          <a:p>
            <a:endParaRPr lang="en-US" i="1" dirty="0"/>
          </a:p>
          <a:p>
            <a:endParaRPr lang="en-US" i="1" dirty="0"/>
          </a:p>
          <a:p>
            <a:endParaRPr lang="en-US" i="1" dirty="0"/>
          </a:p>
          <a:p>
            <a:endParaRPr lang="en-US" i="1" dirty="0"/>
          </a:p>
          <a:p>
            <a:r>
              <a:rPr lang="en-US" dirty="0"/>
              <a:t>A </a:t>
            </a:r>
            <a:r>
              <a:rPr lang="en-US" dirty="0" err="1"/>
              <a:t>partir</a:t>
            </a:r>
            <a:r>
              <a:rPr lang="en-US" dirty="0"/>
              <a:t> de </a:t>
            </a:r>
            <a:r>
              <a:rPr lang="en-US" dirty="0" err="1"/>
              <a:t>l’icône</a:t>
            </a:r>
            <a:r>
              <a:rPr lang="en-US" i="1" dirty="0"/>
              <a:t> Tasks</a:t>
            </a:r>
          </a:p>
          <a:p>
            <a:endParaRPr lang="en-US" i="1" dirty="0"/>
          </a:p>
          <a:p>
            <a:endParaRPr lang="en-US" i="1" dirty="0"/>
          </a:p>
          <a:p>
            <a:pPr marL="0" indent="0">
              <a:buNone/>
            </a:pPr>
            <a:endParaRPr lang="en-US" i="1" dirty="0"/>
          </a:p>
          <a:p>
            <a:r>
              <a:rPr lang="en-US" dirty="0"/>
              <a:t>Dans le menu </a:t>
            </a:r>
            <a:r>
              <a:rPr lang="en-US" i="1" dirty="0"/>
              <a:t>Fulfillment </a:t>
            </a:r>
            <a:r>
              <a:rPr lang="en-US" dirty="0">
                <a:sym typeface="Wingdings" panose="05000000000000000000" pitchFamily="2" charset="2"/>
              </a:rPr>
              <a:t> </a:t>
            </a:r>
            <a:r>
              <a:rPr lang="en-US" i="1" dirty="0">
                <a:sym typeface="Wingdings" panose="05000000000000000000" pitchFamily="2" charset="2"/>
              </a:rPr>
              <a:t>Pick From Shelf</a:t>
            </a:r>
            <a:endParaRPr lang="en-US" i="1" dirty="0"/>
          </a:p>
          <a:p>
            <a:endParaRPr lang="en-US" i="1" dirty="0"/>
          </a:p>
          <a:p>
            <a:endParaRPr lang="fr-FR" dirty="0"/>
          </a:p>
        </p:txBody>
      </p:sp>
      <p:sp>
        <p:nvSpPr>
          <p:cNvPr id="4" name="Espace réservé du numéro de diapositive 3">
            <a:extLst>
              <a:ext uri="{FF2B5EF4-FFF2-40B4-BE49-F238E27FC236}">
                <a16:creationId xmlns:a16="http://schemas.microsoft.com/office/drawing/2014/main" id="{D29D11A2-918E-4ADF-1094-22A0EDE3CABF}"/>
              </a:ext>
            </a:extLst>
          </p:cNvPr>
          <p:cNvSpPr>
            <a:spLocks noGrp="1"/>
          </p:cNvSpPr>
          <p:nvPr>
            <p:ph type="sldNum" sz="quarter" idx="12"/>
          </p:nvPr>
        </p:nvSpPr>
        <p:spPr/>
        <p:txBody>
          <a:bodyPr/>
          <a:lstStyle/>
          <a:p>
            <a:fld id="{19329706-12B3-8F4C-9CA9-063F8C6A2AC6}" type="slidenum">
              <a:rPr lang="fr-FR" smtClean="0"/>
              <a:t>132</a:t>
            </a:fld>
            <a:endParaRPr lang="fr-FR"/>
          </a:p>
        </p:txBody>
      </p:sp>
      <p:pic>
        <p:nvPicPr>
          <p:cNvPr id="6" name="Image 5">
            <a:extLst>
              <a:ext uri="{FF2B5EF4-FFF2-40B4-BE49-F238E27FC236}">
                <a16:creationId xmlns:a16="http://schemas.microsoft.com/office/drawing/2014/main" id="{89C45EA4-8CB2-23A4-5EFB-034887593056}"/>
              </a:ext>
            </a:extLst>
          </p:cNvPr>
          <p:cNvPicPr>
            <a:picLocks noChangeAspect="1"/>
          </p:cNvPicPr>
          <p:nvPr/>
        </p:nvPicPr>
        <p:blipFill>
          <a:blip r:embed="rId2"/>
          <a:stretch>
            <a:fillRect/>
          </a:stretch>
        </p:blipFill>
        <p:spPr>
          <a:xfrm>
            <a:off x="3608548" y="1174274"/>
            <a:ext cx="4168074" cy="1330387"/>
          </a:xfrm>
          <a:prstGeom prst="rect">
            <a:avLst/>
          </a:prstGeom>
          <a:ln>
            <a:solidFill>
              <a:schemeClr val="tx1"/>
            </a:solidFill>
          </a:ln>
        </p:spPr>
      </p:pic>
      <p:sp>
        <p:nvSpPr>
          <p:cNvPr id="7" name="Rectangle : coins arrondis 6">
            <a:extLst>
              <a:ext uri="{FF2B5EF4-FFF2-40B4-BE49-F238E27FC236}">
                <a16:creationId xmlns:a16="http://schemas.microsoft.com/office/drawing/2014/main" id="{249979F6-A00C-1087-773F-419DC640890C}"/>
              </a:ext>
            </a:extLst>
          </p:cNvPr>
          <p:cNvSpPr/>
          <p:nvPr/>
        </p:nvSpPr>
        <p:spPr>
          <a:xfrm>
            <a:off x="3836504" y="1883115"/>
            <a:ext cx="944218" cy="174285"/>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w="19050">
                <a:solidFill>
                  <a:srgbClr val="00707F"/>
                </a:solidFill>
              </a:ln>
            </a:endParaRPr>
          </a:p>
        </p:txBody>
      </p:sp>
      <p:pic>
        <p:nvPicPr>
          <p:cNvPr id="9" name="Image 8">
            <a:extLst>
              <a:ext uri="{FF2B5EF4-FFF2-40B4-BE49-F238E27FC236}">
                <a16:creationId xmlns:a16="http://schemas.microsoft.com/office/drawing/2014/main" id="{6D3C5E20-BE33-6FFB-369D-594F4262EC0D}"/>
              </a:ext>
            </a:extLst>
          </p:cNvPr>
          <p:cNvPicPr>
            <a:picLocks noChangeAspect="1"/>
          </p:cNvPicPr>
          <p:nvPr/>
        </p:nvPicPr>
        <p:blipFill>
          <a:blip r:embed="rId3"/>
          <a:stretch>
            <a:fillRect/>
          </a:stretch>
        </p:blipFill>
        <p:spPr>
          <a:xfrm>
            <a:off x="4219694" y="2601755"/>
            <a:ext cx="2896723" cy="1892004"/>
          </a:xfrm>
          <a:prstGeom prst="rect">
            <a:avLst/>
          </a:prstGeom>
          <a:ln>
            <a:solidFill>
              <a:schemeClr val="tx1"/>
            </a:solidFill>
          </a:ln>
        </p:spPr>
      </p:pic>
      <p:sp>
        <p:nvSpPr>
          <p:cNvPr id="10" name="Rectangle à coins arrondis 9">
            <a:extLst>
              <a:ext uri="{FF2B5EF4-FFF2-40B4-BE49-F238E27FC236}">
                <a16:creationId xmlns:a16="http://schemas.microsoft.com/office/drawing/2014/main" id="{51521CFF-6189-DED8-C094-3718C6F2285B}"/>
              </a:ext>
            </a:extLst>
          </p:cNvPr>
          <p:cNvSpPr/>
          <p:nvPr/>
        </p:nvSpPr>
        <p:spPr>
          <a:xfrm>
            <a:off x="4259449" y="4293704"/>
            <a:ext cx="829386" cy="168967"/>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sym typeface="Arial"/>
            </a:endParaRPr>
          </a:p>
        </p:txBody>
      </p:sp>
      <p:sp>
        <p:nvSpPr>
          <p:cNvPr id="11" name="Rectangle à coins arrondis 7">
            <a:extLst>
              <a:ext uri="{FF2B5EF4-FFF2-40B4-BE49-F238E27FC236}">
                <a16:creationId xmlns:a16="http://schemas.microsoft.com/office/drawing/2014/main" id="{6BF00C72-FF0D-C844-3639-23BCEC90F2E4}"/>
              </a:ext>
            </a:extLst>
          </p:cNvPr>
          <p:cNvSpPr/>
          <p:nvPr/>
        </p:nvSpPr>
        <p:spPr>
          <a:xfrm flipH="1">
            <a:off x="5387007" y="2600503"/>
            <a:ext cx="268357" cy="361357"/>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sym typeface="Arial"/>
            </a:endParaRPr>
          </a:p>
        </p:txBody>
      </p:sp>
      <p:pic>
        <p:nvPicPr>
          <p:cNvPr id="13" name="Image 12">
            <a:extLst>
              <a:ext uri="{FF2B5EF4-FFF2-40B4-BE49-F238E27FC236}">
                <a16:creationId xmlns:a16="http://schemas.microsoft.com/office/drawing/2014/main" id="{7F14BE54-B398-95B9-477F-35CB4B415CF2}"/>
              </a:ext>
            </a:extLst>
          </p:cNvPr>
          <p:cNvPicPr>
            <a:picLocks noChangeAspect="1"/>
          </p:cNvPicPr>
          <p:nvPr/>
        </p:nvPicPr>
        <p:blipFill>
          <a:blip r:embed="rId4"/>
          <a:stretch>
            <a:fillRect/>
          </a:stretch>
        </p:blipFill>
        <p:spPr>
          <a:xfrm>
            <a:off x="5936974" y="4590853"/>
            <a:ext cx="1969241" cy="1780571"/>
          </a:xfrm>
          <a:prstGeom prst="rect">
            <a:avLst/>
          </a:prstGeom>
          <a:ln>
            <a:solidFill>
              <a:schemeClr val="tx1"/>
            </a:solidFill>
          </a:ln>
        </p:spPr>
      </p:pic>
      <p:sp>
        <p:nvSpPr>
          <p:cNvPr id="14" name="Rectangle à coins arrondis 10">
            <a:extLst>
              <a:ext uri="{FF2B5EF4-FFF2-40B4-BE49-F238E27FC236}">
                <a16:creationId xmlns:a16="http://schemas.microsoft.com/office/drawing/2014/main" id="{3629D650-1257-39DD-A4F6-6B7D3E2D534F}"/>
              </a:ext>
            </a:extLst>
          </p:cNvPr>
          <p:cNvSpPr/>
          <p:nvPr/>
        </p:nvSpPr>
        <p:spPr>
          <a:xfrm>
            <a:off x="6460046" y="5466522"/>
            <a:ext cx="696128" cy="168033"/>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sym typeface="Arial"/>
            </a:endParaRPr>
          </a:p>
        </p:txBody>
      </p:sp>
    </p:spTree>
    <p:extLst>
      <p:ext uri="{BB962C8B-B14F-4D97-AF65-F5344CB8AC3E}">
        <p14:creationId xmlns:p14="http://schemas.microsoft.com/office/powerpoint/2010/main" val="184298608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965569EE-0B45-0D5A-CBE1-A03789706AE3}"/>
              </a:ext>
            </a:extLst>
          </p:cNvPr>
          <p:cNvPicPr>
            <a:picLocks noChangeAspect="1"/>
          </p:cNvPicPr>
          <p:nvPr/>
        </p:nvPicPr>
        <p:blipFill>
          <a:blip r:embed="rId2"/>
          <a:stretch>
            <a:fillRect/>
          </a:stretch>
        </p:blipFill>
        <p:spPr>
          <a:xfrm>
            <a:off x="1981200" y="4420782"/>
            <a:ext cx="8229600" cy="1735932"/>
          </a:xfrm>
          <a:prstGeom prst="rect">
            <a:avLst/>
          </a:prstGeom>
          <a:ln>
            <a:solidFill>
              <a:schemeClr val="tx1"/>
            </a:solidFill>
          </a:ln>
        </p:spPr>
      </p:pic>
      <p:sp>
        <p:nvSpPr>
          <p:cNvPr id="2" name="Titre 1"/>
          <p:cNvSpPr>
            <a:spLocks noGrp="1"/>
          </p:cNvSpPr>
          <p:nvPr>
            <p:ph type="title"/>
          </p:nvPr>
        </p:nvSpPr>
        <p:spPr>
          <a:ln>
            <a:noFill/>
          </a:ln>
        </p:spPr>
        <p:txBody>
          <a:bodyPr/>
          <a:lstStyle/>
          <a:p>
            <a:r>
              <a:rPr lang="en-US" sz="2700" dirty="0" err="1"/>
              <a:t>Visualisation</a:t>
            </a:r>
            <a:r>
              <a:rPr lang="en-US" sz="2700" dirty="0"/>
              <a:t> des </a:t>
            </a:r>
            <a:r>
              <a:rPr lang="en-US" sz="2700" i="1" dirty="0"/>
              <a:t>requests </a:t>
            </a:r>
            <a:r>
              <a:rPr lang="en-US" sz="2700" dirty="0"/>
              <a:t>à </a:t>
            </a:r>
            <a:r>
              <a:rPr lang="en-US" sz="2700" dirty="0" err="1"/>
              <a:t>traiter</a:t>
            </a:r>
            <a:r>
              <a:rPr lang="en-US" sz="2700" dirty="0"/>
              <a:t> (</a:t>
            </a:r>
            <a:r>
              <a:rPr lang="en-US" sz="2700" i="1" dirty="0"/>
              <a:t>Pickup from shelf</a:t>
            </a:r>
            <a:r>
              <a:rPr lang="en-US" sz="2700" dirty="0"/>
              <a:t>) par un </a:t>
            </a:r>
            <a:r>
              <a:rPr lang="en-US" sz="2700" i="1" dirty="0"/>
              <a:t>Circulation Desk</a:t>
            </a:r>
            <a:endParaRPr lang="en-US" sz="2700" dirty="0"/>
          </a:p>
        </p:txBody>
      </p:sp>
      <p:sp>
        <p:nvSpPr>
          <p:cNvPr id="3" name="Espace réservé du contenu 2"/>
          <p:cNvSpPr>
            <a:spLocks noGrp="1"/>
          </p:cNvSpPr>
          <p:nvPr>
            <p:ph idx="1"/>
          </p:nvPr>
        </p:nvSpPr>
        <p:spPr/>
        <p:txBody>
          <a:bodyPr/>
          <a:lstStyle/>
          <a:p>
            <a:r>
              <a:rPr lang="en-US" dirty="0" err="1"/>
              <a:t>Liste</a:t>
            </a:r>
            <a:r>
              <a:rPr lang="en-US" dirty="0"/>
              <a:t> des </a:t>
            </a:r>
            <a:r>
              <a:rPr lang="en-US" i="1" dirty="0"/>
              <a:t>requests</a:t>
            </a:r>
            <a:r>
              <a:rPr lang="en-US" dirty="0"/>
              <a:t> à </a:t>
            </a:r>
            <a:r>
              <a:rPr lang="en-US" dirty="0" err="1"/>
              <a:t>traiter</a:t>
            </a:r>
            <a:endParaRPr lang="en-US" dirty="0"/>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133</a:t>
            </a:fld>
            <a:endParaRPr lang="fr-FR" dirty="0">
              <a:solidFill>
                <a:prstClr val="black">
                  <a:tint val="75000"/>
                </a:prstClr>
              </a:solidFill>
              <a:latin typeface="Calibri" panose="020F0502020204030204"/>
              <a:ea typeface="Source Sans Pro" panose="020B0503030403020204" pitchFamily="34" charset="0"/>
            </a:endParaRPr>
          </a:p>
        </p:txBody>
      </p:sp>
      <p:sp>
        <p:nvSpPr>
          <p:cNvPr id="13" name="Rectangle à coins arrondis 12"/>
          <p:cNvSpPr/>
          <p:nvPr/>
        </p:nvSpPr>
        <p:spPr>
          <a:xfrm>
            <a:off x="2933700" y="5023434"/>
            <a:ext cx="552451" cy="712786"/>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4" name="Rectangle à coins arrondis 13"/>
          <p:cNvSpPr/>
          <p:nvPr/>
        </p:nvSpPr>
        <p:spPr>
          <a:xfrm>
            <a:off x="4391026" y="5047473"/>
            <a:ext cx="638175" cy="71437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5" name="Flèche vers le bas 14"/>
          <p:cNvSpPr/>
          <p:nvPr/>
        </p:nvSpPr>
        <p:spPr>
          <a:xfrm>
            <a:off x="5940960" y="3664501"/>
            <a:ext cx="310080" cy="596300"/>
          </a:xfrm>
          <a:prstGeom prst="downArrow">
            <a:avLst/>
          </a:prstGeom>
          <a:solidFill>
            <a:srgbClr val="5FA3B0"/>
          </a:solidFill>
          <a:ln>
            <a:solidFill>
              <a:srgbClr val="00718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Rectangle à coins arrondis 9"/>
          <p:cNvSpPr/>
          <p:nvPr/>
        </p:nvSpPr>
        <p:spPr>
          <a:xfrm>
            <a:off x="2190751" y="5021846"/>
            <a:ext cx="714375" cy="714374"/>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6" name="Image 15" descr="Une image contenant texte&#10;&#10;Description générée automatiquement">
            <a:extLst>
              <a:ext uri="{FF2B5EF4-FFF2-40B4-BE49-F238E27FC236}">
                <a16:creationId xmlns:a16="http://schemas.microsoft.com/office/drawing/2014/main" id="{9FDD72DD-2DA9-62E1-7ED9-D6822750514E}"/>
              </a:ext>
            </a:extLst>
          </p:cNvPr>
          <p:cNvPicPr>
            <a:picLocks noChangeAspect="1"/>
          </p:cNvPicPr>
          <p:nvPr/>
        </p:nvPicPr>
        <p:blipFill>
          <a:blip r:embed="rId3"/>
          <a:stretch>
            <a:fillRect/>
          </a:stretch>
        </p:blipFill>
        <p:spPr>
          <a:xfrm>
            <a:off x="2286000" y="1853983"/>
            <a:ext cx="7620000" cy="1738268"/>
          </a:xfrm>
          <a:prstGeom prst="rect">
            <a:avLst/>
          </a:prstGeom>
          <a:ln>
            <a:solidFill>
              <a:schemeClr val="tx1"/>
            </a:solidFill>
          </a:ln>
        </p:spPr>
      </p:pic>
      <p:sp>
        <p:nvSpPr>
          <p:cNvPr id="8" name="ZoneTexte 7"/>
          <p:cNvSpPr txBox="1"/>
          <p:nvPr/>
        </p:nvSpPr>
        <p:spPr>
          <a:xfrm>
            <a:off x="7477770" y="3253085"/>
            <a:ext cx="2357311" cy="738664"/>
          </a:xfrm>
          <a:prstGeom prst="rect">
            <a:avLst/>
          </a:prstGeom>
          <a:solidFill>
            <a:schemeClr val="bg1"/>
          </a:solidFill>
        </p:spPr>
        <p:txBody>
          <a:bodyPr wrap="square" rtlCol="0">
            <a:spAutoFit/>
          </a:bodyPr>
          <a:lstStyle/>
          <a:p>
            <a:pPr>
              <a:defRPr/>
            </a:pPr>
            <a:r>
              <a:rPr lang="en-US" sz="1400" dirty="0">
                <a:solidFill>
                  <a:prstClr val="black"/>
                </a:solidFill>
                <a:latin typeface="Calibri" panose="020F0502020204030204"/>
              </a:rPr>
              <a:t>Pour </a:t>
            </a:r>
            <a:r>
              <a:rPr lang="en-US" sz="1400" dirty="0" err="1">
                <a:solidFill>
                  <a:prstClr val="black"/>
                </a:solidFill>
                <a:latin typeface="Calibri" panose="020F0502020204030204"/>
              </a:rPr>
              <a:t>obtenir</a:t>
            </a:r>
            <a:r>
              <a:rPr lang="en-US" sz="1400" dirty="0">
                <a:solidFill>
                  <a:prstClr val="black"/>
                </a:solidFill>
                <a:latin typeface="Calibri" panose="020F0502020204030204"/>
              </a:rPr>
              <a:t> des </a:t>
            </a:r>
            <a:r>
              <a:rPr lang="en-US" sz="1400" dirty="0" err="1">
                <a:solidFill>
                  <a:prstClr val="black"/>
                </a:solidFill>
                <a:latin typeface="Calibri" panose="020F0502020204030204"/>
              </a:rPr>
              <a:t>informations</a:t>
            </a:r>
            <a:r>
              <a:rPr lang="en-US" sz="1400" dirty="0">
                <a:solidFill>
                  <a:prstClr val="black"/>
                </a:solidFill>
                <a:latin typeface="Calibri" panose="020F0502020204030204"/>
              </a:rPr>
              <a:t> </a:t>
            </a:r>
          </a:p>
          <a:p>
            <a:pPr>
              <a:defRPr/>
            </a:pPr>
            <a:r>
              <a:rPr lang="en-US" sz="1400" dirty="0" err="1">
                <a:solidFill>
                  <a:prstClr val="black"/>
                </a:solidFill>
                <a:latin typeface="Calibri" panose="020F0502020204030204"/>
              </a:rPr>
              <a:t>complémentaires</a:t>
            </a:r>
            <a:r>
              <a:rPr lang="en-US" sz="1400" dirty="0">
                <a:solidFill>
                  <a:prstClr val="black"/>
                </a:solidFill>
                <a:latin typeface="Calibri" panose="020F0502020204030204"/>
              </a:rPr>
              <a:t> (</a:t>
            </a:r>
            <a:r>
              <a:rPr lang="en-US" sz="1400" i="1" dirty="0">
                <a:solidFill>
                  <a:prstClr val="black"/>
                </a:solidFill>
                <a:latin typeface="Calibri" panose="020F0502020204030204"/>
              </a:rPr>
              <a:t>requester, </a:t>
            </a:r>
          </a:p>
          <a:p>
            <a:pPr>
              <a:defRPr/>
            </a:pPr>
            <a:r>
              <a:rPr lang="en-US" sz="1400" dirty="0" err="1">
                <a:solidFill>
                  <a:prstClr val="black"/>
                </a:solidFill>
                <a:latin typeface="Calibri" panose="020F0502020204030204"/>
              </a:rPr>
              <a:t>bibliothèque</a:t>
            </a:r>
            <a:r>
              <a:rPr lang="en-US" sz="1400" dirty="0">
                <a:solidFill>
                  <a:prstClr val="black"/>
                </a:solidFill>
                <a:latin typeface="Calibri" panose="020F0502020204030204"/>
              </a:rPr>
              <a:t> de destination)</a:t>
            </a:r>
          </a:p>
        </p:txBody>
      </p:sp>
      <p:sp>
        <p:nvSpPr>
          <p:cNvPr id="9" name="Rectangle à coins arrondis 8"/>
          <p:cNvSpPr/>
          <p:nvPr/>
        </p:nvSpPr>
        <p:spPr>
          <a:xfrm>
            <a:off x="7496819" y="3253085"/>
            <a:ext cx="2304406" cy="709566"/>
          </a:xfrm>
          <a:prstGeom prst="roundRect">
            <a:avLst/>
          </a:prstGeom>
          <a:noFill/>
          <a:ln w="12700">
            <a:solidFill>
              <a:srgbClr val="00707F"/>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6" name="Rectangle à coins arrondis 5"/>
          <p:cNvSpPr/>
          <p:nvPr/>
        </p:nvSpPr>
        <p:spPr>
          <a:xfrm>
            <a:off x="6973462" y="3186411"/>
            <a:ext cx="161925" cy="200276"/>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7" name="Espace réservé du contenu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190325">
            <a:off x="7024747" y="3234270"/>
            <a:ext cx="353679" cy="552125"/>
          </a:xfrm>
          <a:prstGeom prst="rect">
            <a:avLst/>
          </a:prstGeom>
        </p:spPr>
      </p:pic>
    </p:spTree>
    <p:extLst>
      <p:ext uri="{BB962C8B-B14F-4D97-AF65-F5344CB8AC3E}">
        <p14:creationId xmlns:p14="http://schemas.microsoft.com/office/powerpoint/2010/main" val="260662329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539F30-C956-15B3-986B-471E9CB54B10}"/>
              </a:ext>
            </a:extLst>
          </p:cNvPr>
          <p:cNvSpPr>
            <a:spLocks noGrp="1"/>
          </p:cNvSpPr>
          <p:nvPr>
            <p:ph type="title"/>
          </p:nvPr>
        </p:nvSpPr>
        <p:spPr>
          <a:xfrm>
            <a:off x="609600" y="313016"/>
            <a:ext cx="10972800" cy="621546"/>
          </a:xfrm>
        </p:spPr>
        <p:txBody>
          <a:bodyPr anchor="ctr">
            <a:normAutofit/>
          </a:bodyPr>
          <a:lstStyle/>
          <a:p>
            <a:pPr>
              <a:lnSpc>
                <a:spcPct val="90000"/>
              </a:lnSpc>
            </a:pPr>
            <a:r>
              <a:rPr lang="en-US" dirty="0" err="1"/>
              <a:t>Visualisation</a:t>
            </a:r>
            <a:r>
              <a:rPr lang="en-US" dirty="0"/>
              <a:t> des </a:t>
            </a:r>
            <a:r>
              <a:rPr lang="en-US" i="1" dirty="0"/>
              <a:t>requests</a:t>
            </a:r>
            <a:r>
              <a:rPr lang="en-US" dirty="0"/>
              <a:t> dans le </a:t>
            </a:r>
            <a:r>
              <a:rPr lang="en-US" i="1" dirty="0"/>
              <a:t>Repository Search</a:t>
            </a:r>
            <a:endParaRPr lang="fr-FR"/>
          </a:p>
        </p:txBody>
      </p:sp>
      <p:pic>
        <p:nvPicPr>
          <p:cNvPr id="6" name="Image 5">
            <a:extLst>
              <a:ext uri="{FF2B5EF4-FFF2-40B4-BE49-F238E27FC236}">
                <a16:creationId xmlns:a16="http://schemas.microsoft.com/office/drawing/2014/main" id="{DD098A39-5D3E-9A9E-0B63-EEE38AB07CF2}"/>
              </a:ext>
            </a:extLst>
          </p:cNvPr>
          <p:cNvPicPr>
            <a:picLocks noChangeAspect="1"/>
          </p:cNvPicPr>
          <p:nvPr/>
        </p:nvPicPr>
        <p:blipFill>
          <a:blip r:embed="rId2"/>
          <a:stretch>
            <a:fillRect/>
          </a:stretch>
        </p:blipFill>
        <p:spPr>
          <a:xfrm>
            <a:off x="609600" y="1532600"/>
            <a:ext cx="10972800" cy="3428999"/>
          </a:xfrm>
          <a:prstGeom prst="rect">
            <a:avLst/>
          </a:prstGeom>
          <a:noFill/>
          <a:ln>
            <a:solidFill>
              <a:schemeClr val="tx1"/>
            </a:solidFill>
          </a:ln>
        </p:spPr>
      </p:pic>
      <p:sp>
        <p:nvSpPr>
          <p:cNvPr id="4" name="Espace réservé du numéro de diapositive 3">
            <a:extLst>
              <a:ext uri="{FF2B5EF4-FFF2-40B4-BE49-F238E27FC236}">
                <a16:creationId xmlns:a16="http://schemas.microsoft.com/office/drawing/2014/main" id="{EF064D3A-5CCD-6255-CA44-8C5B48C67C79}"/>
              </a:ext>
            </a:extLst>
          </p:cNvPr>
          <p:cNvSpPr>
            <a:spLocks noGrp="1"/>
          </p:cNvSpPr>
          <p:nvPr>
            <p:ph type="sldNum" sz="quarter" idx="12"/>
          </p:nvPr>
        </p:nvSpPr>
        <p:spPr>
          <a:xfrm>
            <a:off x="8737600" y="6356357"/>
            <a:ext cx="2844800" cy="365125"/>
          </a:xfrm>
        </p:spPr>
        <p:txBody>
          <a:bodyPr anchor="ctr">
            <a:normAutofit/>
          </a:bodyPr>
          <a:lstStyle/>
          <a:p>
            <a:pPr>
              <a:spcAft>
                <a:spcPts val="600"/>
              </a:spcAft>
            </a:pPr>
            <a:fld id="{19329706-12B3-8F4C-9CA9-063F8C6A2AC6}" type="slidenum">
              <a:rPr lang="fr-FR" smtClean="0"/>
              <a:pPr>
                <a:spcAft>
                  <a:spcPts val="600"/>
                </a:spcAft>
              </a:pPr>
              <a:t>134</a:t>
            </a:fld>
            <a:endParaRPr lang="fr-FR"/>
          </a:p>
        </p:txBody>
      </p:sp>
      <p:sp>
        <p:nvSpPr>
          <p:cNvPr id="7" name="Rectangle à coins arrondis 6">
            <a:extLst>
              <a:ext uri="{FF2B5EF4-FFF2-40B4-BE49-F238E27FC236}">
                <a16:creationId xmlns:a16="http://schemas.microsoft.com/office/drawing/2014/main" id="{1198F9FC-46CC-BC4D-8BF9-9C0F54D974F0}"/>
              </a:ext>
            </a:extLst>
          </p:cNvPr>
          <p:cNvSpPr/>
          <p:nvPr/>
        </p:nvSpPr>
        <p:spPr>
          <a:xfrm>
            <a:off x="9029701" y="3782219"/>
            <a:ext cx="1162049" cy="199231"/>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cxnSp>
        <p:nvCxnSpPr>
          <p:cNvPr id="9" name="Connecteur droit avec flèche 8">
            <a:extLst>
              <a:ext uri="{FF2B5EF4-FFF2-40B4-BE49-F238E27FC236}">
                <a16:creationId xmlns:a16="http://schemas.microsoft.com/office/drawing/2014/main" id="{023EEBE7-67B5-C9F5-7772-76F979395C6D}"/>
              </a:ext>
            </a:extLst>
          </p:cNvPr>
          <p:cNvCxnSpPr>
            <a:cxnSpLocks/>
          </p:cNvCxnSpPr>
          <p:nvPr/>
        </p:nvCxnSpPr>
        <p:spPr>
          <a:xfrm flipH="1" flipV="1">
            <a:off x="10191750" y="3881834"/>
            <a:ext cx="996950" cy="562901"/>
          </a:xfrm>
          <a:prstGeom prst="straightConnector1">
            <a:avLst/>
          </a:prstGeom>
          <a:ln w="1905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940895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solidFill>
                  <a:srgbClr val="00707F"/>
                </a:solidFill>
              </a:rPr>
              <a:t>Annulation </a:t>
            </a:r>
            <a:r>
              <a:rPr lang="en-US" dirty="0" err="1">
                <a:solidFill>
                  <a:srgbClr val="00707F"/>
                </a:solidFill>
              </a:rPr>
              <a:t>d’une</a:t>
            </a:r>
            <a:r>
              <a:rPr lang="en-US" dirty="0">
                <a:solidFill>
                  <a:srgbClr val="00707F"/>
                </a:solidFill>
              </a:rPr>
              <a:t> </a:t>
            </a:r>
            <a:r>
              <a:rPr lang="en-US" i="1" dirty="0">
                <a:solidFill>
                  <a:srgbClr val="00707F"/>
                </a:solidFill>
              </a:rPr>
              <a:t>request </a:t>
            </a:r>
            <a:r>
              <a:rPr lang="en-US" dirty="0">
                <a:solidFill>
                  <a:srgbClr val="00707F"/>
                </a:solidFill>
              </a:rPr>
              <a:t>(</a:t>
            </a:r>
            <a:r>
              <a:rPr lang="en-US" i="1" dirty="0">
                <a:solidFill>
                  <a:srgbClr val="00707F"/>
                </a:solidFill>
              </a:rPr>
              <a:t>Cancel Request</a:t>
            </a:r>
            <a:r>
              <a:rPr lang="en-US" dirty="0">
                <a:solidFill>
                  <a:srgbClr val="00707F"/>
                </a:solidFill>
              </a:rPr>
              <a:t>)</a:t>
            </a:r>
          </a:p>
        </p:txBody>
      </p:sp>
      <p:sp>
        <p:nvSpPr>
          <p:cNvPr id="3" name="Espace réservé du contenu 2"/>
          <p:cNvSpPr>
            <a:spLocks noGrp="1"/>
          </p:cNvSpPr>
          <p:nvPr>
            <p:ph idx="1"/>
          </p:nvPr>
        </p:nvSpPr>
        <p:spPr/>
        <p:txBody>
          <a:bodyPr>
            <a:normAutofit fontScale="925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dirty="0" err="1"/>
              <a:t>Choisir</a:t>
            </a:r>
            <a:r>
              <a:rPr lang="en-US" dirty="0"/>
              <a:t> la raison de </a:t>
            </a:r>
            <a:r>
              <a:rPr lang="en-US" dirty="0" err="1"/>
              <a:t>l’annulation</a:t>
            </a:r>
            <a:endParaRPr lang="en-US" dirty="0"/>
          </a:p>
          <a:p>
            <a:r>
              <a:rPr lang="en-US" dirty="0" err="1"/>
              <a:t>Ajouter</a:t>
            </a:r>
            <a:r>
              <a:rPr lang="en-US" dirty="0"/>
              <a:t> </a:t>
            </a:r>
            <a:r>
              <a:rPr lang="en-US" dirty="0" err="1"/>
              <a:t>une</a:t>
            </a:r>
            <a:r>
              <a:rPr lang="en-US" dirty="0"/>
              <a:t> note pour </a:t>
            </a:r>
            <a:r>
              <a:rPr lang="en-US" dirty="0" err="1"/>
              <a:t>détailler</a:t>
            </a:r>
            <a:r>
              <a:rPr lang="en-US" dirty="0"/>
              <a:t> la cause de </a:t>
            </a:r>
            <a:r>
              <a:rPr lang="en-US" dirty="0" err="1"/>
              <a:t>l’annulation</a:t>
            </a:r>
            <a:endParaRPr lang="en-US" dirty="0"/>
          </a:p>
          <a:p>
            <a:r>
              <a:rPr lang="en-US" dirty="0" err="1"/>
              <a:t>Cocher</a:t>
            </a:r>
            <a:r>
              <a:rPr lang="en-US" dirty="0"/>
              <a:t> la case </a:t>
            </a:r>
            <a:r>
              <a:rPr lang="en-US" i="1" dirty="0"/>
              <a:t>Notify user</a:t>
            </a:r>
            <a:r>
              <a:rPr lang="en-US" dirty="0"/>
              <a:t> pour que </a:t>
            </a:r>
            <a:r>
              <a:rPr lang="en-US" dirty="0" err="1"/>
              <a:t>l’usager</a:t>
            </a:r>
            <a:r>
              <a:rPr lang="en-US" dirty="0"/>
              <a:t> </a:t>
            </a:r>
            <a:r>
              <a:rPr lang="en-US" dirty="0" err="1"/>
              <a:t>reçoive</a:t>
            </a:r>
            <a:r>
              <a:rPr lang="en-US" dirty="0"/>
              <a:t> un mail </a:t>
            </a:r>
            <a:r>
              <a:rPr lang="en-US" dirty="0" err="1"/>
              <a:t>l’informant</a:t>
            </a:r>
            <a:r>
              <a:rPr lang="en-US" dirty="0"/>
              <a:t> de </a:t>
            </a:r>
            <a:r>
              <a:rPr lang="en-US" dirty="0" err="1"/>
              <a:t>l’annulation</a:t>
            </a:r>
            <a:r>
              <a:rPr lang="en-US" dirty="0"/>
              <a:t> de </a:t>
            </a:r>
            <a:r>
              <a:rPr lang="en-US" dirty="0" err="1"/>
              <a:t>sa</a:t>
            </a:r>
            <a:r>
              <a:rPr lang="en-US" dirty="0"/>
              <a:t> </a:t>
            </a:r>
            <a:r>
              <a:rPr lang="en-US" i="1" dirty="0"/>
              <a:t>request</a:t>
            </a:r>
            <a:endParaRPr lang="en-US" dirty="0"/>
          </a:p>
        </p:txBody>
      </p:sp>
      <p:sp>
        <p:nvSpPr>
          <p:cNvPr id="4" name="Espace réservé du numéro de diapositive 3"/>
          <p:cNvSpPr>
            <a:spLocks noGrp="1"/>
          </p:cNvSpPr>
          <p:nvPr>
            <p:ph type="sldNum" sz="quarter" idx="12"/>
          </p:nvPr>
        </p:nvSpPr>
        <p:spPr/>
        <p:txBody>
          <a:bodyPr/>
          <a:lstStyle/>
          <a:p>
            <a:fld id="{19329706-12B3-8F4C-9CA9-063F8C6A2AC6}" type="slidenum">
              <a:rPr lang="fr-FR" smtClean="0"/>
              <a:pPr/>
              <a:t>135</a:t>
            </a:fld>
            <a:endParaRPr lang="fr-FR" dirty="0"/>
          </a:p>
        </p:txBody>
      </p:sp>
      <p:sp>
        <p:nvSpPr>
          <p:cNvPr id="9" name="Flèche à angle droit 8"/>
          <p:cNvSpPr/>
          <p:nvPr/>
        </p:nvSpPr>
        <p:spPr>
          <a:xfrm rot="16200000" flipH="1">
            <a:off x="7264376" y="3575179"/>
            <a:ext cx="1123745" cy="764919"/>
          </a:xfrm>
          <a:prstGeom prst="bentUpArrow">
            <a:avLst/>
          </a:prstGeom>
          <a:solidFill>
            <a:srgbClr val="5FA3B0"/>
          </a:solidFill>
          <a:ln>
            <a:solidFill>
              <a:srgbClr val="00718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Image 10" descr="Une image contenant texte&#10;&#10;Description générée automatiquement">
            <a:extLst>
              <a:ext uri="{FF2B5EF4-FFF2-40B4-BE49-F238E27FC236}">
                <a16:creationId xmlns:a16="http://schemas.microsoft.com/office/drawing/2014/main" id="{FC46A1B5-D4EA-5B74-A847-ADA195289FD2}"/>
              </a:ext>
            </a:extLst>
          </p:cNvPr>
          <p:cNvPicPr>
            <a:picLocks noChangeAspect="1"/>
          </p:cNvPicPr>
          <p:nvPr/>
        </p:nvPicPr>
        <p:blipFill>
          <a:blip r:embed="rId2"/>
          <a:stretch>
            <a:fillRect/>
          </a:stretch>
        </p:blipFill>
        <p:spPr>
          <a:xfrm>
            <a:off x="2600325" y="1229737"/>
            <a:ext cx="6991350" cy="1994375"/>
          </a:xfrm>
          <a:prstGeom prst="rect">
            <a:avLst/>
          </a:prstGeom>
          <a:ln>
            <a:solidFill>
              <a:schemeClr val="tx1"/>
            </a:solidFill>
          </a:ln>
        </p:spPr>
      </p:pic>
      <p:sp>
        <p:nvSpPr>
          <p:cNvPr id="6" name="Rectangle à coins arrondis 5"/>
          <p:cNvSpPr/>
          <p:nvPr/>
        </p:nvSpPr>
        <p:spPr>
          <a:xfrm>
            <a:off x="7820983" y="2122479"/>
            <a:ext cx="718299" cy="16813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Espace réservé du contenu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42276">
            <a:off x="7647735" y="2192094"/>
            <a:ext cx="346495" cy="540911"/>
          </a:xfrm>
          <a:prstGeom prst="rect">
            <a:avLst/>
          </a:prstGeom>
        </p:spPr>
      </p:pic>
      <p:pic>
        <p:nvPicPr>
          <p:cNvPr id="8" name="Image 7">
            <a:extLst>
              <a:ext uri="{FF2B5EF4-FFF2-40B4-BE49-F238E27FC236}">
                <a16:creationId xmlns:a16="http://schemas.microsoft.com/office/drawing/2014/main" id="{9FB9B991-0461-93CF-46AD-0032A18AC934}"/>
              </a:ext>
            </a:extLst>
          </p:cNvPr>
          <p:cNvPicPr>
            <a:picLocks noChangeAspect="1"/>
          </p:cNvPicPr>
          <p:nvPr/>
        </p:nvPicPr>
        <p:blipFill>
          <a:blip r:embed="rId4"/>
          <a:stretch>
            <a:fillRect/>
          </a:stretch>
        </p:blipFill>
        <p:spPr>
          <a:xfrm>
            <a:off x="2819400" y="3405188"/>
            <a:ext cx="4476750" cy="1427886"/>
          </a:xfrm>
          <a:prstGeom prst="rect">
            <a:avLst/>
          </a:prstGeom>
          <a:ln>
            <a:solidFill>
              <a:schemeClr val="tx1"/>
            </a:solidFill>
          </a:ln>
        </p:spPr>
      </p:pic>
    </p:spTree>
    <p:extLst>
      <p:ext uri="{BB962C8B-B14F-4D97-AF65-F5344CB8AC3E}">
        <p14:creationId xmlns:p14="http://schemas.microsoft.com/office/powerpoint/2010/main" val="64735546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D0002675-B4CB-53E8-ADDE-A887731ADE9A}"/>
              </a:ext>
            </a:extLst>
          </p:cNvPr>
          <p:cNvSpPr>
            <a:spLocks noGrp="1"/>
          </p:cNvSpPr>
          <p:nvPr>
            <p:ph idx="1"/>
          </p:nvPr>
        </p:nvSpPr>
        <p:spPr/>
        <p:txBody>
          <a:bodyPr/>
          <a:lstStyle/>
          <a:p>
            <a:pPr marL="0" indent="0">
              <a:buNone/>
            </a:pPr>
            <a:r>
              <a:rPr lang="fr-FR" dirty="0">
                <a:solidFill>
                  <a:schemeClr val="dk1"/>
                </a:solidFill>
                <a:ea typeface="Calibri"/>
                <a:sym typeface="Calibri"/>
              </a:rPr>
              <a:t>1) Imprimer le bordereau (</a:t>
            </a:r>
            <a:r>
              <a:rPr lang="fr-FR" i="1" dirty="0" err="1">
                <a:solidFill>
                  <a:schemeClr val="dk1"/>
                </a:solidFill>
                <a:ea typeface="Calibri"/>
                <a:sym typeface="Calibri"/>
              </a:rPr>
              <a:t>Print</a:t>
            </a:r>
            <a:r>
              <a:rPr lang="fr-FR" i="1" dirty="0">
                <a:solidFill>
                  <a:schemeClr val="dk1"/>
                </a:solidFill>
                <a:ea typeface="Calibri"/>
                <a:sym typeface="Calibri"/>
              </a:rPr>
              <a:t> slip</a:t>
            </a:r>
            <a:r>
              <a:rPr lang="fr-FR" dirty="0">
                <a:solidFill>
                  <a:schemeClr val="dk1"/>
                </a:solidFill>
                <a:ea typeface="Calibri"/>
                <a:sym typeface="Calibri"/>
              </a:rPr>
              <a:t>)</a:t>
            </a:r>
          </a:p>
          <a:p>
            <a:pPr marL="0" indent="0">
              <a:buNone/>
            </a:pPr>
            <a:endParaRPr lang="fr-FR" dirty="0"/>
          </a:p>
        </p:txBody>
      </p:sp>
      <p:pic>
        <p:nvPicPr>
          <p:cNvPr id="3" name="Image 2" descr="Une image contenant texte&#10;&#10;Description générée automatiquement">
            <a:extLst>
              <a:ext uri="{FF2B5EF4-FFF2-40B4-BE49-F238E27FC236}">
                <a16:creationId xmlns:a16="http://schemas.microsoft.com/office/drawing/2014/main" id="{FA66F310-CE6F-29F2-AF5C-BD3290DEDABD}"/>
              </a:ext>
            </a:extLst>
          </p:cNvPr>
          <p:cNvPicPr>
            <a:picLocks noChangeAspect="1"/>
          </p:cNvPicPr>
          <p:nvPr/>
        </p:nvPicPr>
        <p:blipFill>
          <a:blip r:embed="rId3"/>
          <a:stretch>
            <a:fillRect/>
          </a:stretch>
        </p:blipFill>
        <p:spPr>
          <a:xfrm>
            <a:off x="2158230" y="2043137"/>
            <a:ext cx="7875539" cy="2908018"/>
          </a:xfrm>
          <a:prstGeom prst="rect">
            <a:avLst/>
          </a:prstGeom>
          <a:ln>
            <a:solidFill>
              <a:schemeClr val="tx1"/>
            </a:solidFill>
          </a:ln>
        </p:spPr>
      </p:pic>
      <p:sp>
        <p:nvSpPr>
          <p:cNvPr id="2" name="Titre 1">
            <a:extLst>
              <a:ext uri="{FF2B5EF4-FFF2-40B4-BE49-F238E27FC236}">
                <a16:creationId xmlns:a16="http://schemas.microsoft.com/office/drawing/2014/main" id="{FF688575-794A-D5AD-CEE3-E1CC3A114213}"/>
              </a:ext>
            </a:extLst>
          </p:cNvPr>
          <p:cNvSpPr>
            <a:spLocks noGrp="1"/>
          </p:cNvSpPr>
          <p:nvPr>
            <p:ph type="title"/>
          </p:nvPr>
        </p:nvSpPr>
        <p:spPr/>
        <p:txBody>
          <a:bodyPr/>
          <a:lstStyle/>
          <a:p>
            <a:r>
              <a:rPr lang="fr-FR" dirty="0">
                <a:ea typeface="Calibri"/>
                <a:sym typeface="Calibri"/>
              </a:rPr>
              <a:t>Traiter une demande de réservation sortante (1)</a:t>
            </a:r>
            <a:endParaRPr lang="fr-FR" dirty="0"/>
          </a:p>
        </p:txBody>
      </p:sp>
      <p:sp>
        <p:nvSpPr>
          <p:cNvPr id="1067" name="Google Shape;1067;p84"/>
          <p:cNvSpPr txBox="1">
            <a:spLocks noGrp="1"/>
          </p:cNvSpPr>
          <p:nvPr>
            <p:ph type="sldNum" sz="quarter" idx="12"/>
          </p:nvPr>
        </p:nvSpPr>
        <p:spPr>
          <a:prstGeom prst="rect">
            <a:avLst/>
          </a:prstGeom>
          <a:noFill/>
          <a:ln>
            <a:noFill/>
          </a:ln>
        </p:spPr>
        <p:txBody>
          <a:bodyPr spcFirstLastPara="1" vert="horz" wrap="square" lIns="91425" tIns="45700" rIns="91425" bIns="45700" rtlCol="0" anchor="ctr" anchorCtr="0">
            <a:noAutofit/>
          </a:bodyPr>
          <a:lstStyle/>
          <a:p>
            <a:fld id="{00000000-1234-1234-1234-123412341234}" type="slidenum">
              <a:rPr lang="fr-FR"/>
              <a:pPr/>
              <a:t>136</a:t>
            </a:fld>
            <a:endParaRPr/>
          </a:p>
        </p:txBody>
      </p:sp>
      <p:sp>
        <p:nvSpPr>
          <p:cNvPr id="4" name="Rectangle à coins arrondis 5">
            <a:extLst>
              <a:ext uri="{FF2B5EF4-FFF2-40B4-BE49-F238E27FC236}">
                <a16:creationId xmlns:a16="http://schemas.microsoft.com/office/drawing/2014/main" id="{C1715C3A-38FA-24AB-D77F-6F054127BDA0}"/>
              </a:ext>
            </a:extLst>
          </p:cNvPr>
          <p:cNvSpPr/>
          <p:nvPr/>
        </p:nvSpPr>
        <p:spPr>
          <a:xfrm>
            <a:off x="8366217" y="3271866"/>
            <a:ext cx="718299" cy="280959"/>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15543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1BD7EC0-A969-80CA-40B2-C251704834D7}"/>
              </a:ext>
            </a:extLst>
          </p:cNvPr>
          <p:cNvSpPr>
            <a:spLocks noGrp="1"/>
          </p:cNvSpPr>
          <p:nvPr>
            <p:ph idx="1"/>
          </p:nvPr>
        </p:nvSpPr>
        <p:spPr/>
        <p:txBody>
          <a:bodyPr/>
          <a:lstStyle/>
          <a:p>
            <a:pPr marL="0" indent="0">
              <a:buNone/>
            </a:pPr>
            <a:r>
              <a:rPr lang="fr-FR" dirty="0">
                <a:solidFill>
                  <a:schemeClr val="dk1"/>
                </a:solidFill>
                <a:ea typeface="Calibri"/>
                <a:sym typeface="Calibri"/>
              </a:rPr>
              <a:t>2) Aller chercher le document en rayon </a:t>
            </a:r>
            <a:endParaRPr lang="fr-FR" dirty="0"/>
          </a:p>
          <a:p>
            <a:pPr marL="0" indent="0">
              <a:buNone/>
            </a:pPr>
            <a:endParaRPr lang="fr-FR" dirty="0"/>
          </a:p>
        </p:txBody>
      </p:sp>
      <p:sp>
        <p:nvSpPr>
          <p:cNvPr id="2" name="Titre 1">
            <a:extLst>
              <a:ext uri="{FF2B5EF4-FFF2-40B4-BE49-F238E27FC236}">
                <a16:creationId xmlns:a16="http://schemas.microsoft.com/office/drawing/2014/main" id="{70F11A83-8A55-6CF5-0248-6518D2A2F0F6}"/>
              </a:ext>
            </a:extLst>
          </p:cNvPr>
          <p:cNvSpPr>
            <a:spLocks noGrp="1"/>
          </p:cNvSpPr>
          <p:nvPr>
            <p:ph type="title"/>
          </p:nvPr>
        </p:nvSpPr>
        <p:spPr/>
        <p:txBody>
          <a:bodyPr/>
          <a:lstStyle/>
          <a:p>
            <a:r>
              <a:rPr lang="fr-FR" dirty="0">
                <a:ea typeface="Calibri"/>
                <a:sym typeface="Calibri"/>
              </a:rPr>
              <a:t>Traiter une demande de réservation sortante (2)</a:t>
            </a:r>
            <a:endParaRPr lang="fr-FR" dirty="0"/>
          </a:p>
        </p:txBody>
      </p:sp>
      <p:sp>
        <p:nvSpPr>
          <p:cNvPr id="1075" name="Google Shape;1075;p85"/>
          <p:cNvSpPr txBox="1">
            <a:spLocks noGrp="1"/>
          </p:cNvSpPr>
          <p:nvPr>
            <p:ph type="sldNum" sz="quarter" idx="12"/>
          </p:nvPr>
        </p:nvSpPr>
        <p:spPr>
          <a:prstGeom prst="rect">
            <a:avLst/>
          </a:prstGeom>
          <a:noFill/>
          <a:ln>
            <a:noFill/>
          </a:ln>
        </p:spPr>
        <p:txBody>
          <a:bodyPr spcFirstLastPara="1" vert="horz" wrap="square" lIns="91425" tIns="45700" rIns="91425" bIns="45700" rtlCol="0" anchor="ctr" anchorCtr="0">
            <a:noAutofit/>
          </a:bodyPr>
          <a:lstStyle/>
          <a:p>
            <a:fld id="{00000000-1234-1234-1234-123412341234}" type="slidenum">
              <a:rPr lang="fr-FR"/>
              <a:pPr/>
              <a:t>137</a:t>
            </a:fld>
            <a:endParaRPr/>
          </a:p>
        </p:txBody>
      </p:sp>
      <p:pic>
        <p:nvPicPr>
          <p:cNvPr id="4" name="Google Shape;1076;p85" descr="C:\Users\sbayet\AppData\Local\Microsoft\Windows\INetCache\IE\BX9TDFA1\Rayons_de_la_bibliothèque_Saint-Sever_à_Rouen[1].jpg">
            <a:extLst>
              <a:ext uri="{FF2B5EF4-FFF2-40B4-BE49-F238E27FC236}">
                <a16:creationId xmlns:a16="http://schemas.microsoft.com/office/drawing/2014/main" id="{EE9A40B8-83A4-7F45-776E-338514C988D9}"/>
              </a:ext>
            </a:extLst>
          </p:cNvPr>
          <p:cNvPicPr preferRelativeResize="0"/>
          <p:nvPr/>
        </p:nvPicPr>
        <p:blipFill rotWithShape="1">
          <a:blip r:embed="rId3">
            <a:alphaModFix/>
          </a:blip>
          <a:srcRect/>
          <a:stretch/>
        </p:blipFill>
        <p:spPr>
          <a:xfrm>
            <a:off x="4267200" y="2214372"/>
            <a:ext cx="3657600" cy="2429256"/>
          </a:xfrm>
          <a:prstGeom prst="rect">
            <a:avLst/>
          </a:prstGeom>
          <a:noFill/>
          <a:ln w="9525" cap="flat" cmpd="sng">
            <a:solidFill>
              <a:schemeClr val="dk1"/>
            </a:solidFill>
            <a:prstDash val="solid"/>
            <a:miter lim="800000"/>
            <a:headEnd type="none" w="sm" len="sm"/>
            <a:tailEnd type="none" w="sm" len="sm"/>
          </a:ln>
        </p:spPr>
      </p:pic>
    </p:spTree>
    <p:extLst>
      <p:ext uri="{BB962C8B-B14F-4D97-AF65-F5344CB8AC3E}">
        <p14:creationId xmlns:p14="http://schemas.microsoft.com/office/powerpoint/2010/main" val="228908874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0253B2-274E-E55C-E540-C6FFB4958C94}"/>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Traiter une demande de réservation sortante (3)</a:t>
            </a:r>
            <a:endParaRPr lang="fr-FR"/>
          </a:p>
        </p:txBody>
      </p:sp>
      <p:sp>
        <p:nvSpPr>
          <p:cNvPr id="3" name="Espace réservé du contenu 2">
            <a:extLst>
              <a:ext uri="{FF2B5EF4-FFF2-40B4-BE49-F238E27FC236}">
                <a16:creationId xmlns:a16="http://schemas.microsoft.com/office/drawing/2014/main" id="{CE7D8AC0-FFD6-CFAC-F115-087F63906F1F}"/>
              </a:ext>
            </a:extLst>
          </p:cNvPr>
          <p:cNvSpPr>
            <a:spLocks noGrp="1"/>
          </p:cNvSpPr>
          <p:nvPr>
            <p:ph idx="1"/>
          </p:nvPr>
        </p:nvSpPr>
        <p:spPr/>
        <p:txBody>
          <a:bodyPr/>
          <a:lstStyle/>
          <a:p>
            <a:pPr marL="0" indent="0">
              <a:buNone/>
            </a:pPr>
            <a:r>
              <a:rPr lang="fr-FR">
                <a:solidFill>
                  <a:schemeClr val="dk1"/>
                </a:solidFill>
                <a:latin typeface="Calibri"/>
                <a:ea typeface="Calibri"/>
                <a:cs typeface="Calibri"/>
                <a:sym typeface="Calibri"/>
              </a:rPr>
              <a:t>3) Via le menu </a:t>
            </a:r>
            <a:r>
              <a:rPr lang="fr-FR" i="1" err="1">
                <a:solidFill>
                  <a:schemeClr val="dk1"/>
                </a:solidFill>
                <a:latin typeface="Calibri"/>
                <a:ea typeface="Calibri"/>
                <a:cs typeface="Calibri"/>
                <a:sym typeface="Calibri"/>
              </a:rPr>
              <a:t>Fulfillment</a:t>
            </a:r>
            <a:r>
              <a:rPr lang="fr-FR" i="1">
                <a:solidFill>
                  <a:schemeClr val="dk1"/>
                </a:solidFill>
                <a:latin typeface="Calibri"/>
                <a:ea typeface="Calibri"/>
                <a:cs typeface="Calibri"/>
                <a:sym typeface="Calibri"/>
              </a:rPr>
              <a:t> </a:t>
            </a:r>
            <a:r>
              <a:rPr lang="fr-FR" i="1">
                <a:solidFill>
                  <a:schemeClr val="dk1"/>
                </a:solidFill>
                <a:latin typeface="Calibri"/>
                <a:ea typeface="Calibri"/>
                <a:cs typeface="Calibri"/>
                <a:sym typeface="Wingdings" panose="05000000000000000000" pitchFamily="2" charset="2"/>
              </a:rPr>
              <a:t></a:t>
            </a:r>
            <a:r>
              <a:rPr lang="fr-FR" i="1">
                <a:solidFill>
                  <a:schemeClr val="dk1"/>
                </a:solidFill>
                <a:latin typeface="Calibri"/>
                <a:ea typeface="Calibri"/>
                <a:cs typeface="Calibri"/>
                <a:sym typeface="Calibri"/>
              </a:rPr>
              <a:t>  Scan in items </a:t>
            </a:r>
            <a:r>
              <a:rPr lang="fr-FR">
                <a:solidFill>
                  <a:schemeClr val="dk1"/>
                </a:solidFill>
                <a:latin typeface="Calibri"/>
                <a:ea typeface="Calibri"/>
                <a:cs typeface="Calibri"/>
                <a:sym typeface="Calibri"/>
              </a:rPr>
              <a:t>: scanner le code-barres du document</a:t>
            </a:r>
            <a:endParaRPr lang="fr-FR"/>
          </a:p>
        </p:txBody>
      </p:sp>
      <p:sp>
        <p:nvSpPr>
          <p:cNvPr id="4" name="Espace réservé du numéro de diapositive 3">
            <a:extLst>
              <a:ext uri="{FF2B5EF4-FFF2-40B4-BE49-F238E27FC236}">
                <a16:creationId xmlns:a16="http://schemas.microsoft.com/office/drawing/2014/main" id="{6B56A34C-FACB-457B-591C-AA718CD53E51}"/>
              </a:ext>
            </a:extLst>
          </p:cNvPr>
          <p:cNvSpPr>
            <a:spLocks noGrp="1"/>
          </p:cNvSpPr>
          <p:nvPr>
            <p:ph type="sldNum" sz="quarter" idx="12"/>
          </p:nvPr>
        </p:nvSpPr>
        <p:spPr/>
        <p:txBody>
          <a:bodyPr/>
          <a:lstStyle/>
          <a:p>
            <a:fld id="{19329706-12B3-8F4C-9CA9-063F8C6A2AC6}" type="slidenum">
              <a:rPr lang="fr-FR" smtClean="0"/>
              <a:t>138</a:t>
            </a:fld>
            <a:endParaRPr lang="fr-FR"/>
          </a:p>
        </p:txBody>
      </p:sp>
      <p:pic>
        <p:nvPicPr>
          <p:cNvPr id="5" name="Google Shape;1083;p86">
            <a:extLst>
              <a:ext uri="{FF2B5EF4-FFF2-40B4-BE49-F238E27FC236}">
                <a16:creationId xmlns:a16="http://schemas.microsoft.com/office/drawing/2014/main" id="{DC488C44-0259-A24F-B872-40BB85405548}"/>
              </a:ext>
            </a:extLst>
          </p:cNvPr>
          <p:cNvPicPr preferRelativeResize="0"/>
          <p:nvPr/>
        </p:nvPicPr>
        <p:blipFill rotWithShape="1">
          <a:blip r:embed="rId2">
            <a:alphaModFix/>
          </a:blip>
          <a:srcRect/>
          <a:stretch/>
        </p:blipFill>
        <p:spPr>
          <a:xfrm>
            <a:off x="3316834" y="2133487"/>
            <a:ext cx="5558332" cy="2591025"/>
          </a:xfrm>
          <a:prstGeom prst="rect">
            <a:avLst/>
          </a:prstGeom>
          <a:noFill/>
          <a:ln w="9525" cap="flat" cmpd="sng">
            <a:solidFill>
              <a:schemeClr val="dk1"/>
            </a:solidFill>
            <a:prstDash val="solid"/>
            <a:miter lim="800000"/>
            <a:headEnd type="none" w="sm" len="sm"/>
            <a:tailEnd type="none" w="sm" len="sm"/>
          </a:ln>
        </p:spPr>
      </p:pic>
      <p:sp>
        <p:nvSpPr>
          <p:cNvPr id="6" name="Rectangle à coins arrondis 5">
            <a:extLst>
              <a:ext uri="{FF2B5EF4-FFF2-40B4-BE49-F238E27FC236}">
                <a16:creationId xmlns:a16="http://schemas.microsoft.com/office/drawing/2014/main" id="{6C396948-F6C8-DA2B-B734-5675EBDFFA5E}"/>
              </a:ext>
            </a:extLst>
          </p:cNvPr>
          <p:cNvSpPr/>
          <p:nvPr/>
        </p:nvSpPr>
        <p:spPr>
          <a:xfrm>
            <a:off x="3587580" y="3915334"/>
            <a:ext cx="5185519" cy="296908"/>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960391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3F7F41-D60C-B21A-3937-D8F4BD23CF30}"/>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Traiter une demande de réservation sortante (4)</a:t>
            </a:r>
            <a:endParaRPr lang="fr-FR"/>
          </a:p>
        </p:txBody>
      </p:sp>
      <p:sp>
        <p:nvSpPr>
          <p:cNvPr id="3" name="Espace réservé du contenu 2">
            <a:extLst>
              <a:ext uri="{FF2B5EF4-FFF2-40B4-BE49-F238E27FC236}">
                <a16:creationId xmlns:a16="http://schemas.microsoft.com/office/drawing/2014/main" id="{DF485409-EE35-E7F6-FECF-5A6079F0DA7B}"/>
              </a:ext>
            </a:extLst>
          </p:cNvPr>
          <p:cNvSpPr>
            <a:spLocks noGrp="1"/>
          </p:cNvSpPr>
          <p:nvPr>
            <p:ph idx="1"/>
          </p:nvPr>
        </p:nvSpPr>
        <p:spPr/>
        <p:txBody>
          <a:bodyPr/>
          <a:lstStyle/>
          <a:p>
            <a:pPr marL="0" indent="0">
              <a:buNone/>
            </a:pPr>
            <a:r>
              <a:rPr lang="fr-FR" dirty="0">
                <a:solidFill>
                  <a:schemeClr val="dk1"/>
                </a:solidFill>
                <a:latin typeface="Calibri"/>
                <a:ea typeface="Calibri"/>
                <a:cs typeface="Calibri"/>
                <a:sym typeface="Calibri"/>
              </a:rPr>
              <a:t>4) Mettre l’ouvrage dans l’armoire de réservation (</a:t>
            </a:r>
            <a:r>
              <a:rPr lang="fr-FR" i="1" dirty="0">
                <a:solidFill>
                  <a:schemeClr val="dk1"/>
                </a:solidFill>
                <a:latin typeface="Calibri"/>
                <a:ea typeface="Calibri"/>
                <a:cs typeface="Calibri"/>
                <a:sym typeface="Calibri"/>
              </a:rPr>
              <a:t>Hold Shelf</a:t>
            </a:r>
            <a:r>
              <a:rPr lang="fr-FR" dirty="0">
                <a:solidFill>
                  <a:schemeClr val="dk1"/>
                </a:solidFill>
                <a:latin typeface="Calibri"/>
                <a:ea typeface="Calibri"/>
                <a:cs typeface="Calibri"/>
                <a:sym typeface="Calibri"/>
              </a:rPr>
              <a:t>)</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r>
              <a:rPr lang="fr-FR" dirty="0">
                <a:solidFill>
                  <a:schemeClr val="dk1"/>
                </a:solidFill>
                <a:latin typeface="Calibri"/>
                <a:ea typeface="Calibri"/>
                <a:cs typeface="Calibri"/>
                <a:sym typeface="Calibri"/>
              </a:rPr>
              <a:t>ou en transit vers la </a:t>
            </a:r>
            <a:r>
              <a:rPr lang="fr-FR" i="1" dirty="0" err="1">
                <a:solidFill>
                  <a:schemeClr val="dk1"/>
                </a:solidFill>
                <a:latin typeface="Calibri"/>
                <a:ea typeface="Calibri"/>
                <a:cs typeface="Calibri"/>
                <a:sym typeface="Calibri"/>
              </a:rPr>
              <a:t>pick</a:t>
            </a:r>
            <a:r>
              <a:rPr lang="fr-FR" i="1" dirty="0">
                <a:solidFill>
                  <a:schemeClr val="dk1"/>
                </a:solidFill>
                <a:latin typeface="Calibri"/>
                <a:ea typeface="Calibri"/>
                <a:cs typeface="Calibri"/>
                <a:sym typeface="Calibri"/>
              </a:rPr>
              <a:t> up location</a:t>
            </a:r>
            <a:endParaRPr lang="fr-FR" dirty="0">
              <a:solidFill>
                <a:schemeClr val="dk1"/>
              </a:solidFill>
              <a:latin typeface="Calibri"/>
              <a:ea typeface="Calibri"/>
              <a:cs typeface="Calibri"/>
              <a:sym typeface="Calibri"/>
            </a:endParaRPr>
          </a:p>
          <a:p>
            <a:pPr marL="0" indent="0">
              <a:buNone/>
            </a:pPr>
            <a:endParaRPr lang="fr-FR" dirty="0"/>
          </a:p>
        </p:txBody>
      </p:sp>
      <p:sp>
        <p:nvSpPr>
          <p:cNvPr id="4" name="Espace réservé du numéro de diapositive 3">
            <a:extLst>
              <a:ext uri="{FF2B5EF4-FFF2-40B4-BE49-F238E27FC236}">
                <a16:creationId xmlns:a16="http://schemas.microsoft.com/office/drawing/2014/main" id="{24EC0E0C-B73D-E332-9AC1-94E49C1C9637}"/>
              </a:ext>
            </a:extLst>
          </p:cNvPr>
          <p:cNvSpPr>
            <a:spLocks noGrp="1"/>
          </p:cNvSpPr>
          <p:nvPr>
            <p:ph type="sldNum" sz="quarter" idx="12"/>
          </p:nvPr>
        </p:nvSpPr>
        <p:spPr/>
        <p:txBody>
          <a:bodyPr/>
          <a:lstStyle/>
          <a:p>
            <a:fld id="{19329706-12B3-8F4C-9CA9-063F8C6A2AC6}" type="slidenum">
              <a:rPr lang="fr-FR" smtClean="0"/>
              <a:t>139</a:t>
            </a:fld>
            <a:endParaRPr lang="fr-FR"/>
          </a:p>
        </p:txBody>
      </p:sp>
      <p:pic>
        <p:nvPicPr>
          <p:cNvPr id="5" name="Image 4">
            <a:extLst>
              <a:ext uri="{FF2B5EF4-FFF2-40B4-BE49-F238E27FC236}">
                <a16:creationId xmlns:a16="http://schemas.microsoft.com/office/drawing/2014/main" id="{ADC6F40D-80ED-EC30-DDC6-F1E85BD87B3E}"/>
              </a:ext>
            </a:extLst>
          </p:cNvPr>
          <p:cNvPicPr>
            <a:picLocks noChangeAspect="1"/>
          </p:cNvPicPr>
          <p:nvPr/>
        </p:nvPicPr>
        <p:blipFill>
          <a:blip r:embed="rId2"/>
          <a:stretch>
            <a:fillRect/>
          </a:stretch>
        </p:blipFill>
        <p:spPr>
          <a:xfrm>
            <a:off x="1933353" y="1885597"/>
            <a:ext cx="8325293" cy="1215640"/>
          </a:xfrm>
          <a:prstGeom prst="rect">
            <a:avLst/>
          </a:prstGeom>
          <a:ln>
            <a:solidFill>
              <a:schemeClr val="tx1"/>
            </a:solidFill>
          </a:ln>
        </p:spPr>
      </p:pic>
      <p:sp>
        <p:nvSpPr>
          <p:cNvPr id="6" name="Rectangle à coins arrondis 5">
            <a:extLst>
              <a:ext uri="{FF2B5EF4-FFF2-40B4-BE49-F238E27FC236}">
                <a16:creationId xmlns:a16="http://schemas.microsoft.com/office/drawing/2014/main" id="{0C4DE64D-8BB6-9355-F77A-7467568ADCFC}"/>
              </a:ext>
            </a:extLst>
          </p:cNvPr>
          <p:cNvSpPr/>
          <p:nvPr/>
        </p:nvSpPr>
        <p:spPr>
          <a:xfrm>
            <a:off x="3429167" y="2493417"/>
            <a:ext cx="933732" cy="296908"/>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Image 6">
            <a:extLst>
              <a:ext uri="{FF2B5EF4-FFF2-40B4-BE49-F238E27FC236}">
                <a16:creationId xmlns:a16="http://schemas.microsoft.com/office/drawing/2014/main" id="{914D939A-80AA-2C72-906B-DAF19B5BFF32}"/>
              </a:ext>
            </a:extLst>
          </p:cNvPr>
          <p:cNvPicPr>
            <a:picLocks noChangeAspect="1"/>
          </p:cNvPicPr>
          <p:nvPr/>
        </p:nvPicPr>
        <p:blipFill>
          <a:blip r:embed="rId3"/>
          <a:stretch>
            <a:fillRect/>
          </a:stretch>
        </p:blipFill>
        <p:spPr>
          <a:xfrm>
            <a:off x="1933354" y="4179977"/>
            <a:ext cx="8325293" cy="1246927"/>
          </a:xfrm>
          <a:prstGeom prst="rect">
            <a:avLst/>
          </a:prstGeom>
          <a:ln>
            <a:solidFill>
              <a:schemeClr val="tx1"/>
            </a:solidFill>
          </a:ln>
        </p:spPr>
      </p:pic>
      <p:sp>
        <p:nvSpPr>
          <p:cNvPr id="8" name="Rectangle à coins arrondis 5">
            <a:extLst>
              <a:ext uri="{FF2B5EF4-FFF2-40B4-BE49-F238E27FC236}">
                <a16:creationId xmlns:a16="http://schemas.microsoft.com/office/drawing/2014/main" id="{240A015A-6AFE-BCCB-F766-1AF1B2ADAA37}"/>
              </a:ext>
            </a:extLst>
          </p:cNvPr>
          <p:cNvSpPr/>
          <p:nvPr/>
        </p:nvSpPr>
        <p:spPr>
          <a:xfrm>
            <a:off x="3418534" y="4824705"/>
            <a:ext cx="933732" cy="296908"/>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3501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6238EA-3443-2D2A-9AFE-FE0D965D8BA9}"/>
              </a:ext>
            </a:extLst>
          </p:cNvPr>
          <p:cNvSpPr>
            <a:spLocks noGrp="1"/>
          </p:cNvSpPr>
          <p:nvPr>
            <p:ph type="title"/>
          </p:nvPr>
        </p:nvSpPr>
        <p:spPr/>
        <p:txBody>
          <a:bodyPr/>
          <a:lstStyle/>
          <a:p>
            <a:r>
              <a:rPr lang="fr-FR" sz="3600" b="0" kern="0">
                <a:ea typeface="Calibri"/>
                <a:sym typeface="Calibri"/>
              </a:rPr>
              <a:t>Trier et filtrer</a:t>
            </a:r>
            <a:endParaRPr lang="fr-FR"/>
          </a:p>
        </p:txBody>
      </p:sp>
      <p:sp>
        <p:nvSpPr>
          <p:cNvPr id="3" name="Espace réservé du contenu 2">
            <a:extLst>
              <a:ext uri="{FF2B5EF4-FFF2-40B4-BE49-F238E27FC236}">
                <a16:creationId xmlns:a16="http://schemas.microsoft.com/office/drawing/2014/main" id="{901E5DC5-5C58-4413-408A-6CCA6C633360}"/>
              </a:ext>
            </a:extLst>
          </p:cNvPr>
          <p:cNvSpPr>
            <a:spLocks noGrp="1"/>
          </p:cNvSpPr>
          <p:nvPr>
            <p:ph idx="1"/>
          </p:nvPr>
        </p:nvSpPr>
        <p:spPr/>
        <p:txBody>
          <a:bodyPr/>
          <a:lstStyle/>
          <a:p>
            <a:r>
              <a:rPr lang="fr-FR" sz="2000"/>
              <a:t>Dans la plupart des pages d’Alma, possibilité de filtrer et de trier</a:t>
            </a:r>
            <a:endParaRPr lang="fr-FR"/>
          </a:p>
        </p:txBody>
      </p:sp>
      <p:sp>
        <p:nvSpPr>
          <p:cNvPr id="4" name="Espace réservé du numéro de diapositive 3">
            <a:extLst>
              <a:ext uri="{FF2B5EF4-FFF2-40B4-BE49-F238E27FC236}">
                <a16:creationId xmlns:a16="http://schemas.microsoft.com/office/drawing/2014/main" id="{27E64539-3D53-71F6-49FA-9AD14B610A44}"/>
              </a:ext>
            </a:extLst>
          </p:cNvPr>
          <p:cNvSpPr>
            <a:spLocks noGrp="1"/>
          </p:cNvSpPr>
          <p:nvPr>
            <p:ph type="sldNum" sz="quarter" idx="12"/>
          </p:nvPr>
        </p:nvSpPr>
        <p:spPr/>
        <p:txBody>
          <a:bodyPr/>
          <a:lstStyle/>
          <a:p>
            <a:fld id="{19329706-12B3-8F4C-9CA9-063F8C6A2AC6}" type="slidenum">
              <a:rPr lang="fr-FR" smtClean="0"/>
              <a:pPr/>
              <a:t>14</a:t>
            </a:fld>
            <a:endParaRPr lang="fr-FR"/>
          </a:p>
        </p:txBody>
      </p:sp>
      <p:pic>
        <p:nvPicPr>
          <p:cNvPr id="5" name="Image 4" descr="Une image contenant texte, capture d’écran, logiciel, nombre&#10;&#10;Le contenu généré par l’IA peut être incorrect.">
            <a:extLst>
              <a:ext uri="{FF2B5EF4-FFF2-40B4-BE49-F238E27FC236}">
                <a16:creationId xmlns:a16="http://schemas.microsoft.com/office/drawing/2014/main" id="{63E6DCB9-BF70-3535-547D-16EAF98466D9}"/>
              </a:ext>
            </a:extLst>
          </p:cNvPr>
          <p:cNvPicPr>
            <a:picLocks noChangeAspect="1"/>
          </p:cNvPicPr>
          <p:nvPr/>
        </p:nvPicPr>
        <p:blipFill>
          <a:blip r:embed="rId2"/>
          <a:stretch>
            <a:fillRect/>
          </a:stretch>
        </p:blipFill>
        <p:spPr>
          <a:xfrm>
            <a:off x="2000655" y="1945876"/>
            <a:ext cx="7966954" cy="4260028"/>
          </a:xfrm>
          <a:prstGeom prst="rect">
            <a:avLst/>
          </a:prstGeom>
          <a:ln>
            <a:solidFill>
              <a:schemeClr val="tx1"/>
            </a:solidFill>
          </a:ln>
        </p:spPr>
      </p:pic>
      <p:sp>
        <p:nvSpPr>
          <p:cNvPr id="9" name="Google Shape;336;p128">
            <a:extLst>
              <a:ext uri="{FF2B5EF4-FFF2-40B4-BE49-F238E27FC236}">
                <a16:creationId xmlns:a16="http://schemas.microsoft.com/office/drawing/2014/main" id="{618CEB25-B63A-F7F9-F526-D8899B4DC16E}"/>
              </a:ext>
            </a:extLst>
          </p:cNvPr>
          <p:cNvSpPr txBox="1"/>
          <p:nvPr/>
        </p:nvSpPr>
        <p:spPr>
          <a:xfrm>
            <a:off x="4692713" y="2456289"/>
            <a:ext cx="976710" cy="307777"/>
          </a:xfrm>
          <a:prstGeom prst="rect">
            <a:avLst/>
          </a:prstGeom>
          <a:noFill/>
          <a:ln>
            <a:noFill/>
          </a:ln>
        </p:spPr>
        <p:txBody>
          <a:bodyPr spcFirstLastPara="1" wrap="square" lIns="91425" tIns="45700" rIns="91425" bIns="45700" anchor="t" anchorCtr="0">
            <a:spAutoFit/>
          </a:bodyPr>
          <a:lstStyle/>
          <a:p>
            <a:r>
              <a:rPr lang="fr-FR" sz="1400" dirty="0">
                <a:solidFill>
                  <a:srgbClr val="C00000"/>
                </a:solidFill>
                <a:sym typeface="Arial"/>
              </a:rPr>
              <a:t>Filtre</a:t>
            </a:r>
            <a:endParaRPr dirty="0">
              <a:solidFill>
                <a:srgbClr val="C00000"/>
              </a:solidFill>
            </a:endParaRPr>
          </a:p>
        </p:txBody>
      </p:sp>
      <p:sp>
        <p:nvSpPr>
          <p:cNvPr id="10" name="Google Shape;335;p128">
            <a:extLst>
              <a:ext uri="{FF2B5EF4-FFF2-40B4-BE49-F238E27FC236}">
                <a16:creationId xmlns:a16="http://schemas.microsoft.com/office/drawing/2014/main" id="{4D198745-0433-848E-8784-B5B513A75ABB}"/>
              </a:ext>
            </a:extLst>
          </p:cNvPr>
          <p:cNvSpPr/>
          <p:nvPr/>
        </p:nvSpPr>
        <p:spPr>
          <a:xfrm>
            <a:off x="2790037" y="2474693"/>
            <a:ext cx="762867" cy="280658"/>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11" name="Google Shape;337;p128">
            <a:extLst>
              <a:ext uri="{FF2B5EF4-FFF2-40B4-BE49-F238E27FC236}">
                <a16:creationId xmlns:a16="http://schemas.microsoft.com/office/drawing/2014/main" id="{0B704B59-0561-37A1-13B8-6D7F7BBF155C}"/>
              </a:ext>
            </a:extLst>
          </p:cNvPr>
          <p:cNvSpPr txBox="1"/>
          <p:nvPr/>
        </p:nvSpPr>
        <p:spPr>
          <a:xfrm>
            <a:off x="2937429" y="2176685"/>
            <a:ext cx="461224" cy="307736"/>
          </a:xfrm>
          <a:prstGeom prst="rect">
            <a:avLst/>
          </a:prstGeom>
          <a:noFill/>
          <a:ln>
            <a:noFill/>
          </a:ln>
        </p:spPr>
        <p:txBody>
          <a:bodyPr spcFirstLastPara="1" wrap="square" lIns="91425" tIns="45700" rIns="91425" bIns="45700" anchor="t" anchorCtr="0">
            <a:spAutoFit/>
          </a:bodyPr>
          <a:lstStyle/>
          <a:p>
            <a:r>
              <a:rPr lang="fr-FR" sz="1400" dirty="0">
                <a:solidFill>
                  <a:srgbClr val="C00000"/>
                </a:solidFill>
                <a:sym typeface="Arial"/>
              </a:rPr>
              <a:t>Tri</a:t>
            </a:r>
            <a:endParaRPr dirty="0">
              <a:solidFill>
                <a:srgbClr val="C00000"/>
              </a:solidFill>
            </a:endParaRPr>
          </a:p>
        </p:txBody>
      </p:sp>
      <p:sp>
        <p:nvSpPr>
          <p:cNvPr id="12" name="Google Shape;334;p128">
            <a:extLst>
              <a:ext uri="{FF2B5EF4-FFF2-40B4-BE49-F238E27FC236}">
                <a16:creationId xmlns:a16="http://schemas.microsoft.com/office/drawing/2014/main" id="{B188DEAC-FFBB-B995-FA77-7EEB749C7F4A}"/>
              </a:ext>
            </a:extLst>
          </p:cNvPr>
          <p:cNvSpPr/>
          <p:nvPr/>
        </p:nvSpPr>
        <p:spPr>
          <a:xfrm>
            <a:off x="3810001" y="2472235"/>
            <a:ext cx="882713" cy="261203"/>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Tree>
    <p:extLst>
      <p:ext uri="{BB962C8B-B14F-4D97-AF65-F5344CB8AC3E}">
        <p14:creationId xmlns:p14="http://schemas.microsoft.com/office/powerpoint/2010/main" val="70811347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0CEF69-1207-7210-C641-9405570F38FC}"/>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Traiter une demande de réservation entrante</a:t>
            </a:r>
            <a:endParaRPr lang="fr-FR"/>
          </a:p>
        </p:txBody>
      </p:sp>
      <p:sp>
        <p:nvSpPr>
          <p:cNvPr id="3" name="Espace réservé du contenu 2">
            <a:extLst>
              <a:ext uri="{FF2B5EF4-FFF2-40B4-BE49-F238E27FC236}">
                <a16:creationId xmlns:a16="http://schemas.microsoft.com/office/drawing/2014/main" id="{2EB2E90D-CD2B-BF9E-33C8-E662F88DF2A7}"/>
              </a:ext>
            </a:extLst>
          </p:cNvPr>
          <p:cNvSpPr>
            <a:spLocks noGrp="1"/>
          </p:cNvSpPr>
          <p:nvPr>
            <p:ph idx="1"/>
          </p:nvPr>
        </p:nvSpPr>
        <p:spPr/>
        <p:txBody>
          <a:bodyPr/>
          <a:lstStyle/>
          <a:p>
            <a:r>
              <a:rPr lang="fr-FR" dirty="0">
                <a:solidFill>
                  <a:schemeClr val="dk1"/>
                </a:solidFill>
                <a:latin typeface="Calibri"/>
                <a:ea typeface="Calibri"/>
                <a:cs typeface="Calibri"/>
                <a:sym typeface="Calibri"/>
              </a:rPr>
              <a:t>Quand un document arrive d’une autre bibliothèque (normalement avec son bordereau), il faut effectuer un </a:t>
            </a:r>
            <a:r>
              <a:rPr lang="fr-FR" i="1" dirty="0">
                <a:solidFill>
                  <a:schemeClr val="dk1"/>
                </a:solidFill>
                <a:latin typeface="Calibri"/>
                <a:ea typeface="Calibri"/>
                <a:cs typeface="Calibri"/>
                <a:sym typeface="Calibri"/>
              </a:rPr>
              <a:t>Scan in Item </a:t>
            </a:r>
            <a:r>
              <a:rPr lang="fr-FR" dirty="0">
                <a:solidFill>
                  <a:schemeClr val="dk1"/>
                </a:solidFill>
                <a:latin typeface="Calibri"/>
                <a:ea typeface="Calibri"/>
                <a:cs typeface="Calibri"/>
                <a:sym typeface="Calibri"/>
              </a:rPr>
              <a:t>et placer le document</a:t>
            </a:r>
            <a:r>
              <a:rPr lang="fr-FR" i="1" dirty="0">
                <a:solidFill>
                  <a:schemeClr val="dk1"/>
                </a:solidFill>
                <a:latin typeface="Calibri"/>
                <a:ea typeface="Calibri"/>
                <a:cs typeface="Calibri"/>
                <a:sym typeface="Calibri"/>
              </a:rPr>
              <a:t> </a:t>
            </a:r>
            <a:r>
              <a:rPr lang="fr-FR" dirty="0">
                <a:solidFill>
                  <a:schemeClr val="dk1"/>
                </a:solidFill>
                <a:latin typeface="Calibri"/>
                <a:ea typeface="Calibri"/>
                <a:cs typeface="Calibri"/>
                <a:sym typeface="Calibri"/>
              </a:rPr>
              <a:t>sur l’armoire de réservation</a:t>
            </a:r>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r>
              <a:rPr lang="fr-FR" dirty="0">
                <a:solidFill>
                  <a:schemeClr val="dk1"/>
                </a:solidFill>
                <a:latin typeface="Calibri"/>
                <a:ea typeface="Calibri"/>
                <a:cs typeface="Calibri"/>
                <a:sym typeface="Calibri"/>
              </a:rPr>
              <a:t>L’usager reçoit automatiquement un mail lorsque son document est en </a:t>
            </a:r>
            <a:r>
              <a:rPr lang="fr-FR" i="1" dirty="0">
                <a:solidFill>
                  <a:schemeClr val="dk1"/>
                </a:solidFill>
                <a:latin typeface="Calibri"/>
                <a:ea typeface="Calibri"/>
                <a:cs typeface="Calibri"/>
                <a:sym typeface="Calibri"/>
              </a:rPr>
              <a:t>Hold shelf</a:t>
            </a:r>
          </a:p>
          <a:p>
            <a:endParaRPr lang="fr-FR" dirty="0"/>
          </a:p>
        </p:txBody>
      </p:sp>
      <p:sp>
        <p:nvSpPr>
          <p:cNvPr id="4" name="Espace réservé du numéro de diapositive 3">
            <a:extLst>
              <a:ext uri="{FF2B5EF4-FFF2-40B4-BE49-F238E27FC236}">
                <a16:creationId xmlns:a16="http://schemas.microsoft.com/office/drawing/2014/main" id="{F6BD2C1E-F40E-1BB8-1601-88D47FBE3359}"/>
              </a:ext>
            </a:extLst>
          </p:cNvPr>
          <p:cNvSpPr>
            <a:spLocks noGrp="1"/>
          </p:cNvSpPr>
          <p:nvPr>
            <p:ph type="sldNum" sz="quarter" idx="12"/>
          </p:nvPr>
        </p:nvSpPr>
        <p:spPr/>
        <p:txBody>
          <a:bodyPr/>
          <a:lstStyle/>
          <a:p>
            <a:fld id="{19329706-12B3-8F4C-9CA9-063F8C6A2AC6}" type="slidenum">
              <a:rPr lang="fr-FR" smtClean="0"/>
              <a:t>140</a:t>
            </a:fld>
            <a:endParaRPr lang="fr-FR"/>
          </a:p>
        </p:txBody>
      </p:sp>
      <p:pic>
        <p:nvPicPr>
          <p:cNvPr id="5" name="Image 4">
            <a:extLst>
              <a:ext uri="{FF2B5EF4-FFF2-40B4-BE49-F238E27FC236}">
                <a16:creationId xmlns:a16="http://schemas.microsoft.com/office/drawing/2014/main" id="{C03763DC-7539-BEC4-FE93-EA9E4E343EC1}"/>
              </a:ext>
            </a:extLst>
          </p:cNvPr>
          <p:cNvPicPr>
            <a:picLocks noChangeAspect="1"/>
          </p:cNvPicPr>
          <p:nvPr/>
        </p:nvPicPr>
        <p:blipFill>
          <a:blip r:embed="rId2"/>
          <a:stretch>
            <a:fillRect/>
          </a:stretch>
        </p:blipFill>
        <p:spPr>
          <a:xfrm>
            <a:off x="3090049" y="2102398"/>
            <a:ext cx="6011901" cy="3052195"/>
          </a:xfrm>
          <a:prstGeom prst="rect">
            <a:avLst/>
          </a:prstGeom>
          <a:ln>
            <a:solidFill>
              <a:schemeClr val="tx1"/>
            </a:solidFill>
          </a:ln>
        </p:spPr>
      </p:pic>
      <p:sp>
        <p:nvSpPr>
          <p:cNvPr id="6" name="Rectangle à coins arrondis 5">
            <a:extLst>
              <a:ext uri="{FF2B5EF4-FFF2-40B4-BE49-F238E27FC236}">
                <a16:creationId xmlns:a16="http://schemas.microsoft.com/office/drawing/2014/main" id="{16ADC220-705E-0F52-7879-FC6D0A710FD7}"/>
              </a:ext>
            </a:extLst>
          </p:cNvPr>
          <p:cNvSpPr/>
          <p:nvPr/>
        </p:nvSpPr>
        <p:spPr>
          <a:xfrm>
            <a:off x="3451665" y="4034931"/>
            <a:ext cx="4409340" cy="350073"/>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419124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900" dirty="0"/>
              <a:t>Cas d’une </a:t>
            </a:r>
            <a:r>
              <a:rPr lang="fr-FR" sz="2900" i="1" dirty="0"/>
              <a:t>Physical </a:t>
            </a:r>
            <a:r>
              <a:rPr lang="fr-FR" sz="2900" i="1" dirty="0" err="1"/>
              <a:t>Request</a:t>
            </a:r>
            <a:r>
              <a:rPr lang="fr-FR" sz="2900" i="1" dirty="0"/>
              <a:t> </a:t>
            </a:r>
            <a:r>
              <a:rPr lang="fr-FR" sz="2900" dirty="0"/>
              <a:t>pour une demande de PIB (</a:t>
            </a:r>
            <a:r>
              <a:rPr lang="fr-FR" sz="2900" i="1" dirty="0" err="1"/>
              <a:t>lending</a:t>
            </a:r>
            <a:r>
              <a:rPr lang="fr-FR" sz="2900" i="1" dirty="0"/>
              <a:t> </a:t>
            </a:r>
            <a:r>
              <a:rPr lang="fr-FR" sz="2900" i="1" dirty="0" err="1"/>
              <a:t>request</a:t>
            </a:r>
            <a:r>
              <a:rPr lang="fr-FR" sz="2900" dirty="0"/>
              <a:t>)</a:t>
            </a:r>
          </a:p>
        </p:txBody>
      </p:sp>
      <p:sp>
        <p:nvSpPr>
          <p:cNvPr id="3" name="Espace réservé du contenu 2"/>
          <p:cNvSpPr>
            <a:spLocks noGrp="1"/>
          </p:cNvSpPr>
          <p:nvPr>
            <p:ph idx="1"/>
          </p:nvPr>
        </p:nvSpPr>
        <p:spPr/>
        <p:txBody>
          <a:bodyPr>
            <a:normAutofit/>
          </a:bodyPr>
          <a:lstStyle/>
          <a:p>
            <a:pPr>
              <a:buSzPct val="100000"/>
            </a:pPr>
            <a:r>
              <a:rPr lang="en-US" dirty="0"/>
              <a:t>La </a:t>
            </a:r>
            <a:r>
              <a:rPr lang="en-US" dirty="0" err="1"/>
              <a:t>demande</a:t>
            </a:r>
            <a:r>
              <a:rPr lang="en-US" dirty="0"/>
              <a:t> </a:t>
            </a:r>
            <a:r>
              <a:rPr lang="en-US" dirty="0" err="1"/>
              <a:t>est</a:t>
            </a:r>
            <a:r>
              <a:rPr lang="en-US" dirty="0"/>
              <a:t> </a:t>
            </a:r>
            <a:r>
              <a:rPr lang="en-US" dirty="0" err="1"/>
              <a:t>créée</a:t>
            </a:r>
            <a:r>
              <a:rPr lang="en-US" dirty="0"/>
              <a:t> par un </a:t>
            </a:r>
            <a:r>
              <a:rPr lang="en-US" dirty="0" err="1"/>
              <a:t>gestionnaire</a:t>
            </a:r>
            <a:r>
              <a:rPr lang="en-US" dirty="0"/>
              <a:t> du PIB</a:t>
            </a:r>
          </a:p>
          <a:p>
            <a:pPr>
              <a:buSzPct val="100000"/>
            </a:pPr>
            <a:r>
              <a:rPr lang="en-US" dirty="0" err="1"/>
              <a:t>Exemple</a:t>
            </a:r>
            <a:r>
              <a:rPr lang="en-US" dirty="0"/>
              <a:t> de bordereau</a:t>
            </a:r>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marL="0" indent="0">
              <a:buNone/>
            </a:pPr>
            <a:endParaRPr lang="en-US" dirty="0"/>
          </a:p>
          <a:p>
            <a:pPr marL="0" indent="0">
              <a:buNone/>
            </a:pPr>
            <a:endParaRPr lang="en-US" dirty="0"/>
          </a:p>
          <a:p>
            <a:pPr>
              <a:buSzPct val="100000"/>
            </a:pPr>
            <a:r>
              <a:rPr lang="en-US" dirty="0" err="1"/>
              <a:t>Traiter</a:t>
            </a:r>
            <a:r>
              <a:rPr lang="en-US" dirty="0"/>
              <a:t> la </a:t>
            </a:r>
            <a:r>
              <a:rPr lang="en-US" dirty="0" err="1"/>
              <a:t>demande</a:t>
            </a:r>
            <a:r>
              <a:rPr lang="en-US" dirty="0"/>
              <a:t> </a:t>
            </a:r>
            <a:r>
              <a:rPr lang="en-US" dirty="0" err="1"/>
              <a:t>comme</a:t>
            </a:r>
            <a:r>
              <a:rPr lang="en-US" dirty="0"/>
              <a:t> </a:t>
            </a:r>
            <a:r>
              <a:rPr lang="en-US" dirty="0" err="1"/>
              <a:t>une</a:t>
            </a:r>
            <a:r>
              <a:rPr lang="en-US" dirty="0"/>
              <a:t> </a:t>
            </a:r>
            <a:r>
              <a:rPr lang="en-US" i="1" dirty="0"/>
              <a:t>Patron Physical Item Request</a:t>
            </a:r>
          </a:p>
          <a:p>
            <a:pPr>
              <a:buSzPct val="100000"/>
            </a:pPr>
            <a:r>
              <a:rPr lang="en-US" dirty="0" err="1"/>
              <a:t>Envoyer</a:t>
            </a:r>
            <a:r>
              <a:rPr lang="en-US" dirty="0"/>
              <a:t> le document au service de PIB :</a:t>
            </a:r>
          </a:p>
          <a:p>
            <a:endParaRPr lang="en-US" dirty="0"/>
          </a:p>
          <a:p>
            <a:endParaRPr lang="en-US" dirty="0"/>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141</a:t>
            </a:fld>
            <a:endParaRPr lang="fr-FR" dirty="0">
              <a:solidFill>
                <a:prstClr val="black">
                  <a:tint val="75000"/>
                </a:prstClr>
              </a:solidFill>
              <a:latin typeface="Calibri" panose="020F0502020204030204"/>
              <a:ea typeface="Source Sans Pro" panose="020B0503030403020204" pitchFamily="34" charset="0"/>
            </a:endParaRP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2189" y="1894891"/>
            <a:ext cx="3887621" cy="2300288"/>
          </a:xfrm>
          <a:prstGeom prst="rect">
            <a:avLst/>
          </a:prstGeom>
          <a:ln>
            <a:solidFill>
              <a:schemeClr val="tx1"/>
            </a:solidFill>
          </a:ln>
        </p:spPr>
      </p:pic>
      <p:sp>
        <p:nvSpPr>
          <p:cNvPr id="9" name="Rectangle à coins arrondis 8"/>
          <p:cNvSpPr/>
          <p:nvPr/>
        </p:nvSpPr>
        <p:spPr>
          <a:xfrm>
            <a:off x="4713163" y="2689098"/>
            <a:ext cx="2946233" cy="214320"/>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ZoneTexte 9"/>
          <p:cNvSpPr txBox="1"/>
          <p:nvPr/>
        </p:nvSpPr>
        <p:spPr>
          <a:xfrm>
            <a:off x="5609602" y="4915795"/>
            <a:ext cx="2885470" cy="1169551"/>
          </a:xfrm>
          <a:prstGeom prst="rect">
            <a:avLst/>
          </a:prstGeom>
          <a:noFill/>
          <a:ln>
            <a:solidFill>
              <a:schemeClr val="tx1"/>
            </a:solidFill>
          </a:ln>
        </p:spPr>
        <p:txBody>
          <a:bodyPr wrap="square" rtlCol="0">
            <a:spAutoFit/>
          </a:bodyPr>
          <a:lstStyle/>
          <a:p>
            <a:pPr>
              <a:defRPr/>
            </a:pPr>
            <a:r>
              <a:rPr lang="fr-BE" sz="1400" b="1" dirty="0">
                <a:solidFill>
                  <a:prstClr val="black"/>
                </a:solidFill>
                <a:latin typeface="Calibri" panose="020F0502020204030204"/>
              </a:rPr>
              <a:t>ULiège Library | ALPHA – Site central</a:t>
            </a:r>
            <a:br>
              <a:rPr lang="fr-BE" sz="1400" b="1" dirty="0">
                <a:solidFill>
                  <a:prstClr val="black"/>
                </a:solidFill>
                <a:latin typeface="Calibri" panose="020F0502020204030204"/>
              </a:rPr>
            </a:br>
            <a:r>
              <a:rPr lang="fr-BE" sz="1400" b="1" dirty="0">
                <a:solidFill>
                  <a:prstClr val="black"/>
                </a:solidFill>
                <a:latin typeface="Calibri" panose="020F0502020204030204"/>
              </a:rPr>
              <a:t>Service PIB</a:t>
            </a:r>
            <a:endParaRPr lang="en-US" sz="1400" dirty="0">
              <a:solidFill>
                <a:prstClr val="black"/>
              </a:solidFill>
              <a:latin typeface="Calibri" panose="020F0502020204030204"/>
            </a:endParaRPr>
          </a:p>
          <a:p>
            <a:pPr>
              <a:defRPr/>
            </a:pPr>
            <a:r>
              <a:rPr lang="fr-FR" sz="1400" dirty="0">
                <a:solidFill>
                  <a:prstClr val="black"/>
                </a:solidFill>
                <a:latin typeface="Calibri" panose="020F0502020204030204"/>
              </a:rPr>
              <a:t>Place Cockerill, 1</a:t>
            </a:r>
            <a:br>
              <a:rPr lang="fr-BE" sz="1400" dirty="0">
                <a:solidFill>
                  <a:prstClr val="black"/>
                </a:solidFill>
                <a:latin typeface="Calibri" panose="020F0502020204030204"/>
              </a:rPr>
            </a:br>
            <a:r>
              <a:rPr lang="fr-BE" sz="1400" dirty="0">
                <a:solidFill>
                  <a:prstClr val="black"/>
                </a:solidFill>
                <a:latin typeface="Calibri" panose="020F0502020204030204"/>
              </a:rPr>
              <a:t>4000 Liège</a:t>
            </a:r>
            <a:endParaRPr lang="en-US" sz="1400" dirty="0">
              <a:solidFill>
                <a:prstClr val="black"/>
              </a:solidFill>
              <a:latin typeface="Calibri" panose="020F0502020204030204"/>
            </a:endParaRPr>
          </a:p>
          <a:p>
            <a:pPr algn="r">
              <a:defRPr/>
            </a:pPr>
            <a:r>
              <a:rPr lang="fr-BE" sz="1400" b="1" dirty="0">
                <a:solidFill>
                  <a:prstClr val="black"/>
                </a:solidFill>
                <a:latin typeface="Calibri" panose="020F0502020204030204"/>
              </a:rPr>
              <a:t>Bât. A3</a:t>
            </a:r>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81296991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BA85DC-53C7-685F-56EA-4DC92DF99448}"/>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Comment voyagent les documents?</a:t>
            </a:r>
            <a:endParaRPr lang="fr-FR"/>
          </a:p>
        </p:txBody>
      </p:sp>
      <p:sp>
        <p:nvSpPr>
          <p:cNvPr id="3" name="Espace réservé du contenu 2">
            <a:extLst>
              <a:ext uri="{FF2B5EF4-FFF2-40B4-BE49-F238E27FC236}">
                <a16:creationId xmlns:a16="http://schemas.microsoft.com/office/drawing/2014/main" id="{96B63769-21C8-1DED-3987-4E478D67B0F7}"/>
              </a:ext>
            </a:extLst>
          </p:cNvPr>
          <p:cNvSpPr>
            <a:spLocks noGrp="1"/>
          </p:cNvSpPr>
          <p:nvPr>
            <p:ph idx="1"/>
          </p:nvPr>
        </p:nvSpPr>
        <p:spPr/>
        <p:txBody>
          <a:bodyPr/>
          <a:lstStyle/>
          <a:p>
            <a:r>
              <a:rPr lang="fr-FR" sz="2000" b="1">
                <a:solidFill>
                  <a:schemeClr val="dk1"/>
                </a:solidFill>
                <a:latin typeface="Calibri"/>
                <a:ea typeface="Calibri"/>
                <a:cs typeface="Calibri"/>
                <a:sym typeface="Calibri"/>
              </a:rPr>
              <a:t>Par courrier interne</a:t>
            </a:r>
            <a:endParaRPr lang="fr-FR" b="1"/>
          </a:p>
          <a:p>
            <a:pPr marL="0" lvl="0" indent="0">
              <a:buNone/>
            </a:pPr>
            <a:r>
              <a:rPr lang="fr-FR" sz="2000" i="1">
                <a:solidFill>
                  <a:schemeClr val="dk1"/>
                </a:solidFill>
                <a:latin typeface="Calibri"/>
                <a:ea typeface="Calibri"/>
                <a:cs typeface="Calibri"/>
                <a:sym typeface="Calibri"/>
              </a:rPr>
              <a:t>		Pick up Location </a:t>
            </a:r>
            <a:r>
              <a:rPr lang="fr-FR" sz="2000">
                <a:solidFill>
                  <a:schemeClr val="dk1"/>
                </a:solidFill>
                <a:latin typeface="Calibri"/>
                <a:ea typeface="Calibri"/>
                <a:cs typeface="Calibri"/>
                <a:sym typeface="Calibri"/>
              </a:rPr>
              <a:t>X </a:t>
            </a:r>
            <a:r>
              <a:rPr lang="fr-FR" sz="2000">
                <a:sym typeface="Wingdings" panose="05000000000000000000" pitchFamily="2" charset="2"/>
              </a:rPr>
              <a:t> </a:t>
            </a:r>
            <a:r>
              <a:rPr lang="fr-FR" sz="2000" i="1">
                <a:solidFill>
                  <a:schemeClr val="dk1"/>
                </a:solidFill>
                <a:latin typeface="Calibri"/>
                <a:ea typeface="Calibri"/>
                <a:cs typeface="Calibri"/>
                <a:sym typeface="Calibri"/>
              </a:rPr>
              <a:t>Pick up Location </a:t>
            </a:r>
            <a:r>
              <a:rPr lang="fr-FR" sz="2000">
                <a:solidFill>
                  <a:schemeClr val="dk1"/>
                </a:solidFill>
                <a:latin typeface="Calibri"/>
                <a:ea typeface="Calibri"/>
                <a:cs typeface="Calibri"/>
                <a:sym typeface="Calibri"/>
              </a:rPr>
              <a:t>Y (sauf Arlon)</a:t>
            </a:r>
          </a:p>
          <a:p>
            <a:endParaRPr lang="fr-FR" sz="2000">
              <a:solidFill>
                <a:schemeClr val="dk1"/>
              </a:solidFill>
              <a:latin typeface="Calibri"/>
              <a:ea typeface="Calibri"/>
              <a:cs typeface="Calibri"/>
              <a:sym typeface="Calibri"/>
            </a:endParaRPr>
          </a:p>
          <a:p>
            <a:r>
              <a:rPr lang="fr-FR" sz="2000" b="1">
                <a:solidFill>
                  <a:schemeClr val="dk1"/>
                </a:solidFill>
                <a:latin typeface="Calibri"/>
                <a:ea typeface="Calibri"/>
                <a:cs typeface="Calibri"/>
                <a:sym typeface="Calibri"/>
              </a:rPr>
              <a:t>Par courrier externe </a:t>
            </a:r>
            <a:r>
              <a:rPr lang="fr-FR" sz="2000">
                <a:solidFill>
                  <a:schemeClr val="dk1"/>
                </a:solidFill>
                <a:latin typeface="Calibri"/>
                <a:ea typeface="Calibri"/>
                <a:cs typeface="Calibri"/>
                <a:sym typeface="Calibri"/>
              </a:rPr>
              <a:t>(= </a:t>
            </a:r>
            <a:r>
              <a:rPr lang="fr-FR" sz="2000" err="1">
                <a:solidFill>
                  <a:schemeClr val="dk1"/>
                </a:solidFill>
                <a:latin typeface="Calibri"/>
                <a:ea typeface="Calibri"/>
                <a:cs typeface="Calibri"/>
                <a:sym typeface="Calibri"/>
              </a:rPr>
              <a:t>bpost</a:t>
            </a:r>
            <a:r>
              <a:rPr lang="fr-FR" sz="2000">
                <a:solidFill>
                  <a:schemeClr val="dk1"/>
                </a:solidFill>
                <a:latin typeface="Calibri"/>
                <a:ea typeface="Calibri"/>
                <a:cs typeface="Calibri"/>
                <a:sym typeface="Calibri"/>
              </a:rPr>
              <a:t>)</a:t>
            </a:r>
            <a:endParaRPr lang="fr-FR"/>
          </a:p>
          <a:p>
            <a:pPr marL="0" lvl="0" indent="0">
              <a:buNone/>
            </a:pPr>
            <a:r>
              <a:rPr lang="fr-FR" i="1">
                <a:solidFill>
                  <a:schemeClr val="dk1"/>
                </a:solidFill>
                <a:ea typeface="Calibri"/>
                <a:sym typeface="Calibri"/>
              </a:rPr>
              <a:t>		</a:t>
            </a:r>
            <a:r>
              <a:rPr lang="fr-FR" sz="2000" i="1">
                <a:solidFill>
                  <a:schemeClr val="dk1"/>
                </a:solidFill>
                <a:latin typeface="Calibri"/>
                <a:ea typeface="Calibri"/>
                <a:cs typeface="Calibri"/>
                <a:sym typeface="Calibri"/>
              </a:rPr>
              <a:t>Pick up Location </a:t>
            </a:r>
            <a:r>
              <a:rPr lang="fr-FR" sz="2000">
                <a:solidFill>
                  <a:schemeClr val="dk1"/>
                </a:solidFill>
                <a:latin typeface="Calibri"/>
                <a:ea typeface="Calibri"/>
                <a:cs typeface="Calibri"/>
                <a:sym typeface="Calibri"/>
              </a:rPr>
              <a:t>X </a:t>
            </a:r>
            <a:r>
              <a:rPr lang="fr-FR" sz="2000">
                <a:sym typeface="Wingdings" panose="05000000000000000000" pitchFamily="2" charset="2"/>
              </a:rPr>
              <a:t> </a:t>
            </a:r>
            <a:r>
              <a:rPr lang="fr-FR" sz="2000">
                <a:solidFill>
                  <a:schemeClr val="dk1"/>
                </a:solidFill>
                <a:latin typeface="Calibri"/>
                <a:ea typeface="Calibri"/>
                <a:cs typeface="Calibri"/>
                <a:sym typeface="Calibri"/>
              </a:rPr>
              <a:t>Arlon (frais à charge de la bibliothèque et non du lecteur !)</a:t>
            </a:r>
            <a:endParaRPr lang="fr-FR"/>
          </a:p>
          <a:p>
            <a:endParaRPr lang="fr-FR"/>
          </a:p>
        </p:txBody>
      </p:sp>
      <p:sp>
        <p:nvSpPr>
          <p:cNvPr id="4" name="Espace réservé du numéro de diapositive 3">
            <a:extLst>
              <a:ext uri="{FF2B5EF4-FFF2-40B4-BE49-F238E27FC236}">
                <a16:creationId xmlns:a16="http://schemas.microsoft.com/office/drawing/2014/main" id="{C5B71B28-F7D5-6DD4-1B27-BD43B61A0572}"/>
              </a:ext>
            </a:extLst>
          </p:cNvPr>
          <p:cNvSpPr>
            <a:spLocks noGrp="1"/>
          </p:cNvSpPr>
          <p:nvPr>
            <p:ph type="sldNum" sz="quarter" idx="12"/>
          </p:nvPr>
        </p:nvSpPr>
        <p:spPr/>
        <p:txBody>
          <a:bodyPr/>
          <a:lstStyle/>
          <a:p>
            <a:fld id="{19329706-12B3-8F4C-9CA9-063F8C6A2AC6}" type="slidenum">
              <a:rPr lang="fr-FR" smtClean="0"/>
              <a:t>142</a:t>
            </a:fld>
            <a:endParaRPr lang="fr-FR"/>
          </a:p>
        </p:txBody>
      </p:sp>
    </p:spTree>
    <p:extLst>
      <p:ext uri="{BB962C8B-B14F-4D97-AF65-F5344CB8AC3E}">
        <p14:creationId xmlns:p14="http://schemas.microsoft.com/office/powerpoint/2010/main" val="97247849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lvl="0"/>
            <a:r>
              <a:rPr lang="fr-BE" sz="4000" dirty="0">
                <a:solidFill>
                  <a:srgbClr val="00707F"/>
                </a:solidFill>
              </a:rPr>
              <a:t>Les </a:t>
            </a:r>
            <a:r>
              <a:rPr lang="fr-BE" sz="4000" i="1" dirty="0">
                <a:solidFill>
                  <a:srgbClr val="00707F"/>
                </a:solidFill>
              </a:rPr>
              <a:t>Patron </a:t>
            </a:r>
            <a:r>
              <a:rPr lang="fr-BE" sz="4000" i="1" dirty="0" err="1">
                <a:solidFill>
                  <a:srgbClr val="00707F"/>
                </a:solidFill>
              </a:rPr>
              <a:t>digitization</a:t>
            </a:r>
            <a:r>
              <a:rPr lang="fr-BE" sz="4000" i="1" dirty="0">
                <a:solidFill>
                  <a:srgbClr val="00707F"/>
                </a:solidFill>
              </a:rPr>
              <a:t> </a:t>
            </a:r>
            <a:r>
              <a:rPr lang="fr-BE" sz="4000" i="1" dirty="0" err="1">
                <a:solidFill>
                  <a:srgbClr val="00707F"/>
                </a:solidFill>
              </a:rPr>
              <a:t>requests</a:t>
            </a:r>
            <a:endParaRPr lang="en-US" sz="4000" i="1" dirty="0">
              <a:solidFill>
                <a:srgbClr val="00707F"/>
              </a:solidFill>
            </a:endParaRPr>
          </a:p>
        </p:txBody>
      </p:sp>
      <p:sp>
        <p:nvSpPr>
          <p:cNvPr id="3" name="Espace réservé du texte 2">
            <a:extLst>
              <a:ext uri="{FF2B5EF4-FFF2-40B4-BE49-F238E27FC236}">
                <a16:creationId xmlns:a16="http://schemas.microsoft.com/office/drawing/2014/main" id="{29F8581A-B0C3-89B2-BFB5-26F7D6EFDBB3}"/>
              </a:ext>
            </a:extLst>
          </p:cNvPr>
          <p:cNvSpPr>
            <a:spLocks noGrp="1"/>
          </p:cNvSpPr>
          <p:nvPr>
            <p:ph type="body" sz="quarter" idx="13"/>
          </p:nvPr>
        </p:nvSpPr>
        <p:spPr/>
        <p:txBody>
          <a:bodyPr/>
          <a:lstStyle/>
          <a:p>
            <a:endParaRPr lang="fr-FR"/>
          </a:p>
        </p:txBody>
      </p:sp>
    </p:spTree>
    <p:extLst>
      <p:ext uri="{BB962C8B-B14F-4D97-AF65-F5344CB8AC3E}">
        <p14:creationId xmlns:p14="http://schemas.microsoft.com/office/powerpoint/2010/main" val="374740973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a:solidFill>
                  <a:srgbClr val="00707F"/>
                </a:solidFill>
              </a:rPr>
              <a:t>Définition</a:t>
            </a:r>
            <a:endParaRPr lang="en-US" dirty="0">
              <a:solidFill>
                <a:srgbClr val="00707F"/>
              </a:solidFill>
            </a:endParaRPr>
          </a:p>
        </p:txBody>
      </p:sp>
      <p:sp>
        <p:nvSpPr>
          <p:cNvPr id="3" name="Espace réservé du contenu 2"/>
          <p:cNvSpPr>
            <a:spLocks noGrp="1"/>
          </p:cNvSpPr>
          <p:nvPr>
            <p:ph idx="1"/>
          </p:nvPr>
        </p:nvSpPr>
        <p:spPr/>
        <p:txBody>
          <a:bodyPr/>
          <a:lstStyle/>
          <a:p>
            <a:r>
              <a:rPr lang="en-US" dirty="0"/>
              <a:t>Une </a:t>
            </a:r>
            <a:r>
              <a:rPr lang="en-US" i="1" dirty="0"/>
              <a:t>Patron digitization request </a:t>
            </a:r>
            <a:r>
              <a:rPr lang="en-US" dirty="0" err="1"/>
              <a:t>est</a:t>
            </a:r>
            <a:r>
              <a:rPr lang="en-US" dirty="0"/>
              <a:t> la </a:t>
            </a:r>
            <a:r>
              <a:rPr lang="en-US" dirty="0" err="1"/>
              <a:t>demande</a:t>
            </a:r>
            <a:r>
              <a:rPr lang="en-US" dirty="0"/>
              <a:t> de </a:t>
            </a:r>
            <a:r>
              <a:rPr lang="en-US" dirty="0" err="1"/>
              <a:t>numérisation</a:t>
            </a:r>
            <a:r>
              <a:rPr lang="en-US" dirty="0"/>
              <a:t> d’un document par un </a:t>
            </a:r>
            <a:r>
              <a:rPr lang="en-US" dirty="0" err="1"/>
              <a:t>usager</a:t>
            </a:r>
            <a:r>
              <a:rPr lang="en-US" dirty="0"/>
              <a:t>. La </a:t>
            </a:r>
            <a:r>
              <a:rPr lang="en-US" dirty="0" err="1"/>
              <a:t>demande</a:t>
            </a:r>
            <a:r>
              <a:rPr lang="en-US" dirty="0"/>
              <a:t> </a:t>
            </a:r>
            <a:r>
              <a:rPr lang="en-US" dirty="0" err="1"/>
              <a:t>peut</a:t>
            </a:r>
            <a:r>
              <a:rPr lang="en-US" dirty="0"/>
              <a:t> </a:t>
            </a:r>
            <a:r>
              <a:rPr lang="en-US" dirty="0" err="1"/>
              <a:t>être</a:t>
            </a:r>
            <a:r>
              <a:rPr lang="en-US" dirty="0"/>
              <a:t> </a:t>
            </a:r>
            <a:r>
              <a:rPr lang="en-US" dirty="0" err="1"/>
              <a:t>effectuée</a:t>
            </a:r>
            <a:r>
              <a:rPr lang="en-US" dirty="0"/>
              <a:t> :</a:t>
            </a:r>
          </a:p>
          <a:p>
            <a:pPr lvl="1"/>
            <a:r>
              <a:rPr lang="fr-FR" kern="0" dirty="0">
                <a:solidFill>
                  <a:srgbClr val="000000"/>
                </a:solidFill>
                <a:ea typeface="Calibri"/>
                <a:sym typeface="Calibri"/>
              </a:rPr>
              <a:t>par le lecteur, depuis les Collections ULiège</a:t>
            </a:r>
            <a:endParaRPr lang="fr-FR" sz="1000" kern="0" dirty="0">
              <a:solidFill>
                <a:srgbClr val="000000"/>
              </a:solidFill>
              <a:latin typeface="Arial"/>
              <a:cs typeface="Arial"/>
              <a:sym typeface="Arial"/>
            </a:endParaRPr>
          </a:p>
          <a:p>
            <a:pPr lvl="1"/>
            <a:r>
              <a:rPr lang="fr-FR" kern="0" dirty="0">
                <a:solidFill>
                  <a:srgbClr val="000000"/>
                </a:solidFill>
                <a:ea typeface="Calibri"/>
                <a:sym typeface="Calibri"/>
              </a:rPr>
              <a:t>par un documentaliste, pour le lecteur, depuis Alma</a:t>
            </a:r>
            <a:endParaRPr lang="en-US" dirty="0"/>
          </a:p>
          <a:p>
            <a:pPr marL="0" indent="0">
              <a:buNone/>
            </a:pPr>
            <a:endParaRPr lang="en-US" dirty="0"/>
          </a:p>
          <a:p>
            <a:pPr marL="0" indent="0">
              <a:buNone/>
            </a:pPr>
            <a:endParaRPr lang="en-US" dirty="0"/>
          </a:p>
          <a:p>
            <a:r>
              <a:rPr lang="en-US" dirty="0"/>
              <a:t>Pour des raisons de droits </a:t>
            </a:r>
            <a:r>
              <a:rPr lang="en-US" dirty="0" err="1"/>
              <a:t>d’auteur</a:t>
            </a:r>
            <a:r>
              <a:rPr lang="en-US" dirty="0"/>
              <a:t>, </a:t>
            </a:r>
            <a:r>
              <a:rPr lang="en-US" dirty="0" err="1"/>
              <a:t>seules</a:t>
            </a:r>
            <a:r>
              <a:rPr lang="en-US" dirty="0"/>
              <a:t> les </a:t>
            </a:r>
            <a:r>
              <a:rPr lang="en-US" dirty="0" err="1"/>
              <a:t>numérisations</a:t>
            </a:r>
            <a:r>
              <a:rPr lang="en-US" dirty="0"/>
              <a:t> </a:t>
            </a:r>
            <a:r>
              <a:rPr lang="en-US" dirty="0" err="1"/>
              <a:t>partielles</a:t>
            </a:r>
            <a:r>
              <a:rPr lang="en-US" dirty="0"/>
              <a:t> (</a:t>
            </a:r>
            <a:r>
              <a:rPr lang="en-US" dirty="0" err="1"/>
              <a:t>chapitres</a:t>
            </a:r>
            <a:r>
              <a:rPr lang="en-US" dirty="0"/>
              <a:t> de livres, articles de </a:t>
            </a:r>
            <a:r>
              <a:rPr lang="en-US" dirty="0" err="1"/>
              <a:t>périodiques</a:t>
            </a:r>
            <a:r>
              <a:rPr lang="en-US" dirty="0"/>
              <a:t>) </a:t>
            </a:r>
            <a:r>
              <a:rPr lang="en-US" dirty="0" err="1"/>
              <a:t>sont</a:t>
            </a:r>
            <a:r>
              <a:rPr lang="en-US" dirty="0"/>
              <a:t> </a:t>
            </a:r>
            <a:r>
              <a:rPr lang="en-US" dirty="0" err="1"/>
              <a:t>autorisées</a:t>
            </a:r>
            <a:r>
              <a:rPr lang="en-US" dirty="0"/>
              <a:t>.</a:t>
            </a:r>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144</a:t>
            </a:fld>
            <a:endParaRPr lang="fr-FR" dirty="0">
              <a:solidFill>
                <a:prstClr val="black">
                  <a:tint val="75000"/>
                </a:prstClr>
              </a:solidFill>
              <a:latin typeface="Calibri" panose="020F0502020204030204"/>
              <a:ea typeface="Source Sans Pro" panose="020B0503030403020204" pitchFamily="34" charset="0"/>
            </a:endParaRPr>
          </a:p>
        </p:txBody>
      </p:sp>
    </p:spTree>
    <p:extLst>
      <p:ext uri="{BB962C8B-B14F-4D97-AF65-F5344CB8AC3E}">
        <p14:creationId xmlns:p14="http://schemas.microsoft.com/office/powerpoint/2010/main" val="53734756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sz="3400" dirty="0"/>
              <a:t>Documents pouvant faire l’objet d’une </a:t>
            </a:r>
            <a:r>
              <a:rPr lang="fr-BE" sz="3400" i="1" dirty="0" err="1"/>
              <a:t>Digitization</a:t>
            </a:r>
            <a:r>
              <a:rPr lang="fr-BE" sz="3400" i="1" dirty="0"/>
              <a:t> </a:t>
            </a:r>
            <a:r>
              <a:rPr lang="fr-BE" sz="3400" i="1" dirty="0" err="1"/>
              <a:t>Request</a:t>
            </a:r>
            <a:endParaRPr lang="en-US" sz="3400" dirty="0"/>
          </a:p>
        </p:txBody>
      </p:sp>
      <p:sp>
        <p:nvSpPr>
          <p:cNvPr id="3" name="Espace réservé du contenu 2"/>
          <p:cNvSpPr>
            <a:spLocks noGrp="1"/>
          </p:cNvSpPr>
          <p:nvPr>
            <p:ph idx="1"/>
          </p:nvPr>
        </p:nvSpPr>
        <p:spPr/>
        <p:txBody>
          <a:bodyPr/>
          <a:lstStyle/>
          <a:p>
            <a:pPr>
              <a:buSzPct val="100000"/>
            </a:pPr>
            <a:r>
              <a:rPr lang="fr-BE" dirty="0"/>
              <a:t>Documents dans les types de localisation (</a:t>
            </a:r>
            <a:r>
              <a:rPr lang="fr-BE" i="1" dirty="0"/>
              <a:t>Fulfillment </a:t>
            </a:r>
            <a:r>
              <a:rPr lang="fr-BE" i="1" dirty="0" err="1"/>
              <a:t>Units</a:t>
            </a:r>
            <a:r>
              <a:rPr lang="fr-BE" dirty="0"/>
              <a:t>)</a:t>
            </a:r>
            <a:endParaRPr lang="fr-BE" i="1" dirty="0"/>
          </a:p>
          <a:p>
            <a:pPr lvl="1">
              <a:buSzPct val="100000"/>
            </a:pPr>
            <a:r>
              <a:rPr lang="en-US" dirty="0" err="1"/>
              <a:t>Emprunt</a:t>
            </a:r>
            <a:r>
              <a:rPr lang="en-US" dirty="0"/>
              <a:t> long </a:t>
            </a:r>
            <a:r>
              <a:rPr lang="en-US" dirty="0" err="1"/>
              <a:t>terme</a:t>
            </a:r>
            <a:r>
              <a:rPr lang="en-US" dirty="0"/>
              <a:t> (</a:t>
            </a:r>
            <a:r>
              <a:rPr lang="en-US" i="1" dirty="0"/>
              <a:t>Extended</a:t>
            </a:r>
            <a:r>
              <a:rPr lang="en-US" dirty="0"/>
              <a:t>)</a:t>
            </a:r>
            <a:endParaRPr lang="en-US" i="1" dirty="0"/>
          </a:p>
          <a:p>
            <a:pPr lvl="1">
              <a:buSzPct val="100000"/>
            </a:pPr>
            <a:r>
              <a:rPr lang="en-US" dirty="0" err="1"/>
              <a:t>Emprunt</a:t>
            </a:r>
            <a:r>
              <a:rPr lang="en-US" dirty="0"/>
              <a:t> normal (</a:t>
            </a:r>
            <a:r>
              <a:rPr lang="en-US" i="1" dirty="0"/>
              <a:t>Regular</a:t>
            </a:r>
            <a:r>
              <a:rPr lang="en-US" dirty="0"/>
              <a:t>)</a:t>
            </a:r>
            <a:endParaRPr lang="en-US" i="1" dirty="0"/>
          </a:p>
          <a:p>
            <a:pPr lvl="1">
              <a:buSzPct val="100000"/>
            </a:pPr>
            <a:r>
              <a:rPr lang="en-US" dirty="0"/>
              <a:t>Consultable sur </a:t>
            </a:r>
            <a:r>
              <a:rPr lang="en-US" dirty="0" err="1"/>
              <a:t>demande</a:t>
            </a:r>
            <a:r>
              <a:rPr lang="en-US" dirty="0"/>
              <a:t> (</a:t>
            </a:r>
            <a:r>
              <a:rPr lang="en-US" i="1" dirty="0"/>
              <a:t>Storage</a:t>
            </a:r>
            <a:r>
              <a:rPr lang="en-US" dirty="0"/>
              <a:t>)</a:t>
            </a:r>
            <a:endParaRPr lang="en-US" i="1" dirty="0"/>
          </a:p>
          <a:p>
            <a:pPr lvl="1">
              <a:buSzPct val="100000"/>
            </a:pPr>
            <a:r>
              <a:rPr lang="en-US" dirty="0" err="1"/>
              <a:t>Emprunt</a:t>
            </a:r>
            <a:r>
              <a:rPr lang="en-US" dirty="0"/>
              <a:t> court </a:t>
            </a:r>
            <a:r>
              <a:rPr lang="en-US" dirty="0" err="1"/>
              <a:t>terme</a:t>
            </a:r>
            <a:r>
              <a:rPr lang="en-US" dirty="0"/>
              <a:t> (</a:t>
            </a:r>
            <a:r>
              <a:rPr lang="en-US" i="1" dirty="0"/>
              <a:t>Short Loan</a:t>
            </a:r>
            <a:r>
              <a:rPr lang="en-US" dirty="0"/>
              <a:t>)</a:t>
            </a:r>
            <a:endParaRPr lang="en-US" i="1" dirty="0"/>
          </a:p>
          <a:p>
            <a:pPr lvl="1">
              <a:buSzPct val="100000"/>
            </a:pPr>
            <a:r>
              <a:rPr lang="en-US" dirty="0" err="1"/>
              <a:t>Emprunt</a:t>
            </a:r>
            <a:r>
              <a:rPr lang="en-US" dirty="0"/>
              <a:t> un jour (</a:t>
            </a:r>
            <a:r>
              <a:rPr lang="en-US" i="1" dirty="0"/>
              <a:t>Limited</a:t>
            </a:r>
            <a:r>
              <a:rPr lang="en-US" dirty="0"/>
              <a:t>)</a:t>
            </a:r>
            <a:endParaRPr lang="en-US" i="1" dirty="0"/>
          </a:p>
          <a:p>
            <a:pPr lvl="1">
              <a:buSzPct val="100000"/>
            </a:pPr>
            <a:r>
              <a:rPr lang="en-US" dirty="0" err="1"/>
              <a:t>Magasin</a:t>
            </a:r>
            <a:r>
              <a:rPr lang="en-US" dirty="0"/>
              <a:t> à livres – Section B Storage (</a:t>
            </a:r>
            <a:r>
              <a:rPr lang="en-US" i="1" dirty="0" err="1"/>
              <a:t>MalCons</a:t>
            </a:r>
            <a:r>
              <a:rPr lang="en-US" dirty="0"/>
              <a:t>)</a:t>
            </a:r>
          </a:p>
          <a:p>
            <a:pPr lvl="1">
              <a:buSzPct val="100000"/>
            </a:pPr>
            <a:r>
              <a:rPr lang="en-US" i="1" dirty="0"/>
              <a:t>Is Digitizable</a:t>
            </a:r>
          </a:p>
          <a:p>
            <a:pPr marL="457200" lvl="1" indent="0">
              <a:buNone/>
            </a:pPr>
            <a:endParaRPr lang="en-US" i="1" dirty="0"/>
          </a:p>
          <a:p>
            <a:pPr>
              <a:buSzPct val="100000"/>
            </a:pPr>
            <a:r>
              <a:rPr lang="en-US" dirty="0"/>
              <a:t>Documents </a:t>
            </a:r>
            <a:r>
              <a:rPr lang="en-US" dirty="0" err="1"/>
              <a:t>ayant</a:t>
            </a:r>
            <a:r>
              <a:rPr lang="en-US" dirty="0"/>
              <a:t> le </a:t>
            </a:r>
            <a:r>
              <a:rPr lang="en-US" dirty="0" err="1"/>
              <a:t>statut</a:t>
            </a:r>
            <a:r>
              <a:rPr lang="en-US" dirty="0"/>
              <a:t> </a:t>
            </a:r>
            <a:r>
              <a:rPr lang="en-US" dirty="0" err="1"/>
              <a:t>d’exception</a:t>
            </a:r>
            <a:r>
              <a:rPr lang="en-US" dirty="0"/>
              <a:t> (</a:t>
            </a:r>
            <a:r>
              <a:rPr lang="en-US" i="1" dirty="0"/>
              <a:t>Item Policy</a:t>
            </a:r>
            <a:r>
              <a:rPr lang="en-US" dirty="0"/>
              <a:t>)</a:t>
            </a:r>
          </a:p>
          <a:p>
            <a:pPr lvl="1">
              <a:buFont typeface="Arial" panose="020B0604020202020204" pitchFamily="34" charset="0"/>
              <a:buChar char="•"/>
            </a:pPr>
            <a:r>
              <a:rPr lang="en-US" dirty="0"/>
              <a:t>Non </a:t>
            </a:r>
            <a:r>
              <a:rPr lang="en-US" dirty="0" err="1"/>
              <a:t>empruntable</a:t>
            </a:r>
            <a:r>
              <a:rPr lang="en-US" dirty="0"/>
              <a:t> (MALSA / PIB)</a:t>
            </a:r>
          </a:p>
          <a:p>
            <a:pPr lvl="1"/>
            <a:endParaRPr lang="en-US" dirty="0"/>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145</a:t>
            </a:fld>
            <a:endParaRPr lang="fr-FR" dirty="0">
              <a:solidFill>
                <a:prstClr val="black">
                  <a:tint val="75000"/>
                </a:prstClr>
              </a:solidFill>
              <a:latin typeface="Calibri" panose="020F0502020204030204"/>
              <a:ea typeface="Source Sans Pro" panose="020B0503030403020204" pitchFamily="34" charset="0"/>
            </a:endParaRPr>
          </a:p>
        </p:txBody>
      </p:sp>
    </p:spTree>
    <p:extLst>
      <p:ext uri="{BB962C8B-B14F-4D97-AF65-F5344CB8AC3E}">
        <p14:creationId xmlns:p14="http://schemas.microsoft.com/office/powerpoint/2010/main" val="278179518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3100" dirty="0"/>
              <a:t>Documents </a:t>
            </a:r>
            <a:r>
              <a:rPr lang="en-US" sz="3100" dirty="0">
                <a:solidFill>
                  <a:srgbClr val="FF0000"/>
                </a:solidFill>
              </a:rPr>
              <a:t>ne</a:t>
            </a:r>
            <a:r>
              <a:rPr lang="en-US" sz="3100" dirty="0"/>
              <a:t> </a:t>
            </a:r>
            <a:r>
              <a:rPr lang="en-US" sz="3100" dirty="0" err="1"/>
              <a:t>pouvant</a:t>
            </a:r>
            <a:r>
              <a:rPr lang="en-US" sz="3100" dirty="0"/>
              <a:t> </a:t>
            </a:r>
            <a:r>
              <a:rPr lang="en-US" sz="3100" dirty="0">
                <a:solidFill>
                  <a:srgbClr val="FF0000"/>
                </a:solidFill>
              </a:rPr>
              <a:t>pas</a:t>
            </a:r>
            <a:r>
              <a:rPr lang="en-US" sz="3100" dirty="0"/>
              <a:t> faire </a:t>
            </a:r>
            <a:r>
              <a:rPr lang="en-US" sz="3100" dirty="0" err="1"/>
              <a:t>l’objet</a:t>
            </a:r>
            <a:r>
              <a:rPr lang="en-US" sz="3100" dirty="0"/>
              <a:t> </a:t>
            </a:r>
            <a:r>
              <a:rPr lang="en-US" sz="3100" dirty="0" err="1"/>
              <a:t>d’une</a:t>
            </a:r>
            <a:r>
              <a:rPr lang="en-US" sz="3100" dirty="0"/>
              <a:t> </a:t>
            </a:r>
            <a:r>
              <a:rPr lang="en-US" sz="3100" i="1" dirty="0"/>
              <a:t>Digitization Request</a:t>
            </a:r>
          </a:p>
        </p:txBody>
      </p:sp>
      <p:sp>
        <p:nvSpPr>
          <p:cNvPr id="3" name="Espace réservé du contenu 2"/>
          <p:cNvSpPr>
            <a:spLocks noGrp="1"/>
          </p:cNvSpPr>
          <p:nvPr>
            <p:ph idx="1"/>
          </p:nvPr>
        </p:nvSpPr>
        <p:spPr/>
        <p:txBody>
          <a:bodyPr/>
          <a:lstStyle/>
          <a:p>
            <a:pPr>
              <a:buSzPct val="100000"/>
            </a:pPr>
            <a:r>
              <a:rPr lang="fr-BE" dirty="0"/>
              <a:t>Documents dans une localisation </a:t>
            </a:r>
            <a:r>
              <a:rPr lang="fr-BE" u="sng" dirty="0"/>
              <a:t>sans</a:t>
            </a:r>
            <a:r>
              <a:rPr lang="fr-BE" dirty="0"/>
              <a:t> </a:t>
            </a:r>
            <a:r>
              <a:rPr lang="fr-BE" i="1" dirty="0"/>
              <a:t>Fulfillment Unit </a:t>
            </a:r>
            <a:r>
              <a:rPr lang="fr-BE" dirty="0"/>
              <a:t>(= consultables uniquement)</a:t>
            </a:r>
          </a:p>
          <a:p>
            <a:pPr marL="0" indent="0">
              <a:buNone/>
            </a:pPr>
            <a:endParaRPr lang="fr-BE" i="1" dirty="0"/>
          </a:p>
          <a:p>
            <a:pPr>
              <a:buSzPct val="100000"/>
            </a:pPr>
            <a:r>
              <a:rPr lang="en-US" dirty="0"/>
              <a:t>Documents </a:t>
            </a:r>
            <a:r>
              <a:rPr lang="en-US" dirty="0" err="1"/>
              <a:t>ayant</a:t>
            </a:r>
            <a:r>
              <a:rPr lang="en-US" dirty="0"/>
              <a:t> les </a:t>
            </a:r>
            <a:r>
              <a:rPr lang="en-US" dirty="0" err="1"/>
              <a:t>statuts</a:t>
            </a:r>
            <a:r>
              <a:rPr lang="en-US" dirty="0"/>
              <a:t> </a:t>
            </a:r>
            <a:r>
              <a:rPr lang="en-US" dirty="0" err="1"/>
              <a:t>d’exception</a:t>
            </a:r>
            <a:r>
              <a:rPr lang="en-US" dirty="0"/>
              <a:t> (</a:t>
            </a:r>
            <a:r>
              <a:rPr lang="en-US" i="1" dirty="0"/>
              <a:t>Item Policies</a:t>
            </a:r>
            <a:r>
              <a:rPr lang="en-US" dirty="0"/>
              <a:t>)</a:t>
            </a:r>
          </a:p>
          <a:p>
            <a:pPr lvl="1">
              <a:buSzPct val="100000"/>
            </a:pPr>
            <a:r>
              <a:rPr lang="en-US" dirty="0"/>
              <a:t>Non consultable</a:t>
            </a:r>
          </a:p>
          <a:p>
            <a:pPr lvl="1">
              <a:buSzPct val="100000"/>
            </a:pPr>
            <a:r>
              <a:rPr lang="en-US" dirty="0" err="1"/>
              <a:t>S’adresser</a:t>
            </a:r>
            <a:r>
              <a:rPr lang="en-US" dirty="0"/>
              <a:t> au service</a:t>
            </a:r>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146</a:t>
            </a:fld>
            <a:endParaRPr lang="fr-FR" dirty="0">
              <a:solidFill>
                <a:prstClr val="black">
                  <a:tint val="75000"/>
                </a:prstClr>
              </a:solidFill>
              <a:latin typeface="Calibri" panose="020F0502020204030204"/>
              <a:ea typeface="Source Sans Pro" panose="020B0503030403020204" pitchFamily="34" charset="0"/>
            </a:endParaRPr>
          </a:p>
        </p:txBody>
      </p:sp>
    </p:spTree>
    <p:extLst>
      <p:ext uri="{BB962C8B-B14F-4D97-AF65-F5344CB8AC3E}">
        <p14:creationId xmlns:p14="http://schemas.microsoft.com/office/powerpoint/2010/main" val="68544187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66352EEE-612D-C7C6-8DC8-71283D0E96BB}"/>
              </a:ext>
            </a:extLst>
          </p:cNvPr>
          <p:cNvPicPr>
            <a:picLocks noChangeAspect="1"/>
          </p:cNvPicPr>
          <p:nvPr/>
        </p:nvPicPr>
        <p:blipFill>
          <a:blip r:embed="rId3"/>
          <a:stretch>
            <a:fillRect/>
          </a:stretch>
        </p:blipFill>
        <p:spPr>
          <a:xfrm>
            <a:off x="2119424" y="2727461"/>
            <a:ext cx="7953153" cy="3648236"/>
          </a:xfrm>
          <a:prstGeom prst="rect">
            <a:avLst/>
          </a:prstGeom>
          <a:ln>
            <a:solidFill>
              <a:schemeClr val="tx1"/>
            </a:solidFill>
          </a:ln>
        </p:spPr>
      </p:pic>
      <p:sp>
        <p:nvSpPr>
          <p:cNvPr id="2" name="Titre 1"/>
          <p:cNvSpPr>
            <a:spLocks noGrp="1"/>
          </p:cNvSpPr>
          <p:nvPr>
            <p:ph type="title"/>
          </p:nvPr>
        </p:nvSpPr>
        <p:spPr/>
        <p:txBody>
          <a:bodyPr/>
          <a:lstStyle/>
          <a:p>
            <a:r>
              <a:rPr lang="en-US" dirty="0" err="1"/>
              <a:t>Création</a:t>
            </a:r>
            <a:r>
              <a:rPr lang="en-US" dirty="0"/>
              <a:t> </a:t>
            </a:r>
            <a:r>
              <a:rPr lang="en-US" dirty="0" err="1"/>
              <a:t>d’une</a:t>
            </a:r>
            <a:r>
              <a:rPr lang="en-US" dirty="0"/>
              <a:t> </a:t>
            </a:r>
            <a:r>
              <a:rPr lang="en-US" i="1" dirty="0"/>
              <a:t>Digitization Request</a:t>
            </a:r>
            <a:r>
              <a:rPr lang="en-US" dirty="0"/>
              <a:t> </a:t>
            </a:r>
            <a:r>
              <a:rPr lang="en-US" dirty="0" err="1"/>
              <a:t>dans</a:t>
            </a:r>
            <a:r>
              <a:rPr lang="en-US" dirty="0"/>
              <a:t> </a:t>
            </a:r>
            <a:r>
              <a:rPr lang="en-US" i="1" dirty="0"/>
              <a:t>Alma</a:t>
            </a:r>
          </a:p>
        </p:txBody>
      </p:sp>
      <p:sp>
        <p:nvSpPr>
          <p:cNvPr id="3" name="Espace réservé du contenu 2"/>
          <p:cNvSpPr>
            <a:spLocks noGrp="1"/>
          </p:cNvSpPr>
          <p:nvPr>
            <p:ph idx="1"/>
          </p:nvPr>
        </p:nvSpPr>
        <p:spPr/>
        <p:txBody>
          <a:bodyPr/>
          <a:lstStyle/>
          <a:p>
            <a:r>
              <a:rPr lang="en-US" b="1" dirty="0" err="1"/>
              <a:t>Chapitre</a:t>
            </a:r>
            <a:r>
              <a:rPr lang="en-US" b="1" dirty="0"/>
              <a:t> </a:t>
            </a:r>
            <a:r>
              <a:rPr lang="en-US" b="1" dirty="0" err="1"/>
              <a:t>d’une</a:t>
            </a:r>
            <a:r>
              <a:rPr lang="en-US" b="1" dirty="0"/>
              <a:t> </a:t>
            </a:r>
            <a:r>
              <a:rPr lang="en-US" b="1" dirty="0" err="1"/>
              <a:t>monographie</a:t>
            </a:r>
            <a:endParaRPr lang="en-US" b="1" dirty="0"/>
          </a:p>
          <a:p>
            <a:pPr marL="0" indent="0">
              <a:buNone/>
            </a:pPr>
            <a:r>
              <a:rPr lang="en-US" dirty="0"/>
              <a:t>	</a:t>
            </a:r>
            <a:r>
              <a:rPr lang="en-US" dirty="0" err="1"/>
              <a:t>Effectuer</a:t>
            </a:r>
            <a:r>
              <a:rPr lang="en-US" dirty="0"/>
              <a:t> </a:t>
            </a:r>
            <a:r>
              <a:rPr lang="en-US" dirty="0" err="1"/>
              <a:t>une</a:t>
            </a:r>
            <a:r>
              <a:rPr lang="en-US" dirty="0"/>
              <a:t> recherche dans le </a:t>
            </a:r>
            <a:r>
              <a:rPr lang="en-US" i="1" dirty="0"/>
              <a:t>Repository Search </a:t>
            </a:r>
          </a:p>
          <a:p>
            <a:pPr lvl="1"/>
            <a:r>
              <a:rPr lang="en-US" dirty="0"/>
              <a:t>À </a:t>
            </a:r>
            <a:r>
              <a:rPr lang="en-US" dirty="0" err="1"/>
              <a:t>effectuer</a:t>
            </a:r>
            <a:r>
              <a:rPr lang="en-US" dirty="0"/>
              <a:t> </a:t>
            </a:r>
            <a:r>
              <a:rPr lang="en-US" dirty="0" err="1"/>
              <a:t>en</a:t>
            </a:r>
            <a:r>
              <a:rPr lang="en-US" dirty="0"/>
              <a:t> </a:t>
            </a:r>
            <a:r>
              <a:rPr lang="en-US" i="1" dirty="0"/>
              <a:t>Physical Items </a:t>
            </a:r>
            <a:r>
              <a:rPr lang="en-US" dirty="0" err="1"/>
              <a:t>s’il</a:t>
            </a:r>
            <a:r>
              <a:rPr lang="en-US" dirty="0"/>
              <a:t> </a:t>
            </a:r>
            <a:r>
              <a:rPr lang="en-US" dirty="0" err="1"/>
              <a:t>existe</a:t>
            </a:r>
            <a:r>
              <a:rPr lang="en-US" dirty="0"/>
              <a:t> </a:t>
            </a:r>
            <a:r>
              <a:rPr lang="en-US" dirty="0" err="1"/>
              <a:t>plusieurs</a:t>
            </a:r>
            <a:r>
              <a:rPr lang="en-US" dirty="0"/>
              <a:t> </a:t>
            </a:r>
            <a:r>
              <a:rPr lang="en-US" dirty="0" err="1"/>
              <a:t>exemplaires</a:t>
            </a:r>
            <a:r>
              <a:rPr lang="en-US" dirty="0"/>
              <a:t> et que </a:t>
            </a:r>
            <a:r>
              <a:rPr lang="en-US" dirty="0" err="1"/>
              <a:t>vous</a:t>
            </a:r>
            <a:r>
              <a:rPr lang="en-US" dirty="0"/>
              <a:t> </a:t>
            </a:r>
            <a:r>
              <a:rPr lang="en-US" dirty="0" err="1"/>
              <a:t>souhaitez</a:t>
            </a:r>
            <a:r>
              <a:rPr lang="en-US" dirty="0"/>
              <a:t> porter </a:t>
            </a:r>
            <a:r>
              <a:rPr lang="en-US" dirty="0" err="1"/>
              <a:t>l’action</a:t>
            </a:r>
            <a:r>
              <a:rPr lang="en-US" dirty="0"/>
              <a:t> sur un </a:t>
            </a:r>
            <a:r>
              <a:rPr lang="en-US" i="1" dirty="0"/>
              <a:t>item</a:t>
            </a:r>
            <a:r>
              <a:rPr lang="en-US" dirty="0"/>
              <a:t> particulier</a:t>
            </a:r>
            <a:endParaRPr lang="en-US" u="sng" dirty="0"/>
          </a:p>
          <a:p>
            <a:pPr marL="0" indent="0">
              <a:buNone/>
            </a:pPr>
            <a:endParaRPr lang="en-US" i="1" u="sng" dirty="0"/>
          </a:p>
          <a:p>
            <a:endParaRPr lang="en-US" dirty="0"/>
          </a:p>
          <a:p>
            <a:pPr marL="0" indent="0">
              <a:buNone/>
            </a:pPr>
            <a:endParaRPr lang="en-US" dirty="0"/>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147</a:t>
            </a:fld>
            <a:endParaRPr lang="fr-FR" dirty="0">
              <a:solidFill>
                <a:prstClr val="black">
                  <a:tint val="75000"/>
                </a:prstClr>
              </a:solidFill>
              <a:latin typeface="Calibri" panose="020F0502020204030204"/>
              <a:ea typeface="Source Sans Pro" panose="020B0503030403020204" pitchFamily="34" charset="0"/>
            </a:endParaRPr>
          </a:p>
        </p:txBody>
      </p:sp>
      <p:sp>
        <p:nvSpPr>
          <p:cNvPr id="6" name="Rectangle à coins arrondis 5"/>
          <p:cNvSpPr/>
          <p:nvPr/>
        </p:nvSpPr>
        <p:spPr>
          <a:xfrm>
            <a:off x="2397200" y="2679406"/>
            <a:ext cx="796113" cy="424624"/>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7" name="Rectangle à coins arrondis 6"/>
          <p:cNvSpPr/>
          <p:nvPr/>
        </p:nvSpPr>
        <p:spPr>
          <a:xfrm>
            <a:off x="9327640" y="4268734"/>
            <a:ext cx="419100" cy="22860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8" name="Espace réservé du contenu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42276">
            <a:off x="9150682" y="4375526"/>
            <a:ext cx="431901" cy="674237"/>
          </a:xfrm>
          <a:prstGeom prst="rect">
            <a:avLst/>
          </a:prstGeom>
        </p:spPr>
      </p:pic>
    </p:spTree>
    <p:extLst>
      <p:ext uri="{BB962C8B-B14F-4D97-AF65-F5344CB8AC3E}">
        <p14:creationId xmlns:p14="http://schemas.microsoft.com/office/powerpoint/2010/main" val="10332775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 31">
            <a:extLst>
              <a:ext uri="{FF2B5EF4-FFF2-40B4-BE49-F238E27FC236}">
                <a16:creationId xmlns:a16="http://schemas.microsoft.com/office/drawing/2014/main" id="{1A3328C7-4E14-A4E6-3F5D-11F7D43E2D68}"/>
              </a:ext>
            </a:extLst>
          </p:cNvPr>
          <p:cNvPicPr>
            <a:picLocks noChangeAspect="1"/>
          </p:cNvPicPr>
          <p:nvPr/>
        </p:nvPicPr>
        <p:blipFill>
          <a:blip r:embed="rId3"/>
          <a:stretch>
            <a:fillRect/>
          </a:stretch>
        </p:blipFill>
        <p:spPr>
          <a:xfrm>
            <a:off x="4177559" y="2780718"/>
            <a:ext cx="6377703" cy="3343763"/>
          </a:xfrm>
          <a:prstGeom prst="rect">
            <a:avLst/>
          </a:prstGeom>
          <a:ln>
            <a:solidFill>
              <a:schemeClr val="tx1"/>
            </a:solidFill>
          </a:ln>
        </p:spPr>
      </p:pic>
      <p:sp>
        <p:nvSpPr>
          <p:cNvPr id="2" name="Titre 1"/>
          <p:cNvSpPr>
            <a:spLocks noGrp="1"/>
          </p:cNvSpPr>
          <p:nvPr>
            <p:ph type="title"/>
          </p:nvPr>
        </p:nvSpPr>
        <p:spPr/>
        <p:txBody>
          <a:bodyPr/>
          <a:lstStyle/>
          <a:p>
            <a:r>
              <a:rPr lang="en-US" dirty="0" err="1"/>
              <a:t>Création</a:t>
            </a:r>
            <a:r>
              <a:rPr lang="en-US" dirty="0"/>
              <a:t> </a:t>
            </a:r>
            <a:r>
              <a:rPr lang="en-US" dirty="0" err="1"/>
              <a:t>d’une</a:t>
            </a:r>
            <a:r>
              <a:rPr lang="en-US" dirty="0"/>
              <a:t> </a:t>
            </a:r>
            <a:r>
              <a:rPr lang="en-US" i="1" dirty="0"/>
              <a:t>Digitization Request</a:t>
            </a:r>
            <a:r>
              <a:rPr lang="en-US" dirty="0"/>
              <a:t> </a:t>
            </a:r>
            <a:r>
              <a:rPr lang="en-US" dirty="0" err="1"/>
              <a:t>dans</a:t>
            </a:r>
            <a:r>
              <a:rPr lang="en-US" dirty="0"/>
              <a:t> </a:t>
            </a:r>
            <a:r>
              <a:rPr lang="en-US" i="1" dirty="0"/>
              <a:t>Alma</a:t>
            </a:r>
          </a:p>
        </p:txBody>
      </p:sp>
      <p:sp>
        <p:nvSpPr>
          <p:cNvPr id="3" name="Espace réservé du contenu 2"/>
          <p:cNvSpPr>
            <a:spLocks noGrp="1"/>
          </p:cNvSpPr>
          <p:nvPr>
            <p:ph idx="1"/>
          </p:nvPr>
        </p:nvSpPr>
        <p:spPr/>
        <p:txBody>
          <a:bodyPr/>
          <a:lstStyle/>
          <a:p>
            <a:r>
              <a:rPr lang="en-US" dirty="0" err="1"/>
              <a:t>Sélectionner</a:t>
            </a:r>
            <a:r>
              <a:rPr lang="en-US" dirty="0"/>
              <a:t> </a:t>
            </a:r>
            <a:r>
              <a:rPr lang="en-US" i="1" dirty="0"/>
              <a:t>Patron digitization request </a:t>
            </a:r>
            <a:r>
              <a:rPr lang="en-US" dirty="0"/>
              <a:t>et</a:t>
            </a:r>
            <a:r>
              <a:rPr lang="en-US" i="1" dirty="0"/>
              <a:t> </a:t>
            </a:r>
            <a:r>
              <a:rPr lang="en-US" dirty="0" err="1"/>
              <a:t>compléter</a:t>
            </a:r>
            <a:r>
              <a:rPr lang="en-US" dirty="0"/>
              <a:t> le </a:t>
            </a:r>
            <a:r>
              <a:rPr lang="en-US" dirty="0" err="1"/>
              <a:t>formulaire</a:t>
            </a:r>
            <a:r>
              <a:rPr lang="en-US" dirty="0"/>
              <a:t> de la </a:t>
            </a:r>
            <a:r>
              <a:rPr lang="en-US" dirty="0" err="1"/>
              <a:t>demande</a:t>
            </a:r>
            <a:endParaRPr lang="en-US" dirty="0"/>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148</a:t>
            </a:fld>
            <a:endParaRPr lang="fr-FR" dirty="0">
              <a:solidFill>
                <a:prstClr val="black">
                  <a:tint val="75000"/>
                </a:prstClr>
              </a:solidFill>
              <a:latin typeface="Calibri" panose="020F0502020204030204"/>
              <a:ea typeface="Source Sans Pro" panose="020B0503030403020204" pitchFamily="34" charset="0"/>
            </a:endParaRPr>
          </a:p>
        </p:txBody>
      </p:sp>
      <p:sp>
        <p:nvSpPr>
          <p:cNvPr id="15" name="Flèche à angle droit 14"/>
          <p:cNvSpPr/>
          <p:nvPr/>
        </p:nvSpPr>
        <p:spPr>
          <a:xfrm rot="5400000">
            <a:off x="2661145" y="3490393"/>
            <a:ext cx="727467" cy="1160868"/>
          </a:xfrm>
          <a:prstGeom prst="bentUpArrow">
            <a:avLst/>
          </a:prstGeom>
          <a:solidFill>
            <a:srgbClr val="5FA3B0"/>
          </a:solidFill>
          <a:ln>
            <a:solidFill>
              <a:srgbClr val="00718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7" name="Rectangle à coins arrondis 6"/>
          <p:cNvSpPr/>
          <p:nvPr/>
        </p:nvSpPr>
        <p:spPr>
          <a:xfrm>
            <a:off x="4581746" y="3674205"/>
            <a:ext cx="2428654" cy="18957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2" name="Rectangle à coins arrondis 11"/>
          <p:cNvSpPr/>
          <p:nvPr/>
        </p:nvSpPr>
        <p:spPr>
          <a:xfrm>
            <a:off x="4781550" y="3907892"/>
            <a:ext cx="1924050" cy="51012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1" name="Rectangle à coins arrondis 20"/>
          <p:cNvSpPr/>
          <p:nvPr/>
        </p:nvSpPr>
        <p:spPr>
          <a:xfrm>
            <a:off x="4518108" y="4575511"/>
            <a:ext cx="2492292" cy="31701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2" name="ZoneTexte 21"/>
          <p:cNvSpPr txBox="1"/>
          <p:nvPr/>
        </p:nvSpPr>
        <p:spPr>
          <a:xfrm>
            <a:off x="7229475" y="3749966"/>
            <a:ext cx="1963358" cy="738664"/>
          </a:xfrm>
          <a:prstGeom prst="rect">
            <a:avLst/>
          </a:prstGeom>
          <a:noFill/>
        </p:spPr>
        <p:txBody>
          <a:bodyPr wrap="none" rtlCol="0">
            <a:spAutoFit/>
          </a:bodyPr>
          <a:lstStyle/>
          <a:p>
            <a:pPr>
              <a:defRPr/>
            </a:pPr>
            <a:r>
              <a:rPr lang="en-US" sz="1400" dirty="0" err="1">
                <a:solidFill>
                  <a:prstClr val="black"/>
                </a:solidFill>
                <a:latin typeface="Calibri" panose="020F0502020204030204"/>
              </a:rPr>
              <a:t>Introduire</a:t>
            </a:r>
            <a:r>
              <a:rPr lang="en-US" sz="1400" dirty="0">
                <a:solidFill>
                  <a:prstClr val="black"/>
                </a:solidFill>
                <a:latin typeface="Calibri" panose="020F0502020204030204"/>
              </a:rPr>
              <a:t> le </a:t>
            </a:r>
            <a:r>
              <a:rPr lang="en-US" sz="1400" dirty="0" err="1">
                <a:solidFill>
                  <a:prstClr val="black"/>
                </a:solidFill>
                <a:latin typeface="Calibri" panose="020F0502020204030204"/>
              </a:rPr>
              <a:t>chapitre</a:t>
            </a:r>
            <a:r>
              <a:rPr lang="en-US" sz="1400" dirty="0">
                <a:solidFill>
                  <a:prstClr val="black"/>
                </a:solidFill>
                <a:latin typeface="Calibri" panose="020F0502020204030204"/>
              </a:rPr>
              <a:t> et </a:t>
            </a:r>
          </a:p>
          <a:p>
            <a:pPr>
              <a:defRPr/>
            </a:pPr>
            <a:r>
              <a:rPr lang="en-US" sz="1400" dirty="0">
                <a:solidFill>
                  <a:prstClr val="black"/>
                </a:solidFill>
                <a:latin typeface="Calibri" panose="020F0502020204030204"/>
              </a:rPr>
              <a:t>les pages à </a:t>
            </a:r>
            <a:r>
              <a:rPr lang="en-US" sz="1400" dirty="0" err="1">
                <a:solidFill>
                  <a:prstClr val="black"/>
                </a:solidFill>
                <a:latin typeface="Calibri" panose="020F0502020204030204"/>
              </a:rPr>
              <a:t>numériser</a:t>
            </a:r>
            <a:r>
              <a:rPr lang="en-US" sz="1400" dirty="0">
                <a:solidFill>
                  <a:prstClr val="black"/>
                </a:solidFill>
                <a:latin typeface="Calibri" panose="020F0502020204030204"/>
              </a:rPr>
              <a:t> </a:t>
            </a:r>
          </a:p>
          <a:p>
            <a:pPr>
              <a:defRPr/>
            </a:pPr>
            <a:r>
              <a:rPr lang="en-US" sz="1400" dirty="0" err="1">
                <a:solidFill>
                  <a:prstClr val="black"/>
                </a:solidFill>
                <a:latin typeface="Calibri" panose="020F0502020204030204"/>
              </a:rPr>
              <a:t>dans</a:t>
            </a:r>
            <a:r>
              <a:rPr lang="en-US" sz="1400" dirty="0">
                <a:solidFill>
                  <a:prstClr val="black"/>
                </a:solidFill>
                <a:latin typeface="Calibri" panose="020F0502020204030204"/>
              </a:rPr>
              <a:t> le champ </a:t>
            </a:r>
            <a:r>
              <a:rPr lang="en-US" sz="1400" i="1" dirty="0">
                <a:solidFill>
                  <a:prstClr val="black"/>
                </a:solidFill>
                <a:latin typeface="Calibri" panose="020F0502020204030204"/>
              </a:rPr>
              <a:t>Note</a:t>
            </a:r>
            <a:endParaRPr lang="en-US" sz="1400" dirty="0">
              <a:solidFill>
                <a:prstClr val="black"/>
              </a:solidFill>
              <a:latin typeface="Calibri" panose="020F0502020204030204"/>
            </a:endParaRPr>
          </a:p>
        </p:txBody>
      </p:sp>
      <p:sp>
        <p:nvSpPr>
          <p:cNvPr id="23" name="Rectangle à coins arrondis 22"/>
          <p:cNvSpPr/>
          <p:nvPr/>
        </p:nvSpPr>
        <p:spPr>
          <a:xfrm>
            <a:off x="7229475" y="3766800"/>
            <a:ext cx="1843194" cy="68580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cxnSp>
        <p:nvCxnSpPr>
          <p:cNvPr id="25" name="Connecteur droit 24"/>
          <p:cNvCxnSpPr>
            <a:cxnSpLocks/>
            <a:stCxn id="12" idx="3"/>
          </p:cNvCxnSpPr>
          <p:nvPr/>
        </p:nvCxnSpPr>
        <p:spPr>
          <a:xfrm flipV="1">
            <a:off x="6705601" y="4098032"/>
            <a:ext cx="523875" cy="64920"/>
          </a:xfrm>
          <a:prstGeom prst="line">
            <a:avLst/>
          </a:prstGeom>
          <a:ln w="19050">
            <a:solidFill>
              <a:srgbClr val="00707F"/>
            </a:solidFill>
          </a:ln>
        </p:spPr>
        <p:style>
          <a:lnRef idx="2">
            <a:schemeClr val="accent1"/>
          </a:lnRef>
          <a:fillRef idx="0">
            <a:schemeClr val="accent1"/>
          </a:fillRef>
          <a:effectRef idx="1">
            <a:schemeClr val="accent1"/>
          </a:effectRef>
          <a:fontRef idx="minor">
            <a:schemeClr val="tx1"/>
          </a:fontRef>
        </p:style>
      </p:cxnSp>
      <p:sp>
        <p:nvSpPr>
          <p:cNvPr id="26" name="Rectangle à coins arrondis 25"/>
          <p:cNvSpPr/>
          <p:nvPr/>
        </p:nvSpPr>
        <p:spPr>
          <a:xfrm>
            <a:off x="10064827" y="2777088"/>
            <a:ext cx="490435" cy="33689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7" name="Espace réservé du contenu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97360">
            <a:off x="9838323" y="2946931"/>
            <a:ext cx="431901" cy="674237"/>
          </a:xfrm>
          <a:prstGeom prst="rect">
            <a:avLst/>
          </a:prstGeom>
        </p:spPr>
      </p:pic>
      <p:pic>
        <p:nvPicPr>
          <p:cNvPr id="18" name="Image 17" descr="Une image contenant texte&#10;&#10;Description générée automatiquement">
            <a:extLst>
              <a:ext uri="{FF2B5EF4-FFF2-40B4-BE49-F238E27FC236}">
                <a16:creationId xmlns:a16="http://schemas.microsoft.com/office/drawing/2014/main" id="{031FBEE1-D206-187B-B395-2F11E019A089}"/>
              </a:ext>
            </a:extLst>
          </p:cNvPr>
          <p:cNvPicPr>
            <a:picLocks noChangeAspect="1"/>
          </p:cNvPicPr>
          <p:nvPr/>
        </p:nvPicPr>
        <p:blipFill>
          <a:blip r:embed="rId5"/>
          <a:stretch>
            <a:fillRect/>
          </a:stretch>
        </p:blipFill>
        <p:spPr>
          <a:xfrm>
            <a:off x="1988909" y="1839443"/>
            <a:ext cx="2646892" cy="1572565"/>
          </a:xfrm>
          <a:prstGeom prst="rect">
            <a:avLst/>
          </a:prstGeom>
          <a:solidFill>
            <a:schemeClr val="tx1"/>
          </a:solidFill>
          <a:ln>
            <a:solidFill>
              <a:schemeClr val="tx1"/>
            </a:solidFill>
          </a:ln>
        </p:spPr>
      </p:pic>
      <p:sp>
        <p:nvSpPr>
          <p:cNvPr id="19" name="Rectangle à coins arrondis 12">
            <a:extLst>
              <a:ext uri="{FF2B5EF4-FFF2-40B4-BE49-F238E27FC236}">
                <a16:creationId xmlns:a16="http://schemas.microsoft.com/office/drawing/2014/main" id="{F27FF8BD-D560-06C6-D271-1989914AFA4B}"/>
              </a:ext>
            </a:extLst>
          </p:cNvPr>
          <p:cNvSpPr/>
          <p:nvPr/>
        </p:nvSpPr>
        <p:spPr>
          <a:xfrm>
            <a:off x="4359949" y="2100312"/>
            <a:ext cx="266700" cy="159712"/>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9" name="Espace réservé du contenu 22">
            <a:extLst>
              <a:ext uri="{FF2B5EF4-FFF2-40B4-BE49-F238E27FC236}">
                <a16:creationId xmlns:a16="http://schemas.microsoft.com/office/drawing/2014/main" id="{ECBC737F-E9A6-CC4F-F146-20E3BBA811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368625">
            <a:off x="4567015" y="1987187"/>
            <a:ext cx="480816" cy="750597"/>
          </a:xfrm>
          <a:prstGeom prst="rect">
            <a:avLst/>
          </a:prstGeom>
        </p:spPr>
      </p:pic>
      <p:sp>
        <p:nvSpPr>
          <p:cNvPr id="20" name="ZoneTexte 19">
            <a:extLst>
              <a:ext uri="{FF2B5EF4-FFF2-40B4-BE49-F238E27FC236}">
                <a16:creationId xmlns:a16="http://schemas.microsoft.com/office/drawing/2014/main" id="{F012CB7E-9664-B0DD-6975-C687AD5D43CF}"/>
              </a:ext>
            </a:extLst>
          </p:cNvPr>
          <p:cNvSpPr txBox="1"/>
          <p:nvPr/>
        </p:nvSpPr>
        <p:spPr>
          <a:xfrm>
            <a:off x="4739488" y="2263676"/>
            <a:ext cx="237167" cy="369332"/>
          </a:xfrm>
          <a:prstGeom prst="rect">
            <a:avLst/>
          </a:prstGeom>
          <a:noFill/>
        </p:spPr>
        <p:txBody>
          <a:bodyPr wrap="square" rtlCol="0">
            <a:spAutoFit/>
          </a:bodyPr>
          <a:lstStyle/>
          <a:p>
            <a:pPr>
              <a:defRPr/>
            </a:pPr>
            <a:r>
              <a:rPr lang="fr-BE" dirty="0">
                <a:solidFill>
                  <a:prstClr val="black"/>
                </a:solidFill>
                <a:latin typeface="Calibri" panose="020F0502020204030204"/>
              </a:rPr>
              <a:t>1</a:t>
            </a:r>
          </a:p>
        </p:txBody>
      </p:sp>
      <p:pic>
        <p:nvPicPr>
          <p:cNvPr id="30" name="Espace réservé du contenu 22">
            <a:extLst>
              <a:ext uri="{FF2B5EF4-FFF2-40B4-BE49-F238E27FC236}">
                <a16:creationId xmlns:a16="http://schemas.microsoft.com/office/drawing/2014/main" id="{621A3EAE-3DF9-C9BC-C293-C91EBA4A0C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4444" y="2870506"/>
            <a:ext cx="480816" cy="750597"/>
          </a:xfrm>
          <a:prstGeom prst="rect">
            <a:avLst/>
          </a:prstGeom>
        </p:spPr>
      </p:pic>
      <p:sp>
        <p:nvSpPr>
          <p:cNvPr id="24" name="Rectangle à coins arrondis 13">
            <a:extLst>
              <a:ext uri="{FF2B5EF4-FFF2-40B4-BE49-F238E27FC236}">
                <a16:creationId xmlns:a16="http://schemas.microsoft.com/office/drawing/2014/main" id="{64582002-91DC-6295-6478-FCA2812EBBAD}"/>
              </a:ext>
            </a:extLst>
          </p:cNvPr>
          <p:cNvSpPr/>
          <p:nvPr/>
        </p:nvSpPr>
        <p:spPr>
          <a:xfrm>
            <a:off x="2706280" y="2827843"/>
            <a:ext cx="1112071" cy="198783"/>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8" name="ZoneTexte 27">
            <a:extLst>
              <a:ext uri="{FF2B5EF4-FFF2-40B4-BE49-F238E27FC236}">
                <a16:creationId xmlns:a16="http://schemas.microsoft.com/office/drawing/2014/main" id="{0C44539B-9FEC-9852-1532-DF32C763479D}"/>
              </a:ext>
            </a:extLst>
          </p:cNvPr>
          <p:cNvSpPr txBox="1"/>
          <p:nvPr/>
        </p:nvSpPr>
        <p:spPr>
          <a:xfrm>
            <a:off x="2448053" y="3139223"/>
            <a:ext cx="237167" cy="369332"/>
          </a:xfrm>
          <a:prstGeom prst="rect">
            <a:avLst/>
          </a:prstGeom>
          <a:noFill/>
        </p:spPr>
        <p:txBody>
          <a:bodyPr wrap="square" rtlCol="0">
            <a:spAutoFit/>
          </a:bodyPr>
          <a:lstStyle/>
          <a:p>
            <a:pPr>
              <a:defRPr/>
            </a:pPr>
            <a:r>
              <a:rPr lang="fr-BE" dirty="0">
                <a:solidFill>
                  <a:prstClr val="black"/>
                </a:solidFill>
                <a:latin typeface="Calibri" panose="020F0502020204030204"/>
              </a:rPr>
              <a:t>2</a:t>
            </a:r>
          </a:p>
        </p:txBody>
      </p:sp>
    </p:spTree>
    <p:extLst>
      <p:ext uri="{BB962C8B-B14F-4D97-AF65-F5344CB8AC3E}">
        <p14:creationId xmlns:p14="http://schemas.microsoft.com/office/powerpoint/2010/main" val="247087265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a:t>Création</a:t>
            </a:r>
            <a:r>
              <a:rPr lang="en-US" dirty="0"/>
              <a:t> </a:t>
            </a:r>
            <a:r>
              <a:rPr lang="en-US" dirty="0" err="1"/>
              <a:t>d’une</a:t>
            </a:r>
            <a:r>
              <a:rPr lang="en-US" dirty="0"/>
              <a:t> </a:t>
            </a:r>
            <a:r>
              <a:rPr lang="en-US" i="1" dirty="0"/>
              <a:t>Digitization Request</a:t>
            </a:r>
            <a:r>
              <a:rPr lang="en-US" dirty="0"/>
              <a:t> </a:t>
            </a:r>
            <a:r>
              <a:rPr lang="en-US" dirty="0" err="1"/>
              <a:t>dans</a:t>
            </a:r>
            <a:r>
              <a:rPr lang="en-US" dirty="0"/>
              <a:t> </a:t>
            </a:r>
            <a:r>
              <a:rPr lang="en-US" i="1" dirty="0"/>
              <a:t>Alma</a:t>
            </a:r>
            <a:endParaRPr lang="en-US" dirty="0"/>
          </a:p>
        </p:txBody>
      </p:sp>
      <p:sp>
        <p:nvSpPr>
          <p:cNvPr id="3" name="Espace réservé du contenu 2"/>
          <p:cNvSpPr>
            <a:spLocks noGrp="1"/>
          </p:cNvSpPr>
          <p:nvPr>
            <p:ph idx="1"/>
          </p:nvPr>
        </p:nvSpPr>
        <p:spPr/>
        <p:txBody>
          <a:bodyPr/>
          <a:lstStyle/>
          <a:p>
            <a:r>
              <a:rPr lang="en-US" b="1" dirty="0"/>
              <a:t>Article </a:t>
            </a:r>
            <a:r>
              <a:rPr lang="en-US" b="1" dirty="0" err="1"/>
              <a:t>dans</a:t>
            </a:r>
            <a:r>
              <a:rPr lang="en-US" b="1" dirty="0"/>
              <a:t> un fascicule de </a:t>
            </a:r>
            <a:r>
              <a:rPr lang="en-US" b="1" dirty="0" err="1"/>
              <a:t>périodique</a:t>
            </a:r>
            <a:r>
              <a:rPr lang="en-US" b="1" dirty="0"/>
              <a:t> </a:t>
            </a:r>
            <a:r>
              <a:rPr lang="en-US" b="1" dirty="0" err="1"/>
              <a:t>exemplarisé</a:t>
            </a:r>
            <a:endParaRPr lang="en-US" b="1" dirty="0"/>
          </a:p>
          <a:p>
            <a:r>
              <a:rPr lang="en-US" u="sng" dirty="0"/>
              <a:t>Deux </a:t>
            </a:r>
            <a:r>
              <a:rPr lang="en-US" u="sng" dirty="0" err="1"/>
              <a:t>possibilités</a:t>
            </a:r>
            <a:r>
              <a:rPr lang="en-US" dirty="0"/>
              <a:t> :</a:t>
            </a:r>
          </a:p>
          <a:p>
            <a:pPr lvl="1"/>
            <a:r>
              <a:rPr lang="en-US" dirty="0" err="1"/>
              <a:t>Effectuer</a:t>
            </a:r>
            <a:r>
              <a:rPr lang="en-US" dirty="0"/>
              <a:t> </a:t>
            </a:r>
            <a:r>
              <a:rPr lang="en-US" dirty="0" err="1"/>
              <a:t>une</a:t>
            </a:r>
            <a:r>
              <a:rPr lang="en-US" dirty="0"/>
              <a:t> recherche dans le </a:t>
            </a:r>
            <a:r>
              <a:rPr lang="en-US" i="1" dirty="0"/>
              <a:t>Repository Search </a:t>
            </a:r>
            <a:r>
              <a:rPr lang="en-US" dirty="0" err="1"/>
              <a:t>en</a:t>
            </a:r>
            <a:r>
              <a:rPr lang="en-US" i="1" dirty="0"/>
              <a:t> </a:t>
            </a:r>
            <a:r>
              <a:rPr lang="en-US" i="1" u="sng" dirty="0"/>
              <a:t>Physical Items</a:t>
            </a:r>
            <a:r>
              <a:rPr lang="en-US" dirty="0"/>
              <a:t> (sur le code-à-barres) et </a:t>
            </a:r>
            <a:r>
              <a:rPr lang="en-US" dirty="0" err="1"/>
              <a:t>procéder</a:t>
            </a:r>
            <a:r>
              <a:rPr lang="en-US" dirty="0"/>
              <a:t> </a:t>
            </a:r>
            <a:r>
              <a:rPr lang="en-US" dirty="0" err="1"/>
              <a:t>comme</a:t>
            </a:r>
            <a:r>
              <a:rPr lang="en-US" dirty="0"/>
              <a:t> pour un </a:t>
            </a:r>
            <a:r>
              <a:rPr lang="en-US" dirty="0" err="1"/>
              <a:t>chapitre</a:t>
            </a:r>
            <a:r>
              <a:rPr lang="en-US" dirty="0"/>
              <a:t> </a:t>
            </a:r>
            <a:r>
              <a:rPr lang="en-US" dirty="0" err="1"/>
              <a:t>d’une</a:t>
            </a:r>
            <a:r>
              <a:rPr lang="en-US" dirty="0"/>
              <a:t> </a:t>
            </a:r>
            <a:r>
              <a:rPr lang="en-US" dirty="0" err="1"/>
              <a:t>monographie</a:t>
            </a:r>
            <a:endParaRPr lang="en-US" sz="2000" dirty="0"/>
          </a:p>
          <a:p>
            <a:pPr lvl="1"/>
            <a:r>
              <a:rPr lang="en-US" sz="1800" dirty="0" err="1"/>
              <a:t>Effectuer</a:t>
            </a:r>
            <a:r>
              <a:rPr lang="en-US" sz="1800" dirty="0"/>
              <a:t> </a:t>
            </a:r>
            <a:r>
              <a:rPr lang="en-US" sz="1800" dirty="0" err="1"/>
              <a:t>une</a:t>
            </a:r>
            <a:r>
              <a:rPr lang="en-US" sz="1800" dirty="0"/>
              <a:t> recherche dans le </a:t>
            </a:r>
            <a:r>
              <a:rPr lang="en-US" sz="1800" i="1" dirty="0"/>
              <a:t>Repository Search </a:t>
            </a:r>
            <a:r>
              <a:rPr lang="en-US" sz="1800" dirty="0"/>
              <a:t>(sur le </a:t>
            </a:r>
            <a:r>
              <a:rPr lang="en-US" sz="1800" dirty="0" err="1"/>
              <a:t>titre</a:t>
            </a:r>
            <a:r>
              <a:rPr lang="en-US" sz="1800" dirty="0"/>
              <a:t> de </a:t>
            </a:r>
            <a:r>
              <a:rPr lang="en-US" sz="1800" dirty="0" err="1"/>
              <a:t>périodique</a:t>
            </a:r>
            <a:r>
              <a:rPr lang="en-US" sz="1800" dirty="0"/>
              <a:t>)</a:t>
            </a:r>
            <a:r>
              <a:rPr lang="en-US" sz="1800" i="1" dirty="0"/>
              <a:t> </a:t>
            </a:r>
            <a:r>
              <a:rPr lang="en-US" sz="1800" dirty="0" err="1"/>
              <a:t>en</a:t>
            </a:r>
            <a:r>
              <a:rPr lang="en-US" sz="1800" i="1" dirty="0"/>
              <a:t> </a:t>
            </a:r>
            <a:r>
              <a:rPr lang="en-US" sz="1800" i="1" u="sng" dirty="0"/>
              <a:t>Physical Titles</a:t>
            </a:r>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149</a:t>
            </a:fld>
            <a:endParaRPr lang="fr-FR" dirty="0">
              <a:solidFill>
                <a:prstClr val="black">
                  <a:tint val="75000"/>
                </a:prstClr>
              </a:solidFill>
              <a:latin typeface="Calibri" panose="020F0502020204030204"/>
              <a:ea typeface="Source Sans Pro" panose="020B0503030403020204" pitchFamily="34" charset="0"/>
            </a:endParaRPr>
          </a:p>
        </p:txBody>
      </p:sp>
      <p:pic>
        <p:nvPicPr>
          <p:cNvPr id="9" name="Image 8">
            <a:extLst>
              <a:ext uri="{FF2B5EF4-FFF2-40B4-BE49-F238E27FC236}">
                <a16:creationId xmlns:a16="http://schemas.microsoft.com/office/drawing/2014/main" id="{E8688A8F-29DC-F227-7A9E-13860B406252}"/>
              </a:ext>
            </a:extLst>
          </p:cNvPr>
          <p:cNvPicPr>
            <a:picLocks noChangeAspect="1"/>
          </p:cNvPicPr>
          <p:nvPr/>
        </p:nvPicPr>
        <p:blipFill>
          <a:blip r:embed="rId2"/>
          <a:stretch>
            <a:fillRect/>
          </a:stretch>
        </p:blipFill>
        <p:spPr>
          <a:xfrm>
            <a:off x="1628775" y="2975818"/>
            <a:ext cx="8934450" cy="3470355"/>
          </a:xfrm>
          <a:prstGeom prst="rect">
            <a:avLst/>
          </a:prstGeom>
          <a:ln>
            <a:solidFill>
              <a:schemeClr val="tx1"/>
            </a:solidFill>
          </a:ln>
        </p:spPr>
      </p:pic>
      <p:sp>
        <p:nvSpPr>
          <p:cNvPr id="6" name="Rectangle à coins arrondis 5"/>
          <p:cNvSpPr/>
          <p:nvPr/>
        </p:nvSpPr>
        <p:spPr>
          <a:xfrm>
            <a:off x="1859992" y="2899618"/>
            <a:ext cx="845107" cy="434132"/>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7" name="Rectangle à coins arrondis 6"/>
          <p:cNvSpPr/>
          <p:nvPr/>
        </p:nvSpPr>
        <p:spPr>
          <a:xfrm>
            <a:off x="9698667" y="4202392"/>
            <a:ext cx="457200" cy="199997"/>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8" name="Espace réservé du contenu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33566">
            <a:off x="9396099" y="4231724"/>
            <a:ext cx="431901" cy="674237"/>
          </a:xfrm>
          <a:prstGeom prst="rect">
            <a:avLst/>
          </a:prstGeom>
        </p:spPr>
      </p:pic>
    </p:spTree>
    <p:extLst>
      <p:ext uri="{BB962C8B-B14F-4D97-AF65-F5344CB8AC3E}">
        <p14:creationId xmlns:p14="http://schemas.microsoft.com/office/powerpoint/2010/main" val="4176855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C00E777-B2F0-42AB-0D32-29D54EA7A097}"/>
              </a:ext>
            </a:extLst>
          </p:cNvPr>
          <p:cNvSpPr>
            <a:spLocks noGrp="1"/>
          </p:cNvSpPr>
          <p:nvPr>
            <p:ph type="sldNum" sz="quarter" idx="12"/>
          </p:nvPr>
        </p:nvSpPr>
        <p:spPr/>
        <p:txBody>
          <a:bodyPr/>
          <a:lstStyle/>
          <a:p>
            <a:fld id="{19329706-12B3-8F4C-9CA9-063F8C6A2AC6}" type="slidenum">
              <a:rPr lang="fr-FR" smtClean="0"/>
              <a:t>15</a:t>
            </a:fld>
            <a:endParaRPr lang="fr-FR"/>
          </a:p>
        </p:txBody>
      </p:sp>
      <p:sp>
        <p:nvSpPr>
          <p:cNvPr id="9" name="Google Shape;223;p2">
            <a:extLst>
              <a:ext uri="{FF2B5EF4-FFF2-40B4-BE49-F238E27FC236}">
                <a16:creationId xmlns:a16="http://schemas.microsoft.com/office/drawing/2014/main" id="{87301957-B61B-84C6-83C2-B14CD1AE1DF0}"/>
              </a:ext>
            </a:extLst>
          </p:cNvPr>
          <p:cNvSpPr txBox="1">
            <a:spLocks/>
          </p:cNvSpPr>
          <p:nvPr/>
        </p:nvSpPr>
        <p:spPr>
          <a:xfrm>
            <a:off x="6096000" y="3096749"/>
            <a:ext cx="5622328" cy="3504076"/>
          </a:xfrm>
          <a:prstGeom prst="rect">
            <a:avLst/>
          </a:prstGeom>
          <a:noFill/>
          <a:ln>
            <a:noFill/>
          </a:ln>
        </p:spPr>
        <p:txBody>
          <a:bodyPr spcFirstLastPara="1" vert="horz" wrap="square" lIns="91425" tIns="45700" rIns="91425" bIns="45700" rtlCol="0" anchor="ctr" anchorCtr="0">
            <a:noAutofit/>
          </a:bodyPr>
          <a:lstStyle>
            <a:lvl1pPr algn="r" defTabSz="457178" rtl="0" eaLnBrk="1" latinLnBrk="0" hangingPunct="1">
              <a:spcBef>
                <a:spcPct val="0"/>
              </a:spcBef>
              <a:buNone/>
              <a:defRPr sz="4800" b="1" kern="1200">
                <a:solidFill>
                  <a:srgbClr val="00707F"/>
                </a:solidFill>
                <a:latin typeface="Calibri"/>
                <a:ea typeface="+mj-ea"/>
                <a:cs typeface="Calibri"/>
              </a:defRPr>
            </a:lvl1pPr>
          </a:lstStyle>
          <a:p>
            <a:pPr>
              <a:buClr>
                <a:srgbClr val="00707F"/>
              </a:buClr>
              <a:buSzPts val="2800"/>
            </a:pPr>
            <a:r>
              <a:rPr lang="fr-FR" sz="2500" b="0" dirty="0">
                <a:solidFill>
                  <a:schemeClr val="bg1">
                    <a:lumMod val="65000"/>
                  </a:schemeClr>
                </a:solidFill>
              </a:rPr>
              <a:t>Navigation dans Alma</a:t>
            </a:r>
            <a:br>
              <a:rPr lang="fr-FR" sz="2500" dirty="0"/>
            </a:br>
            <a:r>
              <a:rPr lang="fr-FR" sz="2500" dirty="0"/>
              <a:t>Notions fondamentales</a:t>
            </a:r>
            <a:br>
              <a:rPr lang="fr-FR" sz="2500" b="0" dirty="0">
                <a:solidFill>
                  <a:schemeClr val="bg1">
                    <a:lumMod val="65000"/>
                  </a:schemeClr>
                </a:solidFill>
              </a:rPr>
            </a:br>
            <a:r>
              <a:rPr lang="fr-FR" sz="2500" b="0" dirty="0">
                <a:solidFill>
                  <a:schemeClr val="bg1">
                    <a:lumMod val="65000"/>
                  </a:schemeClr>
                </a:solidFill>
              </a:rPr>
              <a:t>Fiche d’un lecteur</a:t>
            </a:r>
            <a:br>
              <a:rPr lang="fr-FR" sz="2500" b="0" dirty="0">
                <a:solidFill>
                  <a:schemeClr val="bg1">
                    <a:lumMod val="65000"/>
                  </a:schemeClr>
                </a:solidFill>
              </a:rPr>
            </a:br>
            <a:r>
              <a:rPr lang="fr-FR" sz="2500" b="0" dirty="0">
                <a:solidFill>
                  <a:schemeClr val="bg1">
                    <a:lumMod val="65000"/>
                  </a:schemeClr>
                </a:solidFill>
              </a:rPr>
              <a:t>Prêts</a:t>
            </a:r>
            <a:br>
              <a:rPr lang="fr-FR" sz="2500" b="0" dirty="0">
                <a:solidFill>
                  <a:schemeClr val="bg1">
                    <a:lumMod val="65000"/>
                  </a:schemeClr>
                </a:solidFill>
              </a:rPr>
            </a:br>
            <a:r>
              <a:rPr lang="fr-FR" sz="2500" b="0" dirty="0">
                <a:solidFill>
                  <a:schemeClr val="bg1">
                    <a:lumMod val="65000"/>
                  </a:schemeClr>
                </a:solidFill>
              </a:rPr>
              <a:t>Retours</a:t>
            </a:r>
          </a:p>
          <a:p>
            <a:pPr>
              <a:buClr>
                <a:srgbClr val="00707F"/>
              </a:buClr>
              <a:buSzPts val="2800"/>
            </a:pPr>
            <a:r>
              <a:rPr lang="fr-FR" sz="2500" b="0" dirty="0">
                <a:solidFill>
                  <a:schemeClr val="bg1">
                    <a:lumMod val="65000"/>
                  </a:schemeClr>
                </a:solidFill>
              </a:rPr>
              <a:t>Amendes et frais</a:t>
            </a:r>
          </a:p>
          <a:p>
            <a:pPr>
              <a:buClr>
                <a:srgbClr val="00707F"/>
              </a:buClr>
              <a:buSzPts val="2800"/>
            </a:pPr>
            <a:r>
              <a:rPr lang="fr-FR" sz="2500" b="0" i="1" dirty="0" err="1">
                <a:solidFill>
                  <a:schemeClr val="bg1">
                    <a:lumMod val="65000"/>
                  </a:schemeClr>
                </a:solidFill>
              </a:rPr>
              <a:t>Requests</a:t>
            </a:r>
            <a:br>
              <a:rPr lang="fr-FR" sz="2500" dirty="0"/>
            </a:br>
            <a:r>
              <a:rPr lang="fr-FR" sz="2500" b="0" dirty="0">
                <a:solidFill>
                  <a:schemeClr val="bg1">
                    <a:lumMod val="65000"/>
                  </a:schemeClr>
                </a:solidFill>
              </a:rPr>
              <a:t>Personnalisation de l’affichage</a:t>
            </a:r>
          </a:p>
          <a:p>
            <a:pPr>
              <a:buClr>
                <a:srgbClr val="00707F"/>
              </a:buClr>
              <a:buSzPts val="2800"/>
            </a:pPr>
            <a:r>
              <a:rPr lang="fr-FR" sz="2500" b="0" dirty="0">
                <a:solidFill>
                  <a:schemeClr val="bg1">
                    <a:lumMod val="65000"/>
                  </a:schemeClr>
                </a:solidFill>
              </a:rPr>
              <a:t>Outils supplémentaires</a:t>
            </a:r>
            <a:endParaRPr lang="fr-FR" sz="2500" dirty="0"/>
          </a:p>
        </p:txBody>
      </p:sp>
      <p:pic>
        <p:nvPicPr>
          <p:cNvPr id="12" name="Graphique 11" descr="Flèche : courbe légère avec un remplissage uni">
            <a:extLst>
              <a:ext uri="{FF2B5EF4-FFF2-40B4-BE49-F238E27FC236}">
                <a16:creationId xmlns:a16="http://schemas.microsoft.com/office/drawing/2014/main" id="{36A24029-A05C-B06B-D7B8-90C25BF5575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036526" y="3524250"/>
            <a:ext cx="426308" cy="426308"/>
          </a:xfrm>
          <a:prstGeom prst="rect">
            <a:avLst/>
          </a:prstGeom>
        </p:spPr>
      </p:pic>
    </p:spTree>
    <p:extLst>
      <p:ext uri="{BB962C8B-B14F-4D97-AF65-F5344CB8AC3E}">
        <p14:creationId xmlns:p14="http://schemas.microsoft.com/office/powerpoint/2010/main" val="358314092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E63916C7-185F-2530-A347-4C6DF29545C3}"/>
              </a:ext>
            </a:extLst>
          </p:cNvPr>
          <p:cNvPicPr>
            <a:picLocks noChangeAspect="1"/>
          </p:cNvPicPr>
          <p:nvPr/>
        </p:nvPicPr>
        <p:blipFill>
          <a:blip r:embed="rId3"/>
          <a:stretch>
            <a:fillRect/>
          </a:stretch>
        </p:blipFill>
        <p:spPr>
          <a:xfrm>
            <a:off x="2125297" y="2026008"/>
            <a:ext cx="7941407" cy="4330342"/>
          </a:xfrm>
          <a:prstGeom prst="rect">
            <a:avLst/>
          </a:prstGeom>
          <a:ln>
            <a:solidFill>
              <a:schemeClr val="tx1"/>
            </a:solidFill>
          </a:ln>
        </p:spPr>
      </p:pic>
      <p:sp>
        <p:nvSpPr>
          <p:cNvPr id="2" name="Titre 1"/>
          <p:cNvSpPr>
            <a:spLocks noGrp="1"/>
          </p:cNvSpPr>
          <p:nvPr>
            <p:ph type="title"/>
          </p:nvPr>
        </p:nvSpPr>
        <p:spPr/>
        <p:txBody>
          <a:bodyPr/>
          <a:lstStyle/>
          <a:p>
            <a:r>
              <a:rPr lang="en-US" dirty="0" err="1"/>
              <a:t>Création</a:t>
            </a:r>
            <a:r>
              <a:rPr lang="en-US" dirty="0"/>
              <a:t> </a:t>
            </a:r>
            <a:r>
              <a:rPr lang="en-US" dirty="0" err="1"/>
              <a:t>d’une</a:t>
            </a:r>
            <a:r>
              <a:rPr lang="en-US" dirty="0"/>
              <a:t> </a:t>
            </a:r>
            <a:r>
              <a:rPr lang="en-US" i="1" dirty="0"/>
              <a:t>Digitization Request</a:t>
            </a:r>
            <a:r>
              <a:rPr lang="en-US" dirty="0"/>
              <a:t> </a:t>
            </a:r>
            <a:r>
              <a:rPr lang="en-US" dirty="0" err="1"/>
              <a:t>dans</a:t>
            </a:r>
            <a:r>
              <a:rPr lang="en-US" dirty="0"/>
              <a:t> </a:t>
            </a:r>
            <a:r>
              <a:rPr lang="en-US" i="1" dirty="0"/>
              <a:t>Alma</a:t>
            </a:r>
            <a:endParaRPr lang="en-US" dirty="0"/>
          </a:p>
        </p:txBody>
      </p:sp>
      <p:sp>
        <p:nvSpPr>
          <p:cNvPr id="3" name="Espace réservé du contenu 2"/>
          <p:cNvSpPr>
            <a:spLocks noGrp="1"/>
          </p:cNvSpPr>
          <p:nvPr>
            <p:ph idx="1"/>
          </p:nvPr>
        </p:nvSpPr>
        <p:spPr/>
        <p:txBody>
          <a:bodyPr/>
          <a:lstStyle/>
          <a:p>
            <a:r>
              <a:rPr lang="en-US" dirty="0" err="1"/>
              <a:t>Sélectionner</a:t>
            </a:r>
            <a:r>
              <a:rPr lang="en-US" dirty="0"/>
              <a:t> </a:t>
            </a:r>
            <a:r>
              <a:rPr lang="en-US" i="1" dirty="0"/>
              <a:t>Patron digitization request </a:t>
            </a:r>
            <a:r>
              <a:rPr lang="en-US" dirty="0"/>
              <a:t>et</a:t>
            </a:r>
            <a:r>
              <a:rPr lang="en-US" i="1" dirty="0"/>
              <a:t> </a:t>
            </a:r>
            <a:r>
              <a:rPr lang="en-US" dirty="0" err="1"/>
              <a:t>compléter</a:t>
            </a:r>
            <a:r>
              <a:rPr lang="en-US" dirty="0"/>
              <a:t> le </a:t>
            </a:r>
            <a:r>
              <a:rPr lang="en-US" dirty="0" err="1"/>
              <a:t>formulaire</a:t>
            </a:r>
            <a:r>
              <a:rPr lang="en-US" dirty="0"/>
              <a:t> de la </a:t>
            </a:r>
            <a:r>
              <a:rPr lang="en-US" dirty="0" err="1"/>
              <a:t>demande</a:t>
            </a:r>
            <a:r>
              <a:rPr lang="en-US" dirty="0"/>
              <a:t> après </a:t>
            </a:r>
            <a:r>
              <a:rPr lang="en-US" dirty="0" err="1"/>
              <a:t>avoir</a:t>
            </a:r>
            <a:r>
              <a:rPr lang="en-US" dirty="0"/>
              <a:t> </a:t>
            </a:r>
            <a:r>
              <a:rPr lang="en-US" dirty="0" err="1"/>
              <a:t>coché</a:t>
            </a:r>
            <a:r>
              <a:rPr lang="en-US" dirty="0"/>
              <a:t> le bouton </a:t>
            </a:r>
            <a:r>
              <a:rPr lang="en-US" i="1" dirty="0"/>
              <a:t>Cataloged items</a:t>
            </a:r>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150</a:t>
            </a:fld>
            <a:endParaRPr lang="fr-FR" dirty="0">
              <a:solidFill>
                <a:prstClr val="black">
                  <a:tint val="75000"/>
                </a:prstClr>
              </a:solidFill>
              <a:latin typeface="Calibri" panose="020F0502020204030204"/>
              <a:ea typeface="Source Sans Pro" panose="020B0503030403020204" pitchFamily="34" charset="0"/>
            </a:endParaRPr>
          </a:p>
        </p:txBody>
      </p:sp>
      <p:sp>
        <p:nvSpPr>
          <p:cNvPr id="17" name="Rectangle à coins arrondis 16"/>
          <p:cNvSpPr/>
          <p:nvPr/>
        </p:nvSpPr>
        <p:spPr>
          <a:xfrm>
            <a:off x="3270175" y="3110910"/>
            <a:ext cx="1092718" cy="269507"/>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8" name="Rectangle à coins arrondis 17"/>
          <p:cNvSpPr/>
          <p:nvPr/>
        </p:nvSpPr>
        <p:spPr>
          <a:xfrm>
            <a:off x="2555359" y="4256355"/>
            <a:ext cx="3079669" cy="25717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9" name="Rectangle à coins arrondis 18"/>
          <p:cNvSpPr/>
          <p:nvPr/>
        </p:nvSpPr>
        <p:spPr>
          <a:xfrm>
            <a:off x="2806108" y="4524164"/>
            <a:ext cx="2828925" cy="53340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8" name="ZoneTexte 27"/>
          <p:cNvSpPr txBox="1"/>
          <p:nvPr/>
        </p:nvSpPr>
        <p:spPr>
          <a:xfrm>
            <a:off x="6290039" y="4659627"/>
            <a:ext cx="2964209" cy="338554"/>
          </a:xfrm>
          <a:prstGeom prst="rect">
            <a:avLst/>
          </a:prstGeom>
          <a:noFill/>
        </p:spPr>
        <p:txBody>
          <a:bodyPr wrap="none" rtlCol="0">
            <a:spAutoFit/>
          </a:bodyPr>
          <a:lstStyle/>
          <a:p>
            <a:pPr>
              <a:defRPr/>
            </a:pPr>
            <a:r>
              <a:rPr lang="en-US" sz="1600" dirty="0" err="1">
                <a:solidFill>
                  <a:prstClr val="black"/>
                </a:solidFill>
                <a:latin typeface="Calibri" panose="020F0502020204030204"/>
              </a:rPr>
              <a:t>Introduire</a:t>
            </a:r>
            <a:r>
              <a:rPr lang="en-US" sz="1600" dirty="0">
                <a:solidFill>
                  <a:prstClr val="black"/>
                </a:solidFill>
                <a:latin typeface="Calibri" panose="020F0502020204030204"/>
              </a:rPr>
              <a:t>  les pages à </a:t>
            </a:r>
            <a:r>
              <a:rPr lang="en-US" sz="1600" dirty="0" err="1">
                <a:solidFill>
                  <a:prstClr val="black"/>
                </a:solidFill>
                <a:latin typeface="Calibri" panose="020F0502020204030204"/>
              </a:rPr>
              <a:t>numériser</a:t>
            </a:r>
            <a:r>
              <a:rPr lang="en-US" sz="1600" dirty="0">
                <a:solidFill>
                  <a:prstClr val="black"/>
                </a:solidFill>
                <a:latin typeface="Calibri" panose="020F0502020204030204"/>
              </a:rPr>
              <a:t> </a:t>
            </a:r>
          </a:p>
        </p:txBody>
      </p:sp>
      <p:sp>
        <p:nvSpPr>
          <p:cNvPr id="29" name="Rectangle à coins arrondis 28"/>
          <p:cNvSpPr/>
          <p:nvPr/>
        </p:nvSpPr>
        <p:spPr>
          <a:xfrm>
            <a:off x="6311307" y="4696722"/>
            <a:ext cx="2828925" cy="30045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0" name="ZoneTexte 19"/>
          <p:cNvSpPr txBox="1"/>
          <p:nvPr/>
        </p:nvSpPr>
        <p:spPr>
          <a:xfrm>
            <a:off x="6438901" y="4115142"/>
            <a:ext cx="2185983" cy="338554"/>
          </a:xfrm>
          <a:prstGeom prst="rect">
            <a:avLst/>
          </a:prstGeom>
          <a:noFill/>
        </p:spPr>
        <p:txBody>
          <a:bodyPr wrap="none" rtlCol="0">
            <a:spAutoFit/>
          </a:bodyPr>
          <a:lstStyle/>
          <a:p>
            <a:pPr>
              <a:defRPr/>
            </a:pPr>
            <a:r>
              <a:rPr lang="en-US" sz="1600" dirty="0" err="1">
                <a:solidFill>
                  <a:prstClr val="black"/>
                </a:solidFill>
                <a:latin typeface="Calibri" panose="020F0502020204030204"/>
              </a:rPr>
              <a:t>Sélectionner</a:t>
            </a:r>
            <a:r>
              <a:rPr lang="en-US" sz="1600" dirty="0">
                <a:solidFill>
                  <a:prstClr val="black"/>
                </a:solidFill>
                <a:latin typeface="Calibri" panose="020F0502020204030204"/>
              </a:rPr>
              <a:t> le fascicule</a:t>
            </a:r>
          </a:p>
        </p:txBody>
      </p:sp>
      <p:sp>
        <p:nvSpPr>
          <p:cNvPr id="24" name="Rectangle à coins arrondis 23"/>
          <p:cNvSpPr/>
          <p:nvPr/>
        </p:nvSpPr>
        <p:spPr>
          <a:xfrm>
            <a:off x="6311303" y="4119831"/>
            <a:ext cx="2371725" cy="323233"/>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cxnSp>
        <p:nvCxnSpPr>
          <p:cNvPr id="31" name="Connecteur droit 30"/>
          <p:cNvCxnSpPr>
            <a:cxnSpLocks/>
            <a:stCxn id="18" idx="3"/>
            <a:endCxn id="24" idx="1"/>
          </p:cNvCxnSpPr>
          <p:nvPr/>
        </p:nvCxnSpPr>
        <p:spPr>
          <a:xfrm flipV="1">
            <a:off x="5635028" y="4281448"/>
            <a:ext cx="676275" cy="103495"/>
          </a:xfrm>
          <a:prstGeom prst="line">
            <a:avLst/>
          </a:prstGeom>
          <a:ln w="19050">
            <a:solidFill>
              <a:srgbClr val="00707F"/>
            </a:solidFill>
          </a:ln>
          <a:effectLst/>
        </p:spPr>
        <p:style>
          <a:lnRef idx="2">
            <a:schemeClr val="accent1"/>
          </a:lnRef>
          <a:fillRef idx="0">
            <a:schemeClr val="accent1"/>
          </a:fillRef>
          <a:effectRef idx="1">
            <a:schemeClr val="accent1"/>
          </a:effectRef>
          <a:fontRef idx="minor">
            <a:schemeClr val="tx1"/>
          </a:fontRef>
        </p:style>
      </p:cxnSp>
      <p:cxnSp>
        <p:nvCxnSpPr>
          <p:cNvPr id="33" name="Connecteur droit 32"/>
          <p:cNvCxnSpPr>
            <a:cxnSpLocks/>
            <a:stCxn id="19" idx="3"/>
            <a:endCxn id="29" idx="1"/>
          </p:cNvCxnSpPr>
          <p:nvPr/>
        </p:nvCxnSpPr>
        <p:spPr>
          <a:xfrm>
            <a:off x="5635032" y="4790865"/>
            <a:ext cx="676274" cy="56085"/>
          </a:xfrm>
          <a:prstGeom prst="line">
            <a:avLst/>
          </a:prstGeom>
          <a:ln w="19050">
            <a:solidFill>
              <a:srgbClr val="00707F"/>
            </a:solidFill>
          </a:ln>
          <a:effectLst/>
        </p:spPr>
        <p:style>
          <a:lnRef idx="2">
            <a:schemeClr val="accent1"/>
          </a:lnRef>
          <a:fillRef idx="0">
            <a:schemeClr val="accent1"/>
          </a:fillRef>
          <a:effectRef idx="1">
            <a:schemeClr val="accent1"/>
          </a:effectRef>
          <a:fontRef idx="minor">
            <a:schemeClr val="tx1"/>
          </a:fontRef>
        </p:style>
      </p:cxnSp>
      <p:sp>
        <p:nvSpPr>
          <p:cNvPr id="34" name="Rectangle à coins arrondis 33"/>
          <p:cNvSpPr/>
          <p:nvPr/>
        </p:nvSpPr>
        <p:spPr>
          <a:xfrm>
            <a:off x="9532703" y="2026009"/>
            <a:ext cx="534000" cy="347337"/>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35" name="Espace réservé du contenu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97360">
            <a:off x="9316754" y="2230518"/>
            <a:ext cx="431901" cy="674237"/>
          </a:xfrm>
          <a:prstGeom prst="rect">
            <a:avLst/>
          </a:prstGeom>
        </p:spPr>
      </p:pic>
    </p:spTree>
    <p:extLst>
      <p:ext uri="{BB962C8B-B14F-4D97-AF65-F5344CB8AC3E}">
        <p14:creationId xmlns:p14="http://schemas.microsoft.com/office/powerpoint/2010/main" val="166189762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a:t>Création</a:t>
            </a:r>
            <a:r>
              <a:rPr lang="en-US" dirty="0"/>
              <a:t> </a:t>
            </a:r>
            <a:r>
              <a:rPr lang="en-US" dirty="0" err="1"/>
              <a:t>d’une</a:t>
            </a:r>
            <a:r>
              <a:rPr lang="en-US" dirty="0"/>
              <a:t> </a:t>
            </a:r>
            <a:r>
              <a:rPr lang="en-US" i="1" dirty="0"/>
              <a:t>Digitization Request</a:t>
            </a:r>
            <a:r>
              <a:rPr lang="en-US" dirty="0"/>
              <a:t> </a:t>
            </a:r>
            <a:r>
              <a:rPr lang="en-US" dirty="0" err="1"/>
              <a:t>dans</a:t>
            </a:r>
            <a:r>
              <a:rPr lang="en-US" dirty="0"/>
              <a:t> </a:t>
            </a:r>
            <a:r>
              <a:rPr lang="en-US" i="1" dirty="0"/>
              <a:t>Alma</a:t>
            </a:r>
            <a:endParaRPr lang="en-US" dirty="0"/>
          </a:p>
        </p:txBody>
      </p:sp>
      <p:sp>
        <p:nvSpPr>
          <p:cNvPr id="3" name="Espace réservé du contenu 2"/>
          <p:cNvSpPr>
            <a:spLocks noGrp="1"/>
          </p:cNvSpPr>
          <p:nvPr>
            <p:ph idx="1"/>
          </p:nvPr>
        </p:nvSpPr>
        <p:spPr/>
        <p:txBody>
          <a:bodyPr/>
          <a:lstStyle/>
          <a:p>
            <a:r>
              <a:rPr lang="en-US" b="1" dirty="0"/>
              <a:t>Article </a:t>
            </a:r>
            <a:r>
              <a:rPr lang="en-US" b="1" dirty="0" err="1"/>
              <a:t>dans</a:t>
            </a:r>
            <a:r>
              <a:rPr lang="en-US" b="1" dirty="0"/>
              <a:t> un fascicule de </a:t>
            </a:r>
            <a:r>
              <a:rPr lang="en-US" b="1" dirty="0" err="1"/>
              <a:t>périodique</a:t>
            </a:r>
            <a:r>
              <a:rPr lang="en-US" b="1" dirty="0"/>
              <a:t> </a:t>
            </a:r>
            <a:r>
              <a:rPr lang="en-US" b="1" u="sng" dirty="0">
                <a:solidFill>
                  <a:srgbClr val="FF0000"/>
                </a:solidFill>
              </a:rPr>
              <a:t>non</a:t>
            </a:r>
            <a:r>
              <a:rPr lang="en-US" b="1" dirty="0"/>
              <a:t> </a:t>
            </a:r>
            <a:r>
              <a:rPr lang="en-US" b="1" dirty="0" err="1"/>
              <a:t>exemplarisé</a:t>
            </a:r>
            <a:endParaRPr lang="en-US" b="1" dirty="0"/>
          </a:p>
          <a:p>
            <a:pPr lvl="1"/>
            <a:r>
              <a:rPr lang="en-US" b="1" dirty="0"/>
              <a:t>Cas </a:t>
            </a:r>
            <a:r>
              <a:rPr lang="en-US" b="1" dirty="0" err="1"/>
              <a:t>où</a:t>
            </a:r>
            <a:r>
              <a:rPr lang="en-US" b="1" dirty="0"/>
              <a:t> un </a:t>
            </a:r>
            <a:r>
              <a:rPr lang="en-US" b="1" dirty="0" err="1"/>
              <a:t>autre</a:t>
            </a:r>
            <a:r>
              <a:rPr lang="en-US" b="1" dirty="0"/>
              <a:t> fascicule </a:t>
            </a:r>
            <a:r>
              <a:rPr lang="en-US" b="1" dirty="0" err="1"/>
              <a:t>est</a:t>
            </a:r>
            <a:r>
              <a:rPr lang="en-US" b="1" dirty="0"/>
              <a:t> </a:t>
            </a:r>
            <a:r>
              <a:rPr lang="en-US" b="1" dirty="0" err="1"/>
              <a:t>exemplarisé</a:t>
            </a:r>
            <a:endParaRPr lang="en-US" b="1" dirty="0"/>
          </a:p>
          <a:p>
            <a:pPr lvl="2"/>
            <a:r>
              <a:rPr lang="en-US" dirty="0" err="1"/>
              <a:t>Effectuer</a:t>
            </a:r>
            <a:r>
              <a:rPr lang="en-US" dirty="0"/>
              <a:t> </a:t>
            </a:r>
            <a:r>
              <a:rPr lang="en-US" dirty="0" err="1"/>
              <a:t>une</a:t>
            </a:r>
            <a:r>
              <a:rPr lang="en-US" dirty="0"/>
              <a:t> recherche dans le </a:t>
            </a:r>
            <a:r>
              <a:rPr lang="en-US" i="1" dirty="0"/>
              <a:t>Repository Search </a:t>
            </a:r>
            <a:r>
              <a:rPr lang="en-US" dirty="0"/>
              <a:t>(sur le </a:t>
            </a:r>
            <a:r>
              <a:rPr lang="en-US" dirty="0" err="1"/>
              <a:t>titre</a:t>
            </a:r>
            <a:r>
              <a:rPr lang="en-US" dirty="0"/>
              <a:t> de </a:t>
            </a:r>
            <a:r>
              <a:rPr lang="en-US" dirty="0" err="1"/>
              <a:t>périodique</a:t>
            </a:r>
            <a:r>
              <a:rPr lang="en-US" dirty="0"/>
              <a:t>)</a:t>
            </a:r>
            <a:r>
              <a:rPr lang="en-US" i="1" dirty="0"/>
              <a:t> </a:t>
            </a:r>
            <a:r>
              <a:rPr lang="en-US" dirty="0" err="1"/>
              <a:t>en</a:t>
            </a:r>
            <a:r>
              <a:rPr lang="en-US" i="1" dirty="0"/>
              <a:t> </a:t>
            </a:r>
            <a:r>
              <a:rPr lang="en-US" i="1" u="sng" dirty="0"/>
              <a:t>Physical Titles</a:t>
            </a:r>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151</a:t>
            </a:fld>
            <a:endParaRPr lang="fr-FR" dirty="0">
              <a:solidFill>
                <a:prstClr val="black">
                  <a:tint val="75000"/>
                </a:prstClr>
              </a:solidFill>
              <a:latin typeface="Calibri" panose="020F0502020204030204"/>
              <a:ea typeface="Source Sans Pro" panose="020B0503030403020204" pitchFamily="34" charset="0"/>
            </a:endParaRPr>
          </a:p>
        </p:txBody>
      </p:sp>
      <p:pic>
        <p:nvPicPr>
          <p:cNvPr id="5" name="Image 4">
            <a:extLst>
              <a:ext uri="{FF2B5EF4-FFF2-40B4-BE49-F238E27FC236}">
                <a16:creationId xmlns:a16="http://schemas.microsoft.com/office/drawing/2014/main" id="{1244FC6B-4A55-1735-DE30-47E947FD62F8}"/>
              </a:ext>
            </a:extLst>
          </p:cNvPr>
          <p:cNvPicPr>
            <a:picLocks noChangeAspect="1"/>
          </p:cNvPicPr>
          <p:nvPr/>
        </p:nvPicPr>
        <p:blipFill>
          <a:blip r:embed="rId2"/>
          <a:stretch>
            <a:fillRect/>
          </a:stretch>
        </p:blipFill>
        <p:spPr>
          <a:xfrm>
            <a:off x="1628775" y="2451943"/>
            <a:ext cx="8934450" cy="3470355"/>
          </a:xfrm>
          <a:prstGeom prst="rect">
            <a:avLst/>
          </a:prstGeom>
          <a:ln>
            <a:solidFill>
              <a:schemeClr val="tx1"/>
            </a:solidFill>
          </a:ln>
        </p:spPr>
      </p:pic>
      <p:sp>
        <p:nvSpPr>
          <p:cNvPr id="6" name="Rectangle à coins arrondis 5">
            <a:extLst>
              <a:ext uri="{FF2B5EF4-FFF2-40B4-BE49-F238E27FC236}">
                <a16:creationId xmlns:a16="http://schemas.microsoft.com/office/drawing/2014/main" id="{DA97351E-37A9-28D4-7C82-E2A6FE25D539}"/>
              </a:ext>
            </a:extLst>
          </p:cNvPr>
          <p:cNvSpPr/>
          <p:nvPr/>
        </p:nvSpPr>
        <p:spPr>
          <a:xfrm>
            <a:off x="1859992" y="2375743"/>
            <a:ext cx="845107" cy="434132"/>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7" name="Rectangle à coins arrondis 6">
            <a:extLst>
              <a:ext uri="{FF2B5EF4-FFF2-40B4-BE49-F238E27FC236}">
                <a16:creationId xmlns:a16="http://schemas.microsoft.com/office/drawing/2014/main" id="{0244BBC4-4145-29AB-5C7F-F15CA460E2B4}"/>
              </a:ext>
            </a:extLst>
          </p:cNvPr>
          <p:cNvSpPr/>
          <p:nvPr/>
        </p:nvSpPr>
        <p:spPr>
          <a:xfrm>
            <a:off x="9698667" y="3678517"/>
            <a:ext cx="457200" cy="199997"/>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8" name="Espace réservé du contenu 22">
            <a:extLst>
              <a:ext uri="{FF2B5EF4-FFF2-40B4-BE49-F238E27FC236}">
                <a16:creationId xmlns:a16="http://schemas.microsoft.com/office/drawing/2014/main" id="{D6198417-0D04-CC75-BE38-B0EC9A67F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33566">
            <a:off x="9396099" y="3707849"/>
            <a:ext cx="431901" cy="674237"/>
          </a:xfrm>
          <a:prstGeom prst="rect">
            <a:avLst/>
          </a:prstGeom>
        </p:spPr>
      </p:pic>
    </p:spTree>
    <p:extLst>
      <p:ext uri="{BB962C8B-B14F-4D97-AF65-F5344CB8AC3E}">
        <p14:creationId xmlns:p14="http://schemas.microsoft.com/office/powerpoint/2010/main" val="268173616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0F854C82-C0B2-2086-E216-1D0C1B266551}"/>
              </a:ext>
            </a:extLst>
          </p:cNvPr>
          <p:cNvPicPr>
            <a:picLocks noChangeAspect="1"/>
          </p:cNvPicPr>
          <p:nvPr/>
        </p:nvPicPr>
        <p:blipFill>
          <a:blip r:embed="rId3"/>
          <a:stretch>
            <a:fillRect/>
          </a:stretch>
        </p:blipFill>
        <p:spPr>
          <a:xfrm>
            <a:off x="2784086" y="2097706"/>
            <a:ext cx="6623829" cy="4541382"/>
          </a:xfrm>
          <a:prstGeom prst="rect">
            <a:avLst/>
          </a:prstGeom>
          <a:ln>
            <a:solidFill>
              <a:schemeClr val="tx1"/>
            </a:solidFill>
          </a:ln>
        </p:spPr>
      </p:pic>
      <p:sp>
        <p:nvSpPr>
          <p:cNvPr id="2" name="Titre 1"/>
          <p:cNvSpPr>
            <a:spLocks noGrp="1"/>
          </p:cNvSpPr>
          <p:nvPr>
            <p:ph type="title"/>
          </p:nvPr>
        </p:nvSpPr>
        <p:spPr/>
        <p:txBody>
          <a:bodyPr/>
          <a:lstStyle/>
          <a:p>
            <a:r>
              <a:rPr lang="en-US" dirty="0" err="1"/>
              <a:t>Création</a:t>
            </a:r>
            <a:r>
              <a:rPr lang="en-US" dirty="0"/>
              <a:t> </a:t>
            </a:r>
            <a:r>
              <a:rPr lang="en-US" dirty="0" err="1"/>
              <a:t>d’une</a:t>
            </a:r>
            <a:r>
              <a:rPr lang="en-US" dirty="0"/>
              <a:t> </a:t>
            </a:r>
            <a:r>
              <a:rPr lang="en-US" i="1" dirty="0"/>
              <a:t>Digitization Request</a:t>
            </a:r>
            <a:r>
              <a:rPr lang="en-US" dirty="0"/>
              <a:t> </a:t>
            </a:r>
            <a:r>
              <a:rPr lang="en-US" dirty="0" err="1"/>
              <a:t>dans</a:t>
            </a:r>
            <a:r>
              <a:rPr lang="en-US" dirty="0"/>
              <a:t> </a:t>
            </a:r>
            <a:r>
              <a:rPr lang="en-US" i="1" dirty="0"/>
              <a:t>Alma</a:t>
            </a:r>
            <a:endParaRPr lang="en-US" dirty="0"/>
          </a:p>
        </p:txBody>
      </p:sp>
      <p:sp>
        <p:nvSpPr>
          <p:cNvPr id="3" name="Espace réservé du contenu 2"/>
          <p:cNvSpPr>
            <a:spLocks noGrp="1"/>
          </p:cNvSpPr>
          <p:nvPr>
            <p:ph idx="1"/>
          </p:nvPr>
        </p:nvSpPr>
        <p:spPr/>
        <p:txBody>
          <a:bodyPr/>
          <a:lstStyle/>
          <a:p>
            <a:r>
              <a:rPr lang="en-US" dirty="0" err="1"/>
              <a:t>Sélectionner</a:t>
            </a:r>
            <a:r>
              <a:rPr lang="en-US" dirty="0"/>
              <a:t> </a:t>
            </a:r>
            <a:r>
              <a:rPr lang="en-US" i="1" dirty="0"/>
              <a:t>Patron digitization request </a:t>
            </a:r>
            <a:r>
              <a:rPr lang="en-US" dirty="0"/>
              <a:t>et</a:t>
            </a:r>
            <a:r>
              <a:rPr lang="en-US" i="1" dirty="0"/>
              <a:t> </a:t>
            </a:r>
            <a:r>
              <a:rPr lang="en-US" dirty="0" err="1"/>
              <a:t>compléter</a:t>
            </a:r>
            <a:r>
              <a:rPr lang="en-US" dirty="0"/>
              <a:t> le </a:t>
            </a:r>
            <a:r>
              <a:rPr lang="en-US" dirty="0" err="1"/>
              <a:t>formulaire</a:t>
            </a:r>
            <a:r>
              <a:rPr lang="en-US" dirty="0"/>
              <a:t> de la </a:t>
            </a:r>
            <a:r>
              <a:rPr lang="en-US" dirty="0" err="1"/>
              <a:t>demande</a:t>
            </a:r>
            <a:r>
              <a:rPr lang="en-US" dirty="0"/>
              <a:t> après </a:t>
            </a:r>
            <a:r>
              <a:rPr lang="en-US" dirty="0" err="1"/>
              <a:t>avoir</a:t>
            </a:r>
            <a:r>
              <a:rPr lang="en-US" dirty="0"/>
              <a:t> </a:t>
            </a:r>
            <a:r>
              <a:rPr lang="en-US" dirty="0" err="1"/>
              <a:t>coché</a:t>
            </a:r>
            <a:r>
              <a:rPr lang="en-US" dirty="0"/>
              <a:t> le bouton </a:t>
            </a:r>
            <a:r>
              <a:rPr lang="en-US" i="1" dirty="0"/>
              <a:t>Another issue</a:t>
            </a:r>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152</a:t>
            </a:fld>
            <a:endParaRPr lang="fr-FR" dirty="0">
              <a:solidFill>
                <a:prstClr val="black">
                  <a:tint val="75000"/>
                </a:prstClr>
              </a:solidFill>
              <a:latin typeface="Calibri" panose="020F0502020204030204"/>
              <a:ea typeface="Source Sans Pro" panose="020B0503030403020204" pitchFamily="34" charset="0"/>
            </a:endParaRPr>
          </a:p>
        </p:txBody>
      </p:sp>
      <p:sp>
        <p:nvSpPr>
          <p:cNvPr id="24" name="Rectangle à coins arrondis 5">
            <a:extLst>
              <a:ext uri="{FF2B5EF4-FFF2-40B4-BE49-F238E27FC236}">
                <a16:creationId xmlns:a16="http://schemas.microsoft.com/office/drawing/2014/main" id="{14C07AE8-0D6A-4FAB-BA5F-460D546CF666}"/>
              </a:ext>
            </a:extLst>
          </p:cNvPr>
          <p:cNvSpPr/>
          <p:nvPr/>
        </p:nvSpPr>
        <p:spPr>
          <a:xfrm>
            <a:off x="4572447" y="2982180"/>
            <a:ext cx="779274" cy="21012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7" name="Rectangle à coins arrondis 5">
            <a:extLst>
              <a:ext uri="{FF2B5EF4-FFF2-40B4-BE49-F238E27FC236}">
                <a16:creationId xmlns:a16="http://schemas.microsoft.com/office/drawing/2014/main" id="{6B226638-67AC-45DE-BAFA-545F30CF0A25}"/>
              </a:ext>
            </a:extLst>
          </p:cNvPr>
          <p:cNvSpPr/>
          <p:nvPr/>
        </p:nvSpPr>
        <p:spPr>
          <a:xfrm>
            <a:off x="3206642" y="3221439"/>
            <a:ext cx="2517584" cy="227672"/>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8" name="Rectangle à coins arrondis 5">
            <a:extLst>
              <a:ext uri="{FF2B5EF4-FFF2-40B4-BE49-F238E27FC236}">
                <a16:creationId xmlns:a16="http://schemas.microsoft.com/office/drawing/2014/main" id="{667314A6-0EF4-43C2-B5B9-6232005FBB18}"/>
              </a:ext>
            </a:extLst>
          </p:cNvPr>
          <p:cNvSpPr/>
          <p:nvPr/>
        </p:nvSpPr>
        <p:spPr>
          <a:xfrm>
            <a:off x="3206643" y="3457067"/>
            <a:ext cx="2517883" cy="227672"/>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9" name="Rectangle à coins arrondis 5">
            <a:extLst>
              <a:ext uri="{FF2B5EF4-FFF2-40B4-BE49-F238E27FC236}">
                <a16:creationId xmlns:a16="http://schemas.microsoft.com/office/drawing/2014/main" id="{5B8A0407-2769-4AA0-874F-E72F2B5EC3FC}"/>
              </a:ext>
            </a:extLst>
          </p:cNvPr>
          <p:cNvSpPr/>
          <p:nvPr/>
        </p:nvSpPr>
        <p:spPr>
          <a:xfrm>
            <a:off x="2916979" y="4368398"/>
            <a:ext cx="3264747" cy="870353"/>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0" name="ZoneTexte 29">
            <a:extLst>
              <a:ext uri="{FF2B5EF4-FFF2-40B4-BE49-F238E27FC236}">
                <a16:creationId xmlns:a16="http://schemas.microsoft.com/office/drawing/2014/main" id="{EE473FF3-0865-4AD0-9F8B-07FA36A16451}"/>
              </a:ext>
            </a:extLst>
          </p:cNvPr>
          <p:cNvSpPr txBox="1"/>
          <p:nvPr/>
        </p:nvSpPr>
        <p:spPr>
          <a:xfrm>
            <a:off x="6446510" y="3074392"/>
            <a:ext cx="2093843" cy="338554"/>
          </a:xfrm>
          <a:prstGeom prst="rect">
            <a:avLst/>
          </a:prstGeom>
          <a:noFill/>
        </p:spPr>
        <p:txBody>
          <a:bodyPr wrap="none" rtlCol="0">
            <a:spAutoFit/>
          </a:bodyPr>
          <a:lstStyle/>
          <a:p>
            <a:pPr>
              <a:defRPr/>
            </a:pPr>
            <a:r>
              <a:rPr lang="en-US" sz="1600" dirty="0" err="1">
                <a:solidFill>
                  <a:prstClr val="black"/>
                </a:solidFill>
                <a:latin typeface="Calibri" panose="020F0502020204030204"/>
              </a:rPr>
              <a:t>Sélectionner</a:t>
            </a:r>
            <a:r>
              <a:rPr lang="en-US" sz="1600" dirty="0">
                <a:solidFill>
                  <a:prstClr val="black"/>
                </a:solidFill>
                <a:latin typeface="Calibri" panose="020F0502020204030204"/>
              </a:rPr>
              <a:t> le holding</a:t>
            </a:r>
          </a:p>
        </p:txBody>
      </p:sp>
      <p:sp>
        <p:nvSpPr>
          <p:cNvPr id="31" name="Rectangle à coins arrondis 10">
            <a:extLst>
              <a:ext uri="{FF2B5EF4-FFF2-40B4-BE49-F238E27FC236}">
                <a16:creationId xmlns:a16="http://schemas.microsoft.com/office/drawing/2014/main" id="{F6D6F50F-6118-450C-860E-C8FADC32C1A1}"/>
              </a:ext>
            </a:extLst>
          </p:cNvPr>
          <p:cNvSpPr/>
          <p:nvPr/>
        </p:nvSpPr>
        <p:spPr>
          <a:xfrm>
            <a:off x="6517917" y="3085026"/>
            <a:ext cx="2093843" cy="405929"/>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cxnSp>
        <p:nvCxnSpPr>
          <p:cNvPr id="33" name="Connecteur droit 32">
            <a:extLst>
              <a:ext uri="{FF2B5EF4-FFF2-40B4-BE49-F238E27FC236}">
                <a16:creationId xmlns:a16="http://schemas.microsoft.com/office/drawing/2014/main" id="{8B0F5305-4EAE-4298-B72F-DEDBBE8AFD6C}"/>
              </a:ext>
            </a:extLst>
          </p:cNvPr>
          <p:cNvCxnSpPr/>
          <p:nvPr/>
        </p:nvCxnSpPr>
        <p:spPr>
          <a:xfrm flipV="1">
            <a:off x="5734651" y="3271239"/>
            <a:ext cx="752475" cy="288616"/>
          </a:xfrm>
          <a:prstGeom prst="line">
            <a:avLst/>
          </a:prstGeom>
          <a:ln w="19050">
            <a:solidFill>
              <a:srgbClr val="00707F"/>
            </a:solidFill>
          </a:ln>
          <a:effectLst/>
        </p:spPr>
        <p:style>
          <a:lnRef idx="2">
            <a:schemeClr val="accent1"/>
          </a:lnRef>
          <a:fillRef idx="0">
            <a:schemeClr val="accent1"/>
          </a:fillRef>
          <a:effectRef idx="1">
            <a:schemeClr val="accent1"/>
          </a:effectRef>
          <a:fontRef idx="minor">
            <a:schemeClr val="tx1"/>
          </a:fontRef>
        </p:style>
      </p:cxnSp>
      <p:sp>
        <p:nvSpPr>
          <p:cNvPr id="34" name="Rectangle à coins arrondis 5">
            <a:extLst>
              <a:ext uri="{FF2B5EF4-FFF2-40B4-BE49-F238E27FC236}">
                <a16:creationId xmlns:a16="http://schemas.microsoft.com/office/drawing/2014/main" id="{ADB72BD6-E055-4F5F-9CF8-10DB9B9FBEE6}"/>
              </a:ext>
            </a:extLst>
          </p:cNvPr>
          <p:cNvSpPr/>
          <p:nvPr/>
        </p:nvSpPr>
        <p:spPr>
          <a:xfrm>
            <a:off x="2988187" y="5754559"/>
            <a:ext cx="2743200" cy="21012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5" name="ZoneTexte 34">
            <a:extLst>
              <a:ext uri="{FF2B5EF4-FFF2-40B4-BE49-F238E27FC236}">
                <a16:creationId xmlns:a16="http://schemas.microsoft.com/office/drawing/2014/main" id="{AF3B2171-2E3F-45B9-97DB-2ECCF0EA5430}"/>
              </a:ext>
            </a:extLst>
          </p:cNvPr>
          <p:cNvSpPr txBox="1"/>
          <p:nvPr/>
        </p:nvSpPr>
        <p:spPr>
          <a:xfrm>
            <a:off x="6590826" y="4194233"/>
            <a:ext cx="2684196" cy="1077218"/>
          </a:xfrm>
          <a:prstGeom prst="rect">
            <a:avLst/>
          </a:prstGeom>
          <a:noFill/>
        </p:spPr>
        <p:txBody>
          <a:bodyPr wrap="none" rtlCol="0">
            <a:spAutoFit/>
          </a:bodyPr>
          <a:lstStyle/>
          <a:p>
            <a:pPr>
              <a:defRPr/>
            </a:pPr>
            <a:r>
              <a:rPr lang="en-US" sz="1600" dirty="0" err="1">
                <a:solidFill>
                  <a:prstClr val="black"/>
                </a:solidFill>
                <a:latin typeface="Calibri" panose="020F0502020204030204"/>
              </a:rPr>
              <a:t>Introduire</a:t>
            </a:r>
            <a:r>
              <a:rPr lang="en-US" sz="1600" dirty="0">
                <a:solidFill>
                  <a:prstClr val="black"/>
                </a:solidFill>
                <a:latin typeface="Calibri" panose="020F0502020204030204"/>
              </a:rPr>
              <a:t> </a:t>
            </a:r>
            <a:r>
              <a:rPr lang="en-US" sz="1600" dirty="0" err="1">
                <a:solidFill>
                  <a:prstClr val="black"/>
                </a:solidFill>
                <a:latin typeface="Calibri" panose="020F0502020204030204"/>
              </a:rPr>
              <a:t>manuellement</a:t>
            </a:r>
            <a:r>
              <a:rPr lang="en-US" sz="1600" dirty="0">
                <a:solidFill>
                  <a:prstClr val="black"/>
                </a:solidFill>
                <a:latin typeface="Calibri" panose="020F0502020204030204"/>
              </a:rPr>
              <a:t> </a:t>
            </a:r>
          </a:p>
          <a:p>
            <a:pPr>
              <a:defRPr/>
            </a:pPr>
            <a:r>
              <a:rPr lang="en-US" sz="1600" dirty="0">
                <a:solidFill>
                  <a:prstClr val="black"/>
                </a:solidFill>
                <a:latin typeface="Calibri" panose="020F0502020204030204"/>
              </a:rPr>
              <a:t>les </a:t>
            </a:r>
            <a:r>
              <a:rPr lang="en-US" sz="1600" dirty="0" err="1">
                <a:solidFill>
                  <a:prstClr val="black"/>
                </a:solidFill>
                <a:latin typeface="Calibri" panose="020F0502020204030204"/>
              </a:rPr>
              <a:t>éléments</a:t>
            </a:r>
            <a:r>
              <a:rPr lang="en-US" sz="1600" dirty="0">
                <a:solidFill>
                  <a:prstClr val="black"/>
                </a:solidFill>
                <a:latin typeface="Calibri" panose="020F0502020204030204"/>
              </a:rPr>
              <a:t> de description</a:t>
            </a:r>
          </a:p>
          <a:p>
            <a:pPr>
              <a:defRPr/>
            </a:pPr>
            <a:r>
              <a:rPr lang="en-US" sz="1600" dirty="0">
                <a:solidFill>
                  <a:prstClr val="black"/>
                </a:solidFill>
                <a:latin typeface="Calibri" panose="020F0502020204030204"/>
              </a:rPr>
              <a:t>du fascicule (un des </a:t>
            </a:r>
            <a:r>
              <a:rPr lang="en-US" sz="1600" dirty="0" err="1">
                <a:solidFill>
                  <a:prstClr val="black"/>
                </a:solidFill>
                <a:latin typeface="Calibri" panose="020F0502020204030204"/>
              </a:rPr>
              <a:t>éléments</a:t>
            </a:r>
            <a:endParaRPr lang="en-US" sz="1600" dirty="0">
              <a:solidFill>
                <a:prstClr val="black"/>
              </a:solidFill>
              <a:latin typeface="Calibri" panose="020F0502020204030204"/>
            </a:endParaRPr>
          </a:p>
          <a:p>
            <a:pPr>
              <a:defRPr/>
            </a:pPr>
            <a:r>
              <a:rPr lang="en-US" sz="1600" dirty="0" err="1">
                <a:solidFill>
                  <a:prstClr val="black"/>
                </a:solidFill>
                <a:latin typeface="Calibri" panose="020F0502020204030204"/>
              </a:rPr>
              <a:t>est</a:t>
            </a:r>
            <a:r>
              <a:rPr lang="en-US" sz="1600" dirty="0">
                <a:solidFill>
                  <a:prstClr val="black"/>
                </a:solidFill>
                <a:latin typeface="Calibri" panose="020F0502020204030204"/>
              </a:rPr>
              <a:t> </a:t>
            </a:r>
            <a:r>
              <a:rPr lang="en-US" sz="1600" dirty="0" err="1">
                <a:solidFill>
                  <a:prstClr val="black"/>
                </a:solidFill>
                <a:latin typeface="Calibri" panose="020F0502020204030204"/>
              </a:rPr>
              <a:t>obligatoire</a:t>
            </a:r>
            <a:r>
              <a:rPr lang="en-US" sz="1600" dirty="0">
                <a:solidFill>
                  <a:prstClr val="black"/>
                </a:solidFill>
                <a:latin typeface="Calibri" panose="020F0502020204030204"/>
              </a:rPr>
              <a:t>)</a:t>
            </a:r>
          </a:p>
        </p:txBody>
      </p:sp>
      <p:sp>
        <p:nvSpPr>
          <p:cNvPr id="37" name="Rectangle à coins arrondis 11">
            <a:extLst>
              <a:ext uri="{FF2B5EF4-FFF2-40B4-BE49-F238E27FC236}">
                <a16:creationId xmlns:a16="http://schemas.microsoft.com/office/drawing/2014/main" id="{08635F5F-60BB-4FD4-9A94-C3C98A372ABE}"/>
              </a:ext>
            </a:extLst>
          </p:cNvPr>
          <p:cNvSpPr/>
          <p:nvPr/>
        </p:nvSpPr>
        <p:spPr>
          <a:xfrm>
            <a:off x="6619701" y="4204867"/>
            <a:ext cx="2562399" cy="1077217"/>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cxnSp>
        <p:nvCxnSpPr>
          <p:cNvPr id="38" name="Connecteur droit 37">
            <a:extLst>
              <a:ext uri="{FF2B5EF4-FFF2-40B4-BE49-F238E27FC236}">
                <a16:creationId xmlns:a16="http://schemas.microsoft.com/office/drawing/2014/main" id="{C1BA431B-C9C9-4015-95A2-8F913E8ABB9B}"/>
              </a:ext>
            </a:extLst>
          </p:cNvPr>
          <p:cNvCxnSpPr>
            <a:cxnSpLocks/>
            <a:endCxn id="37" idx="1"/>
          </p:cNvCxnSpPr>
          <p:nvPr/>
        </p:nvCxnSpPr>
        <p:spPr>
          <a:xfrm flipV="1">
            <a:off x="6181726" y="4743475"/>
            <a:ext cx="437975" cy="180952"/>
          </a:xfrm>
          <a:prstGeom prst="line">
            <a:avLst/>
          </a:prstGeom>
          <a:ln w="19050">
            <a:solidFill>
              <a:srgbClr val="00707F"/>
            </a:solidFill>
          </a:ln>
          <a:effectLst/>
        </p:spPr>
        <p:style>
          <a:lnRef idx="2">
            <a:schemeClr val="accent1"/>
          </a:lnRef>
          <a:fillRef idx="0">
            <a:schemeClr val="accent1"/>
          </a:fillRef>
          <a:effectRef idx="1">
            <a:schemeClr val="accent1"/>
          </a:effectRef>
          <a:fontRef idx="minor">
            <a:schemeClr val="tx1"/>
          </a:fontRef>
        </p:style>
      </p:cxnSp>
      <p:sp>
        <p:nvSpPr>
          <p:cNvPr id="39" name="ZoneTexte 38">
            <a:extLst>
              <a:ext uri="{FF2B5EF4-FFF2-40B4-BE49-F238E27FC236}">
                <a16:creationId xmlns:a16="http://schemas.microsoft.com/office/drawing/2014/main" id="{687E37BB-4820-4441-88B0-6C3AA1652DBB}"/>
              </a:ext>
            </a:extLst>
          </p:cNvPr>
          <p:cNvSpPr txBox="1"/>
          <p:nvPr/>
        </p:nvSpPr>
        <p:spPr>
          <a:xfrm>
            <a:off x="6528310" y="5711899"/>
            <a:ext cx="1872564" cy="584775"/>
          </a:xfrm>
          <a:prstGeom prst="rect">
            <a:avLst/>
          </a:prstGeom>
          <a:noFill/>
        </p:spPr>
        <p:txBody>
          <a:bodyPr wrap="none" rtlCol="0">
            <a:spAutoFit/>
          </a:bodyPr>
          <a:lstStyle/>
          <a:p>
            <a:pPr>
              <a:defRPr/>
            </a:pPr>
            <a:r>
              <a:rPr lang="en-US" sz="1600" dirty="0" err="1">
                <a:solidFill>
                  <a:prstClr val="black"/>
                </a:solidFill>
                <a:latin typeface="Calibri" panose="020F0502020204030204"/>
              </a:rPr>
              <a:t>Introduire</a:t>
            </a:r>
            <a:r>
              <a:rPr lang="en-US" sz="1600" dirty="0">
                <a:solidFill>
                  <a:prstClr val="black"/>
                </a:solidFill>
                <a:latin typeface="Calibri" panose="020F0502020204030204"/>
              </a:rPr>
              <a:t>  les pages</a:t>
            </a:r>
          </a:p>
          <a:p>
            <a:pPr>
              <a:defRPr/>
            </a:pPr>
            <a:r>
              <a:rPr lang="en-US" sz="1600" dirty="0">
                <a:solidFill>
                  <a:prstClr val="black"/>
                </a:solidFill>
                <a:latin typeface="Calibri" panose="020F0502020204030204"/>
              </a:rPr>
              <a:t>à </a:t>
            </a:r>
            <a:r>
              <a:rPr lang="en-US" sz="1600" dirty="0" err="1">
                <a:solidFill>
                  <a:prstClr val="black"/>
                </a:solidFill>
                <a:latin typeface="Calibri" panose="020F0502020204030204"/>
              </a:rPr>
              <a:t>numériser</a:t>
            </a:r>
            <a:r>
              <a:rPr lang="en-US" sz="1600" dirty="0">
                <a:solidFill>
                  <a:prstClr val="black"/>
                </a:solidFill>
                <a:latin typeface="Calibri" panose="020F0502020204030204"/>
              </a:rPr>
              <a:t> </a:t>
            </a:r>
          </a:p>
        </p:txBody>
      </p:sp>
      <p:sp>
        <p:nvSpPr>
          <p:cNvPr id="40" name="Rectangle à coins arrondis 12">
            <a:extLst>
              <a:ext uri="{FF2B5EF4-FFF2-40B4-BE49-F238E27FC236}">
                <a16:creationId xmlns:a16="http://schemas.microsoft.com/office/drawing/2014/main" id="{462A37F0-43AD-4917-A39F-696FF9E2FB71}"/>
              </a:ext>
            </a:extLst>
          </p:cNvPr>
          <p:cNvSpPr/>
          <p:nvPr/>
        </p:nvSpPr>
        <p:spPr>
          <a:xfrm>
            <a:off x="6493387" y="5733160"/>
            <a:ext cx="1872564" cy="60266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cxnSp>
        <p:nvCxnSpPr>
          <p:cNvPr id="41" name="Connecteur droit 40">
            <a:extLst>
              <a:ext uri="{FF2B5EF4-FFF2-40B4-BE49-F238E27FC236}">
                <a16:creationId xmlns:a16="http://schemas.microsoft.com/office/drawing/2014/main" id="{FDECC43C-1870-4B66-A8FC-F8805B189C73}"/>
              </a:ext>
            </a:extLst>
          </p:cNvPr>
          <p:cNvCxnSpPr>
            <a:cxnSpLocks/>
            <a:endCxn id="40" idx="1"/>
          </p:cNvCxnSpPr>
          <p:nvPr/>
        </p:nvCxnSpPr>
        <p:spPr>
          <a:xfrm>
            <a:off x="5731387" y="5851246"/>
            <a:ext cx="762000" cy="183246"/>
          </a:xfrm>
          <a:prstGeom prst="line">
            <a:avLst/>
          </a:prstGeom>
          <a:ln w="19050">
            <a:solidFill>
              <a:srgbClr val="00707F"/>
            </a:solidFill>
          </a:ln>
          <a:effectLst/>
        </p:spPr>
        <p:style>
          <a:lnRef idx="2">
            <a:schemeClr val="accent1"/>
          </a:lnRef>
          <a:fillRef idx="0">
            <a:schemeClr val="accent1"/>
          </a:fillRef>
          <a:effectRef idx="1">
            <a:schemeClr val="accent1"/>
          </a:effectRef>
          <a:fontRef idx="minor">
            <a:schemeClr val="tx1"/>
          </a:fontRef>
        </p:style>
      </p:cxnSp>
      <p:sp>
        <p:nvSpPr>
          <p:cNvPr id="45" name="Rectangle à coins arrondis 9">
            <a:extLst>
              <a:ext uri="{FF2B5EF4-FFF2-40B4-BE49-F238E27FC236}">
                <a16:creationId xmlns:a16="http://schemas.microsoft.com/office/drawing/2014/main" id="{AAC166EC-2B98-44BC-83B0-4B03B1735543}"/>
              </a:ext>
            </a:extLst>
          </p:cNvPr>
          <p:cNvSpPr/>
          <p:nvPr/>
        </p:nvSpPr>
        <p:spPr>
          <a:xfrm>
            <a:off x="8887722" y="2097706"/>
            <a:ext cx="549496" cy="29082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46" name="Espace réservé du contenu 22">
            <a:extLst>
              <a:ext uri="{FF2B5EF4-FFF2-40B4-BE49-F238E27FC236}">
                <a16:creationId xmlns:a16="http://schemas.microsoft.com/office/drawing/2014/main" id="{477BA9FC-4EE8-4856-B36C-29DF2E8BB0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33566">
            <a:off x="8586048" y="2233971"/>
            <a:ext cx="431901" cy="674237"/>
          </a:xfrm>
          <a:prstGeom prst="rect">
            <a:avLst/>
          </a:prstGeom>
        </p:spPr>
      </p:pic>
    </p:spTree>
    <p:extLst>
      <p:ext uri="{BB962C8B-B14F-4D97-AF65-F5344CB8AC3E}">
        <p14:creationId xmlns:p14="http://schemas.microsoft.com/office/powerpoint/2010/main" val="350348465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a:t>Création</a:t>
            </a:r>
            <a:r>
              <a:rPr lang="en-US" dirty="0"/>
              <a:t> </a:t>
            </a:r>
            <a:r>
              <a:rPr lang="en-US" dirty="0" err="1"/>
              <a:t>d’une</a:t>
            </a:r>
            <a:r>
              <a:rPr lang="en-US" dirty="0"/>
              <a:t> </a:t>
            </a:r>
            <a:r>
              <a:rPr lang="en-US" i="1" dirty="0"/>
              <a:t>Digitization Request</a:t>
            </a:r>
            <a:r>
              <a:rPr lang="en-US" dirty="0"/>
              <a:t> </a:t>
            </a:r>
            <a:r>
              <a:rPr lang="en-US" dirty="0" err="1"/>
              <a:t>dans</a:t>
            </a:r>
            <a:r>
              <a:rPr lang="en-US" dirty="0"/>
              <a:t> </a:t>
            </a:r>
            <a:r>
              <a:rPr lang="en-US" i="1" dirty="0"/>
              <a:t>Alma</a:t>
            </a:r>
            <a:endParaRPr lang="en-US" dirty="0"/>
          </a:p>
        </p:txBody>
      </p:sp>
      <p:sp>
        <p:nvSpPr>
          <p:cNvPr id="3" name="Espace réservé du contenu 2"/>
          <p:cNvSpPr>
            <a:spLocks noGrp="1"/>
          </p:cNvSpPr>
          <p:nvPr>
            <p:ph idx="1"/>
          </p:nvPr>
        </p:nvSpPr>
        <p:spPr/>
        <p:txBody>
          <a:bodyPr/>
          <a:lstStyle/>
          <a:p>
            <a:r>
              <a:rPr lang="en-US" b="1" dirty="0"/>
              <a:t>Article dans un fascicule de </a:t>
            </a:r>
            <a:r>
              <a:rPr lang="en-US" b="1" dirty="0" err="1"/>
              <a:t>périodique</a:t>
            </a:r>
            <a:r>
              <a:rPr lang="en-US" b="1" dirty="0"/>
              <a:t> </a:t>
            </a:r>
            <a:r>
              <a:rPr lang="en-US" b="1" u="sng" dirty="0">
                <a:solidFill>
                  <a:srgbClr val="FF0000"/>
                </a:solidFill>
              </a:rPr>
              <a:t>non</a:t>
            </a:r>
            <a:r>
              <a:rPr lang="en-US" b="1" dirty="0"/>
              <a:t> </a:t>
            </a:r>
            <a:r>
              <a:rPr lang="en-US" b="1" dirty="0" err="1"/>
              <a:t>exemplarisé</a:t>
            </a:r>
            <a:endParaRPr lang="en-US" sz="1800" b="1" dirty="0"/>
          </a:p>
          <a:p>
            <a:pPr lvl="1"/>
            <a:r>
              <a:rPr lang="en-US" b="1" dirty="0"/>
              <a:t>Cas </a:t>
            </a:r>
            <a:r>
              <a:rPr lang="en-US" b="1" dirty="0" err="1"/>
              <a:t>où</a:t>
            </a:r>
            <a:r>
              <a:rPr lang="en-US" b="1" dirty="0"/>
              <a:t> </a:t>
            </a:r>
            <a:r>
              <a:rPr lang="en-US" b="1" dirty="0" err="1">
                <a:solidFill>
                  <a:srgbClr val="FF0000"/>
                </a:solidFill>
              </a:rPr>
              <a:t>aucun</a:t>
            </a:r>
            <a:r>
              <a:rPr lang="en-US" b="1" dirty="0"/>
              <a:t> fascicule </a:t>
            </a:r>
            <a:r>
              <a:rPr lang="en-US" b="1" dirty="0" err="1"/>
              <a:t>n’est</a:t>
            </a:r>
            <a:r>
              <a:rPr lang="en-US" b="1" dirty="0"/>
              <a:t> </a:t>
            </a:r>
            <a:r>
              <a:rPr lang="en-US" b="1" dirty="0" err="1"/>
              <a:t>exemplarisé</a:t>
            </a:r>
            <a:endParaRPr lang="en-US" sz="2000" b="1" dirty="0"/>
          </a:p>
          <a:p>
            <a:pPr lvl="2"/>
            <a:r>
              <a:rPr lang="en-US" dirty="0" err="1"/>
              <a:t>Effectuer</a:t>
            </a:r>
            <a:r>
              <a:rPr lang="en-US" dirty="0"/>
              <a:t> </a:t>
            </a:r>
            <a:r>
              <a:rPr lang="en-US" dirty="0" err="1"/>
              <a:t>une</a:t>
            </a:r>
            <a:r>
              <a:rPr lang="en-US" dirty="0"/>
              <a:t> recherche dans le </a:t>
            </a:r>
            <a:r>
              <a:rPr lang="en-US" i="1" dirty="0"/>
              <a:t>Repository Search </a:t>
            </a:r>
            <a:r>
              <a:rPr lang="en-US" dirty="0"/>
              <a:t>(sur le </a:t>
            </a:r>
            <a:r>
              <a:rPr lang="en-US" dirty="0" err="1"/>
              <a:t>titre</a:t>
            </a:r>
            <a:r>
              <a:rPr lang="en-US" dirty="0"/>
              <a:t> de </a:t>
            </a:r>
            <a:r>
              <a:rPr lang="en-US" dirty="0" err="1"/>
              <a:t>périodique</a:t>
            </a:r>
            <a:r>
              <a:rPr lang="en-US" dirty="0"/>
              <a:t>)</a:t>
            </a:r>
            <a:r>
              <a:rPr lang="en-US" i="1" dirty="0"/>
              <a:t> </a:t>
            </a:r>
            <a:r>
              <a:rPr lang="en-US" dirty="0" err="1"/>
              <a:t>en</a:t>
            </a:r>
            <a:r>
              <a:rPr lang="en-US" i="1" dirty="0"/>
              <a:t> </a:t>
            </a:r>
            <a:r>
              <a:rPr lang="en-US" i="1" u="sng" dirty="0"/>
              <a:t>Physical Titles</a:t>
            </a:r>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153</a:t>
            </a:fld>
            <a:endParaRPr lang="fr-FR" dirty="0">
              <a:solidFill>
                <a:prstClr val="black">
                  <a:tint val="75000"/>
                </a:prstClr>
              </a:solidFill>
              <a:latin typeface="Calibri" panose="020F0502020204030204"/>
              <a:ea typeface="Source Sans Pro" panose="020B0503030403020204" pitchFamily="34" charset="0"/>
            </a:endParaRPr>
          </a:p>
        </p:txBody>
      </p:sp>
      <p:pic>
        <p:nvPicPr>
          <p:cNvPr id="6" name="Image 5">
            <a:extLst>
              <a:ext uri="{FF2B5EF4-FFF2-40B4-BE49-F238E27FC236}">
                <a16:creationId xmlns:a16="http://schemas.microsoft.com/office/drawing/2014/main" id="{61CBABA5-CDCD-24A5-80C8-5C143D2497FF}"/>
              </a:ext>
            </a:extLst>
          </p:cNvPr>
          <p:cNvPicPr>
            <a:picLocks noChangeAspect="1"/>
          </p:cNvPicPr>
          <p:nvPr/>
        </p:nvPicPr>
        <p:blipFill>
          <a:blip r:embed="rId2"/>
          <a:stretch>
            <a:fillRect/>
          </a:stretch>
        </p:blipFill>
        <p:spPr>
          <a:xfrm>
            <a:off x="1022499" y="2386512"/>
            <a:ext cx="10147001" cy="3824531"/>
          </a:xfrm>
          <a:prstGeom prst="rect">
            <a:avLst/>
          </a:prstGeom>
          <a:ln>
            <a:solidFill>
              <a:schemeClr val="tx1"/>
            </a:solidFill>
          </a:ln>
        </p:spPr>
      </p:pic>
      <p:sp>
        <p:nvSpPr>
          <p:cNvPr id="10" name="Rectangle à coins arrondis 9"/>
          <p:cNvSpPr/>
          <p:nvPr/>
        </p:nvSpPr>
        <p:spPr>
          <a:xfrm>
            <a:off x="1321099" y="2326923"/>
            <a:ext cx="869651" cy="454377"/>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Rectangle à coins arrondis 10"/>
          <p:cNvSpPr/>
          <p:nvPr/>
        </p:nvSpPr>
        <p:spPr>
          <a:xfrm>
            <a:off x="10200785" y="3763264"/>
            <a:ext cx="504825" cy="22860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2" name="Espace réservé du contenu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33566">
            <a:off x="9880059" y="3832809"/>
            <a:ext cx="431901" cy="674237"/>
          </a:xfrm>
          <a:prstGeom prst="rect">
            <a:avLst/>
          </a:prstGeom>
        </p:spPr>
      </p:pic>
    </p:spTree>
    <p:extLst>
      <p:ext uri="{BB962C8B-B14F-4D97-AF65-F5344CB8AC3E}">
        <p14:creationId xmlns:p14="http://schemas.microsoft.com/office/powerpoint/2010/main" val="255866599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Une image contenant table&#10;&#10;Description générée automatiquement">
            <a:extLst>
              <a:ext uri="{FF2B5EF4-FFF2-40B4-BE49-F238E27FC236}">
                <a16:creationId xmlns:a16="http://schemas.microsoft.com/office/drawing/2014/main" id="{D56E3B7D-907E-893F-C457-8A8717EDFEC2}"/>
              </a:ext>
            </a:extLst>
          </p:cNvPr>
          <p:cNvPicPr>
            <a:picLocks noChangeAspect="1"/>
          </p:cNvPicPr>
          <p:nvPr/>
        </p:nvPicPr>
        <p:blipFill>
          <a:blip r:embed="rId3"/>
          <a:stretch>
            <a:fillRect/>
          </a:stretch>
        </p:blipFill>
        <p:spPr>
          <a:xfrm>
            <a:off x="2690541" y="1787506"/>
            <a:ext cx="6810917" cy="4453758"/>
          </a:xfrm>
          <a:prstGeom prst="rect">
            <a:avLst/>
          </a:prstGeom>
          <a:ln>
            <a:solidFill>
              <a:schemeClr val="tx1"/>
            </a:solidFill>
          </a:ln>
        </p:spPr>
      </p:pic>
      <p:sp>
        <p:nvSpPr>
          <p:cNvPr id="2" name="Titre 1"/>
          <p:cNvSpPr>
            <a:spLocks noGrp="1"/>
          </p:cNvSpPr>
          <p:nvPr>
            <p:ph type="title"/>
          </p:nvPr>
        </p:nvSpPr>
        <p:spPr/>
        <p:txBody>
          <a:bodyPr/>
          <a:lstStyle/>
          <a:p>
            <a:r>
              <a:rPr lang="en-US" dirty="0" err="1"/>
              <a:t>Création</a:t>
            </a:r>
            <a:r>
              <a:rPr lang="en-US" dirty="0"/>
              <a:t> </a:t>
            </a:r>
            <a:r>
              <a:rPr lang="en-US" dirty="0" err="1"/>
              <a:t>d’une</a:t>
            </a:r>
            <a:r>
              <a:rPr lang="en-US" dirty="0"/>
              <a:t> </a:t>
            </a:r>
            <a:r>
              <a:rPr lang="en-US" i="1" dirty="0"/>
              <a:t>Digitization Request</a:t>
            </a:r>
            <a:r>
              <a:rPr lang="en-US" dirty="0"/>
              <a:t> </a:t>
            </a:r>
            <a:r>
              <a:rPr lang="en-US" dirty="0" err="1"/>
              <a:t>dans</a:t>
            </a:r>
            <a:r>
              <a:rPr lang="en-US" dirty="0"/>
              <a:t> </a:t>
            </a:r>
            <a:r>
              <a:rPr lang="en-US" i="1" dirty="0"/>
              <a:t>Alma</a:t>
            </a:r>
            <a:endParaRPr lang="en-US" dirty="0"/>
          </a:p>
        </p:txBody>
      </p:sp>
      <p:sp>
        <p:nvSpPr>
          <p:cNvPr id="3" name="Espace réservé du contenu 2"/>
          <p:cNvSpPr>
            <a:spLocks noGrp="1"/>
          </p:cNvSpPr>
          <p:nvPr>
            <p:ph idx="1"/>
          </p:nvPr>
        </p:nvSpPr>
        <p:spPr/>
        <p:txBody>
          <a:bodyPr/>
          <a:lstStyle/>
          <a:p>
            <a:r>
              <a:rPr lang="en-US" dirty="0" err="1"/>
              <a:t>Sélectionner</a:t>
            </a:r>
            <a:r>
              <a:rPr lang="en-US" dirty="0"/>
              <a:t> </a:t>
            </a:r>
            <a:r>
              <a:rPr lang="en-US" i="1" dirty="0"/>
              <a:t>General digitization request </a:t>
            </a:r>
            <a:r>
              <a:rPr lang="en-US" dirty="0"/>
              <a:t>et</a:t>
            </a:r>
            <a:r>
              <a:rPr lang="en-US" i="1" dirty="0"/>
              <a:t> </a:t>
            </a:r>
            <a:r>
              <a:rPr lang="en-US" dirty="0" err="1"/>
              <a:t>compléter</a:t>
            </a:r>
            <a:r>
              <a:rPr lang="en-US" dirty="0"/>
              <a:t> le </a:t>
            </a:r>
            <a:r>
              <a:rPr lang="en-US" dirty="0" err="1"/>
              <a:t>formulaire</a:t>
            </a:r>
            <a:r>
              <a:rPr lang="en-US" dirty="0"/>
              <a:t> de la </a:t>
            </a:r>
            <a:r>
              <a:rPr lang="en-US" dirty="0" err="1"/>
              <a:t>demande</a:t>
            </a:r>
            <a:endParaRPr lang="en-US" dirty="0"/>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154</a:t>
            </a:fld>
            <a:endParaRPr lang="fr-FR" dirty="0">
              <a:solidFill>
                <a:prstClr val="black">
                  <a:tint val="75000"/>
                </a:prstClr>
              </a:solidFill>
              <a:latin typeface="Calibri" panose="020F0502020204030204"/>
              <a:ea typeface="Source Sans Pro" panose="020B0503030403020204" pitchFamily="34" charset="0"/>
            </a:endParaRPr>
          </a:p>
        </p:txBody>
      </p:sp>
      <p:sp>
        <p:nvSpPr>
          <p:cNvPr id="22" name="Rectangle à coins arrondis 23">
            <a:extLst>
              <a:ext uri="{FF2B5EF4-FFF2-40B4-BE49-F238E27FC236}">
                <a16:creationId xmlns:a16="http://schemas.microsoft.com/office/drawing/2014/main" id="{9103F38A-C3EF-44A6-A437-8922AADEC85B}"/>
              </a:ext>
            </a:extLst>
          </p:cNvPr>
          <p:cNvSpPr/>
          <p:nvPr/>
        </p:nvSpPr>
        <p:spPr>
          <a:xfrm>
            <a:off x="3086986" y="2949872"/>
            <a:ext cx="2562660" cy="187842"/>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3" name="Rectangle à coins arrondis 28">
            <a:extLst>
              <a:ext uri="{FF2B5EF4-FFF2-40B4-BE49-F238E27FC236}">
                <a16:creationId xmlns:a16="http://schemas.microsoft.com/office/drawing/2014/main" id="{07F0FC3B-AA44-4093-9331-D8A953083F5F}"/>
              </a:ext>
            </a:extLst>
          </p:cNvPr>
          <p:cNvSpPr/>
          <p:nvPr/>
        </p:nvSpPr>
        <p:spPr>
          <a:xfrm>
            <a:off x="2830694" y="3889938"/>
            <a:ext cx="2914651" cy="927497"/>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5" name="Rectangle à coins arrondis 27">
            <a:extLst>
              <a:ext uri="{FF2B5EF4-FFF2-40B4-BE49-F238E27FC236}">
                <a16:creationId xmlns:a16="http://schemas.microsoft.com/office/drawing/2014/main" id="{0353533E-5A78-4513-A6F6-2B2BC2939406}"/>
              </a:ext>
            </a:extLst>
          </p:cNvPr>
          <p:cNvSpPr/>
          <p:nvPr/>
        </p:nvSpPr>
        <p:spPr>
          <a:xfrm>
            <a:off x="2830694" y="5297785"/>
            <a:ext cx="2914650" cy="267494"/>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6" name="ZoneTexte 25">
            <a:extLst>
              <a:ext uri="{FF2B5EF4-FFF2-40B4-BE49-F238E27FC236}">
                <a16:creationId xmlns:a16="http://schemas.microsoft.com/office/drawing/2014/main" id="{4552FFD4-0E21-494E-9FD3-EB2E39DD3E75}"/>
              </a:ext>
            </a:extLst>
          </p:cNvPr>
          <p:cNvSpPr txBox="1"/>
          <p:nvPr/>
        </p:nvSpPr>
        <p:spPr>
          <a:xfrm>
            <a:off x="6531568" y="2738805"/>
            <a:ext cx="2093843" cy="338554"/>
          </a:xfrm>
          <a:prstGeom prst="rect">
            <a:avLst/>
          </a:prstGeom>
          <a:noFill/>
        </p:spPr>
        <p:txBody>
          <a:bodyPr wrap="none" rtlCol="0">
            <a:spAutoFit/>
          </a:bodyPr>
          <a:lstStyle/>
          <a:p>
            <a:pPr>
              <a:defRPr/>
            </a:pPr>
            <a:r>
              <a:rPr lang="en-US" sz="1600" dirty="0" err="1">
                <a:solidFill>
                  <a:prstClr val="black"/>
                </a:solidFill>
                <a:latin typeface="Calibri" panose="020F0502020204030204"/>
              </a:rPr>
              <a:t>Sélectionner</a:t>
            </a:r>
            <a:r>
              <a:rPr lang="en-US" sz="1600" dirty="0">
                <a:solidFill>
                  <a:prstClr val="black"/>
                </a:solidFill>
                <a:latin typeface="Calibri" panose="020F0502020204030204"/>
              </a:rPr>
              <a:t> le holding</a:t>
            </a:r>
          </a:p>
        </p:txBody>
      </p:sp>
      <p:sp>
        <p:nvSpPr>
          <p:cNvPr id="27" name="Rectangle à coins arrondis 10">
            <a:extLst>
              <a:ext uri="{FF2B5EF4-FFF2-40B4-BE49-F238E27FC236}">
                <a16:creationId xmlns:a16="http://schemas.microsoft.com/office/drawing/2014/main" id="{F21E4BA5-CEAF-4A47-A84A-2F5446812E50}"/>
              </a:ext>
            </a:extLst>
          </p:cNvPr>
          <p:cNvSpPr/>
          <p:nvPr/>
        </p:nvSpPr>
        <p:spPr>
          <a:xfrm>
            <a:off x="6560443" y="2738806"/>
            <a:ext cx="2093843" cy="405929"/>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cxnSp>
        <p:nvCxnSpPr>
          <p:cNvPr id="41" name="Connecteur droit 40">
            <a:extLst>
              <a:ext uri="{FF2B5EF4-FFF2-40B4-BE49-F238E27FC236}">
                <a16:creationId xmlns:a16="http://schemas.microsoft.com/office/drawing/2014/main" id="{0600191B-69B8-4F52-8D33-AF80D1A4789C}"/>
              </a:ext>
            </a:extLst>
          </p:cNvPr>
          <p:cNvCxnSpPr>
            <a:cxnSpLocks/>
            <a:stCxn id="22" idx="3"/>
            <a:endCxn id="27" idx="1"/>
          </p:cNvCxnSpPr>
          <p:nvPr/>
        </p:nvCxnSpPr>
        <p:spPr>
          <a:xfrm flipV="1">
            <a:off x="5649646" y="2941771"/>
            <a:ext cx="910796" cy="102023"/>
          </a:xfrm>
          <a:prstGeom prst="line">
            <a:avLst/>
          </a:prstGeom>
          <a:ln w="19050">
            <a:solidFill>
              <a:srgbClr val="00707F"/>
            </a:solidFill>
          </a:ln>
          <a:effectLst/>
        </p:spPr>
        <p:style>
          <a:lnRef idx="2">
            <a:schemeClr val="accent1"/>
          </a:lnRef>
          <a:fillRef idx="0">
            <a:schemeClr val="accent1"/>
          </a:fillRef>
          <a:effectRef idx="1">
            <a:schemeClr val="accent1"/>
          </a:effectRef>
          <a:fontRef idx="minor">
            <a:schemeClr val="tx1"/>
          </a:fontRef>
        </p:style>
      </p:cxnSp>
      <p:sp>
        <p:nvSpPr>
          <p:cNvPr id="42" name="ZoneTexte 41">
            <a:extLst>
              <a:ext uri="{FF2B5EF4-FFF2-40B4-BE49-F238E27FC236}">
                <a16:creationId xmlns:a16="http://schemas.microsoft.com/office/drawing/2014/main" id="{FA6BE177-A632-44A4-9CB2-BB24250A7C6B}"/>
              </a:ext>
            </a:extLst>
          </p:cNvPr>
          <p:cNvSpPr txBox="1"/>
          <p:nvPr/>
        </p:nvSpPr>
        <p:spPr>
          <a:xfrm>
            <a:off x="6516394" y="3858642"/>
            <a:ext cx="2684196" cy="1077218"/>
          </a:xfrm>
          <a:prstGeom prst="rect">
            <a:avLst/>
          </a:prstGeom>
          <a:noFill/>
        </p:spPr>
        <p:txBody>
          <a:bodyPr wrap="none" rtlCol="0">
            <a:spAutoFit/>
          </a:bodyPr>
          <a:lstStyle/>
          <a:p>
            <a:pPr>
              <a:defRPr/>
            </a:pPr>
            <a:r>
              <a:rPr lang="en-US" sz="1600" dirty="0" err="1">
                <a:solidFill>
                  <a:prstClr val="black"/>
                </a:solidFill>
                <a:latin typeface="Calibri" panose="020F0502020204030204"/>
              </a:rPr>
              <a:t>Introduire</a:t>
            </a:r>
            <a:r>
              <a:rPr lang="en-US" sz="1600" dirty="0">
                <a:solidFill>
                  <a:prstClr val="black"/>
                </a:solidFill>
                <a:latin typeface="Calibri" panose="020F0502020204030204"/>
              </a:rPr>
              <a:t> </a:t>
            </a:r>
            <a:r>
              <a:rPr lang="en-US" sz="1600" dirty="0" err="1">
                <a:solidFill>
                  <a:prstClr val="black"/>
                </a:solidFill>
                <a:latin typeface="Calibri" panose="020F0502020204030204"/>
              </a:rPr>
              <a:t>manuellement</a:t>
            </a:r>
            <a:r>
              <a:rPr lang="en-US" sz="1600" dirty="0">
                <a:solidFill>
                  <a:prstClr val="black"/>
                </a:solidFill>
                <a:latin typeface="Calibri" panose="020F0502020204030204"/>
              </a:rPr>
              <a:t> </a:t>
            </a:r>
          </a:p>
          <a:p>
            <a:pPr>
              <a:defRPr/>
            </a:pPr>
            <a:r>
              <a:rPr lang="en-US" sz="1600" dirty="0">
                <a:solidFill>
                  <a:prstClr val="black"/>
                </a:solidFill>
                <a:latin typeface="Calibri" panose="020F0502020204030204"/>
              </a:rPr>
              <a:t>les </a:t>
            </a:r>
            <a:r>
              <a:rPr lang="en-US" sz="1600" dirty="0" err="1">
                <a:solidFill>
                  <a:prstClr val="black"/>
                </a:solidFill>
                <a:latin typeface="Calibri" panose="020F0502020204030204"/>
              </a:rPr>
              <a:t>éléments</a:t>
            </a:r>
            <a:r>
              <a:rPr lang="en-US" sz="1600" dirty="0">
                <a:solidFill>
                  <a:prstClr val="black"/>
                </a:solidFill>
                <a:latin typeface="Calibri" panose="020F0502020204030204"/>
              </a:rPr>
              <a:t> de description</a:t>
            </a:r>
          </a:p>
          <a:p>
            <a:pPr>
              <a:defRPr/>
            </a:pPr>
            <a:r>
              <a:rPr lang="en-US" sz="1600" dirty="0">
                <a:solidFill>
                  <a:prstClr val="black"/>
                </a:solidFill>
                <a:latin typeface="Calibri" panose="020F0502020204030204"/>
              </a:rPr>
              <a:t>du fascicule (un des </a:t>
            </a:r>
            <a:r>
              <a:rPr lang="en-US" sz="1600" dirty="0" err="1">
                <a:solidFill>
                  <a:prstClr val="black"/>
                </a:solidFill>
                <a:latin typeface="Calibri" panose="020F0502020204030204"/>
              </a:rPr>
              <a:t>éléments</a:t>
            </a:r>
            <a:endParaRPr lang="en-US" sz="1600" dirty="0">
              <a:solidFill>
                <a:prstClr val="black"/>
              </a:solidFill>
              <a:latin typeface="Calibri" panose="020F0502020204030204"/>
            </a:endParaRPr>
          </a:p>
          <a:p>
            <a:pPr>
              <a:defRPr/>
            </a:pPr>
            <a:r>
              <a:rPr lang="en-US" sz="1600" dirty="0" err="1">
                <a:solidFill>
                  <a:prstClr val="black"/>
                </a:solidFill>
                <a:latin typeface="Calibri" panose="020F0502020204030204"/>
              </a:rPr>
              <a:t>est</a:t>
            </a:r>
            <a:r>
              <a:rPr lang="en-US" sz="1600" dirty="0">
                <a:solidFill>
                  <a:prstClr val="black"/>
                </a:solidFill>
                <a:latin typeface="Calibri" panose="020F0502020204030204"/>
              </a:rPr>
              <a:t> </a:t>
            </a:r>
            <a:r>
              <a:rPr lang="en-US" sz="1600" dirty="0" err="1">
                <a:solidFill>
                  <a:prstClr val="black"/>
                </a:solidFill>
                <a:latin typeface="Calibri" panose="020F0502020204030204"/>
              </a:rPr>
              <a:t>obligatoire</a:t>
            </a:r>
            <a:r>
              <a:rPr lang="en-US" sz="1600" dirty="0">
                <a:solidFill>
                  <a:prstClr val="black"/>
                </a:solidFill>
                <a:latin typeface="Calibri" panose="020F0502020204030204"/>
              </a:rPr>
              <a:t>)</a:t>
            </a:r>
          </a:p>
        </p:txBody>
      </p:sp>
      <p:cxnSp>
        <p:nvCxnSpPr>
          <p:cNvPr id="43" name="Connecteur droit 42">
            <a:extLst>
              <a:ext uri="{FF2B5EF4-FFF2-40B4-BE49-F238E27FC236}">
                <a16:creationId xmlns:a16="http://schemas.microsoft.com/office/drawing/2014/main" id="{8D481AF4-27D6-4289-81CD-87EA7059BBA2}"/>
              </a:ext>
            </a:extLst>
          </p:cNvPr>
          <p:cNvCxnSpPr>
            <a:cxnSpLocks/>
          </p:cNvCxnSpPr>
          <p:nvPr/>
        </p:nvCxnSpPr>
        <p:spPr>
          <a:xfrm flipV="1">
            <a:off x="5745344" y="4397252"/>
            <a:ext cx="799925" cy="95225"/>
          </a:xfrm>
          <a:prstGeom prst="line">
            <a:avLst/>
          </a:prstGeom>
          <a:ln w="19050">
            <a:solidFill>
              <a:srgbClr val="00707F"/>
            </a:solidFill>
          </a:ln>
          <a:effectLst/>
        </p:spPr>
        <p:style>
          <a:lnRef idx="2">
            <a:schemeClr val="accent1"/>
          </a:lnRef>
          <a:fillRef idx="0">
            <a:schemeClr val="accent1"/>
          </a:fillRef>
          <a:effectRef idx="1">
            <a:schemeClr val="accent1"/>
          </a:effectRef>
          <a:fontRef idx="minor">
            <a:schemeClr val="tx1"/>
          </a:fontRef>
        </p:style>
      </p:cxnSp>
      <p:sp>
        <p:nvSpPr>
          <p:cNvPr id="44" name="ZoneTexte 43">
            <a:extLst>
              <a:ext uri="{FF2B5EF4-FFF2-40B4-BE49-F238E27FC236}">
                <a16:creationId xmlns:a16="http://schemas.microsoft.com/office/drawing/2014/main" id="{89288D36-C7C5-4FB6-AEBF-3CB5BFC00886}"/>
              </a:ext>
            </a:extLst>
          </p:cNvPr>
          <p:cNvSpPr txBox="1"/>
          <p:nvPr/>
        </p:nvSpPr>
        <p:spPr>
          <a:xfrm>
            <a:off x="6560442" y="5323143"/>
            <a:ext cx="1893596" cy="584775"/>
          </a:xfrm>
          <a:prstGeom prst="rect">
            <a:avLst/>
          </a:prstGeom>
          <a:noFill/>
        </p:spPr>
        <p:txBody>
          <a:bodyPr wrap="square" rtlCol="0">
            <a:spAutoFit/>
          </a:bodyPr>
          <a:lstStyle/>
          <a:p>
            <a:pPr>
              <a:defRPr/>
            </a:pPr>
            <a:r>
              <a:rPr lang="en-US" sz="1600" dirty="0" err="1">
                <a:solidFill>
                  <a:prstClr val="black"/>
                </a:solidFill>
                <a:latin typeface="Calibri" panose="020F0502020204030204"/>
              </a:rPr>
              <a:t>Introduire</a:t>
            </a:r>
            <a:r>
              <a:rPr lang="en-US" sz="1600" dirty="0">
                <a:solidFill>
                  <a:prstClr val="black"/>
                </a:solidFill>
                <a:latin typeface="Calibri" panose="020F0502020204030204"/>
              </a:rPr>
              <a:t>  les pages</a:t>
            </a:r>
          </a:p>
          <a:p>
            <a:pPr>
              <a:defRPr/>
            </a:pPr>
            <a:r>
              <a:rPr lang="en-US" sz="1600" dirty="0">
                <a:solidFill>
                  <a:prstClr val="black"/>
                </a:solidFill>
                <a:latin typeface="Calibri" panose="020F0502020204030204"/>
              </a:rPr>
              <a:t>à </a:t>
            </a:r>
            <a:r>
              <a:rPr lang="en-US" sz="1600" dirty="0" err="1">
                <a:solidFill>
                  <a:prstClr val="black"/>
                </a:solidFill>
                <a:latin typeface="Calibri" panose="020F0502020204030204"/>
              </a:rPr>
              <a:t>numériser</a:t>
            </a:r>
            <a:r>
              <a:rPr lang="en-US" sz="1600" dirty="0">
                <a:solidFill>
                  <a:prstClr val="black"/>
                </a:solidFill>
                <a:latin typeface="Calibri" panose="020F0502020204030204"/>
              </a:rPr>
              <a:t> </a:t>
            </a:r>
          </a:p>
        </p:txBody>
      </p:sp>
      <p:cxnSp>
        <p:nvCxnSpPr>
          <p:cNvPr id="45" name="Connecteur droit 44">
            <a:extLst>
              <a:ext uri="{FF2B5EF4-FFF2-40B4-BE49-F238E27FC236}">
                <a16:creationId xmlns:a16="http://schemas.microsoft.com/office/drawing/2014/main" id="{91484C0A-A892-4ABA-AA73-28677BFF45D3}"/>
              </a:ext>
            </a:extLst>
          </p:cNvPr>
          <p:cNvCxnSpPr>
            <a:cxnSpLocks/>
            <a:stCxn id="25" idx="3"/>
          </p:cNvCxnSpPr>
          <p:nvPr/>
        </p:nvCxnSpPr>
        <p:spPr>
          <a:xfrm>
            <a:off x="5745345" y="5431533"/>
            <a:ext cx="865005" cy="235475"/>
          </a:xfrm>
          <a:prstGeom prst="line">
            <a:avLst/>
          </a:prstGeom>
          <a:ln w="19050">
            <a:solidFill>
              <a:srgbClr val="00707F"/>
            </a:solidFill>
          </a:ln>
          <a:effectLst/>
        </p:spPr>
        <p:style>
          <a:lnRef idx="2">
            <a:schemeClr val="accent1"/>
          </a:lnRef>
          <a:fillRef idx="0">
            <a:schemeClr val="accent1"/>
          </a:fillRef>
          <a:effectRef idx="1">
            <a:schemeClr val="accent1"/>
          </a:effectRef>
          <a:fontRef idx="minor">
            <a:schemeClr val="tx1"/>
          </a:fontRef>
        </p:style>
      </p:cxnSp>
      <p:sp>
        <p:nvSpPr>
          <p:cNvPr id="46" name="Rectangle à coins arrondis 11">
            <a:extLst>
              <a:ext uri="{FF2B5EF4-FFF2-40B4-BE49-F238E27FC236}">
                <a16:creationId xmlns:a16="http://schemas.microsoft.com/office/drawing/2014/main" id="{55AE25FF-9413-45E0-863D-46074FCE8175}"/>
              </a:ext>
            </a:extLst>
          </p:cNvPr>
          <p:cNvSpPr/>
          <p:nvPr/>
        </p:nvSpPr>
        <p:spPr>
          <a:xfrm>
            <a:off x="6545269" y="3858643"/>
            <a:ext cx="2562399" cy="1077217"/>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48" name="Rectangle à coins arrondis 12">
            <a:extLst>
              <a:ext uri="{FF2B5EF4-FFF2-40B4-BE49-F238E27FC236}">
                <a16:creationId xmlns:a16="http://schemas.microsoft.com/office/drawing/2014/main" id="{CFFC5CFB-772A-4B2D-827A-B23662722315}"/>
              </a:ext>
            </a:extLst>
          </p:cNvPr>
          <p:cNvSpPr/>
          <p:nvPr/>
        </p:nvSpPr>
        <p:spPr>
          <a:xfrm>
            <a:off x="6610349" y="5323143"/>
            <a:ext cx="1872564" cy="60266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49" name="Rectangle à coins arrondis 38">
            <a:extLst>
              <a:ext uri="{FF2B5EF4-FFF2-40B4-BE49-F238E27FC236}">
                <a16:creationId xmlns:a16="http://schemas.microsoft.com/office/drawing/2014/main" id="{B5A235F9-14C6-4463-A993-5F15A9742A3C}"/>
              </a:ext>
            </a:extLst>
          </p:cNvPr>
          <p:cNvSpPr/>
          <p:nvPr/>
        </p:nvSpPr>
        <p:spPr>
          <a:xfrm>
            <a:off x="8925041" y="1808772"/>
            <a:ext cx="565948" cy="30942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50" name="Espace réservé du contenu 22">
            <a:extLst>
              <a:ext uri="{FF2B5EF4-FFF2-40B4-BE49-F238E27FC236}">
                <a16:creationId xmlns:a16="http://schemas.microsoft.com/office/drawing/2014/main" id="{5F6F687C-2F36-4276-9F45-0E03470FA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33566">
            <a:off x="8634824" y="1963637"/>
            <a:ext cx="431901" cy="674237"/>
          </a:xfrm>
          <a:prstGeom prst="rect">
            <a:avLst/>
          </a:prstGeom>
        </p:spPr>
      </p:pic>
    </p:spTree>
    <p:extLst>
      <p:ext uri="{BB962C8B-B14F-4D97-AF65-F5344CB8AC3E}">
        <p14:creationId xmlns:p14="http://schemas.microsoft.com/office/powerpoint/2010/main" val="177074785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2197493-2281-5570-AEE7-53B60BE7CD7B}"/>
              </a:ext>
            </a:extLst>
          </p:cNvPr>
          <p:cNvPicPr>
            <a:picLocks noChangeAspect="1"/>
          </p:cNvPicPr>
          <p:nvPr/>
        </p:nvPicPr>
        <p:blipFill>
          <a:blip r:embed="rId3"/>
          <a:stretch>
            <a:fillRect/>
          </a:stretch>
        </p:blipFill>
        <p:spPr>
          <a:xfrm>
            <a:off x="1788042" y="1998550"/>
            <a:ext cx="5505094" cy="2560636"/>
          </a:xfrm>
          <a:prstGeom prst="rect">
            <a:avLst/>
          </a:prstGeom>
          <a:ln>
            <a:solidFill>
              <a:schemeClr val="tx1"/>
            </a:solidFill>
          </a:ln>
        </p:spPr>
      </p:pic>
      <p:sp>
        <p:nvSpPr>
          <p:cNvPr id="2" name="Titre 1"/>
          <p:cNvSpPr>
            <a:spLocks noGrp="1"/>
          </p:cNvSpPr>
          <p:nvPr>
            <p:ph type="title"/>
          </p:nvPr>
        </p:nvSpPr>
        <p:spPr/>
        <p:txBody>
          <a:bodyPr/>
          <a:lstStyle/>
          <a:p>
            <a:r>
              <a:rPr lang="en-US" sz="3200" dirty="0" err="1"/>
              <a:t>Création</a:t>
            </a:r>
            <a:r>
              <a:rPr lang="en-US" sz="3200" dirty="0"/>
              <a:t> </a:t>
            </a:r>
            <a:r>
              <a:rPr lang="en-US" sz="3200" dirty="0" err="1"/>
              <a:t>d’une</a:t>
            </a:r>
            <a:r>
              <a:rPr lang="en-US" sz="3200" dirty="0"/>
              <a:t> </a:t>
            </a:r>
            <a:r>
              <a:rPr lang="en-US" sz="3200" i="1" dirty="0"/>
              <a:t>Digitization Request </a:t>
            </a:r>
            <a:r>
              <a:rPr lang="en-US" sz="3200" dirty="0" err="1"/>
              <a:t>dans</a:t>
            </a:r>
            <a:r>
              <a:rPr lang="en-US" sz="3200" dirty="0"/>
              <a:t> les collections </a:t>
            </a:r>
            <a:r>
              <a:rPr lang="en-US" sz="3200" dirty="0" err="1"/>
              <a:t>ULiège</a:t>
            </a:r>
            <a:endParaRPr lang="en-US" sz="3200" i="1" dirty="0"/>
          </a:p>
        </p:txBody>
      </p:sp>
      <p:sp>
        <p:nvSpPr>
          <p:cNvPr id="3" name="Espace réservé du contenu 2"/>
          <p:cNvSpPr>
            <a:spLocks noGrp="1"/>
          </p:cNvSpPr>
          <p:nvPr>
            <p:ph idx="1"/>
          </p:nvPr>
        </p:nvSpPr>
        <p:spPr/>
        <p:txBody>
          <a:bodyPr/>
          <a:lstStyle/>
          <a:p>
            <a:r>
              <a:rPr lang="en-US" b="1" dirty="0" err="1"/>
              <a:t>Chapitre</a:t>
            </a:r>
            <a:r>
              <a:rPr lang="en-US" b="1" dirty="0"/>
              <a:t> </a:t>
            </a:r>
            <a:r>
              <a:rPr lang="en-US" b="1" dirty="0" err="1"/>
              <a:t>d’une</a:t>
            </a:r>
            <a:r>
              <a:rPr lang="en-US" b="1" dirty="0"/>
              <a:t> </a:t>
            </a:r>
            <a:r>
              <a:rPr lang="en-US" b="1" dirty="0" err="1"/>
              <a:t>monographie</a:t>
            </a:r>
            <a:endParaRPr lang="en-US" b="1" dirty="0"/>
          </a:p>
          <a:p>
            <a:pPr marL="0" indent="0">
              <a:buNone/>
            </a:pPr>
            <a:r>
              <a:rPr lang="en-US" dirty="0"/>
              <a:t>	</a:t>
            </a:r>
            <a:r>
              <a:rPr lang="en-US" dirty="0" err="1"/>
              <a:t>L’usager</a:t>
            </a:r>
            <a:r>
              <a:rPr lang="en-US" dirty="0"/>
              <a:t> doit </a:t>
            </a:r>
            <a:r>
              <a:rPr lang="en-US" dirty="0" err="1"/>
              <a:t>être</a:t>
            </a:r>
            <a:r>
              <a:rPr lang="en-US" dirty="0"/>
              <a:t> </a:t>
            </a:r>
            <a:r>
              <a:rPr lang="en-US" dirty="0" err="1"/>
              <a:t>identifié</a:t>
            </a:r>
            <a:endParaRPr lang="en-US" dirty="0"/>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155</a:t>
            </a:fld>
            <a:endParaRPr lang="fr-FR" dirty="0">
              <a:solidFill>
                <a:prstClr val="black">
                  <a:tint val="75000"/>
                </a:prstClr>
              </a:solidFill>
              <a:latin typeface="Calibri" panose="020F0502020204030204"/>
              <a:ea typeface="Source Sans Pro" panose="020B0503030403020204" pitchFamily="34" charset="0"/>
            </a:endParaRPr>
          </a:p>
        </p:txBody>
      </p:sp>
      <p:pic>
        <p:nvPicPr>
          <p:cNvPr id="11" name="Espace réservé du contenu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451032">
            <a:off x="3828289" y="2958172"/>
            <a:ext cx="431901" cy="674237"/>
          </a:xfrm>
          <a:prstGeom prst="rect">
            <a:avLst/>
          </a:prstGeom>
        </p:spPr>
      </p:pic>
      <p:sp>
        <p:nvSpPr>
          <p:cNvPr id="13" name="Flèche à angle droit 12"/>
          <p:cNvSpPr/>
          <p:nvPr/>
        </p:nvSpPr>
        <p:spPr>
          <a:xfrm rot="10800000" flipH="1">
            <a:off x="7663582" y="2489503"/>
            <a:ext cx="587665" cy="731520"/>
          </a:xfrm>
          <a:prstGeom prst="bentUpArrow">
            <a:avLst/>
          </a:prstGeom>
          <a:solidFill>
            <a:srgbClr val="5FA3B0"/>
          </a:solidFill>
          <a:ln>
            <a:solidFill>
              <a:srgbClr val="00718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2" name="Rectangle à coins arrondis 21"/>
          <p:cNvSpPr/>
          <p:nvPr/>
        </p:nvSpPr>
        <p:spPr>
          <a:xfrm>
            <a:off x="3395385" y="3023223"/>
            <a:ext cx="463633" cy="158115"/>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4" name="Image 13">
            <a:extLst>
              <a:ext uri="{FF2B5EF4-FFF2-40B4-BE49-F238E27FC236}">
                <a16:creationId xmlns:a16="http://schemas.microsoft.com/office/drawing/2014/main" id="{5C186409-B3E7-55DF-D0EA-0B232667D18A}"/>
              </a:ext>
            </a:extLst>
          </p:cNvPr>
          <p:cNvPicPr>
            <a:picLocks noChangeAspect="1"/>
          </p:cNvPicPr>
          <p:nvPr/>
        </p:nvPicPr>
        <p:blipFill>
          <a:blip r:embed="rId5"/>
          <a:stretch>
            <a:fillRect/>
          </a:stretch>
        </p:blipFill>
        <p:spPr>
          <a:xfrm>
            <a:off x="5098338" y="3559296"/>
            <a:ext cx="6305818" cy="2681968"/>
          </a:xfrm>
          <a:prstGeom prst="rect">
            <a:avLst/>
          </a:prstGeom>
          <a:ln>
            <a:solidFill>
              <a:schemeClr val="tx1"/>
            </a:solidFill>
          </a:ln>
        </p:spPr>
      </p:pic>
      <p:sp>
        <p:nvSpPr>
          <p:cNvPr id="23" name="Rectangle à coins arrondis 6">
            <a:extLst>
              <a:ext uri="{FF2B5EF4-FFF2-40B4-BE49-F238E27FC236}">
                <a16:creationId xmlns:a16="http://schemas.microsoft.com/office/drawing/2014/main" id="{5CA1C440-16B7-4F17-BAF9-162936711B45}"/>
              </a:ext>
            </a:extLst>
          </p:cNvPr>
          <p:cNvSpPr/>
          <p:nvPr/>
        </p:nvSpPr>
        <p:spPr>
          <a:xfrm>
            <a:off x="5752784" y="3819525"/>
            <a:ext cx="981391" cy="365264"/>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4" name="Rectangle à coins arrondis 7">
            <a:extLst>
              <a:ext uri="{FF2B5EF4-FFF2-40B4-BE49-F238E27FC236}">
                <a16:creationId xmlns:a16="http://schemas.microsoft.com/office/drawing/2014/main" id="{E48E4198-9BD2-476C-9D9F-F37618AEDF45}"/>
              </a:ext>
            </a:extLst>
          </p:cNvPr>
          <p:cNvSpPr/>
          <p:nvPr/>
        </p:nvSpPr>
        <p:spPr>
          <a:xfrm>
            <a:off x="8088708" y="5966538"/>
            <a:ext cx="703881" cy="233119"/>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5" name="Espace réservé du contenu 22">
            <a:extLst>
              <a:ext uri="{FF2B5EF4-FFF2-40B4-BE49-F238E27FC236}">
                <a16:creationId xmlns:a16="http://schemas.microsoft.com/office/drawing/2014/main" id="{24C3980D-122C-49CA-82FA-5F41350B08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702418" y="5629419"/>
            <a:ext cx="431901" cy="674237"/>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56BAA479-7B18-2692-2F0F-5457E5DDC10A}"/>
              </a:ext>
            </a:extLst>
          </p:cNvPr>
          <p:cNvPicPr>
            <a:picLocks noChangeAspect="1"/>
          </p:cNvPicPr>
          <p:nvPr/>
        </p:nvPicPr>
        <p:blipFill>
          <a:blip r:embed="rId6"/>
          <a:stretch>
            <a:fillRect/>
          </a:stretch>
        </p:blipFill>
        <p:spPr>
          <a:xfrm>
            <a:off x="5298558" y="1227528"/>
            <a:ext cx="5105400" cy="669270"/>
          </a:xfrm>
          <a:prstGeom prst="rect">
            <a:avLst/>
          </a:prstGeom>
          <a:ln>
            <a:solidFill>
              <a:schemeClr val="tx1"/>
            </a:solidFill>
          </a:ln>
        </p:spPr>
      </p:pic>
      <p:sp>
        <p:nvSpPr>
          <p:cNvPr id="6" name="Rectangle à coins arrondis 20">
            <a:extLst>
              <a:ext uri="{FF2B5EF4-FFF2-40B4-BE49-F238E27FC236}">
                <a16:creationId xmlns:a16="http://schemas.microsoft.com/office/drawing/2014/main" id="{908D8F9C-A9E8-9C99-4676-F871051349D3}"/>
              </a:ext>
            </a:extLst>
          </p:cNvPr>
          <p:cNvSpPr/>
          <p:nvPr/>
        </p:nvSpPr>
        <p:spPr>
          <a:xfrm>
            <a:off x="9199714" y="1246579"/>
            <a:ext cx="991151" cy="237368"/>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262779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8E0C6F73-12EF-9EB7-1845-566CF9C8A90E}"/>
              </a:ext>
            </a:extLst>
          </p:cNvPr>
          <p:cNvPicPr>
            <a:picLocks noChangeAspect="1"/>
          </p:cNvPicPr>
          <p:nvPr/>
        </p:nvPicPr>
        <p:blipFill>
          <a:blip r:embed="rId3"/>
          <a:stretch>
            <a:fillRect/>
          </a:stretch>
        </p:blipFill>
        <p:spPr>
          <a:xfrm>
            <a:off x="4796205" y="1749290"/>
            <a:ext cx="5398691" cy="2891481"/>
          </a:xfrm>
          <a:prstGeom prst="rect">
            <a:avLst/>
          </a:prstGeom>
          <a:ln>
            <a:solidFill>
              <a:schemeClr val="tx1"/>
            </a:solidFill>
          </a:ln>
        </p:spPr>
      </p:pic>
      <p:sp>
        <p:nvSpPr>
          <p:cNvPr id="2" name="Titre 1"/>
          <p:cNvSpPr>
            <a:spLocks noGrp="1"/>
          </p:cNvSpPr>
          <p:nvPr>
            <p:ph type="title"/>
          </p:nvPr>
        </p:nvSpPr>
        <p:spPr/>
        <p:txBody>
          <a:bodyPr/>
          <a:lstStyle/>
          <a:p>
            <a:r>
              <a:rPr lang="en-US" sz="3200" dirty="0" err="1"/>
              <a:t>Création</a:t>
            </a:r>
            <a:r>
              <a:rPr lang="en-US" sz="3200" dirty="0"/>
              <a:t> </a:t>
            </a:r>
            <a:r>
              <a:rPr lang="en-US" sz="3200" dirty="0" err="1"/>
              <a:t>d’une</a:t>
            </a:r>
            <a:r>
              <a:rPr lang="en-US" sz="3200" dirty="0"/>
              <a:t> </a:t>
            </a:r>
            <a:r>
              <a:rPr lang="en-US" sz="3200" i="1" dirty="0"/>
              <a:t>Digitization Request</a:t>
            </a:r>
            <a:r>
              <a:rPr lang="en-US" sz="3200" dirty="0"/>
              <a:t> </a:t>
            </a:r>
            <a:r>
              <a:rPr lang="en-US" sz="3200" dirty="0" err="1"/>
              <a:t>dans</a:t>
            </a:r>
            <a:r>
              <a:rPr lang="en-US" sz="3200" dirty="0"/>
              <a:t> les collections </a:t>
            </a:r>
            <a:r>
              <a:rPr lang="en-US" sz="3200" dirty="0" err="1"/>
              <a:t>ULiège</a:t>
            </a:r>
            <a:endParaRPr lang="en-US" sz="3200" dirty="0">
              <a:solidFill>
                <a:srgbClr val="00707F"/>
              </a:solidFill>
            </a:endParaRPr>
          </a:p>
        </p:txBody>
      </p:sp>
      <p:sp>
        <p:nvSpPr>
          <p:cNvPr id="3" name="Espace réservé du contenu 2"/>
          <p:cNvSpPr>
            <a:spLocks noGrp="1"/>
          </p:cNvSpPr>
          <p:nvPr>
            <p:ph idx="1"/>
          </p:nvPr>
        </p:nvSpPr>
        <p:spPr/>
        <p:txBody>
          <a:bodyPr/>
          <a:lstStyle/>
          <a:p>
            <a:r>
              <a:rPr lang="en-US" b="1" dirty="0"/>
              <a:t>Article </a:t>
            </a:r>
            <a:r>
              <a:rPr lang="en-US" b="1" dirty="0" err="1"/>
              <a:t>dans</a:t>
            </a:r>
            <a:r>
              <a:rPr lang="en-US" b="1" dirty="0"/>
              <a:t> un fascicule de </a:t>
            </a:r>
            <a:r>
              <a:rPr lang="en-US" b="1" dirty="0" err="1"/>
              <a:t>périodique</a:t>
            </a:r>
            <a:r>
              <a:rPr lang="en-US" b="1" dirty="0"/>
              <a:t> </a:t>
            </a:r>
            <a:r>
              <a:rPr lang="en-US" b="1" dirty="0" err="1"/>
              <a:t>exemplarisé</a:t>
            </a:r>
            <a:endParaRPr lang="en-US" b="1" dirty="0"/>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156</a:t>
            </a:fld>
            <a:endParaRPr lang="fr-FR" dirty="0">
              <a:solidFill>
                <a:prstClr val="black">
                  <a:tint val="75000"/>
                </a:prstClr>
              </a:solidFill>
              <a:latin typeface="Calibri" panose="020F0502020204030204"/>
              <a:ea typeface="Source Sans Pro" panose="020B0503030403020204" pitchFamily="34" charset="0"/>
            </a:endParaRPr>
          </a:p>
        </p:txBody>
      </p:sp>
      <p:sp>
        <p:nvSpPr>
          <p:cNvPr id="14" name="Flèche à angle droit 13"/>
          <p:cNvSpPr/>
          <p:nvPr/>
        </p:nvSpPr>
        <p:spPr>
          <a:xfrm rot="5400000" flipV="1">
            <a:off x="6920086" y="5253673"/>
            <a:ext cx="890546" cy="533954"/>
          </a:xfrm>
          <a:prstGeom prst="bentUpArrow">
            <a:avLst>
              <a:gd name="adj1" fmla="val 30607"/>
              <a:gd name="adj2" fmla="val 25000"/>
              <a:gd name="adj3" fmla="val 25000"/>
            </a:avLst>
          </a:prstGeom>
          <a:solidFill>
            <a:srgbClr val="5FA3B0"/>
          </a:solidFill>
          <a:ln>
            <a:solidFill>
              <a:srgbClr val="00718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8" name="Espace réservé du contenu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321757">
            <a:off x="8888862" y="2976677"/>
            <a:ext cx="431901" cy="674237"/>
          </a:xfrm>
          <a:prstGeom prst="rect">
            <a:avLst/>
          </a:prstGeom>
        </p:spPr>
      </p:pic>
      <p:sp>
        <p:nvSpPr>
          <p:cNvPr id="7" name="Rectangle à coins arrondis 6"/>
          <p:cNvSpPr/>
          <p:nvPr/>
        </p:nvSpPr>
        <p:spPr>
          <a:xfrm>
            <a:off x="9038565" y="3516714"/>
            <a:ext cx="558266" cy="262949"/>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1" name="Image 10">
            <a:extLst>
              <a:ext uri="{FF2B5EF4-FFF2-40B4-BE49-F238E27FC236}">
                <a16:creationId xmlns:a16="http://schemas.microsoft.com/office/drawing/2014/main" id="{594FE9BD-D4CE-2833-FBA6-A59BC5E00A6D}"/>
              </a:ext>
            </a:extLst>
          </p:cNvPr>
          <p:cNvPicPr>
            <a:picLocks noChangeAspect="1"/>
          </p:cNvPicPr>
          <p:nvPr/>
        </p:nvPicPr>
        <p:blipFill>
          <a:blip r:embed="rId5"/>
          <a:stretch>
            <a:fillRect/>
          </a:stretch>
        </p:blipFill>
        <p:spPr>
          <a:xfrm>
            <a:off x="1400279" y="3914245"/>
            <a:ext cx="5577431" cy="2624674"/>
          </a:xfrm>
          <a:prstGeom prst="rect">
            <a:avLst/>
          </a:prstGeom>
          <a:ln>
            <a:solidFill>
              <a:schemeClr val="tx1"/>
            </a:solidFill>
          </a:ln>
        </p:spPr>
      </p:pic>
      <p:sp>
        <p:nvSpPr>
          <p:cNvPr id="15" name="Rectangle à coins arrondis 7">
            <a:extLst>
              <a:ext uri="{FF2B5EF4-FFF2-40B4-BE49-F238E27FC236}">
                <a16:creationId xmlns:a16="http://schemas.microsoft.com/office/drawing/2014/main" id="{E2A3FBFE-1C1E-4A3D-A454-957BBF58D17C}"/>
              </a:ext>
            </a:extLst>
          </p:cNvPr>
          <p:cNvSpPr/>
          <p:nvPr/>
        </p:nvSpPr>
        <p:spPr>
          <a:xfrm>
            <a:off x="4696452" y="6270189"/>
            <a:ext cx="703881" cy="233119"/>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6" name="Espace réservé du contenu 22">
            <a:extLst>
              <a:ext uri="{FF2B5EF4-FFF2-40B4-BE49-F238E27FC236}">
                <a16:creationId xmlns:a16="http://schemas.microsoft.com/office/drawing/2014/main" id="{FBD56E27-1E4A-4629-8275-931A07E28B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310162" y="5933070"/>
            <a:ext cx="431901" cy="674237"/>
          </a:xfrm>
          <a:prstGeom prst="rect">
            <a:avLst/>
          </a:prstGeom>
        </p:spPr>
      </p:pic>
      <p:sp>
        <p:nvSpPr>
          <p:cNvPr id="17" name="Rectangle à coins arrondis 7">
            <a:extLst>
              <a:ext uri="{FF2B5EF4-FFF2-40B4-BE49-F238E27FC236}">
                <a16:creationId xmlns:a16="http://schemas.microsoft.com/office/drawing/2014/main" id="{6EEDAB80-F171-4F3B-925B-CF7C6737506C}"/>
              </a:ext>
            </a:extLst>
          </p:cNvPr>
          <p:cNvSpPr/>
          <p:nvPr/>
        </p:nvSpPr>
        <p:spPr>
          <a:xfrm>
            <a:off x="3563967" y="3909846"/>
            <a:ext cx="962146" cy="401813"/>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19833268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7F900E1-275C-5C3B-57FA-58C62AC25E6F}"/>
              </a:ext>
            </a:extLst>
          </p:cNvPr>
          <p:cNvPicPr>
            <a:picLocks noChangeAspect="1"/>
          </p:cNvPicPr>
          <p:nvPr/>
        </p:nvPicPr>
        <p:blipFill>
          <a:blip r:embed="rId2"/>
          <a:stretch>
            <a:fillRect/>
          </a:stretch>
        </p:blipFill>
        <p:spPr>
          <a:xfrm>
            <a:off x="5322468" y="2019764"/>
            <a:ext cx="5204664" cy="2787562"/>
          </a:xfrm>
          <a:prstGeom prst="rect">
            <a:avLst/>
          </a:prstGeom>
          <a:ln>
            <a:solidFill>
              <a:schemeClr val="tx1"/>
            </a:solidFill>
          </a:ln>
        </p:spPr>
      </p:pic>
      <p:sp>
        <p:nvSpPr>
          <p:cNvPr id="2" name="Titre 1"/>
          <p:cNvSpPr>
            <a:spLocks noGrp="1"/>
          </p:cNvSpPr>
          <p:nvPr>
            <p:ph type="title"/>
          </p:nvPr>
        </p:nvSpPr>
        <p:spPr/>
        <p:txBody>
          <a:bodyPr/>
          <a:lstStyle/>
          <a:p>
            <a:r>
              <a:rPr lang="en-US" sz="3200" dirty="0" err="1"/>
              <a:t>Création</a:t>
            </a:r>
            <a:r>
              <a:rPr lang="en-US" sz="3200" dirty="0"/>
              <a:t> </a:t>
            </a:r>
            <a:r>
              <a:rPr lang="en-US" sz="3200" dirty="0" err="1"/>
              <a:t>d’une</a:t>
            </a:r>
            <a:r>
              <a:rPr lang="en-US" sz="3200" dirty="0"/>
              <a:t> </a:t>
            </a:r>
            <a:r>
              <a:rPr lang="en-US" sz="3200" i="1" dirty="0"/>
              <a:t>Digitization Request</a:t>
            </a:r>
            <a:r>
              <a:rPr lang="en-US" sz="3200" dirty="0"/>
              <a:t> </a:t>
            </a:r>
            <a:r>
              <a:rPr lang="en-US" sz="3200" dirty="0" err="1"/>
              <a:t>dans</a:t>
            </a:r>
            <a:r>
              <a:rPr lang="en-US" sz="3200" dirty="0"/>
              <a:t> les collections </a:t>
            </a:r>
            <a:r>
              <a:rPr lang="en-US" sz="3200" dirty="0" err="1"/>
              <a:t>ULiège</a:t>
            </a:r>
            <a:endParaRPr lang="en-US" sz="3200" dirty="0">
              <a:solidFill>
                <a:srgbClr val="00707F"/>
              </a:solidFill>
            </a:endParaRPr>
          </a:p>
        </p:txBody>
      </p:sp>
      <p:sp>
        <p:nvSpPr>
          <p:cNvPr id="3" name="Espace réservé du contenu 2"/>
          <p:cNvSpPr>
            <a:spLocks noGrp="1"/>
          </p:cNvSpPr>
          <p:nvPr>
            <p:ph idx="1"/>
          </p:nvPr>
        </p:nvSpPr>
        <p:spPr/>
        <p:txBody>
          <a:bodyPr/>
          <a:lstStyle/>
          <a:p>
            <a:r>
              <a:rPr lang="en-US" b="1" dirty="0"/>
              <a:t>Article dans un fascicule de </a:t>
            </a:r>
            <a:r>
              <a:rPr lang="en-US" b="1" dirty="0" err="1"/>
              <a:t>périodique</a:t>
            </a:r>
            <a:r>
              <a:rPr lang="en-US" b="1" dirty="0"/>
              <a:t> </a:t>
            </a:r>
            <a:r>
              <a:rPr lang="en-US" b="1" u="sng" dirty="0">
                <a:solidFill>
                  <a:srgbClr val="FF0000"/>
                </a:solidFill>
              </a:rPr>
              <a:t>non</a:t>
            </a:r>
            <a:r>
              <a:rPr lang="en-US" b="1" dirty="0"/>
              <a:t> </a:t>
            </a:r>
            <a:r>
              <a:rPr lang="en-US" b="1" dirty="0" err="1"/>
              <a:t>exemplarisé</a:t>
            </a:r>
            <a:endParaRPr lang="en-US" b="1" dirty="0"/>
          </a:p>
          <a:p>
            <a:pPr lvl="1"/>
            <a:r>
              <a:rPr lang="en-US" b="1" dirty="0"/>
              <a:t>Cas </a:t>
            </a:r>
            <a:r>
              <a:rPr lang="en-US" b="1" dirty="0" err="1"/>
              <a:t>où</a:t>
            </a:r>
            <a:r>
              <a:rPr lang="en-US" b="1" dirty="0"/>
              <a:t> un </a:t>
            </a:r>
            <a:r>
              <a:rPr lang="en-US" b="1" dirty="0" err="1"/>
              <a:t>autre</a:t>
            </a:r>
            <a:r>
              <a:rPr lang="en-US" b="1" dirty="0"/>
              <a:t> fascicule </a:t>
            </a:r>
            <a:r>
              <a:rPr lang="en-US" b="1" dirty="0" err="1"/>
              <a:t>est</a:t>
            </a:r>
            <a:r>
              <a:rPr lang="en-US" b="1" dirty="0"/>
              <a:t> </a:t>
            </a:r>
            <a:r>
              <a:rPr lang="en-US" b="1" dirty="0" err="1"/>
              <a:t>exemplarisé</a:t>
            </a:r>
            <a:endParaRPr lang="en-US" b="1" dirty="0"/>
          </a:p>
          <a:p>
            <a:pPr marL="0" indent="0">
              <a:buNone/>
            </a:pPr>
            <a:endParaRPr lang="en-US" dirty="0"/>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157</a:t>
            </a:fld>
            <a:endParaRPr lang="fr-FR" dirty="0">
              <a:solidFill>
                <a:prstClr val="black">
                  <a:tint val="75000"/>
                </a:prstClr>
              </a:solidFill>
              <a:latin typeface="Calibri" panose="020F0502020204030204"/>
              <a:ea typeface="Source Sans Pro" panose="020B0503030403020204" pitchFamily="34" charset="0"/>
            </a:endParaRPr>
          </a:p>
        </p:txBody>
      </p:sp>
      <p:sp>
        <p:nvSpPr>
          <p:cNvPr id="14" name="Flèche à angle droit 13"/>
          <p:cNvSpPr/>
          <p:nvPr/>
        </p:nvSpPr>
        <p:spPr>
          <a:xfrm rot="5400000" flipV="1">
            <a:off x="8093938" y="4575420"/>
            <a:ext cx="772154" cy="1689349"/>
          </a:xfrm>
          <a:prstGeom prst="bentUpArrow">
            <a:avLst>
              <a:gd name="adj1" fmla="val 25000"/>
              <a:gd name="adj2" fmla="val 24244"/>
              <a:gd name="adj3" fmla="val 25000"/>
            </a:avLst>
          </a:prstGeom>
          <a:solidFill>
            <a:srgbClr val="5FA3B0"/>
          </a:solidFill>
          <a:ln>
            <a:solidFill>
              <a:srgbClr val="00707F"/>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à coins arrondis 8"/>
          <p:cNvSpPr/>
          <p:nvPr/>
        </p:nvSpPr>
        <p:spPr>
          <a:xfrm>
            <a:off x="7006756" y="2258626"/>
            <a:ext cx="1534732" cy="240025"/>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2" name="Espace réservé du contenu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317584">
            <a:off x="7250810" y="1740574"/>
            <a:ext cx="447914" cy="699234"/>
          </a:xfrm>
          <a:prstGeom prst="rect">
            <a:avLst/>
          </a:prstGeom>
        </p:spPr>
      </p:pic>
      <p:pic>
        <p:nvPicPr>
          <p:cNvPr id="8" name="Image 7">
            <a:extLst>
              <a:ext uri="{FF2B5EF4-FFF2-40B4-BE49-F238E27FC236}">
                <a16:creationId xmlns:a16="http://schemas.microsoft.com/office/drawing/2014/main" id="{880022BB-F76C-2538-B317-05B0F66A7CF3}"/>
              </a:ext>
            </a:extLst>
          </p:cNvPr>
          <p:cNvPicPr>
            <a:picLocks noChangeAspect="1"/>
          </p:cNvPicPr>
          <p:nvPr/>
        </p:nvPicPr>
        <p:blipFill>
          <a:blip r:embed="rId4"/>
          <a:stretch>
            <a:fillRect/>
          </a:stretch>
        </p:blipFill>
        <p:spPr>
          <a:xfrm>
            <a:off x="1774527" y="4032913"/>
            <a:ext cx="5786012" cy="2478690"/>
          </a:xfrm>
          <a:prstGeom prst="rect">
            <a:avLst/>
          </a:prstGeom>
          <a:ln>
            <a:solidFill>
              <a:schemeClr val="tx1"/>
            </a:solidFill>
          </a:ln>
        </p:spPr>
      </p:pic>
      <p:sp>
        <p:nvSpPr>
          <p:cNvPr id="17" name="Rectangle à coins arrondis 7">
            <a:extLst>
              <a:ext uri="{FF2B5EF4-FFF2-40B4-BE49-F238E27FC236}">
                <a16:creationId xmlns:a16="http://schemas.microsoft.com/office/drawing/2014/main" id="{7EA1453D-50EA-4DA6-9E88-AC0DB099A4B9}"/>
              </a:ext>
            </a:extLst>
          </p:cNvPr>
          <p:cNvSpPr/>
          <p:nvPr/>
        </p:nvSpPr>
        <p:spPr>
          <a:xfrm>
            <a:off x="2355875" y="4272551"/>
            <a:ext cx="1506588" cy="330081"/>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8" name="Rectangle à coins arrondis 7">
            <a:extLst>
              <a:ext uri="{FF2B5EF4-FFF2-40B4-BE49-F238E27FC236}">
                <a16:creationId xmlns:a16="http://schemas.microsoft.com/office/drawing/2014/main" id="{FCB06A68-25EA-47F9-93E3-58A0C4838560}"/>
              </a:ext>
            </a:extLst>
          </p:cNvPr>
          <p:cNvSpPr/>
          <p:nvPr/>
        </p:nvSpPr>
        <p:spPr>
          <a:xfrm>
            <a:off x="2355875" y="4647496"/>
            <a:ext cx="1506588" cy="315029"/>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9" name="Rectangle à coins arrondis 15">
            <a:extLst>
              <a:ext uri="{FF2B5EF4-FFF2-40B4-BE49-F238E27FC236}">
                <a16:creationId xmlns:a16="http://schemas.microsoft.com/office/drawing/2014/main" id="{1322B859-7165-44AB-BE61-5181193F88E2}"/>
              </a:ext>
            </a:extLst>
          </p:cNvPr>
          <p:cNvSpPr/>
          <p:nvPr/>
        </p:nvSpPr>
        <p:spPr>
          <a:xfrm>
            <a:off x="4409811" y="6250162"/>
            <a:ext cx="772154" cy="234237"/>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0" name="Espace réservé du contenu 22">
            <a:extLst>
              <a:ext uri="{FF2B5EF4-FFF2-40B4-BE49-F238E27FC236}">
                <a16:creationId xmlns:a16="http://schemas.microsoft.com/office/drawing/2014/main" id="{96D912F1-A0F1-44C7-B8A0-8DABC27501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961547">
            <a:off x="3944535" y="5767565"/>
            <a:ext cx="510057" cy="796245"/>
          </a:xfrm>
          <a:prstGeom prst="rect">
            <a:avLst/>
          </a:prstGeom>
        </p:spPr>
      </p:pic>
      <p:cxnSp>
        <p:nvCxnSpPr>
          <p:cNvPr id="10" name="Connecteur droit 9">
            <a:extLst>
              <a:ext uri="{FF2B5EF4-FFF2-40B4-BE49-F238E27FC236}">
                <a16:creationId xmlns:a16="http://schemas.microsoft.com/office/drawing/2014/main" id="{A62731AA-63ED-2D8F-88F0-C20EC48A4246}"/>
              </a:ext>
            </a:extLst>
          </p:cNvPr>
          <p:cNvCxnSpPr/>
          <p:nvPr/>
        </p:nvCxnSpPr>
        <p:spPr>
          <a:xfrm>
            <a:off x="9434624" y="3742661"/>
            <a:ext cx="467833" cy="967563"/>
          </a:xfrm>
          <a:prstGeom prst="line">
            <a:avLst/>
          </a:prstGeom>
          <a:ln w="19050">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11" name="Connecteur droit 10">
            <a:extLst>
              <a:ext uri="{FF2B5EF4-FFF2-40B4-BE49-F238E27FC236}">
                <a16:creationId xmlns:a16="http://schemas.microsoft.com/office/drawing/2014/main" id="{48BD5A6F-C010-651A-AD31-4759055AE9F1}"/>
              </a:ext>
            </a:extLst>
          </p:cNvPr>
          <p:cNvCxnSpPr>
            <a:cxnSpLocks/>
          </p:cNvCxnSpPr>
          <p:nvPr/>
        </p:nvCxnSpPr>
        <p:spPr>
          <a:xfrm flipH="1">
            <a:off x="9475464" y="3742661"/>
            <a:ext cx="318143" cy="930675"/>
          </a:xfrm>
          <a:prstGeom prst="line">
            <a:avLst/>
          </a:prstGeom>
          <a:ln w="19050">
            <a:solidFill>
              <a:srgbClr val="C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679648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ADD5A2AD-EB12-8BE4-1F8A-3C33178907D9}"/>
              </a:ext>
            </a:extLst>
          </p:cNvPr>
          <p:cNvPicPr>
            <a:picLocks noChangeAspect="1"/>
          </p:cNvPicPr>
          <p:nvPr/>
        </p:nvPicPr>
        <p:blipFill>
          <a:blip r:embed="rId3"/>
          <a:stretch>
            <a:fillRect/>
          </a:stretch>
        </p:blipFill>
        <p:spPr>
          <a:xfrm>
            <a:off x="2034366" y="2108395"/>
            <a:ext cx="6506483" cy="2391109"/>
          </a:xfrm>
          <a:prstGeom prst="rect">
            <a:avLst/>
          </a:prstGeom>
          <a:ln>
            <a:solidFill>
              <a:schemeClr val="tx1"/>
            </a:solidFill>
          </a:ln>
        </p:spPr>
      </p:pic>
      <p:sp>
        <p:nvSpPr>
          <p:cNvPr id="2" name="Titre 1"/>
          <p:cNvSpPr>
            <a:spLocks noGrp="1"/>
          </p:cNvSpPr>
          <p:nvPr>
            <p:ph type="title"/>
          </p:nvPr>
        </p:nvSpPr>
        <p:spPr/>
        <p:txBody>
          <a:bodyPr/>
          <a:lstStyle/>
          <a:p>
            <a:r>
              <a:rPr lang="en-US" sz="3200" dirty="0" err="1"/>
              <a:t>Création</a:t>
            </a:r>
            <a:r>
              <a:rPr lang="en-US" sz="3200" dirty="0"/>
              <a:t> </a:t>
            </a:r>
            <a:r>
              <a:rPr lang="en-US" sz="3200" dirty="0" err="1"/>
              <a:t>d’une</a:t>
            </a:r>
            <a:r>
              <a:rPr lang="en-US" sz="3200" dirty="0"/>
              <a:t> </a:t>
            </a:r>
            <a:r>
              <a:rPr lang="en-US" sz="3200" i="1" dirty="0"/>
              <a:t>Digitization Request</a:t>
            </a:r>
            <a:r>
              <a:rPr lang="en-US" sz="3200" dirty="0"/>
              <a:t> </a:t>
            </a:r>
            <a:r>
              <a:rPr lang="en-US" sz="3200" dirty="0" err="1"/>
              <a:t>dans</a:t>
            </a:r>
            <a:r>
              <a:rPr lang="en-US" sz="3200" dirty="0"/>
              <a:t> les collections </a:t>
            </a:r>
            <a:r>
              <a:rPr lang="en-US" sz="3200" dirty="0" err="1"/>
              <a:t>ULiège</a:t>
            </a:r>
            <a:endParaRPr lang="en-US" sz="3200" dirty="0">
              <a:solidFill>
                <a:srgbClr val="00707F"/>
              </a:solidFill>
            </a:endParaRPr>
          </a:p>
        </p:txBody>
      </p:sp>
      <p:sp>
        <p:nvSpPr>
          <p:cNvPr id="3" name="Espace réservé du contenu 2"/>
          <p:cNvSpPr>
            <a:spLocks noGrp="1"/>
          </p:cNvSpPr>
          <p:nvPr>
            <p:ph idx="1"/>
          </p:nvPr>
        </p:nvSpPr>
        <p:spPr/>
        <p:txBody>
          <a:bodyPr/>
          <a:lstStyle/>
          <a:p>
            <a:r>
              <a:rPr lang="en-US" b="1" dirty="0"/>
              <a:t>Article dans un fascicule de </a:t>
            </a:r>
            <a:r>
              <a:rPr lang="en-US" b="1" dirty="0" err="1"/>
              <a:t>périodique</a:t>
            </a:r>
            <a:r>
              <a:rPr lang="en-US" b="1" dirty="0"/>
              <a:t> </a:t>
            </a:r>
            <a:r>
              <a:rPr lang="en-US" b="1" u="sng" dirty="0">
                <a:solidFill>
                  <a:srgbClr val="FF0000"/>
                </a:solidFill>
              </a:rPr>
              <a:t>non</a:t>
            </a:r>
            <a:r>
              <a:rPr lang="en-US" b="1" dirty="0"/>
              <a:t> </a:t>
            </a:r>
            <a:r>
              <a:rPr lang="en-US" b="1" dirty="0" err="1"/>
              <a:t>exemplarisé</a:t>
            </a:r>
            <a:endParaRPr lang="en-US" b="1" dirty="0"/>
          </a:p>
          <a:p>
            <a:pPr lvl="1"/>
            <a:r>
              <a:rPr lang="en-US" b="1" dirty="0"/>
              <a:t>Cas </a:t>
            </a:r>
            <a:r>
              <a:rPr lang="en-US" b="1" dirty="0" err="1"/>
              <a:t>où</a:t>
            </a:r>
            <a:r>
              <a:rPr lang="en-US" b="1" dirty="0"/>
              <a:t> </a:t>
            </a:r>
            <a:r>
              <a:rPr lang="en-US" b="1" dirty="0" err="1">
                <a:solidFill>
                  <a:srgbClr val="FF0000"/>
                </a:solidFill>
              </a:rPr>
              <a:t>aucun</a:t>
            </a:r>
            <a:r>
              <a:rPr lang="en-US" b="1" dirty="0"/>
              <a:t> fascicule </a:t>
            </a:r>
            <a:r>
              <a:rPr lang="en-US" b="1" dirty="0" err="1"/>
              <a:t>n’est</a:t>
            </a:r>
            <a:r>
              <a:rPr lang="en-US" b="1" dirty="0"/>
              <a:t> </a:t>
            </a:r>
            <a:r>
              <a:rPr lang="en-US" b="1" dirty="0" err="1"/>
              <a:t>exemplarisé</a:t>
            </a:r>
            <a:endParaRPr lang="en-US" dirty="0"/>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158</a:t>
            </a:fld>
            <a:endParaRPr lang="fr-FR" dirty="0">
              <a:solidFill>
                <a:prstClr val="black">
                  <a:tint val="75000"/>
                </a:prstClr>
              </a:solidFill>
              <a:latin typeface="Calibri" panose="020F0502020204030204"/>
              <a:ea typeface="Source Sans Pro" panose="020B0503030403020204" pitchFamily="34" charset="0"/>
            </a:endParaRPr>
          </a:p>
        </p:txBody>
      </p:sp>
      <p:sp>
        <p:nvSpPr>
          <p:cNvPr id="19" name="Flèche à angle droit 18"/>
          <p:cNvSpPr/>
          <p:nvPr/>
        </p:nvSpPr>
        <p:spPr>
          <a:xfrm rot="16200000" flipH="1" flipV="1">
            <a:off x="3154128" y="3882698"/>
            <a:ext cx="943275" cy="2423687"/>
          </a:xfrm>
          <a:prstGeom prst="bentUpArrow">
            <a:avLst>
              <a:gd name="adj1" fmla="val 22221"/>
              <a:gd name="adj2" fmla="val 24244"/>
              <a:gd name="adj3" fmla="val 25000"/>
            </a:avLst>
          </a:prstGeom>
          <a:solidFill>
            <a:srgbClr val="5FA3B0"/>
          </a:solidFill>
          <a:ln>
            <a:solidFill>
              <a:srgbClr val="00707F"/>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7" name="Rectangle à coins arrondis 8">
            <a:extLst>
              <a:ext uri="{FF2B5EF4-FFF2-40B4-BE49-F238E27FC236}">
                <a16:creationId xmlns:a16="http://schemas.microsoft.com/office/drawing/2014/main" id="{91016725-31A8-40B1-87A1-6CA07C81B28E}"/>
              </a:ext>
            </a:extLst>
          </p:cNvPr>
          <p:cNvSpPr/>
          <p:nvPr/>
        </p:nvSpPr>
        <p:spPr>
          <a:xfrm>
            <a:off x="5870609" y="2463393"/>
            <a:ext cx="2082767" cy="314499"/>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8" name="Espace réservé du contenu 22">
            <a:extLst>
              <a:ext uri="{FF2B5EF4-FFF2-40B4-BE49-F238E27FC236}">
                <a16:creationId xmlns:a16="http://schemas.microsoft.com/office/drawing/2014/main" id="{6A00F75F-829D-4EB8-BDD0-CDAC06C65E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335724">
            <a:off x="5869153" y="1945977"/>
            <a:ext cx="460380" cy="674237"/>
          </a:xfrm>
          <a:prstGeom prst="rect">
            <a:avLst/>
          </a:prstGeom>
        </p:spPr>
      </p:pic>
      <p:pic>
        <p:nvPicPr>
          <p:cNvPr id="7" name="Image 6">
            <a:extLst>
              <a:ext uri="{FF2B5EF4-FFF2-40B4-BE49-F238E27FC236}">
                <a16:creationId xmlns:a16="http://schemas.microsoft.com/office/drawing/2014/main" id="{6F010F96-2C3F-BA47-9E03-445A2EA5546A}"/>
              </a:ext>
            </a:extLst>
          </p:cNvPr>
          <p:cNvPicPr>
            <a:picLocks noChangeAspect="1"/>
          </p:cNvPicPr>
          <p:nvPr/>
        </p:nvPicPr>
        <p:blipFill>
          <a:blip r:embed="rId5"/>
          <a:stretch>
            <a:fillRect/>
          </a:stretch>
        </p:blipFill>
        <p:spPr>
          <a:xfrm>
            <a:off x="5046590" y="3501878"/>
            <a:ext cx="6258844" cy="2657129"/>
          </a:xfrm>
          <a:prstGeom prst="rect">
            <a:avLst/>
          </a:prstGeom>
          <a:ln>
            <a:solidFill>
              <a:schemeClr val="tx1"/>
            </a:solidFill>
          </a:ln>
        </p:spPr>
      </p:pic>
      <p:sp>
        <p:nvSpPr>
          <p:cNvPr id="20" name="Rectangle à coins arrondis 7">
            <a:extLst>
              <a:ext uri="{FF2B5EF4-FFF2-40B4-BE49-F238E27FC236}">
                <a16:creationId xmlns:a16="http://schemas.microsoft.com/office/drawing/2014/main" id="{3C450B94-117F-4848-9CD1-957BEB8AC1C7}"/>
              </a:ext>
            </a:extLst>
          </p:cNvPr>
          <p:cNvSpPr/>
          <p:nvPr/>
        </p:nvSpPr>
        <p:spPr>
          <a:xfrm>
            <a:off x="5673935" y="3712013"/>
            <a:ext cx="1506588" cy="353040"/>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2" name="Rectangle à coins arrondis 7">
            <a:extLst>
              <a:ext uri="{FF2B5EF4-FFF2-40B4-BE49-F238E27FC236}">
                <a16:creationId xmlns:a16="http://schemas.microsoft.com/office/drawing/2014/main" id="{3C249B3F-6300-49F1-97D7-FD5B0B9DF939}"/>
              </a:ext>
            </a:extLst>
          </p:cNvPr>
          <p:cNvSpPr/>
          <p:nvPr/>
        </p:nvSpPr>
        <p:spPr>
          <a:xfrm>
            <a:off x="5673935" y="4131184"/>
            <a:ext cx="1506588" cy="353040"/>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3" name="Rectangle à coins arrondis 15">
            <a:extLst>
              <a:ext uri="{FF2B5EF4-FFF2-40B4-BE49-F238E27FC236}">
                <a16:creationId xmlns:a16="http://schemas.microsoft.com/office/drawing/2014/main" id="{997C7453-B283-4D92-B8BE-7FEAA3A84C08}"/>
              </a:ext>
            </a:extLst>
          </p:cNvPr>
          <p:cNvSpPr/>
          <p:nvPr/>
        </p:nvSpPr>
        <p:spPr>
          <a:xfrm>
            <a:off x="7868883" y="5870085"/>
            <a:ext cx="772154" cy="256085"/>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4" name="Espace réservé du contenu 22">
            <a:extLst>
              <a:ext uri="{FF2B5EF4-FFF2-40B4-BE49-F238E27FC236}">
                <a16:creationId xmlns:a16="http://schemas.microsoft.com/office/drawing/2014/main" id="{C045D6F6-0C19-4B70-BBB8-098EFCBC0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961547">
            <a:off x="7403607" y="5409336"/>
            <a:ext cx="510057" cy="796245"/>
          </a:xfrm>
          <a:prstGeom prst="rect">
            <a:avLst/>
          </a:prstGeom>
        </p:spPr>
      </p:pic>
    </p:spTree>
    <p:extLst>
      <p:ext uri="{BB962C8B-B14F-4D97-AF65-F5344CB8AC3E}">
        <p14:creationId xmlns:p14="http://schemas.microsoft.com/office/powerpoint/2010/main" val="387233337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CC8D6-8F35-0EE6-F0A7-3A4D586AC73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03BAFE4-1C84-D5C8-6389-A22935A48ACC}"/>
              </a:ext>
            </a:extLst>
          </p:cNvPr>
          <p:cNvSpPr>
            <a:spLocks noGrp="1"/>
          </p:cNvSpPr>
          <p:nvPr>
            <p:ph type="title"/>
          </p:nvPr>
        </p:nvSpPr>
        <p:spPr/>
        <p:txBody>
          <a:bodyPr/>
          <a:lstStyle/>
          <a:p>
            <a:r>
              <a:rPr lang="en-US" sz="3600" dirty="0" err="1"/>
              <a:t>Visualiser</a:t>
            </a:r>
            <a:r>
              <a:rPr lang="en-US" sz="3600" dirty="0"/>
              <a:t> les </a:t>
            </a:r>
            <a:r>
              <a:rPr lang="en-US" sz="3600" i="1" dirty="0"/>
              <a:t>requests</a:t>
            </a:r>
            <a:r>
              <a:rPr lang="en-US" sz="3600" dirty="0"/>
              <a:t> &gt; </a:t>
            </a:r>
            <a:r>
              <a:rPr lang="en-US" sz="3600" dirty="0" err="1"/>
              <a:t>accès</a:t>
            </a:r>
            <a:endParaRPr lang="fr-FR" dirty="0"/>
          </a:p>
        </p:txBody>
      </p:sp>
      <p:sp>
        <p:nvSpPr>
          <p:cNvPr id="3" name="Espace réservé du contenu 2">
            <a:extLst>
              <a:ext uri="{FF2B5EF4-FFF2-40B4-BE49-F238E27FC236}">
                <a16:creationId xmlns:a16="http://schemas.microsoft.com/office/drawing/2014/main" id="{5547B6BF-B367-59BE-AF98-062EADC629FE}"/>
              </a:ext>
            </a:extLst>
          </p:cNvPr>
          <p:cNvSpPr>
            <a:spLocks noGrp="1"/>
          </p:cNvSpPr>
          <p:nvPr>
            <p:ph idx="1"/>
          </p:nvPr>
        </p:nvSpPr>
        <p:spPr/>
        <p:txBody>
          <a:bodyPr/>
          <a:lstStyle/>
          <a:p>
            <a:r>
              <a:rPr lang="en-US" dirty="0"/>
              <a:t>Dans le </a:t>
            </a:r>
            <a:r>
              <a:rPr lang="en-US" i="1" dirty="0"/>
              <a:t>Widget Tasks</a:t>
            </a:r>
          </a:p>
          <a:p>
            <a:endParaRPr lang="en-US" i="1" dirty="0"/>
          </a:p>
          <a:p>
            <a:endParaRPr lang="en-US" i="1" dirty="0"/>
          </a:p>
          <a:p>
            <a:endParaRPr lang="en-US" i="1" dirty="0"/>
          </a:p>
          <a:p>
            <a:endParaRPr lang="en-US" i="1" dirty="0"/>
          </a:p>
          <a:p>
            <a:r>
              <a:rPr lang="en-US" dirty="0"/>
              <a:t>A </a:t>
            </a:r>
            <a:r>
              <a:rPr lang="en-US" dirty="0" err="1"/>
              <a:t>partir</a:t>
            </a:r>
            <a:r>
              <a:rPr lang="en-US" dirty="0"/>
              <a:t> de </a:t>
            </a:r>
            <a:r>
              <a:rPr lang="en-US" dirty="0" err="1"/>
              <a:t>l’icône</a:t>
            </a:r>
            <a:r>
              <a:rPr lang="en-US" i="1" dirty="0"/>
              <a:t> Tasks</a:t>
            </a:r>
          </a:p>
          <a:p>
            <a:endParaRPr lang="en-US" i="1" dirty="0"/>
          </a:p>
          <a:p>
            <a:endParaRPr lang="en-US" i="1" dirty="0"/>
          </a:p>
          <a:p>
            <a:pPr marL="0" indent="0">
              <a:buNone/>
            </a:pPr>
            <a:endParaRPr lang="en-US" i="1" dirty="0"/>
          </a:p>
          <a:p>
            <a:r>
              <a:rPr lang="en-US" dirty="0"/>
              <a:t>Dans le menu </a:t>
            </a:r>
            <a:r>
              <a:rPr lang="en-US" i="1" dirty="0"/>
              <a:t>Fulfillment </a:t>
            </a:r>
            <a:r>
              <a:rPr lang="en-US" dirty="0">
                <a:sym typeface="Wingdings" panose="05000000000000000000" pitchFamily="2" charset="2"/>
              </a:rPr>
              <a:t> </a:t>
            </a:r>
            <a:r>
              <a:rPr lang="en-US" i="1" dirty="0">
                <a:sym typeface="Wingdings" panose="05000000000000000000" pitchFamily="2" charset="2"/>
              </a:rPr>
              <a:t>Pick From Shelf</a:t>
            </a:r>
            <a:endParaRPr lang="en-US" i="1" dirty="0"/>
          </a:p>
          <a:p>
            <a:endParaRPr lang="en-US" i="1" dirty="0"/>
          </a:p>
          <a:p>
            <a:endParaRPr lang="fr-FR" dirty="0"/>
          </a:p>
        </p:txBody>
      </p:sp>
      <p:sp>
        <p:nvSpPr>
          <p:cNvPr id="4" name="Espace réservé du numéro de diapositive 3">
            <a:extLst>
              <a:ext uri="{FF2B5EF4-FFF2-40B4-BE49-F238E27FC236}">
                <a16:creationId xmlns:a16="http://schemas.microsoft.com/office/drawing/2014/main" id="{D17FC085-0BC8-31B0-58B6-9FA28D3F8740}"/>
              </a:ext>
            </a:extLst>
          </p:cNvPr>
          <p:cNvSpPr>
            <a:spLocks noGrp="1"/>
          </p:cNvSpPr>
          <p:nvPr>
            <p:ph type="sldNum" sz="quarter" idx="12"/>
          </p:nvPr>
        </p:nvSpPr>
        <p:spPr/>
        <p:txBody>
          <a:bodyPr/>
          <a:lstStyle/>
          <a:p>
            <a:fld id="{19329706-12B3-8F4C-9CA9-063F8C6A2AC6}" type="slidenum">
              <a:rPr lang="fr-FR" smtClean="0"/>
              <a:t>159</a:t>
            </a:fld>
            <a:endParaRPr lang="fr-FR"/>
          </a:p>
        </p:txBody>
      </p:sp>
      <p:pic>
        <p:nvPicPr>
          <p:cNvPr id="6" name="Image 5">
            <a:extLst>
              <a:ext uri="{FF2B5EF4-FFF2-40B4-BE49-F238E27FC236}">
                <a16:creationId xmlns:a16="http://schemas.microsoft.com/office/drawing/2014/main" id="{57D39542-BE5C-1D21-72F8-D0BC73785AF0}"/>
              </a:ext>
            </a:extLst>
          </p:cNvPr>
          <p:cNvPicPr>
            <a:picLocks noChangeAspect="1"/>
          </p:cNvPicPr>
          <p:nvPr/>
        </p:nvPicPr>
        <p:blipFill>
          <a:blip r:embed="rId2"/>
          <a:stretch>
            <a:fillRect/>
          </a:stretch>
        </p:blipFill>
        <p:spPr>
          <a:xfrm>
            <a:off x="3608548" y="1174274"/>
            <a:ext cx="4168074" cy="1330387"/>
          </a:xfrm>
          <a:prstGeom prst="rect">
            <a:avLst/>
          </a:prstGeom>
          <a:ln>
            <a:solidFill>
              <a:schemeClr val="tx1"/>
            </a:solidFill>
          </a:ln>
        </p:spPr>
      </p:pic>
      <p:sp>
        <p:nvSpPr>
          <p:cNvPr id="7" name="Rectangle : coins arrondis 6">
            <a:extLst>
              <a:ext uri="{FF2B5EF4-FFF2-40B4-BE49-F238E27FC236}">
                <a16:creationId xmlns:a16="http://schemas.microsoft.com/office/drawing/2014/main" id="{92AB7216-2577-37C8-FE85-2363F47EBEE3}"/>
              </a:ext>
            </a:extLst>
          </p:cNvPr>
          <p:cNvSpPr/>
          <p:nvPr/>
        </p:nvSpPr>
        <p:spPr>
          <a:xfrm>
            <a:off x="3836504" y="1883115"/>
            <a:ext cx="944218" cy="174285"/>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w="19050">
                <a:solidFill>
                  <a:srgbClr val="00707F"/>
                </a:solidFill>
              </a:ln>
            </a:endParaRPr>
          </a:p>
        </p:txBody>
      </p:sp>
      <p:pic>
        <p:nvPicPr>
          <p:cNvPr id="9" name="Image 8">
            <a:extLst>
              <a:ext uri="{FF2B5EF4-FFF2-40B4-BE49-F238E27FC236}">
                <a16:creationId xmlns:a16="http://schemas.microsoft.com/office/drawing/2014/main" id="{679D12D2-FE9C-BCB2-DDAC-6493882ED9F9}"/>
              </a:ext>
            </a:extLst>
          </p:cNvPr>
          <p:cNvPicPr>
            <a:picLocks noChangeAspect="1"/>
          </p:cNvPicPr>
          <p:nvPr/>
        </p:nvPicPr>
        <p:blipFill>
          <a:blip r:embed="rId3"/>
          <a:stretch>
            <a:fillRect/>
          </a:stretch>
        </p:blipFill>
        <p:spPr>
          <a:xfrm>
            <a:off x="4219694" y="2601755"/>
            <a:ext cx="2896723" cy="1892004"/>
          </a:xfrm>
          <a:prstGeom prst="rect">
            <a:avLst/>
          </a:prstGeom>
          <a:ln>
            <a:solidFill>
              <a:schemeClr val="tx1"/>
            </a:solidFill>
          </a:ln>
        </p:spPr>
      </p:pic>
      <p:sp>
        <p:nvSpPr>
          <p:cNvPr id="10" name="Rectangle à coins arrondis 9">
            <a:extLst>
              <a:ext uri="{FF2B5EF4-FFF2-40B4-BE49-F238E27FC236}">
                <a16:creationId xmlns:a16="http://schemas.microsoft.com/office/drawing/2014/main" id="{B51DF8E6-A1A0-F1DD-0862-550942F8D3A6}"/>
              </a:ext>
            </a:extLst>
          </p:cNvPr>
          <p:cNvSpPr/>
          <p:nvPr/>
        </p:nvSpPr>
        <p:spPr>
          <a:xfrm>
            <a:off x="4259449" y="4293704"/>
            <a:ext cx="829386" cy="168967"/>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sym typeface="Arial"/>
            </a:endParaRPr>
          </a:p>
        </p:txBody>
      </p:sp>
      <p:sp>
        <p:nvSpPr>
          <p:cNvPr id="11" name="Rectangle à coins arrondis 7">
            <a:extLst>
              <a:ext uri="{FF2B5EF4-FFF2-40B4-BE49-F238E27FC236}">
                <a16:creationId xmlns:a16="http://schemas.microsoft.com/office/drawing/2014/main" id="{5C763913-555A-1DB6-70DD-02A17475945E}"/>
              </a:ext>
            </a:extLst>
          </p:cNvPr>
          <p:cNvSpPr/>
          <p:nvPr/>
        </p:nvSpPr>
        <p:spPr>
          <a:xfrm flipH="1">
            <a:off x="5387007" y="2600503"/>
            <a:ext cx="268357" cy="361357"/>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sym typeface="Arial"/>
            </a:endParaRPr>
          </a:p>
        </p:txBody>
      </p:sp>
      <p:pic>
        <p:nvPicPr>
          <p:cNvPr id="13" name="Image 12">
            <a:extLst>
              <a:ext uri="{FF2B5EF4-FFF2-40B4-BE49-F238E27FC236}">
                <a16:creationId xmlns:a16="http://schemas.microsoft.com/office/drawing/2014/main" id="{2BA8B669-4BCB-FC6A-1E47-A4F5BA5531DE}"/>
              </a:ext>
            </a:extLst>
          </p:cNvPr>
          <p:cNvPicPr>
            <a:picLocks noChangeAspect="1"/>
          </p:cNvPicPr>
          <p:nvPr/>
        </p:nvPicPr>
        <p:blipFill>
          <a:blip r:embed="rId4"/>
          <a:stretch>
            <a:fillRect/>
          </a:stretch>
        </p:blipFill>
        <p:spPr>
          <a:xfrm>
            <a:off x="5936974" y="4590853"/>
            <a:ext cx="1969241" cy="1780571"/>
          </a:xfrm>
          <a:prstGeom prst="rect">
            <a:avLst/>
          </a:prstGeom>
          <a:ln>
            <a:solidFill>
              <a:schemeClr val="tx1"/>
            </a:solidFill>
          </a:ln>
        </p:spPr>
      </p:pic>
      <p:sp>
        <p:nvSpPr>
          <p:cNvPr id="14" name="Rectangle à coins arrondis 10">
            <a:extLst>
              <a:ext uri="{FF2B5EF4-FFF2-40B4-BE49-F238E27FC236}">
                <a16:creationId xmlns:a16="http://schemas.microsoft.com/office/drawing/2014/main" id="{0C6619A6-8907-2CAD-0377-A47E1E238F06}"/>
              </a:ext>
            </a:extLst>
          </p:cNvPr>
          <p:cNvSpPr/>
          <p:nvPr/>
        </p:nvSpPr>
        <p:spPr>
          <a:xfrm>
            <a:off x="6460046" y="5466522"/>
            <a:ext cx="696128" cy="168033"/>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sym typeface="Arial"/>
            </a:endParaRPr>
          </a:p>
        </p:txBody>
      </p:sp>
    </p:spTree>
    <p:extLst>
      <p:ext uri="{BB962C8B-B14F-4D97-AF65-F5344CB8AC3E}">
        <p14:creationId xmlns:p14="http://schemas.microsoft.com/office/powerpoint/2010/main" val="3693113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2B7773-F94D-EDE3-7940-586ADD54B2C5}"/>
              </a:ext>
            </a:extLst>
          </p:cNvPr>
          <p:cNvSpPr>
            <a:spLocks noGrp="1"/>
          </p:cNvSpPr>
          <p:nvPr>
            <p:ph type="title"/>
          </p:nvPr>
        </p:nvSpPr>
        <p:spPr/>
        <p:txBody>
          <a:bodyPr/>
          <a:lstStyle/>
          <a:p>
            <a:r>
              <a:rPr lang="fr-FR" sz="3600" b="0" i="1">
                <a:ea typeface="Calibri"/>
                <a:sym typeface="Calibri"/>
              </a:rPr>
              <a:t>Circulation Desk</a:t>
            </a:r>
            <a:endParaRPr lang="fr-FR"/>
          </a:p>
        </p:txBody>
      </p:sp>
      <p:sp>
        <p:nvSpPr>
          <p:cNvPr id="3" name="Espace réservé du contenu 2">
            <a:extLst>
              <a:ext uri="{FF2B5EF4-FFF2-40B4-BE49-F238E27FC236}">
                <a16:creationId xmlns:a16="http://schemas.microsoft.com/office/drawing/2014/main" id="{1346B43A-6B8A-2296-A9E1-867464160F2E}"/>
              </a:ext>
            </a:extLst>
          </p:cNvPr>
          <p:cNvSpPr>
            <a:spLocks noGrp="1"/>
          </p:cNvSpPr>
          <p:nvPr>
            <p:ph idx="1"/>
          </p:nvPr>
        </p:nvSpPr>
        <p:spPr/>
        <p:txBody>
          <a:bodyPr/>
          <a:lstStyle/>
          <a:p>
            <a:pPr marL="0" indent="0">
              <a:spcBef>
                <a:spcPts val="0"/>
              </a:spcBef>
              <a:buNone/>
            </a:pPr>
            <a:endParaRPr lang="fr-FR" sz="2000" dirty="0">
              <a:solidFill>
                <a:schemeClr val="dk1"/>
              </a:solidFill>
              <a:ea typeface="Calibri"/>
              <a:sym typeface="Calibri"/>
            </a:endParaRPr>
          </a:p>
          <a:p>
            <a:pPr marL="0" indent="0">
              <a:spcBef>
                <a:spcPts val="0"/>
              </a:spcBef>
              <a:buNone/>
            </a:pPr>
            <a:r>
              <a:rPr lang="fr-FR" sz="2000" dirty="0">
                <a:solidFill>
                  <a:schemeClr val="dk1"/>
                </a:solidFill>
                <a:ea typeface="Calibri"/>
                <a:sym typeface="Calibri"/>
              </a:rPr>
              <a:t>C’est le bureau de prêt d’une bibliothèque permettant :</a:t>
            </a:r>
            <a:endParaRPr lang="fr-FR" dirty="0"/>
          </a:p>
          <a:p>
            <a:pPr marL="0" indent="0">
              <a:spcBef>
                <a:spcPts val="0"/>
              </a:spcBef>
              <a:buNone/>
            </a:pPr>
            <a:endParaRPr lang="fr-FR" sz="2000" dirty="0">
              <a:solidFill>
                <a:schemeClr val="dk1"/>
              </a:solidFill>
              <a:ea typeface="Calibri"/>
              <a:sym typeface="Calibri"/>
            </a:endParaRPr>
          </a:p>
          <a:p>
            <a:pPr marL="285750" indent="-285750">
              <a:spcBef>
                <a:spcPts val="0"/>
              </a:spcBef>
              <a:buSzPts val="1800"/>
              <a:buFont typeface="Wingdings" panose="05000000000000000000" pitchFamily="2" charset="2"/>
              <a:buChar char="Ø"/>
            </a:pPr>
            <a:r>
              <a:rPr lang="fr-FR" sz="2000" dirty="0">
                <a:solidFill>
                  <a:schemeClr val="dk1"/>
                </a:solidFill>
                <a:ea typeface="Calibri"/>
                <a:sym typeface="Calibri"/>
              </a:rPr>
              <a:t>le prêt de documents de cette bibliothèque</a:t>
            </a:r>
            <a:endParaRPr lang="fr-FR" dirty="0"/>
          </a:p>
          <a:p>
            <a:pPr marL="400050" indent="-285750">
              <a:spcBef>
                <a:spcPts val="0"/>
              </a:spcBef>
              <a:buSzPts val="1800"/>
              <a:buFont typeface="Wingdings" panose="05000000000000000000" pitchFamily="2" charset="2"/>
              <a:buChar char="Ø"/>
            </a:pPr>
            <a:endParaRPr lang="fr-FR" sz="2000" dirty="0">
              <a:solidFill>
                <a:schemeClr val="dk1"/>
              </a:solidFill>
              <a:ea typeface="Calibri"/>
              <a:sym typeface="Calibri"/>
            </a:endParaRPr>
          </a:p>
          <a:p>
            <a:pPr marL="285750" indent="-285750">
              <a:spcBef>
                <a:spcPts val="0"/>
              </a:spcBef>
              <a:buSzPts val="1800"/>
              <a:buFont typeface="Wingdings" panose="05000000000000000000" pitchFamily="2" charset="2"/>
              <a:buChar char="Ø"/>
            </a:pPr>
            <a:r>
              <a:rPr lang="fr-FR" sz="2000" dirty="0">
                <a:solidFill>
                  <a:schemeClr val="dk1"/>
                </a:solidFill>
                <a:ea typeface="Calibri"/>
                <a:sym typeface="Calibri"/>
              </a:rPr>
              <a:t>le retour de documents de cette bibliothèque</a:t>
            </a:r>
            <a:endParaRPr lang="fr-FR" dirty="0"/>
          </a:p>
          <a:p>
            <a:pPr marL="0" indent="0">
              <a:buNone/>
            </a:pPr>
            <a:endParaRPr lang="fr-FR" dirty="0"/>
          </a:p>
        </p:txBody>
      </p:sp>
      <p:sp>
        <p:nvSpPr>
          <p:cNvPr id="4" name="Espace réservé du numéro de diapositive 3">
            <a:extLst>
              <a:ext uri="{FF2B5EF4-FFF2-40B4-BE49-F238E27FC236}">
                <a16:creationId xmlns:a16="http://schemas.microsoft.com/office/drawing/2014/main" id="{505AA43D-481B-03D8-EE4C-4868870741E5}"/>
              </a:ext>
            </a:extLst>
          </p:cNvPr>
          <p:cNvSpPr>
            <a:spLocks noGrp="1"/>
          </p:cNvSpPr>
          <p:nvPr>
            <p:ph type="sldNum" sz="quarter" idx="12"/>
          </p:nvPr>
        </p:nvSpPr>
        <p:spPr/>
        <p:txBody>
          <a:bodyPr/>
          <a:lstStyle/>
          <a:p>
            <a:fld id="{19329706-12B3-8F4C-9CA9-063F8C6A2AC6}" type="slidenum">
              <a:rPr lang="fr-FR" smtClean="0"/>
              <a:pPr/>
              <a:t>16</a:t>
            </a:fld>
            <a:endParaRPr lang="fr-FR"/>
          </a:p>
        </p:txBody>
      </p:sp>
    </p:spTree>
    <p:extLst>
      <p:ext uri="{BB962C8B-B14F-4D97-AF65-F5344CB8AC3E}">
        <p14:creationId xmlns:p14="http://schemas.microsoft.com/office/powerpoint/2010/main" val="205599458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8BB2CDE1-18C3-AC89-3A4B-924C643BEB36}"/>
              </a:ext>
            </a:extLst>
          </p:cNvPr>
          <p:cNvPicPr>
            <a:picLocks noChangeAspect="1"/>
          </p:cNvPicPr>
          <p:nvPr/>
        </p:nvPicPr>
        <p:blipFill>
          <a:blip r:embed="rId2"/>
          <a:stretch>
            <a:fillRect/>
          </a:stretch>
        </p:blipFill>
        <p:spPr>
          <a:xfrm>
            <a:off x="2106641" y="4637522"/>
            <a:ext cx="7978712" cy="1455969"/>
          </a:xfrm>
          <a:prstGeom prst="rect">
            <a:avLst/>
          </a:prstGeom>
          <a:ln>
            <a:solidFill>
              <a:schemeClr val="tx1"/>
            </a:solidFill>
          </a:ln>
        </p:spPr>
      </p:pic>
      <p:pic>
        <p:nvPicPr>
          <p:cNvPr id="13" name="Image 12">
            <a:extLst>
              <a:ext uri="{FF2B5EF4-FFF2-40B4-BE49-F238E27FC236}">
                <a16:creationId xmlns:a16="http://schemas.microsoft.com/office/drawing/2014/main" id="{0B890E41-FE05-E632-048E-1C6896850FB8}"/>
              </a:ext>
            </a:extLst>
          </p:cNvPr>
          <p:cNvPicPr>
            <a:picLocks noChangeAspect="1"/>
          </p:cNvPicPr>
          <p:nvPr/>
        </p:nvPicPr>
        <p:blipFill>
          <a:blip r:embed="rId3"/>
          <a:stretch>
            <a:fillRect/>
          </a:stretch>
        </p:blipFill>
        <p:spPr>
          <a:xfrm>
            <a:off x="1912143" y="1922995"/>
            <a:ext cx="8367711" cy="1702239"/>
          </a:xfrm>
          <a:prstGeom prst="rect">
            <a:avLst/>
          </a:prstGeom>
          <a:ln>
            <a:solidFill>
              <a:schemeClr val="tx1"/>
            </a:solidFill>
          </a:ln>
        </p:spPr>
      </p:pic>
      <p:sp>
        <p:nvSpPr>
          <p:cNvPr id="2" name="Titre 1"/>
          <p:cNvSpPr>
            <a:spLocks noGrp="1"/>
          </p:cNvSpPr>
          <p:nvPr>
            <p:ph type="title"/>
          </p:nvPr>
        </p:nvSpPr>
        <p:spPr/>
        <p:txBody>
          <a:bodyPr/>
          <a:lstStyle/>
          <a:p>
            <a:r>
              <a:rPr lang="en-US" sz="2600" dirty="0" err="1"/>
              <a:t>Visualisation</a:t>
            </a:r>
            <a:r>
              <a:rPr lang="en-US" sz="2600" dirty="0"/>
              <a:t> des </a:t>
            </a:r>
            <a:r>
              <a:rPr lang="en-US" sz="2600" i="1" dirty="0"/>
              <a:t>requests </a:t>
            </a:r>
            <a:r>
              <a:rPr lang="en-US" sz="2600" dirty="0"/>
              <a:t>à </a:t>
            </a:r>
            <a:r>
              <a:rPr lang="en-US" sz="2600" dirty="0" err="1"/>
              <a:t>traiter</a:t>
            </a:r>
            <a:r>
              <a:rPr lang="en-US" sz="2600" dirty="0"/>
              <a:t> (</a:t>
            </a:r>
            <a:r>
              <a:rPr lang="en-US" sz="2600" i="1" dirty="0"/>
              <a:t>Pickup from shelf</a:t>
            </a:r>
            <a:r>
              <a:rPr lang="en-US" sz="2600" dirty="0"/>
              <a:t>) par un </a:t>
            </a:r>
            <a:r>
              <a:rPr lang="en-US" sz="2600" i="1" dirty="0"/>
              <a:t>Circulation Desk</a:t>
            </a:r>
            <a:endParaRPr lang="en-US" sz="2600" dirty="0"/>
          </a:p>
        </p:txBody>
      </p:sp>
      <p:sp>
        <p:nvSpPr>
          <p:cNvPr id="3" name="Espace réservé du contenu 2"/>
          <p:cNvSpPr>
            <a:spLocks noGrp="1"/>
          </p:cNvSpPr>
          <p:nvPr>
            <p:ph idx="1"/>
          </p:nvPr>
        </p:nvSpPr>
        <p:spPr/>
        <p:txBody>
          <a:bodyPr/>
          <a:lstStyle/>
          <a:p>
            <a:r>
              <a:rPr lang="en-US" dirty="0" err="1"/>
              <a:t>Liste</a:t>
            </a:r>
            <a:r>
              <a:rPr lang="en-US" dirty="0"/>
              <a:t> des </a:t>
            </a:r>
            <a:r>
              <a:rPr lang="en-US" i="1" dirty="0"/>
              <a:t>requests</a:t>
            </a:r>
            <a:r>
              <a:rPr lang="en-US" dirty="0"/>
              <a:t> à </a:t>
            </a:r>
            <a:r>
              <a:rPr lang="en-US" dirty="0" err="1"/>
              <a:t>traiter</a:t>
            </a:r>
            <a:endParaRPr lang="en-US" dirty="0"/>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160</a:t>
            </a:fld>
            <a:endParaRPr lang="fr-FR" dirty="0">
              <a:solidFill>
                <a:prstClr val="black">
                  <a:tint val="75000"/>
                </a:prstClr>
              </a:solidFill>
              <a:latin typeface="Calibri" panose="020F0502020204030204"/>
              <a:ea typeface="Source Sans Pro" panose="020B0503030403020204" pitchFamily="34" charset="0"/>
            </a:endParaRPr>
          </a:p>
        </p:txBody>
      </p:sp>
      <p:sp>
        <p:nvSpPr>
          <p:cNvPr id="6" name="Rectangle à coins arrondis 5"/>
          <p:cNvSpPr/>
          <p:nvPr/>
        </p:nvSpPr>
        <p:spPr>
          <a:xfrm>
            <a:off x="6887911" y="3094961"/>
            <a:ext cx="161925" cy="200276"/>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7" name="Espace réservé du contenu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190325">
            <a:off x="6983137" y="3081614"/>
            <a:ext cx="353679" cy="552125"/>
          </a:xfrm>
          <a:prstGeom prst="rect">
            <a:avLst/>
          </a:prstGeom>
        </p:spPr>
      </p:pic>
      <p:sp>
        <p:nvSpPr>
          <p:cNvPr id="8" name="ZoneTexte 7"/>
          <p:cNvSpPr txBox="1"/>
          <p:nvPr/>
        </p:nvSpPr>
        <p:spPr>
          <a:xfrm>
            <a:off x="7411324" y="2976639"/>
            <a:ext cx="2357311" cy="523220"/>
          </a:xfrm>
          <a:prstGeom prst="rect">
            <a:avLst/>
          </a:prstGeom>
          <a:solidFill>
            <a:schemeClr val="bg1"/>
          </a:solidFill>
        </p:spPr>
        <p:txBody>
          <a:bodyPr wrap="square" rtlCol="0">
            <a:spAutoFit/>
          </a:bodyPr>
          <a:lstStyle/>
          <a:p>
            <a:pPr>
              <a:defRPr/>
            </a:pPr>
            <a:r>
              <a:rPr lang="en-US" sz="1400" dirty="0">
                <a:solidFill>
                  <a:prstClr val="black"/>
                </a:solidFill>
                <a:latin typeface="Calibri" panose="020F0502020204030204"/>
              </a:rPr>
              <a:t>Pour </a:t>
            </a:r>
            <a:r>
              <a:rPr lang="en-US" sz="1400" dirty="0" err="1">
                <a:solidFill>
                  <a:prstClr val="black"/>
                </a:solidFill>
                <a:latin typeface="Calibri" panose="020F0502020204030204"/>
              </a:rPr>
              <a:t>obtenir</a:t>
            </a:r>
            <a:r>
              <a:rPr lang="en-US" sz="1400" dirty="0">
                <a:solidFill>
                  <a:prstClr val="black"/>
                </a:solidFill>
                <a:latin typeface="Calibri" panose="020F0502020204030204"/>
              </a:rPr>
              <a:t> des </a:t>
            </a:r>
            <a:r>
              <a:rPr lang="en-US" sz="1400" dirty="0" err="1">
                <a:solidFill>
                  <a:prstClr val="black"/>
                </a:solidFill>
                <a:latin typeface="Calibri" panose="020F0502020204030204"/>
              </a:rPr>
              <a:t>informations</a:t>
            </a:r>
            <a:r>
              <a:rPr lang="en-US" sz="1400" dirty="0">
                <a:solidFill>
                  <a:prstClr val="black"/>
                </a:solidFill>
                <a:latin typeface="Calibri" panose="020F0502020204030204"/>
              </a:rPr>
              <a:t> </a:t>
            </a:r>
          </a:p>
          <a:p>
            <a:pPr>
              <a:defRPr/>
            </a:pPr>
            <a:r>
              <a:rPr lang="en-US" sz="1400" dirty="0" err="1">
                <a:solidFill>
                  <a:prstClr val="black"/>
                </a:solidFill>
                <a:latin typeface="Calibri" panose="020F0502020204030204"/>
              </a:rPr>
              <a:t>complémentaires</a:t>
            </a:r>
            <a:r>
              <a:rPr lang="en-US" sz="1400" dirty="0">
                <a:solidFill>
                  <a:prstClr val="black"/>
                </a:solidFill>
                <a:latin typeface="Calibri" panose="020F0502020204030204"/>
              </a:rPr>
              <a:t> (</a:t>
            </a:r>
            <a:r>
              <a:rPr lang="en-US" sz="1400" i="1" dirty="0">
                <a:solidFill>
                  <a:prstClr val="black"/>
                </a:solidFill>
                <a:latin typeface="Calibri" panose="020F0502020204030204"/>
              </a:rPr>
              <a:t>requester</a:t>
            </a:r>
            <a:r>
              <a:rPr lang="en-US" sz="1400" dirty="0">
                <a:solidFill>
                  <a:prstClr val="black"/>
                </a:solidFill>
                <a:latin typeface="Calibri" panose="020F0502020204030204"/>
              </a:rPr>
              <a:t>)</a:t>
            </a:r>
          </a:p>
        </p:txBody>
      </p:sp>
      <p:sp>
        <p:nvSpPr>
          <p:cNvPr id="9" name="Rectangle à coins arrondis 8"/>
          <p:cNvSpPr/>
          <p:nvPr/>
        </p:nvSpPr>
        <p:spPr>
          <a:xfrm>
            <a:off x="7439896" y="2880946"/>
            <a:ext cx="2304406" cy="709566"/>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5" name="Flèche vers le bas 14"/>
          <p:cNvSpPr/>
          <p:nvPr/>
        </p:nvSpPr>
        <p:spPr>
          <a:xfrm>
            <a:off x="5940957" y="3793891"/>
            <a:ext cx="310080" cy="596300"/>
          </a:xfrm>
          <a:prstGeom prst="downArrow">
            <a:avLst/>
          </a:prstGeom>
          <a:solidFill>
            <a:srgbClr val="5FA3B0"/>
          </a:solidFill>
          <a:ln>
            <a:solidFill>
              <a:srgbClr val="00707F"/>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Rectangle à coins arrondis 10"/>
          <p:cNvSpPr/>
          <p:nvPr/>
        </p:nvSpPr>
        <p:spPr>
          <a:xfrm>
            <a:off x="2207361" y="5192012"/>
            <a:ext cx="742950" cy="661612"/>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6" name="Rectangle à coins arrondis 15"/>
          <p:cNvSpPr/>
          <p:nvPr/>
        </p:nvSpPr>
        <p:spPr>
          <a:xfrm>
            <a:off x="3004798" y="5181380"/>
            <a:ext cx="533400" cy="67224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7" name="Rectangle à coins arrondis 16"/>
          <p:cNvSpPr/>
          <p:nvPr/>
        </p:nvSpPr>
        <p:spPr>
          <a:xfrm>
            <a:off x="4497998" y="5192013"/>
            <a:ext cx="533400" cy="622067"/>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89209722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FE1B58-A60E-63F6-52DF-2D0A458D7AAC}"/>
              </a:ext>
            </a:extLst>
          </p:cNvPr>
          <p:cNvSpPr>
            <a:spLocks noGrp="1"/>
          </p:cNvSpPr>
          <p:nvPr>
            <p:ph type="title"/>
          </p:nvPr>
        </p:nvSpPr>
        <p:spPr/>
        <p:txBody>
          <a:bodyPr/>
          <a:lstStyle/>
          <a:p>
            <a:r>
              <a:rPr lang="fr-FR" sz="3600" dirty="0">
                <a:solidFill>
                  <a:srgbClr val="00707F"/>
                </a:solidFill>
                <a:latin typeface="Calibri"/>
                <a:ea typeface="Calibri"/>
                <a:cs typeface="Calibri"/>
                <a:sym typeface="Calibri"/>
              </a:rPr>
              <a:t>Traiter une demande de numérisation (1)</a:t>
            </a:r>
            <a:endParaRPr lang="fr-FR" dirty="0"/>
          </a:p>
        </p:txBody>
      </p:sp>
      <p:sp>
        <p:nvSpPr>
          <p:cNvPr id="3" name="Espace réservé du contenu 2">
            <a:extLst>
              <a:ext uri="{FF2B5EF4-FFF2-40B4-BE49-F238E27FC236}">
                <a16:creationId xmlns:a16="http://schemas.microsoft.com/office/drawing/2014/main" id="{9EA66075-EA8E-C66B-C1C2-53F120D2AA0F}"/>
              </a:ext>
            </a:extLst>
          </p:cNvPr>
          <p:cNvSpPr>
            <a:spLocks noGrp="1"/>
          </p:cNvSpPr>
          <p:nvPr>
            <p:ph idx="1"/>
          </p:nvPr>
        </p:nvSpPr>
        <p:spPr/>
        <p:txBody>
          <a:bodyPr/>
          <a:lstStyle/>
          <a:p>
            <a:pPr marL="0" indent="0">
              <a:buNone/>
            </a:pPr>
            <a:r>
              <a:rPr lang="fr-FR">
                <a:solidFill>
                  <a:schemeClr val="dk1"/>
                </a:solidFill>
                <a:latin typeface="Calibri"/>
                <a:ea typeface="Calibri"/>
                <a:cs typeface="Calibri"/>
                <a:sym typeface="Calibri"/>
              </a:rPr>
              <a:t>1) Imprimer le bordereau (</a:t>
            </a:r>
            <a:r>
              <a:rPr lang="fr-FR" i="1" err="1">
                <a:solidFill>
                  <a:schemeClr val="dk1"/>
                </a:solidFill>
                <a:latin typeface="Calibri"/>
                <a:ea typeface="Calibri"/>
                <a:cs typeface="Calibri"/>
                <a:sym typeface="Calibri"/>
              </a:rPr>
              <a:t>Print</a:t>
            </a:r>
            <a:r>
              <a:rPr lang="fr-FR" i="1">
                <a:solidFill>
                  <a:schemeClr val="dk1"/>
                </a:solidFill>
                <a:latin typeface="Calibri"/>
                <a:ea typeface="Calibri"/>
                <a:cs typeface="Calibri"/>
                <a:sym typeface="Calibri"/>
              </a:rPr>
              <a:t> slip</a:t>
            </a:r>
            <a:r>
              <a:rPr lang="fr-FR">
                <a:solidFill>
                  <a:schemeClr val="dk1"/>
                </a:solidFill>
                <a:latin typeface="Calibri"/>
                <a:ea typeface="Calibri"/>
                <a:cs typeface="Calibri"/>
                <a:sym typeface="Calibri"/>
              </a:rPr>
              <a:t>)</a:t>
            </a:r>
          </a:p>
          <a:p>
            <a:pPr marL="0" indent="0">
              <a:buNone/>
            </a:pPr>
            <a:endParaRPr lang="fr-FR"/>
          </a:p>
          <a:p>
            <a:pPr marL="0" indent="0">
              <a:buNone/>
            </a:pPr>
            <a:endParaRPr lang="fr-FR"/>
          </a:p>
          <a:p>
            <a:pPr marL="0" indent="0">
              <a:buNone/>
            </a:pPr>
            <a:endParaRPr lang="fr-FR"/>
          </a:p>
          <a:p>
            <a:pPr marL="0" indent="0">
              <a:buNone/>
            </a:pPr>
            <a:endParaRPr lang="fr-FR"/>
          </a:p>
          <a:p>
            <a:pPr marL="0" indent="0">
              <a:buNone/>
            </a:pPr>
            <a:endParaRPr lang="fr-FR"/>
          </a:p>
          <a:p>
            <a:pPr marL="0" indent="0">
              <a:buNone/>
            </a:pPr>
            <a:endParaRPr lang="fr-FR"/>
          </a:p>
          <a:p>
            <a:pPr marL="0" indent="0">
              <a:buNone/>
            </a:pPr>
            <a:r>
              <a:rPr lang="fr-FR">
                <a:solidFill>
                  <a:schemeClr val="dk1"/>
                </a:solidFill>
                <a:latin typeface="Calibri"/>
                <a:ea typeface="Calibri"/>
                <a:cs typeface="Calibri"/>
                <a:sym typeface="Calibri"/>
              </a:rPr>
              <a:t>2) Numériser l’article ou le chapitre ; enregistrer le fichier sur l’ordinateur</a:t>
            </a:r>
          </a:p>
          <a:p>
            <a:pPr marL="0" indent="0">
              <a:buNone/>
            </a:pPr>
            <a:r>
              <a:rPr lang="fr-FR">
                <a:solidFill>
                  <a:schemeClr val="dk1"/>
                </a:solidFill>
                <a:latin typeface="Calibri"/>
                <a:ea typeface="Calibri"/>
                <a:cs typeface="Calibri"/>
                <a:sym typeface="Calibri"/>
              </a:rPr>
              <a:t>3) Sur le bordereau, copier l’identifiant de la demande</a:t>
            </a:r>
          </a:p>
          <a:p>
            <a:pPr marL="0" indent="0">
              <a:buNone/>
            </a:pPr>
            <a:endParaRPr lang="fr-FR">
              <a:solidFill>
                <a:schemeClr val="dk1"/>
              </a:solidFill>
              <a:latin typeface="Calibri"/>
              <a:ea typeface="Calibri"/>
              <a:cs typeface="Calibri"/>
              <a:sym typeface="Calibri"/>
            </a:endParaRPr>
          </a:p>
          <a:p>
            <a:pPr marL="0" indent="0">
              <a:buNone/>
            </a:pPr>
            <a:endParaRPr lang="fr-FR"/>
          </a:p>
        </p:txBody>
      </p:sp>
      <p:sp>
        <p:nvSpPr>
          <p:cNvPr id="4" name="Espace réservé du numéro de diapositive 3">
            <a:extLst>
              <a:ext uri="{FF2B5EF4-FFF2-40B4-BE49-F238E27FC236}">
                <a16:creationId xmlns:a16="http://schemas.microsoft.com/office/drawing/2014/main" id="{94AC9A70-4AE8-9C32-C644-128B1A3FEDDB}"/>
              </a:ext>
            </a:extLst>
          </p:cNvPr>
          <p:cNvSpPr>
            <a:spLocks noGrp="1"/>
          </p:cNvSpPr>
          <p:nvPr>
            <p:ph type="sldNum" sz="quarter" idx="12"/>
          </p:nvPr>
        </p:nvSpPr>
        <p:spPr/>
        <p:txBody>
          <a:bodyPr/>
          <a:lstStyle/>
          <a:p>
            <a:fld id="{19329706-12B3-8F4C-9CA9-063F8C6A2AC6}" type="slidenum">
              <a:rPr lang="fr-FR" smtClean="0"/>
              <a:t>161</a:t>
            </a:fld>
            <a:endParaRPr lang="fr-FR"/>
          </a:p>
        </p:txBody>
      </p:sp>
      <p:pic>
        <p:nvPicPr>
          <p:cNvPr id="5" name="Image 4">
            <a:extLst>
              <a:ext uri="{FF2B5EF4-FFF2-40B4-BE49-F238E27FC236}">
                <a16:creationId xmlns:a16="http://schemas.microsoft.com/office/drawing/2014/main" id="{0BACEBD8-59FA-8CFD-5829-4E6F348773D3}"/>
              </a:ext>
            </a:extLst>
          </p:cNvPr>
          <p:cNvPicPr>
            <a:picLocks noChangeAspect="1"/>
          </p:cNvPicPr>
          <p:nvPr/>
        </p:nvPicPr>
        <p:blipFill>
          <a:blip r:embed="rId2"/>
          <a:stretch>
            <a:fillRect/>
          </a:stretch>
        </p:blipFill>
        <p:spPr>
          <a:xfrm>
            <a:off x="3457242" y="1831459"/>
            <a:ext cx="5277517" cy="1759172"/>
          </a:xfrm>
          <a:prstGeom prst="rect">
            <a:avLst/>
          </a:prstGeom>
          <a:ln>
            <a:solidFill>
              <a:schemeClr val="tx1"/>
            </a:solidFill>
          </a:ln>
        </p:spPr>
      </p:pic>
      <p:sp>
        <p:nvSpPr>
          <p:cNvPr id="6" name="Rectangle à coins arrondis 16">
            <a:extLst>
              <a:ext uri="{FF2B5EF4-FFF2-40B4-BE49-F238E27FC236}">
                <a16:creationId xmlns:a16="http://schemas.microsoft.com/office/drawing/2014/main" id="{1C9570D8-6167-9E99-267A-C6D780D70526}"/>
              </a:ext>
            </a:extLst>
          </p:cNvPr>
          <p:cNvSpPr/>
          <p:nvPr/>
        </p:nvSpPr>
        <p:spPr>
          <a:xfrm>
            <a:off x="7628864" y="2590727"/>
            <a:ext cx="533400" cy="232098"/>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9" name="Google Shape;1128;p90">
            <a:extLst>
              <a:ext uri="{FF2B5EF4-FFF2-40B4-BE49-F238E27FC236}">
                <a16:creationId xmlns:a16="http://schemas.microsoft.com/office/drawing/2014/main" id="{5393B939-1B29-FD13-69E2-AC9209002F36}"/>
              </a:ext>
            </a:extLst>
          </p:cNvPr>
          <p:cNvPicPr preferRelativeResize="0"/>
          <p:nvPr/>
        </p:nvPicPr>
        <p:blipFill rotWithShape="1">
          <a:blip r:embed="rId3">
            <a:alphaModFix/>
          </a:blip>
          <a:srcRect/>
          <a:stretch/>
        </p:blipFill>
        <p:spPr>
          <a:xfrm>
            <a:off x="3846367" y="4576558"/>
            <a:ext cx="4499266" cy="1779792"/>
          </a:xfrm>
          <a:prstGeom prst="rect">
            <a:avLst/>
          </a:prstGeom>
          <a:noFill/>
          <a:ln w="9525"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423303380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62E7E5-EEDD-989B-8DAE-024D3CEC8617}"/>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Traiter une demande de numérisation (2)</a:t>
            </a:r>
            <a:endParaRPr lang="fr-FR"/>
          </a:p>
        </p:txBody>
      </p:sp>
      <p:sp>
        <p:nvSpPr>
          <p:cNvPr id="3" name="Espace réservé du contenu 2">
            <a:extLst>
              <a:ext uri="{FF2B5EF4-FFF2-40B4-BE49-F238E27FC236}">
                <a16:creationId xmlns:a16="http://schemas.microsoft.com/office/drawing/2014/main" id="{F9829A1F-41EB-55A3-7D7F-8D72E16977AC}"/>
              </a:ext>
            </a:extLst>
          </p:cNvPr>
          <p:cNvSpPr>
            <a:spLocks noGrp="1"/>
          </p:cNvSpPr>
          <p:nvPr>
            <p:ph idx="1"/>
          </p:nvPr>
        </p:nvSpPr>
        <p:spPr/>
        <p:txBody>
          <a:bodyPr/>
          <a:lstStyle/>
          <a:p>
            <a:pPr marL="0" indent="0">
              <a:buNone/>
            </a:pPr>
            <a:r>
              <a:rPr lang="fr-FR">
                <a:solidFill>
                  <a:schemeClr val="dk1"/>
                </a:solidFill>
                <a:latin typeface="Calibri"/>
                <a:ea typeface="Calibri"/>
                <a:cs typeface="Calibri"/>
                <a:sym typeface="Calibri"/>
              </a:rPr>
              <a:t>4) Dans le menu </a:t>
            </a:r>
            <a:r>
              <a:rPr lang="fr-FR" i="1" err="1">
                <a:solidFill>
                  <a:schemeClr val="dk1"/>
                </a:solidFill>
                <a:latin typeface="Calibri"/>
                <a:ea typeface="Calibri"/>
                <a:cs typeface="Calibri"/>
                <a:sym typeface="Calibri"/>
              </a:rPr>
              <a:t>Fulfillment</a:t>
            </a:r>
            <a:r>
              <a:rPr lang="fr-FR">
                <a:solidFill>
                  <a:schemeClr val="dk1"/>
                </a:solidFill>
                <a:latin typeface="Calibri"/>
                <a:ea typeface="Calibri"/>
                <a:cs typeface="Calibri"/>
                <a:sym typeface="Calibri"/>
              </a:rPr>
              <a:t>, sélectionner </a:t>
            </a:r>
            <a:r>
              <a:rPr lang="fr-FR" i="1" err="1">
                <a:solidFill>
                  <a:schemeClr val="dk1"/>
                </a:solidFill>
                <a:latin typeface="Calibri"/>
                <a:ea typeface="Calibri"/>
                <a:cs typeface="Calibri"/>
                <a:sym typeface="Calibri"/>
              </a:rPr>
              <a:t>Deliver</a:t>
            </a:r>
            <a:r>
              <a:rPr lang="fr-FR" i="1">
                <a:solidFill>
                  <a:schemeClr val="dk1"/>
                </a:solidFill>
                <a:latin typeface="Calibri"/>
                <a:ea typeface="Calibri"/>
                <a:cs typeface="Calibri"/>
                <a:sym typeface="Calibri"/>
              </a:rPr>
              <a:t> Digital Document</a:t>
            </a:r>
          </a:p>
          <a:p>
            <a:pPr marL="0" indent="0">
              <a:buNone/>
            </a:pPr>
            <a:endParaRPr lang="fr-FR" i="1">
              <a:solidFill>
                <a:schemeClr val="dk1"/>
              </a:solidFill>
              <a:ea typeface="Calibri"/>
              <a:sym typeface="Calibri"/>
            </a:endParaRPr>
          </a:p>
          <a:p>
            <a:pPr marL="0" indent="0">
              <a:buNone/>
            </a:pPr>
            <a:endParaRPr lang="fr-FR" i="1">
              <a:solidFill>
                <a:schemeClr val="dk1"/>
              </a:solidFill>
              <a:latin typeface="Calibri"/>
              <a:ea typeface="Calibri"/>
              <a:cs typeface="Calibri"/>
              <a:sym typeface="Calibri"/>
            </a:endParaRPr>
          </a:p>
          <a:p>
            <a:pPr marL="0" indent="0">
              <a:buNone/>
            </a:pPr>
            <a:endParaRPr lang="fr-FR" i="1">
              <a:solidFill>
                <a:schemeClr val="dk1"/>
              </a:solidFill>
              <a:ea typeface="Calibri"/>
              <a:sym typeface="Calibri"/>
            </a:endParaRPr>
          </a:p>
          <a:p>
            <a:pPr marL="0" indent="0">
              <a:buNone/>
            </a:pPr>
            <a:endParaRPr lang="fr-FR" i="1">
              <a:solidFill>
                <a:schemeClr val="dk1"/>
              </a:solidFill>
              <a:latin typeface="Calibri"/>
              <a:ea typeface="Calibri"/>
              <a:cs typeface="Calibri"/>
              <a:sym typeface="Calibri"/>
            </a:endParaRPr>
          </a:p>
          <a:p>
            <a:pPr marL="0" indent="0">
              <a:buNone/>
            </a:pPr>
            <a:endParaRPr lang="fr-FR" i="1">
              <a:solidFill>
                <a:schemeClr val="dk1"/>
              </a:solidFill>
              <a:ea typeface="Calibri"/>
              <a:sym typeface="Calibri"/>
            </a:endParaRPr>
          </a:p>
          <a:p>
            <a:pPr marL="0" indent="0">
              <a:buNone/>
            </a:pPr>
            <a:endParaRPr lang="fr-FR" i="1">
              <a:solidFill>
                <a:schemeClr val="dk1"/>
              </a:solidFill>
              <a:latin typeface="Calibri"/>
              <a:ea typeface="Calibri"/>
              <a:cs typeface="Calibri"/>
              <a:sym typeface="Calibri"/>
            </a:endParaRPr>
          </a:p>
          <a:p>
            <a:pPr marL="0" indent="0">
              <a:buNone/>
            </a:pPr>
            <a:endParaRPr lang="fr-FR" i="1">
              <a:solidFill>
                <a:schemeClr val="dk1"/>
              </a:solidFill>
              <a:latin typeface="Calibri"/>
              <a:ea typeface="Calibri"/>
              <a:cs typeface="Calibri"/>
              <a:sym typeface="Calibri"/>
            </a:endParaRPr>
          </a:p>
          <a:p>
            <a:pPr marL="0" indent="0">
              <a:buNone/>
            </a:pPr>
            <a:r>
              <a:rPr lang="fr-FR">
                <a:solidFill>
                  <a:schemeClr val="dk1"/>
                </a:solidFill>
                <a:latin typeface="Calibri"/>
                <a:ea typeface="Calibri"/>
                <a:cs typeface="Calibri"/>
                <a:sym typeface="Calibri"/>
              </a:rPr>
              <a:t>5) Dans le champ </a:t>
            </a:r>
            <a:r>
              <a:rPr lang="fr-FR" i="1">
                <a:solidFill>
                  <a:schemeClr val="dk1"/>
                </a:solidFill>
                <a:latin typeface="Calibri"/>
                <a:ea typeface="Calibri"/>
                <a:cs typeface="Calibri"/>
                <a:sym typeface="Calibri"/>
              </a:rPr>
              <a:t>Scan </a:t>
            </a:r>
            <a:r>
              <a:rPr lang="fr-FR" i="1" err="1">
                <a:solidFill>
                  <a:schemeClr val="dk1"/>
                </a:solidFill>
                <a:latin typeface="Calibri"/>
                <a:ea typeface="Calibri"/>
                <a:cs typeface="Calibri"/>
                <a:sym typeface="Calibri"/>
              </a:rPr>
              <a:t>request</a:t>
            </a:r>
            <a:r>
              <a:rPr lang="fr-FR" i="1">
                <a:solidFill>
                  <a:schemeClr val="dk1"/>
                </a:solidFill>
                <a:latin typeface="Calibri"/>
                <a:ea typeface="Calibri"/>
                <a:cs typeface="Calibri"/>
                <a:sym typeface="Calibri"/>
              </a:rPr>
              <a:t> ID to </a:t>
            </a:r>
            <a:r>
              <a:rPr lang="fr-FR" i="1" err="1">
                <a:solidFill>
                  <a:schemeClr val="dk1"/>
                </a:solidFill>
                <a:latin typeface="Calibri"/>
                <a:ea typeface="Calibri"/>
                <a:cs typeface="Calibri"/>
                <a:sym typeface="Calibri"/>
              </a:rPr>
              <a:t>upload</a:t>
            </a:r>
            <a:r>
              <a:rPr lang="fr-FR" i="1">
                <a:solidFill>
                  <a:schemeClr val="dk1"/>
                </a:solidFill>
                <a:latin typeface="Calibri"/>
                <a:ea typeface="Calibri"/>
                <a:cs typeface="Calibri"/>
                <a:sym typeface="Calibri"/>
              </a:rPr>
              <a:t> files</a:t>
            </a:r>
            <a:r>
              <a:rPr lang="fr-FR">
                <a:solidFill>
                  <a:schemeClr val="dk1"/>
                </a:solidFill>
                <a:latin typeface="Calibri"/>
                <a:ea typeface="Calibri"/>
                <a:cs typeface="Calibri"/>
                <a:sym typeface="Calibri"/>
              </a:rPr>
              <a:t>, coller l’identifiant de la demande</a:t>
            </a:r>
          </a:p>
          <a:p>
            <a:pPr marL="0" indent="0">
              <a:buNone/>
            </a:pPr>
            <a:r>
              <a:rPr lang="fr-FR">
                <a:solidFill>
                  <a:schemeClr val="dk2"/>
                </a:solidFill>
                <a:latin typeface="Calibri"/>
                <a:ea typeface="Calibri"/>
                <a:cs typeface="Calibri"/>
                <a:sym typeface="Calibri"/>
              </a:rPr>
              <a:t> </a:t>
            </a:r>
            <a:endParaRPr lang="fr-FR"/>
          </a:p>
        </p:txBody>
      </p:sp>
      <p:sp>
        <p:nvSpPr>
          <p:cNvPr id="4" name="Espace réservé du numéro de diapositive 3">
            <a:extLst>
              <a:ext uri="{FF2B5EF4-FFF2-40B4-BE49-F238E27FC236}">
                <a16:creationId xmlns:a16="http://schemas.microsoft.com/office/drawing/2014/main" id="{B8FAEC0C-8C23-EF98-39A5-3E5B082797B9}"/>
              </a:ext>
            </a:extLst>
          </p:cNvPr>
          <p:cNvSpPr>
            <a:spLocks noGrp="1"/>
          </p:cNvSpPr>
          <p:nvPr>
            <p:ph type="sldNum" sz="quarter" idx="12"/>
          </p:nvPr>
        </p:nvSpPr>
        <p:spPr/>
        <p:txBody>
          <a:bodyPr/>
          <a:lstStyle/>
          <a:p>
            <a:fld id="{19329706-12B3-8F4C-9CA9-063F8C6A2AC6}" type="slidenum">
              <a:rPr lang="fr-FR" smtClean="0"/>
              <a:t>162</a:t>
            </a:fld>
            <a:endParaRPr lang="fr-FR"/>
          </a:p>
        </p:txBody>
      </p:sp>
      <p:pic>
        <p:nvPicPr>
          <p:cNvPr id="5" name="Image 4">
            <a:extLst>
              <a:ext uri="{FF2B5EF4-FFF2-40B4-BE49-F238E27FC236}">
                <a16:creationId xmlns:a16="http://schemas.microsoft.com/office/drawing/2014/main" id="{751EFD20-7AB6-95DA-4081-4100E81E09D9}"/>
              </a:ext>
            </a:extLst>
          </p:cNvPr>
          <p:cNvPicPr>
            <a:picLocks noChangeAspect="1"/>
          </p:cNvPicPr>
          <p:nvPr/>
        </p:nvPicPr>
        <p:blipFill>
          <a:blip r:embed="rId2"/>
          <a:stretch>
            <a:fillRect/>
          </a:stretch>
        </p:blipFill>
        <p:spPr>
          <a:xfrm>
            <a:off x="4816004" y="1650992"/>
            <a:ext cx="2559992" cy="2314723"/>
          </a:xfrm>
          <a:prstGeom prst="rect">
            <a:avLst/>
          </a:prstGeom>
          <a:ln>
            <a:solidFill>
              <a:schemeClr val="tx1"/>
            </a:solidFill>
          </a:ln>
        </p:spPr>
      </p:pic>
      <p:sp>
        <p:nvSpPr>
          <p:cNvPr id="6" name="Rectangle à coins arrondis 10">
            <a:extLst>
              <a:ext uri="{FF2B5EF4-FFF2-40B4-BE49-F238E27FC236}">
                <a16:creationId xmlns:a16="http://schemas.microsoft.com/office/drawing/2014/main" id="{880D49E6-9B68-B8EF-8932-C26C84677A83}"/>
              </a:ext>
            </a:extLst>
          </p:cNvPr>
          <p:cNvSpPr/>
          <p:nvPr/>
        </p:nvSpPr>
        <p:spPr>
          <a:xfrm>
            <a:off x="5535707" y="3372860"/>
            <a:ext cx="1173206" cy="195289"/>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sym typeface="Arial"/>
            </a:endParaRPr>
          </a:p>
        </p:txBody>
      </p:sp>
      <p:pic>
        <p:nvPicPr>
          <p:cNvPr id="9" name="Image 8">
            <a:extLst>
              <a:ext uri="{FF2B5EF4-FFF2-40B4-BE49-F238E27FC236}">
                <a16:creationId xmlns:a16="http://schemas.microsoft.com/office/drawing/2014/main" id="{B4939AD5-38F0-28E4-EAE4-4A4BC8054036}"/>
              </a:ext>
            </a:extLst>
          </p:cNvPr>
          <p:cNvPicPr>
            <a:picLocks noChangeAspect="1"/>
          </p:cNvPicPr>
          <p:nvPr/>
        </p:nvPicPr>
        <p:blipFill>
          <a:blip r:embed="rId3"/>
          <a:stretch>
            <a:fillRect/>
          </a:stretch>
        </p:blipFill>
        <p:spPr>
          <a:xfrm>
            <a:off x="2686798" y="4717725"/>
            <a:ext cx="6818404" cy="1334371"/>
          </a:xfrm>
          <a:prstGeom prst="rect">
            <a:avLst/>
          </a:prstGeom>
          <a:ln>
            <a:solidFill>
              <a:schemeClr val="tx1"/>
            </a:solidFill>
          </a:ln>
        </p:spPr>
      </p:pic>
      <p:pic>
        <p:nvPicPr>
          <p:cNvPr id="10" name="Google Shape;1141;p91">
            <a:extLst>
              <a:ext uri="{FF2B5EF4-FFF2-40B4-BE49-F238E27FC236}">
                <a16:creationId xmlns:a16="http://schemas.microsoft.com/office/drawing/2014/main" id="{19A59AB4-80D7-948D-EF7A-571E4224E9DE}"/>
              </a:ext>
            </a:extLst>
          </p:cNvPr>
          <p:cNvPicPr preferRelativeResize="0"/>
          <p:nvPr/>
        </p:nvPicPr>
        <p:blipFill rotWithShape="1">
          <a:blip r:embed="rId4">
            <a:alphaModFix/>
          </a:blip>
          <a:srcRect/>
          <a:stretch/>
        </p:blipFill>
        <p:spPr>
          <a:xfrm rot="-4569030">
            <a:off x="8354984" y="5537597"/>
            <a:ext cx="480816" cy="750597"/>
          </a:xfrm>
          <a:prstGeom prst="rect">
            <a:avLst/>
          </a:prstGeom>
          <a:noFill/>
          <a:ln>
            <a:noFill/>
          </a:ln>
        </p:spPr>
      </p:pic>
    </p:spTree>
    <p:extLst>
      <p:ext uri="{BB962C8B-B14F-4D97-AF65-F5344CB8AC3E}">
        <p14:creationId xmlns:p14="http://schemas.microsoft.com/office/powerpoint/2010/main" val="401114884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texte, capture d’écran, ligne&#10;&#10;Le contenu généré par l’IA peut être incorrect.">
            <a:extLst>
              <a:ext uri="{FF2B5EF4-FFF2-40B4-BE49-F238E27FC236}">
                <a16:creationId xmlns:a16="http://schemas.microsoft.com/office/drawing/2014/main" id="{DF908621-D78D-F1F7-6587-4083C59364B1}"/>
              </a:ext>
            </a:extLst>
          </p:cNvPr>
          <p:cNvPicPr>
            <a:picLocks noChangeAspect="1"/>
          </p:cNvPicPr>
          <p:nvPr/>
        </p:nvPicPr>
        <p:blipFill>
          <a:blip r:embed="rId2"/>
          <a:stretch>
            <a:fillRect/>
          </a:stretch>
        </p:blipFill>
        <p:spPr>
          <a:xfrm>
            <a:off x="1833562" y="2505613"/>
            <a:ext cx="8524875" cy="2000250"/>
          </a:xfrm>
          <a:prstGeom prst="rect">
            <a:avLst/>
          </a:prstGeom>
        </p:spPr>
      </p:pic>
      <p:sp>
        <p:nvSpPr>
          <p:cNvPr id="2" name="Titre 1">
            <a:extLst>
              <a:ext uri="{FF2B5EF4-FFF2-40B4-BE49-F238E27FC236}">
                <a16:creationId xmlns:a16="http://schemas.microsoft.com/office/drawing/2014/main" id="{C38DB9A7-E9D9-B1C0-5147-98880E9645DB}"/>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Traiter une demande de numérisation (3)</a:t>
            </a:r>
            <a:endParaRPr lang="fr-FR"/>
          </a:p>
        </p:txBody>
      </p:sp>
      <p:sp>
        <p:nvSpPr>
          <p:cNvPr id="3" name="Espace réservé du contenu 2">
            <a:extLst>
              <a:ext uri="{FF2B5EF4-FFF2-40B4-BE49-F238E27FC236}">
                <a16:creationId xmlns:a16="http://schemas.microsoft.com/office/drawing/2014/main" id="{FB1E7545-D684-78AA-47B9-EA5EFD486916}"/>
              </a:ext>
            </a:extLst>
          </p:cNvPr>
          <p:cNvSpPr>
            <a:spLocks noGrp="1"/>
          </p:cNvSpPr>
          <p:nvPr>
            <p:ph idx="1"/>
          </p:nvPr>
        </p:nvSpPr>
        <p:spPr/>
        <p:txBody>
          <a:bodyPr/>
          <a:lstStyle/>
          <a:p>
            <a:pPr marL="0" indent="0">
              <a:buNone/>
            </a:pPr>
            <a:r>
              <a:rPr lang="fr-FR">
                <a:solidFill>
                  <a:schemeClr val="dk1"/>
                </a:solidFill>
                <a:latin typeface="Calibri"/>
                <a:ea typeface="Calibri"/>
                <a:cs typeface="Calibri"/>
                <a:sym typeface="Calibri"/>
              </a:rPr>
              <a:t>6) Sélectionner le document sauvegardé en cliquant sur </a:t>
            </a:r>
            <a:r>
              <a:rPr lang="fr-FR" i="1" err="1">
                <a:solidFill>
                  <a:schemeClr val="dk1"/>
                </a:solidFill>
                <a:latin typeface="Calibri"/>
                <a:ea typeface="Calibri"/>
                <a:cs typeface="Calibri"/>
                <a:sym typeface="Calibri"/>
              </a:rPr>
              <a:t>Browse</a:t>
            </a:r>
            <a:r>
              <a:rPr lang="fr-FR">
                <a:solidFill>
                  <a:schemeClr val="dk1"/>
                </a:solidFill>
                <a:latin typeface="Calibri"/>
                <a:ea typeface="Calibri"/>
                <a:cs typeface="Calibri"/>
                <a:sym typeface="Calibri"/>
              </a:rPr>
              <a:t> ou réaliser un glisser-déposer</a:t>
            </a:r>
            <a:endParaRPr lang="fr-FR"/>
          </a:p>
        </p:txBody>
      </p:sp>
      <p:sp>
        <p:nvSpPr>
          <p:cNvPr id="4" name="Espace réservé du numéro de diapositive 3">
            <a:extLst>
              <a:ext uri="{FF2B5EF4-FFF2-40B4-BE49-F238E27FC236}">
                <a16:creationId xmlns:a16="http://schemas.microsoft.com/office/drawing/2014/main" id="{6F6C29D0-6363-CBC9-EA5F-C0BB8EDC97C9}"/>
              </a:ext>
            </a:extLst>
          </p:cNvPr>
          <p:cNvSpPr>
            <a:spLocks noGrp="1"/>
          </p:cNvSpPr>
          <p:nvPr>
            <p:ph type="sldNum" sz="quarter" idx="12"/>
          </p:nvPr>
        </p:nvSpPr>
        <p:spPr/>
        <p:txBody>
          <a:bodyPr/>
          <a:lstStyle/>
          <a:p>
            <a:fld id="{19329706-12B3-8F4C-9CA9-063F8C6A2AC6}" type="slidenum">
              <a:rPr lang="fr-FR" smtClean="0"/>
              <a:t>163</a:t>
            </a:fld>
            <a:endParaRPr lang="fr-FR"/>
          </a:p>
        </p:txBody>
      </p:sp>
      <p:sp>
        <p:nvSpPr>
          <p:cNvPr id="6" name="Rectangle à coins arrondis 16">
            <a:extLst>
              <a:ext uri="{FF2B5EF4-FFF2-40B4-BE49-F238E27FC236}">
                <a16:creationId xmlns:a16="http://schemas.microsoft.com/office/drawing/2014/main" id="{BA080CD1-BD42-60A7-F345-63DB927E6BFA}"/>
              </a:ext>
            </a:extLst>
          </p:cNvPr>
          <p:cNvSpPr/>
          <p:nvPr/>
        </p:nvSpPr>
        <p:spPr>
          <a:xfrm>
            <a:off x="5397142" y="3848195"/>
            <a:ext cx="402254" cy="191386"/>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76944181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C35223-B620-47F2-B962-0AFBBD77B9B0}"/>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Traiter une demande de numérisation (4)</a:t>
            </a:r>
            <a:endParaRPr lang="fr-FR"/>
          </a:p>
        </p:txBody>
      </p:sp>
      <p:sp>
        <p:nvSpPr>
          <p:cNvPr id="3" name="Espace réservé du contenu 2">
            <a:extLst>
              <a:ext uri="{FF2B5EF4-FFF2-40B4-BE49-F238E27FC236}">
                <a16:creationId xmlns:a16="http://schemas.microsoft.com/office/drawing/2014/main" id="{B17315D6-1D49-7250-B20C-4D76C573A63D}"/>
              </a:ext>
            </a:extLst>
          </p:cNvPr>
          <p:cNvSpPr>
            <a:spLocks noGrp="1"/>
          </p:cNvSpPr>
          <p:nvPr>
            <p:ph idx="1"/>
          </p:nvPr>
        </p:nvSpPr>
        <p:spPr/>
        <p:txBody>
          <a:bodyPr/>
          <a:lstStyle/>
          <a:p>
            <a:pPr marL="0" indent="0">
              <a:buNone/>
            </a:pPr>
            <a:r>
              <a:rPr lang="fr-FR">
                <a:solidFill>
                  <a:schemeClr val="dk1"/>
                </a:solidFill>
                <a:latin typeface="Calibri"/>
                <a:ea typeface="Calibri"/>
                <a:cs typeface="Calibri"/>
                <a:sym typeface="Calibri"/>
              </a:rPr>
              <a:t>7) Lorsque le chargement est terminé (cf. la mention </a:t>
            </a:r>
            <a:r>
              <a:rPr lang="fr-FR" i="1" err="1">
                <a:solidFill>
                  <a:schemeClr val="dk1"/>
                </a:solidFill>
                <a:latin typeface="Calibri"/>
                <a:ea typeface="Calibri"/>
                <a:cs typeface="Calibri"/>
                <a:sym typeface="Calibri"/>
              </a:rPr>
              <a:t>Uploaded</a:t>
            </a:r>
            <a:r>
              <a:rPr lang="fr-FR">
                <a:solidFill>
                  <a:schemeClr val="dk1"/>
                </a:solidFill>
                <a:latin typeface="Calibri"/>
                <a:ea typeface="Calibri"/>
                <a:cs typeface="Calibri"/>
                <a:sym typeface="Calibri"/>
              </a:rPr>
              <a:t>), cliquer sur </a:t>
            </a:r>
            <a:r>
              <a:rPr lang="fr-FR" i="1" err="1">
                <a:solidFill>
                  <a:schemeClr val="dk1"/>
                </a:solidFill>
                <a:latin typeface="Calibri"/>
                <a:ea typeface="Calibri"/>
                <a:cs typeface="Calibri"/>
                <a:sym typeface="Calibri"/>
              </a:rPr>
              <a:t>Done</a:t>
            </a:r>
            <a:endParaRPr lang="fr-FR">
              <a:solidFill>
                <a:schemeClr val="dk1"/>
              </a:solidFill>
              <a:latin typeface="Calibri"/>
              <a:ea typeface="Calibri"/>
              <a:cs typeface="Calibri"/>
              <a:sym typeface="Calibri"/>
            </a:endParaRPr>
          </a:p>
        </p:txBody>
      </p:sp>
      <p:sp>
        <p:nvSpPr>
          <p:cNvPr id="4" name="Espace réservé du numéro de diapositive 3">
            <a:extLst>
              <a:ext uri="{FF2B5EF4-FFF2-40B4-BE49-F238E27FC236}">
                <a16:creationId xmlns:a16="http://schemas.microsoft.com/office/drawing/2014/main" id="{A1F0993B-0E50-7A61-94E6-C3AC8797D2C8}"/>
              </a:ext>
            </a:extLst>
          </p:cNvPr>
          <p:cNvSpPr>
            <a:spLocks noGrp="1"/>
          </p:cNvSpPr>
          <p:nvPr>
            <p:ph type="sldNum" sz="quarter" idx="12"/>
          </p:nvPr>
        </p:nvSpPr>
        <p:spPr/>
        <p:txBody>
          <a:bodyPr/>
          <a:lstStyle/>
          <a:p>
            <a:fld id="{19329706-12B3-8F4C-9CA9-063F8C6A2AC6}" type="slidenum">
              <a:rPr lang="fr-FR" smtClean="0"/>
              <a:t>164</a:t>
            </a:fld>
            <a:endParaRPr lang="fr-FR"/>
          </a:p>
        </p:txBody>
      </p:sp>
      <p:pic>
        <p:nvPicPr>
          <p:cNvPr id="7" name="Image 6">
            <a:extLst>
              <a:ext uri="{FF2B5EF4-FFF2-40B4-BE49-F238E27FC236}">
                <a16:creationId xmlns:a16="http://schemas.microsoft.com/office/drawing/2014/main" id="{6854B8F0-E61F-06C9-6613-4DC4E6CBF877}"/>
              </a:ext>
            </a:extLst>
          </p:cNvPr>
          <p:cNvPicPr>
            <a:picLocks noChangeAspect="1"/>
          </p:cNvPicPr>
          <p:nvPr/>
        </p:nvPicPr>
        <p:blipFill>
          <a:blip r:embed="rId2"/>
          <a:stretch>
            <a:fillRect/>
          </a:stretch>
        </p:blipFill>
        <p:spPr>
          <a:xfrm>
            <a:off x="3112391" y="4006227"/>
            <a:ext cx="5967218" cy="2483466"/>
          </a:xfrm>
          <a:prstGeom prst="rect">
            <a:avLst/>
          </a:prstGeom>
          <a:ln>
            <a:solidFill>
              <a:schemeClr val="tx1"/>
            </a:solidFill>
          </a:ln>
        </p:spPr>
      </p:pic>
      <p:sp>
        <p:nvSpPr>
          <p:cNvPr id="8" name="Rectangle à coins arrondis 16">
            <a:extLst>
              <a:ext uri="{FF2B5EF4-FFF2-40B4-BE49-F238E27FC236}">
                <a16:creationId xmlns:a16="http://schemas.microsoft.com/office/drawing/2014/main" id="{6A7BD081-25D3-777E-9C44-68C2223999C0}"/>
              </a:ext>
            </a:extLst>
          </p:cNvPr>
          <p:cNvSpPr/>
          <p:nvPr/>
        </p:nvSpPr>
        <p:spPr>
          <a:xfrm>
            <a:off x="7703306" y="6255177"/>
            <a:ext cx="402254" cy="191386"/>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à coins arrondis 16">
            <a:extLst>
              <a:ext uri="{FF2B5EF4-FFF2-40B4-BE49-F238E27FC236}">
                <a16:creationId xmlns:a16="http://schemas.microsoft.com/office/drawing/2014/main" id="{E1C0FD40-5AD9-E5E7-4BCD-203B640BD28F}"/>
              </a:ext>
            </a:extLst>
          </p:cNvPr>
          <p:cNvSpPr/>
          <p:nvPr/>
        </p:nvSpPr>
        <p:spPr>
          <a:xfrm>
            <a:off x="8677355" y="3981100"/>
            <a:ext cx="402254" cy="25389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ZoneTexte 9">
            <a:extLst>
              <a:ext uri="{FF2B5EF4-FFF2-40B4-BE49-F238E27FC236}">
                <a16:creationId xmlns:a16="http://schemas.microsoft.com/office/drawing/2014/main" id="{1EC177CF-69CE-AD01-29A0-8189F085559B}"/>
              </a:ext>
            </a:extLst>
          </p:cNvPr>
          <p:cNvSpPr txBox="1"/>
          <p:nvPr/>
        </p:nvSpPr>
        <p:spPr>
          <a:xfrm>
            <a:off x="7435701" y="6202012"/>
            <a:ext cx="301686" cy="369332"/>
          </a:xfrm>
          <a:prstGeom prst="rect">
            <a:avLst/>
          </a:prstGeom>
          <a:noFill/>
          <a:ln>
            <a:noFill/>
          </a:ln>
        </p:spPr>
        <p:txBody>
          <a:bodyPr wrap="none" rtlCol="0">
            <a:spAutoFit/>
          </a:bodyPr>
          <a:lstStyle/>
          <a:p>
            <a:r>
              <a:rPr lang="fr-FR">
                <a:solidFill>
                  <a:srgbClr val="C00000"/>
                </a:solidFill>
              </a:rPr>
              <a:t>1</a:t>
            </a:r>
          </a:p>
        </p:txBody>
      </p:sp>
      <p:sp>
        <p:nvSpPr>
          <p:cNvPr id="11" name="ZoneTexte 10">
            <a:extLst>
              <a:ext uri="{FF2B5EF4-FFF2-40B4-BE49-F238E27FC236}">
                <a16:creationId xmlns:a16="http://schemas.microsoft.com/office/drawing/2014/main" id="{D7A69118-D197-6030-B305-95A2F111476D}"/>
              </a:ext>
            </a:extLst>
          </p:cNvPr>
          <p:cNvSpPr txBox="1"/>
          <p:nvPr/>
        </p:nvSpPr>
        <p:spPr>
          <a:xfrm>
            <a:off x="8736456" y="4183317"/>
            <a:ext cx="301686" cy="369332"/>
          </a:xfrm>
          <a:prstGeom prst="rect">
            <a:avLst/>
          </a:prstGeom>
          <a:noFill/>
          <a:ln>
            <a:noFill/>
          </a:ln>
        </p:spPr>
        <p:txBody>
          <a:bodyPr wrap="none" rtlCol="0">
            <a:spAutoFit/>
          </a:bodyPr>
          <a:lstStyle/>
          <a:p>
            <a:r>
              <a:rPr lang="fr-FR">
                <a:solidFill>
                  <a:srgbClr val="00707F"/>
                </a:solidFill>
              </a:rPr>
              <a:t>2</a:t>
            </a:r>
          </a:p>
        </p:txBody>
      </p:sp>
      <p:sp>
        <p:nvSpPr>
          <p:cNvPr id="13" name="Flèche : droite 12">
            <a:extLst>
              <a:ext uri="{FF2B5EF4-FFF2-40B4-BE49-F238E27FC236}">
                <a16:creationId xmlns:a16="http://schemas.microsoft.com/office/drawing/2014/main" id="{65A8C298-D13F-6289-F176-5919F1887029}"/>
              </a:ext>
            </a:extLst>
          </p:cNvPr>
          <p:cNvSpPr/>
          <p:nvPr/>
        </p:nvSpPr>
        <p:spPr>
          <a:xfrm rot="5400000">
            <a:off x="5858191" y="3630294"/>
            <a:ext cx="470997" cy="129880"/>
          </a:xfrm>
          <a:prstGeom prst="rightArrow">
            <a:avLst/>
          </a:prstGeom>
          <a:solidFill>
            <a:schemeClr val="accent5"/>
          </a:solidFill>
          <a:ln>
            <a:solidFill>
              <a:srgbClr val="5FA4B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5" name="Image 14" descr="Une image contenant texte, capture d’écran, logiciel, nombre&#10;&#10;Le contenu généré par l’IA peut être incorrect.">
            <a:extLst>
              <a:ext uri="{FF2B5EF4-FFF2-40B4-BE49-F238E27FC236}">
                <a16:creationId xmlns:a16="http://schemas.microsoft.com/office/drawing/2014/main" id="{5D8699EC-EDBB-77A9-EB33-AE57B2B3B299}"/>
              </a:ext>
            </a:extLst>
          </p:cNvPr>
          <p:cNvPicPr>
            <a:picLocks noChangeAspect="1"/>
          </p:cNvPicPr>
          <p:nvPr/>
        </p:nvPicPr>
        <p:blipFill>
          <a:blip r:embed="rId3"/>
          <a:stretch>
            <a:fillRect/>
          </a:stretch>
        </p:blipFill>
        <p:spPr>
          <a:xfrm>
            <a:off x="2193201" y="1597135"/>
            <a:ext cx="7800975" cy="1743075"/>
          </a:xfrm>
          <a:prstGeom prst="rect">
            <a:avLst/>
          </a:prstGeom>
        </p:spPr>
      </p:pic>
    </p:spTree>
    <p:extLst>
      <p:ext uri="{BB962C8B-B14F-4D97-AF65-F5344CB8AC3E}">
        <p14:creationId xmlns:p14="http://schemas.microsoft.com/office/powerpoint/2010/main" val="388660382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1BEF36-70AB-F38A-92B0-31FE893D1F92}"/>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Traiter une demande de numérisation (5)</a:t>
            </a:r>
            <a:endParaRPr lang="fr-FR"/>
          </a:p>
        </p:txBody>
      </p:sp>
      <p:sp>
        <p:nvSpPr>
          <p:cNvPr id="3" name="Espace réservé du contenu 2">
            <a:extLst>
              <a:ext uri="{FF2B5EF4-FFF2-40B4-BE49-F238E27FC236}">
                <a16:creationId xmlns:a16="http://schemas.microsoft.com/office/drawing/2014/main" id="{EAD989ED-AE04-FAB6-4288-C4E963B7D4F0}"/>
              </a:ext>
            </a:extLst>
          </p:cNvPr>
          <p:cNvSpPr>
            <a:spLocks noGrp="1"/>
          </p:cNvSpPr>
          <p:nvPr>
            <p:ph idx="1"/>
          </p:nvPr>
        </p:nvSpPr>
        <p:spPr/>
        <p:txBody>
          <a:bodyPr/>
          <a:lstStyle/>
          <a:p>
            <a:r>
              <a:rPr lang="fr-FR" sz="2000">
                <a:solidFill>
                  <a:schemeClr val="dk1"/>
                </a:solidFill>
                <a:latin typeface="Calibri"/>
                <a:ea typeface="Calibri"/>
                <a:cs typeface="Calibri"/>
                <a:sym typeface="Calibri"/>
              </a:rPr>
              <a:t>Remarques :</a:t>
            </a:r>
          </a:p>
          <a:p>
            <a:pPr marL="800076" lvl="1" indent="-342900">
              <a:buFont typeface="+mj-lt"/>
              <a:buAutoNum type="arabicPeriod"/>
            </a:pPr>
            <a:r>
              <a:rPr lang="fr-FR" sz="1800">
                <a:solidFill>
                  <a:schemeClr val="dk1"/>
                </a:solidFill>
                <a:latin typeface="Calibri"/>
                <a:ea typeface="Calibri"/>
                <a:cs typeface="Calibri"/>
                <a:sym typeface="Calibri"/>
              </a:rPr>
              <a:t>Si le fichier dépasse 25 MB pour les usagers ULiège ou 17 MB pour le PIB et les usagers BX (cette information figure sur le bordereau), il faut utiliser un service de partage de fichiers</a:t>
            </a:r>
          </a:p>
          <a:p>
            <a:pPr marL="800076" lvl="1" indent="-342900">
              <a:buFont typeface="+mj-lt"/>
              <a:buAutoNum type="arabicPeriod"/>
            </a:pPr>
            <a:r>
              <a:rPr lang="fr-FR" sz="1800" b="1">
                <a:solidFill>
                  <a:schemeClr val="dk1"/>
                </a:solidFill>
                <a:latin typeface="Calibri"/>
                <a:ea typeface="Calibri"/>
                <a:cs typeface="Calibri"/>
                <a:sym typeface="Calibri"/>
              </a:rPr>
              <a:t>Cas de plusieurs demandes sur le même document</a:t>
            </a:r>
            <a:r>
              <a:rPr lang="fr-FR" sz="1800">
                <a:solidFill>
                  <a:schemeClr val="dk1"/>
                </a:solidFill>
                <a:latin typeface="Calibri"/>
                <a:ea typeface="Calibri"/>
                <a:cs typeface="Calibri"/>
                <a:sym typeface="Calibri"/>
              </a:rPr>
              <a:t> : on ne le voit pas directement dans la liste des tâches. Pour les repérer, cliquer sur le nombre dans le champ </a:t>
            </a:r>
            <a:r>
              <a:rPr lang="fr-FR" sz="1800" i="1" err="1">
                <a:solidFill>
                  <a:schemeClr val="dk1"/>
                </a:solidFill>
                <a:latin typeface="Calibri"/>
                <a:ea typeface="Calibri"/>
                <a:cs typeface="Calibri"/>
                <a:sym typeface="Calibri"/>
              </a:rPr>
              <a:t>Requests</a:t>
            </a:r>
            <a:r>
              <a:rPr lang="fr-FR" sz="1800">
                <a:solidFill>
                  <a:schemeClr val="dk1"/>
                </a:solidFill>
                <a:latin typeface="Calibri"/>
                <a:ea typeface="Calibri"/>
                <a:cs typeface="Calibri"/>
                <a:sym typeface="Calibri"/>
              </a:rPr>
              <a:t> :</a:t>
            </a:r>
          </a:p>
        </p:txBody>
      </p:sp>
      <p:sp>
        <p:nvSpPr>
          <p:cNvPr id="4" name="Espace réservé du numéro de diapositive 3">
            <a:extLst>
              <a:ext uri="{FF2B5EF4-FFF2-40B4-BE49-F238E27FC236}">
                <a16:creationId xmlns:a16="http://schemas.microsoft.com/office/drawing/2014/main" id="{B2599E53-2BC8-9997-4656-4928C95D5FF2}"/>
              </a:ext>
            </a:extLst>
          </p:cNvPr>
          <p:cNvSpPr>
            <a:spLocks noGrp="1"/>
          </p:cNvSpPr>
          <p:nvPr>
            <p:ph type="sldNum" sz="quarter" idx="12"/>
          </p:nvPr>
        </p:nvSpPr>
        <p:spPr/>
        <p:txBody>
          <a:bodyPr/>
          <a:lstStyle/>
          <a:p>
            <a:fld id="{19329706-12B3-8F4C-9CA9-063F8C6A2AC6}" type="slidenum">
              <a:rPr lang="fr-FR" smtClean="0"/>
              <a:t>165</a:t>
            </a:fld>
            <a:endParaRPr lang="fr-FR"/>
          </a:p>
        </p:txBody>
      </p:sp>
      <p:pic>
        <p:nvPicPr>
          <p:cNvPr id="5" name="Image 4">
            <a:extLst>
              <a:ext uri="{FF2B5EF4-FFF2-40B4-BE49-F238E27FC236}">
                <a16:creationId xmlns:a16="http://schemas.microsoft.com/office/drawing/2014/main" id="{1A5A4918-62A4-A957-B6F3-7764B6897D7E}"/>
              </a:ext>
            </a:extLst>
          </p:cNvPr>
          <p:cNvPicPr>
            <a:picLocks noChangeAspect="1"/>
          </p:cNvPicPr>
          <p:nvPr/>
        </p:nvPicPr>
        <p:blipFill>
          <a:blip r:embed="rId2"/>
          <a:stretch>
            <a:fillRect/>
          </a:stretch>
        </p:blipFill>
        <p:spPr>
          <a:xfrm>
            <a:off x="2491513" y="2783657"/>
            <a:ext cx="7208968" cy="1860379"/>
          </a:xfrm>
          <a:prstGeom prst="rect">
            <a:avLst/>
          </a:prstGeom>
          <a:ln>
            <a:solidFill>
              <a:schemeClr val="tx1"/>
            </a:solidFill>
          </a:ln>
        </p:spPr>
      </p:pic>
      <p:sp>
        <p:nvSpPr>
          <p:cNvPr id="7" name="Rectangle à coins arrondis 16">
            <a:extLst>
              <a:ext uri="{FF2B5EF4-FFF2-40B4-BE49-F238E27FC236}">
                <a16:creationId xmlns:a16="http://schemas.microsoft.com/office/drawing/2014/main" id="{422C2CAC-C1F3-94DA-F876-573B0CE56919}"/>
              </a:ext>
            </a:extLst>
          </p:cNvPr>
          <p:cNvSpPr/>
          <p:nvPr/>
        </p:nvSpPr>
        <p:spPr>
          <a:xfrm>
            <a:off x="6939074" y="4090725"/>
            <a:ext cx="321333" cy="206110"/>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8" name="Google Shape;1173;p94">
            <a:extLst>
              <a:ext uri="{FF2B5EF4-FFF2-40B4-BE49-F238E27FC236}">
                <a16:creationId xmlns:a16="http://schemas.microsoft.com/office/drawing/2014/main" id="{1AE8F085-9D4C-F232-426E-1612167B87B6}"/>
              </a:ext>
            </a:extLst>
          </p:cNvPr>
          <p:cNvPicPr preferRelativeResize="0"/>
          <p:nvPr/>
        </p:nvPicPr>
        <p:blipFill rotWithShape="1">
          <a:blip r:embed="rId3">
            <a:alphaModFix/>
          </a:blip>
          <a:srcRect/>
          <a:stretch/>
        </p:blipFill>
        <p:spPr>
          <a:xfrm rot="-4569030">
            <a:off x="7161577" y="4060542"/>
            <a:ext cx="480816" cy="750597"/>
          </a:xfrm>
          <a:prstGeom prst="rect">
            <a:avLst/>
          </a:prstGeom>
          <a:noFill/>
          <a:ln>
            <a:noFill/>
          </a:ln>
        </p:spPr>
      </p:pic>
      <p:sp>
        <p:nvSpPr>
          <p:cNvPr id="10" name="Flèche : droite 9">
            <a:extLst>
              <a:ext uri="{FF2B5EF4-FFF2-40B4-BE49-F238E27FC236}">
                <a16:creationId xmlns:a16="http://schemas.microsoft.com/office/drawing/2014/main" id="{71913789-B25A-C3B9-B179-15CE6FFD72DA}"/>
              </a:ext>
            </a:extLst>
          </p:cNvPr>
          <p:cNvSpPr/>
          <p:nvPr/>
        </p:nvSpPr>
        <p:spPr>
          <a:xfrm rot="5400000">
            <a:off x="5916776" y="4833455"/>
            <a:ext cx="358443" cy="99461"/>
          </a:xfrm>
          <a:prstGeom prst="rightArrow">
            <a:avLst/>
          </a:prstGeom>
          <a:solidFill>
            <a:schemeClr val="accent5"/>
          </a:solidFill>
          <a:ln>
            <a:solidFill>
              <a:srgbClr val="5FA4B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1" name="Image 10" descr="Une image contenant texte, capture d’écran, nombre, Police&#10;&#10;Le contenu généré par l’IA peut être incorrect.">
            <a:extLst>
              <a:ext uri="{FF2B5EF4-FFF2-40B4-BE49-F238E27FC236}">
                <a16:creationId xmlns:a16="http://schemas.microsoft.com/office/drawing/2014/main" id="{5199439A-172E-6BBA-DD1F-F37B91FF59AD}"/>
              </a:ext>
            </a:extLst>
          </p:cNvPr>
          <p:cNvPicPr>
            <a:picLocks noChangeAspect="1"/>
          </p:cNvPicPr>
          <p:nvPr/>
        </p:nvPicPr>
        <p:blipFill>
          <a:blip r:embed="rId4"/>
          <a:stretch>
            <a:fillRect/>
          </a:stretch>
        </p:blipFill>
        <p:spPr>
          <a:xfrm>
            <a:off x="2631584" y="5163213"/>
            <a:ext cx="6928829" cy="1537681"/>
          </a:xfrm>
          <a:prstGeom prst="rect">
            <a:avLst/>
          </a:prstGeom>
        </p:spPr>
      </p:pic>
    </p:spTree>
    <p:extLst>
      <p:ext uri="{BB962C8B-B14F-4D97-AF65-F5344CB8AC3E}">
        <p14:creationId xmlns:p14="http://schemas.microsoft.com/office/powerpoint/2010/main" val="97647886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4713E5-C1F3-ACD2-9AB1-E385D4F970A2}"/>
              </a:ext>
            </a:extLst>
          </p:cNvPr>
          <p:cNvSpPr>
            <a:spLocks noGrp="1"/>
          </p:cNvSpPr>
          <p:nvPr>
            <p:ph type="title"/>
          </p:nvPr>
        </p:nvSpPr>
        <p:spPr/>
        <p:txBody>
          <a:bodyPr/>
          <a:lstStyle/>
          <a:p>
            <a:r>
              <a:rPr lang="fr-FR" sz="3600"/>
              <a:t>Traiter une demande de numérisation (6)</a:t>
            </a:r>
            <a:endParaRPr lang="fr-FR"/>
          </a:p>
        </p:txBody>
      </p:sp>
      <p:sp>
        <p:nvSpPr>
          <p:cNvPr id="3" name="Espace réservé du contenu 2">
            <a:extLst>
              <a:ext uri="{FF2B5EF4-FFF2-40B4-BE49-F238E27FC236}">
                <a16:creationId xmlns:a16="http://schemas.microsoft.com/office/drawing/2014/main" id="{8E224009-62EC-CA90-22B3-3728AE98E1DD}"/>
              </a:ext>
            </a:extLst>
          </p:cNvPr>
          <p:cNvSpPr>
            <a:spLocks noGrp="1"/>
          </p:cNvSpPr>
          <p:nvPr>
            <p:ph idx="1"/>
          </p:nvPr>
        </p:nvSpPr>
        <p:spPr/>
        <p:txBody>
          <a:bodyPr/>
          <a:lstStyle/>
          <a:p>
            <a:r>
              <a:rPr lang="fr-FR" sz="2000" dirty="0"/>
              <a:t>Après avoir traité la première demande, dans le menu </a:t>
            </a:r>
            <a:r>
              <a:rPr lang="fr-FR" sz="2000" i="1" dirty="0" err="1"/>
              <a:t>Fulfillment</a:t>
            </a:r>
            <a:r>
              <a:rPr lang="fr-FR" sz="2000" dirty="0"/>
              <a:t>, sélectionner </a:t>
            </a:r>
            <a:r>
              <a:rPr lang="fr-FR" sz="2000" i="1" dirty="0"/>
              <a:t>Monitor </a:t>
            </a:r>
            <a:r>
              <a:rPr lang="fr-FR" sz="2000" i="1" dirty="0" err="1"/>
              <a:t>Requests</a:t>
            </a:r>
            <a:r>
              <a:rPr lang="fr-FR" sz="2000" i="1" dirty="0"/>
              <a:t> &amp; Item </a:t>
            </a:r>
            <a:r>
              <a:rPr lang="fr-FR" sz="2000" i="1" dirty="0" err="1"/>
              <a:t>Processes</a:t>
            </a:r>
            <a:r>
              <a:rPr lang="fr-FR" sz="2000" dirty="0"/>
              <a:t> </a:t>
            </a:r>
          </a:p>
          <a:p>
            <a:endParaRPr lang="fr-FR" dirty="0"/>
          </a:p>
          <a:p>
            <a:endParaRPr lang="fr-FR" sz="2000" dirty="0"/>
          </a:p>
          <a:p>
            <a:endParaRPr lang="fr-FR" dirty="0"/>
          </a:p>
          <a:p>
            <a:endParaRPr lang="fr-FR" sz="2000" dirty="0"/>
          </a:p>
          <a:p>
            <a:endParaRPr lang="fr-FR" sz="2000" dirty="0"/>
          </a:p>
          <a:p>
            <a:r>
              <a:rPr lang="fr-FR" sz="2000" dirty="0"/>
              <a:t>Repérer les autres demandes en faisant par exemple une recherche sur le titre et copier l’identifiant de la demande </a:t>
            </a:r>
            <a:endParaRPr lang="fr-FR" dirty="0"/>
          </a:p>
          <a:p>
            <a:endParaRPr lang="fr-FR" dirty="0"/>
          </a:p>
        </p:txBody>
      </p:sp>
      <p:sp>
        <p:nvSpPr>
          <p:cNvPr id="4" name="Espace réservé du numéro de diapositive 3">
            <a:extLst>
              <a:ext uri="{FF2B5EF4-FFF2-40B4-BE49-F238E27FC236}">
                <a16:creationId xmlns:a16="http://schemas.microsoft.com/office/drawing/2014/main" id="{763D94FB-3411-ED07-58CC-B1FC7D5B86D0}"/>
              </a:ext>
            </a:extLst>
          </p:cNvPr>
          <p:cNvSpPr>
            <a:spLocks noGrp="1"/>
          </p:cNvSpPr>
          <p:nvPr>
            <p:ph type="sldNum" sz="quarter" idx="12"/>
          </p:nvPr>
        </p:nvSpPr>
        <p:spPr/>
        <p:txBody>
          <a:bodyPr/>
          <a:lstStyle/>
          <a:p>
            <a:fld id="{19329706-12B3-8F4C-9CA9-063F8C6A2AC6}" type="slidenum">
              <a:rPr lang="fr-FR" smtClean="0"/>
              <a:t>166</a:t>
            </a:fld>
            <a:endParaRPr lang="fr-FR"/>
          </a:p>
        </p:txBody>
      </p:sp>
      <p:pic>
        <p:nvPicPr>
          <p:cNvPr id="5" name="Image 4">
            <a:extLst>
              <a:ext uri="{FF2B5EF4-FFF2-40B4-BE49-F238E27FC236}">
                <a16:creationId xmlns:a16="http://schemas.microsoft.com/office/drawing/2014/main" id="{97D05031-1E9F-1857-3738-34231941EF33}"/>
              </a:ext>
            </a:extLst>
          </p:cNvPr>
          <p:cNvPicPr>
            <a:picLocks noChangeAspect="1"/>
          </p:cNvPicPr>
          <p:nvPr/>
        </p:nvPicPr>
        <p:blipFill>
          <a:blip r:embed="rId2"/>
          <a:stretch>
            <a:fillRect/>
          </a:stretch>
        </p:blipFill>
        <p:spPr>
          <a:xfrm>
            <a:off x="5156765" y="1587206"/>
            <a:ext cx="2253183" cy="2037309"/>
          </a:xfrm>
          <a:prstGeom prst="rect">
            <a:avLst/>
          </a:prstGeom>
          <a:ln>
            <a:solidFill>
              <a:schemeClr val="tx1"/>
            </a:solidFill>
          </a:ln>
        </p:spPr>
      </p:pic>
      <p:sp>
        <p:nvSpPr>
          <p:cNvPr id="6" name="Rectangle à coins arrondis 10">
            <a:extLst>
              <a:ext uri="{FF2B5EF4-FFF2-40B4-BE49-F238E27FC236}">
                <a16:creationId xmlns:a16="http://schemas.microsoft.com/office/drawing/2014/main" id="{0091DA5B-C878-CB68-0066-60B542D9C69B}"/>
              </a:ext>
            </a:extLst>
          </p:cNvPr>
          <p:cNvSpPr/>
          <p:nvPr/>
        </p:nvSpPr>
        <p:spPr>
          <a:xfrm>
            <a:off x="5833987" y="3220278"/>
            <a:ext cx="1361943" cy="208721"/>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sym typeface="Arial"/>
            </a:endParaRPr>
          </a:p>
        </p:txBody>
      </p:sp>
      <p:pic>
        <p:nvPicPr>
          <p:cNvPr id="7" name="Image 6" descr="Une image contenant texte&#10;&#10;Description générée automatiquement">
            <a:extLst>
              <a:ext uri="{FF2B5EF4-FFF2-40B4-BE49-F238E27FC236}">
                <a16:creationId xmlns:a16="http://schemas.microsoft.com/office/drawing/2014/main" id="{8FBA646C-9932-30AF-6FA9-8FAFA8D66807}"/>
              </a:ext>
            </a:extLst>
          </p:cNvPr>
          <p:cNvPicPr>
            <a:picLocks noChangeAspect="1"/>
          </p:cNvPicPr>
          <p:nvPr/>
        </p:nvPicPr>
        <p:blipFill>
          <a:blip r:embed="rId3"/>
          <a:stretch>
            <a:fillRect/>
          </a:stretch>
        </p:blipFill>
        <p:spPr>
          <a:xfrm>
            <a:off x="3105708" y="4104843"/>
            <a:ext cx="7272670" cy="2501655"/>
          </a:xfrm>
          <a:prstGeom prst="rect">
            <a:avLst/>
          </a:prstGeom>
          <a:ln>
            <a:solidFill>
              <a:schemeClr val="tx1"/>
            </a:solidFill>
          </a:ln>
        </p:spPr>
      </p:pic>
      <p:sp>
        <p:nvSpPr>
          <p:cNvPr id="8" name="Rectangle à coins arrondis 16">
            <a:extLst>
              <a:ext uri="{FF2B5EF4-FFF2-40B4-BE49-F238E27FC236}">
                <a16:creationId xmlns:a16="http://schemas.microsoft.com/office/drawing/2014/main" id="{B616AD3B-14BF-D4D8-F74C-FEE354B85230}"/>
              </a:ext>
            </a:extLst>
          </p:cNvPr>
          <p:cNvSpPr/>
          <p:nvPr/>
        </p:nvSpPr>
        <p:spPr>
          <a:xfrm>
            <a:off x="3362667" y="4067051"/>
            <a:ext cx="3007236" cy="336812"/>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sym typeface="Arial"/>
            </a:endParaRPr>
          </a:p>
        </p:txBody>
      </p:sp>
      <p:sp>
        <p:nvSpPr>
          <p:cNvPr id="9" name="Rectangle à coins arrondis 16">
            <a:extLst>
              <a:ext uri="{FF2B5EF4-FFF2-40B4-BE49-F238E27FC236}">
                <a16:creationId xmlns:a16="http://schemas.microsoft.com/office/drawing/2014/main" id="{98D4936F-805C-D614-8582-5D9D203D6CAF}"/>
              </a:ext>
            </a:extLst>
          </p:cNvPr>
          <p:cNvSpPr/>
          <p:nvPr/>
        </p:nvSpPr>
        <p:spPr>
          <a:xfrm>
            <a:off x="5085142" y="5762503"/>
            <a:ext cx="1061479" cy="183079"/>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sym typeface="Arial"/>
            </a:endParaRPr>
          </a:p>
        </p:txBody>
      </p:sp>
      <p:sp>
        <p:nvSpPr>
          <p:cNvPr id="10" name="ZoneTexte 9">
            <a:extLst>
              <a:ext uri="{FF2B5EF4-FFF2-40B4-BE49-F238E27FC236}">
                <a16:creationId xmlns:a16="http://schemas.microsoft.com/office/drawing/2014/main" id="{4EE337C4-47ED-B05C-81F1-C7B5DFEF1193}"/>
              </a:ext>
            </a:extLst>
          </p:cNvPr>
          <p:cNvSpPr txBox="1"/>
          <p:nvPr/>
        </p:nvSpPr>
        <p:spPr>
          <a:xfrm>
            <a:off x="6338004" y="4079772"/>
            <a:ext cx="284052" cy="307777"/>
          </a:xfrm>
          <a:prstGeom prst="rect">
            <a:avLst/>
          </a:prstGeom>
          <a:noFill/>
          <a:ln>
            <a:noFill/>
          </a:ln>
        </p:spPr>
        <p:txBody>
          <a:bodyPr wrap="none" rtlCol="0">
            <a:spAutoFit/>
          </a:bodyPr>
          <a:lstStyle/>
          <a:p>
            <a:pPr defTabSz="914400">
              <a:buClr>
                <a:srgbClr val="000000"/>
              </a:buClr>
              <a:defRPr/>
            </a:pPr>
            <a:r>
              <a:rPr lang="fr-FR" sz="1400" kern="0" dirty="0">
                <a:solidFill>
                  <a:srgbClr val="00707F"/>
                </a:solidFill>
                <a:latin typeface="Arial"/>
                <a:cs typeface="Arial"/>
                <a:sym typeface="Arial"/>
              </a:rPr>
              <a:t>1</a:t>
            </a:r>
          </a:p>
        </p:txBody>
      </p:sp>
      <p:sp>
        <p:nvSpPr>
          <p:cNvPr id="11" name="ZoneTexte 10">
            <a:extLst>
              <a:ext uri="{FF2B5EF4-FFF2-40B4-BE49-F238E27FC236}">
                <a16:creationId xmlns:a16="http://schemas.microsoft.com/office/drawing/2014/main" id="{399BF73E-7A07-351C-862A-0A2FDA2E8E6A}"/>
              </a:ext>
            </a:extLst>
          </p:cNvPr>
          <p:cNvSpPr txBox="1"/>
          <p:nvPr/>
        </p:nvSpPr>
        <p:spPr>
          <a:xfrm>
            <a:off x="6107117" y="5711566"/>
            <a:ext cx="284052" cy="307777"/>
          </a:xfrm>
          <a:prstGeom prst="rect">
            <a:avLst/>
          </a:prstGeom>
          <a:noFill/>
          <a:ln>
            <a:noFill/>
          </a:ln>
        </p:spPr>
        <p:txBody>
          <a:bodyPr wrap="none" rtlCol="0">
            <a:spAutoFit/>
          </a:bodyPr>
          <a:lstStyle/>
          <a:p>
            <a:pPr defTabSz="914400">
              <a:buClr>
                <a:srgbClr val="000000"/>
              </a:buClr>
              <a:defRPr/>
            </a:pPr>
            <a:r>
              <a:rPr lang="fr-FR" sz="1400" kern="0">
                <a:solidFill>
                  <a:srgbClr val="C00000"/>
                </a:solidFill>
                <a:latin typeface="Arial"/>
                <a:cs typeface="Arial"/>
                <a:sym typeface="Arial"/>
              </a:rPr>
              <a:t>2</a:t>
            </a:r>
          </a:p>
        </p:txBody>
      </p:sp>
    </p:spTree>
    <p:extLst>
      <p:ext uri="{BB962C8B-B14F-4D97-AF65-F5344CB8AC3E}">
        <p14:creationId xmlns:p14="http://schemas.microsoft.com/office/powerpoint/2010/main" val="389803976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167</a:t>
            </a:fld>
            <a:endParaRPr lang="fr-FR" dirty="0">
              <a:solidFill>
                <a:prstClr val="black">
                  <a:tint val="75000"/>
                </a:prstClr>
              </a:solidFill>
              <a:latin typeface="Calibri" panose="020F0502020204030204"/>
              <a:ea typeface="Source Sans Pro" panose="020B0503030403020204" pitchFamily="34" charset="0"/>
            </a:endParaRPr>
          </a:p>
        </p:txBody>
      </p:sp>
      <p:sp>
        <p:nvSpPr>
          <p:cNvPr id="3" name="Titre 2"/>
          <p:cNvSpPr>
            <a:spLocks noGrp="1"/>
          </p:cNvSpPr>
          <p:nvPr>
            <p:ph type="title"/>
          </p:nvPr>
        </p:nvSpPr>
        <p:spPr/>
        <p:txBody>
          <a:bodyPr>
            <a:noAutofit/>
          </a:bodyPr>
          <a:lstStyle/>
          <a:p>
            <a:r>
              <a:rPr lang="en-US" sz="4000" dirty="0">
                <a:solidFill>
                  <a:srgbClr val="00707F"/>
                </a:solidFill>
              </a:rPr>
              <a:t>Booking requests</a:t>
            </a:r>
            <a:br>
              <a:rPr lang="en-US" sz="4000" dirty="0">
                <a:solidFill>
                  <a:srgbClr val="00707F"/>
                </a:solidFill>
              </a:rPr>
            </a:br>
            <a:r>
              <a:rPr lang="en-US" sz="4000" dirty="0">
                <a:solidFill>
                  <a:srgbClr val="00707F"/>
                </a:solidFill>
              </a:rPr>
              <a:t>Move permanently</a:t>
            </a:r>
            <a:br>
              <a:rPr lang="en-US" sz="4000" dirty="0">
                <a:solidFill>
                  <a:srgbClr val="00707F"/>
                </a:solidFill>
              </a:rPr>
            </a:br>
            <a:r>
              <a:rPr lang="en-US" sz="4000" dirty="0">
                <a:solidFill>
                  <a:srgbClr val="00707F"/>
                </a:solidFill>
              </a:rPr>
              <a:t>Move temporarily</a:t>
            </a:r>
            <a:br>
              <a:rPr lang="en-US" sz="4000" dirty="0">
                <a:solidFill>
                  <a:srgbClr val="00707F"/>
                </a:solidFill>
              </a:rPr>
            </a:br>
            <a:r>
              <a:rPr lang="en-US" sz="4000" dirty="0">
                <a:solidFill>
                  <a:srgbClr val="00707F"/>
                </a:solidFill>
              </a:rPr>
              <a:t>Staff digitization request</a:t>
            </a:r>
          </a:p>
        </p:txBody>
      </p:sp>
    </p:spTree>
    <p:extLst>
      <p:ext uri="{BB962C8B-B14F-4D97-AF65-F5344CB8AC3E}">
        <p14:creationId xmlns:p14="http://schemas.microsoft.com/office/powerpoint/2010/main" val="162978378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DF7697-253E-3C1D-D66A-A580F96BA1C7}"/>
              </a:ext>
            </a:extLst>
          </p:cNvPr>
          <p:cNvSpPr>
            <a:spLocks noGrp="1"/>
          </p:cNvSpPr>
          <p:nvPr>
            <p:ph type="title"/>
          </p:nvPr>
        </p:nvSpPr>
        <p:spPr/>
        <p:txBody>
          <a:bodyPr/>
          <a:lstStyle/>
          <a:p>
            <a:r>
              <a:rPr lang="en-US" sz="2400" i="1" dirty="0"/>
              <a:t>Booking requests – Move permanently – Move temporarily – Staff digitization request</a:t>
            </a:r>
            <a:endParaRPr lang="fr-FR" sz="2400" dirty="0"/>
          </a:p>
        </p:txBody>
      </p:sp>
      <p:sp>
        <p:nvSpPr>
          <p:cNvPr id="3" name="Espace réservé du contenu 2">
            <a:extLst>
              <a:ext uri="{FF2B5EF4-FFF2-40B4-BE49-F238E27FC236}">
                <a16:creationId xmlns:a16="http://schemas.microsoft.com/office/drawing/2014/main" id="{F387DE79-B561-D8D2-C76E-B6E112A504F3}"/>
              </a:ext>
            </a:extLst>
          </p:cNvPr>
          <p:cNvSpPr>
            <a:spLocks noGrp="1"/>
          </p:cNvSpPr>
          <p:nvPr>
            <p:ph idx="1"/>
          </p:nvPr>
        </p:nvSpPr>
        <p:spPr/>
        <p:txBody>
          <a:bodyPr/>
          <a:lstStyle/>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i="1" dirty="0"/>
          </a:p>
          <a:p>
            <a:r>
              <a:rPr lang="en-US" i="1" dirty="0"/>
              <a:t>Booking request</a:t>
            </a:r>
            <a:r>
              <a:rPr lang="en-US" dirty="0"/>
              <a:t>, </a:t>
            </a:r>
            <a:r>
              <a:rPr lang="en-US" i="1" dirty="0"/>
              <a:t>Staff digitization request </a:t>
            </a:r>
            <a:r>
              <a:rPr lang="en-US" dirty="0"/>
              <a:t>: pas </a:t>
            </a:r>
            <a:r>
              <a:rPr lang="en-US" dirty="0" err="1"/>
              <a:t>exploités</a:t>
            </a:r>
            <a:endParaRPr lang="en-US" dirty="0"/>
          </a:p>
          <a:p>
            <a:r>
              <a:rPr lang="en-US" i="1" dirty="0"/>
              <a:t>Move temporarily </a:t>
            </a:r>
            <a:r>
              <a:rPr lang="en-US" dirty="0"/>
              <a:t>: </a:t>
            </a:r>
            <a:r>
              <a:rPr lang="en-US" dirty="0" err="1"/>
              <a:t>voir</a:t>
            </a:r>
            <a:r>
              <a:rPr lang="en-US" dirty="0"/>
              <a:t> </a:t>
            </a:r>
            <a:r>
              <a:rPr lang="en-US" dirty="0">
                <a:hlinkClick r:id="rId2"/>
              </a:rPr>
              <a:t>https://app.lib.uliege.be/alma/deplacer-temporairement-un-document-dune-implantation-a-une-autre/</a:t>
            </a:r>
            <a:r>
              <a:rPr lang="en-US" dirty="0"/>
              <a:t> </a:t>
            </a:r>
          </a:p>
          <a:p>
            <a:r>
              <a:rPr lang="en-US" i="1" dirty="0"/>
              <a:t>Move permanently </a:t>
            </a:r>
            <a:r>
              <a:rPr lang="en-US" dirty="0"/>
              <a:t>: </a:t>
            </a:r>
            <a:r>
              <a:rPr lang="en-US" dirty="0" err="1"/>
              <a:t>voir</a:t>
            </a:r>
            <a:r>
              <a:rPr lang="en-US" dirty="0"/>
              <a:t> </a:t>
            </a:r>
            <a:r>
              <a:rPr lang="fr-FR" sz="1800" u="sng" dirty="0">
                <a:solidFill>
                  <a:srgbClr val="000000"/>
                </a:solidFill>
                <a:latin typeface="Arial" panose="020B0604020202020204" pitchFamily="34" charset="0"/>
                <a:ea typeface="Calibri" panose="020F0502020204030204" pitchFamily="34" charset="0"/>
                <a:hlinkClick r:id="rId3"/>
              </a:rPr>
              <a:t>https://app.lib.uliege.be/guide_catalo/deplacer-des-exemplaires-dune-implantation-a-une-autre-move-permanently/</a:t>
            </a:r>
            <a:endParaRPr lang="fr-FR" sz="1800" dirty="0">
              <a:latin typeface="Calibri" panose="020F0502020204030204" pitchFamily="34" charset="0"/>
              <a:ea typeface="Calibri" panose="020F0502020204030204" pitchFamily="34" charset="0"/>
            </a:endParaRPr>
          </a:p>
          <a:p>
            <a:pPr marL="0" indent="0">
              <a:buNone/>
            </a:pPr>
            <a:endParaRPr lang="fr-FR" dirty="0"/>
          </a:p>
        </p:txBody>
      </p:sp>
      <p:sp>
        <p:nvSpPr>
          <p:cNvPr id="4" name="Espace réservé du numéro de diapositive 3">
            <a:extLst>
              <a:ext uri="{FF2B5EF4-FFF2-40B4-BE49-F238E27FC236}">
                <a16:creationId xmlns:a16="http://schemas.microsoft.com/office/drawing/2014/main" id="{646285BF-C607-696C-7BB2-F2F0F862382A}"/>
              </a:ext>
            </a:extLst>
          </p:cNvPr>
          <p:cNvSpPr>
            <a:spLocks noGrp="1"/>
          </p:cNvSpPr>
          <p:nvPr>
            <p:ph type="sldNum" sz="quarter" idx="12"/>
          </p:nvPr>
        </p:nvSpPr>
        <p:spPr/>
        <p:txBody>
          <a:bodyPr/>
          <a:lstStyle/>
          <a:p>
            <a:fld id="{19329706-12B3-8F4C-9CA9-063F8C6A2AC6}" type="slidenum">
              <a:rPr lang="fr-FR" smtClean="0"/>
              <a:t>168</a:t>
            </a:fld>
            <a:endParaRPr lang="fr-FR"/>
          </a:p>
        </p:txBody>
      </p:sp>
      <p:pic>
        <p:nvPicPr>
          <p:cNvPr id="5" name="Image 4">
            <a:extLst>
              <a:ext uri="{FF2B5EF4-FFF2-40B4-BE49-F238E27FC236}">
                <a16:creationId xmlns:a16="http://schemas.microsoft.com/office/drawing/2014/main" id="{4B11FB4C-079D-6EF8-BA62-47FC55B9E131}"/>
              </a:ext>
            </a:extLst>
          </p:cNvPr>
          <p:cNvPicPr>
            <a:picLocks noChangeAspect="1"/>
          </p:cNvPicPr>
          <p:nvPr/>
        </p:nvPicPr>
        <p:blipFill>
          <a:blip r:embed="rId4"/>
          <a:stretch>
            <a:fillRect/>
          </a:stretch>
        </p:blipFill>
        <p:spPr>
          <a:xfrm>
            <a:off x="3940481" y="1174274"/>
            <a:ext cx="4077184" cy="2761060"/>
          </a:xfrm>
          <a:prstGeom prst="rect">
            <a:avLst/>
          </a:prstGeom>
          <a:noFill/>
          <a:ln>
            <a:solidFill>
              <a:schemeClr val="tx1"/>
            </a:solidFill>
          </a:ln>
        </p:spPr>
      </p:pic>
      <p:sp>
        <p:nvSpPr>
          <p:cNvPr id="6" name="Rectangle : coins arrondis 5">
            <a:extLst>
              <a:ext uri="{FF2B5EF4-FFF2-40B4-BE49-F238E27FC236}">
                <a16:creationId xmlns:a16="http://schemas.microsoft.com/office/drawing/2014/main" id="{9960031F-F347-956B-D9D8-EB9A954F8CA6}"/>
              </a:ext>
            </a:extLst>
          </p:cNvPr>
          <p:cNvSpPr/>
          <p:nvPr/>
        </p:nvSpPr>
        <p:spPr>
          <a:xfrm>
            <a:off x="4936250" y="2120396"/>
            <a:ext cx="1166648" cy="732111"/>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fr-FR">
              <a:solidFill>
                <a:prstClr val="white"/>
              </a:solidFill>
              <a:latin typeface="Calibri" panose="020F0502020204030204"/>
            </a:endParaRPr>
          </a:p>
        </p:txBody>
      </p:sp>
      <p:sp>
        <p:nvSpPr>
          <p:cNvPr id="7" name="Rectangle : coins arrondis 6">
            <a:extLst>
              <a:ext uri="{FF2B5EF4-FFF2-40B4-BE49-F238E27FC236}">
                <a16:creationId xmlns:a16="http://schemas.microsoft.com/office/drawing/2014/main" id="{B81C6973-1CDC-2B29-311B-06F1F1F14A72}"/>
              </a:ext>
            </a:extLst>
          </p:cNvPr>
          <p:cNvSpPr/>
          <p:nvPr/>
        </p:nvSpPr>
        <p:spPr>
          <a:xfrm>
            <a:off x="4988803" y="3297553"/>
            <a:ext cx="1313465" cy="241738"/>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fr-FR">
              <a:solidFill>
                <a:prstClr val="white"/>
              </a:solidFill>
              <a:latin typeface="Calibri" panose="020F0502020204030204"/>
            </a:endParaRPr>
          </a:p>
        </p:txBody>
      </p:sp>
    </p:spTree>
    <p:extLst>
      <p:ext uri="{BB962C8B-B14F-4D97-AF65-F5344CB8AC3E}">
        <p14:creationId xmlns:p14="http://schemas.microsoft.com/office/powerpoint/2010/main" val="398035013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35FB708-DB79-5F31-253E-F65A8221403A}"/>
              </a:ext>
            </a:extLst>
          </p:cNvPr>
          <p:cNvSpPr>
            <a:spLocks noGrp="1"/>
          </p:cNvSpPr>
          <p:nvPr>
            <p:ph type="sldNum" sz="quarter" idx="12"/>
          </p:nvPr>
        </p:nvSpPr>
        <p:spPr/>
        <p:txBody>
          <a:bodyPr/>
          <a:lstStyle/>
          <a:p>
            <a:fld id="{19329706-12B3-8F4C-9CA9-063F8C6A2AC6}" type="slidenum">
              <a:rPr lang="fr-FR" smtClean="0"/>
              <a:t>169</a:t>
            </a:fld>
            <a:endParaRPr lang="fr-FR"/>
          </a:p>
        </p:txBody>
      </p:sp>
      <p:sp>
        <p:nvSpPr>
          <p:cNvPr id="3" name="Titre 2">
            <a:extLst>
              <a:ext uri="{FF2B5EF4-FFF2-40B4-BE49-F238E27FC236}">
                <a16:creationId xmlns:a16="http://schemas.microsoft.com/office/drawing/2014/main" id="{57E1CEE7-BB13-D331-3994-E3AE5DAE002B}"/>
              </a:ext>
            </a:extLst>
          </p:cNvPr>
          <p:cNvSpPr>
            <a:spLocks noGrp="1"/>
          </p:cNvSpPr>
          <p:nvPr>
            <p:ph type="title"/>
          </p:nvPr>
        </p:nvSpPr>
        <p:spPr>
          <a:xfrm>
            <a:off x="3724274" y="4716155"/>
            <a:ext cx="8028883" cy="567349"/>
          </a:xfrm>
        </p:spPr>
        <p:txBody>
          <a:bodyPr/>
          <a:lstStyle/>
          <a:p>
            <a:r>
              <a:rPr lang="en-US" sz="4000" i="1" dirty="0"/>
              <a:t>Hold Shelfs </a:t>
            </a:r>
            <a:r>
              <a:rPr lang="en-US" sz="4000" dirty="0"/>
              <a:t>(armoires de reservation)</a:t>
            </a:r>
            <a:endParaRPr lang="fr-FR" sz="4000" dirty="0"/>
          </a:p>
        </p:txBody>
      </p:sp>
      <p:sp>
        <p:nvSpPr>
          <p:cNvPr id="4" name="Espace réservé du texte 3">
            <a:extLst>
              <a:ext uri="{FF2B5EF4-FFF2-40B4-BE49-F238E27FC236}">
                <a16:creationId xmlns:a16="http://schemas.microsoft.com/office/drawing/2014/main" id="{FF6DD081-FAF2-AE7D-9607-90A58760E333}"/>
              </a:ext>
            </a:extLst>
          </p:cNvPr>
          <p:cNvSpPr>
            <a:spLocks noGrp="1"/>
          </p:cNvSpPr>
          <p:nvPr>
            <p:ph type="body" sz="quarter" idx="13"/>
          </p:nvPr>
        </p:nvSpPr>
        <p:spPr/>
        <p:txBody>
          <a:bodyPr/>
          <a:lstStyle/>
          <a:p>
            <a:endParaRPr lang="fr-FR"/>
          </a:p>
        </p:txBody>
      </p:sp>
    </p:spTree>
    <p:extLst>
      <p:ext uri="{BB962C8B-B14F-4D97-AF65-F5344CB8AC3E}">
        <p14:creationId xmlns:p14="http://schemas.microsoft.com/office/powerpoint/2010/main" val="2096841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2D9EF0-32F6-80AE-97C2-52C1A56D1A89}"/>
              </a:ext>
            </a:extLst>
          </p:cNvPr>
          <p:cNvSpPr>
            <a:spLocks noGrp="1"/>
          </p:cNvSpPr>
          <p:nvPr>
            <p:ph type="title"/>
          </p:nvPr>
        </p:nvSpPr>
        <p:spPr/>
        <p:txBody>
          <a:bodyPr/>
          <a:lstStyle/>
          <a:p>
            <a:r>
              <a:rPr lang="fr-FR" sz="3600" b="0" i="1">
                <a:ea typeface="Calibri"/>
                <a:sym typeface="Calibri"/>
              </a:rPr>
              <a:t>Pick-up location</a:t>
            </a:r>
            <a:endParaRPr lang="fr-FR"/>
          </a:p>
        </p:txBody>
      </p:sp>
      <p:sp>
        <p:nvSpPr>
          <p:cNvPr id="3" name="Espace réservé du contenu 2">
            <a:extLst>
              <a:ext uri="{FF2B5EF4-FFF2-40B4-BE49-F238E27FC236}">
                <a16:creationId xmlns:a16="http://schemas.microsoft.com/office/drawing/2014/main" id="{DA32F83C-A562-AD55-DC21-75AD327766A6}"/>
              </a:ext>
            </a:extLst>
          </p:cNvPr>
          <p:cNvSpPr>
            <a:spLocks noGrp="1"/>
          </p:cNvSpPr>
          <p:nvPr>
            <p:ph idx="1"/>
          </p:nvPr>
        </p:nvSpPr>
        <p:spPr/>
        <p:txBody>
          <a:bodyPr/>
          <a:lstStyle/>
          <a:p>
            <a:pPr marL="0" indent="0">
              <a:spcBef>
                <a:spcPts val="0"/>
              </a:spcBef>
              <a:buNone/>
            </a:pPr>
            <a:endParaRPr lang="fr-FR" sz="2000">
              <a:solidFill>
                <a:schemeClr val="dk1"/>
              </a:solidFill>
              <a:ea typeface="Calibri"/>
              <a:sym typeface="Calibri"/>
            </a:endParaRPr>
          </a:p>
          <a:p>
            <a:pPr marL="0" indent="0">
              <a:spcBef>
                <a:spcPts val="0"/>
              </a:spcBef>
              <a:buNone/>
            </a:pPr>
            <a:r>
              <a:rPr lang="fr-FR" sz="2000">
                <a:solidFill>
                  <a:schemeClr val="dk1"/>
                </a:solidFill>
                <a:ea typeface="Calibri"/>
                <a:sym typeface="Calibri"/>
              </a:rPr>
              <a:t>C’est un </a:t>
            </a:r>
            <a:r>
              <a:rPr lang="fr-FR" sz="2000" i="1">
                <a:solidFill>
                  <a:schemeClr val="dk1"/>
                </a:solidFill>
                <a:ea typeface="Calibri"/>
                <a:sym typeface="Calibri"/>
              </a:rPr>
              <a:t>Circulation Desk</a:t>
            </a:r>
            <a:r>
              <a:rPr lang="fr-FR" sz="2000">
                <a:solidFill>
                  <a:schemeClr val="dk1"/>
                </a:solidFill>
                <a:ea typeface="Calibri"/>
                <a:sym typeface="Calibri"/>
              </a:rPr>
              <a:t>, qui permet en plus :</a:t>
            </a:r>
            <a:endParaRPr lang="fr-FR"/>
          </a:p>
          <a:p>
            <a:pPr marL="0" indent="0">
              <a:spcBef>
                <a:spcPts val="0"/>
              </a:spcBef>
              <a:buNone/>
            </a:pPr>
            <a:endParaRPr lang="fr-FR" sz="2000">
              <a:solidFill>
                <a:schemeClr val="dk1"/>
              </a:solidFill>
              <a:ea typeface="Calibri"/>
              <a:sym typeface="Calibri"/>
            </a:endParaRPr>
          </a:p>
          <a:p>
            <a:pPr marL="285750" indent="-285750">
              <a:spcBef>
                <a:spcPts val="0"/>
              </a:spcBef>
              <a:buSzPts val="1800"/>
              <a:buFont typeface="Wingdings" panose="05000000000000000000" pitchFamily="2" charset="2"/>
              <a:buChar char="Ø"/>
            </a:pPr>
            <a:r>
              <a:rPr lang="fr-FR" sz="2000">
                <a:solidFill>
                  <a:schemeClr val="dk1"/>
                </a:solidFill>
                <a:ea typeface="Calibri"/>
                <a:sym typeface="Calibri"/>
              </a:rPr>
              <a:t>la mise en prêt d’un document provenant d’une autre implantation d’ULiège Library</a:t>
            </a:r>
            <a:endParaRPr lang="fr-FR"/>
          </a:p>
          <a:p>
            <a:pPr marL="400050" indent="-285750">
              <a:spcBef>
                <a:spcPts val="0"/>
              </a:spcBef>
              <a:buSzPts val="1800"/>
              <a:buFont typeface="Wingdings" panose="05000000000000000000" pitchFamily="2" charset="2"/>
              <a:buChar char="Ø"/>
            </a:pPr>
            <a:endParaRPr lang="fr-FR" sz="2000">
              <a:solidFill>
                <a:schemeClr val="dk1"/>
              </a:solidFill>
              <a:ea typeface="Calibri"/>
              <a:sym typeface="Calibri"/>
            </a:endParaRPr>
          </a:p>
          <a:p>
            <a:pPr marL="285750" indent="-285750">
              <a:spcBef>
                <a:spcPts val="0"/>
              </a:spcBef>
              <a:buSzPts val="1800"/>
              <a:buFont typeface="Wingdings" panose="05000000000000000000" pitchFamily="2" charset="2"/>
              <a:buChar char="Ø"/>
            </a:pPr>
            <a:r>
              <a:rPr lang="fr-FR" sz="2000">
                <a:solidFill>
                  <a:schemeClr val="dk1"/>
                </a:solidFill>
                <a:ea typeface="Calibri"/>
                <a:sym typeface="Calibri"/>
              </a:rPr>
              <a:t>le retour de prêt de tous les documents provenant de n’importe quelle implantation d’ULiège Library</a:t>
            </a:r>
            <a:endParaRPr lang="fr-FR"/>
          </a:p>
          <a:p>
            <a:pPr marL="0" indent="0">
              <a:buNone/>
            </a:pPr>
            <a:endParaRPr lang="fr-FR"/>
          </a:p>
        </p:txBody>
      </p:sp>
      <p:sp>
        <p:nvSpPr>
          <p:cNvPr id="4" name="Espace réservé du numéro de diapositive 3">
            <a:extLst>
              <a:ext uri="{FF2B5EF4-FFF2-40B4-BE49-F238E27FC236}">
                <a16:creationId xmlns:a16="http://schemas.microsoft.com/office/drawing/2014/main" id="{FB9E21FE-4777-B389-613B-0E842D5622D9}"/>
              </a:ext>
            </a:extLst>
          </p:cNvPr>
          <p:cNvSpPr>
            <a:spLocks noGrp="1"/>
          </p:cNvSpPr>
          <p:nvPr>
            <p:ph type="sldNum" sz="quarter" idx="12"/>
          </p:nvPr>
        </p:nvSpPr>
        <p:spPr/>
        <p:txBody>
          <a:bodyPr/>
          <a:lstStyle/>
          <a:p>
            <a:fld id="{19329706-12B3-8F4C-9CA9-063F8C6A2AC6}" type="slidenum">
              <a:rPr lang="fr-FR" smtClean="0"/>
              <a:pPr/>
              <a:t>17</a:t>
            </a:fld>
            <a:endParaRPr lang="fr-FR"/>
          </a:p>
        </p:txBody>
      </p:sp>
    </p:spTree>
    <p:extLst>
      <p:ext uri="{BB962C8B-B14F-4D97-AF65-F5344CB8AC3E}">
        <p14:creationId xmlns:p14="http://schemas.microsoft.com/office/powerpoint/2010/main" val="124938509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B48973-9C5C-63D8-4EAB-5F3B9AD5940A}"/>
              </a:ext>
            </a:extLst>
          </p:cNvPr>
          <p:cNvSpPr>
            <a:spLocks noGrp="1"/>
          </p:cNvSpPr>
          <p:nvPr>
            <p:ph type="title"/>
          </p:nvPr>
        </p:nvSpPr>
        <p:spPr/>
        <p:txBody>
          <a:bodyPr/>
          <a:lstStyle/>
          <a:p>
            <a:r>
              <a:rPr lang="fr-FR" i="1" dirty="0"/>
              <a:t>Hold Shelfs </a:t>
            </a:r>
            <a:r>
              <a:rPr lang="fr-FR" dirty="0"/>
              <a:t>: définition</a:t>
            </a:r>
            <a:endParaRPr lang="fr-FR" i="1" dirty="0"/>
          </a:p>
        </p:txBody>
      </p:sp>
      <p:sp>
        <p:nvSpPr>
          <p:cNvPr id="3" name="Espace réservé du contenu 2">
            <a:extLst>
              <a:ext uri="{FF2B5EF4-FFF2-40B4-BE49-F238E27FC236}">
                <a16:creationId xmlns:a16="http://schemas.microsoft.com/office/drawing/2014/main" id="{572270B2-CCFD-0CB4-BB13-6FC6D3C7849C}"/>
              </a:ext>
            </a:extLst>
          </p:cNvPr>
          <p:cNvSpPr>
            <a:spLocks noGrp="1"/>
          </p:cNvSpPr>
          <p:nvPr>
            <p:ph idx="1"/>
          </p:nvPr>
        </p:nvSpPr>
        <p:spPr/>
        <p:txBody>
          <a:bodyPr/>
          <a:lstStyle/>
          <a:p>
            <a:r>
              <a:rPr lang="fr-FR" dirty="0"/>
              <a:t>Les </a:t>
            </a:r>
            <a:r>
              <a:rPr lang="fr-FR" i="1" dirty="0"/>
              <a:t>Hold Shelfs </a:t>
            </a:r>
            <a:r>
              <a:rPr lang="fr-FR" dirty="0"/>
              <a:t>sont les armoires dans lesquelles les documents réservés par les usagers sont déposés.</a:t>
            </a:r>
          </a:p>
          <a:p>
            <a:endParaRPr lang="fr-FR" dirty="0"/>
          </a:p>
          <a:p>
            <a:r>
              <a:rPr lang="fr-FR" dirty="0"/>
              <a:t>Il existe deux types de </a:t>
            </a:r>
            <a:r>
              <a:rPr lang="fr-FR" i="1" dirty="0"/>
              <a:t>Hold Shelf </a:t>
            </a:r>
            <a:r>
              <a:rPr lang="fr-FR" dirty="0"/>
              <a:t>dans Alma</a:t>
            </a:r>
          </a:p>
          <a:p>
            <a:pPr lvl="1"/>
            <a:r>
              <a:rPr lang="fr-FR" dirty="0"/>
              <a:t>La </a:t>
            </a:r>
            <a:r>
              <a:rPr lang="fr-FR" i="1" dirty="0"/>
              <a:t>Hold Shelf </a:t>
            </a:r>
            <a:r>
              <a:rPr lang="fr-FR" dirty="0"/>
              <a:t>de type </a:t>
            </a:r>
            <a:r>
              <a:rPr lang="fr-FR" i="1" dirty="0"/>
              <a:t>Loan</a:t>
            </a:r>
            <a:r>
              <a:rPr lang="fr-FR" dirty="0"/>
              <a:t> : pour les documents provenant de </a:t>
            </a:r>
            <a:r>
              <a:rPr lang="fr-FR" i="1" dirty="0" err="1"/>
              <a:t>Fulfillment</a:t>
            </a:r>
            <a:r>
              <a:rPr lang="fr-FR" i="1" dirty="0"/>
              <a:t> </a:t>
            </a:r>
            <a:r>
              <a:rPr lang="fr-FR" i="1" dirty="0" err="1"/>
              <a:t>Units</a:t>
            </a:r>
            <a:r>
              <a:rPr lang="fr-FR" i="1" dirty="0"/>
              <a:t> </a:t>
            </a:r>
            <a:r>
              <a:rPr lang="fr-FR" dirty="0"/>
              <a:t>autorisant le prêt</a:t>
            </a:r>
          </a:p>
          <a:p>
            <a:pPr lvl="2"/>
            <a:r>
              <a:rPr lang="fr-FR" dirty="0"/>
              <a:t>Les documents empruntés ont le statut </a:t>
            </a:r>
            <a:r>
              <a:rPr lang="fr-FR" i="1" dirty="0"/>
              <a:t>Normal</a:t>
            </a:r>
            <a:r>
              <a:rPr lang="fr-FR" dirty="0"/>
              <a:t>.</a:t>
            </a:r>
          </a:p>
          <a:p>
            <a:pPr lvl="2"/>
            <a:r>
              <a:rPr lang="fr-FR" dirty="0"/>
              <a:t>Les documents consultés ne sont pas encodés sur la carte du lecteur</a:t>
            </a:r>
          </a:p>
          <a:p>
            <a:pPr lvl="1"/>
            <a:r>
              <a:rPr lang="fr-FR" dirty="0"/>
              <a:t>La </a:t>
            </a:r>
            <a:r>
              <a:rPr lang="fr-FR" i="1" dirty="0"/>
              <a:t>Hold Shelf </a:t>
            </a:r>
            <a:r>
              <a:rPr lang="fr-FR" dirty="0"/>
              <a:t>de type </a:t>
            </a:r>
            <a:r>
              <a:rPr lang="fr-FR" i="1" dirty="0"/>
              <a:t>Reading Room </a:t>
            </a:r>
            <a:r>
              <a:rPr lang="fr-FR" dirty="0"/>
              <a:t>: pour les documents provenant des </a:t>
            </a:r>
            <a:r>
              <a:rPr lang="fr-FR" i="1" dirty="0" err="1"/>
              <a:t>Fulfillment</a:t>
            </a:r>
            <a:r>
              <a:rPr lang="fr-FR" i="1" dirty="0"/>
              <a:t> </a:t>
            </a:r>
            <a:r>
              <a:rPr lang="fr-FR" i="1" dirty="0" err="1"/>
              <a:t>Units</a:t>
            </a:r>
            <a:r>
              <a:rPr lang="fr-FR" i="1" dirty="0"/>
              <a:t> Storage </a:t>
            </a:r>
            <a:r>
              <a:rPr lang="fr-FR" dirty="0"/>
              <a:t>ou </a:t>
            </a:r>
            <a:r>
              <a:rPr lang="fr-FR" dirty="0" err="1"/>
              <a:t>MalCons</a:t>
            </a:r>
            <a:r>
              <a:rPr lang="fr-FR" dirty="0"/>
              <a:t> ou ayant le statut d’exception « Non empruntable »</a:t>
            </a:r>
          </a:p>
          <a:p>
            <a:pPr lvl="2"/>
            <a:r>
              <a:rPr lang="fr-FR" dirty="0"/>
              <a:t>Ce type de </a:t>
            </a:r>
            <a:r>
              <a:rPr lang="fr-FR" i="1" dirty="0"/>
              <a:t>Hold shelf </a:t>
            </a:r>
            <a:r>
              <a:rPr lang="fr-FR" dirty="0"/>
              <a:t>est réservé aux salles de lecture.</a:t>
            </a:r>
          </a:p>
          <a:p>
            <a:pPr lvl="2"/>
            <a:r>
              <a:rPr lang="fr-FR" dirty="0"/>
              <a:t>Les documents en consultation sont mis en prêt sur le compte des lecteurs avec le statut </a:t>
            </a:r>
            <a:r>
              <a:rPr lang="fr-FR" i="1" dirty="0"/>
              <a:t>Normal (</a:t>
            </a:r>
            <a:r>
              <a:rPr lang="fr-FR" i="1" dirty="0" err="1"/>
              <a:t>with</a:t>
            </a:r>
            <a:r>
              <a:rPr lang="fr-FR" i="1" dirty="0"/>
              <a:t> user)</a:t>
            </a:r>
            <a:r>
              <a:rPr lang="fr-FR" dirty="0"/>
              <a:t>.</a:t>
            </a:r>
          </a:p>
          <a:p>
            <a:endParaRPr lang="fr-FR" dirty="0"/>
          </a:p>
        </p:txBody>
      </p:sp>
      <p:sp>
        <p:nvSpPr>
          <p:cNvPr id="4" name="Espace réservé du numéro de diapositive 3">
            <a:extLst>
              <a:ext uri="{FF2B5EF4-FFF2-40B4-BE49-F238E27FC236}">
                <a16:creationId xmlns:a16="http://schemas.microsoft.com/office/drawing/2014/main" id="{C2D04739-4139-2BD3-04A3-46AC56EF0F56}"/>
              </a:ext>
            </a:extLst>
          </p:cNvPr>
          <p:cNvSpPr>
            <a:spLocks noGrp="1"/>
          </p:cNvSpPr>
          <p:nvPr>
            <p:ph type="sldNum" sz="quarter" idx="12"/>
          </p:nvPr>
        </p:nvSpPr>
        <p:spPr/>
        <p:txBody>
          <a:bodyPr/>
          <a:lstStyle/>
          <a:p>
            <a:fld id="{19329706-12B3-8F4C-9CA9-063F8C6A2AC6}" type="slidenum">
              <a:rPr lang="fr-FR" smtClean="0"/>
              <a:t>170</a:t>
            </a:fld>
            <a:endParaRPr lang="fr-FR"/>
          </a:p>
        </p:txBody>
      </p:sp>
    </p:spTree>
    <p:extLst>
      <p:ext uri="{BB962C8B-B14F-4D97-AF65-F5344CB8AC3E}">
        <p14:creationId xmlns:p14="http://schemas.microsoft.com/office/powerpoint/2010/main" val="233640750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2D1FAE-91DA-C6E6-5401-F236D81F0F6D}"/>
              </a:ext>
            </a:extLst>
          </p:cNvPr>
          <p:cNvSpPr>
            <a:spLocks noGrp="1"/>
          </p:cNvSpPr>
          <p:nvPr>
            <p:ph type="title"/>
          </p:nvPr>
        </p:nvSpPr>
        <p:spPr/>
        <p:txBody>
          <a:bodyPr/>
          <a:lstStyle/>
          <a:p>
            <a:r>
              <a:rPr lang="fr-FR" i="1" dirty="0" err="1"/>
              <a:t>Holds</a:t>
            </a:r>
            <a:r>
              <a:rPr lang="fr-FR" i="1" dirty="0"/>
              <a:t> Shelfs</a:t>
            </a:r>
          </a:p>
        </p:txBody>
      </p:sp>
      <p:sp>
        <p:nvSpPr>
          <p:cNvPr id="3" name="Espace réservé du contenu 2">
            <a:extLst>
              <a:ext uri="{FF2B5EF4-FFF2-40B4-BE49-F238E27FC236}">
                <a16:creationId xmlns:a16="http://schemas.microsoft.com/office/drawing/2014/main" id="{AE7E6798-E68B-8F4F-F050-E8672633D8B1}"/>
              </a:ext>
            </a:extLst>
          </p:cNvPr>
          <p:cNvSpPr>
            <a:spLocks noGrp="1"/>
          </p:cNvSpPr>
          <p:nvPr>
            <p:ph idx="1"/>
          </p:nvPr>
        </p:nvSpPr>
        <p:spPr/>
        <p:txBody>
          <a:bodyPr/>
          <a:lstStyle/>
          <a:p>
            <a:r>
              <a:rPr lang="fr-FR" dirty="0"/>
              <a:t>Accès</a:t>
            </a:r>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r>
              <a:rPr lang="fr-FR" i="1" dirty="0"/>
              <a:t>Active Hold Shelf </a:t>
            </a:r>
            <a:r>
              <a:rPr lang="fr-FR" dirty="0"/>
              <a:t>: pour les </a:t>
            </a:r>
            <a:r>
              <a:rPr lang="fr-FR" i="1" dirty="0"/>
              <a:t>Physical </a:t>
            </a:r>
            <a:r>
              <a:rPr lang="fr-FR" i="1" dirty="0" err="1"/>
              <a:t>requests</a:t>
            </a:r>
            <a:r>
              <a:rPr lang="fr-FR" i="1" dirty="0"/>
              <a:t> </a:t>
            </a:r>
            <a:r>
              <a:rPr lang="fr-FR" dirty="0"/>
              <a:t>actives</a:t>
            </a:r>
          </a:p>
          <a:p>
            <a:r>
              <a:rPr lang="fr-FR" i="1" dirty="0" err="1"/>
              <a:t>Expired</a:t>
            </a:r>
            <a:r>
              <a:rPr lang="fr-FR" i="1" dirty="0"/>
              <a:t> Hold Shelf </a:t>
            </a:r>
            <a:r>
              <a:rPr lang="fr-FR" dirty="0"/>
              <a:t>: pour les </a:t>
            </a:r>
            <a:r>
              <a:rPr lang="fr-FR" i="1" dirty="0"/>
              <a:t>Physical </a:t>
            </a:r>
            <a:r>
              <a:rPr lang="fr-FR" i="1" dirty="0" err="1"/>
              <a:t>requests</a:t>
            </a:r>
            <a:r>
              <a:rPr lang="fr-FR" i="1" dirty="0"/>
              <a:t> </a:t>
            </a:r>
            <a:r>
              <a:rPr lang="fr-FR" dirty="0"/>
              <a:t>expirées</a:t>
            </a:r>
          </a:p>
        </p:txBody>
      </p:sp>
      <p:sp>
        <p:nvSpPr>
          <p:cNvPr id="4" name="Espace réservé du numéro de diapositive 3">
            <a:extLst>
              <a:ext uri="{FF2B5EF4-FFF2-40B4-BE49-F238E27FC236}">
                <a16:creationId xmlns:a16="http://schemas.microsoft.com/office/drawing/2014/main" id="{886F8DA4-A7C0-C242-C1A9-948A41073B32}"/>
              </a:ext>
            </a:extLst>
          </p:cNvPr>
          <p:cNvSpPr>
            <a:spLocks noGrp="1"/>
          </p:cNvSpPr>
          <p:nvPr>
            <p:ph type="sldNum" sz="quarter" idx="12"/>
          </p:nvPr>
        </p:nvSpPr>
        <p:spPr/>
        <p:txBody>
          <a:bodyPr/>
          <a:lstStyle/>
          <a:p>
            <a:fld id="{19329706-12B3-8F4C-9CA9-063F8C6A2AC6}" type="slidenum">
              <a:rPr lang="fr-FR" smtClean="0"/>
              <a:t>171</a:t>
            </a:fld>
            <a:endParaRPr lang="fr-FR"/>
          </a:p>
        </p:txBody>
      </p:sp>
      <p:pic>
        <p:nvPicPr>
          <p:cNvPr id="7" name="Image 6">
            <a:extLst>
              <a:ext uri="{FF2B5EF4-FFF2-40B4-BE49-F238E27FC236}">
                <a16:creationId xmlns:a16="http://schemas.microsoft.com/office/drawing/2014/main" id="{61CEFEEB-28F5-0B1A-DE43-9B536DD16623}"/>
              </a:ext>
            </a:extLst>
          </p:cNvPr>
          <p:cNvPicPr>
            <a:picLocks noChangeAspect="1"/>
          </p:cNvPicPr>
          <p:nvPr/>
        </p:nvPicPr>
        <p:blipFill>
          <a:blip r:embed="rId2"/>
          <a:stretch>
            <a:fillRect/>
          </a:stretch>
        </p:blipFill>
        <p:spPr>
          <a:xfrm>
            <a:off x="4400314" y="1649841"/>
            <a:ext cx="3391373" cy="2857899"/>
          </a:xfrm>
          <a:prstGeom prst="rect">
            <a:avLst/>
          </a:prstGeom>
          <a:ln>
            <a:solidFill>
              <a:schemeClr val="tx1"/>
            </a:solidFill>
          </a:ln>
        </p:spPr>
      </p:pic>
      <p:sp>
        <p:nvSpPr>
          <p:cNvPr id="8" name="Rectangle à coins arrondis 5">
            <a:extLst>
              <a:ext uri="{FF2B5EF4-FFF2-40B4-BE49-F238E27FC236}">
                <a16:creationId xmlns:a16="http://schemas.microsoft.com/office/drawing/2014/main" id="{46E62CA4-318F-2726-4D10-02B372ECBBA2}"/>
              </a:ext>
            </a:extLst>
          </p:cNvPr>
          <p:cNvSpPr/>
          <p:nvPr/>
        </p:nvSpPr>
        <p:spPr>
          <a:xfrm>
            <a:off x="5401118" y="3143251"/>
            <a:ext cx="1449794" cy="483117"/>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88171496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3DD193-5E63-680F-4E97-A7B856CE1F66}"/>
              </a:ext>
            </a:extLst>
          </p:cNvPr>
          <p:cNvSpPr>
            <a:spLocks noGrp="1"/>
          </p:cNvSpPr>
          <p:nvPr>
            <p:ph type="title"/>
          </p:nvPr>
        </p:nvSpPr>
        <p:spPr/>
        <p:txBody>
          <a:bodyPr/>
          <a:lstStyle/>
          <a:p>
            <a:r>
              <a:rPr lang="fr-FR" i="1" dirty="0"/>
              <a:t>Hold Shelfs </a:t>
            </a:r>
            <a:r>
              <a:rPr lang="fr-FR" dirty="0"/>
              <a:t>: organisation</a:t>
            </a:r>
            <a:endParaRPr lang="fr-FR" i="1" dirty="0"/>
          </a:p>
        </p:txBody>
      </p:sp>
      <p:sp>
        <p:nvSpPr>
          <p:cNvPr id="3" name="Espace réservé du contenu 2">
            <a:extLst>
              <a:ext uri="{FF2B5EF4-FFF2-40B4-BE49-F238E27FC236}">
                <a16:creationId xmlns:a16="http://schemas.microsoft.com/office/drawing/2014/main" id="{C39AB70D-3744-6087-E4D2-912EC9DD5D82}"/>
              </a:ext>
            </a:extLst>
          </p:cNvPr>
          <p:cNvSpPr>
            <a:spLocks noGrp="1"/>
          </p:cNvSpPr>
          <p:nvPr>
            <p:ph idx="1"/>
          </p:nvPr>
        </p:nvSpPr>
        <p:spPr/>
        <p:txBody>
          <a:bodyPr/>
          <a:lstStyle/>
          <a:p>
            <a:r>
              <a:rPr lang="fr-FR" dirty="0"/>
              <a:t>Les </a:t>
            </a:r>
            <a:r>
              <a:rPr lang="fr-FR" i="1" dirty="0"/>
              <a:t>Hold Shelfs </a:t>
            </a:r>
            <a:r>
              <a:rPr lang="fr-FR" dirty="0"/>
              <a:t>peuvent être triées selon différents critères </a:t>
            </a:r>
          </a:p>
          <a:p>
            <a:endParaRPr lang="fr-FR" dirty="0"/>
          </a:p>
        </p:txBody>
      </p:sp>
      <p:sp>
        <p:nvSpPr>
          <p:cNvPr id="4" name="Espace réservé du numéro de diapositive 3">
            <a:extLst>
              <a:ext uri="{FF2B5EF4-FFF2-40B4-BE49-F238E27FC236}">
                <a16:creationId xmlns:a16="http://schemas.microsoft.com/office/drawing/2014/main" id="{819D3BC0-5C33-1BDD-2193-3814D0EF6BE3}"/>
              </a:ext>
            </a:extLst>
          </p:cNvPr>
          <p:cNvSpPr>
            <a:spLocks noGrp="1"/>
          </p:cNvSpPr>
          <p:nvPr>
            <p:ph type="sldNum" sz="quarter" idx="12"/>
          </p:nvPr>
        </p:nvSpPr>
        <p:spPr/>
        <p:txBody>
          <a:bodyPr/>
          <a:lstStyle/>
          <a:p>
            <a:fld id="{19329706-12B3-8F4C-9CA9-063F8C6A2AC6}" type="slidenum">
              <a:rPr lang="fr-FR" smtClean="0"/>
              <a:t>172</a:t>
            </a:fld>
            <a:endParaRPr lang="fr-FR"/>
          </a:p>
        </p:txBody>
      </p:sp>
      <p:pic>
        <p:nvPicPr>
          <p:cNvPr id="5" name="Image 4">
            <a:extLst>
              <a:ext uri="{FF2B5EF4-FFF2-40B4-BE49-F238E27FC236}">
                <a16:creationId xmlns:a16="http://schemas.microsoft.com/office/drawing/2014/main" id="{B1E38196-64E0-5889-6387-6A04396DCD0C}"/>
              </a:ext>
            </a:extLst>
          </p:cNvPr>
          <p:cNvPicPr>
            <a:picLocks noChangeAspect="1"/>
          </p:cNvPicPr>
          <p:nvPr/>
        </p:nvPicPr>
        <p:blipFill>
          <a:blip r:embed="rId2"/>
          <a:stretch>
            <a:fillRect/>
          </a:stretch>
        </p:blipFill>
        <p:spPr>
          <a:xfrm>
            <a:off x="4876313" y="4360449"/>
            <a:ext cx="2439375" cy="2256107"/>
          </a:xfrm>
          <a:prstGeom prst="rect">
            <a:avLst/>
          </a:prstGeom>
          <a:ln>
            <a:solidFill>
              <a:schemeClr val="tx1"/>
            </a:solidFill>
          </a:ln>
        </p:spPr>
      </p:pic>
      <p:pic>
        <p:nvPicPr>
          <p:cNvPr id="6" name="Image 5" descr="Une image contenant texte&#10;&#10;Description générée automatiquement">
            <a:extLst>
              <a:ext uri="{FF2B5EF4-FFF2-40B4-BE49-F238E27FC236}">
                <a16:creationId xmlns:a16="http://schemas.microsoft.com/office/drawing/2014/main" id="{56C56B54-61B4-7576-1E7D-0A6D3FF34CA9}"/>
              </a:ext>
            </a:extLst>
          </p:cNvPr>
          <p:cNvPicPr>
            <a:picLocks noChangeAspect="1"/>
          </p:cNvPicPr>
          <p:nvPr/>
        </p:nvPicPr>
        <p:blipFill>
          <a:blip r:embed="rId3"/>
          <a:stretch>
            <a:fillRect/>
          </a:stretch>
        </p:blipFill>
        <p:spPr>
          <a:xfrm>
            <a:off x="2200029" y="1768881"/>
            <a:ext cx="7791939" cy="2432107"/>
          </a:xfrm>
          <a:prstGeom prst="rect">
            <a:avLst/>
          </a:prstGeom>
          <a:ln>
            <a:solidFill>
              <a:schemeClr val="tx1"/>
            </a:solidFill>
          </a:ln>
        </p:spPr>
      </p:pic>
      <p:sp>
        <p:nvSpPr>
          <p:cNvPr id="7" name="Rectangle à coins arrondis 6">
            <a:extLst>
              <a:ext uri="{FF2B5EF4-FFF2-40B4-BE49-F238E27FC236}">
                <a16:creationId xmlns:a16="http://schemas.microsoft.com/office/drawing/2014/main" id="{D6CBAC50-96D8-A3C6-7E79-FBD8953C745D}"/>
              </a:ext>
            </a:extLst>
          </p:cNvPr>
          <p:cNvSpPr/>
          <p:nvPr/>
        </p:nvSpPr>
        <p:spPr>
          <a:xfrm>
            <a:off x="2474286" y="2363751"/>
            <a:ext cx="962025" cy="219075"/>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8" name="Espace réservé du contenu 22">
            <a:extLst>
              <a:ext uri="{FF2B5EF4-FFF2-40B4-BE49-F238E27FC236}">
                <a16:creationId xmlns:a16="http://schemas.microsoft.com/office/drawing/2014/main" id="{6144E6AB-127D-AC62-18CB-C1507085D3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838134">
            <a:off x="3374984" y="2354915"/>
            <a:ext cx="346495" cy="540911"/>
          </a:xfrm>
          <a:prstGeom prst="rect">
            <a:avLst/>
          </a:prstGeom>
        </p:spPr>
      </p:pic>
      <p:sp>
        <p:nvSpPr>
          <p:cNvPr id="9" name="Flèche à angle droit 8">
            <a:extLst>
              <a:ext uri="{FF2B5EF4-FFF2-40B4-BE49-F238E27FC236}">
                <a16:creationId xmlns:a16="http://schemas.microsoft.com/office/drawing/2014/main" id="{991C9FA9-34F0-A266-54B9-78854CBFAE4A}"/>
              </a:ext>
            </a:extLst>
          </p:cNvPr>
          <p:cNvSpPr/>
          <p:nvPr/>
        </p:nvSpPr>
        <p:spPr>
          <a:xfrm rot="5400000">
            <a:off x="3463635" y="4692360"/>
            <a:ext cx="1085923" cy="731520"/>
          </a:xfrm>
          <a:prstGeom prst="bentUpArrow">
            <a:avLst/>
          </a:prstGeom>
          <a:solidFill>
            <a:srgbClr val="5FA3B0"/>
          </a:solidFill>
          <a:ln>
            <a:solidFill>
              <a:srgbClr val="00718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Rectangle à coins arrondis 9">
            <a:extLst>
              <a:ext uri="{FF2B5EF4-FFF2-40B4-BE49-F238E27FC236}">
                <a16:creationId xmlns:a16="http://schemas.microsoft.com/office/drawing/2014/main" id="{D212E224-EDE5-C7F0-D71B-613070496174}"/>
              </a:ext>
            </a:extLst>
          </p:cNvPr>
          <p:cNvSpPr/>
          <p:nvPr/>
        </p:nvSpPr>
        <p:spPr>
          <a:xfrm>
            <a:off x="5244952" y="4664943"/>
            <a:ext cx="1543050" cy="1901107"/>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10975386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7BFCCD-B19D-D2E3-FF64-9EFCAF01F45C}"/>
              </a:ext>
            </a:extLst>
          </p:cNvPr>
          <p:cNvSpPr>
            <a:spLocks noGrp="1"/>
          </p:cNvSpPr>
          <p:nvPr>
            <p:ph type="title"/>
          </p:nvPr>
        </p:nvSpPr>
        <p:spPr/>
        <p:txBody>
          <a:bodyPr/>
          <a:lstStyle/>
          <a:p>
            <a:r>
              <a:rPr lang="en-US" i="1" dirty="0"/>
              <a:t>Hold Shelf</a:t>
            </a:r>
            <a:r>
              <a:rPr lang="en-US" dirty="0"/>
              <a:t> de type </a:t>
            </a:r>
            <a:r>
              <a:rPr lang="en-US" i="1" dirty="0"/>
              <a:t>Loan</a:t>
            </a:r>
            <a:r>
              <a:rPr lang="en-US" dirty="0"/>
              <a:t> : </a:t>
            </a:r>
            <a:r>
              <a:rPr lang="en-US" i="1" dirty="0"/>
              <a:t>Active Hold Shelf</a:t>
            </a:r>
            <a:endParaRPr lang="fr-FR" dirty="0"/>
          </a:p>
        </p:txBody>
      </p:sp>
      <p:sp>
        <p:nvSpPr>
          <p:cNvPr id="3" name="Espace réservé du contenu 2">
            <a:extLst>
              <a:ext uri="{FF2B5EF4-FFF2-40B4-BE49-F238E27FC236}">
                <a16:creationId xmlns:a16="http://schemas.microsoft.com/office/drawing/2014/main" id="{8F8BE4A2-06D7-000D-E47B-2B8E49E42DE1}"/>
              </a:ext>
            </a:extLst>
          </p:cNvPr>
          <p:cNvSpPr>
            <a:spLocks noGrp="1"/>
          </p:cNvSpPr>
          <p:nvPr>
            <p:ph idx="1"/>
          </p:nvPr>
        </p:nvSpPr>
        <p:spPr/>
        <p:txBody>
          <a:bodyPr/>
          <a:lstStyle/>
          <a:p>
            <a:r>
              <a:rPr lang="en-US" u="sng" dirty="0"/>
              <a:t>Un seul onglet</a:t>
            </a:r>
            <a:r>
              <a:rPr lang="en-US" dirty="0"/>
              <a:t> : </a:t>
            </a:r>
            <a:r>
              <a:rPr lang="en-US" i="1" dirty="0"/>
              <a:t>Active Hold Shelf Items </a:t>
            </a:r>
            <a:r>
              <a:rPr lang="en-US" dirty="0"/>
              <a:t>: </a:t>
            </a:r>
            <a:r>
              <a:rPr lang="en-US" dirty="0" err="1"/>
              <a:t>contient</a:t>
            </a:r>
            <a:r>
              <a:rPr lang="en-US" dirty="0"/>
              <a:t> les</a:t>
            </a:r>
            <a:r>
              <a:rPr lang="en-US" i="1" dirty="0"/>
              <a:t> </a:t>
            </a:r>
            <a:r>
              <a:rPr lang="en-US" dirty="0"/>
              <a:t>documents </a:t>
            </a:r>
            <a:r>
              <a:rPr lang="en-US" dirty="0" err="1"/>
              <a:t>réservés</a:t>
            </a:r>
            <a:r>
              <a:rPr lang="en-US" dirty="0"/>
              <a:t> </a:t>
            </a:r>
            <a:r>
              <a:rPr lang="en-US" dirty="0" err="1"/>
              <a:t>en</a:t>
            </a:r>
            <a:r>
              <a:rPr lang="en-US" dirty="0"/>
              <a:t> </a:t>
            </a:r>
            <a:r>
              <a:rPr lang="en-US" dirty="0" err="1"/>
              <a:t>attente</a:t>
            </a:r>
            <a:r>
              <a:rPr lang="en-US" dirty="0"/>
              <a:t> de </a:t>
            </a:r>
            <a:r>
              <a:rPr lang="en-US" dirty="0" err="1"/>
              <a:t>retrait</a:t>
            </a:r>
            <a:r>
              <a:rPr lang="en-US" dirty="0"/>
              <a:t> par les </a:t>
            </a:r>
            <a:r>
              <a:rPr lang="en-US" dirty="0" err="1"/>
              <a:t>usagers</a:t>
            </a:r>
            <a:r>
              <a:rPr lang="en-US" dirty="0"/>
              <a:t>. Les documents </a:t>
            </a:r>
            <a:r>
              <a:rPr lang="en-US" dirty="0" err="1"/>
              <a:t>sont</a:t>
            </a:r>
            <a:r>
              <a:rPr lang="en-US" dirty="0"/>
              <a:t> </a:t>
            </a:r>
            <a:r>
              <a:rPr lang="en-US" dirty="0" err="1"/>
              <a:t>conservés</a:t>
            </a:r>
            <a:r>
              <a:rPr lang="en-US" dirty="0"/>
              <a:t> sur la </a:t>
            </a:r>
            <a:r>
              <a:rPr lang="en-US" i="1" dirty="0"/>
              <a:t>Hold Shelf </a:t>
            </a:r>
            <a:r>
              <a:rPr lang="en-US" dirty="0"/>
              <a:t>pour </a:t>
            </a:r>
            <a:r>
              <a:rPr lang="en-US" dirty="0" err="1"/>
              <a:t>une</a:t>
            </a:r>
            <a:r>
              <a:rPr lang="en-US" dirty="0"/>
              <a:t> durée de 7 </a:t>
            </a:r>
            <a:r>
              <a:rPr lang="en-US" dirty="0" err="1"/>
              <a:t>jours</a:t>
            </a:r>
            <a:r>
              <a:rPr lang="en-US" dirty="0"/>
              <a:t> </a:t>
            </a:r>
            <a:r>
              <a:rPr lang="en-US" dirty="0" err="1"/>
              <a:t>ouvrables</a:t>
            </a:r>
            <a:r>
              <a:rPr lang="en-US" dirty="0"/>
              <a:t>.</a:t>
            </a:r>
          </a:p>
          <a:p>
            <a:pPr>
              <a:buFont typeface="Wingdings" panose="05000000000000000000" pitchFamily="2" charset="2"/>
              <a:buChar char="§"/>
            </a:pPr>
            <a:endParaRPr lang="en-US" dirty="0"/>
          </a:p>
          <a:p>
            <a:r>
              <a:rPr lang="en-US" dirty="0"/>
              <a:t>Quatre actions </a:t>
            </a:r>
            <a:r>
              <a:rPr lang="en-US" dirty="0" err="1"/>
              <a:t>disponibles</a:t>
            </a:r>
            <a:r>
              <a:rPr lang="en-US" dirty="0"/>
              <a:t> :</a:t>
            </a:r>
          </a:p>
          <a:p>
            <a:endParaRPr lang="en-US" dirty="0"/>
          </a:p>
          <a:p>
            <a:endParaRPr lang="en-US" dirty="0"/>
          </a:p>
          <a:p>
            <a:endParaRPr lang="en-US" dirty="0"/>
          </a:p>
          <a:p>
            <a:endParaRPr lang="en-US" dirty="0"/>
          </a:p>
          <a:p>
            <a:endParaRPr lang="en-US" dirty="0"/>
          </a:p>
          <a:p>
            <a:endParaRPr lang="en-US" dirty="0"/>
          </a:p>
          <a:p>
            <a:endParaRPr lang="en-US" dirty="0"/>
          </a:p>
          <a:p>
            <a:r>
              <a:rPr lang="en-US" dirty="0"/>
              <a:t>Si </a:t>
            </a:r>
            <a:r>
              <a:rPr lang="en-US" dirty="0" err="1"/>
              <a:t>l’usager</a:t>
            </a:r>
            <a:r>
              <a:rPr lang="en-US" dirty="0"/>
              <a:t> </a:t>
            </a:r>
            <a:r>
              <a:rPr lang="en-US" dirty="0" err="1"/>
              <a:t>emprunte</a:t>
            </a:r>
            <a:r>
              <a:rPr lang="en-US" dirty="0"/>
              <a:t> le document, </a:t>
            </a:r>
            <a:r>
              <a:rPr lang="en-US" dirty="0" err="1"/>
              <a:t>celui</a:t>
            </a:r>
            <a:r>
              <a:rPr lang="en-US" dirty="0"/>
              <a:t>-ci </a:t>
            </a:r>
            <a:r>
              <a:rPr lang="en-US" dirty="0" err="1"/>
              <a:t>disparait</a:t>
            </a:r>
            <a:r>
              <a:rPr lang="en-US" dirty="0"/>
              <a:t> de </a:t>
            </a:r>
            <a:r>
              <a:rPr lang="en-US" dirty="0" err="1"/>
              <a:t>l’</a:t>
            </a:r>
            <a:r>
              <a:rPr lang="en-US" i="1" dirty="0" err="1"/>
              <a:t>Active</a:t>
            </a:r>
            <a:r>
              <a:rPr lang="en-US" i="1" dirty="0"/>
              <a:t> Hold Shelf </a:t>
            </a:r>
            <a:r>
              <a:rPr lang="en-US" dirty="0"/>
              <a:t>et se </a:t>
            </a:r>
            <a:r>
              <a:rPr lang="en-US" dirty="0" err="1"/>
              <a:t>trouve</a:t>
            </a:r>
            <a:r>
              <a:rPr lang="en-US" dirty="0"/>
              <a:t> dans la </a:t>
            </a:r>
            <a:r>
              <a:rPr lang="en-US" dirty="0" err="1"/>
              <a:t>liste</a:t>
            </a:r>
            <a:r>
              <a:rPr lang="en-US" dirty="0"/>
              <a:t> des </a:t>
            </a:r>
            <a:r>
              <a:rPr lang="en-US" dirty="0" err="1"/>
              <a:t>prêts</a:t>
            </a:r>
            <a:r>
              <a:rPr lang="en-US" dirty="0"/>
              <a:t> du </a:t>
            </a:r>
            <a:r>
              <a:rPr lang="en-US" dirty="0" err="1"/>
              <a:t>lecteur</a:t>
            </a:r>
            <a:r>
              <a:rPr lang="en-US" dirty="0"/>
              <a:t>.</a:t>
            </a:r>
            <a:endParaRPr lang="fr-FR" dirty="0"/>
          </a:p>
        </p:txBody>
      </p:sp>
      <p:sp>
        <p:nvSpPr>
          <p:cNvPr id="4" name="Espace réservé du numéro de diapositive 3">
            <a:extLst>
              <a:ext uri="{FF2B5EF4-FFF2-40B4-BE49-F238E27FC236}">
                <a16:creationId xmlns:a16="http://schemas.microsoft.com/office/drawing/2014/main" id="{DB30F100-1773-55FF-C2F9-AACAD735340F}"/>
              </a:ext>
            </a:extLst>
          </p:cNvPr>
          <p:cNvSpPr>
            <a:spLocks noGrp="1"/>
          </p:cNvSpPr>
          <p:nvPr>
            <p:ph type="sldNum" sz="quarter" idx="12"/>
          </p:nvPr>
        </p:nvSpPr>
        <p:spPr/>
        <p:txBody>
          <a:bodyPr/>
          <a:lstStyle/>
          <a:p>
            <a:fld id="{19329706-12B3-8F4C-9CA9-063F8C6A2AC6}" type="slidenum">
              <a:rPr lang="fr-FR" smtClean="0"/>
              <a:t>173</a:t>
            </a:fld>
            <a:endParaRPr lang="fr-FR"/>
          </a:p>
        </p:txBody>
      </p:sp>
      <p:pic>
        <p:nvPicPr>
          <p:cNvPr id="5" name="Image 4" descr="Une image contenant texte&#10;&#10;Description générée automatiquement">
            <a:extLst>
              <a:ext uri="{FF2B5EF4-FFF2-40B4-BE49-F238E27FC236}">
                <a16:creationId xmlns:a16="http://schemas.microsoft.com/office/drawing/2014/main" id="{943038ED-E0BB-6043-44D6-3813441E4F35}"/>
              </a:ext>
            </a:extLst>
          </p:cNvPr>
          <p:cNvPicPr>
            <a:picLocks noChangeAspect="1"/>
          </p:cNvPicPr>
          <p:nvPr/>
        </p:nvPicPr>
        <p:blipFill>
          <a:blip r:embed="rId2"/>
          <a:stretch>
            <a:fillRect/>
          </a:stretch>
        </p:blipFill>
        <p:spPr>
          <a:xfrm>
            <a:off x="1795214" y="2705942"/>
            <a:ext cx="8601571" cy="2124573"/>
          </a:xfrm>
          <a:prstGeom prst="rect">
            <a:avLst/>
          </a:prstGeom>
          <a:ln>
            <a:solidFill>
              <a:schemeClr val="tx1"/>
            </a:solidFill>
          </a:ln>
        </p:spPr>
      </p:pic>
      <p:sp>
        <p:nvSpPr>
          <p:cNvPr id="6" name="Rectangle à coins arrondis 5">
            <a:extLst>
              <a:ext uri="{FF2B5EF4-FFF2-40B4-BE49-F238E27FC236}">
                <a16:creationId xmlns:a16="http://schemas.microsoft.com/office/drawing/2014/main" id="{9C51514D-2ADA-4172-29C5-A32E404D0DDB}"/>
              </a:ext>
            </a:extLst>
          </p:cNvPr>
          <p:cNvSpPr/>
          <p:nvPr/>
        </p:nvSpPr>
        <p:spPr>
          <a:xfrm>
            <a:off x="8651590" y="3552165"/>
            <a:ext cx="1752600" cy="828675"/>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7" name="Espace réservé du contenu 22">
            <a:extLst>
              <a:ext uri="{FF2B5EF4-FFF2-40B4-BE49-F238E27FC236}">
                <a16:creationId xmlns:a16="http://schemas.microsoft.com/office/drawing/2014/main" id="{6597816A-7648-2F80-3BDC-59ED95DD69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838134">
            <a:off x="10266379" y="3602496"/>
            <a:ext cx="346495" cy="540911"/>
          </a:xfrm>
          <a:prstGeom prst="rect">
            <a:avLst/>
          </a:prstGeom>
        </p:spPr>
      </p:pic>
    </p:spTree>
    <p:extLst>
      <p:ext uri="{BB962C8B-B14F-4D97-AF65-F5344CB8AC3E}">
        <p14:creationId xmlns:p14="http://schemas.microsoft.com/office/powerpoint/2010/main" val="199847355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51130C-AD0B-6649-C61C-07188EB90C69}"/>
              </a:ext>
            </a:extLst>
          </p:cNvPr>
          <p:cNvSpPr>
            <a:spLocks noGrp="1"/>
          </p:cNvSpPr>
          <p:nvPr>
            <p:ph type="title"/>
          </p:nvPr>
        </p:nvSpPr>
        <p:spPr/>
        <p:txBody>
          <a:bodyPr/>
          <a:lstStyle/>
          <a:p>
            <a:r>
              <a:rPr lang="en-US" i="1" dirty="0"/>
              <a:t>Hold Shelf</a:t>
            </a:r>
            <a:r>
              <a:rPr lang="en-US" dirty="0"/>
              <a:t> de type </a:t>
            </a:r>
            <a:r>
              <a:rPr lang="en-US" i="1" dirty="0"/>
              <a:t>Loan</a:t>
            </a:r>
            <a:r>
              <a:rPr lang="en-US" dirty="0"/>
              <a:t> : </a:t>
            </a:r>
            <a:r>
              <a:rPr lang="en-US" i="1" dirty="0"/>
              <a:t>Expired Hold Shelf</a:t>
            </a:r>
            <a:endParaRPr lang="fr-FR" dirty="0"/>
          </a:p>
        </p:txBody>
      </p:sp>
      <p:sp>
        <p:nvSpPr>
          <p:cNvPr id="3" name="Espace réservé du contenu 2">
            <a:extLst>
              <a:ext uri="{FF2B5EF4-FFF2-40B4-BE49-F238E27FC236}">
                <a16:creationId xmlns:a16="http://schemas.microsoft.com/office/drawing/2014/main" id="{1F61D8B8-F4C6-CE10-A0C6-E08741015EDB}"/>
              </a:ext>
            </a:extLst>
          </p:cNvPr>
          <p:cNvSpPr>
            <a:spLocks noGrp="1"/>
          </p:cNvSpPr>
          <p:nvPr>
            <p:ph idx="1"/>
          </p:nvPr>
        </p:nvSpPr>
        <p:spPr/>
        <p:txBody>
          <a:bodyPr>
            <a:normAutofit/>
          </a:bodyPr>
          <a:lstStyle/>
          <a:p>
            <a:r>
              <a:rPr lang="en-US" dirty="0"/>
              <a:t>Onglet </a:t>
            </a:r>
            <a:r>
              <a:rPr lang="en-US" i="1" dirty="0"/>
              <a:t>Reshelve </a:t>
            </a:r>
            <a:r>
              <a:rPr lang="en-US" dirty="0"/>
              <a:t>: </a:t>
            </a:r>
            <a:r>
              <a:rPr lang="en-US" dirty="0" err="1"/>
              <a:t>contient</a:t>
            </a:r>
            <a:r>
              <a:rPr lang="en-US" dirty="0"/>
              <a:t> les documents </a:t>
            </a:r>
            <a:r>
              <a:rPr lang="en-US" dirty="0" err="1"/>
              <a:t>réservés</a:t>
            </a:r>
            <a:r>
              <a:rPr lang="en-US" dirty="0"/>
              <a:t> </a:t>
            </a:r>
            <a:r>
              <a:rPr lang="en-US" dirty="0" err="1"/>
              <a:t>dont</a:t>
            </a:r>
            <a:r>
              <a:rPr lang="en-US" dirty="0"/>
              <a:t> la date </a:t>
            </a:r>
            <a:r>
              <a:rPr lang="en-US" dirty="0" err="1"/>
              <a:t>d’expiration</a:t>
            </a:r>
            <a:r>
              <a:rPr lang="en-US" dirty="0"/>
              <a:t> </a:t>
            </a:r>
            <a:r>
              <a:rPr lang="en-US" dirty="0" err="1"/>
              <a:t>est</a:t>
            </a:r>
            <a:r>
              <a:rPr lang="en-US" dirty="0"/>
              <a:t> </a:t>
            </a:r>
            <a:r>
              <a:rPr lang="en-US" dirty="0" err="1"/>
              <a:t>dépassée</a:t>
            </a:r>
            <a:r>
              <a:rPr lang="en-US" i="1" dirty="0"/>
              <a:t> </a:t>
            </a:r>
            <a:r>
              <a:rPr lang="en-US" dirty="0"/>
              <a:t>et qui </a:t>
            </a:r>
            <a:r>
              <a:rPr lang="en-US" dirty="0" err="1"/>
              <a:t>appartiennent</a:t>
            </a:r>
            <a:r>
              <a:rPr lang="en-US" dirty="0"/>
              <a:t> à la bibliothèque dans </a:t>
            </a:r>
            <a:r>
              <a:rPr lang="en-US" dirty="0" err="1"/>
              <a:t>laquelle</a:t>
            </a:r>
            <a:r>
              <a:rPr lang="en-US" dirty="0"/>
              <a:t> </a:t>
            </a:r>
            <a:r>
              <a:rPr lang="en-US" dirty="0" err="1"/>
              <a:t>vous</a:t>
            </a:r>
            <a:r>
              <a:rPr lang="en-US" dirty="0"/>
              <a:t> </a:t>
            </a:r>
            <a:r>
              <a:rPr lang="en-US" dirty="0" err="1"/>
              <a:t>êtes</a:t>
            </a:r>
            <a:r>
              <a:rPr lang="en-US" dirty="0"/>
              <a:t> </a:t>
            </a:r>
            <a:r>
              <a:rPr lang="en-US" dirty="0" err="1"/>
              <a:t>localisé</a:t>
            </a:r>
            <a:endParaRPr lang="en-US" dirty="0"/>
          </a:p>
          <a:p>
            <a:endParaRPr lang="en-US" i="1" dirty="0"/>
          </a:p>
          <a:p>
            <a:endParaRPr lang="en-US" i="1" dirty="0"/>
          </a:p>
          <a:p>
            <a:endParaRPr lang="en-US" i="1" dirty="0"/>
          </a:p>
          <a:p>
            <a:endParaRPr lang="en-US" i="1" dirty="0"/>
          </a:p>
          <a:p>
            <a:endParaRPr lang="en-US" i="1" dirty="0"/>
          </a:p>
          <a:p>
            <a:endParaRPr lang="en-US" i="1" dirty="0"/>
          </a:p>
          <a:p>
            <a:pPr marL="0" indent="0">
              <a:buNone/>
            </a:pPr>
            <a:endParaRPr lang="en-US" i="1" dirty="0"/>
          </a:p>
          <a:p>
            <a:r>
              <a:rPr lang="en-US" dirty="0" err="1"/>
              <a:t>L’action</a:t>
            </a:r>
            <a:r>
              <a:rPr lang="en-US" i="1" dirty="0"/>
              <a:t> Reshelve</a:t>
            </a:r>
            <a:r>
              <a:rPr lang="en-US" dirty="0"/>
              <a:t> </a:t>
            </a:r>
            <a:r>
              <a:rPr lang="en-US" dirty="0" err="1"/>
              <a:t>est</a:t>
            </a:r>
            <a:r>
              <a:rPr lang="en-US" dirty="0"/>
              <a:t> indispensable pour que le document </a:t>
            </a:r>
            <a:r>
              <a:rPr lang="en-US" dirty="0" err="1"/>
              <a:t>redevienne</a:t>
            </a:r>
            <a:r>
              <a:rPr lang="en-US" dirty="0"/>
              <a:t> disponible pour les </a:t>
            </a:r>
            <a:r>
              <a:rPr lang="en-US" dirty="0" err="1"/>
              <a:t>autres</a:t>
            </a:r>
            <a:r>
              <a:rPr lang="en-US" dirty="0"/>
              <a:t> </a:t>
            </a:r>
            <a:r>
              <a:rPr lang="en-US" dirty="0" err="1"/>
              <a:t>usagers</a:t>
            </a:r>
            <a:r>
              <a:rPr lang="en-US" dirty="0"/>
              <a:t>.</a:t>
            </a:r>
          </a:p>
          <a:p>
            <a:r>
              <a:rPr lang="en-US" dirty="0"/>
              <a:t>Le </a:t>
            </a:r>
            <a:r>
              <a:rPr lang="en-US" dirty="0" err="1"/>
              <a:t>lecteur</a:t>
            </a:r>
            <a:r>
              <a:rPr lang="en-US" dirty="0"/>
              <a:t> </a:t>
            </a:r>
            <a:r>
              <a:rPr lang="en-US" dirty="0" err="1"/>
              <a:t>reçoit</a:t>
            </a:r>
            <a:r>
              <a:rPr lang="en-US" dirty="0"/>
              <a:t> </a:t>
            </a:r>
            <a:r>
              <a:rPr lang="en-US" dirty="0" err="1"/>
              <a:t>automatiquement</a:t>
            </a:r>
            <a:r>
              <a:rPr lang="en-US" dirty="0"/>
              <a:t> un mail </a:t>
            </a:r>
            <a:r>
              <a:rPr lang="en-US" dirty="0" err="1"/>
              <a:t>l’avertissant</a:t>
            </a:r>
            <a:r>
              <a:rPr lang="en-US" dirty="0"/>
              <a:t> de </a:t>
            </a:r>
            <a:r>
              <a:rPr lang="en-US" dirty="0" err="1"/>
              <a:t>l’annulation</a:t>
            </a:r>
            <a:r>
              <a:rPr lang="en-US" dirty="0"/>
              <a:t> de la </a:t>
            </a:r>
            <a:r>
              <a:rPr lang="en-US" dirty="0" err="1"/>
              <a:t>réservation</a:t>
            </a:r>
            <a:r>
              <a:rPr lang="en-US" dirty="0"/>
              <a:t> car le </a:t>
            </a:r>
            <a:r>
              <a:rPr lang="en-US" dirty="0" err="1"/>
              <a:t>délai</a:t>
            </a:r>
            <a:r>
              <a:rPr lang="en-US" dirty="0"/>
              <a:t> </a:t>
            </a:r>
            <a:r>
              <a:rPr lang="en-US" dirty="0" err="1"/>
              <a:t>est</a:t>
            </a:r>
            <a:r>
              <a:rPr lang="en-US" dirty="0"/>
              <a:t> </a:t>
            </a:r>
            <a:r>
              <a:rPr lang="en-US" dirty="0" err="1"/>
              <a:t>dépassé</a:t>
            </a:r>
            <a:r>
              <a:rPr lang="en-US" dirty="0"/>
              <a:t>.</a:t>
            </a:r>
          </a:p>
          <a:p>
            <a:endParaRPr lang="fr-FR" dirty="0"/>
          </a:p>
        </p:txBody>
      </p:sp>
      <p:sp>
        <p:nvSpPr>
          <p:cNvPr id="4" name="Espace réservé du numéro de diapositive 3">
            <a:extLst>
              <a:ext uri="{FF2B5EF4-FFF2-40B4-BE49-F238E27FC236}">
                <a16:creationId xmlns:a16="http://schemas.microsoft.com/office/drawing/2014/main" id="{B1C925B4-1449-DD9E-3B77-E3FD302F0E17}"/>
              </a:ext>
            </a:extLst>
          </p:cNvPr>
          <p:cNvSpPr>
            <a:spLocks noGrp="1"/>
          </p:cNvSpPr>
          <p:nvPr>
            <p:ph type="sldNum" sz="quarter" idx="12"/>
          </p:nvPr>
        </p:nvSpPr>
        <p:spPr/>
        <p:txBody>
          <a:bodyPr/>
          <a:lstStyle/>
          <a:p>
            <a:fld id="{19329706-12B3-8F4C-9CA9-063F8C6A2AC6}" type="slidenum">
              <a:rPr lang="fr-FR" smtClean="0"/>
              <a:t>174</a:t>
            </a:fld>
            <a:endParaRPr lang="fr-FR"/>
          </a:p>
        </p:txBody>
      </p:sp>
      <p:pic>
        <p:nvPicPr>
          <p:cNvPr id="5" name="Image 4" descr="Une image contenant texte&#10;&#10;Description générée automatiquement">
            <a:extLst>
              <a:ext uri="{FF2B5EF4-FFF2-40B4-BE49-F238E27FC236}">
                <a16:creationId xmlns:a16="http://schemas.microsoft.com/office/drawing/2014/main" id="{C3D89215-D308-7339-4E5C-59F1C4A40485}"/>
              </a:ext>
            </a:extLst>
          </p:cNvPr>
          <p:cNvPicPr>
            <a:picLocks noChangeAspect="1"/>
          </p:cNvPicPr>
          <p:nvPr/>
        </p:nvPicPr>
        <p:blipFill>
          <a:blip r:embed="rId2"/>
          <a:stretch>
            <a:fillRect/>
          </a:stretch>
        </p:blipFill>
        <p:spPr>
          <a:xfrm>
            <a:off x="2512827" y="2004031"/>
            <a:ext cx="7166345" cy="2186689"/>
          </a:xfrm>
          <a:prstGeom prst="rect">
            <a:avLst/>
          </a:prstGeom>
          <a:ln>
            <a:solidFill>
              <a:schemeClr val="tx1"/>
            </a:solidFill>
          </a:ln>
        </p:spPr>
      </p:pic>
      <p:sp>
        <p:nvSpPr>
          <p:cNvPr id="6" name="Rectangle à coins arrondis 5">
            <a:extLst>
              <a:ext uri="{FF2B5EF4-FFF2-40B4-BE49-F238E27FC236}">
                <a16:creationId xmlns:a16="http://schemas.microsoft.com/office/drawing/2014/main" id="{D97A85A7-84E0-72C6-69D7-AA824D649AD3}"/>
              </a:ext>
            </a:extLst>
          </p:cNvPr>
          <p:cNvSpPr/>
          <p:nvPr/>
        </p:nvSpPr>
        <p:spPr>
          <a:xfrm>
            <a:off x="2558899" y="2488902"/>
            <a:ext cx="542925" cy="247650"/>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7" name="Rectangle à coins arrondis 6">
            <a:extLst>
              <a:ext uri="{FF2B5EF4-FFF2-40B4-BE49-F238E27FC236}">
                <a16:creationId xmlns:a16="http://schemas.microsoft.com/office/drawing/2014/main" id="{EE43DDB7-3041-61BC-82F4-2D4CCBB497AF}"/>
              </a:ext>
            </a:extLst>
          </p:cNvPr>
          <p:cNvSpPr/>
          <p:nvPr/>
        </p:nvSpPr>
        <p:spPr>
          <a:xfrm>
            <a:off x="8276998" y="3177586"/>
            <a:ext cx="504825" cy="219075"/>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8" name="Espace réservé du contenu 22">
            <a:extLst>
              <a:ext uri="{FF2B5EF4-FFF2-40B4-BE49-F238E27FC236}">
                <a16:creationId xmlns:a16="http://schemas.microsoft.com/office/drawing/2014/main" id="{3F353507-278F-AC1F-5ED4-BB9D506F1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84764">
            <a:off x="8111700" y="3256699"/>
            <a:ext cx="346495" cy="540911"/>
          </a:xfrm>
          <a:prstGeom prst="rect">
            <a:avLst/>
          </a:prstGeom>
        </p:spPr>
      </p:pic>
    </p:spTree>
    <p:extLst>
      <p:ext uri="{BB962C8B-B14F-4D97-AF65-F5344CB8AC3E}">
        <p14:creationId xmlns:p14="http://schemas.microsoft.com/office/powerpoint/2010/main" val="54691438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99C7C9-062A-0A2B-DEEA-CF18C9AEDB13}"/>
              </a:ext>
            </a:extLst>
          </p:cNvPr>
          <p:cNvSpPr>
            <a:spLocks noGrp="1"/>
          </p:cNvSpPr>
          <p:nvPr>
            <p:ph type="title"/>
          </p:nvPr>
        </p:nvSpPr>
        <p:spPr/>
        <p:txBody>
          <a:bodyPr/>
          <a:lstStyle/>
          <a:p>
            <a:r>
              <a:rPr lang="en-US" i="1" dirty="0"/>
              <a:t>Hold Shelf</a:t>
            </a:r>
            <a:r>
              <a:rPr lang="en-US" dirty="0"/>
              <a:t> de type </a:t>
            </a:r>
            <a:r>
              <a:rPr lang="en-US" i="1" dirty="0"/>
              <a:t>Loan</a:t>
            </a:r>
            <a:r>
              <a:rPr lang="en-US" dirty="0"/>
              <a:t> : </a:t>
            </a:r>
            <a:r>
              <a:rPr lang="en-US" i="1" dirty="0"/>
              <a:t>Expired Hold Shelf</a:t>
            </a:r>
            <a:endParaRPr lang="fr-FR" dirty="0"/>
          </a:p>
        </p:txBody>
      </p:sp>
      <p:sp>
        <p:nvSpPr>
          <p:cNvPr id="3" name="Espace réservé du contenu 2">
            <a:extLst>
              <a:ext uri="{FF2B5EF4-FFF2-40B4-BE49-F238E27FC236}">
                <a16:creationId xmlns:a16="http://schemas.microsoft.com/office/drawing/2014/main" id="{B2864A43-4860-58EB-8D38-F42E0A2526F3}"/>
              </a:ext>
            </a:extLst>
          </p:cNvPr>
          <p:cNvSpPr>
            <a:spLocks noGrp="1"/>
          </p:cNvSpPr>
          <p:nvPr>
            <p:ph idx="1"/>
          </p:nvPr>
        </p:nvSpPr>
        <p:spPr/>
        <p:txBody>
          <a:bodyPr/>
          <a:lstStyle/>
          <a:p>
            <a:r>
              <a:rPr lang="en-US" dirty="0"/>
              <a:t>Onglets </a:t>
            </a:r>
            <a:r>
              <a:rPr lang="en-US" i="1" dirty="0"/>
              <a:t>Send to Circulation Desk </a:t>
            </a:r>
            <a:r>
              <a:rPr lang="en-US" dirty="0"/>
              <a:t>et </a:t>
            </a:r>
            <a:r>
              <a:rPr lang="en-US" i="1" dirty="0"/>
              <a:t>Send to Library : </a:t>
            </a:r>
            <a:r>
              <a:rPr lang="en-US" dirty="0" err="1"/>
              <a:t>contiennent</a:t>
            </a:r>
            <a:r>
              <a:rPr lang="en-US" dirty="0"/>
              <a:t> les documents </a:t>
            </a:r>
            <a:r>
              <a:rPr lang="en-US" dirty="0" err="1"/>
              <a:t>réservés</a:t>
            </a:r>
            <a:r>
              <a:rPr lang="en-US" dirty="0"/>
              <a:t> </a:t>
            </a:r>
            <a:r>
              <a:rPr lang="en-US" dirty="0" err="1"/>
              <a:t>dont</a:t>
            </a:r>
            <a:r>
              <a:rPr lang="en-US" dirty="0"/>
              <a:t> la date </a:t>
            </a:r>
            <a:r>
              <a:rPr lang="en-US" dirty="0" err="1"/>
              <a:t>d’expiration</a:t>
            </a:r>
            <a:r>
              <a:rPr lang="en-US" dirty="0"/>
              <a:t> </a:t>
            </a:r>
            <a:r>
              <a:rPr lang="en-US" dirty="0" err="1"/>
              <a:t>est</a:t>
            </a:r>
            <a:r>
              <a:rPr lang="en-US" dirty="0"/>
              <a:t> </a:t>
            </a:r>
            <a:r>
              <a:rPr lang="en-US" dirty="0" err="1"/>
              <a:t>dépassée</a:t>
            </a:r>
            <a:r>
              <a:rPr lang="en-US" i="1" dirty="0"/>
              <a:t> </a:t>
            </a:r>
            <a:r>
              <a:rPr lang="en-US" dirty="0"/>
              <a:t>et qui</a:t>
            </a:r>
            <a:r>
              <a:rPr lang="en-US" i="1" dirty="0"/>
              <a:t> </a:t>
            </a:r>
            <a:r>
              <a:rPr lang="en-US" dirty="0" err="1"/>
              <a:t>doivent</a:t>
            </a:r>
            <a:r>
              <a:rPr lang="en-US" dirty="0"/>
              <a:t> </a:t>
            </a:r>
            <a:r>
              <a:rPr lang="en-US" dirty="0" err="1"/>
              <a:t>être</a:t>
            </a:r>
            <a:r>
              <a:rPr lang="en-US" dirty="0"/>
              <a:t> </a:t>
            </a:r>
            <a:r>
              <a:rPr lang="en-US" dirty="0" err="1"/>
              <a:t>retournés</a:t>
            </a:r>
            <a:r>
              <a:rPr lang="en-US" dirty="0"/>
              <a:t> dans la bibliothèque propriétaire (transit de retour)</a:t>
            </a:r>
          </a:p>
          <a:p>
            <a:pPr>
              <a:buFont typeface="Wingdings" panose="05000000000000000000" pitchFamily="2" charset="2"/>
              <a:buChar char="§"/>
            </a:pPr>
            <a:endParaRPr lang="en-US" dirty="0"/>
          </a:p>
          <a:p>
            <a:pPr>
              <a:buFont typeface="Wingdings" panose="05000000000000000000" pitchFamily="2" charset="2"/>
              <a:buChar char="§"/>
            </a:pPr>
            <a:endParaRPr lang="en-US" dirty="0"/>
          </a:p>
          <a:p>
            <a:pPr>
              <a:buFont typeface="Wingdings" panose="05000000000000000000" pitchFamily="2" charset="2"/>
              <a:buChar char="§"/>
            </a:pPr>
            <a:endParaRPr lang="en-US" dirty="0"/>
          </a:p>
          <a:p>
            <a:pPr>
              <a:buFont typeface="Wingdings" panose="05000000000000000000" pitchFamily="2" charset="2"/>
              <a:buChar char="§"/>
            </a:pPr>
            <a:endParaRPr lang="en-US" dirty="0"/>
          </a:p>
          <a:p>
            <a:pPr>
              <a:buFont typeface="Wingdings" panose="05000000000000000000" pitchFamily="2" charset="2"/>
              <a:buChar char="§"/>
            </a:pPr>
            <a:endParaRPr lang="en-US" dirty="0"/>
          </a:p>
          <a:p>
            <a:pPr>
              <a:buFont typeface="Wingdings" panose="05000000000000000000" pitchFamily="2" charset="2"/>
              <a:buChar char="§"/>
            </a:pPr>
            <a:endParaRPr lang="en-US" dirty="0"/>
          </a:p>
          <a:p>
            <a:pPr>
              <a:buFont typeface="Wingdings" panose="05000000000000000000" pitchFamily="2" charset="2"/>
              <a:buChar char="§"/>
            </a:pPr>
            <a:endParaRPr lang="en-US" dirty="0"/>
          </a:p>
          <a:p>
            <a:pPr>
              <a:buFont typeface="Wingdings" panose="05000000000000000000" pitchFamily="2" charset="2"/>
              <a:buChar char="§"/>
            </a:pPr>
            <a:endParaRPr lang="en-US" dirty="0"/>
          </a:p>
          <a:p>
            <a:r>
              <a:rPr lang="en-US" dirty="0" err="1"/>
              <a:t>L’action</a:t>
            </a:r>
            <a:r>
              <a:rPr lang="en-US" dirty="0"/>
              <a:t> </a:t>
            </a:r>
            <a:r>
              <a:rPr lang="en-US" i="1" dirty="0"/>
              <a:t>Transit</a:t>
            </a:r>
            <a:r>
              <a:rPr lang="en-US" dirty="0"/>
              <a:t> </a:t>
            </a:r>
            <a:r>
              <a:rPr lang="en-US" dirty="0" err="1"/>
              <a:t>est</a:t>
            </a:r>
            <a:r>
              <a:rPr lang="en-US" dirty="0"/>
              <a:t> indispensable pour </a:t>
            </a:r>
            <a:r>
              <a:rPr lang="en-US" dirty="0" err="1"/>
              <a:t>remettre</a:t>
            </a:r>
            <a:r>
              <a:rPr lang="en-US" dirty="0"/>
              <a:t> le document </a:t>
            </a:r>
            <a:r>
              <a:rPr lang="en-US" dirty="0" err="1"/>
              <a:t>en</a:t>
            </a:r>
            <a:r>
              <a:rPr lang="en-US" dirty="0"/>
              <a:t> transit </a:t>
            </a:r>
            <a:r>
              <a:rPr lang="en-US" dirty="0" err="1"/>
              <a:t>vers</a:t>
            </a:r>
            <a:r>
              <a:rPr lang="en-US" dirty="0"/>
              <a:t> la bibliothèque propriétaire (</a:t>
            </a:r>
            <a:r>
              <a:rPr lang="en-US" dirty="0" err="1"/>
              <a:t>joindre</a:t>
            </a:r>
            <a:r>
              <a:rPr lang="en-US" dirty="0"/>
              <a:t> le bordereau de transit)</a:t>
            </a:r>
          </a:p>
        </p:txBody>
      </p:sp>
      <p:sp>
        <p:nvSpPr>
          <p:cNvPr id="4" name="Espace réservé du numéro de diapositive 3">
            <a:extLst>
              <a:ext uri="{FF2B5EF4-FFF2-40B4-BE49-F238E27FC236}">
                <a16:creationId xmlns:a16="http://schemas.microsoft.com/office/drawing/2014/main" id="{A02C423B-C9BC-2D98-D903-AB61CACD90AE}"/>
              </a:ext>
            </a:extLst>
          </p:cNvPr>
          <p:cNvSpPr>
            <a:spLocks noGrp="1"/>
          </p:cNvSpPr>
          <p:nvPr>
            <p:ph type="sldNum" sz="quarter" idx="12"/>
          </p:nvPr>
        </p:nvSpPr>
        <p:spPr/>
        <p:txBody>
          <a:bodyPr/>
          <a:lstStyle/>
          <a:p>
            <a:fld id="{19329706-12B3-8F4C-9CA9-063F8C6A2AC6}" type="slidenum">
              <a:rPr lang="fr-FR" smtClean="0"/>
              <a:t>175</a:t>
            </a:fld>
            <a:endParaRPr lang="fr-FR"/>
          </a:p>
        </p:txBody>
      </p:sp>
      <p:pic>
        <p:nvPicPr>
          <p:cNvPr id="5" name="Image 4" descr="Une image contenant texte&#10;&#10;Description générée automatiquement">
            <a:extLst>
              <a:ext uri="{FF2B5EF4-FFF2-40B4-BE49-F238E27FC236}">
                <a16:creationId xmlns:a16="http://schemas.microsoft.com/office/drawing/2014/main" id="{F3B200A3-0111-947E-85FE-351A963F17D5}"/>
              </a:ext>
            </a:extLst>
          </p:cNvPr>
          <p:cNvPicPr>
            <a:picLocks noChangeAspect="1"/>
          </p:cNvPicPr>
          <p:nvPr/>
        </p:nvPicPr>
        <p:blipFill>
          <a:blip r:embed="rId2"/>
          <a:stretch>
            <a:fillRect/>
          </a:stretch>
        </p:blipFill>
        <p:spPr>
          <a:xfrm>
            <a:off x="1981668" y="2254291"/>
            <a:ext cx="8228664" cy="2596041"/>
          </a:xfrm>
          <a:prstGeom prst="rect">
            <a:avLst/>
          </a:prstGeom>
          <a:ln>
            <a:solidFill>
              <a:schemeClr val="tx1"/>
            </a:solidFill>
          </a:ln>
        </p:spPr>
      </p:pic>
      <p:sp>
        <p:nvSpPr>
          <p:cNvPr id="6" name="Rectangle à coins arrondis 5">
            <a:extLst>
              <a:ext uri="{FF2B5EF4-FFF2-40B4-BE49-F238E27FC236}">
                <a16:creationId xmlns:a16="http://schemas.microsoft.com/office/drawing/2014/main" id="{CE764233-604D-F836-0BDD-14BFEC0FE61F}"/>
              </a:ext>
            </a:extLst>
          </p:cNvPr>
          <p:cNvSpPr/>
          <p:nvPr/>
        </p:nvSpPr>
        <p:spPr>
          <a:xfrm>
            <a:off x="3002784" y="2822725"/>
            <a:ext cx="2529222" cy="257175"/>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7" name="Rectangle à coins arrondis 6">
            <a:extLst>
              <a:ext uri="{FF2B5EF4-FFF2-40B4-BE49-F238E27FC236}">
                <a16:creationId xmlns:a16="http://schemas.microsoft.com/office/drawing/2014/main" id="{D27DB385-1B17-5867-1E4D-9007FC2E1818}"/>
              </a:ext>
            </a:extLst>
          </p:cNvPr>
          <p:cNvSpPr/>
          <p:nvPr/>
        </p:nvSpPr>
        <p:spPr>
          <a:xfrm>
            <a:off x="8737726" y="3599937"/>
            <a:ext cx="488925" cy="260350"/>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8" name="Espace réservé du contenu 22">
            <a:extLst>
              <a:ext uri="{FF2B5EF4-FFF2-40B4-BE49-F238E27FC236}">
                <a16:creationId xmlns:a16="http://schemas.microsoft.com/office/drawing/2014/main" id="{A32C0DDC-D08A-04C1-A31A-8AEB489CD7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84764">
            <a:off x="8553844" y="3705179"/>
            <a:ext cx="346495" cy="540911"/>
          </a:xfrm>
          <a:prstGeom prst="rect">
            <a:avLst/>
          </a:prstGeom>
        </p:spPr>
      </p:pic>
    </p:spTree>
    <p:extLst>
      <p:ext uri="{BB962C8B-B14F-4D97-AF65-F5344CB8AC3E}">
        <p14:creationId xmlns:p14="http://schemas.microsoft.com/office/powerpoint/2010/main" val="171330785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87FB64-2620-6DDA-5875-329C220B29D5}"/>
              </a:ext>
            </a:extLst>
          </p:cNvPr>
          <p:cNvSpPr>
            <a:spLocks noGrp="1"/>
          </p:cNvSpPr>
          <p:nvPr>
            <p:ph type="title"/>
          </p:nvPr>
        </p:nvSpPr>
        <p:spPr/>
        <p:txBody>
          <a:bodyPr/>
          <a:lstStyle/>
          <a:p>
            <a:r>
              <a:rPr lang="en-US" i="1" dirty="0"/>
              <a:t>Hold Shelf</a:t>
            </a:r>
            <a:r>
              <a:rPr lang="en-US" dirty="0"/>
              <a:t> de type </a:t>
            </a:r>
            <a:r>
              <a:rPr lang="en-US" i="1" dirty="0"/>
              <a:t>Loan</a:t>
            </a:r>
            <a:r>
              <a:rPr lang="en-US" dirty="0"/>
              <a:t> : </a:t>
            </a:r>
            <a:r>
              <a:rPr lang="en-US" i="1" dirty="0"/>
              <a:t>Expired Hold Shelf</a:t>
            </a:r>
            <a:endParaRPr lang="fr-FR" dirty="0"/>
          </a:p>
        </p:txBody>
      </p:sp>
      <p:sp>
        <p:nvSpPr>
          <p:cNvPr id="3" name="Espace réservé du contenu 2">
            <a:extLst>
              <a:ext uri="{FF2B5EF4-FFF2-40B4-BE49-F238E27FC236}">
                <a16:creationId xmlns:a16="http://schemas.microsoft.com/office/drawing/2014/main" id="{961BA808-80FC-F92C-BB93-9DE50EFE88B3}"/>
              </a:ext>
            </a:extLst>
          </p:cNvPr>
          <p:cNvSpPr>
            <a:spLocks noGrp="1"/>
          </p:cNvSpPr>
          <p:nvPr>
            <p:ph idx="1"/>
          </p:nvPr>
        </p:nvSpPr>
        <p:spPr/>
        <p:txBody>
          <a:bodyPr/>
          <a:lstStyle/>
          <a:p>
            <a:r>
              <a:rPr lang="en-US" dirty="0"/>
              <a:t>Onglet </a:t>
            </a:r>
            <a:r>
              <a:rPr lang="en-US" i="1" dirty="0"/>
              <a:t>Activate Next</a:t>
            </a:r>
            <a:r>
              <a:rPr lang="en-US" dirty="0"/>
              <a:t> : </a:t>
            </a:r>
            <a:r>
              <a:rPr lang="en-US" dirty="0" err="1"/>
              <a:t>contient</a:t>
            </a:r>
            <a:r>
              <a:rPr lang="en-US" dirty="0"/>
              <a:t> les documents </a:t>
            </a:r>
            <a:r>
              <a:rPr lang="en-US" dirty="0" err="1"/>
              <a:t>réservés</a:t>
            </a:r>
            <a:r>
              <a:rPr lang="en-US" dirty="0"/>
              <a:t> </a:t>
            </a:r>
            <a:r>
              <a:rPr lang="en-US" dirty="0" err="1"/>
              <a:t>dont</a:t>
            </a:r>
            <a:r>
              <a:rPr lang="en-US" dirty="0"/>
              <a:t> la date </a:t>
            </a:r>
            <a:r>
              <a:rPr lang="en-US" dirty="0" err="1"/>
              <a:t>d’expiration</a:t>
            </a:r>
            <a:r>
              <a:rPr lang="en-US" dirty="0"/>
              <a:t> </a:t>
            </a:r>
            <a:r>
              <a:rPr lang="en-US" dirty="0" err="1"/>
              <a:t>est</a:t>
            </a:r>
            <a:r>
              <a:rPr lang="en-US" dirty="0"/>
              <a:t> </a:t>
            </a:r>
            <a:r>
              <a:rPr lang="en-US" dirty="0" err="1"/>
              <a:t>dépassée</a:t>
            </a:r>
            <a:r>
              <a:rPr lang="en-US" i="1" dirty="0"/>
              <a:t> </a:t>
            </a:r>
            <a:r>
              <a:rPr lang="en-US" dirty="0"/>
              <a:t>et qui </a:t>
            </a:r>
            <a:r>
              <a:rPr lang="en-US" dirty="0" err="1"/>
              <a:t>sont</a:t>
            </a:r>
            <a:r>
              <a:rPr lang="en-US" dirty="0"/>
              <a:t> </a:t>
            </a:r>
            <a:r>
              <a:rPr lang="en-US" dirty="0" err="1"/>
              <a:t>réservés</a:t>
            </a:r>
            <a:r>
              <a:rPr lang="en-US" dirty="0"/>
              <a:t> par </a:t>
            </a:r>
            <a:r>
              <a:rPr lang="en-US" dirty="0" err="1"/>
              <a:t>d’autres</a:t>
            </a:r>
            <a:r>
              <a:rPr lang="en-US" dirty="0"/>
              <a:t> </a:t>
            </a:r>
            <a:r>
              <a:rPr lang="en-US" dirty="0" err="1"/>
              <a:t>usagers</a:t>
            </a: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err="1"/>
              <a:t>L’action</a:t>
            </a:r>
            <a:r>
              <a:rPr lang="en-US" dirty="0"/>
              <a:t> </a:t>
            </a:r>
            <a:r>
              <a:rPr lang="en-US" i="1" dirty="0"/>
              <a:t>Activate Next</a:t>
            </a:r>
            <a:r>
              <a:rPr lang="en-US" dirty="0"/>
              <a:t> </a:t>
            </a:r>
            <a:r>
              <a:rPr lang="en-US" dirty="0" err="1"/>
              <a:t>permet</a:t>
            </a:r>
            <a:r>
              <a:rPr lang="en-US" dirty="0"/>
              <a:t> de replacer </a:t>
            </a:r>
            <a:r>
              <a:rPr lang="en-US" dirty="0" err="1"/>
              <a:t>directement</a:t>
            </a:r>
            <a:r>
              <a:rPr lang="en-US" dirty="0"/>
              <a:t> le document sur la </a:t>
            </a:r>
            <a:r>
              <a:rPr lang="en-US" i="1" dirty="0"/>
              <a:t>Hold shelf </a:t>
            </a:r>
            <a:r>
              <a:rPr lang="en-US" dirty="0" err="1"/>
              <a:t>ou</a:t>
            </a:r>
            <a:r>
              <a:rPr lang="en-US" dirty="0"/>
              <a:t> de le </a:t>
            </a:r>
            <a:r>
              <a:rPr lang="en-US" dirty="0" err="1"/>
              <a:t>mettre</a:t>
            </a:r>
            <a:r>
              <a:rPr lang="en-US" dirty="0"/>
              <a:t> </a:t>
            </a:r>
            <a:r>
              <a:rPr lang="en-US" dirty="0" err="1"/>
              <a:t>en</a:t>
            </a:r>
            <a:r>
              <a:rPr lang="en-US" dirty="0"/>
              <a:t> transit </a:t>
            </a:r>
            <a:r>
              <a:rPr lang="en-US" dirty="0" err="1"/>
              <a:t>vers</a:t>
            </a:r>
            <a:r>
              <a:rPr lang="en-US" dirty="0"/>
              <a:t> </a:t>
            </a:r>
            <a:r>
              <a:rPr lang="en-US" i="1" dirty="0" err="1"/>
              <a:t>une</a:t>
            </a:r>
            <a:r>
              <a:rPr lang="en-US" i="1" dirty="0"/>
              <a:t> pickup location </a:t>
            </a:r>
            <a:r>
              <a:rPr lang="en-US" dirty="0"/>
              <a:t>pour </a:t>
            </a:r>
            <a:r>
              <a:rPr lang="en-US" dirty="0" err="1"/>
              <a:t>l’usager</a:t>
            </a:r>
            <a:r>
              <a:rPr lang="en-US" dirty="0"/>
              <a:t> </a:t>
            </a:r>
            <a:r>
              <a:rPr lang="en-US" dirty="0" err="1"/>
              <a:t>suivant</a:t>
            </a:r>
            <a:r>
              <a:rPr lang="en-US" dirty="0"/>
              <a:t> (</a:t>
            </a:r>
            <a:r>
              <a:rPr lang="en-US" dirty="0" err="1"/>
              <a:t>imprimer</a:t>
            </a:r>
            <a:r>
              <a:rPr lang="en-US" dirty="0"/>
              <a:t> un nouveau bordereau qui </a:t>
            </a:r>
            <a:r>
              <a:rPr lang="en-US" dirty="0" err="1"/>
              <a:t>reprendra</a:t>
            </a:r>
            <a:r>
              <a:rPr lang="en-US" dirty="0"/>
              <a:t> le nom du nouveau </a:t>
            </a:r>
            <a:r>
              <a:rPr lang="en-US" dirty="0" err="1"/>
              <a:t>demandeur</a:t>
            </a:r>
            <a:r>
              <a:rPr lang="en-US" dirty="0"/>
              <a:t>)</a:t>
            </a:r>
          </a:p>
        </p:txBody>
      </p:sp>
      <p:sp>
        <p:nvSpPr>
          <p:cNvPr id="4" name="Espace réservé du numéro de diapositive 3">
            <a:extLst>
              <a:ext uri="{FF2B5EF4-FFF2-40B4-BE49-F238E27FC236}">
                <a16:creationId xmlns:a16="http://schemas.microsoft.com/office/drawing/2014/main" id="{2377495D-A0E1-CAAB-1709-BB859A8C2242}"/>
              </a:ext>
            </a:extLst>
          </p:cNvPr>
          <p:cNvSpPr>
            <a:spLocks noGrp="1"/>
          </p:cNvSpPr>
          <p:nvPr>
            <p:ph type="sldNum" sz="quarter" idx="12"/>
          </p:nvPr>
        </p:nvSpPr>
        <p:spPr/>
        <p:txBody>
          <a:bodyPr/>
          <a:lstStyle/>
          <a:p>
            <a:fld id="{19329706-12B3-8F4C-9CA9-063F8C6A2AC6}" type="slidenum">
              <a:rPr lang="fr-FR" smtClean="0"/>
              <a:t>176</a:t>
            </a:fld>
            <a:endParaRPr lang="fr-FR"/>
          </a:p>
        </p:txBody>
      </p:sp>
      <p:pic>
        <p:nvPicPr>
          <p:cNvPr id="5" name="Image 4" descr="Une image contenant texte&#10;&#10;Description générée automatiquement">
            <a:extLst>
              <a:ext uri="{FF2B5EF4-FFF2-40B4-BE49-F238E27FC236}">
                <a16:creationId xmlns:a16="http://schemas.microsoft.com/office/drawing/2014/main" id="{23EEC5DB-515D-8FFA-7D6A-F6FC62060648}"/>
              </a:ext>
            </a:extLst>
          </p:cNvPr>
          <p:cNvPicPr>
            <a:picLocks noChangeAspect="1"/>
          </p:cNvPicPr>
          <p:nvPr/>
        </p:nvPicPr>
        <p:blipFill>
          <a:blip r:embed="rId2"/>
          <a:stretch>
            <a:fillRect/>
          </a:stretch>
        </p:blipFill>
        <p:spPr>
          <a:xfrm>
            <a:off x="2029047" y="2121821"/>
            <a:ext cx="8133907" cy="2423858"/>
          </a:xfrm>
          <a:prstGeom prst="rect">
            <a:avLst/>
          </a:prstGeom>
          <a:ln>
            <a:solidFill>
              <a:schemeClr val="tx1"/>
            </a:solidFill>
          </a:ln>
        </p:spPr>
      </p:pic>
      <p:sp>
        <p:nvSpPr>
          <p:cNvPr id="6" name="Rectangle à coins arrondis 5">
            <a:extLst>
              <a:ext uri="{FF2B5EF4-FFF2-40B4-BE49-F238E27FC236}">
                <a16:creationId xmlns:a16="http://schemas.microsoft.com/office/drawing/2014/main" id="{FEC8ABB7-2B20-A0CE-FEB9-B609EB816BEB}"/>
              </a:ext>
            </a:extLst>
          </p:cNvPr>
          <p:cNvSpPr/>
          <p:nvPr/>
        </p:nvSpPr>
        <p:spPr>
          <a:xfrm>
            <a:off x="5801167" y="2678077"/>
            <a:ext cx="781050" cy="276225"/>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7" name="Rectangle à coins arrondis 6">
            <a:extLst>
              <a:ext uri="{FF2B5EF4-FFF2-40B4-BE49-F238E27FC236}">
                <a16:creationId xmlns:a16="http://schemas.microsoft.com/office/drawing/2014/main" id="{5EAC522E-3143-FE0C-4611-5C86E66D073A}"/>
              </a:ext>
            </a:extLst>
          </p:cNvPr>
          <p:cNvSpPr/>
          <p:nvPr/>
        </p:nvSpPr>
        <p:spPr>
          <a:xfrm>
            <a:off x="8457972" y="3471975"/>
            <a:ext cx="695325" cy="243681"/>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8" name="Espace réservé du contenu 22">
            <a:extLst>
              <a:ext uri="{FF2B5EF4-FFF2-40B4-BE49-F238E27FC236}">
                <a16:creationId xmlns:a16="http://schemas.microsoft.com/office/drawing/2014/main" id="{BC38CC4D-5932-74E5-E87E-BA0D624D63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84764">
            <a:off x="8284724" y="3605940"/>
            <a:ext cx="346495" cy="540911"/>
          </a:xfrm>
          <a:prstGeom prst="rect">
            <a:avLst/>
          </a:prstGeom>
        </p:spPr>
      </p:pic>
    </p:spTree>
    <p:extLst>
      <p:ext uri="{BB962C8B-B14F-4D97-AF65-F5344CB8AC3E}">
        <p14:creationId xmlns:p14="http://schemas.microsoft.com/office/powerpoint/2010/main" val="316694539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BB2FCE-032D-D089-C772-C0278E72D5CC}"/>
              </a:ext>
            </a:extLst>
          </p:cNvPr>
          <p:cNvSpPr>
            <a:spLocks noGrp="1"/>
          </p:cNvSpPr>
          <p:nvPr>
            <p:ph type="title"/>
          </p:nvPr>
        </p:nvSpPr>
        <p:spPr/>
        <p:txBody>
          <a:bodyPr/>
          <a:lstStyle/>
          <a:p>
            <a:r>
              <a:rPr lang="en-US" i="1" dirty="0"/>
              <a:t>Hold Shelf</a:t>
            </a:r>
            <a:r>
              <a:rPr lang="en-US" dirty="0"/>
              <a:t> de type </a:t>
            </a:r>
            <a:r>
              <a:rPr lang="en-US" i="1" dirty="0"/>
              <a:t>Reading Room </a:t>
            </a:r>
            <a:r>
              <a:rPr lang="en-US" dirty="0"/>
              <a:t>: </a:t>
            </a:r>
            <a:r>
              <a:rPr lang="en-US" i="1" dirty="0"/>
              <a:t>Active Hold Shelf</a:t>
            </a:r>
            <a:endParaRPr lang="fr-FR" dirty="0"/>
          </a:p>
        </p:txBody>
      </p:sp>
      <p:sp>
        <p:nvSpPr>
          <p:cNvPr id="3" name="Espace réservé du contenu 2">
            <a:extLst>
              <a:ext uri="{FF2B5EF4-FFF2-40B4-BE49-F238E27FC236}">
                <a16:creationId xmlns:a16="http://schemas.microsoft.com/office/drawing/2014/main" id="{D3D603B8-CE0B-702E-0652-EB9255D3D5DE}"/>
              </a:ext>
            </a:extLst>
          </p:cNvPr>
          <p:cNvSpPr>
            <a:spLocks noGrp="1"/>
          </p:cNvSpPr>
          <p:nvPr>
            <p:ph idx="1"/>
          </p:nvPr>
        </p:nvSpPr>
        <p:spPr/>
        <p:txBody>
          <a:bodyPr/>
          <a:lstStyle/>
          <a:p>
            <a:r>
              <a:rPr lang="fr-FR" dirty="0"/>
              <a:t>Trois onglets</a:t>
            </a:r>
          </a:p>
          <a:p>
            <a:pPr lvl="1"/>
            <a:r>
              <a:rPr lang="fr-FR" i="1" dirty="0" err="1"/>
              <a:t>Waiting</a:t>
            </a:r>
            <a:r>
              <a:rPr lang="fr-FR" i="1" dirty="0"/>
              <a:t> for pickup</a:t>
            </a:r>
            <a:r>
              <a:rPr lang="fr-FR" dirty="0"/>
              <a:t> : contient les documents réservés par les usagers. Ils sont conservés sur la </a:t>
            </a:r>
            <a:r>
              <a:rPr lang="fr-FR" i="1" dirty="0"/>
              <a:t>Hold Shelf </a:t>
            </a:r>
            <a:r>
              <a:rPr lang="fr-FR" dirty="0"/>
              <a:t>pour une période de 14 jours ouvrables.</a:t>
            </a:r>
          </a:p>
          <a:p>
            <a:pPr lvl="1"/>
            <a:r>
              <a:rPr lang="fr-FR" i="1" dirty="0" err="1"/>
              <a:t>Held</a:t>
            </a:r>
            <a:r>
              <a:rPr lang="fr-FR" i="1" dirty="0"/>
              <a:t> by Patron </a:t>
            </a:r>
            <a:r>
              <a:rPr lang="fr-FR" dirty="0"/>
              <a:t>: contient les documents actuellement consultés et encodés en prêt sur la carte de lecteur.</a:t>
            </a:r>
          </a:p>
          <a:p>
            <a:pPr lvl="2"/>
            <a:r>
              <a:rPr lang="fr-FR" dirty="0"/>
              <a:t>Pour les ouvrages de la </a:t>
            </a:r>
            <a:r>
              <a:rPr lang="fr-FR" i="1" dirty="0" err="1"/>
              <a:t>Fulfillment</a:t>
            </a:r>
            <a:r>
              <a:rPr lang="fr-FR" i="1" dirty="0"/>
              <a:t> Unit </a:t>
            </a:r>
            <a:r>
              <a:rPr lang="fr-FR" dirty="0" err="1"/>
              <a:t>MalCons</a:t>
            </a:r>
            <a:r>
              <a:rPr lang="fr-FR" dirty="0"/>
              <a:t>, la durée de réservation sur cette </a:t>
            </a:r>
            <a:r>
              <a:rPr lang="fr-FR" i="1" dirty="0"/>
              <a:t>Hold Shelf</a:t>
            </a:r>
            <a:r>
              <a:rPr lang="fr-FR" dirty="0"/>
              <a:t> est de 1 ou 3 mois en fonction du </a:t>
            </a:r>
            <a:r>
              <a:rPr lang="fr-FR" i="1" dirty="0"/>
              <a:t>User Group</a:t>
            </a:r>
          </a:p>
          <a:p>
            <a:pPr lvl="1"/>
            <a:r>
              <a:rPr lang="fr-FR" i="1" dirty="0"/>
              <a:t>On Shelf (Not Final) </a:t>
            </a:r>
            <a:r>
              <a:rPr lang="fr-FR" dirty="0"/>
              <a:t>: contient les documents consultés au moins une fois par l’usager et en attente de la prochaine consultation. </a:t>
            </a:r>
          </a:p>
          <a:p>
            <a:endParaRPr lang="fr-FR" dirty="0"/>
          </a:p>
        </p:txBody>
      </p:sp>
      <p:sp>
        <p:nvSpPr>
          <p:cNvPr id="4" name="Espace réservé du numéro de diapositive 3">
            <a:extLst>
              <a:ext uri="{FF2B5EF4-FFF2-40B4-BE49-F238E27FC236}">
                <a16:creationId xmlns:a16="http://schemas.microsoft.com/office/drawing/2014/main" id="{1F0BA782-78DF-BACE-CA85-04EC249D5E04}"/>
              </a:ext>
            </a:extLst>
          </p:cNvPr>
          <p:cNvSpPr>
            <a:spLocks noGrp="1"/>
          </p:cNvSpPr>
          <p:nvPr>
            <p:ph type="sldNum" sz="quarter" idx="12"/>
          </p:nvPr>
        </p:nvSpPr>
        <p:spPr/>
        <p:txBody>
          <a:bodyPr/>
          <a:lstStyle/>
          <a:p>
            <a:fld id="{19329706-12B3-8F4C-9CA9-063F8C6A2AC6}" type="slidenum">
              <a:rPr lang="fr-FR" smtClean="0"/>
              <a:t>177</a:t>
            </a:fld>
            <a:endParaRPr lang="fr-FR"/>
          </a:p>
        </p:txBody>
      </p:sp>
      <p:pic>
        <p:nvPicPr>
          <p:cNvPr id="5" name="Image 4" descr="Une image contenant texte&#10;&#10;Description générée automatiquement">
            <a:extLst>
              <a:ext uri="{FF2B5EF4-FFF2-40B4-BE49-F238E27FC236}">
                <a16:creationId xmlns:a16="http://schemas.microsoft.com/office/drawing/2014/main" id="{46B87E95-EFDD-51E8-87F6-E999F4220946}"/>
              </a:ext>
            </a:extLst>
          </p:cNvPr>
          <p:cNvPicPr>
            <a:picLocks noChangeAspect="1"/>
          </p:cNvPicPr>
          <p:nvPr/>
        </p:nvPicPr>
        <p:blipFill>
          <a:blip r:embed="rId2"/>
          <a:stretch>
            <a:fillRect/>
          </a:stretch>
        </p:blipFill>
        <p:spPr>
          <a:xfrm>
            <a:off x="1981200" y="3876246"/>
            <a:ext cx="8229600" cy="2097996"/>
          </a:xfrm>
          <a:prstGeom prst="rect">
            <a:avLst/>
          </a:prstGeom>
          <a:ln>
            <a:solidFill>
              <a:schemeClr val="tx1"/>
            </a:solidFill>
          </a:ln>
        </p:spPr>
      </p:pic>
      <p:sp>
        <p:nvSpPr>
          <p:cNvPr id="6" name="Rectangle à coins arrondis 5">
            <a:extLst>
              <a:ext uri="{FF2B5EF4-FFF2-40B4-BE49-F238E27FC236}">
                <a16:creationId xmlns:a16="http://schemas.microsoft.com/office/drawing/2014/main" id="{1345789D-B450-7E03-70BD-73E04835A330}"/>
              </a:ext>
            </a:extLst>
          </p:cNvPr>
          <p:cNvSpPr/>
          <p:nvPr/>
        </p:nvSpPr>
        <p:spPr>
          <a:xfrm>
            <a:off x="2221981" y="4321090"/>
            <a:ext cx="2810761" cy="291891"/>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385877195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CDB205-F49B-DCB9-5DE9-EFB5072F4770}"/>
              </a:ext>
            </a:extLst>
          </p:cNvPr>
          <p:cNvSpPr>
            <a:spLocks noGrp="1"/>
          </p:cNvSpPr>
          <p:nvPr>
            <p:ph type="title"/>
          </p:nvPr>
        </p:nvSpPr>
        <p:spPr/>
        <p:txBody>
          <a:bodyPr/>
          <a:lstStyle/>
          <a:p>
            <a:r>
              <a:rPr lang="en-US" i="1" dirty="0"/>
              <a:t>Hold Shelf</a:t>
            </a:r>
            <a:r>
              <a:rPr lang="en-US" dirty="0"/>
              <a:t> de type </a:t>
            </a:r>
            <a:r>
              <a:rPr lang="en-US" i="1" dirty="0"/>
              <a:t>Reading Room </a:t>
            </a:r>
            <a:r>
              <a:rPr lang="en-US" dirty="0"/>
              <a:t>: </a:t>
            </a:r>
            <a:r>
              <a:rPr lang="en-US" i="1" dirty="0"/>
              <a:t>Active Hold Shelf</a:t>
            </a:r>
            <a:endParaRPr lang="fr-FR" dirty="0"/>
          </a:p>
        </p:txBody>
      </p:sp>
      <p:sp>
        <p:nvSpPr>
          <p:cNvPr id="3" name="Espace réservé du contenu 2">
            <a:extLst>
              <a:ext uri="{FF2B5EF4-FFF2-40B4-BE49-F238E27FC236}">
                <a16:creationId xmlns:a16="http://schemas.microsoft.com/office/drawing/2014/main" id="{6C72CE1C-9264-42F9-CEBF-DBF6935D5BF1}"/>
              </a:ext>
            </a:extLst>
          </p:cNvPr>
          <p:cNvSpPr>
            <a:spLocks noGrp="1"/>
          </p:cNvSpPr>
          <p:nvPr>
            <p:ph idx="1"/>
          </p:nvPr>
        </p:nvSpPr>
        <p:spPr/>
        <p:txBody>
          <a:bodyPr/>
          <a:lstStyle/>
          <a:p>
            <a:r>
              <a:rPr lang="fr-FR" dirty="0"/>
              <a:t>Onglet </a:t>
            </a:r>
            <a:r>
              <a:rPr lang="fr-FR" i="1" dirty="0" err="1"/>
              <a:t>Waiting</a:t>
            </a:r>
            <a:r>
              <a:rPr lang="fr-FR" i="1" dirty="0"/>
              <a:t> for pickup</a:t>
            </a:r>
          </a:p>
          <a:p>
            <a:pPr lvl="1"/>
            <a:r>
              <a:rPr lang="fr-FR" dirty="0"/>
              <a:t>Quatre actions disponibles :</a:t>
            </a:r>
          </a:p>
          <a:p>
            <a:endParaRPr lang="fr-FR" dirty="0"/>
          </a:p>
          <a:p>
            <a:endParaRPr lang="fr-FR" dirty="0"/>
          </a:p>
          <a:p>
            <a:endParaRPr lang="fr-FR" dirty="0"/>
          </a:p>
          <a:p>
            <a:endParaRPr lang="fr-FR" dirty="0"/>
          </a:p>
          <a:p>
            <a:endParaRPr lang="fr-FR" dirty="0"/>
          </a:p>
          <a:p>
            <a:endParaRPr lang="fr-FR" dirty="0"/>
          </a:p>
          <a:p>
            <a:endParaRPr lang="fr-FR" dirty="0"/>
          </a:p>
          <a:p>
            <a:r>
              <a:rPr lang="fr-FR" dirty="0"/>
              <a:t>Lorsque le lecteur souhaite consulter le document, lui mettre en prêt sur son compte lecteur</a:t>
            </a:r>
          </a:p>
          <a:p>
            <a:pPr lvl="1"/>
            <a:r>
              <a:rPr lang="fr-FR" dirty="0"/>
              <a:t>Le prêt a le statut </a:t>
            </a:r>
            <a:r>
              <a:rPr lang="fr-FR" i="1" dirty="0"/>
              <a:t>Normal (</a:t>
            </a:r>
            <a:r>
              <a:rPr lang="fr-FR" i="1" dirty="0" err="1"/>
              <a:t>with</a:t>
            </a:r>
            <a:r>
              <a:rPr lang="fr-FR" i="1" dirty="0"/>
              <a:t> user)</a:t>
            </a:r>
          </a:p>
          <a:p>
            <a:pPr lvl="1"/>
            <a:r>
              <a:rPr lang="fr-FR" dirty="0"/>
              <a:t>Dès que le document est mis en prêt, il disparait de l’onglet </a:t>
            </a:r>
            <a:r>
              <a:rPr lang="fr-FR" i="1" dirty="0" err="1"/>
              <a:t>Waiting</a:t>
            </a:r>
            <a:r>
              <a:rPr lang="fr-FR" i="1" dirty="0"/>
              <a:t> for pickup </a:t>
            </a:r>
            <a:r>
              <a:rPr lang="fr-FR" dirty="0"/>
              <a:t>pour apparaitre dans l’onglet </a:t>
            </a:r>
            <a:r>
              <a:rPr lang="fr-FR" i="1" dirty="0" err="1"/>
              <a:t>Held</a:t>
            </a:r>
            <a:r>
              <a:rPr lang="fr-FR" i="1" dirty="0"/>
              <a:t> By Patron</a:t>
            </a:r>
          </a:p>
          <a:p>
            <a:endParaRPr lang="fr-FR" dirty="0"/>
          </a:p>
        </p:txBody>
      </p:sp>
      <p:sp>
        <p:nvSpPr>
          <p:cNvPr id="4" name="Espace réservé du numéro de diapositive 3">
            <a:extLst>
              <a:ext uri="{FF2B5EF4-FFF2-40B4-BE49-F238E27FC236}">
                <a16:creationId xmlns:a16="http://schemas.microsoft.com/office/drawing/2014/main" id="{588680AE-2EB4-4E58-769A-47BEB7B9C043}"/>
              </a:ext>
            </a:extLst>
          </p:cNvPr>
          <p:cNvSpPr>
            <a:spLocks noGrp="1"/>
          </p:cNvSpPr>
          <p:nvPr>
            <p:ph type="sldNum" sz="quarter" idx="12"/>
          </p:nvPr>
        </p:nvSpPr>
        <p:spPr/>
        <p:txBody>
          <a:bodyPr/>
          <a:lstStyle/>
          <a:p>
            <a:fld id="{19329706-12B3-8F4C-9CA9-063F8C6A2AC6}" type="slidenum">
              <a:rPr lang="fr-FR" smtClean="0"/>
              <a:t>178</a:t>
            </a:fld>
            <a:endParaRPr lang="fr-FR"/>
          </a:p>
        </p:txBody>
      </p:sp>
      <p:pic>
        <p:nvPicPr>
          <p:cNvPr id="5" name="Image 4" descr="Une image contenant texte&#10;&#10;Description générée automatiquement">
            <a:extLst>
              <a:ext uri="{FF2B5EF4-FFF2-40B4-BE49-F238E27FC236}">
                <a16:creationId xmlns:a16="http://schemas.microsoft.com/office/drawing/2014/main" id="{247D1E95-6026-D5B5-5D07-3C6367F1EF95}"/>
              </a:ext>
            </a:extLst>
          </p:cNvPr>
          <p:cNvPicPr>
            <a:picLocks noChangeAspect="1"/>
          </p:cNvPicPr>
          <p:nvPr/>
        </p:nvPicPr>
        <p:blipFill>
          <a:blip r:embed="rId2"/>
          <a:stretch>
            <a:fillRect/>
          </a:stretch>
        </p:blipFill>
        <p:spPr>
          <a:xfrm>
            <a:off x="2087525" y="2046586"/>
            <a:ext cx="8016949" cy="2056604"/>
          </a:xfrm>
          <a:prstGeom prst="rect">
            <a:avLst/>
          </a:prstGeom>
          <a:ln>
            <a:solidFill>
              <a:schemeClr val="tx1"/>
            </a:solidFill>
          </a:ln>
        </p:spPr>
      </p:pic>
      <p:sp>
        <p:nvSpPr>
          <p:cNvPr id="6" name="Rectangle à coins arrondis 5">
            <a:extLst>
              <a:ext uri="{FF2B5EF4-FFF2-40B4-BE49-F238E27FC236}">
                <a16:creationId xmlns:a16="http://schemas.microsoft.com/office/drawing/2014/main" id="{FAA7808E-8C08-54A4-EB5D-C85E4B971C91}"/>
              </a:ext>
            </a:extLst>
          </p:cNvPr>
          <p:cNvSpPr/>
          <p:nvPr/>
        </p:nvSpPr>
        <p:spPr>
          <a:xfrm>
            <a:off x="8381999" y="3167393"/>
            <a:ext cx="1581150" cy="762000"/>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7" name="Rectangle à coins arrondis 6">
            <a:extLst>
              <a:ext uri="{FF2B5EF4-FFF2-40B4-BE49-F238E27FC236}">
                <a16:creationId xmlns:a16="http://schemas.microsoft.com/office/drawing/2014/main" id="{2CBF8CEA-3088-5EC2-4C1E-FACCD4E7FFB6}"/>
              </a:ext>
            </a:extLst>
          </p:cNvPr>
          <p:cNvSpPr/>
          <p:nvPr/>
        </p:nvSpPr>
        <p:spPr>
          <a:xfrm>
            <a:off x="2343149" y="2488242"/>
            <a:ext cx="876300" cy="219075"/>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378931343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98F5F6-822E-159D-45BF-B64527429D4D}"/>
              </a:ext>
            </a:extLst>
          </p:cNvPr>
          <p:cNvSpPr>
            <a:spLocks noGrp="1"/>
          </p:cNvSpPr>
          <p:nvPr>
            <p:ph type="title"/>
          </p:nvPr>
        </p:nvSpPr>
        <p:spPr/>
        <p:txBody>
          <a:bodyPr/>
          <a:lstStyle/>
          <a:p>
            <a:r>
              <a:rPr lang="en-US" i="1" dirty="0"/>
              <a:t>Hold Shelf</a:t>
            </a:r>
            <a:r>
              <a:rPr lang="en-US" dirty="0"/>
              <a:t> de type </a:t>
            </a:r>
            <a:r>
              <a:rPr lang="en-US" i="1" dirty="0"/>
              <a:t>Reading Room </a:t>
            </a:r>
            <a:r>
              <a:rPr lang="en-US" dirty="0"/>
              <a:t>: </a:t>
            </a:r>
            <a:r>
              <a:rPr lang="en-US" i="1" dirty="0"/>
              <a:t>Active Hold Shelf</a:t>
            </a:r>
            <a:endParaRPr lang="fr-FR" dirty="0"/>
          </a:p>
        </p:txBody>
      </p:sp>
      <p:sp>
        <p:nvSpPr>
          <p:cNvPr id="3" name="Espace réservé du contenu 2">
            <a:extLst>
              <a:ext uri="{FF2B5EF4-FFF2-40B4-BE49-F238E27FC236}">
                <a16:creationId xmlns:a16="http://schemas.microsoft.com/office/drawing/2014/main" id="{A08C5734-1865-0D2B-7094-EE3F10D7A0DE}"/>
              </a:ext>
            </a:extLst>
          </p:cNvPr>
          <p:cNvSpPr>
            <a:spLocks noGrp="1"/>
          </p:cNvSpPr>
          <p:nvPr>
            <p:ph idx="1"/>
          </p:nvPr>
        </p:nvSpPr>
        <p:spPr/>
        <p:txBody>
          <a:bodyPr/>
          <a:lstStyle/>
          <a:p>
            <a:r>
              <a:rPr lang="fr-FR" dirty="0"/>
              <a:t>Onglet </a:t>
            </a:r>
            <a:r>
              <a:rPr lang="fr-FR" i="1" dirty="0" err="1"/>
              <a:t>Held</a:t>
            </a:r>
            <a:r>
              <a:rPr lang="fr-FR" i="1" dirty="0"/>
              <a:t> By Patron</a:t>
            </a:r>
          </a:p>
          <a:p>
            <a:pPr lvl="1"/>
            <a:r>
              <a:rPr lang="fr-FR" dirty="0"/>
              <a:t>Deux actions disponibles :</a:t>
            </a:r>
          </a:p>
          <a:p>
            <a:endParaRPr lang="fr-FR" dirty="0"/>
          </a:p>
          <a:p>
            <a:endParaRPr lang="fr-FR" dirty="0"/>
          </a:p>
          <a:p>
            <a:endParaRPr lang="fr-FR" dirty="0"/>
          </a:p>
          <a:p>
            <a:endParaRPr lang="fr-FR" dirty="0"/>
          </a:p>
          <a:p>
            <a:endParaRPr lang="fr-FR" dirty="0"/>
          </a:p>
          <a:p>
            <a:endParaRPr lang="fr-FR" dirty="0"/>
          </a:p>
          <a:p>
            <a:endParaRPr lang="fr-FR" dirty="0"/>
          </a:p>
          <a:p>
            <a:r>
              <a:rPr lang="fr-FR" dirty="0"/>
              <a:t>L’action </a:t>
            </a:r>
            <a:r>
              <a:rPr lang="fr-FR" i="1" dirty="0" err="1"/>
              <a:t>Receive</a:t>
            </a:r>
            <a:r>
              <a:rPr lang="fr-FR" i="1" dirty="0"/>
              <a:t> </a:t>
            </a:r>
            <a:r>
              <a:rPr lang="fr-FR" i="1" dirty="0" err="1"/>
              <a:t>From</a:t>
            </a:r>
            <a:r>
              <a:rPr lang="fr-FR" i="1" dirty="0"/>
              <a:t> Patron </a:t>
            </a:r>
            <a:r>
              <a:rPr lang="fr-FR" dirty="0"/>
              <a:t>est à utiliser lorsque le lecteur rentre le document et qu’il souhaite le consulter plus tard.</a:t>
            </a:r>
          </a:p>
          <a:p>
            <a:pPr lvl="1"/>
            <a:r>
              <a:rPr lang="fr-FR" dirty="0"/>
              <a:t>Le document disparaît de l’onglet </a:t>
            </a:r>
            <a:r>
              <a:rPr lang="fr-FR" i="1" dirty="0" err="1"/>
              <a:t>Held</a:t>
            </a:r>
            <a:r>
              <a:rPr lang="fr-FR" i="1" dirty="0"/>
              <a:t> By Patron </a:t>
            </a:r>
            <a:r>
              <a:rPr lang="fr-FR" dirty="0"/>
              <a:t>et apparaît dans l’onglet </a:t>
            </a:r>
            <a:r>
              <a:rPr lang="fr-FR" i="1" dirty="0"/>
              <a:t>On Shelf (Not Final)</a:t>
            </a:r>
          </a:p>
          <a:p>
            <a:pPr lvl="1"/>
            <a:r>
              <a:rPr lang="fr-FR" dirty="0"/>
              <a:t>Le document reste en prêt dans le compte du lecteur.</a:t>
            </a:r>
          </a:p>
        </p:txBody>
      </p:sp>
      <p:sp>
        <p:nvSpPr>
          <p:cNvPr id="4" name="Espace réservé du numéro de diapositive 3">
            <a:extLst>
              <a:ext uri="{FF2B5EF4-FFF2-40B4-BE49-F238E27FC236}">
                <a16:creationId xmlns:a16="http://schemas.microsoft.com/office/drawing/2014/main" id="{9385E399-1194-C8DD-BF5A-4C309B085EC6}"/>
              </a:ext>
            </a:extLst>
          </p:cNvPr>
          <p:cNvSpPr>
            <a:spLocks noGrp="1"/>
          </p:cNvSpPr>
          <p:nvPr>
            <p:ph type="sldNum" sz="quarter" idx="12"/>
          </p:nvPr>
        </p:nvSpPr>
        <p:spPr/>
        <p:txBody>
          <a:bodyPr/>
          <a:lstStyle/>
          <a:p>
            <a:fld id="{19329706-12B3-8F4C-9CA9-063F8C6A2AC6}" type="slidenum">
              <a:rPr lang="fr-FR" smtClean="0"/>
              <a:t>179</a:t>
            </a:fld>
            <a:endParaRPr lang="fr-FR"/>
          </a:p>
        </p:txBody>
      </p:sp>
      <p:pic>
        <p:nvPicPr>
          <p:cNvPr id="7" name="Image 6" descr="Une image contenant texte&#10;&#10;Description générée automatiquement">
            <a:extLst>
              <a:ext uri="{FF2B5EF4-FFF2-40B4-BE49-F238E27FC236}">
                <a16:creationId xmlns:a16="http://schemas.microsoft.com/office/drawing/2014/main" id="{D5624259-781A-A904-7B16-105A3C5DB72F}"/>
              </a:ext>
            </a:extLst>
          </p:cNvPr>
          <p:cNvPicPr>
            <a:picLocks noChangeAspect="1"/>
          </p:cNvPicPr>
          <p:nvPr/>
        </p:nvPicPr>
        <p:blipFill>
          <a:blip r:embed="rId2"/>
          <a:stretch>
            <a:fillRect/>
          </a:stretch>
        </p:blipFill>
        <p:spPr>
          <a:xfrm>
            <a:off x="2098158" y="1992352"/>
            <a:ext cx="7995684" cy="2365364"/>
          </a:xfrm>
          <a:prstGeom prst="rect">
            <a:avLst/>
          </a:prstGeom>
          <a:ln>
            <a:solidFill>
              <a:schemeClr val="tx1"/>
            </a:solidFill>
          </a:ln>
        </p:spPr>
      </p:pic>
      <p:sp>
        <p:nvSpPr>
          <p:cNvPr id="8" name="Rectangle à coins arrondis 5">
            <a:extLst>
              <a:ext uri="{FF2B5EF4-FFF2-40B4-BE49-F238E27FC236}">
                <a16:creationId xmlns:a16="http://schemas.microsoft.com/office/drawing/2014/main" id="{B6AD060D-AC96-259E-ED62-AD6863643CF9}"/>
              </a:ext>
            </a:extLst>
          </p:cNvPr>
          <p:cNvSpPr/>
          <p:nvPr/>
        </p:nvSpPr>
        <p:spPr>
          <a:xfrm>
            <a:off x="2098158" y="1981447"/>
            <a:ext cx="1328738" cy="325157"/>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à coins arrondis 6">
            <a:extLst>
              <a:ext uri="{FF2B5EF4-FFF2-40B4-BE49-F238E27FC236}">
                <a16:creationId xmlns:a16="http://schemas.microsoft.com/office/drawing/2014/main" id="{FECB15AD-E2AB-F09D-AE78-54A0EED3EC12}"/>
              </a:ext>
            </a:extLst>
          </p:cNvPr>
          <p:cNvSpPr/>
          <p:nvPr/>
        </p:nvSpPr>
        <p:spPr>
          <a:xfrm>
            <a:off x="3331198" y="2451250"/>
            <a:ext cx="742950" cy="257175"/>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Rectangle à coins arrondis 7">
            <a:extLst>
              <a:ext uri="{FF2B5EF4-FFF2-40B4-BE49-F238E27FC236}">
                <a16:creationId xmlns:a16="http://schemas.microsoft.com/office/drawing/2014/main" id="{014F8FFC-CF83-A345-ED09-765181DE853E}"/>
              </a:ext>
            </a:extLst>
          </p:cNvPr>
          <p:cNvSpPr/>
          <p:nvPr/>
        </p:nvSpPr>
        <p:spPr>
          <a:xfrm>
            <a:off x="8591001" y="3152775"/>
            <a:ext cx="1307136" cy="276225"/>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33176894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33ECB257-BB55-4167-2385-0419A98D6D98}"/>
            </a:ext>
          </a:extLst>
        </p:cNvPr>
        <p:cNvGrpSpPr/>
        <p:nvPr/>
      </p:nvGrpSpPr>
      <p:grpSpPr>
        <a:xfrm>
          <a:off x="0" y="0"/>
          <a:ext cx="0" cy="0"/>
          <a:chOff x="0" y="0"/>
          <a:chExt cx="0" cy="0"/>
        </a:xfrm>
      </p:grpSpPr>
      <p:sp>
        <p:nvSpPr>
          <p:cNvPr id="4" name="Google Shape;373;p17">
            <a:extLst>
              <a:ext uri="{FF2B5EF4-FFF2-40B4-BE49-F238E27FC236}">
                <a16:creationId xmlns:a16="http://schemas.microsoft.com/office/drawing/2014/main" id="{5E4E3851-B4B0-08C3-3002-396AE2FBA5B5}"/>
              </a:ext>
            </a:extLst>
          </p:cNvPr>
          <p:cNvSpPr/>
          <p:nvPr/>
        </p:nvSpPr>
        <p:spPr>
          <a:xfrm>
            <a:off x="6928078" y="806278"/>
            <a:ext cx="1924426" cy="1224135"/>
          </a:xfrm>
          <a:prstGeom prst="ellipse">
            <a:avLst/>
          </a:prstGeom>
          <a:solidFill>
            <a:srgbClr val="5FA4B0"/>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500"/>
            </a:pPr>
            <a:r>
              <a:rPr lang="fr-FR" sz="2000">
                <a:solidFill>
                  <a:schemeClr val="lt1"/>
                </a:solidFill>
                <a:latin typeface="Calibri"/>
                <a:ea typeface="Calibri"/>
                <a:cs typeface="Calibri"/>
                <a:sym typeface="Calibri"/>
              </a:rPr>
              <a:t>Sart </a:t>
            </a:r>
            <a:r>
              <a:rPr lang="fr-FR" sz="2000" err="1">
                <a:solidFill>
                  <a:schemeClr val="lt1"/>
                </a:solidFill>
                <a:latin typeface="Calibri"/>
                <a:ea typeface="Calibri"/>
                <a:cs typeface="Calibri"/>
                <a:sym typeface="Calibri"/>
              </a:rPr>
              <a:t>Tilman</a:t>
            </a:r>
            <a:r>
              <a:rPr lang="fr-FR" sz="2000">
                <a:solidFill>
                  <a:schemeClr val="lt1"/>
                </a:solidFill>
                <a:latin typeface="Calibri"/>
                <a:ea typeface="Calibri"/>
                <a:cs typeface="Calibri"/>
                <a:sym typeface="Calibri"/>
              </a:rPr>
              <a:t> </a:t>
            </a:r>
            <a:r>
              <a:rPr lang="fr-FR">
                <a:solidFill>
                  <a:schemeClr val="lt1"/>
                </a:solidFill>
                <a:latin typeface="Calibri"/>
                <a:ea typeface="Calibri"/>
                <a:cs typeface="Calibri"/>
                <a:sym typeface="Calibri"/>
              </a:rPr>
              <a:t>Zone Nord</a:t>
            </a:r>
            <a:endParaRPr/>
          </a:p>
        </p:txBody>
      </p:sp>
      <p:sp>
        <p:nvSpPr>
          <p:cNvPr id="3" name="Google Shape;372;p17">
            <a:extLst>
              <a:ext uri="{FF2B5EF4-FFF2-40B4-BE49-F238E27FC236}">
                <a16:creationId xmlns:a16="http://schemas.microsoft.com/office/drawing/2014/main" id="{12C7AD67-A695-6389-D161-DF29D169AD38}"/>
              </a:ext>
            </a:extLst>
          </p:cNvPr>
          <p:cNvSpPr/>
          <p:nvPr/>
        </p:nvSpPr>
        <p:spPr>
          <a:xfrm>
            <a:off x="2989971" y="368659"/>
            <a:ext cx="2034577" cy="1224135"/>
          </a:xfrm>
          <a:prstGeom prst="ellipse">
            <a:avLst/>
          </a:prstGeom>
          <a:solidFill>
            <a:srgbClr val="5FA4B0"/>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500"/>
            </a:pPr>
            <a:r>
              <a:rPr lang="fr-FR" sz="2000">
                <a:solidFill>
                  <a:schemeClr val="lt1"/>
                </a:solidFill>
                <a:latin typeface="Calibri"/>
                <a:ea typeface="Calibri"/>
                <a:cs typeface="Calibri"/>
                <a:sym typeface="Calibri"/>
              </a:rPr>
              <a:t>Sart </a:t>
            </a:r>
            <a:r>
              <a:rPr lang="fr-FR" sz="2000" err="1">
                <a:solidFill>
                  <a:schemeClr val="lt1"/>
                </a:solidFill>
                <a:latin typeface="Calibri"/>
                <a:ea typeface="Calibri"/>
                <a:cs typeface="Calibri"/>
                <a:sym typeface="Calibri"/>
              </a:rPr>
              <a:t>Tilman</a:t>
            </a:r>
            <a:r>
              <a:rPr lang="fr-FR" sz="2000">
                <a:solidFill>
                  <a:schemeClr val="lt1"/>
                </a:solidFill>
                <a:latin typeface="Calibri"/>
                <a:ea typeface="Calibri"/>
                <a:cs typeface="Calibri"/>
                <a:sym typeface="Calibri"/>
              </a:rPr>
              <a:t> </a:t>
            </a:r>
            <a:r>
              <a:rPr lang="fr-FR">
                <a:solidFill>
                  <a:schemeClr val="lt1"/>
                </a:solidFill>
                <a:latin typeface="Calibri"/>
                <a:ea typeface="Calibri"/>
                <a:cs typeface="Calibri"/>
                <a:sym typeface="Calibri"/>
              </a:rPr>
              <a:t>Zone Sud</a:t>
            </a:r>
            <a:endParaRPr/>
          </a:p>
        </p:txBody>
      </p:sp>
      <p:sp>
        <p:nvSpPr>
          <p:cNvPr id="374" name="Google Shape;374;p17">
            <a:extLst>
              <a:ext uri="{FF2B5EF4-FFF2-40B4-BE49-F238E27FC236}">
                <a16:creationId xmlns:a16="http://schemas.microsoft.com/office/drawing/2014/main" id="{6EE4DD34-DF1D-DA05-C317-F1246F47B6F9}"/>
              </a:ext>
            </a:extLst>
          </p:cNvPr>
          <p:cNvSpPr/>
          <p:nvPr/>
        </p:nvSpPr>
        <p:spPr>
          <a:xfrm>
            <a:off x="8361295" y="3376099"/>
            <a:ext cx="1800199" cy="1224135"/>
          </a:xfrm>
          <a:prstGeom prst="ellipse">
            <a:avLst/>
          </a:prstGeom>
          <a:solidFill>
            <a:srgbClr val="5FA4B0"/>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500"/>
            </a:pPr>
            <a:r>
              <a:rPr lang="fr-FR" sz="2000">
                <a:solidFill>
                  <a:schemeClr val="lt1"/>
                </a:solidFill>
                <a:latin typeface="Calibri"/>
                <a:ea typeface="Calibri"/>
                <a:cs typeface="Calibri"/>
                <a:sym typeface="Calibri"/>
              </a:rPr>
              <a:t>Gembloux</a:t>
            </a:r>
            <a:endParaRPr/>
          </a:p>
        </p:txBody>
      </p:sp>
      <p:sp>
        <p:nvSpPr>
          <p:cNvPr id="375" name="Google Shape;375;p17">
            <a:extLst>
              <a:ext uri="{FF2B5EF4-FFF2-40B4-BE49-F238E27FC236}">
                <a16:creationId xmlns:a16="http://schemas.microsoft.com/office/drawing/2014/main" id="{7B5086D7-F524-97DE-6F80-D5A8988F533D}"/>
              </a:ext>
            </a:extLst>
          </p:cNvPr>
          <p:cNvSpPr/>
          <p:nvPr/>
        </p:nvSpPr>
        <p:spPr>
          <a:xfrm>
            <a:off x="6539009" y="5152765"/>
            <a:ext cx="1800199" cy="1224135"/>
          </a:xfrm>
          <a:prstGeom prst="ellipse">
            <a:avLst/>
          </a:prstGeom>
          <a:solidFill>
            <a:srgbClr val="5FA4B0"/>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500"/>
            </a:pPr>
            <a:r>
              <a:rPr lang="fr-FR" sz="2000">
                <a:solidFill>
                  <a:schemeClr val="lt1"/>
                </a:solidFill>
                <a:latin typeface="Calibri"/>
                <a:ea typeface="Calibri"/>
                <a:cs typeface="Calibri"/>
                <a:sym typeface="Calibri"/>
              </a:rPr>
              <a:t>Arlon</a:t>
            </a:r>
            <a:endParaRPr/>
          </a:p>
        </p:txBody>
      </p:sp>
      <p:sp>
        <p:nvSpPr>
          <p:cNvPr id="376" name="Google Shape;376;p17">
            <a:extLst>
              <a:ext uri="{FF2B5EF4-FFF2-40B4-BE49-F238E27FC236}">
                <a16:creationId xmlns:a16="http://schemas.microsoft.com/office/drawing/2014/main" id="{C3C40C8D-B346-B788-D08C-3EADDB7F420F}"/>
              </a:ext>
            </a:extLst>
          </p:cNvPr>
          <p:cNvSpPr/>
          <p:nvPr/>
        </p:nvSpPr>
        <p:spPr>
          <a:xfrm>
            <a:off x="9348642" y="3199330"/>
            <a:ext cx="1563686" cy="526431"/>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r>
              <a:rPr lang="fr-FR" sz="1500">
                <a:solidFill>
                  <a:srgbClr val="FFFFFF"/>
                </a:solidFill>
                <a:latin typeface="Calibri"/>
                <a:ea typeface="Calibri"/>
                <a:cs typeface="Calibri"/>
                <a:sym typeface="Calibri"/>
              </a:rPr>
              <a:t>Agro-Bio Tech</a:t>
            </a:r>
            <a:endParaRPr sz="1500">
              <a:solidFill>
                <a:srgbClr val="FFFFFF"/>
              </a:solidFill>
              <a:latin typeface="Calibri"/>
              <a:ea typeface="Calibri"/>
              <a:cs typeface="Calibri"/>
              <a:sym typeface="Calibri"/>
            </a:endParaRPr>
          </a:p>
        </p:txBody>
      </p:sp>
      <p:sp>
        <p:nvSpPr>
          <p:cNvPr id="377" name="Google Shape;377;p17">
            <a:extLst>
              <a:ext uri="{FF2B5EF4-FFF2-40B4-BE49-F238E27FC236}">
                <a16:creationId xmlns:a16="http://schemas.microsoft.com/office/drawing/2014/main" id="{4C4992A8-1C04-0BF4-D9E8-7D6473AACF15}"/>
              </a:ext>
            </a:extLst>
          </p:cNvPr>
          <p:cNvSpPr/>
          <p:nvPr/>
        </p:nvSpPr>
        <p:spPr>
          <a:xfrm>
            <a:off x="6154401" y="4928981"/>
            <a:ext cx="1563686" cy="526431"/>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400"/>
            </a:pPr>
            <a:r>
              <a:rPr lang="fr-FR" sz="1600">
                <a:solidFill>
                  <a:schemeClr val="lt1"/>
                </a:solidFill>
                <a:latin typeface="Calibri"/>
                <a:ea typeface="Calibri"/>
                <a:cs typeface="Calibri"/>
                <a:sym typeface="Calibri"/>
              </a:rPr>
              <a:t>Environnement</a:t>
            </a:r>
            <a:endParaRPr sz="1600">
              <a:solidFill>
                <a:schemeClr val="lt1"/>
              </a:solidFill>
              <a:latin typeface="Calibri"/>
              <a:ea typeface="Calibri"/>
              <a:cs typeface="Calibri"/>
              <a:sym typeface="Calibri"/>
            </a:endParaRPr>
          </a:p>
        </p:txBody>
      </p:sp>
      <p:sp>
        <p:nvSpPr>
          <p:cNvPr id="378" name="Google Shape;378;p17">
            <a:extLst>
              <a:ext uri="{FF2B5EF4-FFF2-40B4-BE49-F238E27FC236}">
                <a16:creationId xmlns:a16="http://schemas.microsoft.com/office/drawing/2014/main" id="{CBD6657C-C719-107B-6C7D-BF1456491778}"/>
              </a:ext>
            </a:extLst>
          </p:cNvPr>
          <p:cNvSpPr/>
          <p:nvPr/>
        </p:nvSpPr>
        <p:spPr>
          <a:xfrm>
            <a:off x="2141503" y="200635"/>
            <a:ext cx="1222559" cy="522535"/>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400"/>
            </a:pPr>
            <a:r>
              <a:rPr lang="fr-FR" sz="1600">
                <a:solidFill>
                  <a:schemeClr val="lt1"/>
                </a:solidFill>
                <a:latin typeface="Calibri"/>
                <a:ea typeface="Calibri"/>
                <a:cs typeface="Calibri"/>
                <a:sym typeface="Calibri"/>
              </a:rPr>
              <a:t>Santé - CHU</a:t>
            </a:r>
            <a:endParaRPr sz="1600">
              <a:solidFill>
                <a:schemeClr val="lt1"/>
              </a:solidFill>
              <a:latin typeface="Calibri"/>
              <a:ea typeface="Calibri"/>
              <a:cs typeface="Calibri"/>
              <a:sym typeface="Calibri"/>
            </a:endParaRPr>
          </a:p>
        </p:txBody>
      </p:sp>
      <p:sp>
        <p:nvSpPr>
          <p:cNvPr id="379" name="Google Shape;379;p17">
            <a:extLst>
              <a:ext uri="{FF2B5EF4-FFF2-40B4-BE49-F238E27FC236}">
                <a16:creationId xmlns:a16="http://schemas.microsoft.com/office/drawing/2014/main" id="{B0A09C1B-6C83-C10A-1DD2-C3AF95A8739B}"/>
              </a:ext>
            </a:extLst>
          </p:cNvPr>
          <p:cNvSpPr/>
          <p:nvPr/>
        </p:nvSpPr>
        <p:spPr>
          <a:xfrm>
            <a:off x="5949129" y="673819"/>
            <a:ext cx="1316815" cy="526431"/>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400"/>
            </a:pPr>
            <a:r>
              <a:rPr lang="fr-FR" sz="1600" err="1">
                <a:solidFill>
                  <a:schemeClr val="lt1"/>
                </a:solidFill>
                <a:latin typeface="Calibri"/>
                <a:ea typeface="Calibri"/>
                <a:cs typeface="Calibri"/>
                <a:sym typeface="Calibri"/>
              </a:rPr>
              <a:t>Graulich</a:t>
            </a:r>
            <a:endParaRPr sz="1600">
              <a:solidFill>
                <a:schemeClr val="lt1"/>
              </a:solidFill>
              <a:latin typeface="Calibri"/>
              <a:ea typeface="Calibri"/>
              <a:cs typeface="Calibri"/>
              <a:sym typeface="Calibri"/>
            </a:endParaRPr>
          </a:p>
        </p:txBody>
      </p:sp>
      <p:sp>
        <p:nvSpPr>
          <p:cNvPr id="380" name="Google Shape;380;p17">
            <a:extLst>
              <a:ext uri="{FF2B5EF4-FFF2-40B4-BE49-F238E27FC236}">
                <a16:creationId xmlns:a16="http://schemas.microsoft.com/office/drawing/2014/main" id="{E9CBA3CB-F022-1778-1403-D48FA2490C60}"/>
              </a:ext>
            </a:extLst>
          </p:cNvPr>
          <p:cNvSpPr/>
          <p:nvPr/>
        </p:nvSpPr>
        <p:spPr>
          <a:xfrm>
            <a:off x="7719087" y="1962537"/>
            <a:ext cx="986852" cy="526430"/>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375"/>
            </a:pPr>
            <a:r>
              <a:rPr lang="fr-FR" sz="1500">
                <a:solidFill>
                  <a:schemeClr val="lt1"/>
                </a:solidFill>
                <a:latin typeface="Calibri"/>
                <a:ea typeface="Calibri"/>
                <a:cs typeface="Calibri"/>
                <a:sym typeface="Calibri"/>
              </a:rPr>
              <a:t>Sciences</a:t>
            </a:r>
            <a:endParaRPr sz="1500">
              <a:solidFill>
                <a:schemeClr val="lt1"/>
              </a:solidFill>
              <a:latin typeface="Calibri"/>
              <a:ea typeface="Calibri"/>
              <a:cs typeface="Calibri"/>
              <a:sym typeface="Calibri"/>
            </a:endParaRPr>
          </a:p>
        </p:txBody>
      </p:sp>
      <p:sp>
        <p:nvSpPr>
          <p:cNvPr id="381" name="Google Shape;381;p17">
            <a:extLst>
              <a:ext uri="{FF2B5EF4-FFF2-40B4-BE49-F238E27FC236}">
                <a16:creationId xmlns:a16="http://schemas.microsoft.com/office/drawing/2014/main" id="{8EA2836B-6194-03D8-B646-8F3D94C62E79}"/>
              </a:ext>
            </a:extLst>
          </p:cNvPr>
          <p:cNvSpPr/>
          <p:nvPr/>
        </p:nvSpPr>
        <p:spPr>
          <a:xfrm>
            <a:off x="1697650" y="5103208"/>
            <a:ext cx="2072747" cy="1224135"/>
          </a:xfrm>
          <a:prstGeom prst="ellipse">
            <a:avLst/>
          </a:prstGeom>
          <a:solidFill>
            <a:srgbClr val="5FA4B0"/>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500"/>
            </a:pPr>
            <a:r>
              <a:rPr lang="fr-FR" sz="2000">
                <a:solidFill>
                  <a:schemeClr val="lt1"/>
                </a:solidFill>
                <a:latin typeface="Calibri"/>
                <a:ea typeface="Calibri"/>
                <a:cs typeface="Calibri"/>
                <a:sym typeface="Calibri"/>
              </a:rPr>
              <a:t>Liège centre </a:t>
            </a:r>
            <a:endParaRPr/>
          </a:p>
          <a:p>
            <a:pPr algn="ctr">
              <a:buClr>
                <a:schemeClr val="lt1"/>
              </a:buClr>
              <a:buSzPts val="450"/>
            </a:pPr>
            <a:r>
              <a:rPr lang="fr-FR">
                <a:solidFill>
                  <a:schemeClr val="lt1"/>
                </a:solidFill>
                <a:latin typeface="Calibri"/>
                <a:ea typeface="Calibri"/>
                <a:cs typeface="Calibri"/>
                <a:sym typeface="Calibri"/>
              </a:rPr>
              <a:t>XX Août</a:t>
            </a:r>
            <a:endParaRPr/>
          </a:p>
        </p:txBody>
      </p:sp>
      <p:sp>
        <p:nvSpPr>
          <p:cNvPr id="382" name="Google Shape;382;p17">
            <a:extLst>
              <a:ext uri="{FF2B5EF4-FFF2-40B4-BE49-F238E27FC236}">
                <a16:creationId xmlns:a16="http://schemas.microsoft.com/office/drawing/2014/main" id="{DEF9F7D8-9421-8695-926C-B2715D07B6A8}"/>
              </a:ext>
            </a:extLst>
          </p:cNvPr>
          <p:cNvSpPr/>
          <p:nvPr/>
        </p:nvSpPr>
        <p:spPr>
          <a:xfrm>
            <a:off x="1333945" y="2692907"/>
            <a:ext cx="2072748" cy="1224135"/>
          </a:xfrm>
          <a:prstGeom prst="ellipse">
            <a:avLst/>
          </a:prstGeom>
          <a:solidFill>
            <a:srgbClr val="5FA4B0"/>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500"/>
            </a:pPr>
            <a:r>
              <a:rPr lang="fr-FR" sz="2000">
                <a:solidFill>
                  <a:schemeClr val="lt1"/>
                </a:solidFill>
                <a:latin typeface="Calibri"/>
                <a:ea typeface="Calibri"/>
                <a:cs typeface="Calibri"/>
                <a:sym typeface="Calibri"/>
              </a:rPr>
              <a:t>Liège centre </a:t>
            </a:r>
            <a:endParaRPr/>
          </a:p>
          <a:p>
            <a:pPr algn="ctr">
              <a:buClr>
                <a:schemeClr val="lt1"/>
              </a:buClr>
              <a:buSzPts val="450"/>
            </a:pPr>
            <a:r>
              <a:rPr lang="fr-FR" err="1">
                <a:solidFill>
                  <a:schemeClr val="lt1"/>
                </a:solidFill>
                <a:latin typeface="Calibri"/>
                <a:ea typeface="Calibri"/>
                <a:cs typeface="Calibri"/>
                <a:sym typeface="Calibri"/>
              </a:rPr>
              <a:t>Outremeuse</a:t>
            </a:r>
            <a:endParaRPr err="1">
              <a:solidFill>
                <a:schemeClr val="lt1"/>
              </a:solidFill>
              <a:latin typeface="Calibri"/>
              <a:ea typeface="Calibri"/>
              <a:cs typeface="Calibri"/>
              <a:sym typeface="Calibri"/>
            </a:endParaRPr>
          </a:p>
        </p:txBody>
      </p:sp>
      <p:sp>
        <p:nvSpPr>
          <p:cNvPr id="383" name="Google Shape;383;p17">
            <a:extLst>
              <a:ext uri="{FF2B5EF4-FFF2-40B4-BE49-F238E27FC236}">
                <a16:creationId xmlns:a16="http://schemas.microsoft.com/office/drawing/2014/main" id="{DA80E66F-FC14-C679-9C26-F1B09A9F6BF7}"/>
              </a:ext>
            </a:extLst>
          </p:cNvPr>
          <p:cNvSpPr/>
          <p:nvPr/>
        </p:nvSpPr>
        <p:spPr>
          <a:xfrm>
            <a:off x="8729933" y="1255898"/>
            <a:ext cx="1220029" cy="526431"/>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400"/>
            </a:pPr>
            <a:r>
              <a:rPr lang="fr-FR" sz="1600">
                <a:solidFill>
                  <a:schemeClr val="lt1"/>
                </a:solidFill>
                <a:latin typeface="Calibri"/>
                <a:ea typeface="Calibri"/>
                <a:cs typeface="Calibri"/>
                <a:sym typeface="Calibri"/>
              </a:rPr>
              <a:t>Polytech</a:t>
            </a:r>
            <a:endParaRPr sz="1600">
              <a:solidFill>
                <a:schemeClr val="lt1"/>
              </a:solidFill>
              <a:latin typeface="Calibri"/>
              <a:ea typeface="Calibri"/>
              <a:cs typeface="Calibri"/>
              <a:sym typeface="Calibri"/>
            </a:endParaRPr>
          </a:p>
        </p:txBody>
      </p:sp>
      <p:sp>
        <p:nvSpPr>
          <p:cNvPr id="384" name="Google Shape;384;p17">
            <a:extLst>
              <a:ext uri="{FF2B5EF4-FFF2-40B4-BE49-F238E27FC236}">
                <a16:creationId xmlns:a16="http://schemas.microsoft.com/office/drawing/2014/main" id="{50720B40-2021-CC8D-52C5-57E40D07DFCF}"/>
              </a:ext>
            </a:extLst>
          </p:cNvPr>
          <p:cNvSpPr/>
          <p:nvPr/>
        </p:nvSpPr>
        <p:spPr>
          <a:xfrm>
            <a:off x="5830620" y="1701274"/>
            <a:ext cx="1368153" cy="526431"/>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400"/>
            </a:pPr>
            <a:r>
              <a:rPr lang="fr-FR" sz="1600">
                <a:solidFill>
                  <a:schemeClr val="lt1"/>
                </a:solidFill>
                <a:latin typeface="Calibri"/>
                <a:ea typeface="Calibri"/>
                <a:cs typeface="Calibri"/>
                <a:sym typeface="Calibri"/>
              </a:rPr>
              <a:t>Géosciences</a:t>
            </a:r>
            <a:endParaRPr sz="1600">
              <a:solidFill>
                <a:schemeClr val="lt1"/>
              </a:solidFill>
              <a:latin typeface="Calibri"/>
              <a:ea typeface="Calibri"/>
              <a:cs typeface="Calibri"/>
              <a:sym typeface="Calibri"/>
            </a:endParaRPr>
          </a:p>
        </p:txBody>
      </p:sp>
      <p:sp>
        <p:nvSpPr>
          <p:cNvPr id="385" name="Google Shape;385;p17">
            <a:extLst>
              <a:ext uri="{FF2B5EF4-FFF2-40B4-BE49-F238E27FC236}">
                <a16:creationId xmlns:a16="http://schemas.microsoft.com/office/drawing/2014/main" id="{9059BAA8-F583-A656-0CE4-FE28563B459D}"/>
              </a:ext>
            </a:extLst>
          </p:cNvPr>
          <p:cNvSpPr/>
          <p:nvPr/>
        </p:nvSpPr>
        <p:spPr>
          <a:xfrm>
            <a:off x="7870952" y="391360"/>
            <a:ext cx="1837627" cy="526431"/>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r>
              <a:rPr lang="fr-FR" sz="1600">
                <a:solidFill>
                  <a:schemeClr val="lt1"/>
                </a:solidFill>
                <a:latin typeface="Calibri"/>
                <a:ea typeface="Calibri"/>
                <a:cs typeface="Calibri"/>
                <a:sym typeface="Calibri"/>
              </a:rPr>
              <a:t>Direction générale </a:t>
            </a:r>
            <a:endParaRPr sz="1600">
              <a:solidFill>
                <a:schemeClr val="lt1"/>
              </a:solidFill>
              <a:latin typeface="Calibri"/>
              <a:ea typeface="Calibri"/>
              <a:cs typeface="Calibri"/>
              <a:sym typeface="Calibri"/>
            </a:endParaRPr>
          </a:p>
        </p:txBody>
      </p:sp>
      <p:sp>
        <p:nvSpPr>
          <p:cNvPr id="386" name="Google Shape;386;p17">
            <a:extLst>
              <a:ext uri="{FF2B5EF4-FFF2-40B4-BE49-F238E27FC236}">
                <a16:creationId xmlns:a16="http://schemas.microsoft.com/office/drawing/2014/main" id="{ED00033C-C346-78C4-E0B2-EE7366AF6E9C}"/>
              </a:ext>
            </a:extLst>
          </p:cNvPr>
          <p:cNvSpPr txBox="1"/>
          <p:nvPr/>
        </p:nvSpPr>
        <p:spPr>
          <a:xfrm>
            <a:off x="4158379" y="2698050"/>
            <a:ext cx="3821254" cy="1389892"/>
          </a:xfrm>
          <a:prstGeom prst="rect">
            <a:avLst/>
          </a:prstGeom>
          <a:noFill/>
          <a:ln w="9525" cap="flat" cmpd="sng">
            <a:noFill/>
            <a:prstDash val="solid"/>
            <a:round/>
            <a:headEnd type="none" w="sm" len="sm"/>
            <a:tailEnd type="none" w="sm" len="sm"/>
          </a:ln>
          <a:effectLst/>
        </p:spPr>
        <p:txBody>
          <a:bodyPr spcFirstLastPara="1" wrap="square" lIns="91425" tIns="45700" rIns="91425" bIns="45700" anchor="ctr" anchorCtr="0">
            <a:normAutofit/>
          </a:bodyPr>
          <a:lstStyle/>
          <a:p>
            <a:pPr algn="ctr">
              <a:buClr>
                <a:srgbClr val="5FA4B0"/>
              </a:buClr>
              <a:buSzPts val="3200"/>
            </a:pPr>
            <a:r>
              <a:rPr lang="fr-FR" sz="3200" b="1" dirty="0">
                <a:latin typeface="Calibri"/>
                <a:ea typeface="Calibri"/>
                <a:cs typeface="Calibri"/>
                <a:sym typeface="Calibri"/>
              </a:rPr>
              <a:t>6 </a:t>
            </a:r>
            <a:r>
              <a:rPr lang="fr-FR" sz="3200" b="1" dirty="0">
                <a:solidFill>
                  <a:srgbClr val="5FA4B0"/>
                </a:solidFill>
                <a:latin typeface="Calibri"/>
                <a:ea typeface="Calibri"/>
                <a:cs typeface="Calibri"/>
                <a:sym typeface="Calibri"/>
              </a:rPr>
              <a:t>campus</a:t>
            </a:r>
            <a:r>
              <a:rPr lang="fr-FR" sz="3200" b="1" dirty="0">
                <a:latin typeface="Calibri"/>
                <a:ea typeface="Calibri"/>
                <a:cs typeface="Calibri"/>
                <a:sym typeface="Calibri"/>
              </a:rPr>
              <a:t> et </a:t>
            </a:r>
            <a:endParaRPr lang="fr-FR" dirty="0">
              <a:ea typeface="Calibri"/>
              <a:cs typeface="Calibri"/>
            </a:endParaRPr>
          </a:p>
          <a:p>
            <a:pPr algn="ctr">
              <a:buClr>
                <a:srgbClr val="5FA4B0"/>
              </a:buClr>
              <a:buSzPts val="3200"/>
            </a:pPr>
            <a:r>
              <a:rPr lang="fr-FR" sz="3200" b="1" dirty="0">
                <a:latin typeface="Calibri"/>
                <a:ea typeface="Calibri"/>
                <a:cs typeface="Calibri"/>
                <a:sym typeface="Calibri"/>
              </a:rPr>
              <a:t>11 </a:t>
            </a:r>
            <a:r>
              <a:rPr lang="fr-FR" sz="3200" b="1" i="1" dirty="0">
                <a:solidFill>
                  <a:srgbClr val="00707F"/>
                </a:solidFill>
                <a:latin typeface="Calibri"/>
                <a:ea typeface="Calibri"/>
                <a:cs typeface="Calibri"/>
                <a:sym typeface="Calibri"/>
              </a:rPr>
              <a:t>pick-up locations</a:t>
            </a:r>
            <a:endParaRPr sz="3200" b="1" i="1" dirty="0">
              <a:solidFill>
                <a:srgbClr val="00707F"/>
              </a:solidFill>
              <a:latin typeface="Calibri"/>
              <a:ea typeface="Calibri"/>
              <a:cs typeface="Calibri"/>
              <a:sym typeface="Calibri"/>
            </a:endParaRPr>
          </a:p>
        </p:txBody>
      </p:sp>
      <p:sp>
        <p:nvSpPr>
          <p:cNvPr id="387" name="Google Shape;387;p17">
            <a:extLst>
              <a:ext uri="{FF2B5EF4-FFF2-40B4-BE49-F238E27FC236}">
                <a16:creationId xmlns:a16="http://schemas.microsoft.com/office/drawing/2014/main" id="{A0C6CD5A-704F-C7A8-D153-0CC5967946D8}"/>
              </a:ext>
            </a:extLst>
          </p:cNvPr>
          <p:cNvSpPr txBox="1">
            <a:spLocks noGrp="1"/>
          </p:cNvSpPr>
          <p:nvPr>
            <p:ph type="sldNum" idx="12"/>
          </p:nvPr>
        </p:nvSpPr>
        <p:spPr>
          <a:prstGeom prst="rect">
            <a:avLst/>
          </a:prstGeom>
          <a:noFill/>
          <a:ln>
            <a:noFill/>
          </a:ln>
        </p:spPr>
        <p:txBody>
          <a:bodyPr spcFirstLastPara="1" vert="horz" wrap="square" lIns="91425" tIns="45700" rIns="91425" bIns="45700" rtlCol="0" anchor="ctr" anchorCtr="0">
            <a:noAutofit/>
          </a:bodyPr>
          <a:lstStyle/>
          <a:p>
            <a:fld id="{00000000-1234-1234-1234-123412341234}" type="slidenum">
              <a:rPr lang="fr-FR"/>
              <a:pPr/>
              <a:t>18</a:t>
            </a:fld>
            <a:endParaRPr/>
          </a:p>
        </p:txBody>
      </p:sp>
      <p:sp>
        <p:nvSpPr>
          <p:cNvPr id="388" name="Google Shape;388;p17">
            <a:extLst>
              <a:ext uri="{FF2B5EF4-FFF2-40B4-BE49-F238E27FC236}">
                <a16:creationId xmlns:a16="http://schemas.microsoft.com/office/drawing/2014/main" id="{E1259055-92C4-3821-77AE-9C577818E52E}"/>
              </a:ext>
            </a:extLst>
          </p:cNvPr>
          <p:cNvSpPr/>
          <p:nvPr/>
        </p:nvSpPr>
        <p:spPr>
          <a:xfrm>
            <a:off x="2381984" y="3703690"/>
            <a:ext cx="1409111" cy="522535"/>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400"/>
            </a:pPr>
            <a:r>
              <a:rPr lang="fr-FR" sz="1600">
                <a:solidFill>
                  <a:schemeClr val="lt1"/>
                </a:solidFill>
                <a:latin typeface="Calibri"/>
                <a:ea typeface="Calibri"/>
                <a:cs typeface="Calibri"/>
                <a:sym typeface="Calibri"/>
              </a:rPr>
              <a:t>Architecture</a:t>
            </a:r>
            <a:endParaRPr sz="1600">
              <a:solidFill>
                <a:schemeClr val="lt1"/>
              </a:solidFill>
              <a:latin typeface="Calibri"/>
              <a:ea typeface="Calibri"/>
              <a:cs typeface="Calibri"/>
              <a:sym typeface="Calibri"/>
            </a:endParaRPr>
          </a:p>
        </p:txBody>
      </p:sp>
      <p:sp>
        <p:nvSpPr>
          <p:cNvPr id="389" name="Google Shape;389;p17">
            <a:extLst>
              <a:ext uri="{FF2B5EF4-FFF2-40B4-BE49-F238E27FC236}">
                <a16:creationId xmlns:a16="http://schemas.microsoft.com/office/drawing/2014/main" id="{FC30EB16-2071-C320-472F-0AFFAE751967}"/>
              </a:ext>
            </a:extLst>
          </p:cNvPr>
          <p:cNvSpPr/>
          <p:nvPr/>
        </p:nvSpPr>
        <p:spPr>
          <a:xfrm>
            <a:off x="3468509" y="4935055"/>
            <a:ext cx="1563686" cy="681933"/>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400"/>
            </a:pPr>
            <a:r>
              <a:rPr lang="fr-FR" sz="1600">
                <a:solidFill>
                  <a:schemeClr val="lt1"/>
                </a:solidFill>
                <a:latin typeface="Calibri"/>
                <a:ea typeface="Calibri"/>
                <a:cs typeface="Calibri"/>
                <a:sym typeface="Calibri"/>
              </a:rPr>
              <a:t>Site central</a:t>
            </a:r>
          </a:p>
          <a:p>
            <a:pPr algn="ctr">
              <a:buClr>
                <a:schemeClr val="lt1"/>
              </a:buClr>
              <a:buSzPts val="400"/>
            </a:pPr>
            <a:r>
              <a:rPr lang="fr-FR" sz="1600">
                <a:solidFill>
                  <a:schemeClr val="lt1"/>
                </a:solidFill>
                <a:latin typeface="Calibri"/>
                <a:ea typeface="Calibri"/>
                <a:cs typeface="Calibri"/>
                <a:sym typeface="Calibri"/>
              </a:rPr>
              <a:t>20-Août</a:t>
            </a:r>
            <a:endParaRPr sz="1600">
              <a:solidFill>
                <a:schemeClr val="lt1"/>
              </a:solidFill>
              <a:latin typeface="Calibri"/>
              <a:ea typeface="Calibri"/>
              <a:cs typeface="Calibri"/>
              <a:sym typeface="Calibri"/>
            </a:endParaRPr>
          </a:p>
        </p:txBody>
      </p:sp>
      <p:sp>
        <p:nvSpPr>
          <p:cNvPr id="390" name="Google Shape;390;p17">
            <a:extLst>
              <a:ext uri="{FF2B5EF4-FFF2-40B4-BE49-F238E27FC236}">
                <a16:creationId xmlns:a16="http://schemas.microsoft.com/office/drawing/2014/main" id="{48D27445-BA4B-A207-0F3B-A652982FB4A2}"/>
              </a:ext>
            </a:extLst>
          </p:cNvPr>
          <p:cNvSpPr/>
          <p:nvPr/>
        </p:nvSpPr>
        <p:spPr>
          <a:xfrm>
            <a:off x="1805078" y="1379228"/>
            <a:ext cx="1924426" cy="681933"/>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400"/>
            </a:pPr>
            <a:r>
              <a:rPr lang="fr-FR" sz="1600">
                <a:solidFill>
                  <a:schemeClr val="lt1"/>
                </a:solidFill>
                <a:latin typeface="Calibri"/>
                <a:ea typeface="Calibri"/>
                <a:cs typeface="Calibri"/>
                <a:sym typeface="Calibri"/>
              </a:rPr>
              <a:t>Santé – Médecine </a:t>
            </a:r>
            <a:r>
              <a:rPr lang="fr-FR" sz="1600" err="1">
                <a:solidFill>
                  <a:schemeClr val="lt1"/>
                </a:solidFill>
                <a:latin typeface="Calibri"/>
                <a:ea typeface="Calibri"/>
                <a:cs typeface="Calibri"/>
                <a:sym typeface="Calibri"/>
              </a:rPr>
              <a:t>Véterinaire</a:t>
            </a:r>
            <a:endParaRPr sz="1600" err="1">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43792265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F030E6-34DE-1E0E-4D8C-0F9F170265B1}"/>
              </a:ext>
            </a:extLst>
          </p:cNvPr>
          <p:cNvSpPr>
            <a:spLocks noGrp="1"/>
          </p:cNvSpPr>
          <p:nvPr>
            <p:ph type="title"/>
          </p:nvPr>
        </p:nvSpPr>
        <p:spPr/>
        <p:txBody>
          <a:bodyPr/>
          <a:lstStyle/>
          <a:p>
            <a:r>
              <a:rPr lang="en-US" i="1" dirty="0"/>
              <a:t>Hold Shelf</a:t>
            </a:r>
            <a:r>
              <a:rPr lang="en-US" dirty="0"/>
              <a:t> de type </a:t>
            </a:r>
            <a:r>
              <a:rPr lang="en-US" i="1" dirty="0"/>
              <a:t>Reading Room </a:t>
            </a:r>
            <a:r>
              <a:rPr lang="en-US" dirty="0"/>
              <a:t>: </a:t>
            </a:r>
            <a:r>
              <a:rPr lang="en-US" i="1" dirty="0"/>
              <a:t>Active Hold Shelf</a:t>
            </a:r>
            <a:endParaRPr lang="fr-FR" dirty="0"/>
          </a:p>
        </p:txBody>
      </p:sp>
      <p:sp>
        <p:nvSpPr>
          <p:cNvPr id="3" name="Espace réservé du contenu 2">
            <a:extLst>
              <a:ext uri="{FF2B5EF4-FFF2-40B4-BE49-F238E27FC236}">
                <a16:creationId xmlns:a16="http://schemas.microsoft.com/office/drawing/2014/main" id="{AFB53AAF-2D41-7804-9312-C70634FCE977}"/>
              </a:ext>
            </a:extLst>
          </p:cNvPr>
          <p:cNvSpPr>
            <a:spLocks noGrp="1"/>
          </p:cNvSpPr>
          <p:nvPr>
            <p:ph idx="1"/>
          </p:nvPr>
        </p:nvSpPr>
        <p:spPr/>
        <p:txBody>
          <a:bodyPr/>
          <a:lstStyle/>
          <a:p>
            <a:r>
              <a:rPr lang="fr-FR" dirty="0"/>
              <a:t>Onglet </a:t>
            </a:r>
            <a:r>
              <a:rPr lang="fr-FR" i="1" dirty="0"/>
              <a:t>On Shelf (Not Final)</a:t>
            </a:r>
          </a:p>
          <a:p>
            <a:pPr lvl="1"/>
            <a:r>
              <a:rPr lang="fr-FR" dirty="0"/>
              <a:t>Deux actions disponibles :</a:t>
            </a:r>
          </a:p>
          <a:p>
            <a:endParaRPr lang="fr-FR" dirty="0"/>
          </a:p>
          <a:p>
            <a:endParaRPr lang="fr-FR" dirty="0"/>
          </a:p>
          <a:p>
            <a:endParaRPr lang="fr-FR" dirty="0"/>
          </a:p>
          <a:p>
            <a:endParaRPr lang="fr-FR" dirty="0"/>
          </a:p>
          <a:p>
            <a:endParaRPr lang="fr-FR" dirty="0"/>
          </a:p>
          <a:p>
            <a:endParaRPr lang="fr-FR" dirty="0"/>
          </a:p>
          <a:p>
            <a:endParaRPr lang="fr-FR" dirty="0"/>
          </a:p>
          <a:p>
            <a:r>
              <a:rPr lang="fr-FR" dirty="0"/>
              <a:t>L’action </a:t>
            </a:r>
            <a:r>
              <a:rPr lang="fr-FR" i="1" dirty="0"/>
              <a:t>Loan to Patron </a:t>
            </a:r>
            <a:r>
              <a:rPr lang="fr-FR" dirty="0"/>
              <a:t>est à utiliser lorsque le lecteur souhaite consulter à nouveau le document</a:t>
            </a:r>
          </a:p>
          <a:p>
            <a:pPr lvl="1"/>
            <a:r>
              <a:rPr lang="fr-FR" dirty="0"/>
              <a:t>Le document disparaît de l’onglet </a:t>
            </a:r>
            <a:r>
              <a:rPr lang="fr-FR" i="1" dirty="0"/>
              <a:t>On Shelf (Not Final) </a:t>
            </a:r>
            <a:r>
              <a:rPr lang="fr-FR" dirty="0"/>
              <a:t>et apparaît dans l’onglet </a:t>
            </a:r>
            <a:r>
              <a:rPr lang="fr-FR" i="1" dirty="0" err="1"/>
              <a:t>Held</a:t>
            </a:r>
            <a:r>
              <a:rPr lang="fr-FR" i="1" dirty="0"/>
              <a:t> By Patron </a:t>
            </a:r>
          </a:p>
          <a:p>
            <a:endParaRPr lang="fr-FR" dirty="0"/>
          </a:p>
        </p:txBody>
      </p:sp>
      <p:sp>
        <p:nvSpPr>
          <p:cNvPr id="4" name="Espace réservé du numéro de diapositive 3">
            <a:extLst>
              <a:ext uri="{FF2B5EF4-FFF2-40B4-BE49-F238E27FC236}">
                <a16:creationId xmlns:a16="http://schemas.microsoft.com/office/drawing/2014/main" id="{C104B971-47DF-CE38-ED84-FFC462C8CA51}"/>
              </a:ext>
            </a:extLst>
          </p:cNvPr>
          <p:cNvSpPr>
            <a:spLocks noGrp="1"/>
          </p:cNvSpPr>
          <p:nvPr>
            <p:ph type="sldNum" sz="quarter" idx="12"/>
          </p:nvPr>
        </p:nvSpPr>
        <p:spPr/>
        <p:txBody>
          <a:bodyPr/>
          <a:lstStyle/>
          <a:p>
            <a:fld id="{19329706-12B3-8F4C-9CA9-063F8C6A2AC6}" type="slidenum">
              <a:rPr lang="fr-FR" smtClean="0"/>
              <a:t>180</a:t>
            </a:fld>
            <a:endParaRPr lang="fr-FR"/>
          </a:p>
        </p:txBody>
      </p:sp>
      <p:pic>
        <p:nvPicPr>
          <p:cNvPr id="5" name="Image 4" descr="Une image contenant texte&#10;&#10;Description générée automatiquement">
            <a:extLst>
              <a:ext uri="{FF2B5EF4-FFF2-40B4-BE49-F238E27FC236}">
                <a16:creationId xmlns:a16="http://schemas.microsoft.com/office/drawing/2014/main" id="{32B3CF5B-97D6-E2E4-EBFF-B33139F95B19}"/>
              </a:ext>
            </a:extLst>
          </p:cNvPr>
          <p:cNvPicPr>
            <a:picLocks noChangeAspect="1"/>
          </p:cNvPicPr>
          <p:nvPr/>
        </p:nvPicPr>
        <p:blipFill>
          <a:blip r:embed="rId2"/>
          <a:stretch>
            <a:fillRect/>
          </a:stretch>
        </p:blipFill>
        <p:spPr>
          <a:xfrm>
            <a:off x="2000250" y="2009776"/>
            <a:ext cx="8191500" cy="1999194"/>
          </a:xfrm>
          <a:prstGeom prst="rect">
            <a:avLst/>
          </a:prstGeom>
          <a:ln>
            <a:solidFill>
              <a:schemeClr val="tx1"/>
            </a:solidFill>
          </a:ln>
        </p:spPr>
      </p:pic>
      <p:sp>
        <p:nvSpPr>
          <p:cNvPr id="6" name="Rectangle à coins arrondis 5">
            <a:extLst>
              <a:ext uri="{FF2B5EF4-FFF2-40B4-BE49-F238E27FC236}">
                <a16:creationId xmlns:a16="http://schemas.microsoft.com/office/drawing/2014/main" id="{8983CF2A-56E0-A7BD-9893-00183C2CEC0D}"/>
              </a:ext>
            </a:extLst>
          </p:cNvPr>
          <p:cNvSpPr/>
          <p:nvPr/>
        </p:nvSpPr>
        <p:spPr>
          <a:xfrm>
            <a:off x="1985963" y="2000250"/>
            <a:ext cx="1347788" cy="352425"/>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7" name="Rectangle à coins arrondis 6">
            <a:extLst>
              <a:ext uri="{FF2B5EF4-FFF2-40B4-BE49-F238E27FC236}">
                <a16:creationId xmlns:a16="http://schemas.microsoft.com/office/drawing/2014/main" id="{5C257B92-C581-02CF-5086-D8BCE91DB720}"/>
              </a:ext>
            </a:extLst>
          </p:cNvPr>
          <p:cNvSpPr/>
          <p:nvPr/>
        </p:nvSpPr>
        <p:spPr>
          <a:xfrm>
            <a:off x="4086225" y="2505076"/>
            <a:ext cx="914400" cy="238125"/>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8" name="Rectangle à coins arrondis 7">
            <a:extLst>
              <a:ext uri="{FF2B5EF4-FFF2-40B4-BE49-F238E27FC236}">
                <a16:creationId xmlns:a16="http://schemas.microsoft.com/office/drawing/2014/main" id="{CA9C1D32-1277-0278-A78F-A6EB53E16F89}"/>
              </a:ext>
            </a:extLst>
          </p:cNvPr>
          <p:cNvSpPr/>
          <p:nvPr/>
        </p:nvSpPr>
        <p:spPr>
          <a:xfrm>
            <a:off x="8829675" y="3219450"/>
            <a:ext cx="1219200" cy="276225"/>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247685673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AFC147-57B5-1634-6584-DE3C5C98BF72}"/>
              </a:ext>
            </a:extLst>
          </p:cNvPr>
          <p:cNvSpPr>
            <a:spLocks noGrp="1"/>
          </p:cNvSpPr>
          <p:nvPr>
            <p:ph type="title"/>
          </p:nvPr>
        </p:nvSpPr>
        <p:spPr/>
        <p:txBody>
          <a:bodyPr/>
          <a:lstStyle/>
          <a:p>
            <a:r>
              <a:rPr lang="en-US" i="1" dirty="0"/>
              <a:t>Hold Shelf</a:t>
            </a:r>
            <a:r>
              <a:rPr lang="en-US" dirty="0"/>
              <a:t> de type </a:t>
            </a:r>
            <a:r>
              <a:rPr lang="en-US" i="1" dirty="0"/>
              <a:t>Reading Room </a:t>
            </a:r>
            <a:r>
              <a:rPr lang="en-US" dirty="0"/>
              <a:t>: </a:t>
            </a:r>
            <a:r>
              <a:rPr lang="en-US" i="1" dirty="0"/>
              <a:t>Active Hold Shelf</a:t>
            </a:r>
            <a:endParaRPr lang="fr-FR" dirty="0"/>
          </a:p>
        </p:txBody>
      </p:sp>
      <p:sp>
        <p:nvSpPr>
          <p:cNvPr id="3" name="Espace réservé du contenu 2">
            <a:extLst>
              <a:ext uri="{FF2B5EF4-FFF2-40B4-BE49-F238E27FC236}">
                <a16:creationId xmlns:a16="http://schemas.microsoft.com/office/drawing/2014/main" id="{3BFDD8FE-4C6E-650F-4A53-5C8D615EF154}"/>
              </a:ext>
            </a:extLst>
          </p:cNvPr>
          <p:cNvSpPr>
            <a:spLocks noGrp="1"/>
          </p:cNvSpPr>
          <p:nvPr>
            <p:ph idx="1"/>
          </p:nvPr>
        </p:nvSpPr>
        <p:spPr/>
        <p:txBody>
          <a:bodyPr/>
          <a:lstStyle/>
          <a:p>
            <a:r>
              <a:rPr lang="en-US" dirty="0" err="1"/>
              <a:t>Lorsque</a:t>
            </a:r>
            <a:r>
              <a:rPr lang="en-US" dirty="0"/>
              <a:t> le </a:t>
            </a:r>
            <a:r>
              <a:rPr lang="en-US" dirty="0" err="1"/>
              <a:t>lecteur</a:t>
            </a:r>
            <a:r>
              <a:rPr lang="en-US" dirty="0"/>
              <a:t> a </a:t>
            </a:r>
            <a:r>
              <a:rPr lang="en-US" dirty="0" err="1"/>
              <a:t>définitivement</a:t>
            </a:r>
            <a:r>
              <a:rPr lang="en-US" dirty="0"/>
              <a:t> </a:t>
            </a:r>
            <a:r>
              <a:rPr lang="en-US" dirty="0" err="1"/>
              <a:t>terminé</a:t>
            </a:r>
            <a:r>
              <a:rPr lang="en-US" dirty="0"/>
              <a:t> la consultation du document, il </a:t>
            </a:r>
            <a:r>
              <a:rPr lang="en-US" dirty="0" err="1"/>
              <a:t>suffit</a:t>
            </a:r>
            <a:r>
              <a:rPr lang="en-US" dirty="0"/>
              <a:t> de faire un retour de prêt </a:t>
            </a:r>
            <a:r>
              <a:rPr lang="en-US" dirty="0" err="1"/>
              <a:t>en</a:t>
            </a:r>
            <a:r>
              <a:rPr lang="en-US" dirty="0"/>
              <a:t> </a:t>
            </a:r>
            <a:r>
              <a:rPr lang="en-US" dirty="0" err="1"/>
              <a:t>cochant</a:t>
            </a:r>
            <a:r>
              <a:rPr lang="en-US" dirty="0"/>
              <a:t> la case </a:t>
            </a:r>
            <a:r>
              <a:rPr lang="en-US" i="1" dirty="0"/>
              <a:t>Final check-in mode</a:t>
            </a:r>
            <a:r>
              <a:rPr lang="en-US" dirty="0"/>
              <a:t> </a:t>
            </a:r>
          </a:p>
          <a:p>
            <a:endParaRPr lang="fr-FR" dirty="0"/>
          </a:p>
        </p:txBody>
      </p:sp>
      <p:sp>
        <p:nvSpPr>
          <p:cNvPr id="4" name="Espace réservé du numéro de diapositive 3">
            <a:extLst>
              <a:ext uri="{FF2B5EF4-FFF2-40B4-BE49-F238E27FC236}">
                <a16:creationId xmlns:a16="http://schemas.microsoft.com/office/drawing/2014/main" id="{346083F5-7B76-54E6-2802-CD0AC1D6E051}"/>
              </a:ext>
            </a:extLst>
          </p:cNvPr>
          <p:cNvSpPr>
            <a:spLocks noGrp="1"/>
          </p:cNvSpPr>
          <p:nvPr>
            <p:ph type="sldNum" sz="quarter" idx="12"/>
          </p:nvPr>
        </p:nvSpPr>
        <p:spPr/>
        <p:txBody>
          <a:bodyPr/>
          <a:lstStyle/>
          <a:p>
            <a:fld id="{19329706-12B3-8F4C-9CA9-063F8C6A2AC6}" type="slidenum">
              <a:rPr lang="fr-FR" smtClean="0"/>
              <a:t>181</a:t>
            </a:fld>
            <a:endParaRPr lang="fr-FR"/>
          </a:p>
        </p:txBody>
      </p:sp>
      <p:pic>
        <p:nvPicPr>
          <p:cNvPr id="10" name="Image 9" descr="Une image contenant texte, capture d’écran, Police, logiciel&#10;&#10;Le contenu généré par l’IA peut être incorrect.">
            <a:extLst>
              <a:ext uri="{FF2B5EF4-FFF2-40B4-BE49-F238E27FC236}">
                <a16:creationId xmlns:a16="http://schemas.microsoft.com/office/drawing/2014/main" id="{C8806491-912B-8BF6-E155-7C9092450995}"/>
              </a:ext>
            </a:extLst>
          </p:cNvPr>
          <p:cNvPicPr>
            <a:picLocks noChangeAspect="1"/>
          </p:cNvPicPr>
          <p:nvPr/>
        </p:nvPicPr>
        <p:blipFill>
          <a:blip r:embed="rId2"/>
          <a:stretch>
            <a:fillRect/>
          </a:stretch>
        </p:blipFill>
        <p:spPr>
          <a:xfrm>
            <a:off x="1535906" y="2163543"/>
            <a:ext cx="9120188" cy="2744757"/>
          </a:xfrm>
          <a:prstGeom prst="rect">
            <a:avLst/>
          </a:prstGeom>
          <a:ln>
            <a:solidFill>
              <a:schemeClr val="tx1"/>
            </a:solidFill>
          </a:ln>
        </p:spPr>
      </p:pic>
      <p:sp>
        <p:nvSpPr>
          <p:cNvPr id="11" name="Rectangle : coins arrondis 10">
            <a:extLst>
              <a:ext uri="{FF2B5EF4-FFF2-40B4-BE49-F238E27FC236}">
                <a16:creationId xmlns:a16="http://schemas.microsoft.com/office/drawing/2014/main" id="{3E4A9A00-CF9B-1B6B-5B15-B37F7F7BD629}"/>
              </a:ext>
            </a:extLst>
          </p:cNvPr>
          <p:cNvSpPr/>
          <p:nvPr/>
        </p:nvSpPr>
        <p:spPr>
          <a:xfrm>
            <a:off x="3619500" y="2514600"/>
            <a:ext cx="1333500" cy="285750"/>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3244022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94D9F8-A53E-6074-2010-D55B4F84C802}"/>
              </a:ext>
            </a:extLst>
          </p:cNvPr>
          <p:cNvSpPr>
            <a:spLocks noGrp="1"/>
          </p:cNvSpPr>
          <p:nvPr>
            <p:ph type="title"/>
          </p:nvPr>
        </p:nvSpPr>
        <p:spPr/>
        <p:txBody>
          <a:bodyPr/>
          <a:lstStyle/>
          <a:p>
            <a:r>
              <a:rPr lang="en-US" i="1" dirty="0"/>
              <a:t>Hold Shelf</a:t>
            </a:r>
            <a:r>
              <a:rPr lang="en-US" dirty="0"/>
              <a:t> de type </a:t>
            </a:r>
            <a:r>
              <a:rPr lang="en-US" i="1" dirty="0"/>
              <a:t>Reading Room </a:t>
            </a:r>
            <a:r>
              <a:rPr lang="en-US" dirty="0"/>
              <a:t>: </a:t>
            </a:r>
            <a:r>
              <a:rPr lang="en-US" i="1" dirty="0"/>
              <a:t>Expired Hold Shelf</a:t>
            </a:r>
            <a:endParaRPr lang="fr-FR" dirty="0"/>
          </a:p>
        </p:txBody>
      </p:sp>
      <p:sp>
        <p:nvSpPr>
          <p:cNvPr id="3" name="Espace réservé du contenu 2">
            <a:extLst>
              <a:ext uri="{FF2B5EF4-FFF2-40B4-BE49-F238E27FC236}">
                <a16:creationId xmlns:a16="http://schemas.microsoft.com/office/drawing/2014/main" id="{B0E9BB70-ABF2-7BFC-3F8E-FE870026A584}"/>
              </a:ext>
            </a:extLst>
          </p:cNvPr>
          <p:cNvSpPr>
            <a:spLocks noGrp="1"/>
          </p:cNvSpPr>
          <p:nvPr>
            <p:ph idx="1"/>
          </p:nvPr>
        </p:nvSpPr>
        <p:spPr/>
        <p:txBody>
          <a:bodyPr/>
          <a:lstStyle/>
          <a:p>
            <a:r>
              <a:rPr lang="fr-FR" dirty="0"/>
              <a:t>Deux possibilités dans le filtre </a:t>
            </a:r>
            <a:r>
              <a:rPr lang="fr-FR" i="1" dirty="0"/>
              <a:t>Items</a:t>
            </a:r>
            <a:r>
              <a:rPr lang="fr-FR" dirty="0"/>
              <a:t> :</a:t>
            </a:r>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r>
              <a:rPr lang="fr-FR" i="1" dirty="0" err="1"/>
              <a:t>Picked</a:t>
            </a:r>
            <a:r>
              <a:rPr lang="fr-FR" i="1" dirty="0"/>
              <a:t> up by user</a:t>
            </a:r>
            <a:r>
              <a:rPr lang="fr-FR" dirty="0"/>
              <a:t> : documents consultés par les usagers</a:t>
            </a:r>
          </a:p>
          <a:p>
            <a:r>
              <a:rPr lang="fr-FR" i="1" dirty="0" err="1"/>
              <a:t>Waiting</a:t>
            </a:r>
            <a:r>
              <a:rPr lang="fr-FR" i="1" dirty="0"/>
              <a:t> for pickup </a:t>
            </a:r>
            <a:r>
              <a:rPr lang="fr-FR" dirty="0"/>
              <a:t>: documents en attente de consultation</a:t>
            </a:r>
          </a:p>
          <a:p>
            <a:endParaRPr lang="fr-FR" dirty="0"/>
          </a:p>
        </p:txBody>
      </p:sp>
      <p:sp>
        <p:nvSpPr>
          <p:cNvPr id="4" name="Espace réservé du numéro de diapositive 3">
            <a:extLst>
              <a:ext uri="{FF2B5EF4-FFF2-40B4-BE49-F238E27FC236}">
                <a16:creationId xmlns:a16="http://schemas.microsoft.com/office/drawing/2014/main" id="{9A0607B5-C0A5-73CC-75E6-DAE5A83598AE}"/>
              </a:ext>
            </a:extLst>
          </p:cNvPr>
          <p:cNvSpPr>
            <a:spLocks noGrp="1"/>
          </p:cNvSpPr>
          <p:nvPr>
            <p:ph type="sldNum" sz="quarter" idx="12"/>
          </p:nvPr>
        </p:nvSpPr>
        <p:spPr/>
        <p:txBody>
          <a:bodyPr/>
          <a:lstStyle/>
          <a:p>
            <a:fld id="{19329706-12B3-8F4C-9CA9-063F8C6A2AC6}" type="slidenum">
              <a:rPr lang="fr-FR" smtClean="0"/>
              <a:t>182</a:t>
            </a:fld>
            <a:endParaRPr lang="fr-FR"/>
          </a:p>
        </p:txBody>
      </p:sp>
      <p:pic>
        <p:nvPicPr>
          <p:cNvPr id="5" name="Image 4">
            <a:extLst>
              <a:ext uri="{FF2B5EF4-FFF2-40B4-BE49-F238E27FC236}">
                <a16:creationId xmlns:a16="http://schemas.microsoft.com/office/drawing/2014/main" id="{CDA8C0D4-31A5-0403-341E-6434C73D1DB9}"/>
              </a:ext>
            </a:extLst>
          </p:cNvPr>
          <p:cNvPicPr>
            <a:picLocks noChangeAspect="1"/>
          </p:cNvPicPr>
          <p:nvPr/>
        </p:nvPicPr>
        <p:blipFill>
          <a:blip r:embed="rId2"/>
          <a:stretch>
            <a:fillRect/>
          </a:stretch>
        </p:blipFill>
        <p:spPr>
          <a:xfrm>
            <a:off x="2750206" y="1766692"/>
            <a:ext cx="6691587" cy="2395654"/>
          </a:xfrm>
          <a:prstGeom prst="rect">
            <a:avLst/>
          </a:prstGeom>
          <a:ln>
            <a:solidFill>
              <a:schemeClr val="tx1"/>
            </a:solidFill>
          </a:ln>
        </p:spPr>
      </p:pic>
      <p:sp>
        <p:nvSpPr>
          <p:cNvPr id="6" name="Rectangle à coins arrondis 8">
            <a:extLst>
              <a:ext uri="{FF2B5EF4-FFF2-40B4-BE49-F238E27FC236}">
                <a16:creationId xmlns:a16="http://schemas.microsoft.com/office/drawing/2014/main" id="{89266D22-70D6-6341-D1E9-412688AD2455}"/>
              </a:ext>
            </a:extLst>
          </p:cNvPr>
          <p:cNvSpPr/>
          <p:nvPr/>
        </p:nvSpPr>
        <p:spPr>
          <a:xfrm>
            <a:off x="4238626" y="3448050"/>
            <a:ext cx="1171574" cy="495300"/>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284612633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en-US" dirty="0"/>
          </a:p>
          <a:p>
            <a:r>
              <a:rPr lang="en-US" dirty="0" err="1"/>
              <a:t>Fonctionnement</a:t>
            </a:r>
            <a:r>
              <a:rPr lang="en-US" dirty="0"/>
              <a:t> </a:t>
            </a:r>
            <a:r>
              <a:rPr lang="en-US" dirty="0" err="1"/>
              <a:t>identique</a:t>
            </a:r>
            <a:r>
              <a:rPr lang="en-US" dirty="0"/>
              <a:t> à </a:t>
            </a:r>
            <a:r>
              <a:rPr lang="en-US" dirty="0" err="1"/>
              <a:t>l’</a:t>
            </a:r>
            <a:r>
              <a:rPr lang="en-US" i="1" dirty="0" err="1"/>
              <a:t>Expired</a:t>
            </a:r>
            <a:r>
              <a:rPr lang="en-US" i="1" dirty="0"/>
              <a:t> Hold Shelf</a:t>
            </a:r>
            <a:r>
              <a:rPr lang="en-US" dirty="0"/>
              <a:t> du </a:t>
            </a:r>
            <a:r>
              <a:rPr lang="en-US" i="1" dirty="0"/>
              <a:t>Hold Shelf </a:t>
            </a:r>
            <a:r>
              <a:rPr lang="en-US" dirty="0"/>
              <a:t>de type </a:t>
            </a:r>
            <a:r>
              <a:rPr lang="en-US" i="1" dirty="0"/>
              <a:t>Loan</a:t>
            </a:r>
            <a:endParaRPr lang="en-US" dirty="0"/>
          </a:p>
        </p:txBody>
      </p:sp>
      <p:sp>
        <p:nvSpPr>
          <p:cNvPr id="2" name="Titre 1"/>
          <p:cNvSpPr>
            <a:spLocks noGrp="1"/>
          </p:cNvSpPr>
          <p:nvPr>
            <p:ph type="title"/>
          </p:nvPr>
        </p:nvSpPr>
        <p:spPr/>
        <p:txBody>
          <a:bodyPr/>
          <a:lstStyle/>
          <a:p>
            <a:r>
              <a:rPr lang="en-US" sz="2800" i="1" dirty="0"/>
              <a:t>Hold Shelf</a:t>
            </a:r>
            <a:r>
              <a:rPr lang="en-US" sz="2800" dirty="0"/>
              <a:t> de type </a:t>
            </a:r>
            <a:r>
              <a:rPr lang="en-US" sz="2800" i="1" dirty="0"/>
              <a:t>Reading Room </a:t>
            </a:r>
            <a:r>
              <a:rPr lang="en-US" sz="2800" dirty="0"/>
              <a:t>: </a:t>
            </a:r>
            <a:r>
              <a:rPr lang="en-US" sz="2800" i="1" dirty="0"/>
              <a:t>Expired Hold Shelf</a:t>
            </a:r>
            <a:br>
              <a:rPr lang="en-US" sz="2800" i="1" dirty="0"/>
            </a:br>
            <a:r>
              <a:rPr lang="en-US" sz="2800" dirty="0" err="1"/>
              <a:t>Filtre</a:t>
            </a:r>
            <a:r>
              <a:rPr lang="en-US" sz="2800" dirty="0"/>
              <a:t> </a:t>
            </a:r>
            <a:r>
              <a:rPr lang="en-US" sz="2800" i="1" dirty="0"/>
              <a:t>Waiting for pickup</a:t>
            </a:r>
            <a:endParaRPr lang="en-US" sz="2800" dirty="0"/>
          </a:p>
        </p:txBody>
      </p:sp>
      <p:pic>
        <p:nvPicPr>
          <p:cNvPr id="9" name="Image 8">
            <a:extLst>
              <a:ext uri="{FF2B5EF4-FFF2-40B4-BE49-F238E27FC236}">
                <a16:creationId xmlns:a16="http://schemas.microsoft.com/office/drawing/2014/main" id="{21F191FF-7CE7-9585-5F6A-FD0DB582F292}"/>
              </a:ext>
            </a:extLst>
          </p:cNvPr>
          <p:cNvPicPr>
            <a:picLocks noChangeAspect="1"/>
          </p:cNvPicPr>
          <p:nvPr/>
        </p:nvPicPr>
        <p:blipFill>
          <a:blip r:embed="rId2"/>
          <a:stretch>
            <a:fillRect/>
          </a:stretch>
        </p:blipFill>
        <p:spPr>
          <a:xfrm>
            <a:off x="2695100" y="2376339"/>
            <a:ext cx="6801799" cy="2124371"/>
          </a:xfrm>
          <a:prstGeom prst="rect">
            <a:avLst/>
          </a:prstGeom>
          <a:ln>
            <a:solidFill>
              <a:schemeClr val="tx1"/>
            </a:solidFill>
          </a:ln>
        </p:spPr>
      </p:pic>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183</a:t>
            </a:fld>
            <a:endParaRPr lang="fr-FR" dirty="0">
              <a:solidFill>
                <a:prstClr val="black">
                  <a:tint val="75000"/>
                </a:prstClr>
              </a:solidFill>
              <a:latin typeface="Calibri" panose="020F0502020204030204"/>
              <a:ea typeface="Source Sans Pro" panose="020B0503030403020204" pitchFamily="34" charset="0"/>
            </a:endParaRPr>
          </a:p>
        </p:txBody>
      </p:sp>
      <p:sp>
        <p:nvSpPr>
          <p:cNvPr id="6" name="Rectangle à coins arrondis 5"/>
          <p:cNvSpPr/>
          <p:nvPr/>
        </p:nvSpPr>
        <p:spPr>
          <a:xfrm>
            <a:off x="2752725" y="2962275"/>
            <a:ext cx="5534025" cy="438150"/>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7" name="Rectangle à coins arrondis 6"/>
          <p:cNvSpPr/>
          <p:nvPr/>
        </p:nvSpPr>
        <p:spPr>
          <a:xfrm>
            <a:off x="4000500" y="3952875"/>
            <a:ext cx="1876425" cy="304800"/>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232870358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696FB0-9104-9D64-AAC5-1AABEFBE3186}"/>
              </a:ext>
            </a:extLst>
          </p:cNvPr>
          <p:cNvSpPr>
            <a:spLocks noGrp="1"/>
          </p:cNvSpPr>
          <p:nvPr>
            <p:ph type="title"/>
          </p:nvPr>
        </p:nvSpPr>
        <p:spPr/>
        <p:txBody>
          <a:bodyPr/>
          <a:lstStyle/>
          <a:p>
            <a:r>
              <a:rPr lang="en-US" sz="2800" i="1" dirty="0"/>
              <a:t>Hold Shelf</a:t>
            </a:r>
            <a:r>
              <a:rPr lang="en-US" sz="2800" dirty="0"/>
              <a:t> de type </a:t>
            </a:r>
            <a:r>
              <a:rPr lang="en-US" sz="2800" i="1" dirty="0"/>
              <a:t>Reading Room </a:t>
            </a:r>
            <a:r>
              <a:rPr lang="en-US" sz="2800" dirty="0"/>
              <a:t>: </a:t>
            </a:r>
            <a:r>
              <a:rPr lang="en-US" sz="2800" i="1" dirty="0"/>
              <a:t>Expired Hold Shelf</a:t>
            </a:r>
            <a:br>
              <a:rPr lang="en-US" sz="2800" i="1" dirty="0"/>
            </a:br>
            <a:r>
              <a:rPr lang="en-US" sz="2800" dirty="0" err="1"/>
              <a:t>Filtre</a:t>
            </a:r>
            <a:r>
              <a:rPr lang="en-US" sz="2800" dirty="0"/>
              <a:t> </a:t>
            </a:r>
            <a:r>
              <a:rPr lang="en-US" sz="2800" i="1" dirty="0"/>
              <a:t>Picked up by user</a:t>
            </a:r>
            <a:endParaRPr lang="fr-FR" sz="2800" dirty="0"/>
          </a:p>
        </p:txBody>
      </p:sp>
      <p:sp>
        <p:nvSpPr>
          <p:cNvPr id="3" name="Espace réservé du contenu 2">
            <a:extLst>
              <a:ext uri="{FF2B5EF4-FFF2-40B4-BE49-F238E27FC236}">
                <a16:creationId xmlns:a16="http://schemas.microsoft.com/office/drawing/2014/main" id="{79028B58-3B45-3BF4-1A77-D471EF7EA7DF}"/>
              </a:ext>
            </a:extLst>
          </p:cNvPr>
          <p:cNvSpPr>
            <a:spLocks noGrp="1"/>
          </p:cNvSpPr>
          <p:nvPr>
            <p:ph idx="1"/>
          </p:nvPr>
        </p:nvSpPr>
        <p:spPr/>
        <p:txBody>
          <a:bodyPr/>
          <a:lstStyle/>
          <a:p>
            <a:r>
              <a:rPr lang="fr-FR" i="1" dirty="0"/>
              <a:t>Onglet </a:t>
            </a:r>
            <a:r>
              <a:rPr lang="fr-FR" i="1" dirty="0" err="1"/>
              <a:t>Reshelve</a:t>
            </a:r>
            <a:r>
              <a:rPr lang="fr-FR" i="1" dirty="0"/>
              <a:t> </a:t>
            </a:r>
            <a:r>
              <a:rPr lang="fr-FR" dirty="0"/>
              <a:t>: contient les documents consultés au moins une fois par les usagers et dont la date de réservation est dépassée</a:t>
            </a:r>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r>
              <a:rPr lang="fr-FR" dirty="0"/>
              <a:t>Deux possibilités :</a:t>
            </a:r>
          </a:p>
          <a:p>
            <a:pPr lvl="1"/>
            <a:r>
              <a:rPr lang="fr-FR" dirty="0"/>
              <a:t>Faire un retour de prêt en cochant la case </a:t>
            </a:r>
            <a:r>
              <a:rPr lang="fr-FR" i="1" dirty="0"/>
              <a:t>Final check-in mode</a:t>
            </a:r>
          </a:p>
          <a:p>
            <a:pPr lvl="1"/>
            <a:r>
              <a:rPr lang="fr-FR" dirty="0"/>
              <a:t>Utiliser l’action </a:t>
            </a:r>
            <a:r>
              <a:rPr lang="fr-FR" i="1" dirty="0" err="1"/>
              <a:t>Reshelve</a:t>
            </a:r>
            <a:r>
              <a:rPr lang="fr-FR" dirty="0"/>
              <a:t>. Le retour de prêt sera effectué automatiquement</a:t>
            </a:r>
          </a:p>
          <a:p>
            <a:endParaRPr lang="fr-FR" dirty="0"/>
          </a:p>
        </p:txBody>
      </p:sp>
      <p:sp>
        <p:nvSpPr>
          <p:cNvPr id="4" name="Espace réservé du numéro de diapositive 3">
            <a:extLst>
              <a:ext uri="{FF2B5EF4-FFF2-40B4-BE49-F238E27FC236}">
                <a16:creationId xmlns:a16="http://schemas.microsoft.com/office/drawing/2014/main" id="{275E4DAA-5E27-37FA-F3B8-3E27BA8EEDC4}"/>
              </a:ext>
            </a:extLst>
          </p:cNvPr>
          <p:cNvSpPr>
            <a:spLocks noGrp="1"/>
          </p:cNvSpPr>
          <p:nvPr>
            <p:ph type="sldNum" sz="quarter" idx="12"/>
          </p:nvPr>
        </p:nvSpPr>
        <p:spPr/>
        <p:txBody>
          <a:bodyPr/>
          <a:lstStyle/>
          <a:p>
            <a:fld id="{19329706-12B3-8F4C-9CA9-063F8C6A2AC6}" type="slidenum">
              <a:rPr lang="fr-FR" smtClean="0"/>
              <a:t>184</a:t>
            </a:fld>
            <a:endParaRPr lang="fr-FR"/>
          </a:p>
        </p:txBody>
      </p:sp>
      <p:pic>
        <p:nvPicPr>
          <p:cNvPr id="5" name="Image 4" descr="Une image contenant texte, capture d’écran&#10;&#10;Le contenu généré par l’IA peut être incorrect.">
            <a:extLst>
              <a:ext uri="{FF2B5EF4-FFF2-40B4-BE49-F238E27FC236}">
                <a16:creationId xmlns:a16="http://schemas.microsoft.com/office/drawing/2014/main" id="{FC656B81-6858-F5C4-9782-3C0EBCA26C0B}"/>
              </a:ext>
            </a:extLst>
          </p:cNvPr>
          <p:cNvPicPr>
            <a:picLocks noChangeAspect="1"/>
          </p:cNvPicPr>
          <p:nvPr/>
        </p:nvPicPr>
        <p:blipFill>
          <a:blip r:embed="rId2"/>
          <a:stretch>
            <a:fillRect/>
          </a:stretch>
        </p:blipFill>
        <p:spPr>
          <a:xfrm>
            <a:off x="2895600" y="2076450"/>
            <a:ext cx="6400800" cy="2476500"/>
          </a:xfrm>
          <a:prstGeom prst="rect">
            <a:avLst/>
          </a:prstGeom>
        </p:spPr>
      </p:pic>
      <p:sp>
        <p:nvSpPr>
          <p:cNvPr id="6" name="Rectangle à coins arrondis 8">
            <a:extLst>
              <a:ext uri="{FF2B5EF4-FFF2-40B4-BE49-F238E27FC236}">
                <a16:creationId xmlns:a16="http://schemas.microsoft.com/office/drawing/2014/main" id="{7B2E2022-7FB6-FE49-C598-BE7D04C7FBCA}"/>
              </a:ext>
            </a:extLst>
          </p:cNvPr>
          <p:cNvSpPr/>
          <p:nvPr/>
        </p:nvSpPr>
        <p:spPr>
          <a:xfrm>
            <a:off x="8810626" y="3552825"/>
            <a:ext cx="514349" cy="295275"/>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397468294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970B7A-737E-0E12-34EE-037663BD4A66}"/>
              </a:ext>
            </a:extLst>
          </p:cNvPr>
          <p:cNvSpPr>
            <a:spLocks noGrp="1"/>
          </p:cNvSpPr>
          <p:nvPr>
            <p:ph type="title"/>
          </p:nvPr>
        </p:nvSpPr>
        <p:spPr/>
        <p:txBody>
          <a:bodyPr/>
          <a:lstStyle/>
          <a:p>
            <a:r>
              <a:rPr lang="en-US" sz="2800" i="1" dirty="0"/>
              <a:t>Hold Shelf</a:t>
            </a:r>
            <a:r>
              <a:rPr lang="en-US" sz="2800" dirty="0"/>
              <a:t> de type </a:t>
            </a:r>
            <a:r>
              <a:rPr lang="en-US" sz="2800" i="1" dirty="0"/>
              <a:t>Reading Room </a:t>
            </a:r>
            <a:r>
              <a:rPr lang="en-US" sz="2800" dirty="0"/>
              <a:t>: </a:t>
            </a:r>
            <a:r>
              <a:rPr lang="en-US" sz="2800" i="1" dirty="0"/>
              <a:t>Expired Hold Shelf</a:t>
            </a:r>
            <a:br>
              <a:rPr lang="en-US" sz="2800" i="1" dirty="0"/>
            </a:br>
            <a:r>
              <a:rPr lang="en-US" sz="2800" dirty="0" err="1"/>
              <a:t>Filtre</a:t>
            </a:r>
            <a:r>
              <a:rPr lang="en-US" sz="2800" dirty="0"/>
              <a:t> </a:t>
            </a:r>
            <a:r>
              <a:rPr lang="en-US" sz="2800" i="1" dirty="0"/>
              <a:t>Picked up by user</a:t>
            </a:r>
            <a:endParaRPr lang="fr-FR" sz="2800" dirty="0"/>
          </a:p>
        </p:txBody>
      </p:sp>
      <p:sp>
        <p:nvSpPr>
          <p:cNvPr id="3" name="Espace réservé du contenu 2">
            <a:extLst>
              <a:ext uri="{FF2B5EF4-FFF2-40B4-BE49-F238E27FC236}">
                <a16:creationId xmlns:a16="http://schemas.microsoft.com/office/drawing/2014/main" id="{2226D94F-3F5B-2383-FD1D-853E37E69679}"/>
              </a:ext>
            </a:extLst>
          </p:cNvPr>
          <p:cNvSpPr>
            <a:spLocks noGrp="1"/>
          </p:cNvSpPr>
          <p:nvPr>
            <p:ph idx="1"/>
          </p:nvPr>
        </p:nvSpPr>
        <p:spPr/>
        <p:txBody>
          <a:bodyPr/>
          <a:lstStyle/>
          <a:p>
            <a:r>
              <a:rPr lang="fr-FR" dirty="0"/>
              <a:t>Onglets </a:t>
            </a:r>
            <a:r>
              <a:rPr lang="fr-FR" i="1" dirty="0" err="1"/>
              <a:t>Send</a:t>
            </a:r>
            <a:r>
              <a:rPr lang="fr-FR" i="1" dirty="0"/>
              <a:t> to Circulation Desk </a:t>
            </a:r>
            <a:r>
              <a:rPr lang="fr-FR" dirty="0"/>
              <a:t>et </a:t>
            </a:r>
            <a:r>
              <a:rPr lang="fr-FR" i="1" dirty="0" err="1"/>
              <a:t>Send</a:t>
            </a:r>
            <a:r>
              <a:rPr lang="fr-FR" i="1" dirty="0"/>
              <a:t> to Library </a:t>
            </a:r>
            <a:r>
              <a:rPr lang="fr-FR" dirty="0"/>
              <a:t>: contiennent les documents consultés au moins une fois par les usagers, dont la date de réservation est dépassée et qui doivent être retournés dans la bibliothèque propriétaire (transit de retour)</a:t>
            </a:r>
          </a:p>
          <a:p>
            <a:endParaRPr lang="fr-FR" dirty="0"/>
          </a:p>
          <a:p>
            <a:endParaRPr lang="fr-FR" dirty="0"/>
          </a:p>
          <a:p>
            <a:endParaRPr lang="fr-FR" dirty="0"/>
          </a:p>
          <a:p>
            <a:endParaRPr lang="fr-FR" dirty="0"/>
          </a:p>
          <a:p>
            <a:endParaRPr lang="fr-FR" dirty="0"/>
          </a:p>
          <a:p>
            <a:endParaRPr lang="fr-FR" dirty="0"/>
          </a:p>
          <a:p>
            <a:endParaRPr lang="fr-FR" dirty="0"/>
          </a:p>
          <a:p>
            <a:r>
              <a:rPr lang="fr-FR" dirty="0"/>
              <a:t>Deux possibilités :</a:t>
            </a:r>
          </a:p>
          <a:p>
            <a:pPr lvl="1"/>
            <a:r>
              <a:rPr lang="fr-FR" dirty="0"/>
              <a:t>Faire un retour de prêt en cochant la case </a:t>
            </a:r>
            <a:r>
              <a:rPr lang="fr-FR" i="1" dirty="0"/>
              <a:t>Final check-in mode</a:t>
            </a:r>
          </a:p>
          <a:p>
            <a:pPr lvl="1"/>
            <a:r>
              <a:rPr lang="fr-FR" dirty="0"/>
              <a:t>Utiliser l’action Transit. Le retour de prêt sera effectué automatiquement</a:t>
            </a:r>
          </a:p>
          <a:p>
            <a:endParaRPr lang="fr-FR" dirty="0"/>
          </a:p>
        </p:txBody>
      </p:sp>
      <p:sp>
        <p:nvSpPr>
          <p:cNvPr id="4" name="Espace réservé du numéro de diapositive 3">
            <a:extLst>
              <a:ext uri="{FF2B5EF4-FFF2-40B4-BE49-F238E27FC236}">
                <a16:creationId xmlns:a16="http://schemas.microsoft.com/office/drawing/2014/main" id="{E360A343-D52E-263E-C3E1-C52298994545}"/>
              </a:ext>
            </a:extLst>
          </p:cNvPr>
          <p:cNvSpPr>
            <a:spLocks noGrp="1"/>
          </p:cNvSpPr>
          <p:nvPr>
            <p:ph type="sldNum" sz="quarter" idx="12"/>
          </p:nvPr>
        </p:nvSpPr>
        <p:spPr/>
        <p:txBody>
          <a:bodyPr/>
          <a:lstStyle/>
          <a:p>
            <a:fld id="{19329706-12B3-8F4C-9CA9-063F8C6A2AC6}" type="slidenum">
              <a:rPr lang="fr-FR" smtClean="0"/>
              <a:t>185</a:t>
            </a:fld>
            <a:endParaRPr lang="fr-FR"/>
          </a:p>
        </p:txBody>
      </p:sp>
      <p:pic>
        <p:nvPicPr>
          <p:cNvPr id="5" name="Image 4" descr="Une image contenant texte&#10;&#10;Description générée automatiquement">
            <a:extLst>
              <a:ext uri="{FF2B5EF4-FFF2-40B4-BE49-F238E27FC236}">
                <a16:creationId xmlns:a16="http://schemas.microsoft.com/office/drawing/2014/main" id="{01960D01-30ED-F60A-8290-DED6CA9B5655}"/>
              </a:ext>
            </a:extLst>
          </p:cNvPr>
          <p:cNvPicPr>
            <a:picLocks noChangeAspect="1"/>
          </p:cNvPicPr>
          <p:nvPr/>
        </p:nvPicPr>
        <p:blipFill>
          <a:blip r:embed="rId2"/>
          <a:stretch>
            <a:fillRect/>
          </a:stretch>
        </p:blipFill>
        <p:spPr>
          <a:xfrm>
            <a:off x="3296290" y="2357051"/>
            <a:ext cx="5599419" cy="2143897"/>
          </a:xfrm>
          <a:prstGeom prst="rect">
            <a:avLst/>
          </a:prstGeom>
          <a:ln>
            <a:solidFill>
              <a:schemeClr val="tx1"/>
            </a:solidFill>
          </a:ln>
        </p:spPr>
      </p:pic>
      <p:sp>
        <p:nvSpPr>
          <p:cNvPr id="6" name="Rectangle à coins arrondis 8">
            <a:extLst>
              <a:ext uri="{FF2B5EF4-FFF2-40B4-BE49-F238E27FC236}">
                <a16:creationId xmlns:a16="http://schemas.microsoft.com/office/drawing/2014/main" id="{AE3117BD-10A6-A3AD-0A04-A61F69FFCFB2}"/>
              </a:ext>
            </a:extLst>
          </p:cNvPr>
          <p:cNvSpPr/>
          <p:nvPr/>
        </p:nvSpPr>
        <p:spPr>
          <a:xfrm>
            <a:off x="3883323" y="2654925"/>
            <a:ext cx="1762125" cy="290481"/>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82093242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CB88F4-7FBF-8C0F-7927-5EAA1EB51BFC}"/>
              </a:ext>
            </a:extLst>
          </p:cNvPr>
          <p:cNvSpPr>
            <a:spLocks noGrp="1"/>
          </p:cNvSpPr>
          <p:nvPr>
            <p:ph type="title"/>
          </p:nvPr>
        </p:nvSpPr>
        <p:spPr/>
        <p:txBody>
          <a:bodyPr/>
          <a:lstStyle/>
          <a:p>
            <a:r>
              <a:rPr lang="en-US" sz="2800" i="1" dirty="0"/>
              <a:t>Hold Shelf</a:t>
            </a:r>
            <a:r>
              <a:rPr lang="en-US" sz="2800" dirty="0"/>
              <a:t> de type </a:t>
            </a:r>
            <a:r>
              <a:rPr lang="en-US" sz="2800" i="1" dirty="0"/>
              <a:t>Reading Room </a:t>
            </a:r>
            <a:r>
              <a:rPr lang="en-US" sz="2800" dirty="0"/>
              <a:t>: </a:t>
            </a:r>
            <a:r>
              <a:rPr lang="en-US" sz="2800" i="1" dirty="0"/>
              <a:t>Expired Hold Shelf</a:t>
            </a:r>
            <a:br>
              <a:rPr lang="en-US" sz="2800" i="1" dirty="0"/>
            </a:br>
            <a:r>
              <a:rPr lang="en-US" sz="2800" dirty="0" err="1"/>
              <a:t>Filtre</a:t>
            </a:r>
            <a:r>
              <a:rPr lang="en-US" sz="2800" dirty="0"/>
              <a:t> </a:t>
            </a:r>
            <a:r>
              <a:rPr lang="en-US" sz="2800" i="1" dirty="0"/>
              <a:t>Picked up by user</a:t>
            </a:r>
            <a:endParaRPr lang="fr-FR" sz="2800" dirty="0"/>
          </a:p>
        </p:txBody>
      </p:sp>
      <p:sp>
        <p:nvSpPr>
          <p:cNvPr id="3" name="Espace réservé du contenu 2">
            <a:extLst>
              <a:ext uri="{FF2B5EF4-FFF2-40B4-BE49-F238E27FC236}">
                <a16:creationId xmlns:a16="http://schemas.microsoft.com/office/drawing/2014/main" id="{F68D56D5-C152-CE66-9333-19C92BB96AD5}"/>
              </a:ext>
            </a:extLst>
          </p:cNvPr>
          <p:cNvSpPr>
            <a:spLocks noGrp="1"/>
          </p:cNvSpPr>
          <p:nvPr>
            <p:ph idx="1"/>
          </p:nvPr>
        </p:nvSpPr>
        <p:spPr/>
        <p:txBody>
          <a:bodyPr>
            <a:normAutofit/>
          </a:bodyPr>
          <a:lstStyle/>
          <a:p>
            <a:r>
              <a:rPr lang="fr-FR" dirty="0"/>
              <a:t>Onglet </a:t>
            </a:r>
            <a:r>
              <a:rPr lang="fr-FR" i="1" dirty="0" err="1"/>
              <a:t>Activate</a:t>
            </a:r>
            <a:r>
              <a:rPr lang="fr-FR" i="1" dirty="0"/>
              <a:t> Next </a:t>
            </a:r>
            <a:r>
              <a:rPr lang="fr-FR" dirty="0"/>
              <a:t>: contient les documents consultés au moins une fois par les usagers, dont la date d’expiration est dépassée et qui sont réservés par d’autres usagers</a:t>
            </a:r>
          </a:p>
          <a:p>
            <a:endParaRPr lang="fr-FR" dirty="0"/>
          </a:p>
          <a:p>
            <a:endParaRPr lang="fr-FR" dirty="0"/>
          </a:p>
          <a:p>
            <a:endParaRPr lang="fr-FR" dirty="0"/>
          </a:p>
          <a:p>
            <a:endParaRPr lang="fr-FR" dirty="0"/>
          </a:p>
          <a:p>
            <a:pPr marL="0" indent="0">
              <a:buNone/>
            </a:pPr>
            <a:endParaRPr lang="fr-FR" dirty="0"/>
          </a:p>
          <a:p>
            <a:pPr marL="0" indent="0">
              <a:buNone/>
            </a:pPr>
            <a:endParaRPr lang="fr-FR" dirty="0"/>
          </a:p>
          <a:p>
            <a:pPr marL="0" indent="0">
              <a:buNone/>
            </a:pPr>
            <a:endParaRPr lang="fr-FR" dirty="0"/>
          </a:p>
          <a:p>
            <a:r>
              <a:rPr lang="fr-FR" dirty="0"/>
              <a:t>Deux possibilités :</a:t>
            </a:r>
          </a:p>
          <a:p>
            <a:pPr lvl="1"/>
            <a:r>
              <a:rPr lang="fr-FR" dirty="0"/>
              <a:t>Faire un retour de prêt en cochant la case </a:t>
            </a:r>
            <a:r>
              <a:rPr lang="fr-FR" i="1" dirty="0"/>
              <a:t>Final check-in mode</a:t>
            </a:r>
            <a:r>
              <a:rPr lang="fr-FR" dirty="0"/>
              <a:t>. Le système nous indique de replacer directement le document sur la </a:t>
            </a:r>
            <a:r>
              <a:rPr lang="fr-FR" i="1" dirty="0"/>
              <a:t>Hold shelf </a:t>
            </a:r>
            <a:r>
              <a:rPr lang="fr-FR" dirty="0"/>
              <a:t>pour l’usager suivant (imprimer un nouveau bordereau qui reprendra le nom du nouveau demandeur)</a:t>
            </a:r>
          </a:p>
          <a:p>
            <a:pPr lvl="1"/>
            <a:r>
              <a:rPr lang="fr-FR" dirty="0"/>
              <a:t>Utiliser l’action </a:t>
            </a:r>
            <a:r>
              <a:rPr lang="fr-FR" i="1" dirty="0" err="1"/>
              <a:t>Activate</a:t>
            </a:r>
            <a:r>
              <a:rPr lang="fr-FR" i="1" dirty="0"/>
              <a:t> Next</a:t>
            </a:r>
            <a:r>
              <a:rPr lang="fr-FR" dirty="0"/>
              <a:t>. Le retour de prêt sera effectué automatiquement</a:t>
            </a:r>
          </a:p>
        </p:txBody>
      </p:sp>
      <p:sp>
        <p:nvSpPr>
          <p:cNvPr id="4" name="Espace réservé du numéro de diapositive 3">
            <a:extLst>
              <a:ext uri="{FF2B5EF4-FFF2-40B4-BE49-F238E27FC236}">
                <a16:creationId xmlns:a16="http://schemas.microsoft.com/office/drawing/2014/main" id="{48F728D7-DE75-879D-85E1-D1C3C6407E29}"/>
              </a:ext>
            </a:extLst>
          </p:cNvPr>
          <p:cNvSpPr>
            <a:spLocks noGrp="1"/>
          </p:cNvSpPr>
          <p:nvPr>
            <p:ph type="sldNum" sz="quarter" idx="12"/>
          </p:nvPr>
        </p:nvSpPr>
        <p:spPr/>
        <p:txBody>
          <a:bodyPr/>
          <a:lstStyle/>
          <a:p>
            <a:fld id="{19329706-12B3-8F4C-9CA9-063F8C6A2AC6}" type="slidenum">
              <a:rPr lang="fr-FR" smtClean="0"/>
              <a:t>186</a:t>
            </a:fld>
            <a:endParaRPr lang="fr-FR"/>
          </a:p>
        </p:txBody>
      </p:sp>
      <p:pic>
        <p:nvPicPr>
          <p:cNvPr id="5" name="Image 4">
            <a:extLst>
              <a:ext uri="{FF2B5EF4-FFF2-40B4-BE49-F238E27FC236}">
                <a16:creationId xmlns:a16="http://schemas.microsoft.com/office/drawing/2014/main" id="{97FAEF3C-F180-F84F-D6E3-6B8F18164F7C}"/>
              </a:ext>
            </a:extLst>
          </p:cNvPr>
          <p:cNvPicPr>
            <a:picLocks noChangeAspect="1"/>
          </p:cNvPicPr>
          <p:nvPr/>
        </p:nvPicPr>
        <p:blipFill>
          <a:blip r:embed="rId2"/>
          <a:stretch>
            <a:fillRect/>
          </a:stretch>
        </p:blipFill>
        <p:spPr>
          <a:xfrm>
            <a:off x="3659538" y="2130424"/>
            <a:ext cx="4872924" cy="1950269"/>
          </a:xfrm>
          <a:prstGeom prst="rect">
            <a:avLst/>
          </a:prstGeom>
          <a:ln>
            <a:solidFill>
              <a:schemeClr val="tx1"/>
            </a:solidFill>
          </a:ln>
        </p:spPr>
      </p:pic>
      <p:sp>
        <p:nvSpPr>
          <p:cNvPr id="6" name="Rectangle à coins arrondis 8">
            <a:extLst>
              <a:ext uri="{FF2B5EF4-FFF2-40B4-BE49-F238E27FC236}">
                <a16:creationId xmlns:a16="http://schemas.microsoft.com/office/drawing/2014/main" id="{4CD2FA2B-B268-B888-C12A-074E55837818}"/>
              </a:ext>
            </a:extLst>
          </p:cNvPr>
          <p:cNvSpPr/>
          <p:nvPr/>
        </p:nvSpPr>
        <p:spPr>
          <a:xfrm>
            <a:off x="7433489" y="2738802"/>
            <a:ext cx="694660" cy="266700"/>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295618571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A7C45CD-5A66-2A05-79AA-D2552C461E78}"/>
              </a:ext>
            </a:extLst>
          </p:cNvPr>
          <p:cNvSpPr>
            <a:spLocks noGrp="1"/>
          </p:cNvSpPr>
          <p:nvPr>
            <p:ph type="sldNum" sz="quarter" idx="12"/>
          </p:nvPr>
        </p:nvSpPr>
        <p:spPr/>
        <p:txBody>
          <a:bodyPr/>
          <a:lstStyle/>
          <a:p>
            <a:fld id="{19329706-12B3-8F4C-9CA9-063F8C6A2AC6}" type="slidenum">
              <a:rPr lang="fr-FR" smtClean="0"/>
              <a:t>187</a:t>
            </a:fld>
            <a:endParaRPr lang="fr-FR"/>
          </a:p>
        </p:txBody>
      </p:sp>
      <p:sp>
        <p:nvSpPr>
          <p:cNvPr id="3" name="Titre 2">
            <a:extLst>
              <a:ext uri="{FF2B5EF4-FFF2-40B4-BE49-F238E27FC236}">
                <a16:creationId xmlns:a16="http://schemas.microsoft.com/office/drawing/2014/main" id="{E272F6CD-F7FA-B69F-18D3-5954FC25AFBF}"/>
              </a:ext>
            </a:extLst>
          </p:cNvPr>
          <p:cNvSpPr>
            <a:spLocks noGrp="1"/>
          </p:cNvSpPr>
          <p:nvPr>
            <p:ph type="title"/>
          </p:nvPr>
        </p:nvSpPr>
        <p:spPr>
          <a:xfrm>
            <a:off x="3829050" y="4716155"/>
            <a:ext cx="7924107" cy="567349"/>
          </a:xfrm>
        </p:spPr>
        <p:txBody>
          <a:bodyPr/>
          <a:lstStyle/>
          <a:p>
            <a:r>
              <a:rPr lang="en-US" sz="2800" dirty="0" err="1"/>
              <a:t>Visualiser</a:t>
            </a:r>
            <a:r>
              <a:rPr lang="en-US" sz="2800" dirty="0"/>
              <a:t> les </a:t>
            </a:r>
            <a:r>
              <a:rPr lang="en-US" sz="2800" i="1" dirty="0"/>
              <a:t>requests</a:t>
            </a:r>
            <a:r>
              <a:rPr lang="en-US" sz="2800" dirty="0"/>
              <a:t> et les </a:t>
            </a:r>
            <a:r>
              <a:rPr lang="en-US" sz="2800" dirty="0" err="1"/>
              <a:t>traitements</a:t>
            </a:r>
            <a:r>
              <a:rPr lang="en-US" sz="2800" dirty="0"/>
              <a:t> (</a:t>
            </a:r>
            <a:r>
              <a:rPr lang="en-US" sz="2800" i="1" dirty="0"/>
              <a:t>processes</a:t>
            </a:r>
            <a:r>
              <a:rPr lang="en-US" sz="2800" dirty="0"/>
              <a:t>)</a:t>
            </a:r>
            <a:endParaRPr lang="fr-FR" sz="2800" dirty="0"/>
          </a:p>
        </p:txBody>
      </p:sp>
      <p:sp>
        <p:nvSpPr>
          <p:cNvPr id="4" name="Espace réservé du texte 3">
            <a:extLst>
              <a:ext uri="{FF2B5EF4-FFF2-40B4-BE49-F238E27FC236}">
                <a16:creationId xmlns:a16="http://schemas.microsoft.com/office/drawing/2014/main" id="{096C56ED-83D0-26B2-856F-D7B7E6FCECB9}"/>
              </a:ext>
            </a:extLst>
          </p:cNvPr>
          <p:cNvSpPr>
            <a:spLocks noGrp="1"/>
          </p:cNvSpPr>
          <p:nvPr>
            <p:ph type="body" sz="quarter" idx="13"/>
          </p:nvPr>
        </p:nvSpPr>
        <p:spPr/>
        <p:txBody>
          <a:bodyPr/>
          <a:lstStyle/>
          <a:p>
            <a:r>
              <a:rPr lang="en-US" i="1" dirty="0"/>
              <a:t>Monitor requests &amp; Item Processes</a:t>
            </a:r>
            <a:endParaRPr lang="fr-FR" dirty="0"/>
          </a:p>
        </p:txBody>
      </p:sp>
    </p:spTree>
    <p:extLst>
      <p:ext uri="{BB962C8B-B14F-4D97-AF65-F5344CB8AC3E}">
        <p14:creationId xmlns:p14="http://schemas.microsoft.com/office/powerpoint/2010/main" val="203659824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6C88BB-B085-E5DA-7079-ECA98FD27F67}"/>
              </a:ext>
            </a:extLst>
          </p:cNvPr>
          <p:cNvSpPr>
            <a:spLocks noGrp="1"/>
          </p:cNvSpPr>
          <p:nvPr>
            <p:ph type="title"/>
          </p:nvPr>
        </p:nvSpPr>
        <p:spPr/>
        <p:txBody>
          <a:bodyPr/>
          <a:lstStyle/>
          <a:p>
            <a:r>
              <a:rPr lang="en-US" i="1" dirty="0"/>
              <a:t>Monitor requests &amp; Item Processes</a:t>
            </a:r>
            <a:endParaRPr lang="fr-FR" dirty="0"/>
          </a:p>
        </p:txBody>
      </p:sp>
      <p:sp>
        <p:nvSpPr>
          <p:cNvPr id="3" name="Espace réservé du contenu 2">
            <a:extLst>
              <a:ext uri="{FF2B5EF4-FFF2-40B4-BE49-F238E27FC236}">
                <a16:creationId xmlns:a16="http://schemas.microsoft.com/office/drawing/2014/main" id="{5FBBF635-069C-B8BE-2B47-B17FEB927E04}"/>
              </a:ext>
            </a:extLst>
          </p:cNvPr>
          <p:cNvSpPr>
            <a:spLocks noGrp="1"/>
          </p:cNvSpPr>
          <p:nvPr>
            <p:ph idx="1"/>
          </p:nvPr>
        </p:nvSpPr>
        <p:spPr/>
        <p:txBody>
          <a:bodyPr/>
          <a:lstStyle/>
          <a:p>
            <a:r>
              <a:rPr lang="en-US" dirty="0" err="1"/>
              <a:t>Accès</a:t>
            </a:r>
            <a:endParaRPr lang="fr-FR" dirty="0"/>
          </a:p>
        </p:txBody>
      </p:sp>
      <p:sp>
        <p:nvSpPr>
          <p:cNvPr id="4" name="Espace réservé du numéro de diapositive 3">
            <a:extLst>
              <a:ext uri="{FF2B5EF4-FFF2-40B4-BE49-F238E27FC236}">
                <a16:creationId xmlns:a16="http://schemas.microsoft.com/office/drawing/2014/main" id="{F4A00A81-51DF-EB2C-28C1-82C02A91CE78}"/>
              </a:ext>
            </a:extLst>
          </p:cNvPr>
          <p:cNvSpPr>
            <a:spLocks noGrp="1"/>
          </p:cNvSpPr>
          <p:nvPr>
            <p:ph type="sldNum" sz="quarter" idx="12"/>
          </p:nvPr>
        </p:nvSpPr>
        <p:spPr/>
        <p:txBody>
          <a:bodyPr/>
          <a:lstStyle/>
          <a:p>
            <a:fld id="{19329706-12B3-8F4C-9CA9-063F8C6A2AC6}" type="slidenum">
              <a:rPr lang="fr-FR" smtClean="0"/>
              <a:t>188</a:t>
            </a:fld>
            <a:endParaRPr lang="fr-FR"/>
          </a:p>
        </p:txBody>
      </p:sp>
      <p:pic>
        <p:nvPicPr>
          <p:cNvPr id="5" name="Image 4">
            <a:extLst>
              <a:ext uri="{FF2B5EF4-FFF2-40B4-BE49-F238E27FC236}">
                <a16:creationId xmlns:a16="http://schemas.microsoft.com/office/drawing/2014/main" id="{25B71116-559E-12E1-EDF8-E6D8BAF5A31D}"/>
              </a:ext>
            </a:extLst>
          </p:cNvPr>
          <p:cNvPicPr>
            <a:picLocks noChangeAspect="1"/>
          </p:cNvPicPr>
          <p:nvPr/>
        </p:nvPicPr>
        <p:blipFill>
          <a:blip r:embed="rId2"/>
          <a:stretch>
            <a:fillRect/>
          </a:stretch>
        </p:blipFill>
        <p:spPr>
          <a:xfrm>
            <a:off x="3881707" y="1015595"/>
            <a:ext cx="2356001" cy="1948477"/>
          </a:xfrm>
          <a:prstGeom prst="rect">
            <a:avLst/>
          </a:prstGeom>
          <a:ln>
            <a:solidFill>
              <a:schemeClr val="tx1"/>
            </a:solidFill>
          </a:ln>
        </p:spPr>
      </p:pic>
      <p:sp>
        <p:nvSpPr>
          <p:cNvPr id="6" name="Rectangle à coins arrondis 5">
            <a:extLst>
              <a:ext uri="{FF2B5EF4-FFF2-40B4-BE49-F238E27FC236}">
                <a16:creationId xmlns:a16="http://schemas.microsoft.com/office/drawing/2014/main" id="{5D278462-3C3C-328C-5565-BE60AFB033BA}"/>
              </a:ext>
            </a:extLst>
          </p:cNvPr>
          <p:cNvSpPr/>
          <p:nvPr/>
        </p:nvSpPr>
        <p:spPr>
          <a:xfrm>
            <a:off x="4674467" y="2703444"/>
            <a:ext cx="1563241" cy="222528"/>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7" name="Flèche à angle droit 6">
            <a:extLst>
              <a:ext uri="{FF2B5EF4-FFF2-40B4-BE49-F238E27FC236}">
                <a16:creationId xmlns:a16="http://schemas.microsoft.com/office/drawing/2014/main" id="{CC51E608-1650-F30F-D079-75D64AAF1E7F}"/>
              </a:ext>
            </a:extLst>
          </p:cNvPr>
          <p:cNvSpPr/>
          <p:nvPr/>
        </p:nvSpPr>
        <p:spPr>
          <a:xfrm rot="10800000" flipH="1">
            <a:off x="6664980" y="1645776"/>
            <a:ext cx="564496" cy="1171575"/>
          </a:xfrm>
          <a:prstGeom prst="bentUpArrow">
            <a:avLst>
              <a:gd name="adj1" fmla="val 25000"/>
              <a:gd name="adj2" fmla="val 24059"/>
              <a:gd name="adj3" fmla="val 25000"/>
            </a:avLst>
          </a:prstGeom>
          <a:solidFill>
            <a:srgbClr val="5FA3B0"/>
          </a:solidFill>
          <a:ln>
            <a:solidFill>
              <a:srgbClr val="00707F"/>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8" name="Espace réservé du contenu 22">
            <a:extLst>
              <a:ext uri="{FF2B5EF4-FFF2-40B4-BE49-F238E27FC236}">
                <a16:creationId xmlns:a16="http://schemas.microsoft.com/office/drawing/2014/main" id="{8A309C40-5D77-25CC-39B8-3EA36A6963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650889">
            <a:off x="6146433" y="2377739"/>
            <a:ext cx="346495" cy="540911"/>
          </a:xfrm>
          <a:prstGeom prst="rect">
            <a:avLst/>
          </a:prstGeom>
        </p:spPr>
      </p:pic>
      <p:pic>
        <p:nvPicPr>
          <p:cNvPr id="9" name="Image 8" descr="Une image contenant texte&#10;&#10;Description générée automatiquement">
            <a:extLst>
              <a:ext uri="{FF2B5EF4-FFF2-40B4-BE49-F238E27FC236}">
                <a16:creationId xmlns:a16="http://schemas.microsoft.com/office/drawing/2014/main" id="{D7BF6051-B8E4-ABC5-BCBA-5CFF8DA2996A}"/>
              </a:ext>
            </a:extLst>
          </p:cNvPr>
          <p:cNvPicPr>
            <a:picLocks noChangeAspect="1"/>
          </p:cNvPicPr>
          <p:nvPr/>
        </p:nvPicPr>
        <p:blipFill>
          <a:blip r:embed="rId4"/>
          <a:stretch>
            <a:fillRect/>
          </a:stretch>
        </p:blipFill>
        <p:spPr>
          <a:xfrm>
            <a:off x="2672439" y="3122751"/>
            <a:ext cx="6847121" cy="3335503"/>
          </a:xfrm>
          <a:prstGeom prst="rect">
            <a:avLst/>
          </a:prstGeom>
          <a:ln>
            <a:solidFill>
              <a:schemeClr val="tx1"/>
            </a:solidFill>
          </a:ln>
        </p:spPr>
      </p:pic>
    </p:spTree>
    <p:extLst>
      <p:ext uri="{BB962C8B-B14F-4D97-AF65-F5344CB8AC3E}">
        <p14:creationId xmlns:p14="http://schemas.microsoft.com/office/powerpoint/2010/main" val="68323447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979C58-BA26-5A28-4376-221D1A98ED31}"/>
              </a:ext>
            </a:extLst>
          </p:cNvPr>
          <p:cNvSpPr>
            <a:spLocks noGrp="1"/>
          </p:cNvSpPr>
          <p:nvPr>
            <p:ph type="title"/>
          </p:nvPr>
        </p:nvSpPr>
        <p:spPr/>
        <p:txBody>
          <a:bodyPr/>
          <a:lstStyle/>
          <a:p>
            <a:r>
              <a:rPr lang="en-US" i="1" dirty="0"/>
              <a:t>Monitor requests &amp; Item Processes</a:t>
            </a:r>
            <a:endParaRPr lang="fr-FR" dirty="0"/>
          </a:p>
        </p:txBody>
      </p:sp>
      <p:sp>
        <p:nvSpPr>
          <p:cNvPr id="3" name="Espace réservé du contenu 2">
            <a:extLst>
              <a:ext uri="{FF2B5EF4-FFF2-40B4-BE49-F238E27FC236}">
                <a16:creationId xmlns:a16="http://schemas.microsoft.com/office/drawing/2014/main" id="{ECA4C92A-D53C-6990-9D85-3CDD17C8C014}"/>
              </a:ext>
            </a:extLst>
          </p:cNvPr>
          <p:cNvSpPr>
            <a:spLocks noGrp="1"/>
          </p:cNvSpPr>
          <p:nvPr>
            <p:ph idx="1"/>
          </p:nvPr>
        </p:nvSpPr>
        <p:spPr/>
        <p:txBody>
          <a:bodyPr>
            <a:normAutofit lnSpcReduction="10000"/>
          </a:bodyPr>
          <a:lstStyle/>
          <a:p>
            <a:r>
              <a:rPr lang="fr-FR" dirty="0"/>
              <a:t>Permet de visualiser tous les items impliqués dans</a:t>
            </a:r>
          </a:p>
          <a:p>
            <a:pPr lvl="1"/>
            <a:r>
              <a:rPr lang="fr-FR" dirty="0"/>
              <a:t>les </a:t>
            </a:r>
            <a:r>
              <a:rPr lang="fr-FR" dirty="0" err="1"/>
              <a:t>Requests</a:t>
            </a:r>
            <a:endParaRPr lang="fr-FR" dirty="0"/>
          </a:p>
          <a:p>
            <a:pPr lvl="2"/>
            <a:r>
              <a:rPr lang="fr-FR" dirty="0"/>
              <a:t>les Patron </a:t>
            </a:r>
            <a:r>
              <a:rPr lang="fr-FR" dirty="0" err="1"/>
              <a:t>physical</a:t>
            </a:r>
            <a:r>
              <a:rPr lang="fr-FR" dirty="0"/>
              <a:t> </a:t>
            </a:r>
            <a:r>
              <a:rPr lang="fr-FR" dirty="0" err="1"/>
              <a:t>requests</a:t>
            </a:r>
            <a:endParaRPr lang="fr-FR" dirty="0"/>
          </a:p>
          <a:p>
            <a:pPr lvl="3"/>
            <a:r>
              <a:rPr lang="fr-FR" dirty="0"/>
              <a:t>Pickup </a:t>
            </a:r>
            <a:r>
              <a:rPr lang="fr-FR" dirty="0" err="1"/>
              <a:t>From</a:t>
            </a:r>
            <a:r>
              <a:rPr lang="fr-FR" dirty="0"/>
              <a:t> Shelf</a:t>
            </a:r>
          </a:p>
          <a:p>
            <a:pPr lvl="3"/>
            <a:r>
              <a:rPr lang="fr-FR" dirty="0"/>
              <a:t>On Hold Shelf</a:t>
            </a:r>
          </a:p>
          <a:p>
            <a:pPr lvl="3"/>
            <a:r>
              <a:rPr lang="fr-FR" dirty="0"/>
              <a:t>Transit Item</a:t>
            </a:r>
          </a:p>
          <a:p>
            <a:pPr lvl="2"/>
            <a:r>
              <a:rPr lang="fr-FR" dirty="0"/>
              <a:t>les Patron </a:t>
            </a:r>
            <a:r>
              <a:rPr lang="fr-FR" dirty="0" err="1"/>
              <a:t>digitization</a:t>
            </a:r>
            <a:r>
              <a:rPr lang="fr-FR" dirty="0"/>
              <a:t> </a:t>
            </a:r>
            <a:r>
              <a:rPr lang="fr-FR" dirty="0" err="1"/>
              <a:t>requests</a:t>
            </a:r>
            <a:endParaRPr lang="fr-FR" dirty="0"/>
          </a:p>
          <a:p>
            <a:pPr lvl="3"/>
            <a:r>
              <a:rPr lang="fr-FR" dirty="0" err="1"/>
              <a:t>Digitize</a:t>
            </a:r>
            <a:r>
              <a:rPr lang="fr-FR" dirty="0"/>
              <a:t> Item</a:t>
            </a:r>
          </a:p>
          <a:p>
            <a:pPr lvl="3"/>
            <a:r>
              <a:rPr lang="fr-FR" dirty="0"/>
              <a:t>Document Delivery</a:t>
            </a:r>
          </a:p>
          <a:p>
            <a:pPr lvl="2"/>
            <a:r>
              <a:rPr lang="fr-FR" dirty="0"/>
              <a:t>les demandes de PIB</a:t>
            </a:r>
          </a:p>
          <a:p>
            <a:pPr lvl="1"/>
            <a:r>
              <a:rPr lang="fr-FR" dirty="0"/>
              <a:t>les Work </a:t>
            </a:r>
            <a:r>
              <a:rPr lang="fr-FR" dirty="0" err="1"/>
              <a:t>Orders</a:t>
            </a:r>
            <a:endParaRPr lang="fr-FR" dirty="0"/>
          </a:p>
          <a:p>
            <a:pPr lvl="2"/>
            <a:r>
              <a:rPr lang="fr-FR" dirty="0"/>
              <a:t>Acquisition </a:t>
            </a:r>
            <a:r>
              <a:rPr lang="fr-FR" dirty="0" err="1"/>
              <a:t>technical</a:t>
            </a:r>
            <a:r>
              <a:rPr lang="fr-FR" dirty="0"/>
              <a:t> services</a:t>
            </a:r>
          </a:p>
          <a:p>
            <a:pPr lvl="2"/>
            <a:r>
              <a:rPr lang="fr-FR" dirty="0"/>
              <a:t>Numérisation patrimoniale</a:t>
            </a:r>
          </a:p>
          <a:p>
            <a:pPr lvl="2"/>
            <a:r>
              <a:rPr lang="fr-FR" dirty="0"/>
              <a:t>Reliure courante</a:t>
            </a:r>
          </a:p>
          <a:p>
            <a:pPr lvl="2"/>
            <a:r>
              <a:rPr lang="fr-FR" dirty="0"/>
              <a:t>Etc.</a:t>
            </a:r>
          </a:p>
          <a:p>
            <a:pPr lvl="1"/>
            <a:r>
              <a:rPr lang="fr-FR" dirty="0"/>
              <a:t>les fins de traitement</a:t>
            </a:r>
          </a:p>
          <a:p>
            <a:pPr lvl="2"/>
            <a:r>
              <a:rPr lang="fr-FR" dirty="0"/>
              <a:t>Transit For </a:t>
            </a:r>
            <a:r>
              <a:rPr lang="fr-FR" dirty="0" err="1"/>
              <a:t>Reshelving</a:t>
            </a:r>
            <a:r>
              <a:rPr lang="fr-FR" dirty="0"/>
              <a:t> </a:t>
            </a:r>
          </a:p>
        </p:txBody>
      </p:sp>
      <p:sp>
        <p:nvSpPr>
          <p:cNvPr id="4" name="Espace réservé du numéro de diapositive 3">
            <a:extLst>
              <a:ext uri="{FF2B5EF4-FFF2-40B4-BE49-F238E27FC236}">
                <a16:creationId xmlns:a16="http://schemas.microsoft.com/office/drawing/2014/main" id="{680D1A3D-5B70-B192-9058-2AF32ACE696F}"/>
              </a:ext>
            </a:extLst>
          </p:cNvPr>
          <p:cNvSpPr>
            <a:spLocks noGrp="1"/>
          </p:cNvSpPr>
          <p:nvPr>
            <p:ph type="sldNum" sz="quarter" idx="12"/>
          </p:nvPr>
        </p:nvSpPr>
        <p:spPr/>
        <p:txBody>
          <a:bodyPr/>
          <a:lstStyle/>
          <a:p>
            <a:fld id="{19329706-12B3-8F4C-9CA9-063F8C6A2AC6}" type="slidenum">
              <a:rPr lang="fr-FR" smtClean="0"/>
              <a:t>189</a:t>
            </a:fld>
            <a:endParaRPr lang="fr-FR"/>
          </a:p>
        </p:txBody>
      </p:sp>
    </p:spTree>
    <p:extLst>
      <p:ext uri="{BB962C8B-B14F-4D97-AF65-F5344CB8AC3E}">
        <p14:creationId xmlns:p14="http://schemas.microsoft.com/office/powerpoint/2010/main" val="457438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57444E-C0A9-EA7F-EC9C-17EBD4C9D4C0}"/>
              </a:ext>
            </a:extLst>
          </p:cNvPr>
          <p:cNvSpPr>
            <a:spLocks noGrp="1"/>
          </p:cNvSpPr>
          <p:nvPr>
            <p:ph type="title"/>
          </p:nvPr>
        </p:nvSpPr>
        <p:spPr/>
        <p:txBody>
          <a:bodyPr/>
          <a:lstStyle/>
          <a:p>
            <a:r>
              <a:rPr lang="fr-FR" sz="3600" b="0" kern="0">
                <a:ea typeface="Calibri"/>
                <a:sym typeface="Calibri"/>
              </a:rPr>
              <a:t>Définition d’une </a:t>
            </a:r>
            <a:r>
              <a:rPr lang="fr-FR" sz="3600" b="0" i="1" kern="0" err="1">
                <a:ea typeface="Calibri"/>
                <a:sym typeface="Calibri"/>
              </a:rPr>
              <a:t>request</a:t>
            </a:r>
            <a:endParaRPr lang="fr-FR"/>
          </a:p>
        </p:txBody>
      </p:sp>
      <p:sp>
        <p:nvSpPr>
          <p:cNvPr id="3" name="Espace réservé du contenu 2">
            <a:extLst>
              <a:ext uri="{FF2B5EF4-FFF2-40B4-BE49-F238E27FC236}">
                <a16:creationId xmlns:a16="http://schemas.microsoft.com/office/drawing/2014/main" id="{0ECAF021-4C61-C29F-2288-7F5AC2C610CE}"/>
              </a:ext>
            </a:extLst>
          </p:cNvPr>
          <p:cNvSpPr>
            <a:spLocks noGrp="1"/>
          </p:cNvSpPr>
          <p:nvPr>
            <p:ph idx="1"/>
          </p:nvPr>
        </p:nvSpPr>
        <p:spPr/>
        <p:txBody>
          <a:bodyPr/>
          <a:lstStyle/>
          <a:p>
            <a:pPr marL="0" indent="0" defTabSz="914400">
              <a:spcBef>
                <a:spcPts val="0"/>
              </a:spcBef>
              <a:buClr>
                <a:srgbClr val="000000"/>
              </a:buClr>
              <a:buSzTx/>
              <a:buNone/>
              <a:defRPr/>
            </a:pPr>
            <a:endParaRPr lang="fr-FR" sz="2000" b="1" kern="0">
              <a:solidFill>
                <a:srgbClr val="000000"/>
              </a:solidFill>
              <a:ea typeface="Calibri"/>
              <a:sym typeface="Calibri"/>
            </a:endParaRPr>
          </a:p>
          <a:p>
            <a:pPr marL="0" indent="0" defTabSz="914400">
              <a:spcBef>
                <a:spcPts val="0"/>
              </a:spcBef>
              <a:buClr>
                <a:srgbClr val="000000"/>
              </a:buClr>
              <a:buSzTx/>
              <a:buNone/>
              <a:defRPr/>
            </a:pPr>
            <a:r>
              <a:rPr lang="fr-FR" sz="2000" b="1" kern="0">
                <a:solidFill>
                  <a:srgbClr val="000000"/>
                </a:solidFill>
                <a:ea typeface="Calibri"/>
                <a:sym typeface="Calibri"/>
              </a:rPr>
              <a:t>C’est la demande </a:t>
            </a:r>
            <a:r>
              <a:rPr lang="fr-FR" sz="2000" kern="0">
                <a:solidFill>
                  <a:srgbClr val="000000"/>
                </a:solidFill>
                <a:ea typeface="Calibri"/>
                <a:sym typeface="Calibri"/>
              </a:rPr>
              <a:t>(</a:t>
            </a:r>
            <a:r>
              <a:rPr lang="fr-FR" sz="2000" i="1" kern="0" err="1">
                <a:solidFill>
                  <a:srgbClr val="000000"/>
                </a:solidFill>
                <a:ea typeface="Calibri"/>
                <a:sym typeface="Calibri"/>
              </a:rPr>
              <a:t>request</a:t>
            </a:r>
            <a:r>
              <a:rPr lang="fr-FR" sz="2000" kern="0">
                <a:solidFill>
                  <a:srgbClr val="000000"/>
                </a:solidFill>
                <a:ea typeface="Calibri"/>
                <a:sym typeface="Calibri"/>
              </a:rPr>
              <a:t>) </a:t>
            </a:r>
            <a:r>
              <a:rPr lang="fr-FR" sz="2000" b="1" kern="0">
                <a:solidFill>
                  <a:srgbClr val="000000"/>
                </a:solidFill>
                <a:ea typeface="Calibri"/>
                <a:sym typeface="Calibri"/>
              </a:rPr>
              <a:t>d’un document </a:t>
            </a:r>
            <a:r>
              <a:rPr lang="fr-FR" sz="2000" kern="0">
                <a:solidFill>
                  <a:srgbClr val="000000"/>
                </a:solidFill>
                <a:ea typeface="Calibri"/>
                <a:sym typeface="Calibri"/>
              </a:rPr>
              <a:t>:</a:t>
            </a:r>
            <a:endParaRPr lang="fr-FR" sz="1600" kern="0">
              <a:solidFill>
                <a:srgbClr val="000000"/>
              </a:solidFill>
              <a:latin typeface="Arial"/>
              <a:cs typeface="Arial"/>
              <a:sym typeface="Arial"/>
            </a:endParaRPr>
          </a:p>
          <a:p>
            <a:pPr marL="0" indent="0" defTabSz="914400">
              <a:spcBef>
                <a:spcPts val="0"/>
              </a:spcBef>
              <a:buClr>
                <a:srgbClr val="000000"/>
              </a:buClr>
              <a:buSzTx/>
              <a:buNone/>
              <a:defRPr/>
            </a:pPr>
            <a:endParaRPr lang="fr-FR" sz="2000" kern="0">
              <a:solidFill>
                <a:srgbClr val="000000"/>
              </a:solidFill>
              <a:ea typeface="Calibri"/>
              <a:sym typeface="Calibri"/>
            </a:endParaRPr>
          </a:p>
          <a:p>
            <a:pPr marL="285750" indent="-285750" defTabSz="914400">
              <a:spcBef>
                <a:spcPts val="0"/>
              </a:spcBef>
              <a:buSzPts val="1800"/>
              <a:buFont typeface="Wingdings" panose="05000000000000000000" pitchFamily="2" charset="2"/>
              <a:buChar char="Ø"/>
              <a:defRPr/>
            </a:pPr>
            <a:r>
              <a:rPr lang="fr-FR" sz="2000" kern="0">
                <a:solidFill>
                  <a:srgbClr val="000000"/>
                </a:solidFill>
                <a:ea typeface="Calibri"/>
                <a:sym typeface="Calibri"/>
              </a:rPr>
              <a:t>par un lecteur, depuis les Collections ULiège</a:t>
            </a:r>
            <a:endParaRPr lang="fr-FR" sz="1600" kern="0">
              <a:solidFill>
                <a:srgbClr val="000000"/>
              </a:solidFill>
              <a:latin typeface="Arial"/>
              <a:cs typeface="Arial"/>
              <a:sym typeface="Arial"/>
            </a:endParaRPr>
          </a:p>
          <a:p>
            <a:pPr marL="285750" indent="-285750" defTabSz="914400">
              <a:spcBef>
                <a:spcPts val="0"/>
              </a:spcBef>
              <a:buSzPts val="1800"/>
              <a:buFont typeface="Wingdings" panose="05000000000000000000" pitchFamily="2" charset="2"/>
              <a:buChar char="Ø"/>
              <a:defRPr/>
            </a:pPr>
            <a:r>
              <a:rPr lang="fr-FR" sz="2000" kern="0">
                <a:solidFill>
                  <a:srgbClr val="000000"/>
                </a:solidFill>
                <a:ea typeface="Calibri"/>
                <a:sym typeface="Calibri"/>
              </a:rPr>
              <a:t>par un documentaliste, pour un lecteur, depuis Alma</a:t>
            </a:r>
            <a:endParaRPr lang="fr-FR" sz="1600" kern="0">
              <a:solidFill>
                <a:srgbClr val="000000"/>
              </a:solidFill>
              <a:latin typeface="Arial"/>
              <a:cs typeface="Arial"/>
              <a:sym typeface="Arial"/>
            </a:endParaRPr>
          </a:p>
          <a:p>
            <a:pPr marL="285750" indent="-171450" defTabSz="914400">
              <a:spcBef>
                <a:spcPts val="0"/>
              </a:spcBef>
              <a:buClr>
                <a:srgbClr val="1F497D"/>
              </a:buClr>
              <a:buSzPts val="1800"/>
              <a:buNone/>
              <a:defRPr/>
            </a:pPr>
            <a:endParaRPr lang="fr-FR" sz="2000" kern="0">
              <a:solidFill>
                <a:srgbClr val="000000"/>
              </a:solidFill>
              <a:ea typeface="Calibri"/>
              <a:sym typeface="Calibri"/>
            </a:endParaRPr>
          </a:p>
          <a:p>
            <a:pPr marL="0" indent="0" defTabSz="914400">
              <a:spcBef>
                <a:spcPts val="0"/>
              </a:spcBef>
              <a:buClr>
                <a:srgbClr val="000000"/>
              </a:buClr>
              <a:buSzTx/>
              <a:buNone/>
              <a:defRPr/>
            </a:pPr>
            <a:r>
              <a:rPr lang="fr-FR" sz="2000" b="1" kern="0">
                <a:solidFill>
                  <a:srgbClr val="000000"/>
                </a:solidFill>
                <a:ea typeface="Calibri"/>
                <a:sym typeface="Calibri"/>
              </a:rPr>
              <a:t>Deux types </a:t>
            </a:r>
            <a:r>
              <a:rPr lang="fr-FR" sz="2000" kern="0">
                <a:solidFill>
                  <a:srgbClr val="000000"/>
                </a:solidFill>
                <a:ea typeface="Calibri"/>
                <a:sym typeface="Calibri"/>
              </a:rPr>
              <a:t>de </a:t>
            </a:r>
            <a:r>
              <a:rPr lang="fr-FR" sz="2000" i="1" kern="0" err="1">
                <a:solidFill>
                  <a:srgbClr val="000000"/>
                </a:solidFill>
                <a:ea typeface="Calibri"/>
                <a:sym typeface="Calibri"/>
              </a:rPr>
              <a:t>requests</a:t>
            </a:r>
            <a:r>
              <a:rPr lang="fr-FR" sz="2000" i="1" kern="0">
                <a:solidFill>
                  <a:srgbClr val="000000"/>
                </a:solidFill>
                <a:ea typeface="Calibri"/>
                <a:sym typeface="Calibri"/>
              </a:rPr>
              <a:t> :</a:t>
            </a:r>
            <a:endParaRPr lang="fr-FR" sz="1600" kern="0">
              <a:solidFill>
                <a:srgbClr val="000000"/>
              </a:solidFill>
              <a:latin typeface="Arial"/>
              <a:cs typeface="Arial"/>
              <a:sym typeface="Arial"/>
            </a:endParaRPr>
          </a:p>
          <a:p>
            <a:pPr marL="0" indent="0" defTabSz="914400">
              <a:spcBef>
                <a:spcPts val="0"/>
              </a:spcBef>
              <a:buClr>
                <a:srgbClr val="000000"/>
              </a:buClr>
              <a:buSzTx/>
              <a:buNone/>
              <a:defRPr/>
            </a:pPr>
            <a:endParaRPr lang="fr-FR" sz="2000" i="1" kern="0">
              <a:solidFill>
                <a:srgbClr val="000000"/>
              </a:solidFill>
              <a:ea typeface="Calibri"/>
              <a:sym typeface="Calibri"/>
            </a:endParaRPr>
          </a:p>
          <a:p>
            <a:pPr marL="285750" indent="-285750" defTabSz="914400">
              <a:spcBef>
                <a:spcPts val="0"/>
              </a:spcBef>
              <a:buSzPts val="1800"/>
              <a:buFont typeface="Wingdings" panose="05000000000000000000" pitchFamily="2" charset="2"/>
              <a:buChar char="Ø"/>
              <a:defRPr/>
            </a:pPr>
            <a:r>
              <a:rPr lang="fr-FR" sz="2000" i="1" kern="0">
                <a:solidFill>
                  <a:srgbClr val="000000"/>
                </a:solidFill>
                <a:ea typeface="Calibri"/>
                <a:sym typeface="Calibri"/>
              </a:rPr>
              <a:t>Patron </a:t>
            </a:r>
            <a:r>
              <a:rPr lang="fr-FR" sz="2000" i="1" kern="0" err="1">
                <a:solidFill>
                  <a:srgbClr val="000000"/>
                </a:solidFill>
                <a:ea typeface="Calibri"/>
                <a:sym typeface="Calibri"/>
              </a:rPr>
              <a:t>physical</a:t>
            </a:r>
            <a:r>
              <a:rPr lang="fr-FR" sz="2000" i="1" kern="0">
                <a:solidFill>
                  <a:srgbClr val="000000"/>
                </a:solidFill>
                <a:ea typeface="Calibri"/>
                <a:sym typeface="Calibri"/>
              </a:rPr>
              <a:t> item </a:t>
            </a:r>
            <a:r>
              <a:rPr lang="fr-FR" sz="2000" i="1" kern="0" err="1">
                <a:solidFill>
                  <a:srgbClr val="000000"/>
                </a:solidFill>
                <a:ea typeface="Calibri"/>
                <a:sym typeface="Calibri"/>
              </a:rPr>
              <a:t>request</a:t>
            </a:r>
            <a:r>
              <a:rPr lang="fr-FR" sz="2000" i="1" kern="0">
                <a:solidFill>
                  <a:srgbClr val="000000"/>
                </a:solidFill>
                <a:ea typeface="Calibri"/>
                <a:sym typeface="Calibri"/>
              </a:rPr>
              <a:t> </a:t>
            </a:r>
            <a:r>
              <a:rPr lang="fr-FR" sz="2000" kern="0">
                <a:solidFill>
                  <a:srgbClr val="000000"/>
                </a:solidFill>
                <a:ea typeface="Calibri"/>
                <a:sym typeface="Calibri"/>
              </a:rPr>
              <a:t>= demande de réservation</a:t>
            </a:r>
            <a:endParaRPr lang="fr-FR" sz="2000" i="1" kern="0">
              <a:solidFill>
                <a:srgbClr val="000000"/>
              </a:solidFill>
              <a:ea typeface="Calibri"/>
              <a:sym typeface="Calibri"/>
            </a:endParaRPr>
          </a:p>
          <a:p>
            <a:pPr marL="285750" indent="-285750" defTabSz="914400">
              <a:spcBef>
                <a:spcPts val="0"/>
              </a:spcBef>
              <a:buSzPts val="1800"/>
              <a:buFont typeface="Wingdings" panose="05000000000000000000" pitchFamily="2" charset="2"/>
              <a:buChar char="Ø"/>
              <a:defRPr/>
            </a:pPr>
            <a:r>
              <a:rPr lang="fr-FR" sz="2000" i="1" kern="0">
                <a:solidFill>
                  <a:srgbClr val="000000"/>
                </a:solidFill>
                <a:ea typeface="Calibri"/>
                <a:sym typeface="Calibri"/>
              </a:rPr>
              <a:t>Patron </a:t>
            </a:r>
            <a:r>
              <a:rPr lang="fr-FR" sz="2000" i="1" kern="0" err="1">
                <a:solidFill>
                  <a:srgbClr val="000000"/>
                </a:solidFill>
                <a:ea typeface="Calibri"/>
                <a:sym typeface="Calibri"/>
              </a:rPr>
              <a:t>digitization</a:t>
            </a:r>
            <a:r>
              <a:rPr lang="fr-FR" sz="2000" i="1" kern="0">
                <a:solidFill>
                  <a:srgbClr val="000000"/>
                </a:solidFill>
                <a:ea typeface="Calibri"/>
                <a:sym typeface="Calibri"/>
              </a:rPr>
              <a:t> </a:t>
            </a:r>
            <a:r>
              <a:rPr lang="fr-FR" sz="2000" i="1" kern="0" err="1">
                <a:solidFill>
                  <a:srgbClr val="000000"/>
                </a:solidFill>
                <a:ea typeface="Calibri"/>
                <a:sym typeface="Calibri"/>
              </a:rPr>
              <a:t>request</a:t>
            </a:r>
            <a:r>
              <a:rPr lang="fr-FR" sz="2000" kern="0">
                <a:solidFill>
                  <a:srgbClr val="000000"/>
                </a:solidFill>
                <a:ea typeface="Calibri"/>
                <a:sym typeface="Calibri"/>
              </a:rPr>
              <a:t> = demande de numérisation</a:t>
            </a:r>
            <a:endParaRPr lang="fr-FR" sz="2000" i="1" kern="0">
              <a:solidFill>
                <a:srgbClr val="000000"/>
              </a:solidFill>
              <a:ea typeface="Calibri"/>
              <a:sym typeface="Calibri"/>
            </a:endParaRPr>
          </a:p>
          <a:p>
            <a:pPr marL="0" indent="0">
              <a:buNone/>
            </a:pPr>
            <a:endParaRPr lang="fr-FR"/>
          </a:p>
        </p:txBody>
      </p:sp>
      <p:sp>
        <p:nvSpPr>
          <p:cNvPr id="4" name="Espace réservé du numéro de diapositive 3">
            <a:extLst>
              <a:ext uri="{FF2B5EF4-FFF2-40B4-BE49-F238E27FC236}">
                <a16:creationId xmlns:a16="http://schemas.microsoft.com/office/drawing/2014/main" id="{983B530F-AA9A-3FF5-D24F-6726BCE4B21A}"/>
              </a:ext>
            </a:extLst>
          </p:cNvPr>
          <p:cNvSpPr>
            <a:spLocks noGrp="1"/>
          </p:cNvSpPr>
          <p:nvPr>
            <p:ph type="sldNum" sz="quarter" idx="12"/>
          </p:nvPr>
        </p:nvSpPr>
        <p:spPr/>
        <p:txBody>
          <a:bodyPr/>
          <a:lstStyle/>
          <a:p>
            <a:fld id="{19329706-12B3-8F4C-9CA9-063F8C6A2AC6}" type="slidenum">
              <a:rPr lang="fr-FR" smtClean="0"/>
              <a:pPr/>
              <a:t>19</a:t>
            </a:fld>
            <a:endParaRPr lang="fr-FR"/>
          </a:p>
        </p:txBody>
      </p:sp>
    </p:spTree>
    <p:extLst>
      <p:ext uri="{BB962C8B-B14F-4D97-AF65-F5344CB8AC3E}">
        <p14:creationId xmlns:p14="http://schemas.microsoft.com/office/powerpoint/2010/main" val="178099152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0BEC70-CBE5-20F8-F2E2-D3927D13B27B}"/>
              </a:ext>
            </a:extLst>
          </p:cNvPr>
          <p:cNvSpPr>
            <a:spLocks noGrp="1"/>
          </p:cNvSpPr>
          <p:nvPr>
            <p:ph type="title"/>
          </p:nvPr>
        </p:nvSpPr>
        <p:spPr/>
        <p:txBody>
          <a:bodyPr/>
          <a:lstStyle/>
          <a:p>
            <a:r>
              <a:rPr lang="en-US" i="1" dirty="0"/>
              <a:t>Monitor requests &amp; Item Processes</a:t>
            </a:r>
            <a:endParaRPr lang="fr-FR" dirty="0"/>
          </a:p>
        </p:txBody>
      </p:sp>
      <p:sp>
        <p:nvSpPr>
          <p:cNvPr id="3" name="Espace réservé du contenu 2">
            <a:extLst>
              <a:ext uri="{FF2B5EF4-FFF2-40B4-BE49-F238E27FC236}">
                <a16:creationId xmlns:a16="http://schemas.microsoft.com/office/drawing/2014/main" id="{82768574-1689-B954-D302-6D107C807FAB}"/>
              </a:ext>
            </a:extLst>
          </p:cNvPr>
          <p:cNvSpPr>
            <a:spLocks noGrp="1"/>
          </p:cNvSpPr>
          <p:nvPr>
            <p:ph idx="1"/>
          </p:nvPr>
        </p:nvSpPr>
        <p:spPr/>
        <p:txBody>
          <a:bodyPr/>
          <a:lstStyle/>
          <a:p>
            <a:r>
              <a:rPr lang="en-US" dirty="0"/>
              <a:t>Trois </a:t>
            </a:r>
            <a:r>
              <a:rPr lang="en-US" dirty="0" err="1"/>
              <a:t>possibilités</a:t>
            </a:r>
            <a:r>
              <a:rPr lang="en-US" dirty="0"/>
              <a:t> dans le </a:t>
            </a:r>
            <a:r>
              <a:rPr lang="en-US" dirty="0" err="1"/>
              <a:t>filtre</a:t>
            </a:r>
            <a:r>
              <a:rPr lang="en-US" dirty="0"/>
              <a:t> </a:t>
            </a:r>
            <a:r>
              <a:rPr lang="en-US" i="1" dirty="0"/>
              <a:t>Activity Status :</a:t>
            </a:r>
          </a:p>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i="1" dirty="0"/>
          </a:p>
          <a:p>
            <a:r>
              <a:rPr lang="en-US" i="1" dirty="0"/>
              <a:t>Active</a:t>
            </a:r>
            <a:r>
              <a:rPr lang="en-US" dirty="0"/>
              <a:t> : </a:t>
            </a:r>
            <a:r>
              <a:rPr lang="en-US" i="1" dirty="0"/>
              <a:t>requests</a:t>
            </a:r>
            <a:r>
              <a:rPr lang="en-US" dirty="0"/>
              <a:t> et </a:t>
            </a:r>
            <a:r>
              <a:rPr lang="en-US" dirty="0" err="1"/>
              <a:t>traitements</a:t>
            </a:r>
            <a:r>
              <a:rPr lang="en-US" dirty="0"/>
              <a:t> </a:t>
            </a:r>
            <a:r>
              <a:rPr lang="en-US" dirty="0" err="1"/>
              <a:t>en</a:t>
            </a:r>
            <a:r>
              <a:rPr lang="en-US" dirty="0"/>
              <a:t> </a:t>
            </a:r>
            <a:r>
              <a:rPr lang="en-US" dirty="0" err="1"/>
              <a:t>cours</a:t>
            </a:r>
            <a:endParaRPr lang="en-US" dirty="0"/>
          </a:p>
          <a:p>
            <a:r>
              <a:rPr lang="en-US" i="1" dirty="0"/>
              <a:t>Completed</a:t>
            </a:r>
            <a:r>
              <a:rPr lang="en-US" dirty="0"/>
              <a:t> : </a:t>
            </a:r>
            <a:r>
              <a:rPr lang="en-US" i="1" dirty="0"/>
              <a:t>requests </a:t>
            </a:r>
            <a:r>
              <a:rPr lang="en-US" dirty="0"/>
              <a:t>et </a:t>
            </a:r>
            <a:r>
              <a:rPr lang="en-US" dirty="0" err="1"/>
              <a:t>traitements</a:t>
            </a:r>
            <a:r>
              <a:rPr lang="en-US" dirty="0"/>
              <a:t> </a:t>
            </a:r>
            <a:r>
              <a:rPr lang="en-US" dirty="0" err="1"/>
              <a:t>clôturés</a:t>
            </a:r>
            <a:endParaRPr lang="en-US" dirty="0"/>
          </a:p>
          <a:p>
            <a:r>
              <a:rPr lang="en-US" i="1" dirty="0"/>
              <a:t>All</a:t>
            </a:r>
            <a:r>
              <a:rPr lang="en-US" dirty="0"/>
              <a:t> : </a:t>
            </a:r>
            <a:r>
              <a:rPr lang="en-US" i="1" dirty="0"/>
              <a:t>Active</a:t>
            </a:r>
            <a:r>
              <a:rPr lang="en-US" dirty="0"/>
              <a:t> + </a:t>
            </a:r>
            <a:r>
              <a:rPr lang="en-US" i="1" dirty="0"/>
              <a:t>Completed</a:t>
            </a:r>
          </a:p>
          <a:p>
            <a:pPr marL="0" indent="0">
              <a:buNone/>
            </a:pPr>
            <a:endParaRPr lang="fr-FR" dirty="0"/>
          </a:p>
        </p:txBody>
      </p:sp>
      <p:sp>
        <p:nvSpPr>
          <p:cNvPr id="4" name="Espace réservé du numéro de diapositive 3">
            <a:extLst>
              <a:ext uri="{FF2B5EF4-FFF2-40B4-BE49-F238E27FC236}">
                <a16:creationId xmlns:a16="http://schemas.microsoft.com/office/drawing/2014/main" id="{57DD2D02-773D-9051-A0C1-420F214BEDBA}"/>
              </a:ext>
            </a:extLst>
          </p:cNvPr>
          <p:cNvSpPr>
            <a:spLocks noGrp="1"/>
          </p:cNvSpPr>
          <p:nvPr>
            <p:ph type="sldNum" sz="quarter" idx="12"/>
          </p:nvPr>
        </p:nvSpPr>
        <p:spPr/>
        <p:txBody>
          <a:bodyPr/>
          <a:lstStyle/>
          <a:p>
            <a:fld id="{19329706-12B3-8F4C-9CA9-063F8C6A2AC6}" type="slidenum">
              <a:rPr lang="fr-FR" smtClean="0"/>
              <a:t>190</a:t>
            </a:fld>
            <a:endParaRPr lang="fr-FR"/>
          </a:p>
        </p:txBody>
      </p:sp>
      <p:pic>
        <p:nvPicPr>
          <p:cNvPr id="5" name="Image 4" descr="Une image contenant texte&#10;&#10;Description générée automatiquement">
            <a:extLst>
              <a:ext uri="{FF2B5EF4-FFF2-40B4-BE49-F238E27FC236}">
                <a16:creationId xmlns:a16="http://schemas.microsoft.com/office/drawing/2014/main" id="{CEE680C5-DC99-443B-7B7C-1ABC10BA252E}"/>
              </a:ext>
            </a:extLst>
          </p:cNvPr>
          <p:cNvPicPr>
            <a:picLocks noChangeAspect="1"/>
          </p:cNvPicPr>
          <p:nvPr/>
        </p:nvPicPr>
        <p:blipFill>
          <a:blip r:embed="rId2"/>
          <a:stretch>
            <a:fillRect/>
          </a:stretch>
        </p:blipFill>
        <p:spPr>
          <a:xfrm>
            <a:off x="1848293" y="1807750"/>
            <a:ext cx="8495414" cy="2860633"/>
          </a:xfrm>
          <a:prstGeom prst="rect">
            <a:avLst/>
          </a:prstGeom>
          <a:ln>
            <a:solidFill>
              <a:schemeClr val="tx1"/>
            </a:solidFill>
          </a:ln>
        </p:spPr>
      </p:pic>
      <p:sp>
        <p:nvSpPr>
          <p:cNvPr id="6" name="Rectangle à coins arrondis 5">
            <a:extLst>
              <a:ext uri="{FF2B5EF4-FFF2-40B4-BE49-F238E27FC236}">
                <a16:creationId xmlns:a16="http://schemas.microsoft.com/office/drawing/2014/main" id="{068A9E29-F1A6-FCFE-5D82-9122B85AB194}"/>
              </a:ext>
            </a:extLst>
          </p:cNvPr>
          <p:cNvSpPr/>
          <p:nvPr/>
        </p:nvSpPr>
        <p:spPr>
          <a:xfrm>
            <a:off x="4245935" y="3026743"/>
            <a:ext cx="1339703" cy="1059483"/>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89485304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0353E9-07C8-F51E-A76B-514B21374687}"/>
              </a:ext>
            </a:extLst>
          </p:cNvPr>
          <p:cNvSpPr>
            <a:spLocks noGrp="1"/>
          </p:cNvSpPr>
          <p:nvPr>
            <p:ph type="title"/>
          </p:nvPr>
        </p:nvSpPr>
        <p:spPr/>
        <p:txBody>
          <a:bodyPr/>
          <a:lstStyle/>
          <a:p>
            <a:r>
              <a:rPr lang="en-US" i="1" dirty="0"/>
              <a:t>Monitor requests &amp; Item Processes</a:t>
            </a:r>
            <a:endParaRPr lang="fr-FR" dirty="0"/>
          </a:p>
        </p:txBody>
      </p:sp>
      <p:sp>
        <p:nvSpPr>
          <p:cNvPr id="3" name="Espace réservé du contenu 2">
            <a:extLst>
              <a:ext uri="{FF2B5EF4-FFF2-40B4-BE49-F238E27FC236}">
                <a16:creationId xmlns:a16="http://schemas.microsoft.com/office/drawing/2014/main" id="{36C3EC63-E869-1E4E-2ED8-691F10A0FF75}"/>
              </a:ext>
            </a:extLst>
          </p:cNvPr>
          <p:cNvSpPr>
            <a:spLocks noGrp="1"/>
          </p:cNvSpPr>
          <p:nvPr>
            <p:ph idx="1"/>
          </p:nvPr>
        </p:nvSpPr>
        <p:spPr/>
        <p:txBody>
          <a:bodyPr/>
          <a:lstStyle/>
          <a:p>
            <a:r>
              <a:rPr lang="fr-FR" dirty="0"/>
              <a:t>Les facettes permettent de filtrer sur </a:t>
            </a:r>
          </a:p>
          <a:p>
            <a:pPr lvl="1"/>
            <a:r>
              <a:rPr lang="fr-FR" dirty="0"/>
              <a:t>la bibliothèque propriétaire (</a:t>
            </a:r>
            <a:r>
              <a:rPr lang="fr-FR" i="1" dirty="0" err="1"/>
              <a:t>Owner</a:t>
            </a:r>
            <a:r>
              <a:rPr lang="fr-FR" dirty="0"/>
              <a:t>)</a:t>
            </a:r>
          </a:p>
          <a:p>
            <a:pPr lvl="1"/>
            <a:r>
              <a:rPr lang="fr-FR" dirty="0"/>
              <a:t>la bibliothèque de destination (</a:t>
            </a:r>
            <a:r>
              <a:rPr lang="fr-FR" i="1" dirty="0"/>
              <a:t>Pickup Location</a:t>
            </a:r>
            <a:r>
              <a:rPr lang="fr-FR" dirty="0"/>
              <a:t>)</a:t>
            </a:r>
          </a:p>
          <a:p>
            <a:pPr lvl="1"/>
            <a:r>
              <a:rPr lang="fr-FR" dirty="0"/>
              <a:t>la date de la </a:t>
            </a:r>
            <a:r>
              <a:rPr lang="fr-FR" i="1" dirty="0" err="1"/>
              <a:t>request</a:t>
            </a:r>
            <a:r>
              <a:rPr lang="fr-FR" dirty="0"/>
              <a:t> (</a:t>
            </a:r>
            <a:r>
              <a:rPr lang="fr-FR" i="1" dirty="0" err="1"/>
              <a:t>Request</a:t>
            </a:r>
            <a:r>
              <a:rPr lang="fr-FR" i="1" dirty="0"/>
              <a:t> Date</a:t>
            </a:r>
            <a:r>
              <a:rPr lang="fr-FR" dirty="0"/>
              <a:t>)</a:t>
            </a:r>
          </a:p>
          <a:p>
            <a:pPr lvl="1"/>
            <a:r>
              <a:rPr lang="fr-FR" dirty="0"/>
              <a:t>le type de </a:t>
            </a:r>
            <a:r>
              <a:rPr lang="fr-FR" i="1" dirty="0" err="1"/>
              <a:t>request</a:t>
            </a:r>
            <a:r>
              <a:rPr lang="fr-FR" dirty="0"/>
              <a:t> ou de traitement (</a:t>
            </a:r>
            <a:r>
              <a:rPr lang="fr-FR" i="1" dirty="0" err="1"/>
              <a:t>Request</a:t>
            </a:r>
            <a:r>
              <a:rPr lang="fr-FR" i="1" dirty="0"/>
              <a:t>/Process Type</a:t>
            </a:r>
            <a:r>
              <a:rPr lang="fr-FR" dirty="0"/>
              <a:t>)</a:t>
            </a:r>
          </a:p>
          <a:p>
            <a:pPr lvl="1"/>
            <a:r>
              <a:rPr lang="fr-FR" dirty="0"/>
              <a:t>les étapes du traitement (</a:t>
            </a:r>
            <a:r>
              <a:rPr lang="fr-FR" i="1" dirty="0"/>
              <a:t>Workflow </a:t>
            </a:r>
            <a:r>
              <a:rPr lang="fr-FR" i="1" dirty="0" err="1"/>
              <a:t>Step</a:t>
            </a:r>
            <a:r>
              <a:rPr lang="fr-FR" dirty="0"/>
              <a:t>)</a:t>
            </a:r>
          </a:p>
          <a:p>
            <a:pPr lvl="1"/>
            <a:r>
              <a:rPr lang="fr-FR" dirty="0"/>
              <a:t>etc.</a:t>
            </a:r>
          </a:p>
          <a:p>
            <a:endParaRPr lang="fr-FR" dirty="0"/>
          </a:p>
        </p:txBody>
      </p:sp>
      <p:sp>
        <p:nvSpPr>
          <p:cNvPr id="4" name="Espace réservé du numéro de diapositive 3">
            <a:extLst>
              <a:ext uri="{FF2B5EF4-FFF2-40B4-BE49-F238E27FC236}">
                <a16:creationId xmlns:a16="http://schemas.microsoft.com/office/drawing/2014/main" id="{7691E2B9-A6AA-676E-664F-1666187A423A}"/>
              </a:ext>
            </a:extLst>
          </p:cNvPr>
          <p:cNvSpPr>
            <a:spLocks noGrp="1"/>
          </p:cNvSpPr>
          <p:nvPr>
            <p:ph type="sldNum" sz="quarter" idx="12"/>
          </p:nvPr>
        </p:nvSpPr>
        <p:spPr/>
        <p:txBody>
          <a:bodyPr/>
          <a:lstStyle/>
          <a:p>
            <a:fld id="{19329706-12B3-8F4C-9CA9-063F8C6A2AC6}" type="slidenum">
              <a:rPr lang="fr-FR" smtClean="0"/>
              <a:t>191</a:t>
            </a:fld>
            <a:endParaRPr lang="fr-FR"/>
          </a:p>
        </p:txBody>
      </p:sp>
      <p:pic>
        <p:nvPicPr>
          <p:cNvPr id="5" name="Image 4">
            <a:extLst>
              <a:ext uri="{FF2B5EF4-FFF2-40B4-BE49-F238E27FC236}">
                <a16:creationId xmlns:a16="http://schemas.microsoft.com/office/drawing/2014/main" id="{7044BEA4-9127-D2EB-E7AB-D74205B9504E}"/>
              </a:ext>
            </a:extLst>
          </p:cNvPr>
          <p:cNvPicPr>
            <a:picLocks noChangeAspect="1"/>
          </p:cNvPicPr>
          <p:nvPr/>
        </p:nvPicPr>
        <p:blipFill>
          <a:blip r:embed="rId2"/>
          <a:stretch>
            <a:fillRect/>
          </a:stretch>
        </p:blipFill>
        <p:spPr>
          <a:xfrm>
            <a:off x="7225292" y="3371854"/>
            <a:ext cx="1002561" cy="3113219"/>
          </a:xfrm>
          <a:prstGeom prst="rect">
            <a:avLst/>
          </a:prstGeom>
          <a:ln>
            <a:solidFill>
              <a:schemeClr val="tx1"/>
            </a:solidFill>
          </a:ln>
        </p:spPr>
      </p:pic>
      <p:pic>
        <p:nvPicPr>
          <p:cNvPr id="6" name="Image 5">
            <a:extLst>
              <a:ext uri="{FF2B5EF4-FFF2-40B4-BE49-F238E27FC236}">
                <a16:creationId xmlns:a16="http://schemas.microsoft.com/office/drawing/2014/main" id="{6C81707E-7962-2132-C5AB-8F311D4606C3}"/>
              </a:ext>
            </a:extLst>
          </p:cNvPr>
          <p:cNvPicPr>
            <a:picLocks noChangeAspect="1"/>
          </p:cNvPicPr>
          <p:nvPr/>
        </p:nvPicPr>
        <p:blipFill>
          <a:blip r:embed="rId3"/>
          <a:stretch>
            <a:fillRect/>
          </a:stretch>
        </p:blipFill>
        <p:spPr>
          <a:xfrm>
            <a:off x="5443972" y="3366339"/>
            <a:ext cx="1304056" cy="3118734"/>
          </a:xfrm>
          <a:prstGeom prst="rect">
            <a:avLst/>
          </a:prstGeom>
          <a:ln>
            <a:solidFill>
              <a:schemeClr val="tx1"/>
            </a:solidFill>
          </a:ln>
        </p:spPr>
      </p:pic>
      <p:pic>
        <p:nvPicPr>
          <p:cNvPr id="7" name="Image 6">
            <a:extLst>
              <a:ext uri="{FF2B5EF4-FFF2-40B4-BE49-F238E27FC236}">
                <a16:creationId xmlns:a16="http://schemas.microsoft.com/office/drawing/2014/main" id="{D1CADD50-604C-7826-9A1A-8EDA0402C00B}"/>
              </a:ext>
            </a:extLst>
          </p:cNvPr>
          <p:cNvPicPr>
            <a:picLocks noChangeAspect="1"/>
          </p:cNvPicPr>
          <p:nvPr/>
        </p:nvPicPr>
        <p:blipFill>
          <a:blip r:embed="rId4"/>
          <a:stretch>
            <a:fillRect/>
          </a:stretch>
        </p:blipFill>
        <p:spPr>
          <a:xfrm>
            <a:off x="3745436" y="3376173"/>
            <a:ext cx="1221272" cy="3099066"/>
          </a:xfrm>
          <a:prstGeom prst="rect">
            <a:avLst/>
          </a:prstGeom>
          <a:ln>
            <a:solidFill>
              <a:schemeClr val="tx1"/>
            </a:solidFill>
          </a:ln>
        </p:spPr>
      </p:pic>
    </p:spTree>
    <p:extLst>
      <p:ext uri="{BB962C8B-B14F-4D97-AF65-F5344CB8AC3E}">
        <p14:creationId xmlns:p14="http://schemas.microsoft.com/office/powerpoint/2010/main" val="289111976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B35A78-0FCC-3799-E14A-70FF50082A52}"/>
              </a:ext>
            </a:extLst>
          </p:cNvPr>
          <p:cNvSpPr>
            <a:spLocks noGrp="1"/>
          </p:cNvSpPr>
          <p:nvPr>
            <p:ph type="title"/>
          </p:nvPr>
        </p:nvSpPr>
        <p:spPr/>
        <p:txBody>
          <a:bodyPr/>
          <a:lstStyle/>
          <a:p>
            <a:r>
              <a:rPr lang="en-US" i="1" dirty="0"/>
              <a:t>Monitor requests &amp; Item Processes</a:t>
            </a:r>
            <a:endParaRPr lang="fr-FR" dirty="0"/>
          </a:p>
        </p:txBody>
      </p:sp>
      <p:sp>
        <p:nvSpPr>
          <p:cNvPr id="3" name="Espace réservé du contenu 2">
            <a:extLst>
              <a:ext uri="{FF2B5EF4-FFF2-40B4-BE49-F238E27FC236}">
                <a16:creationId xmlns:a16="http://schemas.microsoft.com/office/drawing/2014/main" id="{F0714CEF-CAF4-3D77-072A-296BDC78AEE1}"/>
              </a:ext>
            </a:extLst>
          </p:cNvPr>
          <p:cNvSpPr>
            <a:spLocks noGrp="1"/>
          </p:cNvSpPr>
          <p:nvPr>
            <p:ph idx="1"/>
          </p:nvPr>
        </p:nvSpPr>
        <p:spPr/>
        <p:txBody>
          <a:bodyPr>
            <a:normAutofit fontScale="92500" lnSpcReduction="10000"/>
          </a:bodyPr>
          <a:lstStyle/>
          <a:p>
            <a:r>
              <a:rPr lang="en-US" dirty="0" err="1"/>
              <a:t>Informations</a:t>
            </a:r>
            <a:r>
              <a:rPr lang="en-US" dirty="0"/>
              <a:t> </a:t>
            </a:r>
            <a:r>
              <a:rPr lang="en-US" dirty="0" err="1"/>
              <a:t>disponibles</a:t>
            </a:r>
            <a:r>
              <a:rPr lang="en-US" dirty="0"/>
              <a:t> pour </a:t>
            </a:r>
            <a:r>
              <a:rPr lang="en-US" dirty="0" err="1"/>
              <a:t>chaque</a:t>
            </a:r>
            <a:r>
              <a:rPr lang="en-US" dirty="0"/>
              <a:t> </a:t>
            </a:r>
            <a:r>
              <a:rPr lang="en-US" i="1" dirty="0"/>
              <a:t>Request</a:t>
            </a:r>
          </a:p>
          <a:p>
            <a:endParaRPr lang="en-US" i="1" dirty="0"/>
          </a:p>
          <a:p>
            <a:endParaRPr lang="en-US" i="1" dirty="0"/>
          </a:p>
          <a:p>
            <a:endParaRPr lang="en-US" i="1" dirty="0"/>
          </a:p>
          <a:p>
            <a:endParaRPr lang="en-US" i="1" dirty="0"/>
          </a:p>
          <a:p>
            <a:endParaRPr lang="en-US" i="1" dirty="0"/>
          </a:p>
          <a:p>
            <a:endParaRPr lang="en-US" i="1" dirty="0"/>
          </a:p>
          <a:p>
            <a:r>
              <a:rPr lang="fr-FR" i="1" dirty="0" err="1"/>
              <a:t>Request</a:t>
            </a:r>
            <a:r>
              <a:rPr lang="fr-FR" i="1" dirty="0"/>
              <a:t> type</a:t>
            </a:r>
          </a:p>
          <a:p>
            <a:r>
              <a:rPr lang="fr-FR" dirty="0"/>
              <a:t>ID (</a:t>
            </a:r>
            <a:r>
              <a:rPr lang="fr-FR" dirty="0" err="1"/>
              <a:t>identidiant</a:t>
            </a:r>
            <a:r>
              <a:rPr lang="fr-FR" dirty="0"/>
              <a:t> de la </a:t>
            </a:r>
            <a:r>
              <a:rPr lang="fr-FR" i="1" dirty="0" err="1"/>
              <a:t>request</a:t>
            </a:r>
            <a:r>
              <a:rPr lang="fr-FR" dirty="0"/>
              <a:t>)</a:t>
            </a:r>
          </a:p>
          <a:p>
            <a:r>
              <a:rPr lang="fr-FR" i="1" dirty="0"/>
              <a:t>Pickup Location </a:t>
            </a:r>
            <a:r>
              <a:rPr lang="fr-FR" dirty="0"/>
              <a:t>(bibliothèque de retrait)</a:t>
            </a:r>
          </a:p>
          <a:p>
            <a:r>
              <a:rPr lang="fr-FR" i="1" dirty="0"/>
              <a:t>Workflow </a:t>
            </a:r>
            <a:r>
              <a:rPr lang="fr-FR" i="1" dirty="0" err="1"/>
              <a:t>Step</a:t>
            </a:r>
            <a:r>
              <a:rPr lang="fr-FR" i="1" dirty="0"/>
              <a:t> </a:t>
            </a:r>
            <a:r>
              <a:rPr lang="fr-FR" dirty="0"/>
              <a:t>(étape du traitement)</a:t>
            </a:r>
          </a:p>
          <a:p>
            <a:r>
              <a:rPr lang="fr-FR" i="1" dirty="0"/>
              <a:t>Process </a:t>
            </a:r>
            <a:r>
              <a:rPr lang="fr-FR" i="1" dirty="0" err="1"/>
              <a:t>Status</a:t>
            </a:r>
            <a:endParaRPr lang="fr-FR" i="1" dirty="0"/>
          </a:p>
          <a:p>
            <a:pPr lvl="1"/>
            <a:r>
              <a:rPr lang="fr-FR" i="1" dirty="0"/>
              <a:t>New</a:t>
            </a:r>
            <a:r>
              <a:rPr lang="fr-FR" dirty="0"/>
              <a:t> (pas encore en traitement)</a:t>
            </a:r>
          </a:p>
          <a:p>
            <a:pPr lvl="1"/>
            <a:r>
              <a:rPr lang="fr-FR" i="1" dirty="0"/>
              <a:t>In Process </a:t>
            </a:r>
            <a:r>
              <a:rPr lang="fr-FR" dirty="0"/>
              <a:t>(en cours de traitement)</a:t>
            </a:r>
          </a:p>
          <a:p>
            <a:r>
              <a:rPr lang="fr-FR" dirty="0"/>
              <a:t>Etc.</a:t>
            </a:r>
          </a:p>
          <a:p>
            <a:endParaRPr lang="fr-FR" dirty="0"/>
          </a:p>
        </p:txBody>
      </p:sp>
      <p:sp>
        <p:nvSpPr>
          <p:cNvPr id="4" name="Espace réservé du numéro de diapositive 3">
            <a:extLst>
              <a:ext uri="{FF2B5EF4-FFF2-40B4-BE49-F238E27FC236}">
                <a16:creationId xmlns:a16="http://schemas.microsoft.com/office/drawing/2014/main" id="{5919B82E-A2C1-D413-785E-51C10CC47DD6}"/>
              </a:ext>
            </a:extLst>
          </p:cNvPr>
          <p:cNvSpPr>
            <a:spLocks noGrp="1"/>
          </p:cNvSpPr>
          <p:nvPr>
            <p:ph type="sldNum" sz="quarter" idx="12"/>
          </p:nvPr>
        </p:nvSpPr>
        <p:spPr/>
        <p:txBody>
          <a:bodyPr/>
          <a:lstStyle/>
          <a:p>
            <a:fld id="{19329706-12B3-8F4C-9CA9-063F8C6A2AC6}" type="slidenum">
              <a:rPr lang="fr-FR" smtClean="0"/>
              <a:t>192</a:t>
            </a:fld>
            <a:endParaRPr lang="fr-FR"/>
          </a:p>
        </p:txBody>
      </p:sp>
      <p:pic>
        <p:nvPicPr>
          <p:cNvPr id="5" name="Image 4" descr="Une image contenant texte&#10;&#10;Description générée automatiquement">
            <a:extLst>
              <a:ext uri="{FF2B5EF4-FFF2-40B4-BE49-F238E27FC236}">
                <a16:creationId xmlns:a16="http://schemas.microsoft.com/office/drawing/2014/main" id="{36CBDBD9-26A3-A919-43E6-D1ED0AB4F5FE}"/>
              </a:ext>
            </a:extLst>
          </p:cNvPr>
          <p:cNvPicPr>
            <a:picLocks noChangeAspect="1"/>
          </p:cNvPicPr>
          <p:nvPr/>
        </p:nvPicPr>
        <p:blipFill>
          <a:blip r:embed="rId2"/>
          <a:stretch>
            <a:fillRect/>
          </a:stretch>
        </p:blipFill>
        <p:spPr>
          <a:xfrm>
            <a:off x="1821711" y="1761085"/>
            <a:ext cx="8548577" cy="1331447"/>
          </a:xfrm>
          <a:prstGeom prst="rect">
            <a:avLst/>
          </a:prstGeom>
          <a:ln>
            <a:solidFill>
              <a:schemeClr val="tx1"/>
            </a:solidFill>
          </a:ln>
        </p:spPr>
      </p:pic>
    </p:spTree>
    <p:extLst>
      <p:ext uri="{BB962C8B-B14F-4D97-AF65-F5344CB8AC3E}">
        <p14:creationId xmlns:p14="http://schemas.microsoft.com/office/powerpoint/2010/main" val="184334498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EA75F0-D871-3F22-0C79-69131AB69DE0}"/>
              </a:ext>
            </a:extLst>
          </p:cNvPr>
          <p:cNvSpPr>
            <a:spLocks noGrp="1"/>
          </p:cNvSpPr>
          <p:nvPr>
            <p:ph type="title"/>
          </p:nvPr>
        </p:nvSpPr>
        <p:spPr/>
        <p:txBody>
          <a:bodyPr/>
          <a:lstStyle/>
          <a:p>
            <a:r>
              <a:rPr lang="en-US" i="1" dirty="0"/>
              <a:t>Monitor requests &amp; Item Processes</a:t>
            </a:r>
            <a:endParaRPr lang="fr-FR" dirty="0"/>
          </a:p>
        </p:txBody>
      </p:sp>
      <p:sp>
        <p:nvSpPr>
          <p:cNvPr id="3" name="Espace réservé du contenu 2">
            <a:extLst>
              <a:ext uri="{FF2B5EF4-FFF2-40B4-BE49-F238E27FC236}">
                <a16:creationId xmlns:a16="http://schemas.microsoft.com/office/drawing/2014/main" id="{13F15F2B-7FA1-D5C4-CB03-5B12663495AA}"/>
              </a:ext>
            </a:extLst>
          </p:cNvPr>
          <p:cNvSpPr>
            <a:spLocks noGrp="1"/>
          </p:cNvSpPr>
          <p:nvPr>
            <p:ph idx="1"/>
          </p:nvPr>
        </p:nvSpPr>
        <p:spPr/>
        <p:txBody>
          <a:bodyPr/>
          <a:lstStyle/>
          <a:p>
            <a:r>
              <a:rPr lang="en-US" dirty="0"/>
              <a:t>Les actions </a:t>
            </a:r>
            <a:r>
              <a:rPr lang="en-US" dirty="0" err="1"/>
              <a:t>disponibles</a:t>
            </a:r>
            <a:r>
              <a:rPr lang="en-US" dirty="0"/>
              <a:t> </a:t>
            </a:r>
            <a:r>
              <a:rPr lang="en-US" dirty="0" err="1"/>
              <a:t>varient</a:t>
            </a:r>
            <a:r>
              <a:rPr lang="en-US" dirty="0"/>
              <a:t> </a:t>
            </a:r>
            <a:r>
              <a:rPr lang="en-US" dirty="0" err="1"/>
              <a:t>en</a:t>
            </a:r>
            <a:r>
              <a:rPr lang="en-US" dirty="0"/>
              <a:t> </a:t>
            </a:r>
            <a:r>
              <a:rPr lang="en-US" dirty="0" err="1"/>
              <a:t>fonction</a:t>
            </a:r>
            <a:r>
              <a:rPr lang="en-US" dirty="0"/>
              <a:t> du type de document, du type de la </a:t>
            </a:r>
            <a:r>
              <a:rPr lang="en-US" i="1" dirty="0"/>
              <a:t>Request</a:t>
            </a:r>
            <a:r>
              <a:rPr lang="en-US" dirty="0"/>
              <a:t> </a:t>
            </a:r>
            <a:r>
              <a:rPr lang="en-US" dirty="0" err="1"/>
              <a:t>ou</a:t>
            </a:r>
            <a:r>
              <a:rPr lang="en-US" dirty="0"/>
              <a:t> de son étape de </a:t>
            </a:r>
            <a:r>
              <a:rPr lang="en-US" dirty="0" err="1"/>
              <a:t>traitement</a:t>
            </a:r>
            <a:endParaRPr lang="en-US" dirty="0"/>
          </a:p>
          <a:p>
            <a:endParaRPr lang="en-US" dirty="0"/>
          </a:p>
          <a:p>
            <a:endParaRPr lang="en-US" dirty="0"/>
          </a:p>
          <a:p>
            <a:endParaRPr lang="en-US" dirty="0"/>
          </a:p>
          <a:p>
            <a:endParaRPr lang="en-US" dirty="0"/>
          </a:p>
          <a:p>
            <a:endParaRPr lang="en-US" dirty="0"/>
          </a:p>
          <a:p>
            <a:r>
              <a:rPr lang="en-US" i="1" dirty="0"/>
              <a:t>Edit </a:t>
            </a:r>
            <a:r>
              <a:rPr lang="en-US" dirty="0"/>
              <a:t>: modifier la</a:t>
            </a:r>
            <a:r>
              <a:rPr lang="en-US" i="1" dirty="0"/>
              <a:t> Request </a:t>
            </a:r>
            <a:r>
              <a:rPr lang="en-US" dirty="0"/>
              <a:t>(p. ex. modifier la bibliothèque de destination, </a:t>
            </a:r>
            <a:r>
              <a:rPr lang="en-US" dirty="0" err="1"/>
              <a:t>insérer</a:t>
            </a:r>
            <a:r>
              <a:rPr lang="en-US" dirty="0"/>
              <a:t> </a:t>
            </a:r>
            <a:r>
              <a:rPr lang="en-US" dirty="0" err="1"/>
              <a:t>une</a:t>
            </a:r>
            <a:r>
              <a:rPr lang="en-US" dirty="0"/>
              <a:t> note, …)</a:t>
            </a:r>
          </a:p>
          <a:p>
            <a:r>
              <a:rPr lang="en-US" i="1" dirty="0"/>
              <a:t>View Title in Search </a:t>
            </a:r>
            <a:r>
              <a:rPr lang="en-US" dirty="0"/>
              <a:t>: </a:t>
            </a:r>
            <a:r>
              <a:rPr lang="en-US" dirty="0" err="1"/>
              <a:t>visualiser</a:t>
            </a:r>
            <a:r>
              <a:rPr lang="en-US" dirty="0"/>
              <a:t> la notice du document dans le </a:t>
            </a:r>
            <a:r>
              <a:rPr lang="en-US" i="1" dirty="0"/>
              <a:t>Repository Search</a:t>
            </a:r>
          </a:p>
          <a:p>
            <a:r>
              <a:rPr lang="en-US" i="1" dirty="0"/>
              <a:t>View Audit Trial </a:t>
            </a:r>
            <a:r>
              <a:rPr lang="en-US" dirty="0"/>
              <a:t>: </a:t>
            </a:r>
            <a:r>
              <a:rPr lang="en-US" dirty="0" err="1"/>
              <a:t>visualiser</a:t>
            </a:r>
            <a:r>
              <a:rPr lang="en-US" dirty="0"/>
              <a:t> </a:t>
            </a:r>
            <a:r>
              <a:rPr lang="en-US" dirty="0" err="1"/>
              <a:t>l’historique</a:t>
            </a:r>
            <a:r>
              <a:rPr lang="en-US" dirty="0"/>
              <a:t> de </a:t>
            </a:r>
            <a:r>
              <a:rPr lang="en-US" dirty="0" err="1"/>
              <a:t>traitement</a:t>
            </a:r>
            <a:r>
              <a:rPr lang="en-US" dirty="0"/>
              <a:t> de la </a:t>
            </a:r>
            <a:r>
              <a:rPr lang="en-US" i="1" dirty="0"/>
              <a:t>Request</a:t>
            </a:r>
          </a:p>
          <a:p>
            <a:endParaRPr lang="fr-FR" dirty="0"/>
          </a:p>
        </p:txBody>
      </p:sp>
      <p:sp>
        <p:nvSpPr>
          <p:cNvPr id="4" name="Espace réservé du numéro de diapositive 3">
            <a:extLst>
              <a:ext uri="{FF2B5EF4-FFF2-40B4-BE49-F238E27FC236}">
                <a16:creationId xmlns:a16="http://schemas.microsoft.com/office/drawing/2014/main" id="{9356891B-571C-D9A6-E00F-08BFC25D07DB}"/>
              </a:ext>
            </a:extLst>
          </p:cNvPr>
          <p:cNvSpPr>
            <a:spLocks noGrp="1"/>
          </p:cNvSpPr>
          <p:nvPr>
            <p:ph type="sldNum" sz="quarter" idx="12"/>
          </p:nvPr>
        </p:nvSpPr>
        <p:spPr/>
        <p:txBody>
          <a:bodyPr/>
          <a:lstStyle/>
          <a:p>
            <a:fld id="{19329706-12B3-8F4C-9CA9-063F8C6A2AC6}" type="slidenum">
              <a:rPr lang="fr-FR" smtClean="0"/>
              <a:t>193</a:t>
            </a:fld>
            <a:endParaRPr lang="fr-FR"/>
          </a:p>
        </p:txBody>
      </p:sp>
      <p:pic>
        <p:nvPicPr>
          <p:cNvPr id="5" name="Image 4" descr="Une image contenant texte&#10;&#10;Description générée automatiquement">
            <a:extLst>
              <a:ext uri="{FF2B5EF4-FFF2-40B4-BE49-F238E27FC236}">
                <a16:creationId xmlns:a16="http://schemas.microsoft.com/office/drawing/2014/main" id="{2803FC18-F956-3D96-9196-4669F02A8640}"/>
              </a:ext>
            </a:extLst>
          </p:cNvPr>
          <p:cNvPicPr>
            <a:picLocks noChangeAspect="1"/>
          </p:cNvPicPr>
          <p:nvPr/>
        </p:nvPicPr>
        <p:blipFill>
          <a:blip r:embed="rId2"/>
          <a:stretch>
            <a:fillRect/>
          </a:stretch>
        </p:blipFill>
        <p:spPr>
          <a:xfrm>
            <a:off x="1752600" y="2057867"/>
            <a:ext cx="8686800" cy="1293338"/>
          </a:xfrm>
          <a:prstGeom prst="rect">
            <a:avLst/>
          </a:prstGeom>
          <a:ln>
            <a:solidFill>
              <a:schemeClr val="tx1"/>
            </a:solidFill>
          </a:ln>
        </p:spPr>
      </p:pic>
      <p:sp>
        <p:nvSpPr>
          <p:cNvPr id="6" name="Rectangle à coins arrondis 7">
            <a:extLst>
              <a:ext uri="{FF2B5EF4-FFF2-40B4-BE49-F238E27FC236}">
                <a16:creationId xmlns:a16="http://schemas.microsoft.com/office/drawing/2014/main" id="{D71D8D6A-680B-5310-CF12-1143809DDA69}"/>
              </a:ext>
            </a:extLst>
          </p:cNvPr>
          <p:cNvSpPr/>
          <p:nvPr/>
        </p:nvSpPr>
        <p:spPr>
          <a:xfrm>
            <a:off x="9062486" y="2059163"/>
            <a:ext cx="1419447" cy="1119296"/>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7" name="Image 6">
            <a:extLst>
              <a:ext uri="{FF2B5EF4-FFF2-40B4-BE49-F238E27FC236}">
                <a16:creationId xmlns:a16="http://schemas.microsoft.com/office/drawing/2014/main" id="{B10EF589-480B-A2CC-1188-EF0E2237810D}"/>
              </a:ext>
            </a:extLst>
          </p:cNvPr>
          <p:cNvPicPr>
            <a:picLocks noChangeAspect="1"/>
          </p:cNvPicPr>
          <p:nvPr/>
        </p:nvPicPr>
        <p:blipFill>
          <a:blip r:embed="rId3"/>
          <a:stretch>
            <a:fillRect/>
          </a:stretch>
        </p:blipFill>
        <p:spPr>
          <a:xfrm>
            <a:off x="3997099" y="4932448"/>
            <a:ext cx="4197801" cy="1502555"/>
          </a:xfrm>
          <a:prstGeom prst="rect">
            <a:avLst/>
          </a:prstGeom>
          <a:ln>
            <a:solidFill>
              <a:schemeClr val="tx1"/>
            </a:solidFill>
          </a:ln>
        </p:spPr>
      </p:pic>
    </p:spTree>
    <p:extLst>
      <p:ext uri="{BB962C8B-B14F-4D97-AF65-F5344CB8AC3E}">
        <p14:creationId xmlns:p14="http://schemas.microsoft.com/office/powerpoint/2010/main" val="28329231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6B5195-6CBF-4252-EA7B-A0544E0A7DC8}"/>
              </a:ext>
            </a:extLst>
          </p:cNvPr>
          <p:cNvSpPr>
            <a:spLocks noGrp="1"/>
          </p:cNvSpPr>
          <p:nvPr>
            <p:ph type="title"/>
          </p:nvPr>
        </p:nvSpPr>
        <p:spPr/>
        <p:txBody>
          <a:bodyPr/>
          <a:lstStyle/>
          <a:p>
            <a:r>
              <a:rPr lang="en-US" i="1" dirty="0"/>
              <a:t>Monitor requests &amp; Item Processes </a:t>
            </a:r>
            <a:r>
              <a:rPr lang="en-US" dirty="0"/>
              <a:t>: </a:t>
            </a:r>
            <a:r>
              <a:rPr lang="en-US" dirty="0" err="1"/>
              <a:t>utilité</a:t>
            </a:r>
            <a:endParaRPr lang="fr-FR" dirty="0"/>
          </a:p>
        </p:txBody>
      </p:sp>
      <p:sp>
        <p:nvSpPr>
          <p:cNvPr id="3" name="Espace réservé du contenu 2">
            <a:extLst>
              <a:ext uri="{FF2B5EF4-FFF2-40B4-BE49-F238E27FC236}">
                <a16:creationId xmlns:a16="http://schemas.microsoft.com/office/drawing/2014/main" id="{3B972E61-E1E2-4A62-4F19-80D96777442A}"/>
              </a:ext>
            </a:extLst>
          </p:cNvPr>
          <p:cNvSpPr>
            <a:spLocks noGrp="1"/>
          </p:cNvSpPr>
          <p:nvPr>
            <p:ph idx="1"/>
          </p:nvPr>
        </p:nvSpPr>
        <p:spPr/>
        <p:txBody>
          <a:bodyPr/>
          <a:lstStyle/>
          <a:p>
            <a:r>
              <a:rPr lang="fr-FR" dirty="0"/>
              <a:t>Tous les </a:t>
            </a:r>
            <a:r>
              <a:rPr lang="fr-FR" i="1" dirty="0"/>
              <a:t>items</a:t>
            </a:r>
            <a:r>
              <a:rPr lang="fr-FR" dirty="0"/>
              <a:t> se trouvant dans </a:t>
            </a:r>
            <a:r>
              <a:rPr lang="fr-FR" i="1" dirty="0"/>
              <a:t>Monitor </a:t>
            </a:r>
            <a:r>
              <a:rPr lang="fr-FR" i="1" dirty="0" err="1"/>
              <a:t>requests</a:t>
            </a:r>
            <a:r>
              <a:rPr lang="fr-FR" i="1" dirty="0"/>
              <a:t> &amp; Item </a:t>
            </a:r>
            <a:r>
              <a:rPr lang="fr-FR" i="1" dirty="0" err="1"/>
              <a:t>Processes</a:t>
            </a:r>
            <a:r>
              <a:rPr lang="fr-FR" i="1" dirty="0"/>
              <a:t> </a:t>
            </a:r>
            <a:r>
              <a:rPr lang="fr-FR" dirty="0"/>
              <a:t>sont indisponibles dans Primo. Il est donc indispensable que chaque bibliothèque vérifie régulièrement que ses </a:t>
            </a:r>
            <a:r>
              <a:rPr lang="fr-FR" i="1" dirty="0"/>
              <a:t>items</a:t>
            </a:r>
            <a:r>
              <a:rPr lang="fr-FR" dirty="0"/>
              <a:t> sont bien en traitement :</a:t>
            </a:r>
          </a:p>
          <a:p>
            <a:pPr lvl="1"/>
            <a:r>
              <a:rPr lang="fr-FR" dirty="0"/>
              <a:t>si un dernier </a:t>
            </a:r>
            <a:r>
              <a:rPr lang="fr-FR" i="1" dirty="0"/>
              <a:t>Scan In Items </a:t>
            </a:r>
            <a:r>
              <a:rPr lang="fr-FR" dirty="0"/>
              <a:t>a été oublié, scanner le document pour le rendre à nouveau disponible</a:t>
            </a:r>
          </a:p>
          <a:p>
            <a:pPr lvl="1"/>
            <a:r>
              <a:rPr lang="fr-FR" dirty="0"/>
              <a:t>rappeler à une pickup location de renvoyer un document à la bibliothèque propriétaire si la durée de réservation est dépassée</a:t>
            </a:r>
          </a:p>
          <a:p>
            <a:pPr lvl="1"/>
            <a:r>
              <a:rPr lang="fr-FR" dirty="0"/>
              <a:t>etc.</a:t>
            </a:r>
          </a:p>
          <a:p>
            <a:endParaRPr lang="fr-FR" dirty="0"/>
          </a:p>
          <a:p>
            <a:r>
              <a:rPr lang="fr-FR" dirty="0"/>
              <a:t>Evaluer le travail en attente (catalogage, reliure, numérisation, ...)</a:t>
            </a:r>
          </a:p>
          <a:p>
            <a:endParaRPr lang="fr-FR" dirty="0"/>
          </a:p>
        </p:txBody>
      </p:sp>
      <p:sp>
        <p:nvSpPr>
          <p:cNvPr id="4" name="Espace réservé du numéro de diapositive 3">
            <a:extLst>
              <a:ext uri="{FF2B5EF4-FFF2-40B4-BE49-F238E27FC236}">
                <a16:creationId xmlns:a16="http://schemas.microsoft.com/office/drawing/2014/main" id="{B721A3FD-051A-6641-FB10-86344DE20973}"/>
              </a:ext>
            </a:extLst>
          </p:cNvPr>
          <p:cNvSpPr>
            <a:spLocks noGrp="1"/>
          </p:cNvSpPr>
          <p:nvPr>
            <p:ph type="sldNum" sz="quarter" idx="12"/>
          </p:nvPr>
        </p:nvSpPr>
        <p:spPr/>
        <p:txBody>
          <a:bodyPr/>
          <a:lstStyle/>
          <a:p>
            <a:fld id="{19329706-12B3-8F4C-9CA9-063F8C6A2AC6}" type="slidenum">
              <a:rPr lang="fr-FR" smtClean="0"/>
              <a:t>194</a:t>
            </a:fld>
            <a:endParaRPr lang="fr-FR"/>
          </a:p>
        </p:txBody>
      </p:sp>
    </p:spTree>
    <p:extLst>
      <p:ext uri="{BB962C8B-B14F-4D97-AF65-F5344CB8AC3E}">
        <p14:creationId xmlns:p14="http://schemas.microsoft.com/office/powerpoint/2010/main" val="78076893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54605-B7B4-2936-A4BB-C8D3E64455BD}"/>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33C5AA1-F8F0-E7D4-2A7D-F1B5696702F9}"/>
              </a:ext>
            </a:extLst>
          </p:cNvPr>
          <p:cNvSpPr>
            <a:spLocks noGrp="1"/>
          </p:cNvSpPr>
          <p:nvPr>
            <p:ph type="sldNum" sz="quarter" idx="12"/>
          </p:nvPr>
        </p:nvSpPr>
        <p:spPr/>
        <p:txBody>
          <a:bodyPr/>
          <a:lstStyle/>
          <a:p>
            <a:fld id="{19329706-12B3-8F4C-9CA9-063F8C6A2AC6}" type="slidenum">
              <a:rPr lang="fr-FR" smtClean="0"/>
              <a:t>195</a:t>
            </a:fld>
            <a:endParaRPr lang="fr-FR"/>
          </a:p>
        </p:txBody>
      </p:sp>
      <p:sp>
        <p:nvSpPr>
          <p:cNvPr id="9" name="Google Shape;223;p2">
            <a:extLst>
              <a:ext uri="{FF2B5EF4-FFF2-40B4-BE49-F238E27FC236}">
                <a16:creationId xmlns:a16="http://schemas.microsoft.com/office/drawing/2014/main" id="{D0C967F5-3631-DB9A-DB64-F3BED590C180}"/>
              </a:ext>
            </a:extLst>
          </p:cNvPr>
          <p:cNvSpPr txBox="1">
            <a:spLocks/>
          </p:cNvSpPr>
          <p:nvPr/>
        </p:nvSpPr>
        <p:spPr>
          <a:xfrm>
            <a:off x="6096000" y="3096749"/>
            <a:ext cx="5622328" cy="3504076"/>
          </a:xfrm>
          <a:prstGeom prst="rect">
            <a:avLst/>
          </a:prstGeom>
          <a:noFill/>
          <a:ln>
            <a:noFill/>
          </a:ln>
        </p:spPr>
        <p:txBody>
          <a:bodyPr spcFirstLastPara="1" vert="horz" wrap="square" lIns="91425" tIns="45700" rIns="91425" bIns="45700" rtlCol="0" anchor="ctr" anchorCtr="0">
            <a:noAutofit/>
          </a:bodyPr>
          <a:lstStyle>
            <a:lvl1pPr algn="r" defTabSz="457178" rtl="0" eaLnBrk="1" latinLnBrk="0" hangingPunct="1">
              <a:spcBef>
                <a:spcPct val="0"/>
              </a:spcBef>
              <a:buNone/>
              <a:defRPr sz="4800" b="1" kern="1200">
                <a:solidFill>
                  <a:srgbClr val="00707F"/>
                </a:solidFill>
                <a:latin typeface="Calibri"/>
                <a:ea typeface="+mj-ea"/>
                <a:cs typeface="Calibri"/>
              </a:defRPr>
            </a:lvl1pPr>
          </a:lstStyle>
          <a:p>
            <a:pPr>
              <a:buClr>
                <a:srgbClr val="00707F"/>
              </a:buClr>
              <a:buSzPts val="2800"/>
            </a:pPr>
            <a:r>
              <a:rPr lang="fr-FR" sz="2500" b="0" dirty="0">
                <a:solidFill>
                  <a:schemeClr val="bg1">
                    <a:lumMod val="65000"/>
                  </a:schemeClr>
                </a:solidFill>
              </a:rPr>
              <a:t>Navigation dans Alma</a:t>
            </a:r>
            <a:br>
              <a:rPr lang="fr-FR" sz="2500" dirty="0"/>
            </a:br>
            <a:r>
              <a:rPr lang="fr-FR" sz="2500" b="0" dirty="0">
                <a:solidFill>
                  <a:schemeClr val="bg1">
                    <a:lumMod val="65000"/>
                  </a:schemeClr>
                </a:solidFill>
              </a:rPr>
              <a:t>Notions fondamentales</a:t>
            </a:r>
            <a:br>
              <a:rPr lang="fr-FR" sz="2500" b="0" dirty="0">
                <a:solidFill>
                  <a:schemeClr val="bg1">
                    <a:lumMod val="65000"/>
                  </a:schemeClr>
                </a:solidFill>
              </a:rPr>
            </a:br>
            <a:r>
              <a:rPr lang="fr-FR" sz="2500" b="0" dirty="0">
                <a:solidFill>
                  <a:schemeClr val="bg1">
                    <a:lumMod val="65000"/>
                  </a:schemeClr>
                </a:solidFill>
              </a:rPr>
              <a:t>Fiche d’un lecteur</a:t>
            </a:r>
            <a:br>
              <a:rPr lang="fr-FR" sz="2500" b="0" dirty="0">
                <a:solidFill>
                  <a:schemeClr val="bg1">
                    <a:lumMod val="65000"/>
                  </a:schemeClr>
                </a:solidFill>
              </a:rPr>
            </a:br>
            <a:r>
              <a:rPr lang="fr-FR" sz="2500" b="0" dirty="0">
                <a:solidFill>
                  <a:schemeClr val="bg1">
                    <a:lumMod val="65000"/>
                  </a:schemeClr>
                </a:solidFill>
              </a:rPr>
              <a:t>Prêts</a:t>
            </a:r>
            <a:br>
              <a:rPr lang="fr-FR" sz="2500" b="0" dirty="0">
                <a:solidFill>
                  <a:schemeClr val="bg1">
                    <a:lumMod val="65000"/>
                  </a:schemeClr>
                </a:solidFill>
              </a:rPr>
            </a:br>
            <a:r>
              <a:rPr lang="fr-FR" sz="2500" b="0" dirty="0">
                <a:solidFill>
                  <a:schemeClr val="bg1">
                    <a:lumMod val="65000"/>
                  </a:schemeClr>
                </a:solidFill>
              </a:rPr>
              <a:t>Retours</a:t>
            </a:r>
          </a:p>
          <a:p>
            <a:pPr>
              <a:buClr>
                <a:srgbClr val="00707F"/>
              </a:buClr>
              <a:buSzPts val="2800"/>
            </a:pPr>
            <a:r>
              <a:rPr lang="fr-FR" sz="2500" b="0" dirty="0">
                <a:solidFill>
                  <a:schemeClr val="bg1">
                    <a:lumMod val="65000"/>
                  </a:schemeClr>
                </a:solidFill>
              </a:rPr>
              <a:t>Amendes et frais</a:t>
            </a:r>
          </a:p>
          <a:p>
            <a:pPr>
              <a:buClr>
                <a:srgbClr val="00707F"/>
              </a:buClr>
              <a:buSzPts val="2800"/>
            </a:pPr>
            <a:r>
              <a:rPr lang="fr-FR" sz="2500" b="0" i="1" dirty="0" err="1">
                <a:solidFill>
                  <a:schemeClr val="bg1">
                    <a:lumMod val="65000"/>
                  </a:schemeClr>
                </a:solidFill>
              </a:rPr>
              <a:t>Requests</a:t>
            </a:r>
            <a:br>
              <a:rPr lang="fr-FR" sz="2500" dirty="0"/>
            </a:br>
            <a:r>
              <a:rPr lang="fr-FR" sz="2500" dirty="0"/>
              <a:t>Personnalisation de l’affichage</a:t>
            </a:r>
          </a:p>
          <a:p>
            <a:pPr>
              <a:buClr>
                <a:srgbClr val="00707F"/>
              </a:buClr>
              <a:buSzPts val="2800"/>
            </a:pPr>
            <a:r>
              <a:rPr lang="fr-FR" sz="2500" b="0" dirty="0">
                <a:solidFill>
                  <a:schemeClr val="bg1">
                    <a:lumMod val="65000"/>
                  </a:schemeClr>
                </a:solidFill>
              </a:rPr>
              <a:t>Outils supplémentaires</a:t>
            </a:r>
            <a:endParaRPr lang="fr-FR" sz="2500" dirty="0"/>
          </a:p>
        </p:txBody>
      </p:sp>
      <p:pic>
        <p:nvPicPr>
          <p:cNvPr id="12" name="Graphique 11" descr="Flèche : courbe légère avec un remplissage uni">
            <a:extLst>
              <a:ext uri="{FF2B5EF4-FFF2-40B4-BE49-F238E27FC236}">
                <a16:creationId xmlns:a16="http://schemas.microsoft.com/office/drawing/2014/main" id="{23B9F71B-3ACD-A2D9-8049-779409EC649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156021" y="5791200"/>
            <a:ext cx="426308" cy="426308"/>
          </a:xfrm>
          <a:prstGeom prst="rect">
            <a:avLst/>
          </a:prstGeom>
        </p:spPr>
      </p:pic>
    </p:spTree>
    <p:extLst>
      <p:ext uri="{BB962C8B-B14F-4D97-AF65-F5344CB8AC3E}">
        <p14:creationId xmlns:p14="http://schemas.microsoft.com/office/powerpoint/2010/main" val="331613830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3556DC-66D4-4F95-2E32-10C60C26D0FA}"/>
              </a:ext>
            </a:extLst>
          </p:cNvPr>
          <p:cNvSpPr>
            <a:spLocks noGrp="1"/>
          </p:cNvSpPr>
          <p:nvPr>
            <p:ph type="title"/>
          </p:nvPr>
        </p:nvSpPr>
        <p:spPr/>
        <p:txBody>
          <a:bodyPr/>
          <a:lstStyle/>
          <a:p>
            <a:r>
              <a:rPr lang="fr-FR" sz="2800"/>
              <a:t>Deux</a:t>
            </a:r>
            <a:r>
              <a:rPr lang="fr-FR" sz="2800">
                <a:latin typeface="Calibri" panose="020F0502020204030204" pitchFamily="34" charset="0"/>
                <a:ea typeface="Source Sans Pro" panose="020B0503030403020204" pitchFamily="34" charset="0"/>
              </a:rPr>
              <a:t> types de vue de la page </a:t>
            </a:r>
            <a:r>
              <a:rPr lang="fr-FR" sz="2800" i="1">
                <a:latin typeface="Calibri" panose="020F0502020204030204" pitchFamily="34" charset="0"/>
                <a:ea typeface="Source Sans Pro" panose="020B0503030403020204" pitchFamily="34" charset="0"/>
              </a:rPr>
              <a:t>Manage Patron Services</a:t>
            </a:r>
            <a:endParaRPr lang="fr-FR"/>
          </a:p>
        </p:txBody>
      </p:sp>
      <p:sp>
        <p:nvSpPr>
          <p:cNvPr id="3" name="Espace réservé du contenu 2">
            <a:extLst>
              <a:ext uri="{FF2B5EF4-FFF2-40B4-BE49-F238E27FC236}">
                <a16:creationId xmlns:a16="http://schemas.microsoft.com/office/drawing/2014/main" id="{058C8861-85D3-A0D2-F699-1859AB614976}"/>
              </a:ext>
            </a:extLst>
          </p:cNvPr>
          <p:cNvSpPr>
            <a:spLocks noGrp="1"/>
          </p:cNvSpPr>
          <p:nvPr>
            <p:ph idx="1"/>
          </p:nvPr>
        </p:nvSpPr>
        <p:spPr/>
        <p:txBody>
          <a:bodyPr/>
          <a:lstStyle/>
          <a:p>
            <a:r>
              <a:rPr lang="fr-FR"/>
              <a:t>La vue par notice</a:t>
            </a:r>
          </a:p>
          <a:p>
            <a:endParaRPr lang="fr-FR"/>
          </a:p>
          <a:p>
            <a:endParaRPr lang="fr-FR"/>
          </a:p>
          <a:p>
            <a:pPr marL="0" indent="0">
              <a:buNone/>
            </a:pPr>
            <a:endParaRPr lang="fr-FR"/>
          </a:p>
          <a:p>
            <a:endParaRPr lang="fr-FR"/>
          </a:p>
          <a:p>
            <a:endParaRPr lang="fr-FR"/>
          </a:p>
          <a:p>
            <a:endParaRPr lang="fr-FR"/>
          </a:p>
          <a:p>
            <a:r>
              <a:rPr lang="fr-FR"/>
              <a:t>La vue tableau</a:t>
            </a:r>
          </a:p>
          <a:p>
            <a:endParaRPr lang="fr-FR"/>
          </a:p>
          <a:p>
            <a:pPr marL="0" indent="0">
              <a:buNone/>
            </a:pPr>
            <a:endParaRPr lang="fr-FR"/>
          </a:p>
        </p:txBody>
      </p:sp>
      <p:sp>
        <p:nvSpPr>
          <p:cNvPr id="4" name="Espace réservé du numéro de diapositive 3">
            <a:extLst>
              <a:ext uri="{FF2B5EF4-FFF2-40B4-BE49-F238E27FC236}">
                <a16:creationId xmlns:a16="http://schemas.microsoft.com/office/drawing/2014/main" id="{62EC16D5-D784-19F2-BC1D-704830FE1204}"/>
              </a:ext>
            </a:extLst>
          </p:cNvPr>
          <p:cNvSpPr>
            <a:spLocks noGrp="1"/>
          </p:cNvSpPr>
          <p:nvPr>
            <p:ph type="sldNum" sz="quarter" idx="12"/>
          </p:nvPr>
        </p:nvSpPr>
        <p:spPr/>
        <p:txBody>
          <a:bodyPr/>
          <a:lstStyle/>
          <a:p>
            <a:fld id="{19329706-12B3-8F4C-9CA9-063F8C6A2AC6}" type="slidenum">
              <a:rPr lang="fr-FR" smtClean="0"/>
              <a:pPr/>
              <a:t>196</a:t>
            </a:fld>
            <a:endParaRPr lang="fr-FR"/>
          </a:p>
        </p:txBody>
      </p:sp>
      <p:pic>
        <p:nvPicPr>
          <p:cNvPr id="18" name="Image 17">
            <a:extLst>
              <a:ext uri="{FF2B5EF4-FFF2-40B4-BE49-F238E27FC236}">
                <a16:creationId xmlns:a16="http://schemas.microsoft.com/office/drawing/2014/main" id="{3B194E5C-5B7D-3A77-991C-51CB7908E632}"/>
              </a:ext>
            </a:extLst>
          </p:cNvPr>
          <p:cNvPicPr>
            <a:picLocks noChangeAspect="1"/>
          </p:cNvPicPr>
          <p:nvPr/>
        </p:nvPicPr>
        <p:blipFill>
          <a:blip r:embed="rId2"/>
          <a:stretch>
            <a:fillRect/>
          </a:stretch>
        </p:blipFill>
        <p:spPr>
          <a:xfrm>
            <a:off x="2376055" y="1547901"/>
            <a:ext cx="7439891" cy="2230450"/>
          </a:xfrm>
          <a:prstGeom prst="rect">
            <a:avLst/>
          </a:prstGeom>
          <a:ln>
            <a:solidFill>
              <a:schemeClr val="tx1"/>
            </a:solidFill>
          </a:ln>
        </p:spPr>
      </p:pic>
      <p:pic>
        <p:nvPicPr>
          <p:cNvPr id="22" name="Image 21">
            <a:extLst>
              <a:ext uri="{FF2B5EF4-FFF2-40B4-BE49-F238E27FC236}">
                <a16:creationId xmlns:a16="http://schemas.microsoft.com/office/drawing/2014/main" id="{37E34970-F209-DEC7-286D-F1E3DBDB6975}"/>
              </a:ext>
            </a:extLst>
          </p:cNvPr>
          <p:cNvPicPr>
            <a:picLocks noChangeAspect="1"/>
          </p:cNvPicPr>
          <p:nvPr/>
        </p:nvPicPr>
        <p:blipFill>
          <a:blip r:embed="rId3"/>
          <a:stretch>
            <a:fillRect/>
          </a:stretch>
        </p:blipFill>
        <p:spPr>
          <a:xfrm>
            <a:off x="2376055" y="4164580"/>
            <a:ext cx="7439891" cy="2134395"/>
          </a:xfrm>
          <a:prstGeom prst="rect">
            <a:avLst/>
          </a:prstGeom>
          <a:ln>
            <a:solidFill>
              <a:schemeClr val="tx1"/>
            </a:solidFill>
          </a:ln>
        </p:spPr>
      </p:pic>
    </p:spTree>
    <p:extLst>
      <p:ext uri="{BB962C8B-B14F-4D97-AF65-F5344CB8AC3E}">
        <p14:creationId xmlns:p14="http://schemas.microsoft.com/office/powerpoint/2010/main" val="95928156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3556DC-66D4-4F95-2E32-10C60C26D0FA}"/>
              </a:ext>
            </a:extLst>
          </p:cNvPr>
          <p:cNvSpPr>
            <a:spLocks noGrp="1"/>
          </p:cNvSpPr>
          <p:nvPr>
            <p:ph type="title"/>
          </p:nvPr>
        </p:nvSpPr>
        <p:spPr/>
        <p:txBody>
          <a:bodyPr/>
          <a:lstStyle/>
          <a:p>
            <a:r>
              <a:rPr lang="fr-FR" sz="2800"/>
              <a:t>Deux</a:t>
            </a:r>
            <a:r>
              <a:rPr lang="fr-FR" sz="2800">
                <a:latin typeface="Calibri" panose="020F0502020204030204" pitchFamily="34" charset="0"/>
                <a:ea typeface="Source Sans Pro" panose="020B0503030403020204" pitchFamily="34" charset="0"/>
              </a:rPr>
              <a:t> types de vue de la page </a:t>
            </a:r>
            <a:r>
              <a:rPr lang="fr-FR" sz="2800" i="1">
                <a:latin typeface="Calibri" panose="020F0502020204030204" pitchFamily="34" charset="0"/>
                <a:ea typeface="Source Sans Pro" panose="020B0503030403020204" pitchFamily="34" charset="0"/>
              </a:rPr>
              <a:t>Manage Patron Services</a:t>
            </a:r>
            <a:endParaRPr lang="fr-FR"/>
          </a:p>
        </p:txBody>
      </p:sp>
      <p:sp>
        <p:nvSpPr>
          <p:cNvPr id="3" name="Espace réservé du contenu 2">
            <a:extLst>
              <a:ext uri="{FF2B5EF4-FFF2-40B4-BE49-F238E27FC236}">
                <a16:creationId xmlns:a16="http://schemas.microsoft.com/office/drawing/2014/main" id="{058C8861-85D3-A0D2-F699-1859AB614976}"/>
              </a:ext>
            </a:extLst>
          </p:cNvPr>
          <p:cNvSpPr>
            <a:spLocks noGrp="1"/>
          </p:cNvSpPr>
          <p:nvPr>
            <p:ph idx="1"/>
          </p:nvPr>
        </p:nvSpPr>
        <p:spPr/>
        <p:txBody>
          <a:bodyPr/>
          <a:lstStyle/>
          <a:p>
            <a:pPr marL="0" indent="0">
              <a:buNone/>
            </a:pPr>
            <a:r>
              <a:rPr lang="fr-FR"/>
              <a:t>On passe d’une vue à l’autre en cliquant sur les icônes : </a:t>
            </a:r>
          </a:p>
        </p:txBody>
      </p:sp>
      <p:sp>
        <p:nvSpPr>
          <p:cNvPr id="4" name="Espace réservé du numéro de diapositive 3">
            <a:extLst>
              <a:ext uri="{FF2B5EF4-FFF2-40B4-BE49-F238E27FC236}">
                <a16:creationId xmlns:a16="http://schemas.microsoft.com/office/drawing/2014/main" id="{62EC16D5-D784-19F2-BC1D-704830FE1204}"/>
              </a:ext>
            </a:extLst>
          </p:cNvPr>
          <p:cNvSpPr>
            <a:spLocks noGrp="1"/>
          </p:cNvSpPr>
          <p:nvPr>
            <p:ph type="sldNum" sz="quarter" idx="12"/>
          </p:nvPr>
        </p:nvSpPr>
        <p:spPr/>
        <p:txBody>
          <a:bodyPr/>
          <a:lstStyle/>
          <a:p>
            <a:fld id="{19329706-12B3-8F4C-9CA9-063F8C6A2AC6}" type="slidenum">
              <a:rPr lang="fr-FR" smtClean="0"/>
              <a:pPr/>
              <a:t>197</a:t>
            </a:fld>
            <a:endParaRPr lang="fr-FR"/>
          </a:p>
        </p:txBody>
      </p:sp>
      <p:pic>
        <p:nvPicPr>
          <p:cNvPr id="8" name="Image 7">
            <a:extLst>
              <a:ext uri="{FF2B5EF4-FFF2-40B4-BE49-F238E27FC236}">
                <a16:creationId xmlns:a16="http://schemas.microsoft.com/office/drawing/2014/main" id="{4F59F0C5-915F-2507-F4F8-05605C777ABB}"/>
              </a:ext>
            </a:extLst>
          </p:cNvPr>
          <p:cNvPicPr>
            <a:picLocks noChangeAspect="1"/>
          </p:cNvPicPr>
          <p:nvPr/>
        </p:nvPicPr>
        <p:blipFill>
          <a:blip r:embed="rId2"/>
          <a:stretch>
            <a:fillRect/>
          </a:stretch>
        </p:blipFill>
        <p:spPr>
          <a:xfrm>
            <a:off x="7034335" y="1260532"/>
            <a:ext cx="333422" cy="300080"/>
          </a:xfrm>
          <a:prstGeom prst="rect">
            <a:avLst/>
          </a:prstGeom>
          <a:ln>
            <a:solidFill>
              <a:schemeClr val="tx1"/>
            </a:solidFill>
          </a:ln>
        </p:spPr>
      </p:pic>
      <p:pic>
        <p:nvPicPr>
          <p:cNvPr id="11" name="Image 10">
            <a:extLst>
              <a:ext uri="{FF2B5EF4-FFF2-40B4-BE49-F238E27FC236}">
                <a16:creationId xmlns:a16="http://schemas.microsoft.com/office/drawing/2014/main" id="{AC544F20-E497-0DD5-57A6-0AADF81335BC}"/>
              </a:ext>
            </a:extLst>
          </p:cNvPr>
          <p:cNvPicPr>
            <a:picLocks noChangeAspect="1"/>
          </p:cNvPicPr>
          <p:nvPr/>
        </p:nvPicPr>
        <p:blipFill>
          <a:blip r:embed="rId3"/>
          <a:stretch>
            <a:fillRect/>
          </a:stretch>
        </p:blipFill>
        <p:spPr>
          <a:xfrm>
            <a:off x="6440736" y="1260532"/>
            <a:ext cx="390580" cy="295316"/>
          </a:xfrm>
          <a:prstGeom prst="rect">
            <a:avLst/>
          </a:prstGeom>
          <a:ln>
            <a:solidFill>
              <a:schemeClr val="tx1"/>
            </a:solidFill>
          </a:ln>
        </p:spPr>
      </p:pic>
      <p:pic>
        <p:nvPicPr>
          <p:cNvPr id="13" name="Image 12">
            <a:extLst>
              <a:ext uri="{FF2B5EF4-FFF2-40B4-BE49-F238E27FC236}">
                <a16:creationId xmlns:a16="http://schemas.microsoft.com/office/drawing/2014/main" id="{207BACB5-5E6F-7F91-177E-A316D938A20C}"/>
              </a:ext>
            </a:extLst>
          </p:cNvPr>
          <p:cNvPicPr>
            <a:picLocks noChangeAspect="1"/>
          </p:cNvPicPr>
          <p:nvPr/>
        </p:nvPicPr>
        <p:blipFill>
          <a:blip r:embed="rId4"/>
          <a:stretch>
            <a:fillRect/>
          </a:stretch>
        </p:blipFill>
        <p:spPr>
          <a:xfrm>
            <a:off x="1840923" y="1913164"/>
            <a:ext cx="8510155" cy="3401756"/>
          </a:xfrm>
          <a:prstGeom prst="rect">
            <a:avLst/>
          </a:prstGeom>
          <a:ln>
            <a:solidFill>
              <a:schemeClr val="tx1"/>
            </a:solidFill>
          </a:ln>
        </p:spPr>
      </p:pic>
      <p:sp>
        <p:nvSpPr>
          <p:cNvPr id="16" name="Rectangle : coins arrondis 15">
            <a:extLst>
              <a:ext uri="{FF2B5EF4-FFF2-40B4-BE49-F238E27FC236}">
                <a16:creationId xmlns:a16="http://schemas.microsoft.com/office/drawing/2014/main" id="{2F790D23-949B-C64E-ABD6-37F1256090D3}"/>
              </a:ext>
            </a:extLst>
          </p:cNvPr>
          <p:cNvSpPr/>
          <p:nvPr/>
        </p:nvSpPr>
        <p:spPr>
          <a:xfrm>
            <a:off x="9746674" y="2528813"/>
            <a:ext cx="258172" cy="152400"/>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0022897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ED77D2-9495-98E3-92C0-FA17333C7EAC}"/>
              </a:ext>
            </a:extLst>
          </p:cNvPr>
          <p:cNvSpPr>
            <a:spLocks noGrp="1"/>
          </p:cNvSpPr>
          <p:nvPr>
            <p:ph type="title"/>
          </p:nvPr>
        </p:nvSpPr>
        <p:spPr/>
        <p:txBody>
          <a:bodyPr/>
          <a:lstStyle/>
          <a:p>
            <a:r>
              <a:rPr lang="fr-FR"/>
              <a:t>Deux types d’affichage par vue</a:t>
            </a:r>
          </a:p>
        </p:txBody>
      </p:sp>
      <p:sp>
        <p:nvSpPr>
          <p:cNvPr id="3" name="Espace réservé du contenu 2">
            <a:extLst>
              <a:ext uri="{FF2B5EF4-FFF2-40B4-BE49-F238E27FC236}">
                <a16:creationId xmlns:a16="http://schemas.microsoft.com/office/drawing/2014/main" id="{4AA71500-6D67-CCC0-9C80-D4AA48C45C80}"/>
              </a:ext>
            </a:extLst>
          </p:cNvPr>
          <p:cNvSpPr>
            <a:spLocks noGrp="1"/>
          </p:cNvSpPr>
          <p:nvPr>
            <p:ph idx="1"/>
          </p:nvPr>
        </p:nvSpPr>
        <p:spPr/>
        <p:txBody>
          <a:bodyPr/>
          <a:lstStyle/>
          <a:p>
            <a:r>
              <a:rPr lang="fr-FR"/>
              <a:t>Vue par notice</a:t>
            </a:r>
          </a:p>
          <a:p>
            <a:pPr lvl="1"/>
            <a:r>
              <a:rPr lang="fr-FR"/>
              <a:t>Affichage liste</a:t>
            </a:r>
          </a:p>
          <a:p>
            <a:pPr lvl="1"/>
            <a:endParaRPr lang="fr-FR"/>
          </a:p>
          <a:p>
            <a:pPr lvl="1"/>
            <a:endParaRPr lang="fr-FR"/>
          </a:p>
          <a:p>
            <a:pPr lvl="1"/>
            <a:endParaRPr lang="fr-FR"/>
          </a:p>
          <a:p>
            <a:pPr lvl="1"/>
            <a:endParaRPr lang="fr-FR"/>
          </a:p>
          <a:p>
            <a:pPr marL="457200" lvl="1" indent="0">
              <a:buNone/>
            </a:pPr>
            <a:endParaRPr lang="fr-FR"/>
          </a:p>
          <a:p>
            <a:pPr lvl="1"/>
            <a:r>
              <a:rPr lang="fr-FR"/>
              <a:t>Affichage scindé</a:t>
            </a:r>
          </a:p>
          <a:p>
            <a:pPr lvl="1"/>
            <a:endParaRPr lang="fr-FR"/>
          </a:p>
        </p:txBody>
      </p:sp>
      <p:sp>
        <p:nvSpPr>
          <p:cNvPr id="4" name="Espace réservé du numéro de diapositive 3">
            <a:extLst>
              <a:ext uri="{FF2B5EF4-FFF2-40B4-BE49-F238E27FC236}">
                <a16:creationId xmlns:a16="http://schemas.microsoft.com/office/drawing/2014/main" id="{9BB72900-2E92-4D7B-FF6E-FB34625946F8}"/>
              </a:ext>
            </a:extLst>
          </p:cNvPr>
          <p:cNvSpPr>
            <a:spLocks noGrp="1"/>
          </p:cNvSpPr>
          <p:nvPr>
            <p:ph type="sldNum" sz="quarter" idx="12"/>
          </p:nvPr>
        </p:nvSpPr>
        <p:spPr/>
        <p:txBody>
          <a:bodyPr/>
          <a:lstStyle/>
          <a:p>
            <a:fld id="{19329706-12B3-8F4C-9CA9-063F8C6A2AC6}" type="slidenum">
              <a:rPr lang="fr-FR" smtClean="0"/>
              <a:pPr/>
              <a:t>198</a:t>
            </a:fld>
            <a:endParaRPr lang="fr-FR"/>
          </a:p>
        </p:txBody>
      </p:sp>
      <p:pic>
        <p:nvPicPr>
          <p:cNvPr id="9" name="Image 8">
            <a:extLst>
              <a:ext uri="{FF2B5EF4-FFF2-40B4-BE49-F238E27FC236}">
                <a16:creationId xmlns:a16="http://schemas.microsoft.com/office/drawing/2014/main" id="{5F054173-A016-9004-9FA1-72D4C44EC4D9}"/>
              </a:ext>
            </a:extLst>
          </p:cNvPr>
          <p:cNvPicPr>
            <a:picLocks noChangeAspect="1"/>
          </p:cNvPicPr>
          <p:nvPr/>
        </p:nvPicPr>
        <p:blipFill>
          <a:blip r:embed="rId2"/>
          <a:stretch>
            <a:fillRect/>
          </a:stretch>
        </p:blipFill>
        <p:spPr>
          <a:xfrm>
            <a:off x="3493077" y="4000729"/>
            <a:ext cx="5205846" cy="2508369"/>
          </a:xfrm>
          <a:prstGeom prst="rect">
            <a:avLst/>
          </a:prstGeom>
          <a:ln>
            <a:solidFill>
              <a:schemeClr val="tx1"/>
            </a:solidFill>
          </a:ln>
        </p:spPr>
      </p:pic>
      <p:pic>
        <p:nvPicPr>
          <p:cNvPr id="11" name="Image 10">
            <a:extLst>
              <a:ext uri="{FF2B5EF4-FFF2-40B4-BE49-F238E27FC236}">
                <a16:creationId xmlns:a16="http://schemas.microsoft.com/office/drawing/2014/main" id="{42F54814-0594-1146-A339-2BCEF1FE8443}"/>
              </a:ext>
            </a:extLst>
          </p:cNvPr>
          <p:cNvPicPr>
            <a:picLocks noChangeAspect="1"/>
          </p:cNvPicPr>
          <p:nvPr/>
        </p:nvPicPr>
        <p:blipFill>
          <a:blip r:embed="rId3"/>
          <a:stretch>
            <a:fillRect/>
          </a:stretch>
        </p:blipFill>
        <p:spPr>
          <a:xfrm>
            <a:off x="2671330" y="1916309"/>
            <a:ext cx="6849341" cy="1603634"/>
          </a:xfrm>
          <a:prstGeom prst="rect">
            <a:avLst/>
          </a:prstGeom>
          <a:ln>
            <a:solidFill>
              <a:schemeClr val="tx1"/>
            </a:solidFill>
          </a:ln>
        </p:spPr>
      </p:pic>
    </p:spTree>
    <p:extLst>
      <p:ext uri="{BB962C8B-B14F-4D97-AF65-F5344CB8AC3E}">
        <p14:creationId xmlns:p14="http://schemas.microsoft.com/office/powerpoint/2010/main" val="249967309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ED77D2-9495-98E3-92C0-FA17333C7EAC}"/>
              </a:ext>
            </a:extLst>
          </p:cNvPr>
          <p:cNvSpPr>
            <a:spLocks noGrp="1"/>
          </p:cNvSpPr>
          <p:nvPr>
            <p:ph type="title"/>
          </p:nvPr>
        </p:nvSpPr>
        <p:spPr/>
        <p:txBody>
          <a:bodyPr/>
          <a:lstStyle/>
          <a:p>
            <a:r>
              <a:rPr lang="fr-FR"/>
              <a:t>Deux types d’affichage par vue</a:t>
            </a:r>
          </a:p>
        </p:txBody>
      </p:sp>
      <p:sp>
        <p:nvSpPr>
          <p:cNvPr id="3" name="Espace réservé du contenu 2">
            <a:extLst>
              <a:ext uri="{FF2B5EF4-FFF2-40B4-BE49-F238E27FC236}">
                <a16:creationId xmlns:a16="http://schemas.microsoft.com/office/drawing/2014/main" id="{4AA71500-6D67-CCC0-9C80-D4AA48C45C80}"/>
              </a:ext>
            </a:extLst>
          </p:cNvPr>
          <p:cNvSpPr>
            <a:spLocks noGrp="1"/>
          </p:cNvSpPr>
          <p:nvPr>
            <p:ph idx="1"/>
          </p:nvPr>
        </p:nvSpPr>
        <p:spPr/>
        <p:txBody>
          <a:bodyPr/>
          <a:lstStyle/>
          <a:p>
            <a:r>
              <a:rPr lang="fr-FR"/>
              <a:t>Vue tableau</a:t>
            </a:r>
          </a:p>
          <a:p>
            <a:pPr lvl="1"/>
            <a:r>
              <a:rPr lang="fr-FR"/>
              <a:t>Affichage liste</a:t>
            </a:r>
          </a:p>
          <a:p>
            <a:pPr marL="457200" lvl="1" indent="0">
              <a:buNone/>
            </a:pPr>
            <a:endParaRPr lang="fr-FR"/>
          </a:p>
          <a:p>
            <a:pPr lvl="1"/>
            <a:endParaRPr lang="fr-FR"/>
          </a:p>
          <a:p>
            <a:pPr lvl="1"/>
            <a:endParaRPr lang="fr-FR"/>
          </a:p>
          <a:p>
            <a:pPr marL="457200" lvl="1" indent="0">
              <a:buNone/>
            </a:pPr>
            <a:endParaRPr lang="fr-FR"/>
          </a:p>
          <a:p>
            <a:pPr marL="457200" lvl="1" indent="0">
              <a:buNone/>
            </a:pPr>
            <a:endParaRPr lang="fr-FR"/>
          </a:p>
          <a:p>
            <a:pPr lvl="1"/>
            <a:r>
              <a:rPr lang="fr-FR"/>
              <a:t>Affichage scindé</a:t>
            </a:r>
          </a:p>
          <a:p>
            <a:pPr lvl="1"/>
            <a:endParaRPr lang="fr-FR"/>
          </a:p>
        </p:txBody>
      </p:sp>
      <p:sp>
        <p:nvSpPr>
          <p:cNvPr id="4" name="Espace réservé du numéro de diapositive 3">
            <a:extLst>
              <a:ext uri="{FF2B5EF4-FFF2-40B4-BE49-F238E27FC236}">
                <a16:creationId xmlns:a16="http://schemas.microsoft.com/office/drawing/2014/main" id="{9BB72900-2E92-4D7B-FF6E-FB34625946F8}"/>
              </a:ext>
            </a:extLst>
          </p:cNvPr>
          <p:cNvSpPr>
            <a:spLocks noGrp="1"/>
          </p:cNvSpPr>
          <p:nvPr>
            <p:ph type="sldNum" sz="quarter" idx="12"/>
          </p:nvPr>
        </p:nvSpPr>
        <p:spPr/>
        <p:txBody>
          <a:bodyPr/>
          <a:lstStyle/>
          <a:p>
            <a:fld id="{19329706-12B3-8F4C-9CA9-063F8C6A2AC6}" type="slidenum">
              <a:rPr lang="fr-FR" smtClean="0"/>
              <a:pPr/>
              <a:t>199</a:t>
            </a:fld>
            <a:endParaRPr lang="fr-FR"/>
          </a:p>
        </p:txBody>
      </p:sp>
      <p:pic>
        <p:nvPicPr>
          <p:cNvPr id="6" name="Image 5">
            <a:extLst>
              <a:ext uri="{FF2B5EF4-FFF2-40B4-BE49-F238E27FC236}">
                <a16:creationId xmlns:a16="http://schemas.microsoft.com/office/drawing/2014/main" id="{2F60FAEE-D6A3-963B-F393-09C04ADDA70F}"/>
              </a:ext>
            </a:extLst>
          </p:cNvPr>
          <p:cNvPicPr>
            <a:picLocks noChangeAspect="1"/>
          </p:cNvPicPr>
          <p:nvPr/>
        </p:nvPicPr>
        <p:blipFill>
          <a:blip r:embed="rId2"/>
          <a:stretch>
            <a:fillRect/>
          </a:stretch>
        </p:blipFill>
        <p:spPr>
          <a:xfrm>
            <a:off x="3194339" y="1888685"/>
            <a:ext cx="5803323" cy="1600370"/>
          </a:xfrm>
          <a:prstGeom prst="rect">
            <a:avLst/>
          </a:prstGeom>
          <a:ln>
            <a:solidFill>
              <a:schemeClr val="tx1"/>
            </a:solidFill>
          </a:ln>
        </p:spPr>
      </p:pic>
      <p:pic>
        <p:nvPicPr>
          <p:cNvPr id="8" name="Image 7">
            <a:extLst>
              <a:ext uri="{FF2B5EF4-FFF2-40B4-BE49-F238E27FC236}">
                <a16:creationId xmlns:a16="http://schemas.microsoft.com/office/drawing/2014/main" id="{D74A8831-8611-65CA-846F-CB449E2041CF}"/>
              </a:ext>
            </a:extLst>
          </p:cNvPr>
          <p:cNvPicPr>
            <a:picLocks noChangeAspect="1"/>
          </p:cNvPicPr>
          <p:nvPr/>
        </p:nvPicPr>
        <p:blipFill>
          <a:blip r:embed="rId3"/>
          <a:stretch>
            <a:fillRect/>
          </a:stretch>
        </p:blipFill>
        <p:spPr>
          <a:xfrm>
            <a:off x="3263067" y="3943997"/>
            <a:ext cx="5665866" cy="2429317"/>
          </a:xfrm>
          <a:prstGeom prst="rect">
            <a:avLst/>
          </a:prstGeom>
          <a:ln>
            <a:solidFill>
              <a:schemeClr val="tx1"/>
            </a:solidFill>
          </a:ln>
        </p:spPr>
      </p:pic>
    </p:spTree>
    <p:extLst>
      <p:ext uri="{BB962C8B-B14F-4D97-AF65-F5344CB8AC3E}">
        <p14:creationId xmlns:p14="http://schemas.microsoft.com/office/powerpoint/2010/main" val="1310153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C00E777-B2F0-42AB-0D32-29D54EA7A097}"/>
              </a:ext>
            </a:extLst>
          </p:cNvPr>
          <p:cNvSpPr>
            <a:spLocks noGrp="1"/>
          </p:cNvSpPr>
          <p:nvPr>
            <p:ph type="sldNum" sz="quarter" idx="12"/>
          </p:nvPr>
        </p:nvSpPr>
        <p:spPr/>
        <p:txBody>
          <a:bodyPr/>
          <a:lstStyle/>
          <a:p>
            <a:fld id="{19329706-12B3-8F4C-9CA9-063F8C6A2AC6}" type="slidenum">
              <a:rPr lang="fr-FR" smtClean="0"/>
              <a:t>2</a:t>
            </a:fld>
            <a:endParaRPr lang="fr-FR"/>
          </a:p>
        </p:txBody>
      </p:sp>
      <p:sp>
        <p:nvSpPr>
          <p:cNvPr id="9" name="Google Shape;223;p2">
            <a:extLst>
              <a:ext uri="{FF2B5EF4-FFF2-40B4-BE49-F238E27FC236}">
                <a16:creationId xmlns:a16="http://schemas.microsoft.com/office/drawing/2014/main" id="{87301957-B61B-84C6-83C2-B14CD1AE1DF0}"/>
              </a:ext>
            </a:extLst>
          </p:cNvPr>
          <p:cNvSpPr txBox="1">
            <a:spLocks/>
          </p:cNvSpPr>
          <p:nvPr/>
        </p:nvSpPr>
        <p:spPr>
          <a:xfrm>
            <a:off x="6096000" y="3096749"/>
            <a:ext cx="5622328" cy="3504076"/>
          </a:xfrm>
          <a:prstGeom prst="rect">
            <a:avLst/>
          </a:prstGeom>
          <a:noFill/>
          <a:ln>
            <a:noFill/>
          </a:ln>
        </p:spPr>
        <p:txBody>
          <a:bodyPr spcFirstLastPara="1" vert="horz" wrap="square" lIns="91425" tIns="45700" rIns="91425" bIns="45700" rtlCol="0" anchor="ctr" anchorCtr="0">
            <a:noAutofit/>
          </a:bodyPr>
          <a:lstStyle>
            <a:lvl1pPr algn="r" defTabSz="457178" rtl="0" eaLnBrk="1" latinLnBrk="0" hangingPunct="1">
              <a:spcBef>
                <a:spcPct val="0"/>
              </a:spcBef>
              <a:buNone/>
              <a:defRPr sz="4800" b="1" kern="1200">
                <a:solidFill>
                  <a:srgbClr val="00707F"/>
                </a:solidFill>
                <a:latin typeface="Calibri"/>
                <a:ea typeface="+mj-ea"/>
                <a:cs typeface="Calibri"/>
              </a:defRPr>
            </a:lvl1pPr>
          </a:lstStyle>
          <a:p>
            <a:pPr>
              <a:buClr>
                <a:srgbClr val="00707F"/>
              </a:buClr>
              <a:buSzPts val="2800"/>
            </a:pPr>
            <a:r>
              <a:rPr lang="fr-FR" sz="2500" dirty="0"/>
              <a:t>Navigation dans Alma</a:t>
            </a:r>
            <a:br>
              <a:rPr lang="fr-FR" sz="2500" dirty="0"/>
            </a:br>
            <a:r>
              <a:rPr lang="fr-FR" sz="2500" b="0" dirty="0">
                <a:solidFill>
                  <a:schemeClr val="bg1">
                    <a:lumMod val="65000"/>
                  </a:schemeClr>
                </a:solidFill>
              </a:rPr>
              <a:t>Notions fondamentales</a:t>
            </a:r>
            <a:br>
              <a:rPr lang="fr-FR" sz="2500" b="0" dirty="0">
                <a:solidFill>
                  <a:schemeClr val="bg1">
                    <a:lumMod val="65000"/>
                  </a:schemeClr>
                </a:solidFill>
              </a:rPr>
            </a:br>
            <a:r>
              <a:rPr lang="fr-FR" sz="2500" b="0" dirty="0">
                <a:solidFill>
                  <a:schemeClr val="bg1">
                    <a:lumMod val="65000"/>
                  </a:schemeClr>
                </a:solidFill>
              </a:rPr>
              <a:t>Fiche d’un lecteur</a:t>
            </a:r>
            <a:br>
              <a:rPr lang="fr-FR" sz="2500" b="0" dirty="0">
                <a:solidFill>
                  <a:schemeClr val="bg1">
                    <a:lumMod val="65000"/>
                  </a:schemeClr>
                </a:solidFill>
              </a:rPr>
            </a:br>
            <a:r>
              <a:rPr lang="fr-FR" sz="2500" b="0" dirty="0">
                <a:solidFill>
                  <a:schemeClr val="bg1">
                    <a:lumMod val="65000"/>
                  </a:schemeClr>
                </a:solidFill>
              </a:rPr>
              <a:t>Prêts</a:t>
            </a:r>
            <a:br>
              <a:rPr lang="fr-FR" sz="2500" b="0" dirty="0">
                <a:solidFill>
                  <a:schemeClr val="bg1">
                    <a:lumMod val="65000"/>
                  </a:schemeClr>
                </a:solidFill>
              </a:rPr>
            </a:br>
            <a:r>
              <a:rPr lang="fr-FR" sz="2500" b="0" dirty="0">
                <a:solidFill>
                  <a:schemeClr val="bg1">
                    <a:lumMod val="65000"/>
                  </a:schemeClr>
                </a:solidFill>
              </a:rPr>
              <a:t>Retours</a:t>
            </a:r>
          </a:p>
          <a:p>
            <a:pPr>
              <a:buClr>
                <a:srgbClr val="00707F"/>
              </a:buClr>
              <a:buSzPts val="2800"/>
            </a:pPr>
            <a:r>
              <a:rPr lang="fr-FR" sz="2500" b="0" dirty="0">
                <a:solidFill>
                  <a:schemeClr val="bg1">
                    <a:lumMod val="65000"/>
                  </a:schemeClr>
                </a:solidFill>
              </a:rPr>
              <a:t>Amendes et frais</a:t>
            </a:r>
          </a:p>
          <a:p>
            <a:pPr>
              <a:buClr>
                <a:srgbClr val="00707F"/>
              </a:buClr>
              <a:buSzPts val="2800"/>
            </a:pPr>
            <a:r>
              <a:rPr lang="fr-FR" sz="2500" b="0" i="1" dirty="0" err="1">
                <a:solidFill>
                  <a:schemeClr val="bg1">
                    <a:lumMod val="65000"/>
                  </a:schemeClr>
                </a:solidFill>
              </a:rPr>
              <a:t>Requests</a:t>
            </a:r>
            <a:br>
              <a:rPr lang="fr-FR" sz="2500" dirty="0"/>
            </a:br>
            <a:r>
              <a:rPr lang="fr-FR" sz="2500" b="0" dirty="0">
                <a:solidFill>
                  <a:schemeClr val="bg1">
                    <a:lumMod val="65000"/>
                  </a:schemeClr>
                </a:solidFill>
              </a:rPr>
              <a:t>Personnalisation de l’affichage</a:t>
            </a:r>
          </a:p>
          <a:p>
            <a:pPr>
              <a:buClr>
                <a:srgbClr val="00707F"/>
              </a:buClr>
              <a:buSzPts val="2800"/>
            </a:pPr>
            <a:r>
              <a:rPr lang="fr-FR" sz="2500" b="0" dirty="0">
                <a:solidFill>
                  <a:schemeClr val="bg1">
                    <a:lumMod val="65000"/>
                  </a:schemeClr>
                </a:solidFill>
              </a:rPr>
              <a:t>Outils supplémentaires</a:t>
            </a:r>
            <a:endParaRPr lang="fr-FR" sz="2500" dirty="0"/>
          </a:p>
        </p:txBody>
      </p:sp>
      <p:pic>
        <p:nvPicPr>
          <p:cNvPr id="12" name="Graphique 11" descr="Flèche : courbe légère avec un remplissage uni">
            <a:extLst>
              <a:ext uri="{FF2B5EF4-FFF2-40B4-BE49-F238E27FC236}">
                <a16:creationId xmlns:a16="http://schemas.microsoft.com/office/drawing/2014/main" id="{36A24029-A05C-B06B-D7B8-90C25BF5575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236551" y="3143250"/>
            <a:ext cx="426308" cy="426308"/>
          </a:xfrm>
          <a:prstGeom prst="rect">
            <a:avLst/>
          </a:prstGeom>
        </p:spPr>
      </p:pic>
    </p:spTree>
    <p:extLst>
      <p:ext uri="{BB962C8B-B14F-4D97-AF65-F5344CB8AC3E}">
        <p14:creationId xmlns:p14="http://schemas.microsoft.com/office/powerpoint/2010/main" val="3320387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131"/>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spcBef>
                <a:spcPts val="0"/>
              </a:spcBef>
              <a:buClr>
                <a:srgbClr val="5FA3B0"/>
              </a:buClr>
              <a:buSzPts val="3600"/>
            </a:pPr>
            <a:r>
              <a:rPr lang="fr-FR"/>
              <a:t>Règles de circulation</a:t>
            </a:r>
            <a:endParaRPr/>
          </a:p>
        </p:txBody>
      </p:sp>
      <p:sp>
        <p:nvSpPr>
          <p:cNvPr id="396" name="Google Shape;396;p131"/>
          <p:cNvSpPr txBox="1">
            <a:spLocks noGrp="1"/>
          </p:cNvSpPr>
          <p:nvPr>
            <p:ph type="sldNum" sz="quarter" idx="12"/>
          </p:nvPr>
        </p:nvSpPr>
        <p:spPr>
          <a:prstGeom prst="rect">
            <a:avLst/>
          </a:prstGeom>
          <a:noFill/>
          <a:ln>
            <a:noFill/>
          </a:ln>
        </p:spPr>
        <p:txBody>
          <a:bodyPr spcFirstLastPara="1" vert="horz" wrap="square" lIns="91425" tIns="45700" rIns="91425" bIns="45700" rtlCol="0" anchor="ctr" anchorCtr="0">
            <a:noAutofit/>
          </a:bodyPr>
          <a:lstStyle/>
          <a:p>
            <a:pPr>
              <a:buSzPts val="1200"/>
            </a:pPr>
            <a:fld id="{00000000-1234-1234-1234-123412341234}" type="slidenum">
              <a:rPr lang="fr-FR"/>
              <a:pPr>
                <a:buSzPts val="1200"/>
              </a:pPr>
              <a:t>20</a:t>
            </a:fld>
            <a:endParaRPr/>
          </a:p>
        </p:txBody>
      </p:sp>
      <p:sp>
        <p:nvSpPr>
          <p:cNvPr id="397" name="Google Shape;397;p131"/>
          <p:cNvSpPr txBox="1"/>
          <p:nvPr/>
        </p:nvSpPr>
        <p:spPr>
          <a:xfrm>
            <a:off x="3037454" y="5884859"/>
            <a:ext cx="6117092" cy="307777"/>
          </a:xfrm>
          <a:prstGeom prst="rect">
            <a:avLst/>
          </a:prstGeom>
          <a:noFill/>
          <a:ln>
            <a:noFill/>
          </a:ln>
        </p:spPr>
        <p:txBody>
          <a:bodyPr spcFirstLastPara="1" wrap="square" lIns="91425" tIns="45700" rIns="91425" bIns="45700" anchor="t" anchorCtr="0">
            <a:noAutofit/>
          </a:bodyPr>
          <a:lstStyle/>
          <a:p>
            <a:pPr>
              <a:buClr>
                <a:srgbClr val="000000"/>
              </a:buClr>
              <a:buSzPts val="325"/>
            </a:pPr>
            <a:r>
              <a:rPr lang="fr-FR" sz="1300" b="1">
                <a:solidFill>
                  <a:srgbClr val="00707F"/>
                </a:solidFill>
                <a:latin typeface="Calibri"/>
                <a:ea typeface="Calibri"/>
                <a:cs typeface="Calibri"/>
                <a:sym typeface="Calibri"/>
              </a:rPr>
              <a:t>Légende : R = durée maximale de renouvellement (durée de prêt initiale non incluse)</a:t>
            </a:r>
            <a:endParaRPr>
              <a:solidFill>
                <a:srgbClr val="00707F"/>
              </a:solidFill>
            </a:endParaRPr>
          </a:p>
        </p:txBody>
      </p:sp>
      <p:graphicFrame>
        <p:nvGraphicFramePr>
          <p:cNvPr id="3" name="Tableau 2">
            <a:extLst>
              <a:ext uri="{FF2B5EF4-FFF2-40B4-BE49-F238E27FC236}">
                <a16:creationId xmlns:a16="http://schemas.microsoft.com/office/drawing/2014/main" id="{0A58F2CE-D3AD-8BB3-F3FC-2BBD7E8664B7}"/>
              </a:ext>
            </a:extLst>
          </p:cNvPr>
          <p:cNvGraphicFramePr>
            <a:graphicFrameLocks noGrp="1"/>
          </p:cNvGraphicFramePr>
          <p:nvPr>
            <p:extLst>
              <p:ext uri="{D42A27DB-BD31-4B8C-83A1-F6EECF244321}">
                <p14:modId xmlns:p14="http://schemas.microsoft.com/office/powerpoint/2010/main" val="3423785556"/>
              </p:ext>
            </p:extLst>
          </p:nvPr>
        </p:nvGraphicFramePr>
        <p:xfrm>
          <a:off x="2794374" y="1252551"/>
          <a:ext cx="6603251" cy="4314318"/>
        </p:xfrm>
        <a:graphic>
          <a:graphicData uri="http://schemas.openxmlformats.org/drawingml/2006/table">
            <a:tbl>
              <a:tblPr>
                <a:tableStyleId>{5C22544A-7EE6-4342-B048-85BDC9FD1C3A}</a:tableStyleId>
              </a:tblPr>
              <a:tblGrid>
                <a:gridCol w="1155777">
                  <a:extLst>
                    <a:ext uri="{9D8B030D-6E8A-4147-A177-3AD203B41FA5}">
                      <a16:colId xmlns:a16="http://schemas.microsoft.com/office/drawing/2014/main" val="138866300"/>
                    </a:ext>
                  </a:extLst>
                </a:gridCol>
                <a:gridCol w="852212">
                  <a:extLst>
                    <a:ext uri="{9D8B030D-6E8A-4147-A177-3AD203B41FA5}">
                      <a16:colId xmlns:a16="http://schemas.microsoft.com/office/drawing/2014/main" val="3501292561"/>
                    </a:ext>
                  </a:extLst>
                </a:gridCol>
                <a:gridCol w="1146410">
                  <a:extLst>
                    <a:ext uri="{9D8B030D-6E8A-4147-A177-3AD203B41FA5}">
                      <a16:colId xmlns:a16="http://schemas.microsoft.com/office/drawing/2014/main" val="35795671"/>
                    </a:ext>
                  </a:extLst>
                </a:gridCol>
                <a:gridCol w="1009934">
                  <a:extLst>
                    <a:ext uri="{9D8B030D-6E8A-4147-A177-3AD203B41FA5}">
                      <a16:colId xmlns:a16="http://schemas.microsoft.com/office/drawing/2014/main" val="3979344621"/>
                    </a:ext>
                  </a:extLst>
                </a:gridCol>
                <a:gridCol w="712212">
                  <a:extLst>
                    <a:ext uri="{9D8B030D-6E8A-4147-A177-3AD203B41FA5}">
                      <a16:colId xmlns:a16="http://schemas.microsoft.com/office/drawing/2014/main" val="2139805217"/>
                    </a:ext>
                  </a:extLst>
                </a:gridCol>
                <a:gridCol w="863353">
                  <a:extLst>
                    <a:ext uri="{9D8B030D-6E8A-4147-A177-3AD203B41FA5}">
                      <a16:colId xmlns:a16="http://schemas.microsoft.com/office/drawing/2014/main" val="2618074276"/>
                    </a:ext>
                  </a:extLst>
                </a:gridCol>
                <a:gridCol w="863353">
                  <a:extLst>
                    <a:ext uri="{9D8B030D-6E8A-4147-A177-3AD203B41FA5}">
                      <a16:colId xmlns:a16="http://schemas.microsoft.com/office/drawing/2014/main" val="3288292576"/>
                    </a:ext>
                  </a:extLst>
                </a:gridCol>
              </a:tblGrid>
              <a:tr h="825087">
                <a:tc gridSpan="2">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Location Type</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Personnel</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ULiège + CHU</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400" u="none" strike="noStrike">
                          <a:effectLst/>
                          <a:latin typeface="Calibri"/>
                          <a:ea typeface="Calibri"/>
                          <a:cs typeface="Calibri"/>
                        </a:rPr>
                        <a:t>Master +</a:t>
                      </a:r>
                      <a:br>
                        <a:rPr lang="fr-FR" sz="1400" u="none" strike="noStrike">
                          <a:effectLst/>
                          <a:latin typeface="Calibri"/>
                          <a:ea typeface="Calibri"/>
                          <a:cs typeface="Calibri"/>
                        </a:rPr>
                      </a:br>
                      <a:r>
                        <a:rPr lang="fr-FR" sz="1400" u="none" strike="noStrike">
                          <a:effectLst/>
                          <a:latin typeface="Calibri"/>
                          <a:ea typeface="Calibri"/>
                          <a:cs typeface="Calibri"/>
                        </a:rPr>
                        <a:t>Doctorant S</a:t>
                      </a:r>
                      <a:br>
                        <a:rPr lang="fr-FR" sz="1400" u="none" strike="noStrike">
                          <a:effectLst/>
                          <a:latin typeface="Calibri"/>
                          <a:ea typeface="Calibri"/>
                          <a:cs typeface="Calibri"/>
                        </a:rPr>
                      </a:br>
                      <a:r>
                        <a:rPr lang="fr-FR" sz="1400" u="none" strike="noStrike" err="1">
                          <a:effectLst/>
                          <a:latin typeface="Calibri"/>
                          <a:ea typeface="Calibri"/>
                          <a:cs typeface="Calibri"/>
                        </a:rPr>
                        <a:t>ULiège</a:t>
                      </a:r>
                      <a:endParaRPr lang="fr-FR" sz="1400" b="0" i="0" u="none" strike="noStrike" err="1">
                        <a:solidFill>
                          <a:srgbClr val="000000"/>
                        </a:solidFill>
                        <a:effectLst/>
                        <a:latin typeface="Calibri"/>
                        <a:ea typeface="Calibri"/>
                        <a:cs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000" u="none" strike="noStrike" dirty="0">
                          <a:effectLst/>
                          <a:latin typeface="Calibri"/>
                          <a:ea typeface="Calibri"/>
                          <a:cs typeface="Calibri"/>
                        </a:rPr>
                        <a:t>Bachelier</a:t>
                      </a:r>
                      <a:br>
                        <a:rPr lang="fr-FR" sz="1000" u="none" strike="noStrike" dirty="0">
                          <a:effectLst/>
                          <a:latin typeface="Calibri"/>
                          <a:ea typeface="Calibri"/>
                          <a:cs typeface="Calibri"/>
                        </a:rPr>
                      </a:br>
                      <a:r>
                        <a:rPr lang="fr-FR" sz="1000" u="none" strike="noStrike" dirty="0">
                          <a:effectLst/>
                          <a:latin typeface="Calibri"/>
                          <a:ea typeface="Calibri"/>
                          <a:cs typeface="Calibri"/>
                        </a:rPr>
                        <a:t>ULiège + Cours isolés + Fo continues + Erasmus, conventions + RFIE</a:t>
                      </a:r>
                      <a:endParaRPr lang="fr-FR" sz="1000" b="0" i="0" u="none" strike="noStrike" dirty="0">
                        <a:solidFill>
                          <a:srgbClr val="000000"/>
                        </a:solidFill>
                        <a:effectLst/>
                        <a:latin typeface="Calibri"/>
                        <a:ea typeface="Calibri"/>
                        <a:cs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400" u="none" strike="noStrike" dirty="0">
                          <a:effectLst/>
                          <a:latin typeface="Calibri" panose="020F0502020204030204" pitchFamily="34" charset="0"/>
                          <a:ea typeface="Calibri" panose="020F0502020204030204" pitchFamily="34" charset="0"/>
                          <a:cs typeface="Calibri" panose="020F0502020204030204" pitchFamily="34" charset="0"/>
                        </a:rPr>
                        <a:t>Extérieur</a:t>
                      </a:r>
                      <a:endParaRPr lang="fr-FR"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200" u="none" strike="noStrike">
                          <a:effectLst/>
                          <a:latin typeface="Calibri" panose="020F0502020204030204" pitchFamily="34" charset="0"/>
                          <a:ea typeface="Calibri" panose="020F0502020204030204" pitchFamily="34" charset="0"/>
                          <a:cs typeface="Calibri" panose="020F0502020204030204" pitchFamily="34" charset="0"/>
                        </a:rPr>
                        <a:t>Société,</a:t>
                      </a:r>
                      <a:br>
                        <a:rPr lang="fr-FR" sz="1200" u="none" strike="noStrike">
                          <a:effectLst/>
                          <a:latin typeface="Calibri" panose="020F0502020204030204" pitchFamily="34" charset="0"/>
                          <a:ea typeface="Calibri" panose="020F0502020204030204" pitchFamily="34" charset="0"/>
                          <a:cs typeface="Calibri" panose="020F0502020204030204" pitchFamily="34" charset="0"/>
                        </a:rPr>
                      </a:br>
                      <a:r>
                        <a:rPr lang="fr-FR" sz="1200" u="none" strike="noStrike">
                          <a:effectLst/>
                          <a:latin typeface="Calibri" panose="020F0502020204030204" pitchFamily="34" charset="0"/>
                          <a:ea typeface="Calibri" panose="020F0502020204030204" pitchFamily="34" charset="0"/>
                          <a:cs typeface="Calibri" panose="020F0502020204030204" pitchFamily="34" charset="0"/>
                        </a:rPr>
                        <a:t>entreprise,</a:t>
                      </a:r>
                      <a:br>
                        <a:rPr lang="fr-FR" sz="1200" u="none" strike="noStrike">
                          <a:effectLst/>
                          <a:latin typeface="Calibri" panose="020F0502020204030204" pitchFamily="34" charset="0"/>
                          <a:ea typeface="Calibri" panose="020F0502020204030204" pitchFamily="34" charset="0"/>
                          <a:cs typeface="Calibri" panose="020F0502020204030204" pitchFamily="34" charset="0"/>
                        </a:rPr>
                      </a:br>
                      <a:r>
                        <a:rPr lang="fr-FR" sz="1200" u="none" strike="noStrike">
                          <a:effectLst/>
                          <a:latin typeface="Calibri" panose="020F0502020204030204" pitchFamily="34" charset="0"/>
                          <a:ea typeface="Calibri" panose="020F0502020204030204" pitchFamily="34" charset="0"/>
                          <a:cs typeface="Calibri" panose="020F0502020204030204" pitchFamily="34" charset="0"/>
                        </a:rPr>
                        <a:t>profession</a:t>
                      </a:r>
                      <a:br>
                        <a:rPr lang="fr-FR" sz="1200" u="none" strike="noStrike">
                          <a:effectLst/>
                          <a:latin typeface="Calibri" panose="020F0502020204030204" pitchFamily="34" charset="0"/>
                          <a:ea typeface="Calibri" panose="020F0502020204030204" pitchFamily="34" charset="0"/>
                          <a:cs typeface="Calibri" panose="020F0502020204030204" pitchFamily="34" charset="0"/>
                        </a:rPr>
                      </a:br>
                      <a:r>
                        <a:rPr lang="fr-FR" sz="1200" u="none" strike="noStrike">
                          <a:effectLst/>
                          <a:latin typeface="Calibri" panose="020F0502020204030204" pitchFamily="34" charset="0"/>
                          <a:ea typeface="Calibri" panose="020F0502020204030204" pitchFamily="34" charset="0"/>
                          <a:cs typeface="Calibri" panose="020F0502020204030204" pitchFamily="34" charset="0"/>
                        </a:rPr>
                        <a:t>juridique</a:t>
                      </a:r>
                      <a:endParaRPr lang="fr-FR" sz="12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extLst>
                  <a:ext uri="{0D108BD9-81ED-4DB2-BD59-A6C34878D82A}">
                    <a16:rowId xmlns:a16="http://schemas.microsoft.com/office/drawing/2014/main" val="2772009777"/>
                  </a:ext>
                </a:extLst>
              </a:tr>
              <a:tr h="567247">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Empruntable</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long terme</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400" i="1" u="none" strike="noStrike">
                          <a:effectLst/>
                          <a:latin typeface="Calibri" panose="020F0502020204030204" pitchFamily="34" charset="0"/>
                          <a:ea typeface="Calibri" panose="020F0502020204030204" pitchFamily="34" charset="0"/>
                          <a:cs typeface="Calibri" panose="020F0502020204030204" pitchFamily="34" charset="0"/>
                        </a:rPr>
                        <a:t>Extended</a:t>
                      </a:r>
                      <a:endParaRPr lang="fr-FR" sz="1400" b="0" i="1"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CD2"/>
                    </a:solid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3 mois</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R 9 mois</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3 mois</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R 3 mois</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gridSpan="3">
                  <a:txBody>
                    <a:bodyPr/>
                    <a:lstStyle/>
                    <a:p>
                      <a:pPr algn="ctr" fontAlgn="ctr"/>
                      <a:r>
                        <a:rPr lang="fr-FR" sz="1400" u="none" strike="noStrike">
                          <a:effectLst/>
                          <a:latin typeface="Calibri"/>
                          <a:ea typeface="Calibri"/>
                          <a:cs typeface="Calibri"/>
                        </a:rPr>
                        <a:t>1 mois</a:t>
                      </a:r>
                      <a:br>
                        <a:rPr lang="fr-FR" sz="1400" u="none" strike="noStrike">
                          <a:effectLst/>
                          <a:latin typeface="Calibri"/>
                          <a:ea typeface="Calibri"/>
                          <a:cs typeface="Calibri"/>
                        </a:rPr>
                      </a:br>
                      <a:r>
                        <a:rPr lang="fr-FR" sz="1400" u="none" strike="noStrike">
                          <a:effectLst/>
                          <a:latin typeface="Calibri"/>
                          <a:ea typeface="Calibri"/>
                          <a:cs typeface="Calibri"/>
                        </a:rPr>
                        <a:t>R 1 mois</a:t>
                      </a:r>
                      <a:endParaRPr lang="fr-FR" sz="1400" b="0" i="0" u="none" strike="noStrike">
                        <a:solidFill>
                          <a:srgbClr val="000000"/>
                        </a:solidFill>
                        <a:effectLst/>
                        <a:latin typeface="Calibri"/>
                        <a:ea typeface="Calibri"/>
                        <a:cs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fr-FR"/>
                    </a:p>
                  </a:txBody>
                  <a:tcPr/>
                </a:tc>
                <a:tc rowSpan="2" hMerge="1">
                  <a:txBody>
                    <a:bodyPr/>
                    <a:lstStyle/>
                    <a:p>
                      <a:endParaRPr lang="fr-FR"/>
                    </a:p>
                  </a:txBody>
                  <a:tcPr/>
                </a:tc>
                <a:extLst>
                  <a:ext uri="{0D108BD9-81ED-4DB2-BD59-A6C34878D82A}">
                    <a16:rowId xmlns:a16="http://schemas.microsoft.com/office/drawing/2014/main" val="2315573161"/>
                  </a:ext>
                </a:extLst>
              </a:tr>
              <a:tr h="599036">
                <a:tc>
                  <a:txBody>
                    <a:bodyPr/>
                    <a:lstStyle/>
                    <a:p>
                      <a:pPr algn="ctr" fontAlgn="ctr"/>
                      <a:r>
                        <a:rPr lang="fr-FR" sz="1400" u="none" strike="noStrike">
                          <a:effectLst/>
                          <a:latin typeface="Calibri"/>
                          <a:ea typeface="Calibri"/>
                          <a:cs typeface="Calibri"/>
                        </a:rPr>
                        <a:t>Empruntable</a:t>
                      </a:r>
                      <a:br>
                        <a:rPr lang="fr-FR" sz="1400" u="none" strike="noStrike">
                          <a:effectLst/>
                          <a:latin typeface="Calibri"/>
                          <a:ea typeface="Calibri"/>
                          <a:cs typeface="Calibri"/>
                        </a:rPr>
                      </a:br>
                      <a:r>
                        <a:rPr lang="fr-FR" sz="1400" u="none" strike="noStrike">
                          <a:effectLst/>
                          <a:latin typeface="Calibri"/>
                          <a:ea typeface="Calibri"/>
                          <a:cs typeface="Calibri"/>
                        </a:rPr>
                        <a:t>normal</a:t>
                      </a:r>
                      <a:endParaRPr lang="fr-FR" sz="1400" b="0" i="0" u="none" strike="noStrike">
                        <a:solidFill>
                          <a:srgbClr val="000000"/>
                        </a:solidFill>
                        <a:effectLst/>
                        <a:latin typeface="Calibri"/>
                        <a:ea typeface="Calibri"/>
                        <a:cs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400" i="1" u="none" strike="noStrike">
                          <a:effectLst/>
                          <a:latin typeface="Calibri"/>
                          <a:ea typeface="Calibri"/>
                          <a:cs typeface="Calibri"/>
                        </a:rPr>
                        <a:t>Regular</a:t>
                      </a:r>
                      <a:endParaRPr lang="fr-FR" sz="1400" b="0" i="1" u="none" strike="noStrike">
                        <a:solidFill>
                          <a:srgbClr val="000000"/>
                        </a:solidFill>
                        <a:effectLst/>
                        <a:latin typeface="Calibri"/>
                        <a:ea typeface="Calibri"/>
                        <a:cs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CD2"/>
                    </a:solid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1 mois</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R 3 mois</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1 mois</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R 1 mois</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vMerge="1">
                  <a:txBody>
                    <a:bodyPr/>
                    <a:lstStyle/>
                    <a:p>
                      <a:endParaRPr lang="fr-FR"/>
                    </a:p>
                  </a:txBody>
                  <a:tcPr/>
                </a:tc>
                <a:tc hMerge="1" vMerge="1">
                  <a:txBody>
                    <a:bodyPr/>
                    <a:lstStyle/>
                    <a:p>
                      <a:endParaRPr lang="fr-FR"/>
                    </a:p>
                  </a:txBody>
                  <a:tcPr/>
                </a:tc>
                <a:tc hMerge="1" vMerge="1">
                  <a:txBody>
                    <a:bodyPr/>
                    <a:lstStyle/>
                    <a:p>
                      <a:endParaRPr lang="fr-FR"/>
                    </a:p>
                  </a:txBody>
                  <a:tcPr/>
                </a:tc>
                <a:extLst>
                  <a:ext uri="{0D108BD9-81ED-4DB2-BD59-A6C34878D82A}">
                    <a16:rowId xmlns:a16="http://schemas.microsoft.com/office/drawing/2014/main" val="542465549"/>
                  </a:ext>
                </a:extLst>
              </a:tr>
              <a:tr h="567247">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Empruntable</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court terme</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400" i="1" u="none" strike="noStrike">
                          <a:effectLst/>
                          <a:latin typeface="Calibri"/>
                          <a:ea typeface="Calibri"/>
                          <a:cs typeface="Calibri"/>
                        </a:rPr>
                        <a:t>Short Loan</a:t>
                      </a:r>
                      <a:endParaRPr lang="fr-FR" sz="1400" b="0" i="1" u="none" strike="noStrike">
                        <a:solidFill>
                          <a:srgbClr val="000000"/>
                        </a:solidFill>
                        <a:effectLst/>
                        <a:latin typeface="Calibri"/>
                        <a:ea typeface="Calibri"/>
                        <a:cs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CD2"/>
                    </a:solid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7 jours</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R 3 semaines</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7 jours</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R 1 semaine</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fontAlgn="ctr"/>
                      <a:r>
                        <a:rPr lang="fr-FR" sz="1400" u="none" strike="noStrike" dirty="0">
                          <a:effectLst/>
                          <a:latin typeface="Calibri" panose="020F0502020204030204" pitchFamily="34" charset="0"/>
                          <a:ea typeface="Calibri" panose="020F0502020204030204" pitchFamily="34" charset="0"/>
                          <a:cs typeface="Calibri" panose="020F0502020204030204" pitchFamily="34" charset="0"/>
                        </a:rPr>
                        <a:t>7 jours</a:t>
                      </a:r>
                      <a:br>
                        <a:rPr lang="fr-FR" sz="1400" u="none" strike="noStrike" dirty="0">
                          <a:effectLst/>
                          <a:latin typeface="Calibri" panose="020F0502020204030204" pitchFamily="34" charset="0"/>
                          <a:ea typeface="Calibri" panose="020F0502020204030204" pitchFamily="34" charset="0"/>
                          <a:cs typeface="Calibri" panose="020F0502020204030204" pitchFamily="34" charset="0"/>
                        </a:rPr>
                      </a:br>
                      <a:r>
                        <a:rPr lang="fr-FR" sz="1400" u="none" strike="noStrike" dirty="0">
                          <a:effectLst/>
                          <a:latin typeface="Calibri" panose="020F0502020204030204" pitchFamily="34" charset="0"/>
                          <a:ea typeface="Calibri" panose="020F0502020204030204" pitchFamily="34" charset="0"/>
                          <a:cs typeface="Calibri" panose="020F0502020204030204" pitchFamily="34" charset="0"/>
                        </a:rPr>
                        <a:t>R 1 semaine</a:t>
                      </a:r>
                      <a:endParaRPr lang="fr-FR"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592830792"/>
                  </a:ext>
                </a:extLst>
              </a:tr>
              <a:tr h="343786">
                <a:tc>
                  <a:txBody>
                    <a:bodyPr/>
                    <a:lstStyle/>
                    <a:p>
                      <a:pPr algn="ctr" fontAlgn="ctr"/>
                      <a:r>
                        <a:rPr lang="fr-FR" sz="1400" u="none" strike="noStrike">
                          <a:effectLst/>
                          <a:latin typeface="Calibri"/>
                          <a:ea typeface="Calibri"/>
                          <a:cs typeface="Calibri"/>
                        </a:rPr>
                        <a:t>Emprunt 1 jour</a:t>
                      </a:r>
                      <a:endParaRPr lang="fr-FR" sz="1400" b="0" i="0" u="none" strike="noStrike">
                        <a:solidFill>
                          <a:srgbClr val="000000"/>
                        </a:solidFill>
                        <a:effectLst/>
                        <a:latin typeface="Calibri"/>
                        <a:ea typeface="Calibri"/>
                        <a:cs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400" i="1" u="none" strike="noStrike">
                          <a:effectLst/>
                          <a:latin typeface="Calibri"/>
                          <a:ea typeface="Calibri"/>
                          <a:cs typeface="Calibri"/>
                        </a:rPr>
                        <a:t>Limited</a:t>
                      </a:r>
                      <a:endParaRPr lang="fr-FR" sz="1400" b="0" i="1" u="none" strike="noStrike">
                        <a:solidFill>
                          <a:srgbClr val="000000"/>
                        </a:solidFill>
                        <a:effectLst/>
                        <a:latin typeface="Calibri"/>
                        <a:ea typeface="Calibri"/>
                        <a:cs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CD2"/>
                    </a:solidFill>
                  </a:tcPr>
                </a:tc>
                <a:tc>
                  <a:txBody>
                    <a:bodyPr/>
                    <a:lstStyle/>
                    <a:p>
                      <a:pPr algn="ctr" fontAlgn="ctr"/>
                      <a:r>
                        <a:rPr lang="fr-FR" sz="1400" u="none" strike="noStrike">
                          <a:effectLst/>
                          <a:latin typeface="Calibri"/>
                          <a:ea typeface="Calibri"/>
                          <a:cs typeface="Calibri"/>
                        </a:rPr>
                        <a:t>1 jour</a:t>
                      </a:r>
                      <a:endParaRPr lang="fr-FR" sz="1400" b="0" i="0" u="none" strike="noStrike">
                        <a:solidFill>
                          <a:srgbClr val="000000"/>
                        </a:solidFill>
                        <a:effectLst/>
                        <a:latin typeface="Calibri"/>
                        <a:ea typeface="Calibri"/>
                        <a:cs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1 jour</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fontAlgn="ctr"/>
                      <a:r>
                        <a:rPr lang="fr-FR" sz="1400" u="none" strike="noStrike" dirty="0">
                          <a:effectLst/>
                          <a:latin typeface="Calibri" panose="020F0502020204030204" pitchFamily="34" charset="0"/>
                          <a:ea typeface="Calibri" panose="020F0502020204030204" pitchFamily="34" charset="0"/>
                          <a:cs typeface="Calibri" panose="020F0502020204030204" pitchFamily="34" charset="0"/>
                        </a:rPr>
                        <a:t>1 jour</a:t>
                      </a:r>
                      <a:endParaRPr lang="fr-FR"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89609433"/>
                  </a:ext>
                </a:extLst>
              </a:tr>
              <a:tr h="412543">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Consultable sur</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demande</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400" i="1" u="none" strike="noStrike">
                          <a:effectLst/>
                          <a:latin typeface="Calibri" panose="020F0502020204030204" pitchFamily="34" charset="0"/>
                          <a:ea typeface="Calibri" panose="020F0502020204030204" pitchFamily="34" charset="0"/>
                          <a:cs typeface="Calibri" panose="020F0502020204030204" pitchFamily="34" charset="0"/>
                        </a:rPr>
                        <a:t>Storage</a:t>
                      </a:r>
                      <a:endParaRPr lang="fr-FR" sz="1400" b="0" i="1"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CD2"/>
                    </a:solid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7 jours</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7 jours</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fontAlgn="ctr"/>
                      <a:r>
                        <a:rPr lang="fr-FR" sz="1400" u="none" strike="noStrike" dirty="0">
                          <a:effectLst/>
                          <a:latin typeface="Calibri" panose="020F0502020204030204" pitchFamily="34" charset="0"/>
                          <a:ea typeface="Calibri" panose="020F0502020204030204" pitchFamily="34" charset="0"/>
                          <a:cs typeface="Calibri" panose="020F0502020204030204" pitchFamily="34" charset="0"/>
                        </a:rPr>
                        <a:t>7 jours</a:t>
                      </a:r>
                      <a:endParaRPr lang="fr-FR"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609079732"/>
                  </a:ext>
                </a:extLst>
              </a:tr>
              <a:tr h="575842">
                <a:tc gridSpan="2">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Total des</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emprunts/consultations</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fr-FR"/>
                    </a:p>
                  </a:txBody>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60</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400" u="none" strike="noStrike">
                          <a:effectLst/>
                          <a:latin typeface="Calibri"/>
                          <a:ea typeface="Calibri"/>
                          <a:cs typeface="Calibri"/>
                        </a:rPr>
                        <a:t>60</a:t>
                      </a:r>
                      <a:endParaRPr lang="fr-FR" sz="1400" b="0" i="0" u="none" strike="noStrike">
                        <a:solidFill>
                          <a:srgbClr val="000000"/>
                        </a:solidFill>
                        <a:effectLst/>
                        <a:latin typeface="Calibri"/>
                        <a:ea typeface="Calibri"/>
                        <a:cs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400" u="none" strike="noStrike" dirty="0">
                          <a:effectLst/>
                          <a:latin typeface="Calibri" panose="020F0502020204030204" pitchFamily="34" charset="0"/>
                          <a:ea typeface="Calibri" panose="020F0502020204030204" pitchFamily="34" charset="0"/>
                          <a:cs typeface="Calibri" panose="020F0502020204030204" pitchFamily="34" charset="0"/>
                        </a:rPr>
                        <a:t>30</a:t>
                      </a:r>
                      <a:endParaRPr lang="fr-FR"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fr-FR" sz="1400" u="none" strike="noStrike" dirty="0">
                          <a:effectLst/>
                          <a:latin typeface="Calibri" panose="020F0502020204030204" pitchFamily="34" charset="0"/>
                          <a:ea typeface="Calibri" panose="020F0502020204030204" pitchFamily="34" charset="0"/>
                          <a:cs typeface="Calibri" panose="020F0502020204030204" pitchFamily="34" charset="0"/>
                        </a:rPr>
                        <a:t>10</a:t>
                      </a:r>
                      <a:endParaRPr lang="fr-FR" sz="1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extLst>
                  <a:ext uri="{0D108BD9-81ED-4DB2-BD59-A6C34878D82A}">
                    <a16:rowId xmlns:a16="http://schemas.microsoft.com/office/drawing/2014/main" val="712752870"/>
                  </a:ext>
                </a:extLst>
              </a:tr>
            </a:tbl>
          </a:graphicData>
        </a:graphic>
      </p:graphicFrame>
    </p:spTree>
    <p:extLst>
      <p:ext uri="{BB962C8B-B14F-4D97-AF65-F5344CB8AC3E}">
        <p14:creationId xmlns:p14="http://schemas.microsoft.com/office/powerpoint/2010/main" val="300299281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394A6-2C78-DE15-41A9-D6A7F36489E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8995F6E-43BD-FDBD-A6BC-1F48864BDC0C}"/>
              </a:ext>
            </a:extLst>
          </p:cNvPr>
          <p:cNvSpPr>
            <a:spLocks noGrp="1"/>
          </p:cNvSpPr>
          <p:nvPr>
            <p:ph type="title"/>
          </p:nvPr>
        </p:nvSpPr>
        <p:spPr/>
        <p:txBody>
          <a:bodyPr/>
          <a:lstStyle/>
          <a:p>
            <a:r>
              <a:rPr lang="fr-FR"/>
              <a:t>Deux types d’affichage par vue</a:t>
            </a:r>
          </a:p>
        </p:txBody>
      </p:sp>
      <p:sp>
        <p:nvSpPr>
          <p:cNvPr id="3" name="Espace réservé du contenu 2">
            <a:extLst>
              <a:ext uri="{FF2B5EF4-FFF2-40B4-BE49-F238E27FC236}">
                <a16:creationId xmlns:a16="http://schemas.microsoft.com/office/drawing/2014/main" id="{B0140922-99A4-908A-267C-7713C366DC62}"/>
              </a:ext>
            </a:extLst>
          </p:cNvPr>
          <p:cNvSpPr>
            <a:spLocks noGrp="1"/>
          </p:cNvSpPr>
          <p:nvPr>
            <p:ph idx="1"/>
          </p:nvPr>
        </p:nvSpPr>
        <p:spPr/>
        <p:txBody>
          <a:bodyPr/>
          <a:lstStyle/>
          <a:p>
            <a:pPr marL="0" indent="0">
              <a:buNone/>
            </a:pPr>
            <a:r>
              <a:rPr lang="fr-FR"/>
              <a:t>On passe d’un affichage à l’autre en cliquant sur les icônes : </a:t>
            </a:r>
          </a:p>
        </p:txBody>
      </p:sp>
      <p:sp>
        <p:nvSpPr>
          <p:cNvPr id="4" name="Espace réservé du numéro de diapositive 3">
            <a:extLst>
              <a:ext uri="{FF2B5EF4-FFF2-40B4-BE49-F238E27FC236}">
                <a16:creationId xmlns:a16="http://schemas.microsoft.com/office/drawing/2014/main" id="{1AE093E6-42A0-C5C8-3244-22ED0A8AAA86}"/>
              </a:ext>
            </a:extLst>
          </p:cNvPr>
          <p:cNvSpPr>
            <a:spLocks noGrp="1"/>
          </p:cNvSpPr>
          <p:nvPr>
            <p:ph type="sldNum" sz="quarter" idx="12"/>
          </p:nvPr>
        </p:nvSpPr>
        <p:spPr/>
        <p:txBody>
          <a:bodyPr/>
          <a:lstStyle/>
          <a:p>
            <a:fld id="{19329706-12B3-8F4C-9CA9-063F8C6A2AC6}" type="slidenum">
              <a:rPr lang="fr-FR" smtClean="0"/>
              <a:pPr/>
              <a:t>200</a:t>
            </a:fld>
            <a:endParaRPr lang="fr-FR"/>
          </a:p>
        </p:txBody>
      </p:sp>
      <p:pic>
        <p:nvPicPr>
          <p:cNvPr id="7" name="Image 6">
            <a:extLst>
              <a:ext uri="{FF2B5EF4-FFF2-40B4-BE49-F238E27FC236}">
                <a16:creationId xmlns:a16="http://schemas.microsoft.com/office/drawing/2014/main" id="{27EE70DF-F427-FEA1-84B8-D13277C54A06}"/>
              </a:ext>
            </a:extLst>
          </p:cNvPr>
          <p:cNvPicPr>
            <a:picLocks noChangeAspect="1"/>
          </p:cNvPicPr>
          <p:nvPr/>
        </p:nvPicPr>
        <p:blipFill>
          <a:blip r:embed="rId2"/>
          <a:stretch>
            <a:fillRect/>
          </a:stretch>
        </p:blipFill>
        <p:spPr>
          <a:xfrm>
            <a:off x="2087640" y="1968372"/>
            <a:ext cx="8016720" cy="2579340"/>
          </a:xfrm>
          <a:prstGeom prst="rect">
            <a:avLst/>
          </a:prstGeom>
          <a:ln>
            <a:solidFill>
              <a:schemeClr val="tx1"/>
            </a:solidFill>
          </a:ln>
        </p:spPr>
      </p:pic>
      <p:sp>
        <p:nvSpPr>
          <p:cNvPr id="16" name="Rectangle : coins arrondis 15">
            <a:extLst>
              <a:ext uri="{FF2B5EF4-FFF2-40B4-BE49-F238E27FC236}">
                <a16:creationId xmlns:a16="http://schemas.microsoft.com/office/drawing/2014/main" id="{1619BFDF-42D7-7575-E115-00D43A6B7AFA}"/>
              </a:ext>
            </a:extLst>
          </p:cNvPr>
          <p:cNvSpPr/>
          <p:nvPr/>
        </p:nvSpPr>
        <p:spPr>
          <a:xfrm>
            <a:off x="9825406" y="2622330"/>
            <a:ext cx="258172" cy="152400"/>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CB3ACFCA-88EA-0C42-9EE0-90B3B07116B2}"/>
              </a:ext>
            </a:extLst>
          </p:cNvPr>
          <p:cNvPicPr>
            <a:picLocks noChangeAspect="1"/>
          </p:cNvPicPr>
          <p:nvPr/>
        </p:nvPicPr>
        <p:blipFill>
          <a:blip r:embed="rId3"/>
          <a:stretch>
            <a:fillRect/>
          </a:stretch>
        </p:blipFill>
        <p:spPr>
          <a:xfrm>
            <a:off x="7530126" y="1238615"/>
            <a:ext cx="385159" cy="300080"/>
          </a:xfrm>
          <a:prstGeom prst="rect">
            <a:avLst/>
          </a:prstGeom>
          <a:ln>
            <a:solidFill>
              <a:schemeClr val="tx1"/>
            </a:solidFill>
          </a:ln>
        </p:spPr>
      </p:pic>
      <p:pic>
        <p:nvPicPr>
          <p:cNvPr id="10" name="Image 9">
            <a:extLst>
              <a:ext uri="{FF2B5EF4-FFF2-40B4-BE49-F238E27FC236}">
                <a16:creationId xmlns:a16="http://schemas.microsoft.com/office/drawing/2014/main" id="{EEA00E97-7A36-CA51-AD7D-DAA114B8B60E}"/>
              </a:ext>
            </a:extLst>
          </p:cNvPr>
          <p:cNvPicPr>
            <a:picLocks noChangeAspect="1"/>
          </p:cNvPicPr>
          <p:nvPr/>
        </p:nvPicPr>
        <p:blipFill>
          <a:blip r:embed="rId4"/>
          <a:stretch>
            <a:fillRect/>
          </a:stretch>
        </p:blipFill>
        <p:spPr>
          <a:xfrm>
            <a:off x="6898687" y="1238615"/>
            <a:ext cx="385159" cy="300080"/>
          </a:xfrm>
          <a:prstGeom prst="rect">
            <a:avLst/>
          </a:prstGeom>
          <a:ln>
            <a:solidFill>
              <a:schemeClr val="tx1"/>
            </a:solidFill>
          </a:ln>
        </p:spPr>
      </p:pic>
    </p:spTree>
    <p:extLst>
      <p:ext uri="{BB962C8B-B14F-4D97-AF65-F5344CB8AC3E}">
        <p14:creationId xmlns:p14="http://schemas.microsoft.com/office/powerpoint/2010/main" val="124831944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EF3F4D-3433-1C72-C0B6-029FD969E7FF}"/>
              </a:ext>
            </a:extLst>
          </p:cNvPr>
          <p:cNvSpPr>
            <a:spLocks noGrp="1"/>
          </p:cNvSpPr>
          <p:nvPr>
            <p:ph type="title"/>
          </p:nvPr>
        </p:nvSpPr>
        <p:spPr/>
        <p:txBody>
          <a:bodyPr/>
          <a:lstStyle/>
          <a:p>
            <a:r>
              <a:rPr lang="fr-FR">
                <a:latin typeface="Calibri" panose="020F0502020204030204" pitchFamily="34" charset="0"/>
                <a:ea typeface="Source Sans Pro" panose="020B0503030403020204" pitchFamily="34" charset="0"/>
              </a:rPr>
              <a:t>L’affichage liste</a:t>
            </a:r>
            <a:endParaRPr lang="fr-FR"/>
          </a:p>
        </p:txBody>
      </p:sp>
      <p:sp>
        <p:nvSpPr>
          <p:cNvPr id="3" name="Espace réservé du contenu 2">
            <a:extLst>
              <a:ext uri="{FF2B5EF4-FFF2-40B4-BE49-F238E27FC236}">
                <a16:creationId xmlns:a16="http://schemas.microsoft.com/office/drawing/2014/main" id="{3C0E2A53-77ED-DD1D-7292-3647FA43A2AF}"/>
              </a:ext>
            </a:extLst>
          </p:cNvPr>
          <p:cNvSpPr>
            <a:spLocks noGrp="1"/>
          </p:cNvSpPr>
          <p:nvPr>
            <p:ph idx="1"/>
          </p:nvPr>
        </p:nvSpPr>
        <p:spPr/>
        <p:txBody>
          <a:bodyPr/>
          <a:lstStyle/>
          <a:p>
            <a:r>
              <a:rPr lang="fr-FR" dirty="0"/>
              <a:t>Cliquer sur le titre pour obtenir les détails en plein écran</a:t>
            </a:r>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p:txBody>
      </p:sp>
      <p:sp>
        <p:nvSpPr>
          <p:cNvPr id="4" name="Espace réservé du numéro de diapositive 3">
            <a:extLst>
              <a:ext uri="{FF2B5EF4-FFF2-40B4-BE49-F238E27FC236}">
                <a16:creationId xmlns:a16="http://schemas.microsoft.com/office/drawing/2014/main" id="{A0F21249-673A-3A96-94BF-BF6B2108A8F5}"/>
              </a:ext>
            </a:extLst>
          </p:cNvPr>
          <p:cNvSpPr>
            <a:spLocks noGrp="1"/>
          </p:cNvSpPr>
          <p:nvPr>
            <p:ph type="sldNum" sz="quarter" idx="12"/>
          </p:nvPr>
        </p:nvSpPr>
        <p:spPr/>
        <p:txBody>
          <a:bodyPr/>
          <a:lstStyle/>
          <a:p>
            <a:fld id="{19329706-12B3-8F4C-9CA9-063F8C6A2AC6}" type="slidenum">
              <a:rPr lang="fr-FR" smtClean="0"/>
              <a:pPr/>
              <a:t>201</a:t>
            </a:fld>
            <a:endParaRPr lang="fr-FR"/>
          </a:p>
        </p:txBody>
      </p:sp>
      <p:pic>
        <p:nvPicPr>
          <p:cNvPr id="6" name="Image 5">
            <a:extLst>
              <a:ext uri="{FF2B5EF4-FFF2-40B4-BE49-F238E27FC236}">
                <a16:creationId xmlns:a16="http://schemas.microsoft.com/office/drawing/2014/main" id="{0C492A86-9C7C-1D1E-4696-49B56FD78E14}"/>
              </a:ext>
            </a:extLst>
          </p:cNvPr>
          <p:cNvPicPr>
            <a:picLocks noChangeAspect="1"/>
          </p:cNvPicPr>
          <p:nvPr/>
        </p:nvPicPr>
        <p:blipFill>
          <a:blip r:embed="rId2"/>
          <a:stretch>
            <a:fillRect/>
          </a:stretch>
        </p:blipFill>
        <p:spPr>
          <a:xfrm>
            <a:off x="2029155" y="1800073"/>
            <a:ext cx="8133691" cy="3535666"/>
          </a:xfrm>
          <a:prstGeom prst="rect">
            <a:avLst/>
          </a:prstGeom>
          <a:ln>
            <a:solidFill>
              <a:schemeClr val="tx1"/>
            </a:solidFill>
          </a:ln>
        </p:spPr>
      </p:pic>
    </p:spTree>
    <p:extLst>
      <p:ext uri="{BB962C8B-B14F-4D97-AF65-F5344CB8AC3E}">
        <p14:creationId xmlns:p14="http://schemas.microsoft.com/office/powerpoint/2010/main" val="255243220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CE3C17-0BA6-5AF5-EE19-5B2C1B6344AA}"/>
              </a:ext>
            </a:extLst>
          </p:cNvPr>
          <p:cNvSpPr>
            <a:spLocks noGrp="1"/>
          </p:cNvSpPr>
          <p:nvPr>
            <p:ph type="title"/>
          </p:nvPr>
        </p:nvSpPr>
        <p:spPr/>
        <p:txBody>
          <a:bodyPr/>
          <a:lstStyle/>
          <a:p>
            <a:r>
              <a:rPr lang="fr-FR">
                <a:latin typeface="Calibri" panose="020F0502020204030204" pitchFamily="34" charset="0"/>
                <a:ea typeface="Source Sans Pro" panose="020B0503030403020204" pitchFamily="34" charset="0"/>
              </a:rPr>
              <a:t>L’affichage liste</a:t>
            </a:r>
            <a:endParaRPr lang="fr-FR"/>
          </a:p>
        </p:txBody>
      </p:sp>
      <p:sp>
        <p:nvSpPr>
          <p:cNvPr id="3" name="Espace réservé du contenu 2">
            <a:extLst>
              <a:ext uri="{FF2B5EF4-FFF2-40B4-BE49-F238E27FC236}">
                <a16:creationId xmlns:a16="http://schemas.microsoft.com/office/drawing/2014/main" id="{8231126B-7A0E-1226-419C-77DC70BCF3D5}"/>
              </a:ext>
            </a:extLst>
          </p:cNvPr>
          <p:cNvSpPr>
            <a:spLocks noGrp="1"/>
          </p:cNvSpPr>
          <p:nvPr>
            <p:ph idx="1"/>
          </p:nvPr>
        </p:nvSpPr>
        <p:spPr/>
        <p:txBody>
          <a:bodyPr/>
          <a:lstStyle/>
          <a:p>
            <a:r>
              <a:rPr lang="fr-FR"/>
              <a:t>Détail d’un prêt à partir de l’affichage liste :</a:t>
            </a:r>
          </a:p>
          <a:p>
            <a:pPr marL="0" indent="0">
              <a:buNone/>
            </a:pPr>
            <a:endParaRPr lang="fr-FR"/>
          </a:p>
        </p:txBody>
      </p:sp>
      <p:sp>
        <p:nvSpPr>
          <p:cNvPr id="4" name="Espace réservé du numéro de diapositive 3">
            <a:extLst>
              <a:ext uri="{FF2B5EF4-FFF2-40B4-BE49-F238E27FC236}">
                <a16:creationId xmlns:a16="http://schemas.microsoft.com/office/drawing/2014/main" id="{786340F4-3053-21AF-B4CC-FBF2676A5224}"/>
              </a:ext>
            </a:extLst>
          </p:cNvPr>
          <p:cNvSpPr>
            <a:spLocks noGrp="1"/>
          </p:cNvSpPr>
          <p:nvPr>
            <p:ph type="sldNum" sz="quarter" idx="12"/>
          </p:nvPr>
        </p:nvSpPr>
        <p:spPr/>
        <p:txBody>
          <a:bodyPr/>
          <a:lstStyle/>
          <a:p>
            <a:fld id="{19329706-12B3-8F4C-9CA9-063F8C6A2AC6}" type="slidenum">
              <a:rPr lang="fr-FR" smtClean="0"/>
              <a:pPr/>
              <a:t>202</a:t>
            </a:fld>
            <a:endParaRPr lang="fr-FR"/>
          </a:p>
        </p:txBody>
      </p:sp>
      <p:pic>
        <p:nvPicPr>
          <p:cNvPr id="6" name="Image 5">
            <a:extLst>
              <a:ext uri="{FF2B5EF4-FFF2-40B4-BE49-F238E27FC236}">
                <a16:creationId xmlns:a16="http://schemas.microsoft.com/office/drawing/2014/main" id="{3A747203-657D-F77E-4D3F-FBF76244D0EA}"/>
              </a:ext>
            </a:extLst>
          </p:cNvPr>
          <p:cNvPicPr>
            <a:picLocks noChangeAspect="1"/>
          </p:cNvPicPr>
          <p:nvPr/>
        </p:nvPicPr>
        <p:blipFill>
          <a:blip r:embed="rId2"/>
          <a:stretch>
            <a:fillRect/>
          </a:stretch>
        </p:blipFill>
        <p:spPr>
          <a:xfrm>
            <a:off x="2178628" y="1819756"/>
            <a:ext cx="7834745" cy="4346600"/>
          </a:xfrm>
          <a:prstGeom prst="rect">
            <a:avLst/>
          </a:prstGeom>
          <a:ln>
            <a:solidFill>
              <a:schemeClr val="tx1"/>
            </a:solidFill>
          </a:ln>
        </p:spPr>
      </p:pic>
    </p:spTree>
    <p:extLst>
      <p:ext uri="{BB962C8B-B14F-4D97-AF65-F5344CB8AC3E}">
        <p14:creationId xmlns:p14="http://schemas.microsoft.com/office/powerpoint/2010/main" val="92987951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75D6C7-F478-2AA1-B998-577A4098CD61}"/>
              </a:ext>
            </a:extLst>
          </p:cNvPr>
          <p:cNvSpPr>
            <a:spLocks noGrp="1"/>
          </p:cNvSpPr>
          <p:nvPr>
            <p:ph type="title"/>
          </p:nvPr>
        </p:nvSpPr>
        <p:spPr/>
        <p:txBody>
          <a:bodyPr/>
          <a:lstStyle/>
          <a:p>
            <a:r>
              <a:rPr lang="fr-FR"/>
              <a:t>L’affichage scindé</a:t>
            </a:r>
          </a:p>
        </p:txBody>
      </p:sp>
      <p:sp>
        <p:nvSpPr>
          <p:cNvPr id="3" name="Espace réservé du contenu 2">
            <a:extLst>
              <a:ext uri="{FF2B5EF4-FFF2-40B4-BE49-F238E27FC236}">
                <a16:creationId xmlns:a16="http://schemas.microsoft.com/office/drawing/2014/main" id="{9DF62DF6-4CB5-B022-9B6C-EEE68D36B7D2}"/>
              </a:ext>
            </a:extLst>
          </p:cNvPr>
          <p:cNvSpPr>
            <a:spLocks noGrp="1"/>
          </p:cNvSpPr>
          <p:nvPr>
            <p:ph idx="1"/>
          </p:nvPr>
        </p:nvSpPr>
        <p:spPr/>
        <p:txBody>
          <a:bodyPr/>
          <a:lstStyle/>
          <a:p>
            <a:r>
              <a:rPr lang="fr-FR"/>
              <a:t>Cliquer sur        pour afficher le panneau de droite en plein écran:</a:t>
            </a:r>
          </a:p>
        </p:txBody>
      </p:sp>
      <p:sp>
        <p:nvSpPr>
          <p:cNvPr id="4" name="Espace réservé du numéro de diapositive 3">
            <a:extLst>
              <a:ext uri="{FF2B5EF4-FFF2-40B4-BE49-F238E27FC236}">
                <a16:creationId xmlns:a16="http://schemas.microsoft.com/office/drawing/2014/main" id="{D6733863-F4DD-8002-ABD2-6E5B0BAF074C}"/>
              </a:ext>
            </a:extLst>
          </p:cNvPr>
          <p:cNvSpPr>
            <a:spLocks noGrp="1"/>
          </p:cNvSpPr>
          <p:nvPr>
            <p:ph type="sldNum" sz="quarter" idx="12"/>
          </p:nvPr>
        </p:nvSpPr>
        <p:spPr/>
        <p:txBody>
          <a:bodyPr/>
          <a:lstStyle/>
          <a:p>
            <a:fld id="{19329706-12B3-8F4C-9CA9-063F8C6A2AC6}" type="slidenum">
              <a:rPr lang="fr-FR" smtClean="0"/>
              <a:pPr/>
              <a:t>203</a:t>
            </a:fld>
            <a:endParaRPr lang="fr-FR"/>
          </a:p>
        </p:txBody>
      </p:sp>
      <p:pic>
        <p:nvPicPr>
          <p:cNvPr id="6" name="Image 5">
            <a:extLst>
              <a:ext uri="{FF2B5EF4-FFF2-40B4-BE49-F238E27FC236}">
                <a16:creationId xmlns:a16="http://schemas.microsoft.com/office/drawing/2014/main" id="{F4839F62-ACCA-63C7-302C-F3B990BE7E7F}"/>
              </a:ext>
            </a:extLst>
          </p:cNvPr>
          <p:cNvPicPr>
            <a:picLocks noChangeAspect="1"/>
          </p:cNvPicPr>
          <p:nvPr/>
        </p:nvPicPr>
        <p:blipFill>
          <a:blip r:embed="rId2"/>
          <a:stretch>
            <a:fillRect/>
          </a:stretch>
        </p:blipFill>
        <p:spPr>
          <a:xfrm>
            <a:off x="2338555" y="1233435"/>
            <a:ext cx="337658" cy="377051"/>
          </a:xfrm>
          <a:prstGeom prst="rect">
            <a:avLst/>
          </a:prstGeom>
          <a:ln>
            <a:solidFill>
              <a:schemeClr val="tx1"/>
            </a:solidFill>
          </a:ln>
        </p:spPr>
      </p:pic>
      <p:pic>
        <p:nvPicPr>
          <p:cNvPr id="8" name="Image 7">
            <a:extLst>
              <a:ext uri="{FF2B5EF4-FFF2-40B4-BE49-F238E27FC236}">
                <a16:creationId xmlns:a16="http://schemas.microsoft.com/office/drawing/2014/main" id="{13630E3F-A287-6051-19DB-4E07CBF844D6}"/>
              </a:ext>
            </a:extLst>
          </p:cNvPr>
          <p:cNvPicPr>
            <a:picLocks noChangeAspect="1"/>
          </p:cNvPicPr>
          <p:nvPr/>
        </p:nvPicPr>
        <p:blipFill>
          <a:blip r:embed="rId3"/>
          <a:stretch>
            <a:fillRect/>
          </a:stretch>
        </p:blipFill>
        <p:spPr>
          <a:xfrm>
            <a:off x="1981201" y="1940762"/>
            <a:ext cx="8162925" cy="1488238"/>
          </a:xfrm>
          <a:prstGeom prst="rect">
            <a:avLst/>
          </a:prstGeom>
          <a:ln>
            <a:solidFill>
              <a:schemeClr val="tx1"/>
            </a:solidFill>
          </a:ln>
        </p:spPr>
      </p:pic>
      <p:pic>
        <p:nvPicPr>
          <p:cNvPr id="10" name="Image 9">
            <a:extLst>
              <a:ext uri="{FF2B5EF4-FFF2-40B4-BE49-F238E27FC236}">
                <a16:creationId xmlns:a16="http://schemas.microsoft.com/office/drawing/2014/main" id="{4BD3F388-759C-8E71-65E8-D60E681CFB3D}"/>
              </a:ext>
            </a:extLst>
          </p:cNvPr>
          <p:cNvPicPr>
            <a:picLocks noChangeAspect="1"/>
          </p:cNvPicPr>
          <p:nvPr/>
        </p:nvPicPr>
        <p:blipFill>
          <a:blip r:embed="rId4"/>
          <a:stretch>
            <a:fillRect/>
          </a:stretch>
        </p:blipFill>
        <p:spPr>
          <a:xfrm>
            <a:off x="3600411" y="3739398"/>
            <a:ext cx="6315075" cy="2320180"/>
          </a:xfrm>
          <a:prstGeom prst="rect">
            <a:avLst/>
          </a:prstGeom>
          <a:ln>
            <a:solidFill>
              <a:schemeClr val="tx1"/>
            </a:solidFill>
          </a:ln>
        </p:spPr>
      </p:pic>
      <p:sp>
        <p:nvSpPr>
          <p:cNvPr id="12" name="Rectangle : coins arrondis 11">
            <a:extLst>
              <a:ext uri="{FF2B5EF4-FFF2-40B4-BE49-F238E27FC236}">
                <a16:creationId xmlns:a16="http://schemas.microsoft.com/office/drawing/2014/main" id="{B6E6158E-CCFE-7536-C525-0BE5720DCB1F}"/>
              </a:ext>
            </a:extLst>
          </p:cNvPr>
          <p:cNvSpPr/>
          <p:nvPr/>
        </p:nvSpPr>
        <p:spPr>
          <a:xfrm>
            <a:off x="6896101" y="2543176"/>
            <a:ext cx="447675" cy="466725"/>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7" name="Connecteur : en angle 6">
            <a:extLst>
              <a:ext uri="{FF2B5EF4-FFF2-40B4-BE49-F238E27FC236}">
                <a16:creationId xmlns:a16="http://schemas.microsoft.com/office/drawing/2014/main" id="{BACCDC53-BDEC-4B25-ABA5-8EB7BE53634F}"/>
              </a:ext>
            </a:extLst>
          </p:cNvPr>
          <p:cNvCxnSpPr>
            <a:cxnSpLocks/>
          </p:cNvCxnSpPr>
          <p:nvPr/>
        </p:nvCxnSpPr>
        <p:spPr>
          <a:xfrm rot="16200000" flipH="1">
            <a:off x="2389438" y="3781144"/>
            <a:ext cx="1160090" cy="924198"/>
          </a:xfrm>
          <a:prstGeom prst="bentConnector2">
            <a:avLst/>
          </a:prstGeom>
          <a:ln w="57150">
            <a:solidFill>
              <a:srgbClr val="5FA4B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688396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500975-9C56-7D08-0C39-9ADFC5EBB4ED}"/>
              </a:ext>
            </a:extLst>
          </p:cNvPr>
          <p:cNvSpPr>
            <a:spLocks noGrp="1"/>
          </p:cNvSpPr>
          <p:nvPr>
            <p:ph type="title"/>
          </p:nvPr>
        </p:nvSpPr>
        <p:spPr/>
        <p:txBody>
          <a:bodyPr/>
          <a:lstStyle/>
          <a:p>
            <a:r>
              <a:rPr lang="fr-FR"/>
              <a:t>Alerte sonore</a:t>
            </a:r>
          </a:p>
        </p:txBody>
      </p:sp>
      <p:sp>
        <p:nvSpPr>
          <p:cNvPr id="3" name="Espace réservé du contenu 2">
            <a:extLst>
              <a:ext uri="{FF2B5EF4-FFF2-40B4-BE49-F238E27FC236}">
                <a16:creationId xmlns:a16="http://schemas.microsoft.com/office/drawing/2014/main" id="{474E6C43-2B4B-AE5A-432E-97ACC3492F44}"/>
              </a:ext>
            </a:extLst>
          </p:cNvPr>
          <p:cNvSpPr>
            <a:spLocks noGrp="1"/>
          </p:cNvSpPr>
          <p:nvPr>
            <p:ph idx="1"/>
          </p:nvPr>
        </p:nvSpPr>
        <p:spPr/>
        <p:txBody>
          <a:bodyPr/>
          <a:lstStyle/>
          <a:p>
            <a:r>
              <a:rPr lang="fr-FR"/>
              <a:t>Alerte sonore en cas de blocage au moment de faire un prêt ou un retour :</a:t>
            </a:r>
          </a:p>
          <a:p>
            <a:endParaRPr lang="fr-FR"/>
          </a:p>
          <a:p>
            <a:endParaRPr lang="fr-FR"/>
          </a:p>
          <a:p>
            <a:endParaRPr lang="fr-FR"/>
          </a:p>
          <a:p>
            <a:endParaRPr lang="fr-FR"/>
          </a:p>
          <a:p>
            <a:endParaRPr lang="fr-FR"/>
          </a:p>
          <a:p>
            <a:endParaRPr lang="fr-FR"/>
          </a:p>
          <a:p>
            <a:pPr marL="0" indent="0">
              <a:buNone/>
            </a:pPr>
            <a:endParaRPr lang="fr-FR"/>
          </a:p>
          <a:p>
            <a:pPr marL="0" indent="0">
              <a:buNone/>
            </a:pPr>
            <a:endParaRPr lang="fr-FR"/>
          </a:p>
          <a:p>
            <a:r>
              <a:rPr lang="fr-FR"/>
              <a:t>Chaque utilisateur d’Alma peut désactiver le son en cliquant sur l’icône  </a:t>
            </a:r>
          </a:p>
          <a:p>
            <a:pPr marL="0" indent="0">
              <a:buNone/>
            </a:pPr>
            <a:endParaRPr lang="fr-FR"/>
          </a:p>
        </p:txBody>
      </p:sp>
      <p:sp>
        <p:nvSpPr>
          <p:cNvPr id="4" name="Espace réservé du numéro de diapositive 3">
            <a:extLst>
              <a:ext uri="{FF2B5EF4-FFF2-40B4-BE49-F238E27FC236}">
                <a16:creationId xmlns:a16="http://schemas.microsoft.com/office/drawing/2014/main" id="{9C344F1D-49CE-0537-4C55-BBE1EF6217E3}"/>
              </a:ext>
            </a:extLst>
          </p:cNvPr>
          <p:cNvSpPr>
            <a:spLocks noGrp="1"/>
          </p:cNvSpPr>
          <p:nvPr>
            <p:ph type="sldNum" sz="quarter" idx="12"/>
          </p:nvPr>
        </p:nvSpPr>
        <p:spPr/>
        <p:txBody>
          <a:bodyPr/>
          <a:lstStyle/>
          <a:p>
            <a:fld id="{19329706-12B3-8F4C-9CA9-063F8C6A2AC6}" type="slidenum">
              <a:rPr lang="fr-FR" smtClean="0"/>
              <a:pPr/>
              <a:t>204</a:t>
            </a:fld>
            <a:endParaRPr lang="fr-FR"/>
          </a:p>
        </p:txBody>
      </p:sp>
      <p:pic>
        <p:nvPicPr>
          <p:cNvPr id="6" name="Image 5">
            <a:extLst>
              <a:ext uri="{FF2B5EF4-FFF2-40B4-BE49-F238E27FC236}">
                <a16:creationId xmlns:a16="http://schemas.microsoft.com/office/drawing/2014/main" id="{55F97E45-36C0-454F-66B6-9C4B7B4C07F7}"/>
              </a:ext>
            </a:extLst>
          </p:cNvPr>
          <p:cNvPicPr>
            <a:picLocks noChangeAspect="1"/>
          </p:cNvPicPr>
          <p:nvPr/>
        </p:nvPicPr>
        <p:blipFill>
          <a:blip r:embed="rId2"/>
          <a:stretch>
            <a:fillRect/>
          </a:stretch>
        </p:blipFill>
        <p:spPr>
          <a:xfrm>
            <a:off x="2213627" y="1865462"/>
            <a:ext cx="7764747" cy="2425984"/>
          </a:xfrm>
          <a:prstGeom prst="rect">
            <a:avLst/>
          </a:prstGeom>
          <a:ln>
            <a:solidFill>
              <a:schemeClr val="tx1"/>
            </a:solidFill>
          </a:ln>
        </p:spPr>
      </p:pic>
      <p:sp>
        <p:nvSpPr>
          <p:cNvPr id="7" name="Rectangle : coins arrondis 6">
            <a:extLst>
              <a:ext uri="{FF2B5EF4-FFF2-40B4-BE49-F238E27FC236}">
                <a16:creationId xmlns:a16="http://schemas.microsoft.com/office/drawing/2014/main" id="{B37C61F7-F568-3E86-9324-CCD702AF59B9}"/>
              </a:ext>
            </a:extLst>
          </p:cNvPr>
          <p:cNvSpPr/>
          <p:nvPr/>
        </p:nvSpPr>
        <p:spPr>
          <a:xfrm>
            <a:off x="6490856" y="2327565"/>
            <a:ext cx="270163" cy="259773"/>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9601B61E-AFE9-BAF0-863B-CD598F9969C5}"/>
              </a:ext>
            </a:extLst>
          </p:cNvPr>
          <p:cNvPicPr>
            <a:picLocks noChangeAspect="1"/>
          </p:cNvPicPr>
          <p:nvPr/>
        </p:nvPicPr>
        <p:blipFill>
          <a:blip r:embed="rId3"/>
          <a:stretch>
            <a:fillRect/>
          </a:stretch>
        </p:blipFill>
        <p:spPr>
          <a:xfrm>
            <a:off x="8499245" y="4511694"/>
            <a:ext cx="337233" cy="366557"/>
          </a:xfrm>
          <a:prstGeom prst="rect">
            <a:avLst/>
          </a:prstGeom>
          <a:ln>
            <a:solidFill>
              <a:schemeClr val="tx1"/>
            </a:solidFill>
          </a:ln>
        </p:spPr>
      </p:pic>
    </p:spTree>
    <p:extLst>
      <p:ext uri="{BB962C8B-B14F-4D97-AF65-F5344CB8AC3E}">
        <p14:creationId xmlns:p14="http://schemas.microsoft.com/office/powerpoint/2010/main" val="261906374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F8E25-82BF-8703-C472-A97834BD6D3C}"/>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7F07006-4B8A-BA0C-7617-79BF648BDAAE}"/>
              </a:ext>
            </a:extLst>
          </p:cNvPr>
          <p:cNvSpPr>
            <a:spLocks noGrp="1"/>
          </p:cNvSpPr>
          <p:nvPr>
            <p:ph type="sldNum" sz="quarter" idx="12"/>
          </p:nvPr>
        </p:nvSpPr>
        <p:spPr/>
        <p:txBody>
          <a:bodyPr/>
          <a:lstStyle/>
          <a:p>
            <a:fld id="{19329706-12B3-8F4C-9CA9-063F8C6A2AC6}" type="slidenum">
              <a:rPr lang="fr-FR" smtClean="0"/>
              <a:t>205</a:t>
            </a:fld>
            <a:endParaRPr lang="fr-FR"/>
          </a:p>
        </p:txBody>
      </p:sp>
      <p:sp>
        <p:nvSpPr>
          <p:cNvPr id="9" name="Google Shape;223;p2">
            <a:extLst>
              <a:ext uri="{FF2B5EF4-FFF2-40B4-BE49-F238E27FC236}">
                <a16:creationId xmlns:a16="http://schemas.microsoft.com/office/drawing/2014/main" id="{D11AF293-23DB-1403-1C7C-79210CA9D4E0}"/>
              </a:ext>
            </a:extLst>
          </p:cNvPr>
          <p:cNvSpPr txBox="1">
            <a:spLocks/>
          </p:cNvSpPr>
          <p:nvPr/>
        </p:nvSpPr>
        <p:spPr>
          <a:xfrm>
            <a:off x="6096000" y="3096749"/>
            <a:ext cx="5622328" cy="3504076"/>
          </a:xfrm>
          <a:prstGeom prst="rect">
            <a:avLst/>
          </a:prstGeom>
          <a:noFill/>
          <a:ln>
            <a:noFill/>
          </a:ln>
        </p:spPr>
        <p:txBody>
          <a:bodyPr spcFirstLastPara="1" vert="horz" wrap="square" lIns="91425" tIns="45700" rIns="91425" bIns="45700" rtlCol="0" anchor="ctr" anchorCtr="0">
            <a:noAutofit/>
          </a:bodyPr>
          <a:lstStyle>
            <a:lvl1pPr algn="r" defTabSz="457178" rtl="0" eaLnBrk="1" latinLnBrk="0" hangingPunct="1">
              <a:spcBef>
                <a:spcPct val="0"/>
              </a:spcBef>
              <a:buNone/>
              <a:defRPr sz="4800" b="1" kern="1200">
                <a:solidFill>
                  <a:srgbClr val="00707F"/>
                </a:solidFill>
                <a:latin typeface="Calibri"/>
                <a:ea typeface="+mj-ea"/>
                <a:cs typeface="Calibri"/>
              </a:defRPr>
            </a:lvl1pPr>
          </a:lstStyle>
          <a:p>
            <a:pPr>
              <a:buClr>
                <a:srgbClr val="00707F"/>
              </a:buClr>
              <a:buSzPts val="2800"/>
            </a:pPr>
            <a:r>
              <a:rPr lang="fr-FR" sz="2500" b="0" dirty="0">
                <a:solidFill>
                  <a:schemeClr val="bg1">
                    <a:lumMod val="65000"/>
                  </a:schemeClr>
                </a:solidFill>
              </a:rPr>
              <a:t>Navigation dans Alma</a:t>
            </a:r>
            <a:br>
              <a:rPr lang="fr-FR" sz="2500" dirty="0"/>
            </a:br>
            <a:r>
              <a:rPr lang="fr-FR" sz="2500" b="0" dirty="0">
                <a:solidFill>
                  <a:schemeClr val="bg1">
                    <a:lumMod val="65000"/>
                  </a:schemeClr>
                </a:solidFill>
              </a:rPr>
              <a:t>Notions fondamentales</a:t>
            </a:r>
            <a:br>
              <a:rPr lang="fr-FR" sz="2500" b="0" dirty="0">
                <a:solidFill>
                  <a:schemeClr val="bg1">
                    <a:lumMod val="65000"/>
                  </a:schemeClr>
                </a:solidFill>
              </a:rPr>
            </a:br>
            <a:r>
              <a:rPr lang="fr-FR" sz="2500" b="0" dirty="0">
                <a:solidFill>
                  <a:schemeClr val="bg1">
                    <a:lumMod val="65000"/>
                  </a:schemeClr>
                </a:solidFill>
              </a:rPr>
              <a:t>Fiche d’un lecteur</a:t>
            </a:r>
            <a:br>
              <a:rPr lang="fr-FR" sz="2500" b="0" dirty="0">
                <a:solidFill>
                  <a:schemeClr val="bg1">
                    <a:lumMod val="65000"/>
                  </a:schemeClr>
                </a:solidFill>
              </a:rPr>
            </a:br>
            <a:r>
              <a:rPr lang="fr-FR" sz="2500" b="0" dirty="0">
                <a:solidFill>
                  <a:schemeClr val="bg1">
                    <a:lumMod val="65000"/>
                  </a:schemeClr>
                </a:solidFill>
              </a:rPr>
              <a:t>Prêts</a:t>
            </a:r>
            <a:br>
              <a:rPr lang="fr-FR" sz="2500" b="0" dirty="0">
                <a:solidFill>
                  <a:schemeClr val="bg1">
                    <a:lumMod val="65000"/>
                  </a:schemeClr>
                </a:solidFill>
              </a:rPr>
            </a:br>
            <a:r>
              <a:rPr lang="fr-FR" sz="2500" b="0" dirty="0">
                <a:solidFill>
                  <a:schemeClr val="bg1">
                    <a:lumMod val="65000"/>
                  </a:schemeClr>
                </a:solidFill>
              </a:rPr>
              <a:t>Retours</a:t>
            </a:r>
          </a:p>
          <a:p>
            <a:pPr>
              <a:buClr>
                <a:srgbClr val="00707F"/>
              </a:buClr>
              <a:buSzPts val="2800"/>
            </a:pPr>
            <a:r>
              <a:rPr lang="fr-FR" sz="2500" b="0" dirty="0">
                <a:solidFill>
                  <a:schemeClr val="bg1">
                    <a:lumMod val="65000"/>
                  </a:schemeClr>
                </a:solidFill>
              </a:rPr>
              <a:t>Amendes et frais</a:t>
            </a:r>
          </a:p>
          <a:p>
            <a:pPr>
              <a:buClr>
                <a:srgbClr val="00707F"/>
              </a:buClr>
              <a:buSzPts val="2800"/>
            </a:pPr>
            <a:r>
              <a:rPr lang="fr-FR" sz="2500" b="0" i="1" dirty="0" err="1">
                <a:solidFill>
                  <a:schemeClr val="bg1">
                    <a:lumMod val="65000"/>
                  </a:schemeClr>
                </a:solidFill>
              </a:rPr>
              <a:t>Requests</a:t>
            </a:r>
            <a:br>
              <a:rPr lang="fr-FR" sz="2500" dirty="0"/>
            </a:br>
            <a:r>
              <a:rPr lang="fr-FR" sz="2500" b="0" dirty="0">
                <a:solidFill>
                  <a:schemeClr val="bg1">
                    <a:lumMod val="65000"/>
                  </a:schemeClr>
                </a:solidFill>
              </a:rPr>
              <a:t>Personnalisation de l’affichage</a:t>
            </a:r>
          </a:p>
          <a:p>
            <a:pPr>
              <a:buClr>
                <a:srgbClr val="00707F"/>
              </a:buClr>
              <a:buSzPts val="2800"/>
            </a:pPr>
            <a:r>
              <a:rPr lang="fr-FR" sz="2500" dirty="0"/>
              <a:t>Outils supplémentaires</a:t>
            </a:r>
          </a:p>
        </p:txBody>
      </p:sp>
      <p:pic>
        <p:nvPicPr>
          <p:cNvPr id="12" name="Graphique 11" descr="Flèche : courbe légère avec un remplissage uni">
            <a:extLst>
              <a:ext uri="{FF2B5EF4-FFF2-40B4-BE49-F238E27FC236}">
                <a16:creationId xmlns:a16="http://schemas.microsoft.com/office/drawing/2014/main" id="{FAE5ADA6-6BC6-B50F-D133-EB0A8C4312C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070421" y="6174517"/>
            <a:ext cx="426308" cy="426308"/>
          </a:xfrm>
          <a:prstGeom prst="rect">
            <a:avLst/>
          </a:prstGeom>
        </p:spPr>
      </p:pic>
    </p:spTree>
    <p:extLst>
      <p:ext uri="{BB962C8B-B14F-4D97-AF65-F5344CB8AC3E}">
        <p14:creationId xmlns:p14="http://schemas.microsoft.com/office/powerpoint/2010/main" val="40112939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00707F"/>
                </a:solidFill>
              </a:rPr>
              <a:t>Outils supplémentaires en </a:t>
            </a:r>
            <a:r>
              <a:rPr lang="fr-FR" dirty="0" err="1">
                <a:solidFill>
                  <a:srgbClr val="00707F"/>
                </a:solidFill>
              </a:rPr>
              <a:t>Fulfillment</a:t>
            </a:r>
            <a:endParaRPr lang="en-US" dirty="0">
              <a:solidFill>
                <a:srgbClr val="00707F"/>
              </a:solidFill>
            </a:endParaRPr>
          </a:p>
        </p:txBody>
      </p:sp>
      <p:sp>
        <p:nvSpPr>
          <p:cNvPr id="3" name="Espace réservé du contenu 2"/>
          <p:cNvSpPr>
            <a:spLocks noGrp="1"/>
          </p:cNvSpPr>
          <p:nvPr>
            <p:ph idx="1"/>
          </p:nvPr>
        </p:nvSpPr>
        <p:spPr/>
        <p:txBody>
          <a:bodyPr>
            <a:noAutofit/>
          </a:bodyPr>
          <a:lstStyle/>
          <a:p>
            <a:r>
              <a:rPr lang="fr-BE" dirty="0"/>
              <a:t>Voir les </a:t>
            </a:r>
            <a:r>
              <a:rPr lang="fr-BE" i="1" dirty="0"/>
              <a:t>How to</a:t>
            </a:r>
            <a:r>
              <a:rPr lang="fr-BE" dirty="0"/>
              <a:t> :</a:t>
            </a:r>
          </a:p>
          <a:p>
            <a:pPr lvl="1"/>
            <a:r>
              <a:rPr lang="fr-BE" dirty="0"/>
              <a:t>Disponible sur </a:t>
            </a:r>
            <a:r>
              <a:rPr lang="fr-BE" dirty="0">
                <a:hlinkClick r:id="rId2"/>
              </a:rPr>
              <a:t>https://services.lib.uliege.be/alma/category/fulfillment-0/fulfillment-circulation/</a:t>
            </a:r>
            <a:endParaRPr lang="fr-BE" dirty="0"/>
          </a:p>
          <a:p>
            <a:pPr lvl="1"/>
            <a:r>
              <a:rPr lang="fr-BE" dirty="0"/>
              <a:t>Ou </a:t>
            </a:r>
            <a:r>
              <a:rPr lang="fr-BE" i="1" dirty="0"/>
              <a:t>via la </a:t>
            </a:r>
            <a:r>
              <a:rPr lang="fr-BE" i="1" dirty="0" err="1"/>
              <a:t>bào</a:t>
            </a:r>
            <a:r>
              <a:rPr lang="fr-BE" i="1" dirty="0"/>
              <a:t> </a:t>
            </a:r>
            <a:r>
              <a:rPr lang="fr-BE" dirty="0"/>
              <a:t>Alma et Primo @ ULiège Library</a:t>
            </a:r>
            <a:r>
              <a:rPr lang="fr-BE" i="1" dirty="0"/>
              <a:t> &gt; </a:t>
            </a:r>
            <a:r>
              <a:rPr lang="en-US" dirty="0"/>
              <a:t>How To &gt; </a:t>
            </a:r>
            <a:r>
              <a:rPr lang="en-US" i="1" dirty="0"/>
              <a:t>Fulfillment</a:t>
            </a:r>
            <a:r>
              <a:rPr lang="en-US" dirty="0"/>
              <a:t> (circulation)</a:t>
            </a:r>
          </a:p>
          <a:p>
            <a:pPr marL="0" indent="0">
              <a:buSzPct val="100000"/>
              <a:buNone/>
            </a:pPr>
            <a:endParaRPr lang="fr-BE" dirty="0"/>
          </a:p>
          <a:p>
            <a:pPr marL="0" indent="0">
              <a:buSzPct val="100000"/>
              <a:buNone/>
            </a:pPr>
            <a:endParaRPr lang="fr-BE" dirty="0"/>
          </a:p>
          <a:p>
            <a:r>
              <a:rPr lang="fr-FR" dirty="0"/>
              <a:t>Quelques exemples utiles :</a:t>
            </a:r>
          </a:p>
          <a:p>
            <a:pPr marL="628613" lvl="1" indent="-342900"/>
            <a:r>
              <a:rPr lang="fr-FR" dirty="0"/>
              <a:t>Utiliser le prêt secouru : </a:t>
            </a:r>
            <a:r>
              <a:rPr lang="fr-FR" dirty="0">
                <a:hlinkClick r:id="rId3"/>
              </a:rPr>
              <a:t>https://services.lib.uliege.be/alma/utiliser-le-pret-secouru-offline-circulation/</a:t>
            </a:r>
            <a:endParaRPr lang="fr-FR" dirty="0"/>
          </a:p>
          <a:p>
            <a:pPr marL="628613" lvl="1" indent="-342900"/>
            <a:r>
              <a:rPr lang="fr-FR" dirty="0"/>
              <a:t>Gestion des calendriers des bibliothèques : </a:t>
            </a:r>
            <a:r>
              <a:rPr lang="fr-FR" dirty="0">
                <a:hlinkClick r:id="rId4"/>
              </a:rPr>
              <a:t>https://services.lib.uliege.be/alma/gestion-des-calendriers-des-bibliotheques-circdesk-operator-et-cirdesk-manager/</a:t>
            </a:r>
            <a:endParaRPr lang="fr-FR" dirty="0"/>
          </a:p>
          <a:p>
            <a:pPr marL="628613" lvl="1" indent="-342900"/>
            <a:r>
              <a:rPr lang="fr-FR" dirty="0"/>
              <a:t>Visualiser les règles de circulation pour un lecteur et un </a:t>
            </a:r>
            <a:r>
              <a:rPr lang="fr-FR" i="1" dirty="0"/>
              <a:t>item</a:t>
            </a:r>
            <a:r>
              <a:rPr lang="fr-FR" dirty="0"/>
              <a:t> donné : </a:t>
            </a:r>
            <a:r>
              <a:rPr lang="fr-FR" dirty="0">
                <a:hlinkClick r:id="rId5"/>
              </a:rPr>
              <a:t>https://services.lib.uliege.be/alma/visualiser-les-regles-de-circulation-pour-un-lecteur-et-un-item-donne-fulfillment-configuration-utility/</a:t>
            </a:r>
            <a:endParaRPr lang="fr-FR" dirty="0"/>
          </a:p>
          <a:p>
            <a:pPr marL="342900" indent="-342900"/>
            <a:endParaRPr lang="fr-BE" b="1" i="1" dirty="0"/>
          </a:p>
          <a:p>
            <a:endParaRPr lang="fr-BE" b="1" i="1" dirty="0"/>
          </a:p>
          <a:p>
            <a:endParaRPr lang="fr-BE" i="1" dirty="0"/>
          </a:p>
          <a:p>
            <a:pPr marL="0" indent="0">
              <a:buNone/>
            </a:pPr>
            <a:endParaRPr lang="en-US" b="1" i="1" dirty="0"/>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206</a:t>
            </a:fld>
            <a:endParaRPr lang="fr-FR" dirty="0">
              <a:solidFill>
                <a:prstClr val="black">
                  <a:tint val="75000"/>
                </a:prstClr>
              </a:solidFill>
              <a:latin typeface="Calibri" panose="020F0502020204030204"/>
              <a:ea typeface="Source Sans Pro" panose="020B0503030403020204" pitchFamily="34" charset="0"/>
            </a:endParaRPr>
          </a:p>
        </p:txBody>
      </p:sp>
    </p:spTree>
    <p:extLst>
      <p:ext uri="{BB962C8B-B14F-4D97-AF65-F5344CB8AC3E}">
        <p14:creationId xmlns:p14="http://schemas.microsoft.com/office/powerpoint/2010/main" val="309313798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0C9A450-F074-4E31-014D-B0A380B8EE79}"/>
              </a:ext>
            </a:extLst>
          </p:cNvPr>
          <p:cNvSpPr>
            <a:spLocks noGrp="1"/>
          </p:cNvSpPr>
          <p:nvPr>
            <p:ph type="sldNum" sz="quarter" idx="12"/>
          </p:nvPr>
        </p:nvSpPr>
        <p:spPr/>
        <p:txBody>
          <a:bodyPr/>
          <a:lstStyle/>
          <a:p>
            <a:fld id="{19329706-12B3-8F4C-9CA9-063F8C6A2AC6}" type="slidenum">
              <a:rPr lang="fr-FR" smtClean="0"/>
              <a:t>207</a:t>
            </a:fld>
            <a:endParaRPr lang="fr-FR"/>
          </a:p>
        </p:txBody>
      </p:sp>
      <p:sp>
        <p:nvSpPr>
          <p:cNvPr id="3" name="Titre 2">
            <a:extLst>
              <a:ext uri="{FF2B5EF4-FFF2-40B4-BE49-F238E27FC236}">
                <a16:creationId xmlns:a16="http://schemas.microsoft.com/office/drawing/2014/main" id="{9A6FE73C-BAD6-BA67-670C-70A3EFCF292E}"/>
              </a:ext>
            </a:extLst>
          </p:cNvPr>
          <p:cNvSpPr>
            <a:spLocks noGrp="1"/>
          </p:cNvSpPr>
          <p:nvPr>
            <p:ph type="title"/>
          </p:nvPr>
        </p:nvSpPr>
        <p:spPr/>
        <p:txBody>
          <a:bodyPr/>
          <a:lstStyle/>
          <a:p>
            <a:r>
              <a:rPr lang="fr-FR" dirty="0"/>
              <a:t>Merci de votre attention!</a:t>
            </a:r>
          </a:p>
        </p:txBody>
      </p:sp>
    </p:spTree>
    <p:extLst>
      <p:ext uri="{BB962C8B-B14F-4D97-AF65-F5344CB8AC3E}">
        <p14:creationId xmlns:p14="http://schemas.microsoft.com/office/powerpoint/2010/main" val="28778579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131"/>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spcBef>
                <a:spcPts val="0"/>
              </a:spcBef>
              <a:buClr>
                <a:srgbClr val="5FA3B0"/>
              </a:buClr>
              <a:buSzPts val="3600"/>
            </a:pPr>
            <a:r>
              <a:rPr lang="fr-FR"/>
              <a:t>Règles de circulation</a:t>
            </a:r>
            <a:endParaRPr/>
          </a:p>
        </p:txBody>
      </p:sp>
      <p:sp>
        <p:nvSpPr>
          <p:cNvPr id="396" name="Google Shape;396;p131"/>
          <p:cNvSpPr txBox="1">
            <a:spLocks noGrp="1"/>
          </p:cNvSpPr>
          <p:nvPr>
            <p:ph type="sldNum" sz="quarter" idx="12"/>
          </p:nvPr>
        </p:nvSpPr>
        <p:spPr>
          <a:prstGeom prst="rect">
            <a:avLst/>
          </a:prstGeom>
          <a:noFill/>
          <a:ln>
            <a:noFill/>
          </a:ln>
        </p:spPr>
        <p:txBody>
          <a:bodyPr spcFirstLastPara="1" vert="horz" wrap="square" lIns="91425" tIns="45700" rIns="91425" bIns="45700" rtlCol="0" anchor="ctr" anchorCtr="0">
            <a:noAutofit/>
          </a:bodyPr>
          <a:lstStyle/>
          <a:p>
            <a:pPr>
              <a:buSzPts val="1200"/>
            </a:pPr>
            <a:fld id="{00000000-1234-1234-1234-123412341234}" type="slidenum">
              <a:rPr lang="fr-FR"/>
              <a:pPr>
                <a:buSzPts val="1200"/>
              </a:pPr>
              <a:t>21</a:t>
            </a:fld>
            <a:endParaRPr/>
          </a:p>
        </p:txBody>
      </p:sp>
      <p:graphicFrame>
        <p:nvGraphicFramePr>
          <p:cNvPr id="2" name="Tableau 1">
            <a:extLst>
              <a:ext uri="{FF2B5EF4-FFF2-40B4-BE49-F238E27FC236}">
                <a16:creationId xmlns:a16="http://schemas.microsoft.com/office/drawing/2014/main" id="{B0F24588-D92C-4193-F100-4D6338503AA6}"/>
              </a:ext>
            </a:extLst>
          </p:cNvPr>
          <p:cNvGraphicFramePr>
            <a:graphicFrameLocks noGrp="1"/>
          </p:cNvGraphicFramePr>
          <p:nvPr/>
        </p:nvGraphicFramePr>
        <p:xfrm>
          <a:off x="3048000" y="1430020"/>
          <a:ext cx="6096000" cy="39979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61788217"/>
                    </a:ext>
                  </a:extLst>
                </a:gridCol>
                <a:gridCol w="2032000">
                  <a:extLst>
                    <a:ext uri="{9D8B030D-6E8A-4147-A177-3AD203B41FA5}">
                      <a16:colId xmlns:a16="http://schemas.microsoft.com/office/drawing/2014/main" val="862326796"/>
                    </a:ext>
                  </a:extLst>
                </a:gridCol>
                <a:gridCol w="2032000">
                  <a:extLst>
                    <a:ext uri="{9D8B030D-6E8A-4147-A177-3AD203B41FA5}">
                      <a16:colId xmlns:a16="http://schemas.microsoft.com/office/drawing/2014/main" val="4192256903"/>
                    </a:ext>
                  </a:extLst>
                </a:gridCol>
              </a:tblGrid>
              <a:tr h="370840">
                <a:tc>
                  <a:txBody>
                    <a:bodyPr/>
                    <a:lstStyle/>
                    <a:p>
                      <a:endParaRPr lang="fr-FR" sz="1600">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b="0">
                          <a:solidFill>
                            <a:schemeClr val="tx1"/>
                          </a:solidFill>
                          <a:latin typeface="Calibri" panose="020F0502020204030204" pitchFamily="34" charset="0"/>
                          <a:ea typeface="Calibri" panose="020F0502020204030204" pitchFamily="34" charset="0"/>
                          <a:cs typeface="Calibri" panose="020F0502020204030204" pitchFamily="34" charset="0"/>
                        </a:rPr>
                        <a:t>ULiège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a:r>
                        <a:rPr lang="fr-FR" sz="1600" b="0">
                          <a:solidFill>
                            <a:schemeClr val="tx1"/>
                          </a:solidFill>
                          <a:latin typeface="Calibri" panose="020F0502020204030204" pitchFamily="34" charset="0"/>
                          <a:ea typeface="Calibri" panose="020F0502020204030204" pitchFamily="34" charset="0"/>
                          <a:cs typeface="Calibri" panose="020F0502020204030204" pitchFamily="34" charset="0"/>
                        </a:rPr>
                        <a:t>Extérieur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extLst>
                  <a:ext uri="{0D108BD9-81ED-4DB2-BD59-A6C34878D82A}">
                    <a16:rowId xmlns:a16="http://schemas.microsoft.com/office/drawing/2014/main" val="2407714086"/>
                  </a:ext>
                </a:extLst>
              </a:tr>
              <a:tr h="370840">
                <a:tc>
                  <a:txBody>
                    <a:bodyPr/>
                    <a:lstStyle/>
                    <a:p>
                      <a:pPr algn="ctr"/>
                      <a:r>
                        <a:rPr lang="fr-FR" sz="1600" b="0">
                          <a:solidFill>
                            <a:schemeClr val="tx1"/>
                          </a:solidFill>
                          <a:latin typeface="Calibri" panose="020F0502020204030204" pitchFamily="34" charset="0"/>
                          <a:ea typeface="Calibri" panose="020F0502020204030204" pitchFamily="34" charset="0"/>
                          <a:cs typeface="Calibri" panose="020F0502020204030204" pitchFamily="34" charset="0"/>
                        </a:rPr>
                        <a:t>Renouvellement automatique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a:r>
                        <a:rPr lang="fr-FR" sz="1600">
                          <a:latin typeface="Calibri" panose="020F0502020204030204" pitchFamily="34" charset="0"/>
                          <a:ea typeface="Calibri" panose="020F0502020204030204" pitchFamily="34" charset="0"/>
                          <a:cs typeface="Calibri" panose="020F0502020204030204" pitchFamily="34" charset="0"/>
                        </a:rPr>
                        <a:t>Oui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600">
                          <a:latin typeface="Calibri" panose="020F0502020204030204" pitchFamily="34" charset="0"/>
                          <a:ea typeface="Calibri" panose="020F0502020204030204" pitchFamily="34" charset="0"/>
                          <a:cs typeface="Calibri" panose="020F0502020204030204" pitchFamily="34" charset="0"/>
                        </a:rPr>
                        <a:t>Non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3874619"/>
                  </a:ext>
                </a:extLst>
              </a:tr>
              <a:tr h="185420">
                <a:tc rowSpan="2">
                  <a:txBody>
                    <a:bodyPr/>
                    <a:lstStyle/>
                    <a:p>
                      <a:pPr algn="ctr"/>
                      <a:r>
                        <a:rPr lang="fr-FR" sz="1600" b="0">
                          <a:solidFill>
                            <a:schemeClr val="tx1"/>
                          </a:solidFill>
                          <a:latin typeface="Calibri" panose="020F0502020204030204" pitchFamily="34" charset="0"/>
                          <a:ea typeface="Calibri" panose="020F0502020204030204" pitchFamily="34" charset="0"/>
                          <a:cs typeface="Calibri" panose="020F0502020204030204" pitchFamily="34" charset="0"/>
                        </a:rPr>
                        <a:t>Rappel des prêts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a:r>
                        <a:rPr lang="fr-FR" sz="1600">
                          <a:latin typeface="Calibri" panose="020F0502020204030204" pitchFamily="34" charset="0"/>
                          <a:ea typeface="Calibri" panose="020F0502020204030204" pitchFamily="34" charset="0"/>
                          <a:cs typeface="Calibri" panose="020F0502020204030204" pitchFamily="34" charset="0"/>
                        </a:rPr>
                        <a:t>Prêt court : date de retour non modifiée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fr-FR" sz="1600">
                          <a:latin typeface="Calibri" panose="020F0502020204030204" pitchFamily="34" charset="0"/>
                          <a:ea typeface="Calibri" panose="020F0502020204030204" pitchFamily="34" charset="0"/>
                          <a:cs typeface="Calibri" panose="020F0502020204030204" pitchFamily="34" charset="0"/>
                        </a:rPr>
                        <a:t>Date de retour non modifiée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1172557"/>
                  </a:ext>
                </a:extLst>
              </a:tr>
              <a:tr h="185420">
                <a:tc vMerge="1">
                  <a:txBody>
                    <a:bodyPr/>
                    <a:lstStyle/>
                    <a:p>
                      <a:endParaRPr lang="fr-FR"/>
                    </a:p>
                  </a:txBody>
                  <a:tcPr/>
                </a:tc>
                <a:tc>
                  <a:txBody>
                    <a:bodyPr/>
                    <a:lstStyle/>
                    <a:p>
                      <a:pPr algn="ctr"/>
                      <a:r>
                        <a:rPr lang="fr-FR" sz="1600">
                          <a:latin typeface="Calibri" panose="020F0502020204030204" pitchFamily="34" charset="0"/>
                          <a:ea typeface="Calibri" panose="020F0502020204030204" pitchFamily="34" charset="0"/>
                          <a:cs typeface="Calibri" panose="020F0502020204030204" pitchFamily="34" charset="0"/>
                        </a:rPr>
                        <a:t>Prêt de 3 mois : date de retour pouvant être ramenée à un mois à partir de la date de rappel</a:t>
                      </a:r>
                      <a:endParaRPr lang="fr-FR" sz="1600" baseline="3000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fr-FR"/>
                    </a:p>
                  </a:txBody>
                  <a:tcPr/>
                </a:tc>
                <a:extLst>
                  <a:ext uri="{0D108BD9-81ED-4DB2-BD59-A6C34878D82A}">
                    <a16:rowId xmlns:a16="http://schemas.microsoft.com/office/drawing/2014/main" val="4181825133"/>
                  </a:ext>
                </a:extLst>
              </a:tr>
              <a:tr h="370840">
                <a:tc>
                  <a:txBody>
                    <a:bodyPr/>
                    <a:lstStyle/>
                    <a:p>
                      <a:pPr algn="ctr"/>
                      <a:r>
                        <a:rPr lang="fr-FR" sz="1600" b="0">
                          <a:solidFill>
                            <a:schemeClr val="tx1"/>
                          </a:solidFill>
                          <a:latin typeface="Calibri" panose="020F0502020204030204" pitchFamily="34" charset="0"/>
                          <a:ea typeface="Calibri" panose="020F0502020204030204" pitchFamily="34" charset="0"/>
                          <a:cs typeface="Calibri" panose="020F0502020204030204" pitchFamily="34" charset="0"/>
                        </a:rPr>
                        <a:t>Frais de retard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a:r>
                        <a:rPr lang="fr-FR" sz="1600">
                          <a:latin typeface="Calibri" panose="020F0502020204030204" pitchFamily="34" charset="0"/>
                          <a:ea typeface="Calibri" panose="020F0502020204030204" pitchFamily="34" charset="0"/>
                          <a:cs typeface="Calibri" panose="020F0502020204030204" pitchFamily="34" charset="0"/>
                        </a:rPr>
                        <a:t>Non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600">
                          <a:latin typeface="Calibri" panose="020F0502020204030204" pitchFamily="34" charset="0"/>
                          <a:ea typeface="Calibri" panose="020F0502020204030204" pitchFamily="34" charset="0"/>
                          <a:cs typeface="Calibri" panose="020F0502020204030204" pitchFamily="34" charset="0"/>
                        </a:rPr>
                        <a:t>0,15 € par jour et par document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0740189"/>
                  </a:ext>
                </a:extLst>
              </a:tr>
              <a:tr h="370840">
                <a:tc>
                  <a:txBody>
                    <a:bodyPr/>
                    <a:lstStyle/>
                    <a:p>
                      <a:pPr algn="ctr"/>
                      <a:r>
                        <a:rPr lang="fr-FR" sz="1600" b="0">
                          <a:solidFill>
                            <a:schemeClr val="tx1"/>
                          </a:solidFill>
                          <a:latin typeface="Calibri" panose="020F0502020204030204" pitchFamily="34" charset="0"/>
                          <a:ea typeface="Calibri" panose="020F0502020204030204" pitchFamily="34" charset="0"/>
                          <a:cs typeface="Calibri" panose="020F0502020204030204" pitchFamily="34" charset="0"/>
                        </a:rPr>
                        <a:t>Documents considérés perdus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a:r>
                        <a:rPr lang="fr-FR" sz="1600">
                          <a:latin typeface="Calibri" panose="020F0502020204030204" pitchFamily="34" charset="0"/>
                          <a:ea typeface="Calibri" panose="020F0502020204030204" pitchFamily="34" charset="0"/>
                          <a:cs typeface="Calibri" panose="020F0502020204030204" pitchFamily="34" charset="0"/>
                        </a:rPr>
                        <a:t>30 jours de retard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600">
                          <a:latin typeface="Calibri" panose="020F0502020204030204" pitchFamily="34" charset="0"/>
                          <a:ea typeface="Calibri" panose="020F0502020204030204" pitchFamily="34" charset="0"/>
                          <a:cs typeface="Calibri" panose="020F0502020204030204" pitchFamily="34" charset="0"/>
                        </a:rPr>
                        <a:t>30 jours de retard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415644"/>
                  </a:ext>
                </a:extLst>
              </a:tr>
            </a:tbl>
          </a:graphicData>
        </a:graphic>
      </p:graphicFrame>
    </p:spTree>
    <p:extLst>
      <p:ext uri="{BB962C8B-B14F-4D97-AF65-F5344CB8AC3E}">
        <p14:creationId xmlns:p14="http://schemas.microsoft.com/office/powerpoint/2010/main" val="7388193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71B1B2-C749-88F1-4834-2F7B47E5D4F6}"/>
              </a:ext>
            </a:extLst>
          </p:cNvPr>
          <p:cNvSpPr>
            <a:spLocks noGrp="1"/>
          </p:cNvSpPr>
          <p:nvPr>
            <p:ph type="title"/>
          </p:nvPr>
        </p:nvSpPr>
        <p:spPr/>
        <p:txBody>
          <a:bodyPr/>
          <a:lstStyle/>
          <a:p>
            <a:r>
              <a:rPr lang="fr-FR" sz="3600" b="0" dirty="0">
                <a:ea typeface="Calibri"/>
                <a:sym typeface="Calibri"/>
              </a:rPr>
              <a:t>Règles de circulation &gt; Précisions</a:t>
            </a:r>
            <a:endParaRPr lang="fr-FR" dirty="0"/>
          </a:p>
        </p:txBody>
      </p:sp>
      <p:sp>
        <p:nvSpPr>
          <p:cNvPr id="3" name="Espace réservé du contenu 2">
            <a:extLst>
              <a:ext uri="{FF2B5EF4-FFF2-40B4-BE49-F238E27FC236}">
                <a16:creationId xmlns:a16="http://schemas.microsoft.com/office/drawing/2014/main" id="{38DF16EF-EC77-6077-A7A9-901202DDDD04}"/>
              </a:ext>
            </a:extLst>
          </p:cNvPr>
          <p:cNvSpPr>
            <a:spLocks noGrp="1"/>
          </p:cNvSpPr>
          <p:nvPr>
            <p:ph idx="1"/>
          </p:nvPr>
        </p:nvSpPr>
        <p:spPr/>
        <p:txBody>
          <a:bodyPr>
            <a:normAutofit/>
          </a:bodyPr>
          <a:lstStyle/>
          <a:p>
            <a:r>
              <a:rPr lang="fr-FR" dirty="0"/>
              <a:t>Renouvellement impossible si :</a:t>
            </a:r>
          </a:p>
          <a:p>
            <a:pPr lvl="1"/>
            <a:r>
              <a:rPr lang="fr-FR" dirty="0">
                <a:solidFill>
                  <a:schemeClr val="dk1"/>
                </a:solidFill>
                <a:latin typeface="Calibri"/>
                <a:ea typeface="Calibri"/>
                <a:cs typeface="Calibri"/>
                <a:sym typeface="Calibri"/>
              </a:rPr>
              <a:t>l</a:t>
            </a:r>
            <a:r>
              <a:rPr lang="fr-FR" b="0" i="0" u="none" strike="noStrike" cap="none" dirty="0">
                <a:solidFill>
                  <a:schemeClr val="dk1"/>
                </a:solidFill>
                <a:latin typeface="Calibri"/>
                <a:ea typeface="Calibri"/>
                <a:cs typeface="Calibri"/>
                <a:sym typeface="Calibri"/>
              </a:rPr>
              <a:t>e document est demandé par un autre lecteur</a:t>
            </a:r>
            <a:endParaRPr lang="fr-FR" sz="1400" b="0" i="0" u="none" strike="noStrike" cap="none" dirty="0">
              <a:solidFill>
                <a:schemeClr val="dk1"/>
              </a:solidFill>
              <a:latin typeface="Calibri"/>
              <a:ea typeface="Calibri"/>
              <a:cs typeface="Calibri"/>
              <a:sym typeface="Calibri"/>
            </a:endParaRPr>
          </a:p>
          <a:p>
            <a:pPr lvl="1"/>
            <a:r>
              <a:rPr lang="fr-FR" dirty="0">
                <a:solidFill>
                  <a:schemeClr val="dk1"/>
                </a:solidFill>
                <a:ea typeface="Calibri"/>
                <a:sym typeface="Calibri"/>
              </a:rPr>
              <a:t>le lecteur est bloqué</a:t>
            </a:r>
          </a:p>
          <a:p>
            <a:pPr lvl="1"/>
            <a:r>
              <a:rPr lang="fr-FR" dirty="0">
                <a:solidFill>
                  <a:schemeClr val="dk1"/>
                </a:solidFill>
                <a:ea typeface="Calibri"/>
                <a:sym typeface="Calibri"/>
              </a:rPr>
              <a:t>la durée maximale du renouvellement est atteinte</a:t>
            </a:r>
          </a:p>
          <a:p>
            <a:pPr lvl="1"/>
            <a:r>
              <a:rPr lang="fr-FR" dirty="0">
                <a:solidFill>
                  <a:schemeClr val="dk1"/>
                </a:solidFill>
                <a:ea typeface="Calibri"/>
                <a:sym typeface="Calibri"/>
              </a:rPr>
              <a:t>le compte du lecteur est expiré</a:t>
            </a:r>
          </a:p>
          <a:p>
            <a:pPr marL="0" indent="0">
              <a:buNone/>
            </a:pPr>
            <a:endParaRPr lang="fr-FR" sz="1800" dirty="0">
              <a:solidFill>
                <a:schemeClr val="dk1"/>
              </a:solidFill>
              <a:ea typeface="Calibri"/>
              <a:sym typeface="Calibri"/>
            </a:endParaRPr>
          </a:p>
          <a:p>
            <a:r>
              <a:rPr lang="fr-FR" dirty="0"/>
              <a:t>Un document aura un statut </a:t>
            </a:r>
            <a:r>
              <a:rPr lang="fr-FR" i="1" dirty="0" err="1"/>
              <a:t>lost</a:t>
            </a:r>
            <a:r>
              <a:rPr lang="fr-FR" dirty="0"/>
              <a:t> si :</a:t>
            </a:r>
          </a:p>
          <a:p>
            <a:pPr lvl="1"/>
            <a:r>
              <a:rPr lang="fr-FR" dirty="0"/>
              <a:t>le lecteur l’a spontanément déclaré perdu au bureau du prêt</a:t>
            </a:r>
          </a:p>
          <a:p>
            <a:pPr lvl="1"/>
            <a:r>
              <a:rPr lang="fr-FR" dirty="0"/>
              <a:t>le document n’a pas été rentré après 30 jours de retard  (traitement automatique)</a:t>
            </a:r>
          </a:p>
          <a:p>
            <a:pPr marL="457176" lvl="1" indent="0">
              <a:buNone/>
            </a:pPr>
            <a:endParaRPr lang="fr-FR" dirty="0"/>
          </a:p>
          <a:p>
            <a:r>
              <a:rPr lang="fr-FR" dirty="0"/>
              <a:t>Si un document passe en statut </a:t>
            </a:r>
            <a:r>
              <a:rPr lang="fr-FR" i="1" dirty="0" err="1"/>
              <a:t>lost</a:t>
            </a:r>
            <a:r>
              <a:rPr lang="fr-FR" dirty="0"/>
              <a:t> :</a:t>
            </a:r>
          </a:p>
          <a:p>
            <a:pPr lvl="1"/>
            <a:r>
              <a:rPr lang="fr-FR" dirty="0"/>
              <a:t>les frais de remplacement sont ajoutés sur le compte du lecteur </a:t>
            </a:r>
          </a:p>
          <a:p>
            <a:pPr lvl="1"/>
            <a:r>
              <a:rPr lang="fr-FR" dirty="0"/>
              <a:t>un mail automatique est envoyé pour informer le lecteur</a:t>
            </a:r>
          </a:p>
          <a:p>
            <a:pPr marL="400050" lvl="1" indent="0">
              <a:buNone/>
            </a:pPr>
            <a:endParaRPr lang="fr-FR" dirty="0"/>
          </a:p>
          <a:p>
            <a:pPr marL="400050" lvl="1" indent="0">
              <a:buNone/>
            </a:pPr>
            <a:endParaRPr lang="fr-FR" dirty="0"/>
          </a:p>
          <a:p>
            <a:pPr marL="0" indent="0">
              <a:buNone/>
            </a:pPr>
            <a:endParaRPr lang="fr-FR" dirty="0"/>
          </a:p>
          <a:p>
            <a:endParaRPr lang="fr-FR" dirty="0"/>
          </a:p>
        </p:txBody>
      </p:sp>
      <p:sp>
        <p:nvSpPr>
          <p:cNvPr id="4" name="Espace réservé du numéro de diapositive 3">
            <a:extLst>
              <a:ext uri="{FF2B5EF4-FFF2-40B4-BE49-F238E27FC236}">
                <a16:creationId xmlns:a16="http://schemas.microsoft.com/office/drawing/2014/main" id="{8A25B4BC-5228-9C2B-529A-132EE2166A55}"/>
              </a:ext>
            </a:extLst>
          </p:cNvPr>
          <p:cNvSpPr>
            <a:spLocks noGrp="1"/>
          </p:cNvSpPr>
          <p:nvPr>
            <p:ph type="sldNum" sz="quarter" idx="12"/>
          </p:nvPr>
        </p:nvSpPr>
        <p:spPr/>
        <p:txBody>
          <a:bodyPr/>
          <a:lstStyle/>
          <a:p>
            <a:fld id="{19329706-12B3-8F4C-9CA9-063F8C6A2AC6}" type="slidenum">
              <a:rPr lang="fr-FR" smtClean="0"/>
              <a:pPr/>
              <a:t>22</a:t>
            </a:fld>
            <a:endParaRPr lang="fr-FR"/>
          </a:p>
        </p:txBody>
      </p:sp>
    </p:spTree>
    <p:extLst>
      <p:ext uri="{BB962C8B-B14F-4D97-AF65-F5344CB8AC3E}">
        <p14:creationId xmlns:p14="http://schemas.microsoft.com/office/powerpoint/2010/main" val="3149404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132"/>
          <p:cNvSpPr txBox="1">
            <a:spLocks noGrp="1"/>
          </p:cNvSpPr>
          <p:nvPr>
            <p:ph type="title"/>
          </p:nvPr>
        </p:nvSpPr>
        <p:spPr>
          <a:xfrm>
            <a:off x="609600" y="313016"/>
            <a:ext cx="10972800" cy="621546"/>
          </a:xfrm>
        </p:spPr>
        <p:txBody>
          <a:bodyPr spcFirstLastPara="1" vert="horz" lIns="91425" tIns="45700" rIns="91425" bIns="45700" rtlCol="0" anchor="ctr" anchorCtr="0">
            <a:normAutofit/>
          </a:bodyPr>
          <a:lstStyle/>
          <a:p>
            <a:pPr>
              <a:lnSpc>
                <a:spcPct val="90000"/>
              </a:lnSpc>
              <a:spcBef>
                <a:spcPts val="0"/>
              </a:spcBef>
              <a:buClr>
                <a:srgbClr val="5FA3B0"/>
              </a:buClr>
              <a:buSzPts val="3600"/>
            </a:pPr>
            <a:r>
              <a:rPr lang="fr-FR"/>
              <a:t>Facteurs déterminant la circulation</a:t>
            </a:r>
          </a:p>
        </p:txBody>
      </p:sp>
      <p:sp>
        <p:nvSpPr>
          <p:cNvPr id="404" name="Google Shape;404;p132"/>
          <p:cNvSpPr txBox="1">
            <a:spLocks noGrp="1"/>
          </p:cNvSpPr>
          <p:nvPr>
            <p:ph idx="1"/>
          </p:nvPr>
        </p:nvSpPr>
        <p:spPr>
          <a:xfrm>
            <a:off x="609600" y="1174274"/>
            <a:ext cx="10972800" cy="4951896"/>
          </a:xfrm>
        </p:spPr>
        <p:txBody>
          <a:bodyPr spcFirstLastPara="1" vert="horz" lIns="91425" tIns="45700" rIns="91425" bIns="45700" rtlCol="0" anchorCtr="0">
            <a:normAutofit fontScale="92500" lnSpcReduction="20000"/>
          </a:bodyPr>
          <a:lstStyle/>
          <a:p>
            <a:pPr marL="165100" indent="-165100">
              <a:spcBef>
                <a:spcPts val="360"/>
              </a:spcBef>
              <a:buSzPts val="1425"/>
              <a:buNone/>
            </a:pPr>
            <a:r>
              <a:rPr lang="fr-FR" dirty="0"/>
              <a:t>1) Le </a:t>
            </a:r>
            <a:r>
              <a:rPr lang="fr-FR" b="1" dirty="0"/>
              <a:t>type de lecteur </a:t>
            </a:r>
            <a:r>
              <a:rPr lang="fr-FR" dirty="0"/>
              <a:t>réparti en 8 </a:t>
            </a:r>
            <a:r>
              <a:rPr lang="fr-FR" i="1" dirty="0"/>
              <a:t>User groups</a:t>
            </a:r>
            <a:endParaRPr dirty="0"/>
          </a:p>
          <a:p>
            <a:pPr marL="506413" lvl="2" indent="-342900">
              <a:spcBef>
                <a:spcPts val="360"/>
              </a:spcBef>
              <a:buSzPts val="1800"/>
              <a:buFont typeface="Noto Sans Symbols"/>
              <a:buChar char="⮚"/>
            </a:pPr>
            <a:r>
              <a:rPr lang="fr-FR" sz="2000" dirty="0"/>
              <a:t>ULiège - Personnel ULiège / CHU</a:t>
            </a:r>
          </a:p>
          <a:p>
            <a:pPr marL="506413" lvl="2" indent="-342900">
              <a:spcBef>
                <a:spcPts val="360"/>
              </a:spcBef>
              <a:buSzPts val="1800"/>
              <a:buFont typeface="Noto Sans Symbols"/>
              <a:buChar char="⮚"/>
            </a:pPr>
            <a:r>
              <a:rPr lang="fr-FR" sz="2000" dirty="0"/>
              <a:t>ULiège - Master / doctorat</a:t>
            </a:r>
          </a:p>
          <a:p>
            <a:pPr marL="506413" lvl="2" indent="-342900">
              <a:spcBef>
                <a:spcPts val="360"/>
              </a:spcBef>
              <a:buSzPts val="1800"/>
              <a:buFont typeface="Noto Sans Symbols"/>
              <a:buChar char="⮚"/>
            </a:pPr>
            <a:r>
              <a:rPr lang="fr-FR" sz="2000" dirty="0"/>
              <a:t>ULiège - Bachelier</a:t>
            </a:r>
          </a:p>
          <a:p>
            <a:pPr marL="506413" lvl="2" indent="-342900">
              <a:spcBef>
                <a:spcPts val="360"/>
              </a:spcBef>
              <a:buSzPts val="1800"/>
              <a:buFont typeface="Noto Sans Symbols"/>
              <a:buChar char="⮚"/>
            </a:pPr>
            <a:r>
              <a:rPr lang="fr-FR" sz="2000" dirty="0"/>
              <a:t>ULiège - Cours isolés</a:t>
            </a:r>
          </a:p>
          <a:p>
            <a:pPr marL="506413" lvl="2" indent="-342900">
              <a:spcBef>
                <a:spcPts val="360"/>
              </a:spcBef>
              <a:buSzPts val="1800"/>
              <a:buFont typeface="Noto Sans Symbols"/>
              <a:buChar char="⮚"/>
            </a:pPr>
            <a:r>
              <a:rPr lang="fr-FR" sz="2000" dirty="0"/>
              <a:t>ULiège - Formations continues</a:t>
            </a:r>
          </a:p>
          <a:p>
            <a:pPr marL="506413" lvl="2" indent="-342900">
              <a:spcBef>
                <a:spcPts val="360"/>
              </a:spcBef>
              <a:buSzPts val="1800"/>
              <a:buFont typeface="Noto Sans Symbols"/>
              <a:buChar char="⮚"/>
            </a:pPr>
            <a:r>
              <a:rPr lang="fr-FR" sz="2000" dirty="0"/>
              <a:t>ULiège - Erasmus, conventions</a:t>
            </a:r>
          </a:p>
          <a:p>
            <a:pPr marL="506413" lvl="2" indent="-342900">
              <a:spcBef>
                <a:spcPts val="360"/>
              </a:spcBef>
              <a:buSzPts val="1800"/>
              <a:buFont typeface="Noto Sans Symbols"/>
              <a:buChar char="⮚"/>
            </a:pPr>
            <a:r>
              <a:rPr lang="fr-FR" sz="2000" dirty="0"/>
              <a:t>Extérieur</a:t>
            </a:r>
          </a:p>
          <a:p>
            <a:pPr marL="506413" lvl="2" indent="-342900">
              <a:spcBef>
                <a:spcPts val="360"/>
              </a:spcBef>
              <a:buSzPts val="1800"/>
              <a:buFont typeface="Noto Sans Symbols"/>
              <a:buChar char="⮚"/>
            </a:pPr>
            <a:r>
              <a:rPr lang="fr-FR" sz="2000" dirty="0"/>
              <a:t>Société, entreprise, profession juridique</a:t>
            </a:r>
          </a:p>
          <a:p>
            <a:pPr marL="0" indent="0">
              <a:spcBef>
                <a:spcPts val="360"/>
              </a:spcBef>
              <a:buSzPts val="1425"/>
              <a:buNone/>
            </a:pPr>
            <a:endParaRPr lang="fr-FR" dirty="0"/>
          </a:p>
          <a:p>
            <a:pPr marL="0" indent="0">
              <a:spcBef>
                <a:spcPts val="360"/>
              </a:spcBef>
              <a:buSzPts val="1425"/>
              <a:buNone/>
            </a:pPr>
            <a:r>
              <a:rPr lang="fr-FR" dirty="0"/>
              <a:t>2) Le </a:t>
            </a:r>
            <a:r>
              <a:rPr lang="fr-FR" b="1" dirty="0"/>
              <a:t>type de localisation </a:t>
            </a:r>
            <a:r>
              <a:rPr lang="fr-FR" dirty="0"/>
              <a:t>(</a:t>
            </a:r>
            <a:r>
              <a:rPr lang="fr-FR" i="1" dirty="0" err="1"/>
              <a:t>Fulfillment</a:t>
            </a:r>
            <a:r>
              <a:rPr lang="fr-FR" i="1" dirty="0"/>
              <a:t> Unit)</a:t>
            </a:r>
            <a:endParaRPr dirty="0"/>
          </a:p>
          <a:p>
            <a:pPr marL="525462" lvl="2" indent="-342900">
              <a:spcBef>
                <a:spcPts val="360"/>
              </a:spcBef>
              <a:buSzPts val="1800"/>
              <a:buFont typeface="Noto Sans Symbols"/>
              <a:buChar char="⮚"/>
            </a:pPr>
            <a:r>
              <a:rPr lang="fr-FR" sz="2000" dirty="0"/>
              <a:t>Emprunt long terme (</a:t>
            </a:r>
            <a:r>
              <a:rPr lang="fr-FR" sz="2000" i="1" dirty="0"/>
              <a:t>Extended</a:t>
            </a:r>
            <a:r>
              <a:rPr lang="fr-FR" sz="2000" dirty="0"/>
              <a:t>)</a:t>
            </a:r>
          </a:p>
          <a:p>
            <a:pPr marL="525462" lvl="2" indent="-342900">
              <a:spcBef>
                <a:spcPts val="360"/>
              </a:spcBef>
              <a:buSzPts val="1800"/>
              <a:buFont typeface="Noto Sans Symbols"/>
              <a:buChar char="⮚"/>
            </a:pPr>
            <a:r>
              <a:rPr lang="fr-FR" sz="2000" dirty="0"/>
              <a:t>Emprunt normal (</a:t>
            </a:r>
            <a:r>
              <a:rPr lang="fr-FR" sz="2000" i="1" dirty="0"/>
              <a:t>Regular</a:t>
            </a:r>
            <a:r>
              <a:rPr lang="fr-FR" sz="2000" dirty="0"/>
              <a:t>)</a:t>
            </a:r>
          </a:p>
          <a:p>
            <a:pPr marL="525462" lvl="2" indent="-342900">
              <a:spcBef>
                <a:spcPts val="360"/>
              </a:spcBef>
              <a:buSzPts val="1800"/>
              <a:buFont typeface="Noto Sans Symbols"/>
              <a:buChar char="⮚"/>
            </a:pPr>
            <a:r>
              <a:rPr lang="fr-FR" sz="2000" dirty="0"/>
              <a:t>Consultable sur demande (</a:t>
            </a:r>
            <a:r>
              <a:rPr lang="fr-FR" sz="2000" i="1" dirty="0"/>
              <a:t>Storage</a:t>
            </a:r>
            <a:r>
              <a:rPr lang="fr-FR" sz="2000" dirty="0"/>
              <a:t>)</a:t>
            </a:r>
          </a:p>
          <a:p>
            <a:pPr marL="525462" lvl="2" indent="-342900">
              <a:spcBef>
                <a:spcPts val="360"/>
              </a:spcBef>
              <a:buSzPts val="1800"/>
              <a:buFont typeface="Noto Sans Symbols"/>
              <a:buChar char="⮚"/>
            </a:pPr>
            <a:r>
              <a:rPr lang="fr-FR" sz="2000" dirty="0"/>
              <a:t>Emprunt court terme (</a:t>
            </a:r>
            <a:r>
              <a:rPr lang="fr-FR" sz="2000" i="1" dirty="0"/>
              <a:t>Short</a:t>
            </a:r>
            <a:r>
              <a:rPr lang="fr-FR" sz="2000" dirty="0"/>
              <a:t> </a:t>
            </a:r>
            <a:r>
              <a:rPr lang="fr-FR" sz="2000" i="1" dirty="0"/>
              <a:t>Loan</a:t>
            </a:r>
            <a:r>
              <a:rPr lang="fr-FR" sz="2000" dirty="0"/>
              <a:t>)</a:t>
            </a:r>
          </a:p>
          <a:p>
            <a:pPr marL="525462" lvl="2" indent="-342900">
              <a:spcBef>
                <a:spcPts val="360"/>
              </a:spcBef>
              <a:buSzPts val="1800"/>
              <a:buFont typeface="Noto Sans Symbols"/>
              <a:buChar char="⮚"/>
            </a:pPr>
            <a:r>
              <a:rPr lang="fr-FR" sz="2000" dirty="0"/>
              <a:t>Emprunt 1 jour (</a:t>
            </a:r>
            <a:r>
              <a:rPr lang="fr-FR" sz="2000" i="1" dirty="0"/>
              <a:t>Limited</a:t>
            </a:r>
            <a:r>
              <a:rPr lang="fr-FR" sz="2000" dirty="0"/>
              <a:t>)</a:t>
            </a:r>
          </a:p>
          <a:p>
            <a:pPr marL="622935" indent="-304800">
              <a:spcBef>
                <a:spcPts val="360"/>
              </a:spcBef>
              <a:buSzPts val="2400"/>
              <a:buNone/>
            </a:pPr>
            <a:endParaRPr dirty="0"/>
          </a:p>
          <a:p>
            <a:pPr marL="622935" indent="-304800">
              <a:spcBef>
                <a:spcPts val="360"/>
              </a:spcBef>
              <a:buSzPts val="2400"/>
              <a:buNone/>
            </a:pPr>
            <a:endParaRPr dirty="0"/>
          </a:p>
        </p:txBody>
      </p:sp>
      <p:sp>
        <p:nvSpPr>
          <p:cNvPr id="405" name="Google Shape;405;p132"/>
          <p:cNvSpPr txBox="1">
            <a:spLocks noGrp="1"/>
          </p:cNvSpPr>
          <p:nvPr>
            <p:ph type="sldNum" sz="quarter" idx="12"/>
          </p:nvPr>
        </p:nvSpPr>
        <p:spPr>
          <a:xfrm>
            <a:off x="8737600" y="6356357"/>
            <a:ext cx="2844800" cy="365125"/>
          </a:xfrm>
        </p:spPr>
        <p:txBody>
          <a:bodyPr spcFirstLastPara="1" vert="horz" lIns="91425" tIns="45700" rIns="91425" bIns="45700" rtlCol="0" anchor="ctr" anchorCtr="0">
            <a:normAutofit/>
          </a:bodyPr>
          <a:lstStyle/>
          <a:p>
            <a:pPr>
              <a:spcAft>
                <a:spcPts val="600"/>
              </a:spcAft>
              <a:buSzPts val="1200"/>
            </a:pPr>
            <a:fld id="{00000000-1234-1234-1234-123412341234}" type="slidenum">
              <a:rPr lang="fr-FR"/>
              <a:pPr>
                <a:spcAft>
                  <a:spcPts val="600"/>
                </a:spcAft>
                <a:buSzPts val="1200"/>
              </a:pPr>
              <a:t>23</a:t>
            </a:fld>
            <a:endParaRPr lang="fr-F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134"/>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spcBef>
                <a:spcPts val="0"/>
              </a:spcBef>
              <a:buClr>
                <a:srgbClr val="5FA3B0"/>
              </a:buClr>
              <a:buSzPts val="3600"/>
            </a:pPr>
            <a:r>
              <a:rPr lang="fr-FR"/>
              <a:t>Les FFU d’exception</a:t>
            </a:r>
          </a:p>
        </p:txBody>
      </p:sp>
      <p:sp>
        <p:nvSpPr>
          <p:cNvPr id="423" name="Google Shape;423;p134"/>
          <p:cNvSpPr txBox="1">
            <a:spLocks noGrp="1"/>
          </p:cNvSpPr>
          <p:nvPr>
            <p:ph idx="1"/>
          </p:nvPr>
        </p:nvSpPr>
        <p:spPr>
          <a:prstGeom prst="rect">
            <a:avLst/>
          </a:prstGeom>
          <a:noFill/>
          <a:ln>
            <a:noFill/>
          </a:ln>
        </p:spPr>
        <p:txBody>
          <a:bodyPr spcFirstLastPara="1" vert="horz" wrap="square" lIns="91425" tIns="45700" rIns="91425" bIns="45700" rtlCol="0" anchor="t" anchorCtr="0">
            <a:normAutofit fontScale="92500" lnSpcReduction="20000"/>
          </a:bodyPr>
          <a:lstStyle/>
          <a:p>
            <a:pPr marL="0" indent="0">
              <a:spcBef>
                <a:spcPts val="360"/>
              </a:spcBef>
              <a:buSzPct val="75000"/>
              <a:buNone/>
            </a:pPr>
            <a:r>
              <a:rPr lang="fr-FR" dirty="0"/>
              <a:t>1) Les localisations sans </a:t>
            </a:r>
            <a:r>
              <a:rPr lang="fr-FR" i="1" dirty="0" err="1"/>
              <a:t>Fulfillment</a:t>
            </a:r>
            <a:r>
              <a:rPr lang="fr-FR" i="1" dirty="0"/>
              <a:t> Unit  </a:t>
            </a:r>
            <a:r>
              <a:rPr lang="fr-FR" dirty="0"/>
              <a:t>	</a:t>
            </a:r>
          </a:p>
          <a:p>
            <a:pPr indent="-350186">
              <a:spcBef>
                <a:spcPts val="360"/>
              </a:spcBef>
              <a:buSzPct val="75000"/>
              <a:buNone/>
            </a:pPr>
            <a:endParaRPr lang="fr-FR" dirty="0"/>
          </a:p>
          <a:p>
            <a:pPr marL="0" indent="0">
              <a:spcBef>
                <a:spcPts val="360"/>
              </a:spcBef>
              <a:buSzPct val="75000"/>
              <a:buNone/>
            </a:pPr>
            <a:r>
              <a:rPr lang="fr-FR" dirty="0"/>
              <a:t>Ces documents :</a:t>
            </a:r>
          </a:p>
          <a:p>
            <a:pPr marL="914400" lvl="1" indent="-342900">
              <a:spcBef>
                <a:spcPts val="360"/>
              </a:spcBef>
              <a:buSzPct val="89330"/>
              <a:buFont typeface="Noto Sans Symbols"/>
              <a:buChar char="⮚"/>
            </a:pPr>
            <a:r>
              <a:rPr lang="fr-FR" sz="2000" dirty="0"/>
              <a:t>ne peuvent pas faire l’objet d’une </a:t>
            </a:r>
            <a:r>
              <a:rPr lang="fr-FR" sz="2000" i="1" dirty="0" err="1"/>
              <a:t>Request</a:t>
            </a:r>
            <a:endParaRPr lang="fr-FR" sz="2000" i="1" dirty="0"/>
          </a:p>
          <a:p>
            <a:pPr marL="914400" lvl="1" indent="-342900">
              <a:spcBef>
                <a:spcPts val="360"/>
              </a:spcBef>
              <a:buSzPct val="89330"/>
              <a:buFont typeface="Noto Sans Symbols"/>
              <a:buChar char="⮚"/>
            </a:pPr>
            <a:r>
              <a:rPr lang="fr-FR" sz="2000" dirty="0"/>
              <a:t>ne peuvent pas être mis en prêt (sauf </a:t>
            </a:r>
            <a:r>
              <a:rPr lang="fr-FR" sz="2000" dirty="0" err="1"/>
              <a:t>outrep</a:t>
            </a:r>
            <a:r>
              <a:rPr lang="fr-FR" sz="2000" dirty="0"/>
              <a:t>. </a:t>
            </a:r>
            <a:r>
              <a:rPr lang="fr-FR" sz="2000" i="1" dirty="0" err="1"/>
              <a:t>Circ</a:t>
            </a:r>
            <a:r>
              <a:rPr lang="fr-FR" sz="2000" i="1" dirty="0"/>
              <a:t> Desk Manager</a:t>
            </a:r>
            <a:r>
              <a:rPr lang="fr-FR" sz="2000" dirty="0"/>
              <a:t>) = consultables uniquement</a:t>
            </a:r>
          </a:p>
          <a:p>
            <a:pPr marL="571500" lvl="1" indent="0">
              <a:spcBef>
                <a:spcPts val="360"/>
              </a:spcBef>
              <a:buSzPct val="89330"/>
              <a:buNone/>
            </a:pPr>
            <a:endParaRPr lang="fr-FR" sz="2200" dirty="0"/>
          </a:p>
          <a:p>
            <a:pPr marL="628650" indent="-228600">
              <a:spcBef>
                <a:spcPts val="360"/>
              </a:spcBef>
              <a:buSzPct val="82949"/>
              <a:buNone/>
            </a:pPr>
            <a:endParaRPr lang="fr-FR" sz="2200" dirty="0"/>
          </a:p>
          <a:p>
            <a:pPr marL="0" indent="0" algn="just">
              <a:spcBef>
                <a:spcPts val="360"/>
              </a:spcBef>
              <a:buSzPts val="1500"/>
              <a:buNone/>
            </a:pPr>
            <a:r>
              <a:rPr lang="fr-FR" dirty="0"/>
              <a:t>2) La localisation « Magasin à livres - Sections B </a:t>
            </a:r>
            <a:r>
              <a:rPr lang="fr-FR" i="1" dirty="0"/>
              <a:t>Storage</a:t>
            </a:r>
            <a:r>
              <a:rPr lang="fr-FR" dirty="0"/>
              <a:t> » (FFU </a:t>
            </a:r>
            <a:r>
              <a:rPr lang="fr-FR" dirty="0" err="1"/>
              <a:t>MalCons</a:t>
            </a:r>
            <a:r>
              <a:rPr lang="fr-FR" dirty="0"/>
              <a:t>)</a:t>
            </a:r>
          </a:p>
          <a:p>
            <a:pPr indent="-361950" algn="just">
              <a:spcBef>
                <a:spcPts val="360"/>
              </a:spcBef>
              <a:buSzPts val="1500"/>
              <a:buNone/>
            </a:pPr>
            <a:endParaRPr lang="fr-FR" dirty="0"/>
          </a:p>
          <a:p>
            <a:pPr marL="0" indent="0" algn="just">
              <a:spcBef>
                <a:spcPts val="360"/>
              </a:spcBef>
              <a:buSzPts val="1500"/>
              <a:buNone/>
            </a:pPr>
            <a:r>
              <a:rPr lang="fr-FR" dirty="0"/>
              <a:t>Ces documents </a:t>
            </a:r>
            <a:r>
              <a:rPr lang="fr-FR" dirty="0">
                <a:solidFill>
                  <a:schemeClr val="dk1"/>
                </a:solidFill>
                <a:ea typeface="Calibri"/>
                <a:sym typeface="Calibri"/>
              </a:rPr>
              <a:t>ont une durée de consultation plus longue (3 mois) que les consultations normalement autorisées en </a:t>
            </a:r>
            <a:r>
              <a:rPr lang="fr-FR" i="1" dirty="0">
                <a:solidFill>
                  <a:schemeClr val="dk1"/>
                </a:solidFill>
                <a:ea typeface="Calibri"/>
                <a:sym typeface="Calibri"/>
              </a:rPr>
              <a:t>Storage</a:t>
            </a:r>
          </a:p>
          <a:p>
            <a:pPr marL="0" indent="0" algn="just">
              <a:spcBef>
                <a:spcPts val="360"/>
              </a:spcBef>
              <a:buSzPts val="1500"/>
              <a:buNone/>
            </a:pPr>
            <a:endParaRPr lang="fr-FR" dirty="0"/>
          </a:p>
          <a:p>
            <a:pPr marL="622935" indent="-361950" algn="just">
              <a:spcBef>
                <a:spcPts val="360"/>
              </a:spcBef>
              <a:buSzPts val="1500"/>
              <a:buNone/>
            </a:pPr>
            <a:endParaRPr lang="fr-FR" dirty="0"/>
          </a:p>
          <a:p>
            <a:pPr marL="0" indent="0" algn="just">
              <a:spcBef>
                <a:spcPts val="360"/>
              </a:spcBef>
              <a:buSzPts val="1500"/>
              <a:buNone/>
            </a:pPr>
            <a:r>
              <a:rPr lang="fr-FR" dirty="0"/>
              <a:t>3) Les localisations avec FFU </a:t>
            </a:r>
            <a:r>
              <a:rPr lang="fr-FR" i="1" dirty="0"/>
              <a:t>Is </a:t>
            </a:r>
            <a:r>
              <a:rPr lang="fr-FR" i="1" dirty="0" err="1"/>
              <a:t>Digitizable</a:t>
            </a:r>
            <a:endParaRPr lang="fr-FR" dirty="0"/>
          </a:p>
          <a:p>
            <a:pPr indent="-361950" algn="just">
              <a:spcBef>
                <a:spcPts val="360"/>
              </a:spcBef>
              <a:buSzPts val="1500"/>
              <a:buNone/>
            </a:pPr>
            <a:endParaRPr lang="fr-FR" dirty="0"/>
          </a:p>
          <a:p>
            <a:pPr marL="0" indent="0" algn="just">
              <a:spcBef>
                <a:spcPts val="360"/>
              </a:spcBef>
              <a:buSzPts val="1500"/>
              <a:buNone/>
            </a:pPr>
            <a:r>
              <a:rPr lang="fr-FR" dirty="0"/>
              <a:t>Ces documents </a:t>
            </a:r>
            <a:r>
              <a:rPr lang="fr-FR" dirty="0">
                <a:solidFill>
                  <a:schemeClr val="dk1"/>
                </a:solidFill>
                <a:ea typeface="Calibri"/>
                <a:sym typeface="Calibri"/>
              </a:rPr>
              <a:t>ne peuvent circuler (pas de prêt ni de réservation) mais peuvent faire l’objet d’une demande de numérisation (pour les membres du personnel et étudiants).</a:t>
            </a:r>
            <a:endParaRPr lang="fr-FR" dirty="0"/>
          </a:p>
        </p:txBody>
      </p:sp>
      <p:sp>
        <p:nvSpPr>
          <p:cNvPr id="424" name="Google Shape;424;p134"/>
          <p:cNvSpPr txBox="1">
            <a:spLocks noGrp="1"/>
          </p:cNvSpPr>
          <p:nvPr>
            <p:ph type="sldNum" sz="quarter" idx="12"/>
          </p:nvPr>
        </p:nvSpPr>
        <p:spPr>
          <a:prstGeom prst="rect">
            <a:avLst/>
          </a:prstGeom>
          <a:noFill/>
          <a:ln>
            <a:noFill/>
          </a:ln>
        </p:spPr>
        <p:txBody>
          <a:bodyPr spcFirstLastPara="1" vert="horz" wrap="square" lIns="91425" tIns="45700" rIns="91425" bIns="45700" rtlCol="0" anchor="ctr" anchorCtr="0">
            <a:noAutofit/>
          </a:bodyPr>
          <a:lstStyle/>
          <a:p>
            <a:pPr>
              <a:buSzPts val="1200"/>
            </a:pPr>
            <a:fld id="{00000000-1234-1234-1234-123412341234}" type="slidenum">
              <a:rPr lang="fr-FR" smtClean="0"/>
              <a:pPr>
                <a:buSzPts val="1200"/>
              </a:pPr>
              <a:t>24</a:t>
            </a:fld>
            <a:endParaRPr lang="fr-F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136"/>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spcBef>
                <a:spcPts val="0"/>
              </a:spcBef>
              <a:buClr>
                <a:srgbClr val="5FA3B0"/>
              </a:buClr>
              <a:buSzPts val="3600"/>
            </a:pPr>
            <a:r>
              <a:rPr lang="fr-FR"/>
              <a:t>Statuts d’exception au niveau de l’item </a:t>
            </a:r>
            <a:endParaRPr/>
          </a:p>
        </p:txBody>
      </p:sp>
      <p:sp>
        <p:nvSpPr>
          <p:cNvPr id="437" name="Google Shape;437;p136"/>
          <p:cNvSpPr txBox="1">
            <a:spLocks noGrp="1"/>
          </p:cNvSpPr>
          <p:nvPr>
            <p:ph idx="1"/>
          </p:nvPr>
        </p:nvSpPr>
        <p:spPr>
          <a:prstGeom prst="rect">
            <a:avLst/>
          </a:prstGeom>
          <a:noFill/>
          <a:ln>
            <a:noFill/>
          </a:ln>
        </p:spPr>
        <p:txBody>
          <a:bodyPr spcFirstLastPara="1" vert="horz" wrap="square" lIns="91425" tIns="45700" rIns="91425" bIns="45700" rtlCol="0" anchor="t" anchorCtr="0">
            <a:normAutofit fontScale="85000" lnSpcReduction="20000"/>
          </a:bodyPr>
          <a:lstStyle/>
          <a:p>
            <a:pPr marL="0" indent="0" algn="just">
              <a:spcBef>
                <a:spcPts val="360"/>
              </a:spcBef>
              <a:buSzPct val="75000"/>
              <a:buNone/>
            </a:pPr>
            <a:r>
              <a:rPr lang="fr-FR" sz="2200" dirty="0">
                <a:solidFill>
                  <a:schemeClr val="dk1"/>
                </a:solidFill>
                <a:ea typeface="Calibri"/>
                <a:sym typeface="Calibri"/>
              </a:rPr>
              <a:t>A côté des 5 règles de circulation de documents qui s’appliquent au niveau de la localisation, il existe 4 règles de circulation « exceptionnelles » définies au niveau de l’exemplaire (= </a:t>
            </a:r>
            <a:r>
              <a:rPr lang="fr-FR" sz="2200" i="1" dirty="0">
                <a:solidFill>
                  <a:schemeClr val="dk1"/>
                </a:solidFill>
                <a:ea typeface="Calibri"/>
                <a:sym typeface="Calibri"/>
              </a:rPr>
              <a:t>Item Policy :</a:t>
            </a:r>
            <a:r>
              <a:rPr lang="fr-FR" sz="2200" dirty="0">
                <a:solidFill>
                  <a:schemeClr val="dk1"/>
                </a:solidFill>
                <a:ea typeface="Calibri"/>
                <a:sym typeface="Calibri"/>
              </a:rPr>
              <a:t> statut d’exception) </a:t>
            </a:r>
          </a:p>
          <a:p>
            <a:pPr marL="0" indent="0" algn="just">
              <a:spcBef>
                <a:spcPts val="360"/>
              </a:spcBef>
              <a:buSzPct val="75000"/>
              <a:buNone/>
            </a:pPr>
            <a:endParaRPr sz="2200" dirty="0"/>
          </a:p>
          <a:p>
            <a:pPr marL="914400" lvl="1" indent="-342900" algn="just">
              <a:spcBef>
                <a:spcPts val="0"/>
              </a:spcBef>
              <a:buSzPct val="100000"/>
              <a:buFont typeface="Noto Sans Symbols"/>
              <a:buChar char="⮚"/>
            </a:pPr>
            <a:r>
              <a:rPr lang="fr-FR" sz="2200" b="1" dirty="0">
                <a:solidFill>
                  <a:schemeClr val="dk1"/>
                </a:solidFill>
                <a:ea typeface="Calibri"/>
                <a:sym typeface="Calibri"/>
              </a:rPr>
              <a:t>Non consultable </a:t>
            </a:r>
            <a:r>
              <a:rPr lang="fr-FR" sz="2200" dirty="0">
                <a:solidFill>
                  <a:schemeClr val="dk1"/>
                </a:solidFill>
                <a:ea typeface="Calibri"/>
                <a:sym typeface="Calibri"/>
              </a:rPr>
              <a:t>/ </a:t>
            </a:r>
            <a:r>
              <a:rPr lang="fr-FR" sz="2200" i="1" dirty="0">
                <a:solidFill>
                  <a:schemeClr val="dk1"/>
                </a:solidFill>
                <a:ea typeface="Calibri"/>
                <a:sym typeface="Calibri"/>
              </a:rPr>
              <a:t>No Loan - No </a:t>
            </a:r>
            <a:r>
              <a:rPr lang="fr-FR" sz="2200" i="1" dirty="0" err="1">
                <a:solidFill>
                  <a:schemeClr val="dk1"/>
                </a:solidFill>
                <a:ea typeface="Calibri"/>
                <a:sym typeface="Calibri"/>
              </a:rPr>
              <a:t>Request</a:t>
            </a:r>
            <a:r>
              <a:rPr lang="fr-FR" sz="2200" dirty="0">
                <a:solidFill>
                  <a:schemeClr val="dk1"/>
                </a:solidFill>
                <a:ea typeface="Calibri"/>
                <a:sym typeface="Calibri"/>
              </a:rPr>
              <a:t> : utilisé </a:t>
            </a:r>
            <a:r>
              <a:rPr lang="fr-FR" sz="2200" dirty="0" err="1">
                <a:solidFill>
                  <a:schemeClr val="dk1"/>
                </a:solidFill>
                <a:ea typeface="Calibri"/>
                <a:sym typeface="Calibri"/>
              </a:rPr>
              <a:t>p.e</a:t>
            </a:r>
            <a:r>
              <a:rPr lang="fr-FR" sz="2200" dirty="0">
                <a:solidFill>
                  <a:schemeClr val="dk1"/>
                </a:solidFill>
                <a:ea typeface="Calibri"/>
                <a:sym typeface="Calibri"/>
              </a:rPr>
              <a:t>. pour des mémoires de fin d’études contenant des informations confidentielles</a:t>
            </a:r>
            <a:endParaRPr lang="fr-FR" sz="2200" dirty="0"/>
          </a:p>
          <a:p>
            <a:pPr marL="914400" lvl="1" indent="-228600" algn="just">
              <a:spcBef>
                <a:spcPts val="0"/>
              </a:spcBef>
              <a:buClr>
                <a:schemeClr val="dk1"/>
              </a:buClr>
              <a:buSzPct val="165898"/>
              <a:buNone/>
            </a:pPr>
            <a:endParaRPr lang="fr-FR" sz="2200" dirty="0">
              <a:solidFill>
                <a:schemeClr val="dk1"/>
              </a:solidFill>
              <a:ea typeface="Calibri"/>
              <a:sym typeface="Calibri"/>
            </a:endParaRPr>
          </a:p>
          <a:p>
            <a:pPr marL="914400" lvl="1" indent="-342900" algn="just">
              <a:spcBef>
                <a:spcPts val="0"/>
              </a:spcBef>
              <a:buSzPct val="100000"/>
              <a:buFont typeface="Noto Sans Symbols"/>
              <a:buChar char="⮚"/>
            </a:pPr>
            <a:r>
              <a:rPr lang="fr-FR" sz="2200" b="1" dirty="0">
                <a:solidFill>
                  <a:schemeClr val="dk1"/>
                </a:solidFill>
                <a:ea typeface="Calibri"/>
                <a:sym typeface="Calibri"/>
              </a:rPr>
              <a:t>S’adresser au service </a:t>
            </a:r>
            <a:r>
              <a:rPr lang="fr-FR" sz="2200" dirty="0">
                <a:solidFill>
                  <a:schemeClr val="dk1"/>
                </a:solidFill>
                <a:ea typeface="Calibri"/>
                <a:sym typeface="Calibri"/>
              </a:rPr>
              <a:t>/ </a:t>
            </a:r>
            <a:r>
              <a:rPr lang="fr-FR" sz="2200" i="1" dirty="0">
                <a:solidFill>
                  <a:schemeClr val="dk1"/>
                </a:solidFill>
                <a:ea typeface="Calibri"/>
                <a:sym typeface="Calibri"/>
              </a:rPr>
              <a:t>No </a:t>
            </a:r>
            <a:r>
              <a:rPr lang="fr-FR" sz="2200" i="1" dirty="0" err="1">
                <a:solidFill>
                  <a:schemeClr val="dk1"/>
                </a:solidFill>
                <a:ea typeface="Calibri"/>
                <a:sym typeface="Calibri"/>
              </a:rPr>
              <a:t>request</a:t>
            </a:r>
            <a:r>
              <a:rPr lang="fr-FR" sz="2200" i="1" dirty="0">
                <a:solidFill>
                  <a:schemeClr val="dk1"/>
                </a:solidFill>
                <a:ea typeface="Calibri"/>
                <a:sym typeface="Calibri"/>
              </a:rPr>
              <a:t> </a:t>
            </a:r>
            <a:r>
              <a:rPr lang="fr-FR" sz="2200" dirty="0">
                <a:solidFill>
                  <a:schemeClr val="dk1"/>
                </a:solidFill>
                <a:ea typeface="Calibri"/>
                <a:sym typeface="Calibri"/>
              </a:rPr>
              <a:t>:</a:t>
            </a:r>
            <a:r>
              <a:rPr lang="fr-FR" sz="2200" i="1" dirty="0">
                <a:solidFill>
                  <a:schemeClr val="dk1"/>
                </a:solidFill>
                <a:ea typeface="Calibri"/>
                <a:sym typeface="Calibri"/>
              </a:rPr>
              <a:t> </a:t>
            </a:r>
            <a:r>
              <a:rPr lang="fr-FR" sz="2200" dirty="0">
                <a:solidFill>
                  <a:schemeClr val="dk1"/>
                </a:solidFill>
                <a:ea typeface="Calibri"/>
                <a:sym typeface="Calibri"/>
              </a:rPr>
              <a:t>Empruntable (une semaine, deux semaines ou un mois en fonction de la FFU de la localisation) et renouvelable une fois</a:t>
            </a:r>
          </a:p>
          <a:p>
            <a:pPr marL="914400" lvl="1" indent="-342900" algn="just">
              <a:spcBef>
                <a:spcPts val="0"/>
              </a:spcBef>
              <a:buSzPct val="100000"/>
              <a:buFont typeface="Noto Sans Symbols"/>
              <a:buChar char="⮚"/>
            </a:pPr>
            <a:endParaRPr lang="fr-FR" sz="2200" dirty="0">
              <a:solidFill>
                <a:schemeClr val="dk1"/>
              </a:solidFill>
              <a:ea typeface="Calibri"/>
              <a:sym typeface="Calibri"/>
            </a:endParaRPr>
          </a:p>
          <a:p>
            <a:pPr marL="914400" lvl="1" indent="-342900" algn="just">
              <a:spcBef>
                <a:spcPts val="0"/>
              </a:spcBef>
              <a:buSzPct val="100000"/>
              <a:buFont typeface="Noto Sans Symbols"/>
              <a:buChar char="⮚"/>
            </a:pPr>
            <a:r>
              <a:rPr lang="fr-FR" sz="2200" b="1" dirty="0"/>
              <a:t>S'adresser au service - Consultable sur place</a:t>
            </a:r>
            <a:r>
              <a:rPr lang="fr-FR" sz="2200" dirty="0"/>
              <a:t> </a:t>
            </a:r>
            <a:r>
              <a:rPr lang="fr-FR" sz="2200" dirty="0">
                <a:solidFill>
                  <a:schemeClr val="dk1"/>
                </a:solidFill>
                <a:ea typeface="Calibri"/>
                <a:sym typeface="Calibri"/>
              </a:rPr>
              <a:t>/ </a:t>
            </a:r>
            <a:r>
              <a:rPr lang="fr-FR" sz="2200" i="1" dirty="0">
                <a:solidFill>
                  <a:schemeClr val="dk1"/>
                </a:solidFill>
                <a:ea typeface="Calibri"/>
                <a:sym typeface="Calibri"/>
              </a:rPr>
              <a:t>No Loan - No </a:t>
            </a:r>
            <a:r>
              <a:rPr lang="fr-FR" sz="2200" i="1" dirty="0" err="1">
                <a:solidFill>
                  <a:schemeClr val="dk1"/>
                </a:solidFill>
                <a:ea typeface="Calibri"/>
                <a:sym typeface="Calibri"/>
              </a:rPr>
              <a:t>Request</a:t>
            </a:r>
            <a:r>
              <a:rPr lang="fr-FR" sz="2200" i="1" dirty="0">
                <a:solidFill>
                  <a:schemeClr val="dk1"/>
                </a:solidFill>
                <a:ea typeface="Calibri"/>
                <a:sym typeface="Calibri"/>
              </a:rPr>
              <a:t> </a:t>
            </a:r>
            <a:r>
              <a:rPr lang="fr-FR" sz="2200" dirty="0">
                <a:solidFill>
                  <a:schemeClr val="dk1"/>
                </a:solidFill>
                <a:ea typeface="Calibri"/>
                <a:sym typeface="Calibri"/>
              </a:rPr>
              <a:t>: pour les documents d’un service qui ne peuvent être que consultés dans le service</a:t>
            </a:r>
            <a:endParaRPr lang="fr-FR" sz="2200" b="1" dirty="0"/>
          </a:p>
          <a:p>
            <a:pPr marL="914400" lvl="1" indent="-228600" algn="just">
              <a:spcBef>
                <a:spcPts val="0"/>
              </a:spcBef>
              <a:buSzPct val="89330"/>
              <a:buNone/>
            </a:pPr>
            <a:endParaRPr lang="fr-FR" sz="2200" i="1" dirty="0">
              <a:solidFill>
                <a:schemeClr val="dk1"/>
              </a:solidFill>
              <a:ea typeface="Calibri"/>
              <a:sym typeface="Calibri"/>
            </a:endParaRPr>
          </a:p>
          <a:p>
            <a:pPr marL="914400" lvl="1" indent="-342900" algn="just">
              <a:spcBef>
                <a:spcPts val="0"/>
              </a:spcBef>
              <a:buSzPct val="100000"/>
              <a:buFont typeface="Noto Sans Symbols"/>
              <a:buChar char="⮚"/>
            </a:pPr>
            <a:r>
              <a:rPr lang="fr-FR" sz="2200" b="1" dirty="0">
                <a:solidFill>
                  <a:schemeClr val="dk1"/>
                </a:solidFill>
                <a:ea typeface="Calibri"/>
                <a:sym typeface="Calibri"/>
              </a:rPr>
              <a:t>Non empruntable (MALSA / PIB) </a:t>
            </a:r>
            <a:r>
              <a:rPr lang="fr-FR" sz="2200" dirty="0">
                <a:solidFill>
                  <a:schemeClr val="dk1"/>
                </a:solidFill>
                <a:ea typeface="Calibri"/>
                <a:sym typeface="Calibri"/>
              </a:rPr>
              <a:t>/ </a:t>
            </a:r>
            <a:r>
              <a:rPr lang="fr-FR" sz="2200" i="1" dirty="0">
                <a:solidFill>
                  <a:schemeClr val="dk1"/>
                </a:solidFill>
                <a:ea typeface="Calibri"/>
                <a:sym typeface="Calibri"/>
              </a:rPr>
              <a:t>No Loan – OK </a:t>
            </a:r>
            <a:r>
              <a:rPr lang="fr-FR" sz="2200" i="1" dirty="0" err="1">
                <a:solidFill>
                  <a:schemeClr val="dk1"/>
                </a:solidFill>
                <a:ea typeface="Calibri"/>
                <a:sym typeface="Calibri"/>
              </a:rPr>
              <a:t>Request</a:t>
            </a:r>
            <a:r>
              <a:rPr lang="fr-FR" sz="2200" dirty="0">
                <a:solidFill>
                  <a:schemeClr val="dk1"/>
                </a:solidFill>
                <a:ea typeface="Calibri"/>
                <a:sym typeface="Calibri"/>
              </a:rPr>
              <a:t> : utilisé</a:t>
            </a:r>
          </a:p>
          <a:p>
            <a:pPr marL="571500" lvl="1" indent="0" algn="just">
              <a:spcBef>
                <a:spcPts val="0"/>
              </a:spcBef>
              <a:buSzPct val="100000"/>
              <a:buNone/>
            </a:pPr>
            <a:endParaRPr sz="2600" dirty="0">
              <a:solidFill>
                <a:schemeClr val="dk1"/>
              </a:solidFill>
              <a:ea typeface="Calibri"/>
              <a:sym typeface="Calibri"/>
            </a:endParaRPr>
          </a:p>
          <a:p>
            <a:pPr marL="1371600" lvl="2" indent="-342931" algn="just">
              <a:spcBef>
                <a:spcPts val="0"/>
              </a:spcBef>
              <a:buSzPct val="100000"/>
            </a:pPr>
            <a:r>
              <a:rPr lang="fr-FR" sz="1900" dirty="0">
                <a:solidFill>
                  <a:schemeClr val="dk1"/>
                </a:solidFill>
                <a:ea typeface="Calibri"/>
                <a:sym typeface="Calibri"/>
              </a:rPr>
              <a:t>pour des documents de la section A du Magasin à Livres : </a:t>
            </a:r>
            <a:r>
              <a:rPr lang="fr-FR" sz="1900" dirty="0" err="1">
                <a:solidFill>
                  <a:schemeClr val="dk1"/>
                </a:solidFill>
                <a:ea typeface="Calibri"/>
                <a:sym typeface="Calibri"/>
              </a:rPr>
              <a:t>p.e</a:t>
            </a:r>
            <a:r>
              <a:rPr lang="fr-FR" sz="1900" dirty="0">
                <a:solidFill>
                  <a:schemeClr val="dk1"/>
                </a:solidFill>
                <a:ea typeface="Calibri"/>
                <a:sym typeface="Calibri"/>
              </a:rPr>
              <a:t>. pour des ouvrages trop abîmés (et que l’on ne souhaite pas voir partir en prêt) contenus dans une localisation qui autorise normalement le prêt.</a:t>
            </a:r>
            <a:endParaRPr sz="1900" dirty="0"/>
          </a:p>
          <a:p>
            <a:pPr marL="1371600" lvl="2" indent="-342931" algn="just">
              <a:spcBef>
                <a:spcPts val="0"/>
              </a:spcBef>
              <a:buSzPct val="100000"/>
            </a:pPr>
            <a:r>
              <a:rPr lang="fr-FR" sz="1900" dirty="0">
                <a:solidFill>
                  <a:schemeClr val="dk1"/>
                </a:solidFill>
                <a:ea typeface="Calibri"/>
                <a:sym typeface="Calibri"/>
              </a:rPr>
              <a:t>pour des documents du PIB pour lesquels le partenaire n’autorise pas le prêt.</a:t>
            </a:r>
            <a:endParaRPr sz="1900" dirty="0"/>
          </a:p>
          <a:p>
            <a:pPr marL="1028700" lvl="2" indent="0" algn="just">
              <a:spcBef>
                <a:spcPts val="0"/>
              </a:spcBef>
              <a:buClr>
                <a:schemeClr val="dk1"/>
              </a:buClr>
              <a:buSzPct val="100000"/>
              <a:buNone/>
            </a:pPr>
            <a:endParaRPr sz="2100" dirty="0">
              <a:solidFill>
                <a:schemeClr val="dk1"/>
              </a:solidFill>
              <a:ea typeface="Calibri"/>
              <a:sym typeface="Calibri"/>
            </a:endParaRPr>
          </a:p>
          <a:p>
            <a:pPr marL="857250" lvl="2" indent="0" algn="just">
              <a:spcBef>
                <a:spcPts val="0"/>
              </a:spcBef>
              <a:buClr>
                <a:schemeClr val="dk1"/>
              </a:buClr>
              <a:buSzPct val="100000"/>
              <a:buNone/>
            </a:pPr>
            <a:r>
              <a:rPr lang="fr-FR" dirty="0">
                <a:solidFill>
                  <a:schemeClr val="dk1"/>
                </a:solidFill>
                <a:latin typeface="Calibri"/>
                <a:ea typeface="Calibri"/>
                <a:cs typeface="Calibri"/>
                <a:sym typeface="Calibri"/>
              </a:rPr>
              <a:t>Ces ouvrages seront consultés dans une </a:t>
            </a:r>
            <a:r>
              <a:rPr lang="fr-FR" i="1" dirty="0">
                <a:solidFill>
                  <a:schemeClr val="dk1"/>
                </a:solidFill>
                <a:ea typeface="Calibri"/>
                <a:sym typeface="Calibri"/>
              </a:rPr>
              <a:t>R</a:t>
            </a:r>
            <a:r>
              <a:rPr lang="fr-FR" i="1" dirty="0">
                <a:solidFill>
                  <a:schemeClr val="dk1"/>
                </a:solidFill>
                <a:latin typeface="Calibri"/>
                <a:ea typeface="Calibri"/>
                <a:cs typeface="Calibri"/>
                <a:sym typeface="Calibri"/>
              </a:rPr>
              <a:t>eading </a:t>
            </a:r>
            <a:r>
              <a:rPr lang="fr-FR" i="1" dirty="0">
                <a:solidFill>
                  <a:schemeClr val="dk1"/>
                </a:solidFill>
                <a:ea typeface="Calibri"/>
                <a:sym typeface="Calibri"/>
              </a:rPr>
              <a:t>R</a:t>
            </a:r>
            <a:r>
              <a:rPr lang="fr-FR" i="1" dirty="0">
                <a:solidFill>
                  <a:schemeClr val="dk1"/>
                </a:solidFill>
                <a:latin typeface="Calibri"/>
                <a:ea typeface="Calibri"/>
                <a:cs typeface="Calibri"/>
                <a:sym typeface="Calibri"/>
              </a:rPr>
              <a:t>oom.</a:t>
            </a:r>
            <a:endParaRPr dirty="0"/>
          </a:p>
          <a:p>
            <a:pPr marL="0" indent="0" algn="just">
              <a:spcBef>
                <a:spcPts val="360"/>
              </a:spcBef>
              <a:buSzPct val="75000"/>
              <a:buNone/>
            </a:pPr>
            <a:endParaRPr dirty="0">
              <a:solidFill>
                <a:schemeClr val="dk1"/>
              </a:solidFill>
              <a:latin typeface="Calibri"/>
              <a:ea typeface="Calibri"/>
              <a:cs typeface="Calibri"/>
              <a:sym typeface="Calibri"/>
            </a:endParaRPr>
          </a:p>
          <a:p>
            <a:pPr marL="622935" indent="-339090">
              <a:spcBef>
                <a:spcPts val="360"/>
              </a:spcBef>
              <a:buSzPct val="75000"/>
              <a:buNone/>
            </a:pPr>
            <a:endParaRPr dirty="0"/>
          </a:p>
        </p:txBody>
      </p:sp>
      <p:sp>
        <p:nvSpPr>
          <p:cNvPr id="438" name="Google Shape;438;p136"/>
          <p:cNvSpPr txBox="1">
            <a:spLocks noGrp="1"/>
          </p:cNvSpPr>
          <p:nvPr>
            <p:ph type="sldNum" sz="quarter" idx="12"/>
          </p:nvPr>
        </p:nvSpPr>
        <p:spPr>
          <a:prstGeom prst="rect">
            <a:avLst/>
          </a:prstGeom>
          <a:noFill/>
          <a:ln>
            <a:noFill/>
          </a:ln>
        </p:spPr>
        <p:txBody>
          <a:bodyPr spcFirstLastPara="1" vert="horz" wrap="square" lIns="91425" tIns="45700" rIns="91425" bIns="45700" rtlCol="0" anchor="ctr" anchorCtr="0">
            <a:noAutofit/>
          </a:bodyPr>
          <a:lstStyle/>
          <a:p>
            <a:pPr>
              <a:buSzPts val="1200"/>
            </a:pPr>
            <a:fld id="{00000000-1234-1234-1234-123412341234}" type="slidenum">
              <a:rPr lang="fr-FR"/>
              <a:pPr>
                <a:buSzPts val="1200"/>
              </a:pPr>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solidFill>
                  <a:srgbClr val="00707F"/>
                </a:solidFill>
              </a:rPr>
              <a:t>Les mails d’information et de rappel</a:t>
            </a:r>
            <a:endParaRPr lang="en-US" dirty="0">
              <a:solidFill>
                <a:srgbClr val="00707F"/>
              </a:solidFill>
            </a:endParaRPr>
          </a:p>
        </p:txBody>
      </p:sp>
      <p:sp>
        <p:nvSpPr>
          <p:cNvPr id="5" name="Espace réservé du contenu 4"/>
          <p:cNvSpPr>
            <a:spLocks noGrp="1"/>
          </p:cNvSpPr>
          <p:nvPr>
            <p:ph idx="1"/>
          </p:nvPr>
        </p:nvSpPr>
        <p:spPr/>
        <p:txBody>
          <a:bodyPr>
            <a:normAutofit lnSpcReduction="10000"/>
          </a:bodyPr>
          <a:lstStyle/>
          <a:p>
            <a:pPr marL="0" indent="0">
              <a:buNone/>
            </a:pPr>
            <a:r>
              <a:rPr lang="fr-FR" dirty="0"/>
              <a:t>5 mails d’information </a:t>
            </a:r>
          </a:p>
          <a:p>
            <a:pPr>
              <a:buSzPct val="100000"/>
            </a:pPr>
            <a:r>
              <a:rPr lang="fr-FR" dirty="0"/>
              <a:t>Mail d’information mensuel </a:t>
            </a:r>
          </a:p>
          <a:p>
            <a:pPr>
              <a:buSzPct val="100000"/>
            </a:pPr>
            <a:r>
              <a:rPr lang="fr-FR" dirty="0"/>
              <a:t>Reçu de paiement de frais </a:t>
            </a:r>
          </a:p>
          <a:p>
            <a:pPr>
              <a:buSzPct val="100000"/>
            </a:pPr>
            <a:r>
              <a:rPr lang="fr-FR" dirty="0"/>
              <a:t>Document mis en </a:t>
            </a:r>
            <a:r>
              <a:rPr lang="fr-FR" i="1" dirty="0"/>
              <a:t>Hold Shelf </a:t>
            </a:r>
            <a:r>
              <a:rPr lang="fr-FR" dirty="0"/>
              <a:t>+ rappel après 5 jours si le document n’a pas été retiré</a:t>
            </a:r>
            <a:endParaRPr lang="fr-FR" i="1" dirty="0"/>
          </a:p>
          <a:p>
            <a:pPr>
              <a:buSzPct val="100000"/>
            </a:pPr>
            <a:r>
              <a:rPr lang="fr-FR" dirty="0"/>
              <a:t>Annulation d’une </a:t>
            </a:r>
            <a:r>
              <a:rPr lang="fr-FR" i="1" dirty="0" err="1"/>
              <a:t>request</a:t>
            </a:r>
            <a:endParaRPr lang="fr-FR" i="1" dirty="0"/>
          </a:p>
          <a:p>
            <a:pPr>
              <a:buSzPct val="100000"/>
            </a:pPr>
            <a:r>
              <a:rPr lang="fr-FR" dirty="0"/>
              <a:t>Avis de renouvellement automatique</a:t>
            </a:r>
            <a:endParaRPr lang="en-US" dirty="0"/>
          </a:p>
          <a:p>
            <a:endParaRPr lang="fr-BE" dirty="0"/>
          </a:p>
          <a:p>
            <a:pPr marL="0" indent="0">
              <a:buNone/>
            </a:pPr>
            <a:r>
              <a:rPr lang="fr-BE" dirty="0"/>
              <a:t>6 mails de rappel </a:t>
            </a:r>
          </a:p>
          <a:p>
            <a:pPr>
              <a:buSzPct val="100000"/>
            </a:pPr>
            <a:r>
              <a:rPr lang="fr-BE" dirty="0"/>
              <a:t>Lettre de courtoisie (J-2)</a:t>
            </a:r>
          </a:p>
          <a:p>
            <a:pPr>
              <a:buSzPct val="100000"/>
            </a:pPr>
            <a:r>
              <a:rPr lang="fr-BE" dirty="0"/>
              <a:t>Premier rappel (Jour J)</a:t>
            </a:r>
          </a:p>
          <a:p>
            <a:pPr>
              <a:buSzPct val="100000"/>
            </a:pPr>
            <a:r>
              <a:rPr lang="fr-BE" dirty="0"/>
              <a:t>Deuxième rappel (J+15)</a:t>
            </a:r>
          </a:p>
          <a:p>
            <a:pPr>
              <a:buSzPct val="100000"/>
            </a:pPr>
            <a:r>
              <a:rPr lang="fr-BE" dirty="0"/>
              <a:t>Troisième rappel (J+30)</a:t>
            </a:r>
          </a:p>
          <a:p>
            <a:pPr>
              <a:buSzPct val="100000"/>
            </a:pPr>
            <a:r>
              <a:rPr lang="fr-BE" dirty="0"/>
              <a:t>Rappel de prêt (sans modification de date de retour)</a:t>
            </a:r>
          </a:p>
          <a:p>
            <a:pPr>
              <a:buSzPct val="100000"/>
            </a:pPr>
            <a:r>
              <a:rPr lang="fr-BE" dirty="0"/>
              <a:t>Rappel de prêt (avec modification de date de retour)</a:t>
            </a:r>
          </a:p>
          <a:p>
            <a:pPr>
              <a:buSzPct val="100000"/>
            </a:pPr>
            <a:endParaRPr lang="en-US" dirty="0"/>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smtClean="0">
                <a:solidFill>
                  <a:prstClr val="black">
                    <a:tint val="75000"/>
                  </a:prstClr>
                </a:solidFill>
                <a:latin typeface="Calibri" panose="020F0502020204030204"/>
                <a:ea typeface="Source Sans Pro" panose="020B0503030403020204" pitchFamily="34" charset="0"/>
                <a:cs typeface="Arial"/>
                <a:sym typeface="Arial"/>
              </a:rPr>
              <a:pPr>
                <a:defRPr/>
              </a:pPr>
              <a:t>26</a:t>
            </a:fld>
            <a:endParaRPr lang="fr-FR" dirty="0">
              <a:solidFill>
                <a:prstClr val="black">
                  <a:tint val="75000"/>
                </a:prstClr>
              </a:solidFill>
              <a:latin typeface="Calibri" panose="020F0502020204030204"/>
              <a:ea typeface="Source Sans Pro" panose="020B0503030403020204" pitchFamily="34" charset="0"/>
              <a:cs typeface="Arial"/>
              <a:sym typeface="Arial"/>
            </a:endParaRPr>
          </a:p>
        </p:txBody>
      </p:sp>
    </p:spTree>
    <p:extLst>
      <p:ext uri="{BB962C8B-B14F-4D97-AF65-F5344CB8AC3E}">
        <p14:creationId xmlns:p14="http://schemas.microsoft.com/office/powerpoint/2010/main" val="3485127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00707F"/>
                </a:solidFill>
              </a:rPr>
              <a:t>Les mails d’information</a:t>
            </a:r>
            <a:endParaRPr lang="en-US" dirty="0">
              <a:solidFill>
                <a:srgbClr val="00707F"/>
              </a:solidFill>
            </a:endParaRPr>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cs typeface="Arial"/>
                <a:sym typeface="Arial"/>
              </a:rPr>
              <a:pPr>
                <a:defRPr/>
              </a:pPr>
              <a:t>27</a:t>
            </a:fld>
            <a:endParaRPr lang="fr-FR" dirty="0">
              <a:solidFill>
                <a:prstClr val="black">
                  <a:tint val="75000"/>
                </a:prstClr>
              </a:solidFill>
              <a:latin typeface="Calibri" panose="020F0502020204030204"/>
              <a:ea typeface="Source Sans Pro" panose="020B0503030403020204" pitchFamily="34" charset="0"/>
              <a:cs typeface="Arial"/>
              <a:sym typeface="Arial"/>
            </a:endParaRPr>
          </a:p>
        </p:txBody>
      </p:sp>
      <p:sp>
        <p:nvSpPr>
          <p:cNvPr id="3" name="Espace réservé du contenu 2"/>
          <p:cNvSpPr>
            <a:spLocks noGrp="1"/>
          </p:cNvSpPr>
          <p:nvPr>
            <p:ph sz="half" idx="1"/>
          </p:nvPr>
        </p:nvSpPr>
        <p:spPr/>
        <p:txBody>
          <a:bodyPr/>
          <a:lstStyle/>
          <a:p>
            <a:pPr marL="0" indent="0">
              <a:buNone/>
            </a:pPr>
            <a:r>
              <a:rPr lang="fr-FR" dirty="0"/>
              <a:t>1) Mail d’information mensuel (</a:t>
            </a:r>
            <a:r>
              <a:rPr lang="fr-FR" i="1" dirty="0" err="1"/>
              <a:t>Borrowing</a:t>
            </a:r>
            <a:r>
              <a:rPr lang="fr-FR" i="1" dirty="0"/>
              <a:t> Activity </a:t>
            </a:r>
            <a:r>
              <a:rPr lang="fr-FR" i="1" dirty="0" err="1"/>
              <a:t>Letter</a:t>
            </a:r>
            <a:r>
              <a:rPr lang="fr-FR" dirty="0"/>
              <a:t>)</a:t>
            </a:r>
          </a:p>
          <a:p>
            <a:pPr marL="0" indent="0">
              <a:buNone/>
            </a:pPr>
            <a:endParaRPr lang="fr-BE" sz="1800" dirty="0">
              <a:solidFill>
                <a:schemeClr val="dk1"/>
              </a:solidFill>
              <a:ea typeface="Calibri"/>
              <a:sym typeface="Calibri"/>
            </a:endParaRPr>
          </a:p>
          <a:p>
            <a:pPr marL="0" indent="0">
              <a:buNone/>
            </a:pPr>
            <a:r>
              <a:rPr lang="fr-BE" sz="1800" dirty="0">
                <a:solidFill>
                  <a:schemeClr val="dk1"/>
                </a:solidFill>
                <a:ea typeface="Calibri"/>
                <a:sym typeface="Calibri"/>
              </a:rPr>
              <a:t>Envoyé chaque début de mois pour informer des prêts et frais en cours</a:t>
            </a:r>
          </a:p>
          <a:p>
            <a:endParaRPr lang="en-US" dirty="0"/>
          </a:p>
        </p:txBody>
      </p:sp>
      <p:pic>
        <p:nvPicPr>
          <p:cNvPr id="6" name="Image 5" descr="Une image contenant texte&#10;&#10;Description générée automatiquement">
            <a:extLst>
              <a:ext uri="{FF2B5EF4-FFF2-40B4-BE49-F238E27FC236}">
                <a16:creationId xmlns:a16="http://schemas.microsoft.com/office/drawing/2014/main" id="{93C9D81A-DAD9-0D0F-1257-AFB7C8C63510}"/>
              </a:ext>
            </a:extLst>
          </p:cNvPr>
          <p:cNvPicPr>
            <a:picLocks noChangeAspect="1"/>
          </p:cNvPicPr>
          <p:nvPr/>
        </p:nvPicPr>
        <p:blipFill>
          <a:blip r:embed="rId2"/>
          <a:stretch>
            <a:fillRect/>
          </a:stretch>
        </p:blipFill>
        <p:spPr>
          <a:xfrm>
            <a:off x="6499012" y="1174273"/>
            <a:ext cx="4477175" cy="4863266"/>
          </a:xfrm>
          <a:prstGeom prst="rect">
            <a:avLst/>
          </a:prstGeom>
          <a:ln>
            <a:solidFill>
              <a:schemeClr val="tx1"/>
            </a:solidFill>
          </a:ln>
        </p:spPr>
      </p:pic>
    </p:spTree>
    <p:extLst>
      <p:ext uri="{BB962C8B-B14F-4D97-AF65-F5344CB8AC3E}">
        <p14:creationId xmlns:p14="http://schemas.microsoft.com/office/powerpoint/2010/main" val="37710626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00707F"/>
                </a:solidFill>
              </a:rPr>
              <a:t>Les mails d’information</a:t>
            </a:r>
            <a:endParaRPr lang="en-US" dirty="0">
              <a:solidFill>
                <a:srgbClr val="00707F"/>
              </a:solidFill>
            </a:endParaRPr>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cs typeface="Arial"/>
                <a:sym typeface="Arial"/>
              </a:rPr>
              <a:pPr>
                <a:defRPr/>
              </a:pPr>
              <a:t>28</a:t>
            </a:fld>
            <a:endParaRPr lang="fr-FR" dirty="0">
              <a:solidFill>
                <a:prstClr val="black">
                  <a:tint val="75000"/>
                </a:prstClr>
              </a:solidFill>
              <a:latin typeface="Calibri" panose="020F0502020204030204"/>
              <a:ea typeface="Source Sans Pro" panose="020B0503030403020204" pitchFamily="34" charset="0"/>
              <a:cs typeface="Arial"/>
              <a:sym typeface="Arial"/>
            </a:endParaRPr>
          </a:p>
        </p:txBody>
      </p:sp>
      <p:sp>
        <p:nvSpPr>
          <p:cNvPr id="3" name="Espace réservé du contenu 2"/>
          <p:cNvSpPr>
            <a:spLocks noGrp="1"/>
          </p:cNvSpPr>
          <p:nvPr>
            <p:ph sz="half" idx="1"/>
          </p:nvPr>
        </p:nvSpPr>
        <p:spPr/>
        <p:txBody>
          <a:bodyPr/>
          <a:lstStyle/>
          <a:p>
            <a:pPr marL="0" indent="0">
              <a:buNone/>
            </a:pPr>
            <a:r>
              <a:rPr lang="fr-FR" dirty="0"/>
              <a:t>2) Reçu de paiement de frais (</a:t>
            </a:r>
            <a:r>
              <a:rPr lang="fr-FR" i="1" dirty="0"/>
              <a:t>Fine </a:t>
            </a:r>
            <a:r>
              <a:rPr lang="fr-FR" i="1" dirty="0" err="1"/>
              <a:t>Fee</a:t>
            </a:r>
            <a:r>
              <a:rPr lang="fr-FR" i="1" dirty="0"/>
              <a:t> </a:t>
            </a:r>
            <a:r>
              <a:rPr lang="fr-FR" i="1" dirty="0" err="1"/>
              <a:t>Payment</a:t>
            </a:r>
            <a:r>
              <a:rPr lang="fr-FR" i="1" dirty="0"/>
              <a:t> </a:t>
            </a:r>
            <a:r>
              <a:rPr lang="fr-FR" i="1" dirty="0" err="1"/>
              <a:t>Receipt</a:t>
            </a:r>
            <a:r>
              <a:rPr lang="fr-FR" i="1" dirty="0"/>
              <a:t> </a:t>
            </a:r>
            <a:r>
              <a:rPr lang="fr-FR" i="1" dirty="0" err="1"/>
              <a:t>Letter</a:t>
            </a:r>
            <a:r>
              <a:rPr lang="fr-FR" dirty="0"/>
              <a:t>)</a:t>
            </a:r>
          </a:p>
          <a:p>
            <a:pPr marL="0" indent="0">
              <a:buNone/>
            </a:pPr>
            <a:endParaRPr lang="fr-BE" sz="1800" dirty="0">
              <a:solidFill>
                <a:schemeClr val="dk1"/>
              </a:solidFill>
              <a:ea typeface="Calibri"/>
              <a:sym typeface="Calibri"/>
            </a:endParaRPr>
          </a:p>
          <a:p>
            <a:pPr marL="0" indent="0">
              <a:buNone/>
            </a:pPr>
            <a:r>
              <a:rPr lang="fr-BE" sz="1800" dirty="0">
                <a:solidFill>
                  <a:schemeClr val="dk1"/>
                </a:solidFill>
                <a:ea typeface="Calibri"/>
                <a:sym typeface="Calibri"/>
              </a:rPr>
              <a:t>Envoyé au moment du paiement pour en accuser bonne réception</a:t>
            </a:r>
          </a:p>
          <a:p>
            <a:endParaRPr lang="en-US" dirty="0"/>
          </a:p>
        </p:txBody>
      </p:sp>
      <p:pic>
        <p:nvPicPr>
          <p:cNvPr id="6" name="Image 5" descr="Une image contenant texte, Appareils électroniques, capture d’écran, Page web&#10;&#10;Le contenu généré par l’IA peut être incorrect.">
            <a:extLst>
              <a:ext uri="{FF2B5EF4-FFF2-40B4-BE49-F238E27FC236}">
                <a16:creationId xmlns:a16="http://schemas.microsoft.com/office/drawing/2014/main" id="{ED29CA72-05D6-1841-9F48-980B58F9829A}"/>
              </a:ext>
            </a:extLst>
          </p:cNvPr>
          <p:cNvPicPr>
            <a:picLocks noChangeAspect="1"/>
          </p:cNvPicPr>
          <p:nvPr/>
        </p:nvPicPr>
        <p:blipFill>
          <a:blip r:embed="rId2"/>
          <a:stretch>
            <a:fillRect/>
          </a:stretch>
        </p:blipFill>
        <p:spPr>
          <a:xfrm>
            <a:off x="6739356" y="1174274"/>
            <a:ext cx="3996487" cy="4493562"/>
          </a:xfrm>
          <a:prstGeom prst="rect">
            <a:avLst/>
          </a:prstGeom>
          <a:ln>
            <a:solidFill>
              <a:schemeClr val="tx1"/>
            </a:solidFill>
          </a:ln>
        </p:spPr>
      </p:pic>
    </p:spTree>
    <p:extLst>
      <p:ext uri="{BB962C8B-B14F-4D97-AF65-F5344CB8AC3E}">
        <p14:creationId xmlns:p14="http://schemas.microsoft.com/office/powerpoint/2010/main" val="33647068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00707F"/>
                </a:solidFill>
              </a:rPr>
              <a:t>Les mails d’information</a:t>
            </a:r>
            <a:endParaRPr lang="en-US" dirty="0">
              <a:solidFill>
                <a:srgbClr val="00707F"/>
              </a:solidFill>
            </a:endParaRPr>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cs typeface="Arial"/>
                <a:sym typeface="Arial"/>
              </a:rPr>
              <a:pPr>
                <a:defRPr/>
              </a:pPr>
              <a:t>29</a:t>
            </a:fld>
            <a:endParaRPr lang="fr-FR" dirty="0">
              <a:solidFill>
                <a:prstClr val="black">
                  <a:tint val="75000"/>
                </a:prstClr>
              </a:solidFill>
              <a:latin typeface="Calibri" panose="020F0502020204030204"/>
              <a:ea typeface="Source Sans Pro" panose="020B0503030403020204" pitchFamily="34" charset="0"/>
              <a:cs typeface="Arial"/>
              <a:sym typeface="Arial"/>
            </a:endParaRPr>
          </a:p>
        </p:txBody>
      </p:sp>
      <p:sp>
        <p:nvSpPr>
          <p:cNvPr id="3" name="Espace réservé du contenu 2"/>
          <p:cNvSpPr>
            <a:spLocks noGrp="1"/>
          </p:cNvSpPr>
          <p:nvPr>
            <p:ph sz="half" idx="1"/>
          </p:nvPr>
        </p:nvSpPr>
        <p:spPr/>
        <p:txBody>
          <a:bodyPr/>
          <a:lstStyle/>
          <a:p>
            <a:pPr marL="0" indent="0">
              <a:buNone/>
            </a:pPr>
            <a:r>
              <a:rPr lang="fr-FR" dirty="0"/>
              <a:t>3) Document mis en </a:t>
            </a:r>
            <a:r>
              <a:rPr lang="fr-FR" i="1" dirty="0"/>
              <a:t>Hold Shelf </a:t>
            </a:r>
            <a:r>
              <a:rPr lang="fr-FR" dirty="0"/>
              <a:t>(</a:t>
            </a:r>
            <a:r>
              <a:rPr lang="fr-FR" i="1" dirty="0"/>
              <a:t>On Hold Shelf </a:t>
            </a:r>
            <a:r>
              <a:rPr lang="fr-FR" i="1" dirty="0" err="1"/>
              <a:t>Letter</a:t>
            </a:r>
            <a:r>
              <a:rPr lang="fr-FR" dirty="0"/>
              <a:t>)</a:t>
            </a:r>
          </a:p>
          <a:p>
            <a:pPr marL="0" indent="0">
              <a:buNone/>
            </a:pPr>
            <a:endParaRPr lang="fr-BE" sz="1800" dirty="0">
              <a:solidFill>
                <a:schemeClr val="dk1"/>
              </a:solidFill>
              <a:ea typeface="Calibri"/>
              <a:sym typeface="Calibri"/>
            </a:endParaRPr>
          </a:p>
          <a:p>
            <a:pPr marL="0" indent="0">
              <a:buNone/>
            </a:pPr>
            <a:r>
              <a:rPr lang="fr-BE" sz="1800" dirty="0">
                <a:solidFill>
                  <a:schemeClr val="dk1"/>
                </a:solidFill>
                <a:ea typeface="Calibri"/>
                <a:sym typeface="Calibri"/>
              </a:rPr>
              <a:t>Envoyé quand le document est mis à disposition au bureau du prêt</a:t>
            </a:r>
          </a:p>
          <a:p>
            <a:endParaRPr lang="en-US" dirty="0"/>
          </a:p>
        </p:txBody>
      </p:sp>
      <p:pic>
        <p:nvPicPr>
          <p:cNvPr id="6" name="Image 5" descr="Une image contenant texte, Appareils électroniques, capture d’écran, Police&#10;&#10;Le contenu généré par l’IA peut être incorrect.">
            <a:extLst>
              <a:ext uri="{FF2B5EF4-FFF2-40B4-BE49-F238E27FC236}">
                <a16:creationId xmlns:a16="http://schemas.microsoft.com/office/drawing/2014/main" id="{BFEA321E-B5A3-051D-4B0D-5C6B34D99100}"/>
              </a:ext>
            </a:extLst>
          </p:cNvPr>
          <p:cNvPicPr>
            <a:picLocks noChangeAspect="1"/>
          </p:cNvPicPr>
          <p:nvPr/>
        </p:nvPicPr>
        <p:blipFill>
          <a:blip r:embed="rId2"/>
          <a:stretch>
            <a:fillRect/>
          </a:stretch>
        </p:blipFill>
        <p:spPr>
          <a:xfrm>
            <a:off x="6527908" y="1174274"/>
            <a:ext cx="4419384" cy="4529137"/>
          </a:xfrm>
          <a:prstGeom prst="rect">
            <a:avLst/>
          </a:prstGeom>
          <a:ln>
            <a:solidFill>
              <a:schemeClr val="tx1"/>
            </a:solidFill>
          </a:ln>
        </p:spPr>
      </p:pic>
    </p:spTree>
    <p:extLst>
      <p:ext uri="{BB962C8B-B14F-4D97-AF65-F5344CB8AC3E}">
        <p14:creationId xmlns:p14="http://schemas.microsoft.com/office/powerpoint/2010/main" val="3404344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843F2C-B8CF-D291-F696-2EC1A9255AC5}"/>
              </a:ext>
            </a:extLst>
          </p:cNvPr>
          <p:cNvSpPr>
            <a:spLocks noGrp="1"/>
          </p:cNvSpPr>
          <p:nvPr>
            <p:ph type="title"/>
          </p:nvPr>
        </p:nvSpPr>
        <p:spPr/>
        <p:txBody>
          <a:bodyPr/>
          <a:lstStyle/>
          <a:p>
            <a:r>
              <a:rPr lang="fr-FR" sz="3600" b="0">
                <a:ea typeface="Calibri"/>
                <a:sym typeface="Calibri"/>
              </a:rPr>
              <a:t>Se connecter à Alma</a:t>
            </a:r>
            <a:endParaRPr lang="fr-FR"/>
          </a:p>
        </p:txBody>
      </p:sp>
      <p:sp>
        <p:nvSpPr>
          <p:cNvPr id="3" name="Espace réservé du contenu 2">
            <a:extLst>
              <a:ext uri="{FF2B5EF4-FFF2-40B4-BE49-F238E27FC236}">
                <a16:creationId xmlns:a16="http://schemas.microsoft.com/office/drawing/2014/main" id="{51D277F1-C7D4-6600-3197-FC9EEAC2424C}"/>
              </a:ext>
            </a:extLst>
          </p:cNvPr>
          <p:cNvSpPr>
            <a:spLocks noGrp="1"/>
          </p:cNvSpPr>
          <p:nvPr>
            <p:ph idx="1"/>
          </p:nvPr>
        </p:nvSpPr>
        <p:spPr/>
        <p:txBody>
          <a:bodyPr/>
          <a:lstStyle/>
          <a:p>
            <a:r>
              <a:rPr lang="fr-FR" sz="2000" dirty="0">
                <a:solidFill>
                  <a:schemeClr val="dk1"/>
                </a:solidFill>
                <a:ea typeface="Calibri"/>
                <a:sym typeface="Calibri"/>
              </a:rPr>
              <a:t>À l’aide des liens fournis sur </a:t>
            </a:r>
            <a:r>
              <a:rPr lang="fr-FR" sz="2000" dirty="0" err="1">
                <a:solidFill>
                  <a:schemeClr val="dk1"/>
                </a:solidFill>
                <a:ea typeface="Calibri"/>
                <a:sym typeface="Calibri"/>
              </a:rPr>
              <a:t>Alma@ULiège</a:t>
            </a:r>
            <a:r>
              <a:rPr lang="fr-FR" sz="2000" dirty="0">
                <a:solidFill>
                  <a:schemeClr val="dk1"/>
                </a:solidFill>
                <a:ea typeface="Calibri"/>
                <a:sym typeface="Calibri"/>
              </a:rPr>
              <a:t> Library : </a:t>
            </a:r>
            <a:r>
              <a:rPr lang="fr-FR" sz="2000" u="sng" dirty="0">
                <a:solidFill>
                  <a:schemeClr val="dk1"/>
                </a:solidFill>
                <a:ea typeface="Calibri"/>
                <a:sym typeface="Calibri"/>
                <a:hlinkClick r:id="rId2"/>
              </a:rPr>
              <a:t>https://services.lib.uliege.be/alma/acces/</a:t>
            </a:r>
            <a:r>
              <a:rPr lang="fr-FR" sz="2000" u="sng" dirty="0">
                <a:solidFill>
                  <a:schemeClr val="dk1"/>
                </a:solidFill>
                <a:ea typeface="Calibri"/>
                <a:sym typeface="Calibri"/>
              </a:rPr>
              <a:t> </a:t>
            </a:r>
            <a:endParaRPr lang="fr-FR" sz="2000" dirty="0">
              <a:solidFill>
                <a:schemeClr val="dk1"/>
              </a:solidFill>
              <a:ea typeface="Calibri"/>
              <a:sym typeface="Calibri"/>
            </a:endParaRPr>
          </a:p>
          <a:p>
            <a:endParaRPr lang="fr-FR" dirty="0"/>
          </a:p>
          <a:p>
            <a:pPr marL="0" indent="0">
              <a:buNone/>
            </a:pPr>
            <a:endParaRPr lang="fr-FR" dirty="0"/>
          </a:p>
          <a:p>
            <a:pPr marL="0" indent="0">
              <a:buNone/>
            </a:pPr>
            <a:endParaRPr lang="fr-FR" dirty="0"/>
          </a:p>
          <a:p>
            <a:pPr marL="0" indent="0">
              <a:buNone/>
            </a:pPr>
            <a:endParaRPr lang="fr-FR" dirty="0"/>
          </a:p>
          <a:p>
            <a:r>
              <a:rPr lang="fr-FR" sz="2000" i="1" dirty="0" err="1">
                <a:solidFill>
                  <a:schemeClr val="dk1"/>
                </a:solidFill>
                <a:ea typeface="Calibri"/>
                <a:sym typeface="Calibri"/>
              </a:rPr>
              <a:t>Sign</a:t>
            </a:r>
            <a:r>
              <a:rPr lang="fr-FR" sz="2000" i="1" dirty="0">
                <a:solidFill>
                  <a:schemeClr val="dk1"/>
                </a:solidFill>
                <a:ea typeface="Calibri"/>
                <a:sym typeface="Calibri"/>
              </a:rPr>
              <a:t> out </a:t>
            </a:r>
            <a:r>
              <a:rPr lang="fr-FR" sz="2000" dirty="0">
                <a:solidFill>
                  <a:schemeClr val="dk1"/>
                </a:solidFill>
                <a:ea typeface="Calibri"/>
                <a:sym typeface="Calibri"/>
              </a:rPr>
              <a:t>: pour se déconnecter </a:t>
            </a:r>
            <a:r>
              <a:rPr lang="fr-FR" sz="2000" b="0" i="0" u="none" strike="noStrike" cap="none" dirty="0">
                <a:solidFill>
                  <a:schemeClr val="dk1"/>
                </a:solidFill>
                <a:latin typeface="Calibri"/>
                <a:ea typeface="Calibri"/>
                <a:cs typeface="Calibri"/>
                <a:sym typeface="Calibri"/>
              </a:rPr>
              <a:t>(indispensable à la fin de chaque plage d'accueil)</a:t>
            </a:r>
            <a:endParaRPr lang="fr-FR" sz="2000" dirty="0">
              <a:solidFill>
                <a:srgbClr val="000000"/>
              </a:solidFill>
              <a:latin typeface="Arial"/>
              <a:ea typeface="Arial"/>
              <a:cs typeface="Arial"/>
              <a:sym typeface="Arial"/>
            </a:endParaRPr>
          </a:p>
          <a:p>
            <a:endParaRPr lang="fr-FR" dirty="0"/>
          </a:p>
        </p:txBody>
      </p:sp>
      <p:sp>
        <p:nvSpPr>
          <p:cNvPr id="4" name="Espace réservé du numéro de diapositive 3">
            <a:extLst>
              <a:ext uri="{FF2B5EF4-FFF2-40B4-BE49-F238E27FC236}">
                <a16:creationId xmlns:a16="http://schemas.microsoft.com/office/drawing/2014/main" id="{ABDD92BF-0E7D-B843-F43C-350F9553B7B3}"/>
              </a:ext>
            </a:extLst>
          </p:cNvPr>
          <p:cNvSpPr>
            <a:spLocks noGrp="1"/>
          </p:cNvSpPr>
          <p:nvPr>
            <p:ph type="sldNum" sz="quarter" idx="12"/>
          </p:nvPr>
        </p:nvSpPr>
        <p:spPr/>
        <p:txBody>
          <a:bodyPr/>
          <a:lstStyle/>
          <a:p>
            <a:fld id="{19329706-12B3-8F4C-9CA9-063F8C6A2AC6}" type="slidenum">
              <a:rPr lang="fr-FR" smtClean="0"/>
              <a:pPr/>
              <a:t>3</a:t>
            </a:fld>
            <a:endParaRPr lang="fr-FR"/>
          </a:p>
        </p:txBody>
      </p:sp>
      <p:pic>
        <p:nvPicPr>
          <p:cNvPr id="6" name="Image 5">
            <a:extLst>
              <a:ext uri="{FF2B5EF4-FFF2-40B4-BE49-F238E27FC236}">
                <a16:creationId xmlns:a16="http://schemas.microsoft.com/office/drawing/2014/main" id="{C942F79A-DC9D-975C-762C-B6C4A05246DE}"/>
              </a:ext>
            </a:extLst>
          </p:cNvPr>
          <p:cNvPicPr>
            <a:picLocks noChangeAspect="1"/>
          </p:cNvPicPr>
          <p:nvPr/>
        </p:nvPicPr>
        <p:blipFill>
          <a:blip r:embed="rId3"/>
          <a:stretch>
            <a:fillRect/>
          </a:stretch>
        </p:blipFill>
        <p:spPr>
          <a:xfrm>
            <a:off x="4980251" y="1613597"/>
            <a:ext cx="2231497" cy="1405605"/>
          </a:xfrm>
          <a:prstGeom prst="rect">
            <a:avLst/>
          </a:prstGeom>
          <a:ln>
            <a:solidFill>
              <a:schemeClr val="tx1"/>
            </a:solidFill>
          </a:ln>
        </p:spPr>
      </p:pic>
      <p:pic>
        <p:nvPicPr>
          <p:cNvPr id="8" name="Image 7" descr="Une image contenant texte, capture d’écran, Police&#10;&#10;Le contenu généré par l’IA peut être incorrect.">
            <a:extLst>
              <a:ext uri="{FF2B5EF4-FFF2-40B4-BE49-F238E27FC236}">
                <a16:creationId xmlns:a16="http://schemas.microsoft.com/office/drawing/2014/main" id="{15C1AE93-1862-BB07-E637-7E6E5656264E}"/>
              </a:ext>
            </a:extLst>
          </p:cNvPr>
          <p:cNvPicPr>
            <a:picLocks noChangeAspect="1"/>
          </p:cNvPicPr>
          <p:nvPr/>
        </p:nvPicPr>
        <p:blipFill>
          <a:blip r:embed="rId4"/>
          <a:stretch>
            <a:fillRect/>
          </a:stretch>
        </p:blipFill>
        <p:spPr>
          <a:xfrm>
            <a:off x="4874998" y="3508929"/>
            <a:ext cx="2442001" cy="2788444"/>
          </a:xfrm>
          <a:prstGeom prst="rect">
            <a:avLst/>
          </a:prstGeom>
          <a:ln>
            <a:solidFill>
              <a:schemeClr val="tx1"/>
            </a:solidFill>
          </a:ln>
        </p:spPr>
      </p:pic>
      <p:sp>
        <p:nvSpPr>
          <p:cNvPr id="9" name="Rectangle : coins arrondis 8">
            <a:extLst>
              <a:ext uri="{FF2B5EF4-FFF2-40B4-BE49-F238E27FC236}">
                <a16:creationId xmlns:a16="http://schemas.microsoft.com/office/drawing/2014/main" id="{C36293EB-529B-14B8-2932-67528E283153}"/>
              </a:ext>
            </a:extLst>
          </p:cNvPr>
          <p:cNvSpPr/>
          <p:nvPr/>
        </p:nvSpPr>
        <p:spPr>
          <a:xfrm>
            <a:off x="5627059" y="3528179"/>
            <a:ext cx="311727" cy="307903"/>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E748CB9B-B82C-A5C1-C654-ECD84910791A}"/>
              </a:ext>
            </a:extLst>
          </p:cNvPr>
          <p:cNvSpPr/>
          <p:nvPr/>
        </p:nvSpPr>
        <p:spPr>
          <a:xfrm>
            <a:off x="5120895" y="5901472"/>
            <a:ext cx="769766" cy="307903"/>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544434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00707F"/>
                </a:solidFill>
              </a:rPr>
              <a:t>Les mails d’information</a:t>
            </a:r>
            <a:endParaRPr lang="en-US" dirty="0">
              <a:solidFill>
                <a:srgbClr val="00707F"/>
              </a:solidFill>
            </a:endParaRPr>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cs typeface="Arial"/>
                <a:sym typeface="Arial"/>
              </a:rPr>
              <a:pPr>
                <a:defRPr/>
              </a:pPr>
              <a:t>30</a:t>
            </a:fld>
            <a:endParaRPr lang="fr-FR" dirty="0">
              <a:solidFill>
                <a:prstClr val="black">
                  <a:tint val="75000"/>
                </a:prstClr>
              </a:solidFill>
              <a:latin typeface="Calibri" panose="020F0502020204030204"/>
              <a:ea typeface="Source Sans Pro" panose="020B0503030403020204" pitchFamily="34" charset="0"/>
              <a:cs typeface="Arial"/>
              <a:sym typeface="Arial"/>
            </a:endParaRPr>
          </a:p>
        </p:txBody>
      </p:sp>
      <p:sp>
        <p:nvSpPr>
          <p:cNvPr id="3" name="Espace réservé du contenu 2"/>
          <p:cNvSpPr>
            <a:spLocks noGrp="1"/>
          </p:cNvSpPr>
          <p:nvPr>
            <p:ph sz="half" idx="1"/>
          </p:nvPr>
        </p:nvSpPr>
        <p:spPr/>
        <p:txBody>
          <a:bodyPr/>
          <a:lstStyle/>
          <a:p>
            <a:pPr marL="0" indent="0">
              <a:buNone/>
            </a:pPr>
            <a:r>
              <a:rPr lang="fr-FR" dirty="0"/>
              <a:t>4) Annulation d’une </a:t>
            </a:r>
            <a:r>
              <a:rPr lang="fr-FR" i="1" dirty="0" err="1"/>
              <a:t>request</a:t>
            </a:r>
            <a:r>
              <a:rPr lang="fr-FR" dirty="0"/>
              <a:t> (</a:t>
            </a:r>
            <a:r>
              <a:rPr lang="fr-FR" i="1" dirty="0" err="1"/>
              <a:t>Ful</a:t>
            </a:r>
            <a:r>
              <a:rPr lang="fr-FR" i="1" dirty="0"/>
              <a:t> Cancel </a:t>
            </a:r>
            <a:r>
              <a:rPr lang="fr-FR" i="1" dirty="0" err="1"/>
              <a:t>Request</a:t>
            </a:r>
            <a:r>
              <a:rPr lang="fr-FR" i="1" dirty="0"/>
              <a:t> </a:t>
            </a:r>
            <a:r>
              <a:rPr lang="fr-FR" i="1" dirty="0" err="1"/>
              <a:t>Letter</a:t>
            </a:r>
            <a:r>
              <a:rPr lang="fr-FR" dirty="0"/>
              <a:t>)</a:t>
            </a:r>
          </a:p>
          <a:p>
            <a:pPr marL="0" indent="0">
              <a:buNone/>
            </a:pPr>
            <a:endParaRPr lang="fr-BE" sz="1800" dirty="0">
              <a:solidFill>
                <a:schemeClr val="dk1"/>
              </a:solidFill>
              <a:ea typeface="Calibri"/>
              <a:sym typeface="Calibri"/>
            </a:endParaRPr>
          </a:p>
          <a:p>
            <a:pPr marL="0" indent="0">
              <a:buNone/>
            </a:pPr>
            <a:r>
              <a:rPr lang="fr-BE" sz="1800" dirty="0">
                <a:solidFill>
                  <a:schemeClr val="dk1"/>
                </a:solidFill>
                <a:ea typeface="Calibri"/>
                <a:sym typeface="Calibri"/>
              </a:rPr>
              <a:t>Envoyé au moment où la </a:t>
            </a:r>
            <a:r>
              <a:rPr lang="fr-BE" sz="1800" i="1" dirty="0" err="1">
                <a:solidFill>
                  <a:schemeClr val="dk1"/>
                </a:solidFill>
                <a:ea typeface="Calibri"/>
                <a:sym typeface="Calibri"/>
              </a:rPr>
              <a:t>request</a:t>
            </a:r>
            <a:r>
              <a:rPr lang="fr-BE" sz="1800" dirty="0">
                <a:solidFill>
                  <a:schemeClr val="dk1"/>
                </a:solidFill>
                <a:ea typeface="Calibri"/>
                <a:sym typeface="Calibri"/>
              </a:rPr>
              <a:t> est annulée</a:t>
            </a:r>
          </a:p>
          <a:p>
            <a:endParaRPr lang="en-US" dirty="0"/>
          </a:p>
        </p:txBody>
      </p:sp>
      <p:pic>
        <p:nvPicPr>
          <p:cNvPr id="9" name="Image 8" descr="Une image contenant texte, capture d’écran, Police, nombre&#10;&#10;Le contenu généré par l’IA peut être incorrect.">
            <a:extLst>
              <a:ext uri="{FF2B5EF4-FFF2-40B4-BE49-F238E27FC236}">
                <a16:creationId xmlns:a16="http://schemas.microsoft.com/office/drawing/2014/main" id="{61376B09-9D03-AB5C-5416-DA4FAE4E912E}"/>
              </a:ext>
            </a:extLst>
          </p:cNvPr>
          <p:cNvPicPr>
            <a:picLocks noChangeAspect="1"/>
          </p:cNvPicPr>
          <p:nvPr/>
        </p:nvPicPr>
        <p:blipFill>
          <a:blip r:embed="rId2"/>
          <a:stretch>
            <a:fillRect/>
          </a:stretch>
        </p:blipFill>
        <p:spPr>
          <a:xfrm>
            <a:off x="6624836" y="1174274"/>
            <a:ext cx="4225528" cy="4705350"/>
          </a:xfrm>
          <a:prstGeom prst="rect">
            <a:avLst/>
          </a:prstGeom>
          <a:ln>
            <a:solidFill>
              <a:schemeClr val="tx1"/>
            </a:solidFill>
          </a:ln>
        </p:spPr>
      </p:pic>
    </p:spTree>
    <p:extLst>
      <p:ext uri="{BB962C8B-B14F-4D97-AF65-F5344CB8AC3E}">
        <p14:creationId xmlns:p14="http://schemas.microsoft.com/office/powerpoint/2010/main" val="36187236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00707F"/>
                </a:solidFill>
              </a:rPr>
              <a:t>Les mails d’information</a:t>
            </a:r>
            <a:endParaRPr lang="en-US" dirty="0">
              <a:solidFill>
                <a:srgbClr val="00707F"/>
              </a:solidFill>
            </a:endParaRPr>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cs typeface="Arial"/>
                <a:sym typeface="Arial"/>
              </a:rPr>
              <a:pPr>
                <a:defRPr/>
              </a:pPr>
              <a:t>31</a:t>
            </a:fld>
            <a:endParaRPr lang="fr-FR" dirty="0">
              <a:solidFill>
                <a:prstClr val="black">
                  <a:tint val="75000"/>
                </a:prstClr>
              </a:solidFill>
              <a:latin typeface="Calibri" panose="020F0502020204030204"/>
              <a:ea typeface="Source Sans Pro" panose="020B0503030403020204" pitchFamily="34" charset="0"/>
              <a:cs typeface="Arial"/>
              <a:sym typeface="Arial"/>
            </a:endParaRPr>
          </a:p>
        </p:txBody>
      </p:sp>
      <p:sp>
        <p:nvSpPr>
          <p:cNvPr id="3" name="Espace réservé du contenu 2"/>
          <p:cNvSpPr>
            <a:spLocks noGrp="1"/>
          </p:cNvSpPr>
          <p:nvPr>
            <p:ph sz="half" idx="1"/>
          </p:nvPr>
        </p:nvSpPr>
        <p:spPr/>
        <p:txBody>
          <a:bodyPr/>
          <a:lstStyle/>
          <a:p>
            <a:pPr marL="0" indent="0">
              <a:buNone/>
            </a:pPr>
            <a:r>
              <a:rPr lang="fr-FR" dirty="0"/>
              <a:t>5) Avis de renouvellement automatique (</a:t>
            </a:r>
            <a:r>
              <a:rPr lang="fr-FR" i="1" dirty="0" err="1"/>
              <a:t>Automatic</a:t>
            </a:r>
            <a:r>
              <a:rPr lang="fr-FR" i="1" dirty="0"/>
              <a:t> Loans </a:t>
            </a:r>
            <a:r>
              <a:rPr lang="fr-FR" i="1" dirty="0" err="1"/>
              <a:t>Renew</a:t>
            </a:r>
            <a:r>
              <a:rPr lang="fr-FR" i="1" dirty="0"/>
              <a:t> Notice</a:t>
            </a:r>
            <a:r>
              <a:rPr lang="fr-FR" dirty="0"/>
              <a:t>)</a:t>
            </a:r>
          </a:p>
          <a:p>
            <a:pPr marL="0" indent="0">
              <a:buNone/>
            </a:pPr>
            <a:endParaRPr lang="fr-BE" sz="1800" dirty="0">
              <a:solidFill>
                <a:schemeClr val="dk1"/>
              </a:solidFill>
              <a:ea typeface="Calibri"/>
              <a:sym typeface="Calibri"/>
            </a:endParaRPr>
          </a:p>
          <a:p>
            <a:pPr marL="0" indent="0">
              <a:buNone/>
            </a:pPr>
            <a:r>
              <a:rPr lang="fr-BE" sz="1800" dirty="0">
                <a:solidFill>
                  <a:schemeClr val="dk1"/>
                </a:solidFill>
                <a:ea typeface="Calibri"/>
                <a:sym typeface="Calibri"/>
              </a:rPr>
              <a:t>Envoyé lors du renouvellement automatique du prêt pour signaler la nouvelle date de retour</a:t>
            </a:r>
          </a:p>
          <a:p>
            <a:endParaRPr lang="en-US" dirty="0"/>
          </a:p>
        </p:txBody>
      </p:sp>
      <p:pic>
        <p:nvPicPr>
          <p:cNvPr id="8" name="Image 7" descr="Une image contenant texte, capture d’écran, Police, Page web&#10;&#10;Le contenu généré par l’IA peut être incorrect.">
            <a:extLst>
              <a:ext uri="{FF2B5EF4-FFF2-40B4-BE49-F238E27FC236}">
                <a16:creationId xmlns:a16="http://schemas.microsoft.com/office/drawing/2014/main" id="{67F86848-4B78-A8D7-0B41-A7F82FD27ACA}"/>
              </a:ext>
            </a:extLst>
          </p:cNvPr>
          <p:cNvPicPr>
            <a:picLocks noChangeAspect="1"/>
          </p:cNvPicPr>
          <p:nvPr/>
        </p:nvPicPr>
        <p:blipFill>
          <a:blip r:embed="rId2"/>
          <a:stretch>
            <a:fillRect/>
          </a:stretch>
        </p:blipFill>
        <p:spPr>
          <a:xfrm>
            <a:off x="6045199" y="1174274"/>
            <a:ext cx="5384801" cy="4672761"/>
          </a:xfrm>
          <a:prstGeom prst="rect">
            <a:avLst/>
          </a:prstGeom>
          <a:ln>
            <a:solidFill>
              <a:schemeClr val="tx1"/>
            </a:solidFill>
          </a:ln>
        </p:spPr>
      </p:pic>
    </p:spTree>
    <p:extLst>
      <p:ext uri="{BB962C8B-B14F-4D97-AF65-F5344CB8AC3E}">
        <p14:creationId xmlns:p14="http://schemas.microsoft.com/office/powerpoint/2010/main" val="16679130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solidFill>
                  <a:srgbClr val="00707F"/>
                </a:solidFill>
              </a:rPr>
              <a:t>Les mails de rappel</a:t>
            </a:r>
            <a:endParaRPr lang="en-US" dirty="0">
              <a:solidFill>
                <a:srgbClr val="00707F"/>
              </a:solidFill>
            </a:endParaRPr>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smtClean="0">
                <a:solidFill>
                  <a:prstClr val="black">
                    <a:tint val="75000"/>
                  </a:prstClr>
                </a:solidFill>
                <a:latin typeface="Calibri" panose="020F0502020204030204"/>
                <a:ea typeface="Source Sans Pro" panose="020B0503030403020204" pitchFamily="34" charset="0"/>
                <a:cs typeface="Arial"/>
                <a:sym typeface="Arial"/>
              </a:rPr>
              <a:pPr>
                <a:defRPr/>
              </a:pPr>
              <a:t>32</a:t>
            </a:fld>
            <a:endParaRPr lang="fr-FR" dirty="0">
              <a:solidFill>
                <a:prstClr val="black">
                  <a:tint val="75000"/>
                </a:prstClr>
              </a:solidFill>
              <a:latin typeface="Calibri" panose="020F0502020204030204"/>
              <a:ea typeface="Source Sans Pro" panose="020B0503030403020204" pitchFamily="34" charset="0"/>
              <a:cs typeface="Arial"/>
              <a:sym typeface="Arial"/>
            </a:endParaRPr>
          </a:p>
        </p:txBody>
      </p:sp>
      <p:sp>
        <p:nvSpPr>
          <p:cNvPr id="3" name="Espace réservé du contenu 2"/>
          <p:cNvSpPr>
            <a:spLocks noGrp="1"/>
          </p:cNvSpPr>
          <p:nvPr>
            <p:ph sz="half" idx="1"/>
          </p:nvPr>
        </p:nvSpPr>
        <p:spPr/>
        <p:txBody>
          <a:bodyPr/>
          <a:lstStyle/>
          <a:p>
            <a:pPr marL="0" indent="0">
              <a:buNone/>
            </a:pPr>
            <a:r>
              <a:rPr lang="fr-FR" dirty="0"/>
              <a:t>1) Lettre de courtoisie (</a:t>
            </a:r>
            <a:r>
              <a:rPr lang="fr-FR" i="1" dirty="0" err="1"/>
              <a:t>Courtesy</a:t>
            </a:r>
            <a:r>
              <a:rPr lang="fr-FR" i="1" dirty="0"/>
              <a:t> </a:t>
            </a:r>
            <a:r>
              <a:rPr lang="fr-FR" i="1" dirty="0" err="1"/>
              <a:t>Letter</a:t>
            </a:r>
            <a:r>
              <a:rPr lang="fr-FR" dirty="0"/>
              <a:t>)</a:t>
            </a:r>
          </a:p>
          <a:p>
            <a:pPr marL="0" indent="0">
              <a:buNone/>
            </a:pPr>
            <a:endParaRPr lang="fr-FR" sz="1800" dirty="0">
              <a:solidFill>
                <a:schemeClr val="dk1"/>
              </a:solidFill>
              <a:ea typeface="Calibri"/>
              <a:sym typeface="Calibri"/>
            </a:endParaRPr>
          </a:p>
          <a:p>
            <a:pPr marL="0" indent="0">
              <a:buNone/>
            </a:pPr>
            <a:r>
              <a:rPr lang="fr-FR" sz="1800" dirty="0">
                <a:solidFill>
                  <a:schemeClr val="dk1"/>
                </a:solidFill>
                <a:ea typeface="Calibri"/>
                <a:sym typeface="Calibri"/>
              </a:rPr>
              <a:t>Envoyé deux jours ouvrables avant la date de retour prévue</a:t>
            </a:r>
            <a:endParaRPr lang="en-US" dirty="0"/>
          </a:p>
        </p:txBody>
      </p:sp>
      <p:pic>
        <p:nvPicPr>
          <p:cNvPr id="9" name="Image 8" descr="Une image contenant texte&#10;&#10;Description générée automatiquement">
            <a:extLst>
              <a:ext uri="{FF2B5EF4-FFF2-40B4-BE49-F238E27FC236}">
                <a16:creationId xmlns:a16="http://schemas.microsoft.com/office/drawing/2014/main" id="{DAEC1150-571C-0E94-44FA-19827E99959C}"/>
              </a:ext>
            </a:extLst>
          </p:cNvPr>
          <p:cNvPicPr>
            <a:picLocks noChangeAspect="1"/>
          </p:cNvPicPr>
          <p:nvPr/>
        </p:nvPicPr>
        <p:blipFill>
          <a:blip r:embed="rId2"/>
          <a:stretch>
            <a:fillRect/>
          </a:stretch>
        </p:blipFill>
        <p:spPr>
          <a:xfrm>
            <a:off x="6534320" y="1174274"/>
            <a:ext cx="4406559" cy="4791331"/>
          </a:xfrm>
          <a:prstGeom prst="rect">
            <a:avLst/>
          </a:prstGeom>
          <a:ln>
            <a:solidFill>
              <a:schemeClr val="tx1"/>
            </a:solidFill>
          </a:ln>
        </p:spPr>
      </p:pic>
    </p:spTree>
    <p:extLst>
      <p:ext uri="{BB962C8B-B14F-4D97-AF65-F5344CB8AC3E}">
        <p14:creationId xmlns:p14="http://schemas.microsoft.com/office/powerpoint/2010/main" val="7678553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00707F"/>
                </a:solidFill>
              </a:rPr>
              <a:t>Les mails de rappel</a:t>
            </a:r>
            <a:endParaRPr lang="en-US" dirty="0">
              <a:solidFill>
                <a:srgbClr val="00707F"/>
              </a:solidFill>
            </a:endParaRPr>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cs typeface="Arial"/>
                <a:sym typeface="Arial"/>
              </a:rPr>
              <a:pPr>
                <a:defRPr/>
              </a:pPr>
              <a:t>33</a:t>
            </a:fld>
            <a:endParaRPr lang="fr-FR" dirty="0">
              <a:solidFill>
                <a:prstClr val="black">
                  <a:tint val="75000"/>
                </a:prstClr>
              </a:solidFill>
              <a:latin typeface="Calibri" panose="020F0502020204030204"/>
              <a:ea typeface="Source Sans Pro" panose="020B0503030403020204" pitchFamily="34" charset="0"/>
              <a:cs typeface="Arial"/>
              <a:sym typeface="Arial"/>
            </a:endParaRPr>
          </a:p>
        </p:txBody>
      </p:sp>
      <p:sp>
        <p:nvSpPr>
          <p:cNvPr id="3" name="Espace réservé du contenu 2"/>
          <p:cNvSpPr>
            <a:spLocks noGrp="1"/>
          </p:cNvSpPr>
          <p:nvPr>
            <p:ph sz="half" idx="1"/>
          </p:nvPr>
        </p:nvSpPr>
        <p:spPr/>
        <p:txBody>
          <a:bodyPr/>
          <a:lstStyle/>
          <a:p>
            <a:pPr marL="0" indent="0">
              <a:buNone/>
            </a:pPr>
            <a:r>
              <a:rPr lang="fr-FR" dirty="0"/>
              <a:t>2) Rappel Jour J (</a:t>
            </a:r>
            <a:r>
              <a:rPr lang="fr-FR" i="1" dirty="0" err="1"/>
              <a:t>Overdue</a:t>
            </a:r>
            <a:r>
              <a:rPr lang="fr-FR" i="1" dirty="0"/>
              <a:t> Notice </a:t>
            </a:r>
            <a:r>
              <a:rPr lang="fr-FR" i="1" dirty="0" err="1"/>
              <a:t>Letter</a:t>
            </a:r>
            <a:r>
              <a:rPr lang="fr-FR" dirty="0"/>
              <a:t>)</a:t>
            </a:r>
          </a:p>
          <a:p>
            <a:pPr marL="0" indent="0">
              <a:buNone/>
            </a:pPr>
            <a:endParaRPr lang="fr-FR" sz="1800" dirty="0">
              <a:solidFill>
                <a:schemeClr val="dk1"/>
              </a:solidFill>
              <a:ea typeface="Calibri"/>
              <a:sym typeface="Calibri"/>
            </a:endParaRPr>
          </a:p>
          <a:p>
            <a:pPr marL="0" indent="0">
              <a:buNone/>
            </a:pPr>
            <a:r>
              <a:rPr lang="fr-FR" sz="1800" dirty="0">
                <a:solidFill>
                  <a:schemeClr val="dk1"/>
                </a:solidFill>
                <a:ea typeface="Calibri"/>
                <a:sym typeface="Calibri"/>
              </a:rPr>
              <a:t>Envoyé le jour de la date de retour prévue</a:t>
            </a:r>
            <a:endParaRPr lang="en-US" dirty="0"/>
          </a:p>
        </p:txBody>
      </p:sp>
      <p:pic>
        <p:nvPicPr>
          <p:cNvPr id="8" name="Image 7" descr="Une image contenant texte, Appareils électroniques, capture d’écran, Police&#10;&#10;Le contenu généré par l’IA peut être incorrect.">
            <a:extLst>
              <a:ext uri="{FF2B5EF4-FFF2-40B4-BE49-F238E27FC236}">
                <a16:creationId xmlns:a16="http://schemas.microsoft.com/office/drawing/2014/main" id="{4BD67AEE-1285-7CC9-F212-9E552529FDAB}"/>
              </a:ext>
            </a:extLst>
          </p:cNvPr>
          <p:cNvPicPr>
            <a:picLocks noChangeAspect="1"/>
          </p:cNvPicPr>
          <p:nvPr/>
        </p:nvPicPr>
        <p:blipFill>
          <a:blip r:embed="rId2"/>
          <a:stretch>
            <a:fillRect/>
          </a:stretch>
        </p:blipFill>
        <p:spPr>
          <a:xfrm>
            <a:off x="6045200" y="1174274"/>
            <a:ext cx="5384799" cy="4685128"/>
          </a:xfrm>
          <a:prstGeom prst="rect">
            <a:avLst/>
          </a:prstGeom>
          <a:ln>
            <a:solidFill>
              <a:schemeClr val="tx1"/>
            </a:solidFill>
          </a:ln>
        </p:spPr>
      </p:pic>
    </p:spTree>
    <p:extLst>
      <p:ext uri="{BB962C8B-B14F-4D97-AF65-F5344CB8AC3E}">
        <p14:creationId xmlns:p14="http://schemas.microsoft.com/office/powerpoint/2010/main" val="23033364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00707F"/>
                </a:solidFill>
              </a:rPr>
              <a:t>Les mails de rappel</a:t>
            </a:r>
            <a:endParaRPr lang="en-US" dirty="0">
              <a:solidFill>
                <a:srgbClr val="00707F"/>
              </a:solidFill>
            </a:endParaRPr>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cs typeface="Arial"/>
                <a:sym typeface="Arial"/>
              </a:rPr>
              <a:pPr>
                <a:defRPr/>
              </a:pPr>
              <a:t>34</a:t>
            </a:fld>
            <a:endParaRPr lang="fr-FR" dirty="0">
              <a:solidFill>
                <a:prstClr val="black">
                  <a:tint val="75000"/>
                </a:prstClr>
              </a:solidFill>
              <a:latin typeface="Calibri" panose="020F0502020204030204"/>
              <a:ea typeface="Source Sans Pro" panose="020B0503030403020204" pitchFamily="34" charset="0"/>
              <a:cs typeface="Arial"/>
              <a:sym typeface="Arial"/>
            </a:endParaRPr>
          </a:p>
        </p:txBody>
      </p:sp>
      <p:sp>
        <p:nvSpPr>
          <p:cNvPr id="3" name="Espace réservé du contenu 2"/>
          <p:cNvSpPr>
            <a:spLocks noGrp="1"/>
          </p:cNvSpPr>
          <p:nvPr>
            <p:ph sz="half" idx="1"/>
          </p:nvPr>
        </p:nvSpPr>
        <p:spPr>
          <a:xfrm>
            <a:off x="609600" y="1169511"/>
            <a:ext cx="5384800" cy="4951896"/>
          </a:xfrm>
        </p:spPr>
        <p:txBody>
          <a:bodyPr/>
          <a:lstStyle/>
          <a:p>
            <a:pPr marL="0" indent="0">
              <a:buNone/>
            </a:pPr>
            <a:r>
              <a:rPr lang="fr-FR" dirty="0"/>
              <a:t>3) Rappel J+15 (</a:t>
            </a:r>
            <a:r>
              <a:rPr lang="en-US" i="1" dirty="0"/>
              <a:t>Ful Overdue And Lost Loan Notification Letter</a:t>
            </a:r>
            <a:r>
              <a:rPr lang="fr-FR" dirty="0"/>
              <a:t>)</a:t>
            </a:r>
          </a:p>
          <a:p>
            <a:pPr marL="0" indent="0">
              <a:buNone/>
            </a:pPr>
            <a:endParaRPr lang="fr-FR" sz="1800" dirty="0">
              <a:solidFill>
                <a:schemeClr val="dk1"/>
              </a:solidFill>
              <a:ea typeface="Calibri"/>
              <a:sym typeface="Calibri"/>
            </a:endParaRPr>
          </a:p>
          <a:p>
            <a:pPr marL="0" indent="0">
              <a:buNone/>
            </a:pPr>
            <a:r>
              <a:rPr lang="fr-FR" sz="1800" dirty="0">
                <a:solidFill>
                  <a:schemeClr val="dk1"/>
                </a:solidFill>
                <a:ea typeface="Calibri"/>
                <a:sym typeface="Calibri"/>
              </a:rPr>
              <a:t>Envoyé 15 jours calendrier après la date de retour prévue</a:t>
            </a:r>
            <a:endParaRPr lang="en-US" dirty="0"/>
          </a:p>
        </p:txBody>
      </p:sp>
      <p:pic>
        <p:nvPicPr>
          <p:cNvPr id="7" name="Image 6" descr="Une image contenant texte, Appareils électroniques, capture d’écran, Page web&#10;&#10;Le contenu généré par l’IA peut être incorrect.">
            <a:extLst>
              <a:ext uri="{FF2B5EF4-FFF2-40B4-BE49-F238E27FC236}">
                <a16:creationId xmlns:a16="http://schemas.microsoft.com/office/drawing/2014/main" id="{559848F1-E481-5D41-962F-57BFB9B5749D}"/>
              </a:ext>
            </a:extLst>
          </p:cNvPr>
          <p:cNvPicPr>
            <a:picLocks noChangeAspect="1"/>
          </p:cNvPicPr>
          <p:nvPr/>
        </p:nvPicPr>
        <p:blipFill>
          <a:blip r:embed="rId2"/>
          <a:stretch>
            <a:fillRect/>
          </a:stretch>
        </p:blipFill>
        <p:spPr>
          <a:xfrm>
            <a:off x="6319655" y="1174274"/>
            <a:ext cx="4835889" cy="4668309"/>
          </a:xfrm>
          <a:prstGeom prst="rect">
            <a:avLst/>
          </a:prstGeom>
          <a:ln>
            <a:solidFill>
              <a:schemeClr val="tx1"/>
            </a:solidFill>
          </a:ln>
        </p:spPr>
      </p:pic>
    </p:spTree>
    <p:extLst>
      <p:ext uri="{BB962C8B-B14F-4D97-AF65-F5344CB8AC3E}">
        <p14:creationId xmlns:p14="http://schemas.microsoft.com/office/powerpoint/2010/main" val="37000252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solidFill>
                  <a:srgbClr val="00707F"/>
                </a:solidFill>
              </a:rPr>
              <a:t>Les mails de rappel</a:t>
            </a:r>
            <a:endParaRPr lang="en-US" dirty="0">
              <a:solidFill>
                <a:srgbClr val="00707F"/>
              </a:solidFill>
            </a:endParaRPr>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smtClean="0">
                <a:solidFill>
                  <a:prstClr val="black">
                    <a:tint val="75000"/>
                  </a:prstClr>
                </a:solidFill>
                <a:latin typeface="Calibri" panose="020F0502020204030204"/>
                <a:ea typeface="Source Sans Pro" panose="020B0503030403020204" pitchFamily="34" charset="0"/>
                <a:cs typeface="Arial"/>
                <a:sym typeface="Arial"/>
              </a:rPr>
              <a:pPr>
                <a:defRPr/>
              </a:pPr>
              <a:t>35</a:t>
            </a:fld>
            <a:endParaRPr lang="fr-FR" dirty="0">
              <a:solidFill>
                <a:prstClr val="black">
                  <a:tint val="75000"/>
                </a:prstClr>
              </a:solidFill>
              <a:latin typeface="Calibri" panose="020F0502020204030204"/>
              <a:ea typeface="Source Sans Pro" panose="020B0503030403020204" pitchFamily="34" charset="0"/>
              <a:cs typeface="Arial"/>
              <a:sym typeface="Arial"/>
            </a:endParaRPr>
          </a:p>
        </p:txBody>
      </p:sp>
      <p:sp>
        <p:nvSpPr>
          <p:cNvPr id="3" name="Espace réservé du contenu 2"/>
          <p:cNvSpPr>
            <a:spLocks noGrp="1"/>
          </p:cNvSpPr>
          <p:nvPr>
            <p:ph sz="half" idx="1"/>
          </p:nvPr>
        </p:nvSpPr>
        <p:spPr/>
        <p:txBody>
          <a:bodyPr/>
          <a:lstStyle/>
          <a:p>
            <a:pPr marL="0" indent="0">
              <a:buNone/>
            </a:pPr>
            <a:r>
              <a:rPr lang="fr-FR" dirty="0"/>
              <a:t>4) Rappel J+30 (</a:t>
            </a:r>
            <a:r>
              <a:rPr lang="en-US" i="1" dirty="0"/>
              <a:t>Ful Overdue And Lost Loan Letter</a:t>
            </a:r>
            <a:r>
              <a:rPr lang="fr-FR" dirty="0"/>
              <a:t>)</a:t>
            </a:r>
          </a:p>
          <a:p>
            <a:pPr marL="0" indent="0">
              <a:buNone/>
            </a:pPr>
            <a:endParaRPr lang="fr-FR" sz="1800" dirty="0">
              <a:solidFill>
                <a:schemeClr val="dk1"/>
              </a:solidFill>
              <a:ea typeface="Calibri"/>
              <a:sym typeface="Calibri"/>
            </a:endParaRPr>
          </a:p>
          <a:p>
            <a:pPr marL="0" indent="0">
              <a:buNone/>
            </a:pPr>
            <a:r>
              <a:rPr lang="fr-FR" sz="1800" dirty="0">
                <a:solidFill>
                  <a:schemeClr val="dk1"/>
                </a:solidFill>
                <a:ea typeface="Calibri"/>
                <a:sym typeface="Calibri"/>
              </a:rPr>
              <a:t>Envoyé 30 jours calendrier après la date de retour prévue</a:t>
            </a:r>
            <a:endParaRPr lang="en-US" dirty="0"/>
          </a:p>
        </p:txBody>
      </p:sp>
      <p:pic>
        <p:nvPicPr>
          <p:cNvPr id="7" name="Image 6" descr="Une image contenant texte, Appareils électroniques, capture d’écran, Page web&#10;&#10;Le contenu généré par l’IA peut être incorrect.">
            <a:extLst>
              <a:ext uri="{FF2B5EF4-FFF2-40B4-BE49-F238E27FC236}">
                <a16:creationId xmlns:a16="http://schemas.microsoft.com/office/drawing/2014/main" id="{129CE390-DA7F-E708-6730-4047917D64C7}"/>
              </a:ext>
            </a:extLst>
          </p:cNvPr>
          <p:cNvPicPr>
            <a:picLocks noChangeAspect="1"/>
          </p:cNvPicPr>
          <p:nvPr/>
        </p:nvPicPr>
        <p:blipFill>
          <a:blip r:embed="rId2"/>
          <a:stretch>
            <a:fillRect/>
          </a:stretch>
        </p:blipFill>
        <p:spPr>
          <a:xfrm>
            <a:off x="6655073" y="1174274"/>
            <a:ext cx="4165054" cy="4807426"/>
          </a:xfrm>
          <a:prstGeom prst="rect">
            <a:avLst/>
          </a:prstGeom>
          <a:ln>
            <a:solidFill>
              <a:schemeClr val="tx1"/>
            </a:solidFill>
          </a:ln>
        </p:spPr>
      </p:pic>
    </p:spTree>
    <p:extLst>
      <p:ext uri="{BB962C8B-B14F-4D97-AF65-F5344CB8AC3E}">
        <p14:creationId xmlns:p14="http://schemas.microsoft.com/office/powerpoint/2010/main" val="15552110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solidFill>
                  <a:srgbClr val="00707F"/>
                </a:solidFill>
              </a:rPr>
              <a:t>Les mails de rappel</a:t>
            </a:r>
            <a:endParaRPr lang="en-US" dirty="0">
              <a:solidFill>
                <a:srgbClr val="00707F"/>
              </a:solidFill>
            </a:endParaRPr>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smtClean="0">
                <a:solidFill>
                  <a:prstClr val="black">
                    <a:tint val="75000"/>
                  </a:prstClr>
                </a:solidFill>
                <a:latin typeface="Calibri" panose="020F0502020204030204"/>
                <a:ea typeface="Source Sans Pro" panose="020B0503030403020204" pitchFamily="34" charset="0"/>
                <a:cs typeface="Arial"/>
                <a:sym typeface="Arial"/>
              </a:rPr>
              <a:pPr>
                <a:defRPr/>
              </a:pPr>
              <a:t>36</a:t>
            </a:fld>
            <a:endParaRPr lang="fr-FR" dirty="0">
              <a:solidFill>
                <a:prstClr val="black">
                  <a:tint val="75000"/>
                </a:prstClr>
              </a:solidFill>
              <a:latin typeface="Calibri" panose="020F0502020204030204"/>
              <a:ea typeface="Source Sans Pro" panose="020B0503030403020204" pitchFamily="34" charset="0"/>
              <a:cs typeface="Arial"/>
              <a:sym typeface="Arial"/>
            </a:endParaRPr>
          </a:p>
        </p:txBody>
      </p:sp>
      <p:sp>
        <p:nvSpPr>
          <p:cNvPr id="3" name="Espace réservé du contenu 2"/>
          <p:cNvSpPr>
            <a:spLocks noGrp="1"/>
          </p:cNvSpPr>
          <p:nvPr>
            <p:ph sz="half" idx="1"/>
          </p:nvPr>
        </p:nvSpPr>
        <p:spPr/>
        <p:txBody>
          <a:bodyPr/>
          <a:lstStyle/>
          <a:p>
            <a:pPr marL="0" indent="0">
              <a:buNone/>
            </a:pPr>
            <a:r>
              <a:rPr lang="fr-FR" dirty="0"/>
              <a:t>5) </a:t>
            </a:r>
            <a:r>
              <a:rPr lang="fr-BE" dirty="0"/>
              <a:t>Rappel de prêt sans modification de date de retour </a:t>
            </a:r>
            <a:r>
              <a:rPr lang="fr-FR" dirty="0"/>
              <a:t>(</a:t>
            </a:r>
            <a:r>
              <a:rPr lang="en-US" i="1" dirty="0"/>
              <a:t>Loan Status Notice</a:t>
            </a:r>
            <a:r>
              <a:rPr lang="fr-FR" dirty="0"/>
              <a:t>)</a:t>
            </a:r>
          </a:p>
          <a:p>
            <a:pPr marL="0" indent="0">
              <a:buNone/>
            </a:pPr>
            <a:endParaRPr lang="fr-FR" sz="1800" dirty="0">
              <a:solidFill>
                <a:schemeClr val="dk1"/>
              </a:solidFill>
              <a:ea typeface="Calibri"/>
              <a:sym typeface="Calibri"/>
            </a:endParaRPr>
          </a:p>
          <a:p>
            <a:pPr marL="0" indent="0">
              <a:buNone/>
            </a:pPr>
            <a:r>
              <a:rPr lang="fr-FR" sz="1800" dirty="0">
                <a:solidFill>
                  <a:schemeClr val="dk1"/>
                </a:solidFill>
                <a:ea typeface="Calibri"/>
                <a:sym typeface="Calibri"/>
              </a:rPr>
              <a:t>Envoyé à l’emprunteur au moment de la </a:t>
            </a:r>
            <a:r>
              <a:rPr lang="fr-FR" sz="1800" i="1" dirty="0" err="1">
                <a:solidFill>
                  <a:schemeClr val="dk1"/>
                </a:solidFill>
                <a:ea typeface="Calibri"/>
                <a:sym typeface="Calibri"/>
              </a:rPr>
              <a:t>request</a:t>
            </a:r>
            <a:r>
              <a:rPr lang="fr-FR" sz="1800" dirty="0">
                <a:solidFill>
                  <a:schemeClr val="dk1"/>
                </a:solidFill>
                <a:ea typeface="Calibri"/>
                <a:sym typeface="Calibri"/>
              </a:rPr>
              <a:t> pour lui signaler que le document a été réservé par un autre usager et l’inviter à le rapporter s’il n’en a plus besoin</a:t>
            </a:r>
            <a:endParaRPr lang="en-US" dirty="0"/>
          </a:p>
        </p:txBody>
      </p:sp>
      <p:pic>
        <p:nvPicPr>
          <p:cNvPr id="6" name="Image 5" descr="Une image contenant texte, capture d’écran, Police, Page web&#10;&#10;Le contenu généré par l’IA peut être incorrect.">
            <a:extLst>
              <a:ext uri="{FF2B5EF4-FFF2-40B4-BE49-F238E27FC236}">
                <a16:creationId xmlns:a16="http://schemas.microsoft.com/office/drawing/2014/main" id="{F5B09F14-B98E-A11C-6BD4-DFC1CA08760C}"/>
              </a:ext>
            </a:extLst>
          </p:cNvPr>
          <p:cNvPicPr>
            <a:picLocks noChangeAspect="1"/>
          </p:cNvPicPr>
          <p:nvPr/>
        </p:nvPicPr>
        <p:blipFill>
          <a:blip r:embed="rId2"/>
          <a:stretch>
            <a:fillRect/>
          </a:stretch>
        </p:blipFill>
        <p:spPr>
          <a:xfrm>
            <a:off x="6582022" y="1174274"/>
            <a:ext cx="4311155" cy="4951896"/>
          </a:xfrm>
          <a:prstGeom prst="rect">
            <a:avLst/>
          </a:prstGeom>
          <a:ln>
            <a:solidFill>
              <a:schemeClr val="tx1"/>
            </a:solidFill>
          </a:ln>
        </p:spPr>
      </p:pic>
    </p:spTree>
    <p:extLst>
      <p:ext uri="{BB962C8B-B14F-4D97-AF65-F5344CB8AC3E}">
        <p14:creationId xmlns:p14="http://schemas.microsoft.com/office/powerpoint/2010/main" val="30257550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solidFill>
                  <a:srgbClr val="00707F"/>
                </a:solidFill>
              </a:rPr>
              <a:t>Les mails de rappel</a:t>
            </a:r>
            <a:endParaRPr lang="en-US" dirty="0">
              <a:solidFill>
                <a:srgbClr val="00707F"/>
              </a:solidFill>
            </a:endParaRPr>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smtClean="0">
                <a:solidFill>
                  <a:prstClr val="black">
                    <a:tint val="75000"/>
                  </a:prstClr>
                </a:solidFill>
                <a:latin typeface="Calibri" panose="020F0502020204030204"/>
                <a:ea typeface="Source Sans Pro" panose="020B0503030403020204" pitchFamily="34" charset="0"/>
                <a:cs typeface="Arial"/>
                <a:sym typeface="Arial"/>
              </a:rPr>
              <a:pPr>
                <a:defRPr/>
              </a:pPr>
              <a:t>37</a:t>
            </a:fld>
            <a:endParaRPr lang="fr-FR" dirty="0">
              <a:solidFill>
                <a:prstClr val="black">
                  <a:tint val="75000"/>
                </a:prstClr>
              </a:solidFill>
              <a:latin typeface="Calibri" panose="020F0502020204030204"/>
              <a:ea typeface="Source Sans Pro" panose="020B0503030403020204" pitchFamily="34" charset="0"/>
              <a:cs typeface="Arial"/>
              <a:sym typeface="Arial"/>
            </a:endParaRPr>
          </a:p>
        </p:txBody>
      </p:sp>
      <p:sp>
        <p:nvSpPr>
          <p:cNvPr id="3" name="Espace réservé du contenu 2"/>
          <p:cNvSpPr>
            <a:spLocks noGrp="1"/>
          </p:cNvSpPr>
          <p:nvPr>
            <p:ph sz="half" idx="1"/>
          </p:nvPr>
        </p:nvSpPr>
        <p:spPr/>
        <p:txBody>
          <a:bodyPr/>
          <a:lstStyle/>
          <a:p>
            <a:pPr marL="0" indent="0">
              <a:buNone/>
            </a:pPr>
            <a:r>
              <a:rPr lang="fr-FR" dirty="0"/>
              <a:t>6) </a:t>
            </a:r>
            <a:r>
              <a:rPr lang="fr-BE" dirty="0"/>
              <a:t>Rappel de prêt avec modification de date de retour </a:t>
            </a:r>
            <a:r>
              <a:rPr lang="fr-FR" dirty="0"/>
              <a:t>(</a:t>
            </a:r>
            <a:r>
              <a:rPr lang="en-US" i="1" dirty="0"/>
              <a:t>Loan Status Notice</a:t>
            </a:r>
            <a:r>
              <a:rPr lang="fr-FR" dirty="0"/>
              <a:t>)</a:t>
            </a:r>
          </a:p>
          <a:p>
            <a:pPr marL="0" indent="0">
              <a:buNone/>
            </a:pPr>
            <a:endParaRPr lang="fr-FR" sz="1800" dirty="0">
              <a:solidFill>
                <a:schemeClr val="dk1"/>
              </a:solidFill>
              <a:ea typeface="Calibri"/>
              <a:sym typeface="Calibri"/>
            </a:endParaRPr>
          </a:p>
          <a:p>
            <a:pPr marL="0" indent="0">
              <a:buNone/>
            </a:pPr>
            <a:r>
              <a:rPr lang="fr-FR" sz="1800" dirty="0">
                <a:solidFill>
                  <a:schemeClr val="dk1"/>
                </a:solidFill>
                <a:ea typeface="Calibri"/>
                <a:sym typeface="Calibri"/>
              </a:rPr>
              <a:t>Envoyé à l’emprunteur au moment de la </a:t>
            </a:r>
            <a:r>
              <a:rPr lang="fr-FR" sz="1800" i="1" dirty="0" err="1">
                <a:solidFill>
                  <a:schemeClr val="dk1"/>
                </a:solidFill>
                <a:ea typeface="Calibri"/>
                <a:sym typeface="Calibri"/>
              </a:rPr>
              <a:t>request</a:t>
            </a:r>
            <a:r>
              <a:rPr lang="fr-FR" sz="1800" dirty="0">
                <a:solidFill>
                  <a:schemeClr val="dk1"/>
                </a:solidFill>
                <a:ea typeface="Calibri"/>
                <a:sym typeface="Calibri"/>
              </a:rPr>
              <a:t> pour lui signaler que le document a été réservé par un autre usager et que la date de retour a été raccourcie. Cela ne se produit que pour les prêts à long terme dont la date de retour est supérieure à un mois à partir de la </a:t>
            </a:r>
            <a:r>
              <a:rPr lang="fr-FR" sz="1800" i="1" dirty="0" err="1">
                <a:solidFill>
                  <a:schemeClr val="dk1"/>
                </a:solidFill>
                <a:ea typeface="Calibri"/>
                <a:sym typeface="Calibri"/>
              </a:rPr>
              <a:t>request</a:t>
            </a:r>
            <a:r>
              <a:rPr lang="fr-FR" sz="1800" dirty="0">
                <a:solidFill>
                  <a:schemeClr val="dk1"/>
                </a:solidFill>
                <a:ea typeface="Calibri"/>
                <a:sym typeface="Calibri"/>
              </a:rPr>
              <a:t>.</a:t>
            </a:r>
            <a:endParaRPr lang="en-US" dirty="0"/>
          </a:p>
        </p:txBody>
      </p:sp>
      <p:pic>
        <p:nvPicPr>
          <p:cNvPr id="6" name="Image 5" descr="Une image contenant texte, capture d’écran, Police, nombre&#10;&#10;Le contenu généré par l’IA peut être incorrect.">
            <a:extLst>
              <a:ext uri="{FF2B5EF4-FFF2-40B4-BE49-F238E27FC236}">
                <a16:creationId xmlns:a16="http://schemas.microsoft.com/office/drawing/2014/main" id="{E4EDDFC0-8D83-833D-03AC-22A75237DABE}"/>
              </a:ext>
            </a:extLst>
          </p:cNvPr>
          <p:cNvPicPr>
            <a:picLocks noChangeAspect="1"/>
          </p:cNvPicPr>
          <p:nvPr/>
        </p:nvPicPr>
        <p:blipFill>
          <a:blip r:embed="rId2"/>
          <a:stretch>
            <a:fillRect/>
          </a:stretch>
        </p:blipFill>
        <p:spPr>
          <a:xfrm>
            <a:off x="6773229" y="1174274"/>
            <a:ext cx="3928742" cy="5182083"/>
          </a:xfrm>
          <a:prstGeom prst="rect">
            <a:avLst/>
          </a:prstGeom>
          <a:ln>
            <a:solidFill>
              <a:schemeClr val="tx1"/>
            </a:solidFill>
          </a:ln>
        </p:spPr>
      </p:pic>
    </p:spTree>
    <p:extLst>
      <p:ext uri="{BB962C8B-B14F-4D97-AF65-F5344CB8AC3E}">
        <p14:creationId xmlns:p14="http://schemas.microsoft.com/office/powerpoint/2010/main" val="17510805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00707F"/>
                </a:solidFill>
              </a:rPr>
              <a:t>Les mails de rappel</a:t>
            </a:r>
            <a:endParaRPr lang="en-US" dirty="0">
              <a:solidFill>
                <a:srgbClr val="00707F"/>
              </a:solidFill>
            </a:endParaRPr>
          </a:p>
        </p:txBody>
      </p:sp>
      <p:sp>
        <p:nvSpPr>
          <p:cNvPr id="3" name="Espace réservé du contenu 2"/>
          <p:cNvSpPr>
            <a:spLocks noGrp="1"/>
          </p:cNvSpPr>
          <p:nvPr>
            <p:ph idx="1"/>
          </p:nvPr>
        </p:nvSpPr>
        <p:spPr/>
        <p:txBody>
          <a:bodyPr>
            <a:normAutofit/>
          </a:bodyPr>
          <a:lstStyle/>
          <a:p>
            <a:pPr marL="0" indent="0">
              <a:buNone/>
            </a:pPr>
            <a:r>
              <a:rPr lang="fr-BE" dirty="0"/>
              <a:t>A propos des rappels :</a:t>
            </a:r>
          </a:p>
          <a:p>
            <a:pPr marL="0" indent="0">
              <a:buNone/>
            </a:pPr>
            <a:endParaRPr lang="fr-BE" dirty="0"/>
          </a:p>
          <a:p>
            <a:pPr>
              <a:buSzPct val="100000"/>
            </a:pPr>
            <a:r>
              <a:rPr lang="fr-BE" dirty="0"/>
              <a:t>Tous les rappels sont envoyés par mails.</a:t>
            </a:r>
          </a:p>
          <a:p>
            <a:pPr marL="0" indent="0">
              <a:buSzPct val="100000"/>
              <a:buNone/>
            </a:pPr>
            <a:endParaRPr lang="fr-BE" dirty="0"/>
          </a:p>
          <a:p>
            <a:pPr>
              <a:buSzPct val="100000"/>
            </a:pPr>
            <a:r>
              <a:rPr lang="fr-BE" dirty="0"/>
              <a:t>Le montant des frais de remplacement est de 30€ par défaut mais il est possible d’encoder le prix réel du document.</a:t>
            </a:r>
          </a:p>
          <a:p>
            <a:pPr>
              <a:buSzPct val="100000"/>
              <a:buFont typeface="Wingdings" panose="05000000000000000000" pitchFamily="2" charset="2"/>
              <a:buChar char="§"/>
            </a:pPr>
            <a:endParaRPr lang="fr-BE" dirty="0"/>
          </a:p>
          <a:p>
            <a:pPr>
              <a:buSzPct val="100000"/>
            </a:pPr>
            <a:r>
              <a:rPr lang="fr-FR" dirty="0"/>
              <a:t>Tous les lecteurs sont bloqués dès qu’ils ont 3 livres en retard ou un livre </a:t>
            </a:r>
            <a:r>
              <a:rPr lang="fr-FR"/>
              <a:t>rappelé en retard</a:t>
            </a:r>
            <a:endParaRPr lang="fr-BE" dirty="0"/>
          </a:p>
          <a:p>
            <a:endParaRPr lang="en-US" dirty="0"/>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cs typeface="Arial"/>
                <a:sym typeface="Arial"/>
              </a:rPr>
              <a:pPr>
                <a:defRPr/>
              </a:pPr>
              <a:t>38</a:t>
            </a:fld>
            <a:endParaRPr lang="fr-FR" dirty="0">
              <a:solidFill>
                <a:prstClr val="black">
                  <a:tint val="75000"/>
                </a:prstClr>
              </a:solidFill>
              <a:latin typeface="Calibri" panose="020F0502020204030204"/>
              <a:ea typeface="Source Sans Pro" panose="020B0503030403020204" pitchFamily="34" charset="0"/>
              <a:cs typeface="Arial"/>
              <a:sym typeface="Arial"/>
            </a:endParaRPr>
          </a:p>
        </p:txBody>
      </p:sp>
    </p:spTree>
    <p:extLst>
      <p:ext uri="{BB962C8B-B14F-4D97-AF65-F5344CB8AC3E}">
        <p14:creationId xmlns:p14="http://schemas.microsoft.com/office/powerpoint/2010/main" val="6430540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D0F83-96E1-E276-74D1-BDF0D82AB454}"/>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0CC1B23-598A-D2D8-2C68-99469C0145CE}"/>
              </a:ext>
            </a:extLst>
          </p:cNvPr>
          <p:cNvSpPr>
            <a:spLocks noGrp="1"/>
          </p:cNvSpPr>
          <p:nvPr>
            <p:ph type="sldNum" sz="quarter" idx="12"/>
          </p:nvPr>
        </p:nvSpPr>
        <p:spPr/>
        <p:txBody>
          <a:bodyPr/>
          <a:lstStyle/>
          <a:p>
            <a:fld id="{19329706-12B3-8F4C-9CA9-063F8C6A2AC6}" type="slidenum">
              <a:rPr lang="fr-FR" smtClean="0"/>
              <a:t>39</a:t>
            </a:fld>
            <a:endParaRPr lang="fr-FR"/>
          </a:p>
        </p:txBody>
      </p:sp>
      <p:sp>
        <p:nvSpPr>
          <p:cNvPr id="9" name="Google Shape;223;p2">
            <a:extLst>
              <a:ext uri="{FF2B5EF4-FFF2-40B4-BE49-F238E27FC236}">
                <a16:creationId xmlns:a16="http://schemas.microsoft.com/office/drawing/2014/main" id="{AC51FA53-7F20-D6E0-2588-1948328988D9}"/>
              </a:ext>
            </a:extLst>
          </p:cNvPr>
          <p:cNvSpPr txBox="1">
            <a:spLocks/>
          </p:cNvSpPr>
          <p:nvPr/>
        </p:nvSpPr>
        <p:spPr>
          <a:xfrm>
            <a:off x="6096000" y="3096749"/>
            <a:ext cx="5622328" cy="3504076"/>
          </a:xfrm>
          <a:prstGeom prst="rect">
            <a:avLst/>
          </a:prstGeom>
          <a:noFill/>
          <a:ln>
            <a:noFill/>
          </a:ln>
        </p:spPr>
        <p:txBody>
          <a:bodyPr spcFirstLastPara="1" vert="horz" wrap="square" lIns="91425" tIns="45700" rIns="91425" bIns="45700" rtlCol="0" anchor="ctr" anchorCtr="0">
            <a:noAutofit/>
          </a:bodyPr>
          <a:lstStyle>
            <a:lvl1pPr algn="r" defTabSz="457178" rtl="0" eaLnBrk="1" latinLnBrk="0" hangingPunct="1">
              <a:spcBef>
                <a:spcPct val="0"/>
              </a:spcBef>
              <a:buNone/>
              <a:defRPr sz="4800" b="1" kern="1200">
                <a:solidFill>
                  <a:srgbClr val="00707F"/>
                </a:solidFill>
                <a:latin typeface="Calibri"/>
                <a:ea typeface="+mj-ea"/>
                <a:cs typeface="Calibri"/>
              </a:defRPr>
            </a:lvl1pPr>
          </a:lstStyle>
          <a:p>
            <a:pPr>
              <a:buClr>
                <a:srgbClr val="00707F"/>
              </a:buClr>
              <a:buSzPts val="2800"/>
            </a:pPr>
            <a:r>
              <a:rPr lang="fr-FR" sz="2500" b="0" dirty="0">
                <a:solidFill>
                  <a:schemeClr val="bg1">
                    <a:lumMod val="65000"/>
                  </a:schemeClr>
                </a:solidFill>
              </a:rPr>
              <a:t>Navigation dans Alma</a:t>
            </a:r>
            <a:br>
              <a:rPr lang="fr-FR" sz="2500" dirty="0"/>
            </a:br>
            <a:r>
              <a:rPr lang="fr-FR" sz="2500" b="0" dirty="0">
                <a:solidFill>
                  <a:schemeClr val="bg1">
                    <a:lumMod val="65000"/>
                  </a:schemeClr>
                </a:solidFill>
              </a:rPr>
              <a:t>Notions fondamentales</a:t>
            </a:r>
            <a:br>
              <a:rPr lang="fr-FR" sz="2500" b="0" dirty="0">
                <a:solidFill>
                  <a:schemeClr val="bg1">
                    <a:lumMod val="65000"/>
                  </a:schemeClr>
                </a:solidFill>
              </a:rPr>
            </a:br>
            <a:r>
              <a:rPr lang="fr-FR" sz="2500" dirty="0"/>
              <a:t>Fiche d’un lecteur</a:t>
            </a:r>
            <a:br>
              <a:rPr lang="fr-FR" sz="2500" b="0" dirty="0">
                <a:solidFill>
                  <a:schemeClr val="bg1">
                    <a:lumMod val="65000"/>
                  </a:schemeClr>
                </a:solidFill>
              </a:rPr>
            </a:br>
            <a:r>
              <a:rPr lang="fr-FR" sz="2500" b="0" dirty="0">
                <a:solidFill>
                  <a:schemeClr val="bg1">
                    <a:lumMod val="65000"/>
                  </a:schemeClr>
                </a:solidFill>
              </a:rPr>
              <a:t>Prêts</a:t>
            </a:r>
            <a:br>
              <a:rPr lang="fr-FR" sz="2500" b="0" dirty="0">
                <a:solidFill>
                  <a:schemeClr val="bg1">
                    <a:lumMod val="65000"/>
                  </a:schemeClr>
                </a:solidFill>
              </a:rPr>
            </a:br>
            <a:r>
              <a:rPr lang="fr-FR" sz="2500" b="0" dirty="0">
                <a:solidFill>
                  <a:schemeClr val="bg1">
                    <a:lumMod val="65000"/>
                  </a:schemeClr>
                </a:solidFill>
              </a:rPr>
              <a:t>Retours</a:t>
            </a:r>
          </a:p>
          <a:p>
            <a:pPr>
              <a:buClr>
                <a:srgbClr val="00707F"/>
              </a:buClr>
              <a:buSzPts val="2800"/>
            </a:pPr>
            <a:r>
              <a:rPr lang="fr-FR" sz="2500" b="0" dirty="0">
                <a:solidFill>
                  <a:schemeClr val="bg1">
                    <a:lumMod val="65000"/>
                  </a:schemeClr>
                </a:solidFill>
              </a:rPr>
              <a:t>Amendes et frais</a:t>
            </a:r>
          </a:p>
          <a:p>
            <a:pPr>
              <a:buClr>
                <a:srgbClr val="00707F"/>
              </a:buClr>
              <a:buSzPts val="2800"/>
            </a:pPr>
            <a:r>
              <a:rPr lang="fr-FR" sz="2500" b="0" i="1" dirty="0" err="1">
                <a:solidFill>
                  <a:schemeClr val="bg1">
                    <a:lumMod val="65000"/>
                  </a:schemeClr>
                </a:solidFill>
              </a:rPr>
              <a:t>Requests</a:t>
            </a:r>
            <a:br>
              <a:rPr lang="fr-FR" sz="2500" dirty="0"/>
            </a:br>
            <a:r>
              <a:rPr lang="fr-FR" sz="2500" b="0" dirty="0">
                <a:solidFill>
                  <a:schemeClr val="bg1">
                    <a:lumMod val="65000"/>
                  </a:schemeClr>
                </a:solidFill>
              </a:rPr>
              <a:t>Personnalisation de l’affichage</a:t>
            </a:r>
          </a:p>
          <a:p>
            <a:pPr>
              <a:buClr>
                <a:srgbClr val="00707F"/>
              </a:buClr>
              <a:buSzPts val="2800"/>
            </a:pPr>
            <a:r>
              <a:rPr lang="fr-FR" sz="2500" b="0" dirty="0">
                <a:solidFill>
                  <a:schemeClr val="bg1">
                    <a:lumMod val="65000"/>
                  </a:schemeClr>
                </a:solidFill>
              </a:rPr>
              <a:t>Outils supplémentaires</a:t>
            </a:r>
            <a:endParaRPr lang="fr-FR" sz="2500" dirty="0"/>
          </a:p>
        </p:txBody>
      </p:sp>
      <p:pic>
        <p:nvPicPr>
          <p:cNvPr id="12" name="Graphique 11" descr="Flèche : courbe légère avec un remplissage uni">
            <a:extLst>
              <a:ext uri="{FF2B5EF4-FFF2-40B4-BE49-F238E27FC236}">
                <a16:creationId xmlns:a16="http://schemas.microsoft.com/office/drawing/2014/main" id="{EB407FD1-DA8A-13A9-9584-F94C3C23E1E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808051" y="3905250"/>
            <a:ext cx="426308" cy="426308"/>
          </a:xfrm>
          <a:prstGeom prst="rect">
            <a:avLst/>
          </a:prstGeom>
        </p:spPr>
      </p:pic>
    </p:spTree>
    <p:extLst>
      <p:ext uri="{BB962C8B-B14F-4D97-AF65-F5344CB8AC3E}">
        <p14:creationId xmlns:p14="http://schemas.microsoft.com/office/powerpoint/2010/main" val="40794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A3CB08-83DA-C7C5-63E9-F5C76E286CAE}"/>
              </a:ext>
            </a:extLst>
          </p:cNvPr>
          <p:cNvSpPr>
            <a:spLocks noGrp="1"/>
          </p:cNvSpPr>
          <p:nvPr>
            <p:ph type="title"/>
          </p:nvPr>
        </p:nvSpPr>
        <p:spPr/>
        <p:txBody>
          <a:bodyPr/>
          <a:lstStyle/>
          <a:p>
            <a:r>
              <a:rPr lang="fr-FR" sz="3600" b="0">
                <a:ea typeface="Calibri"/>
                <a:sym typeface="Calibri"/>
              </a:rPr>
              <a:t>Localisation</a:t>
            </a:r>
            <a:endParaRPr lang="fr-FR"/>
          </a:p>
        </p:txBody>
      </p:sp>
      <p:sp>
        <p:nvSpPr>
          <p:cNvPr id="3" name="Espace réservé du contenu 2">
            <a:extLst>
              <a:ext uri="{FF2B5EF4-FFF2-40B4-BE49-F238E27FC236}">
                <a16:creationId xmlns:a16="http://schemas.microsoft.com/office/drawing/2014/main" id="{60C1E954-F6AB-143B-9FAB-4566D5C5F3FE}"/>
              </a:ext>
            </a:extLst>
          </p:cNvPr>
          <p:cNvSpPr>
            <a:spLocks noGrp="1"/>
          </p:cNvSpPr>
          <p:nvPr>
            <p:ph idx="1"/>
          </p:nvPr>
        </p:nvSpPr>
        <p:spPr/>
        <p:txBody>
          <a:bodyPr/>
          <a:lstStyle/>
          <a:p>
            <a:r>
              <a:rPr lang="fr-FR" sz="2000" dirty="0">
                <a:solidFill>
                  <a:schemeClr val="dk1"/>
                </a:solidFill>
                <a:ea typeface="Calibri"/>
                <a:sym typeface="Calibri"/>
              </a:rPr>
              <a:t>Assurez-vous d’être localisé dans le bon bureau de prêt (</a:t>
            </a:r>
            <a:r>
              <a:rPr lang="fr-FR" sz="2000" i="1" dirty="0">
                <a:solidFill>
                  <a:schemeClr val="dk1"/>
                </a:solidFill>
                <a:ea typeface="Calibri"/>
                <a:sym typeface="Calibri"/>
              </a:rPr>
              <a:t>Circulation Desk</a:t>
            </a:r>
            <a:r>
              <a:rPr lang="fr-FR" sz="2000" dirty="0">
                <a:solidFill>
                  <a:schemeClr val="dk1"/>
                </a:solidFill>
                <a:ea typeface="Calibri"/>
                <a:sym typeface="Calibri"/>
              </a:rPr>
              <a:t>)</a:t>
            </a:r>
            <a:endParaRPr lang="fr-FR" dirty="0"/>
          </a:p>
          <a:p>
            <a:pPr marL="0" indent="0">
              <a:buNone/>
            </a:pPr>
            <a:endParaRPr lang="fr-FR" dirty="0"/>
          </a:p>
        </p:txBody>
      </p:sp>
      <p:sp>
        <p:nvSpPr>
          <p:cNvPr id="4" name="Espace réservé du numéro de diapositive 3">
            <a:extLst>
              <a:ext uri="{FF2B5EF4-FFF2-40B4-BE49-F238E27FC236}">
                <a16:creationId xmlns:a16="http://schemas.microsoft.com/office/drawing/2014/main" id="{618B0107-E529-D585-B59A-B46077CDB0DC}"/>
              </a:ext>
            </a:extLst>
          </p:cNvPr>
          <p:cNvSpPr>
            <a:spLocks noGrp="1"/>
          </p:cNvSpPr>
          <p:nvPr>
            <p:ph type="sldNum" sz="quarter" idx="12"/>
          </p:nvPr>
        </p:nvSpPr>
        <p:spPr/>
        <p:txBody>
          <a:bodyPr/>
          <a:lstStyle/>
          <a:p>
            <a:fld id="{19329706-12B3-8F4C-9CA9-063F8C6A2AC6}" type="slidenum">
              <a:rPr lang="fr-FR" smtClean="0"/>
              <a:pPr/>
              <a:t>4</a:t>
            </a:fld>
            <a:endParaRPr lang="fr-FR"/>
          </a:p>
        </p:txBody>
      </p:sp>
      <p:pic>
        <p:nvPicPr>
          <p:cNvPr id="8" name="Image 7" descr="Une image contenant texte, capture d’écran, Police, logiciel&#10;&#10;Le contenu généré par l’IA peut être incorrect.">
            <a:extLst>
              <a:ext uri="{FF2B5EF4-FFF2-40B4-BE49-F238E27FC236}">
                <a16:creationId xmlns:a16="http://schemas.microsoft.com/office/drawing/2014/main" id="{732C4061-87FA-BF1C-8701-564D074E887F}"/>
              </a:ext>
            </a:extLst>
          </p:cNvPr>
          <p:cNvPicPr>
            <a:picLocks noChangeAspect="1"/>
          </p:cNvPicPr>
          <p:nvPr/>
        </p:nvPicPr>
        <p:blipFill>
          <a:blip r:embed="rId2"/>
          <a:stretch>
            <a:fillRect/>
          </a:stretch>
        </p:blipFill>
        <p:spPr>
          <a:xfrm>
            <a:off x="3105150" y="2030416"/>
            <a:ext cx="5981700" cy="3248025"/>
          </a:xfrm>
          <a:prstGeom prst="rect">
            <a:avLst/>
          </a:prstGeom>
          <a:ln w="12700" cap="sq">
            <a:solidFill>
              <a:schemeClr val="tx1"/>
            </a:solidFill>
            <a:prstDash val="solid"/>
            <a:miter lim="800000"/>
          </a:ln>
          <a:effectLst>
            <a:outerShdw blurRad="50800" dist="38100" dir="2700000" algn="tl" rotWithShape="0">
              <a:srgbClr val="000000">
                <a:alpha val="43000"/>
              </a:srgbClr>
            </a:outerShdw>
          </a:effectLst>
        </p:spPr>
      </p:pic>
      <p:sp>
        <p:nvSpPr>
          <p:cNvPr id="9" name="Rectangle : coins arrondis 8">
            <a:extLst>
              <a:ext uri="{FF2B5EF4-FFF2-40B4-BE49-F238E27FC236}">
                <a16:creationId xmlns:a16="http://schemas.microsoft.com/office/drawing/2014/main" id="{E9745DF4-AC82-E456-1785-9F05A164632A}"/>
              </a:ext>
            </a:extLst>
          </p:cNvPr>
          <p:cNvSpPr/>
          <p:nvPr/>
        </p:nvSpPr>
        <p:spPr>
          <a:xfrm>
            <a:off x="2990851" y="1952625"/>
            <a:ext cx="2152650" cy="643371"/>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dirty="0"/>
          </a:p>
        </p:txBody>
      </p:sp>
      <p:sp>
        <p:nvSpPr>
          <p:cNvPr id="10" name="Rectangle : coins arrondis 9">
            <a:extLst>
              <a:ext uri="{FF2B5EF4-FFF2-40B4-BE49-F238E27FC236}">
                <a16:creationId xmlns:a16="http://schemas.microsoft.com/office/drawing/2014/main" id="{6848BB8B-DC5F-3F92-5E59-5CB5AB382DF7}"/>
              </a:ext>
            </a:extLst>
          </p:cNvPr>
          <p:cNvSpPr/>
          <p:nvPr/>
        </p:nvSpPr>
        <p:spPr>
          <a:xfrm>
            <a:off x="4939339" y="3928630"/>
            <a:ext cx="261312" cy="290753"/>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spTree>
    <p:extLst>
      <p:ext uri="{BB962C8B-B14F-4D97-AF65-F5344CB8AC3E}">
        <p14:creationId xmlns:p14="http://schemas.microsoft.com/office/powerpoint/2010/main" val="13902291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3092F361-3617-13E6-237D-F0BDEB218FA9}"/>
              </a:ext>
            </a:extLst>
          </p:cNvPr>
          <p:cNvPicPr>
            <a:picLocks noChangeAspect="1"/>
          </p:cNvPicPr>
          <p:nvPr/>
        </p:nvPicPr>
        <p:blipFill>
          <a:blip r:embed="rId2"/>
          <a:stretch>
            <a:fillRect/>
          </a:stretch>
        </p:blipFill>
        <p:spPr>
          <a:xfrm>
            <a:off x="485657" y="1142653"/>
            <a:ext cx="3497369" cy="5144567"/>
          </a:xfrm>
          <a:prstGeom prst="rect">
            <a:avLst/>
          </a:prstGeom>
          <a:ln>
            <a:solidFill>
              <a:schemeClr val="tx1"/>
            </a:solidFill>
          </a:ln>
        </p:spPr>
      </p:pic>
      <p:sp>
        <p:nvSpPr>
          <p:cNvPr id="4" name="Titre 3">
            <a:extLst>
              <a:ext uri="{FF2B5EF4-FFF2-40B4-BE49-F238E27FC236}">
                <a16:creationId xmlns:a16="http://schemas.microsoft.com/office/drawing/2014/main" id="{193724ED-C3B7-AA5A-517A-A85D973D4BD1}"/>
              </a:ext>
            </a:extLst>
          </p:cNvPr>
          <p:cNvSpPr>
            <a:spLocks noGrp="1"/>
          </p:cNvSpPr>
          <p:nvPr>
            <p:ph type="title"/>
          </p:nvPr>
        </p:nvSpPr>
        <p:spPr/>
        <p:txBody>
          <a:bodyPr/>
          <a:lstStyle/>
          <a:p>
            <a:r>
              <a:rPr lang="fr-BE" dirty="0"/>
              <a:t>Trouver un lecteur (1)</a:t>
            </a:r>
          </a:p>
        </p:txBody>
      </p:sp>
      <p:sp>
        <p:nvSpPr>
          <p:cNvPr id="2" name="Espace réservé du numéro de diapositive 1">
            <a:extLst>
              <a:ext uri="{FF2B5EF4-FFF2-40B4-BE49-F238E27FC236}">
                <a16:creationId xmlns:a16="http://schemas.microsoft.com/office/drawing/2014/main" id="{46607EFE-6210-4DEE-7039-F46FEC32E530}"/>
              </a:ext>
            </a:extLst>
          </p:cNvPr>
          <p:cNvSpPr>
            <a:spLocks noGrp="1"/>
          </p:cNvSpPr>
          <p:nvPr>
            <p:ph type="sldNum" sz="quarter" idx="12"/>
          </p:nvPr>
        </p:nvSpPr>
        <p:spPr/>
        <p:txBody>
          <a:bodyPr/>
          <a:lstStyle/>
          <a:p>
            <a:fld id="{19329706-12B3-8F4C-9CA9-063F8C6A2AC6}" type="slidenum">
              <a:rPr lang="fr-FR" smtClean="0"/>
              <a:t>40</a:t>
            </a:fld>
            <a:endParaRPr lang="fr-FR"/>
          </a:p>
        </p:txBody>
      </p:sp>
      <p:sp>
        <p:nvSpPr>
          <p:cNvPr id="6" name="Google Shape;537;p21">
            <a:extLst>
              <a:ext uri="{FF2B5EF4-FFF2-40B4-BE49-F238E27FC236}">
                <a16:creationId xmlns:a16="http://schemas.microsoft.com/office/drawing/2014/main" id="{F525D55A-5217-4C2D-98F8-8F71BAC2BF08}"/>
              </a:ext>
            </a:extLst>
          </p:cNvPr>
          <p:cNvSpPr txBox="1"/>
          <p:nvPr/>
        </p:nvSpPr>
        <p:spPr>
          <a:xfrm>
            <a:off x="4313771" y="3308598"/>
            <a:ext cx="4890614"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2000" b="0" i="1" u="none" strike="noStrike" cap="none" dirty="0" err="1">
                <a:solidFill>
                  <a:schemeClr val="dk1"/>
                </a:solidFill>
                <a:latin typeface="Calibri"/>
                <a:ea typeface="Calibri"/>
                <a:cs typeface="Calibri"/>
                <a:sym typeface="Calibri"/>
              </a:rPr>
              <a:t>Fulfillment</a:t>
            </a:r>
            <a:r>
              <a:rPr lang="fr-FR" sz="2000" b="0" i="1" u="none" strike="noStrike" cap="none" dirty="0">
                <a:solidFill>
                  <a:schemeClr val="dk1"/>
                </a:solidFill>
                <a:latin typeface="Calibri"/>
                <a:ea typeface="Calibri"/>
                <a:cs typeface="Calibri"/>
                <a:sym typeface="Calibri"/>
              </a:rPr>
              <a:t> &gt; Manage Patron Services</a:t>
            </a:r>
            <a:endParaRPr sz="2000" b="0" i="0" u="none" strike="noStrike" cap="none" dirty="0">
              <a:solidFill>
                <a:schemeClr val="dk1"/>
              </a:solidFill>
              <a:latin typeface="Calibri"/>
              <a:ea typeface="Calibri"/>
              <a:cs typeface="Calibri"/>
              <a:sym typeface="Calibri"/>
            </a:endParaRPr>
          </a:p>
        </p:txBody>
      </p:sp>
      <p:sp>
        <p:nvSpPr>
          <p:cNvPr id="8" name="Google Shape;540;p21">
            <a:extLst>
              <a:ext uri="{FF2B5EF4-FFF2-40B4-BE49-F238E27FC236}">
                <a16:creationId xmlns:a16="http://schemas.microsoft.com/office/drawing/2014/main" id="{5B3E1F1B-EA7A-3EAB-519B-EA2EE993DA73}"/>
              </a:ext>
            </a:extLst>
          </p:cNvPr>
          <p:cNvSpPr/>
          <p:nvPr/>
        </p:nvSpPr>
        <p:spPr>
          <a:xfrm>
            <a:off x="393206" y="2909289"/>
            <a:ext cx="960582" cy="443345"/>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9" name="Google Shape;541;p21">
            <a:extLst>
              <a:ext uri="{FF2B5EF4-FFF2-40B4-BE49-F238E27FC236}">
                <a16:creationId xmlns:a16="http://schemas.microsoft.com/office/drawing/2014/main" id="{54F59603-5600-74B8-978D-D5D5C38E7A42}"/>
              </a:ext>
            </a:extLst>
          </p:cNvPr>
          <p:cNvSpPr/>
          <p:nvPr/>
        </p:nvSpPr>
        <p:spPr>
          <a:xfrm>
            <a:off x="1379567" y="1406104"/>
            <a:ext cx="1726800" cy="265761"/>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0331080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05BB4B-B4B7-DFF5-742A-350F3113A7EC}"/>
              </a:ext>
            </a:extLst>
          </p:cNvPr>
          <p:cNvSpPr>
            <a:spLocks noGrp="1"/>
          </p:cNvSpPr>
          <p:nvPr>
            <p:ph type="title"/>
          </p:nvPr>
        </p:nvSpPr>
        <p:spPr/>
        <p:txBody>
          <a:bodyPr/>
          <a:lstStyle/>
          <a:p>
            <a:r>
              <a:rPr lang="fr-BE" dirty="0"/>
              <a:t>Trouver un lecteur (2)</a:t>
            </a:r>
          </a:p>
        </p:txBody>
      </p:sp>
      <p:sp>
        <p:nvSpPr>
          <p:cNvPr id="3" name="Espace réservé du contenu 2">
            <a:extLst>
              <a:ext uri="{FF2B5EF4-FFF2-40B4-BE49-F238E27FC236}">
                <a16:creationId xmlns:a16="http://schemas.microsoft.com/office/drawing/2014/main" id="{B894592D-E921-D7EA-DB61-90901B97EAAC}"/>
              </a:ext>
            </a:extLst>
          </p:cNvPr>
          <p:cNvSpPr>
            <a:spLocks noGrp="1"/>
          </p:cNvSpPr>
          <p:nvPr>
            <p:ph idx="1"/>
          </p:nvPr>
        </p:nvSpPr>
        <p:spPr>
          <a:xfrm>
            <a:off x="609600" y="3610460"/>
            <a:ext cx="10972800" cy="2705486"/>
          </a:xfrm>
        </p:spPr>
        <p:txBody>
          <a:bodyPr/>
          <a:lstStyle/>
          <a:p>
            <a:pPr lvl="0">
              <a:spcBef>
                <a:spcPts val="0"/>
              </a:spcBef>
              <a:buClr>
                <a:schemeClr val="dk1"/>
              </a:buClr>
              <a:buSzPts val="1800"/>
            </a:pPr>
            <a:r>
              <a:rPr lang="fr-FR" dirty="0">
                <a:solidFill>
                  <a:schemeClr val="dk1"/>
                </a:solidFill>
                <a:ea typeface="Calibri"/>
                <a:sym typeface="Calibri"/>
              </a:rPr>
              <a:t>Trois possibilités :</a:t>
            </a:r>
          </a:p>
          <a:p>
            <a:pPr marL="285750" lvl="0" indent="-285750">
              <a:spcBef>
                <a:spcPts val="0"/>
              </a:spcBef>
              <a:buSzPts val="1800"/>
              <a:buFont typeface="Noto Sans Symbols"/>
              <a:buChar char="⮚"/>
            </a:pPr>
            <a:r>
              <a:rPr lang="fr-FR" dirty="0">
                <a:solidFill>
                  <a:schemeClr val="dk1"/>
                </a:solidFill>
                <a:ea typeface="Calibri"/>
                <a:sym typeface="Calibri"/>
              </a:rPr>
              <a:t>Prénom et nom de famille </a:t>
            </a:r>
          </a:p>
          <a:p>
            <a:pPr marL="285750" lvl="0" indent="-285750">
              <a:spcBef>
                <a:spcPts val="0"/>
              </a:spcBef>
              <a:buSzPts val="1800"/>
              <a:buFont typeface="Noto Sans Symbols"/>
              <a:buChar char="⮚"/>
            </a:pPr>
            <a:r>
              <a:rPr lang="fr-FR" dirty="0">
                <a:solidFill>
                  <a:schemeClr val="dk1"/>
                </a:solidFill>
                <a:ea typeface="Calibri"/>
                <a:sym typeface="Calibri"/>
              </a:rPr>
              <a:t>Identifiant lecteur (</a:t>
            </a:r>
            <a:r>
              <a:rPr lang="fr-FR" dirty="0" err="1">
                <a:solidFill>
                  <a:schemeClr val="dk1"/>
                </a:solidFill>
                <a:ea typeface="Calibri"/>
                <a:sym typeface="Calibri"/>
              </a:rPr>
              <a:t>ULiège</a:t>
            </a:r>
            <a:r>
              <a:rPr lang="fr-FR" dirty="0">
                <a:solidFill>
                  <a:schemeClr val="dk1"/>
                </a:solidFill>
                <a:ea typeface="Calibri"/>
                <a:sym typeface="Calibri"/>
              </a:rPr>
              <a:t> , CHU ou extérieur)</a:t>
            </a:r>
          </a:p>
          <a:p>
            <a:pPr marL="285750" lvl="0" indent="-285750">
              <a:spcBef>
                <a:spcPts val="0"/>
              </a:spcBef>
              <a:buSzPts val="1800"/>
              <a:buFont typeface="Noto Sans Symbols"/>
              <a:buChar char="⮚"/>
            </a:pPr>
            <a:r>
              <a:rPr lang="fr-FR" dirty="0">
                <a:solidFill>
                  <a:schemeClr val="dk1"/>
                </a:solidFill>
                <a:ea typeface="Calibri"/>
                <a:sym typeface="Calibri"/>
              </a:rPr>
              <a:t>Scanner la carte du lecteur</a:t>
            </a:r>
            <a:endParaRPr lang="fr-FR" dirty="0"/>
          </a:p>
          <a:p>
            <a:pPr marL="285750" lvl="0" indent="-171450">
              <a:spcBef>
                <a:spcPts val="0"/>
              </a:spcBef>
              <a:buClr>
                <a:schemeClr val="dk1"/>
              </a:buClr>
              <a:buSzPts val="1800"/>
            </a:pPr>
            <a:endParaRPr lang="fr-FR" dirty="0">
              <a:solidFill>
                <a:schemeClr val="dk1"/>
              </a:solidFill>
              <a:ea typeface="Calibri"/>
              <a:sym typeface="Calibri"/>
            </a:endParaRPr>
          </a:p>
          <a:p>
            <a:pPr lvl="0">
              <a:spcBef>
                <a:spcPts val="0"/>
              </a:spcBef>
            </a:pPr>
            <a:r>
              <a:rPr lang="fr-FR" u="sng" dirty="0">
                <a:solidFill>
                  <a:schemeClr val="dk1"/>
                </a:solidFill>
                <a:ea typeface="Calibri"/>
                <a:sym typeface="Calibri"/>
              </a:rPr>
              <a:t>Remarque</a:t>
            </a:r>
            <a:r>
              <a:rPr lang="fr-FR" dirty="0">
                <a:solidFill>
                  <a:schemeClr val="dk1"/>
                </a:solidFill>
                <a:ea typeface="Calibri"/>
                <a:sym typeface="Calibri"/>
              </a:rPr>
              <a:t> : Le bouton       permet de retrouver les dernières fiches des usagers consultées pendant la session. </a:t>
            </a:r>
          </a:p>
        </p:txBody>
      </p:sp>
      <p:sp>
        <p:nvSpPr>
          <p:cNvPr id="4" name="Espace réservé du numéro de diapositive 3">
            <a:extLst>
              <a:ext uri="{FF2B5EF4-FFF2-40B4-BE49-F238E27FC236}">
                <a16:creationId xmlns:a16="http://schemas.microsoft.com/office/drawing/2014/main" id="{458EA11C-2FED-8540-D83B-053798B22334}"/>
              </a:ext>
            </a:extLst>
          </p:cNvPr>
          <p:cNvSpPr>
            <a:spLocks noGrp="1"/>
          </p:cNvSpPr>
          <p:nvPr>
            <p:ph type="sldNum" sz="quarter" idx="12"/>
          </p:nvPr>
        </p:nvSpPr>
        <p:spPr/>
        <p:txBody>
          <a:bodyPr/>
          <a:lstStyle/>
          <a:p>
            <a:fld id="{19329706-12B3-8F4C-9CA9-063F8C6A2AC6}" type="slidenum">
              <a:rPr lang="fr-FR" smtClean="0"/>
              <a:t>41</a:t>
            </a:fld>
            <a:endParaRPr lang="fr-FR"/>
          </a:p>
        </p:txBody>
      </p:sp>
      <p:pic>
        <p:nvPicPr>
          <p:cNvPr id="5" name="Image 4">
            <a:extLst>
              <a:ext uri="{FF2B5EF4-FFF2-40B4-BE49-F238E27FC236}">
                <a16:creationId xmlns:a16="http://schemas.microsoft.com/office/drawing/2014/main" id="{86DCC06C-6B56-BBAF-B35B-BE8E93F9F248}"/>
              </a:ext>
            </a:extLst>
          </p:cNvPr>
          <p:cNvPicPr>
            <a:picLocks noChangeAspect="1"/>
          </p:cNvPicPr>
          <p:nvPr/>
        </p:nvPicPr>
        <p:blipFill>
          <a:blip r:embed="rId3"/>
          <a:stretch>
            <a:fillRect/>
          </a:stretch>
        </p:blipFill>
        <p:spPr>
          <a:xfrm>
            <a:off x="1754909" y="1120715"/>
            <a:ext cx="8682181" cy="2308285"/>
          </a:xfrm>
          <a:prstGeom prst="rect">
            <a:avLst/>
          </a:prstGeom>
          <a:ln w="9525">
            <a:solidFill>
              <a:schemeClr val="tx1"/>
            </a:solidFill>
          </a:ln>
        </p:spPr>
      </p:pic>
      <p:sp>
        <p:nvSpPr>
          <p:cNvPr id="6" name="Google Shape;551;p22">
            <a:extLst>
              <a:ext uri="{FF2B5EF4-FFF2-40B4-BE49-F238E27FC236}">
                <a16:creationId xmlns:a16="http://schemas.microsoft.com/office/drawing/2014/main" id="{789FA10B-C23C-DEB5-9B3E-7BAAC37C6629}"/>
              </a:ext>
            </a:extLst>
          </p:cNvPr>
          <p:cNvSpPr/>
          <p:nvPr/>
        </p:nvSpPr>
        <p:spPr>
          <a:xfrm>
            <a:off x="1763535" y="2147618"/>
            <a:ext cx="4490616" cy="507993"/>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7" name="Google Shape;552;p22">
            <a:extLst>
              <a:ext uri="{FF2B5EF4-FFF2-40B4-BE49-F238E27FC236}">
                <a16:creationId xmlns:a16="http://schemas.microsoft.com/office/drawing/2014/main" id="{9FC86221-BC36-F766-6750-7B2217D144EF}"/>
              </a:ext>
            </a:extLst>
          </p:cNvPr>
          <p:cNvSpPr/>
          <p:nvPr/>
        </p:nvSpPr>
        <p:spPr>
          <a:xfrm>
            <a:off x="6788202" y="2245055"/>
            <a:ext cx="460115" cy="313117"/>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8" name="Google Shape;553;p22">
            <a:extLst>
              <a:ext uri="{FF2B5EF4-FFF2-40B4-BE49-F238E27FC236}">
                <a16:creationId xmlns:a16="http://schemas.microsoft.com/office/drawing/2014/main" id="{0A01592E-EA22-03C5-489C-CEA8DC3764A3}"/>
              </a:ext>
            </a:extLst>
          </p:cNvPr>
          <p:cNvPicPr preferRelativeResize="0"/>
          <p:nvPr/>
        </p:nvPicPr>
        <p:blipFill rotWithShape="1">
          <a:blip r:embed="rId4">
            <a:alphaModFix/>
          </a:blip>
          <a:srcRect/>
          <a:stretch/>
        </p:blipFill>
        <p:spPr>
          <a:xfrm>
            <a:off x="3048653" y="5188614"/>
            <a:ext cx="238158" cy="285790"/>
          </a:xfrm>
          <a:prstGeom prst="rect">
            <a:avLst/>
          </a:prstGeom>
          <a:noFill/>
          <a:ln w="9525"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35657315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0B042A-F274-881F-1426-C6F7EBA47953}"/>
              </a:ext>
            </a:extLst>
          </p:cNvPr>
          <p:cNvSpPr>
            <a:spLocks noGrp="1"/>
          </p:cNvSpPr>
          <p:nvPr>
            <p:ph type="title"/>
          </p:nvPr>
        </p:nvSpPr>
        <p:spPr/>
        <p:txBody>
          <a:bodyPr/>
          <a:lstStyle/>
          <a:p>
            <a:r>
              <a:rPr lang="fr-FR" sz="3600" b="0">
                <a:ea typeface="Calibri"/>
                <a:sym typeface="Calibri"/>
              </a:rPr>
              <a:t>Trouver un lecteur (3)</a:t>
            </a:r>
            <a:endParaRPr lang="fr-FR"/>
          </a:p>
        </p:txBody>
      </p:sp>
      <p:sp>
        <p:nvSpPr>
          <p:cNvPr id="3" name="Espace réservé du contenu 2">
            <a:extLst>
              <a:ext uri="{FF2B5EF4-FFF2-40B4-BE49-F238E27FC236}">
                <a16:creationId xmlns:a16="http://schemas.microsoft.com/office/drawing/2014/main" id="{18FFDBA2-E868-64A9-C804-C3F3B35704ED}"/>
              </a:ext>
            </a:extLst>
          </p:cNvPr>
          <p:cNvSpPr>
            <a:spLocks noGrp="1"/>
          </p:cNvSpPr>
          <p:nvPr>
            <p:ph idx="1"/>
          </p:nvPr>
        </p:nvSpPr>
        <p:spPr/>
        <p:txBody>
          <a:bodyPr>
            <a:normAutofit fontScale="92500" lnSpcReduction="20000"/>
          </a:bodyPr>
          <a:lstStyle/>
          <a:p>
            <a:r>
              <a:rPr lang="fr-FR" sz="2200" dirty="0">
                <a:solidFill>
                  <a:schemeClr val="dk1"/>
                </a:solidFill>
                <a:ea typeface="Calibri"/>
                <a:sym typeface="Calibri"/>
              </a:rPr>
              <a:t>Des blocages peuvent apparaître !</a:t>
            </a:r>
          </a:p>
          <a:p>
            <a:endParaRPr lang="fr-FR" dirty="0">
              <a:solidFill>
                <a:schemeClr val="dk1"/>
              </a:solidFill>
              <a:latin typeface="Calibri"/>
              <a:ea typeface="Calibri"/>
              <a:cs typeface="Calibri"/>
              <a:sym typeface="Calibri"/>
            </a:endParaRPr>
          </a:p>
          <a:p>
            <a:endParaRPr lang="fr-FR" sz="2000" dirty="0">
              <a:solidFill>
                <a:schemeClr val="dk1"/>
              </a:solidFill>
              <a:ea typeface="Calibri"/>
              <a:sym typeface="Calibri"/>
            </a:endParaRPr>
          </a:p>
          <a:p>
            <a:endParaRPr lang="fr-FR" dirty="0">
              <a:solidFill>
                <a:schemeClr val="dk1"/>
              </a:solidFill>
              <a:latin typeface="Calibri"/>
              <a:ea typeface="Calibri"/>
              <a:cs typeface="Calibri"/>
              <a:sym typeface="Calibri"/>
            </a:endParaRPr>
          </a:p>
          <a:p>
            <a:endParaRPr lang="fr-FR" sz="2000" dirty="0">
              <a:solidFill>
                <a:schemeClr val="dk1"/>
              </a:solidFill>
              <a:ea typeface="Calibri"/>
              <a:sym typeface="Calibri"/>
            </a:endParaRPr>
          </a:p>
          <a:p>
            <a:endParaRPr lang="fr-FR" dirty="0">
              <a:solidFill>
                <a:schemeClr val="dk1"/>
              </a:solidFill>
              <a:latin typeface="Calibri"/>
              <a:ea typeface="Calibri"/>
              <a:cs typeface="Calibri"/>
              <a:sym typeface="Calibri"/>
            </a:endParaRPr>
          </a:p>
          <a:p>
            <a:endParaRPr lang="fr-FR" dirty="0">
              <a:solidFill>
                <a:schemeClr val="dk1"/>
              </a:solidFill>
              <a:latin typeface="Calibri"/>
              <a:ea typeface="Calibri"/>
              <a:cs typeface="Calibri"/>
              <a:sym typeface="Calibri"/>
            </a:endParaRPr>
          </a:p>
          <a:p>
            <a:r>
              <a:rPr lang="fr-FR" sz="2200" dirty="0">
                <a:solidFill>
                  <a:schemeClr val="dk1"/>
                </a:solidFill>
                <a:ea typeface="Calibri"/>
                <a:sym typeface="Calibri"/>
              </a:rPr>
              <a:t>Le lecteur est bloqué automatiquement par Alma si :</a:t>
            </a:r>
          </a:p>
          <a:p>
            <a:pPr lvl="1"/>
            <a:r>
              <a:rPr lang="fr-FR" sz="1900" dirty="0">
                <a:solidFill>
                  <a:schemeClr val="dk1"/>
                </a:solidFill>
                <a:latin typeface="Calibri"/>
                <a:ea typeface="Calibri"/>
                <a:cs typeface="Calibri"/>
                <a:sym typeface="Calibri"/>
              </a:rPr>
              <a:t>3 documents ou plus en retard​</a:t>
            </a:r>
          </a:p>
          <a:p>
            <a:pPr lvl="1"/>
            <a:r>
              <a:rPr lang="fr-FR" sz="1900" dirty="0">
                <a:solidFill>
                  <a:schemeClr val="dk1"/>
                </a:solidFill>
                <a:ea typeface="Calibri"/>
                <a:sym typeface="Calibri"/>
              </a:rPr>
              <a:t>1 document rappelé en retard</a:t>
            </a:r>
          </a:p>
          <a:p>
            <a:pPr lvl="1"/>
            <a:r>
              <a:rPr lang="fr-FR" sz="1900" dirty="0">
                <a:solidFill>
                  <a:schemeClr val="dk1"/>
                </a:solidFill>
                <a:ea typeface="Calibri"/>
                <a:sym typeface="Calibri"/>
              </a:rPr>
              <a:t>plus de 25€ d’amendes​</a:t>
            </a:r>
          </a:p>
          <a:p>
            <a:pPr lvl="1"/>
            <a:r>
              <a:rPr lang="fr-FR" sz="1900" dirty="0">
                <a:solidFill>
                  <a:schemeClr val="dk1"/>
                </a:solidFill>
                <a:ea typeface="Calibri"/>
                <a:sym typeface="Calibri"/>
              </a:rPr>
              <a:t>le compte est expiré</a:t>
            </a:r>
            <a:r>
              <a:rPr lang="fr-FR" sz="2000" dirty="0">
                <a:solidFill>
                  <a:schemeClr val="dk1"/>
                </a:solidFill>
                <a:ea typeface="Calibri"/>
                <a:sym typeface="Calibri"/>
              </a:rPr>
              <a:t>​</a:t>
            </a:r>
          </a:p>
          <a:p>
            <a:endParaRPr lang="fr-FR" sz="2000" dirty="0">
              <a:solidFill>
                <a:schemeClr val="dk1"/>
              </a:solidFill>
              <a:ea typeface="Calibri"/>
              <a:sym typeface="Calibri"/>
            </a:endParaRPr>
          </a:p>
          <a:p>
            <a:r>
              <a:rPr lang="fr-FR" sz="2200" dirty="0">
                <a:solidFill>
                  <a:schemeClr val="dk1"/>
                </a:solidFill>
                <a:ea typeface="Calibri"/>
                <a:sym typeface="Calibri"/>
              </a:rPr>
              <a:t>​Les membres du personnel </a:t>
            </a:r>
            <a:r>
              <a:rPr lang="fr-FR" sz="2200" dirty="0" err="1">
                <a:solidFill>
                  <a:schemeClr val="dk1"/>
                </a:solidFill>
                <a:ea typeface="Calibri"/>
                <a:sym typeface="Calibri"/>
              </a:rPr>
              <a:t>ULiège</a:t>
            </a:r>
            <a:r>
              <a:rPr lang="fr-FR" sz="2200" dirty="0">
                <a:solidFill>
                  <a:schemeClr val="dk1"/>
                </a:solidFill>
                <a:ea typeface="Calibri"/>
                <a:sym typeface="Calibri"/>
              </a:rPr>
              <a:t> Library peuvent insérer des blocages manuellement</a:t>
            </a:r>
          </a:p>
          <a:p>
            <a:endParaRPr lang="fr-FR" sz="2200" dirty="0">
              <a:solidFill>
                <a:schemeClr val="dk1"/>
              </a:solidFill>
              <a:latin typeface="Calibri"/>
              <a:ea typeface="Calibri"/>
              <a:cs typeface="Calibri"/>
              <a:sym typeface="Calibri"/>
            </a:endParaRPr>
          </a:p>
          <a:p>
            <a:r>
              <a:rPr lang="fr-FR" sz="2200" dirty="0">
                <a:solidFill>
                  <a:schemeClr val="dk1"/>
                </a:solidFill>
                <a:ea typeface="Calibri"/>
                <a:sym typeface="Calibri"/>
              </a:rPr>
              <a:t>Un blocage empêche le lecteur de bénéficier de certains services de la bibliothèque : prêt, renouvellement de prêt, service de prêt interbibliothèques…​</a:t>
            </a:r>
          </a:p>
          <a:p>
            <a:pPr marL="0" indent="0">
              <a:buNone/>
            </a:pPr>
            <a:endParaRPr lang="fr-FR" dirty="0"/>
          </a:p>
        </p:txBody>
      </p:sp>
      <p:sp>
        <p:nvSpPr>
          <p:cNvPr id="4" name="Espace réservé du numéro de diapositive 3">
            <a:extLst>
              <a:ext uri="{FF2B5EF4-FFF2-40B4-BE49-F238E27FC236}">
                <a16:creationId xmlns:a16="http://schemas.microsoft.com/office/drawing/2014/main" id="{972E9420-2D53-E089-259E-3F259D45CEF8}"/>
              </a:ext>
            </a:extLst>
          </p:cNvPr>
          <p:cNvSpPr>
            <a:spLocks noGrp="1"/>
          </p:cNvSpPr>
          <p:nvPr>
            <p:ph type="sldNum" sz="quarter" idx="12"/>
          </p:nvPr>
        </p:nvSpPr>
        <p:spPr/>
        <p:txBody>
          <a:bodyPr/>
          <a:lstStyle/>
          <a:p>
            <a:fld id="{19329706-12B3-8F4C-9CA9-063F8C6A2AC6}" type="slidenum">
              <a:rPr lang="fr-FR" smtClean="0"/>
              <a:pPr/>
              <a:t>42</a:t>
            </a:fld>
            <a:endParaRPr lang="fr-FR"/>
          </a:p>
        </p:txBody>
      </p:sp>
      <p:pic>
        <p:nvPicPr>
          <p:cNvPr id="7" name="Image 6" descr="Une image contenant texte, capture d’écran, Police, reçu&#10;&#10;Le contenu généré par l’IA peut être incorrect.">
            <a:extLst>
              <a:ext uri="{FF2B5EF4-FFF2-40B4-BE49-F238E27FC236}">
                <a16:creationId xmlns:a16="http://schemas.microsoft.com/office/drawing/2014/main" id="{AD5AB47F-4EE2-FA2A-EF39-AAA99A658F50}"/>
              </a:ext>
            </a:extLst>
          </p:cNvPr>
          <p:cNvPicPr>
            <a:picLocks noChangeAspect="1"/>
          </p:cNvPicPr>
          <p:nvPr/>
        </p:nvPicPr>
        <p:blipFill>
          <a:blip r:embed="rId2"/>
          <a:stretch>
            <a:fillRect/>
          </a:stretch>
        </p:blipFill>
        <p:spPr>
          <a:xfrm>
            <a:off x="2835860" y="1573160"/>
            <a:ext cx="2292578" cy="1484966"/>
          </a:xfrm>
          <a:prstGeom prst="rect">
            <a:avLst/>
          </a:prstGeom>
          <a:ln>
            <a:solidFill>
              <a:schemeClr val="tx1"/>
            </a:solidFill>
          </a:ln>
        </p:spPr>
      </p:pic>
      <p:pic>
        <p:nvPicPr>
          <p:cNvPr id="9" name="Image 8" descr="Une image contenant texte, capture d’écran, Police&#10;&#10;Le contenu généré par l’IA peut être incorrect.">
            <a:extLst>
              <a:ext uri="{FF2B5EF4-FFF2-40B4-BE49-F238E27FC236}">
                <a16:creationId xmlns:a16="http://schemas.microsoft.com/office/drawing/2014/main" id="{F0018418-B1B5-C2C3-FCC7-75D693B4AB25}"/>
              </a:ext>
            </a:extLst>
          </p:cNvPr>
          <p:cNvPicPr>
            <a:picLocks noChangeAspect="1"/>
          </p:cNvPicPr>
          <p:nvPr/>
        </p:nvPicPr>
        <p:blipFill>
          <a:blip r:embed="rId3"/>
          <a:stretch>
            <a:fillRect/>
          </a:stretch>
        </p:blipFill>
        <p:spPr>
          <a:xfrm>
            <a:off x="6324601" y="1568924"/>
            <a:ext cx="2869683" cy="1484967"/>
          </a:xfrm>
          <a:prstGeom prst="rect">
            <a:avLst/>
          </a:prstGeom>
          <a:ln>
            <a:solidFill>
              <a:schemeClr val="tx1"/>
            </a:solidFill>
          </a:ln>
        </p:spPr>
      </p:pic>
    </p:spTree>
    <p:extLst>
      <p:ext uri="{BB962C8B-B14F-4D97-AF65-F5344CB8AC3E}">
        <p14:creationId xmlns:p14="http://schemas.microsoft.com/office/powerpoint/2010/main" val="42186956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6928964F-52F2-28D7-E0B5-B4CC6434C574}"/>
              </a:ext>
            </a:extLst>
          </p:cNvPr>
          <p:cNvPicPr>
            <a:picLocks noChangeAspect="1"/>
          </p:cNvPicPr>
          <p:nvPr/>
        </p:nvPicPr>
        <p:blipFill>
          <a:blip r:embed="rId2"/>
          <a:stretch>
            <a:fillRect/>
          </a:stretch>
        </p:blipFill>
        <p:spPr>
          <a:xfrm>
            <a:off x="1984501" y="1147778"/>
            <a:ext cx="2426928" cy="4984721"/>
          </a:xfrm>
          <a:prstGeom prst="rect">
            <a:avLst/>
          </a:prstGeom>
          <a:ln>
            <a:solidFill>
              <a:schemeClr val="accent1"/>
            </a:solidFill>
          </a:ln>
        </p:spPr>
      </p:pic>
      <p:sp>
        <p:nvSpPr>
          <p:cNvPr id="2" name="Titre 1">
            <a:extLst>
              <a:ext uri="{FF2B5EF4-FFF2-40B4-BE49-F238E27FC236}">
                <a16:creationId xmlns:a16="http://schemas.microsoft.com/office/drawing/2014/main" id="{5DCD6D53-6E85-EB34-AA2A-9689E0EE5C12}"/>
              </a:ext>
            </a:extLst>
          </p:cNvPr>
          <p:cNvSpPr>
            <a:spLocks noGrp="1"/>
          </p:cNvSpPr>
          <p:nvPr>
            <p:ph type="title"/>
          </p:nvPr>
        </p:nvSpPr>
        <p:spPr/>
        <p:txBody>
          <a:bodyPr/>
          <a:lstStyle/>
          <a:p>
            <a:r>
              <a:rPr lang="fr-FR" b="0"/>
              <a:t>Navigation dans la page </a:t>
            </a:r>
            <a:r>
              <a:rPr lang="fr-FR" b="0" i="1"/>
              <a:t>Manage Patron Services</a:t>
            </a:r>
          </a:p>
        </p:txBody>
      </p:sp>
      <p:sp>
        <p:nvSpPr>
          <p:cNvPr id="4" name="Espace réservé du numéro de diapositive 3">
            <a:extLst>
              <a:ext uri="{FF2B5EF4-FFF2-40B4-BE49-F238E27FC236}">
                <a16:creationId xmlns:a16="http://schemas.microsoft.com/office/drawing/2014/main" id="{E7B324E4-5685-11E7-36B6-247279F3B289}"/>
              </a:ext>
            </a:extLst>
          </p:cNvPr>
          <p:cNvSpPr>
            <a:spLocks noGrp="1"/>
          </p:cNvSpPr>
          <p:nvPr>
            <p:ph type="sldNum" sz="quarter" idx="12"/>
          </p:nvPr>
        </p:nvSpPr>
        <p:spPr/>
        <p:txBody>
          <a:bodyPr/>
          <a:lstStyle/>
          <a:p>
            <a:fld id="{19329706-12B3-8F4C-9CA9-063F8C6A2AC6}" type="slidenum">
              <a:rPr lang="fr-FR" smtClean="0"/>
              <a:pPr/>
              <a:t>43</a:t>
            </a:fld>
            <a:endParaRPr lang="fr-FR"/>
          </a:p>
        </p:txBody>
      </p:sp>
      <p:sp>
        <p:nvSpPr>
          <p:cNvPr id="8" name="ZoneTexte 7">
            <a:extLst>
              <a:ext uri="{FF2B5EF4-FFF2-40B4-BE49-F238E27FC236}">
                <a16:creationId xmlns:a16="http://schemas.microsoft.com/office/drawing/2014/main" id="{6FEBBD43-DBDC-0282-23DB-0EF399B6D700}"/>
              </a:ext>
            </a:extLst>
          </p:cNvPr>
          <p:cNvSpPr txBox="1"/>
          <p:nvPr/>
        </p:nvSpPr>
        <p:spPr>
          <a:xfrm>
            <a:off x="5767123" y="1408015"/>
            <a:ext cx="3697679" cy="646331"/>
          </a:xfrm>
          <a:prstGeom prst="rect">
            <a:avLst/>
          </a:prstGeom>
          <a:noFill/>
          <a:ln>
            <a:solidFill>
              <a:schemeClr val="tx1"/>
            </a:solidFill>
          </a:ln>
        </p:spPr>
        <p:txBody>
          <a:bodyPr wrap="none" rtlCol="0">
            <a:spAutoFit/>
          </a:bodyPr>
          <a:lstStyle/>
          <a:p>
            <a:r>
              <a:rPr lang="fr-FR"/>
              <a:t>Basculer entre les prêts, les retours,</a:t>
            </a:r>
          </a:p>
          <a:p>
            <a:r>
              <a:rPr lang="fr-FR"/>
              <a:t>les demandes et les amendes et frais.</a:t>
            </a:r>
          </a:p>
        </p:txBody>
      </p:sp>
      <p:sp>
        <p:nvSpPr>
          <p:cNvPr id="16" name="Rectangle : coins arrondis 15">
            <a:extLst>
              <a:ext uri="{FF2B5EF4-FFF2-40B4-BE49-F238E27FC236}">
                <a16:creationId xmlns:a16="http://schemas.microsoft.com/office/drawing/2014/main" id="{4FEDAAF7-C37B-4657-2242-1D4AF01FC5E7}"/>
              </a:ext>
            </a:extLst>
          </p:cNvPr>
          <p:cNvSpPr/>
          <p:nvPr/>
        </p:nvSpPr>
        <p:spPr>
          <a:xfrm>
            <a:off x="2064327" y="1839191"/>
            <a:ext cx="1392382" cy="893618"/>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8" name="Connecteur droit avec flèche 17">
            <a:extLst>
              <a:ext uri="{FF2B5EF4-FFF2-40B4-BE49-F238E27FC236}">
                <a16:creationId xmlns:a16="http://schemas.microsoft.com/office/drawing/2014/main" id="{86A7D53E-C0A1-2DC6-4666-C0024E05602F}"/>
              </a:ext>
            </a:extLst>
          </p:cNvPr>
          <p:cNvCxnSpPr>
            <a:stCxn id="8" idx="1"/>
            <a:endCxn id="16" idx="3"/>
          </p:cNvCxnSpPr>
          <p:nvPr/>
        </p:nvCxnSpPr>
        <p:spPr>
          <a:xfrm flipH="1">
            <a:off x="3456710" y="1731180"/>
            <a:ext cx="2310413" cy="554820"/>
          </a:xfrm>
          <a:prstGeom prst="straightConnector1">
            <a:avLst/>
          </a:prstGeom>
          <a:ln w="127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9" name="ZoneTexte 18">
            <a:extLst>
              <a:ext uri="{FF2B5EF4-FFF2-40B4-BE49-F238E27FC236}">
                <a16:creationId xmlns:a16="http://schemas.microsoft.com/office/drawing/2014/main" id="{28526B4E-142B-6FA5-94DF-B09F6320495A}"/>
              </a:ext>
            </a:extLst>
          </p:cNvPr>
          <p:cNvSpPr txBox="1"/>
          <p:nvPr/>
        </p:nvSpPr>
        <p:spPr>
          <a:xfrm>
            <a:off x="5767123" y="2623830"/>
            <a:ext cx="2514535" cy="646331"/>
          </a:xfrm>
          <a:prstGeom prst="rect">
            <a:avLst/>
          </a:prstGeom>
          <a:noFill/>
          <a:ln>
            <a:solidFill>
              <a:schemeClr val="tx1"/>
            </a:solidFill>
          </a:ln>
        </p:spPr>
        <p:txBody>
          <a:bodyPr wrap="none" rtlCol="0">
            <a:spAutoFit/>
          </a:bodyPr>
          <a:lstStyle/>
          <a:p>
            <a:r>
              <a:rPr lang="fr-FR"/>
              <a:t>Informations sur l’usager</a:t>
            </a:r>
          </a:p>
          <a:p>
            <a:r>
              <a:rPr lang="fr-FR"/>
              <a:t>et les frais à payer</a:t>
            </a:r>
          </a:p>
        </p:txBody>
      </p:sp>
      <p:sp>
        <p:nvSpPr>
          <p:cNvPr id="20" name="ZoneTexte 19">
            <a:extLst>
              <a:ext uri="{FF2B5EF4-FFF2-40B4-BE49-F238E27FC236}">
                <a16:creationId xmlns:a16="http://schemas.microsoft.com/office/drawing/2014/main" id="{E557F0AD-C396-6EFD-B787-ED0B55F93EF8}"/>
              </a:ext>
            </a:extLst>
          </p:cNvPr>
          <p:cNvSpPr txBox="1"/>
          <p:nvPr/>
        </p:nvSpPr>
        <p:spPr>
          <a:xfrm>
            <a:off x="5767123" y="3839644"/>
            <a:ext cx="3049681" cy="369332"/>
          </a:xfrm>
          <a:prstGeom prst="rect">
            <a:avLst/>
          </a:prstGeom>
          <a:noFill/>
          <a:ln>
            <a:solidFill>
              <a:schemeClr val="tx1"/>
            </a:solidFill>
          </a:ln>
        </p:spPr>
        <p:txBody>
          <a:bodyPr wrap="none" rtlCol="0">
            <a:spAutoFit/>
          </a:bodyPr>
          <a:lstStyle/>
          <a:p>
            <a:r>
              <a:rPr lang="fr-FR"/>
              <a:t>Notes générées par le système</a:t>
            </a:r>
          </a:p>
        </p:txBody>
      </p:sp>
      <p:sp>
        <p:nvSpPr>
          <p:cNvPr id="22" name="ZoneTexte 21">
            <a:extLst>
              <a:ext uri="{FF2B5EF4-FFF2-40B4-BE49-F238E27FC236}">
                <a16:creationId xmlns:a16="http://schemas.microsoft.com/office/drawing/2014/main" id="{3447DCE0-73D8-CF7D-619B-14B904E4F982}"/>
              </a:ext>
            </a:extLst>
          </p:cNvPr>
          <p:cNvSpPr txBox="1"/>
          <p:nvPr/>
        </p:nvSpPr>
        <p:spPr>
          <a:xfrm>
            <a:off x="5767124" y="4983845"/>
            <a:ext cx="1443301" cy="369332"/>
          </a:xfrm>
          <a:prstGeom prst="rect">
            <a:avLst/>
          </a:prstGeom>
          <a:noFill/>
          <a:ln>
            <a:solidFill>
              <a:schemeClr val="tx1"/>
            </a:solidFill>
          </a:ln>
        </p:spPr>
        <p:txBody>
          <a:bodyPr wrap="square" rtlCol="0">
            <a:spAutoFit/>
          </a:bodyPr>
          <a:lstStyle/>
          <a:p>
            <a:r>
              <a:rPr lang="fr-FR"/>
              <a:t>Autres notes</a:t>
            </a:r>
          </a:p>
        </p:txBody>
      </p:sp>
      <p:sp>
        <p:nvSpPr>
          <p:cNvPr id="23" name="Rectangle : coins arrondis 22">
            <a:extLst>
              <a:ext uri="{FF2B5EF4-FFF2-40B4-BE49-F238E27FC236}">
                <a16:creationId xmlns:a16="http://schemas.microsoft.com/office/drawing/2014/main" id="{D4135B0B-FAE2-4493-CB64-E0EC7DF53E34}"/>
              </a:ext>
            </a:extLst>
          </p:cNvPr>
          <p:cNvSpPr/>
          <p:nvPr/>
        </p:nvSpPr>
        <p:spPr>
          <a:xfrm>
            <a:off x="2064327" y="2815938"/>
            <a:ext cx="1392382" cy="746412"/>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Rectangle : coins arrondis 23">
            <a:extLst>
              <a:ext uri="{FF2B5EF4-FFF2-40B4-BE49-F238E27FC236}">
                <a16:creationId xmlns:a16="http://schemas.microsoft.com/office/drawing/2014/main" id="{4F9730B1-8667-4BD1-6B91-56A2D71CBF14}"/>
              </a:ext>
            </a:extLst>
          </p:cNvPr>
          <p:cNvSpPr/>
          <p:nvPr/>
        </p:nvSpPr>
        <p:spPr>
          <a:xfrm>
            <a:off x="2064327" y="3625635"/>
            <a:ext cx="1392382" cy="630618"/>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Rectangle : coins arrondis 24">
            <a:extLst>
              <a:ext uri="{FF2B5EF4-FFF2-40B4-BE49-F238E27FC236}">
                <a16:creationId xmlns:a16="http://schemas.microsoft.com/office/drawing/2014/main" id="{CE50367A-4A76-0466-A990-993439CF8AE1}"/>
              </a:ext>
            </a:extLst>
          </p:cNvPr>
          <p:cNvSpPr/>
          <p:nvPr/>
        </p:nvSpPr>
        <p:spPr>
          <a:xfrm>
            <a:off x="2064327" y="4333200"/>
            <a:ext cx="1392382" cy="1724700"/>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6" name="Connecteur droit avec flèche 25">
            <a:extLst>
              <a:ext uri="{FF2B5EF4-FFF2-40B4-BE49-F238E27FC236}">
                <a16:creationId xmlns:a16="http://schemas.microsoft.com/office/drawing/2014/main" id="{57C274C0-2DD4-24B4-3ADD-D684C575C6CA}"/>
              </a:ext>
            </a:extLst>
          </p:cNvPr>
          <p:cNvCxnSpPr>
            <a:cxnSpLocks/>
            <a:stCxn id="19" idx="1"/>
            <a:endCxn id="23" idx="3"/>
          </p:cNvCxnSpPr>
          <p:nvPr/>
        </p:nvCxnSpPr>
        <p:spPr>
          <a:xfrm flipH="1">
            <a:off x="3456709" y="2946996"/>
            <a:ext cx="2310414" cy="242148"/>
          </a:xfrm>
          <a:prstGeom prst="straightConnector1">
            <a:avLst/>
          </a:prstGeom>
          <a:ln w="127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Connecteur droit avec flèche 28">
            <a:extLst>
              <a:ext uri="{FF2B5EF4-FFF2-40B4-BE49-F238E27FC236}">
                <a16:creationId xmlns:a16="http://schemas.microsoft.com/office/drawing/2014/main" id="{C165C5F8-D15B-A7F3-42B2-AB32102AFEE4}"/>
              </a:ext>
            </a:extLst>
          </p:cNvPr>
          <p:cNvCxnSpPr>
            <a:cxnSpLocks/>
            <a:stCxn id="20" idx="1"/>
            <a:endCxn id="24" idx="3"/>
          </p:cNvCxnSpPr>
          <p:nvPr/>
        </p:nvCxnSpPr>
        <p:spPr>
          <a:xfrm flipH="1" flipV="1">
            <a:off x="3456709" y="3940944"/>
            <a:ext cx="2310414" cy="83366"/>
          </a:xfrm>
          <a:prstGeom prst="straightConnector1">
            <a:avLst/>
          </a:prstGeom>
          <a:ln w="127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Connecteur droit avec flèche 31">
            <a:extLst>
              <a:ext uri="{FF2B5EF4-FFF2-40B4-BE49-F238E27FC236}">
                <a16:creationId xmlns:a16="http://schemas.microsoft.com/office/drawing/2014/main" id="{4A9B4DDB-6F70-9207-A5C6-B22ABFBEC247}"/>
              </a:ext>
            </a:extLst>
          </p:cNvPr>
          <p:cNvCxnSpPr>
            <a:cxnSpLocks/>
            <a:stCxn id="22" idx="1"/>
            <a:endCxn id="25" idx="3"/>
          </p:cNvCxnSpPr>
          <p:nvPr/>
        </p:nvCxnSpPr>
        <p:spPr>
          <a:xfrm flipH="1">
            <a:off x="3456709" y="5168511"/>
            <a:ext cx="2310415" cy="27039"/>
          </a:xfrm>
          <a:prstGeom prst="straightConnector1">
            <a:avLst/>
          </a:prstGeom>
          <a:ln w="127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8789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CBEC0E3F-97A9-5F3F-5C15-4A52653FE0A1}"/>
              </a:ext>
            </a:extLst>
          </p:cNvPr>
          <p:cNvPicPr>
            <a:picLocks noChangeAspect="1"/>
          </p:cNvPicPr>
          <p:nvPr/>
        </p:nvPicPr>
        <p:blipFill>
          <a:blip r:embed="rId3"/>
          <a:stretch>
            <a:fillRect/>
          </a:stretch>
        </p:blipFill>
        <p:spPr>
          <a:xfrm>
            <a:off x="1555124" y="1143317"/>
            <a:ext cx="9081752" cy="1946090"/>
          </a:xfrm>
          <a:prstGeom prst="rect">
            <a:avLst/>
          </a:prstGeom>
          <a:ln>
            <a:solidFill>
              <a:schemeClr val="tx1"/>
            </a:solidFill>
          </a:ln>
        </p:spPr>
      </p:pic>
      <p:sp>
        <p:nvSpPr>
          <p:cNvPr id="2" name="Titre 1">
            <a:extLst>
              <a:ext uri="{FF2B5EF4-FFF2-40B4-BE49-F238E27FC236}">
                <a16:creationId xmlns:a16="http://schemas.microsoft.com/office/drawing/2014/main" id="{1DC82998-DB29-BA58-095B-8F0E97316099}"/>
              </a:ext>
            </a:extLst>
          </p:cNvPr>
          <p:cNvSpPr>
            <a:spLocks noGrp="1"/>
          </p:cNvSpPr>
          <p:nvPr>
            <p:ph type="title"/>
          </p:nvPr>
        </p:nvSpPr>
        <p:spPr/>
        <p:txBody>
          <a:bodyPr/>
          <a:lstStyle/>
          <a:p>
            <a:r>
              <a:rPr lang="fr-FR" b="0"/>
              <a:t>Navigation dans la page </a:t>
            </a:r>
            <a:r>
              <a:rPr lang="fr-FR" b="0" i="1"/>
              <a:t>Manage Patron Services</a:t>
            </a:r>
            <a:endParaRPr lang="fr-FR" b="0"/>
          </a:p>
        </p:txBody>
      </p:sp>
      <p:sp>
        <p:nvSpPr>
          <p:cNvPr id="4" name="Espace réservé du numéro de diapositive 3">
            <a:extLst>
              <a:ext uri="{FF2B5EF4-FFF2-40B4-BE49-F238E27FC236}">
                <a16:creationId xmlns:a16="http://schemas.microsoft.com/office/drawing/2014/main" id="{7B448A41-0352-5C70-CE9D-8F99D2BF9743}"/>
              </a:ext>
            </a:extLst>
          </p:cNvPr>
          <p:cNvSpPr>
            <a:spLocks noGrp="1"/>
          </p:cNvSpPr>
          <p:nvPr>
            <p:ph type="sldNum" sz="quarter" idx="12"/>
          </p:nvPr>
        </p:nvSpPr>
        <p:spPr/>
        <p:txBody>
          <a:bodyPr/>
          <a:lstStyle/>
          <a:p>
            <a:fld id="{19329706-12B3-8F4C-9CA9-063F8C6A2AC6}" type="slidenum">
              <a:rPr lang="fr-FR" smtClean="0"/>
              <a:pPr/>
              <a:t>44</a:t>
            </a:fld>
            <a:endParaRPr lang="fr-FR"/>
          </a:p>
        </p:txBody>
      </p:sp>
      <p:sp>
        <p:nvSpPr>
          <p:cNvPr id="11" name="ZoneTexte 10">
            <a:extLst>
              <a:ext uri="{FF2B5EF4-FFF2-40B4-BE49-F238E27FC236}">
                <a16:creationId xmlns:a16="http://schemas.microsoft.com/office/drawing/2014/main" id="{D83D78B5-53E8-68F5-3911-E93EB5769C5B}"/>
              </a:ext>
            </a:extLst>
          </p:cNvPr>
          <p:cNvSpPr txBox="1"/>
          <p:nvPr/>
        </p:nvSpPr>
        <p:spPr>
          <a:xfrm>
            <a:off x="1833296" y="3782805"/>
            <a:ext cx="3883435" cy="369332"/>
          </a:xfrm>
          <a:prstGeom prst="rect">
            <a:avLst/>
          </a:prstGeom>
          <a:noFill/>
          <a:ln>
            <a:solidFill>
              <a:schemeClr val="tx1"/>
            </a:solidFill>
          </a:ln>
        </p:spPr>
        <p:txBody>
          <a:bodyPr wrap="none" rtlCol="0">
            <a:spAutoFit/>
          </a:bodyPr>
          <a:lstStyle/>
          <a:p>
            <a:r>
              <a:rPr lang="fr-FR"/>
              <a:t>Cliquer sur </a:t>
            </a:r>
            <a:r>
              <a:rPr lang="fr-FR" i="1" err="1"/>
              <a:t>Done</a:t>
            </a:r>
            <a:r>
              <a:rPr lang="fr-FR" i="1"/>
              <a:t> </a:t>
            </a:r>
            <a:r>
              <a:rPr lang="fr-FR"/>
              <a:t>pour fermer la session</a:t>
            </a:r>
          </a:p>
        </p:txBody>
      </p:sp>
      <p:sp>
        <p:nvSpPr>
          <p:cNvPr id="12" name="Rectangle : coins arrondis 11">
            <a:extLst>
              <a:ext uri="{FF2B5EF4-FFF2-40B4-BE49-F238E27FC236}">
                <a16:creationId xmlns:a16="http://schemas.microsoft.com/office/drawing/2014/main" id="{F122C847-3888-2B3F-B686-12D8C27CB3C1}"/>
              </a:ext>
            </a:extLst>
          </p:cNvPr>
          <p:cNvSpPr/>
          <p:nvPr/>
        </p:nvSpPr>
        <p:spPr>
          <a:xfrm>
            <a:off x="2590800" y="1313297"/>
            <a:ext cx="298450" cy="259773"/>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4" name="Connecteur droit avec flèche 13">
            <a:extLst>
              <a:ext uri="{FF2B5EF4-FFF2-40B4-BE49-F238E27FC236}">
                <a16:creationId xmlns:a16="http://schemas.microsoft.com/office/drawing/2014/main" id="{032640B5-A4D9-F69F-779E-3014A9000C9E}"/>
              </a:ext>
            </a:extLst>
          </p:cNvPr>
          <p:cNvCxnSpPr>
            <a:cxnSpLocks/>
            <a:stCxn id="11" idx="0"/>
            <a:endCxn id="12" idx="2"/>
          </p:cNvCxnSpPr>
          <p:nvPr/>
        </p:nvCxnSpPr>
        <p:spPr>
          <a:xfrm flipH="1" flipV="1">
            <a:off x="2740025" y="1573070"/>
            <a:ext cx="1034989" cy="2209735"/>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pic>
        <p:nvPicPr>
          <p:cNvPr id="16" name="Image 15">
            <a:extLst>
              <a:ext uri="{FF2B5EF4-FFF2-40B4-BE49-F238E27FC236}">
                <a16:creationId xmlns:a16="http://schemas.microsoft.com/office/drawing/2014/main" id="{2FDEBA7E-ACCE-4724-B796-D79720BD5318}"/>
              </a:ext>
            </a:extLst>
          </p:cNvPr>
          <p:cNvPicPr>
            <a:picLocks noChangeAspect="1"/>
          </p:cNvPicPr>
          <p:nvPr/>
        </p:nvPicPr>
        <p:blipFill>
          <a:blip r:embed="rId4"/>
          <a:stretch>
            <a:fillRect/>
          </a:stretch>
        </p:blipFill>
        <p:spPr>
          <a:xfrm>
            <a:off x="6835972" y="4799343"/>
            <a:ext cx="2057687" cy="1581371"/>
          </a:xfrm>
          <a:prstGeom prst="rect">
            <a:avLst/>
          </a:prstGeom>
          <a:ln>
            <a:solidFill>
              <a:schemeClr val="tx1"/>
            </a:solidFill>
          </a:ln>
        </p:spPr>
      </p:pic>
      <p:sp>
        <p:nvSpPr>
          <p:cNvPr id="19" name="Rectangle : coins arrondis 18">
            <a:extLst>
              <a:ext uri="{FF2B5EF4-FFF2-40B4-BE49-F238E27FC236}">
                <a16:creationId xmlns:a16="http://schemas.microsoft.com/office/drawing/2014/main" id="{9C5353CF-879D-774A-0DB5-7F9A969B8A00}"/>
              </a:ext>
            </a:extLst>
          </p:cNvPr>
          <p:cNvSpPr/>
          <p:nvPr/>
        </p:nvSpPr>
        <p:spPr>
          <a:xfrm>
            <a:off x="2921867" y="1313296"/>
            <a:ext cx="254143" cy="259773"/>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A8B533CA-F02A-C747-0953-4B51076D6094}"/>
              </a:ext>
            </a:extLst>
          </p:cNvPr>
          <p:cNvSpPr txBox="1"/>
          <p:nvPr/>
        </p:nvSpPr>
        <p:spPr>
          <a:xfrm>
            <a:off x="6486704" y="3670462"/>
            <a:ext cx="3446136" cy="646331"/>
          </a:xfrm>
          <a:prstGeom prst="rect">
            <a:avLst/>
          </a:prstGeom>
          <a:noFill/>
          <a:ln>
            <a:solidFill>
              <a:schemeClr val="tx1"/>
            </a:solidFill>
          </a:ln>
        </p:spPr>
        <p:txBody>
          <a:bodyPr wrap="none" rtlCol="0">
            <a:spAutoFit/>
          </a:bodyPr>
          <a:lstStyle/>
          <a:p>
            <a:r>
              <a:rPr lang="fr-FR" dirty="0"/>
              <a:t>Cliquer sur le bouton </a:t>
            </a:r>
            <a:r>
              <a:rPr lang="fr-FR" i="1" dirty="0"/>
              <a:t>Actions </a:t>
            </a:r>
            <a:r>
              <a:rPr lang="fr-FR" dirty="0"/>
              <a:t>pour </a:t>
            </a:r>
          </a:p>
          <a:p>
            <a:r>
              <a:rPr lang="fr-FR" dirty="0"/>
              <a:t>envoyer un rapport à l’usager</a:t>
            </a:r>
          </a:p>
        </p:txBody>
      </p:sp>
      <p:cxnSp>
        <p:nvCxnSpPr>
          <p:cNvPr id="24" name="Connecteur droit avec flèche 23">
            <a:extLst>
              <a:ext uri="{FF2B5EF4-FFF2-40B4-BE49-F238E27FC236}">
                <a16:creationId xmlns:a16="http://schemas.microsoft.com/office/drawing/2014/main" id="{A2593673-15A3-1C09-F024-863BE46ACE1D}"/>
              </a:ext>
            </a:extLst>
          </p:cNvPr>
          <p:cNvCxnSpPr>
            <a:cxnSpLocks/>
            <a:stCxn id="22" idx="0"/>
            <a:endCxn id="19" idx="2"/>
          </p:cNvCxnSpPr>
          <p:nvPr/>
        </p:nvCxnSpPr>
        <p:spPr>
          <a:xfrm flipH="1" flipV="1">
            <a:off x="3048939" y="1573069"/>
            <a:ext cx="5160833" cy="2097393"/>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6" name="Flèche : angle droit 25">
            <a:extLst>
              <a:ext uri="{FF2B5EF4-FFF2-40B4-BE49-F238E27FC236}">
                <a16:creationId xmlns:a16="http://schemas.microsoft.com/office/drawing/2014/main" id="{2F3AC888-8B79-960D-301B-5BE7FB5A38C8}"/>
              </a:ext>
            </a:extLst>
          </p:cNvPr>
          <p:cNvSpPr/>
          <p:nvPr/>
        </p:nvSpPr>
        <p:spPr>
          <a:xfrm rot="16200000" flipH="1">
            <a:off x="8558964" y="4883016"/>
            <a:ext cx="1231829" cy="400255"/>
          </a:xfrm>
          <a:prstGeom prst="bentUpArrow">
            <a:avLst/>
          </a:prstGeom>
          <a:solidFill>
            <a:srgbClr val="5FA4B0"/>
          </a:solidFill>
          <a:ln>
            <a:solidFill>
              <a:srgbClr val="5FA4B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F7F79EDD-81CF-7956-160A-117DDF2381F1}"/>
              </a:ext>
            </a:extLst>
          </p:cNvPr>
          <p:cNvSpPr txBox="1"/>
          <p:nvPr/>
        </p:nvSpPr>
        <p:spPr>
          <a:xfrm>
            <a:off x="3113810" y="5171047"/>
            <a:ext cx="2894767" cy="646331"/>
          </a:xfrm>
          <a:prstGeom prst="rect">
            <a:avLst/>
          </a:prstGeom>
          <a:noFill/>
          <a:ln>
            <a:solidFill>
              <a:srgbClr val="C00000"/>
            </a:solidFill>
          </a:ln>
        </p:spPr>
        <p:txBody>
          <a:bodyPr wrap="none" rtlCol="0">
            <a:spAutoFit/>
          </a:bodyPr>
          <a:lstStyle/>
          <a:p>
            <a:r>
              <a:rPr lang="fr-FR">
                <a:solidFill>
                  <a:srgbClr val="C00000"/>
                </a:solidFill>
              </a:rPr>
              <a:t>Ne rien modifier dans</a:t>
            </a:r>
          </a:p>
          <a:p>
            <a:r>
              <a:rPr lang="fr-FR">
                <a:solidFill>
                  <a:srgbClr val="C00000"/>
                </a:solidFill>
              </a:rPr>
              <a:t>la fiche simplifiée de l’usager</a:t>
            </a:r>
          </a:p>
        </p:txBody>
      </p:sp>
      <p:cxnSp>
        <p:nvCxnSpPr>
          <p:cNvPr id="15" name="Connecteur droit 14">
            <a:extLst>
              <a:ext uri="{FF2B5EF4-FFF2-40B4-BE49-F238E27FC236}">
                <a16:creationId xmlns:a16="http://schemas.microsoft.com/office/drawing/2014/main" id="{6CA423DC-B641-E40C-0B12-906936208C1E}"/>
              </a:ext>
            </a:extLst>
          </p:cNvPr>
          <p:cNvCxnSpPr>
            <a:cxnSpLocks/>
          </p:cNvCxnSpPr>
          <p:nvPr/>
        </p:nvCxnSpPr>
        <p:spPr>
          <a:xfrm>
            <a:off x="7148433" y="4840959"/>
            <a:ext cx="1361452" cy="241038"/>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0" name="Connecteur droit 19">
            <a:extLst>
              <a:ext uri="{FF2B5EF4-FFF2-40B4-BE49-F238E27FC236}">
                <a16:creationId xmlns:a16="http://schemas.microsoft.com/office/drawing/2014/main" id="{265AF59C-DBC0-3285-2645-D01908935E0A}"/>
              </a:ext>
            </a:extLst>
          </p:cNvPr>
          <p:cNvCxnSpPr>
            <a:cxnSpLocks/>
          </p:cNvCxnSpPr>
          <p:nvPr/>
        </p:nvCxnSpPr>
        <p:spPr>
          <a:xfrm flipV="1">
            <a:off x="7148433" y="4887981"/>
            <a:ext cx="1361452" cy="194017"/>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9" name="Connecteur droit avec flèche 28">
            <a:extLst>
              <a:ext uri="{FF2B5EF4-FFF2-40B4-BE49-F238E27FC236}">
                <a16:creationId xmlns:a16="http://schemas.microsoft.com/office/drawing/2014/main" id="{4C69D4D6-36C3-44BA-B7D0-FBF9D8A4402A}"/>
              </a:ext>
            </a:extLst>
          </p:cNvPr>
          <p:cNvCxnSpPr>
            <a:cxnSpLocks/>
            <a:stCxn id="9" idx="3"/>
          </p:cNvCxnSpPr>
          <p:nvPr/>
        </p:nvCxnSpPr>
        <p:spPr>
          <a:xfrm flipV="1">
            <a:off x="6008577" y="4984988"/>
            <a:ext cx="1139857" cy="509224"/>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51033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46EF25B7-0631-A86D-DAFC-EBB305C2C3CA}"/>
              </a:ext>
            </a:extLst>
          </p:cNvPr>
          <p:cNvPicPr>
            <a:picLocks noChangeAspect="1"/>
          </p:cNvPicPr>
          <p:nvPr/>
        </p:nvPicPr>
        <p:blipFill>
          <a:blip r:embed="rId2"/>
          <a:stretch>
            <a:fillRect/>
          </a:stretch>
        </p:blipFill>
        <p:spPr>
          <a:xfrm>
            <a:off x="1552531" y="987759"/>
            <a:ext cx="9081752" cy="1946090"/>
          </a:xfrm>
          <a:prstGeom prst="rect">
            <a:avLst/>
          </a:prstGeom>
          <a:ln>
            <a:solidFill>
              <a:schemeClr val="tx1"/>
            </a:solidFill>
          </a:ln>
        </p:spPr>
      </p:pic>
      <p:sp>
        <p:nvSpPr>
          <p:cNvPr id="2" name="Titre 1">
            <a:extLst>
              <a:ext uri="{FF2B5EF4-FFF2-40B4-BE49-F238E27FC236}">
                <a16:creationId xmlns:a16="http://schemas.microsoft.com/office/drawing/2014/main" id="{EBA493E0-DCFD-6EA1-D842-42D075D763E3}"/>
              </a:ext>
            </a:extLst>
          </p:cNvPr>
          <p:cNvSpPr>
            <a:spLocks noGrp="1"/>
          </p:cNvSpPr>
          <p:nvPr>
            <p:ph type="title"/>
          </p:nvPr>
        </p:nvSpPr>
        <p:spPr/>
        <p:txBody>
          <a:bodyPr/>
          <a:lstStyle/>
          <a:p>
            <a:r>
              <a:rPr lang="fr-FR" b="0">
                <a:latin typeface="Calibri" panose="020F0502020204030204" pitchFamily="34" charset="0"/>
                <a:ea typeface="Source Sans Pro" panose="020B0503030403020204" pitchFamily="34" charset="0"/>
              </a:rPr>
              <a:t>Navigation dans la page </a:t>
            </a:r>
            <a:r>
              <a:rPr lang="fr-FR" b="0" i="1">
                <a:latin typeface="Calibri" panose="020F0502020204030204" pitchFamily="34" charset="0"/>
                <a:ea typeface="Source Sans Pro" panose="020B0503030403020204" pitchFamily="34" charset="0"/>
              </a:rPr>
              <a:t>Manage Patron Services</a:t>
            </a:r>
            <a:endParaRPr lang="fr-FR"/>
          </a:p>
        </p:txBody>
      </p:sp>
      <p:sp>
        <p:nvSpPr>
          <p:cNvPr id="4" name="Espace réservé du numéro de diapositive 3">
            <a:extLst>
              <a:ext uri="{FF2B5EF4-FFF2-40B4-BE49-F238E27FC236}">
                <a16:creationId xmlns:a16="http://schemas.microsoft.com/office/drawing/2014/main" id="{7788F08E-68DF-E04B-6146-3327EA00F2A9}"/>
              </a:ext>
            </a:extLst>
          </p:cNvPr>
          <p:cNvSpPr>
            <a:spLocks noGrp="1"/>
          </p:cNvSpPr>
          <p:nvPr>
            <p:ph type="sldNum" sz="quarter" idx="12"/>
          </p:nvPr>
        </p:nvSpPr>
        <p:spPr/>
        <p:txBody>
          <a:bodyPr/>
          <a:lstStyle/>
          <a:p>
            <a:fld id="{19329706-12B3-8F4C-9CA9-063F8C6A2AC6}" type="slidenum">
              <a:rPr lang="fr-FR" smtClean="0"/>
              <a:pPr/>
              <a:t>45</a:t>
            </a:fld>
            <a:endParaRPr lang="fr-FR"/>
          </a:p>
        </p:txBody>
      </p:sp>
      <p:sp>
        <p:nvSpPr>
          <p:cNvPr id="11" name="ZoneTexte 10">
            <a:extLst>
              <a:ext uri="{FF2B5EF4-FFF2-40B4-BE49-F238E27FC236}">
                <a16:creationId xmlns:a16="http://schemas.microsoft.com/office/drawing/2014/main" id="{9B2FBF13-21A5-FE62-E4B7-BA3A9E1E7A23}"/>
              </a:ext>
            </a:extLst>
          </p:cNvPr>
          <p:cNvSpPr txBox="1"/>
          <p:nvPr/>
        </p:nvSpPr>
        <p:spPr>
          <a:xfrm>
            <a:off x="1958345" y="3053353"/>
            <a:ext cx="7691006" cy="338554"/>
          </a:xfrm>
          <a:prstGeom prst="rect">
            <a:avLst/>
          </a:prstGeom>
          <a:noFill/>
          <a:ln>
            <a:solidFill>
              <a:schemeClr val="tx1"/>
            </a:solidFill>
          </a:ln>
        </p:spPr>
        <p:txBody>
          <a:bodyPr wrap="square" rtlCol="0">
            <a:spAutoFit/>
          </a:bodyPr>
          <a:lstStyle/>
          <a:p>
            <a:r>
              <a:rPr lang="fr-FR" sz="1600"/>
              <a:t>Cliquer sur le nom de l’usager pour accéder à sa fiche détaillée dans un panneau coulissant</a:t>
            </a:r>
          </a:p>
        </p:txBody>
      </p:sp>
      <p:sp>
        <p:nvSpPr>
          <p:cNvPr id="12" name="Rectangle : coins arrondis 11">
            <a:extLst>
              <a:ext uri="{FF2B5EF4-FFF2-40B4-BE49-F238E27FC236}">
                <a16:creationId xmlns:a16="http://schemas.microsoft.com/office/drawing/2014/main" id="{5B1CAA79-62B6-282E-6DA5-E4627B99C402}"/>
              </a:ext>
            </a:extLst>
          </p:cNvPr>
          <p:cNvSpPr/>
          <p:nvPr/>
        </p:nvSpPr>
        <p:spPr>
          <a:xfrm>
            <a:off x="1716500" y="1478438"/>
            <a:ext cx="1064800" cy="173717"/>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4" name="Connecteur droit avec flèche 13">
            <a:extLst>
              <a:ext uri="{FF2B5EF4-FFF2-40B4-BE49-F238E27FC236}">
                <a16:creationId xmlns:a16="http://schemas.microsoft.com/office/drawing/2014/main" id="{2CE47623-2A72-11B1-FD5A-F0331C1A517D}"/>
              </a:ext>
            </a:extLst>
          </p:cNvPr>
          <p:cNvCxnSpPr>
            <a:cxnSpLocks/>
            <a:stCxn id="11" idx="0"/>
            <a:endCxn id="12" idx="2"/>
          </p:cNvCxnSpPr>
          <p:nvPr/>
        </p:nvCxnSpPr>
        <p:spPr>
          <a:xfrm flipH="1" flipV="1">
            <a:off x="2248900" y="1652155"/>
            <a:ext cx="3554948" cy="1401198"/>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7" name="Image 16">
            <a:extLst>
              <a:ext uri="{FF2B5EF4-FFF2-40B4-BE49-F238E27FC236}">
                <a16:creationId xmlns:a16="http://schemas.microsoft.com/office/drawing/2014/main" id="{EF8856EF-0BFF-4565-5AEB-59623B8B66C7}"/>
              </a:ext>
            </a:extLst>
          </p:cNvPr>
          <p:cNvPicPr>
            <a:picLocks noChangeAspect="1"/>
          </p:cNvPicPr>
          <p:nvPr/>
        </p:nvPicPr>
        <p:blipFill>
          <a:blip r:embed="rId3"/>
          <a:stretch>
            <a:fillRect/>
          </a:stretch>
        </p:blipFill>
        <p:spPr>
          <a:xfrm>
            <a:off x="1268731" y="3511411"/>
            <a:ext cx="9649351" cy="2874406"/>
          </a:xfrm>
          <a:prstGeom prst="rect">
            <a:avLst/>
          </a:prstGeom>
          <a:ln>
            <a:solidFill>
              <a:schemeClr val="tx1"/>
            </a:solidFill>
          </a:ln>
        </p:spPr>
      </p:pic>
    </p:spTree>
    <p:extLst>
      <p:ext uri="{BB962C8B-B14F-4D97-AF65-F5344CB8AC3E}">
        <p14:creationId xmlns:p14="http://schemas.microsoft.com/office/powerpoint/2010/main" val="27928889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DAD09F-8B29-5BCE-474A-BAD6CC7877E9}"/>
              </a:ext>
            </a:extLst>
          </p:cNvPr>
          <p:cNvSpPr>
            <a:spLocks noGrp="1"/>
          </p:cNvSpPr>
          <p:nvPr>
            <p:ph type="title"/>
          </p:nvPr>
        </p:nvSpPr>
        <p:spPr/>
        <p:txBody>
          <a:bodyPr/>
          <a:lstStyle/>
          <a:p>
            <a:r>
              <a:rPr lang="fr-FR" b="0" i="0" dirty="0">
                <a:solidFill>
                  <a:srgbClr val="00707F"/>
                </a:solidFill>
                <a:latin typeface="Calibri"/>
                <a:ea typeface="Calibri"/>
                <a:cs typeface="Calibri"/>
                <a:sym typeface="Calibri"/>
              </a:rPr>
              <a:t>Fiche détaillée &gt; </a:t>
            </a:r>
            <a:r>
              <a:rPr lang="fr-FR" b="0" i="1" dirty="0">
                <a:solidFill>
                  <a:srgbClr val="00707F"/>
                </a:solidFill>
                <a:latin typeface="Calibri"/>
                <a:ea typeface="Calibri"/>
                <a:cs typeface="Calibri"/>
                <a:sym typeface="Calibri"/>
              </a:rPr>
              <a:t>General information</a:t>
            </a:r>
            <a:endParaRPr lang="fr-FR" dirty="0"/>
          </a:p>
        </p:txBody>
      </p:sp>
      <p:sp>
        <p:nvSpPr>
          <p:cNvPr id="4" name="Espace réservé du numéro de diapositive 3">
            <a:extLst>
              <a:ext uri="{FF2B5EF4-FFF2-40B4-BE49-F238E27FC236}">
                <a16:creationId xmlns:a16="http://schemas.microsoft.com/office/drawing/2014/main" id="{69617595-0F09-CB18-E5EB-2E6A2F6FDA63}"/>
              </a:ext>
            </a:extLst>
          </p:cNvPr>
          <p:cNvSpPr>
            <a:spLocks noGrp="1"/>
          </p:cNvSpPr>
          <p:nvPr>
            <p:ph type="sldNum" sz="quarter" idx="12"/>
          </p:nvPr>
        </p:nvSpPr>
        <p:spPr/>
        <p:txBody>
          <a:bodyPr/>
          <a:lstStyle/>
          <a:p>
            <a:fld id="{19329706-12B3-8F4C-9CA9-063F8C6A2AC6}" type="slidenum">
              <a:rPr lang="fr-FR" smtClean="0"/>
              <a:pPr/>
              <a:t>46</a:t>
            </a:fld>
            <a:endParaRPr lang="fr-FR"/>
          </a:p>
        </p:txBody>
      </p:sp>
      <p:sp>
        <p:nvSpPr>
          <p:cNvPr id="9" name="Google Shape;605;p27">
            <a:extLst>
              <a:ext uri="{FF2B5EF4-FFF2-40B4-BE49-F238E27FC236}">
                <a16:creationId xmlns:a16="http://schemas.microsoft.com/office/drawing/2014/main" id="{4A3EB1F2-99D9-BAA5-51D8-B5A7699CEA98}"/>
              </a:ext>
            </a:extLst>
          </p:cNvPr>
          <p:cNvSpPr txBox="1"/>
          <p:nvPr/>
        </p:nvSpPr>
        <p:spPr>
          <a:xfrm>
            <a:off x="512500" y="5188738"/>
            <a:ext cx="822510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dirty="0">
                <a:solidFill>
                  <a:schemeClr val="dk1"/>
                </a:solidFill>
                <a:latin typeface="Calibri"/>
                <a:ea typeface="Calibri"/>
                <a:cs typeface="Calibri"/>
                <a:sym typeface="Calibri"/>
              </a:rPr>
              <a:t>Trois</a:t>
            </a:r>
            <a:r>
              <a:rPr lang="fr-FR" sz="1800" b="0" i="0" u="none" strike="noStrike" cap="none" dirty="0">
                <a:solidFill>
                  <a:schemeClr val="dk1"/>
                </a:solidFill>
                <a:latin typeface="Calibri"/>
                <a:ea typeface="Calibri"/>
                <a:cs typeface="Calibri"/>
                <a:sym typeface="Calibri"/>
              </a:rPr>
              <a:t> informations importantes :</a:t>
            </a:r>
          </a:p>
          <a:p>
            <a:pPr marL="285750" marR="0" lvl="0" indent="-285750" algn="l" rtl="0">
              <a:lnSpc>
                <a:spcPct val="100000"/>
              </a:lnSpc>
              <a:spcBef>
                <a:spcPts val="0"/>
              </a:spcBef>
              <a:spcAft>
                <a:spcPts val="0"/>
              </a:spcAft>
              <a:buClr>
                <a:srgbClr val="00707F"/>
              </a:buClr>
              <a:buSzPts val="1800"/>
              <a:buFont typeface="Wingdings" panose="05000000000000000000" pitchFamily="2" charset="2"/>
              <a:buChar char="Ø"/>
            </a:pPr>
            <a:r>
              <a:rPr lang="fr-FR" sz="1800" b="0" i="1" u="none" strike="noStrike" cap="none" dirty="0" err="1">
                <a:solidFill>
                  <a:schemeClr val="dk1"/>
                </a:solidFill>
                <a:latin typeface="Calibri"/>
                <a:ea typeface="Calibri"/>
                <a:cs typeface="Calibri"/>
                <a:sym typeface="Calibri"/>
              </a:rPr>
              <a:t>Status</a:t>
            </a:r>
            <a:r>
              <a:rPr lang="fr-FR" sz="1800" b="0" i="1" u="none" strike="noStrike" cap="none" dirty="0">
                <a:solidFill>
                  <a:schemeClr val="dk1"/>
                </a:solidFill>
                <a:latin typeface="Calibri"/>
                <a:ea typeface="Calibri"/>
                <a:cs typeface="Calibri"/>
                <a:sym typeface="Calibri"/>
              </a:rPr>
              <a:t> date </a:t>
            </a:r>
            <a:r>
              <a:rPr lang="fr-FR" sz="1800" b="0" u="none" strike="noStrike" cap="none" dirty="0">
                <a:solidFill>
                  <a:schemeClr val="dk1"/>
                </a:solidFill>
                <a:latin typeface="Calibri"/>
                <a:ea typeface="Calibri"/>
                <a:cs typeface="Calibri"/>
                <a:sym typeface="Calibri"/>
              </a:rPr>
              <a:t>: date de la dernière synchronisation</a:t>
            </a:r>
            <a:endParaRPr sz="1800" b="0" i="1"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1" u="none" strike="noStrike" cap="none" dirty="0">
                <a:solidFill>
                  <a:schemeClr val="dk1"/>
                </a:solidFill>
                <a:latin typeface="Calibri"/>
                <a:ea typeface="Calibri"/>
                <a:cs typeface="Calibri"/>
                <a:sym typeface="Calibri"/>
              </a:rPr>
              <a:t>Expiration date </a:t>
            </a:r>
            <a:r>
              <a:rPr lang="fr-FR" sz="1800" b="0" i="0" u="none" strike="noStrike" cap="none" dirty="0">
                <a:solidFill>
                  <a:schemeClr val="dk1"/>
                </a:solidFill>
                <a:latin typeface="Calibri"/>
                <a:ea typeface="Calibri"/>
                <a:cs typeface="Calibri"/>
                <a:sym typeface="Calibri"/>
              </a:rPr>
              <a:t>: date à laquelle le compte lecteur expire </a:t>
            </a:r>
            <a:endParaRPr sz="1800" b="0" i="0"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1" u="none" strike="noStrike" cap="none" dirty="0">
                <a:solidFill>
                  <a:schemeClr val="dk1"/>
                </a:solidFill>
                <a:latin typeface="Calibri"/>
                <a:ea typeface="Calibri"/>
                <a:cs typeface="Calibri"/>
                <a:sym typeface="Calibri"/>
              </a:rPr>
              <a:t>Purge date </a:t>
            </a:r>
            <a:r>
              <a:rPr lang="fr-FR" sz="1800" b="0" i="0" u="none" strike="noStrike" cap="none" dirty="0">
                <a:solidFill>
                  <a:schemeClr val="dk1"/>
                </a:solidFill>
                <a:latin typeface="Calibri"/>
                <a:ea typeface="Calibri"/>
                <a:cs typeface="Calibri"/>
                <a:sym typeface="Calibri"/>
              </a:rPr>
              <a:t>: date à laquelle le compte lecteur peut être effacé du système</a:t>
            </a:r>
            <a:endParaRPr sz="1800" b="0" i="0" u="none" strike="noStrike" cap="none" dirty="0">
              <a:solidFill>
                <a:schemeClr val="dk1"/>
              </a:solidFill>
              <a:latin typeface="Calibri"/>
              <a:ea typeface="Calibri"/>
              <a:cs typeface="Calibri"/>
              <a:sym typeface="Calibri"/>
            </a:endParaRPr>
          </a:p>
        </p:txBody>
      </p:sp>
      <p:pic>
        <p:nvPicPr>
          <p:cNvPr id="5" name="Image 4">
            <a:extLst>
              <a:ext uri="{FF2B5EF4-FFF2-40B4-BE49-F238E27FC236}">
                <a16:creationId xmlns:a16="http://schemas.microsoft.com/office/drawing/2014/main" id="{AF32B6E3-3890-C557-0A83-10707B62C2F3}"/>
              </a:ext>
            </a:extLst>
          </p:cNvPr>
          <p:cNvPicPr>
            <a:picLocks noChangeAspect="1"/>
          </p:cNvPicPr>
          <p:nvPr/>
        </p:nvPicPr>
        <p:blipFill>
          <a:blip r:embed="rId2"/>
          <a:stretch>
            <a:fillRect/>
          </a:stretch>
        </p:blipFill>
        <p:spPr>
          <a:xfrm>
            <a:off x="2894912" y="934562"/>
            <a:ext cx="6402175" cy="4094275"/>
          </a:xfrm>
          <a:prstGeom prst="rect">
            <a:avLst/>
          </a:prstGeom>
          <a:ln>
            <a:solidFill>
              <a:schemeClr val="tx1"/>
            </a:solidFill>
          </a:ln>
        </p:spPr>
      </p:pic>
      <p:sp>
        <p:nvSpPr>
          <p:cNvPr id="3" name="Google Shape;629;p29">
            <a:extLst>
              <a:ext uri="{FF2B5EF4-FFF2-40B4-BE49-F238E27FC236}">
                <a16:creationId xmlns:a16="http://schemas.microsoft.com/office/drawing/2014/main" id="{A8EA7B38-9503-00CE-1424-8E9ADB7216C3}"/>
              </a:ext>
            </a:extLst>
          </p:cNvPr>
          <p:cNvSpPr/>
          <p:nvPr/>
        </p:nvSpPr>
        <p:spPr>
          <a:xfrm rot="10800000" flipH="1">
            <a:off x="2875175" y="1228724"/>
            <a:ext cx="1006764" cy="339604"/>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928830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20A61-6D36-CCDE-96A7-225C16D7FF2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8C84043-61AF-8E38-5B5C-A0928B8DA510}"/>
              </a:ext>
            </a:extLst>
          </p:cNvPr>
          <p:cNvSpPr>
            <a:spLocks noGrp="1"/>
          </p:cNvSpPr>
          <p:nvPr>
            <p:ph type="title"/>
          </p:nvPr>
        </p:nvSpPr>
        <p:spPr/>
        <p:txBody>
          <a:bodyPr/>
          <a:lstStyle/>
          <a:p>
            <a:r>
              <a:rPr lang="fr-FR" b="0" i="0" dirty="0">
                <a:solidFill>
                  <a:srgbClr val="00707F"/>
                </a:solidFill>
                <a:latin typeface="Calibri"/>
                <a:ea typeface="Calibri"/>
                <a:cs typeface="Calibri"/>
                <a:sym typeface="Calibri"/>
              </a:rPr>
              <a:t>Fiche détaillée &gt; </a:t>
            </a:r>
            <a:r>
              <a:rPr lang="fr-FR" b="0" i="1" dirty="0">
                <a:solidFill>
                  <a:srgbClr val="00707F"/>
                </a:solidFill>
                <a:latin typeface="Calibri"/>
                <a:ea typeface="Calibri"/>
                <a:cs typeface="Calibri"/>
                <a:sym typeface="Calibri"/>
              </a:rPr>
              <a:t>User </a:t>
            </a:r>
            <a:r>
              <a:rPr lang="fr-FR" b="0" i="1" dirty="0" err="1">
                <a:solidFill>
                  <a:srgbClr val="00707F"/>
                </a:solidFill>
                <a:latin typeface="Calibri"/>
                <a:ea typeface="Calibri"/>
                <a:cs typeface="Calibri"/>
                <a:sym typeface="Calibri"/>
              </a:rPr>
              <a:t>roles</a:t>
            </a:r>
            <a:endParaRPr lang="fr-FR" dirty="0"/>
          </a:p>
        </p:txBody>
      </p:sp>
      <p:sp>
        <p:nvSpPr>
          <p:cNvPr id="7" name="Espace réservé du contenu 6">
            <a:extLst>
              <a:ext uri="{FF2B5EF4-FFF2-40B4-BE49-F238E27FC236}">
                <a16:creationId xmlns:a16="http://schemas.microsoft.com/office/drawing/2014/main" id="{97D776E1-C399-B030-C0AC-F7A7289D30BC}"/>
              </a:ext>
            </a:extLst>
          </p:cNvPr>
          <p:cNvSpPr>
            <a:spLocks noGrp="1"/>
          </p:cNvSpPr>
          <p:nvPr>
            <p:ph idx="1"/>
          </p:nvPr>
        </p:nvSpPr>
        <p:spPr/>
        <p:txBody>
          <a:bodyPr/>
          <a:lstStyle/>
          <a:p>
            <a:endParaRPr lang="fr-FR" dirty="0">
              <a:solidFill>
                <a:schemeClr val="dk1"/>
              </a:solidFill>
              <a:ea typeface="Calibri"/>
              <a:sym typeface="Calibri"/>
            </a:endParaRPr>
          </a:p>
          <a:p>
            <a:endParaRPr lang="fr-FR" dirty="0">
              <a:solidFill>
                <a:schemeClr val="dk1"/>
              </a:solidFill>
              <a:ea typeface="Calibri"/>
              <a:sym typeface="Calibri"/>
            </a:endParaRPr>
          </a:p>
          <a:p>
            <a:endParaRPr lang="fr-FR" dirty="0">
              <a:solidFill>
                <a:schemeClr val="dk1"/>
              </a:solidFill>
              <a:ea typeface="Calibri"/>
              <a:sym typeface="Calibri"/>
            </a:endParaRPr>
          </a:p>
          <a:p>
            <a:endParaRPr lang="fr-FR" dirty="0">
              <a:solidFill>
                <a:schemeClr val="dk1"/>
              </a:solidFill>
              <a:ea typeface="Calibri"/>
              <a:sym typeface="Calibri"/>
            </a:endParaRPr>
          </a:p>
          <a:p>
            <a:endParaRPr lang="fr-FR" dirty="0">
              <a:solidFill>
                <a:schemeClr val="dk1"/>
              </a:solidFill>
              <a:ea typeface="Calibri"/>
              <a:sym typeface="Calibri"/>
            </a:endParaRPr>
          </a:p>
          <a:p>
            <a:endParaRPr lang="fr-FR" dirty="0">
              <a:solidFill>
                <a:schemeClr val="dk1"/>
              </a:solidFill>
              <a:ea typeface="Calibri"/>
              <a:sym typeface="Calibri"/>
            </a:endParaRPr>
          </a:p>
          <a:p>
            <a:endParaRPr lang="fr-FR" dirty="0">
              <a:solidFill>
                <a:schemeClr val="dk1"/>
              </a:solidFill>
              <a:ea typeface="Calibri"/>
              <a:sym typeface="Calibri"/>
            </a:endParaRPr>
          </a:p>
          <a:p>
            <a:endParaRPr lang="fr-FR" dirty="0">
              <a:solidFill>
                <a:schemeClr val="dk1"/>
              </a:solidFill>
              <a:ea typeface="Calibri"/>
              <a:sym typeface="Calibri"/>
            </a:endParaRPr>
          </a:p>
          <a:p>
            <a:pPr marL="0" indent="0">
              <a:buNone/>
            </a:pPr>
            <a:endParaRPr lang="fr-FR" dirty="0">
              <a:solidFill>
                <a:schemeClr val="dk1"/>
              </a:solidFill>
              <a:ea typeface="Calibri"/>
              <a:sym typeface="Calibri"/>
            </a:endParaRPr>
          </a:p>
          <a:p>
            <a:pPr marL="0" indent="0">
              <a:buNone/>
            </a:pPr>
            <a:r>
              <a:rPr lang="fr-FR" dirty="0">
                <a:solidFill>
                  <a:schemeClr val="dk1"/>
                </a:solidFill>
                <a:ea typeface="Calibri"/>
                <a:sym typeface="Calibri"/>
              </a:rPr>
              <a:t>Uniquement pour visualisation. Tous les lecteurs ont au moins le rôle </a:t>
            </a:r>
            <a:r>
              <a:rPr lang="fr-FR" i="1" dirty="0">
                <a:solidFill>
                  <a:schemeClr val="dk1"/>
                </a:solidFill>
                <a:ea typeface="Calibri"/>
                <a:sym typeface="Calibri"/>
              </a:rPr>
              <a:t>Patron.</a:t>
            </a:r>
            <a:endParaRPr lang="fr-FR" dirty="0"/>
          </a:p>
        </p:txBody>
      </p:sp>
      <p:sp>
        <p:nvSpPr>
          <p:cNvPr id="4" name="Espace réservé du numéro de diapositive 3">
            <a:extLst>
              <a:ext uri="{FF2B5EF4-FFF2-40B4-BE49-F238E27FC236}">
                <a16:creationId xmlns:a16="http://schemas.microsoft.com/office/drawing/2014/main" id="{7458D4A6-2688-9F30-D11E-F22CD81EF053}"/>
              </a:ext>
            </a:extLst>
          </p:cNvPr>
          <p:cNvSpPr>
            <a:spLocks noGrp="1"/>
          </p:cNvSpPr>
          <p:nvPr>
            <p:ph type="sldNum" sz="quarter" idx="12"/>
          </p:nvPr>
        </p:nvSpPr>
        <p:spPr/>
        <p:txBody>
          <a:bodyPr/>
          <a:lstStyle/>
          <a:p>
            <a:fld id="{19329706-12B3-8F4C-9CA9-063F8C6A2AC6}" type="slidenum">
              <a:rPr lang="fr-FR" smtClean="0"/>
              <a:pPr/>
              <a:t>47</a:t>
            </a:fld>
            <a:endParaRPr lang="fr-FR"/>
          </a:p>
        </p:txBody>
      </p:sp>
      <p:pic>
        <p:nvPicPr>
          <p:cNvPr id="3" name="Image 2">
            <a:extLst>
              <a:ext uri="{FF2B5EF4-FFF2-40B4-BE49-F238E27FC236}">
                <a16:creationId xmlns:a16="http://schemas.microsoft.com/office/drawing/2014/main" id="{6FF5E579-AF6E-7F8D-B0A1-B7B4C21C7B64}"/>
              </a:ext>
            </a:extLst>
          </p:cNvPr>
          <p:cNvPicPr>
            <a:picLocks noChangeAspect="1"/>
          </p:cNvPicPr>
          <p:nvPr/>
        </p:nvPicPr>
        <p:blipFill>
          <a:blip r:embed="rId2"/>
          <a:stretch>
            <a:fillRect/>
          </a:stretch>
        </p:blipFill>
        <p:spPr>
          <a:xfrm>
            <a:off x="1699364" y="1762866"/>
            <a:ext cx="8793271" cy="2129087"/>
          </a:xfrm>
          <a:prstGeom prst="rect">
            <a:avLst/>
          </a:prstGeom>
          <a:ln w="9525">
            <a:solidFill>
              <a:schemeClr val="tx1"/>
            </a:solidFill>
          </a:ln>
        </p:spPr>
      </p:pic>
    </p:spTree>
    <p:extLst>
      <p:ext uri="{BB962C8B-B14F-4D97-AF65-F5344CB8AC3E}">
        <p14:creationId xmlns:p14="http://schemas.microsoft.com/office/powerpoint/2010/main" val="16841094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A55FC-EDF5-2A43-17B6-797C8F11F13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C7B238F-FD8D-4436-FE87-A1D1E294DD07}"/>
              </a:ext>
            </a:extLst>
          </p:cNvPr>
          <p:cNvSpPr>
            <a:spLocks noGrp="1"/>
          </p:cNvSpPr>
          <p:nvPr>
            <p:ph type="title"/>
          </p:nvPr>
        </p:nvSpPr>
        <p:spPr/>
        <p:txBody>
          <a:bodyPr/>
          <a:lstStyle/>
          <a:p>
            <a:r>
              <a:rPr lang="fr-FR" b="0" i="0" dirty="0">
                <a:solidFill>
                  <a:srgbClr val="00707F"/>
                </a:solidFill>
                <a:latin typeface="Calibri"/>
                <a:ea typeface="Calibri"/>
                <a:cs typeface="Calibri"/>
                <a:sym typeface="Calibri"/>
              </a:rPr>
              <a:t>Fiche détaillée &gt; </a:t>
            </a:r>
            <a:r>
              <a:rPr lang="fr-FR" b="0" i="1" dirty="0">
                <a:solidFill>
                  <a:srgbClr val="00707F"/>
                </a:solidFill>
                <a:latin typeface="Calibri"/>
                <a:ea typeface="Calibri"/>
                <a:cs typeface="Calibri"/>
                <a:sym typeface="Calibri"/>
              </a:rPr>
              <a:t>Contact information</a:t>
            </a:r>
            <a:endParaRPr lang="fr-FR" dirty="0"/>
          </a:p>
        </p:txBody>
      </p:sp>
      <p:sp>
        <p:nvSpPr>
          <p:cNvPr id="3" name="Espace réservé du contenu 2">
            <a:extLst>
              <a:ext uri="{FF2B5EF4-FFF2-40B4-BE49-F238E27FC236}">
                <a16:creationId xmlns:a16="http://schemas.microsoft.com/office/drawing/2014/main" id="{B1BB57A6-74CD-2573-1C07-7DF5A5C454C2}"/>
              </a:ext>
            </a:extLst>
          </p:cNvPr>
          <p:cNvSpPr>
            <a:spLocks noGrp="1"/>
          </p:cNvSpPr>
          <p:nvPr>
            <p:ph idx="1"/>
          </p:nvPr>
        </p:nvSpPr>
        <p:spPr/>
        <p:txBody>
          <a:bodyPr/>
          <a:lstStyle/>
          <a:p>
            <a:r>
              <a:rPr lang="fr-FR" dirty="0">
                <a:solidFill>
                  <a:schemeClr val="dk1"/>
                </a:solidFill>
                <a:ea typeface="Calibri"/>
                <a:sym typeface="Calibri"/>
              </a:rPr>
              <a:t>Adresse(s), numéro(s) de téléphone et adresse(s) mail</a:t>
            </a:r>
          </a:p>
          <a:p>
            <a:endParaRPr lang="fr-FR" dirty="0"/>
          </a:p>
        </p:txBody>
      </p:sp>
      <p:sp>
        <p:nvSpPr>
          <p:cNvPr id="4" name="Espace réservé du numéro de diapositive 3">
            <a:extLst>
              <a:ext uri="{FF2B5EF4-FFF2-40B4-BE49-F238E27FC236}">
                <a16:creationId xmlns:a16="http://schemas.microsoft.com/office/drawing/2014/main" id="{FA3DB37F-4664-6B2B-E5F8-A04F16531152}"/>
              </a:ext>
            </a:extLst>
          </p:cNvPr>
          <p:cNvSpPr>
            <a:spLocks noGrp="1"/>
          </p:cNvSpPr>
          <p:nvPr>
            <p:ph type="sldNum" sz="quarter" idx="12"/>
          </p:nvPr>
        </p:nvSpPr>
        <p:spPr/>
        <p:txBody>
          <a:bodyPr/>
          <a:lstStyle/>
          <a:p>
            <a:fld id="{19329706-12B3-8F4C-9CA9-063F8C6A2AC6}" type="slidenum">
              <a:rPr lang="fr-FR" smtClean="0"/>
              <a:pPr/>
              <a:t>48</a:t>
            </a:fld>
            <a:endParaRPr lang="fr-FR"/>
          </a:p>
        </p:txBody>
      </p:sp>
      <p:sp>
        <p:nvSpPr>
          <p:cNvPr id="5" name="Google Shape;617;p28">
            <a:extLst>
              <a:ext uri="{FF2B5EF4-FFF2-40B4-BE49-F238E27FC236}">
                <a16:creationId xmlns:a16="http://schemas.microsoft.com/office/drawing/2014/main" id="{D5641F88-EDFC-5B1F-36C7-80C0A4FFCF95}"/>
              </a:ext>
            </a:extLst>
          </p:cNvPr>
          <p:cNvSpPr txBox="1"/>
          <p:nvPr/>
        </p:nvSpPr>
        <p:spPr>
          <a:xfrm>
            <a:off x="2676726" y="5523367"/>
            <a:ext cx="6838546" cy="400069"/>
          </a:xfrm>
          <a:prstGeom prst="rect">
            <a:avLst/>
          </a:prstGeom>
          <a:noFill/>
          <a:ln>
            <a:noFill/>
          </a:ln>
        </p:spPr>
        <p:txBody>
          <a:bodyPr spcFirstLastPara="1" wrap="square" lIns="91425" tIns="45700" rIns="91425" bIns="45700" anchor="t" anchorCtr="0">
            <a:spAutoFit/>
          </a:bodyPr>
          <a:lstStyle/>
          <a:p>
            <a:pPr marL="457200" lvl="0">
              <a:buClr>
                <a:schemeClr val="dk1"/>
              </a:buClr>
              <a:buSzPts val="1800"/>
            </a:pPr>
            <a:r>
              <a:rPr lang="fr-FR" sz="2000" dirty="0">
                <a:solidFill>
                  <a:srgbClr val="C00000"/>
                </a:solidFill>
                <a:ea typeface="Calibri"/>
                <a:cs typeface="Calibri"/>
                <a:sym typeface="Calibri"/>
              </a:rPr>
              <a:t>Ces informations sont strictement à usage professionnel</a:t>
            </a:r>
          </a:p>
        </p:txBody>
      </p:sp>
      <p:pic>
        <p:nvPicPr>
          <p:cNvPr id="7" name="Google Shape;630;p29">
            <a:extLst>
              <a:ext uri="{FF2B5EF4-FFF2-40B4-BE49-F238E27FC236}">
                <a16:creationId xmlns:a16="http://schemas.microsoft.com/office/drawing/2014/main" id="{9909F036-FA54-D9FE-E26B-1D83B3EB8D78}"/>
              </a:ext>
            </a:extLst>
          </p:cNvPr>
          <p:cNvPicPr preferRelativeResize="0"/>
          <p:nvPr/>
        </p:nvPicPr>
        <p:blipFill rotWithShape="1">
          <a:blip r:embed="rId2">
            <a:alphaModFix/>
          </a:blip>
          <a:srcRect/>
          <a:stretch/>
        </p:blipFill>
        <p:spPr>
          <a:xfrm>
            <a:off x="2676726" y="5484143"/>
            <a:ext cx="466970" cy="449725"/>
          </a:xfrm>
          <a:prstGeom prst="rect">
            <a:avLst/>
          </a:prstGeom>
          <a:noFill/>
          <a:ln>
            <a:noFill/>
          </a:ln>
        </p:spPr>
      </p:pic>
      <p:pic>
        <p:nvPicPr>
          <p:cNvPr id="8" name="Image 7">
            <a:extLst>
              <a:ext uri="{FF2B5EF4-FFF2-40B4-BE49-F238E27FC236}">
                <a16:creationId xmlns:a16="http://schemas.microsoft.com/office/drawing/2014/main" id="{6678D53E-399D-B066-7AB4-A9784FC7DB8B}"/>
              </a:ext>
            </a:extLst>
          </p:cNvPr>
          <p:cNvPicPr>
            <a:picLocks noChangeAspect="1"/>
          </p:cNvPicPr>
          <p:nvPr/>
        </p:nvPicPr>
        <p:blipFill>
          <a:blip r:embed="rId3"/>
          <a:stretch>
            <a:fillRect/>
          </a:stretch>
        </p:blipFill>
        <p:spPr>
          <a:xfrm>
            <a:off x="3498173" y="1666276"/>
            <a:ext cx="5195653" cy="3525448"/>
          </a:xfrm>
          <a:prstGeom prst="rect">
            <a:avLst/>
          </a:prstGeom>
          <a:ln>
            <a:solidFill>
              <a:schemeClr val="tx1"/>
            </a:solidFill>
          </a:ln>
        </p:spPr>
      </p:pic>
      <p:sp>
        <p:nvSpPr>
          <p:cNvPr id="6" name="Google Shape;629;p29">
            <a:extLst>
              <a:ext uri="{FF2B5EF4-FFF2-40B4-BE49-F238E27FC236}">
                <a16:creationId xmlns:a16="http://schemas.microsoft.com/office/drawing/2014/main" id="{80C46E3E-E659-1527-68F3-4C34B3283B9D}"/>
              </a:ext>
            </a:extLst>
          </p:cNvPr>
          <p:cNvSpPr/>
          <p:nvPr/>
        </p:nvSpPr>
        <p:spPr>
          <a:xfrm rot="10800000" flipH="1">
            <a:off x="4124324" y="1876424"/>
            <a:ext cx="891089" cy="339604"/>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3285720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02747-0925-5BFF-50CE-48C25160E9A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2BC3360-4B4E-D888-5C9D-D6DC7985A16C}"/>
              </a:ext>
            </a:extLst>
          </p:cNvPr>
          <p:cNvSpPr>
            <a:spLocks noGrp="1"/>
          </p:cNvSpPr>
          <p:nvPr>
            <p:ph type="title"/>
          </p:nvPr>
        </p:nvSpPr>
        <p:spPr/>
        <p:txBody>
          <a:bodyPr/>
          <a:lstStyle/>
          <a:p>
            <a:r>
              <a:rPr lang="fr-FR" b="0" i="0" dirty="0">
                <a:solidFill>
                  <a:srgbClr val="00707F"/>
                </a:solidFill>
                <a:latin typeface="Calibri"/>
                <a:ea typeface="Calibri"/>
                <a:cs typeface="Calibri"/>
                <a:sym typeface="Calibri"/>
              </a:rPr>
              <a:t>Fiche détaillée &gt; </a:t>
            </a:r>
            <a:r>
              <a:rPr lang="fr-FR" i="1" dirty="0" err="1">
                <a:ea typeface="Calibri"/>
                <a:sym typeface="Calibri"/>
              </a:rPr>
              <a:t>Identifiers</a:t>
            </a:r>
            <a:endParaRPr lang="fr-FR" dirty="0"/>
          </a:p>
        </p:txBody>
      </p:sp>
      <p:sp>
        <p:nvSpPr>
          <p:cNvPr id="3" name="Espace réservé du contenu 2">
            <a:extLst>
              <a:ext uri="{FF2B5EF4-FFF2-40B4-BE49-F238E27FC236}">
                <a16:creationId xmlns:a16="http://schemas.microsoft.com/office/drawing/2014/main" id="{6D35B5A7-3483-9664-C43F-35B90BB667F9}"/>
              </a:ext>
            </a:extLst>
          </p:cNvPr>
          <p:cNvSpPr>
            <a:spLocks noGrp="1"/>
          </p:cNvSpPr>
          <p:nvPr>
            <p:ph idx="1"/>
          </p:nvPr>
        </p:nvSpPr>
        <p:spPr/>
        <p:txBody>
          <a:bodyPr/>
          <a:lstStyle/>
          <a:p>
            <a:r>
              <a:rPr lang="fr-FR" dirty="0">
                <a:solidFill>
                  <a:schemeClr val="dk1"/>
                </a:solidFill>
                <a:ea typeface="Calibri"/>
                <a:sym typeface="Calibri"/>
              </a:rPr>
              <a:t>Identifiants internes, utiles seulement pour les administrateurs</a:t>
            </a:r>
          </a:p>
          <a:p>
            <a:endParaRPr lang="fr-FR" dirty="0"/>
          </a:p>
        </p:txBody>
      </p:sp>
      <p:sp>
        <p:nvSpPr>
          <p:cNvPr id="4" name="Espace réservé du numéro de diapositive 3">
            <a:extLst>
              <a:ext uri="{FF2B5EF4-FFF2-40B4-BE49-F238E27FC236}">
                <a16:creationId xmlns:a16="http://schemas.microsoft.com/office/drawing/2014/main" id="{6403175F-5451-5B0F-4902-B0C23E8D68D8}"/>
              </a:ext>
            </a:extLst>
          </p:cNvPr>
          <p:cNvSpPr>
            <a:spLocks noGrp="1"/>
          </p:cNvSpPr>
          <p:nvPr>
            <p:ph type="sldNum" sz="quarter" idx="12"/>
          </p:nvPr>
        </p:nvSpPr>
        <p:spPr/>
        <p:txBody>
          <a:bodyPr/>
          <a:lstStyle/>
          <a:p>
            <a:fld id="{19329706-12B3-8F4C-9CA9-063F8C6A2AC6}" type="slidenum">
              <a:rPr lang="fr-FR" smtClean="0"/>
              <a:pPr/>
              <a:t>49</a:t>
            </a:fld>
            <a:endParaRPr lang="fr-FR"/>
          </a:p>
        </p:txBody>
      </p:sp>
      <p:pic>
        <p:nvPicPr>
          <p:cNvPr id="5" name="Image 4">
            <a:extLst>
              <a:ext uri="{FF2B5EF4-FFF2-40B4-BE49-F238E27FC236}">
                <a16:creationId xmlns:a16="http://schemas.microsoft.com/office/drawing/2014/main" id="{06E65607-06F8-F9DD-A13C-F42FBC4CFD88}"/>
              </a:ext>
            </a:extLst>
          </p:cNvPr>
          <p:cNvPicPr>
            <a:picLocks noChangeAspect="1"/>
          </p:cNvPicPr>
          <p:nvPr/>
        </p:nvPicPr>
        <p:blipFill>
          <a:blip r:embed="rId2"/>
          <a:stretch>
            <a:fillRect/>
          </a:stretch>
        </p:blipFill>
        <p:spPr>
          <a:xfrm>
            <a:off x="1587936" y="1833479"/>
            <a:ext cx="9016123" cy="2251922"/>
          </a:xfrm>
          <a:prstGeom prst="rect">
            <a:avLst/>
          </a:prstGeom>
          <a:ln>
            <a:solidFill>
              <a:schemeClr val="tx1"/>
            </a:solidFill>
          </a:ln>
        </p:spPr>
      </p:pic>
      <p:sp>
        <p:nvSpPr>
          <p:cNvPr id="6" name="Google Shape;629;p29">
            <a:extLst>
              <a:ext uri="{FF2B5EF4-FFF2-40B4-BE49-F238E27FC236}">
                <a16:creationId xmlns:a16="http://schemas.microsoft.com/office/drawing/2014/main" id="{33AB2E4C-B373-F15F-A17C-AC5AAC185929}"/>
              </a:ext>
            </a:extLst>
          </p:cNvPr>
          <p:cNvSpPr/>
          <p:nvPr/>
        </p:nvSpPr>
        <p:spPr>
          <a:xfrm rot="10800000" flipH="1">
            <a:off x="4019549" y="2228849"/>
            <a:ext cx="891089" cy="504825"/>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792022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45F387-73BC-ED5D-F8A0-A59950DC252B}"/>
              </a:ext>
            </a:extLst>
          </p:cNvPr>
          <p:cNvSpPr>
            <a:spLocks noGrp="1"/>
          </p:cNvSpPr>
          <p:nvPr>
            <p:ph type="title"/>
          </p:nvPr>
        </p:nvSpPr>
        <p:spPr/>
        <p:txBody>
          <a:bodyPr/>
          <a:lstStyle/>
          <a:p>
            <a:r>
              <a:rPr lang="fr-FR" sz="3600" b="0">
                <a:ea typeface="Calibri"/>
                <a:sym typeface="Calibri"/>
              </a:rPr>
              <a:t>Menus</a:t>
            </a:r>
            <a:endParaRPr lang="fr-FR"/>
          </a:p>
        </p:txBody>
      </p:sp>
      <p:sp>
        <p:nvSpPr>
          <p:cNvPr id="3" name="Espace réservé du contenu 2">
            <a:extLst>
              <a:ext uri="{FF2B5EF4-FFF2-40B4-BE49-F238E27FC236}">
                <a16:creationId xmlns:a16="http://schemas.microsoft.com/office/drawing/2014/main" id="{D9B32DCA-1FBA-4626-52CC-DDB7CDDFF7C1}"/>
              </a:ext>
            </a:extLst>
          </p:cNvPr>
          <p:cNvSpPr>
            <a:spLocks noGrp="1"/>
          </p:cNvSpPr>
          <p:nvPr>
            <p:ph idx="1"/>
          </p:nvPr>
        </p:nvSpPr>
        <p:spPr/>
        <p:txBody>
          <a:bodyPr>
            <a:normAutofit/>
          </a:bodyPr>
          <a:lstStyle/>
          <a:p>
            <a:r>
              <a:rPr lang="fr-FR" sz="2000" dirty="0">
                <a:solidFill>
                  <a:schemeClr val="dk1"/>
                </a:solidFill>
                <a:ea typeface="Calibri"/>
                <a:sym typeface="Calibri"/>
              </a:rPr>
              <a:t>Différents menus dans la barre de gauche vous donnent accès à toutes les options auxquelles vous avez droit</a:t>
            </a:r>
          </a:p>
          <a:p>
            <a:endParaRPr lang="fr-FR" dirty="0">
              <a:solidFill>
                <a:schemeClr val="dk1"/>
              </a:solidFill>
              <a:latin typeface="Calibri"/>
              <a:ea typeface="Calibri"/>
              <a:cs typeface="Calibri"/>
              <a:sym typeface="Calibri"/>
            </a:endParaRPr>
          </a:p>
          <a:p>
            <a:endParaRPr lang="fr-FR" sz="2000" dirty="0">
              <a:solidFill>
                <a:schemeClr val="dk1"/>
              </a:solidFill>
              <a:ea typeface="Calibri"/>
              <a:sym typeface="Calibri"/>
            </a:endParaRPr>
          </a:p>
          <a:p>
            <a:endParaRPr lang="fr-FR" dirty="0">
              <a:solidFill>
                <a:schemeClr val="dk1"/>
              </a:solidFill>
              <a:latin typeface="Calibri"/>
              <a:ea typeface="Calibri"/>
              <a:cs typeface="Calibri"/>
              <a:sym typeface="Calibri"/>
            </a:endParaRPr>
          </a:p>
          <a:p>
            <a:pPr marL="0" indent="0">
              <a:buNone/>
            </a:pPr>
            <a:endParaRPr lang="fr-FR" sz="2000" dirty="0">
              <a:solidFill>
                <a:schemeClr val="dk1"/>
              </a:solidFill>
              <a:ea typeface="Calibri"/>
              <a:sym typeface="Calibri"/>
            </a:endParaRPr>
          </a:p>
          <a:p>
            <a:pPr marL="0" indent="0">
              <a:buNone/>
            </a:pPr>
            <a:endParaRPr lang="fr-FR" dirty="0">
              <a:solidFill>
                <a:schemeClr val="dk1"/>
              </a:solidFill>
              <a:latin typeface="Calibri"/>
              <a:ea typeface="Calibri"/>
              <a:cs typeface="Calibri"/>
              <a:sym typeface="Calibri"/>
            </a:endParaRPr>
          </a:p>
          <a:p>
            <a:pPr marL="0" indent="0">
              <a:buNone/>
            </a:pPr>
            <a:endParaRPr lang="fr-FR" sz="2000" dirty="0">
              <a:solidFill>
                <a:schemeClr val="dk1"/>
              </a:solidFill>
              <a:ea typeface="Calibri"/>
              <a:sym typeface="Calibri"/>
            </a:endParaRPr>
          </a:p>
          <a:p>
            <a:pPr marL="0" indent="0">
              <a:buNone/>
            </a:pPr>
            <a:endParaRPr lang="fr-FR" dirty="0">
              <a:solidFill>
                <a:schemeClr val="dk1"/>
              </a:solidFill>
              <a:ea typeface="Calibri"/>
              <a:sym typeface="Calibri"/>
            </a:endParaRPr>
          </a:p>
          <a:p>
            <a:pPr marL="0" indent="0">
              <a:buNone/>
            </a:pPr>
            <a:endParaRPr lang="fr-FR" sz="2000" dirty="0">
              <a:solidFill>
                <a:schemeClr val="dk1"/>
              </a:solidFill>
              <a:ea typeface="Calibri"/>
              <a:sym typeface="Calibri"/>
            </a:endParaRPr>
          </a:p>
          <a:p>
            <a:pPr marL="0" indent="0">
              <a:buNone/>
            </a:pPr>
            <a:endParaRPr lang="fr-FR" dirty="0">
              <a:solidFill>
                <a:schemeClr val="dk1"/>
              </a:solidFill>
              <a:latin typeface="Calibri"/>
              <a:ea typeface="Calibri"/>
              <a:cs typeface="Calibri"/>
              <a:sym typeface="Calibri"/>
            </a:endParaRPr>
          </a:p>
          <a:p>
            <a:r>
              <a:rPr lang="fr-FR" sz="2000" dirty="0">
                <a:solidFill>
                  <a:schemeClr val="dk1"/>
                </a:solidFill>
                <a:ea typeface="Calibri"/>
                <a:sym typeface="Calibri"/>
              </a:rPr>
              <a:t>Le nombre de menus et les options dépendent des rôles qui vous </a:t>
            </a:r>
            <a:r>
              <a:rPr lang="fr-FR" sz="2000" dirty="0">
                <a:solidFill>
                  <a:schemeClr val="dk1"/>
                </a:solidFill>
                <a:ea typeface="Calibri"/>
                <a:sym typeface="Calibri"/>
                <a:extLst>
                  <a:ext uri="http://customooxmlschemas.google.com/">
                    <go:slidesCustomData xmlns=""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sont</a:t>
            </a:r>
            <a:r>
              <a:rPr lang="fr-FR" sz="2000" dirty="0">
                <a:solidFill>
                  <a:schemeClr val="dk1"/>
                </a:solidFill>
                <a:ea typeface="Calibri"/>
                <a:sym typeface="Calibri"/>
              </a:rPr>
              <a:t> attribués</a:t>
            </a:r>
            <a:endParaRPr lang="fr-FR" dirty="0">
              <a:solidFill>
                <a:schemeClr val="dk1"/>
              </a:solidFill>
              <a:latin typeface="Calibri"/>
              <a:ea typeface="Calibri"/>
              <a:cs typeface="Calibri"/>
              <a:sym typeface="Calibri"/>
            </a:endParaRPr>
          </a:p>
          <a:p>
            <a:endParaRPr lang="fr-FR" sz="2000" dirty="0">
              <a:solidFill>
                <a:schemeClr val="dk1"/>
              </a:solidFill>
              <a:ea typeface="Calibri"/>
              <a:sym typeface="Calibri"/>
            </a:endParaRPr>
          </a:p>
          <a:p>
            <a:endParaRPr lang="fr-FR" dirty="0"/>
          </a:p>
        </p:txBody>
      </p:sp>
      <p:sp>
        <p:nvSpPr>
          <p:cNvPr id="4" name="Espace réservé du numéro de diapositive 3">
            <a:extLst>
              <a:ext uri="{FF2B5EF4-FFF2-40B4-BE49-F238E27FC236}">
                <a16:creationId xmlns:a16="http://schemas.microsoft.com/office/drawing/2014/main" id="{695938D7-7060-48EE-466D-424BC972B6EA}"/>
              </a:ext>
            </a:extLst>
          </p:cNvPr>
          <p:cNvSpPr>
            <a:spLocks noGrp="1"/>
          </p:cNvSpPr>
          <p:nvPr>
            <p:ph type="sldNum" sz="quarter" idx="12"/>
          </p:nvPr>
        </p:nvSpPr>
        <p:spPr/>
        <p:txBody>
          <a:bodyPr/>
          <a:lstStyle/>
          <a:p>
            <a:fld id="{19329706-12B3-8F4C-9CA9-063F8C6A2AC6}" type="slidenum">
              <a:rPr lang="fr-FR" smtClean="0"/>
              <a:pPr/>
              <a:t>5</a:t>
            </a:fld>
            <a:endParaRPr lang="fr-FR"/>
          </a:p>
        </p:txBody>
      </p:sp>
      <p:pic>
        <p:nvPicPr>
          <p:cNvPr id="6" name="Image 5">
            <a:extLst>
              <a:ext uri="{FF2B5EF4-FFF2-40B4-BE49-F238E27FC236}">
                <a16:creationId xmlns:a16="http://schemas.microsoft.com/office/drawing/2014/main" id="{22707270-789F-734A-B38D-20F0DEBDED16}"/>
              </a:ext>
            </a:extLst>
          </p:cNvPr>
          <p:cNvPicPr>
            <a:picLocks noChangeAspect="1"/>
          </p:cNvPicPr>
          <p:nvPr/>
        </p:nvPicPr>
        <p:blipFill>
          <a:blip r:embed="rId2"/>
          <a:stretch>
            <a:fillRect/>
          </a:stretch>
        </p:blipFill>
        <p:spPr>
          <a:xfrm>
            <a:off x="3793770" y="1838550"/>
            <a:ext cx="4604459" cy="3116352"/>
          </a:xfrm>
          <a:prstGeom prst="rect">
            <a:avLst/>
          </a:prstGeom>
          <a:ln>
            <a:solidFill>
              <a:schemeClr val="tx1"/>
            </a:solidFill>
          </a:ln>
        </p:spPr>
      </p:pic>
      <p:sp>
        <p:nvSpPr>
          <p:cNvPr id="8" name="Rectangle : coins arrondis 7">
            <a:extLst>
              <a:ext uri="{FF2B5EF4-FFF2-40B4-BE49-F238E27FC236}">
                <a16:creationId xmlns:a16="http://schemas.microsoft.com/office/drawing/2014/main" id="{39F3C7AA-E3D1-FEEA-525D-6D09321BECF2}"/>
              </a:ext>
            </a:extLst>
          </p:cNvPr>
          <p:cNvSpPr/>
          <p:nvPr/>
        </p:nvSpPr>
        <p:spPr>
          <a:xfrm>
            <a:off x="3812773" y="3931416"/>
            <a:ext cx="680850" cy="446814"/>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532944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A0514-750A-EBE2-BBFD-626C8B31B30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96721E9-59C2-D0B7-206A-477866D044D7}"/>
              </a:ext>
            </a:extLst>
          </p:cNvPr>
          <p:cNvSpPr>
            <a:spLocks noGrp="1"/>
          </p:cNvSpPr>
          <p:nvPr>
            <p:ph type="title"/>
          </p:nvPr>
        </p:nvSpPr>
        <p:spPr/>
        <p:txBody>
          <a:bodyPr/>
          <a:lstStyle/>
          <a:p>
            <a:r>
              <a:rPr lang="fr-FR" b="0" i="0" dirty="0">
                <a:solidFill>
                  <a:srgbClr val="00707F"/>
                </a:solidFill>
                <a:latin typeface="Calibri"/>
                <a:ea typeface="Calibri"/>
                <a:cs typeface="Calibri"/>
                <a:sym typeface="Calibri"/>
              </a:rPr>
              <a:t>Fiche détaillée &gt; </a:t>
            </a:r>
            <a:r>
              <a:rPr lang="fr-FR" i="1" dirty="0">
                <a:ea typeface="Calibri"/>
                <a:sym typeface="Calibri"/>
              </a:rPr>
              <a:t>Notes</a:t>
            </a:r>
            <a:endParaRPr lang="fr-FR" dirty="0"/>
          </a:p>
        </p:txBody>
      </p:sp>
      <p:sp>
        <p:nvSpPr>
          <p:cNvPr id="4" name="Espace réservé du numéro de diapositive 3">
            <a:extLst>
              <a:ext uri="{FF2B5EF4-FFF2-40B4-BE49-F238E27FC236}">
                <a16:creationId xmlns:a16="http://schemas.microsoft.com/office/drawing/2014/main" id="{E91C32F2-2E5B-7377-B043-0BFD1AFED492}"/>
              </a:ext>
            </a:extLst>
          </p:cNvPr>
          <p:cNvSpPr>
            <a:spLocks noGrp="1"/>
          </p:cNvSpPr>
          <p:nvPr>
            <p:ph type="sldNum" sz="quarter" idx="12"/>
          </p:nvPr>
        </p:nvSpPr>
        <p:spPr/>
        <p:txBody>
          <a:bodyPr/>
          <a:lstStyle/>
          <a:p>
            <a:fld id="{19329706-12B3-8F4C-9CA9-063F8C6A2AC6}" type="slidenum">
              <a:rPr lang="fr-FR" smtClean="0"/>
              <a:pPr/>
              <a:t>50</a:t>
            </a:fld>
            <a:endParaRPr lang="fr-FR"/>
          </a:p>
        </p:txBody>
      </p:sp>
      <p:sp>
        <p:nvSpPr>
          <p:cNvPr id="5" name="Espace réservé du contenu 2">
            <a:extLst>
              <a:ext uri="{FF2B5EF4-FFF2-40B4-BE49-F238E27FC236}">
                <a16:creationId xmlns:a16="http://schemas.microsoft.com/office/drawing/2014/main" id="{B896CE1C-3D06-4F5C-7C18-406CCCE1BE16}"/>
              </a:ext>
            </a:extLst>
          </p:cNvPr>
          <p:cNvSpPr>
            <a:spLocks noGrp="1"/>
          </p:cNvSpPr>
          <p:nvPr>
            <p:ph idx="1"/>
          </p:nvPr>
        </p:nvSpPr>
        <p:spPr>
          <a:xfrm>
            <a:off x="609600" y="4231530"/>
            <a:ext cx="10972800" cy="621546"/>
          </a:xfrm>
        </p:spPr>
        <p:txBody>
          <a:bodyPr/>
          <a:lstStyle/>
          <a:p>
            <a:r>
              <a:rPr lang="fr-FR" dirty="0"/>
              <a:t>Accès plus direct via </a:t>
            </a:r>
            <a:r>
              <a:rPr lang="fr-FR" i="1" dirty="0"/>
              <a:t>Manage notes </a:t>
            </a:r>
            <a:r>
              <a:rPr lang="fr-FR" dirty="0"/>
              <a:t>sur la page d’accueil de l’usager</a:t>
            </a:r>
          </a:p>
        </p:txBody>
      </p:sp>
      <p:pic>
        <p:nvPicPr>
          <p:cNvPr id="8" name="Image 7">
            <a:extLst>
              <a:ext uri="{FF2B5EF4-FFF2-40B4-BE49-F238E27FC236}">
                <a16:creationId xmlns:a16="http://schemas.microsoft.com/office/drawing/2014/main" id="{6EDD900D-99B9-5FE3-5DF8-5A37B872480B}"/>
              </a:ext>
            </a:extLst>
          </p:cNvPr>
          <p:cNvPicPr>
            <a:picLocks noChangeAspect="1"/>
          </p:cNvPicPr>
          <p:nvPr/>
        </p:nvPicPr>
        <p:blipFill>
          <a:blip r:embed="rId3"/>
          <a:stretch>
            <a:fillRect/>
          </a:stretch>
        </p:blipFill>
        <p:spPr>
          <a:xfrm>
            <a:off x="1933590" y="1025575"/>
            <a:ext cx="8324820" cy="3114942"/>
          </a:xfrm>
          <a:prstGeom prst="rect">
            <a:avLst/>
          </a:prstGeom>
          <a:ln>
            <a:solidFill>
              <a:schemeClr val="tx1"/>
            </a:solidFill>
          </a:ln>
        </p:spPr>
      </p:pic>
      <p:pic>
        <p:nvPicPr>
          <p:cNvPr id="6" name="Image 5">
            <a:extLst>
              <a:ext uri="{FF2B5EF4-FFF2-40B4-BE49-F238E27FC236}">
                <a16:creationId xmlns:a16="http://schemas.microsoft.com/office/drawing/2014/main" id="{153BE7B9-B3DA-FDC7-42F7-8BD333FDBC8A}"/>
              </a:ext>
            </a:extLst>
          </p:cNvPr>
          <p:cNvPicPr>
            <a:picLocks noChangeAspect="1"/>
          </p:cNvPicPr>
          <p:nvPr/>
        </p:nvPicPr>
        <p:blipFill>
          <a:blip r:embed="rId4"/>
          <a:stretch>
            <a:fillRect/>
          </a:stretch>
        </p:blipFill>
        <p:spPr>
          <a:xfrm>
            <a:off x="8243711" y="4303056"/>
            <a:ext cx="1652764" cy="2189133"/>
          </a:xfrm>
          <a:prstGeom prst="rect">
            <a:avLst/>
          </a:prstGeom>
          <a:ln>
            <a:solidFill>
              <a:schemeClr val="tx1"/>
            </a:solidFill>
          </a:ln>
        </p:spPr>
      </p:pic>
    </p:spTree>
    <p:extLst>
      <p:ext uri="{BB962C8B-B14F-4D97-AF65-F5344CB8AC3E}">
        <p14:creationId xmlns:p14="http://schemas.microsoft.com/office/powerpoint/2010/main" val="11677000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C33BB6-305E-F543-72B5-4AA1CAD94F57}"/>
              </a:ext>
            </a:extLst>
          </p:cNvPr>
          <p:cNvSpPr>
            <a:spLocks noGrp="1"/>
          </p:cNvSpPr>
          <p:nvPr>
            <p:ph type="title"/>
          </p:nvPr>
        </p:nvSpPr>
        <p:spPr/>
        <p:txBody>
          <a:bodyPr/>
          <a:lstStyle/>
          <a:p>
            <a:r>
              <a:rPr lang="fr-FR" dirty="0">
                <a:ea typeface="Calibri"/>
                <a:sym typeface="Calibri"/>
              </a:rPr>
              <a:t>Fiche détaillée &gt; </a:t>
            </a:r>
            <a:r>
              <a:rPr lang="fr-FR" i="1" dirty="0">
                <a:ea typeface="Calibri"/>
                <a:sym typeface="Calibri"/>
              </a:rPr>
              <a:t>Notes </a:t>
            </a:r>
            <a:r>
              <a:rPr lang="fr-FR" dirty="0">
                <a:ea typeface="Calibri"/>
                <a:sym typeface="Calibri"/>
              </a:rPr>
              <a:t>&gt; </a:t>
            </a:r>
            <a:r>
              <a:rPr lang="fr-FR" dirty="0"/>
              <a:t>Ajouter une note</a:t>
            </a:r>
          </a:p>
        </p:txBody>
      </p:sp>
      <p:sp>
        <p:nvSpPr>
          <p:cNvPr id="3" name="Espace réservé du contenu 2">
            <a:extLst>
              <a:ext uri="{FF2B5EF4-FFF2-40B4-BE49-F238E27FC236}">
                <a16:creationId xmlns:a16="http://schemas.microsoft.com/office/drawing/2014/main" id="{9291C473-3D97-EA4E-B3E0-122F04061E87}"/>
              </a:ext>
            </a:extLst>
          </p:cNvPr>
          <p:cNvSpPr>
            <a:spLocks noGrp="1"/>
          </p:cNvSpPr>
          <p:nvPr>
            <p:ph idx="1"/>
          </p:nvPr>
        </p:nvSpPr>
        <p:spPr/>
        <p:txBody>
          <a:bodyPr/>
          <a:lstStyle/>
          <a:p>
            <a:r>
              <a:rPr lang="fr-FR" dirty="0"/>
              <a:t>Dans l’onglet </a:t>
            </a:r>
            <a:r>
              <a:rPr lang="fr-FR" i="1" dirty="0"/>
              <a:t>Notes &gt; </a:t>
            </a:r>
            <a:r>
              <a:rPr lang="fr-FR" i="1" dirty="0" err="1"/>
              <a:t>Add</a:t>
            </a:r>
            <a:r>
              <a:rPr lang="fr-FR" i="1" dirty="0"/>
              <a:t> Note</a:t>
            </a:r>
          </a:p>
          <a:p>
            <a:pPr lvl="1"/>
            <a:r>
              <a:rPr lang="fr-FR" dirty="0"/>
              <a:t>Entrer la note</a:t>
            </a:r>
          </a:p>
          <a:p>
            <a:pPr lvl="1"/>
            <a:r>
              <a:rPr lang="fr-FR" dirty="0"/>
              <a:t>Sélectionner le type</a:t>
            </a:r>
          </a:p>
          <a:p>
            <a:pPr lvl="1"/>
            <a:r>
              <a:rPr lang="fr-FR" dirty="0"/>
              <a:t>Cocher la case </a:t>
            </a:r>
            <a:r>
              <a:rPr lang="fr-FR" i="1" dirty="0"/>
              <a:t>User </a:t>
            </a:r>
            <a:r>
              <a:rPr lang="fr-FR" i="1" dirty="0" err="1"/>
              <a:t>viewable</a:t>
            </a:r>
            <a:r>
              <a:rPr lang="fr-FR" i="1" dirty="0"/>
              <a:t> </a:t>
            </a:r>
            <a:r>
              <a:rPr lang="fr-FR" dirty="0"/>
              <a:t>si la note doit être visible dans le compte </a:t>
            </a:r>
            <a:r>
              <a:rPr lang="fr-FR" i="1" dirty="0" err="1"/>
              <a:t>MyLibrary</a:t>
            </a:r>
            <a:r>
              <a:rPr lang="fr-FR" i="1" dirty="0"/>
              <a:t> </a:t>
            </a:r>
            <a:r>
              <a:rPr lang="fr-FR" dirty="0"/>
              <a:t>du lecteur</a:t>
            </a:r>
          </a:p>
          <a:p>
            <a:pPr lvl="1"/>
            <a:r>
              <a:rPr lang="fr-FR" dirty="0"/>
              <a:t>Cocher la case </a:t>
            </a:r>
            <a:r>
              <a:rPr lang="fr-FR" i="1" dirty="0"/>
              <a:t>Pop up note</a:t>
            </a:r>
            <a:r>
              <a:rPr lang="fr-FR" dirty="0"/>
              <a:t> si la note dans apparaitre dans une fenêtre </a:t>
            </a:r>
            <a:r>
              <a:rPr lang="fr-FR" i="1" dirty="0"/>
              <a:t>pop-up</a:t>
            </a:r>
            <a:r>
              <a:rPr lang="fr-FR" dirty="0"/>
              <a:t> lorsqu’on accède au compte de l’usager</a:t>
            </a:r>
          </a:p>
        </p:txBody>
      </p:sp>
      <p:sp>
        <p:nvSpPr>
          <p:cNvPr id="4" name="Espace réservé du numéro de diapositive 3">
            <a:extLst>
              <a:ext uri="{FF2B5EF4-FFF2-40B4-BE49-F238E27FC236}">
                <a16:creationId xmlns:a16="http://schemas.microsoft.com/office/drawing/2014/main" id="{2BCB1FD5-4B37-A418-A70C-F3B1BF750F75}"/>
              </a:ext>
            </a:extLst>
          </p:cNvPr>
          <p:cNvSpPr>
            <a:spLocks noGrp="1"/>
          </p:cNvSpPr>
          <p:nvPr>
            <p:ph type="sldNum" sz="quarter" idx="12"/>
          </p:nvPr>
        </p:nvSpPr>
        <p:spPr/>
        <p:txBody>
          <a:bodyPr/>
          <a:lstStyle/>
          <a:p>
            <a:fld id="{19329706-12B3-8F4C-9CA9-063F8C6A2AC6}" type="slidenum">
              <a:rPr lang="fr-FR" smtClean="0"/>
              <a:t>51</a:t>
            </a:fld>
            <a:endParaRPr lang="fr-FR"/>
          </a:p>
        </p:txBody>
      </p:sp>
      <p:pic>
        <p:nvPicPr>
          <p:cNvPr id="8" name="Image 7" descr="Une image contenant texte, capture d’écran, nombre, Police&#10;&#10;Le contenu généré par l’IA peut être incorrect.">
            <a:extLst>
              <a:ext uri="{FF2B5EF4-FFF2-40B4-BE49-F238E27FC236}">
                <a16:creationId xmlns:a16="http://schemas.microsoft.com/office/drawing/2014/main" id="{C782FB27-E3C9-2631-68E1-3C386B8540C4}"/>
              </a:ext>
            </a:extLst>
          </p:cNvPr>
          <p:cNvPicPr>
            <a:picLocks noChangeAspect="1"/>
          </p:cNvPicPr>
          <p:nvPr/>
        </p:nvPicPr>
        <p:blipFill>
          <a:blip r:embed="rId3"/>
          <a:stretch>
            <a:fillRect/>
          </a:stretch>
        </p:blipFill>
        <p:spPr>
          <a:xfrm>
            <a:off x="2895600" y="3015897"/>
            <a:ext cx="8096250" cy="3437297"/>
          </a:xfrm>
          <a:prstGeom prst="rect">
            <a:avLst/>
          </a:prstGeom>
          <a:ln>
            <a:solidFill>
              <a:schemeClr val="tx1"/>
            </a:solidFill>
          </a:ln>
        </p:spPr>
      </p:pic>
      <p:sp>
        <p:nvSpPr>
          <p:cNvPr id="15" name="Rectangle : coins arrondis 14">
            <a:extLst>
              <a:ext uri="{FF2B5EF4-FFF2-40B4-BE49-F238E27FC236}">
                <a16:creationId xmlns:a16="http://schemas.microsoft.com/office/drawing/2014/main" id="{8E224D54-0627-4DA8-3DDA-11F63D3CD571}"/>
              </a:ext>
            </a:extLst>
          </p:cNvPr>
          <p:cNvSpPr/>
          <p:nvPr/>
        </p:nvSpPr>
        <p:spPr>
          <a:xfrm>
            <a:off x="8077200" y="4689636"/>
            <a:ext cx="1981200" cy="558639"/>
          </a:xfrm>
          <a:prstGeom prst="round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Rectangle : coins arrondis 15">
            <a:extLst>
              <a:ext uri="{FF2B5EF4-FFF2-40B4-BE49-F238E27FC236}">
                <a16:creationId xmlns:a16="http://schemas.microsoft.com/office/drawing/2014/main" id="{CA22C32D-19DB-8EC2-BB28-C0763B83F3BA}"/>
              </a:ext>
            </a:extLst>
          </p:cNvPr>
          <p:cNvSpPr/>
          <p:nvPr/>
        </p:nvSpPr>
        <p:spPr>
          <a:xfrm>
            <a:off x="8181976" y="6080914"/>
            <a:ext cx="1724024" cy="311106"/>
          </a:xfrm>
          <a:prstGeom prst="round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 coins arrondis 16">
            <a:extLst>
              <a:ext uri="{FF2B5EF4-FFF2-40B4-BE49-F238E27FC236}">
                <a16:creationId xmlns:a16="http://schemas.microsoft.com/office/drawing/2014/main" id="{F25B4BEA-029E-BE7C-2A55-977F1C1470BA}"/>
              </a:ext>
            </a:extLst>
          </p:cNvPr>
          <p:cNvSpPr/>
          <p:nvPr/>
        </p:nvSpPr>
        <p:spPr>
          <a:xfrm>
            <a:off x="8077199" y="5307423"/>
            <a:ext cx="1981199" cy="376304"/>
          </a:xfrm>
          <a:prstGeom prst="round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 coins arrondis 17">
            <a:extLst>
              <a:ext uri="{FF2B5EF4-FFF2-40B4-BE49-F238E27FC236}">
                <a16:creationId xmlns:a16="http://schemas.microsoft.com/office/drawing/2014/main" id="{441D9F96-9BD4-9607-B63E-5497FD327E4A}"/>
              </a:ext>
            </a:extLst>
          </p:cNvPr>
          <p:cNvSpPr/>
          <p:nvPr/>
        </p:nvSpPr>
        <p:spPr>
          <a:xfrm>
            <a:off x="9450794" y="4064633"/>
            <a:ext cx="712382" cy="263013"/>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 coins arrondis 18">
            <a:extLst>
              <a:ext uri="{FF2B5EF4-FFF2-40B4-BE49-F238E27FC236}">
                <a16:creationId xmlns:a16="http://schemas.microsoft.com/office/drawing/2014/main" id="{D717669E-A63C-2090-F40E-851831D8E766}"/>
              </a:ext>
            </a:extLst>
          </p:cNvPr>
          <p:cNvSpPr/>
          <p:nvPr/>
        </p:nvSpPr>
        <p:spPr>
          <a:xfrm>
            <a:off x="8683099" y="5719301"/>
            <a:ext cx="384701" cy="311106"/>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010949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B64E62-46EB-7FB9-B509-C9ED9F1572AF}"/>
              </a:ext>
            </a:extLst>
          </p:cNvPr>
          <p:cNvSpPr>
            <a:spLocks noGrp="1"/>
          </p:cNvSpPr>
          <p:nvPr>
            <p:ph type="title"/>
          </p:nvPr>
        </p:nvSpPr>
        <p:spPr/>
        <p:txBody>
          <a:bodyPr/>
          <a:lstStyle/>
          <a:p>
            <a:r>
              <a:rPr lang="fr-FR" dirty="0">
                <a:ea typeface="Calibri"/>
                <a:sym typeface="Calibri"/>
              </a:rPr>
              <a:t>Fiche détaillée &gt; </a:t>
            </a:r>
            <a:r>
              <a:rPr lang="fr-FR" i="1" dirty="0">
                <a:ea typeface="Calibri"/>
                <a:sym typeface="Calibri"/>
              </a:rPr>
              <a:t>Notes </a:t>
            </a:r>
            <a:r>
              <a:rPr lang="fr-FR" dirty="0">
                <a:ea typeface="Calibri"/>
                <a:sym typeface="Calibri"/>
              </a:rPr>
              <a:t>&gt; </a:t>
            </a:r>
            <a:r>
              <a:rPr lang="fr-FR" dirty="0"/>
              <a:t>Modifier une note</a:t>
            </a:r>
          </a:p>
        </p:txBody>
      </p:sp>
      <p:sp>
        <p:nvSpPr>
          <p:cNvPr id="3" name="Espace réservé du contenu 2">
            <a:extLst>
              <a:ext uri="{FF2B5EF4-FFF2-40B4-BE49-F238E27FC236}">
                <a16:creationId xmlns:a16="http://schemas.microsoft.com/office/drawing/2014/main" id="{261FF32D-E029-445B-BD9C-91F651D7FE01}"/>
              </a:ext>
            </a:extLst>
          </p:cNvPr>
          <p:cNvSpPr>
            <a:spLocks noGrp="1"/>
          </p:cNvSpPr>
          <p:nvPr>
            <p:ph idx="1"/>
          </p:nvPr>
        </p:nvSpPr>
        <p:spPr>
          <a:xfrm>
            <a:off x="609600" y="1174274"/>
            <a:ext cx="10972800" cy="5370710"/>
          </a:xfrm>
        </p:spPr>
        <p:txBody>
          <a:bodyPr/>
          <a:lstStyle/>
          <a:p>
            <a:r>
              <a:rPr lang="fr-FR" dirty="0"/>
              <a:t>Dans le bouton </a:t>
            </a:r>
            <a:r>
              <a:rPr lang="fr-FR" i="1" dirty="0"/>
              <a:t>Actions</a:t>
            </a:r>
            <a:r>
              <a:rPr lang="fr-FR" dirty="0"/>
              <a:t> au niveau d’une note, sélectionner </a:t>
            </a:r>
            <a:r>
              <a:rPr lang="fr-FR" i="1" dirty="0"/>
              <a:t>Edit</a:t>
            </a:r>
          </a:p>
          <a:p>
            <a:endParaRPr lang="fr-FR" i="1" dirty="0"/>
          </a:p>
          <a:p>
            <a:endParaRPr lang="fr-FR" i="1" dirty="0"/>
          </a:p>
          <a:p>
            <a:endParaRPr lang="fr-FR" i="1" dirty="0"/>
          </a:p>
          <a:p>
            <a:endParaRPr lang="fr-FR" i="1" dirty="0"/>
          </a:p>
          <a:p>
            <a:endParaRPr lang="fr-FR" i="1" dirty="0"/>
          </a:p>
          <a:p>
            <a:endParaRPr lang="fr-FR" i="1" dirty="0"/>
          </a:p>
          <a:p>
            <a:endParaRPr lang="fr-FR" i="1" dirty="0"/>
          </a:p>
          <a:p>
            <a:endParaRPr lang="fr-FR" i="1" dirty="0"/>
          </a:p>
          <a:p>
            <a:r>
              <a:rPr lang="fr-FR" dirty="0"/>
              <a:t>Cliquer sur </a:t>
            </a:r>
            <a:r>
              <a:rPr lang="fr-FR" i="1" dirty="0"/>
              <a:t>Update Note</a:t>
            </a:r>
            <a:r>
              <a:rPr lang="fr-FR" dirty="0"/>
              <a:t> après avoir modifié la note</a:t>
            </a:r>
          </a:p>
          <a:p>
            <a:pPr marL="0" indent="0">
              <a:buNone/>
            </a:pPr>
            <a:endParaRPr lang="fr-FR" dirty="0"/>
          </a:p>
        </p:txBody>
      </p:sp>
      <p:sp>
        <p:nvSpPr>
          <p:cNvPr id="4" name="Espace réservé du numéro de diapositive 3">
            <a:extLst>
              <a:ext uri="{FF2B5EF4-FFF2-40B4-BE49-F238E27FC236}">
                <a16:creationId xmlns:a16="http://schemas.microsoft.com/office/drawing/2014/main" id="{7F09F01E-18CB-D8E3-133E-1D3EBFCD89AE}"/>
              </a:ext>
            </a:extLst>
          </p:cNvPr>
          <p:cNvSpPr>
            <a:spLocks noGrp="1"/>
          </p:cNvSpPr>
          <p:nvPr>
            <p:ph type="sldNum" sz="quarter" idx="12"/>
          </p:nvPr>
        </p:nvSpPr>
        <p:spPr/>
        <p:txBody>
          <a:bodyPr/>
          <a:lstStyle/>
          <a:p>
            <a:fld id="{19329706-12B3-8F4C-9CA9-063F8C6A2AC6}" type="slidenum">
              <a:rPr lang="fr-FR" smtClean="0"/>
              <a:t>52</a:t>
            </a:fld>
            <a:endParaRPr lang="fr-FR"/>
          </a:p>
        </p:txBody>
      </p:sp>
      <p:pic>
        <p:nvPicPr>
          <p:cNvPr id="8" name="Image 7" descr="Une image contenant texte, nombre, Police, capture d’écran&#10;&#10;Le contenu généré par l’IA peut être incorrect.">
            <a:extLst>
              <a:ext uri="{FF2B5EF4-FFF2-40B4-BE49-F238E27FC236}">
                <a16:creationId xmlns:a16="http://schemas.microsoft.com/office/drawing/2014/main" id="{E646EAD2-FDE8-DC1F-0F61-9775CDC40F6D}"/>
              </a:ext>
            </a:extLst>
          </p:cNvPr>
          <p:cNvPicPr>
            <a:picLocks noChangeAspect="1"/>
          </p:cNvPicPr>
          <p:nvPr/>
        </p:nvPicPr>
        <p:blipFill>
          <a:blip r:embed="rId3"/>
          <a:stretch>
            <a:fillRect/>
          </a:stretch>
        </p:blipFill>
        <p:spPr>
          <a:xfrm>
            <a:off x="2457115" y="1619174"/>
            <a:ext cx="7277769" cy="2753615"/>
          </a:xfrm>
          <a:prstGeom prst="rect">
            <a:avLst/>
          </a:prstGeom>
          <a:ln>
            <a:solidFill>
              <a:schemeClr val="tx1"/>
            </a:solidFill>
          </a:ln>
        </p:spPr>
      </p:pic>
      <p:sp>
        <p:nvSpPr>
          <p:cNvPr id="9" name="Rectangle : coins arrondis 8">
            <a:extLst>
              <a:ext uri="{FF2B5EF4-FFF2-40B4-BE49-F238E27FC236}">
                <a16:creationId xmlns:a16="http://schemas.microsoft.com/office/drawing/2014/main" id="{B0E497C8-FFA7-DAE7-4088-E9F41B31CAAD}"/>
              </a:ext>
            </a:extLst>
          </p:cNvPr>
          <p:cNvSpPr/>
          <p:nvPr/>
        </p:nvSpPr>
        <p:spPr>
          <a:xfrm>
            <a:off x="9178354" y="3443280"/>
            <a:ext cx="462452" cy="311106"/>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DFC85503-442E-33FA-0E69-AD610F9612C0}"/>
              </a:ext>
            </a:extLst>
          </p:cNvPr>
          <p:cNvSpPr/>
          <p:nvPr/>
        </p:nvSpPr>
        <p:spPr>
          <a:xfrm>
            <a:off x="8633743" y="3737992"/>
            <a:ext cx="302963" cy="205173"/>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descr="Une image contenant texte, capture d’écran, ligne&#10;&#10;Le contenu généré par l’IA peut être incorrect.">
            <a:extLst>
              <a:ext uri="{FF2B5EF4-FFF2-40B4-BE49-F238E27FC236}">
                <a16:creationId xmlns:a16="http://schemas.microsoft.com/office/drawing/2014/main" id="{B71F1E7F-41E8-BB6D-6CFD-AD7F56B5AF8D}"/>
              </a:ext>
            </a:extLst>
          </p:cNvPr>
          <p:cNvPicPr>
            <a:picLocks noChangeAspect="1"/>
          </p:cNvPicPr>
          <p:nvPr/>
        </p:nvPicPr>
        <p:blipFill>
          <a:blip r:embed="rId4"/>
          <a:stretch>
            <a:fillRect/>
          </a:stretch>
        </p:blipFill>
        <p:spPr>
          <a:xfrm>
            <a:off x="2737140" y="4901723"/>
            <a:ext cx="6717718" cy="1403564"/>
          </a:xfrm>
          <a:prstGeom prst="rect">
            <a:avLst/>
          </a:prstGeom>
          <a:ln>
            <a:solidFill>
              <a:schemeClr val="tx1"/>
            </a:solidFill>
          </a:ln>
        </p:spPr>
      </p:pic>
      <p:sp>
        <p:nvSpPr>
          <p:cNvPr id="13" name="Rectangle : coins arrondis 12">
            <a:extLst>
              <a:ext uri="{FF2B5EF4-FFF2-40B4-BE49-F238E27FC236}">
                <a16:creationId xmlns:a16="http://schemas.microsoft.com/office/drawing/2014/main" id="{295A86BD-8BD0-2415-5142-2D129B0B7B07}"/>
              </a:ext>
            </a:extLst>
          </p:cNvPr>
          <p:cNvSpPr/>
          <p:nvPr/>
        </p:nvSpPr>
        <p:spPr>
          <a:xfrm>
            <a:off x="8785223" y="4850653"/>
            <a:ext cx="787401" cy="311106"/>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048927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B41906-F4BE-15DA-CC3C-57DF9960498A}"/>
              </a:ext>
            </a:extLst>
          </p:cNvPr>
          <p:cNvSpPr>
            <a:spLocks noGrp="1"/>
          </p:cNvSpPr>
          <p:nvPr>
            <p:ph type="title"/>
          </p:nvPr>
        </p:nvSpPr>
        <p:spPr/>
        <p:txBody>
          <a:bodyPr/>
          <a:lstStyle/>
          <a:p>
            <a:r>
              <a:rPr lang="fr-FR" dirty="0">
                <a:ea typeface="Calibri"/>
                <a:sym typeface="Calibri"/>
              </a:rPr>
              <a:t>Fiche détaillée &gt; </a:t>
            </a:r>
            <a:r>
              <a:rPr lang="fr-FR" i="1" dirty="0">
                <a:ea typeface="Calibri"/>
                <a:sym typeface="Calibri"/>
              </a:rPr>
              <a:t>Notes &gt; </a:t>
            </a:r>
            <a:r>
              <a:rPr lang="fr-FR" sz="3600" dirty="0">
                <a:solidFill>
                  <a:srgbClr val="00707F"/>
                </a:solidFill>
                <a:latin typeface="Calibri"/>
                <a:ea typeface="Calibri"/>
                <a:cs typeface="Calibri"/>
                <a:sym typeface="Calibri"/>
              </a:rPr>
              <a:t>Supprimer une note</a:t>
            </a:r>
            <a:endParaRPr lang="fr-FR" dirty="0"/>
          </a:p>
        </p:txBody>
      </p:sp>
      <p:sp>
        <p:nvSpPr>
          <p:cNvPr id="3" name="Espace réservé du contenu 2">
            <a:extLst>
              <a:ext uri="{FF2B5EF4-FFF2-40B4-BE49-F238E27FC236}">
                <a16:creationId xmlns:a16="http://schemas.microsoft.com/office/drawing/2014/main" id="{1A8F5C2E-5873-C9F4-4627-E482AA4CC37A}"/>
              </a:ext>
            </a:extLst>
          </p:cNvPr>
          <p:cNvSpPr>
            <a:spLocks noGrp="1"/>
          </p:cNvSpPr>
          <p:nvPr>
            <p:ph idx="1"/>
          </p:nvPr>
        </p:nvSpPr>
        <p:spPr/>
        <p:txBody>
          <a:bodyPr/>
          <a:lstStyle/>
          <a:p>
            <a:r>
              <a:rPr lang="fr-FR"/>
              <a:t>Dans le bouton </a:t>
            </a:r>
            <a:r>
              <a:rPr lang="fr-FR" i="1"/>
              <a:t>Actions</a:t>
            </a:r>
            <a:r>
              <a:rPr lang="fr-FR"/>
              <a:t> au niveau d’une note, sélectionner </a:t>
            </a:r>
            <a:r>
              <a:rPr lang="fr-FR" i="1" err="1"/>
              <a:t>Delete</a:t>
            </a:r>
            <a:endParaRPr lang="fr-FR" i="1"/>
          </a:p>
          <a:p>
            <a:endParaRPr lang="fr-FR" i="1"/>
          </a:p>
          <a:p>
            <a:endParaRPr lang="fr-FR" i="1"/>
          </a:p>
          <a:p>
            <a:endParaRPr lang="fr-FR" i="1"/>
          </a:p>
          <a:p>
            <a:endParaRPr lang="fr-FR" i="1"/>
          </a:p>
          <a:p>
            <a:endParaRPr lang="fr-FR" i="1"/>
          </a:p>
          <a:p>
            <a:endParaRPr lang="fr-FR" i="1"/>
          </a:p>
          <a:p>
            <a:endParaRPr lang="fr-FR" i="1"/>
          </a:p>
          <a:p>
            <a:endParaRPr lang="fr-FR" i="1"/>
          </a:p>
          <a:p>
            <a:r>
              <a:rPr lang="fr-FR">
                <a:solidFill>
                  <a:schemeClr val="dk1"/>
                </a:solidFill>
                <a:latin typeface="Calibri"/>
                <a:ea typeface="Calibri"/>
                <a:cs typeface="Calibri"/>
                <a:sym typeface="Calibri"/>
              </a:rPr>
              <a:t>La note s’efface sans demande de confirmation et disparaît définitivement du système. Prudence !</a:t>
            </a:r>
          </a:p>
        </p:txBody>
      </p:sp>
      <p:sp>
        <p:nvSpPr>
          <p:cNvPr id="4" name="Espace réservé du numéro de diapositive 3">
            <a:extLst>
              <a:ext uri="{FF2B5EF4-FFF2-40B4-BE49-F238E27FC236}">
                <a16:creationId xmlns:a16="http://schemas.microsoft.com/office/drawing/2014/main" id="{4D66AB5E-8F4B-5E70-387F-C3C48E3E00C7}"/>
              </a:ext>
            </a:extLst>
          </p:cNvPr>
          <p:cNvSpPr>
            <a:spLocks noGrp="1"/>
          </p:cNvSpPr>
          <p:nvPr>
            <p:ph type="sldNum" sz="quarter" idx="12"/>
          </p:nvPr>
        </p:nvSpPr>
        <p:spPr/>
        <p:txBody>
          <a:bodyPr/>
          <a:lstStyle/>
          <a:p>
            <a:fld id="{19329706-12B3-8F4C-9CA9-063F8C6A2AC6}" type="slidenum">
              <a:rPr lang="fr-FR" smtClean="0"/>
              <a:t>53</a:t>
            </a:fld>
            <a:endParaRPr lang="fr-FR"/>
          </a:p>
        </p:txBody>
      </p:sp>
      <p:pic>
        <p:nvPicPr>
          <p:cNvPr id="5" name="Image 4" descr="Une image contenant texte, nombre, Police, capture d’écran&#10;&#10;Le contenu généré par l’IA peut être incorrect.">
            <a:extLst>
              <a:ext uri="{FF2B5EF4-FFF2-40B4-BE49-F238E27FC236}">
                <a16:creationId xmlns:a16="http://schemas.microsoft.com/office/drawing/2014/main" id="{30F6D5D1-C1CC-00EF-5455-71DCF95C211C}"/>
              </a:ext>
            </a:extLst>
          </p:cNvPr>
          <p:cNvPicPr>
            <a:picLocks noChangeAspect="1"/>
          </p:cNvPicPr>
          <p:nvPr/>
        </p:nvPicPr>
        <p:blipFill>
          <a:blip r:embed="rId3"/>
          <a:stretch>
            <a:fillRect/>
          </a:stretch>
        </p:blipFill>
        <p:spPr>
          <a:xfrm>
            <a:off x="2457115" y="1619174"/>
            <a:ext cx="7277769" cy="2753615"/>
          </a:xfrm>
          <a:prstGeom prst="rect">
            <a:avLst/>
          </a:prstGeom>
          <a:ln>
            <a:solidFill>
              <a:schemeClr val="tx1"/>
            </a:solidFill>
          </a:ln>
        </p:spPr>
      </p:pic>
      <p:sp>
        <p:nvSpPr>
          <p:cNvPr id="6" name="Rectangle : coins arrondis 5">
            <a:extLst>
              <a:ext uri="{FF2B5EF4-FFF2-40B4-BE49-F238E27FC236}">
                <a16:creationId xmlns:a16="http://schemas.microsoft.com/office/drawing/2014/main" id="{99CF4133-42B9-005B-94B6-C79236715D58}"/>
              </a:ext>
            </a:extLst>
          </p:cNvPr>
          <p:cNvSpPr/>
          <p:nvPr/>
        </p:nvSpPr>
        <p:spPr>
          <a:xfrm>
            <a:off x="9178354" y="3443280"/>
            <a:ext cx="462452" cy="311106"/>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B8C48812-DAD5-F75E-9EDE-559F5D8BED2D}"/>
              </a:ext>
            </a:extLst>
          </p:cNvPr>
          <p:cNvSpPr/>
          <p:nvPr/>
        </p:nvSpPr>
        <p:spPr>
          <a:xfrm>
            <a:off x="8689975" y="4099942"/>
            <a:ext cx="302963" cy="205173"/>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337739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4162A-64C2-45AE-FE20-4D89EA71C06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5524113-8679-630E-7FC3-CC250755C167}"/>
              </a:ext>
            </a:extLst>
          </p:cNvPr>
          <p:cNvSpPr>
            <a:spLocks noGrp="1"/>
          </p:cNvSpPr>
          <p:nvPr>
            <p:ph type="title"/>
          </p:nvPr>
        </p:nvSpPr>
        <p:spPr/>
        <p:txBody>
          <a:bodyPr/>
          <a:lstStyle/>
          <a:p>
            <a:r>
              <a:rPr lang="fr-FR" b="0" i="0" dirty="0">
                <a:solidFill>
                  <a:srgbClr val="00707F"/>
                </a:solidFill>
                <a:latin typeface="Calibri"/>
                <a:ea typeface="Calibri"/>
                <a:cs typeface="Calibri"/>
                <a:sym typeface="Calibri"/>
              </a:rPr>
              <a:t>Fiche détaillée &gt; </a:t>
            </a:r>
            <a:r>
              <a:rPr lang="fr-FR" i="1" dirty="0">
                <a:ea typeface="Calibri"/>
                <a:sym typeface="Calibri"/>
              </a:rPr>
              <a:t>Blocks</a:t>
            </a:r>
            <a:endParaRPr lang="fr-FR" dirty="0"/>
          </a:p>
        </p:txBody>
      </p:sp>
      <p:sp>
        <p:nvSpPr>
          <p:cNvPr id="3" name="Espace réservé du contenu 2">
            <a:extLst>
              <a:ext uri="{FF2B5EF4-FFF2-40B4-BE49-F238E27FC236}">
                <a16:creationId xmlns:a16="http://schemas.microsoft.com/office/drawing/2014/main" id="{9010834E-B114-74AD-9A73-D9B2461DC63B}"/>
              </a:ext>
            </a:extLst>
          </p:cNvPr>
          <p:cNvSpPr>
            <a:spLocks noGrp="1"/>
          </p:cNvSpPr>
          <p:nvPr>
            <p:ph idx="1"/>
          </p:nvPr>
        </p:nvSpPr>
        <p:spPr/>
        <p:txBody>
          <a:bodyPr/>
          <a:lstStyle/>
          <a:p>
            <a:r>
              <a:rPr lang="fr-FR" dirty="0">
                <a:solidFill>
                  <a:schemeClr val="dk1"/>
                </a:solidFill>
                <a:ea typeface="Calibri"/>
                <a:sym typeface="Calibri"/>
              </a:rPr>
              <a:t>Blocages insérés par le personnel (pas les blocages système)</a:t>
            </a:r>
          </a:p>
          <a:p>
            <a:endParaRPr lang="fr-FR" dirty="0"/>
          </a:p>
        </p:txBody>
      </p:sp>
      <p:sp>
        <p:nvSpPr>
          <p:cNvPr id="4" name="Espace réservé du numéro de diapositive 3">
            <a:extLst>
              <a:ext uri="{FF2B5EF4-FFF2-40B4-BE49-F238E27FC236}">
                <a16:creationId xmlns:a16="http://schemas.microsoft.com/office/drawing/2014/main" id="{1E864F32-BD29-22EA-82BE-BBC42C669C6F}"/>
              </a:ext>
            </a:extLst>
          </p:cNvPr>
          <p:cNvSpPr>
            <a:spLocks noGrp="1"/>
          </p:cNvSpPr>
          <p:nvPr>
            <p:ph type="sldNum" sz="quarter" idx="12"/>
          </p:nvPr>
        </p:nvSpPr>
        <p:spPr/>
        <p:txBody>
          <a:bodyPr/>
          <a:lstStyle/>
          <a:p>
            <a:fld id="{19329706-12B3-8F4C-9CA9-063F8C6A2AC6}" type="slidenum">
              <a:rPr lang="fr-FR" smtClean="0"/>
              <a:pPr/>
              <a:t>54</a:t>
            </a:fld>
            <a:endParaRPr lang="fr-FR"/>
          </a:p>
        </p:txBody>
      </p:sp>
      <p:pic>
        <p:nvPicPr>
          <p:cNvPr id="6" name="Image 5">
            <a:extLst>
              <a:ext uri="{FF2B5EF4-FFF2-40B4-BE49-F238E27FC236}">
                <a16:creationId xmlns:a16="http://schemas.microsoft.com/office/drawing/2014/main" id="{9829B819-2601-8072-4369-2C48BDF13D1B}"/>
              </a:ext>
            </a:extLst>
          </p:cNvPr>
          <p:cNvPicPr>
            <a:picLocks noChangeAspect="1"/>
          </p:cNvPicPr>
          <p:nvPr/>
        </p:nvPicPr>
        <p:blipFill>
          <a:blip r:embed="rId2"/>
          <a:stretch>
            <a:fillRect/>
          </a:stretch>
        </p:blipFill>
        <p:spPr>
          <a:xfrm>
            <a:off x="1687951" y="2128140"/>
            <a:ext cx="8816093" cy="2384749"/>
          </a:xfrm>
          <a:prstGeom prst="rect">
            <a:avLst/>
          </a:prstGeom>
          <a:ln>
            <a:solidFill>
              <a:schemeClr val="tx1"/>
            </a:solidFill>
          </a:ln>
        </p:spPr>
      </p:pic>
    </p:spTree>
    <p:extLst>
      <p:ext uri="{BB962C8B-B14F-4D97-AF65-F5344CB8AC3E}">
        <p14:creationId xmlns:p14="http://schemas.microsoft.com/office/powerpoint/2010/main" val="20759124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C0CBB-00FA-C77C-0D0A-709FD2A23E7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6BBE48E-8C79-5603-9C2B-A0E22A3F790B}"/>
              </a:ext>
            </a:extLst>
          </p:cNvPr>
          <p:cNvSpPr>
            <a:spLocks noGrp="1"/>
          </p:cNvSpPr>
          <p:nvPr>
            <p:ph type="title"/>
          </p:nvPr>
        </p:nvSpPr>
        <p:spPr/>
        <p:txBody>
          <a:bodyPr/>
          <a:lstStyle/>
          <a:p>
            <a:r>
              <a:rPr lang="fr-FR" b="0" i="0" dirty="0">
                <a:solidFill>
                  <a:srgbClr val="00707F"/>
                </a:solidFill>
                <a:latin typeface="Calibri"/>
                <a:ea typeface="Calibri"/>
                <a:cs typeface="Calibri"/>
                <a:sym typeface="Calibri"/>
              </a:rPr>
              <a:t>Fiche détaillée &gt; </a:t>
            </a:r>
            <a:r>
              <a:rPr lang="fr-FR" i="1" dirty="0">
                <a:ea typeface="Calibri"/>
                <a:sym typeface="Calibri"/>
              </a:rPr>
              <a:t>Blocks</a:t>
            </a:r>
            <a:endParaRPr lang="fr-FR" dirty="0"/>
          </a:p>
        </p:txBody>
      </p:sp>
      <p:sp>
        <p:nvSpPr>
          <p:cNvPr id="6" name="Espace réservé du contenu 5">
            <a:extLst>
              <a:ext uri="{FF2B5EF4-FFF2-40B4-BE49-F238E27FC236}">
                <a16:creationId xmlns:a16="http://schemas.microsoft.com/office/drawing/2014/main" id="{BF58DAC9-06DB-75B7-5A48-8135BE57ABE8}"/>
              </a:ext>
            </a:extLst>
          </p:cNvPr>
          <p:cNvSpPr>
            <a:spLocks noGrp="1"/>
          </p:cNvSpPr>
          <p:nvPr>
            <p:ph idx="1"/>
          </p:nvPr>
        </p:nvSpPr>
        <p:spPr/>
        <p:txBody>
          <a:bodyPr/>
          <a:lstStyle/>
          <a:p>
            <a:r>
              <a:rPr lang="fr-FR" dirty="0"/>
              <a:t>Visualisation dans ULiège Library des blocages et des notes insérés par le personnel (pas les blocages système) </a:t>
            </a:r>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pPr marL="0" indent="0">
              <a:buNone/>
            </a:pPr>
            <a:endParaRPr lang="fr-FR" dirty="0"/>
          </a:p>
          <a:p>
            <a:r>
              <a:rPr lang="fr-FR" dirty="0">
                <a:solidFill>
                  <a:schemeClr val="dk1"/>
                </a:solidFill>
                <a:ea typeface="Calibri"/>
                <a:sym typeface="Calibri"/>
              </a:rPr>
              <a:t>Un blocage empêche le lecteur de bénéficier de certains services de la bibliothèque : prêt, renouvellement de prêt, service de prêt interbibliothèques…</a:t>
            </a:r>
          </a:p>
          <a:p>
            <a:pPr marL="0" indent="0">
              <a:buNone/>
            </a:pPr>
            <a:endParaRPr lang="fr-FR" dirty="0"/>
          </a:p>
          <a:p>
            <a:endParaRPr lang="fr-FR" dirty="0"/>
          </a:p>
        </p:txBody>
      </p:sp>
      <p:sp>
        <p:nvSpPr>
          <p:cNvPr id="4" name="Espace réservé du numéro de diapositive 3">
            <a:extLst>
              <a:ext uri="{FF2B5EF4-FFF2-40B4-BE49-F238E27FC236}">
                <a16:creationId xmlns:a16="http://schemas.microsoft.com/office/drawing/2014/main" id="{5D5F7613-532B-EA91-28F0-045374C54DC6}"/>
              </a:ext>
            </a:extLst>
          </p:cNvPr>
          <p:cNvSpPr>
            <a:spLocks noGrp="1"/>
          </p:cNvSpPr>
          <p:nvPr>
            <p:ph type="sldNum" sz="quarter" idx="12"/>
          </p:nvPr>
        </p:nvSpPr>
        <p:spPr/>
        <p:txBody>
          <a:bodyPr/>
          <a:lstStyle/>
          <a:p>
            <a:fld id="{19329706-12B3-8F4C-9CA9-063F8C6A2AC6}" type="slidenum">
              <a:rPr lang="fr-FR" smtClean="0"/>
              <a:pPr/>
              <a:t>55</a:t>
            </a:fld>
            <a:endParaRPr lang="fr-FR"/>
          </a:p>
        </p:txBody>
      </p:sp>
      <p:pic>
        <p:nvPicPr>
          <p:cNvPr id="5" name="Google Shape;696;p34">
            <a:extLst>
              <a:ext uri="{FF2B5EF4-FFF2-40B4-BE49-F238E27FC236}">
                <a16:creationId xmlns:a16="http://schemas.microsoft.com/office/drawing/2014/main" id="{DE2EA2E7-957D-565A-F95A-8EECF4C5AB81}"/>
              </a:ext>
            </a:extLst>
          </p:cNvPr>
          <p:cNvPicPr preferRelativeResize="0"/>
          <p:nvPr/>
        </p:nvPicPr>
        <p:blipFill rotWithShape="1">
          <a:blip r:embed="rId2">
            <a:alphaModFix/>
          </a:blip>
          <a:srcRect/>
          <a:stretch/>
        </p:blipFill>
        <p:spPr>
          <a:xfrm>
            <a:off x="1823581" y="2113168"/>
            <a:ext cx="8392438" cy="2631664"/>
          </a:xfrm>
          <a:prstGeom prst="rect">
            <a:avLst/>
          </a:prstGeom>
          <a:noFill/>
          <a:ln w="9525" cap="flat" cmpd="sng">
            <a:solidFill>
              <a:schemeClr val="dk1"/>
            </a:solidFill>
            <a:prstDash val="solid"/>
            <a:round/>
            <a:headEnd type="none" w="sm" len="sm"/>
            <a:tailEnd type="none" w="sm" len="sm"/>
          </a:ln>
        </p:spPr>
      </p:pic>
      <p:sp>
        <p:nvSpPr>
          <p:cNvPr id="7" name="Rectangle : coins arrondis 6">
            <a:extLst>
              <a:ext uri="{FF2B5EF4-FFF2-40B4-BE49-F238E27FC236}">
                <a16:creationId xmlns:a16="http://schemas.microsoft.com/office/drawing/2014/main" id="{62B402E7-2A78-4112-818B-111BBB238223}"/>
              </a:ext>
            </a:extLst>
          </p:cNvPr>
          <p:cNvSpPr/>
          <p:nvPr/>
        </p:nvSpPr>
        <p:spPr>
          <a:xfrm>
            <a:off x="8067675" y="2981325"/>
            <a:ext cx="2076450" cy="1314450"/>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800003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92F9FB-EC75-140C-2472-32B907268DA2}"/>
              </a:ext>
            </a:extLst>
          </p:cNvPr>
          <p:cNvSpPr>
            <a:spLocks noGrp="1"/>
          </p:cNvSpPr>
          <p:nvPr>
            <p:ph type="title"/>
          </p:nvPr>
        </p:nvSpPr>
        <p:spPr/>
        <p:txBody>
          <a:bodyPr/>
          <a:lstStyle/>
          <a:p>
            <a:r>
              <a:rPr lang="fr-FR">
                <a:ea typeface="Calibri"/>
                <a:sym typeface="Calibri"/>
              </a:rPr>
              <a:t>Les blocages et outrepassements</a:t>
            </a:r>
            <a:endParaRPr lang="fr-BE" dirty="0"/>
          </a:p>
        </p:txBody>
      </p:sp>
      <p:sp>
        <p:nvSpPr>
          <p:cNvPr id="3" name="Espace réservé du contenu 2">
            <a:extLst>
              <a:ext uri="{FF2B5EF4-FFF2-40B4-BE49-F238E27FC236}">
                <a16:creationId xmlns:a16="http://schemas.microsoft.com/office/drawing/2014/main" id="{C8AF1622-C17D-A89D-EE56-D8DE0604A698}"/>
              </a:ext>
            </a:extLst>
          </p:cNvPr>
          <p:cNvSpPr>
            <a:spLocks noGrp="1"/>
          </p:cNvSpPr>
          <p:nvPr>
            <p:ph idx="1"/>
          </p:nvPr>
        </p:nvSpPr>
        <p:spPr/>
        <p:txBody>
          <a:bodyPr/>
          <a:lstStyle/>
          <a:p>
            <a:pPr>
              <a:spcBef>
                <a:spcPts val="0"/>
              </a:spcBef>
              <a:buSzPts val="1800"/>
            </a:pPr>
            <a:r>
              <a:rPr lang="fr-FR" dirty="0">
                <a:solidFill>
                  <a:schemeClr val="dk1"/>
                </a:solidFill>
                <a:ea typeface="Calibri"/>
                <a:sym typeface="Calibri"/>
              </a:rPr>
              <a:t>Le lecteur est bloqué </a:t>
            </a:r>
            <a:r>
              <a:rPr lang="fr-FR" b="1" dirty="0">
                <a:solidFill>
                  <a:schemeClr val="dk1"/>
                </a:solidFill>
                <a:ea typeface="Calibri"/>
                <a:sym typeface="Calibri"/>
              </a:rPr>
              <a:t>automatiquement </a:t>
            </a:r>
            <a:r>
              <a:rPr lang="fr-FR" dirty="0">
                <a:solidFill>
                  <a:schemeClr val="dk1"/>
                </a:solidFill>
                <a:ea typeface="Calibri"/>
                <a:sym typeface="Calibri"/>
              </a:rPr>
              <a:t>par Alma (= </a:t>
            </a:r>
            <a:r>
              <a:rPr lang="fr-FR" b="1" dirty="0">
                <a:solidFill>
                  <a:schemeClr val="dk1"/>
                </a:solidFill>
                <a:ea typeface="Calibri"/>
                <a:sym typeface="Calibri"/>
              </a:rPr>
              <a:t>Blocages système</a:t>
            </a:r>
            <a:r>
              <a:rPr lang="fr-FR" dirty="0">
                <a:solidFill>
                  <a:schemeClr val="dk1"/>
                </a:solidFill>
                <a:ea typeface="Calibri"/>
                <a:sym typeface="Calibri"/>
              </a:rPr>
              <a:t>) si : </a:t>
            </a:r>
          </a:p>
          <a:p>
            <a:pPr lvl="1">
              <a:spcBef>
                <a:spcPts val="0"/>
              </a:spcBef>
              <a:buSzPts val="1800"/>
            </a:pPr>
            <a:r>
              <a:rPr lang="fr-FR" dirty="0">
                <a:solidFill>
                  <a:schemeClr val="dk1"/>
                </a:solidFill>
                <a:ea typeface="Calibri"/>
                <a:sym typeface="Calibri"/>
              </a:rPr>
              <a:t>3 documents ou plus en retard</a:t>
            </a:r>
          </a:p>
          <a:p>
            <a:pPr lvl="1">
              <a:spcBef>
                <a:spcPts val="0"/>
              </a:spcBef>
              <a:buSzPts val="1800"/>
            </a:pPr>
            <a:r>
              <a:rPr lang="fr-FR" dirty="0">
                <a:solidFill>
                  <a:schemeClr val="dk1"/>
                </a:solidFill>
                <a:ea typeface="Calibri"/>
                <a:sym typeface="Calibri"/>
              </a:rPr>
              <a:t>1 document rappelé en retard</a:t>
            </a:r>
          </a:p>
          <a:p>
            <a:pPr lvl="1">
              <a:spcBef>
                <a:spcPts val="0"/>
              </a:spcBef>
              <a:buSzPts val="1800"/>
            </a:pPr>
            <a:r>
              <a:rPr lang="fr-FR" dirty="0">
                <a:solidFill>
                  <a:schemeClr val="dk1"/>
                </a:solidFill>
                <a:ea typeface="Calibri"/>
                <a:sym typeface="Calibri"/>
              </a:rPr>
              <a:t>plus de 25€ d’amendes</a:t>
            </a:r>
          </a:p>
          <a:p>
            <a:pPr lvl="1">
              <a:spcBef>
                <a:spcPts val="0"/>
              </a:spcBef>
              <a:buSzPts val="1800"/>
            </a:pPr>
            <a:r>
              <a:rPr lang="fr-FR" dirty="0">
                <a:solidFill>
                  <a:schemeClr val="dk1"/>
                </a:solidFill>
                <a:ea typeface="Calibri"/>
                <a:sym typeface="Calibri"/>
              </a:rPr>
              <a:t>le compte est expiré</a:t>
            </a:r>
            <a:endParaRPr lang="fr-FR" dirty="0">
              <a:sym typeface="Calibri"/>
            </a:endParaRPr>
          </a:p>
          <a:p>
            <a:pPr lvl="1">
              <a:spcBef>
                <a:spcPts val="0"/>
              </a:spcBef>
              <a:buSzPts val="1800"/>
            </a:pPr>
            <a:endParaRPr lang="fr-FR" dirty="0">
              <a:solidFill>
                <a:srgbClr val="000000"/>
              </a:solidFill>
              <a:ea typeface="Calibri"/>
              <a:sym typeface="Calibri"/>
            </a:endParaRPr>
          </a:p>
          <a:p>
            <a:pPr lvl="1">
              <a:spcBef>
                <a:spcPts val="0"/>
              </a:spcBef>
              <a:buSzPts val="1800"/>
            </a:pPr>
            <a:endParaRPr lang="fr-FR" dirty="0">
              <a:solidFill>
                <a:srgbClr val="000000"/>
              </a:solidFill>
              <a:ea typeface="Calibri"/>
              <a:sym typeface="Calibri"/>
            </a:endParaRPr>
          </a:p>
          <a:p>
            <a:pPr>
              <a:spcBef>
                <a:spcPts val="0"/>
              </a:spcBef>
              <a:buSzPts val="1800"/>
            </a:pPr>
            <a:r>
              <a:rPr lang="fr-FR" dirty="0">
                <a:solidFill>
                  <a:srgbClr val="000000"/>
                </a:solidFill>
                <a:ea typeface="Calibri"/>
                <a:sym typeface="Calibri"/>
              </a:rPr>
              <a:t>Les blocages système ne concernent que les opérations liées au prêt (prêt, renouvellement, retour dans un bureau de prêt inadéquat) mais pas les </a:t>
            </a:r>
            <a:r>
              <a:rPr lang="fr-FR" i="1" dirty="0" err="1">
                <a:solidFill>
                  <a:srgbClr val="000000"/>
                </a:solidFill>
                <a:ea typeface="Calibri"/>
                <a:sym typeface="Calibri"/>
              </a:rPr>
              <a:t>requests</a:t>
            </a:r>
            <a:r>
              <a:rPr lang="fr-FR" dirty="0">
                <a:solidFill>
                  <a:srgbClr val="000000"/>
                </a:solidFill>
                <a:ea typeface="Calibri"/>
                <a:sym typeface="Calibri"/>
              </a:rPr>
              <a:t>. </a:t>
            </a:r>
            <a:endParaRPr lang="fr-FR" dirty="0">
              <a:sym typeface="Calibri"/>
            </a:endParaRPr>
          </a:p>
          <a:p>
            <a:pPr>
              <a:spcBef>
                <a:spcPts val="0"/>
              </a:spcBef>
              <a:buSzPts val="1800"/>
            </a:pPr>
            <a:endParaRPr lang="fr-FR" dirty="0">
              <a:solidFill>
                <a:srgbClr val="000000"/>
              </a:solidFill>
              <a:ea typeface="Calibri"/>
              <a:sym typeface="Calibri"/>
            </a:endParaRPr>
          </a:p>
          <a:p>
            <a:pPr>
              <a:spcBef>
                <a:spcPts val="0"/>
              </a:spcBef>
              <a:buSzPts val="1800"/>
            </a:pPr>
            <a:endParaRPr lang="fr-FR" dirty="0">
              <a:solidFill>
                <a:srgbClr val="000000"/>
              </a:solidFill>
              <a:ea typeface="Calibri"/>
              <a:sym typeface="Calibri"/>
            </a:endParaRPr>
          </a:p>
          <a:p>
            <a:pPr>
              <a:spcBef>
                <a:spcPts val="0"/>
              </a:spcBef>
              <a:buSzPts val="1800"/>
            </a:pPr>
            <a:r>
              <a:rPr lang="fr-FR" dirty="0">
                <a:solidFill>
                  <a:srgbClr val="000000"/>
                </a:solidFill>
                <a:ea typeface="Calibri"/>
                <a:sym typeface="Calibri"/>
              </a:rPr>
              <a:t>Conséquence : un lecteur dont le compte est expiré ou qui a plus de 3 ouvrages en retard pourra continuer d’effectuer des </a:t>
            </a:r>
            <a:r>
              <a:rPr lang="fr-FR" i="1" dirty="0" err="1">
                <a:solidFill>
                  <a:srgbClr val="000000"/>
                </a:solidFill>
                <a:ea typeface="Calibri"/>
                <a:sym typeface="Calibri"/>
              </a:rPr>
              <a:t>requests</a:t>
            </a:r>
            <a:r>
              <a:rPr lang="fr-FR" dirty="0">
                <a:solidFill>
                  <a:srgbClr val="000000"/>
                </a:solidFill>
                <a:ea typeface="Calibri"/>
                <a:sym typeface="Calibri"/>
              </a:rPr>
              <a:t> mais les ouvrages ne pourront pas lui être prêtés. Il devra donc les consulter sans les emprunter.</a:t>
            </a:r>
            <a:endParaRPr lang="fr-FR" dirty="0"/>
          </a:p>
          <a:p>
            <a:pPr marL="285750" lvl="0" indent="-171450">
              <a:spcBef>
                <a:spcPts val="0"/>
              </a:spcBef>
              <a:buClr>
                <a:schemeClr val="dk1"/>
              </a:buClr>
              <a:buSzPts val="1800"/>
              <a:buNone/>
            </a:pPr>
            <a:endParaRPr lang="fr-FR" sz="1800" dirty="0">
              <a:solidFill>
                <a:schemeClr val="dk1"/>
              </a:solidFill>
              <a:ea typeface="Calibri"/>
              <a:sym typeface="Calibri"/>
            </a:endParaRPr>
          </a:p>
          <a:p>
            <a:pPr marL="0" lvl="0" indent="0">
              <a:spcBef>
                <a:spcPts val="0"/>
              </a:spcBef>
              <a:buClr>
                <a:schemeClr val="dk1"/>
              </a:buClr>
              <a:buSzPts val="1800"/>
              <a:buNone/>
            </a:pPr>
            <a:endParaRPr lang="fr-FR" sz="1800" dirty="0">
              <a:solidFill>
                <a:schemeClr val="dk2"/>
              </a:solidFill>
              <a:ea typeface="Calibri"/>
              <a:sym typeface="Calibri"/>
            </a:endParaRPr>
          </a:p>
          <a:p>
            <a:endParaRPr lang="fr-BE" dirty="0"/>
          </a:p>
        </p:txBody>
      </p:sp>
      <p:sp>
        <p:nvSpPr>
          <p:cNvPr id="4" name="Espace réservé du numéro de diapositive 3">
            <a:extLst>
              <a:ext uri="{FF2B5EF4-FFF2-40B4-BE49-F238E27FC236}">
                <a16:creationId xmlns:a16="http://schemas.microsoft.com/office/drawing/2014/main" id="{802D2EC4-167A-6330-95BD-489EE85DA150}"/>
              </a:ext>
            </a:extLst>
          </p:cNvPr>
          <p:cNvSpPr>
            <a:spLocks noGrp="1"/>
          </p:cNvSpPr>
          <p:nvPr>
            <p:ph type="sldNum" sz="quarter" idx="12"/>
          </p:nvPr>
        </p:nvSpPr>
        <p:spPr/>
        <p:txBody>
          <a:bodyPr/>
          <a:lstStyle/>
          <a:p>
            <a:fld id="{19329706-12B3-8F4C-9CA9-063F8C6A2AC6}" type="slidenum">
              <a:rPr lang="fr-FR" smtClean="0"/>
              <a:t>56</a:t>
            </a:fld>
            <a:endParaRPr lang="fr-FR"/>
          </a:p>
        </p:txBody>
      </p:sp>
    </p:spTree>
    <p:extLst>
      <p:ext uri="{BB962C8B-B14F-4D97-AF65-F5344CB8AC3E}">
        <p14:creationId xmlns:p14="http://schemas.microsoft.com/office/powerpoint/2010/main" val="31234552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707D27-F975-D09F-DEDF-5AA884B764A9}"/>
              </a:ext>
            </a:extLst>
          </p:cNvPr>
          <p:cNvSpPr>
            <a:spLocks noGrp="1"/>
          </p:cNvSpPr>
          <p:nvPr>
            <p:ph type="title"/>
          </p:nvPr>
        </p:nvSpPr>
        <p:spPr/>
        <p:txBody>
          <a:bodyPr/>
          <a:lstStyle/>
          <a:p>
            <a:r>
              <a:rPr lang="fr-FR" dirty="0"/>
              <a:t>Les blocages système</a:t>
            </a:r>
            <a:endParaRPr lang="fr-BE" dirty="0"/>
          </a:p>
        </p:txBody>
      </p:sp>
      <p:sp>
        <p:nvSpPr>
          <p:cNvPr id="4" name="Espace réservé du numéro de diapositive 3">
            <a:extLst>
              <a:ext uri="{FF2B5EF4-FFF2-40B4-BE49-F238E27FC236}">
                <a16:creationId xmlns:a16="http://schemas.microsoft.com/office/drawing/2014/main" id="{0E23A9E5-0FCE-42F0-A8DD-A03E7B4B450D}"/>
              </a:ext>
            </a:extLst>
          </p:cNvPr>
          <p:cNvSpPr>
            <a:spLocks noGrp="1"/>
          </p:cNvSpPr>
          <p:nvPr>
            <p:ph type="sldNum" sz="quarter" idx="12"/>
          </p:nvPr>
        </p:nvSpPr>
        <p:spPr/>
        <p:txBody>
          <a:bodyPr/>
          <a:lstStyle/>
          <a:p>
            <a:fld id="{19329706-12B3-8F4C-9CA9-063F8C6A2AC6}" type="slidenum">
              <a:rPr lang="fr-FR" smtClean="0"/>
              <a:t>57</a:t>
            </a:fld>
            <a:endParaRPr lang="fr-FR"/>
          </a:p>
        </p:txBody>
      </p:sp>
      <p:graphicFrame>
        <p:nvGraphicFramePr>
          <p:cNvPr id="7" name="Google Shape;713;p149">
            <a:extLst>
              <a:ext uri="{FF2B5EF4-FFF2-40B4-BE49-F238E27FC236}">
                <a16:creationId xmlns:a16="http://schemas.microsoft.com/office/drawing/2014/main" id="{858A220B-C73B-1BC5-7781-C2328B9FC61A}"/>
              </a:ext>
            </a:extLst>
          </p:cNvPr>
          <p:cNvGraphicFramePr/>
          <p:nvPr/>
        </p:nvGraphicFramePr>
        <p:xfrm>
          <a:off x="2416287" y="1467836"/>
          <a:ext cx="7359425" cy="4080790"/>
        </p:xfrm>
        <a:graphic>
          <a:graphicData uri="http://schemas.openxmlformats.org/drawingml/2006/table">
            <a:tbl>
              <a:tblPr>
                <a:noFill/>
              </a:tblPr>
              <a:tblGrid>
                <a:gridCol w="4262950">
                  <a:extLst>
                    <a:ext uri="{9D8B030D-6E8A-4147-A177-3AD203B41FA5}">
                      <a16:colId xmlns:a16="http://schemas.microsoft.com/office/drawing/2014/main" val="20000"/>
                    </a:ext>
                  </a:extLst>
                </a:gridCol>
                <a:gridCol w="3096475">
                  <a:extLst>
                    <a:ext uri="{9D8B030D-6E8A-4147-A177-3AD203B41FA5}">
                      <a16:colId xmlns:a16="http://schemas.microsoft.com/office/drawing/2014/main" val="20001"/>
                    </a:ext>
                  </a:extLst>
                </a:gridCol>
              </a:tblGrid>
              <a:tr h="326225">
                <a:tc>
                  <a:txBody>
                    <a:bodyPr/>
                    <a:lstStyle/>
                    <a:p>
                      <a:pPr marL="0" marR="0" lvl="0" indent="0" algn="l" rtl="0">
                        <a:lnSpc>
                          <a:spcPct val="100000"/>
                        </a:lnSpc>
                        <a:spcBef>
                          <a:spcPts val="0"/>
                        </a:spcBef>
                        <a:spcAft>
                          <a:spcPts val="0"/>
                        </a:spcAft>
                        <a:buClr>
                          <a:srgbClr val="000000"/>
                        </a:buClr>
                        <a:buSzPts val="400"/>
                        <a:buFont typeface="Arial"/>
                        <a:buNone/>
                      </a:pPr>
                      <a:r>
                        <a:rPr lang="fr-FR" sz="1600" b="1" u="none" strike="noStrike" cap="none">
                          <a:latin typeface="Calibri"/>
                          <a:ea typeface="Calibri"/>
                          <a:cs typeface="Calibri"/>
                          <a:sym typeface="Calibri"/>
                        </a:rPr>
                        <a:t>Blocages outrepassables par tous</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tc>
                  <a:txBody>
                    <a:bodyPr/>
                    <a:lstStyle/>
                    <a:p>
                      <a:pPr marL="0" marR="0" lvl="0" indent="0" algn="l" rtl="0">
                        <a:lnSpc>
                          <a:spcPct val="100000"/>
                        </a:lnSpc>
                        <a:spcBef>
                          <a:spcPts val="0"/>
                        </a:spcBef>
                        <a:spcAft>
                          <a:spcPts val="0"/>
                        </a:spcAft>
                        <a:buClr>
                          <a:srgbClr val="000000"/>
                        </a:buClr>
                        <a:buSzPts val="400"/>
                        <a:buFont typeface="Arial"/>
                        <a:buNone/>
                      </a:pPr>
                      <a:r>
                        <a:rPr lang="fr-FR" sz="1600" b="1" u="none" strike="noStrike" cap="none">
                          <a:latin typeface="Calibri"/>
                          <a:ea typeface="Calibri"/>
                          <a:cs typeface="Calibri"/>
                          <a:sym typeface="Calibri"/>
                        </a:rPr>
                        <a:t>Action si outrepassement</a:t>
                      </a:r>
                      <a:endParaRPr sz="1600" b="1" u="none" strike="noStrike" cap="none">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extLst>
                  <a:ext uri="{0D108BD9-81ED-4DB2-BD59-A6C34878D82A}">
                    <a16:rowId xmlns:a16="http://schemas.microsoft.com/office/drawing/2014/main" val="10000"/>
                  </a:ext>
                </a:extLst>
              </a:tr>
              <a:tr h="845075">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dirty="0">
                          <a:latin typeface="Calibri"/>
                          <a:ea typeface="Calibri"/>
                          <a:cs typeface="Calibri"/>
                          <a:sym typeface="Calibri"/>
                        </a:rPr>
                        <a:t>Prêt d’un document </a:t>
                      </a:r>
                      <a:r>
                        <a:rPr lang="fr-FR" sz="1400" i="0" u="none" strike="noStrike" cap="none" dirty="0">
                          <a:latin typeface="Calibri"/>
                          <a:ea typeface="Calibri"/>
                          <a:cs typeface="Calibri"/>
                          <a:sym typeface="Calibri"/>
                        </a:rPr>
                        <a:t>réservé par le </a:t>
                      </a:r>
                      <a:r>
                        <a:rPr lang="fr-FR" sz="1400" u="none" strike="noStrike" cap="none" dirty="0">
                          <a:latin typeface="Calibri"/>
                          <a:ea typeface="Calibri"/>
                          <a:cs typeface="Calibri"/>
                          <a:sym typeface="Calibri"/>
                        </a:rPr>
                        <a:t>même lecteur (</a:t>
                      </a:r>
                      <a:r>
                        <a:rPr lang="fr-FR" sz="1400" u="none" strike="noStrike" cap="none" dirty="0" err="1">
                          <a:latin typeface="Calibri"/>
                          <a:ea typeface="Calibri"/>
                          <a:cs typeface="Calibri"/>
                          <a:sym typeface="Calibri"/>
                        </a:rPr>
                        <a:t>p.e</a:t>
                      </a:r>
                      <a:r>
                        <a:rPr lang="fr-FR" sz="1400" u="none" strike="noStrike" cap="none" dirty="0">
                          <a:latin typeface="Calibri"/>
                          <a:ea typeface="Calibri"/>
                          <a:cs typeface="Calibri"/>
                          <a:sym typeface="Calibri"/>
                        </a:rPr>
                        <a:t>. il l’a pris lui-même en rayon, avant que le document n’ait été traité et placé sur le </a:t>
                      </a:r>
                      <a:r>
                        <a:rPr lang="fr-FR" sz="1400" i="1" u="none" strike="noStrike" cap="none" dirty="0">
                          <a:latin typeface="Calibri"/>
                          <a:ea typeface="Calibri"/>
                          <a:cs typeface="Calibri"/>
                          <a:sym typeface="Calibri"/>
                        </a:rPr>
                        <a:t>Hold Shelf</a:t>
                      </a:r>
                      <a:r>
                        <a:rPr lang="fr-FR" sz="1400" u="none" strike="noStrike" cap="none" dirty="0">
                          <a:latin typeface="Calibri"/>
                          <a:ea typeface="Calibri"/>
                          <a:cs typeface="Calibri"/>
                          <a:sym typeface="Calibri"/>
                        </a:rPr>
                        <a:t>)</a:t>
                      </a:r>
                      <a:endParaRPr sz="1400" u="none" strike="noStrike" cap="none" dirty="0">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Efface la </a:t>
                      </a:r>
                      <a:r>
                        <a:rPr lang="fr-FR" sz="1400" i="1" u="none" strike="noStrike" cap="none">
                          <a:latin typeface="Calibri"/>
                          <a:ea typeface="Calibri"/>
                          <a:cs typeface="Calibri"/>
                          <a:sym typeface="Calibri"/>
                        </a:rPr>
                        <a:t>Request</a:t>
                      </a:r>
                      <a:r>
                        <a:rPr lang="fr-FR" sz="1400" u="none" strike="noStrike" cap="none">
                          <a:latin typeface="Calibri"/>
                          <a:ea typeface="Calibri"/>
                          <a:cs typeface="Calibri"/>
                          <a:sym typeface="Calibri"/>
                        </a:rPr>
                        <a:t> et met le livre en prêt sur le compte du lecteur</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1"/>
                  </a:ext>
                </a:extLst>
              </a:tr>
              <a:tr h="715875">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dirty="0">
                          <a:latin typeface="Calibri"/>
                          <a:ea typeface="Calibri"/>
                          <a:cs typeface="Calibri"/>
                          <a:sym typeface="Calibri"/>
                        </a:rPr>
                        <a:t>Emprunt d’un document pour un lecteur X déjà en prêt sur le compte d’un lecteur Y</a:t>
                      </a:r>
                      <a:endParaRPr dirty="0"/>
                    </a:p>
                    <a:p>
                      <a:pPr marL="0" marR="0" lvl="0" indent="0" algn="l" rtl="0">
                        <a:lnSpc>
                          <a:spcPct val="100000"/>
                        </a:lnSpc>
                        <a:spcBef>
                          <a:spcPts val="0"/>
                        </a:spcBef>
                        <a:spcAft>
                          <a:spcPts val="0"/>
                        </a:spcAft>
                        <a:buClr>
                          <a:srgbClr val="000000"/>
                        </a:buClr>
                        <a:buSzPts val="350"/>
                        <a:buFont typeface="Arial"/>
                        <a:buNone/>
                      </a:pPr>
                      <a:endParaRPr sz="1400" u="none" strike="noStrike" cap="none" dirty="0">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Le document est rentré chez lecteur X et mis en prêt sur lecteur Y</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2"/>
                  </a:ext>
                </a:extLst>
              </a:tr>
              <a:tr h="326225">
                <a:tc>
                  <a:txBody>
                    <a:bodyPr/>
                    <a:lstStyle/>
                    <a:p>
                      <a:pPr marL="0" marR="0" lvl="0" indent="0" algn="l" rtl="0">
                        <a:lnSpc>
                          <a:spcPct val="100000"/>
                        </a:lnSpc>
                        <a:spcBef>
                          <a:spcPts val="0"/>
                        </a:spcBef>
                        <a:spcAft>
                          <a:spcPts val="0"/>
                        </a:spcAft>
                        <a:buClr>
                          <a:srgbClr val="000000"/>
                        </a:buClr>
                        <a:buSzPts val="400"/>
                        <a:buFont typeface="Arial"/>
                        <a:buNone/>
                      </a:pPr>
                      <a:r>
                        <a:rPr lang="fr-FR" sz="1600" b="1" u="none" strike="noStrike" cap="none">
                          <a:solidFill>
                            <a:schemeClr val="dk1"/>
                          </a:solidFill>
                          <a:latin typeface="Calibri"/>
                          <a:ea typeface="Calibri"/>
                          <a:cs typeface="Calibri"/>
                          <a:sym typeface="Calibri"/>
                        </a:rPr>
                        <a:t>Blocages outrepassables par un </a:t>
                      </a:r>
                      <a:r>
                        <a:rPr lang="fr-FR" sz="1600" b="1" i="1" u="none" strike="noStrike" cap="none">
                          <a:solidFill>
                            <a:schemeClr val="dk1"/>
                          </a:solidFill>
                          <a:latin typeface="Calibri"/>
                          <a:ea typeface="Calibri"/>
                          <a:cs typeface="Calibri"/>
                          <a:sym typeface="Calibri"/>
                        </a:rPr>
                        <a:t>Circ Desk Manager</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tc>
                  <a:txBody>
                    <a:bodyPr/>
                    <a:lstStyle/>
                    <a:p>
                      <a:pPr marL="0" marR="0" lvl="0" indent="0" algn="l" rtl="0">
                        <a:lnSpc>
                          <a:spcPct val="100000"/>
                        </a:lnSpc>
                        <a:spcBef>
                          <a:spcPts val="0"/>
                        </a:spcBef>
                        <a:spcAft>
                          <a:spcPts val="0"/>
                        </a:spcAft>
                        <a:buClr>
                          <a:schemeClr val="dk1"/>
                        </a:buClr>
                        <a:buSzPts val="400"/>
                        <a:buFont typeface="Arial"/>
                        <a:buNone/>
                      </a:pPr>
                      <a:r>
                        <a:rPr lang="fr-FR" sz="1600" b="1" u="none" strike="noStrike" cap="none">
                          <a:solidFill>
                            <a:schemeClr val="dk1"/>
                          </a:solidFill>
                          <a:latin typeface="Calibri"/>
                          <a:ea typeface="Calibri"/>
                          <a:cs typeface="Calibri"/>
                          <a:sym typeface="Calibri"/>
                        </a:rPr>
                        <a:t>Action si outrepassement</a:t>
                      </a:r>
                      <a:endParaRPr sz="1600" b="1"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extLst>
                  <a:ext uri="{0D108BD9-81ED-4DB2-BD59-A6C34878D82A}">
                    <a16:rowId xmlns:a16="http://schemas.microsoft.com/office/drawing/2014/main" val="10003"/>
                  </a:ext>
                </a:extLst>
              </a:tr>
              <a:tr h="504175">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Prêt pour un document non empruntable</a:t>
                      </a:r>
                      <a:endParaRPr/>
                    </a:p>
                    <a:p>
                      <a:pPr marL="0" marR="0" lvl="0" indent="0" algn="l" rtl="0">
                        <a:lnSpc>
                          <a:spcPct val="100000"/>
                        </a:lnSpc>
                        <a:spcBef>
                          <a:spcPts val="0"/>
                        </a:spcBef>
                        <a:spcAft>
                          <a:spcPts val="0"/>
                        </a:spcAft>
                        <a:buClr>
                          <a:srgbClr val="000000"/>
                        </a:buClr>
                        <a:buSzPts val="35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Autorise l’emprunt</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4"/>
                  </a:ext>
                </a:extLst>
              </a:tr>
              <a:tr h="553425">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Prêt d’un document pour un lecteur qui a déjà en prêt  le nombre maximum autorisé</a:t>
                      </a:r>
                      <a:endParaRPr sz="1400" i="1" u="none" strike="noStrike" cap="none">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Autorise l’emprunt</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5"/>
                  </a:ext>
                </a:extLst>
              </a:tr>
              <a:tr h="504175">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Renouvellement si </a:t>
                      </a:r>
                      <a:r>
                        <a:rPr lang="fr-FR" sz="1400" i="1" u="none" strike="noStrike" cap="none">
                          <a:latin typeface="Calibri"/>
                          <a:ea typeface="Calibri"/>
                          <a:cs typeface="Calibri"/>
                          <a:sym typeface="Calibri"/>
                        </a:rPr>
                        <a:t>Request</a:t>
                      </a:r>
                      <a:endParaRPr sz="1400" i="1"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0"/>
                        <a:buFont typeface="Arial"/>
                        <a:buNone/>
                      </a:pPr>
                      <a:endParaRPr sz="1400" i="1" u="none" strike="noStrike" cap="none">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dirty="0">
                          <a:latin typeface="Calibri"/>
                          <a:ea typeface="Calibri"/>
                          <a:cs typeface="Calibri"/>
                          <a:sym typeface="Calibri"/>
                        </a:rPr>
                        <a:t>Autorise le renouvellement</a:t>
                      </a:r>
                      <a:endParaRPr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1782940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C0D06-C92F-7081-8A5B-106F789184E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4B2FE1E-38B6-DFFE-80E1-17525D2F251D}"/>
              </a:ext>
            </a:extLst>
          </p:cNvPr>
          <p:cNvSpPr>
            <a:spLocks noGrp="1"/>
          </p:cNvSpPr>
          <p:nvPr>
            <p:ph type="title"/>
          </p:nvPr>
        </p:nvSpPr>
        <p:spPr/>
        <p:txBody>
          <a:bodyPr/>
          <a:lstStyle/>
          <a:p>
            <a:r>
              <a:rPr lang="fr-FR" dirty="0"/>
              <a:t>Les blocages système</a:t>
            </a:r>
            <a:endParaRPr lang="fr-BE" dirty="0"/>
          </a:p>
        </p:txBody>
      </p:sp>
      <p:sp>
        <p:nvSpPr>
          <p:cNvPr id="4" name="Espace réservé du numéro de diapositive 3">
            <a:extLst>
              <a:ext uri="{FF2B5EF4-FFF2-40B4-BE49-F238E27FC236}">
                <a16:creationId xmlns:a16="http://schemas.microsoft.com/office/drawing/2014/main" id="{6ACB0E30-8CBA-8532-9774-8A10A4CFD131}"/>
              </a:ext>
            </a:extLst>
          </p:cNvPr>
          <p:cNvSpPr>
            <a:spLocks noGrp="1"/>
          </p:cNvSpPr>
          <p:nvPr>
            <p:ph type="sldNum" sz="quarter" idx="12"/>
          </p:nvPr>
        </p:nvSpPr>
        <p:spPr/>
        <p:txBody>
          <a:bodyPr/>
          <a:lstStyle/>
          <a:p>
            <a:fld id="{19329706-12B3-8F4C-9CA9-063F8C6A2AC6}" type="slidenum">
              <a:rPr lang="fr-FR" smtClean="0"/>
              <a:t>58</a:t>
            </a:fld>
            <a:endParaRPr lang="fr-FR"/>
          </a:p>
        </p:txBody>
      </p:sp>
      <p:graphicFrame>
        <p:nvGraphicFramePr>
          <p:cNvPr id="3" name="Google Shape;720;p150">
            <a:extLst>
              <a:ext uri="{FF2B5EF4-FFF2-40B4-BE49-F238E27FC236}">
                <a16:creationId xmlns:a16="http://schemas.microsoft.com/office/drawing/2014/main" id="{380D6EFD-FA8C-F7A4-AB14-F723A2AD6E92}"/>
              </a:ext>
            </a:extLst>
          </p:cNvPr>
          <p:cNvGraphicFramePr/>
          <p:nvPr>
            <p:extLst>
              <p:ext uri="{D42A27DB-BD31-4B8C-83A1-F6EECF244321}">
                <p14:modId xmlns:p14="http://schemas.microsoft.com/office/powerpoint/2010/main" val="624004757"/>
              </p:ext>
            </p:extLst>
          </p:nvPr>
        </p:nvGraphicFramePr>
        <p:xfrm>
          <a:off x="2639612" y="1733567"/>
          <a:ext cx="6912775" cy="3169890"/>
        </p:xfrm>
        <a:graphic>
          <a:graphicData uri="http://schemas.openxmlformats.org/drawingml/2006/table">
            <a:tbl>
              <a:tblPr>
                <a:noFill/>
              </a:tblPr>
              <a:tblGrid>
                <a:gridCol w="6912775">
                  <a:extLst>
                    <a:ext uri="{9D8B030D-6E8A-4147-A177-3AD203B41FA5}">
                      <a16:colId xmlns:a16="http://schemas.microsoft.com/office/drawing/2014/main" val="20000"/>
                    </a:ext>
                  </a:extLst>
                </a:gridCol>
              </a:tblGrid>
              <a:tr h="189775">
                <a:tc>
                  <a:txBody>
                    <a:bodyPr/>
                    <a:lstStyle/>
                    <a:p>
                      <a:pPr marL="0" marR="0" lvl="0" indent="0" algn="l" rtl="0">
                        <a:lnSpc>
                          <a:spcPct val="100000"/>
                        </a:lnSpc>
                        <a:spcBef>
                          <a:spcPts val="0"/>
                        </a:spcBef>
                        <a:spcAft>
                          <a:spcPts val="0"/>
                        </a:spcAft>
                        <a:buClr>
                          <a:srgbClr val="000000"/>
                        </a:buClr>
                        <a:buSzPts val="400"/>
                        <a:buFont typeface="Arial"/>
                        <a:buNone/>
                      </a:pPr>
                      <a:r>
                        <a:rPr lang="fr-FR" sz="1600" b="1" u="none" strike="noStrike" cap="none" dirty="0">
                          <a:solidFill>
                            <a:schemeClr val="dk1"/>
                          </a:solidFill>
                          <a:latin typeface="Calibri"/>
                          <a:ea typeface="Calibri"/>
                          <a:cs typeface="Calibri"/>
                          <a:sym typeface="Calibri"/>
                        </a:rPr>
                        <a:t>Blocages non </a:t>
                      </a:r>
                      <a:r>
                        <a:rPr lang="fr-FR" sz="1600" b="1" u="none" strike="noStrike" cap="none" dirty="0" err="1">
                          <a:solidFill>
                            <a:schemeClr val="dk1"/>
                          </a:solidFill>
                          <a:latin typeface="Calibri"/>
                          <a:ea typeface="Calibri"/>
                          <a:cs typeface="Calibri"/>
                          <a:sym typeface="Calibri"/>
                        </a:rPr>
                        <a:t>outrepassables</a:t>
                      </a:r>
                      <a:endParaRPr sz="1600" b="1" u="none" strike="noStrike" cap="none" dirty="0">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extLst>
                  <a:ext uri="{0D108BD9-81ED-4DB2-BD59-A6C34878D82A}">
                    <a16:rowId xmlns:a16="http://schemas.microsoft.com/office/drawing/2014/main" val="10000"/>
                  </a:ext>
                </a:extLst>
              </a:tr>
              <a:tr h="354325">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Prêt d’un document qui n’appartient pas à l’institution</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1"/>
                  </a:ext>
                </a:extLst>
              </a:tr>
              <a:tr h="354325">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Prêt d’un document en commande</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2"/>
                  </a:ext>
                </a:extLst>
              </a:tr>
              <a:tr h="354325">
                <a:tc>
                  <a:txBody>
                    <a:bodyPr/>
                    <a:lstStyle/>
                    <a:p>
                      <a:pPr marL="0" marR="0" lvl="0" indent="0" algn="l" rtl="0">
                        <a:lnSpc>
                          <a:spcPct val="100000"/>
                        </a:lnSpc>
                        <a:spcBef>
                          <a:spcPts val="0"/>
                        </a:spcBef>
                        <a:spcAft>
                          <a:spcPts val="0"/>
                        </a:spcAft>
                        <a:buClr>
                          <a:schemeClr val="dk1"/>
                        </a:buClr>
                        <a:buSzPts val="350"/>
                        <a:buFont typeface="Arial"/>
                        <a:buNone/>
                      </a:pPr>
                      <a:r>
                        <a:rPr lang="fr-FR" sz="1400" i="0" u="none" strike="noStrike" cap="none">
                          <a:solidFill>
                            <a:schemeClr val="dk1"/>
                          </a:solidFill>
                          <a:latin typeface="Calibri"/>
                          <a:ea typeface="Calibri"/>
                          <a:cs typeface="Calibri"/>
                          <a:sym typeface="Calibri"/>
                        </a:rPr>
                        <a:t>Prêt d’un document déjà réservé par un autre lecteur</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3"/>
                  </a:ext>
                </a:extLst>
              </a:tr>
              <a:tr h="354325">
                <a:tc>
                  <a:txBody>
                    <a:bodyPr/>
                    <a:lstStyle/>
                    <a:p>
                      <a:pPr marL="0" marR="0" lvl="0" indent="0" algn="l" rtl="0">
                        <a:lnSpc>
                          <a:spcPct val="100000"/>
                        </a:lnSpc>
                        <a:spcBef>
                          <a:spcPts val="0"/>
                        </a:spcBef>
                        <a:spcAft>
                          <a:spcPts val="0"/>
                        </a:spcAft>
                        <a:buClr>
                          <a:schemeClr val="dk1"/>
                        </a:buClr>
                        <a:buSzPts val="350"/>
                        <a:buFont typeface="Calibri"/>
                        <a:buNone/>
                      </a:pPr>
                      <a:r>
                        <a:rPr lang="fr-FR" sz="1400" u="none" strike="noStrike" cap="none" dirty="0">
                          <a:latin typeface="Calibri"/>
                          <a:ea typeface="Calibri"/>
                          <a:cs typeface="Calibri"/>
                          <a:sym typeface="Calibri"/>
                        </a:rPr>
                        <a:t>Limite de 3 documents en retard</a:t>
                      </a:r>
                      <a:endParaRPr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5"/>
                  </a:ext>
                </a:extLst>
              </a:tr>
              <a:tr h="354325">
                <a:tc>
                  <a:txBody>
                    <a:bodyPr/>
                    <a:lstStyle/>
                    <a:p>
                      <a:pPr marL="0" marR="0" lvl="0" indent="0" algn="l" rtl="0">
                        <a:lnSpc>
                          <a:spcPct val="100000"/>
                        </a:lnSpc>
                        <a:spcBef>
                          <a:spcPts val="0"/>
                        </a:spcBef>
                        <a:spcAft>
                          <a:spcPts val="0"/>
                        </a:spcAft>
                        <a:buClr>
                          <a:schemeClr val="dk1"/>
                        </a:buClr>
                        <a:buSzPts val="350"/>
                        <a:buFont typeface="Calibri"/>
                        <a:buNone/>
                      </a:pPr>
                      <a:r>
                        <a:rPr lang="fr-FR" sz="1400" u="none" strike="noStrike" cap="none">
                          <a:latin typeface="Calibri"/>
                          <a:ea typeface="Calibri"/>
                          <a:cs typeface="Calibri"/>
                          <a:sym typeface="Calibri"/>
                        </a:rPr>
                        <a:t>Frais dus aux bibliothèques (</a:t>
                      </a:r>
                      <a:r>
                        <a:rPr lang="fr-FR" sz="1400" i="1" u="none" strike="noStrike" cap="none">
                          <a:latin typeface="Calibri"/>
                          <a:ea typeface="Calibri"/>
                          <a:cs typeface="Calibri"/>
                          <a:sym typeface="Calibri"/>
                        </a:rPr>
                        <a:t>Fines &amp; Fees</a:t>
                      </a:r>
                      <a:r>
                        <a:rPr lang="fr-FR" sz="1400" u="none" strike="noStrike" cap="none">
                          <a:latin typeface="Calibri"/>
                          <a:ea typeface="Calibri"/>
                          <a:cs typeface="Calibri"/>
                          <a:sym typeface="Calibri"/>
                        </a:rPr>
                        <a:t>) &gt; à 25,00€</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6"/>
                  </a:ext>
                </a:extLst>
              </a:tr>
              <a:tr h="354325">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La date d’expiration de la carte de l’utilisateur est dépassée</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7"/>
                  </a:ext>
                </a:extLst>
              </a:tr>
              <a:tr h="354325">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La limite des rappels de prêts en retard est dépassée</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8"/>
                  </a:ext>
                </a:extLst>
              </a:tr>
              <a:tr h="354325">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dirty="0">
                          <a:latin typeface="Calibri"/>
                          <a:ea typeface="Calibri"/>
                          <a:cs typeface="Calibri"/>
                          <a:sym typeface="Calibri"/>
                        </a:rPr>
                        <a:t>Le rôle de </a:t>
                      </a:r>
                      <a:r>
                        <a:rPr lang="fr-FR" sz="1400" i="1" u="none" strike="noStrike" cap="none" dirty="0">
                          <a:latin typeface="Calibri"/>
                          <a:ea typeface="Calibri"/>
                          <a:cs typeface="Calibri"/>
                          <a:sym typeface="Calibri"/>
                        </a:rPr>
                        <a:t>patron</a:t>
                      </a:r>
                      <a:r>
                        <a:rPr lang="fr-FR" sz="1400" u="none" strike="noStrike" cap="none" dirty="0">
                          <a:latin typeface="Calibri"/>
                          <a:ea typeface="Calibri"/>
                          <a:cs typeface="Calibri"/>
                          <a:sym typeface="Calibri"/>
                        </a:rPr>
                        <a:t> n’est pas actif ou est expiré</a:t>
                      </a:r>
                      <a:endParaRPr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5150959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5C8D5-7F8D-F601-4849-5ADC6778AAA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00143C3-A537-44E6-A140-2D42DBD3B7D1}"/>
              </a:ext>
            </a:extLst>
          </p:cNvPr>
          <p:cNvSpPr>
            <a:spLocks noGrp="1"/>
          </p:cNvSpPr>
          <p:nvPr>
            <p:ph type="title"/>
          </p:nvPr>
        </p:nvSpPr>
        <p:spPr/>
        <p:txBody>
          <a:bodyPr/>
          <a:lstStyle/>
          <a:p>
            <a:r>
              <a:rPr lang="fr-FR" dirty="0"/>
              <a:t>Les blocages insérés par le </a:t>
            </a:r>
            <a:r>
              <a:rPr lang="fr-FR" i="1" dirty="0"/>
              <a:t>staff</a:t>
            </a:r>
            <a:endParaRPr lang="fr-BE" i="1" dirty="0"/>
          </a:p>
        </p:txBody>
      </p:sp>
      <p:sp>
        <p:nvSpPr>
          <p:cNvPr id="3" name="Espace réservé du contenu 2">
            <a:extLst>
              <a:ext uri="{FF2B5EF4-FFF2-40B4-BE49-F238E27FC236}">
                <a16:creationId xmlns:a16="http://schemas.microsoft.com/office/drawing/2014/main" id="{8B7F5C4A-AF1C-50A5-5454-06DA8D7A7857}"/>
              </a:ext>
            </a:extLst>
          </p:cNvPr>
          <p:cNvSpPr>
            <a:spLocks noGrp="1"/>
          </p:cNvSpPr>
          <p:nvPr>
            <p:ph idx="1"/>
          </p:nvPr>
        </p:nvSpPr>
        <p:spPr/>
        <p:txBody>
          <a:bodyPr/>
          <a:lstStyle/>
          <a:p>
            <a:r>
              <a:rPr lang="fr-FR" dirty="0">
                <a:solidFill>
                  <a:schemeClr val="dk1"/>
                </a:solidFill>
                <a:ea typeface="Calibri"/>
                <a:sym typeface="Calibri"/>
              </a:rPr>
              <a:t>Cinq types de blocages ont été définis dans Alma :</a:t>
            </a:r>
          </a:p>
          <a:p>
            <a:pPr lvl="1"/>
            <a:r>
              <a:rPr lang="fr-FR" i="1" dirty="0">
                <a:solidFill>
                  <a:schemeClr val="dk1"/>
                </a:solidFill>
                <a:ea typeface="Calibri"/>
                <a:sym typeface="Calibri"/>
              </a:rPr>
              <a:t>ALERT</a:t>
            </a:r>
            <a:r>
              <a:rPr lang="fr-FR" dirty="0">
                <a:solidFill>
                  <a:schemeClr val="dk1"/>
                </a:solidFill>
                <a:ea typeface="Calibri"/>
                <a:sym typeface="Calibri"/>
              </a:rPr>
              <a:t> (sous forme de </a:t>
            </a:r>
            <a:r>
              <a:rPr lang="fr-FR" i="1" dirty="0">
                <a:solidFill>
                  <a:schemeClr val="dk1"/>
                </a:solidFill>
                <a:ea typeface="Calibri"/>
                <a:sym typeface="Calibri"/>
              </a:rPr>
              <a:t>pop-up</a:t>
            </a:r>
            <a:r>
              <a:rPr lang="fr-FR" dirty="0">
                <a:solidFill>
                  <a:schemeClr val="dk1"/>
                </a:solidFill>
                <a:ea typeface="Calibri"/>
                <a:sym typeface="Calibri"/>
              </a:rPr>
              <a:t>) ne bloque rien</a:t>
            </a:r>
            <a:endParaRPr lang="fr-FR" dirty="0">
              <a:sym typeface="Calibri"/>
            </a:endParaRPr>
          </a:p>
          <a:p>
            <a:pPr lvl="1"/>
            <a:r>
              <a:rPr lang="fr-FR" sz="1800" dirty="0">
                <a:solidFill>
                  <a:schemeClr val="dk1"/>
                </a:solidFill>
                <a:ea typeface="Calibri"/>
                <a:sym typeface="Calibri"/>
              </a:rPr>
              <a:t>Les autres bloquent de 1 à 4 fonctions : renouvellement, prêt, prêt interbibliothèques, réservation</a:t>
            </a:r>
            <a:endParaRPr lang="fr-FR" sz="1800" dirty="0"/>
          </a:p>
          <a:p>
            <a:pPr lvl="1"/>
            <a:endParaRPr lang="fr-FR" dirty="0"/>
          </a:p>
          <a:p>
            <a:endParaRPr lang="fr-FR" dirty="0"/>
          </a:p>
        </p:txBody>
      </p:sp>
      <p:sp>
        <p:nvSpPr>
          <p:cNvPr id="4" name="Espace réservé du numéro de diapositive 3">
            <a:extLst>
              <a:ext uri="{FF2B5EF4-FFF2-40B4-BE49-F238E27FC236}">
                <a16:creationId xmlns:a16="http://schemas.microsoft.com/office/drawing/2014/main" id="{2331586F-7273-A1AA-062C-A60DEC88F33A}"/>
              </a:ext>
            </a:extLst>
          </p:cNvPr>
          <p:cNvSpPr>
            <a:spLocks noGrp="1"/>
          </p:cNvSpPr>
          <p:nvPr>
            <p:ph type="sldNum" sz="quarter" idx="12"/>
          </p:nvPr>
        </p:nvSpPr>
        <p:spPr/>
        <p:txBody>
          <a:bodyPr/>
          <a:lstStyle/>
          <a:p>
            <a:fld id="{19329706-12B3-8F4C-9CA9-063F8C6A2AC6}" type="slidenum">
              <a:rPr lang="fr-FR" smtClean="0"/>
              <a:t>59</a:t>
            </a:fld>
            <a:endParaRPr lang="fr-FR"/>
          </a:p>
        </p:txBody>
      </p:sp>
      <p:graphicFrame>
        <p:nvGraphicFramePr>
          <p:cNvPr id="6" name="Google Shape;728;p151">
            <a:extLst>
              <a:ext uri="{FF2B5EF4-FFF2-40B4-BE49-F238E27FC236}">
                <a16:creationId xmlns:a16="http://schemas.microsoft.com/office/drawing/2014/main" id="{C0CA57A6-6856-386C-3EFF-A34789C89381}"/>
              </a:ext>
            </a:extLst>
          </p:cNvPr>
          <p:cNvGraphicFramePr/>
          <p:nvPr>
            <p:extLst>
              <p:ext uri="{D42A27DB-BD31-4B8C-83A1-F6EECF244321}">
                <p14:modId xmlns:p14="http://schemas.microsoft.com/office/powerpoint/2010/main" val="1344263835"/>
              </p:ext>
            </p:extLst>
          </p:nvPr>
        </p:nvGraphicFramePr>
        <p:xfrm>
          <a:off x="2472675" y="2589690"/>
          <a:ext cx="7380000" cy="2855290"/>
        </p:xfrm>
        <a:graphic>
          <a:graphicData uri="http://schemas.openxmlformats.org/drawingml/2006/table">
            <a:tbl>
              <a:tblPr>
                <a:noFill/>
              </a:tblPr>
              <a:tblGrid>
                <a:gridCol w="1620000">
                  <a:extLst>
                    <a:ext uri="{9D8B030D-6E8A-4147-A177-3AD203B41FA5}">
                      <a16:colId xmlns:a16="http://schemas.microsoft.com/office/drawing/2014/main" val="20000"/>
                    </a:ext>
                  </a:extLst>
                </a:gridCol>
                <a:gridCol w="1440000">
                  <a:extLst>
                    <a:ext uri="{9D8B030D-6E8A-4147-A177-3AD203B41FA5}">
                      <a16:colId xmlns:a16="http://schemas.microsoft.com/office/drawing/2014/main" val="20001"/>
                    </a:ext>
                  </a:extLst>
                </a:gridCol>
                <a:gridCol w="1440000">
                  <a:extLst>
                    <a:ext uri="{9D8B030D-6E8A-4147-A177-3AD203B41FA5}">
                      <a16:colId xmlns:a16="http://schemas.microsoft.com/office/drawing/2014/main" val="20002"/>
                    </a:ext>
                  </a:extLst>
                </a:gridCol>
                <a:gridCol w="1440000">
                  <a:extLst>
                    <a:ext uri="{9D8B030D-6E8A-4147-A177-3AD203B41FA5}">
                      <a16:colId xmlns:a16="http://schemas.microsoft.com/office/drawing/2014/main" val="20003"/>
                    </a:ext>
                  </a:extLst>
                </a:gridCol>
                <a:gridCol w="1440000">
                  <a:extLst>
                    <a:ext uri="{9D8B030D-6E8A-4147-A177-3AD203B41FA5}">
                      <a16:colId xmlns:a16="http://schemas.microsoft.com/office/drawing/2014/main" val="20004"/>
                    </a:ext>
                  </a:extLst>
                </a:gridCol>
              </a:tblGrid>
              <a:tr h="326225">
                <a:tc>
                  <a:txBody>
                    <a:bodyPr/>
                    <a:lstStyle/>
                    <a:p>
                      <a:pPr marL="0" marR="0" lvl="0" indent="0" algn="ctr" rtl="0">
                        <a:lnSpc>
                          <a:spcPct val="100000"/>
                        </a:lnSpc>
                        <a:spcBef>
                          <a:spcPts val="0"/>
                        </a:spcBef>
                        <a:spcAft>
                          <a:spcPts val="0"/>
                        </a:spcAft>
                        <a:buClr>
                          <a:srgbClr val="000000"/>
                        </a:buClr>
                        <a:buSzPts val="400"/>
                        <a:buFont typeface="Arial"/>
                        <a:buNone/>
                      </a:pPr>
                      <a:r>
                        <a:rPr lang="fr-FR" sz="1600" b="1" u="none" strike="noStrike" cap="none">
                          <a:latin typeface="Calibri"/>
                          <a:ea typeface="Calibri"/>
                          <a:cs typeface="Calibri"/>
                          <a:sym typeface="Calibri"/>
                        </a:rPr>
                        <a:t>Type de blocage</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tc gridSpan="4">
                  <a:txBody>
                    <a:bodyPr/>
                    <a:lstStyle/>
                    <a:p>
                      <a:pPr marL="0" marR="0" lvl="0" indent="0" algn="ctr" rtl="0">
                        <a:lnSpc>
                          <a:spcPct val="100000"/>
                        </a:lnSpc>
                        <a:spcBef>
                          <a:spcPts val="0"/>
                        </a:spcBef>
                        <a:spcAft>
                          <a:spcPts val="0"/>
                        </a:spcAft>
                        <a:buClr>
                          <a:srgbClr val="000000"/>
                        </a:buClr>
                        <a:buSzPts val="400"/>
                        <a:buFont typeface="Arial"/>
                        <a:buNone/>
                      </a:pPr>
                      <a:r>
                        <a:rPr lang="fr-FR" sz="1600" b="1" u="none" strike="noStrike" cap="none" dirty="0">
                          <a:latin typeface="Calibri"/>
                          <a:ea typeface="Calibri"/>
                          <a:cs typeface="Calibri"/>
                          <a:sym typeface="Calibri"/>
                        </a:rPr>
                        <a:t>Fonctions bloquées</a:t>
                      </a:r>
                      <a:endParaRPr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504000">
                <a:tc>
                  <a:txBody>
                    <a:bodyPr/>
                    <a:lstStyle/>
                    <a:p>
                      <a:pPr marL="0" marR="0" lvl="0" indent="0" algn="ctr" rtl="0">
                        <a:lnSpc>
                          <a:spcPct val="100000"/>
                        </a:lnSpc>
                        <a:spcBef>
                          <a:spcPts val="0"/>
                        </a:spcBef>
                        <a:spcAft>
                          <a:spcPts val="0"/>
                        </a:spcAft>
                        <a:buClr>
                          <a:srgbClr val="000000"/>
                        </a:buClr>
                        <a:buSzPts val="400"/>
                        <a:buFont typeface="Arial"/>
                        <a:buNone/>
                      </a:pPr>
                      <a:r>
                        <a:rPr lang="fr-FR" sz="1600" b="1" i="1" u="none" strike="noStrike" cap="none">
                          <a:solidFill>
                            <a:schemeClr val="dk1"/>
                          </a:solidFill>
                          <a:latin typeface="Calibri"/>
                          <a:ea typeface="Calibri"/>
                          <a:cs typeface="Calibri"/>
                          <a:sym typeface="Calibri"/>
                        </a:rPr>
                        <a:t>ALERT</a:t>
                      </a:r>
                      <a:endParaRPr sz="1600" b="1"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endParaRPr sz="1600" u="none" strike="noStrike" cap="none">
                        <a:solidFill>
                          <a:schemeClr val="dk1"/>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endParaRPr sz="1600" u="none" strike="noStrike" cap="none" dirty="0">
                        <a:solidFill>
                          <a:schemeClr val="dk1"/>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endParaRPr sz="1600" u="none" strike="noStrike" cap="none">
                        <a:solidFill>
                          <a:schemeClr val="dk1"/>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endParaRPr sz="1600" u="none" strike="noStrike" cap="none" dirty="0">
                        <a:solidFill>
                          <a:schemeClr val="dk1"/>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1"/>
                  </a:ext>
                </a:extLst>
              </a:tr>
              <a:tr h="504000">
                <a:tc>
                  <a:txBody>
                    <a:bodyPr/>
                    <a:lstStyle/>
                    <a:p>
                      <a:pPr marL="0" marR="0" lvl="0" indent="0" algn="ctr" rtl="0">
                        <a:lnSpc>
                          <a:spcPct val="100000"/>
                        </a:lnSpc>
                        <a:spcBef>
                          <a:spcPts val="0"/>
                        </a:spcBef>
                        <a:spcAft>
                          <a:spcPts val="0"/>
                        </a:spcAft>
                        <a:buClr>
                          <a:srgbClr val="000000"/>
                        </a:buClr>
                        <a:buSzPts val="400"/>
                        <a:buFont typeface="Arial"/>
                        <a:buNone/>
                      </a:pPr>
                      <a:r>
                        <a:rPr lang="fr-FR" sz="1600" b="1" i="1" u="none" strike="noStrike" cap="none">
                          <a:solidFill>
                            <a:schemeClr val="dk1"/>
                          </a:solidFill>
                          <a:latin typeface="Calibri"/>
                          <a:ea typeface="Calibri"/>
                          <a:cs typeface="Calibri"/>
                          <a:sym typeface="Calibri"/>
                        </a:rPr>
                        <a:t>NORENEW</a:t>
                      </a:r>
                      <a:endParaRPr sz="1600" b="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i="1" u="none" strike="noStrike" cap="none">
                          <a:solidFill>
                            <a:schemeClr val="dk1"/>
                          </a:solidFill>
                          <a:latin typeface="Calibri"/>
                          <a:ea typeface="Calibri"/>
                          <a:cs typeface="Calibri"/>
                          <a:sym typeface="Calibri"/>
                        </a:rPr>
                        <a:t>Renew</a:t>
                      </a: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2"/>
                  </a:ext>
                </a:extLst>
              </a:tr>
              <a:tr h="504000">
                <a:tc>
                  <a:txBody>
                    <a:bodyPr/>
                    <a:lstStyle/>
                    <a:p>
                      <a:pPr marL="0" marR="0" lvl="0" indent="0" algn="ctr" rtl="0">
                        <a:lnSpc>
                          <a:spcPct val="100000"/>
                        </a:lnSpc>
                        <a:spcBef>
                          <a:spcPts val="0"/>
                        </a:spcBef>
                        <a:spcAft>
                          <a:spcPts val="0"/>
                        </a:spcAft>
                        <a:buClr>
                          <a:srgbClr val="000000"/>
                        </a:buClr>
                        <a:buSzPts val="400"/>
                        <a:buFont typeface="Arial"/>
                        <a:buNone/>
                      </a:pPr>
                      <a:r>
                        <a:rPr lang="fr-FR" sz="1600" b="1" i="1" u="none" strike="noStrike" cap="none">
                          <a:solidFill>
                            <a:schemeClr val="dk1"/>
                          </a:solidFill>
                          <a:latin typeface="Calibri"/>
                          <a:ea typeface="Calibri"/>
                          <a:cs typeface="Calibri"/>
                          <a:sym typeface="Calibri"/>
                        </a:rPr>
                        <a:t>NOLOAN</a:t>
                      </a:r>
                      <a:endParaRPr sz="1600" b="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i="1" u="none" strike="noStrike" cap="none">
                          <a:latin typeface="Calibri"/>
                          <a:ea typeface="Calibri"/>
                          <a:cs typeface="Calibri"/>
                          <a:sym typeface="Calibri"/>
                        </a:rPr>
                        <a:t>Renew</a:t>
                      </a: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i="1" u="none" strike="noStrike" cap="none">
                          <a:latin typeface="Calibri"/>
                          <a:ea typeface="Calibri"/>
                          <a:cs typeface="Calibri"/>
                          <a:sym typeface="Calibri"/>
                        </a:rPr>
                        <a:t>Loan</a:t>
                      </a: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3"/>
                  </a:ext>
                </a:extLst>
              </a:tr>
              <a:tr h="504000">
                <a:tc>
                  <a:txBody>
                    <a:bodyPr/>
                    <a:lstStyle/>
                    <a:p>
                      <a:pPr marL="0" marR="0" lvl="0" indent="0" algn="ctr" rtl="0">
                        <a:lnSpc>
                          <a:spcPct val="100000"/>
                        </a:lnSpc>
                        <a:spcBef>
                          <a:spcPts val="0"/>
                        </a:spcBef>
                        <a:spcAft>
                          <a:spcPts val="0"/>
                        </a:spcAft>
                        <a:buClr>
                          <a:srgbClr val="000000"/>
                        </a:buClr>
                        <a:buSzPts val="400"/>
                        <a:buFont typeface="Arial"/>
                        <a:buNone/>
                      </a:pPr>
                      <a:r>
                        <a:rPr lang="fr-FR" sz="1600" b="1" i="1" u="none" strike="noStrike" cap="none">
                          <a:solidFill>
                            <a:schemeClr val="dk1"/>
                          </a:solidFill>
                          <a:latin typeface="Calibri"/>
                          <a:ea typeface="Calibri"/>
                          <a:cs typeface="Calibri"/>
                          <a:sym typeface="Calibri"/>
                        </a:rPr>
                        <a:t>NOILL</a:t>
                      </a:r>
                      <a:endParaRPr sz="1600" b="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i="1" u="none" strike="noStrike" cap="none" dirty="0" err="1">
                          <a:latin typeface="Calibri"/>
                          <a:ea typeface="Calibri"/>
                          <a:cs typeface="Calibri"/>
                          <a:sym typeface="Calibri"/>
                        </a:rPr>
                        <a:t>Renew</a:t>
                      </a:r>
                      <a:endParaRPr sz="1600" i="1" u="none" strike="noStrike" cap="none" dirty="0">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i="1" u="none" strike="noStrike" cap="none">
                          <a:latin typeface="Calibri"/>
                          <a:ea typeface="Calibri"/>
                          <a:cs typeface="Calibri"/>
                          <a:sym typeface="Calibri"/>
                        </a:rPr>
                        <a:t>Loan</a:t>
                      </a: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i="1" u="none" strike="noStrike" cap="none">
                          <a:latin typeface="Calibri"/>
                          <a:ea typeface="Calibri"/>
                          <a:cs typeface="Calibri"/>
                          <a:sym typeface="Calibri"/>
                        </a:rPr>
                        <a:t>ILL</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4"/>
                  </a:ext>
                </a:extLst>
              </a:tr>
              <a:tr h="504000">
                <a:tc>
                  <a:txBody>
                    <a:bodyPr/>
                    <a:lstStyle/>
                    <a:p>
                      <a:pPr marL="0" marR="0" lvl="0" indent="0" algn="ctr" rtl="0">
                        <a:lnSpc>
                          <a:spcPct val="100000"/>
                        </a:lnSpc>
                        <a:spcBef>
                          <a:spcPts val="0"/>
                        </a:spcBef>
                        <a:spcAft>
                          <a:spcPts val="0"/>
                        </a:spcAft>
                        <a:buClr>
                          <a:srgbClr val="000000"/>
                        </a:buClr>
                        <a:buSzPts val="400"/>
                        <a:buFont typeface="Arial"/>
                        <a:buNone/>
                      </a:pPr>
                      <a:r>
                        <a:rPr lang="fr-FR" sz="1600" b="1" i="1" u="none" strike="noStrike" cap="none">
                          <a:solidFill>
                            <a:schemeClr val="dk1"/>
                          </a:solidFill>
                          <a:latin typeface="Calibri"/>
                          <a:ea typeface="Calibri"/>
                          <a:cs typeface="Calibri"/>
                          <a:sym typeface="Calibri"/>
                        </a:rPr>
                        <a:t>NOTHING</a:t>
                      </a:r>
                      <a:endParaRPr sz="1600" b="1"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i="1" u="none" strike="noStrike" cap="none">
                          <a:latin typeface="Calibri"/>
                          <a:ea typeface="Calibri"/>
                          <a:cs typeface="Calibri"/>
                          <a:sym typeface="Calibri"/>
                        </a:rPr>
                        <a:t>Renew</a:t>
                      </a: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i="1" u="none" strike="noStrike" cap="none">
                          <a:latin typeface="Calibri"/>
                          <a:ea typeface="Calibri"/>
                          <a:cs typeface="Calibri"/>
                          <a:sym typeface="Calibri"/>
                        </a:rPr>
                        <a:t>Loan</a:t>
                      </a: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i="1" u="none" strike="noStrike" cap="none">
                          <a:latin typeface="Calibri"/>
                          <a:ea typeface="Calibri"/>
                          <a:cs typeface="Calibri"/>
                          <a:sym typeface="Calibri"/>
                        </a:rPr>
                        <a:t>ILL</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i="1" u="none" strike="noStrike" cap="none" dirty="0">
                          <a:latin typeface="Calibri"/>
                          <a:ea typeface="Calibri"/>
                          <a:cs typeface="Calibri"/>
                          <a:sym typeface="Calibri"/>
                        </a:rPr>
                        <a:t>Hold</a:t>
                      </a:r>
                      <a:endParaRPr sz="1600" i="1" u="none" strike="noStrike" cap="none" dirty="0">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35723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14F98A-8233-FA23-4C2C-8F41F1A1B217}"/>
              </a:ext>
            </a:extLst>
          </p:cNvPr>
          <p:cNvSpPr>
            <a:spLocks noGrp="1"/>
          </p:cNvSpPr>
          <p:nvPr>
            <p:ph type="title"/>
          </p:nvPr>
        </p:nvSpPr>
        <p:spPr/>
        <p:txBody>
          <a:bodyPr/>
          <a:lstStyle/>
          <a:p>
            <a:r>
              <a:rPr lang="fr-FR" sz="3600" b="0" i="1">
                <a:ea typeface="Calibri"/>
                <a:sym typeface="Calibri"/>
              </a:rPr>
              <a:t>Quick links </a:t>
            </a:r>
            <a:r>
              <a:rPr lang="fr-FR" sz="3600" b="0">
                <a:ea typeface="Calibri"/>
                <a:sym typeface="Calibri"/>
              </a:rPr>
              <a:t>(1)</a:t>
            </a:r>
            <a:endParaRPr lang="fr-FR"/>
          </a:p>
        </p:txBody>
      </p:sp>
      <p:sp>
        <p:nvSpPr>
          <p:cNvPr id="3" name="Espace réservé du contenu 2">
            <a:extLst>
              <a:ext uri="{FF2B5EF4-FFF2-40B4-BE49-F238E27FC236}">
                <a16:creationId xmlns:a16="http://schemas.microsoft.com/office/drawing/2014/main" id="{D4100F3C-0713-CB67-1CCC-38095CF9DC25}"/>
              </a:ext>
            </a:extLst>
          </p:cNvPr>
          <p:cNvSpPr>
            <a:spLocks noGrp="1"/>
          </p:cNvSpPr>
          <p:nvPr>
            <p:ph idx="1"/>
          </p:nvPr>
        </p:nvSpPr>
        <p:spPr/>
        <p:txBody>
          <a:bodyPr/>
          <a:lstStyle/>
          <a:p>
            <a:endParaRPr lang="fr-FR" sz="2000" dirty="0">
              <a:solidFill>
                <a:schemeClr val="dk1"/>
              </a:solidFill>
              <a:ea typeface="Calibri"/>
              <a:sym typeface="Calibri"/>
            </a:endParaRPr>
          </a:p>
          <a:p>
            <a:pPr marL="0" indent="0">
              <a:buNone/>
            </a:pPr>
            <a:endParaRPr lang="fr-FR" dirty="0">
              <a:solidFill>
                <a:schemeClr val="dk1"/>
              </a:solidFill>
              <a:latin typeface="Calibri"/>
              <a:ea typeface="Calibri"/>
              <a:cs typeface="Calibri"/>
              <a:sym typeface="Calibri"/>
            </a:endParaRPr>
          </a:p>
          <a:p>
            <a:pPr marL="0" indent="0">
              <a:buNone/>
            </a:pPr>
            <a:endParaRPr lang="fr-FR" sz="2000" dirty="0">
              <a:solidFill>
                <a:schemeClr val="dk1"/>
              </a:solidFill>
              <a:ea typeface="Calibri"/>
              <a:sym typeface="Calibri"/>
            </a:endParaRPr>
          </a:p>
          <a:p>
            <a:r>
              <a:rPr lang="fr-FR" sz="2000" dirty="0">
                <a:solidFill>
                  <a:schemeClr val="dk1"/>
                </a:solidFill>
                <a:ea typeface="Calibri"/>
                <a:sym typeface="Calibri"/>
              </a:rPr>
              <a:t>Créer un favori en cliquant sur l’étoile grisée à gauche du lien</a:t>
            </a:r>
            <a:endParaRPr lang="fr-FR" dirty="0"/>
          </a:p>
        </p:txBody>
      </p:sp>
      <p:sp>
        <p:nvSpPr>
          <p:cNvPr id="4" name="Espace réservé du numéro de diapositive 3">
            <a:extLst>
              <a:ext uri="{FF2B5EF4-FFF2-40B4-BE49-F238E27FC236}">
                <a16:creationId xmlns:a16="http://schemas.microsoft.com/office/drawing/2014/main" id="{D8A995AE-82AA-0A61-5EC7-9C70AE3C8E78}"/>
              </a:ext>
            </a:extLst>
          </p:cNvPr>
          <p:cNvSpPr>
            <a:spLocks noGrp="1"/>
          </p:cNvSpPr>
          <p:nvPr>
            <p:ph type="sldNum" sz="quarter" idx="12"/>
          </p:nvPr>
        </p:nvSpPr>
        <p:spPr/>
        <p:txBody>
          <a:bodyPr/>
          <a:lstStyle/>
          <a:p>
            <a:fld id="{19329706-12B3-8F4C-9CA9-063F8C6A2AC6}" type="slidenum">
              <a:rPr lang="fr-FR" smtClean="0"/>
              <a:pPr/>
              <a:t>6</a:t>
            </a:fld>
            <a:endParaRPr lang="fr-FR"/>
          </a:p>
        </p:txBody>
      </p:sp>
      <p:pic>
        <p:nvPicPr>
          <p:cNvPr id="10" name="Google Shape;259;p6">
            <a:extLst>
              <a:ext uri="{FF2B5EF4-FFF2-40B4-BE49-F238E27FC236}">
                <a16:creationId xmlns:a16="http://schemas.microsoft.com/office/drawing/2014/main" id="{88FB4F13-763E-5A9B-2A15-E1C63D31C766}"/>
              </a:ext>
            </a:extLst>
          </p:cNvPr>
          <p:cNvPicPr preferRelativeResize="0"/>
          <p:nvPr/>
        </p:nvPicPr>
        <p:blipFill rotWithShape="1">
          <a:blip r:embed="rId2">
            <a:alphaModFix/>
          </a:blip>
          <a:srcRect/>
          <a:stretch/>
        </p:blipFill>
        <p:spPr>
          <a:xfrm>
            <a:off x="3528653" y="2869784"/>
            <a:ext cx="5134692" cy="2991267"/>
          </a:xfrm>
          <a:prstGeom prst="rect">
            <a:avLst/>
          </a:prstGeom>
          <a:noFill/>
          <a:ln w="9525" cap="flat" cmpd="sng">
            <a:solidFill>
              <a:schemeClr val="dk1"/>
            </a:solidFill>
            <a:prstDash val="solid"/>
            <a:round/>
            <a:headEnd type="none" w="sm" len="sm"/>
            <a:tailEnd type="none" w="sm" len="sm"/>
          </a:ln>
        </p:spPr>
      </p:pic>
      <p:sp>
        <p:nvSpPr>
          <p:cNvPr id="11" name="Rectangle : coins arrondis 10">
            <a:extLst>
              <a:ext uri="{FF2B5EF4-FFF2-40B4-BE49-F238E27FC236}">
                <a16:creationId xmlns:a16="http://schemas.microsoft.com/office/drawing/2014/main" id="{A9678295-E5B0-7E0A-F866-49A3092EB1CF}"/>
              </a:ext>
            </a:extLst>
          </p:cNvPr>
          <p:cNvSpPr/>
          <p:nvPr/>
        </p:nvSpPr>
        <p:spPr>
          <a:xfrm>
            <a:off x="4554279" y="4668446"/>
            <a:ext cx="265814" cy="287079"/>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texte, Police, ligne, capture d’écran&#10;&#10;Le contenu généré par l’IA peut être incorrect.">
            <a:extLst>
              <a:ext uri="{FF2B5EF4-FFF2-40B4-BE49-F238E27FC236}">
                <a16:creationId xmlns:a16="http://schemas.microsoft.com/office/drawing/2014/main" id="{73607168-1AA7-2FDF-E3A4-B75E62B295BC}"/>
              </a:ext>
            </a:extLst>
          </p:cNvPr>
          <p:cNvPicPr>
            <a:picLocks noChangeAspect="1"/>
          </p:cNvPicPr>
          <p:nvPr/>
        </p:nvPicPr>
        <p:blipFill>
          <a:blip r:embed="rId3"/>
          <a:stretch>
            <a:fillRect/>
          </a:stretch>
        </p:blipFill>
        <p:spPr>
          <a:xfrm>
            <a:off x="1979083" y="1207340"/>
            <a:ext cx="8445500" cy="889438"/>
          </a:xfrm>
          <a:prstGeom prst="rect">
            <a:avLst/>
          </a:prstGeom>
          <a:ln>
            <a:solidFill>
              <a:schemeClr val="tx1"/>
            </a:solidFill>
          </a:ln>
        </p:spPr>
      </p:pic>
      <p:sp>
        <p:nvSpPr>
          <p:cNvPr id="6" name="Rectangle : coins arrondis 5">
            <a:extLst>
              <a:ext uri="{FF2B5EF4-FFF2-40B4-BE49-F238E27FC236}">
                <a16:creationId xmlns:a16="http://schemas.microsoft.com/office/drawing/2014/main" id="{EF21C9C9-4D17-11BB-0F63-4C57CEAB10A7}"/>
              </a:ext>
            </a:extLst>
          </p:cNvPr>
          <p:cNvSpPr/>
          <p:nvPr/>
        </p:nvSpPr>
        <p:spPr>
          <a:xfrm>
            <a:off x="2864216" y="1657118"/>
            <a:ext cx="7432309" cy="314558"/>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spTree>
    <p:extLst>
      <p:ext uri="{BB962C8B-B14F-4D97-AF65-F5344CB8AC3E}">
        <p14:creationId xmlns:p14="http://schemas.microsoft.com/office/powerpoint/2010/main" val="33694743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2B0DF-7B10-CBE3-D957-AF378235A60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E6048E0-819D-D37B-B59A-A23EFFE7544B}"/>
              </a:ext>
            </a:extLst>
          </p:cNvPr>
          <p:cNvSpPr>
            <a:spLocks noGrp="1"/>
          </p:cNvSpPr>
          <p:nvPr>
            <p:ph type="title"/>
          </p:nvPr>
        </p:nvSpPr>
        <p:spPr/>
        <p:txBody>
          <a:bodyPr/>
          <a:lstStyle/>
          <a:p>
            <a:r>
              <a:rPr lang="fr-FR" dirty="0"/>
              <a:t>Les blocages insérés par le </a:t>
            </a:r>
            <a:r>
              <a:rPr lang="fr-FR" i="1" dirty="0"/>
              <a:t>staff</a:t>
            </a:r>
            <a:endParaRPr lang="fr-BE" i="1" dirty="0"/>
          </a:p>
        </p:txBody>
      </p:sp>
      <p:sp>
        <p:nvSpPr>
          <p:cNvPr id="6" name="Espace réservé du contenu 5">
            <a:extLst>
              <a:ext uri="{FF2B5EF4-FFF2-40B4-BE49-F238E27FC236}">
                <a16:creationId xmlns:a16="http://schemas.microsoft.com/office/drawing/2014/main" id="{CF7421E1-76B1-196F-455D-5CD3A902078A}"/>
              </a:ext>
            </a:extLst>
          </p:cNvPr>
          <p:cNvSpPr>
            <a:spLocks noGrp="1"/>
          </p:cNvSpPr>
          <p:nvPr>
            <p:ph idx="1"/>
          </p:nvPr>
        </p:nvSpPr>
        <p:spPr/>
        <p:txBody>
          <a:bodyPr/>
          <a:lstStyle/>
          <a:p>
            <a:r>
              <a:rPr lang="fr-FR" dirty="0">
                <a:solidFill>
                  <a:schemeClr val="dk1"/>
                </a:solidFill>
                <a:ea typeface="Calibri"/>
                <a:sym typeface="Calibri"/>
              </a:rPr>
              <a:t>14 blocages sont disponibles</a:t>
            </a:r>
            <a:endParaRPr lang="fr-FR" dirty="0"/>
          </a:p>
        </p:txBody>
      </p:sp>
      <p:sp>
        <p:nvSpPr>
          <p:cNvPr id="4" name="Espace réservé du numéro de diapositive 3">
            <a:extLst>
              <a:ext uri="{FF2B5EF4-FFF2-40B4-BE49-F238E27FC236}">
                <a16:creationId xmlns:a16="http://schemas.microsoft.com/office/drawing/2014/main" id="{C6E5DBB0-D119-7EAD-A8C7-BFC8A015BE52}"/>
              </a:ext>
            </a:extLst>
          </p:cNvPr>
          <p:cNvSpPr>
            <a:spLocks noGrp="1"/>
          </p:cNvSpPr>
          <p:nvPr>
            <p:ph type="sldNum" sz="quarter" idx="12"/>
          </p:nvPr>
        </p:nvSpPr>
        <p:spPr/>
        <p:txBody>
          <a:bodyPr/>
          <a:lstStyle/>
          <a:p>
            <a:fld id="{19329706-12B3-8F4C-9CA9-063F8C6A2AC6}" type="slidenum">
              <a:rPr lang="fr-FR" smtClean="0"/>
              <a:t>60</a:t>
            </a:fld>
            <a:endParaRPr lang="fr-FR"/>
          </a:p>
        </p:txBody>
      </p:sp>
      <p:graphicFrame>
        <p:nvGraphicFramePr>
          <p:cNvPr id="3" name="Google Shape;736;p152">
            <a:extLst>
              <a:ext uri="{FF2B5EF4-FFF2-40B4-BE49-F238E27FC236}">
                <a16:creationId xmlns:a16="http://schemas.microsoft.com/office/drawing/2014/main" id="{F1E7AFC6-21CA-2274-2EA5-FAF10CAD4E9F}"/>
              </a:ext>
            </a:extLst>
          </p:cNvPr>
          <p:cNvGraphicFramePr/>
          <p:nvPr>
            <p:extLst>
              <p:ext uri="{D42A27DB-BD31-4B8C-83A1-F6EECF244321}">
                <p14:modId xmlns:p14="http://schemas.microsoft.com/office/powerpoint/2010/main" val="2172826181"/>
              </p:ext>
            </p:extLst>
          </p:nvPr>
        </p:nvGraphicFramePr>
        <p:xfrm>
          <a:off x="432700" y="1740147"/>
          <a:ext cx="5574850" cy="4107130"/>
        </p:xfrm>
        <a:graphic>
          <a:graphicData uri="http://schemas.openxmlformats.org/drawingml/2006/table">
            <a:tbl>
              <a:tblPr>
                <a:noFill/>
              </a:tblPr>
              <a:tblGrid>
                <a:gridCol w="432000">
                  <a:extLst>
                    <a:ext uri="{9D8B030D-6E8A-4147-A177-3AD203B41FA5}">
                      <a16:colId xmlns:a16="http://schemas.microsoft.com/office/drawing/2014/main" val="20000"/>
                    </a:ext>
                  </a:extLst>
                </a:gridCol>
                <a:gridCol w="2057150">
                  <a:extLst>
                    <a:ext uri="{9D8B030D-6E8A-4147-A177-3AD203B41FA5}">
                      <a16:colId xmlns:a16="http://schemas.microsoft.com/office/drawing/2014/main" val="20001"/>
                    </a:ext>
                  </a:extLst>
                </a:gridCol>
                <a:gridCol w="1542850">
                  <a:extLst>
                    <a:ext uri="{9D8B030D-6E8A-4147-A177-3AD203B41FA5}">
                      <a16:colId xmlns:a16="http://schemas.microsoft.com/office/drawing/2014/main" val="20002"/>
                    </a:ext>
                  </a:extLst>
                </a:gridCol>
                <a:gridCol w="1542850">
                  <a:extLst>
                    <a:ext uri="{9D8B030D-6E8A-4147-A177-3AD203B41FA5}">
                      <a16:colId xmlns:a16="http://schemas.microsoft.com/office/drawing/2014/main" val="20003"/>
                    </a:ext>
                  </a:extLst>
                </a:gridCol>
              </a:tblGrid>
              <a:tr h="326225">
                <a:tc>
                  <a:txBody>
                    <a:bodyPr/>
                    <a:lstStyle/>
                    <a:p>
                      <a:pPr marL="0" marR="0" lvl="0" indent="0" algn="ctr" rtl="0">
                        <a:lnSpc>
                          <a:spcPct val="100000"/>
                        </a:lnSpc>
                        <a:spcBef>
                          <a:spcPts val="0"/>
                        </a:spcBef>
                        <a:spcAft>
                          <a:spcPts val="0"/>
                        </a:spcAft>
                        <a:buClr>
                          <a:srgbClr val="000000"/>
                        </a:buClr>
                        <a:buSzPts val="400"/>
                        <a:buFont typeface="Arial"/>
                        <a:buNone/>
                      </a:pPr>
                      <a:r>
                        <a:rPr lang="fr-FR" sz="1600" b="1" u="none" strike="noStrike" cap="none">
                          <a:latin typeface="Calibri"/>
                          <a:ea typeface="Calibri"/>
                          <a:cs typeface="Calibri"/>
                          <a:sym typeface="Calibri"/>
                        </a:rPr>
                        <a:t>N°</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b="1" u="none" strike="noStrike" cap="none" dirty="0">
                          <a:latin typeface="Calibri"/>
                          <a:ea typeface="Calibri"/>
                          <a:cs typeface="Calibri"/>
                          <a:sym typeface="Calibri"/>
                        </a:rPr>
                        <a:t>Blocage</a:t>
                      </a:r>
                      <a:endParaRPr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b="1" u="none" strike="noStrike" cap="none" dirty="0" err="1">
                          <a:latin typeface="Calibri"/>
                          <a:ea typeface="Calibri"/>
                          <a:cs typeface="Calibri"/>
                          <a:sym typeface="Calibri"/>
                        </a:rPr>
                        <a:t>Outrepassable</a:t>
                      </a:r>
                      <a:r>
                        <a:rPr lang="fr-FR" sz="1600" b="1" u="none" strike="noStrike" cap="none" dirty="0">
                          <a:latin typeface="Calibri"/>
                          <a:ea typeface="Calibri"/>
                          <a:cs typeface="Calibri"/>
                          <a:sym typeface="Calibri"/>
                        </a:rPr>
                        <a:t> par…</a:t>
                      </a:r>
                      <a:endParaRPr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b="1" u="none" strike="noStrike" cap="none">
                          <a:latin typeface="Calibri"/>
                          <a:ea typeface="Calibri"/>
                          <a:cs typeface="Calibri"/>
                          <a:sym typeface="Calibri"/>
                        </a:rPr>
                        <a:t>Type de blocage</a:t>
                      </a:r>
                      <a:endParaRPr sz="1600" b="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extLst>
                  <a:ext uri="{0D108BD9-81ED-4DB2-BD59-A6C34878D82A}">
                    <a16:rowId xmlns:a16="http://schemas.microsoft.com/office/drawing/2014/main" val="10000"/>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1</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Rapporte toujours des documents en retard</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Circ Desk Manager</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NORENEW</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1"/>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2</a:t>
                      </a:r>
                      <a:endParaRPr sz="13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Comportement inapproprié en bibliothèque</a:t>
                      </a:r>
                      <a:endParaRPr sz="13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dirty="0" err="1">
                          <a:solidFill>
                            <a:srgbClr val="000000"/>
                          </a:solidFill>
                          <a:latin typeface="Calibri"/>
                          <a:ea typeface="Calibri"/>
                          <a:cs typeface="Calibri"/>
                          <a:sym typeface="Calibri"/>
                        </a:rPr>
                        <a:t>Circ</a:t>
                      </a:r>
                      <a:r>
                        <a:rPr lang="fr-FR" sz="1300" b="0" i="1" u="none" strike="noStrike" cap="none" dirty="0">
                          <a:solidFill>
                            <a:srgbClr val="000000"/>
                          </a:solidFill>
                          <a:latin typeface="Calibri"/>
                          <a:ea typeface="Calibri"/>
                          <a:cs typeface="Calibri"/>
                          <a:sym typeface="Calibri"/>
                        </a:rPr>
                        <a:t> Desk Manager</a:t>
                      </a:r>
                      <a:endParaRPr dirty="0"/>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dirty="0">
                          <a:solidFill>
                            <a:srgbClr val="000000"/>
                          </a:solidFill>
                          <a:latin typeface="Calibri"/>
                          <a:ea typeface="Calibri"/>
                          <a:cs typeface="Calibri"/>
                          <a:sym typeface="Calibri"/>
                        </a:rPr>
                        <a:t>NOTHING</a:t>
                      </a:r>
                      <a:endParaRPr dirty="0"/>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2"/>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3</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Trop de documents en retard</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Circ Desk Manager</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NOLOAN</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3"/>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4</a:t>
                      </a:r>
                      <a:endParaRPr sz="13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Non-restitution d'ouvrages empruntés</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Circ Desk Manager</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NOTHING</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4"/>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5</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A oublié quelque chose en bibliothèque</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Tous</a:t>
                      </a:r>
                      <a:endParaRPr sz="13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ALERT</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5"/>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6</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Doit régler petite dette envers une bibliothèque</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Circ Desk Operator</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NOILL</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6"/>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7</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A une grosse dette envers une bibliothèque</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Circ Desk Manager</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dirty="0">
                          <a:solidFill>
                            <a:srgbClr val="000000"/>
                          </a:solidFill>
                          <a:latin typeface="Calibri"/>
                          <a:ea typeface="Calibri"/>
                          <a:cs typeface="Calibri"/>
                          <a:sym typeface="Calibri"/>
                        </a:rPr>
                        <a:t>NOTHING</a:t>
                      </a:r>
                      <a:endParaRPr dirty="0"/>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7"/>
                  </a:ext>
                </a:extLst>
              </a:tr>
            </a:tbl>
          </a:graphicData>
        </a:graphic>
      </p:graphicFrame>
      <p:graphicFrame>
        <p:nvGraphicFramePr>
          <p:cNvPr id="7" name="Google Shape;743;p153">
            <a:extLst>
              <a:ext uri="{FF2B5EF4-FFF2-40B4-BE49-F238E27FC236}">
                <a16:creationId xmlns:a16="http://schemas.microsoft.com/office/drawing/2014/main" id="{7CD63170-209C-D70B-9BAB-E23B9F80667D}"/>
              </a:ext>
            </a:extLst>
          </p:cNvPr>
          <p:cNvGraphicFramePr/>
          <p:nvPr>
            <p:extLst>
              <p:ext uri="{D42A27DB-BD31-4B8C-83A1-F6EECF244321}">
                <p14:modId xmlns:p14="http://schemas.microsoft.com/office/powerpoint/2010/main" val="1470222551"/>
              </p:ext>
            </p:extLst>
          </p:nvPr>
        </p:nvGraphicFramePr>
        <p:xfrm>
          <a:off x="6159950" y="1740147"/>
          <a:ext cx="5574850" cy="4107130"/>
        </p:xfrm>
        <a:graphic>
          <a:graphicData uri="http://schemas.openxmlformats.org/drawingml/2006/table">
            <a:tbl>
              <a:tblPr>
                <a:noFill/>
              </a:tblPr>
              <a:tblGrid>
                <a:gridCol w="432000">
                  <a:extLst>
                    <a:ext uri="{9D8B030D-6E8A-4147-A177-3AD203B41FA5}">
                      <a16:colId xmlns:a16="http://schemas.microsoft.com/office/drawing/2014/main" val="20000"/>
                    </a:ext>
                  </a:extLst>
                </a:gridCol>
                <a:gridCol w="2057150">
                  <a:extLst>
                    <a:ext uri="{9D8B030D-6E8A-4147-A177-3AD203B41FA5}">
                      <a16:colId xmlns:a16="http://schemas.microsoft.com/office/drawing/2014/main" val="20001"/>
                    </a:ext>
                  </a:extLst>
                </a:gridCol>
                <a:gridCol w="1542850">
                  <a:extLst>
                    <a:ext uri="{9D8B030D-6E8A-4147-A177-3AD203B41FA5}">
                      <a16:colId xmlns:a16="http://schemas.microsoft.com/office/drawing/2014/main" val="20002"/>
                    </a:ext>
                  </a:extLst>
                </a:gridCol>
                <a:gridCol w="1542850">
                  <a:extLst>
                    <a:ext uri="{9D8B030D-6E8A-4147-A177-3AD203B41FA5}">
                      <a16:colId xmlns:a16="http://schemas.microsoft.com/office/drawing/2014/main" val="20003"/>
                    </a:ext>
                  </a:extLst>
                </a:gridCol>
              </a:tblGrid>
              <a:tr h="326225">
                <a:tc>
                  <a:txBody>
                    <a:bodyPr/>
                    <a:lstStyle/>
                    <a:p>
                      <a:pPr marL="0" marR="0" lvl="0" indent="0" algn="ctr" rtl="0">
                        <a:lnSpc>
                          <a:spcPct val="100000"/>
                        </a:lnSpc>
                        <a:spcBef>
                          <a:spcPts val="0"/>
                        </a:spcBef>
                        <a:spcAft>
                          <a:spcPts val="0"/>
                        </a:spcAft>
                        <a:buClr>
                          <a:srgbClr val="000000"/>
                        </a:buClr>
                        <a:buSzPts val="400"/>
                        <a:buFont typeface="Arial"/>
                        <a:buNone/>
                      </a:pPr>
                      <a:r>
                        <a:rPr lang="fr-FR" sz="1600" b="1" u="none" strike="noStrike" cap="none">
                          <a:latin typeface="Calibri"/>
                          <a:ea typeface="Calibri"/>
                          <a:cs typeface="Calibri"/>
                          <a:sym typeface="Calibri"/>
                        </a:rPr>
                        <a:t>N°</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b="1" u="none" strike="noStrike" cap="none">
                          <a:latin typeface="Calibri"/>
                          <a:ea typeface="Calibri"/>
                          <a:cs typeface="Calibri"/>
                          <a:sym typeface="Calibri"/>
                        </a:rPr>
                        <a:t>Blocage</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b="1" u="none" strike="noStrike" cap="none">
                          <a:latin typeface="Calibri"/>
                          <a:ea typeface="Calibri"/>
                          <a:cs typeface="Calibri"/>
                          <a:sym typeface="Calibri"/>
                        </a:rPr>
                        <a:t>Outrepassable par…</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b="1" u="none" strike="noStrike" cap="none">
                          <a:latin typeface="Calibri"/>
                          <a:ea typeface="Calibri"/>
                          <a:cs typeface="Calibri"/>
                          <a:sym typeface="Calibri"/>
                        </a:rPr>
                        <a:t>Type de blocage</a:t>
                      </a:r>
                      <a:endParaRPr sz="1600" b="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extLst>
                  <a:ext uri="{0D108BD9-81ED-4DB2-BD59-A6C34878D82A}">
                    <a16:rowId xmlns:a16="http://schemas.microsoft.com/office/drawing/2014/main" val="10000"/>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8</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Vol ou détérioration de documents</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Circ Desk Manager</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NOTHING</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1"/>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9</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Carte de lecteur perdue ou volée</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Tous</a:t>
                      </a:r>
                      <a:endParaRPr sz="13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ALERT</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2"/>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10</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Adresse/tél./mail erronés &amp; à corriger</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Non outrepassable</a:t>
                      </a:r>
                      <a:endParaRPr sz="13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NOLOAN</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3"/>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11</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Doit contacter un responsable scientifique</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Tous</a:t>
                      </a:r>
                      <a:endParaRPr sz="13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ALERT</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4"/>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12</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Doit contacter le directeur de la bibliothèque</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Tous</a:t>
                      </a:r>
                      <a:endParaRPr sz="13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ALERT</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5"/>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13</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dirty="0">
                          <a:solidFill>
                            <a:srgbClr val="000000"/>
                          </a:solidFill>
                          <a:latin typeface="Calibri"/>
                          <a:ea typeface="Calibri"/>
                          <a:cs typeface="Calibri"/>
                          <a:sym typeface="Calibri"/>
                        </a:rPr>
                        <a:t>Doit contacter le secrétariat du département</a:t>
                      </a:r>
                      <a:endParaRPr dirty="0"/>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Tous</a:t>
                      </a:r>
                      <a:endParaRPr sz="13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ALERT</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6"/>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14</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Le lecteur doit finaliser son inscription</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Tous</a:t>
                      </a:r>
                      <a:endParaRPr sz="13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dirty="0">
                          <a:solidFill>
                            <a:srgbClr val="000000"/>
                          </a:solidFill>
                          <a:latin typeface="Calibri"/>
                          <a:ea typeface="Calibri"/>
                          <a:cs typeface="Calibri"/>
                          <a:sym typeface="Calibri"/>
                        </a:rPr>
                        <a:t>NOLOAN</a:t>
                      </a:r>
                      <a:endParaRPr dirty="0"/>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5182191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608CA-1D7F-C514-B8C9-333691678D9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B4C3D6B-A0A3-E5B0-37E9-4E21C9CA2CD3}"/>
              </a:ext>
            </a:extLst>
          </p:cNvPr>
          <p:cNvSpPr>
            <a:spLocks noGrp="1"/>
          </p:cNvSpPr>
          <p:nvPr>
            <p:ph type="title"/>
          </p:nvPr>
        </p:nvSpPr>
        <p:spPr/>
        <p:txBody>
          <a:bodyPr/>
          <a:lstStyle/>
          <a:p>
            <a:r>
              <a:rPr lang="fr-FR" b="0" i="0" dirty="0">
                <a:solidFill>
                  <a:srgbClr val="00707F"/>
                </a:solidFill>
                <a:latin typeface="Calibri"/>
                <a:ea typeface="Calibri"/>
                <a:cs typeface="Calibri"/>
                <a:sym typeface="Calibri"/>
              </a:rPr>
              <a:t>Fiche détaillée &gt; </a:t>
            </a:r>
            <a:r>
              <a:rPr lang="fr-FR" i="1" dirty="0">
                <a:ea typeface="Calibri"/>
                <a:sym typeface="Calibri"/>
              </a:rPr>
              <a:t>Blocks &gt; Insérer un blocage</a:t>
            </a:r>
            <a:endParaRPr lang="fr-FR" dirty="0"/>
          </a:p>
        </p:txBody>
      </p:sp>
      <p:sp>
        <p:nvSpPr>
          <p:cNvPr id="7" name="Espace réservé du contenu 6">
            <a:extLst>
              <a:ext uri="{FF2B5EF4-FFF2-40B4-BE49-F238E27FC236}">
                <a16:creationId xmlns:a16="http://schemas.microsoft.com/office/drawing/2014/main" id="{58227275-C96F-375C-53A5-F8DC412823A6}"/>
              </a:ext>
            </a:extLst>
          </p:cNvPr>
          <p:cNvSpPr>
            <a:spLocks noGrp="1"/>
          </p:cNvSpPr>
          <p:nvPr>
            <p:ph idx="1"/>
          </p:nvPr>
        </p:nvSpPr>
        <p:spPr/>
        <p:txBody>
          <a:bodyPr/>
          <a:lstStyle/>
          <a:p>
            <a:r>
              <a:rPr lang="fr-FR" dirty="0">
                <a:solidFill>
                  <a:schemeClr val="dk1"/>
                </a:solidFill>
                <a:ea typeface="Calibri"/>
                <a:sym typeface="Calibri"/>
              </a:rPr>
              <a:t>Dans la fiche lecteur &gt; onglet </a:t>
            </a:r>
            <a:r>
              <a:rPr lang="fr-FR" i="1" dirty="0">
                <a:solidFill>
                  <a:schemeClr val="dk1"/>
                </a:solidFill>
                <a:ea typeface="Calibri"/>
                <a:sym typeface="Calibri"/>
              </a:rPr>
              <a:t>Blocks </a:t>
            </a:r>
            <a:r>
              <a:rPr lang="fr-FR" dirty="0">
                <a:solidFill>
                  <a:schemeClr val="dk1"/>
                </a:solidFill>
                <a:ea typeface="Calibri"/>
                <a:sym typeface="Calibri"/>
              </a:rPr>
              <a:t>&gt; </a:t>
            </a:r>
            <a:r>
              <a:rPr lang="fr-FR" i="1" dirty="0" err="1">
                <a:solidFill>
                  <a:schemeClr val="dk1"/>
                </a:solidFill>
                <a:ea typeface="Calibri"/>
                <a:sym typeface="Calibri"/>
              </a:rPr>
              <a:t>Add</a:t>
            </a:r>
            <a:r>
              <a:rPr lang="fr-FR" i="1" dirty="0">
                <a:solidFill>
                  <a:schemeClr val="dk1"/>
                </a:solidFill>
                <a:ea typeface="Calibri"/>
                <a:sym typeface="Calibri"/>
              </a:rPr>
              <a:t> Block</a:t>
            </a:r>
          </a:p>
          <a:p>
            <a:endParaRPr lang="fr-FR" i="1" dirty="0">
              <a:solidFill>
                <a:schemeClr val="dk1"/>
              </a:solidFill>
              <a:ea typeface="Calibri"/>
              <a:sym typeface="Calibri"/>
            </a:endParaRPr>
          </a:p>
          <a:p>
            <a:endParaRPr lang="fr-FR" i="1" dirty="0">
              <a:solidFill>
                <a:schemeClr val="dk1"/>
              </a:solidFill>
              <a:ea typeface="Calibri"/>
              <a:sym typeface="Calibri"/>
            </a:endParaRPr>
          </a:p>
          <a:p>
            <a:endParaRPr lang="fr-FR" i="1" dirty="0">
              <a:solidFill>
                <a:schemeClr val="dk1"/>
              </a:solidFill>
              <a:ea typeface="Calibri"/>
              <a:sym typeface="Calibri"/>
            </a:endParaRPr>
          </a:p>
          <a:p>
            <a:endParaRPr lang="fr-FR" i="1" dirty="0">
              <a:solidFill>
                <a:schemeClr val="dk1"/>
              </a:solidFill>
              <a:ea typeface="Calibri"/>
              <a:sym typeface="Calibri"/>
            </a:endParaRPr>
          </a:p>
          <a:p>
            <a:endParaRPr lang="fr-FR" i="1" dirty="0">
              <a:solidFill>
                <a:schemeClr val="dk1"/>
              </a:solidFill>
              <a:ea typeface="Calibri"/>
              <a:sym typeface="Calibri"/>
            </a:endParaRPr>
          </a:p>
          <a:p>
            <a:endParaRPr lang="fr-FR" i="1" dirty="0">
              <a:solidFill>
                <a:schemeClr val="dk1"/>
              </a:solidFill>
              <a:ea typeface="Calibri"/>
              <a:sym typeface="Calibri"/>
            </a:endParaRPr>
          </a:p>
          <a:p>
            <a:endParaRPr lang="fr-FR" i="1" dirty="0">
              <a:solidFill>
                <a:schemeClr val="dk1"/>
              </a:solidFill>
              <a:ea typeface="Calibri"/>
              <a:sym typeface="Calibri"/>
            </a:endParaRPr>
          </a:p>
          <a:p>
            <a:endParaRPr lang="fr-FR" i="1" dirty="0">
              <a:solidFill>
                <a:schemeClr val="dk1"/>
              </a:solidFill>
              <a:ea typeface="Calibri"/>
              <a:sym typeface="Calibri"/>
            </a:endParaRPr>
          </a:p>
          <a:p>
            <a:r>
              <a:rPr lang="fr-FR" dirty="0">
                <a:solidFill>
                  <a:schemeClr val="dk1"/>
                </a:solidFill>
                <a:ea typeface="Calibri"/>
                <a:sym typeface="Calibri"/>
              </a:rPr>
              <a:t>Choisir un </a:t>
            </a:r>
            <a:r>
              <a:rPr lang="fr-FR" i="1" dirty="0">
                <a:solidFill>
                  <a:schemeClr val="dk1"/>
                </a:solidFill>
                <a:ea typeface="Calibri"/>
                <a:sym typeface="Calibri"/>
              </a:rPr>
              <a:t>Block Description </a:t>
            </a:r>
            <a:r>
              <a:rPr lang="fr-FR" dirty="0">
                <a:solidFill>
                  <a:schemeClr val="dk1"/>
                </a:solidFill>
                <a:ea typeface="Calibri"/>
                <a:sym typeface="Calibri"/>
              </a:rPr>
              <a:t>et éventuellement rédiger une note :</a:t>
            </a:r>
          </a:p>
          <a:p>
            <a:pPr lvl="1"/>
            <a:r>
              <a:rPr lang="fr-FR" i="1" dirty="0">
                <a:solidFill>
                  <a:schemeClr val="dk1"/>
                </a:solidFill>
                <a:ea typeface="Calibri"/>
                <a:sym typeface="Calibri"/>
              </a:rPr>
              <a:t>Clear</a:t>
            </a:r>
            <a:r>
              <a:rPr lang="fr-FR" dirty="0">
                <a:solidFill>
                  <a:schemeClr val="dk1"/>
                </a:solidFill>
                <a:ea typeface="Calibri"/>
                <a:sym typeface="Calibri"/>
              </a:rPr>
              <a:t> = pour revenir en arrière sans enregistrer</a:t>
            </a:r>
          </a:p>
          <a:p>
            <a:pPr lvl="1"/>
            <a:r>
              <a:rPr lang="en-US" i="1" dirty="0">
                <a:solidFill>
                  <a:schemeClr val="dk1"/>
                </a:solidFill>
                <a:ea typeface="Calibri"/>
                <a:sym typeface="Calibri"/>
              </a:rPr>
              <a:t>Add (and close) </a:t>
            </a:r>
            <a:r>
              <a:rPr lang="en-US" dirty="0">
                <a:solidFill>
                  <a:schemeClr val="dk1"/>
                </a:solidFill>
                <a:ea typeface="Calibri"/>
                <a:sym typeface="Calibri"/>
              </a:rPr>
              <a:t>= pour </a:t>
            </a:r>
            <a:r>
              <a:rPr lang="en-US" dirty="0" err="1">
                <a:solidFill>
                  <a:schemeClr val="dk1"/>
                </a:solidFill>
                <a:ea typeface="Calibri"/>
                <a:sym typeface="Calibri"/>
              </a:rPr>
              <a:t>enregistrer</a:t>
            </a:r>
            <a:endParaRPr lang="en-US" dirty="0">
              <a:solidFill>
                <a:schemeClr val="dk1"/>
              </a:solidFill>
              <a:ea typeface="Calibri"/>
              <a:sym typeface="Calibri"/>
            </a:endParaRPr>
          </a:p>
          <a:p>
            <a:pPr lvl="1"/>
            <a:endParaRPr lang="fr-FR" dirty="0"/>
          </a:p>
          <a:p>
            <a:pPr lvl="1"/>
            <a:endParaRPr lang="fr-FR" dirty="0"/>
          </a:p>
          <a:p>
            <a:endParaRPr lang="fr-FR" i="1" dirty="0">
              <a:solidFill>
                <a:schemeClr val="dk1"/>
              </a:solidFill>
              <a:ea typeface="Calibri"/>
              <a:sym typeface="Calibri"/>
            </a:endParaRPr>
          </a:p>
          <a:p>
            <a:endParaRPr lang="fr-FR" dirty="0"/>
          </a:p>
        </p:txBody>
      </p:sp>
      <p:sp>
        <p:nvSpPr>
          <p:cNvPr id="4" name="Espace réservé du numéro de diapositive 3">
            <a:extLst>
              <a:ext uri="{FF2B5EF4-FFF2-40B4-BE49-F238E27FC236}">
                <a16:creationId xmlns:a16="http://schemas.microsoft.com/office/drawing/2014/main" id="{E1AC6F7C-F0A9-C3BB-8487-978B4DAF4AF4}"/>
              </a:ext>
            </a:extLst>
          </p:cNvPr>
          <p:cNvSpPr>
            <a:spLocks noGrp="1"/>
          </p:cNvSpPr>
          <p:nvPr>
            <p:ph type="sldNum" sz="quarter" idx="12"/>
          </p:nvPr>
        </p:nvSpPr>
        <p:spPr/>
        <p:txBody>
          <a:bodyPr/>
          <a:lstStyle/>
          <a:p>
            <a:fld id="{19329706-12B3-8F4C-9CA9-063F8C6A2AC6}" type="slidenum">
              <a:rPr lang="fr-FR" smtClean="0"/>
              <a:pPr/>
              <a:t>61</a:t>
            </a:fld>
            <a:endParaRPr lang="fr-FR"/>
          </a:p>
        </p:txBody>
      </p:sp>
      <p:pic>
        <p:nvPicPr>
          <p:cNvPr id="6" name="Image 5">
            <a:extLst>
              <a:ext uri="{FF2B5EF4-FFF2-40B4-BE49-F238E27FC236}">
                <a16:creationId xmlns:a16="http://schemas.microsoft.com/office/drawing/2014/main" id="{FFE00AAB-CA44-E55F-F896-F845D49DB0D1}"/>
              </a:ext>
            </a:extLst>
          </p:cNvPr>
          <p:cNvPicPr>
            <a:picLocks noChangeAspect="1"/>
          </p:cNvPicPr>
          <p:nvPr/>
        </p:nvPicPr>
        <p:blipFill>
          <a:blip r:embed="rId2"/>
          <a:stretch>
            <a:fillRect/>
          </a:stretch>
        </p:blipFill>
        <p:spPr>
          <a:xfrm>
            <a:off x="1687953" y="1595917"/>
            <a:ext cx="8816093" cy="2384749"/>
          </a:xfrm>
          <a:prstGeom prst="rect">
            <a:avLst/>
          </a:prstGeom>
          <a:ln>
            <a:solidFill>
              <a:schemeClr val="tx1"/>
            </a:solidFill>
          </a:ln>
        </p:spPr>
      </p:pic>
      <p:sp>
        <p:nvSpPr>
          <p:cNvPr id="3" name="Google Shape;756;p154">
            <a:extLst>
              <a:ext uri="{FF2B5EF4-FFF2-40B4-BE49-F238E27FC236}">
                <a16:creationId xmlns:a16="http://schemas.microsoft.com/office/drawing/2014/main" id="{EE184B2F-AFC4-6B6E-A585-64485BA59666}"/>
              </a:ext>
            </a:extLst>
          </p:cNvPr>
          <p:cNvSpPr/>
          <p:nvPr/>
        </p:nvSpPr>
        <p:spPr>
          <a:xfrm>
            <a:off x="8766175" y="2425529"/>
            <a:ext cx="801640" cy="33418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pic>
        <p:nvPicPr>
          <p:cNvPr id="10" name="Image 9">
            <a:extLst>
              <a:ext uri="{FF2B5EF4-FFF2-40B4-BE49-F238E27FC236}">
                <a16:creationId xmlns:a16="http://schemas.microsoft.com/office/drawing/2014/main" id="{BA03D8C0-2925-5646-2729-6D562BB527A3}"/>
              </a:ext>
            </a:extLst>
          </p:cNvPr>
          <p:cNvPicPr>
            <a:picLocks noChangeAspect="1"/>
          </p:cNvPicPr>
          <p:nvPr/>
        </p:nvPicPr>
        <p:blipFill>
          <a:blip r:embed="rId3"/>
          <a:stretch>
            <a:fillRect/>
          </a:stretch>
        </p:blipFill>
        <p:spPr>
          <a:xfrm>
            <a:off x="8084507" y="4130968"/>
            <a:ext cx="2219514" cy="2493045"/>
          </a:xfrm>
          <a:prstGeom prst="rect">
            <a:avLst/>
          </a:prstGeom>
          <a:ln>
            <a:solidFill>
              <a:schemeClr val="tx1"/>
            </a:solidFill>
          </a:ln>
        </p:spPr>
      </p:pic>
      <p:sp>
        <p:nvSpPr>
          <p:cNvPr id="13" name="Google Shape;756;p154">
            <a:extLst>
              <a:ext uri="{FF2B5EF4-FFF2-40B4-BE49-F238E27FC236}">
                <a16:creationId xmlns:a16="http://schemas.microsoft.com/office/drawing/2014/main" id="{E3F52BDB-8637-A8A4-6676-A9CCAEB0F1FC}"/>
              </a:ext>
            </a:extLst>
          </p:cNvPr>
          <p:cNvSpPr/>
          <p:nvPr/>
        </p:nvSpPr>
        <p:spPr>
          <a:xfrm>
            <a:off x="9106856" y="6171497"/>
            <a:ext cx="958850" cy="37623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7523362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53CD3-98AC-BB22-69E4-0926C5A8B32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A36DB77-8D3B-93C9-09E3-0B657460DB88}"/>
              </a:ext>
            </a:extLst>
          </p:cNvPr>
          <p:cNvSpPr>
            <a:spLocks noGrp="1"/>
          </p:cNvSpPr>
          <p:nvPr>
            <p:ph type="title"/>
          </p:nvPr>
        </p:nvSpPr>
        <p:spPr/>
        <p:txBody>
          <a:bodyPr/>
          <a:lstStyle/>
          <a:p>
            <a:r>
              <a:rPr lang="fr-FR" b="0" i="0" dirty="0">
                <a:solidFill>
                  <a:srgbClr val="00707F"/>
                </a:solidFill>
                <a:latin typeface="Calibri"/>
                <a:ea typeface="Calibri"/>
                <a:cs typeface="Calibri"/>
                <a:sym typeface="Calibri"/>
              </a:rPr>
              <a:t>Fiche détaillée &gt; </a:t>
            </a:r>
            <a:r>
              <a:rPr lang="fr-FR" i="1" dirty="0">
                <a:ea typeface="Calibri"/>
                <a:sym typeface="Calibri"/>
              </a:rPr>
              <a:t>Blocks &gt; Modifier un blocage</a:t>
            </a:r>
            <a:endParaRPr lang="fr-FR" dirty="0"/>
          </a:p>
        </p:txBody>
      </p:sp>
      <p:sp>
        <p:nvSpPr>
          <p:cNvPr id="6" name="Espace réservé du contenu 5">
            <a:extLst>
              <a:ext uri="{FF2B5EF4-FFF2-40B4-BE49-F238E27FC236}">
                <a16:creationId xmlns:a16="http://schemas.microsoft.com/office/drawing/2014/main" id="{683648B6-4C5E-D61A-E286-022613AB9F40}"/>
              </a:ext>
            </a:extLst>
          </p:cNvPr>
          <p:cNvSpPr>
            <a:spLocks noGrp="1"/>
          </p:cNvSpPr>
          <p:nvPr>
            <p:ph idx="1"/>
          </p:nvPr>
        </p:nvSpPr>
        <p:spPr/>
        <p:txBody>
          <a:bodyPr/>
          <a:lstStyle/>
          <a:p>
            <a:r>
              <a:rPr lang="fr-FR" dirty="0">
                <a:solidFill>
                  <a:schemeClr val="dk1"/>
                </a:solidFill>
                <a:ea typeface="Calibri"/>
                <a:sym typeface="Calibri"/>
              </a:rPr>
              <a:t>Dans la fiche lecteur &gt; onglet </a:t>
            </a:r>
            <a:r>
              <a:rPr lang="fr-FR" i="1" dirty="0">
                <a:solidFill>
                  <a:schemeClr val="dk1"/>
                </a:solidFill>
                <a:ea typeface="Calibri"/>
                <a:sym typeface="Calibri"/>
              </a:rPr>
              <a:t>Blocks </a:t>
            </a:r>
            <a:r>
              <a:rPr lang="fr-FR" dirty="0">
                <a:solidFill>
                  <a:schemeClr val="dk1"/>
                </a:solidFill>
                <a:ea typeface="Calibri"/>
                <a:sym typeface="Calibri"/>
              </a:rPr>
              <a:t>&gt;            &gt;  </a:t>
            </a:r>
            <a:r>
              <a:rPr lang="fr-FR" i="1" dirty="0">
                <a:solidFill>
                  <a:schemeClr val="dk1"/>
                </a:solidFill>
                <a:ea typeface="Calibri"/>
                <a:sym typeface="Calibri"/>
              </a:rPr>
              <a:t>Edit</a:t>
            </a:r>
          </a:p>
          <a:p>
            <a:endParaRPr lang="fr-FR" dirty="0"/>
          </a:p>
        </p:txBody>
      </p:sp>
      <p:sp>
        <p:nvSpPr>
          <p:cNvPr id="4" name="Espace réservé du numéro de diapositive 3">
            <a:extLst>
              <a:ext uri="{FF2B5EF4-FFF2-40B4-BE49-F238E27FC236}">
                <a16:creationId xmlns:a16="http://schemas.microsoft.com/office/drawing/2014/main" id="{A205606E-D543-C2D5-B82B-07B2BF224EA5}"/>
              </a:ext>
            </a:extLst>
          </p:cNvPr>
          <p:cNvSpPr>
            <a:spLocks noGrp="1"/>
          </p:cNvSpPr>
          <p:nvPr>
            <p:ph type="sldNum" sz="quarter" idx="12"/>
          </p:nvPr>
        </p:nvSpPr>
        <p:spPr/>
        <p:txBody>
          <a:bodyPr/>
          <a:lstStyle/>
          <a:p>
            <a:fld id="{19329706-12B3-8F4C-9CA9-063F8C6A2AC6}" type="slidenum">
              <a:rPr lang="fr-FR" smtClean="0"/>
              <a:pPr/>
              <a:t>62</a:t>
            </a:fld>
            <a:endParaRPr lang="fr-FR"/>
          </a:p>
        </p:txBody>
      </p:sp>
      <p:sp>
        <p:nvSpPr>
          <p:cNvPr id="3" name="Google Shape;756;p154">
            <a:extLst>
              <a:ext uri="{FF2B5EF4-FFF2-40B4-BE49-F238E27FC236}">
                <a16:creationId xmlns:a16="http://schemas.microsoft.com/office/drawing/2014/main" id="{9F228909-D3F9-E660-4F9A-162B89B4C957}"/>
              </a:ext>
            </a:extLst>
          </p:cNvPr>
          <p:cNvSpPr/>
          <p:nvPr/>
        </p:nvSpPr>
        <p:spPr>
          <a:xfrm>
            <a:off x="8756650" y="2339804"/>
            <a:ext cx="801640" cy="33418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pic>
        <p:nvPicPr>
          <p:cNvPr id="9" name="Image 8">
            <a:extLst>
              <a:ext uri="{FF2B5EF4-FFF2-40B4-BE49-F238E27FC236}">
                <a16:creationId xmlns:a16="http://schemas.microsoft.com/office/drawing/2014/main" id="{63BB8287-3AA1-0706-68A4-840B7701BB32}"/>
              </a:ext>
            </a:extLst>
          </p:cNvPr>
          <p:cNvPicPr>
            <a:picLocks noChangeAspect="1"/>
          </p:cNvPicPr>
          <p:nvPr/>
        </p:nvPicPr>
        <p:blipFill>
          <a:blip r:embed="rId3"/>
          <a:stretch>
            <a:fillRect/>
          </a:stretch>
        </p:blipFill>
        <p:spPr>
          <a:xfrm>
            <a:off x="1013703" y="1804737"/>
            <a:ext cx="10164594" cy="3591426"/>
          </a:xfrm>
          <a:prstGeom prst="rect">
            <a:avLst/>
          </a:prstGeom>
          <a:ln>
            <a:solidFill>
              <a:schemeClr val="tx1"/>
            </a:solidFill>
          </a:ln>
        </p:spPr>
      </p:pic>
      <p:pic>
        <p:nvPicPr>
          <p:cNvPr id="11" name="Google Shape;770;p155" descr="aaa.tiff">
            <a:extLst>
              <a:ext uri="{FF2B5EF4-FFF2-40B4-BE49-F238E27FC236}">
                <a16:creationId xmlns:a16="http://schemas.microsoft.com/office/drawing/2014/main" id="{28D40BFF-8BEB-34F3-4660-A962420D8B8F}"/>
              </a:ext>
            </a:extLst>
          </p:cNvPr>
          <p:cNvPicPr preferRelativeResize="0"/>
          <p:nvPr/>
        </p:nvPicPr>
        <p:blipFill rotWithShape="1">
          <a:blip r:embed="rId4">
            <a:alphaModFix/>
          </a:blip>
          <a:srcRect/>
          <a:stretch/>
        </p:blipFill>
        <p:spPr>
          <a:xfrm>
            <a:off x="5134945" y="1227577"/>
            <a:ext cx="461387" cy="315427"/>
          </a:xfrm>
          <a:prstGeom prst="rect">
            <a:avLst/>
          </a:prstGeom>
          <a:solidFill>
            <a:srgbClr val="FFFFFF"/>
          </a:solidFill>
          <a:ln>
            <a:noFill/>
          </a:ln>
        </p:spPr>
      </p:pic>
      <p:sp>
        <p:nvSpPr>
          <p:cNvPr id="12" name="Google Shape;756;p154">
            <a:extLst>
              <a:ext uri="{FF2B5EF4-FFF2-40B4-BE49-F238E27FC236}">
                <a16:creationId xmlns:a16="http://schemas.microsoft.com/office/drawing/2014/main" id="{10C7F8D0-1E00-7B53-746E-08CC1EDF4BE9}"/>
              </a:ext>
            </a:extLst>
          </p:cNvPr>
          <p:cNvSpPr/>
          <p:nvPr/>
        </p:nvSpPr>
        <p:spPr>
          <a:xfrm>
            <a:off x="9539238" y="4438901"/>
            <a:ext cx="801640" cy="33418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9806220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45D69-6522-C899-9DDB-389CA2AD557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28E02E0-DF40-694C-4C37-1E1BC2AF545B}"/>
              </a:ext>
            </a:extLst>
          </p:cNvPr>
          <p:cNvSpPr>
            <a:spLocks noGrp="1"/>
          </p:cNvSpPr>
          <p:nvPr>
            <p:ph type="title"/>
          </p:nvPr>
        </p:nvSpPr>
        <p:spPr/>
        <p:txBody>
          <a:bodyPr/>
          <a:lstStyle/>
          <a:p>
            <a:r>
              <a:rPr lang="fr-FR" b="0" i="0" dirty="0">
                <a:solidFill>
                  <a:srgbClr val="00707F"/>
                </a:solidFill>
                <a:latin typeface="Calibri"/>
                <a:ea typeface="Calibri"/>
                <a:cs typeface="Calibri"/>
                <a:sym typeface="Calibri"/>
              </a:rPr>
              <a:t>Fiche détaillée &gt; </a:t>
            </a:r>
            <a:r>
              <a:rPr lang="fr-FR" i="1" dirty="0">
                <a:ea typeface="Calibri"/>
                <a:sym typeface="Calibri"/>
              </a:rPr>
              <a:t>Blocks &gt; Supprimer un blocage</a:t>
            </a:r>
            <a:endParaRPr lang="fr-FR" dirty="0"/>
          </a:p>
        </p:txBody>
      </p:sp>
      <p:sp>
        <p:nvSpPr>
          <p:cNvPr id="6" name="Espace réservé du contenu 5">
            <a:extLst>
              <a:ext uri="{FF2B5EF4-FFF2-40B4-BE49-F238E27FC236}">
                <a16:creationId xmlns:a16="http://schemas.microsoft.com/office/drawing/2014/main" id="{03C43FC8-0AF0-F07B-9A9D-DBC87633229C}"/>
              </a:ext>
            </a:extLst>
          </p:cNvPr>
          <p:cNvSpPr>
            <a:spLocks noGrp="1"/>
          </p:cNvSpPr>
          <p:nvPr>
            <p:ph idx="1"/>
          </p:nvPr>
        </p:nvSpPr>
        <p:spPr/>
        <p:txBody>
          <a:bodyPr/>
          <a:lstStyle/>
          <a:p>
            <a:r>
              <a:rPr lang="fr-FR" dirty="0">
                <a:solidFill>
                  <a:schemeClr val="dk1"/>
                </a:solidFill>
                <a:ea typeface="Calibri"/>
                <a:sym typeface="Calibri"/>
              </a:rPr>
              <a:t>Dans la fiche lecteur &gt; onglet </a:t>
            </a:r>
            <a:r>
              <a:rPr lang="fr-FR" i="1" dirty="0">
                <a:solidFill>
                  <a:schemeClr val="dk1"/>
                </a:solidFill>
                <a:ea typeface="Calibri"/>
                <a:sym typeface="Calibri"/>
              </a:rPr>
              <a:t>Blocks </a:t>
            </a:r>
            <a:r>
              <a:rPr lang="fr-FR" dirty="0">
                <a:solidFill>
                  <a:schemeClr val="dk1"/>
                </a:solidFill>
                <a:ea typeface="Calibri"/>
                <a:sym typeface="Calibri"/>
              </a:rPr>
              <a:t>&gt;            &gt;  </a:t>
            </a:r>
            <a:r>
              <a:rPr lang="fr-FR" i="1" dirty="0" err="1">
                <a:solidFill>
                  <a:schemeClr val="dk1"/>
                </a:solidFill>
                <a:ea typeface="Calibri"/>
                <a:sym typeface="Calibri"/>
              </a:rPr>
              <a:t>Delete</a:t>
            </a:r>
            <a:endParaRPr lang="fr-FR" i="1" dirty="0">
              <a:solidFill>
                <a:schemeClr val="dk1"/>
              </a:solidFill>
              <a:ea typeface="Calibri"/>
              <a:sym typeface="Calibri"/>
            </a:endParaRPr>
          </a:p>
          <a:p>
            <a:endParaRPr lang="fr-FR" dirty="0"/>
          </a:p>
        </p:txBody>
      </p:sp>
      <p:sp>
        <p:nvSpPr>
          <p:cNvPr id="4" name="Espace réservé du numéro de diapositive 3">
            <a:extLst>
              <a:ext uri="{FF2B5EF4-FFF2-40B4-BE49-F238E27FC236}">
                <a16:creationId xmlns:a16="http://schemas.microsoft.com/office/drawing/2014/main" id="{3FBE9AA6-8BB5-5C32-E17B-2B177ED882F9}"/>
              </a:ext>
            </a:extLst>
          </p:cNvPr>
          <p:cNvSpPr>
            <a:spLocks noGrp="1"/>
          </p:cNvSpPr>
          <p:nvPr>
            <p:ph type="sldNum" sz="quarter" idx="12"/>
          </p:nvPr>
        </p:nvSpPr>
        <p:spPr/>
        <p:txBody>
          <a:bodyPr/>
          <a:lstStyle/>
          <a:p>
            <a:fld id="{19329706-12B3-8F4C-9CA9-063F8C6A2AC6}" type="slidenum">
              <a:rPr lang="fr-FR" smtClean="0"/>
              <a:pPr/>
              <a:t>63</a:t>
            </a:fld>
            <a:endParaRPr lang="fr-FR"/>
          </a:p>
        </p:txBody>
      </p:sp>
      <p:sp>
        <p:nvSpPr>
          <p:cNvPr id="3" name="Google Shape;756;p154">
            <a:extLst>
              <a:ext uri="{FF2B5EF4-FFF2-40B4-BE49-F238E27FC236}">
                <a16:creationId xmlns:a16="http://schemas.microsoft.com/office/drawing/2014/main" id="{F244459B-D2DB-7D4C-D690-63654C0B63BC}"/>
              </a:ext>
            </a:extLst>
          </p:cNvPr>
          <p:cNvSpPr/>
          <p:nvPr/>
        </p:nvSpPr>
        <p:spPr>
          <a:xfrm>
            <a:off x="8756650" y="2339804"/>
            <a:ext cx="801640" cy="33418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pic>
        <p:nvPicPr>
          <p:cNvPr id="9" name="Image 8">
            <a:extLst>
              <a:ext uri="{FF2B5EF4-FFF2-40B4-BE49-F238E27FC236}">
                <a16:creationId xmlns:a16="http://schemas.microsoft.com/office/drawing/2014/main" id="{51A1BC01-4B5A-0EE1-15AC-C341AF2D0713}"/>
              </a:ext>
            </a:extLst>
          </p:cNvPr>
          <p:cNvPicPr>
            <a:picLocks noChangeAspect="1"/>
          </p:cNvPicPr>
          <p:nvPr/>
        </p:nvPicPr>
        <p:blipFill>
          <a:blip r:embed="rId3"/>
          <a:stretch>
            <a:fillRect/>
          </a:stretch>
        </p:blipFill>
        <p:spPr>
          <a:xfrm>
            <a:off x="1013703" y="1833312"/>
            <a:ext cx="10164594" cy="3591426"/>
          </a:xfrm>
          <a:prstGeom prst="rect">
            <a:avLst/>
          </a:prstGeom>
          <a:ln>
            <a:solidFill>
              <a:schemeClr val="tx1"/>
            </a:solidFill>
          </a:ln>
        </p:spPr>
      </p:pic>
      <p:pic>
        <p:nvPicPr>
          <p:cNvPr id="11" name="Google Shape;770;p155" descr="aaa.tiff">
            <a:extLst>
              <a:ext uri="{FF2B5EF4-FFF2-40B4-BE49-F238E27FC236}">
                <a16:creationId xmlns:a16="http://schemas.microsoft.com/office/drawing/2014/main" id="{B9D61D35-67F6-A122-C39A-272A9D55248E}"/>
              </a:ext>
            </a:extLst>
          </p:cNvPr>
          <p:cNvPicPr preferRelativeResize="0"/>
          <p:nvPr/>
        </p:nvPicPr>
        <p:blipFill rotWithShape="1">
          <a:blip r:embed="rId4">
            <a:alphaModFix/>
          </a:blip>
          <a:srcRect/>
          <a:stretch/>
        </p:blipFill>
        <p:spPr>
          <a:xfrm>
            <a:off x="5153995" y="1226579"/>
            <a:ext cx="461387" cy="315427"/>
          </a:xfrm>
          <a:prstGeom prst="rect">
            <a:avLst/>
          </a:prstGeom>
          <a:solidFill>
            <a:srgbClr val="FFFFFF"/>
          </a:solidFill>
          <a:ln>
            <a:noFill/>
          </a:ln>
        </p:spPr>
      </p:pic>
      <p:sp>
        <p:nvSpPr>
          <p:cNvPr id="12" name="Google Shape;756;p154">
            <a:extLst>
              <a:ext uri="{FF2B5EF4-FFF2-40B4-BE49-F238E27FC236}">
                <a16:creationId xmlns:a16="http://schemas.microsoft.com/office/drawing/2014/main" id="{215B8673-8FC0-F5BE-9DB1-3D5635C0C6EE}"/>
              </a:ext>
            </a:extLst>
          </p:cNvPr>
          <p:cNvSpPr/>
          <p:nvPr/>
        </p:nvSpPr>
        <p:spPr>
          <a:xfrm>
            <a:off x="9539238" y="5048501"/>
            <a:ext cx="801640" cy="33418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641741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91B4C-3027-5CCC-77AE-6BDC81EEC9C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12BBDB3-8B7B-A642-F311-779B8A5DD6CB}"/>
              </a:ext>
            </a:extLst>
          </p:cNvPr>
          <p:cNvSpPr>
            <a:spLocks noGrp="1"/>
          </p:cNvSpPr>
          <p:nvPr>
            <p:ph type="title"/>
          </p:nvPr>
        </p:nvSpPr>
        <p:spPr/>
        <p:txBody>
          <a:bodyPr/>
          <a:lstStyle/>
          <a:p>
            <a:r>
              <a:rPr lang="fr-FR" b="0" i="0" dirty="0">
                <a:solidFill>
                  <a:srgbClr val="00707F"/>
                </a:solidFill>
                <a:latin typeface="Calibri"/>
                <a:ea typeface="Calibri"/>
                <a:cs typeface="Calibri"/>
                <a:sym typeface="Calibri"/>
              </a:rPr>
              <a:t>Fiche détaillée &gt; </a:t>
            </a:r>
            <a:r>
              <a:rPr lang="fr-FR" i="1" dirty="0">
                <a:ea typeface="Calibri"/>
                <a:sym typeface="Calibri"/>
              </a:rPr>
              <a:t>Fines/</a:t>
            </a:r>
            <a:r>
              <a:rPr lang="fr-FR" i="1" dirty="0" err="1">
                <a:ea typeface="Calibri"/>
                <a:sym typeface="Calibri"/>
              </a:rPr>
              <a:t>Fees</a:t>
            </a:r>
            <a:endParaRPr lang="fr-FR" dirty="0"/>
          </a:p>
        </p:txBody>
      </p:sp>
      <p:sp>
        <p:nvSpPr>
          <p:cNvPr id="6" name="Espace réservé du contenu 5">
            <a:extLst>
              <a:ext uri="{FF2B5EF4-FFF2-40B4-BE49-F238E27FC236}">
                <a16:creationId xmlns:a16="http://schemas.microsoft.com/office/drawing/2014/main" id="{A1C0C073-B49F-5B23-175B-AEEB53046DC8}"/>
              </a:ext>
            </a:extLst>
          </p:cNvPr>
          <p:cNvSpPr>
            <a:spLocks noGrp="1"/>
          </p:cNvSpPr>
          <p:nvPr>
            <p:ph idx="1"/>
          </p:nvPr>
        </p:nvSpPr>
        <p:spPr/>
        <p:txBody>
          <a:bodyPr/>
          <a:lstStyle/>
          <a:p>
            <a:r>
              <a:rPr lang="fr-FR" dirty="0">
                <a:solidFill>
                  <a:schemeClr val="dk1"/>
                </a:solidFill>
                <a:ea typeface="Calibri"/>
                <a:sym typeface="Calibri"/>
              </a:rPr>
              <a:t>Amendes et frais liés à l’usager</a:t>
            </a:r>
            <a:endParaRPr lang="fr-FR" i="1" dirty="0">
              <a:solidFill>
                <a:schemeClr val="dk1"/>
              </a:solidFill>
              <a:ea typeface="Calibri"/>
              <a:sym typeface="Calibri"/>
            </a:endParaRPr>
          </a:p>
          <a:p>
            <a:endParaRPr lang="fr-FR" dirty="0"/>
          </a:p>
        </p:txBody>
      </p:sp>
      <p:sp>
        <p:nvSpPr>
          <p:cNvPr id="4" name="Espace réservé du numéro de diapositive 3">
            <a:extLst>
              <a:ext uri="{FF2B5EF4-FFF2-40B4-BE49-F238E27FC236}">
                <a16:creationId xmlns:a16="http://schemas.microsoft.com/office/drawing/2014/main" id="{E88BE804-DA22-7927-EBDD-BB2EF955C5A7}"/>
              </a:ext>
            </a:extLst>
          </p:cNvPr>
          <p:cNvSpPr>
            <a:spLocks noGrp="1"/>
          </p:cNvSpPr>
          <p:nvPr>
            <p:ph type="sldNum" sz="quarter" idx="12"/>
          </p:nvPr>
        </p:nvSpPr>
        <p:spPr/>
        <p:txBody>
          <a:bodyPr/>
          <a:lstStyle/>
          <a:p>
            <a:fld id="{19329706-12B3-8F4C-9CA9-063F8C6A2AC6}" type="slidenum">
              <a:rPr lang="fr-FR" smtClean="0"/>
              <a:pPr/>
              <a:t>64</a:t>
            </a:fld>
            <a:endParaRPr lang="fr-FR"/>
          </a:p>
        </p:txBody>
      </p:sp>
      <p:sp>
        <p:nvSpPr>
          <p:cNvPr id="3" name="Google Shape;756;p154">
            <a:extLst>
              <a:ext uri="{FF2B5EF4-FFF2-40B4-BE49-F238E27FC236}">
                <a16:creationId xmlns:a16="http://schemas.microsoft.com/office/drawing/2014/main" id="{2AE8632C-9CEE-1BFB-AD19-220D8D0AACAC}"/>
              </a:ext>
            </a:extLst>
          </p:cNvPr>
          <p:cNvSpPr/>
          <p:nvPr/>
        </p:nvSpPr>
        <p:spPr>
          <a:xfrm>
            <a:off x="8756650" y="2339804"/>
            <a:ext cx="801640" cy="33418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2" name="Google Shape;756;p154">
            <a:extLst>
              <a:ext uri="{FF2B5EF4-FFF2-40B4-BE49-F238E27FC236}">
                <a16:creationId xmlns:a16="http://schemas.microsoft.com/office/drawing/2014/main" id="{2F3B445D-6964-72B7-A5D3-892CEF0B3096}"/>
              </a:ext>
            </a:extLst>
          </p:cNvPr>
          <p:cNvSpPr/>
          <p:nvPr/>
        </p:nvSpPr>
        <p:spPr>
          <a:xfrm>
            <a:off x="9539238" y="4848476"/>
            <a:ext cx="801640" cy="33418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pic>
        <p:nvPicPr>
          <p:cNvPr id="7" name="Image 6">
            <a:extLst>
              <a:ext uri="{FF2B5EF4-FFF2-40B4-BE49-F238E27FC236}">
                <a16:creationId xmlns:a16="http://schemas.microsoft.com/office/drawing/2014/main" id="{FB1DA0D1-D0B5-C74A-F4D2-C018314A08DC}"/>
              </a:ext>
            </a:extLst>
          </p:cNvPr>
          <p:cNvPicPr>
            <a:picLocks noChangeAspect="1"/>
          </p:cNvPicPr>
          <p:nvPr/>
        </p:nvPicPr>
        <p:blipFill>
          <a:blip r:embed="rId3"/>
          <a:stretch>
            <a:fillRect/>
          </a:stretch>
        </p:blipFill>
        <p:spPr>
          <a:xfrm>
            <a:off x="999413" y="1728499"/>
            <a:ext cx="10193173" cy="4124901"/>
          </a:xfrm>
          <a:prstGeom prst="rect">
            <a:avLst/>
          </a:prstGeom>
          <a:ln>
            <a:solidFill>
              <a:schemeClr val="tx1"/>
            </a:solidFill>
          </a:ln>
        </p:spPr>
      </p:pic>
    </p:spTree>
    <p:extLst>
      <p:ext uri="{BB962C8B-B14F-4D97-AF65-F5344CB8AC3E}">
        <p14:creationId xmlns:p14="http://schemas.microsoft.com/office/powerpoint/2010/main" val="31452071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ED9790C-D452-174A-CCC1-FBB9A260FF28}"/>
              </a:ext>
            </a:extLst>
          </p:cNvPr>
          <p:cNvPicPr>
            <a:picLocks noChangeAspect="1"/>
          </p:cNvPicPr>
          <p:nvPr/>
        </p:nvPicPr>
        <p:blipFill>
          <a:blip r:embed="rId2"/>
          <a:stretch>
            <a:fillRect/>
          </a:stretch>
        </p:blipFill>
        <p:spPr>
          <a:xfrm>
            <a:off x="1018465" y="2503713"/>
            <a:ext cx="10126488" cy="2591162"/>
          </a:xfrm>
          <a:prstGeom prst="rect">
            <a:avLst/>
          </a:prstGeom>
          <a:ln>
            <a:solidFill>
              <a:schemeClr val="tx1"/>
            </a:solidFill>
          </a:ln>
        </p:spPr>
      </p:pic>
      <p:sp>
        <p:nvSpPr>
          <p:cNvPr id="2" name="Titre 1">
            <a:extLst>
              <a:ext uri="{FF2B5EF4-FFF2-40B4-BE49-F238E27FC236}">
                <a16:creationId xmlns:a16="http://schemas.microsoft.com/office/drawing/2014/main" id="{0CB88BB4-077C-8921-B302-3BB6A857BFD7}"/>
              </a:ext>
            </a:extLst>
          </p:cNvPr>
          <p:cNvSpPr>
            <a:spLocks noGrp="1"/>
          </p:cNvSpPr>
          <p:nvPr>
            <p:ph type="title"/>
          </p:nvPr>
        </p:nvSpPr>
        <p:spPr/>
        <p:txBody>
          <a:bodyPr/>
          <a:lstStyle/>
          <a:p>
            <a:r>
              <a:rPr lang="fr-FR" dirty="0">
                <a:ea typeface="Calibri"/>
                <a:sym typeface="Calibri"/>
              </a:rPr>
              <a:t>Fiche détaillée &gt; </a:t>
            </a:r>
            <a:r>
              <a:rPr lang="fr-FR" i="1" dirty="0" err="1">
                <a:ea typeface="Calibri"/>
                <a:sym typeface="Calibri"/>
              </a:rPr>
              <a:t>Statistics</a:t>
            </a:r>
            <a:endParaRPr lang="fr-BE" dirty="0"/>
          </a:p>
        </p:txBody>
      </p:sp>
      <p:sp>
        <p:nvSpPr>
          <p:cNvPr id="5" name="Espace réservé du contenu 4">
            <a:extLst>
              <a:ext uri="{FF2B5EF4-FFF2-40B4-BE49-F238E27FC236}">
                <a16:creationId xmlns:a16="http://schemas.microsoft.com/office/drawing/2014/main" id="{59CED7AD-E24E-5DB4-1AE7-7EC054FC2DA3}"/>
              </a:ext>
            </a:extLst>
          </p:cNvPr>
          <p:cNvSpPr>
            <a:spLocks noGrp="1"/>
          </p:cNvSpPr>
          <p:nvPr>
            <p:ph idx="1"/>
          </p:nvPr>
        </p:nvSpPr>
        <p:spPr/>
        <p:txBody>
          <a:bodyPr/>
          <a:lstStyle/>
          <a:p>
            <a:r>
              <a:rPr lang="fr-FR" dirty="0">
                <a:solidFill>
                  <a:schemeClr val="dk1"/>
                </a:solidFill>
                <a:ea typeface="Calibri"/>
                <a:sym typeface="Calibri"/>
              </a:rPr>
              <a:t>Les administrateurs ont les droits requis pour encoder des informations dans cet onglet </a:t>
            </a:r>
            <a:r>
              <a:rPr lang="fr-FR" i="1" dirty="0" err="1">
                <a:solidFill>
                  <a:schemeClr val="dk1"/>
                </a:solidFill>
                <a:ea typeface="Calibri"/>
                <a:sym typeface="Calibri"/>
              </a:rPr>
              <a:t>Statistics</a:t>
            </a:r>
            <a:r>
              <a:rPr lang="fr-FR" dirty="0">
                <a:solidFill>
                  <a:schemeClr val="dk1"/>
                </a:solidFill>
                <a:ea typeface="Calibri"/>
                <a:sym typeface="Calibri"/>
              </a:rPr>
              <a:t>. Cela permet de donner des informations sur la catégorie d’usagers et d’effectuer des statistiques sur base de ces informations.</a:t>
            </a:r>
            <a:endParaRPr lang="fr-FR" dirty="0"/>
          </a:p>
          <a:p>
            <a:endParaRPr lang="fr-FR" dirty="0"/>
          </a:p>
        </p:txBody>
      </p:sp>
      <p:sp>
        <p:nvSpPr>
          <p:cNvPr id="4" name="Espace réservé du numéro de diapositive 3">
            <a:extLst>
              <a:ext uri="{FF2B5EF4-FFF2-40B4-BE49-F238E27FC236}">
                <a16:creationId xmlns:a16="http://schemas.microsoft.com/office/drawing/2014/main" id="{13F7D529-B8AA-8CC9-7267-D9764A05DC33}"/>
              </a:ext>
            </a:extLst>
          </p:cNvPr>
          <p:cNvSpPr>
            <a:spLocks noGrp="1"/>
          </p:cNvSpPr>
          <p:nvPr>
            <p:ph type="sldNum" sz="quarter" idx="12"/>
          </p:nvPr>
        </p:nvSpPr>
        <p:spPr/>
        <p:txBody>
          <a:bodyPr/>
          <a:lstStyle/>
          <a:p>
            <a:fld id="{19329706-12B3-8F4C-9CA9-063F8C6A2AC6}" type="slidenum">
              <a:rPr lang="fr-FR" smtClean="0"/>
              <a:t>65</a:t>
            </a:fld>
            <a:endParaRPr lang="fr-FR"/>
          </a:p>
        </p:txBody>
      </p:sp>
    </p:spTree>
    <p:extLst>
      <p:ext uri="{BB962C8B-B14F-4D97-AF65-F5344CB8AC3E}">
        <p14:creationId xmlns:p14="http://schemas.microsoft.com/office/powerpoint/2010/main" val="19786000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9549A-943B-F9DF-77CC-370455556AF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7818963-9C7C-1A93-836C-EBC9CEBD4E61}"/>
              </a:ext>
            </a:extLst>
          </p:cNvPr>
          <p:cNvSpPr>
            <a:spLocks noGrp="1"/>
          </p:cNvSpPr>
          <p:nvPr>
            <p:ph type="title"/>
          </p:nvPr>
        </p:nvSpPr>
        <p:spPr/>
        <p:txBody>
          <a:bodyPr/>
          <a:lstStyle/>
          <a:p>
            <a:r>
              <a:rPr lang="fr-FR" dirty="0">
                <a:ea typeface="Calibri"/>
                <a:sym typeface="Calibri"/>
              </a:rPr>
              <a:t>Fiche détaillée &gt; </a:t>
            </a:r>
            <a:r>
              <a:rPr lang="fr-FR" i="1" dirty="0" err="1">
                <a:ea typeface="Calibri"/>
                <a:sym typeface="Calibri"/>
              </a:rPr>
              <a:t>Attachments</a:t>
            </a:r>
            <a:endParaRPr lang="fr-BE" dirty="0"/>
          </a:p>
        </p:txBody>
      </p:sp>
      <p:sp>
        <p:nvSpPr>
          <p:cNvPr id="5" name="Espace réservé du contenu 4">
            <a:extLst>
              <a:ext uri="{FF2B5EF4-FFF2-40B4-BE49-F238E27FC236}">
                <a16:creationId xmlns:a16="http://schemas.microsoft.com/office/drawing/2014/main" id="{6151AE0F-C396-FAFA-D464-FB6E36CABC4E}"/>
              </a:ext>
            </a:extLst>
          </p:cNvPr>
          <p:cNvSpPr>
            <a:spLocks noGrp="1"/>
          </p:cNvSpPr>
          <p:nvPr>
            <p:ph idx="1"/>
          </p:nvPr>
        </p:nvSpPr>
        <p:spPr/>
        <p:txBody>
          <a:bodyPr/>
          <a:lstStyle/>
          <a:p>
            <a:r>
              <a:rPr lang="fr-FR" dirty="0">
                <a:solidFill>
                  <a:schemeClr val="dk1"/>
                </a:solidFill>
                <a:ea typeface="Calibri"/>
                <a:sym typeface="Calibri"/>
              </a:rPr>
              <a:t>Visualisation des mails envoyés par Alma au lecteur</a:t>
            </a:r>
          </a:p>
          <a:p>
            <a:endParaRPr lang="fr-FR" dirty="0"/>
          </a:p>
        </p:txBody>
      </p:sp>
      <p:sp>
        <p:nvSpPr>
          <p:cNvPr id="4" name="Espace réservé du numéro de diapositive 3">
            <a:extLst>
              <a:ext uri="{FF2B5EF4-FFF2-40B4-BE49-F238E27FC236}">
                <a16:creationId xmlns:a16="http://schemas.microsoft.com/office/drawing/2014/main" id="{018909F6-6CA6-925A-3EA6-85FA055FF7C1}"/>
              </a:ext>
            </a:extLst>
          </p:cNvPr>
          <p:cNvSpPr>
            <a:spLocks noGrp="1"/>
          </p:cNvSpPr>
          <p:nvPr>
            <p:ph type="sldNum" sz="quarter" idx="12"/>
          </p:nvPr>
        </p:nvSpPr>
        <p:spPr/>
        <p:txBody>
          <a:bodyPr/>
          <a:lstStyle/>
          <a:p>
            <a:fld id="{19329706-12B3-8F4C-9CA9-063F8C6A2AC6}" type="slidenum">
              <a:rPr lang="fr-FR" smtClean="0"/>
              <a:t>66</a:t>
            </a:fld>
            <a:endParaRPr lang="fr-FR"/>
          </a:p>
        </p:txBody>
      </p:sp>
      <p:pic>
        <p:nvPicPr>
          <p:cNvPr id="6" name="Image 5">
            <a:extLst>
              <a:ext uri="{FF2B5EF4-FFF2-40B4-BE49-F238E27FC236}">
                <a16:creationId xmlns:a16="http://schemas.microsoft.com/office/drawing/2014/main" id="{A62322CA-667B-3DE1-FC60-F2E06DB04A2D}"/>
              </a:ext>
            </a:extLst>
          </p:cNvPr>
          <p:cNvPicPr>
            <a:picLocks noChangeAspect="1"/>
          </p:cNvPicPr>
          <p:nvPr/>
        </p:nvPicPr>
        <p:blipFill>
          <a:blip r:embed="rId2"/>
          <a:stretch>
            <a:fillRect/>
          </a:stretch>
        </p:blipFill>
        <p:spPr>
          <a:xfrm>
            <a:off x="1004177" y="1763476"/>
            <a:ext cx="10183646" cy="3972479"/>
          </a:xfrm>
          <a:prstGeom prst="rect">
            <a:avLst/>
          </a:prstGeom>
          <a:ln>
            <a:solidFill>
              <a:schemeClr val="tx1"/>
            </a:solidFill>
          </a:ln>
        </p:spPr>
      </p:pic>
    </p:spTree>
    <p:extLst>
      <p:ext uri="{BB962C8B-B14F-4D97-AF65-F5344CB8AC3E}">
        <p14:creationId xmlns:p14="http://schemas.microsoft.com/office/powerpoint/2010/main" val="30205147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C03169-0095-6BFC-AC93-69B1EB9ED32D}"/>
              </a:ext>
            </a:extLst>
          </p:cNvPr>
          <p:cNvSpPr>
            <a:spLocks noGrp="1"/>
          </p:cNvSpPr>
          <p:nvPr>
            <p:ph type="title"/>
          </p:nvPr>
        </p:nvSpPr>
        <p:spPr/>
        <p:txBody>
          <a:bodyPr/>
          <a:lstStyle/>
          <a:p>
            <a:r>
              <a:rPr lang="fr-FR" dirty="0">
                <a:ea typeface="Calibri"/>
                <a:sym typeface="Calibri"/>
              </a:rPr>
              <a:t>Fiche détaillée &gt; </a:t>
            </a:r>
            <a:r>
              <a:rPr lang="fr-FR" i="1" dirty="0">
                <a:ea typeface="Calibri"/>
                <a:sym typeface="Calibri"/>
              </a:rPr>
              <a:t>Proxy For</a:t>
            </a:r>
            <a:endParaRPr lang="fr-BE" dirty="0"/>
          </a:p>
        </p:txBody>
      </p:sp>
      <p:sp>
        <p:nvSpPr>
          <p:cNvPr id="3" name="Espace réservé du contenu 2">
            <a:extLst>
              <a:ext uri="{FF2B5EF4-FFF2-40B4-BE49-F238E27FC236}">
                <a16:creationId xmlns:a16="http://schemas.microsoft.com/office/drawing/2014/main" id="{B03E2B72-9013-549F-C788-B5E71A4ECAE9}"/>
              </a:ext>
            </a:extLst>
          </p:cNvPr>
          <p:cNvSpPr>
            <a:spLocks noGrp="1"/>
          </p:cNvSpPr>
          <p:nvPr>
            <p:ph idx="1"/>
          </p:nvPr>
        </p:nvSpPr>
        <p:spPr/>
        <p:txBody>
          <a:bodyPr/>
          <a:lstStyle/>
          <a:p>
            <a:r>
              <a:rPr lang="fr-FR" dirty="0">
                <a:solidFill>
                  <a:schemeClr val="dk1"/>
                </a:solidFill>
                <a:ea typeface="Calibri"/>
                <a:sym typeface="Calibri"/>
              </a:rPr>
              <a:t>Dans cet onglet apparaîtront les usagers auxquels l’utilisateur a accordé une procuration </a:t>
            </a:r>
            <a:r>
              <a:rPr lang="fr-FR" i="1" dirty="0">
                <a:solidFill>
                  <a:schemeClr val="dk1"/>
                </a:solidFill>
                <a:ea typeface="Calibri"/>
                <a:sym typeface="Calibri"/>
              </a:rPr>
              <a:t>(pas utilisé à </a:t>
            </a:r>
            <a:r>
              <a:rPr lang="fr-FR" i="1" dirty="0" err="1">
                <a:solidFill>
                  <a:schemeClr val="dk1"/>
                </a:solidFill>
                <a:ea typeface="Calibri"/>
                <a:sym typeface="Calibri"/>
              </a:rPr>
              <a:t>ULiège</a:t>
            </a:r>
            <a:r>
              <a:rPr lang="fr-FR" i="1" dirty="0">
                <a:solidFill>
                  <a:schemeClr val="dk1"/>
                </a:solidFill>
                <a:ea typeface="Calibri"/>
                <a:sym typeface="Calibri"/>
              </a:rPr>
              <a:t> Library).</a:t>
            </a:r>
            <a:endParaRPr lang="fr-FR" dirty="0">
              <a:solidFill>
                <a:schemeClr val="dk1"/>
              </a:solidFill>
              <a:ea typeface="Calibri"/>
              <a:sym typeface="Calibri"/>
            </a:endParaRPr>
          </a:p>
          <a:p>
            <a:endParaRPr lang="fr-BE" dirty="0"/>
          </a:p>
        </p:txBody>
      </p:sp>
      <p:sp>
        <p:nvSpPr>
          <p:cNvPr id="4" name="Espace réservé du numéro de diapositive 3">
            <a:extLst>
              <a:ext uri="{FF2B5EF4-FFF2-40B4-BE49-F238E27FC236}">
                <a16:creationId xmlns:a16="http://schemas.microsoft.com/office/drawing/2014/main" id="{C245457B-DFAF-36F4-94B0-7A9596D5F883}"/>
              </a:ext>
            </a:extLst>
          </p:cNvPr>
          <p:cNvSpPr>
            <a:spLocks noGrp="1"/>
          </p:cNvSpPr>
          <p:nvPr>
            <p:ph type="sldNum" sz="quarter" idx="12"/>
          </p:nvPr>
        </p:nvSpPr>
        <p:spPr/>
        <p:txBody>
          <a:bodyPr/>
          <a:lstStyle/>
          <a:p>
            <a:fld id="{19329706-12B3-8F4C-9CA9-063F8C6A2AC6}" type="slidenum">
              <a:rPr lang="fr-FR" smtClean="0"/>
              <a:t>67</a:t>
            </a:fld>
            <a:endParaRPr lang="fr-FR"/>
          </a:p>
        </p:txBody>
      </p:sp>
      <p:pic>
        <p:nvPicPr>
          <p:cNvPr id="6" name="Image 5">
            <a:extLst>
              <a:ext uri="{FF2B5EF4-FFF2-40B4-BE49-F238E27FC236}">
                <a16:creationId xmlns:a16="http://schemas.microsoft.com/office/drawing/2014/main" id="{6B7C517D-5FD0-61E8-B556-DAD9DA394A2C}"/>
              </a:ext>
            </a:extLst>
          </p:cNvPr>
          <p:cNvPicPr>
            <a:picLocks noChangeAspect="1"/>
          </p:cNvPicPr>
          <p:nvPr/>
        </p:nvPicPr>
        <p:blipFill>
          <a:blip r:embed="rId3"/>
          <a:stretch>
            <a:fillRect/>
          </a:stretch>
        </p:blipFill>
        <p:spPr>
          <a:xfrm>
            <a:off x="1023229" y="2381104"/>
            <a:ext cx="10145541" cy="2095792"/>
          </a:xfrm>
          <a:prstGeom prst="rect">
            <a:avLst/>
          </a:prstGeom>
          <a:ln>
            <a:solidFill>
              <a:schemeClr val="tx1"/>
            </a:solidFill>
          </a:ln>
        </p:spPr>
      </p:pic>
    </p:spTree>
    <p:extLst>
      <p:ext uri="{BB962C8B-B14F-4D97-AF65-F5344CB8AC3E}">
        <p14:creationId xmlns:p14="http://schemas.microsoft.com/office/powerpoint/2010/main" val="22910657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8DE0B-340A-A01C-3F0E-7AC2714223A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050F56E-E2B5-6D9B-BE4F-E6DBD07E54E3}"/>
              </a:ext>
            </a:extLst>
          </p:cNvPr>
          <p:cNvSpPr>
            <a:spLocks noGrp="1"/>
          </p:cNvSpPr>
          <p:nvPr>
            <p:ph type="title"/>
          </p:nvPr>
        </p:nvSpPr>
        <p:spPr/>
        <p:txBody>
          <a:bodyPr/>
          <a:lstStyle/>
          <a:p>
            <a:r>
              <a:rPr lang="fr-FR" dirty="0">
                <a:ea typeface="Calibri"/>
                <a:sym typeface="Calibri"/>
              </a:rPr>
              <a:t>Fiche détaillée &gt; </a:t>
            </a:r>
            <a:r>
              <a:rPr lang="fr-FR" i="1" dirty="0" err="1">
                <a:ea typeface="Calibri"/>
                <a:sym typeface="Calibri"/>
              </a:rPr>
              <a:t>History</a:t>
            </a:r>
            <a:endParaRPr lang="fr-BE" dirty="0"/>
          </a:p>
        </p:txBody>
      </p:sp>
      <p:sp>
        <p:nvSpPr>
          <p:cNvPr id="3" name="Espace réservé du contenu 2">
            <a:extLst>
              <a:ext uri="{FF2B5EF4-FFF2-40B4-BE49-F238E27FC236}">
                <a16:creationId xmlns:a16="http://schemas.microsoft.com/office/drawing/2014/main" id="{C073E19F-4381-B604-5AB8-AD528118FC3B}"/>
              </a:ext>
            </a:extLst>
          </p:cNvPr>
          <p:cNvSpPr>
            <a:spLocks noGrp="1"/>
          </p:cNvSpPr>
          <p:nvPr>
            <p:ph idx="1"/>
          </p:nvPr>
        </p:nvSpPr>
        <p:spPr/>
        <p:txBody>
          <a:bodyPr>
            <a:normAutofit/>
          </a:bodyPr>
          <a:lstStyle/>
          <a:p>
            <a:r>
              <a:rPr lang="fr-FR" dirty="0">
                <a:solidFill>
                  <a:schemeClr val="dk1"/>
                </a:solidFill>
                <a:ea typeface="Calibri"/>
                <a:sym typeface="Calibri"/>
              </a:rPr>
              <a:t>Visualisation des changements de rôles et des synchronisations</a:t>
            </a:r>
          </a:p>
          <a:p>
            <a:endParaRPr lang="fr-BE" sz="1800" dirty="0"/>
          </a:p>
        </p:txBody>
      </p:sp>
      <p:sp>
        <p:nvSpPr>
          <p:cNvPr id="4" name="Espace réservé du numéro de diapositive 3">
            <a:extLst>
              <a:ext uri="{FF2B5EF4-FFF2-40B4-BE49-F238E27FC236}">
                <a16:creationId xmlns:a16="http://schemas.microsoft.com/office/drawing/2014/main" id="{33CF467E-B6D6-102A-E308-AA81924B14B4}"/>
              </a:ext>
            </a:extLst>
          </p:cNvPr>
          <p:cNvSpPr>
            <a:spLocks noGrp="1"/>
          </p:cNvSpPr>
          <p:nvPr>
            <p:ph type="sldNum" sz="quarter" idx="12"/>
          </p:nvPr>
        </p:nvSpPr>
        <p:spPr/>
        <p:txBody>
          <a:bodyPr/>
          <a:lstStyle/>
          <a:p>
            <a:fld id="{19329706-12B3-8F4C-9CA9-063F8C6A2AC6}" type="slidenum">
              <a:rPr lang="fr-FR" smtClean="0"/>
              <a:t>68</a:t>
            </a:fld>
            <a:endParaRPr lang="fr-FR"/>
          </a:p>
        </p:txBody>
      </p:sp>
      <p:pic>
        <p:nvPicPr>
          <p:cNvPr id="6" name="Image 5" descr="Une image contenant texte, capture d’écran, logiciel, Page web&#10;&#10;Le contenu généré par l’IA peut être incorrect.">
            <a:extLst>
              <a:ext uri="{FF2B5EF4-FFF2-40B4-BE49-F238E27FC236}">
                <a16:creationId xmlns:a16="http://schemas.microsoft.com/office/drawing/2014/main" id="{3091C646-9BC6-7D44-D373-8BDF57DB677E}"/>
              </a:ext>
            </a:extLst>
          </p:cNvPr>
          <p:cNvPicPr>
            <a:picLocks noChangeAspect="1"/>
          </p:cNvPicPr>
          <p:nvPr/>
        </p:nvPicPr>
        <p:blipFill>
          <a:blip r:embed="rId3"/>
          <a:stretch>
            <a:fillRect/>
          </a:stretch>
        </p:blipFill>
        <p:spPr>
          <a:xfrm>
            <a:off x="1476375" y="1739848"/>
            <a:ext cx="9239250" cy="4695825"/>
          </a:xfrm>
          <a:prstGeom prst="rect">
            <a:avLst/>
          </a:prstGeom>
        </p:spPr>
      </p:pic>
    </p:spTree>
    <p:extLst>
      <p:ext uri="{BB962C8B-B14F-4D97-AF65-F5344CB8AC3E}">
        <p14:creationId xmlns:p14="http://schemas.microsoft.com/office/powerpoint/2010/main" val="33930911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6F700-2246-A0BE-BAED-E8EA46B39898}"/>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E6B4066-972D-BB1F-7736-24250D9379A0}"/>
              </a:ext>
            </a:extLst>
          </p:cNvPr>
          <p:cNvSpPr>
            <a:spLocks noGrp="1"/>
          </p:cNvSpPr>
          <p:nvPr>
            <p:ph type="sldNum" sz="quarter" idx="12"/>
          </p:nvPr>
        </p:nvSpPr>
        <p:spPr/>
        <p:txBody>
          <a:bodyPr/>
          <a:lstStyle/>
          <a:p>
            <a:fld id="{19329706-12B3-8F4C-9CA9-063F8C6A2AC6}" type="slidenum">
              <a:rPr lang="fr-FR" smtClean="0"/>
              <a:t>69</a:t>
            </a:fld>
            <a:endParaRPr lang="fr-FR"/>
          </a:p>
        </p:txBody>
      </p:sp>
      <p:sp>
        <p:nvSpPr>
          <p:cNvPr id="9" name="Google Shape;223;p2">
            <a:extLst>
              <a:ext uri="{FF2B5EF4-FFF2-40B4-BE49-F238E27FC236}">
                <a16:creationId xmlns:a16="http://schemas.microsoft.com/office/drawing/2014/main" id="{A4D880A8-10AF-5BA2-28EA-1CCBFC0EFB5E}"/>
              </a:ext>
            </a:extLst>
          </p:cNvPr>
          <p:cNvSpPr txBox="1">
            <a:spLocks/>
          </p:cNvSpPr>
          <p:nvPr/>
        </p:nvSpPr>
        <p:spPr>
          <a:xfrm>
            <a:off x="6096000" y="3096749"/>
            <a:ext cx="5622328" cy="3504076"/>
          </a:xfrm>
          <a:prstGeom prst="rect">
            <a:avLst/>
          </a:prstGeom>
          <a:noFill/>
          <a:ln>
            <a:noFill/>
          </a:ln>
        </p:spPr>
        <p:txBody>
          <a:bodyPr spcFirstLastPara="1" vert="horz" wrap="square" lIns="91425" tIns="45700" rIns="91425" bIns="45700" rtlCol="0" anchor="ctr" anchorCtr="0">
            <a:noAutofit/>
          </a:bodyPr>
          <a:lstStyle>
            <a:lvl1pPr algn="r" defTabSz="457178" rtl="0" eaLnBrk="1" latinLnBrk="0" hangingPunct="1">
              <a:spcBef>
                <a:spcPct val="0"/>
              </a:spcBef>
              <a:buNone/>
              <a:defRPr sz="4800" b="1" kern="1200">
                <a:solidFill>
                  <a:srgbClr val="00707F"/>
                </a:solidFill>
                <a:latin typeface="Calibri"/>
                <a:ea typeface="+mj-ea"/>
                <a:cs typeface="Calibri"/>
              </a:defRPr>
            </a:lvl1pPr>
          </a:lstStyle>
          <a:p>
            <a:pPr>
              <a:buClr>
                <a:srgbClr val="00707F"/>
              </a:buClr>
              <a:buSzPts val="2800"/>
            </a:pPr>
            <a:r>
              <a:rPr lang="fr-FR" sz="2500" b="0" dirty="0">
                <a:solidFill>
                  <a:schemeClr val="bg1">
                    <a:lumMod val="65000"/>
                  </a:schemeClr>
                </a:solidFill>
              </a:rPr>
              <a:t>Navigation dans Alma</a:t>
            </a:r>
            <a:br>
              <a:rPr lang="fr-FR" sz="2500" dirty="0"/>
            </a:br>
            <a:r>
              <a:rPr lang="fr-FR" sz="2500" b="0" dirty="0">
                <a:solidFill>
                  <a:schemeClr val="bg1">
                    <a:lumMod val="65000"/>
                  </a:schemeClr>
                </a:solidFill>
              </a:rPr>
              <a:t>Notions fondamentales</a:t>
            </a:r>
            <a:br>
              <a:rPr lang="fr-FR" sz="2500" b="0" dirty="0">
                <a:solidFill>
                  <a:schemeClr val="bg1">
                    <a:lumMod val="65000"/>
                  </a:schemeClr>
                </a:solidFill>
              </a:rPr>
            </a:br>
            <a:r>
              <a:rPr lang="fr-FR" sz="2500" b="0" dirty="0">
                <a:solidFill>
                  <a:schemeClr val="bg1">
                    <a:lumMod val="65000"/>
                  </a:schemeClr>
                </a:solidFill>
              </a:rPr>
              <a:t>Fiche d’un lecteur</a:t>
            </a:r>
            <a:br>
              <a:rPr lang="fr-FR" sz="2500" b="0" dirty="0">
                <a:solidFill>
                  <a:schemeClr val="bg1">
                    <a:lumMod val="65000"/>
                  </a:schemeClr>
                </a:solidFill>
              </a:rPr>
            </a:br>
            <a:r>
              <a:rPr lang="fr-FR" sz="2500" dirty="0"/>
              <a:t>Prêts</a:t>
            </a:r>
            <a:br>
              <a:rPr lang="fr-FR" sz="2500" b="0" dirty="0">
                <a:solidFill>
                  <a:schemeClr val="bg1">
                    <a:lumMod val="65000"/>
                  </a:schemeClr>
                </a:solidFill>
              </a:rPr>
            </a:br>
            <a:r>
              <a:rPr lang="fr-FR" sz="2500" b="0" dirty="0">
                <a:solidFill>
                  <a:schemeClr val="bg1">
                    <a:lumMod val="65000"/>
                  </a:schemeClr>
                </a:solidFill>
              </a:rPr>
              <a:t>Retours</a:t>
            </a:r>
          </a:p>
          <a:p>
            <a:pPr>
              <a:buClr>
                <a:srgbClr val="00707F"/>
              </a:buClr>
              <a:buSzPts val="2800"/>
            </a:pPr>
            <a:r>
              <a:rPr lang="fr-FR" sz="2500" b="0" dirty="0">
                <a:solidFill>
                  <a:schemeClr val="bg1">
                    <a:lumMod val="65000"/>
                  </a:schemeClr>
                </a:solidFill>
              </a:rPr>
              <a:t>Amendes et frais</a:t>
            </a:r>
          </a:p>
          <a:p>
            <a:pPr>
              <a:buClr>
                <a:srgbClr val="00707F"/>
              </a:buClr>
              <a:buSzPts val="2800"/>
            </a:pPr>
            <a:r>
              <a:rPr lang="fr-FR" sz="2500" b="0" i="1" dirty="0" err="1">
                <a:solidFill>
                  <a:schemeClr val="bg1">
                    <a:lumMod val="65000"/>
                  </a:schemeClr>
                </a:solidFill>
              </a:rPr>
              <a:t>Requests</a:t>
            </a:r>
            <a:br>
              <a:rPr lang="fr-FR" sz="2500" dirty="0"/>
            </a:br>
            <a:r>
              <a:rPr lang="fr-FR" sz="2500" b="0" dirty="0">
                <a:solidFill>
                  <a:schemeClr val="bg1">
                    <a:lumMod val="65000"/>
                  </a:schemeClr>
                </a:solidFill>
              </a:rPr>
              <a:t>Personnalisation de l’affichage</a:t>
            </a:r>
          </a:p>
          <a:p>
            <a:pPr>
              <a:buClr>
                <a:srgbClr val="00707F"/>
              </a:buClr>
              <a:buSzPts val="2800"/>
            </a:pPr>
            <a:r>
              <a:rPr lang="fr-FR" sz="2500" b="0" dirty="0">
                <a:solidFill>
                  <a:schemeClr val="bg1">
                    <a:lumMod val="65000"/>
                  </a:schemeClr>
                </a:solidFill>
              </a:rPr>
              <a:t>Outils supplémentaires</a:t>
            </a:r>
            <a:endParaRPr lang="fr-FR" sz="2500" dirty="0"/>
          </a:p>
        </p:txBody>
      </p:sp>
      <p:pic>
        <p:nvPicPr>
          <p:cNvPr id="12" name="Graphique 11" descr="Flèche : courbe légère avec un remplissage uni">
            <a:extLst>
              <a:ext uri="{FF2B5EF4-FFF2-40B4-BE49-F238E27FC236}">
                <a16:creationId xmlns:a16="http://schemas.microsoft.com/office/drawing/2014/main" id="{E9560E25-C345-1784-1C1B-01ECB266111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446351" y="4281195"/>
            <a:ext cx="426308" cy="426308"/>
          </a:xfrm>
          <a:prstGeom prst="rect">
            <a:avLst/>
          </a:prstGeom>
        </p:spPr>
      </p:pic>
    </p:spTree>
    <p:extLst>
      <p:ext uri="{BB962C8B-B14F-4D97-AF65-F5344CB8AC3E}">
        <p14:creationId xmlns:p14="http://schemas.microsoft.com/office/powerpoint/2010/main" val="1287224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5D6698C-D2D4-8FAE-B4F7-3482415EB8E6}"/>
              </a:ext>
            </a:extLst>
          </p:cNvPr>
          <p:cNvSpPr>
            <a:spLocks noGrp="1"/>
          </p:cNvSpPr>
          <p:nvPr>
            <p:ph idx="1"/>
          </p:nvPr>
        </p:nvSpPr>
        <p:spPr/>
        <p:txBody>
          <a:bodyPr/>
          <a:lstStyle/>
          <a:p>
            <a:pPr fontAlgn="base">
              <a:lnSpc>
                <a:spcPts val="1971"/>
              </a:lnSpc>
            </a:pPr>
            <a:endParaRPr lang="fr-FR" dirty="0">
              <a:solidFill>
                <a:srgbClr val="000000"/>
              </a:solidFill>
              <a:latin typeface="Calibri" panose="020F0502020204030204" pitchFamily="34" charset="0"/>
            </a:endParaRPr>
          </a:p>
          <a:p>
            <a:pPr fontAlgn="base">
              <a:lnSpc>
                <a:spcPts val="1971"/>
              </a:lnSpc>
            </a:pPr>
            <a:r>
              <a:rPr lang="fr-FR" dirty="0">
                <a:solidFill>
                  <a:srgbClr val="000000"/>
                </a:solidFill>
                <a:latin typeface="Calibri" panose="020F0502020204030204" pitchFamily="34" charset="0"/>
              </a:rPr>
              <a:t>Cliquer sur </a:t>
            </a:r>
            <a:r>
              <a:rPr lang="fr-FR" i="1" dirty="0">
                <a:solidFill>
                  <a:srgbClr val="000000"/>
                </a:solidFill>
                <a:latin typeface="Calibri" panose="020F0502020204030204" pitchFamily="34" charset="0"/>
              </a:rPr>
              <a:t>Alma Production </a:t>
            </a:r>
            <a:r>
              <a:rPr lang="fr-FR" dirty="0">
                <a:solidFill>
                  <a:srgbClr val="000000"/>
                </a:solidFill>
                <a:latin typeface="Calibri" panose="020F0502020204030204" pitchFamily="34" charset="0"/>
              </a:rPr>
              <a:t>(★) pour afficher les liens que vous aurez cochés</a:t>
            </a:r>
          </a:p>
          <a:p>
            <a:pPr fontAlgn="base">
              <a:lnSpc>
                <a:spcPts val="1971"/>
              </a:lnSpc>
            </a:pPr>
            <a:endParaRPr lang="fr-FR" dirty="0">
              <a:solidFill>
                <a:srgbClr val="000000"/>
              </a:solidFill>
              <a:latin typeface="Calibri" panose="020F0502020204030204" pitchFamily="34" charset="0"/>
            </a:endParaRPr>
          </a:p>
          <a:p>
            <a:pPr fontAlgn="base">
              <a:lnSpc>
                <a:spcPts val="1971"/>
              </a:lnSpc>
            </a:pPr>
            <a:r>
              <a:rPr lang="fr-FR" dirty="0">
                <a:solidFill>
                  <a:srgbClr val="000000"/>
                </a:solidFill>
                <a:latin typeface="Calibri" panose="020F0502020204030204" pitchFamily="34" charset="0"/>
              </a:rPr>
              <a:t>Cliquer sur </a:t>
            </a:r>
            <a:r>
              <a:rPr lang="fr-FR" i="1" dirty="0">
                <a:solidFill>
                  <a:srgbClr val="000000"/>
                </a:solidFill>
                <a:latin typeface="Calibri" panose="020F0502020204030204" pitchFamily="34" charset="0"/>
              </a:rPr>
              <a:t>Pin Quick Links menu </a:t>
            </a:r>
            <a:r>
              <a:rPr lang="fr-FR" dirty="0">
                <a:solidFill>
                  <a:srgbClr val="000000"/>
                </a:solidFill>
                <a:latin typeface="Calibri" panose="020F0502020204030204" pitchFamily="34" charset="0"/>
              </a:rPr>
              <a:t>pour ajouter ces liens sur votre page d’accueil</a:t>
            </a:r>
            <a:r>
              <a:rPr lang="en-US" sz="1800" dirty="0">
                <a:latin typeface="Calibri" panose="020F0502020204030204" pitchFamily="34" charset="0"/>
              </a:rPr>
              <a:t>​</a:t>
            </a:r>
            <a:endParaRPr lang="en-US" dirty="0"/>
          </a:p>
          <a:p>
            <a:pPr marL="0" indent="0" fontAlgn="base">
              <a:lnSpc>
                <a:spcPts val="1971"/>
              </a:lnSpc>
              <a:buNone/>
            </a:pPr>
            <a:endParaRPr lang="fr-FR" dirty="0">
              <a:solidFill>
                <a:srgbClr val="000000"/>
              </a:solidFill>
              <a:latin typeface="Calibri" panose="020F0502020204030204" pitchFamily="34" charset="0"/>
            </a:endParaRPr>
          </a:p>
          <a:p>
            <a:pPr fontAlgn="base">
              <a:lnSpc>
                <a:spcPts val="1971"/>
              </a:lnSpc>
            </a:pPr>
            <a:r>
              <a:rPr lang="fr-FR" dirty="0">
                <a:solidFill>
                  <a:srgbClr val="000000"/>
                </a:solidFill>
              </a:rPr>
              <a:t>Cliquer sur </a:t>
            </a:r>
            <a:r>
              <a:rPr lang="en-US" dirty="0">
                <a:latin typeface="Calibri" panose="020F0502020204030204" pitchFamily="34" charset="0"/>
              </a:rPr>
              <a:t>​      pour determiner </a:t>
            </a:r>
            <a:r>
              <a:rPr lang="en-US" dirty="0" err="1">
                <a:latin typeface="Calibri" panose="020F0502020204030204" pitchFamily="34" charset="0"/>
              </a:rPr>
              <a:t>l’ordre</a:t>
            </a:r>
            <a:r>
              <a:rPr lang="en-US" dirty="0">
                <a:latin typeface="Calibri" panose="020F0502020204030204" pitchFamily="34" charset="0"/>
              </a:rPr>
              <a:t> des liens</a:t>
            </a:r>
          </a:p>
          <a:p>
            <a:pPr fontAlgn="base">
              <a:lnSpc>
                <a:spcPts val="1971"/>
              </a:lnSpc>
            </a:pPr>
            <a:endParaRPr lang="en-US" b="0" i="0" dirty="0">
              <a:effectLst/>
            </a:endParaRPr>
          </a:p>
        </p:txBody>
      </p:sp>
      <p:pic>
        <p:nvPicPr>
          <p:cNvPr id="9" name="Image 8">
            <a:extLst>
              <a:ext uri="{FF2B5EF4-FFF2-40B4-BE49-F238E27FC236}">
                <a16:creationId xmlns:a16="http://schemas.microsoft.com/office/drawing/2014/main" id="{FE8280F2-3DA0-D273-B7C8-E82AA86615E1}"/>
              </a:ext>
            </a:extLst>
          </p:cNvPr>
          <p:cNvPicPr>
            <a:picLocks noChangeAspect="1"/>
          </p:cNvPicPr>
          <p:nvPr/>
        </p:nvPicPr>
        <p:blipFill>
          <a:blip r:embed="rId3"/>
          <a:stretch>
            <a:fillRect/>
          </a:stretch>
        </p:blipFill>
        <p:spPr>
          <a:xfrm>
            <a:off x="6600469" y="1079472"/>
            <a:ext cx="4927505" cy="4804961"/>
          </a:xfrm>
          <a:prstGeom prst="rect">
            <a:avLst/>
          </a:prstGeom>
          <a:ln>
            <a:solidFill>
              <a:schemeClr val="tx1"/>
            </a:solidFill>
          </a:ln>
        </p:spPr>
      </p:pic>
      <p:sp>
        <p:nvSpPr>
          <p:cNvPr id="2" name="Titre 1">
            <a:extLst>
              <a:ext uri="{FF2B5EF4-FFF2-40B4-BE49-F238E27FC236}">
                <a16:creationId xmlns:a16="http://schemas.microsoft.com/office/drawing/2014/main" id="{9C138226-9C22-B50D-D7AA-EE9038E3FE55}"/>
              </a:ext>
            </a:extLst>
          </p:cNvPr>
          <p:cNvSpPr>
            <a:spLocks noGrp="1"/>
          </p:cNvSpPr>
          <p:nvPr>
            <p:ph type="title"/>
          </p:nvPr>
        </p:nvSpPr>
        <p:spPr/>
        <p:txBody>
          <a:bodyPr/>
          <a:lstStyle/>
          <a:p>
            <a:r>
              <a:rPr lang="fr-FR" sz="3600" b="0" i="1">
                <a:ea typeface="Calibri"/>
                <a:sym typeface="Calibri"/>
              </a:rPr>
              <a:t>Quick links </a:t>
            </a:r>
            <a:r>
              <a:rPr lang="fr-FR" sz="3600" b="0">
                <a:ea typeface="Calibri"/>
                <a:sym typeface="Calibri"/>
              </a:rPr>
              <a:t>(2)</a:t>
            </a:r>
            <a:endParaRPr lang="fr-FR"/>
          </a:p>
        </p:txBody>
      </p:sp>
      <p:sp>
        <p:nvSpPr>
          <p:cNvPr id="4" name="Espace réservé du numéro de diapositive 3">
            <a:extLst>
              <a:ext uri="{FF2B5EF4-FFF2-40B4-BE49-F238E27FC236}">
                <a16:creationId xmlns:a16="http://schemas.microsoft.com/office/drawing/2014/main" id="{79A9A82D-D8D3-9E7F-113E-8804682E2553}"/>
              </a:ext>
            </a:extLst>
          </p:cNvPr>
          <p:cNvSpPr>
            <a:spLocks noGrp="1"/>
          </p:cNvSpPr>
          <p:nvPr>
            <p:ph type="sldNum" sz="quarter" idx="12"/>
          </p:nvPr>
        </p:nvSpPr>
        <p:spPr/>
        <p:txBody>
          <a:bodyPr/>
          <a:lstStyle/>
          <a:p>
            <a:fld id="{19329706-12B3-8F4C-9CA9-063F8C6A2AC6}" type="slidenum">
              <a:rPr lang="fr-FR" smtClean="0"/>
              <a:pPr/>
              <a:t>7</a:t>
            </a:fld>
            <a:endParaRPr lang="fr-FR"/>
          </a:p>
        </p:txBody>
      </p:sp>
      <p:sp>
        <p:nvSpPr>
          <p:cNvPr id="6" name="Rectangle : coins arrondis 5">
            <a:extLst>
              <a:ext uri="{FF2B5EF4-FFF2-40B4-BE49-F238E27FC236}">
                <a16:creationId xmlns:a16="http://schemas.microsoft.com/office/drawing/2014/main" id="{FEBDE3E3-6558-BE23-A99F-C0FAF42F6806}"/>
              </a:ext>
            </a:extLst>
          </p:cNvPr>
          <p:cNvSpPr/>
          <p:nvPr/>
        </p:nvSpPr>
        <p:spPr>
          <a:xfrm>
            <a:off x="6503772" y="1100738"/>
            <a:ext cx="932626" cy="621546"/>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54457D5E-029E-0903-BBB1-C1057CCD1DC2}"/>
              </a:ext>
            </a:extLst>
          </p:cNvPr>
          <p:cNvSpPr/>
          <p:nvPr/>
        </p:nvSpPr>
        <p:spPr>
          <a:xfrm>
            <a:off x="7701554" y="4830183"/>
            <a:ext cx="1496234" cy="243689"/>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E9CDF411-42B1-52B6-3FC1-2D135CD88915}"/>
              </a:ext>
            </a:extLst>
          </p:cNvPr>
          <p:cNvPicPr>
            <a:picLocks noChangeAspect="1"/>
          </p:cNvPicPr>
          <p:nvPr/>
        </p:nvPicPr>
        <p:blipFill>
          <a:blip r:embed="rId4"/>
          <a:stretch>
            <a:fillRect/>
          </a:stretch>
        </p:blipFill>
        <p:spPr>
          <a:xfrm>
            <a:off x="2350766" y="3262289"/>
            <a:ext cx="238158" cy="333422"/>
          </a:xfrm>
          <a:prstGeom prst="rect">
            <a:avLst/>
          </a:prstGeom>
          <a:ln>
            <a:solidFill>
              <a:schemeClr val="tx1"/>
            </a:solidFill>
          </a:ln>
        </p:spPr>
      </p:pic>
      <p:sp>
        <p:nvSpPr>
          <p:cNvPr id="12" name="Rectangle : coins arrondis 11">
            <a:extLst>
              <a:ext uri="{FF2B5EF4-FFF2-40B4-BE49-F238E27FC236}">
                <a16:creationId xmlns:a16="http://schemas.microsoft.com/office/drawing/2014/main" id="{CA47C57C-1712-707A-D621-67F17C6F2223}"/>
              </a:ext>
            </a:extLst>
          </p:cNvPr>
          <p:cNvSpPr/>
          <p:nvPr/>
        </p:nvSpPr>
        <p:spPr>
          <a:xfrm>
            <a:off x="7700633" y="3612844"/>
            <a:ext cx="313814" cy="916127"/>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066300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C35526-29B4-4E9E-19F8-9BD481E3DA08}"/>
              </a:ext>
            </a:extLst>
          </p:cNvPr>
          <p:cNvSpPr>
            <a:spLocks noGrp="1"/>
          </p:cNvSpPr>
          <p:nvPr>
            <p:ph type="title"/>
          </p:nvPr>
        </p:nvSpPr>
        <p:spPr/>
        <p:txBody>
          <a:bodyPr/>
          <a:lstStyle/>
          <a:p>
            <a:r>
              <a:rPr lang="fr-FR" sz="3600" b="0" i="1" dirty="0">
                <a:solidFill>
                  <a:srgbClr val="00707F"/>
                </a:solidFill>
                <a:latin typeface="Calibri"/>
                <a:ea typeface="Calibri"/>
                <a:cs typeface="Calibri"/>
                <a:sym typeface="Calibri"/>
              </a:rPr>
              <a:t>Manage Patron Services</a:t>
            </a:r>
            <a:r>
              <a:rPr lang="fr-FR" sz="3600" b="0" i="0" dirty="0">
                <a:solidFill>
                  <a:srgbClr val="00707F"/>
                </a:solidFill>
                <a:latin typeface="Calibri"/>
                <a:ea typeface="Calibri"/>
                <a:cs typeface="Calibri"/>
                <a:sym typeface="Calibri"/>
              </a:rPr>
              <a:t> &gt; Menu latéral &gt; </a:t>
            </a:r>
            <a:r>
              <a:rPr lang="fr-FR" sz="3600" b="0" i="1" dirty="0">
                <a:solidFill>
                  <a:srgbClr val="00707F"/>
                </a:solidFill>
                <a:latin typeface="Calibri"/>
                <a:ea typeface="Calibri"/>
                <a:cs typeface="Calibri"/>
                <a:sym typeface="Calibri"/>
              </a:rPr>
              <a:t>Loans</a:t>
            </a:r>
            <a:endParaRPr lang="fr-FR" dirty="0"/>
          </a:p>
        </p:txBody>
      </p:sp>
      <p:sp>
        <p:nvSpPr>
          <p:cNvPr id="3" name="Espace réservé du contenu 2">
            <a:extLst>
              <a:ext uri="{FF2B5EF4-FFF2-40B4-BE49-F238E27FC236}">
                <a16:creationId xmlns:a16="http://schemas.microsoft.com/office/drawing/2014/main" id="{0BDC80FB-1A16-B328-EADA-EC89782453EF}"/>
              </a:ext>
            </a:extLst>
          </p:cNvPr>
          <p:cNvSpPr>
            <a:spLocks noGrp="1"/>
          </p:cNvSpPr>
          <p:nvPr>
            <p:ph idx="1"/>
          </p:nvPr>
        </p:nvSpPr>
        <p:spPr>
          <a:xfrm>
            <a:off x="609600" y="1174273"/>
            <a:ext cx="10972800" cy="5182083"/>
          </a:xfrm>
        </p:spPr>
        <p:txBody>
          <a:bodyPr>
            <a:normAutofit/>
          </a:bodyPr>
          <a:lstStyle/>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pPr marL="0" indent="0">
              <a:buNone/>
            </a:pPr>
            <a:r>
              <a:rPr lang="fr-FR" dirty="0"/>
              <a:t>Visualiser les prêts d’un lecteur :</a:t>
            </a:r>
          </a:p>
          <a:p>
            <a:r>
              <a:rPr lang="fr-FR" dirty="0"/>
              <a:t>Filtre :</a:t>
            </a:r>
          </a:p>
          <a:p>
            <a:pPr lvl="1"/>
            <a:r>
              <a:rPr lang="fr-FR" i="1" dirty="0"/>
              <a:t>All </a:t>
            </a:r>
            <a:r>
              <a:rPr lang="fr-FR" i="1" dirty="0" err="1"/>
              <a:t>loans</a:t>
            </a:r>
            <a:r>
              <a:rPr lang="fr-FR" i="1" dirty="0"/>
              <a:t> </a:t>
            </a:r>
            <a:r>
              <a:rPr lang="fr-FR" dirty="0"/>
              <a:t>(par défaut) = tous les prêts en cours.</a:t>
            </a:r>
          </a:p>
          <a:p>
            <a:pPr lvl="1"/>
            <a:r>
              <a:rPr lang="fr-FR" i="1" dirty="0"/>
              <a:t>Loans of </a:t>
            </a:r>
            <a:r>
              <a:rPr lang="fr-FR" i="1" dirty="0" err="1"/>
              <a:t>this</a:t>
            </a:r>
            <a:r>
              <a:rPr lang="fr-FR" i="1" dirty="0"/>
              <a:t> session </a:t>
            </a:r>
            <a:r>
              <a:rPr lang="fr-FR" dirty="0"/>
              <a:t>= uniquement les prêts de la session</a:t>
            </a:r>
          </a:p>
          <a:p>
            <a:pPr marL="457176" lvl="1" indent="0">
              <a:buNone/>
            </a:pPr>
            <a:endParaRPr lang="fr-FR" dirty="0"/>
          </a:p>
          <a:p>
            <a:endParaRPr lang="fr-FR" dirty="0"/>
          </a:p>
        </p:txBody>
      </p:sp>
      <p:sp>
        <p:nvSpPr>
          <p:cNvPr id="4" name="Espace réservé du numéro de diapositive 3">
            <a:extLst>
              <a:ext uri="{FF2B5EF4-FFF2-40B4-BE49-F238E27FC236}">
                <a16:creationId xmlns:a16="http://schemas.microsoft.com/office/drawing/2014/main" id="{E95AC49C-9D83-1867-F648-CEA6247DE38B}"/>
              </a:ext>
            </a:extLst>
          </p:cNvPr>
          <p:cNvSpPr>
            <a:spLocks noGrp="1"/>
          </p:cNvSpPr>
          <p:nvPr>
            <p:ph type="sldNum" sz="quarter" idx="12"/>
          </p:nvPr>
        </p:nvSpPr>
        <p:spPr/>
        <p:txBody>
          <a:bodyPr/>
          <a:lstStyle/>
          <a:p>
            <a:fld id="{19329706-12B3-8F4C-9CA9-063F8C6A2AC6}" type="slidenum">
              <a:rPr lang="fr-FR" smtClean="0"/>
              <a:t>70</a:t>
            </a:fld>
            <a:endParaRPr lang="fr-FR"/>
          </a:p>
        </p:txBody>
      </p:sp>
      <p:pic>
        <p:nvPicPr>
          <p:cNvPr id="7" name="Image 6" descr="Une image contenant texte, logiciel, capture d’écran, Icône d’ordinateur&#10;&#10;Le contenu généré par l’IA peut être incorrect.">
            <a:extLst>
              <a:ext uri="{FF2B5EF4-FFF2-40B4-BE49-F238E27FC236}">
                <a16:creationId xmlns:a16="http://schemas.microsoft.com/office/drawing/2014/main" id="{2F76292A-0467-5E0C-3C00-7E22C6977EFF}"/>
              </a:ext>
            </a:extLst>
          </p:cNvPr>
          <p:cNvPicPr>
            <a:picLocks noChangeAspect="1"/>
          </p:cNvPicPr>
          <p:nvPr/>
        </p:nvPicPr>
        <p:blipFill>
          <a:blip r:embed="rId2"/>
          <a:stretch>
            <a:fillRect/>
          </a:stretch>
        </p:blipFill>
        <p:spPr>
          <a:xfrm>
            <a:off x="2068050" y="1420337"/>
            <a:ext cx="8055899" cy="2881932"/>
          </a:xfrm>
          <a:prstGeom prst="rect">
            <a:avLst/>
          </a:prstGeom>
          <a:ln w="12700" cap="sq">
            <a:solidFill>
              <a:srgbClr val="000000"/>
            </a:solidFill>
            <a:prstDash val="solid"/>
            <a:miter lim="800000"/>
          </a:ln>
          <a:effectLst/>
        </p:spPr>
      </p:pic>
      <p:sp>
        <p:nvSpPr>
          <p:cNvPr id="9" name="Google Shape;964;p41">
            <a:extLst>
              <a:ext uri="{FF2B5EF4-FFF2-40B4-BE49-F238E27FC236}">
                <a16:creationId xmlns:a16="http://schemas.microsoft.com/office/drawing/2014/main" id="{0E76C3D7-EF99-A246-5643-AF05ECBBAB9D}"/>
              </a:ext>
            </a:extLst>
          </p:cNvPr>
          <p:cNvSpPr/>
          <p:nvPr/>
        </p:nvSpPr>
        <p:spPr>
          <a:xfrm>
            <a:off x="4852036" y="1902333"/>
            <a:ext cx="766325" cy="164593"/>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dk1"/>
              </a:buClr>
              <a:buSzPts val="1800"/>
            </a:pPr>
            <a:endParaRPr>
              <a:solidFill>
                <a:schemeClr val="lt1"/>
              </a:solidFill>
              <a:latin typeface="Calibri"/>
              <a:ea typeface="Calibri"/>
              <a:cs typeface="Calibri"/>
              <a:sym typeface="Calibri"/>
            </a:endParaRPr>
          </a:p>
        </p:txBody>
      </p:sp>
      <p:sp>
        <p:nvSpPr>
          <p:cNvPr id="5" name="Rectangle : coins arrondis 4">
            <a:extLst>
              <a:ext uri="{FF2B5EF4-FFF2-40B4-BE49-F238E27FC236}">
                <a16:creationId xmlns:a16="http://schemas.microsoft.com/office/drawing/2014/main" id="{FDC9A66B-9D15-35EB-BFA3-CBF001505A31}"/>
              </a:ext>
            </a:extLst>
          </p:cNvPr>
          <p:cNvSpPr/>
          <p:nvPr/>
        </p:nvSpPr>
        <p:spPr>
          <a:xfrm>
            <a:off x="2156790" y="2016817"/>
            <a:ext cx="1113184" cy="261729"/>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471584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AF7FC3-B845-5D2E-4020-15E31B5DDAC0}"/>
              </a:ext>
            </a:extLst>
          </p:cNvPr>
          <p:cNvSpPr>
            <a:spLocks noGrp="1"/>
          </p:cNvSpPr>
          <p:nvPr>
            <p:ph type="title"/>
          </p:nvPr>
        </p:nvSpPr>
        <p:spPr/>
        <p:txBody>
          <a:bodyPr/>
          <a:lstStyle/>
          <a:p>
            <a:r>
              <a:rPr lang="fr-FR" i="1" dirty="0">
                <a:ea typeface="Calibri"/>
                <a:sym typeface="Calibri"/>
              </a:rPr>
              <a:t>Loans</a:t>
            </a:r>
            <a:endParaRPr lang="fr-FR" dirty="0"/>
          </a:p>
        </p:txBody>
      </p:sp>
      <p:sp>
        <p:nvSpPr>
          <p:cNvPr id="3" name="Espace réservé du contenu 2">
            <a:extLst>
              <a:ext uri="{FF2B5EF4-FFF2-40B4-BE49-F238E27FC236}">
                <a16:creationId xmlns:a16="http://schemas.microsoft.com/office/drawing/2014/main" id="{73B2133C-E2BB-F0B1-D616-71496D63838B}"/>
              </a:ext>
            </a:extLst>
          </p:cNvPr>
          <p:cNvSpPr>
            <a:spLocks noGrp="1"/>
          </p:cNvSpPr>
          <p:nvPr>
            <p:ph idx="1"/>
          </p:nvPr>
        </p:nvSpPr>
        <p:spPr/>
        <p:txBody>
          <a:bodyPr/>
          <a:lstStyle/>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pPr marL="0" indent="0">
              <a:buNone/>
            </a:pPr>
            <a:r>
              <a:rPr lang="fr-FR" dirty="0"/>
              <a:t>Visualiser les prêts d’un lecteur :</a:t>
            </a:r>
          </a:p>
          <a:p>
            <a:r>
              <a:rPr lang="fr-FR" dirty="0">
                <a:solidFill>
                  <a:schemeClr val="dk1"/>
                </a:solidFill>
                <a:ea typeface="Calibri"/>
                <a:sym typeface="Calibri"/>
              </a:rPr>
              <a:t>Si un document est en retard, rappelé ou perdu, une vignette l'indiquant clairement apparait dans les prêts</a:t>
            </a:r>
            <a:endParaRPr lang="fr-FR" dirty="0"/>
          </a:p>
          <a:p>
            <a:endParaRPr lang="fr-FR" dirty="0"/>
          </a:p>
        </p:txBody>
      </p:sp>
      <p:sp>
        <p:nvSpPr>
          <p:cNvPr id="4" name="Espace réservé du numéro de diapositive 3">
            <a:extLst>
              <a:ext uri="{FF2B5EF4-FFF2-40B4-BE49-F238E27FC236}">
                <a16:creationId xmlns:a16="http://schemas.microsoft.com/office/drawing/2014/main" id="{D6387112-5517-3A9C-548A-5A8C2AB17724}"/>
              </a:ext>
            </a:extLst>
          </p:cNvPr>
          <p:cNvSpPr>
            <a:spLocks noGrp="1"/>
          </p:cNvSpPr>
          <p:nvPr>
            <p:ph type="sldNum" sz="quarter" idx="12"/>
          </p:nvPr>
        </p:nvSpPr>
        <p:spPr/>
        <p:txBody>
          <a:bodyPr/>
          <a:lstStyle/>
          <a:p>
            <a:fld id="{19329706-12B3-8F4C-9CA9-063F8C6A2AC6}" type="slidenum">
              <a:rPr lang="fr-FR" smtClean="0"/>
              <a:t>71</a:t>
            </a:fld>
            <a:endParaRPr lang="fr-FR"/>
          </a:p>
        </p:txBody>
      </p:sp>
      <p:pic>
        <p:nvPicPr>
          <p:cNvPr id="5" name="Image 4" descr="Une image contenant texte, capture d’écran, logiciel, affichage&#10;&#10;Le contenu généré par l’IA peut être incorrect.">
            <a:extLst>
              <a:ext uri="{FF2B5EF4-FFF2-40B4-BE49-F238E27FC236}">
                <a16:creationId xmlns:a16="http://schemas.microsoft.com/office/drawing/2014/main" id="{0674AF14-DFA2-41E6-3C33-3F4E33FC03F0}"/>
              </a:ext>
            </a:extLst>
          </p:cNvPr>
          <p:cNvPicPr>
            <a:picLocks noChangeAspect="1"/>
          </p:cNvPicPr>
          <p:nvPr/>
        </p:nvPicPr>
        <p:blipFill>
          <a:blip r:embed="rId2"/>
          <a:stretch>
            <a:fillRect/>
          </a:stretch>
        </p:blipFill>
        <p:spPr>
          <a:xfrm>
            <a:off x="1813278" y="1577583"/>
            <a:ext cx="8523111" cy="2552778"/>
          </a:xfrm>
          <a:prstGeom prst="rect">
            <a:avLst/>
          </a:prstGeom>
          <a:ln w="12700">
            <a:solidFill>
              <a:schemeClr val="tx1"/>
            </a:solidFill>
          </a:ln>
        </p:spPr>
      </p:pic>
      <p:sp>
        <p:nvSpPr>
          <p:cNvPr id="6" name="Google Shape;964;p41">
            <a:extLst>
              <a:ext uri="{FF2B5EF4-FFF2-40B4-BE49-F238E27FC236}">
                <a16:creationId xmlns:a16="http://schemas.microsoft.com/office/drawing/2014/main" id="{7193BC35-18E5-8A20-9B66-0BBBA8254C32}"/>
              </a:ext>
            </a:extLst>
          </p:cNvPr>
          <p:cNvSpPr/>
          <p:nvPr/>
        </p:nvSpPr>
        <p:spPr>
          <a:xfrm>
            <a:off x="8386799" y="3553717"/>
            <a:ext cx="525195" cy="198336"/>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dk1"/>
              </a:buClr>
              <a:buSzPts val="1800"/>
            </a:pPr>
            <a:endParaRPr>
              <a:solidFill>
                <a:schemeClr val="lt1"/>
              </a:solidFill>
              <a:latin typeface="Calibri"/>
              <a:ea typeface="Calibri"/>
              <a:cs typeface="Calibri"/>
              <a:sym typeface="Calibri"/>
            </a:endParaRPr>
          </a:p>
        </p:txBody>
      </p:sp>
      <p:sp>
        <p:nvSpPr>
          <p:cNvPr id="7" name="Google Shape;966;p41">
            <a:extLst>
              <a:ext uri="{FF2B5EF4-FFF2-40B4-BE49-F238E27FC236}">
                <a16:creationId xmlns:a16="http://schemas.microsoft.com/office/drawing/2014/main" id="{00F2B550-CCE7-AB04-3772-D3C008F5F3D1}"/>
              </a:ext>
            </a:extLst>
          </p:cNvPr>
          <p:cNvSpPr/>
          <p:nvPr/>
        </p:nvSpPr>
        <p:spPr>
          <a:xfrm>
            <a:off x="5131903" y="2486059"/>
            <a:ext cx="517953" cy="209405"/>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dk1"/>
              </a:buClr>
              <a:buSzPts val="1800"/>
            </a:pPr>
            <a:endParaRPr>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0725962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F36F22-FDF6-F22D-3C51-44125808675F}"/>
              </a:ext>
            </a:extLst>
          </p:cNvPr>
          <p:cNvSpPr>
            <a:spLocks noGrp="1"/>
          </p:cNvSpPr>
          <p:nvPr>
            <p:ph type="title"/>
          </p:nvPr>
        </p:nvSpPr>
        <p:spPr/>
        <p:txBody>
          <a:bodyPr/>
          <a:lstStyle/>
          <a:p>
            <a:r>
              <a:rPr lang="fr-FR" i="1" dirty="0">
                <a:ea typeface="Calibri"/>
                <a:sym typeface="Calibri"/>
              </a:rPr>
              <a:t>Loans</a:t>
            </a:r>
            <a:endParaRPr lang="fr-FR" dirty="0"/>
          </a:p>
        </p:txBody>
      </p:sp>
      <p:sp>
        <p:nvSpPr>
          <p:cNvPr id="3" name="Espace réservé du contenu 2">
            <a:extLst>
              <a:ext uri="{FF2B5EF4-FFF2-40B4-BE49-F238E27FC236}">
                <a16:creationId xmlns:a16="http://schemas.microsoft.com/office/drawing/2014/main" id="{D1DE1D14-6850-E107-7CA2-5078035D85B2}"/>
              </a:ext>
            </a:extLst>
          </p:cNvPr>
          <p:cNvSpPr>
            <a:spLocks noGrp="1"/>
          </p:cNvSpPr>
          <p:nvPr>
            <p:ph idx="1"/>
          </p:nvPr>
        </p:nvSpPr>
        <p:spPr/>
        <p:txBody>
          <a:bodyPr/>
          <a:lstStyle/>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r>
              <a:rPr lang="fr-FR" dirty="0">
                <a:solidFill>
                  <a:schemeClr val="dk1"/>
                </a:solidFill>
                <a:ea typeface="Calibri"/>
                <a:sym typeface="Calibri"/>
              </a:rPr>
              <a:t>Menu Actions          : c</a:t>
            </a:r>
            <a:r>
              <a:rPr lang="fr-FR" dirty="0">
                <a:solidFill>
                  <a:schemeClr val="dk1"/>
                </a:solidFill>
                <a:ea typeface="Calibri"/>
              </a:rPr>
              <a:t>e bouton permet d'accéder à plusieurs fonctions et actions sur un document en prêt :</a:t>
            </a:r>
          </a:p>
          <a:p>
            <a:pPr marL="285750" indent="-285750">
              <a:buSzPts val="1800"/>
              <a:buFont typeface="Noto Sans Symbols"/>
              <a:buChar char="⮚"/>
            </a:pPr>
            <a:r>
              <a:rPr lang="fr-FR" i="1" dirty="0">
                <a:solidFill>
                  <a:schemeClr val="dk1"/>
                </a:solidFill>
                <a:ea typeface="Calibri"/>
                <a:sym typeface="Calibri"/>
              </a:rPr>
              <a:t>Loan </a:t>
            </a:r>
            <a:r>
              <a:rPr lang="fr-FR" i="1" dirty="0" err="1">
                <a:solidFill>
                  <a:schemeClr val="dk1"/>
                </a:solidFill>
                <a:ea typeface="Calibri"/>
                <a:sym typeface="Calibri"/>
              </a:rPr>
              <a:t>history</a:t>
            </a:r>
            <a:r>
              <a:rPr lang="fr-FR" i="1" dirty="0">
                <a:solidFill>
                  <a:schemeClr val="dk1"/>
                </a:solidFill>
                <a:ea typeface="Calibri"/>
                <a:sym typeface="Calibri"/>
              </a:rPr>
              <a:t> </a:t>
            </a:r>
            <a:r>
              <a:rPr lang="fr-FR" dirty="0">
                <a:solidFill>
                  <a:schemeClr val="dk1"/>
                </a:solidFill>
                <a:ea typeface="Calibri"/>
                <a:sym typeface="Calibri"/>
              </a:rPr>
              <a:t>: historique du prêt du document (uniquement pour ce lecteur)</a:t>
            </a:r>
            <a:endParaRPr lang="fr-FR" dirty="0">
              <a:solidFill>
                <a:schemeClr val="dk1"/>
              </a:solidFill>
              <a:ea typeface="Calibri"/>
            </a:endParaRPr>
          </a:p>
          <a:p>
            <a:pPr marL="285750" indent="-285750">
              <a:buSzPts val="1800"/>
              <a:buFont typeface="Noto Sans Symbols"/>
              <a:buChar char="⮚"/>
            </a:pPr>
            <a:r>
              <a:rPr lang="fr-FR" i="1" dirty="0">
                <a:solidFill>
                  <a:schemeClr val="dk1"/>
                </a:solidFill>
                <a:ea typeface="Calibri"/>
              </a:rPr>
              <a:t>Work </a:t>
            </a:r>
            <a:r>
              <a:rPr lang="fr-FR" i="1" dirty="0" err="1">
                <a:solidFill>
                  <a:schemeClr val="dk1"/>
                </a:solidFill>
                <a:ea typeface="Calibri"/>
              </a:rPr>
              <a:t>order</a:t>
            </a:r>
            <a:r>
              <a:rPr lang="fr-FR" i="1" dirty="0">
                <a:solidFill>
                  <a:schemeClr val="dk1"/>
                </a:solidFill>
                <a:ea typeface="Calibri"/>
              </a:rPr>
              <a:t> </a:t>
            </a:r>
            <a:r>
              <a:rPr lang="fr-FR" dirty="0">
                <a:solidFill>
                  <a:schemeClr val="dk1"/>
                </a:solidFill>
                <a:ea typeface="Calibri"/>
              </a:rPr>
              <a:t>: introduire une demande de traitement (reliure, numérisation patrimoniale, etc.) sur ce document</a:t>
            </a:r>
          </a:p>
          <a:p>
            <a:pPr marL="0" indent="0">
              <a:buNone/>
            </a:pPr>
            <a:endParaRPr lang="fr-FR" dirty="0"/>
          </a:p>
        </p:txBody>
      </p:sp>
      <p:sp>
        <p:nvSpPr>
          <p:cNvPr id="4" name="Espace réservé du numéro de diapositive 3">
            <a:extLst>
              <a:ext uri="{FF2B5EF4-FFF2-40B4-BE49-F238E27FC236}">
                <a16:creationId xmlns:a16="http://schemas.microsoft.com/office/drawing/2014/main" id="{CC62E54C-410D-8641-8101-4467176D43EC}"/>
              </a:ext>
            </a:extLst>
          </p:cNvPr>
          <p:cNvSpPr>
            <a:spLocks noGrp="1"/>
          </p:cNvSpPr>
          <p:nvPr>
            <p:ph type="sldNum" sz="quarter" idx="12"/>
          </p:nvPr>
        </p:nvSpPr>
        <p:spPr/>
        <p:txBody>
          <a:bodyPr/>
          <a:lstStyle/>
          <a:p>
            <a:fld id="{19329706-12B3-8F4C-9CA9-063F8C6A2AC6}" type="slidenum">
              <a:rPr lang="fr-FR" smtClean="0"/>
              <a:t>72</a:t>
            </a:fld>
            <a:endParaRPr lang="fr-FR"/>
          </a:p>
        </p:txBody>
      </p:sp>
      <p:pic>
        <p:nvPicPr>
          <p:cNvPr id="5" name="Image 4" descr="Une image contenant texte, capture d’écran, logiciel, affichage&#10;&#10;Le contenu généré par l’IA peut être incorrect.">
            <a:extLst>
              <a:ext uri="{FF2B5EF4-FFF2-40B4-BE49-F238E27FC236}">
                <a16:creationId xmlns:a16="http://schemas.microsoft.com/office/drawing/2014/main" id="{76D46472-BC5F-F7A3-C482-61247ACFD5B6}"/>
              </a:ext>
            </a:extLst>
          </p:cNvPr>
          <p:cNvPicPr>
            <a:picLocks noChangeAspect="1"/>
          </p:cNvPicPr>
          <p:nvPr/>
        </p:nvPicPr>
        <p:blipFill>
          <a:blip r:embed="rId2"/>
          <a:stretch>
            <a:fillRect/>
          </a:stretch>
        </p:blipFill>
        <p:spPr>
          <a:xfrm>
            <a:off x="1984140" y="1247673"/>
            <a:ext cx="8340455" cy="2748268"/>
          </a:xfrm>
          <a:prstGeom prst="rect">
            <a:avLst/>
          </a:prstGeom>
          <a:ln w="12700">
            <a:solidFill>
              <a:schemeClr val="tx1"/>
            </a:solidFill>
          </a:ln>
        </p:spPr>
      </p:pic>
      <p:sp>
        <p:nvSpPr>
          <p:cNvPr id="6" name="Google Shape;977;p42">
            <a:extLst>
              <a:ext uri="{FF2B5EF4-FFF2-40B4-BE49-F238E27FC236}">
                <a16:creationId xmlns:a16="http://schemas.microsoft.com/office/drawing/2014/main" id="{B9E26861-0341-5D50-1407-B86432590E06}"/>
              </a:ext>
            </a:extLst>
          </p:cNvPr>
          <p:cNvSpPr/>
          <p:nvPr/>
        </p:nvSpPr>
        <p:spPr>
          <a:xfrm>
            <a:off x="9121182" y="3263961"/>
            <a:ext cx="706385" cy="186259"/>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dk1"/>
              </a:buClr>
              <a:buSzPts val="1800"/>
            </a:pPr>
            <a:endParaRPr>
              <a:solidFill>
                <a:schemeClr val="lt1"/>
              </a:solidFill>
              <a:latin typeface="Calibri"/>
              <a:ea typeface="Calibri"/>
              <a:cs typeface="Calibri"/>
              <a:sym typeface="Calibri"/>
            </a:endParaRPr>
          </a:p>
        </p:txBody>
      </p:sp>
      <p:sp>
        <p:nvSpPr>
          <p:cNvPr id="7" name="Google Shape;977;p42">
            <a:extLst>
              <a:ext uri="{FF2B5EF4-FFF2-40B4-BE49-F238E27FC236}">
                <a16:creationId xmlns:a16="http://schemas.microsoft.com/office/drawing/2014/main" id="{13A8A22A-B822-8A63-DD36-D31C077CB0AD}"/>
              </a:ext>
            </a:extLst>
          </p:cNvPr>
          <p:cNvSpPr/>
          <p:nvPr/>
        </p:nvSpPr>
        <p:spPr>
          <a:xfrm>
            <a:off x="9076967" y="2214230"/>
            <a:ext cx="803662" cy="199168"/>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dk1"/>
              </a:buClr>
              <a:buSzPts val="1800"/>
            </a:pPr>
            <a:endParaRPr>
              <a:solidFill>
                <a:schemeClr val="lt1"/>
              </a:solidFill>
              <a:latin typeface="Calibri"/>
              <a:ea typeface="Calibri"/>
              <a:cs typeface="Calibri"/>
              <a:sym typeface="Calibri"/>
            </a:endParaRPr>
          </a:p>
        </p:txBody>
      </p:sp>
      <p:sp>
        <p:nvSpPr>
          <p:cNvPr id="8" name="Google Shape;977;p42">
            <a:extLst>
              <a:ext uri="{FF2B5EF4-FFF2-40B4-BE49-F238E27FC236}">
                <a16:creationId xmlns:a16="http://schemas.microsoft.com/office/drawing/2014/main" id="{F8098CBE-610F-9E14-6024-EBC31F1024F1}"/>
              </a:ext>
            </a:extLst>
          </p:cNvPr>
          <p:cNvSpPr/>
          <p:nvPr/>
        </p:nvSpPr>
        <p:spPr>
          <a:xfrm>
            <a:off x="9767633" y="1399753"/>
            <a:ext cx="434011" cy="244726"/>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dk1"/>
              </a:buClr>
              <a:buSzPts val="1800"/>
            </a:pPr>
            <a:endParaRPr>
              <a:solidFill>
                <a:schemeClr val="lt1"/>
              </a:solidFill>
              <a:latin typeface="Calibri"/>
              <a:ea typeface="Calibri"/>
              <a:cs typeface="Calibri"/>
              <a:sym typeface="Calibri"/>
            </a:endParaRPr>
          </a:p>
        </p:txBody>
      </p:sp>
      <p:pic>
        <p:nvPicPr>
          <p:cNvPr id="10" name="Image 9">
            <a:extLst>
              <a:ext uri="{FF2B5EF4-FFF2-40B4-BE49-F238E27FC236}">
                <a16:creationId xmlns:a16="http://schemas.microsoft.com/office/drawing/2014/main" id="{DC9C5628-7B17-6857-A181-38A7BEF2E2DC}"/>
              </a:ext>
            </a:extLst>
          </p:cNvPr>
          <p:cNvPicPr>
            <a:picLocks noChangeAspect="1"/>
          </p:cNvPicPr>
          <p:nvPr/>
        </p:nvPicPr>
        <p:blipFill>
          <a:blip r:embed="rId3"/>
          <a:stretch>
            <a:fillRect/>
          </a:stretch>
        </p:blipFill>
        <p:spPr>
          <a:xfrm>
            <a:off x="2200246" y="4164568"/>
            <a:ext cx="419158" cy="304843"/>
          </a:xfrm>
          <a:prstGeom prst="rect">
            <a:avLst/>
          </a:prstGeom>
        </p:spPr>
      </p:pic>
    </p:spTree>
    <p:extLst>
      <p:ext uri="{BB962C8B-B14F-4D97-AF65-F5344CB8AC3E}">
        <p14:creationId xmlns:p14="http://schemas.microsoft.com/office/powerpoint/2010/main" val="40007065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C8E0DF-593D-520B-F2D7-AF50FA1AB949}"/>
              </a:ext>
            </a:extLst>
          </p:cNvPr>
          <p:cNvSpPr>
            <a:spLocks noGrp="1"/>
          </p:cNvSpPr>
          <p:nvPr>
            <p:ph type="title"/>
          </p:nvPr>
        </p:nvSpPr>
        <p:spPr/>
        <p:txBody>
          <a:bodyPr/>
          <a:lstStyle/>
          <a:p>
            <a:r>
              <a:rPr lang="fr-FR" dirty="0">
                <a:ea typeface="Calibri"/>
                <a:sym typeface="Calibri"/>
              </a:rPr>
              <a:t>Les Statuts de prêt (1)</a:t>
            </a:r>
            <a:endParaRPr lang="fr-FR" dirty="0"/>
          </a:p>
        </p:txBody>
      </p:sp>
      <p:sp>
        <p:nvSpPr>
          <p:cNvPr id="3" name="Espace réservé du contenu 2">
            <a:extLst>
              <a:ext uri="{FF2B5EF4-FFF2-40B4-BE49-F238E27FC236}">
                <a16:creationId xmlns:a16="http://schemas.microsoft.com/office/drawing/2014/main" id="{F3CE2AD3-5386-7126-BCE5-DBF8E06562D1}"/>
              </a:ext>
            </a:extLst>
          </p:cNvPr>
          <p:cNvSpPr>
            <a:spLocks noGrp="1"/>
          </p:cNvSpPr>
          <p:nvPr>
            <p:ph idx="1"/>
          </p:nvPr>
        </p:nvSpPr>
        <p:spPr/>
        <p:txBody>
          <a:bodyPr>
            <a:normAutofit fontScale="92500" lnSpcReduction="10000"/>
          </a:bodyPr>
          <a:lstStyle/>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pPr marL="0" indent="0">
              <a:buNone/>
            </a:pPr>
            <a:endParaRPr lang="fr-FR" dirty="0">
              <a:solidFill>
                <a:schemeClr val="dk1"/>
              </a:solidFill>
              <a:ea typeface="Calibri"/>
              <a:sym typeface="Calibri"/>
            </a:endParaRPr>
          </a:p>
          <a:p>
            <a:pPr marL="0" indent="0">
              <a:buNone/>
            </a:pPr>
            <a:r>
              <a:rPr lang="fr-FR" dirty="0">
                <a:solidFill>
                  <a:schemeClr val="dk1"/>
                </a:solidFill>
                <a:ea typeface="Calibri"/>
                <a:sym typeface="Calibri"/>
              </a:rPr>
              <a:t>Les statuts de prêt apparaissent dans la description de chaque document.</a:t>
            </a:r>
          </a:p>
          <a:p>
            <a:pPr marL="285750" indent="-285750">
              <a:buFont typeface="Noto Sans Symbols,Sans-Serif"/>
              <a:buChar char="⮚"/>
            </a:pPr>
            <a:r>
              <a:rPr lang="fr-FR" dirty="0" err="1">
                <a:solidFill>
                  <a:schemeClr val="dk1"/>
                </a:solidFill>
                <a:ea typeface="Calibri"/>
                <a:sym typeface="Calibri"/>
              </a:rPr>
              <a:t>Recalled</a:t>
            </a:r>
            <a:r>
              <a:rPr lang="fr-FR" dirty="0">
                <a:solidFill>
                  <a:schemeClr val="dk1"/>
                </a:solidFill>
                <a:ea typeface="Calibri"/>
                <a:sym typeface="Calibri"/>
              </a:rPr>
              <a:t> : le document est rappelé par un autre usager (demande de réservation ou numérisation partielle)</a:t>
            </a:r>
            <a:endParaRPr lang="fr-FR" dirty="0">
              <a:solidFill>
                <a:schemeClr val="dk1"/>
              </a:solidFill>
              <a:ea typeface="Calibri"/>
            </a:endParaRPr>
          </a:p>
          <a:p>
            <a:pPr marL="285750" indent="-285750">
              <a:buFont typeface="Noto Sans Symbols,Sans-Serif"/>
              <a:buChar char="⮚"/>
            </a:pPr>
            <a:r>
              <a:rPr lang="fr-FR" dirty="0" err="1">
                <a:solidFill>
                  <a:schemeClr val="dk1"/>
                </a:solidFill>
                <a:ea typeface="Calibri"/>
              </a:rPr>
              <a:t>Renewed</a:t>
            </a:r>
            <a:r>
              <a:rPr lang="fr-FR" dirty="0">
                <a:solidFill>
                  <a:schemeClr val="dk1"/>
                </a:solidFill>
                <a:ea typeface="Calibri"/>
              </a:rPr>
              <a:t> : le prêt a été renouvelé </a:t>
            </a:r>
          </a:p>
          <a:p>
            <a:pPr marL="0" indent="0">
              <a:buNone/>
            </a:pPr>
            <a:endParaRPr lang="fr-FR" dirty="0"/>
          </a:p>
        </p:txBody>
      </p:sp>
      <p:sp>
        <p:nvSpPr>
          <p:cNvPr id="4" name="Espace réservé du numéro de diapositive 3">
            <a:extLst>
              <a:ext uri="{FF2B5EF4-FFF2-40B4-BE49-F238E27FC236}">
                <a16:creationId xmlns:a16="http://schemas.microsoft.com/office/drawing/2014/main" id="{AE3EA6A9-D769-4956-5DFB-F2CA8A1E54CE}"/>
              </a:ext>
            </a:extLst>
          </p:cNvPr>
          <p:cNvSpPr>
            <a:spLocks noGrp="1"/>
          </p:cNvSpPr>
          <p:nvPr>
            <p:ph type="sldNum" sz="quarter" idx="12"/>
          </p:nvPr>
        </p:nvSpPr>
        <p:spPr/>
        <p:txBody>
          <a:bodyPr/>
          <a:lstStyle/>
          <a:p>
            <a:fld id="{19329706-12B3-8F4C-9CA9-063F8C6A2AC6}" type="slidenum">
              <a:rPr lang="fr-FR" smtClean="0"/>
              <a:t>73</a:t>
            </a:fld>
            <a:endParaRPr lang="fr-FR"/>
          </a:p>
        </p:txBody>
      </p:sp>
      <p:pic>
        <p:nvPicPr>
          <p:cNvPr id="8" name="Image 7" descr="Une image contenant texte, Appareils électroniques, capture d’écran, logiciel&#10;&#10;Le contenu généré par l’IA peut être incorrect.">
            <a:extLst>
              <a:ext uri="{FF2B5EF4-FFF2-40B4-BE49-F238E27FC236}">
                <a16:creationId xmlns:a16="http://schemas.microsoft.com/office/drawing/2014/main" id="{190049D0-534A-2BCB-EE8C-0D7FA0ADDEF0}"/>
              </a:ext>
            </a:extLst>
          </p:cNvPr>
          <p:cNvPicPr>
            <a:picLocks noChangeAspect="1"/>
          </p:cNvPicPr>
          <p:nvPr/>
        </p:nvPicPr>
        <p:blipFill>
          <a:blip r:embed="rId2"/>
          <a:stretch>
            <a:fillRect/>
          </a:stretch>
        </p:blipFill>
        <p:spPr>
          <a:xfrm>
            <a:off x="2477918" y="1027148"/>
            <a:ext cx="7236163" cy="3764914"/>
          </a:xfrm>
          <a:prstGeom prst="rect">
            <a:avLst/>
          </a:prstGeom>
          <a:ln w="12700">
            <a:solidFill>
              <a:schemeClr val="tx1"/>
            </a:solidFill>
          </a:ln>
        </p:spPr>
      </p:pic>
      <p:sp>
        <p:nvSpPr>
          <p:cNvPr id="9" name="Google Shape;977;p42">
            <a:extLst>
              <a:ext uri="{FF2B5EF4-FFF2-40B4-BE49-F238E27FC236}">
                <a16:creationId xmlns:a16="http://schemas.microsoft.com/office/drawing/2014/main" id="{20967064-4E79-C1F4-683B-DFCAC2B23C57}"/>
              </a:ext>
            </a:extLst>
          </p:cNvPr>
          <p:cNvSpPr/>
          <p:nvPr/>
        </p:nvSpPr>
        <p:spPr>
          <a:xfrm>
            <a:off x="3357138" y="2568837"/>
            <a:ext cx="700512" cy="199168"/>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dk1"/>
              </a:buClr>
              <a:buSzPts val="1800"/>
            </a:pPr>
            <a:endParaRPr>
              <a:solidFill>
                <a:schemeClr val="lt1"/>
              </a:solidFill>
              <a:latin typeface="Calibri"/>
              <a:ea typeface="Calibri"/>
              <a:cs typeface="Calibri"/>
              <a:sym typeface="Calibri"/>
            </a:endParaRPr>
          </a:p>
        </p:txBody>
      </p:sp>
      <p:sp>
        <p:nvSpPr>
          <p:cNvPr id="10" name="Google Shape;977;p42">
            <a:extLst>
              <a:ext uri="{FF2B5EF4-FFF2-40B4-BE49-F238E27FC236}">
                <a16:creationId xmlns:a16="http://schemas.microsoft.com/office/drawing/2014/main" id="{E94EED40-9E16-771A-710A-F90B7F7448C6}"/>
              </a:ext>
            </a:extLst>
          </p:cNvPr>
          <p:cNvSpPr/>
          <p:nvPr/>
        </p:nvSpPr>
        <p:spPr>
          <a:xfrm>
            <a:off x="3351631" y="4304866"/>
            <a:ext cx="700512" cy="199168"/>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dk1"/>
              </a:buClr>
              <a:buSzPts val="1800"/>
            </a:pPr>
            <a:endParaRPr>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1024572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91105F-9C46-5231-0B3F-3B176FF4726E}"/>
              </a:ext>
            </a:extLst>
          </p:cNvPr>
          <p:cNvSpPr>
            <a:spLocks noGrp="1"/>
          </p:cNvSpPr>
          <p:nvPr>
            <p:ph type="title"/>
          </p:nvPr>
        </p:nvSpPr>
        <p:spPr/>
        <p:txBody>
          <a:bodyPr/>
          <a:lstStyle/>
          <a:p>
            <a:r>
              <a:rPr lang="fr-FR" dirty="0"/>
              <a:t>Les statuts de prêt (2)</a:t>
            </a:r>
          </a:p>
        </p:txBody>
      </p:sp>
      <p:sp>
        <p:nvSpPr>
          <p:cNvPr id="3" name="Espace réservé du contenu 2">
            <a:extLst>
              <a:ext uri="{FF2B5EF4-FFF2-40B4-BE49-F238E27FC236}">
                <a16:creationId xmlns:a16="http://schemas.microsoft.com/office/drawing/2014/main" id="{5FB96A01-BE70-59A3-3463-44F6B9CB0CBF}"/>
              </a:ext>
            </a:extLst>
          </p:cNvPr>
          <p:cNvSpPr>
            <a:spLocks noGrp="1"/>
          </p:cNvSpPr>
          <p:nvPr>
            <p:ph idx="1"/>
          </p:nvPr>
        </p:nvSpPr>
        <p:spPr/>
        <p:txBody>
          <a:bodyPr/>
          <a:lstStyle/>
          <a:p>
            <a:pPr>
              <a:buSzPts val="1800"/>
            </a:pPr>
            <a:r>
              <a:rPr lang="fr-FR" b="1" i="1" dirty="0"/>
              <a:t>Normal</a:t>
            </a:r>
            <a:r>
              <a:rPr lang="fr-FR" dirty="0"/>
              <a:t> : en prêt</a:t>
            </a:r>
          </a:p>
          <a:p>
            <a:pPr marL="622935" indent="-342900">
              <a:spcBef>
                <a:spcPts val="360"/>
              </a:spcBef>
              <a:buSzPts val="1800"/>
              <a:buNone/>
            </a:pPr>
            <a:endParaRPr lang="fr-FR" dirty="0"/>
          </a:p>
          <a:p>
            <a:pPr>
              <a:buSzPts val="1800"/>
            </a:pPr>
            <a:r>
              <a:rPr lang="fr-FR" b="1" i="1" dirty="0"/>
              <a:t>Normal (</a:t>
            </a:r>
            <a:r>
              <a:rPr lang="fr-FR" b="1" i="1" dirty="0" err="1"/>
              <a:t>with</a:t>
            </a:r>
            <a:r>
              <a:rPr lang="fr-FR" b="1" i="1" dirty="0"/>
              <a:t> user)</a:t>
            </a:r>
            <a:r>
              <a:rPr lang="fr-FR" i="1" dirty="0"/>
              <a:t> </a:t>
            </a:r>
            <a:r>
              <a:rPr lang="fr-FR" dirty="0"/>
              <a:t>: consultation en salle de lecture</a:t>
            </a:r>
          </a:p>
          <a:p>
            <a:pPr marL="622935" indent="-342900">
              <a:spcBef>
                <a:spcPts val="360"/>
              </a:spcBef>
              <a:buSzPts val="1800"/>
              <a:buNone/>
            </a:pPr>
            <a:endParaRPr lang="fr-FR" dirty="0"/>
          </a:p>
          <a:p>
            <a:pPr>
              <a:buSzPts val="1800"/>
            </a:pPr>
            <a:r>
              <a:rPr lang="fr-FR" b="1" i="1" dirty="0" err="1"/>
              <a:t>Renewed</a:t>
            </a:r>
            <a:r>
              <a:rPr lang="fr-FR" dirty="0"/>
              <a:t> : prêt renouvelé</a:t>
            </a:r>
          </a:p>
          <a:p>
            <a:pPr marL="622935" indent="-342900">
              <a:spcBef>
                <a:spcPts val="360"/>
              </a:spcBef>
              <a:buSzPts val="1800"/>
              <a:buNone/>
            </a:pPr>
            <a:endParaRPr lang="fr-FR" dirty="0"/>
          </a:p>
          <a:p>
            <a:pPr>
              <a:buSzPts val="1800"/>
            </a:pPr>
            <a:r>
              <a:rPr lang="fr-FR" b="1" i="1" dirty="0" err="1"/>
              <a:t>Recalled</a:t>
            </a:r>
            <a:r>
              <a:rPr lang="fr-FR" dirty="0"/>
              <a:t> : prêt rappelé par une </a:t>
            </a:r>
            <a:r>
              <a:rPr lang="fr-FR" i="1" dirty="0" err="1"/>
              <a:t>request</a:t>
            </a:r>
            <a:r>
              <a:rPr lang="fr-FR" dirty="0"/>
              <a:t> (= pas de renouvellement possible)</a:t>
            </a:r>
          </a:p>
          <a:p>
            <a:pPr marL="622935" indent="-342900">
              <a:spcBef>
                <a:spcPts val="360"/>
              </a:spcBef>
              <a:buSzPts val="1800"/>
              <a:buNone/>
            </a:pPr>
            <a:endParaRPr lang="fr-FR" dirty="0"/>
          </a:p>
          <a:p>
            <a:pPr>
              <a:buSzPts val="1800"/>
            </a:pPr>
            <a:r>
              <a:rPr lang="fr-FR" b="1" i="1" dirty="0" err="1"/>
              <a:t>Lost</a:t>
            </a:r>
            <a:r>
              <a:rPr lang="fr-FR" dirty="0"/>
              <a:t> : perdu (ouvrages non rentrés depuis plus de 30 jours)</a:t>
            </a:r>
          </a:p>
          <a:p>
            <a:pPr marL="622935" indent="-342900">
              <a:spcBef>
                <a:spcPts val="360"/>
              </a:spcBef>
              <a:buSzPts val="1800"/>
              <a:buNone/>
            </a:pPr>
            <a:endParaRPr lang="fr-FR" dirty="0"/>
          </a:p>
          <a:p>
            <a:pPr>
              <a:buSzPts val="1800"/>
            </a:pPr>
            <a:r>
              <a:rPr lang="fr-FR" b="1" i="1" dirty="0" err="1"/>
              <a:t>Claimed</a:t>
            </a:r>
            <a:r>
              <a:rPr lang="fr-FR" b="1" i="1" dirty="0"/>
              <a:t> return</a:t>
            </a:r>
            <a:r>
              <a:rPr lang="fr-FR" b="1" dirty="0"/>
              <a:t> </a:t>
            </a:r>
            <a:r>
              <a:rPr lang="fr-FR" dirty="0"/>
              <a:t>: retour contesté</a:t>
            </a:r>
          </a:p>
          <a:p>
            <a:pPr marL="0" indent="0">
              <a:buSzPts val="1800"/>
              <a:buNone/>
            </a:pPr>
            <a:endParaRPr lang="fr-FR" dirty="0"/>
          </a:p>
        </p:txBody>
      </p:sp>
      <p:sp>
        <p:nvSpPr>
          <p:cNvPr id="4" name="Espace réservé du numéro de diapositive 3">
            <a:extLst>
              <a:ext uri="{FF2B5EF4-FFF2-40B4-BE49-F238E27FC236}">
                <a16:creationId xmlns:a16="http://schemas.microsoft.com/office/drawing/2014/main" id="{12F4CCE2-DB00-B546-65A0-0E244890E9C3}"/>
              </a:ext>
            </a:extLst>
          </p:cNvPr>
          <p:cNvSpPr>
            <a:spLocks noGrp="1"/>
          </p:cNvSpPr>
          <p:nvPr>
            <p:ph type="sldNum" sz="quarter" idx="12"/>
          </p:nvPr>
        </p:nvSpPr>
        <p:spPr/>
        <p:txBody>
          <a:bodyPr/>
          <a:lstStyle/>
          <a:p>
            <a:fld id="{19329706-12B3-8F4C-9CA9-063F8C6A2AC6}" type="slidenum">
              <a:rPr lang="fr-FR" smtClean="0"/>
              <a:t>74</a:t>
            </a:fld>
            <a:endParaRPr lang="fr-FR"/>
          </a:p>
        </p:txBody>
      </p:sp>
    </p:spTree>
    <p:extLst>
      <p:ext uri="{BB962C8B-B14F-4D97-AF65-F5344CB8AC3E}">
        <p14:creationId xmlns:p14="http://schemas.microsoft.com/office/powerpoint/2010/main" val="11202197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629B41-EFE8-02A5-14F2-9787380F02CD}"/>
              </a:ext>
            </a:extLst>
          </p:cNvPr>
          <p:cNvSpPr>
            <a:spLocks noGrp="1"/>
          </p:cNvSpPr>
          <p:nvPr>
            <p:ph type="title"/>
          </p:nvPr>
        </p:nvSpPr>
        <p:spPr/>
        <p:txBody>
          <a:bodyPr/>
          <a:lstStyle/>
          <a:p>
            <a:r>
              <a:rPr lang="fr-FR" dirty="0"/>
              <a:t>Les prêts rappelés (</a:t>
            </a:r>
            <a:r>
              <a:rPr lang="fr-FR" i="1" dirty="0" err="1"/>
              <a:t>Recalled</a:t>
            </a:r>
            <a:r>
              <a:rPr lang="fr-FR" dirty="0"/>
              <a:t>)</a:t>
            </a:r>
          </a:p>
        </p:txBody>
      </p:sp>
      <p:sp>
        <p:nvSpPr>
          <p:cNvPr id="3" name="Espace réservé du contenu 2">
            <a:extLst>
              <a:ext uri="{FF2B5EF4-FFF2-40B4-BE49-F238E27FC236}">
                <a16:creationId xmlns:a16="http://schemas.microsoft.com/office/drawing/2014/main" id="{64371D6E-598C-44A5-F5AB-2E7EB5F0A38B}"/>
              </a:ext>
            </a:extLst>
          </p:cNvPr>
          <p:cNvSpPr>
            <a:spLocks noGrp="1"/>
          </p:cNvSpPr>
          <p:nvPr>
            <p:ph idx="1"/>
          </p:nvPr>
        </p:nvSpPr>
        <p:spPr/>
        <p:txBody>
          <a:bodyPr/>
          <a:lstStyle/>
          <a:p>
            <a:r>
              <a:rPr lang="fr-FR" dirty="0"/>
              <a:t>Si un document emprunté fait l’objet d’un rappel (demande de réservation ou de numérisation partielle par un autre usager) il obtient le statut </a:t>
            </a:r>
            <a:r>
              <a:rPr lang="fr-FR" i="1" dirty="0" err="1"/>
              <a:t>Recalled</a:t>
            </a:r>
            <a:r>
              <a:rPr lang="fr-FR" i="1" dirty="0"/>
              <a:t>.</a:t>
            </a:r>
          </a:p>
          <a:p>
            <a:endParaRPr lang="fr-FR" dirty="0"/>
          </a:p>
          <a:p>
            <a:pPr>
              <a:buSzPts val="1800"/>
            </a:pPr>
            <a:r>
              <a:rPr lang="fr-FR" dirty="0"/>
              <a:t>Pour les documents dans des localisations de type Short Loan et Regular, la date de retour n’est pas raccourcie. </a:t>
            </a:r>
          </a:p>
          <a:p>
            <a:pPr>
              <a:buSzPts val="1800"/>
            </a:pPr>
            <a:endParaRPr lang="fr-FR" dirty="0"/>
          </a:p>
          <a:p>
            <a:pPr>
              <a:buSzPts val="1800"/>
            </a:pPr>
            <a:r>
              <a:rPr lang="fr-FR" dirty="0"/>
              <a:t>Pour les documents dans des localisations de type Extended, la date de retour pour un ouvrage rappelé est raccourcie à un mois à partir de la date du rappel.  </a:t>
            </a:r>
          </a:p>
          <a:p>
            <a:endParaRPr lang="fr-FR" dirty="0"/>
          </a:p>
        </p:txBody>
      </p:sp>
      <p:sp>
        <p:nvSpPr>
          <p:cNvPr id="4" name="Espace réservé du numéro de diapositive 3">
            <a:extLst>
              <a:ext uri="{FF2B5EF4-FFF2-40B4-BE49-F238E27FC236}">
                <a16:creationId xmlns:a16="http://schemas.microsoft.com/office/drawing/2014/main" id="{B4444574-087A-E2B8-8812-4A715D53EF27}"/>
              </a:ext>
            </a:extLst>
          </p:cNvPr>
          <p:cNvSpPr>
            <a:spLocks noGrp="1"/>
          </p:cNvSpPr>
          <p:nvPr>
            <p:ph type="sldNum" sz="quarter" idx="12"/>
          </p:nvPr>
        </p:nvSpPr>
        <p:spPr/>
        <p:txBody>
          <a:bodyPr/>
          <a:lstStyle/>
          <a:p>
            <a:fld id="{19329706-12B3-8F4C-9CA9-063F8C6A2AC6}" type="slidenum">
              <a:rPr lang="fr-FR" smtClean="0"/>
              <a:t>75</a:t>
            </a:fld>
            <a:endParaRPr lang="fr-FR"/>
          </a:p>
        </p:txBody>
      </p:sp>
    </p:spTree>
    <p:extLst>
      <p:ext uri="{BB962C8B-B14F-4D97-AF65-F5344CB8AC3E}">
        <p14:creationId xmlns:p14="http://schemas.microsoft.com/office/powerpoint/2010/main" val="17425763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92E8F1-7C62-F94D-FF61-46B723D22BC1}"/>
              </a:ext>
            </a:extLst>
          </p:cNvPr>
          <p:cNvSpPr>
            <a:spLocks noGrp="1"/>
          </p:cNvSpPr>
          <p:nvPr>
            <p:ph type="title"/>
          </p:nvPr>
        </p:nvSpPr>
        <p:spPr/>
        <p:txBody>
          <a:bodyPr/>
          <a:lstStyle/>
          <a:p>
            <a:r>
              <a:rPr lang="fr-FR" sz="3600" dirty="0">
                <a:solidFill>
                  <a:srgbClr val="00707F"/>
                </a:solidFill>
                <a:latin typeface="Calibri"/>
                <a:ea typeface="Calibri"/>
                <a:cs typeface="Calibri"/>
                <a:sym typeface="Calibri"/>
              </a:rPr>
              <a:t>Effectuer un prêt (1)</a:t>
            </a:r>
            <a:endParaRPr lang="fr-FR" dirty="0"/>
          </a:p>
        </p:txBody>
      </p:sp>
      <p:sp>
        <p:nvSpPr>
          <p:cNvPr id="3" name="Espace réservé du contenu 2">
            <a:extLst>
              <a:ext uri="{FF2B5EF4-FFF2-40B4-BE49-F238E27FC236}">
                <a16:creationId xmlns:a16="http://schemas.microsoft.com/office/drawing/2014/main" id="{24BC8E31-3365-74F1-E754-A70A3CDB6BB7}"/>
              </a:ext>
            </a:extLst>
          </p:cNvPr>
          <p:cNvSpPr>
            <a:spLocks noGrp="1"/>
          </p:cNvSpPr>
          <p:nvPr>
            <p:ph idx="1"/>
          </p:nvPr>
        </p:nvSpPr>
        <p:spPr/>
        <p:txBody>
          <a:bodyPr/>
          <a:lstStyle/>
          <a:p>
            <a:r>
              <a:rPr lang="fr-FR" dirty="0"/>
              <a:t>Dans l’onglet </a:t>
            </a:r>
            <a:r>
              <a:rPr lang="fr-FR" i="1" dirty="0"/>
              <a:t>Loans</a:t>
            </a:r>
            <a:r>
              <a:rPr lang="fr-FR" dirty="0"/>
              <a:t> de la fiche du lecteur, scanner le code-barres</a:t>
            </a:r>
          </a:p>
          <a:p>
            <a:endParaRPr lang="fr-FR" dirty="0"/>
          </a:p>
          <a:p>
            <a:endParaRPr lang="fr-FR" dirty="0"/>
          </a:p>
          <a:p>
            <a:endParaRPr lang="fr-FR" dirty="0"/>
          </a:p>
          <a:p>
            <a:endParaRPr lang="fr-FR" dirty="0"/>
          </a:p>
          <a:p>
            <a:endParaRPr lang="fr-FR" dirty="0"/>
          </a:p>
          <a:p>
            <a:endParaRPr lang="fr-FR" dirty="0"/>
          </a:p>
        </p:txBody>
      </p:sp>
      <p:sp>
        <p:nvSpPr>
          <p:cNvPr id="4" name="Espace réservé du numéro de diapositive 3">
            <a:extLst>
              <a:ext uri="{FF2B5EF4-FFF2-40B4-BE49-F238E27FC236}">
                <a16:creationId xmlns:a16="http://schemas.microsoft.com/office/drawing/2014/main" id="{CFFD2589-3566-7CA3-BE41-4A67D874A040}"/>
              </a:ext>
            </a:extLst>
          </p:cNvPr>
          <p:cNvSpPr>
            <a:spLocks noGrp="1"/>
          </p:cNvSpPr>
          <p:nvPr>
            <p:ph type="sldNum" sz="quarter" idx="12"/>
          </p:nvPr>
        </p:nvSpPr>
        <p:spPr/>
        <p:txBody>
          <a:bodyPr/>
          <a:lstStyle/>
          <a:p>
            <a:fld id="{19329706-12B3-8F4C-9CA9-063F8C6A2AC6}" type="slidenum">
              <a:rPr lang="fr-FR" smtClean="0"/>
              <a:t>76</a:t>
            </a:fld>
            <a:endParaRPr lang="fr-FR"/>
          </a:p>
        </p:txBody>
      </p:sp>
      <p:pic>
        <p:nvPicPr>
          <p:cNvPr id="8" name="Image 7" descr="Une image contenant texte, capture d’écran, logiciel, Police&#10;&#10;Le contenu généré par l’IA peut être incorrect.">
            <a:extLst>
              <a:ext uri="{FF2B5EF4-FFF2-40B4-BE49-F238E27FC236}">
                <a16:creationId xmlns:a16="http://schemas.microsoft.com/office/drawing/2014/main" id="{C1A36DC3-935D-E778-4C35-AFD3932E650C}"/>
              </a:ext>
            </a:extLst>
          </p:cNvPr>
          <p:cNvPicPr>
            <a:picLocks noChangeAspect="1"/>
          </p:cNvPicPr>
          <p:nvPr/>
        </p:nvPicPr>
        <p:blipFill>
          <a:blip r:embed="rId2"/>
          <a:stretch>
            <a:fillRect/>
          </a:stretch>
        </p:blipFill>
        <p:spPr>
          <a:xfrm>
            <a:off x="1943101" y="2103326"/>
            <a:ext cx="8227907" cy="2080088"/>
          </a:xfrm>
          <a:prstGeom prst="rect">
            <a:avLst/>
          </a:prstGeom>
          <a:ln w="12700" cap="sq">
            <a:solidFill>
              <a:srgbClr val="000000"/>
            </a:solidFill>
            <a:prstDash val="solid"/>
            <a:miter lim="800000"/>
          </a:ln>
          <a:effectLst/>
        </p:spPr>
      </p:pic>
      <p:sp>
        <p:nvSpPr>
          <p:cNvPr id="9" name="Google Shape;977;p42">
            <a:extLst>
              <a:ext uri="{FF2B5EF4-FFF2-40B4-BE49-F238E27FC236}">
                <a16:creationId xmlns:a16="http://schemas.microsoft.com/office/drawing/2014/main" id="{78388BF8-EE3F-EF5A-9478-B8819B89966F}"/>
              </a:ext>
            </a:extLst>
          </p:cNvPr>
          <p:cNvSpPr/>
          <p:nvPr/>
        </p:nvSpPr>
        <p:spPr>
          <a:xfrm>
            <a:off x="3381966" y="2262604"/>
            <a:ext cx="3209334" cy="33712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dk1"/>
              </a:buClr>
              <a:buSzPts val="1800"/>
            </a:pPr>
            <a:endParaRPr>
              <a:solidFill>
                <a:schemeClr val="lt1"/>
              </a:solidFill>
              <a:latin typeface="Calibri"/>
              <a:ea typeface="Calibri"/>
              <a:cs typeface="Calibri"/>
              <a:sym typeface="Calibri"/>
            </a:endParaRPr>
          </a:p>
        </p:txBody>
      </p:sp>
      <p:sp>
        <p:nvSpPr>
          <p:cNvPr id="10" name="Google Shape;977;p42">
            <a:extLst>
              <a:ext uri="{FF2B5EF4-FFF2-40B4-BE49-F238E27FC236}">
                <a16:creationId xmlns:a16="http://schemas.microsoft.com/office/drawing/2014/main" id="{25DBA3EC-B551-BF77-B68B-D465903FE872}"/>
              </a:ext>
            </a:extLst>
          </p:cNvPr>
          <p:cNvSpPr/>
          <p:nvPr/>
        </p:nvSpPr>
        <p:spPr>
          <a:xfrm>
            <a:off x="1981201" y="2775528"/>
            <a:ext cx="1265375" cy="211629"/>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dk1"/>
              </a:buClr>
              <a:buSzPts val="1800"/>
            </a:pPr>
            <a:endParaRPr>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8242275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62B665-A70B-7BA3-F35D-0350ABEF5004}"/>
              </a:ext>
            </a:extLst>
          </p:cNvPr>
          <p:cNvSpPr>
            <a:spLocks noGrp="1"/>
          </p:cNvSpPr>
          <p:nvPr>
            <p:ph type="title"/>
          </p:nvPr>
        </p:nvSpPr>
        <p:spPr/>
        <p:txBody>
          <a:bodyPr/>
          <a:lstStyle/>
          <a:p>
            <a:r>
              <a:rPr lang="fr-FR" dirty="0">
                <a:ea typeface="Calibri"/>
                <a:sym typeface="Calibri"/>
              </a:rPr>
              <a:t>Effectuer un prêt (2)</a:t>
            </a:r>
            <a:endParaRPr lang="fr-FR" dirty="0"/>
          </a:p>
        </p:txBody>
      </p:sp>
      <p:sp>
        <p:nvSpPr>
          <p:cNvPr id="3" name="Espace réservé du contenu 2">
            <a:extLst>
              <a:ext uri="{FF2B5EF4-FFF2-40B4-BE49-F238E27FC236}">
                <a16:creationId xmlns:a16="http://schemas.microsoft.com/office/drawing/2014/main" id="{450A72AF-A172-B151-F4E1-10DDCDBC0CF9}"/>
              </a:ext>
            </a:extLst>
          </p:cNvPr>
          <p:cNvSpPr>
            <a:spLocks noGrp="1"/>
          </p:cNvSpPr>
          <p:nvPr>
            <p:ph idx="1"/>
          </p:nvPr>
        </p:nvSpPr>
        <p:spPr/>
        <p:txBody>
          <a:bodyPr/>
          <a:lstStyle/>
          <a:p>
            <a:r>
              <a:rPr lang="fr-FR" dirty="0"/>
              <a:t>La </a:t>
            </a:r>
            <a:r>
              <a:rPr lang="fr-FR" i="1" dirty="0"/>
              <a:t>Due Date </a:t>
            </a:r>
            <a:r>
              <a:rPr lang="fr-FR" dirty="0"/>
              <a:t>vous permet de renseigner le lecteur sur la durée du prêt octroyé</a:t>
            </a:r>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r>
              <a:rPr lang="fr-FR" dirty="0">
                <a:solidFill>
                  <a:schemeClr val="dk1"/>
                </a:solidFill>
                <a:ea typeface="Calibri"/>
              </a:rPr>
              <a:t>La </a:t>
            </a:r>
            <a:r>
              <a:rPr lang="fr-FR" i="1" dirty="0">
                <a:solidFill>
                  <a:schemeClr val="dk1"/>
                </a:solidFill>
                <a:ea typeface="Calibri"/>
              </a:rPr>
              <a:t>Maximum </a:t>
            </a:r>
            <a:r>
              <a:rPr lang="fr-FR" i="1" dirty="0" err="1">
                <a:solidFill>
                  <a:schemeClr val="dk1"/>
                </a:solidFill>
                <a:ea typeface="Calibri"/>
              </a:rPr>
              <a:t>renew</a:t>
            </a:r>
            <a:r>
              <a:rPr lang="fr-FR" i="1" dirty="0">
                <a:solidFill>
                  <a:schemeClr val="dk1"/>
                </a:solidFill>
                <a:ea typeface="Calibri"/>
              </a:rPr>
              <a:t> date</a:t>
            </a:r>
            <a:r>
              <a:rPr lang="fr-FR" dirty="0">
                <a:solidFill>
                  <a:schemeClr val="dk1"/>
                </a:solidFill>
                <a:ea typeface="Calibri"/>
              </a:rPr>
              <a:t> : permet de savoir jusqu'à quelle date le prêt pourra être renouvelé </a:t>
            </a:r>
          </a:p>
          <a:p>
            <a:endParaRPr lang="fr-FR" dirty="0"/>
          </a:p>
        </p:txBody>
      </p:sp>
      <p:sp>
        <p:nvSpPr>
          <p:cNvPr id="4" name="Espace réservé du numéro de diapositive 3">
            <a:extLst>
              <a:ext uri="{FF2B5EF4-FFF2-40B4-BE49-F238E27FC236}">
                <a16:creationId xmlns:a16="http://schemas.microsoft.com/office/drawing/2014/main" id="{3CAD3EFB-F394-0B24-6605-039985FC954B}"/>
              </a:ext>
            </a:extLst>
          </p:cNvPr>
          <p:cNvSpPr>
            <a:spLocks noGrp="1"/>
          </p:cNvSpPr>
          <p:nvPr>
            <p:ph type="sldNum" sz="quarter" idx="12"/>
          </p:nvPr>
        </p:nvSpPr>
        <p:spPr/>
        <p:txBody>
          <a:bodyPr/>
          <a:lstStyle/>
          <a:p>
            <a:fld id="{19329706-12B3-8F4C-9CA9-063F8C6A2AC6}" type="slidenum">
              <a:rPr lang="fr-FR" smtClean="0"/>
              <a:t>77</a:t>
            </a:fld>
            <a:endParaRPr lang="fr-FR"/>
          </a:p>
        </p:txBody>
      </p:sp>
      <p:pic>
        <p:nvPicPr>
          <p:cNvPr id="5" name="Image 4" descr="Une image contenant texte, capture d’écran, logiciel, Page web&#10;&#10;Le contenu généré par l’IA peut être incorrect.">
            <a:extLst>
              <a:ext uri="{FF2B5EF4-FFF2-40B4-BE49-F238E27FC236}">
                <a16:creationId xmlns:a16="http://schemas.microsoft.com/office/drawing/2014/main" id="{BD361372-0E09-6D21-16F5-6E60ED634E8F}"/>
              </a:ext>
            </a:extLst>
          </p:cNvPr>
          <p:cNvPicPr>
            <a:picLocks noChangeAspect="1"/>
          </p:cNvPicPr>
          <p:nvPr/>
        </p:nvPicPr>
        <p:blipFill>
          <a:blip r:embed="rId2"/>
          <a:stretch>
            <a:fillRect/>
          </a:stretch>
        </p:blipFill>
        <p:spPr>
          <a:xfrm>
            <a:off x="1815831" y="1733531"/>
            <a:ext cx="8394971" cy="2857541"/>
          </a:xfrm>
          <a:prstGeom prst="rect">
            <a:avLst/>
          </a:prstGeom>
          <a:ln w="12700">
            <a:solidFill>
              <a:schemeClr val="tx1"/>
            </a:solidFill>
          </a:ln>
        </p:spPr>
      </p:pic>
      <p:sp>
        <p:nvSpPr>
          <p:cNvPr id="6" name="Google Shape;1007;p171">
            <a:extLst>
              <a:ext uri="{FF2B5EF4-FFF2-40B4-BE49-F238E27FC236}">
                <a16:creationId xmlns:a16="http://schemas.microsoft.com/office/drawing/2014/main" id="{D1087506-8C29-2B9A-BCCF-D7EC753E7871}"/>
              </a:ext>
            </a:extLst>
          </p:cNvPr>
          <p:cNvSpPr/>
          <p:nvPr/>
        </p:nvSpPr>
        <p:spPr>
          <a:xfrm>
            <a:off x="2461345" y="2278606"/>
            <a:ext cx="1347371" cy="151696"/>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7" name="Rectangle : coins arrondis 6">
            <a:extLst>
              <a:ext uri="{FF2B5EF4-FFF2-40B4-BE49-F238E27FC236}">
                <a16:creationId xmlns:a16="http://schemas.microsoft.com/office/drawing/2014/main" id="{59545C63-65F4-B44C-CB76-0C38ACD165B6}"/>
              </a:ext>
            </a:extLst>
          </p:cNvPr>
          <p:cNvSpPr/>
          <p:nvPr/>
        </p:nvSpPr>
        <p:spPr>
          <a:xfrm>
            <a:off x="7697611" y="4227689"/>
            <a:ext cx="1326444" cy="148166"/>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963945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2FB141-2C88-A821-AD58-A5274664029B}"/>
              </a:ext>
            </a:extLst>
          </p:cNvPr>
          <p:cNvSpPr>
            <a:spLocks noGrp="1"/>
          </p:cNvSpPr>
          <p:nvPr>
            <p:ph type="title"/>
          </p:nvPr>
        </p:nvSpPr>
        <p:spPr/>
        <p:txBody>
          <a:bodyPr/>
          <a:lstStyle/>
          <a:p>
            <a:r>
              <a:rPr lang="fr-FR" sz="3600" dirty="0">
                <a:solidFill>
                  <a:srgbClr val="00707F"/>
                </a:solidFill>
                <a:latin typeface="Calibri"/>
                <a:ea typeface="Calibri"/>
                <a:cs typeface="Calibri"/>
                <a:sym typeface="Calibri"/>
              </a:rPr>
              <a:t>Effectuer un prêt &gt; Blocages</a:t>
            </a:r>
            <a:endParaRPr lang="fr-FR" dirty="0"/>
          </a:p>
        </p:txBody>
      </p:sp>
      <p:sp>
        <p:nvSpPr>
          <p:cNvPr id="3" name="Espace réservé du contenu 2">
            <a:extLst>
              <a:ext uri="{FF2B5EF4-FFF2-40B4-BE49-F238E27FC236}">
                <a16:creationId xmlns:a16="http://schemas.microsoft.com/office/drawing/2014/main" id="{74E0D1A0-17D4-AD8A-F5A7-DBD9BBF0F3DD}"/>
              </a:ext>
            </a:extLst>
          </p:cNvPr>
          <p:cNvSpPr>
            <a:spLocks noGrp="1"/>
          </p:cNvSpPr>
          <p:nvPr>
            <p:ph idx="1"/>
          </p:nvPr>
        </p:nvSpPr>
        <p:spPr/>
        <p:txBody>
          <a:bodyPr/>
          <a:lstStyle/>
          <a:p>
            <a:r>
              <a:rPr lang="fr-FR">
                <a:solidFill>
                  <a:schemeClr val="dk1"/>
                </a:solidFill>
                <a:latin typeface="Calibri"/>
                <a:ea typeface="Calibri"/>
                <a:cs typeface="Calibri"/>
                <a:sym typeface="Calibri"/>
              </a:rPr>
              <a:t>Blocages éventuels (lors d’un prêt, ou lorsqu’on accède à la fiche du lecteur)</a:t>
            </a:r>
          </a:p>
          <a:p>
            <a:endParaRPr lang="fr-FR">
              <a:solidFill>
                <a:schemeClr val="dk1"/>
              </a:solidFill>
              <a:latin typeface="Calibri"/>
              <a:ea typeface="Calibri"/>
              <a:cs typeface="Calibri"/>
              <a:sym typeface="Calibri"/>
            </a:endParaRPr>
          </a:p>
        </p:txBody>
      </p:sp>
      <p:sp>
        <p:nvSpPr>
          <p:cNvPr id="4" name="Espace réservé du numéro de diapositive 3">
            <a:extLst>
              <a:ext uri="{FF2B5EF4-FFF2-40B4-BE49-F238E27FC236}">
                <a16:creationId xmlns:a16="http://schemas.microsoft.com/office/drawing/2014/main" id="{42A1781F-4EDB-4B21-4E5E-3C808890AD71}"/>
              </a:ext>
            </a:extLst>
          </p:cNvPr>
          <p:cNvSpPr>
            <a:spLocks noGrp="1"/>
          </p:cNvSpPr>
          <p:nvPr>
            <p:ph type="sldNum" sz="quarter" idx="12"/>
          </p:nvPr>
        </p:nvSpPr>
        <p:spPr/>
        <p:txBody>
          <a:bodyPr/>
          <a:lstStyle/>
          <a:p>
            <a:fld id="{19329706-12B3-8F4C-9CA9-063F8C6A2AC6}" type="slidenum">
              <a:rPr lang="fr-FR" smtClean="0"/>
              <a:t>78</a:t>
            </a:fld>
            <a:endParaRPr lang="fr-FR"/>
          </a:p>
        </p:txBody>
      </p:sp>
      <p:pic>
        <p:nvPicPr>
          <p:cNvPr id="5" name="Image 4">
            <a:extLst>
              <a:ext uri="{FF2B5EF4-FFF2-40B4-BE49-F238E27FC236}">
                <a16:creationId xmlns:a16="http://schemas.microsoft.com/office/drawing/2014/main" id="{6D1A380A-5450-A045-2496-A33185154A55}"/>
              </a:ext>
            </a:extLst>
          </p:cNvPr>
          <p:cNvPicPr>
            <a:picLocks noChangeAspect="1"/>
          </p:cNvPicPr>
          <p:nvPr/>
        </p:nvPicPr>
        <p:blipFill>
          <a:blip r:embed="rId2"/>
          <a:stretch>
            <a:fillRect/>
          </a:stretch>
        </p:blipFill>
        <p:spPr>
          <a:xfrm>
            <a:off x="1866309" y="1838140"/>
            <a:ext cx="8459381" cy="2648320"/>
          </a:xfrm>
          <a:prstGeom prst="rect">
            <a:avLst/>
          </a:prstGeom>
          <a:ln>
            <a:solidFill>
              <a:schemeClr val="tx1"/>
            </a:solidFill>
          </a:ln>
        </p:spPr>
      </p:pic>
      <p:sp>
        <p:nvSpPr>
          <p:cNvPr id="6" name="Google Shape;977;p42">
            <a:extLst>
              <a:ext uri="{FF2B5EF4-FFF2-40B4-BE49-F238E27FC236}">
                <a16:creationId xmlns:a16="http://schemas.microsoft.com/office/drawing/2014/main" id="{582DECBA-BB16-0755-2405-731D5A3BD696}"/>
              </a:ext>
            </a:extLst>
          </p:cNvPr>
          <p:cNvSpPr/>
          <p:nvPr/>
        </p:nvSpPr>
        <p:spPr>
          <a:xfrm>
            <a:off x="2051071" y="2956561"/>
            <a:ext cx="4166849" cy="723900"/>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dk1"/>
              </a:buClr>
              <a:buSzPts val="1800"/>
            </a:pPr>
            <a:endParaRPr>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0232699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01E372-B136-B10A-1844-D457347A90A9}"/>
              </a:ext>
            </a:extLst>
          </p:cNvPr>
          <p:cNvSpPr>
            <a:spLocks noGrp="1"/>
          </p:cNvSpPr>
          <p:nvPr>
            <p:ph type="title"/>
          </p:nvPr>
        </p:nvSpPr>
        <p:spPr/>
        <p:txBody>
          <a:bodyPr/>
          <a:lstStyle/>
          <a:p>
            <a:r>
              <a:rPr lang="fr-FR" sz="3600" dirty="0">
                <a:solidFill>
                  <a:srgbClr val="00707F"/>
                </a:solidFill>
                <a:latin typeface="Calibri"/>
                <a:ea typeface="Calibri"/>
                <a:cs typeface="Calibri"/>
                <a:sym typeface="Calibri"/>
              </a:rPr>
              <a:t>Renouveler un prêt (1)</a:t>
            </a:r>
            <a:endParaRPr lang="fr-FR" dirty="0"/>
          </a:p>
        </p:txBody>
      </p:sp>
      <p:sp>
        <p:nvSpPr>
          <p:cNvPr id="3" name="Espace réservé du contenu 2">
            <a:extLst>
              <a:ext uri="{FF2B5EF4-FFF2-40B4-BE49-F238E27FC236}">
                <a16:creationId xmlns:a16="http://schemas.microsoft.com/office/drawing/2014/main" id="{A8E4BABB-9200-59B7-5625-C288F72FF72D}"/>
              </a:ext>
            </a:extLst>
          </p:cNvPr>
          <p:cNvSpPr>
            <a:spLocks noGrp="1"/>
          </p:cNvSpPr>
          <p:nvPr>
            <p:ph idx="1"/>
          </p:nvPr>
        </p:nvSpPr>
        <p:spPr>
          <a:xfrm>
            <a:off x="609600" y="955198"/>
            <a:ext cx="10972800" cy="5559902"/>
          </a:xfrm>
        </p:spPr>
        <p:txBody>
          <a:bodyPr>
            <a:normAutofit/>
          </a:bodyPr>
          <a:lstStyle/>
          <a:p>
            <a:r>
              <a:rPr lang="fr-FR" dirty="0">
                <a:solidFill>
                  <a:schemeClr val="dk1"/>
                </a:solidFill>
                <a:ea typeface="Calibri"/>
                <a:sym typeface="Calibri"/>
              </a:rPr>
              <a:t>Pour les membres de la communauté ULiège, le renouvellement se fait automatiquement, mais il est possible d'effectuer cette action manuellement.</a:t>
            </a:r>
            <a:endParaRPr lang="fr-FR" dirty="0"/>
          </a:p>
          <a:p>
            <a:pPr>
              <a:buSzPts val="1800"/>
            </a:pPr>
            <a:r>
              <a:rPr lang="fr-FR" dirty="0">
                <a:solidFill>
                  <a:schemeClr val="dk1"/>
                </a:solidFill>
                <a:ea typeface="Calibri"/>
                <a:sym typeface="Calibri"/>
              </a:rPr>
              <a:t>Pour ce faire, dans l’onglet </a:t>
            </a:r>
            <a:r>
              <a:rPr lang="fr-FR" i="1" dirty="0">
                <a:solidFill>
                  <a:schemeClr val="dk1"/>
                </a:solidFill>
                <a:ea typeface="Calibri"/>
                <a:sym typeface="Calibri"/>
              </a:rPr>
              <a:t>Loans</a:t>
            </a:r>
            <a:r>
              <a:rPr lang="fr-FR" dirty="0">
                <a:solidFill>
                  <a:schemeClr val="dk1"/>
                </a:solidFill>
                <a:ea typeface="Calibri"/>
                <a:sym typeface="Calibri"/>
              </a:rPr>
              <a:t> de la fiche du lecteur, soit :</a:t>
            </a:r>
            <a:endParaRPr lang="fr-FR" dirty="0">
              <a:solidFill>
                <a:schemeClr val="dk1"/>
              </a:solidFill>
              <a:ea typeface="Calibri"/>
            </a:endParaRPr>
          </a:p>
          <a:p>
            <a:pPr lvl="1"/>
            <a:r>
              <a:rPr lang="fr-FR" dirty="0"/>
              <a:t>À partir du bouton </a:t>
            </a:r>
            <a:r>
              <a:rPr lang="fr-FR" i="1" dirty="0" err="1"/>
              <a:t>Renew</a:t>
            </a:r>
            <a:r>
              <a:rPr lang="fr-FR" dirty="0"/>
              <a:t> disponible pour chaque document en prêt</a:t>
            </a:r>
          </a:p>
          <a:p>
            <a:pPr lvl="1"/>
            <a:r>
              <a:rPr lang="fr-FR" dirty="0"/>
              <a:t>En cochant les documents à prolonger, et en cliquant ensuite sur </a:t>
            </a:r>
            <a:r>
              <a:rPr lang="fr-FR" i="1" dirty="0" err="1"/>
              <a:t>Renew</a:t>
            </a:r>
            <a:r>
              <a:rPr lang="fr-FR" i="1" dirty="0"/>
              <a:t> </a:t>
            </a:r>
            <a:r>
              <a:rPr lang="fr-FR" i="1" dirty="0" err="1"/>
              <a:t>Selected</a:t>
            </a:r>
            <a:r>
              <a:rPr lang="fr-FR" i="1" dirty="0"/>
              <a:t> </a:t>
            </a:r>
            <a:r>
              <a:rPr lang="fr-FR" dirty="0"/>
              <a:t>ou </a:t>
            </a:r>
            <a:r>
              <a:rPr lang="fr-FR" i="1" dirty="0" err="1"/>
              <a:t>Renew</a:t>
            </a:r>
            <a:r>
              <a:rPr lang="fr-FR" i="1" dirty="0"/>
              <a:t> All </a:t>
            </a:r>
            <a:r>
              <a:rPr lang="fr-FR" dirty="0"/>
              <a:t>selon les cas.</a:t>
            </a:r>
          </a:p>
          <a:p>
            <a:pPr lvl="1"/>
            <a:endParaRPr lang="fr-FR" dirty="0"/>
          </a:p>
          <a:p>
            <a:pPr lvl="1"/>
            <a:endParaRPr lang="fr-FR" dirty="0"/>
          </a:p>
          <a:p>
            <a:pPr lvl="1"/>
            <a:endParaRPr lang="fr-FR" dirty="0"/>
          </a:p>
          <a:p>
            <a:pPr lvl="1"/>
            <a:endParaRPr lang="fr-FR" dirty="0"/>
          </a:p>
          <a:p>
            <a:pPr lvl="1"/>
            <a:endParaRPr lang="fr-FR" dirty="0"/>
          </a:p>
          <a:p>
            <a:pPr lvl="1"/>
            <a:endParaRPr lang="fr-FR" dirty="0"/>
          </a:p>
          <a:p>
            <a:pPr lvl="1"/>
            <a:endParaRPr lang="fr-FR" dirty="0"/>
          </a:p>
          <a:p>
            <a:pPr marL="457176" lvl="1" indent="0">
              <a:buNone/>
            </a:pPr>
            <a:endParaRPr lang="fr-FR" dirty="0"/>
          </a:p>
          <a:p>
            <a:pPr marL="457176" lvl="1" indent="0">
              <a:buNone/>
            </a:pPr>
            <a:endParaRPr lang="fr-FR" dirty="0"/>
          </a:p>
          <a:p>
            <a:pPr marL="457176" lvl="1" indent="0">
              <a:buNone/>
            </a:pPr>
            <a:endParaRPr lang="fr-FR" dirty="0"/>
          </a:p>
          <a:p>
            <a:pPr marL="457176" lvl="1" indent="0">
              <a:buNone/>
            </a:pPr>
            <a:endParaRPr lang="fr-FR" dirty="0"/>
          </a:p>
          <a:p>
            <a:pPr marL="457176" lvl="1" indent="0">
              <a:buNone/>
            </a:pPr>
            <a:endParaRPr lang="fr-FR" dirty="0"/>
          </a:p>
          <a:p>
            <a:pPr marL="457176" lvl="1" indent="0">
              <a:buNone/>
            </a:pPr>
            <a:endParaRPr lang="fr-FR" dirty="0"/>
          </a:p>
          <a:p>
            <a:endParaRPr lang="fr-FR" dirty="0"/>
          </a:p>
        </p:txBody>
      </p:sp>
      <p:sp>
        <p:nvSpPr>
          <p:cNvPr id="4" name="Espace réservé du numéro de diapositive 3">
            <a:extLst>
              <a:ext uri="{FF2B5EF4-FFF2-40B4-BE49-F238E27FC236}">
                <a16:creationId xmlns:a16="http://schemas.microsoft.com/office/drawing/2014/main" id="{BD23B7E5-BBC5-E49D-F2DA-BB151ADA0953}"/>
              </a:ext>
            </a:extLst>
          </p:cNvPr>
          <p:cNvSpPr>
            <a:spLocks noGrp="1"/>
          </p:cNvSpPr>
          <p:nvPr>
            <p:ph type="sldNum" sz="quarter" idx="12"/>
          </p:nvPr>
        </p:nvSpPr>
        <p:spPr/>
        <p:txBody>
          <a:bodyPr/>
          <a:lstStyle/>
          <a:p>
            <a:fld id="{19329706-12B3-8F4C-9CA9-063F8C6A2AC6}" type="slidenum">
              <a:rPr lang="fr-FR" smtClean="0"/>
              <a:t>79</a:t>
            </a:fld>
            <a:endParaRPr lang="fr-FR"/>
          </a:p>
        </p:txBody>
      </p:sp>
      <p:pic>
        <p:nvPicPr>
          <p:cNvPr id="5" name="Image 4" descr="Une image contenant texte, capture d’écran, logiciel, Page web&#10;&#10;Le contenu généré par l’IA peut être incorrect.">
            <a:extLst>
              <a:ext uri="{FF2B5EF4-FFF2-40B4-BE49-F238E27FC236}">
                <a16:creationId xmlns:a16="http://schemas.microsoft.com/office/drawing/2014/main" id="{4B8B5501-6204-93A8-05A3-FF56B1753197}"/>
              </a:ext>
            </a:extLst>
          </p:cNvPr>
          <p:cNvPicPr>
            <a:picLocks noChangeAspect="1"/>
          </p:cNvPicPr>
          <p:nvPr/>
        </p:nvPicPr>
        <p:blipFill>
          <a:blip r:embed="rId2"/>
          <a:stretch>
            <a:fillRect/>
          </a:stretch>
        </p:blipFill>
        <p:spPr>
          <a:xfrm>
            <a:off x="3195547" y="2810914"/>
            <a:ext cx="5800906" cy="3390139"/>
          </a:xfrm>
          <a:prstGeom prst="rect">
            <a:avLst/>
          </a:prstGeom>
          <a:ln w="12700" cap="sq">
            <a:solidFill>
              <a:srgbClr val="000000"/>
            </a:solidFill>
            <a:prstDash val="solid"/>
            <a:miter lim="800000"/>
          </a:ln>
          <a:effectLst/>
        </p:spPr>
      </p:pic>
      <p:sp>
        <p:nvSpPr>
          <p:cNvPr id="6" name="Google Shape;1007;p171">
            <a:extLst>
              <a:ext uri="{FF2B5EF4-FFF2-40B4-BE49-F238E27FC236}">
                <a16:creationId xmlns:a16="http://schemas.microsoft.com/office/drawing/2014/main" id="{853563CF-160F-2B54-3676-E8C6F035D7CD}"/>
              </a:ext>
            </a:extLst>
          </p:cNvPr>
          <p:cNvSpPr/>
          <p:nvPr/>
        </p:nvSpPr>
        <p:spPr>
          <a:xfrm>
            <a:off x="3329661" y="3202290"/>
            <a:ext cx="218610" cy="1735384"/>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7" name="Google Shape;1007;p171">
            <a:extLst>
              <a:ext uri="{FF2B5EF4-FFF2-40B4-BE49-F238E27FC236}">
                <a16:creationId xmlns:a16="http://schemas.microsoft.com/office/drawing/2014/main" id="{2B9E69D9-6FB0-66EF-807F-E409FD26108E}"/>
              </a:ext>
            </a:extLst>
          </p:cNvPr>
          <p:cNvSpPr/>
          <p:nvPr/>
        </p:nvSpPr>
        <p:spPr>
          <a:xfrm>
            <a:off x="7500362" y="3228837"/>
            <a:ext cx="469588" cy="15243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8" name="Google Shape;1028;p173">
            <a:extLst>
              <a:ext uri="{FF2B5EF4-FFF2-40B4-BE49-F238E27FC236}">
                <a16:creationId xmlns:a16="http://schemas.microsoft.com/office/drawing/2014/main" id="{0C2398FD-6C61-B0B2-04DA-65BD6C612CB3}"/>
              </a:ext>
            </a:extLst>
          </p:cNvPr>
          <p:cNvSpPr/>
          <p:nvPr/>
        </p:nvSpPr>
        <p:spPr>
          <a:xfrm>
            <a:off x="8056559" y="3225567"/>
            <a:ext cx="313959" cy="155707"/>
          </a:xfrm>
          <a:prstGeom prst="roundRect">
            <a:avLst>
              <a:gd name="adj" fmla="val 16667"/>
            </a:avLst>
          </a:prstGeom>
          <a:noFill/>
          <a:ln w="190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9" name="Rectangle : coins arrondis 8">
            <a:extLst>
              <a:ext uri="{FF2B5EF4-FFF2-40B4-BE49-F238E27FC236}">
                <a16:creationId xmlns:a16="http://schemas.microsoft.com/office/drawing/2014/main" id="{943E725C-0AFC-92CD-7BFD-057B1C899C07}"/>
              </a:ext>
            </a:extLst>
          </p:cNvPr>
          <p:cNvSpPr/>
          <p:nvPr/>
        </p:nvSpPr>
        <p:spPr>
          <a:xfrm>
            <a:off x="8270689" y="3560032"/>
            <a:ext cx="313958" cy="204404"/>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 coins arrondis 9">
            <a:extLst>
              <a:ext uri="{FF2B5EF4-FFF2-40B4-BE49-F238E27FC236}">
                <a16:creationId xmlns:a16="http://schemas.microsoft.com/office/drawing/2014/main" id="{C6462EB0-1B1F-31DD-40BD-DEDB0EECEC08}"/>
              </a:ext>
            </a:extLst>
          </p:cNvPr>
          <p:cNvSpPr/>
          <p:nvPr/>
        </p:nvSpPr>
        <p:spPr>
          <a:xfrm>
            <a:off x="6407970" y="3573992"/>
            <a:ext cx="348174" cy="190444"/>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4130353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7118BB-4A53-0020-A0FB-8604F4A24F7F}"/>
              </a:ext>
            </a:extLst>
          </p:cNvPr>
          <p:cNvSpPr>
            <a:spLocks noGrp="1"/>
          </p:cNvSpPr>
          <p:nvPr>
            <p:ph type="title"/>
          </p:nvPr>
        </p:nvSpPr>
        <p:spPr/>
        <p:txBody>
          <a:bodyPr/>
          <a:lstStyle/>
          <a:p>
            <a:r>
              <a:rPr lang="fr-FR" sz="3600" b="0" i="1" err="1">
                <a:ea typeface="Calibri"/>
                <a:sym typeface="Calibri"/>
              </a:rPr>
              <a:t>Recent</a:t>
            </a:r>
            <a:r>
              <a:rPr lang="fr-FR" sz="3600" b="0" i="1">
                <a:ea typeface="Calibri"/>
                <a:sym typeface="Calibri"/>
              </a:rPr>
              <a:t> pages</a:t>
            </a:r>
            <a:endParaRPr lang="fr-FR"/>
          </a:p>
        </p:txBody>
      </p:sp>
      <p:sp>
        <p:nvSpPr>
          <p:cNvPr id="3" name="Espace réservé du contenu 2">
            <a:extLst>
              <a:ext uri="{FF2B5EF4-FFF2-40B4-BE49-F238E27FC236}">
                <a16:creationId xmlns:a16="http://schemas.microsoft.com/office/drawing/2014/main" id="{848F04FF-2E68-50A0-E6F1-792906C9D867}"/>
              </a:ext>
            </a:extLst>
          </p:cNvPr>
          <p:cNvSpPr>
            <a:spLocks noGrp="1"/>
          </p:cNvSpPr>
          <p:nvPr>
            <p:ph idx="1"/>
          </p:nvPr>
        </p:nvSpPr>
        <p:spPr/>
        <p:txBody>
          <a:bodyPr/>
          <a:lstStyle/>
          <a:p>
            <a:r>
              <a:rPr lang="fr-FR" sz="2000">
                <a:solidFill>
                  <a:schemeClr val="dk1"/>
                </a:solidFill>
                <a:ea typeface="Calibri"/>
                <a:sym typeface="Calibri"/>
              </a:rPr>
              <a:t>Cliquer sur les liens en bleu pour accéder à une page récemment utilisée</a:t>
            </a:r>
            <a:endParaRPr lang="fr-FR"/>
          </a:p>
          <a:p>
            <a:endParaRPr lang="fr-FR"/>
          </a:p>
        </p:txBody>
      </p:sp>
      <p:sp>
        <p:nvSpPr>
          <p:cNvPr id="4" name="Espace réservé du numéro de diapositive 3">
            <a:extLst>
              <a:ext uri="{FF2B5EF4-FFF2-40B4-BE49-F238E27FC236}">
                <a16:creationId xmlns:a16="http://schemas.microsoft.com/office/drawing/2014/main" id="{26399A45-6882-9105-0EB4-AF3F3A5915D2}"/>
              </a:ext>
            </a:extLst>
          </p:cNvPr>
          <p:cNvSpPr>
            <a:spLocks noGrp="1"/>
          </p:cNvSpPr>
          <p:nvPr>
            <p:ph type="sldNum" sz="quarter" idx="12"/>
          </p:nvPr>
        </p:nvSpPr>
        <p:spPr/>
        <p:txBody>
          <a:bodyPr/>
          <a:lstStyle/>
          <a:p>
            <a:fld id="{19329706-12B3-8F4C-9CA9-063F8C6A2AC6}" type="slidenum">
              <a:rPr lang="fr-FR" smtClean="0"/>
              <a:pPr/>
              <a:t>8</a:t>
            </a:fld>
            <a:endParaRPr lang="fr-FR"/>
          </a:p>
        </p:txBody>
      </p:sp>
      <p:pic>
        <p:nvPicPr>
          <p:cNvPr id="5" name="Google Shape;280;p8">
            <a:extLst>
              <a:ext uri="{FF2B5EF4-FFF2-40B4-BE49-F238E27FC236}">
                <a16:creationId xmlns:a16="http://schemas.microsoft.com/office/drawing/2014/main" id="{2CAEA0FC-F8AB-AA04-A666-6638C51ECE49}"/>
              </a:ext>
            </a:extLst>
          </p:cNvPr>
          <p:cNvPicPr preferRelativeResize="0"/>
          <p:nvPr/>
        </p:nvPicPr>
        <p:blipFill rotWithShape="1">
          <a:blip r:embed="rId2">
            <a:alphaModFix/>
          </a:blip>
          <a:srcRect/>
          <a:stretch/>
        </p:blipFill>
        <p:spPr>
          <a:xfrm>
            <a:off x="1981200" y="1877095"/>
            <a:ext cx="8259328" cy="1305107"/>
          </a:xfrm>
          <a:prstGeom prst="rect">
            <a:avLst/>
          </a:prstGeom>
          <a:noFill/>
          <a:ln w="9525" cap="flat" cmpd="sng">
            <a:solidFill>
              <a:schemeClr val="dk1"/>
            </a:solidFill>
            <a:prstDash val="solid"/>
            <a:round/>
            <a:headEnd type="none" w="sm" len="sm"/>
            <a:tailEnd type="none" w="sm" len="sm"/>
          </a:ln>
        </p:spPr>
      </p:pic>
      <p:sp>
        <p:nvSpPr>
          <p:cNvPr id="6" name="Rectangle : coins arrondis 5">
            <a:extLst>
              <a:ext uri="{FF2B5EF4-FFF2-40B4-BE49-F238E27FC236}">
                <a16:creationId xmlns:a16="http://schemas.microsoft.com/office/drawing/2014/main" id="{A23C4B36-7AC2-71F4-BBAD-783780F8E76C}"/>
              </a:ext>
            </a:extLst>
          </p:cNvPr>
          <p:cNvSpPr/>
          <p:nvPr/>
        </p:nvSpPr>
        <p:spPr>
          <a:xfrm>
            <a:off x="4107714" y="2513698"/>
            <a:ext cx="1977656" cy="462516"/>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305652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C35BD0-1525-1387-AB9C-E04CFB6FD847}"/>
              </a:ext>
            </a:extLst>
          </p:cNvPr>
          <p:cNvSpPr>
            <a:spLocks noGrp="1"/>
          </p:cNvSpPr>
          <p:nvPr>
            <p:ph type="title"/>
          </p:nvPr>
        </p:nvSpPr>
        <p:spPr/>
        <p:txBody>
          <a:bodyPr/>
          <a:lstStyle/>
          <a:p>
            <a:r>
              <a:rPr lang="fr-FR" dirty="0">
                <a:ea typeface="Calibri"/>
                <a:sym typeface="Calibri"/>
              </a:rPr>
              <a:t>Renouveler un prêt (2)</a:t>
            </a:r>
            <a:endParaRPr lang="fr-FR" dirty="0"/>
          </a:p>
        </p:txBody>
      </p:sp>
      <p:sp>
        <p:nvSpPr>
          <p:cNvPr id="3" name="Espace réservé du contenu 2">
            <a:extLst>
              <a:ext uri="{FF2B5EF4-FFF2-40B4-BE49-F238E27FC236}">
                <a16:creationId xmlns:a16="http://schemas.microsoft.com/office/drawing/2014/main" id="{58A70AD9-DA1D-0C73-00A7-E33547B20C55}"/>
              </a:ext>
            </a:extLst>
          </p:cNvPr>
          <p:cNvSpPr>
            <a:spLocks noGrp="1"/>
          </p:cNvSpPr>
          <p:nvPr>
            <p:ph idx="1"/>
          </p:nvPr>
        </p:nvSpPr>
        <p:spPr/>
        <p:txBody>
          <a:bodyPr/>
          <a:lstStyle/>
          <a:p>
            <a:r>
              <a:rPr lang="fr-FR" dirty="0">
                <a:solidFill>
                  <a:schemeClr val="dk1"/>
                </a:solidFill>
                <a:ea typeface="Calibri"/>
                <a:sym typeface="Calibri"/>
              </a:rPr>
              <a:t>Une fenêtre </a:t>
            </a:r>
            <a:r>
              <a:rPr lang="fr-FR" i="1" dirty="0">
                <a:solidFill>
                  <a:schemeClr val="dk1"/>
                </a:solidFill>
                <a:ea typeface="Calibri"/>
                <a:sym typeface="Calibri"/>
              </a:rPr>
              <a:t>pop-up</a:t>
            </a:r>
            <a:r>
              <a:rPr lang="fr-FR" dirty="0">
                <a:solidFill>
                  <a:schemeClr val="dk1"/>
                </a:solidFill>
                <a:ea typeface="Calibri"/>
                <a:sym typeface="Calibri"/>
              </a:rPr>
              <a:t> verte vous avertit de la réussite du renouvellement.</a:t>
            </a:r>
          </a:p>
          <a:p>
            <a:endParaRPr lang="fr-FR" dirty="0"/>
          </a:p>
        </p:txBody>
      </p:sp>
      <p:sp>
        <p:nvSpPr>
          <p:cNvPr id="4" name="Espace réservé du numéro de diapositive 3">
            <a:extLst>
              <a:ext uri="{FF2B5EF4-FFF2-40B4-BE49-F238E27FC236}">
                <a16:creationId xmlns:a16="http://schemas.microsoft.com/office/drawing/2014/main" id="{5FF67D6E-7E7E-6816-6038-3BB312C24992}"/>
              </a:ext>
            </a:extLst>
          </p:cNvPr>
          <p:cNvSpPr>
            <a:spLocks noGrp="1"/>
          </p:cNvSpPr>
          <p:nvPr>
            <p:ph type="sldNum" sz="quarter" idx="12"/>
          </p:nvPr>
        </p:nvSpPr>
        <p:spPr/>
        <p:txBody>
          <a:bodyPr/>
          <a:lstStyle/>
          <a:p>
            <a:fld id="{19329706-12B3-8F4C-9CA9-063F8C6A2AC6}" type="slidenum">
              <a:rPr lang="fr-FR" smtClean="0"/>
              <a:t>80</a:t>
            </a:fld>
            <a:endParaRPr lang="fr-FR"/>
          </a:p>
        </p:txBody>
      </p:sp>
      <p:pic>
        <p:nvPicPr>
          <p:cNvPr id="5" name="Image 4" descr="Une image contenant texte, capture d’écran, logiciel, Page web&#10;&#10;Le contenu généré par l’IA peut être incorrect.">
            <a:extLst>
              <a:ext uri="{FF2B5EF4-FFF2-40B4-BE49-F238E27FC236}">
                <a16:creationId xmlns:a16="http://schemas.microsoft.com/office/drawing/2014/main" id="{A04548B8-8FF8-093C-1E9F-E349D7315E9B}"/>
              </a:ext>
            </a:extLst>
          </p:cNvPr>
          <p:cNvPicPr>
            <a:picLocks noChangeAspect="1"/>
          </p:cNvPicPr>
          <p:nvPr/>
        </p:nvPicPr>
        <p:blipFill>
          <a:blip r:embed="rId2"/>
          <a:stretch>
            <a:fillRect/>
          </a:stretch>
        </p:blipFill>
        <p:spPr>
          <a:xfrm>
            <a:off x="1862959" y="2203599"/>
            <a:ext cx="7630511" cy="3598400"/>
          </a:xfrm>
          <a:prstGeom prst="rect">
            <a:avLst/>
          </a:prstGeom>
          <a:ln w="12700">
            <a:solidFill>
              <a:schemeClr val="tx1"/>
            </a:solidFill>
          </a:ln>
        </p:spPr>
      </p:pic>
      <p:sp>
        <p:nvSpPr>
          <p:cNvPr id="6" name="Google Shape;1007;p171">
            <a:extLst>
              <a:ext uri="{FF2B5EF4-FFF2-40B4-BE49-F238E27FC236}">
                <a16:creationId xmlns:a16="http://schemas.microsoft.com/office/drawing/2014/main" id="{2FC921F2-47FA-477C-BCA1-EDE73305B8E8}"/>
              </a:ext>
            </a:extLst>
          </p:cNvPr>
          <p:cNvSpPr/>
          <p:nvPr/>
        </p:nvSpPr>
        <p:spPr>
          <a:xfrm>
            <a:off x="2518967" y="3810501"/>
            <a:ext cx="521793" cy="117506"/>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7" name="Google Shape;1007;p171">
            <a:extLst>
              <a:ext uri="{FF2B5EF4-FFF2-40B4-BE49-F238E27FC236}">
                <a16:creationId xmlns:a16="http://schemas.microsoft.com/office/drawing/2014/main" id="{67952CFF-26D0-09BD-B76F-34A95FDF6046}"/>
              </a:ext>
            </a:extLst>
          </p:cNvPr>
          <p:cNvSpPr/>
          <p:nvPr/>
        </p:nvSpPr>
        <p:spPr>
          <a:xfrm>
            <a:off x="7241673" y="5293753"/>
            <a:ext cx="1399716" cy="328382"/>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pic>
        <p:nvPicPr>
          <p:cNvPr id="8" name="Image 7" descr="Une image contenant texte, Police, capture d’écran, ligne&#10;&#10;Le contenu généré par l’IA peut être incorrect.">
            <a:extLst>
              <a:ext uri="{FF2B5EF4-FFF2-40B4-BE49-F238E27FC236}">
                <a16:creationId xmlns:a16="http://schemas.microsoft.com/office/drawing/2014/main" id="{07B5AED2-F7F4-D3D7-01FF-A0FAA6401175}"/>
              </a:ext>
            </a:extLst>
          </p:cNvPr>
          <p:cNvPicPr>
            <a:picLocks noChangeAspect="1"/>
          </p:cNvPicPr>
          <p:nvPr/>
        </p:nvPicPr>
        <p:blipFill>
          <a:blip r:embed="rId3"/>
          <a:stretch>
            <a:fillRect/>
          </a:stretch>
        </p:blipFill>
        <p:spPr>
          <a:xfrm>
            <a:off x="7941222" y="1600528"/>
            <a:ext cx="2552700" cy="800100"/>
          </a:xfrm>
          <a:prstGeom prst="rect">
            <a:avLst/>
          </a:prstGeom>
          <a:ln w="12700">
            <a:solidFill>
              <a:schemeClr val="tx1"/>
            </a:solidFill>
          </a:ln>
        </p:spPr>
      </p:pic>
    </p:spTree>
    <p:extLst>
      <p:ext uri="{BB962C8B-B14F-4D97-AF65-F5344CB8AC3E}">
        <p14:creationId xmlns:p14="http://schemas.microsoft.com/office/powerpoint/2010/main" val="15997249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42">
          <a:extLst>
            <a:ext uri="{FF2B5EF4-FFF2-40B4-BE49-F238E27FC236}">
              <a16:creationId xmlns:a16="http://schemas.microsoft.com/office/drawing/2014/main" id="{204B96CA-5880-5378-C89D-290AE8E0F85F}"/>
            </a:ext>
          </a:extLst>
        </p:cNvPr>
        <p:cNvGrpSpPr/>
        <p:nvPr/>
      </p:nvGrpSpPr>
      <p:grpSpPr>
        <a:xfrm>
          <a:off x="0" y="0"/>
          <a:ext cx="0" cy="0"/>
          <a:chOff x="0" y="0"/>
          <a:chExt cx="0" cy="0"/>
        </a:xfrm>
      </p:grpSpPr>
      <p:pic>
        <p:nvPicPr>
          <p:cNvPr id="2" name="Image 1" descr="Une image contenant texte, capture d’écran, nombre, Police&#10;&#10;Le contenu généré par l’IA peut être incorrect.">
            <a:extLst>
              <a:ext uri="{FF2B5EF4-FFF2-40B4-BE49-F238E27FC236}">
                <a16:creationId xmlns:a16="http://schemas.microsoft.com/office/drawing/2014/main" id="{4174FE98-42BC-08F4-34EA-E2E5EA8CA99F}"/>
              </a:ext>
            </a:extLst>
          </p:cNvPr>
          <p:cNvPicPr>
            <a:picLocks noChangeAspect="1"/>
          </p:cNvPicPr>
          <p:nvPr/>
        </p:nvPicPr>
        <p:blipFill>
          <a:blip r:embed="rId3"/>
          <a:stretch>
            <a:fillRect/>
          </a:stretch>
        </p:blipFill>
        <p:spPr>
          <a:xfrm>
            <a:off x="2582560" y="1744582"/>
            <a:ext cx="7038325" cy="3936291"/>
          </a:xfrm>
          <a:prstGeom prst="rect">
            <a:avLst/>
          </a:prstGeom>
          <a:ln w="12700">
            <a:solidFill>
              <a:schemeClr val="tx1"/>
            </a:solidFill>
          </a:ln>
        </p:spPr>
      </p:pic>
      <p:sp>
        <p:nvSpPr>
          <p:cNvPr id="3" name="Titre 2">
            <a:extLst>
              <a:ext uri="{FF2B5EF4-FFF2-40B4-BE49-F238E27FC236}">
                <a16:creationId xmlns:a16="http://schemas.microsoft.com/office/drawing/2014/main" id="{89EF8D61-6F91-7953-BAD0-537DF01F8872}"/>
              </a:ext>
            </a:extLst>
          </p:cNvPr>
          <p:cNvSpPr>
            <a:spLocks noGrp="1"/>
          </p:cNvSpPr>
          <p:nvPr>
            <p:ph type="title"/>
          </p:nvPr>
        </p:nvSpPr>
        <p:spPr/>
        <p:txBody>
          <a:bodyPr/>
          <a:lstStyle/>
          <a:p>
            <a:r>
              <a:rPr lang="fr-FR" dirty="0">
                <a:ea typeface="Calibri"/>
                <a:sym typeface="Calibri"/>
              </a:rPr>
              <a:t>Renouveler un prêt &gt; dans Les Collections ULiège (1)</a:t>
            </a:r>
            <a:endParaRPr lang="fr-FR" dirty="0"/>
          </a:p>
        </p:txBody>
      </p:sp>
      <p:sp>
        <p:nvSpPr>
          <p:cNvPr id="8" name="Espace réservé du contenu 7">
            <a:extLst>
              <a:ext uri="{FF2B5EF4-FFF2-40B4-BE49-F238E27FC236}">
                <a16:creationId xmlns:a16="http://schemas.microsoft.com/office/drawing/2014/main" id="{3178F285-E386-7ACF-A65E-6E45B526F70B}"/>
              </a:ext>
            </a:extLst>
          </p:cNvPr>
          <p:cNvSpPr>
            <a:spLocks noGrp="1"/>
          </p:cNvSpPr>
          <p:nvPr>
            <p:ph idx="1"/>
          </p:nvPr>
        </p:nvSpPr>
        <p:spPr>
          <a:xfrm>
            <a:off x="609600" y="1177127"/>
            <a:ext cx="10972800" cy="4951896"/>
          </a:xfrm>
        </p:spPr>
        <p:txBody>
          <a:bodyPr/>
          <a:lstStyle/>
          <a:p>
            <a:r>
              <a:rPr lang="fr-FR" dirty="0">
                <a:solidFill>
                  <a:schemeClr val="dk1"/>
                </a:solidFill>
                <a:ea typeface="Calibri"/>
                <a:sym typeface="Calibri"/>
              </a:rPr>
              <a:t>Dans l’onglet </a:t>
            </a:r>
            <a:r>
              <a:rPr lang="fr-FR" i="1" dirty="0" err="1">
                <a:solidFill>
                  <a:schemeClr val="dk1"/>
                </a:solidFill>
                <a:ea typeface="Calibri"/>
                <a:sym typeface="Calibri"/>
              </a:rPr>
              <a:t>MyLibrary</a:t>
            </a:r>
            <a:r>
              <a:rPr lang="fr-FR" dirty="0">
                <a:solidFill>
                  <a:schemeClr val="dk1"/>
                </a:solidFill>
                <a:ea typeface="Calibri"/>
                <a:sym typeface="Calibri"/>
              </a:rPr>
              <a:t> &gt; Prêts</a:t>
            </a:r>
          </a:p>
          <a:p>
            <a:endParaRPr lang="fr-FR" dirty="0"/>
          </a:p>
        </p:txBody>
      </p:sp>
      <p:sp>
        <p:nvSpPr>
          <p:cNvPr id="1045" name="Google Shape;1045;p175">
            <a:extLst>
              <a:ext uri="{FF2B5EF4-FFF2-40B4-BE49-F238E27FC236}">
                <a16:creationId xmlns:a16="http://schemas.microsoft.com/office/drawing/2014/main" id="{6EA0CFC0-A69F-02B5-131D-C6A63B89AC30}"/>
              </a:ext>
            </a:extLst>
          </p:cNvPr>
          <p:cNvSpPr txBox="1">
            <a:spLocks noGrp="1"/>
          </p:cNvSpPr>
          <p:nvPr>
            <p:ph type="sldNum" sz="quarter" idx="12"/>
          </p:nvPr>
        </p:nvSpPr>
        <p:spPr>
          <a:prstGeom prst="rect">
            <a:avLst/>
          </a:prstGeom>
          <a:noFill/>
          <a:ln>
            <a:noFill/>
          </a:ln>
        </p:spPr>
        <p:txBody>
          <a:bodyPr spcFirstLastPara="1" vert="horz" wrap="square" lIns="91425" tIns="45700" rIns="91425" bIns="45700" rtlCol="0" anchor="ctr" anchorCtr="0">
            <a:noAutofit/>
          </a:bodyPr>
          <a:lstStyle/>
          <a:p>
            <a:pPr>
              <a:buClr>
                <a:srgbClr val="888888"/>
              </a:buClr>
              <a:buSzPts val="1200"/>
            </a:pPr>
            <a:fld id="{00000000-1234-1234-1234-123412341234}" type="slidenum">
              <a:rPr lang="fr-FR"/>
              <a:pPr>
                <a:buClr>
                  <a:srgbClr val="888888"/>
                </a:buClr>
                <a:buSzPts val="1200"/>
              </a:pPr>
              <a:t>81</a:t>
            </a:fld>
            <a:endParaRPr/>
          </a:p>
        </p:txBody>
      </p:sp>
      <p:sp>
        <p:nvSpPr>
          <p:cNvPr id="4" name="Google Shape;1007;p171">
            <a:extLst>
              <a:ext uri="{FF2B5EF4-FFF2-40B4-BE49-F238E27FC236}">
                <a16:creationId xmlns:a16="http://schemas.microsoft.com/office/drawing/2014/main" id="{849EC777-46C4-9437-BA38-FCC3BAFFBB36}"/>
              </a:ext>
            </a:extLst>
          </p:cNvPr>
          <p:cNvSpPr/>
          <p:nvPr/>
        </p:nvSpPr>
        <p:spPr>
          <a:xfrm>
            <a:off x="3691991" y="2292499"/>
            <a:ext cx="708559" cy="36777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5" name="Google Shape;1007;p171">
            <a:extLst>
              <a:ext uri="{FF2B5EF4-FFF2-40B4-BE49-F238E27FC236}">
                <a16:creationId xmlns:a16="http://schemas.microsoft.com/office/drawing/2014/main" id="{0BDF98DB-2B02-B403-55EF-AF02A107DDAF}"/>
              </a:ext>
            </a:extLst>
          </p:cNvPr>
          <p:cNvSpPr/>
          <p:nvPr/>
        </p:nvSpPr>
        <p:spPr>
          <a:xfrm flipV="1">
            <a:off x="7638591" y="2790459"/>
            <a:ext cx="1324434" cy="205740"/>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6" name="Google Shape;1007;p171">
            <a:extLst>
              <a:ext uri="{FF2B5EF4-FFF2-40B4-BE49-F238E27FC236}">
                <a16:creationId xmlns:a16="http://schemas.microsoft.com/office/drawing/2014/main" id="{3A12E023-D0A0-8C88-C920-3BA7E90278C4}"/>
              </a:ext>
            </a:extLst>
          </p:cNvPr>
          <p:cNvSpPr/>
          <p:nvPr/>
        </p:nvSpPr>
        <p:spPr>
          <a:xfrm flipV="1">
            <a:off x="7638591" y="3609857"/>
            <a:ext cx="886284" cy="205740"/>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7" name="Google Shape;1007;p171">
            <a:extLst>
              <a:ext uri="{FF2B5EF4-FFF2-40B4-BE49-F238E27FC236}">
                <a16:creationId xmlns:a16="http://schemas.microsoft.com/office/drawing/2014/main" id="{9A1854F1-027B-AE19-1CD0-9660B4EFAD87}"/>
              </a:ext>
            </a:extLst>
          </p:cNvPr>
          <p:cNvSpPr/>
          <p:nvPr/>
        </p:nvSpPr>
        <p:spPr>
          <a:xfrm flipV="1">
            <a:off x="3075940" y="3478898"/>
            <a:ext cx="335280" cy="279696"/>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Tree>
    <p:extLst>
      <p:ext uri="{BB962C8B-B14F-4D97-AF65-F5344CB8AC3E}">
        <p14:creationId xmlns:p14="http://schemas.microsoft.com/office/powerpoint/2010/main" val="37045064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42">
          <a:extLst>
            <a:ext uri="{FF2B5EF4-FFF2-40B4-BE49-F238E27FC236}">
              <a16:creationId xmlns:a16="http://schemas.microsoft.com/office/drawing/2014/main" id="{D3BF832F-E97F-D7C9-F497-DAE32E143A90}"/>
            </a:ext>
          </a:extLst>
        </p:cNvPr>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4054877F-1B87-6D19-45A0-179BD232F899}"/>
              </a:ext>
            </a:extLst>
          </p:cNvPr>
          <p:cNvSpPr>
            <a:spLocks noGrp="1"/>
          </p:cNvSpPr>
          <p:nvPr>
            <p:ph idx="1"/>
          </p:nvPr>
        </p:nvSpPr>
        <p:spPr/>
        <p:txBody>
          <a:bodyPr/>
          <a:lstStyle/>
          <a:p>
            <a:r>
              <a:rPr lang="fr-FR" dirty="0">
                <a:solidFill>
                  <a:schemeClr val="dk1"/>
                </a:solidFill>
                <a:ea typeface="Calibri"/>
                <a:sym typeface="Calibri"/>
              </a:rPr>
              <a:t>Dans l’onglet </a:t>
            </a:r>
            <a:r>
              <a:rPr lang="fr-FR" i="1" dirty="0" err="1">
                <a:solidFill>
                  <a:schemeClr val="dk1"/>
                </a:solidFill>
                <a:ea typeface="Calibri"/>
                <a:sym typeface="Calibri"/>
              </a:rPr>
              <a:t>MyLibrary</a:t>
            </a:r>
            <a:r>
              <a:rPr lang="fr-FR" dirty="0">
                <a:solidFill>
                  <a:schemeClr val="dk1"/>
                </a:solidFill>
                <a:ea typeface="Calibri"/>
                <a:sym typeface="Calibri"/>
              </a:rPr>
              <a:t> &gt; Prêts</a:t>
            </a:r>
          </a:p>
          <a:p>
            <a:endParaRPr lang="fr-FR" dirty="0"/>
          </a:p>
        </p:txBody>
      </p:sp>
      <p:pic>
        <p:nvPicPr>
          <p:cNvPr id="3" name="Image 2" descr="Une image contenant texte, capture d’écran, logiciel, nombre&#10;&#10;Le contenu généré par l’IA peut être incorrect.">
            <a:extLst>
              <a:ext uri="{FF2B5EF4-FFF2-40B4-BE49-F238E27FC236}">
                <a16:creationId xmlns:a16="http://schemas.microsoft.com/office/drawing/2014/main" id="{80EA75AF-7A75-66F5-0F42-F1B072DA715B}"/>
              </a:ext>
            </a:extLst>
          </p:cNvPr>
          <p:cNvPicPr>
            <a:picLocks noChangeAspect="1"/>
          </p:cNvPicPr>
          <p:nvPr/>
        </p:nvPicPr>
        <p:blipFill>
          <a:blip r:embed="rId3"/>
          <a:stretch>
            <a:fillRect/>
          </a:stretch>
        </p:blipFill>
        <p:spPr>
          <a:xfrm>
            <a:off x="1981200" y="1898671"/>
            <a:ext cx="8229600" cy="3913451"/>
          </a:xfrm>
          <a:prstGeom prst="rect">
            <a:avLst/>
          </a:prstGeom>
          <a:ln w="19050">
            <a:solidFill>
              <a:schemeClr val="tx1"/>
            </a:solidFill>
          </a:ln>
        </p:spPr>
      </p:pic>
      <p:sp>
        <p:nvSpPr>
          <p:cNvPr id="2" name="Titre 1">
            <a:extLst>
              <a:ext uri="{FF2B5EF4-FFF2-40B4-BE49-F238E27FC236}">
                <a16:creationId xmlns:a16="http://schemas.microsoft.com/office/drawing/2014/main" id="{66457DBE-0A2F-E3DF-0DBF-23055BEF5445}"/>
              </a:ext>
            </a:extLst>
          </p:cNvPr>
          <p:cNvSpPr>
            <a:spLocks noGrp="1"/>
          </p:cNvSpPr>
          <p:nvPr>
            <p:ph type="title"/>
          </p:nvPr>
        </p:nvSpPr>
        <p:spPr/>
        <p:txBody>
          <a:bodyPr/>
          <a:lstStyle/>
          <a:p>
            <a:r>
              <a:rPr lang="fr-FR" dirty="0">
                <a:ea typeface="Calibri"/>
                <a:sym typeface="Calibri"/>
              </a:rPr>
              <a:t>Renouveler un prêt &gt; dans Les Collections ULiège (2)</a:t>
            </a:r>
            <a:endParaRPr lang="fr-FR" dirty="0"/>
          </a:p>
        </p:txBody>
      </p:sp>
      <p:sp>
        <p:nvSpPr>
          <p:cNvPr id="1045" name="Google Shape;1045;p175">
            <a:extLst>
              <a:ext uri="{FF2B5EF4-FFF2-40B4-BE49-F238E27FC236}">
                <a16:creationId xmlns:a16="http://schemas.microsoft.com/office/drawing/2014/main" id="{9201EE57-96D6-9057-32DA-392776FD6B3D}"/>
              </a:ext>
            </a:extLst>
          </p:cNvPr>
          <p:cNvSpPr txBox="1">
            <a:spLocks noGrp="1"/>
          </p:cNvSpPr>
          <p:nvPr>
            <p:ph type="sldNum" sz="quarter" idx="12"/>
          </p:nvPr>
        </p:nvSpPr>
        <p:spPr>
          <a:prstGeom prst="rect">
            <a:avLst/>
          </a:prstGeom>
          <a:noFill/>
          <a:ln>
            <a:noFill/>
          </a:ln>
        </p:spPr>
        <p:txBody>
          <a:bodyPr spcFirstLastPara="1" vert="horz" wrap="square" lIns="91425" tIns="45700" rIns="91425" bIns="45700" rtlCol="0" anchor="ctr" anchorCtr="0">
            <a:noAutofit/>
          </a:bodyPr>
          <a:lstStyle/>
          <a:p>
            <a:pPr>
              <a:buClr>
                <a:srgbClr val="888888"/>
              </a:buClr>
              <a:buSzPts val="1200"/>
            </a:pPr>
            <a:fld id="{00000000-1234-1234-1234-123412341234}" type="slidenum">
              <a:rPr lang="fr-FR"/>
              <a:pPr>
                <a:buClr>
                  <a:srgbClr val="888888"/>
                </a:buClr>
                <a:buSzPts val="1200"/>
              </a:pPr>
              <a:t>82</a:t>
            </a:fld>
            <a:endParaRPr/>
          </a:p>
        </p:txBody>
      </p:sp>
      <p:sp>
        <p:nvSpPr>
          <p:cNvPr id="4" name="Google Shape;1007;p171">
            <a:extLst>
              <a:ext uri="{FF2B5EF4-FFF2-40B4-BE49-F238E27FC236}">
                <a16:creationId xmlns:a16="http://schemas.microsoft.com/office/drawing/2014/main" id="{E66BCA85-1389-B064-A579-ADFFFEB5431E}"/>
              </a:ext>
            </a:extLst>
          </p:cNvPr>
          <p:cNvSpPr/>
          <p:nvPr/>
        </p:nvSpPr>
        <p:spPr>
          <a:xfrm>
            <a:off x="2405696" y="2415174"/>
            <a:ext cx="635920" cy="323518"/>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5" name="Google Shape;1007;p171">
            <a:extLst>
              <a:ext uri="{FF2B5EF4-FFF2-40B4-BE49-F238E27FC236}">
                <a16:creationId xmlns:a16="http://schemas.microsoft.com/office/drawing/2014/main" id="{3CFE44F9-907F-271F-E812-E598024D7E88}"/>
              </a:ext>
            </a:extLst>
          </p:cNvPr>
          <p:cNvSpPr/>
          <p:nvPr/>
        </p:nvSpPr>
        <p:spPr>
          <a:xfrm flipV="1">
            <a:off x="3404711" y="2851896"/>
            <a:ext cx="917538" cy="205740"/>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Tree>
    <p:extLst>
      <p:ext uri="{BB962C8B-B14F-4D97-AF65-F5344CB8AC3E}">
        <p14:creationId xmlns:p14="http://schemas.microsoft.com/office/powerpoint/2010/main" val="30292733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7DCD75-4BB7-6F66-14E5-8836F28E7CC8}"/>
              </a:ext>
            </a:extLst>
          </p:cNvPr>
          <p:cNvSpPr>
            <a:spLocks noGrp="1"/>
          </p:cNvSpPr>
          <p:nvPr>
            <p:ph type="title"/>
          </p:nvPr>
        </p:nvSpPr>
        <p:spPr/>
        <p:txBody>
          <a:bodyPr/>
          <a:lstStyle/>
          <a:p>
            <a:r>
              <a:rPr lang="fr-FR" dirty="0">
                <a:ea typeface="Calibri"/>
                <a:sym typeface="Calibri"/>
              </a:rPr>
              <a:t>Renouveler un prêt &gt; Précisions</a:t>
            </a:r>
            <a:endParaRPr lang="fr-FR" dirty="0"/>
          </a:p>
        </p:txBody>
      </p:sp>
      <p:sp>
        <p:nvSpPr>
          <p:cNvPr id="3" name="Espace réservé du contenu 2">
            <a:extLst>
              <a:ext uri="{FF2B5EF4-FFF2-40B4-BE49-F238E27FC236}">
                <a16:creationId xmlns:a16="http://schemas.microsoft.com/office/drawing/2014/main" id="{236F41A8-F269-96B7-76C5-FEE1D9C6A853}"/>
              </a:ext>
            </a:extLst>
          </p:cNvPr>
          <p:cNvSpPr>
            <a:spLocks noGrp="1"/>
          </p:cNvSpPr>
          <p:nvPr>
            <p:ph idx="1"/>
          </p:nvPr>
        </p:nvSpPr>
        <p:spPr/>
        <p:txBody>
          <a:bodyPr>
            <a:normAutofit/>
          </a:bodyPr>
          <a:lstStyle/>
          <a:p>
            <a:r>
              <a:rPr lang="fr-FR" dirty="0">
                <a:solidFill>
                  <a:schemeClr val="dk1"/>
                </a:solidFill>
                <a:ea typeface="Calibri"/>
                <a:sym typeface="Calibri"/>
              </a:rPr>
              <a:t>Calcul du renouvellement en durée maximale (et non pas en actions)</a:t>
            </a:r>
            <a:endParaRPr lang="fr-FR" dirty="0"/>
          </a:p>
          <a:p>
            <a:pPr lvl="1"/>
            <a:r>
              <a:rPr lang="fr-FR" dirty="0">
                <a:solidFill>
                  <a:schemeClr val="dk1"/>
                </a:solidFill>
                <a:ea typeface="Calibri"/>
                <a:sym typeface="Calibri"/>
              </a:rPr>
              <a:t>Exemple : Le 01/07/2025, prêt d’un document </a:t>
            </a:r>
            <a:r>
              <a:rPr lang="fr-FR" i="1" dirty="0">
                <a:solidFill>
                  <a:schemeClr val="dk1"/>
                </a:solidFill>
                <a:ea typeface="Calibri"/>
                <a:sym typeface="Calibri"/>
              </a:rPr>
              <a:t>Regular</a:t>
            </a:r>
            <a:r>
              <a:rPr lang="fr-FR" dirty="0">
                <a:solidFill>
                  <a:schemeClr val="dk1"/>
                </a:solidFill>
                <a:ea typeface="Calibri"/>
                <a:sym typeface="Calibri"/>
              </a:rPr>
              <a:t> (1 mois + 1 mois de renouvellement). La </a:t>
            </a:r>
            <a:r>
              <a:rPr lang="fr-FR" i="1" dirty="0">
                <a:solidFill>
                  <a:schemeClr val="dk1"/>
                </a:solidFill>
                <a:ea typeface="Calibri"/>
                <a:sym typeface="Calibri"/>
              </a:rPr>
              <a:t>due date</a:t>
            </a:r>
            <a:r>
              <a:rPr lang="fr-FR" dirty="0">
                <a:solidFill>
                  <a:schemeClr val="dk1"/>
                </a:solidFill>
                <a:ea typeface="Calibri"/>
                <a:sym typeface="Calibri"/>
              </a:rPr>
              <a:t> initiale est le 01/08/2025.</a:t>
            </a:r>
          </a:p>
          <a:p>
            <a:pPr lvl="1"/>
            <a:r>
              <a:rPr lang="fr-FR" dirty="0">
                <a:solidFill>
                  <a:schemeClr val="dk1"/>
                </a:solidFill>
                <a:ea typeface="Calibri"/>
                <a:sym typeface="Calibri"/>
              </a:rPr>
              <a:t>Scénario 1 : </a:t>
            </a:r>
            <a:r>
              <a:rPr lang="fr-FR" i="1" dirty="0" err="1">
                <a:solidFill>
                  <a:schemeClr val="dk1"/>
                </a:solidFill>
                <a:ea typeface="Calibri"/>
                <a:sym typeface="Calibri"/>
              </a:rPr>
              <a:t>renew</a:t>
            </a:r>
            <a:r>
              <a:rPr lang="fr-FR" dirty="0">
                <a:solidFill>
                  <a:schemeClr val="dk1"/>
                </a:solidFill>
                <a:ea typeface="Calibri"/>
                <a:sym typeface="Calibri"/>
              </a:rPr>
              <a:t> le 01/08/2025, nouvelle </a:t>
            </a:r>
            <a:r>
              <a:rPr lang="fr-FR" i="1" dirty="0">
                <a:solidFill>
                  <a:schemeClr val="dk1"/>
                </a:solidFill>
                <a:ea typeface="Calibri"/>
                <a:sym typeface="Calibri"/>
              </a:rPr>
              <a:t>due date </a:t>
            </a:r>
            <a:r>
              <a:rPr lang="fr-FR" dirty="0">
                <a:solidFill>
                  <a:schemeClr val="dk1"/>
                </a:solidFill>
                <a:ea typeface="Calibri"/>
                <a:sym typeface="Calibri"/>
              </a:rPr>
              <a:t>le 01/09/25</a:t>
            </a:r>
          </a:p>
          <a:p>
            <a:pPr lvl="1"/>
            <a:r>
              <a:rPr lang="fr-FR" dirty="0">
                <a:solidFill>
                  <a:schemeClr val="dk1"/>
                </a:solidFill>
                <a:ea typeface="Calibri"/>
                <a:sym typeface="Calibri"/>
              </a:rPr>
              <a:t>Scénario 2 : </a:t>
            </a:r>
            <a:r>
              <a:rPr lang="fr-FR" i="1" dirty="0" err="1">
                <a:solidFill>
                  <a:schemeClr val="dk1"/>
                </a:solidFill>
                <a:ea typeface="Calibri"/>
                <a:sym typeface="Calibri"/>
              </a:rPr>
              <a:t>renew</a:t>
            </a:r>
            <a:r>
              <a:rPr lang="fr-FR" dirty="0">
                <a:solidFill>
                  <a:schemeClr val="dk1"/>
                </a:solidFill>
                <a:ea typeface="Calibri"/>
                <a:sym typeface="Calibri"/>
              </a:rPr>
              <a:t> le 15/07/2025 avec une nouvelle </a:t>
            </a:r>
            <a:r>
              <a:rPr lang="fr-FR" i="1" dirty="0">
                <a:solidFill>
                  <a:schemeClr val="dk1"/>
                </a:solidFill>
                <a:ea typeface="Calibri"/>
                <a:sym typeface="Calibri"/>
              </a:rPr>
              <a:t>due date </a:t>
            </a:r>
            <a:r>
              <a:rPr lang="fr-FR" dirty="0">
                <a:solidFill>
                  <a:schemeClr val="dk1"/>
                </a:solidFill>
                <a:ea typeface="Calibri"/>
                <a:sym typeface="Calibri"/>
              </a:rPr>
              <a:t>le 15/08/2025</a:t>
            </a:r>
          </a:p>
          <a:p>
            <a:pPr marL="457176" lvl="1" indent="0">
              <a:buNone/>
            </a:pPr>
            <a:endParaRPr lang="fr-FR" dirty="0">
              <a:solidFill>
                <a:schemeClr val="dk1"/>
              </a:solidFill>
              <a:ea typeface="Calibri"/>
              <a:sym typeface="Calibri"/>
            </a:endParaRPr>
          </a:p>
          <a:p>
            <a:r>
              <a:rPr lang="fr-FR" dirty="0">
                <a:solidFill>
                  <a:schemeClr val="dk1"/>
                </a:solidFill>
                <a:ea typeface="Calibri"/>
                <a:sym typeface="Calibri"/>
              </a:rPr>
              <a:t>Possibilité de renouveler un prêt en retard. Ce renouvellement ne supprime pas les amendes éventuelles (pour les extérieurs)</a:t>
            </a:r>
          </a:p>
          <a:p>
            <a:pPr marL="0" indent="0">
              <a:buNone/>
            </a:pPr>
            <a:endParaRPr lang="fr-FR" dirty="0"/>
          </a:p>
          <a:p>
            <a:r>
              <a:rPr lang="fr-FR" dirty="0">
                <a:solidFill>
                  <a:schemeClr val="dk1"/>
                </a:solidFill>
                <a:ea typeface="Calibri"/>
                <a:sym typeface="Calibri"/>
              </a:rPr>
              <a:t>Pas de renouvellement possible si :</a:t>
            </a:r>
          </a:p>
          <a:p>
            <a:pPr lvl="1"/>
            <a:r>
              <a:rPr lang="fr-FR" dirty="0">
                <a:solidFill>
                  <a:schemeClr val="dk1"/>
                </a:solidFill>
                <a:ea typeface="Calibri"/>
                <a:sym typeface="Calibri"/>
              </a:rPr>
              <a:t>Le document est demandé par un autre lecteur</a:t>
            </a:r>
          </a:p>
          <a:p>
            <a:pPr lvl="1"/>
            <a:r>
              <a:rPr lang="fr-FR" dirty="0">
                <a:solidFill>
                  <a:schemeClr val="dk1"/>
                </a:solidFill>
                <a:ea typeface="Calibri"/>
                <a:sym typeface="Calibri"/>
              </a:rPr>
              <a:t>Le lecteur est bloqué</a:t>
            </a:r>
          </a:p>
          <a:p>
            <a:pPr lvl="1"/>
            <a:r>
              <a:rPr lang="fr-FR" dirty="0">
                <a:solidFill>
                  <a:schemeClr val="dk1"/>
                </a:solidFill>
                <a:ea typeface="Calibri"/>
                <a:sym typeface="Calibri"/>
              </a:rPr>
              <a:t>La durée maximale du renouvellement est atteinte</a:t>
            </a:r>
            <a:endParaRPr lang="fr-FR" sz="1600" dirty="0">
              <a:solidFill>
                <a:schemeClr val="dk1"/>
              </a:solidFill>
              <a:ea typeface="Calibri"/>
              <a:sym typeface="Calibri"/>
            </a:endParaRPr>
          </a:p>
          <a:p>
            <a:pPr lvl="1"/>
            <a:r>
              <a:rPr lang="fr-FR" dirty="0">
                <a:solidFill>
                  <a:schemeClr val="dk1"/>
                </a:solidFill>
                <a:ea typeface="Calibri"/>
                <a:sym typeface="Calibri"/>
              </a:rPr>
              <a:t>Le compte du lecteur est expiré</a:t>
            </a:r>
            <a:endParaRPr lang="fr-FR" dirty="0"/>
          </a:p>
        </p:txBody>
      </p:sp>
      <p:sp>
        <p:nvSpPr>
          <p:cNvPr id="4" name="Espace réservé du numéro de diapositive 3">
            <a:extLst>
              <a:ext uri="{FF2B5EF4-FFF2-40B4-BE49-F238E27FC236}">
                <a16:creationId xmlns:a16="http://schemas.microsoft.com/office/drawing/2014/main" id="{A8FAFC46-C1E4-5C9C-5983-BF410E21EFEA}"/>
              </a:ext>
            </a:extLst>
          </p:cNvPr>
          <p:cNvSpPr>
            <a:spLocks noGrp="1"/>
          </p:cNvSpPr>
          <p:nvPr>
            <p:ph type="sldNum" sz="quarter" idx="12"/>
          </p:nvPr>
        </p:nvSpPr>
        <p:spPr/>
        <p:txBody>
          <a:bodyPr/>
          <a:lstStyle/>
          <a:p>
            <a:fld id="{19329706-12B3-8F4C-9CA9-063F8C6A2AC6}" type="slidenum">
              <a:rPr lang="fr-FR" smtClean="0"/>
              <a:t>83</a:t>
            </a:fld>
            <a:endParaRPr lang="fr-FR"/>
          </a:p>
        </p:txBody>
      </p:sp>
    </p:spTree>
    <p:extLst>
      <p:ext uri="{BB962C8B-B14F-4D97-AF65-F5344CB8AC3E}">
        <p14:creationId xmlns:p14="http://schemas.microsoft.com/office/powerpoint/2010/main" val="37037966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FB14E5-8699-36AE-D65E-D55F76F74CCD}"/>
              </a:ext>
            </a:extLst>
          </p:cNvPr>
          <p:cNvSpPr>
            <a:spLocks noGrp="1"/>
          </p:cNvSpPr>
          <p:nvPr>
            <p:ph type="title"/>
          </p:nvPr>
        </p:nvSpPr>
        <p:spPr/>
        <p:txBody>
          <a:bodyPr/>
          <a:lstStyle/>
          <a:p>
            <a:r>
              <a:rPr lang="fr-FR" dirty="0">
                <a:ea typeface="Calibri"/>
                <a:sym typeface="Calibri"/>
              </a:rPr>
              <a:t>Modifier un prêt – </a:t>
            </a:r>
            <a:r>
              <a:rPr lang="fr-FR" i="1" dirty="0">
                <a:ea typeface="Calibri"/>
                <a:sym typeface="Calibri"/>
              </a:rPr>
              <a:t>Change due date</a:t>
            </a:r>
            <a:endParaRPr lang="fr-FR" dirty="0"/>
          </a:p>
        </p:txBody>
      </p:sp>
      <p:sp>
        <p:nvSpPr>
          <p:cNvPr id="3" name="Espace réservé du contenu 2">
            <a:extLst>
              <a:ext uri="{FF2B5EF4-FFF2-40B4-BE49-F238E27FC236}">
                <a16:creationId xmlns:a16="http://schemas.microsoft.com/office/drawing/2014/main" id="{BEB39DC3-063D-5D17-8B1E-4785054B7E1B}"/>
              </a:ext>
            </a:extLst>
          </p:cNvPr>
          <p:cNvSpPr>
            <a:spLocks noGrp="1"/>
          </p:cNvSpPr>
          <p:nvPr>
            <p:ph idx="1"/>
          </p:nvPr>
        </p:nvSpPr>
        <p:spPr/>
        <p:txBody>
          <a:bodyPr/>
          <a:lstStyle/>
          <a:p>
            <a:r>
              <a:rPr lang="fr-FR" dirty="0">
                <a:solidFill>
                  <a:schemeClr val="dk1"/>
                </a:solidFill>
                <a:ea typeface="Calibri"/>
                <a:sym typeface="Calibri"/>
              </a:rPr>
              <a:t>Dans la fiche lecteur </a:t>
            </a:r>
            <a:r>
              <a:rPr lang="fr-FR" sz="1600" dirty="0">
                <a:solidFill>
                  <a:schemeClr val="dk1"/>
                </a:solidFill>
                <a:ea typeface="Calibri"/>
                <a:sym typeface="Calibri"/>
              </a:rPr>
              <a:t>&gt; </a:t>
            </a:r>
            <a:r>
              <a:rPr lang="fr-FR" i="1" dirty="0">
                <a:solidFill>
                  <a:schemeClr val="dk1"/>
                </a:solidFill>
                <a:ea typeface="Calibri"/>
                <a:sym typeface="Calibri"/>
              </a:rPr>
              <a:t>Loans</a:t>
            </a:r>
            <a:r>
              <a:rPr lang="fr-FR" dirty="0">
                <a:solidFill>
                  <a:schemeClr val="dk1"/>
                </a:solidFill>
                <a:ea typeface="Calibri"/>
                <a:sym typeface="Calibri"/>
              </a:rPr>
              <a:t> &gt;          </a:t>
            </a:r>
            <a:r>
              <a:rPr lang="fr-FR" sz="1600" dirty="0">
                <a:solidFill>
                  <a:schemeClr val="dk1"/>
                </a:solidFill>
                <a:latin typeface="Arial"/>
                <a:ea typeface="Arial"/>
                <a:cs typeface="Arial"/>
                <a:sym typeface="Arial"/>
              </a:rPr>
              <a:t>&gt; </a:t>
            </a:r>
            <a:r>
              <a:rPr lang="fr-FR" i="1" dirty="0">
                <a:solidFill>
                  <a:schemeClr val="dk1"/>
                </a:solidFill>
                <a:ea typeface="Calibri"/>
                <a:sym typeface="Calibri"/>
              </a:rPr>
              <a:t>Change Due Date</a:t>
            </a:r>
            <a:endParaRPr lang="fr-FR" dirty="0"/>
          </a:p>
          <a:p>
            <a:pPr marL="0" indent="0">
              <a:buNone/>
            </a:pPr>
            <a:endParaRPr lang="fr-FR" dirty="0"/>
          </a:p>
        </p:txBody>
      </p:sp>
      <p:sp>
        <p:nvSpPr>
          <p:cNvPr id="4" name="Espace réservé du numéro de diapositive 3">
            <a:extLst>
              <a:ext uri="{FF2B5EF4-FFF2-40B4-BE49-F238E27FC236}">
                <a16:creationId xmlns:a16="http://schemas.microsoft.com/office/drawing/2014/main" id="{FC8F2AB0-0C0D-BBDB-0D93-8CF0F15756CA}"/>
              </a:ext>
            </a:extLst>
          </p:cNvPr>
          <p:cNvSpPr>
            <a:spLocks noGrp="1"/>
          </p:cNvSpPr>
          <p:nvPr>
            <p:ph type="sldNum" sz="quarter" idx="12"/>
          </p:nvPr>
        </p:nvSpPr>
        <p:spPr/>
        <p:txBody>
          <a:bodyPr/>
          <a:lstStyle/>
          <a:p>
            <a:fld id="{19329706-12B3-8F4C-9CA9-063F8C6A2AC6}" type="slidenum">
              <a:rPr lang="fr-FR" smtClean="0"/>
              <a:t>84</a:t>
            </a:fld>
            <a:endParaRPr lang="fr-FR"/>
          </a:p>
        </p:txBody>
      </p:sp>
      <p:pic>
        <p:nvPicPr>
          <p:cNvPr id="5" name="Google Shape;1070;p178" descr="aaa.tiff">
            <a:extLst>
              <a:ext uri="{FF2B5EF4-FFF2-40B4-BE49-F238E27FC236}">
                <a16:creationId xmlns:a16="http://schemas.microsoft.com/office/drawing/2014/main" id="{A3A34E93-3E1D-97F5-35F7-AD665B062AFA}"/>
              </a:ext>
            </a:extLst>
          </p:cNvPr>
          <p:cNvPicPr preferRelativeResize="0"/>
          <p:nvPr/>
        </p:nvPicPr>
        <p:blipFill rotWithShape="1">
          <a:blip r:embed="rId2">
            <a:alphaModFix/>
          </a:blip>
          <a:srcRect/>
          <a:stretch/>
        </p:blipFill>
        <p:spPr>
          <a:xfrm rot="10800000" flipH="1">
            <a:off x="4276268" y="1193324"/>
            <a:ext cx="462396" cy="343368"/>
          </a:xfrm>
          <a:prstGeom prst="rect">
            <a:avLst/>
          </a:prstGeom>
          <a:solidFill>
            <a:schemeClr val="lt1"/>
          </a:solidFill>
          <a:ln>
            <a:noFill/>
          </a:ln>
        </p:spPr>
      </p:pic>
      <p:pic>
        <p:nvPicPr>
          <p:cNvPr id="6" name="Image 5" descr="Une image contenant texte, capture d’écran, affichage, logiciel&#10;&#10;Le contenu généré par l’IA peut être incorrect.">
            <a:extLst>
              <a:ext uri="{FF2B5EF4-FFF2-40B4-BE49-F238E27FC236}">
                <a16:creationId xmlns:a16="http://schemas.microsoft.com/office/drawing/2014/main" id="{5945B106-E14D-78DC-9293-8F8A2DAEE5BA}"/>
              </a:ext>
            </a:extLst>
          </p:cNvPr>
          <p:cNvPicPr>
            <a:picLocks noChangeAspect="1"/>
          </p:cNvPicPr>
          <p:nvPr/>
        </p:nvPicPr>
        <p:blipFill>
          <a:blip r:embed="rId3"/>
          <a:stretch>
            <a:fillRect/>
          </a:stretch>
        </p:blipFill>
        <p:spPr>
          <a:xfrm>
            <a:off x="2509228" y="1860775"/>
            <a:ext cx="7173542" cy="2274652"/>
          </a:xfrm>
          <a:prstGeom prst="rect">
            <a:avLst/>
          </a:prstGeom>
          <a:ln w="12700">
            <a:solidFill>
              <a:schemeClr val="tx1"/>
            </a:solidFill>
          </a:ln>
        </p:spPr>
      </p:pic>
      <p:pic>
        <p:nvPicPr>
          <p:cNvPr id="7" name="Image 6" descr="Une image contenant texte, capture d’écran, affichage, logiciel&#10;&#10;Le contenu généré par l’IA peut être incorrect.">
            <a:extLst>
              <a:ext uri="{FF2B5EF4-FFF2-40B4-BE49-F238E27FC236}">
                <a16:creationId xmlns:a16="http://schemas.microsoft.com/office/drawing/2014/main" id="{AEFB43D4-553C-1C59-3002-ED8EA5D024BC}"/>
              </a:ext>
            </a:extLst>
          </p:cNvPr>
          <p:cNvPicPr>
            <a:picLocks noChangeAspect="1"/>
          </p:cNvPicPr>
          <p:nvPr/>
        </p:nvPicPr>
        <p:blipFill>
          <a:blip r:embed="rId4"/>
          <a:stretch>
            <a:fillRect/>
          </a:stretch>
        </p:blipFill>
        <p:spPr>
          <a:xfrm>
            <a:off x="3384003" y="3635102"/>
            <a:ext cx="3295650" cy="2827611"/>
          </a:xfrm>
          <a:prstGeom prst="rect">
            <a:avLst/>
          </a:prstGeom>
          <a:ln w="12700">
            <a:solidFill>
              <a:schemeClr val="tx1"/>
            </a:solidFill>
          </a:ln>
        </p:spPr>
      </p:pic>
      <p:sp>
        <p:nvSpPr>
          <p:cNvPr id="8" name="Google Shape;1075;p178">
            <a:extLst>
              <a:ext uri="{FF2B5EF4-FFF2-40B4-BE49-F238E27FC236}">
                <a16:creationId xmlns:a16="http://schemas.microsoft.com/office/drawing/2014/main" id="{0C186EB1-5F57-2D66-2998-A5700B1E7615}"/>
              </a:ext>
            </a:extLst>
          </p:cNvPr>
          <p:cNvSpPr/>
          <p:nvPr/>
        </p:nvSpPr>
        <p:spPr>
          <a:xfrm>
            <a:off x="4007200" y="5967422"/>
            <a:ext cx="323850" cy="264860"/>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9" name="Google Shape;1076;p178">
            <a:extLst>
              <a:ext uri="{FF2B5EF4-FFF2-40B4-BE49-F238E27FC236}">
                <a16:creationId xmlns:a16="http://schemas.microsoft.com/office/drawing/2014/main" id="{89D0EBB1-6018-C460-9877-76D7E331D0FE}"/>
              </a:ext>
            </a:extLst>
          </p:cNvPr>
          <p:cNvSpPr/>
          <p:nvPr/>
        </p:nvSpPr>
        <p:spPr>
          <a:xfrm>
            <a:off x="8505659" y="2463102"/>
            <a:ext cx="1005629" cy="282504"/>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10" name="Google Shape;1077;p178">
            <a:extLst>
              <a:ext uri="{FF2B5EF4-FFF2-40B4-BE49-F238E27FC236}">
                <a16:creationId xmlns:a16="http://schemas.microsoft.com/office/drawing/2014/main" id="{2F3CDB8E-169A-0B50-96BD-A6B1E829EDFF}"/>
              </a:ext>
            </a:extLst>
          </p:cNvPr>
          <p:cNvSpPr/>
          <p:nvPr/>
        </p:nvSpPr>
        <p:spPr>
          <a:xfrm>
            <a:off x="5703438" y="4660852"/>
            <a:ext cx="806346" cy="199434"/>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pic>
        <p:nvPicPr>
          <p:cNvPr id="11" name="Google Shape;1078;p178">
            <a:extLst>
              <a:ext uri="{FF2B5EF4-FFF2-40B4-BE49-F238E27FC236}">
                <a16:creationId xmlns:a16="http://schemas.microsoft.com/office/drawing/2014/main" id="{554B9A43-6369-2EF2-BD6A-4444A2D49512}"/>
              </a:ext>
            </a:extLst>
          </p:cNvPr>
          <p:cNvPicPr preferRelativeResize="0"/>
          <p:nvPr/>
        </p:nvPicPr>
        <p:blipFill rotWithShape="1">
          <a:blip r:embed="rId5">
            <a:alphaModFix/>
          </a:blip>
          <a:srcRect/>
          <a:stretch/>
        </p:blipFill>
        <p:spPr>
          <a:xfrm rot="17190325">
            <a:off x="6385238" y="4716135"/>
            <a:ext cx="431901" cy="674237"/>
          </a:xfrm>
          <a:prstGeom prst="rect">
            <a:avLst/>
          </a:prstGeom>
          <a:noFill/>
          <a:ln>
            <a:noFill/>
          </a:ln>
        </p:spPr>
      </p:pic>
      <p:pic>
        <p:nvPicPr>
          <p:cNvPr id="12" name="Google Shape;1079;p178">
            <a:extLst>
              <a:ext uri="{FF2B5EF4-FFF2-40B4-BE49-F238E27FC236}">
                <a16:creationId xmlns:a16="http://schemas.microsoft.com/office/drawing/2014/main" id="{01A18736-4DA6-188D-6B0A-BBDBDED8A7B3}"/>
              </a:ext>
            </a:extLst>
          </p:cNvPr>
          <p:cNvPicPr preferRelativeResize="0"/>
          <p:nvPr/>
        </p:nvPicPr>
        <p:blipFill rotWithShape="1">
          <a:blip r:embed="rId5">
            <a:alphaModFix/>
          </a:blip>
          <a:srcRect/>
          <a:stretch/>
        </p:blipFill>
        <p:spPr>
          <a:xfrm rot="1300881">
            <a:off x="8104457" y="2454078"/>
            <a:ext cx="431901" cy="674237"/>
          </a:xfrm>
          <a:prstGeom prst="rect">
            <a:avLst/>
          </a:prstGeom>
          <a:noFill/>
          <a:ln>
            <a:noFill/>
          </a:ln>
        </p:spPr>
      </p:pic>
      <p:sp>
        <p:nvSpPr>
          <p:cNvPr id="13" name="Google Shape;1074;p178">
            <a:extLst>
              <a:ext uri="{FF2B5EF4-FFF2-40B4-BE49-F238E27FC236}">
                <a16:creationId xmlns:a16="http://schemas.microsoft.com/office/drawing/2014/main" id="{0A7C77BA-4D9D-178D-00DE-8F2C6B52E171}"/>
              </a:ext>
            </a:extLst>
          </p:cNvPr>
          <p:cNvSpPr txBox="1"/>
          <p:nvPr/>
        </p:nvSpPr>
        <p:spPr>
          <a:xfrm>
            <a:off x="6897218" y="4662071"/>
            <a:ext cx="3295649" cy="584735"/>
          </a:xfrm>
          <a:prstGeom prst="rect">
            <a:avLst/>
          </a:prstGeom>
          <a:noFill/>
          <a:ln>
            <a:noFill/>
          </a:ln>
        </p:spPr>
        <p:txBody>
          <a:bodyPr spcFirstLastPara="1" wrap="square" lIns="91425" tIns="45700" rIns="91425" bIns="45700" anchor="t" anchorCtr="0">
            <a:spAutoFit/>
          </a:bodyPr>
          <a:lstStyle/>
          <a:p>
            <a:pPr marL="285750" indent="-285750">
              <a:buClr>
                <a:srgbClr val="00707F"/>
              </a:buClr>
              <a:buSzPts val="1400"/>
              <a:buFont typeface="Wingdings" panose="05000000000000000000" pitchFamily="2" charset="2"/>
              <a:buChar char="Ø"/>
            </a:pPr>
            <a:r>
              <a:rPr lang="fr-FR" sz="1600" dirty="0">
                <a:solidFill>
                  <a:srgbClr val="000000"/>
                </a:solidFill>
                <a:ea typeface="Calibri"/>
                <a:cs typeface="Calibri"/>
                <a:sym typeface="Calibri"/>
              </a:rPr>
              <a:t>Sélectionner la nouvelle </a:t>
            </a:r>
            <a:r>
              <a:rPr lang="fr-FR" sz="1600" i="1" dirty="0">
                <a:solidFill>
                  <a:srgbClr val="000000"/>
                </a:solidFill>
                <a:ea typeface="Calibri"/>
                <a:cs typeface="Calibri"/>
                <a:sym typeface="Calibri"/>
              </a:rPr>
              <a:t>Due date</a:t>
            </a:r>
            <a:endParaRPr sz="1600" dirty="0"/>
          </a:p>
          <a:p>
            <a:pPr marL="285750" indent="-285750">
              <a:buClr>
                <a:srgbClr val="00707F"/>
              </a:buClr>
              <a:buSzPts val="1400"/>
              <a:buFont typeface="Wingdings" panose="05000000000000000000" pitchFamily="2" charset="2"/>
              <a:buChar char="Ø"/>
            </a:pPr>
            <a:r>
              <a:rPr lang="fr-FR" sz="1600" i="1" dirty="0">
                <a:solidFill>
                  <a:srgbClr val="000000"/>
                </a:solidFill>
                <a:ea typeface="Calibri"/>
                <a:cs typeface="Calibri"/>
                <a:sym typeface="Calibri"/>
              </a:rPr>
              <a:t>Change due date </a:t>
            </a:r>
            <a:r>
              <a:rPr lang="fr-FR" sz="1600" dirty="0">
                <a:solidFill>
                  <a:srgbClr val="000000"/>
                </a:solidFill>
                <a:ea typeface="Calibri"/>
                <a:cs typeface="Calibri"/>
                <a:sym typeface="Calibri"/>
              </a:rPr>
              <a:t>pour valider</a:t>
            </a:r>
            <a:endParaRPr sz="1600" dirty="0"/>
          </a:p>
        </p:txBody>
      </p:sp>
    </p:spTree>
    <p:extLst>
      <p:ext uri="{BB962C8B-B14F-4D97-AF65-F5344CB8AC3E}">
        <p14:creationId xmlns:p14="http://schemas.microsoft.com/office/powerpoint/2010/main" val="9414855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C71130-4A9D-F9E4-43D2-8C34D7DC5C6B}"/>
              </a:ext>
            </a:extLst>
          </p:cNvPr>
          <p:cNvSpPr>
            <a:spLocks noGrp="1"/>
          </p:cNvSpPr>
          <p:nvPr>
            <p:ph type="title"/>
          </p:nvPr>
        </p:nvSpPr>
        <p:spPr/>
        <p:txBody>
          <a:bodyPr/>
          <a:lstStyle/>
          <a:p>
            <a:r>
              <a:rPr lang="fr-FR" dirty="0">
                <a:ea typeface="Calibri"/>
                <a:sym typeface="Calibri"/>
              </a:rPr>
              <a:t>Modifier un prêt – </a:t>
            </a:r>
            <a:r>
              <a:rPr lang="fr-FR" i="1" dirty="0" err="1">
                <a:ea typeface="Calibri"/>
                <a:sym typeface="Calibri"/>
              </a:rPr>
              <a:t>Delete</a:t>
            </a:r>
            <a:r>
              <a:rPr lang="fr-FR" i="1" dirty="0">
                <a:ea typeface="Calibri"/>
                <a:sym typeface="Calibri"/>
              </a:rPr>
              <a:t> </a:t>
            </a:r>
            <a:r>
              <a:rPr lang="fr-FR" i="1" dirty="0" err="1">
                <a:ea typeface="Calibri"/>
                <a:sym typeface="Calibri"/>
              </a:rPr>
              <a:t>loan</a:t>
            </a:r>
            <a:endParaRPr lang="fr-FR" dirty="0"/>
          </a:p>
        </p:txBody>
      </p:sp>
      <p:sp>
        <p:nvSpPr>
          <p:cNvPr id="3" name="Espace réservé du contenu 2">
            <a:extLst>
              <a:ext uri="{FF2B5EF4-FFF2-40B4-BE49-F238E27FC236}">
                <a16:creationId xmlns:a16="http://schemas.microsoft.com/office/drawing/2014/main" id="{56581D09-87B7-DB80-AD83-CAFB902464E4}"/>
              </a:ext>
            </a:extLst>
          </p:cNvPr>
          <p:cNvSpPr>
            <a:spLocks noGrp="1"/>
          </p:cNvSpPr>
          <p:nvPr>
            <p:ph idx="1"/>
          </p:nvPr>
        </p:nvSpPr>
        <p:spPr/>
        <p:txBody>
          <a:bodyPr/>
          <a:lstStyle/>
          <a:p>
            <a:r>
              <a:rPr lang="fr-FR" dirty="0">
                <a:solidFill>
                  <a:schemeClr val="dk1"/>
                </a:solidFill>
                <a:ea typeface="Calibri"/>
                <a:sym typeface="Calibri"/>
              </a:rPr>
              <a:t>Dans la fiche lecteur  &gt;  </a:t>
            </a:r>
            <a:r>
              <a:rPr lang="fr-FR" i="1" dirty="0">
                <a:solidFill>
                  <a:schemeClr val="dk1"/>
                </a:solidFill>
                <a:ea typeface="Calibri"/>
                <a:sym typeface="Calibri"/>
              </a:rPr>
              <a:t>Loans</a:t>
            </a:r>
            <a:r>
              <a:rPr lang="fr-FR" dirty="0">
                <a:solidFill>
                  <a:schemeClr val="dk1"/>
                </a:solidFill>
                <a:ea typeface="Calibri"/>
                <a:sym typeface="Calibri"/>
              </a:rPr>
              <a:t> &gt;          &gt;  </a:t>
            </a:r>
            <a:r>
              <a:rPr lang="fr-FR" i="1" dirty="0" err="1">
                <a:solidFill>
                  <a:schemeClr val="dk1"/>
                </a:solidFill>
                <a:ea typeface="Calibri"/>
                <a:sym typeface="Calibri"/>
              </a:rPr>
              <a:t>Delete</a:t>
            </a:r>
            <a:r>
              <a:rPr lang="fr-FR" i="1" dirty="0">
                <a:solidFill>
                  <a:schemeClr val="dk1"/>
                </a:solidFill>
                <a:ea typeface="Calibri"/>
                <a:sym typeface="Calibri"/>
              </a:rPr>
              <a:t> </a:t>
            </a:r>
            <a:r>
              <a:rPr lang="fr-FR" i="1" dirty="0" err="1">
                <a:solidFill>
                  <a:schemeClr val="dk1"/>
                </a:solidFill>
                <a:ea typeface="Calibri"/>
                <a:sym typeface="Calibri"/>
              </a:rPr>
              <a:t>loan</a:t>
            </a:r>
            <a:endParaRPr lang="fr-FR" i="1" dirty="0">
              <a:solidFill>
                <a:schemeClr val="dk1"/>
              </a:solidFill>
              <a:ea typeface="Calibri"/>
              <a:sym typeface="Calibri"/>
            </a:endParaRPr>
          </a:p>
          <a:p>
            <a:endParaRPr lang="fr-FR" i="1" dirty="0">
              <a:solidFill>
                <a:schemeClr val="dk1"/>
              </a:solidFill>
              <a:ea typeface="Calibri"/>
              <a:sym typeface="Calibri"/>
            </a:endParaRPr>
          </a:p>
          <a:p>
            <a:endParaRPr lang="fr-FR" i="1" dirty="0">
              <a:solidFill>
                <a:schemeClr val="dk1"/>
              </a:solidFill>
              <a:ea typeface="Calibri"/>
              <a:sym typeface="Calibri"/>
            </a:endParaRPr>
          </a:p>
          <a:p>
            <a:endParaRPr lang="fr-FR" i="1" dirty="0">
              <a:solidFill>
                <a:schemeClr val="dk1"/>
              </a:solidFill>
              <a:ea typeface="Calibri"/>
              <a:sym typeface="Calibri"/>
            </a:endParaRPr>
          </a:p>
          <a:p>
            <a:endParaRPr lang="fr-FR" i="1" dirty="0">
              <a:solidFill>
                <a:schemeClr val="dk1"/>
              </a:solidFill>
              <a:ea typeface="Calibri"/>
              <a:sym typeface="Calibri"/>
            </a:endParaRPr>
          </a:p>
          <a:p>
            <a:endParaRPr lang="fr-FR" i="1" dirty="0">
              <a:solidFill>
                <a:schemeClr val="dk1"/>
              </a:solidFill>
              <a:ea typeface="Calibri"/>
              <a:sym typeface="Calibri"/>
            </a:endParaRPr>
          </a:p>
          <a:p>
            <a:endParaRPr lang="fr-FR" i="1" dirty="0">
              <a:solidFill>
                <a:schemeClr val="dk1"/>
              </a:solidFill>
              <a:ea typeface="Calibri"/>
              <a:sym typeface="Calibri"/>
            </a:endParaRPr>
          </a:p>
          <a:p>
            <a:endParaRPr lang="fr-FR" i="1" dirty="0">
              <a:solidFill>
                <a:schemeClr val="dk1"/>
              </a:solidFill>
              <a:ea typeface="Calibri"/>
              <a:sym typeface="Calibri"/>
            </a:endParaRPr>
          </a:p>
          <a:p>
            <a:r>
              <a:rPr lang="fr-FR" dirty="0">
                <a:solidFill>
                  <a:schemeClr val="dk1"/>
                </a:solidFill>
                <a:ea typeface="Calibri"/>
                <a:sym typeface="Calibri"/>
              </a:rPr>
              <a:t>Un message de confirmation apparaît pour valider</a:t>
            </a:r>
            <a:endParaRPr lang="fr-FR" dirty="0"/>
          </a:p>
        </p:txBody>
      </p:sp>
      <p:sp>
        <p:nvSpPr>
          <p:cNvPr id="4" name="Espace réservé du numéro de diapositive 3">
            <a:extLst>
              <a:ext uri="{FF2B5EF4-FFF2-40B4-BE49-F238E27FC236}">
                <a16:creationId xmlns:a16="http://schemas.microsoft.com/office/drawing/2014/main" id="{01CA8742-18A2-3411-6BA3-EAC4741CBBB9}"/>
              </a:ext>
            </a:extLst>
          </p:cNvPr>
          <p:cNvSpPr>
            <a:spLocks noGrp="1"/>
          </p:cNvSpPr>
          <p:nvPr>
            <p:ph type="sldNum" sz="quarter" idx="12"/>
          </p:nvPr>
        </p:nvSpPr>
        <p:spPr/>
        <p:txBody>
          <a:bodyPr/>
          <a:lstStyle/>
          <a:p>
            <a:fld id="{19329706-12B3-8F4C-9CA9-063F8C6A2AC6}" type="slidenum">
              <a:rPr lang="fr-FR" smtClean="0"/>
              <a:t>85</a:t>
            </a:fld>
            <a:endParaRPr lang="fr-FR"/>
          </a:p>
        </p:txBody>
      </p:sp>
      <p:pic>
        <p:nvPicPr>
          <p:cNvPr id="5" name="Google Shape;1070;p178" descr="aaa.tiff">
            <a:extLst>
              <a:ext uri="{FF2B5EF4-FFF2-40B4-BE49-F238E27FC236}">
                <a16:creationId xmlns:a16="http://schemas.microsoft.com/office/drawing/2014/main" id="{50825876-EBA8-33E8-EAF2-B82D2C5F5187}"/>
              </a:ext>
            </a:extLst>
          </p:cNvPr>
          <p:cNvPicPr preferRelativeResize="0"/>
          <p:nvPr/>
        </p:nvPicPr>
        <p:blipFill rotWithShape="1">
          <a:blip r:embed="rId2">
            <a:alphaModFix/>
          </a:blip>
          <a:srcRect/>
          <a:stretch/>
        </p:blipFill>
        <p:spPr>
          <a:xfrm rot="10800000" flipH="1">
            <a:off x="4457243" y="1202849"/>
            <a:ext cx="462396" cy="343368"/>
          </a:xfrm>
          <a:prstGeom prst="rect">
            <a:avLst/>
          </a:prstGeom>
          <a:solidFill>
            <a:schemeClr val="lt1"/>
          </a:solidFill>
          <a:ln>
            <a:noFill/>
          </a:ln>
        </p:spPr>
      </p:pic>
      <p:pic>
        <p:nvPicPr>
          <p:cNvPr id="6" name="Image 5" descr="Une image contenant texte, capture d’écran, affichage, logiciel&#10;&#10;Le contenu généré par l’IA peut être incorrect.">
            <a:extLst>
              <a:ext uri="{FF2B5EF4-FFF2-40B4-BE49-F238E27FC236}">
                <a16:creationId xmlns:a16="http://schemas.microsoft.com/office/drawing/2014/main" id="{7F1A2FB0-1621-CECD-C902-0703BA3A3366}"/>
              </a:ext>
            </a:extLst>
          </p:cNvPr>
          <p:cNvPicPr>
            <a:picLocks noChangeAspect="1"/>
          </p:cNvPicPr>
          <p:nvPr/>
        </p:nvPicPr>
        <p:blipFill>
          <a:blip r:embed="rId3"/>
          <a:stretch>
            <a:fillRect/>
          </a:stretch>
        </p:blipFill>
        <p:spPr>
          <a:xfrm>
            <a:off x="1421172" y="1785930"/>
            <a:ext cx="6996934" cy="2204545"/>
          </a:xfrm>
          <a:prstGeom prst="rect">
            <a:avLst/>
          </a:prstGeom>
          <a:ln w="12700">
            <a:solidFill>
              <a:schemeClr val="tx1"/>
            </a:solidFill>
          </a:ln>
        </p:spPr>
      </p:pic>
      <p:sp>
        <p:nvSpPr>
          <p:cNvPr id="7" name="Google Shape;1093;p179">
            <a:extLst>
              <a:ext uri="{FF2B5EF4-FFF2-40B4-BE49-F238E27FC236}">
                <a16:creationId xmlns:a16="http://schemas.microsoft.com/office/drawing/2014/main" id="{B7FF078D-1EB2-2528-D5E2-A9EE807D0738}"/>
              </a:ext>
            </a:extLst>
          </p:cNvPr>
          <p:cNvSpPr/>
          <p:nvPr/>
        </p:nvSpPr>
        <p:spPr>
          <a:xfrm>
            <a:off x="7302860" y="2821366"/>
            <a:ext cx="644100" cy="20260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pic>
        <p:nvPicPr>
          <p:cNvPr id="8" name="Google Shape;1095;p179">
            <a:extLst>
              <a:ext uri="{FF2B5EF4-FFF2-40B4-BE49-F238E27FC236}">
                <a16:creationId xmlns:a16="http://schemas.microsoft.com/office/drawing/2014/main" id="{ECF83DC3-65C4-C90C-880F-6B612C1B4AB2}"/>
              </a:ext>
            </a:extLst>
          </p:cNvPr>
          <p:cNvPicPr preferRelativeResize="0"/>
          <p:nvPr/>
        </p:nvPicPr>
        <p:blipFill rotWithShape="1">
          <a:blip r:embed="rId4">
            <a:alphaModFix/>
          </a:blip>
          <a:srcRect/>
          <a:stretch/>
        </p:blipFill>
        <p:spPr>
          <a:xfrm rot="17646590">
            <a:off x="7734799" y="2916696"/>
            <a:ext cx="431901" cy="674237"/>
          </a:xfrm>
          <a:prstGeom prst="rect">
            <a:avLst/>
          </a:prstGeom>
          <a:noFill/>
          <a:ln>
            <a:noFill/>
          </a:ln>
        </p:spPr>
      </p:pic>
      <p:sp>
        <p:nvSpPr>
          <p:cNvPr id="15" name="Google Shape;1087;p179">
            <a:extLst>
              <a:ext uri="{FF2B5EF4-FFF2-40B4-BE49-F238E27FC236}">
                <a16:creationId xmlns:a16="http://schemas.microsoft.com/office/drawing/2014/main" id="{99BC0ADF-38E5-43FC-0E7E-C5EE104E34B7}"/>
              </a:ext>
            </a:extLst>
          </p:cNvPr>
          <p:cNvSpPr txBox="1"/>
          <p:nvPr/>
        </p:nvSpPr>
        <p:spPr>
          <a:xfrm>
            <a:off x="8816340" y="2559776"/>
            <a:ext cx="2066997" cy="52318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r>
              <a:rPr lang="fr-FR" sz="1400" dirty="0">
                <a:solidFill>
                  <a:srgbClr val="000000"/>
                </a:solidFill>
                <a:latin typeface="Calibri"/>
                <a:ea typeface="Calibri"/>
                <a:cs typeface="Calibri"/>
                <a:sym typeface="Calibri"/>
              </a:rPr>
              <a:t>Uniquement pour effacer un prêt encodé par erreur</a:t>
            </a:r>
            <a:endParaRPr dirty="0"/>
          </a:p>
        </p:txBody>
      </p:sp>
      <p:pic>
        <p:nvPicPr>
          <p:cNvPr id="16" name="Image 15" descr="Une image contenant texte, capture d’écran, Police&#10;&#10;Le contenu généré par l’IA peut être incorrect.">
            <a:extLst>
              <a:ext uri="{FF2B5EF4-FFF2-40B4-BE49-F238E27FC236}">
                <a16:creationId xmlns:a16="http://schemas.microsoft.com/office/drawing/2014/main" id="{B51A007C-5CA8-F938-FFDF-4CE899745446}"/>
              </a:ext>
            </a:extLst>
          </p:cNvPr>
          <p:cNvPicPr>
            <a:picLocks noChangeAspect="1"/>
          </p:cNvPicPr>
          <p:nvPr/>
        </p:nvPicPr>
        <p:blipFill>
          <a:blip r:embed="rId5"/>
          <a:stretch>
            <a:fillRect/>
          </a:stretch>
        </p:blipFill>
        <p:spPr>
          <a:xfrm>
            <a:off x="3429000" y="4684423"/>
            <a:ext cx="5334000" cy="1647825"/>
          </a:xfrm>
          <a:prstGeom prst="rect">
            <a:avLst/>
          </a:prstGeom>
          <a:ln w="12700">
            <a:solidFill>
              <a:schemeClr val="tx1"/>
            </a:solidFill>
          </a:ln>
        </p:spPr>
      </p:pic>
      <p:sp>
        <p:nvSpPr>
          <p:cNvPr id="17" name="Google Shape;1094;p179">
            <a:extLst>
              <a:ext uri="{FF2B5EF4-FFF2-40B4-BE49-F238E27FC236}">
                <a16:creationId xmlns:a16="http://schemas.microsoft.com/office/drawing/2014/main" id="{24A7681B-F2D2-F7CB-4A7E-8DF57DF9F1C5}"/>
              </a:ext>
            </a:extLst>
          </p:cNvPr>
          <p:cNvSpPr/>
          <p:nvPr/>
        </p:nvSpPr>
        <p:spPr>
          <a:xfrm>
            <a:off x="7876321" y="5842184"/>
            <a:ext cx="597446" cy="341324"/>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pic>
        <p:nvPicPr>
          <p:cNvPr id="18" name="Google Shape;1096;p179">
            <a:extLst>
              <a:ext uri="{FF2B5EF4-FFF2-40B4-BE49-F238E27FC236}">
                <a16:creationId xmlns:a16="http://schemas.microsoft.com/office/drawing/2014/main" id="{B9B160AE-AD05-5FC3-3A4C-C21F4B69AA59}"/>
              </a:ext>
            </a:extLst>
          </p:cNvPr>
          <p:cNvPicPr preferRelativeResize="0"/>
          <p:nvPr/>
        </p:nvPicPr>
        <p:blipFill rotWithShape="1">
          <a:blip r:embed="rId4">
            <a:alphaModFix/>
          </a:blip>
          <a:srcRect/>
          <a:stretch/>
        </p:blipFill>
        <p:spPr>
          <a:xfrm rot="13026453">
            <a:off x="8543368" y="5595990"/>
            <a:ext cx="431901" cy="674237"/>
          </a:xfrm>
          <a:prstGeom prst="rect">
            <a:avLst/>
          </a:prstGeom>
          <a:noFill/>
          <a:ln>
            <a:noFill/>
          </a:ln>
        </p:spPr>
      </p:pic>
    </p:spTree>
    <p:extLst>
      <p:ext uri="{BB962C8B-B14F-4D97-AF65-F5344CB8AC3E}">
        <p14:creationId xmlns:p14="http://schemas.microsoft.com/office/powerpoint/2010/main" val="225170889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636692-B03B-E7D4-9729-AB976E890274}"/>
              </a:ext>
            </a:extLst>
          </p:cNvPr>
          <p:cNvSpPr>
            <a:spLocks noGrp="1"/>
          </p:cNvSpPr>
          <p:nvPr>
            <p:ph type="title"/>
          </p:nvPr>
        </p:nvSpPr>
        <p:spPr/>
        <p:txBody>
          <a:bodyPr/>
          <a:lstStyle/>
          <a:p>
            <a:r>
              <a:rPr lang="fr-FR" dirty="0">
                <a:ea typeface="Calibri"/>
                <a:sym typeface="Calibri"/>
              </a:rPr>
              <a:t>Modifier un prêt – déclarer </a:t>
            </a:r>
            <a:r>
              <a:rPr lang="fr-FR" i="1" dirty="0" err="1">
                <a:ea typeface="Calibri"/>
                <a:sym typeface="Calibri"/>
              </a:rPr>
              <a:t>Lost</a:t>
            </a:r>
            <a:endParaRPr lang="fr-FR" dirty="0"/>
          </a:p>
        </p:txBody>
      </p:sp>
      <p:sp>
        <p:nvSpPr>
          <p:cNvPr id="3" name="Espace réservé du contenu 2">
            <a:extLst>
              <a:ext uri="{FF2B5EF4-FFF2-40B4-BE49-F238E27FC236}">
                <a16:creationId xmlns:a16="http://schemas.microsoft.com/office/drawing/2014/main" id="{7BF3C609-64AA-71DB-2D02-FC0A0EF91837}"/>
              </a:ext>
            </a:extLst>
          </p:cNvPr>
          <p:cNvSpPr>
            <a:spLocks noGrp="1"/>
          </p:cNvSpPr>
          <p:nvPr>
            <p:ph idx="1"/>
          </p:nvPr>
        </p:nvSpPr>
        <p:spPr/>
        <p:txBody>
          <a:bodyPr/>
          <a:lstStyle/>
          <a:p>
            <a:r>
              <a:rPr lang="fr-FR" dirty="0">
                <a:solidFill>
                  <a:schemeClr val="dk1"/>
                </a:solidFill>
                <a:ea typeface="Calibri"/>
                <a:sym typeface="Calibri"/>
              </a:rPr>
              <a:t>Dans la fiche lecteur  &gt;  </a:t>
            </a:r>
            <a:r>
              <a:rPr lang="fr-FR" i="1" dirty="0">
                <a:solidFill>
                  <a:schemeClr val="dk1"/>
                </a:solidFill>
                <a:ea typeface="Calibri"/>
                <a:sym typeface="Calibri"/>
              </a:rPr>
              <a:t>Loans</a:t>
            </a:r>
            <a:r>
              <a:rPr lang="fr-FR" dirty="0">
                <a:solidFill>
                  <a:schemeClr val="dk1"/>
                </a:solidFill>
                <a:ea typeface="Calibri"/>
                <a:sym typeface="Calibri"/>
              </a:rPr>
              <a:t> &gt;         &gt;  </a:t>
            </a:r>
            <a:r>
              <a:rPr lang="fr-FR" i="1" dirty="0" err="1">
                <a:solidFill>
                  <a:schemeClr val="dk1"/>
                </a:solidFill>
                <a:ea typeface="Calibri"/>
                <a:sym typeface="Calibri"/>
              </a:rPr>
              <a:t>Lost</a:t>
            </a:r>
            <a:endParaRPr lang="fr-FR" i="1" dirty="0">
              <a:solidFill>
                <a:schemeClr val="dk1"/>
              </a:solidFill>
              <a:ea typeface="Calibri"/>
              <a:sym typeface="Calibri"/>
            </a:endParaRPr>
          </a:p>
          <a:p>
            <a:endParaRPr lang="fr-FR" i="1" dirty="0">
              <a:solidFill>
                <a:schemeClr val="dk1"/>
              </a:solidFill>
              <a:ea typeface="Calibri"/>
              <a:sym typeface="Calibri"/>
            </a:endParaRPr>
          </a:p>
          <a:p>
            <a:endParaRPr lang="fr-FR" i="1" dirty="0">
              <a:solidFill>
                <a:schemeClr val="dk1"/>
              </a:solidFill>
              <a:ea typeface="Calibri"/>
              <a:sym typeface="Calibri"/>
            </a:endParaRPr>
          </a:p>
          <a:p>
            <a:endParaRPr lang="fr-FR" i="1" dirty="0">
              <a:solidFill>
                <a:schemeClr val="dk1"/>
              </a:solidFill>
              <a:ea typeface="Calibri"/>
              <a:sym typeface="Calibri"/>
            </a:endParaRPr>
          </a:p>
          <a:p>
            <a:endParaRPr lang="fr-FR" i="1" dirty="0">
              <a:solidFill>
                <a:schemeClr val="dk1"/>
              </a:solidFill>
              <a:ea typeface="Calibri"/>
              <a:sym typeface="Calibri"/>
            </a:endParaRPr>
          </a:p>
          <a:p>
            <a:endParaRPr lang="fr-FR" i="1" dirty="0">
              <a:solidFill>
                <a:schemeClr val="dk1"/>
              </a:solidFill>
              <a:ea typeface="Calibri"/>
              <a:sym typeface="Calibri"/>
            </a:endParaRPr>
          </a:p>
          <a:p>
            <a:endParaRPr lang="fr-FR" i="1" dirty="0">
              <a:solidFill>
                <a:schemeClr val="dk1"/>
              </a:solidFill>
              <a:ea typeface="Calibri"/>
              <a:sym typeface="Calibri"/>
            </a:endParaRPr>
          </a:p>
          <a:p>
            <a:pPr marL="0" indent="0">
              <a:buNone/>
            </a:pPr>
            <a:endParaRPr lang="fr-FR" i="1" dirty="0">
              <a:solidFill>
                <a:schemeClr val="dk1"/>
              </a:solidFill>
              <a:ea typeface="Calibri"/>
              <a:sym typeface="Calibri"/>
            </a:endParaRPr>
          </a:p>
          <a:p>
            <a:r>
              <a:rPr lang="fr-FR" dirty="0">
                <a:solidFill>
                  <a:schemeClr val="dk1"/>
                </a:solidFill>
                <a:ea typeface="Calibri"/>
                <a:sym typeface="Calibri"/>
              </a:rPr>
              <a:t>Un message indique les frais engendrés par la perte de l’ouvrage </a:t>
            </a:r>
            <a:endParaRPr lang="fr-FR" dirty="0"/>
          </a:p>
          <a:p>
            <a:endParaRPr lang="fr-FR" dirty="0"/>
          </a:p>
        </p:txBody>
      </p:sp>
      <p:sp>
        <p:nvSpPr>
          <p:cNvPr id="4" name="Espace réservé du numéro de diapositive 3">
            <a:extLst>
              <a:ext uri="{FF2B5EF4-FFF2-40B4-BE49-F238E27FC236}">
                <a16:creationId xmlns:a16="http://schemas.microsoft.com/office/drawing/2014/main" id="{6CBC6A61-0BD9-46D3-6331-1A8703629D5B}"/>
              </a:ext>
            </a:extLst>
          </p:cNvPr>
          <p:cNvSpPr>
            <a:spLocks noGrp="1"/>
          </p:cNvSpPr>
          <p:nvPr>
            <p:ph type="sldNum" sz="quarter" idx="12"/>
          </p:nvPr>
        </p:nvSpPr>
        <p:spPr/>
        <p:txBody>
          <a:bodyPr/>
          <a:lstStyle/>
          <a:p>
            <a:fld id="{19329706-12B3-8F4C-9CA9-063F8C6A2AC6}" type="slidenum">
              <a:rPr lang="fr-FR" smtClean="0"/>
              <a:t>86</a:t>
            </a:fld>
            <a:endParaRPr lang="fr-FR"/>
          </a:p>
        </p:txBody>
      </p:sp>
      <p:pic>
        <p:nvPicPr>
          <p:cNvPr id="5" name="Google Shape;1115;p181" descr="aaa.tiff">
            <a:extLst>
              <a:ext uri="{FF2B5EF4-FFF2-40B4-BE49-F238E27FC236}">
                <a16:creationId xmlns:a16="http://schemas.microsoft.com/office/drawing/2014/main" id="{21E561F8-DC13-0C86-68B1-A484CE1FAD3B}"/>
              </a:ext>
            </a:extLst>
          </p:cNvPr>
          <p:cNvPicPr preferRelativeResize="0"/>
          <p:nvPr/>
        </p:nvPicPr>
        <p:blipFill rotWithShape="1">
          <a:blip r:embed="rId2">
            <a:alphaModFix/>
          </a:blip>
          <a:srcRect/>
          <a:stretch/>
        </p:blipFill>
        <p:spPr>
          <a:xfrm>
            <a:off x="4435123" y="1235282"/>
            <a:ext cx="424955" cy="297469"/>
          </a:xfrm>
          <a:prstGeom prst="rect">
            <a:avLst/>
          </a:prstGeom>
          <a:noFill/>
          <a:ln>
            <a:noFill/>
          </a:ln>
        </p:spPr>
      </p:pic>
      <p:pic>
        <p:nvPicPr>
          <p:cNvPr id="9" name="Image 8" descr="Une image contenant texte, capture d’écran, affichage, logiciel&#10;&#10;Le contenu généré par l’IA peut être incorrect.">
            <a:extLst>
              <a:ext uri="{FF2B5EF4-FFF2-40B4-BE49-F238E27FC236}">
                <a16:creationId xmlns:a16="http://schemas.microsoft.com/office/drawing/2014/main" id="{CA0DF00E-15A8-092D-A2FA-D9EE22BC2AAE}"/>
              </a:ext>
            </a:extLst>
          </p:cNvPr>
          <p:cNvPicPr>
            <a:picLocks noChangeAspect="1"/>
          </p:cNvPicPr>
          <p:nvPr/>
        </p:nvPicPr>
        <p:blipFill>
          <a:blip r:embed="rId3"/>
          <a:stretch>
            <a:fillRect/>
          </a:stretch>
        </p:blipFill>
        <p:spPr>
          <a:xfrm>
            <a:off x="2022848" y="1610740"/>
            <a:ext cx="7625978" cy="2448084"/>
          </a:xfrm>
          <a:prstGeom prst="rect">
            <a:avLst/>
          </a:prstGeom>
          <a:ln w="12700">
            <a:solidFill>
              <a:schemeClr val="tx1"/>
            </a:solidFill>
          </a:ln>
        </p:spPr>
      </p:pic>
      <p:sp>
        <p:nvSpPr>
          <p:cNvPr id="10" name="Google Shape;1118;p181">
            <a:extLst>
              <a:ext uri="{FF2B5EF4-FFF2-40B4-BE49-F238E27FC236}">
                <a16:creationId xmlns:a16="http://schemas.microsoft.com/office/drawing/2014/main" id="{51642799-FCCA-373B-DA9A-7FF868D77047}"/>
              </a:ext>
            </a:extLst>
          </p:cNvPr>
          <p:cNvSpPr/>
          <p:nvPr/>
        </p:nvSpPr>
        <p:spPr>
          <a:xfrm>
            <a:off x="8434317" y="2993492"/>
            <a:ext cx="388622" cy="265669"/>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pic>
        <p:nvPicPr>
          <p:cNvPr id="11" name="Google Shape;1121;p181">
            <a:extLst>
              <a:ext uri="{FF2B5EF4-FFF2-40B4-BE49-F238E27FC236}">
                <a16:creationId xmlns:a16="http://schemas.microsoft.com/office/drawing/2014/main" id="{74A03320-771C-EB19-F219-DE84FEB2EEAE}"/>
              </a:ext>
            </a:extLst>
          </p:cNvPr>
          <p:cNvPicPr preferRelativeResize="0"/>
          <p:nvPr/>
        </p:nvPicPr>
        <p:blipFill rotWithShape="1">
          <a:blip r:embed="rId4">
            <a:alphaModFix/>
          </a:blip>
          <a:srcRect/>
          <a:stretch/>
        </p:blipFill>
        <p:spPr>
          <a:xfrm rot="17584115">
            <a:off x="8749758" y="3065034"/>
            <a:ext cx="431901" cy="674237"/>
          </a:xfrm>
          <a:prstGeom prst="rect">
            <a:avLst/>
          </a:prstGeom>
          <a:noFill/>
          <a:ln>
            <a:noFill/>
          </a:ln>
        </p:spPr>
      </p:pic>
      <p:pic>
        <p:nvPicPr>
          <p:cNvPr id="12" name="Image 11" descr="Une image contenant texte, capture d’écran, affichage, logiciel&#10;&#10;Le contenu généré par l’IA peut être incorrect.">
            <a:extLst>
              <a:ext uri="{FF2B5EF4-FFF2-40B4-BE49-F238E27FC236}">
                <a16:creationId xmlns:a16="http://schemas.microsoft.com/office/drawing/2014/main" id="{E8048E2E-7775-D027-763E-2C0157194429}"/>
              </a:ext>
            </a:extLst>
          </p:cNvPr>
          <p:cNvPicPr>
            <a:picLocks noChangeAspect="1"/>
          </p:cNvPicPr>
          <p:nvPr/>
        </p:nvPicPr>
        <p:blipFill>
          <a:blip r:embed="rId5"/>
          <a:stretch>
            <a:fillRect/>
          </a:stretch>
        </p:blipFill>
        <p:spPr>
          <a:xfrm>
            <a:off x="4255636" y="4552224"/>
            <a:ext cx="2904720" cy="1693627"/>
          </a:xfrm>
          <a:prstGeom prst="rect">
            <a:avLst/>
          </a:prstGeom>
          <a:ln w="12700">
            <a:solidFill>
              <a:schemeClr val="tx1"/>
            </a:solidFill>
          </a:ln>
        </p:spPr>
      </p:pic>
      <p:sp>
        <p:nvSpPr>
          <p:cNvPr id="13" name="Google Shape;1119;p181">
            <a:extLst>
              <a:ext uri="{FF2B5EF4-FFF2-40B4-BE49-F238E27FC236}">
                <a16:creationId xmlns:a16="http://schemas.microsoft.com/office/drawing/2014/main" id="{05E51AC9-6871-25F3-9337-41823046A0DC}"/>
              </a:ext>
            </a:extLst>
          </p:cNvPr>
          <p:cNvSpPr/>
          <p:nvPr/>
        </p:nvSpPr>
        <p:spPr>
          <a:xfrm>
            <a:off x="6582482" y="5830410"/>
            <a:ext cx="372106" cy="354836"/>
          </a:xfrm>
          <a:prstGeom prst="roundRect">
            <a:avLst>
              <a:gd name="adj" fmla="val 16667"/>
            </a:avLst>
          </a:prstGeom>
          <a:noFill/>
          <a:ln w="19050" cap="flat" cmpd="sng">
            <a:solidFill>
              <a:srgbClr val="C00000"/>
            </a:solidFill>
            <a:prstDash val="solid"/>
            <a:round/>
            <a:headEnd type="none" w="sm" len="sm"/>
            <a:tailEnd type="none" w="sm" len="sm"/>
          </a:ln>
          <a:effectLst>
            <a:outerShdw blurRad="40000" dist="23000" dir="5400000" rotWithShape="0">
              <a:srgbClr val="00707F">
                <a:alpha val="35000"/>
              </a:srgbClr>
            </a:outerShdw>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pic>
        <p:nvPicPr>
          <p:cNvPr id="14" name="Google Shape;1120;p181">
            <a:extLst>
              <a:ext uri="{FF2B5EF4-FFF2-40B4-BE49-F238E27FC236}">
                <a16:creationId xmlns:a16="http://schemas.microsoft.com/office/drawing/2014/main" id="{DFAB0819-2528-5205-3393-93F61315CE80}"/>
              </a:ext>
            </a:extLst>
          </p:cNvPr>
          <p:cNvPicPr preferRelativeResize="0"/>
          <p:nvPr/>
        </p:nvPicPr>
        <p:blipFill rotWithShape="1">
          <a:blip r:embed="rId4">
            <a:alphaModFix/>
          </a:blip>
          <a:srcRect/>
          <a:stretch/>
        </p:blipFill>
        <p:spPr>
          <a:xfrm rot="4086857">
            <a:off x="6123490" y="5629504"/>
            <a:ext cx="431901" cy="674237"/>
          </a:xfrm>
          <a:prstGeom prst="rect">
            <a:avLst/>
          </a:prstGeom>
          <a:noFill/>
          <a:ln>
            <a:noFill/>
          </a:ln>
        </p:spPr>
      </p:pic>
      <p:sp>
        <p:nvSpPr>
          <p:cNvPr id="15" name="Google Shape;1119;p181">
            <a:extLst>
              <a:ext uri="{FF2B5EF4-FFF2-40B4-BE49-F238E27FC236}">
                <a16:creationId xmlns:a16="http://schemas.microsoft.com/office/drawing/2014/main" id="{D0F8BA55-EE03-C1B2-B38A-CFB7F289D126}"/>
              </a:ext>
            </a:extLst>
          </p:cNvPr>
          <p:cNvSpPr/>
          <p:nvPr/>
        </p:nvSpPr>
        <p:spPr>
          <a:xfrm>
            <a:off x="4390841" y="5167028"/>
            <a:ext cx="1601195" cy="517961"/>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Tree>
    <p:extLst>
      <p:ext uri="{BB962C8B-B14F-4D97-AF65-F5344CB8AC3E}">
        <p14:creationId xmlns:p14="http://schemas.microsoft.com/office/powerpoint/2010/main" val="17387960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97AD7B-66F9-41E5-8773-6B9C76F451F0}"/>
              </a:ext>
            </a:extLst>
          </p:cNvPr>
          <p:cNvSpPr>
            <a:spLocks noGrp="1"/>
          </p:cNvSpPr>
          <p:nvPr>
            <p:ph type="title"/>
          </p:nvPr>
        </p:nvSpPr>
        <p:spPr/>
        <p:txBody>
          <a:bodyPr/>
          <a:lstStyle/>
          <a:p>
            <a:r>
              <a:rPr lang="fr-FR" dirty="0"/>
              <a:t>Paiement des frais de remplacement</a:t>
            </a:r>
          </a:p>
        </p:txBody>
      </p:sp>
      <p:sp>
        <p:nvSpPr>
          <p:cNvPr id="3" name="Espace réservé du contenu 2">
            <a:extLst>
              <a:ext uri="{FF2B5EF4-FFF2-40B4-BE49-F238E27FC236}">
                <a16:creationId xmlns:a16="http://schemas.microsoft.com/office/drawing/2014/main" id="{0CE37C6F-297A-8412-3BE2-6A3476FE5E3F}"/>
              </a:ext>
            </a:extLst>
          </p:cNvPr>
          <p:cNvSpPr>
            <a:spLocks noGrp="1"/>
          </p:cNvSpPr>
          <p:nvPr>
            <p:ph idx="1"/>
          </p:nvPr>
        </p:nvSpPr>
        <p:spPr/>
        <p:txBody>
          <a:bodyPr/>
          <a:lstStyle/>
          <a:p>
            <a:r>
              <a:rPr lang="fr-FR" dirty="0"/>
              <a:t>Dès que les frais de remplacement sont payés, le prêt disparait de la fiche du lecteur.</a:t>
            </a:r>
          </a:p>
          <a:p>
            <a:r>
              <a:rPr lang="fr-FR" dirty="0"/>
              <a:t>Le document est indiqué manquant dans le catalogue.</a:t>
            </a:r>
          </a:p>
          <a:p>
            <a:r>
              <a:rPr lang="fr-FR" dirty="0"/>
              <a:t>Le Process type du document est </a:t>
            </a:r>
            <a:r>
              <a:rPr lang="fr-FR" dirty="0" err="1"/>
              <a:t>Lost</a:t>
            </a:r>
            <a:r>
              <a:rPr lang="fr-FR" dirty="0"/>
              <a:t> and </a:t>
            </a:r>
            <a:r>
              <a:rPr lang="fr-FR" dirty="0" err="1"/>
              <a:t>paid</a:t>
            </a:r>
            <a:r>
              <a:rPr lang="fr-FR" dirty="0"/>
              <a:t>.</a:t>
            </a:r>
          </a:p>
        </p:txBody>
      </p:sp>
      <p:sp>
        <p:nvSpPr>
          <p:cNvPr id="4" name="Espace réservé du numéro de diapositive 3">
            <a:extLst>
              <a:ext uri="{FF2B5EF4-FFF2-40B4-BE49-F238E27FC236}">
                <a16:creationId xmlns:a16="http://schemas.microsoft.com/office/drawing/2014/main" id="{55EAF211-C03C-9A56-2CA2-7F2609D4DC82}"/>
              </a:ext>
            </a:extLst>
          </p:cNvPr>
          <p:cNvSpPr>
            <a:spLocks noGrp="1"/>
          </p:cNvSpPr>
          <p:nvPr>
            <p:ph type="sldNum" sz="quarter" idx="12"/>
          </p:nvPr>
        </p:nvSpPr>
        <p:spPr/>
        <p:txBody>
          <a:bodyPr/>
          <a:lstStyle/>
          <a:p>
            <a:fld id="{19329706-12B3-8F4C-9CA9-063F8C6A2AC6}" type="slidenum">
              <a:rPr lang="fr-FR" smtClean="0"/>
              <a:t>87</a:t>
            </a:fld>
            <a:endParaRPr lang="fr-FR"/>
          </a:p>
        </p:txBody>
      </p:sp>
      <p:pic>
        <p:nvPicPr>
          <p:cNvPr id="5" name="Image 4">
            <a:extLst>
              <a:ext uri="{FF2B5EF4-FFF2-40B4-BE49-F238E27FC236}">
                <a16:creationId xmlns:a16="http://schemas.microsoft.com/office/drawing/2014/main" id="{0F320D52-1071-FD22-FF3E-A97991D1BE57}"/>
              </a:ext>
            </a:extLst>
          </p:cNvPr>
          <p:cNvPicPr>
            <a:picLocks noChangeAspect="1"/>
          </p:cNvPicPr>
          <p:nvPr/>
        </p:nvPicPr>
        <p:blipFill>
          <a:blip r:embed="rId2"/>
          <a:stretch>
            <a:fillRect/>
          </a:stretch>
        </p:blipFill>
        <p:spPr>
          <a:xfrm>
            <a:off x="1855470" y="2483024"/>
            <a:ext cx="8481060" cy="3420427"/>
          </a:xfrm>
          <a:prstGeom prst="rect">
            <a:avLst/>
          </a:prstGeom>
          <a:ln>
            <a:solidFill>
              <a:schemeClr val="tx1"/>
            </a:solidFill>
          </a:ln>
        </p:spPr>
      </p:pic>
      <p:sp>
        <p:nvSpPr>
          <p:cNvPr id="6" name="Google Shape;1119;p181">
            <a:extLst>
              <a:ext uri="{FF2B5EF4-FFF2-40B4-BE49-F238E27FC236}">
                <a16:creationId xmlns:a16="http://schemas.microsoft.com/office/drawing/2014/main" id="{E053A2CA-3BF1-820D-30CD-C80AF82CE844}"/>
              </a:ext>
            </a:extLst>
          </p:cNvPr>
          <p:cNvSpPr/>
          <p:nvPr/>
        </p:nvSpPr>
        <p:spPr>
          <a:xfrm>
            <a:off x="5410201" y="4400550"/>
            <a:ext cx="1333500" cy="147638"/>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7" name="Google Shape;1119;p181">
            <a:extLst>
              <a:ext uri="{FF2B5EF4-FFF2-40B4-BE49-F238E27FC236}">
                <a16:creationId xmlns:a16="http://schemas.microsoft.com/office/drawing/2014/main" id="{F8CC9CEB-45E9-2912-34AE-31EB9D3F92F7}"/>
              </a:ext>
            </a:extLst>
          </p:cNvPr>
          <p:cNvSpPr/>
          <p:nvPr/>
        </p:nvSpPr>
        <p:spPr>
          <a:xfrm>
            <a:off x="2758441" y="4689475"/>
            <a:ext cx="1333500" cy="147638"/>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Tree>
    <p:extLst>
      <p:ext uri="{BB962C8B-B14F-4D97-AF65-F5344CB8AC3E}">
        <p14:creationId xmlns:p14="http://schemas.microsoft.com/office/powerpoint/2010/main" val="27154854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55C772-F63C-BB1C-32BF-ADC46F369043}"/>
              </a:ext>
            </a:extLst>
          </p:cNvPr>
          <p:cNvSpPr>
            <a:spLocks noGrp="1"/>
          </p:cNvSpPr>
          <p:nvPr>
            <p:ph type="title"/>
          </p:nvPr>
        </p:nvSpPr>
        <p:spPr/>
        <p:txBody>
          <a:bodyPr/>
          <a:lstStyle/>
          <a:p>
            <a:r>
              <a:rPr lang="fr-FR" dirty="0">
                <a:ea typeface="Calibri"/>
                <a:sym typeface="Calibri"/>
              </a:rPr>
              <a:t>Modifier un prêt – </a:t>
            </a:r>
            <a:r>
              <a:rPr lang="fr-FR" i="1" dirty="0" err="1">
                <a:ea typeface="Calibri"/>
                <a:sym typeface="Calibri"/>
              </a:rPr>
              <a:t>Claimed</a:t>
            </a:r>
            <a:r>
              <a:rPr lang="fr-FR" i="1" dirty="0">
                <a:ea typeface="Calibri"/>
                <a:sym typeface="Calibri"/>
              </a:rPr>
              <a:t> Return</a:t>
            </a:r>
            <a:endParaRPr lang="fr-FR" dirty="0"/>
          </a:p>
        </p:txBody>
      </p:sp>
      <p:sp>
        <p:nvSpPr>
          <p:cNvPr id="3" name="Espace réservé du contenu 2">
            <a:extLst>
              <a:ext uri="{FF2B5EF4-FFF2-40B4-BE49-F238E27FC236}">
                <a16:creationId xmlns:a16="http://schemas.microsoft.com/office/drawing/2014/main" id="{FF67EF65-D6EF-A180-FD09-9D79643FFCEF}"/>
              </a:ext>
            </a:extLst>
          </p:cNvPr>
          <p:cNvSpPr>
            <a:spLocks noGrp="1"/>
          </p:cNvSpPr>
          <p:nvPr>
            <p:ph idx="1"/>
          </p:nvPr>
        </p:nvSpPr>
        <p:spPr/>
        <p:txBody>
          <a:bodyPr>
            <a:normAutofit fontScale="92500" lnSpcReduction="10000"/>
          </a:bodyPr>
          <a:lstStyle/>
          <a:p>
            <a:r>
              <a:rPr lang="fr-FR" dirty="0">
                <a:solidFill>
                  <a:schemeClr val="dk1"/>
                </a:solidFill>
                <a:ea typeface="Calibri"/>
                <a:sym typeface="Calibri"/>
              </a:rPr>
              <a:t>Dans la fiche lecteur  &gt;  </a:t>
            </a:r>
            <a:r>
              <a:rPr lang="fr-FR" i="1" dirty="0">
                <a:solidFill>
                  <a:schemeClr val="dk1"/>
                </a:solidFill>
                <a:ea typeface="Calibri"/>
                <a:sym typeface="Calibri"/>
              </a:rPr>
              <a:t>Loans</a:t>
            </a:r>
            <a:r>
              <a:rPr lang="fr-FR" dirty="0">
                <a:solidFill>
                  <a:schemeClr val="dk1"/>
                </a:solidFill>
                <a:ea typeface="Calibri"/>
                <a:sym typeface="Calibri"/>
              </a:rPr>
              <a:t> &gt;         &gt;  </a:t>
            </a:r>
            <a:r>
              <a:rPr lang="fr-FR" i="1" dirty="0" err="1">
                <a:solidFill>
                  <a:schemeClr val="dk1"/>
                </a:solidFill>
                <a:ea typeface="Calibri"/>
                <a:sym typeface="Calibri"/>
              </a:rPr>
              <a:t>Claimed</a:t>
            </a:r>
            <a:r>
              <a:rPr lang="fr-FR" i="1" dirty="0">
                <a:solidFill>
                  <a:schemeClr val="dk1"/>
                </a:solidFill>
                <a:ea typeface="Calibri"/>
                <a:sym typeface="Calibri"/>
              </a:rPr>
              <a:t> return</a:t>
            </a:r>
          </a:p>
          <a:p>
            <a:endParaRPr lang="fr-FR" i="1" dirty="0">
              <a:solidFill>
                <a:schemeClr val="dk1"/>
              </a:solidFill>
              <a:ea typeface="Calibri"/>
              <a:sym typeface="Calibri"/>
            </a:endParaRPr>
          </a:p>
          <a:p>
            <a:endParaRPr lang="fr-FR" i="1" dirty="0">
              <a:solidFill>
                <a:schemeClr val="dk1"/>
              </a:solidFill>
              <a:ea typeface="Calibri"/>
              <a:sym typeface="Calibri"/>
            </a:endParaRPr>
          </a:p>
          <a:p>
            <a:endParaRPr lang="fr-FR" i="1" dirty="0">
              <a:solidFill>
                <a:schemeClr val="dk1"/>
              </a:solidFill>
              <a:ea typeface="Calibri"/>
              <a:sym typeface="Calibri"/>
            </a:endParaRPr>
          </a:p>
          <a:p>
            <a:endParaRPr lang="fr-FR" i="1" dirty="0">
              <a:solidFill>
                <a:schemeClr val="dk1"/>
              </a:solidFill>
              <a:ea typeface="Calibri"/>
              <a:sym typeface="Calibri"/>
            </a:endParaRPr>
          </a:p>
          <a:p>
            <a:endParaRPr lang="fr-FR" i="1" dirty="0">
              <a:solidFill>
                <a:schemeClr val="dk1"/>
              </a:solidFill>
              <a:ea typeface="Calibri"/>
              <a:sym typeface="Calibri"/>
            </a:endParaRPr>
          </a:p>
          <a:p>
            <a:endParaRPr lang="fr-FR" i="1" dirty="0">
              <a:solidFill>
                <a:schemeClr val="dk1"/>
              </a:solidFill>
              <a:ea typeface="Calibri"/>
              <a:sym typeface="Calibri"/>
            </a:endParaRPr>
          </a:p>
          <a:p>
            <a:endParaRPr lang="fr-FR" i="1" dirty="0">
              <a:solidFill>
                <a:schemeClr val="dk1"/>
              </a:solidFill>
              <a:ea typeface="Calibri"/>
              <a:sym typeface="Calibri"/>
            </a:endParaRPr>
          </a:p>
          <a:p>
            <a:endParaRPr lang="fr-FR" i="1" dirty="0">
              <a:solidFill>
                <a:schemeClr val="dk1"/>
              </a:solidFill>
              <a:ea typeface="Calibri"/>
              <a:sym typeface="Calibri"/>
            </a:endParaRPr>
          </a:p>
          <a:p>
            <a:endParaRPr lang="fr-FR" i="1" dirty="0">
              <a:solidFill>
                <a:schemeClr val="dk1"/>
              </a:solidFill>
              <a:ea typeface="Calibri"/>
              <a:sym typeface="Calibri"/>
            </a:endParaRPr>
          </a:p>
          <a:p>
            <a:pPr algn="just">
              <a:buSzPts val="1800"/>
            </a:pPr>
            <a:r>
              <a:rPr lang="fr-FR" dirty="0"/>
              <a:t>A utiliser quand le lecteur affirme avoir rendu le livre précédemment</a:t>
            </a:r>
          </a:p>
          <a:p>
            <a:pPr algn="just">
              <a:buSzPts val="1800"/>
            </a:pPr>
            <a:r>
              <a:rPr lang="fr-FR" dirty="0"/>
              <a:t>Doit être suivie d’une vérification en rayon immédiate</a:t>
            </a:r>
          </a:p>
          <a:p>
            <a:pPr algn="just">
              <a:buSzPts val="1800"/>
            </a:pPr>
            <a:r>
              <a:rPr lang="fr-FR" dirty="0"/>
              <a:t>Stoppe le calcul des amendes pour les extérieurs (mais celles déjà comptabilisées sont conservées)</a:t>
            </a:r>
          </a:p>
          <a:p>
            <a:pPr algn="just">
              <a:buSzPts val="1800"/>
            </a:pPr>
            <a:r>
              <a:rPr lang="fr-FR" dirty="0"/>
              <a:t>Si le document n’est pas retrouvé en rayon, le problème doit être gardé à l’œil, car après 30 jours l’ouvrage passera en </a:t>
            </a:r>
            <a:r>
              <a:rPr lang="fr-FR" i="1" dirty="0" err="1"/>
              <a:t>Lost</a:t>
            </a:r>
            <a:r>
              <a:rPr lang="fr-FR" dirty="0"/>
              <a:t> et les frais de remplacement seront ajoutés sur la fiche lecteur</a:t>
            </a:r>
          </a:p>
          <a:p>
            <a:endParaRPr lang="fr-FR" dirty="0"/>
          </a:p>
        </p:txBody>
      </p:sp>
      <p:sp>
        <p:nvSpPr>
          <p:cNvPr id="4" name="Espace réservé du numéro de diapositive 3">
            <a:extLst>
              <a:ext uri="{FF2B5EF4-FFF2-40B4-BE49-F238E27FC236}">
                <a16:creationId xmlns:a16="http://schemas.microsoft.com/office/drawing/2014/main" id="{51AEA19F-F887-0AC3-A4A8-BB71DB5C9A73}"/>
              </a:ext>
            </a:extLst>
          </p:cNvPr>
          <p:cNvSpPr>
            <a:spLocks noGrp="1"/>
          </p:cNvSpPr>
          <p:nvPr>
            <p:ph type="sldNum" sz="quarter" idx="12"/>
          </p:nvPr>
        </p:nvSpPr>
        <p:spPr/>
        <p:txBody>
          <a:bodyPr/>
          <a:lstStyle/>
          <a:p>
            <a:fld id="{19329706-12B3-8F4C-9CA9-063F8C6A2AC6}" type="slidenum">
              <a:rPr lang="fr-FR" smtClean="0"/>
              <a:t>88</a:t>
            </a:fld>
            <a:endParaRPr lang="fr-FR"/>
          </a:p>
        </p:txBody>
      </p:sp>
      <p:pic>
        <p:nvPicPr>
          <p:cNvPr id="5" name="Google Shape;1140;p183" descr="aaa.tiff">
            <a:extLst>
              <a:ext uri="{FF2B5EF4-FFF2-40B4-BE49-F238E27FC236}">
                <a16:creationId xmlns:a16="http://schemas.microsoft.com/office/drawing/2014/main" id="{FEA6FE92-8A2D-8B61-A4CD-8D394C7727BC}"/>
              </a:ext>
            </a:extLst>
          </p:cNvPr>
          <p:cNvPicPr preferRelativeResize="0"/>
          <p:nvPr/>
        </p:nvPicPr>
        <p:blipFill rotWithShape="1">
          <a:blip r:embed="rId2">
            <a:alphaModFix/>
          </a:blip>
          <a:srcRect/>
          <a:stretch/>
        </p:blipFill>
        <p:spPr>
          <a:xfrm>
            <a:off x="4424268" y="1231424"/>
            <a:ext cx="424955" cy="297469"/>
          </a:xfrm>
          <a:prstGeom prst="rect">
            <a:avLst/>
          </a:prstGeom>
          <a:noFill/>
          <a:ln>
            <a:noFill/>
          </a:ln>
        </p:spPr>
      </p:pic>
      <p:pic>
        <p:nvPicPr>
          <p:cNvPr id="6" name="Image 5" descr="Une image contenant texte, capture d’écran, affichage, logiciel&#10;&#10;Le contenu généré par l’IA peut être incorrect.">
            <a:extLst>
              <a:ext uri="{FF2B5EF4-FFF2-40B4-BE49-F238E27FC236}">
                <a16:creationId xmlns:a16="http://schemas.microsoft.com/office/drawing/2014/main" id="{EF6D5DC1-6BFF-916B-CC98-70D4B8A52CF0}"/>
              </a:ext>
            </a:extLst>
          </p:cNvPr>
          <p:cNvPicPr>
            <a:picLocks noChangeAspect="1"/>
          </p:cNvPicPr>
          <p:nvPr/>
        </p:nvPicPr>
        <p:blipFill>
          <a:blip r:embed="rId3"/>
          <a:stretch>
            <a:fillRect/>
          </a:stretch>
        </p:blipFill>
        <p:spPr>
          <a:xfrm>
            <a:off x="2124951" y="1691645"/>
            <a:ext cx="7722047" cy="2433528"/>
          </a:xfrm>
          <a:prstGeom prst="rect">
            <a:avLst/>
          </a:prstGeom>
          <a:ln w="12700">
            <a:solidFill>
              <a:schemeClr val="tx1"/>
            </a:solidFill>
          </a:ln>
        </p:spPr>
      </p:pic>
      <p:sp>
        <p:nvSpPr>
          <p:cNvPr id="7" name="Google Shape;1076;p178">
            <a:extLst>
              <a:ext uri="{FF2B5EF4-FFF2-40B4-BE49-F238E27FC236}">
                <a16:creationId xmlns:a16="http://schemas.microsoft.com/office/drawing/2014/main" id="{26EB8BA6-0655-EE6C-DC93-4A1ED564826B}"/>
              </a:ext>
            </a:extLst>
          </p:cNvPr>
          <p:cNvSpPr/>
          <p:nvPr/>
        </p:nvSpPr>
        <p:spPr>
          <a:xfrm>
            <a:off x="8623073" y="3366502"/>
            <a:ext cx="883921" cy="175625"/>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Tree>
    <p:extLst>
      <p:ext uri="{BB962C8B-B14F-4D97-AF65-F5344CB8AC3E}">
        <p14:creationId xmlns:p14="http://schemas.microsoft.com/office/powerpoint/2010/main" val="40938759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07BA19-AC56-992B-0446-3E004DB78BCE}"/>
              </a:ext>
            </a:extLst>
          </p:cNvPr>
          <p:cNvSpPr>
            <a:spLocks noGrp="1"/>
          </p:cNvSpPr>
          <p:nvPr>
            <p:ph type="title"/>
          </p:nvPr>
        </p:nvSpPr>
        <p:spPr/>
        <p:txBody>
          <a:bodyPr/>
          <a:lstStyle/>
          <a:p>
            <a:r>
              <a:rPr lang="fr-FR" dirty="0">
                <a:ea typeface="Calibri"/>
                <a:sym typeface="Calibri"/>
              </a:rPr>
              <a:t>Historique d’un document pour ce prêt – </a:t>
            </a:r>
            <a:r>
              <a:rPr lang="fr-FR" i="1" dirty="0">
                <a:ea typeface="Calibri"/>
                <a:sym typeface="Calibri"/>
              </a:rPr>
              <a:t>Loan </a:t>
            </a:r>
            <a:r>
              <a:rPr lang="fr-FR" i="1" dirty="0" err="1">
                <a:ea typeface="Calibri"/>
                <a:sym typeface="Calibri"/>
              </a:rPr>
              <a:t>history</a:t>
            </a:r>
            <a:endParaRPr lang="fr-FR" dirty="0"/>
          </a:p>
        </p:txBody>
      </p:sp>
      <p:sp>
        <p:nvSpPr>
          <p:cNvPr id="3" name="Espace réservé du contenu 2">
            <a:extLst>
              <a:ext uri="{FF2B5EF4-FFF2-40B4-BE49-F238E27FC236}">
                <a16:creationId xmlns:a16="http://schemas.microsoft.com/office/drawing/2014/main" id="{7D2155C6-CA41-793C-05D3-BF3B264FA540}"/>
              </a:ext>
            </a:extLst>
          </p:cNvPr>
          <p:cNvSpPr>
            <a:spLocks noGrp="1"/>
          </p:cNvSpPr>
          <p:nvPr>
            <p:ph idx="1"/>
          </p:nvPr>
        </p:nvSpPr>
        <p:spPr/>
        <p:txBody>
          <a:bodyPr/>
          <a:lstStyle/>
          <a:p>
            <a:r>
              <a:rPr lang="fr-FR" dirty="0">
                <a:solidFill>
                  <a:schemeClr val="dk1"/>
                </a:solidFill>
                <a:ea typeface="Calibri"/>
                <a:sym typeface="Calibri"/>
              </a:rPr>
              <a:t>Dans la fiche du lecteur &gt; </a:t>
            </a:r>
            <a:r>
              <a:rPr lang="fr-FR" i="1" dirty="0">
                <a:solidFill>
                  <a:schemeClr val="dk1"/>
                </a:solidFill>
                <a:ea typeface="Calibri"/>
                <a:sym typeface="Calibri"/>
              </a:rPr>
              <a:t>Loans / </a:t>
            </a:r>
            <a:r>
              <a:rPr lang="fr-FR" i="1" dirty="0" err="1">
                <a:solidFill>
                  <a:schemeClr val="dk1"/>
                </a:solidFill>
                <a:ea typeface="Calibri"/>
                <a:sym typeface="Calibri"/>
              </a:rPr>
              <a:t>returns</a:t>
            </a:r>
            <a:r>
              <a:rPr lang="fr-FR" dirty="0">
                <a:solidFill>
                  <a:schemeClr val="dk1"/>
                </a:solidFill>
                <a:ea typeface="Calibri"/>
                <a:sym typeface="Calibri"/>
              </a:rPr>
              <a:t> &gt;          &gt; </a:t>
            </a:r>
            <a:r>
              <a:rPr lang="fr-FR" i="1" dirty="0">
                <a:solidFill>
                  <a:schemeClr val="dk1"/>
                </a:solidFill>
                <a:ea typeface="Calibri"/>
                <a:sym typeface="Calibri"/>
              </a:rPr>
              <a:t>Loan </a:t>
            </a:r>
            <a:r>
              <a:rPr lang="fr-FR" i="1" dirty="0" err="1">
                <a:solidFill>
                  <a:schemeClr val="dk1"/>
                </a:solidFill>
                <a:ea typeface="Calibri"/>
                <a:sym typeface="Calibri"/>
              </a:rPr>
              <a:t>History</a:t>
            </a:r>
            <a:endParaRPr lang="fr-FR" i="1" dirty="0">
              <a:solidFill>
                <a:schemeClr val="dk1"/>
              </a:solidFill>
              <a:ea typeface="Calibri"/>
              <a:sym typeface="Calibri"/>
            </a:endParaRPr>
          </a:p>
          <a:p>
            <a:endParaRPr lang="fr-FR" dirty="0"/>
          </a:p>
        </p:txBody>
      </p:sp>
      <p:sp>
        <p:nvSpPr>
          <p:cNvPr id="4" name="Espace réservé du numéro de diapositive 3">
            <a:extLst>
              <a:ext uri="{FF2B5EF4-FFF2-40B4-BE49-F238E27FC236}">
                <a16:creationId xmlns:a16="http://schemas.microsoft.com/office/drawing/2014/main" id="{08A1F988-8CF8-4B08-ED46-79065D717BFD}"/>
              </a:ext>
            </a:extLst>
          </p:cNvPr>
          <p:cNvSpPr>
            <a:spLocks noGrp="1"/>
          </p:cNvSpPr>
          <p:nvPr>
            <p:ph type="sldNum" sz="quarter" idx="12"/>
          </p:nvPr>
        </p:nvSpPr>
        <p:spPr/>
        <p:txBody>
          <a:bodyPr/>
          <a:lstStyle/>
          <a:p>
            <a:fld id="{19329706-12B3-8F4C-9CA9-063F8C6A2AC6}" type="slidenum">
              <a:rPr lang="fr-FR" smtClean="0"/>
              <a:t>89</a:t>
            </a:fld>
            <a:endParaRPr lang="fr-FR"/>
          </a:p>
        </p:txBody>
      </p:sp>
      <p:pic>
        <p:nvPicPr>
          <p:cNvPr id="5" name="Google Shape;1146;p184" descr="aaa.tiff">
            <a:extLst>
              <a:ext uri="{FF2B5EF4-FFF2-40B4-BE49-F238E27FC236}">
                <a16:creationId xmlns:a16="http://schemas.microsoft.com/office/drawing/2014/main" id="{DDEB1199-2688-99E3-D89C-274F90BDE130}"/>
              </a:ext>
            </a:extLst>
          </p:cNvPr>
          <p:cNvPicPr preferRelativeResize="0"/>
          <p:nvPr/>
        </p:nvPicPr>
        <p:blipFill rotWithShape="1">
          <a:blip r:embed="rId2">
            <a:alphaModFix/>
          </a:blip>
          <a:srcRect/>
          <a:stretch/>
        </p:blipFill>
        <p:spPr>
          <a:xfrm>
            <a:off x="5622187" y="1212374"/>
            <a:ext cx="454763" cy="341936"/>
          </a:xfrm>
          <a:prstGeom prst="rect">
            <a:avLst/>
          </a:prstGeom>
          <a:noFill/>
          <a:ln>
            <a:noFill/>
          </a:ln>
        </p:spPr>
      </p:pic>
      <p:pic>
        <p:nvPicPr>
          <p:cNvPr id="6" name="Image 5" descr="Une image contenant texte, capture d’écran, affichage, logiciel&#10;&#10;Le contenu généré par l’IA peut être incorrect.">
            <a:extLst>
              <a:ext uri="{FF2B5EF4-FFF2-40B4-BE49-F238E27FC236}">
                <a16:creationId xmlns:a16="http://schemas.microsoft.com/office/drawing/2014/main" id="{E82FF9F5-4658-0B58-D37E-7BEEF8244D40}"/>
              </a:ext>
            </a:extLst>
          </p:cNvPr>
          <p:cNvPicPr>
            <a:picLocks noChangeAspect="1"/>
          </p:cNvPicPr>
          <p:nvPr/>
        </p:nvPicPr>
        <p:blipFill>
          <a:blip r:embed="rId3"/>
          <a:stretch>
            <a:fillRect/>
          </a:stretch>
        </p:blipFill>
        <p:spPr>
          <a:xfrm>
            <a:off x="842135" y="1649561"/>
            <a:ext cx="7225091" cy="2275672"/>
          </a:xfrm>
          <a:prstGeom prst="rect">
            <a:avLst/>
          </a:prstGeom>
          <a:ln w="12700">
            <a:solidFill>
              <a:schemeClr val="tx1"/>
            </a:solidFill>
          </a:ln>
        </p:spPr>
      </p:pic>
      <p:sp>
        <p:nvSpPr>
          <p:cNvPr id="7" name="Google Shape;1154;p184">
            <a:extLst>
              <a:ext uri="{FF2B5EF4-FFF2-40B4-BE49-F238E27FC236}">
                <a16:creationId xmlns:a16="http://schemas.microsoft.com/office/drawing/2014/main" id="{DD840B68-D515-9DD5-C17C-7FEF2B4F8E6C}"/>
              </a:ext>
            </a:extLst>
          </p:cNvPr>
          <p:cNvSpPr/>
          <p:nvPr/>
        </p:nvSpPr>
        <p:spPr>
          <a:xfrm>
            <a:off x="6916072" y="2459058"/>
            <a:ext cx="777239" cy="258792"/>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pic>
        <p:nvPicPr>
          <p:cNvPr id="11" name="Image 10" descr="Une image contenant capture d’écran, texte, logiciel&#10;&#10;Le contenu généré par l’IA peut être incorrect.">
            <a:extLst>
              <a:ext uri="{FF2B5EF4-FFF2-40B4-BE49-F238E27FC236}">
                <a16:creationId xmlns:a16="http://schemas.microsoft.com/office/drawing/2014/main" id="{9CCF7DCF-344D-FAE7-1D2E-8B6CCF5CC02B}"/>
              </a:ext>
            </a:extLst>
          </p:cNvPr>
          <p:cNvPicPr>
            <a:picLocks noChangeAspect="1"/>
          </p:cNvPicPr>
          <p:nvPr/>
        </p:nvPicPr>
        <p:blipFill>
          <a:blip r:embed="rId4"/>
          <a:stretch>
            <a:fillRect/>
          </a:stretch>
        </p:blipFill>
        <p:spPr>
          <a:xfrm>
            <a:off x="4605338" y="4118363"/>
            <a:ext cx="6015037" cy="2483094"/>
          </a:xfrm>
          <a:prstGeom prst="rect">
            <a:avLst/>
          </a:prstGeom>
        </p:spPr>
      </p:pic>
      <p:sp>
        <p:nvSpPr>
          <p:cNvPr id="16" name="Flèche : angle droit 15">
            <a:extLst>
              <a:ext uri="{FF2B5EF4-FFF2-40B4-BE49-F238E27FC236}">
                <a16:creationId xmlns:a16="http://schemas.microsoft.com/office/drawing/2014/main" id="{DAFCD20D-D0C3-8F60-2AB6-A018A5C335C3}"/>
              </a:ext>
            </a:extLst>
          </p:cNvPr>
          <p:cNvSpPr/>
          <p:nvPr/>
        </p:nvSpPr>
        <p:spPr>
          <a:xfrm rot="5400000">
            <a:off x="3195483" y="4119717"/>
            <a:ext cx="1022553" cy="865239"/>
          </a:xfrm>
          <a:prstGeom prst="bentUpArrow">
            <a:avLst/>
          </a:prstGeom>
          <a:solidFill>
            <a:srgbClr val="5FA4B0"/>
          </a:solidFill>
          <a:ln>
            <a:solidFill>
              <a:srgbClr val="0070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Google Shape;1148;p184">
            <a:extLst>
              <a:ext uri="{FF2B5EF4-FFF2-40B4-BE49-F238E27FC236}">
                <a16:creationId xmlns:a16="http://schemas.microsoft.com/office/drawing/2014/main" id="{9148E9C1-85AC-581C-5039-FE49F0CB88DE}"/>
              </a:ext>
            </a:extLst>
          </p:cNvPr>
          <p:cNvSpPr txBox="1"/>
          <p:nvPr/>
        </p:nvSpPr>
        <p:spPr>
          <a:xfrm>
            <a:off x="609600" y="5271767"/>
            <a:ext cx="3577917" cy="646331"/>
          </a:xfrm>
          <a:prstGeom prst="rect">
            <a:avLst/>
          </a:prstGeom>
          <a:noFill/>
          <a:ln>
            <a:noFill/>
          </a:ln>
        </p:spPr>
        <p:txBody>
          <a:bodyPr spcFirstLastPara="1" wrap="square" lIns="91425" tIns="45700" rIns="91425" bIns="45700" anchor="t" anchorCtr="0">
            <a:spAutoFit/>
          </a:bodyPr>
          <a:lstStyle/>
          <a:p>
            <a:r>
              <a:rPr lang="fr-FR" dirty="0">
                <a:solidFill>
                  <a:srgbClr val="000000"/>
                </a:solidFill>
                <a:latin typeface="Calibri"/>
                <a:ea typeface="Calibri"/>
                <a:cs typeface="Calibri"/>
                <a:sym typeface="Calibri"/>
              </a:rPr>
              <a:t>Historique du prêt de ce document à ce lecteur à une date donnée</a:t>
            </a:r>
            <a:endParaRPr dirty="0"/>
          </a:p>
        </p:txBody>
      </p:sp>
    </p:spTree>
    <p:extLst>
      <p:ext uri="{BB962C8B-B14F-4D97-AF65-F5344CB8AC3E}">
        <p14:creationId xmlns:p14="http://schemas.microsoft.com/office/powerpoint/2010/main" val="4271163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3F93B-2A7E-D23F-105D-25DC8FDFF07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EA23991-D445-B093-E923-A48847781E7A}"/>
              </a:ext>
            </a:extLst>
          </p:cNvPr>
          <p:cNvSpPr>
            <a:spLocks noGrp="1"/>
          </p:cNvSpPr>
          <p:nvPr>
            <p:ph type="title"/>
          </p:nvPr>
        </p:nvSpPr>
        <p:spPr/>
        <p:txBody>
          <a:bodyPr/>
          <a:lstStyle/>
          <a:p>
            <a:r>
              <a:rPr lang="fr-FR" sz="3600" i="1">
                <a:solidFill>
                  <a:srgbClr val="00707F"/>
                </a:solidFill>
                <a:latin typeface="Calibri"/>
                <a:ea typeface="Calibri"/>
                <a:cs typeface="Calibri"/>
                <a:sym typeface="Calibri"/>
              </a:rPr>
              <a:t>User </a:t>
            </a:r>
            <a:r>
              <a:rPr lang="fr-FR" sz="3600" i="1" err="1">
                <a:solidFill>
                  <a:srgbClr val="00707F"/>
                </a:solidFill>
                <a:latin typeface="Calibri"/>
                <a:ea typeface="Calibri"/>
                <a:cs typeface="Calibri"/>
                <a:sym typeface="Calibri"/>
              </a:rPr>
              <a:t>details</a:t>
            </a:r>
            <a:endParaRPr lang="fr-FR"/>
          </a:p>
        </p:txBody>
      </p:sp>
      <p:sp>
        <p:nvSpPr>
          <p:cNvPr id="3" name="Espace réservé du contenu 2">
            <a:extLst>
              <a:ext uri="{FF2B5EF4-FFF2-40B4-BE49-F238E27FC236}">
                <a16:creationId xmlns:a16="http://schemas.microsoft.com/office/drawing/2014/main" id="{B709BBF5-495C-6173-D9AA-9B6C3622827A}"/>
              </a:ext>
            </a:extLst>
          </p:cNvPr>
          <p:cNvSpPr>
            <a:spLocks noGrp="1"/>
          </p:cNvSpPr>
          <p:nvPr>
            <p:ph idx="1"/>
          </p:nvPr>
        </p:nvSpPr>
        <p:spPr/>
        <p:txBody>
          <a:bodyPr>
            <a:normAutofit fontScale="85000" lnSpcReduction="20000"/>
          </a:bodyPr>
          <a:lstStyle/>
          <a:p>
            <a:pPr marL="285750" indent="-285750">
              <a:buClr>
                <a:srgbClr val="00707F"/>
              </a:buClr>
              <a:buSzPts val="1800"/>
              <a:buFont typeface="Noto Sans Symbols"/>
              <a:buChar char="⮚"/>
            </a:pPr>
            <a:r>
              <a:rPr lang="fr-FR" i="1" dirty="0">
                <a:solidFill>
                  <a:schemeClr val="dk1"/>
                </a:solidFill>
                <a:latin typeface="Calibri"/>
                <a:ea typeface="Calibri"/>
                <a:cs typeface="Calibri"/>
                <a:sym typeface="Calibri"/>
              </a:rPr>
              <a:t>User Details </a:t>
            </a:r>
            <a:r>
              <a:rPr lang="fr-FR" dirty="0">
                <a:solidFill>
                  <a:schemeClr val="dk1"/>
                </a:solidFill>
                <a:latin typeface="Calibri"/>
                <a:ea typeface="Calibri"/>
                <a:cs typeface="Calibri"/>
                <a:sym typeface="Calibri"/>
              </a:rPr>
              <a:t>: accès à sa propre fiche lecteur</a:t>
            </a:r>
          </a:p>
          <a:p>
            <a:pPr marL="0" indent="0">
              <a:buClr>
                <a:srgbClr val="00707F"/>
              </a:buClr>
              <a:buSzPts val="1800"/>
              <a:buNone/>
            </a:pPr>
            <a:endParaRPr lang="fr-FR" sz="1600" dirty="0">
              <a:solidFill>
                <a:srgbClr val="000000"/>
              </a:solidFill>
              <a:latin typeface="Arial"/>
              <a:ea typeface="Arial"/>
              <a:cs typeface="Arial"/>
              <a:sym typeface="Arial"/>
            </a:endParaRPr>
          </a:p>
          <a:p>
            <a:pPr marL="285750" indent="-285750">
              <a:buClr>
                <a:srgbClr val="00707F"/>
              </a:buClr>
              <a:buSzPts val="1800"/>
              <a:buFont typeface="Noto Sans Symbols"/>
              <a:buChar char="⮚"/>
            </a:pPr>
            <a:r>
              <a:rPr lang="fr-FR" dirty="0">
                <a:solidFill>
                  <a:schemeClr val="dk1"/>
                </a:solidFill>
                <a:latin typeface="Calibri"/>
                <a:ea typeface="Calibri"/>
                <a:cs typeface="Calibri"/>
                <a:sym typeface="Calibri"/>
              </a:rPr>
              <a:t>Préférer l’anglais comme langue de l’interface</a:t>
            </a:r>
          </a:p>
          <a:p>
            <a:pPr marL="0" indent="0">
              <a:buClr>
                <a:srgbClr val="00707F"/>
              </a:buClr>
              <a:buSzPts val="1800"/>
              <a:buNone/>
            </a:pPr>
            <a:endParaRPr lang="fr-FR" dirty="0">
              <a:solidFill>
                <a:schemeClr val="dk1"/>
              </a:solidFill>
              <a:latin typeface="Calibri"/>
              <a:ea typeface="Calibri"/>
              <a:cs typeface="Calibri"/>
              <a:sym typeface="Calibri"/>
            </a:endParaRPr>
          </a:p>
          <a:p>
            <a:pPr marL="285750" indent="-285750">
              <a:buClr>
                <a:srgbClr val="00707F"/>
              </a:buClr>
              <a:buSzPts val="1800"/>
              <a:buFont typeface="Noto Sans Symbols"/>
              <a:buChar char="⮚"/>
            </a:pPr>
            <a:r>
              <a:rPr lang="fr-FR" i="1" dirty="0" err="1">
                <a:solidFill>
                  <a:schemeClr val="dk1"/>
                </a:solidFill>
                <a:latin typeface="Calibri"/>
                <a:ea typeface="Calibri"/>
                <a:cs typeface="Calibri"/>
                <a:sym typeface="Calibri"/>
              </a:rPr>
              <a:t>Feature</a:t>
            </a:r>
            <a:r>
              <a:rPr lang="fr-FR" i="1" dirty="0">
                <a:solidFill>
                  <a:schemeClr val="dk1"/>
                </a:solidFill>
                <a:latin typeface="Calibri"/>
                <a:ea typeface="Calibri"/>
                <a:cs typeface="Calibri"/>
                <a:sym typeface="Calibri"/>
              </a:rPr>
              <a:t> </a:t>
            </a:r>
            <a:r>
              <a:rPr lang="fr-FR" i="1" dirty="0" err="1">
                <a:solidFill>
                  <a:schemeClr val="dk1"/>
                </a:solidFill>
                <a:latin typeface="Calibri"/>
                <a:ea typeface="Calibri"/>
                <a:cs typeface="Calibri"/>
                <a:sym typeface="Calibri"/>
              </a:rPr>
              <a:t>Rollout</a:t>
            </a:r>
            <a:r>
              <a:rPr lang="fr-FR" i="1" dirty="0">
                <a:solidFill>
                  <a:schemeClr val="dk1"/>
                </a:solidFill>
                <a:latin typeface="Calibri"/>
                <a:ea typeface="Calibri"/>
                <a:cs typeface="Calibri"/>
                <a:sym typeface="Calibri"/>
              </a:rPr>
              <a:t> Configuration </a:t>
            </a:r>
            <a:r>
              <a:rPr lang="fr-FR" dirty="0">
                <a:solidFill>
                  <a:schemeClr val="dk1"/>
                </a:solidFill>
                <a:latin typeface="Calibri"/>
                <a:ea typeface="Calibri"/>
                <a:cs typeface="Calibri"/>
                <a:sym typeface="Calibri"/>
              </a:rPr>
              <a:t>: </a:t>
            </a:r>
            <a:r>
              <a:rPr lang="fr-FR" dirty="0">
                <a:solidFill>
                  <a:schemeClr val="dk1"/>
                </a:solidFill>
                <a:latin typeface="Calibri" panose="020F0502020204030204" pitchFamily="34" charset="0"/>
                <a:ea typeface="Calibri"/>
                <a:cs typeface="Calibri"/>
                <a:sym typeface="Calibri"/>
              </a:rPr>
              <a:t>p</a:t>
            </a:r>
            <a:r>
              <a:rPr lang="fr-FR" dirty="0">
                <a:latin typeface="Calibri" panose="020F0502020204030204" pitchFamily="34" charset="0"/>
                <a:ea typeface="Calibri" panose="020F0502020204030204" pitchFamily="34" charset="0"/>
              </a:rPr>
              <a:t>ermet de choisir d’utiliser une nouvelle fonctionnalité avant son déploiement définitif</a:t>
            </a:r>
          </a:p>
          <a:p>
            <a:pPr marL="0" indent="0">
              <a:buClr>
                <a:srgbClr val="00707F"/>
              </a:buClr>
              <a:buSzPts val="1800"/>
              <a:buNone/>
            </a:pPr>
            <a:endParaRPr lang="fr-FR" dirty="0">
              <a:solidFill>
                <a:schemeClr val="dk1"/>
              </a:solidFill>
              <a:latin typeface="Calibri"/>
              <a:ea typeface="Calibri"/>
              <a:cs typeface="Calibri"/>
              <a:sym typeface="Calibri"/>
            </a:endParaRPr>
          </a:p>
          <a:p>
            <a:pPr marL="285750" indent="-285750">
              <a:buClr>
                <a:srgbClr val="00707F"/>
              </a:buClr>
              <a:buSzPts val="1800"/>
              <a:buFont typeface="Noto Sans Symbols"/>
              <a:buChar char="⮚"/>
            </a:pPr>
            <a:r>
              <a:rPr lang="fr-FR" i="1" dirty="0">
                <a:solidFill>
                  <a:schemeClr val="dk1"/>
                </a:solidFill>
                <a:latin typeface="Calibri"/>
                <a:ea typeface="Calibri"/>
                <a:cs typeface="Calibri"/>
                <a:sym typeface="Calibri"/>
              </a:rPr>
              <a:t>UI </a:t>
            </a:r>
            <a:r>
              <a:rPr lang="fr-FR" i="1" dirty="0" err="1">
                <a:solidFill>
                  <a:schemeClr val="dk1"/>
                </a:solidFill>
                <a:latin typeface="Calibri"/>
                <a:ea typeface="Calibri"/>
                <a:cs typeface="Calibri"/>
                <a:sym typeface="Calibri"/>
              </a:rPr>
              <a:t>preferences</a:t>
            </a:r>
            <a:r>
              <a:rPr lang="fr-FR" dirty="0">
                <a:solidFill>
                  <a:schemeClr val="dk1"/>
                </a:solidFill>
                <a:latin typeface="Calibri"/>
                <a:ea typeface="Calibri"/>
                <a:cs typeface="Calibri"/>
                <a:sym typeface="Calibri"/>
              </a:rPr>
              <a:t> : permet de modifier la taille de la police ou la couleur de l’interface</a:t>
            </a:r>
          </a:p>
          <a:p>
            <a:pPr marL="285750" indent="-285750">
              <a:buClr>
                <a:srgbClr val="00707F"/>
              </a:buClr>
              <a:buSzPts val="1800"/>
              <a:buFont typeface="Noto Sans Symbols"/>
              <a:buChar char="⮚"/>
            </a:pPr>
            <a:endParaRPr lang="fr-FR" dirty="0">
              <a:solidFill>
                <a:schemeClr val="dk1"/>
              </a:solidFill>
              <a:latin typeface="Calibri"/>
              <a:ea typeface="Calibri"/>
              <a:cs typeface="Calibri"/>
              <a:sym typeface="Calibri"/>
            </a:endParaRPr>
          </a:p>
          <a:p>
            <a:pPr marL="285750" indent="-285750">
              <a:buClr>
                <a:srgbClr val="00707F"/>
              </a:buClr>
              <a:buSzPts val="1800"/>
              <a:buFont typeface="Noto Sans Symbols"/>
              <a:buChar char="⮚"/>
            </a:pPr>
            <a:r>
              <a:rPr lang="fr-FR" i="1" dirty="0">
                <a:solidFill>
                  <a:schemeClr val="dk1"/>
                </a:solidFill>
                <a:ea typeface="Calibri"/>
                <a:sym typeface="Calibri"/>
              </a:rPr>
              <a:t>Show </a:t>
            </a:r>
            <a:r>
              <a:rPr lang="fr-FR" i="1" dirty="0" err="1">
                <a:solidFill>
                  <a:schemeClr val="dk1"/>
                </a:solidFill>
                <a:ea typeface="Calibri"/>
                <a:sym typeface="Calibri"/>
              </a:rPr>
              <a:t>what’s</a:t>
            </a:r>
            <a:r>
              <a:rPr lang="fr-FR" i="1" dirty="0">
                <a:solidFill>
                  <a:schemeClr val="dk1"/>
                </a:solidFill>
                <a:ea typeface="Calibri"/>
                <a:sym typeface="Calibri"/>
              </a:rPr>
              <a:t> new </a:t>
            </a:r>
            <a:r>
              <a:rPr lang="fr-FR" dirty="0">
                <a:solidFill>
                  <a:schemeClr val="dk1"/>
                </a:solidFill>
                <a:ea typeface="Calibri"/>
                <a:sym typeface="Calibri"/>
              </a:rPr>
              <a:t>: affiche les news sur les nouvelles fonctionnalités sur la page d’accueil ou dans les contextes pertinents. Option activée par défaut</a:t>
            </a:r>
            <a:endParaRPr lang="fr-FR" dirty="0">
              <a:solidFill>
                <a:schemeClr val="dk1"/>
              </a:solidFill>
              <a:latin typeface="Calibri"/>
              <a:ea typeface="Calibri"/>
              <a:cs typeface="Calibri"/>
              <a:sym typeface="Calibri"/>
            </a:endParaRPr>
          </a:p>
          <a:p>
            <a:pPr marL="0" indent="0">
              <a:buClr>
                <a:srgbClr val="00707F"/>
              </a:buClr>
              <a:buSzPts val="1800"/>
              <a:buNone/>
            </a:pPr>
            <a:endParaRPr lang="fr-FR" dirty="0">
              <a:solidFill>
                <a:srgbClr val="000000"/>
              </a:solidFill>
              <a:latin typeface="Arial"/>
              <a:ea typeface="Arial"/>
              <a:cs typeface="Arial"/>
              <a:sym typeface="Arial"/>
            </a:endParaRPr>
          </a:p>
          <a:p>
            <a:pPr marL="285750" indent="-285750">
              <a:buSzPts val="1800"/>
              <a:buFont typeface="Noto Sans Symbols"/>
              <a:buChar char="⮚"/>
            </a:pPr>
            <a:r>
              <a:rPr lang="fr-FR" i="1" dirty="0" err="1">
                <a:solidFill>
                  <a:schemeClr val="dk1"/>
                </a:solidFill>
                <a:latin typeface="Calibri"/>
                <a:ea typeface="Calibri"/>
                <a:cs typeface="Calibri"/>
                <a:sym typeface="Calibri"/>
              </a:rPr>
              <a:t>Shorcuts</a:t>
            </a:r>
            <a:r>
              <a:rPr lang="fr-FR" i="1" dirty="0">
                <a:solidFill>
                  <a:schemeClr val="dk1"/>
                </a:solidFill>
                <a:latin typeface="Calibri"/>
                <a:ea typeface="Calibri"/>
                <a:cs typeface="Calibri"/>
                <a:sym typeface="Calibri"/>
              </a:rPr>
              <a:t> </a:t>
            </a:r>
            <a:r>
              <a:rPr lang="fr-FR" i="1" dirty="0" err="1">
                <a:solidFill>
                  <a:schemeClr val="dk1"/>
                </a:solidFill>
                <a:latin typeface="Calibri"/>
                <a:ea typeface="Calibri"/>
                <a:cs typeface="Calibri"/>
                <a:sym typeface="Calibri"/>
              </a:rPr>
              <a:t>customization</a:t>
            </a:r>
            <a:r>
              <a:rPr lang="fr-FR" i="1" dirty="0">
                <a:solidFill>
                  <a:schemeClr val="dk1"/>
                </a:solidFill>
                <a:latin typeface="Calibri"/>
                <a:ea typeface="Calibri"/>
                <a:cs typeface="Calibri"/>
                <a:sym typeface="Calibri"/>
              </a:rPr>
              <a:t> </a:t>
            </a:r>
            <a:r>
              <a:rPr lang="fr-FR" dirty="0">
                <a:solidFill>
                  <a:schemeClr val="dk1"/>
                </a:solidFill>
                <a:latin typeface="Calibri"/>
                <a:ea typeface="Calibri"/>
                <a:cs typeface="Calibri"/>
                <a:sym typeface="Calibri"/>
              </a:rPr>
              <a:t>: pour visualiser et activer/désactiver les raccourcis clavier</a:t>
            </a:r>
          </a:p>
          <a:p>
            <a:pPr marL="285750" indent="-285750">
              <a:buSzPts val="1800"/>
              <a:buFont typeface="Noto Sans Symbols"/>
              <a:buChar char="⮚"/>
            </a:pPr>
            <a:endParaRPr lang="fr-FR" dirty="0">
              <a:solidFill>
                <a:schemeClr val="dk1"/>
              </a:solidFill>
              <a:latin typeface="Calibri"/>
              <a:ea typeface="Calibri"/>
              <a:cs typeface="Calibri"/>
              <a:sym typeface="Calibri"/>
            </a:endParaRPr>
          </a:p>
          <a:p>
            <a:pPr marL="285750" indent="-285750">
              <a:buSzPts val="1800"/>
              <a:buFont typeface="Noto Sans Symbols"/>
              <a:buChar char="⮚"/>
            </a:pPr>
            <a:r>
              <a:rPr lang="fr-FR" i="1" dirty="0" err="1">
                <a:solidFill>
                  <a:schemeClr val="dk1"/>
                </a:solidFill>
                <a:ea typeface="Calibri"/>
                <a:sym typeface="Calibri"/>
              </a:rPr>
              <a:t>Sign</a:t>
            </a:r>
            <a:r>
              <a:rPr lang="fr-FR" i="1" dirty="0">
                <a:solidFill>
                  <a:schemeClr val="dk1"/>
                </a:solidFill>
                <a:ea typeface="Calibri"/>
                <a:sym typeface="Calibri"/>
              </a:rPr>
              <a:t> out </a:t>
            </a:r>
            <a:r>
              <a:rPr lang="fr-FR" dirty="0">
                <a:solidFill>
                  <a:schemeClr val="dk1"/>
                </a:solidFill>
                <a:ea typeface="Calibri"/>
                <a:sym typeface="Calibri"/>
              </a:rPr>
              <a:t>: pour se déconnecter (indispensable à la fin de chaque plage d'accueil)</a:t>
            </a:r>
            <a:endParaRPr lang="fr-FR" sz="1600" dirty="0">
              <a:solidFill>
                <a:srgbClr val="000000"/>
              </a:solidFill>
              <a:latin typeface="Arial"/>
              <a:ea typeface="Arial"/>
              <a:cs typeface="Arial"/>
              <a:sym typeface="Arial"/>
            </a:endParaRPr>
          </a:p>
        </p:txBody>
      </p:sp>
      <p:sp>
        <p:nvSpPr>
          <p:cNvPr id="4" name="Espace réservé du numéro de diapositive 3">
            <a:extLst>
              <a:ext uri="{FF2B5EF4-FFF2-40B4-BE49-F238E27FC236}">
                <a16:creationId xmlns:a16="http://schemas.microsoft.com/office/drawing/2014/main" id="{B1B0DA54-C815-D746-D451-969054FF806F}"/>
              </a:ext>
            </a:extLst>
          </p:cNvPr>
          <p:cNvSpPr>
            <a:spLocks noGrp="1"/>
          </p:cNvSpPr>
          <p:nvPr>
            <p:ph type="sldNum" sz="quarter" idx="12"/>
          </p:nvPr>
        </p:nvSpPr>
        <p:spPr/>
        <p:txBody>
          <a:bodyPr/>
          <a:lstStyle/>
          <a:p>
            <a:fld id="{19329706-12B3-8F4C-9CA9-063F8C6A2AC6}" type="slidenum">
              <a:rPr lang="fr-FR" smtClean="0"/>
              <a:t>9</a:t>
            </a:fld>
            <a:endParaRPr lang="fr-FR"/>
          </a:p>
        </p:txBody>
      </p:sp>
      <p:pic>
        <p:nvPicPr>
          <p:cNvPr id="14" name="Image 13" descr="Une image contenant texte, capture d’écran, logiciel, Icône d’ordinateur&#10;&#10;Le contenu généré par l’IA peut être incorrect.">
            <a:extLst>
              <a:ext uri="{FF2B5EF4-FFF2-40B4-BE49-F238E27FC236}">
                <a16:creationId xmlns:a16="http://schemas.microsoft.com/office/drawing/2014/main" id="{277E2A5B-84E6-9B32-3CC1-086F6464941D}"/>
              </a:ext>
            </a:extLst>
          </p:cNvPr>
          <p:cNvPicPr>
            <a:picLocks noChangeAspect="1"/>
          </p:cNvPicPr>
          <p:nvPr/>
        </p:nvPicPr>
        <p:blipFill>
          <a:blip r:embed="rId2"/>
          <a:stretch>
            <a:fillRect/>
          </a:stretch>
        </p:blipFill>
        <p:spPr>
          <a:xfrm>
            <a:off x="7372586" y="136518"/>
            <a:ext cx="3316750" cy="6451759"/>
          </a:xfrm>
          <a:prstGeom prst="rect">
            <a:avLst/>
          </a:prstGeom>
          <a:ln w="9525">
            <a:solidFill>
              <a:schemeClr val="tx1"/>
            </a:solidFill>
          </a:ln>
        </p:spPr>
      </p:pic>
      <p:sp>
        <p:nvSpPr>
          <p:cNvPr id="6" name="Rectangle : coins arrondis 5">
            <a:extLst>
              <a:ext uri="{FF2B5EF4-FFF2-40B4-BE49-F238E27FC236}">
                <a16:creationId xmlns:a16="http://schemas.microsoft.com/office/drawing/2014/main" id="{C50E0DA5-1B50-A13A-0650-57B1371CACF1}"/>
              </a:ext>
            </a:extLst>
          </p:cNvPr>
          <p:cNvSpPr/>
          <p:nvPr/>
        </p:nvSpPr>
        <p:spPr>
          <a:xfrm>
            <a:off x="8194167" y="100199"/>
            <a:ext cx="374904" cy="339048"/>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655682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7BD772-D605-34D2-4E06-8CE4A4DF6F58}"/>
              </a:ext>
            </a:extLst>
          </p:cNvPr>
          <p:cNvSpPr>
            <a:spLocks noGrp="1"/>
          </p:cNvSpPr>
          <p:nvPr>
            <p:ph type="title"/>
          </p:nvPr>
        </p:nvSpPr>
        <p:spPr/>
        <p:txBody>
          <a:bodyPr/>
          <a:lstStyle/>
          <a:p>
            <a:r>
              <a:rPr lang="fr-FR" dirty="0">
                <a:ea typeface="Calibri"/>
                <a:sym typeface="Calibri"/>
              </a:rPr>
              <a:t>Faire un prêt en </a:t>
            </a:r>
            <a:r>
              <a:rPr lang="fr-FR" i="1" dirty="0">
                <a:ea typeface="Calibri"/>
                <a:sym typeface="Calibri"/>
              </a:rPr>
              <a:t>Quick </a:t>
            </a:r>
            <a:r>
              <a:rPr lang="fr-FR" i="1" dirty="0" err="1">
                <a:ea typeface="Calibri"/>
                <a:sym typeface="Calibri"/>
              </a:rPr>
              <a:t>cataloguing</a:t>
            </a:r>
            <a:r>
              <a:rPr lang="fr-FR" i="1" dirty="0">
                <a:ea typeface="Calibri"/>
                <a:sym typeface="Calibri"/>
              </a:rPr>
              <a:t> </a:t>
            </a:r>
            <a:r>
              <a:rPr lang="fr-FR" dirty="0">
                <a:ea typeface="Calibri"/>
                <a:sym typeface="Calibri"/>
              </a:rPr>
              <a:t>(1)</a:t>
            </a:r>
            <a:endParaRPr lang="fr-FR" dirty="0"/>
          </a:p>
        </p:txBody>
      </p:sp>
      <p:sp>
        <p:nvSpPr>
          <p:cNvPr id="3" name="Espace réservé du contenu 2">
            <a:extLst>
              <a:ext uri="{FF2B5EF4-FFF2-40B4-BE49-F238E27FC236}">
                <a16:creationId xmlns:a16="http://schemas.microsoft.com/office/drawing/2014/main" id="{4A0E0845-D461-D728-E690-1D45FA51F311}"/>
              </a:ext>
            </a:extLst>
          </p:cNvPr>
          <p:cNvSpPr>
            <a:spLocks noGrp="1"/>
          </p:cNvSpPr>
          <p:nvPr>
            <p:ph idx="1"/>
          </p:nvPr>
        </p:nvSpPr>
        <p:spPr>
          <a:xfrm>
            <a:off x="609600" y="1174273"/>
            <a:ext cx="10972800" cy="5370711"/>
          </a:xfrm>
        </p:spPr>
        <p:txBody>
          <a:bodyPr>
            <a:normAutofit lnSpcReduction="10000"/>
          </a:bodyPr>
          <a:lstStyle/>
          <a:p>
            <a:r>
              <a:rPr lang="fr-FR" dirty="0"/>
              <a:t>Le cas de figure se présente par exemple lorsqu’un lecteur veut emprunter un document </a:t>
            </a:r>
            <a:r>
              <a:rPr lang="fr-FR"/>
              <a:t>qui n’est </a:t>
            </a:r>
            <a:r>
              <a:rPr lang="fr-FR" dirty="0"/>
              <a:t>pas encore catalogué.</a:t>
            </a:r>
          </a:p>
          <a:p>
            <a:r>
              <a:rPr lang="fr-FR" dirty="0"/>
              <a:t>Dans la fiche du lecteur &gt; Loans &gt; </a:t>
            </a:r>
            <a:r>
              <a:rPr lang="fr-FR" dirty="0" err="1"/>
              <a:t>Create</a:t>
            </a:r>
            <a:r>
              <a:rPr lang="fr-FR" dirty="0"/>
              <a:t> Item</a:t>
            </a:r>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r>
              <a:rPr lang="fr-FR" dirty="0">
                <a:solidFill>
                  <a:schemeClr val="dk1"/>
                </a:solidFill>
                <a:ea typeface="Calibri"/>
                <a:sym typeface="Calibri"/>
              </a:rPr>
              <a:t>Cette fonctionnalité n’est pas présente si vous n’avez pas au moins un rôle Inventory.</a:t>
            </a:r>
            <a:endParaRPr lang="fr-FR" dirty="0"/>
          </a:p>
          <a:p>
            <a:endParaRPr lang="fr-FR" dirty="0"/>
          </a:p>
        </p:txBody>
      </p:sp>
      <p:sp>
        <p:nvSpPr>
          <p:cNvPr id="4" name="Espace réservé du numéro de diapositive 3">
            <a:extLst>
              <a:ext uri="{FF2B5EF4-FFF2-40B4-BE49-F238E27FC236}">
                <a16:creationId xmlns:a16="http://schemas.microsoft.com/office/drawing/2014/main" id="{3469F06C-EA0F-FD68-C9EE-BCE67E0BDA67}"/>
              </a:ext>
            </a:extLst>
          </p:cNvPr>
          <p:cNvSpPr>
            <a:spLocks noGrp="1"/>
          </p:cNvSpPr>
          <p:nvPr>
            <p:ph type="sldNum" sz="quarter" idx="12"/>
          </p:nvPr>
        </p:nvSpPr>
        <p:spPr/>
        <p:txBody>
          <a:bodyPr/>
          <a:lstStyle/>
          <a:p>
            <a:fld id="{19329706-12B3-8F4C-9CA9-063F8C6A2AC6}" type="slidenum">
              <a:rPr lang="fr-FR" smtClean="0"/>
              <a:t>90</a:t>
            </a:fld>
            <a:endParaRPr lang="fr-FR"/>
          </a:p>
        </p:txBody>
      </p:sp>
      <p:pic>
        <p:nvPicPr>
          <p:cNvPr id="5" name="Image 4" descr="Une image contenant texte, capture d’écran, logiciel, affichage&#10;&#10;Le contenu généré par l’IA peut être incorrect.">
            <a:extLst>
              <a:ext uri="{FF2B5EF4-FFF2-40B4-BE49-F238E27FC236}">
                <a16:creationId xmlns:a16="http://schemas.microsoft.com/office/drawing/2014/main" id="{FBA456C9-7575-5744-1E96-AC4CA0ADF4B4}"/>
              </a:ext>
            </a:extLst>
          </p:cNvPr>
          <p:cNvPicPr>
            <a:picLocks noChangeAspect="1"/>
          </p:cNvPicPr>
          <p:nvPr/>
        </p:nvPicPr>
        <p:blipFill>
          <a:blip r:embed="rId2"/>
          <a:stretch>
            <a:fillRect/>
          </a:stretch>
        </p:blipFill>
        <p:spPr>
          <a:xfrm>
            <a:off x="3392214" y="3791136"/>
            <a:ext cx="5407573" cy="2161917"/>
          </a:xfrm>
          <a:prstGeom prst="rect">
            <a:avLst/>
          </a:prstGeom>
          <a:ln w="12700">
            <a:solidFill>
              <a:schemeClr val="tx1"/>
            </a:solidFill>
          </a:ln>
        </p:spPr>
      </p:pic>
      <p:pic>
        <p:nvPicPr>
          <p:cNvPr id="6" name="Image 5" descr="Une image contenant texte, capture d’écran, Police, ligne&#10;&#10;Le contenu généré par l’IA peut être incorrect.">
            <a:extLst>
              <a:ext uri="{FF2B5EF4-FFF2-40B4-BE49-F238E27FC236}">
                <a16:creationId xmlns:a16="http://schemas.microsoft.com/office/drawing/2014/main" id="{679412E2-C77D-79D0-D42E-07EE3FC2D29D}"/>
              </a:ext>
            </a:extLst>
          </p:cNvPr>
          <p:cNvPicPr>
            <a:picLocks noChangeAspect="1"/>
          </p:cNvPicPr>
          <p:nvPr/>
        </p:nvPicPr>
        <p:blipFill>
          <a:blip r:embed="rId3"/>
          <a:stretch>
            <a:fillRect/>
          </a:stretch>
        </p:blipFill>
        <p:spPr>
          <a:xfrm>
            <a:off x="1995980" y="2258796"/>
            <a:ext cx="8058150" cy="1419225"/>
          </a:xfrm>
          <a:prstGeom prst="rect">
            <a:avLst/>
          </a:prstGeom>
          <a:ln w="12700">
            <a:solidFill>
              <a:schemeClr val="tx1"/>
            </a:solidFill>
          </a:ln>
        </p:spPr>
      </p:pic>
      <p:sp>
        <p:nvSpPr>
          <p:cNvPr id="7" name="Google Shape;1162;p185">
            <a:extLst>
              <a:ext uri="{FF2B5EF4-FFF2-40B4-BE49-F238E27FC236}">
                <a16:creationId xmlns:a16="http://schemas.microsoft.com/office/drawing/2014/main" id="{0EE5FCEE-48CB-4E65-8F0C-46FBE06CC561}"/>
              </a:ext>
            </a:extLst>
          </p:cNvPr>
          <p:cNvSpPr/>
          <p:nvPr/>
        </p:nvSpPr>
        <p:spPr>
          <a:xfrm>
            <a:off x="5660934" y="4257217"/>
            <a:ext cx="432943" cy="25533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8" name="Google Shape;1163;p185">
            <a:extLst>
              <a:ext uri="{FF2B5EF4-FFF2-40B4-BE49-F238E27FC236}">
                <a16:creationId xmlns:a16="http://schemas.microsoft.com/office/drawing/2014/main" id="{529D8400-C54B-1D2D-9798-EE44941C575F}"/>
              </a:ext>
            </a:extLst>
          </p:cNvPr>
          <p:cNvSpPr/>
          <p:nvPr/>
        </p:nvSpPr>
        <p:spPr>
          <a:xfrm>
            <a:off x="5160854" y="4549063"/>
            <a:ext cx="2201953" cy="188282"/>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9" name="Google Shape;1167;p185">
            <a:extLst>
              <a:ext uri="{FF2B5EF4-FFF2-40B4-BE49-F238E27FC236}">
                <a16:creationId xmlns:a16="http://schemas.microsoft.com/office/drawing/2014/main" id="{14B2F35F-CDC9-2095-5BB2-B2364755D106}"/>
              </a:ext>
            </a:extLst>
          </p:cNvPr>
          <p:cNvSpPr/>
          <p:nvPr/>
        </p:nvSpPr>
        <p:spPr>
          <a:xfrm>
            <a:off x="8353383" y="2801478"/>
            <a:ext cx="1037369" cy="277474"/>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10" name="Google Shape;1168;p185">
            <a:extLst>
              <a:ext uri="{FF2B5EF4-FFF2-40B4-BE49-F238E27FC236}">
                <a16:creationId xmlns:a16="http://schemas.microsoft.com/office/drawing/2014/main" id="{F9E5AD94-A9F0-C9E8-126C-037B29A08A49}"/>
              </a:ext>
            </a:extLst>
          </p:cNvPr>
          <p:cNvSpPr/>
          <p:nvPr/>
        </p:nvSpPr>
        <p:spPr>
          <a:xfrm>
            <a:off x="8079059" y="4835493"/>
            <a:ext cx="376283" cy="19675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pic>
        <p:nvPicPr>
          <p:cNvPr id="11" name="Google Shape;1169;p185">
            <a:extLst>
              <a:ext uri="{FF2B5EF4-FFF2-40B4-BE49-F238E27FC236}">
                <a16:creationId xmlns:a16="http://schemas.microsoft.com/office/drawing/2014/main" id="{CD16524C-55C4-32E5-EDDA-918B63B146CD}"/>
              </a:ext>
            </a:extLst>
          </p:cNvPr>
          <p:cNvPicPr preferRelativeResize="0"/>
          <p:nvPr/>
        </p:nvPicPr>
        <p:blipFill rotWithShape="1">
          <a:blip r:embed="rId4">
            <a:alphaModFix/>
          </a:blip>
          <a:srcRect/>
          <a:stretch/>
        </p:blipFill>
        <p:spPr>
          <a:xfrm rot="17158786">
            <a:off x="9177033" y="2900928"/>
            <a:ext cx="431901" cy="674237"/>
          </a:xfrm>
          <a:prstGeom prst="rect">
            <a:avLst/>
          </a:prstGeom>
          <a:noFill/>
          <a:ln>
            <a:noFill/>
          </a:ln>
        </p:spPr>
      </p:pic>
      <p:pic>
        <p:nvPicPr>
          <p:cNvPr id="12" name="Google Shape;1170;p185">
            <a:extLst>
              <a:ext uri="{FF2B5EF4-FFF2-40B4-BE49-F238E27FC236}">
                <a16:creationId xmlns:a16="http://schemas.microsoft.com/office/drawing/2014/main" id="{E91EEBBE-941F-A9B5-41FA-623DBD0E2D9F}"/>
              </a:ext>
            </a:extLst>
          </p:cNvPr>
          <p:cNvPicPr preferRelativeResize="0"/>
          <p:nvPr/>
        </p:nvPicPr>
        <p:blipFill rotWithShape="1">
          <a:blip r:embed="rId4">
            <a:alphaModFix/>
          </a:blip>
          <a:srcRect/>
          <a:stretch/>
        </p:blipFill>
        <p:spPr>
          <a:xfrm rot="5628351">
            <a:off x="7759931" y="4453888"/>
            <a:ext cx="416899" cy="571226"/>
          </a:xfrm>
          <a:prstGeom prst="rect">
            <a:avLst/>
          </a:prstGeom>
          <a:noFill/>
          <a:ln>
            <a:noFill/>
          </a:ln>
        </p:spPr>
      </p:pic>
    </p:spTree>
    <p:extLst>
      <p:ext uri="{BB962C8B-B14F-4D97-AF65-F5344CB8AC3E}">
        <p14:creationId xmlns:p14="http://schemas.microsoft.com/office/powerpoint/2010/main" val="173617758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C70F19-3F11-0EF1-B883-FAB208487D3B}"/>
              </a:ext>
            </a:extLst>
          </p:cNvPr>
          <p:cNvSpPr>
            <a:spLocks noGrp="1"/>
          </p:cNvSpPr>
          <p:nvPr>
            <p:ph type="title"/>
          </p:nvPr>
        </p:nvSpPr>
        <p:spPr/>
        <p:txBody>
          <a:bodyPr/>
          <a:lstStyle/>
          <a:p>
            <a:r>
              <a:rPr lang="fr-FR" dirty="0">
                <a:ea typeface="Calibri"/>
                <a:sym typeface="Calibri"/>
              </a:rPr>
              <a:t>Faire un prêt en </a:t>
            </a:r>
            <a:r>
              <a:rPr lang="fr-FR" i="1" dirty="0">
                <a:ea typeface="Calibri"/>
                <a:sym typeface="Calibri"/>
              </a:rPr>
              <a:t>Quick </a:t>
            </a:r>
            <a:r>
              <a:rPr lang="fr-FR" i="1" dirty="0" err="1">
                <a:ea typeface="Calibri"/>
                <a:sym typeface="Calibri"/>
              </a:rPr>
              <a:t>cataloguing</a:t>
            </a:r>
            <a:r>
              <a:rPr lang="fr-FR" i="1" dirty="0">
                <a:ea typeface="Calibri"/>
                <a:sym typeface="Calibri"/>
              </a:rPr>
              <a:t> </a:t>
            </a:r>
            <a:r>
              <a:rPr lang="fr-FR" dirty="0">
                <a:ea typeface="Calibri"/>
                <a:sym typeface="Calibri"/>
              </a:rPr>
              <a:t>(2)</a:t>
            </a:r>
            <a:endParaRPr lang="fr-FR" dirty="0"/>
          </a:p>
        </p:txBody>
      </p:sp>
      <p:sp>
        <p:nvSpPr>
          <p:cNvPr id="3" name="Espace réservé du contenu 2">
            <a:extLst>
              <a:ext uri="{FF2B5EF4-FFF2-40B4-BE49-F238E27FC236}">
                <a16:creationId xmlns:a16="http://schemas.microsoft.com/office/drawing/2014/main" id="{EF11955B-9B85-6894-41A0-9FA7AED089B7}"/>
              </a:ext>
            </a:extLst>
          </p:cNvPr>
          <p:cNvSpPr>
            <a:spLocks noGrp="1"/>
          </p:cNvSpPr>
          <p:nvPr>
            <p:ph idx="1"/>
          </p:nvPr>
        </p:nvSpPr>
        <p:spPr>
          <a:xfrm>
            <a:off x="609600" y="1174274"/>
            <a:ext cx="10972800" cy="5370710"/>
          </a:xfrm>
        </p:spPr>
        <p:txBody>
          <a:bodyPr>
            <a:normAutofit lnSpcReduction="10000"/>
          </a:bodyPr>
          <a:lstStyle/>
          <a:p>
            <a:r>
              <a:rPr lang="fr-FR" dirty="0">
                <a:solidFill>
                  <a:schemeClr val="dk1"/>
                </a:solidFill>
                <a:ea typeface="Calibri"/>
                <a:sym typeface="Calibri"/>
              </a:rPr>
              <a:t>Remplir les champs nécessaires</a:t>
            </a:r>
          </a:p>
          <a:p>
            <a:endParaRPr lang="fr-FR" dirty="0">
              <a:solidFill>
                <a:schemeClr val="dk1"/>
              </a:solidFill>
              <a:ea typeface="Calibri"/>
              <a:sym typeface="Calibri"/>
            </a:endParaRPr>
          </a:p>
          <a:p>
            <a:endParaRPr lang="fr-FR" dirty="0">
              <a:solidFill>
                <a:schemeClr val="dk1"/>
              </a:solidFill>
              <a:ea typeface="Calibri"/>
              <a:sym typeface="Calibri"/>
            </a:endParaRPr>
          </a:p>
          <a:p>
            <a:endParaRPr lang="fr-FR" dirty="0">
              <a:solidFill>
                <a:schemeClr val="dk1"/>
              </a:solidFill>
              <a:ea typeface="Calibri"/>
              <a:sym typeface="Calibri"/>
            </a:endParaRPr>
          </a:p>
          <a:p>
            <a:endParaRPr lang="fr-FR" dirty="0">
              <a:solidFill>
                <a:schemeClr val="dk1"/>
              </a:solidFill>
              <a:ea typeface="Calibri"/>
              <a:sym typeface="Calibri"/>
            </a:endParaRPr>
          </a:p>
          <a:p>
            <a:endParaRPr lang="fr-FR" dirty="0">
              <a:solidFill>
                <a:schemeClr val="dk1"/>
              </a:solidFill>
              <a:ea typeface="Calibri"/>
              <a:sym typeface="Calibri"/>
            </a:endParaRPr>
          </a:p>
          <a:p>
            <a:endParaRPr lang="fr-FR" dirty="0">
              <a:solidFill>
                <a:schemeClr val="dk1"/>
              </a:solidFill>
              <a:ea typeface="Calibri"/>
              <a:sym typeface="Calibri"/>
            </a:endParaRPr>
          </a:p>
          <a:p>
            <a:endParaRPr lang="fr-FR" dirty="0">
              <a:solidFill>
                <a:schemeClr val="dk1"/>
              </a:solidFill>
              <a:ea typeface="Calibri"/>
              <a:sym typeface="Calibri"/>
            </a:endParaRPr>
          </a:p>
          <a:p>
            <a:endParaRPr lang="fr-FR" dirty="0">
              <a:solidFill>
                <a:schemeClr val="dk1"/>
              </a:solidFill>
              <a:ea typeface="Calibri"/>
              <a:sym typeface="Calibri"/>
            </a:endParaRPr>
          </a:p>
          <a:p>
            <a:endParaRPr lang="fr-FR" dirty="0">
              <a:solidFill>
                <a:schemeClr val="dk1"/>
              </a:solidFill>
              <a:ea typeface="Calibri"/>
              <a:sym typeface="Calibri"/>
            </a:endParaRPr>
          </a:p>
          <a:p>
            <a:endParaRPr lang="fr-FR" dirty="0">
              <a:solidFill>
                <a:schemeClr val="dk1"/>
              </a:solidFill>
              <a:ea typeface="Calibri"/>
              <a:sym typeface="Calibri"/>
            </a:endParaRPr>
          </a:p>
          <a:p>
            <a:endParaRPr lang="fr-FR" dirty="0">
              <a:solidFill>
                <a:schemeClr val="dk1"/>
              </a:solidFill>
              <a:ea typeface="Calibri"/>
              <a:sym typeface="Calibri"/>
            </a:endParaRPr>
          </a:p>
          <a:p>
            <a:endParaRPr lang="fr-FR" dirty="0">
              <a:solidFill>
                <a:schemeClr val="dk1"/>
              </a:solidFill>
              <a:ea typeface="Calibri"/>
              <a:sym typeface="Calibri"/>
            </a:endParaRPr>
          </a:p>
          <a:p>
            <a:endParaRPr lang="fr-FR" dirty="0">
              <a:solidFill>
                <a:schemeClr val="dk1"/>
              </a:solidFill>
              <a:ea typeface="Calibri"/>
              <a:sym typeface="Calibri"/>
            </a:endParaRPr>
          </a:p>
          <a:p>
            <a:r>
              <a:rPr lang="fr-FR" dirty="0"/>
              <a:t>Le Quick </a:t>
            </a:r>
            <a:r>
              <a:rPr lang="fr-FR" dirty="0" err="1"/>
              <a:t>Cataloging</a:t>
            </a:r>
            <a:r>
              <a:rPr lang="fr-FR" dirty="0"/>
              <a:t>  est expliqué en formation Ressource Management : Gestion des ressources &gt; Cycle 3 : Workflows (</a:t>
            </a:r>
            <a:r>
              <a:rPr lang="fr-FR" dirty="0">
                <a:hlinkClick r:id="rId2"/>
              </a:rPr>
              <a:t>https://app.lib.uliege.be/guide_catalo/catalogage-rapide-quick-cataloging/</a:t>
            </a:r>
            <a:r>
              <a:rPr lang="fr-FR" dirty="0"/>
              <a:t>)</a:t>
            </a:r>
          </a:p>
          <a:p>
            <a:endParaRPr lang="fr-FR" dirty="0"/>
          </a:p>
        </p:txBody>
      </p:sp>
      <p:sp>
        <p:nvSpPr>
          <p:cNvPr id="4" name="Espace réservé du numéro de diapositive 3">
            <a:extLst>
              <a:ext uri="{FF2B5EF4-FFF2-40B4-BE49-F238E27FC236}">
                <a16:creationId xmlns:a16="http://schemas.microsoft.com/office/drawing/2014/main" id="{5DF7713D-8C06-1D1B-2E64-42FA7880FD8E}"/>
              </a:ext>
            </a:extLst>
          </p:cNvPr>
          <p:cNvSpPr>
            <a:spLocks noGrp="1"/>
          </p:cNvSpPr>
          <p:nvPr>
            <p:ph type="sldNum" sz="quarter" idx="12"/>
          </p:nvPr>
        </p:nvSpPr>
        <p:spPr/>
        <p:txBody>
          <a:bodyPr/>
          <a:lstStyle/>
          <a:p>
            <a:fld id="{19329706-12B3-8F4C-9CA9-063F8C6A2AC6}" type="slidenum">
              <a:rPr lang="fr-FR" smtClean="0"/>
              <a:t>91</a:t>
            </a:fld>
            <a:endParaRPr lang="fr-FR"/>
          </a:p>
        </p:txBody>
      </p:sp>
      <p:pic>
        <p:nvPicPr>
          <p:cNvPr id="5" name="Image 4" descr="Une image contenant texte, capture d’écran, nombre, logiciel&#10;&#10;Le contenu généré par l’IA peut être incorrect.">
            <a:extLst>
              <a:ext uri="{FF2B5EF4-FFF2-40B4-BE49-F238E27FC236}">
                <a16:creationId xmlns:a16="http://schemas.microsoft.com/office/drawing/2014/main" id="{7363C219-822B-101B-9038-D223648AE955}"/>
              </a:ext>
            </a:extLst>
          </p:cNvPr>
          <p:cNvPicPr>
            <a:picLocks noChangeAspect="1"/>
          </p:cNvPicPr>
          <p:nvPr/>
        </p:nvPicPr>
        <p:blipFill>
          <a:blip r:embed="rId3"/>
          <a:stretch>
            <a:fillRect/>
          </a:stretch>
        </p:blipFill>
        <p:spPr>
          <a:xfrm>
            <a:off x="3536508" y="1690941"/>
            <a:ext cx="5118983" cy="3992785"/>
          </a:xfrm>
          <a:prstGeom prst="rect">
            <a:avLst/>
          </a:prstGeom>
          <a:ln w="12700">
            <a:solidFill>
              <a:schemeClr val="tx1"/>
            </a:solidFill>
          </a:ln>
        </p:spPr>
      </p:pic>
    </p:spTree>
    <p:extLst>
      <p:ext uri="{BB962C8B-B14F-4D97-AF65-F5344CB8AC3E}">
        <p14:creationId xmlns:p14="http://schemas.microsoft.com/office/powerpoint/2010/main" val="18738071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C7A8F-5C11-61C0-DCC4-B0F6F8E82911}"/>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8994187-290A-1447-21B4-6DC72028B7DC}"/>
              </a:ext>
            </a:extLst>
          </p:cNvPr>
          <p:cNvSpPr>
            <a:spLocks noGrp="1"/>
          </p:cNvSpPr>
          <p:nvPr>
            <p:ph type="sldNum" sz="quarter" idx="12"/>
          </p:nvPr>
        </p:nvSpPr>
        <p:spPr/>
        <p:txBody>
          <a:bodyPr/>
          <a:lstStyle/>
          <a:p>
            <a:fld id="{19329706-12B3-8F4C-9CA9-063F8C6A2AC6}" type="slidenum">
              <a:rPr lang="fr-FR" smtClean="0"/>
              <a:t>92</a:t>
            </a:fld>
            <a:endParaRPr lang="fr-FR"/>
          </a:p>
        </p:txBody>
      </p:sp>
      <p:sp>
        <p:nvSpPr>
          <p:cNvPr id="9" name="Google Shape;223;p2">
            <a:extLst>
              <a:ext uri="{FF2B5EF4-FFF2-40B4-BE49-F238E27FC236}">
                <a16:creationId xmlns:a16="http://schemas.microsoft.com/office/drawing/2014/main" id="{C18B8EF3-44B8-653B-EBE4-941C0E9E299C}"/>
              </a:ext>
            </a:extLst>
          </p:cNvPr>
          <p:cNvSpPr txBox="1">
            <a:spLocks/>
          </p:cNvSpPr>
          <p:nvPr/>
        </p:nvSpPr>
        <p:spPr>
          <a:xfrm>
            <a:off x="6096000" y="3096749"/>
            <a:ext cx="5622328" cy="3504076"/>
          </a:xfrm>
          <a:prstGeom prst="rect">
            <a:avLst/>
          </a:prstGeom>
          <a:noFill/>
          <a:ln>
            <a:noFill/>
          </a:ln>
        </p:spPr>
        <p:txBody>
          <a:bodyPr spcFirstLastPara="1" vert="horz" wrap="square" lIns="91425" tIns="45700" rIns="91425" bIns="45700" rtlCol="0" anchor="ctr" anchorCtr="0">
            <a:noAutofit/>
          </a:bodyPr>
          <a:lstStyle>
            <a:lvl1pPr algn="r" defTabSz="457178" rtl="0" eaLnBrk="1" latinLnBrk="0" hangingPunct="1">
              <a:spcBef>
                <a:spcPct val="0"/>
              </a:spcBef>
              <a:buNone/>
              <a:defRPr sz="4800" b="1" kern="1200">
                <a:solidFill>
                  <a:srgbClr val="00707F"/>
                </a:solidFill>
                <a:latin typeface="Calibri"/>
                <a:ea typeface="+mj-ea"/>
                <a:cs typeface="Calibri"/>
              </a:defRPr>
            </a:lvl1pPr>
          </a:lstStyle>
          <a:p>
            <a:pPr>
              <a:buClr>
                <a:srgbClr val="00707F"/>
              </a:buClr>
              <a:buSzPts val="2800"/>
            </a:pPr>
            <a:r>
              <a:rPr lang="fr-FR" sz="2500" b="0" dirty="0">
                <a:solidFill>
                  <a:schemeClr val="bg1">
                    <a:lumMod val="65000"/>
                  </a:schemeClr>
                </a:solidFill>
              </a:rPr>
              <a:t>Navigation dans Alma</a:t>
            </a:r>
            <a:br>
              <a:rPr lang="fr-FR" sz="2500" dirty="0"/>
            </a:br>
            <a:r>
              <a:rPr lang="fr-FR" sz="2500" b="0" dirty="0">
                <a:solidFill>
                  <a:schemeClr val="bg1">
                    <a:lumMod val="65000"/>
                  </a:schemeClr>
                </a:solidFill>
              </a:rPr>
              <a:t>Notions fondamentales</a:t>
            </a:r>
            <a:br>
              <a:rPr lang="fr-FR" sz="2500" b="0" dirty="0">
                <a:solidFill>
                  <a:schemeClr val="bg1">
                    <a:lumMod val="65000"/>
                  </a:schemeClr>
                </a:solidFill>
              </a:rPr>
            </a:br>
            <a:r>
              <a:rPr lang="fr-FR" sz="2500" b="0" dirty="0">
                <a:solidFill>
                  <a:schemeClr val="bg1">
                    <a:lumMod val="65000"/>
                  </a:schemeClr>
                </a:solidFill>
              </a:rPr>
              <a:t>Fiche d’un lecteur</a:t>
            </a:r>
            <a:br>
              <a:rPr lang="fr-FR" sz="2500" b="0" dirty="0">
                <a:solidFill>
                  <a:schemeClr val="bg1">
                    <a:lumMod val="65000"/>
                  </a:schemeClr>
                </a:solidFill>
              </a:rPr>
            </a:br>
            <a:r>
              <a:rPr lang="fr-FR" sz="2500" b="0" dirty="0">
                <a:solidFill>
                  <a:schemeClr val="bg1">
                    <a:lumMod val="65000"/>
                  </a:schemeClr>
                </a:solidFill>
              </a:rPr>
              <a:t>Prêts</a:t>
            </a:r>
            <a:br>
              <a:rPr lang="fr-FR" sz="2500" b="0" dirty="0">
                <a:solidFill>
                  <a:schemeClr val="bg1">
                    <a:lumMod val="65000"/>
                  </a:schemeClr>
                </a:solidFill>
              </a:rPr>
            </a:br>
            <a:r>
              <a:rPr lang="fr-FR" sz="2500" dirty="0"/>
              <a:t>Retours</a:t>
            </a:r>
          </a:p>
          <a:p>
            <a:pPr>
              <a:buClr>
                <a:srgbClr val="00707F"/>
              </a:buClr>
              <a:buSzPts val="2800"/>
            </a:pPr>
            <a:r>
              <a:rPr lang="fr-FR" sz="2500" b="0" dirty="0">
                <a:solidFill>
                  <a:schemeClr val="bg1">
                    <a:lumMod val="65000"/>
                  </a:schemeClr>
                </a:solidFill>
              </a:rPr>
              <a:t>Amendes et frais</a:t>
            </a:r>
          </a:p>
          <a:p>
            <a:pPr>
              <a:buClr>
                <a:srgbClr val="00707F"/>
              </a:buClr>
              <a:buSzPts val="2800"/>
            </a:pPr>
            <a:r>
              <a:rPr lang="fr-FR" sz="2500" b="0" i="1" dirty="0" err="1">
                <a:solidFill>
                  <a:schemeClr val="bg1">
                    <a:lumMod val="65000"/>
                  </a:schemeClr>
                </a:solidFill>
              </a:rPr>
              <a:t>Requests</a:t>
            </a:r>
            <a:br>
              <a:rPr lang="fr-FR" sz="2500" dirty="0"/>
            </a:br>
            <a:r>
              <a:rPr lang="fr-FR" sz="2500" b="0" dirty="0">
                <a:solidFill>
                  <a:schemeClr val="bg1">
                    <a:lumMod val="65000"/>
                  </a:schemeClr>
                </a:solidFill>
              </a:rPr>
              <a:t>Personnalisation de l’affichage</a:t>
            </a:r>
          </a:p>
          <a:p>
            <a:pPr>
              <a:buClr>
                <a:srgbClr val="00707F"/>
              </a:buClr>
              <a:buSzPts val="2800"/>
            </a:pPr>
            <a:r>
              <a:rPr lang="fr-FR" sz="2500" b="0" dirty="0">
                <a:solidFill>
                  <a:schemeClr val="bg1">
                    <a:lumMod val="65000"/>
                  </a:schemeClr>
                </a:solidFill>
              </a:rPr>
              <a:t>Outils supplémentaires</a:t>
            </a:r>
            <a:endParaRPr lang="fr-FR" sz="2500" dirty="0"/>
          </a:p>
        </p:txBody>
      </p:sp>
      <p:pic>
        <p:nvPicPr>
          <p:cNvPr id="12" name="Graphique 11" descr="Flèche : courbe légère avec un remplissage uni">
            <a:extLst>
              <a:ext uri="{FF2B5EF4-FFF2-40B4-BE49-F238E27FC236}">
                <a16:creationId xmlns:a16="http://schemas.microsoft.com/office/drawing/2014/main" id="{481DC7EB-3A77-7308-8F93-2448CFF24B0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160000" y="4635633"/>
            <a:ext cx="426308" cy="426308"/>
          </a:xfrm>
          <a:prstGeom prst="rect">
            <a:avLst/>
          </a:prstGeom>
        </p:spPr>
      </p:pic>
    </p:spTree>
    <p:extLst>
      <p:ext uri="{BB962C8B-B14F-4D97-AF65-F5344CB8AC3E}">
        <p14:creationId xmlns:p14="http://schemas.microsoft.com/office/powerpoint/2010/main" val="25013714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Une image contenant texte, capture d’écran, Police&#10;&#10;Le contenu généré par l’IA peut être incorrect.">
            <a:extLst>
              <a:ext uri="{FF2B5EF4-FFF2-40B4-BE49-F238E27FC236}">
                <a16:creationId xmlns:a16="http://schemas.microsoft.com/office/drawing/2014/main" id="{C6AAF40A-AED3-EE8B-91C5-1098A497488B}"/>
              </a:ext>
            </a:extLst>
          </p:cNvPr>
          <p:cNvPicPr>
            <a:picLocks noChangeAspect="1"/>
          </p:cNvPicPr>
          <p:nvPr/>
        </p:nvPicPr>
        <p:blipFill>
          <a:blip r:embed="rId2"/>
          <a:stretch>
            <a:fillRect/>
          </a:stretch>
        </p:blipFill>
        <p:spPr>
          <a:xfrm>
            <a:off x="713305" y="982014"/>
            <a:ext cx="10345220" cy="3178653"/>
          </a:xfrm>
          <a:prstGeom prst="rect">
            <a:avLst/>
          </a:prstGeom>
          <a:ln>
            <a:solidFill>
              <a:schemeClr val="tx1"/>
            </a:solidFill>
          </a:ln>
        </p:spPr>
      </p:pic>
      <p:sp>
        <p:nvSpPr>
          <p:cNvPr id="2" name="Titre 1">
            <a:extLst>
              <a:ext uri="{FF2B5EF4-FFF2-40B4-BE49-F238E27FC236}">
                <a16:creationId xmlns:a16="http://schemas.microsoft.com/office/drawing/2014/main" id="{07684C38-ED72-D949-F2C8-C0E52DEA6D96}"/>
              </a:ext>
            </a:extLst>
          </p:cNvPr>
          <p:cNvSpPr>
            <a:spLocks noGrp="1"/>
          </p:cNvSpPr>
          <p:nvPr>
            <p:ph type="title"/>
          </p:nvPr>
        </p:nvSpPr>
        <p:spPr/>
        <p:txBody>
          <a:bodyPr/>
          <a:lstStyle/>
          <a:p>
            <a:r>
              <a:rPr lang="fr-FR" sz="3600" b="0" i="1">
                <a:solidFill>
                  <a:srgbClr val="00707F"/>
                </a:solidFill>
                <a:latin typeface="Calibri"/>
                <a:ea typeface="Calibri"/>
                <a:cs typeface="Calibri"/>
                <a:sym typeface="Calibri"/>
              </a:rPr>
              <a:t>Manage Patron Services</a:t>
            </a:r>
            <a:r>
              <a:rPr lang="fr-FR" sz="3600" b="0" i="0">
                <a:solidFill>
                  <a:srgbClr val="00707F"/>
                </a:solidFill>
                <a:latin typeface="Calibri"/>
                <a:ea typeface="Calibri"/>
                <a:cs typeface="Calibri"/>
                <a:sym typeface="Calibri"/>
              </a:rPr>
              <a:t> &gt; Menu latéral &gt; </a:t>
            </a:r>
            <a:r>
              <a:rPr lang="fr-FR" i="1" err="1">
                <a:ea typeface="Calibri"/>
                <a:sym typeface="Calibri"/>
              </a:rPr>
              <a:t>Returns</a:t>
            </a:r>
            <a:endParaRPr lang="fr-FR"/>
          </a:p>
        </p:txBody>
      </p:sp>
      <p:sp>
        <p:nvSpPr>
          <p:cNvPr id="3" name="Espace réservé du contenu 2">
            <a:extLst>
              <a:ext uri="{FF2B5EF4-FFF2-40B4-BE49-F238E27FC236}">
                <a16:creationId xmlns:a16="http://schemas.microsoft.com/office/drawing/2014/main" id="{9D82CB6B-581E-9ADA-8C38-7D544C51D7B0}"/>
              </a:ext>
            </a:extLst>
          </p:cNvPr>
          <p:cNvSpPr>
            <a:spLocks noGrp="1"/>
          </p:cNvSpPr>
          <p:nvPr>
            <p:ph idx="1"/>
          </p:nvPr>
        </p:nvSpPr>
        <p:spPr/>
        <p:txBody>
          <a:bodyPr/>
          <a:lstStyle/>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pPr marL="0" indent="0">
              <a:buNone/>
            </a:pPr>
            <a:r>
              <a:rPr lang="fr-FR" dirty="0"/>
              <a:t>Visualiser les retours d’un lecteur :</a:t>
            </a:r>
          </a:p>
          <a:p>
            <a:r>
              <a:rPr lang="fr-FR" i="1" dirty="0"/>
              <a:t>Return date </a:t>
            </a:r>
            <a:r>
              <a:rPr lang="fr-FR" dirty="0"/>
              <a:t>: pour visualiser la date de retour</a:t>
            </a:r>
          </a:p>
          <a:p>
            <a:r>
              <a:rPr lang="fr-FR" i="1" dirty="0"/>
              <a:t>Next </a:t>
            </a:r>
            <a:r>
              <a:rPr lang="fr-FR" i="1" dirty="0" err="1"/>
              <a:t>step</a:t>
            </a:r>
            <a:r>
              <a:rPr lang="fr-FR" i="1" dirty="0"/>
              <a:t> </a:t>
            </a:r>
            <a:r>
              <a:rPr lang="fr-FR" dirty="0"/>
              <a:t>: indique l’étape suivante à effectuer</a:t>
            </a:r>
          </a:p>
          <a:p>
            <a:r>
              <a:rPr lang="fr-FR" dirty="0"/>
              <a:t>Bouton </a:t>
            </a:r>
            <a:r>
              <a:rPr lang="fr-FR" i="1" dirty="0"/>
              <a:t>Actions</a:t>
            </a:r>
            <a:r>
              <a:rPr lang="fr-FR" dirty="0"/>
              <a:t> « … » : Historique de prêt</a:t>
            </a:r>
          </a:p>
          <a:p>
            <a:endParaRPr lang="fr-FR" dirty="0"/>
          </a:p>
        </p:txBody>
      </p:sp>
      <p:sp>
        <p:nvSpPr>
          <p:cNvPr id="4" name="Espace réservé du numéro de diapositive 3">
            <a:extLst>
              <a:ext uri="{FF2B5EF4-FFF2-40B4-BE49-F238E27FC236}">
                <a16:creationId xmlns:a16="http://schemas.microsoft.com/office/drawing/2014/main" id="{1CD49E20-7F87-8BCE-1406-7DB7BC76CC07}"/>
              </a:ext>
            </a:extLst>
          </p:cNvPr>
          <p:cNvSpPr>
            <a:spLocks noGrp="1"/>
          </p:cNvSpPr>
          <p:nvPr>
            <p:ph type="sldNum" sz="quarter" idx="12"/>
          </p:nvPr>
        </p:nvSpPr>
        <p:spPr/>
        <p:txBody>
          <a:bodyPr/>
          <a:lstStyle/>
          <a:p>
            <a:fld id="{19329706-12B3-8F4C-9CA9-063F8C6A2AC6}" type="slidenum">
              <a:rPr lang="fr-FR" smtClean="0"/>
              <a:t>93</a:t>
            </a:fld>
            <a:endParaRPr lang="fr-FR"/>
          </a:p>
        </p:txBody>
      </p:sp>
      <p:sp>
        <p:nvSpPr>
          <p:cNvPr id="6" name="Google Shape;1197;p43">
            <a:extLst>
              <a:ext uri="{FF2B5EF4-FFF2-40B4-BE49-F238E27FC236}">
                <a16:creationId xmlns:a16="http://schemas.microsoft.com/office/drawing/2014/main" id="{2177986F-74F1-11C3-BED1-EB0CF474F05F}"/>
              </a:ext>
            </a:extLst>
          </p:cNvPr>
          <p:cNvSpPr/>
          <p:nvPr/>
        </p:nvSpPr>
        <p:spPr>
          <a:xfrm>
            <a:off x="9464402" y="2317656"/>
            <a:ext cx="517792" cy="312861"/>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7" name="Google Shape;1196;p43">
            <a:extLst>
              <a:ext uri="{FF2B5EF4-FFF2-40B4-BE49-F238E27FC236}">
                <a16:creationId xmlns:a16="http://schemas.microsoft.com/office/drawing/2014/main" id="{C412CF5B-673A-E702-88FD-20CFB27F64FC}"/>
              </a:ext>
            </a:extLst>
          </p:cNvPr>
          <p:cNvSpPr/>
          <p:nvPr/>
        </p:nvSpPr>
        <p:spPr>
          <a:xfrm flipH="1">
            <a:off x="3534278" y="3257550"/>
            <a:ext cx="1799721" cy="132165"/>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8" name="Google Shape;1198;p43">
            <a:extLst>
              <a:ext uri="{FF2B5EF4-FFF2-40B4-BE49-F238E27FC236}">
                <a16:creationId xmlns:a16="http://schemas.microsoft.com/office/drawing/2014/main" id="{4C86DB80-73E8-E30B-393D-7E6B911C8452}"/>
              </a:ext>
            </a:extLst>
          </p:cNvPr>
          <p:cNvSpPr/>
          <p:nvPr/>
        </p:nvSpPr>
        <p:spPr>
          <a:xfrm>
            <a:off x="3534279" y="3389715"/>
            <a:ext cx="3657514" cy="391710"/>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9" name="Google Shape;1197;p43">
            <a:extLst>
              <a:ext uri="{FF2B5EF4-FFF2-40B4-BE49-F238E27FC236}">
                <a16:creationId xmlns:a16="http://schemas.microsoft.com/office/drawing/2014/main" id="{FB07FA5F-233D-2586-323B-56F2EEA347AA}"/>
              </a:ext>
            </a:extLst>
          </p:cNvPr>
          <p:cNvSpPr/>
          <p:nvPr/>
        </p:nvSpPr>
        <p:spPr>
          <a:xfrm>
            <a:off x="828675" y="2429884"/>
            <a:ext cx="1701320" cy="408565"/>
          </a:xfrm>
          <a:prstGeom prst="roundRect">
            <a:avLst>
              <a:gd name="adj" fmla="val 16667"/>
            </a:avLst>
          </a:prstGeom>
          <a:noFill/>
          <a:ln w="19050" cap="flat" cmpd="sng">
            <a:solidFill>
              <a:srgbClr val="00707F"/>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pic>
        <p:nvPicPr>
          <p:cNvPr id="10" name="Image 9" descr="Une image contenant texte, capture d’écran, Police, blanc&#10;&#10;Le contenu généré par l’IA peut être incorrect.">
            <a:extLst>
              <a:ext uri="{FF2B5EF4-FFF2-40B4-BE49-F238E27FC236}">
                <a16:creationId xmlns:a16="http://schemas.microsoft.com/office/drawing/2014/main" id="{E8BBB9DB-6535-310E-0674-68D6CCD5B5B7}"/>
              </a:ext>
            </a:extLst>
          </p:cNvPr>
          <p:cNvPicPr>
            <a:picLocks noChangeAspect="1"/>
          </p:cNvPicPr>
          <p:nvPr/>
        </p:nvPicPr>
        <p:blipFill>
          <a:blip r:embed="rId3"/>
          <a:stretch>
            <a:fillRect/>
          </a:stretch>
        </p:blipFill>
        <p:spPr>
          <a:xfrm>
            <a:off x="10266801" y="2134905"/>
            <a:ext cx="1362075" cy="895350"/>
          </a:xfrm>
          <a:prstGeom prst="rect">
            <a:avLst/>
          </a:prstGeom>
          <a:ln w="6350">
            <a:solidFill>
              <a:schemeClr val="tx1"/>
            </a:solidFill>
          </a:ln>
        </p:spPr>
      </p:pic>
      <p:cxnSp>
        <p:nvCxnSpPr>
          <p:cNvPr id="11" name="Connecteur droit avec flèche 10">
            <a:extLst>
              <a:ext uri="{FF2B5EF4-FFF2-40B4-BE49-F238E27FC236}">
                <a16:creationId xmlns:a16="http://schemas.microsoft.com/office/drawing/2014/main" id="{5C3134FD-C883-CF6D-77E1-8D13E9901366}"/>
              </a:ext>
            </a:extLst>
          </p:cNvPr>
          <p:cNvCxnSpPr>
            <a:cxnSpLocks/>
          </p:cNvCxnSpPr>
          <p:nvPr/>
        </p:nvCxnSpPr>
        <p:spPr>
          <a:xfrm>
            <a:off x="10040940" y="2449055"/>
            <a:ext cx="312574"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8" name="Image 17">
            <a:extLst>
              <a:ext uri="{FF2B5EF4-FFF2-40B4-BE49-F238E27FC236}">
                <a16:creationId xmlns:a16="http://schemas.microsoft.com/office/drawing/2014/main" id="{A09CF197-AE1B-2AF1-B2A2-4F32CB54B43A}"/>
              </a:ext>
            </a:extLst>
          </p:cNvPr>
          <p:cNvPicPr>
            <a:picLocks noChangeAspect="1"/>
          </p:cNvPicPr>
          <p:nvPr/>
        </p:nvPicPr>
        <p:blipFill>
          <a:blip r:embed="rId4"/>
          <a:stretch>
            <a:fillRect/>
          </a:stretch>
        </p:blipFill>
        <p:spPr>
          <a:xfrm>
            <a:off x="8343521" y="4149956"/>
            <a:ext cx="2715004" cy="1771897"/>
          </a:xfrm>
          <a:prstGeom prst="rect">
            <a:avLst/>
          </a:prstGeom>
          <a:ln>
            <a:solidFill>
              <a:schemeClr val="tx1"/>
            </a:solidFill>
          </a:ln>
        </p:spPr>
      </p:pic>
      <p:sp>
        <p:nvSpPr>
          <p:cNvPr id="13" name="Google Shape;1197;p43">
            <a:extLst>
              <a:ext uri="{FF2B5EF4-FFF2-40B4-BE49-F238E27FC236}">
                <a16:creationId xmlns:a16="http://schemas.microsoft.com/office/drawing/2014/main" id="{E8359B56-E77C-23C5-3B57-3C172DF84F21}"/>
              </a:ext>
            </a:extLst>
          </p:cNvPr>
          <p:cNvSpPr/>
          <p:nvPr/>
        </p:nvSpPr>
        <p:spPr>
          <a:xfrm>
            <a:off x="8495555" y="4712681"/>
            <a:ext cx="1832030" cy="256190"/>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14" name="Google Shape;1197;p43">
            <a:extLst>
              <a:ext uri="{FF2B5EF4-FFF2-40B4-BE49-F238E27FC236}">
                <a16:creationId xmlns:a16="http://schemas.microsoft.com/office/drawing/2014/main" id="{BF829090-2E83-F0BD-1982-A295BA575BDB}"/>
              </a:ext>
            </a:extLst>
          </p:cNvPr>
          <p:cNvSpPr/>
          <p:nvPr/>
        </p:nvSpPr>
        <p:spPr>
          <a:xfrm>
            <a:off x="8532667" y="5208583"/>
            <a:ext cx="2341570" cy="567478"/>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Tree>
    <p:extLst>
      <p:ext uri="{BB962C8B-B14F-4D97-AF65-F5344CB8AC3E}">
        <p14:creationId xmlns:p14="http://schemas.microsoft.com/office/powerpoint/2010/main" val="8441613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6187EB-B6A4-DBA8-FBDA-2769FB81F63D}"/>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Effectuer un retour de prêt &gt; trois possibilités</a:t>
            </a:r>
            <a:endParaRPr lang="fr-FR"/>
          </a:p>
        </p:txBody>
      </p:sp>
      <p:sp>
        <p:nvSpPr>
          <p:cNvPr id="3" name="Espace réservé du contenu 2">
            <a:extLst>
              <a:ext uri="{FF2B5EF4-FFF2-40B4-BE49-F238E27FC236}">
                <a16:creationId xmlns:a16="http://schemas.microsoft.com/office/drawing/2014/main" id="{35EF04CC-42E1-4FE9-54DD-324E9D84B392}"/>
              </a:ext>
            </a:extLst>
          </p:cNvPr>
          <p:cNvSpPr>
            <a:spLocks noGrp="1"/>
          </p:cNvSpPr>
          <p:nvPr>
            <p:ph idx="1"/>
          </p:nvPr>
        </p:nvSpPr>
        <p:spPr/>
        <p:txBody>
          <a:bodyPr/>
          <a:lstStyle/>
          <a:p>
            <a:pPr marL="0" indent="0">
              <a:buNone/>
            </a:pPr>
            <a:r>
              <a:rPr lang="fr-FR" b="1" dirty="0"/>
              <a:t>Par le menu </a:t>
            </a:r>
            <a:r>
              <a:rPr lang="fr-FR" b="1" i="1" dirty="0"/>
              <a:t>Return items </a:t>
            </a:r>
            <a:r>
              <a:rPr lang="fr-FR" b="1" dirty="0"/>
              <a:t>:</a:t>
            </a:r>
          </a:p>
          <a:p>
            <a:r>
              <a:rPr lang="fr-FR" dirty="0"/>
              <a:t>Le plus rapide (pas besoin de demander la carte de l’usager)</a:t>
            </a:r>
          </a:p>
          <a:p>
            <a:endParaRPr lang="fr-FR" dirty="0"/>
          </a:p>
          <a:p>
            <a:endParaRPr lang="fr-FR" dirty="0"/>
          </a:p>
          <a:p>
            <a:pPr marL="0" indent="0">
              <a:buNone/>
            </a:pPr>
            <a:r>
              <a:rPr lang="fr-FR" b="1" dirty="0"/>
              <a:t>Par la fiche lecteur (onglet </a:t>
            </a:r>
            <a:r>
              <a:rPr lang="fr-FR" b="1" i="1" dirty="0" err="1"/>
              <a:t>Returns</a:t>
            </a:r>
            <a:r>
              <a:rPr lang="fr-FR" b="1" dirty="0"/>
              <a:t>)</a:t>
            </a:r>
            <a:r>
              <a:rPr lang="fr-FR" dirty="0"/>
              <a:t> </a:t>
            </a:r>
            <a:r>
              <a:rPr lang="fr-FR" b="1" dirty="0"/>
              <a:t>:</a:t>
            </a:r>
            <a:endParaRPr lang="fr-FR" dirty="0"/>
          </a:p>
          <a:p>
            <a:r>
              <a:rPr lang="fr-FR" dirty="0"/>
              <a:t>A privilégier (pour un meilleur aperçu du compte du lecteur : permet de repérer si le lecteur est en ordre, s’il a des réservations en attente, etc.)</a:t>
            </a:r>
          </a:p>
          <a:p>
            <a:endParaRPr lang="fr-FR" dirty="0"/>
          </a:p>
          <a:p>
            <a:endParaRPr lang="fr-FR" dirty="0"/>
          </a:p>
          <a:p>
            <a:pPr marL="0" indent="0">
              <a:buNone/>
            </a:pPr>
            <a:r>
              <a:rPr lang="fr-FR" b="1" dirty="0"/>
              <a:t>Par la fiche lecteur (onglet </a:t>
            </a:r>
            <a:r>
              <a:rPr lang="fr-FR" b="1" i="1" dirty="0"/>
              <a:t>Loans</a:t>
            </a:r>
            <a:r>
              <a:rPr lang="fr-FR" b="1" dirty="0"/>
              <a:t>) :</a:t>
            </a:r>
            <a:endParaRPr lang="fr-FR" dirty="0"/>
          </a:p>
          <a:p>
            <a:r>
              <a:rPr lang="fr-FR" dirty="0">
                <a:latin typeface="+mn-lt"/>
              </a:rPr>
              <a:t>Déconseillé (à n’utiliser que si les deux premières possibilités ne fonctionnent pas car r</a:t>
            </a:r>
            <a:r>
              <a:rPr lang="fr-FR" dirty="0">
                <a:effectLst/>
                <a:latin typeface="+mn-lt"/>
              </a:rPr>
              <a:t>isque d’erreur, en particulier si plusieurs documents sont en prêt sur la fiche du lecteur)</a:t>
            </a:r>
            <a:endParaRPr lang="fr-FR" dirty="0">
              <a:latin typeface="+mn-lt"/>
            </a:endParaRPr>
          </a:p>
          <a:p>
            <a:endParaRPr lang="fr-FR" dirty="0"/>
          </a:p>
        </p:txBody>
      </p:sp>
      <p:sp>
        <p:nvSpPr>
          <p:cNvPr id="4" name="Espace réservé du numéro de diapositive 3">
            <a:extLst>
              <a:ext uri="{FF2B5EF4-FFF2-40B4-BE49-F238E27FC236}">
                <a16:creationId xmlns:a16="http://schemas.microsoft.com/office/drawing/2014/main" id="{55A33A3D-49EB-9B3E-BE35-A7F43C4B2600}"/>
              </a:ext>
            </a:extLst>
          </p:cNvPr>
          <p:cNvSpPr>
            <a:spLocks noGrp="1"/>
          </p:cNvSpPr>
          <p:nvPr>
            <p:ph type="sldNum" sz="quarter" idx="12"/>
          </p:nvPr>
        </p:nvSpPr>
        <p:spPr/>
        <p:txBody>
          <a:bodyPr/>
          <a:lstStyle/>
          <a:p>
            <a:fld id="{19329706-12B3-8F4C-9CA9-063F8C6A2AC6}" type="slidenum">
              <a:rPr lang="fr-FR" smtClean="0"/>
              <a:t>94</a:t>
            </a:fld>
            <a:endParaRPr lang="fr-FR"/>
          </a:p>
        </p:txBody>
      </p:sp>
    </p:spTree>
    <p:extLst>
      <p:ext uri="{BB962C8B-B14F-4D97-AF65-F5344CB8AC3E}">
        <p14:creationId xmlns:p14="http://schemas.microsoft.com/office/powerpoint/2010/main" val="8096491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3991AD04-8CE2-C2CF-C00F-54839BB2DABF}"/>
              </a:ext>
            </a:extLst>
          </p:cNvPr>
          <p:cNvPicPr>
            <a:picLocks noChangeAspect="1"/>
          </p:cNvPicPr>
          <p:nvPr/>
        </p:nvPicPr>
        <p:blipFill>
          <a:blip r:embed="rId2"/>
          <a:stretch>
            <a:fillRect/>
          </a:stretch>
        </p:blipFill>
        <p:spPr>
          <a:xfrm>
            <a:off x="1293064" y="5363546"/>
            <a:ext cx="9117761" cy="1148302"/>
          </a:xfrm>
          <a:prstGeom prst="rect">
            <a:avLst/>
          </a:prstGeom>
          <a:ln>
            <a:solidFill>
              <a:schemeClr val="tx1"/>
            </a:solidFill>
          </a:ln>
        </p:spPr>
      </p:pic>
      <p:sp>
        <p:nvSpPr>
          <p:cNvPr id="2" name="Titre 1">
            <a:extLst>
              <a:ext uri="{FF2B5EF4-FFF2-40B4-BE49-F238E27FC236}">
                <a16:creationId xmlns:a16="http://schemas.microsoft.com/office/drawing/2014/main" id="{23779C41-5B76-098D-4974-76F7ADCDB5F6}"/>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Effectuer un retour de prêt par le </a:t>
            </a:r>
            <a:r>
              <a:rPr lang="fr-FR" sz="3600" i="1">
                <a:solidFill>
                  <a:srgbClr val="00707F"/>
                </a:solidFill>
                <a:latin typeface="Calibri"/>
                <a:ea typeface="Calibri"/>
                <a:cs typeface="Calibri"/>
                <a:sym typeface="Calibri"/>
              </a:rPr>
              <a:t>Return Items </a:t>
            </a:r>
            <a:r>
              <a:rPr lang="fr-FR" sz="3600">
                <a:solidFill>
                  <a:srgbClr val="00707F"/>
                </a:solidFill>
                <a:latin typeface="Calibri"/>
                <a:ea typeface="Calibri"/>
                <a:cs typeface="Calibri"/>
                <a:sym typeface="Calibri"/>
              </a:rPr>
              <a:t>(1)</a:t>
            </a:r>
            <a:endParaRPr lang="fr-FR"/>
          </a:p>
        </p:txBody>
      </p:sp>
      <p:sp>
        <p:nvSpPr>
          <p:cNvPr id="3" name="Espace réservé du contenu 2">
            <a:extLst>
              <a:ext uri="{FF2B5EF4-FFF2-40B4-BE49-F238E27FC236}">
                <a16:creationId xmlns:a16="http://schemas.microsoft.com/office/drawing/2014/main" id="{A0EDFED3-5422-8935-F4F1-7E372DDA691A}"/>
              </a:ext>
            </a:extLst>
          </p:cNvPr>
          <p:cNvSpPr>
            <a:spLocks noGrp="1"/>
          </p:cNvSpPr>
          <p:nvPr>
            <p:ph idx="1"/>
          </p:nvPr>
        </p:nvSpPr>
        <p:spPr/>
        <p:txBody>
          <a:bodyPr/>
          <a:lstStyle/>
          <a:p>
            <a:pPr marL="0" indent="0">
              <a:buNone/>
            </a:pPr>
            <a:endParaRPr lang="fr-FR"/>
          </a:p>
          <a:p>
            <a:pPr marL="0" indent="0">
              <a:buNone/>
            </a:pPr>
            <a:endParaRPr lang="fr-FR"/>
          </a:p>
          <a:p>
            <a:pPr marL="0" indent="0">
              <a:buNone/>
            </a:pPr>
            <a:endParaRPr lang="fr-FR"/>
          </a:p>
          <a:p>
            <a:pPr marL="0" indent="0">
              <a:buNone/>
            </a:pPr>
            <a:endParaRPr lang="fr-FR"/>
          </a:p>
          <a:p>
            <a:pPr marL="0" indent="0">
              <a:buNone/>
            </a:pPr>
            <a:endParaRPr lang="fr-FR"/>
          </a:p>
          <a:p>
            <a:pPr marL="0" indent="0">
              <a:buNone/>
            </a:pPr>
            <a:endParaRPr lang="fr-FR"/>
          </a:p>
          <a:p>
            <a:pPr marL="0" indent="0">
              <a:buNone/>
            </a:pPr>
            <a:endParaRPr lang="fr-FR"/>
          </a:p>
          <a:p>
            <a:pPr marL="0" indent="0">
              <a:buNone/>
            </a:pPr>
            <a:endParaRPr lang="fr-FR"/>
          </a:p>
        </p:txBody>
      </p:sp>
      <p:sp>
        <p:nvSpPr>
          <p:cNvPr id="4" name="Espace réservé du numéro de diapositive 3">
            <a:extLst>
              <a:ext uri="{FF2B5EF4-FFF2-40B4-BE49-F238E27FC236}">
                <a16:creationId xmlns:a16="http://schemas.microsoft.com/office/drawing/2014/main" id="{D51C4403-B3D7-828E-00AC-A6F80207FB1A}"/>
              </a:ext>
            </a:extLst>
          </p:cNvPr>
          <p:cNvSpPr>
            <a:spLocks noGrp="1"/>
          </p:cNvSpPr>
          <p:nvPr>
            <p:ph type="sldNum" sz="quarter" idx="12"/>
          </p:nvPr>
        </p:nvSpPr>
        <p:spPr/>
        <p:txBody>
          <a:bodyPr/>
          <a:lstStyle/>
          <a:p>
            <a:fld id="{19329706-12B3-8F4C-9CA9-063F8C6A2AC6}" type="slidenum">
              <a:rPr lang="fr-FR" smtClean="0"/>
              <a:t>95</a:t>
            </a:fld>
            <a:endParaRPr lang="fr-FR"/>
          </a:p>
        </p:txBody>
      </p:sp>
      <p:sp>
        <p:nvSpPr>
          <p:cNvPr id="6" name="Google Shape;1243;p191">
            <a:extLst>
              <a:ext uri="{FF2B5EF4-FFF2-40B4-BE49-F238E27FC236}">
                <a16:creationId xmlns:a16="http://schemas.microsoft.com/office/drawing/2014/main" id="{336892BB-0D71-A3E1-F25B-F0F3774A24C3}"/>
              </a:ext>
            </a:extLst>
          </p:cNvPr>
          <p:cNvSpPr/>
          <p:nvPr/>
        </p:nvSpPr>
        <p:spPr>
          <a:xfrm>
            <a:off x="1461152" y="5743467"/>
            <a:ext cx="3910948" cy="392228"/>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pic>
        <p:nvPicPr>
          <p:cNvPr id="7" name="Image 6">
            <a:extLst>
              <a:ext uri="{FF2B5EF4-FFF2-40B4-BE49-F238E27FC236}">
                <a16:creationId xmlns:a16="http://schemas.microsoft.com/office/drawing/2014/main" id="{54A2106F-A53A-0065-376D-DE3372689527}"/>
              </a:ext>
            </a:extLst>
          </p:cNvPr>
          <p:cNvPicPr>
            <a:picLocks noChangeAspect="1"/>
          </p:cNvPicPr>
          <p:nvPr/>
        </p:nvPicPr>
        <p:blipFill>
          <a:blip r:embed="rId3"/>
          <a:stretch>
            <a:fillRect/>
          </a:stretch>
        </p:blipFill>
        <p:spPr>
          <a:xfrm>
            <a:off x="1337094" y="995815"/>
            <a:ext cx="3250284" cy="4257079"/>
          </a:xfrm>
          <a:prstGeom prst="rect">
            <a:avLst/>
          </a:prstGeom>
          <a:noFill/>
          <a:ln>
            <a:solidFill>
              <a:schemeClr val="dk2"/>
            </a:solidFill>
          </a:ln>
        </p:spPr>
      </p:pic>
      <p:sp>
        <p:nvSpPr>
          <p:cNvPr id="8" name="Google Shape;1243;p191">
            <a:extLst>
              <a:ext uri="{FF2B5EF4-FFF2-40B4-BE49-F238E27FC236}">
                <a16:creationId xmlns:a16="http://schemas.microsoft.com/office/drawing/2014/main" id="{7023C680-E9DE-12CF-82B3-401B51895B6B}"/>
              </a:ext>
            </a:extLst>
          </p:cNvPr>
          <p:cNvSpPr/>
          <p:nvPr/>
        </p:nvSpPr>
        <p:spPr>
          <a:xfrm>
            <a:off x="2160864" y="1837467"/>
            <a:ext cx="1100282" cy="211363"/>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9" name="Google Shape;1243;p191">
            <a:extLst>
              <a:ext uri="{FF2B5EF4-FFF2-40B4-BE49-F238E27FC236}">
                <a16:creationId xmlns:a16="http://schemas.microsoft.com/office/drawing/2014/main" id="{8D022E97-2FFD-98FD-3926-0249AEC4097C}"/>
              </a:ext>
            </a:extLst>
          </p:cNvPr>
          <p:cNvSpPr/>
          <p:nvPr/>
        </p:nvSpPr>
        <p:spPr>
          <a:xfrm>
            <a:off x="1293064" y="2835575"/>
            <a:ext cx="819105" cy="53361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10" name="Google Shape;1237;p191">
            <a:extLst>
              <a:ext uri="{FF2B5EF4-FFF2-40B4-BE49-F238E27FC236}">
                <a16:creationId xmlns:a16="http://schemas.microsoft.com/office/drawing/2014/main" id="{DDED9509-D83A-1632-E4EA-68278CA1A979}"/>
              </a:ext>
            </a:extLst>
          </p:cNvPr>
          <p:cNvSpPr txBox="1"/>
          <p:nvPr/>
        </p:nvSpPr>
        <p:spPr>
          <a:xfrm>
            <a:off x="5495893" y="2048830"/>
            <a:ext cx="3523500" cy="1892785"/>
          </a:xfrm>
          <a:prstGeom prst="rect">
            <a:avLst/>
          </a:prstGeom>
          <a:noFill/>
          <a:ln>
            <a:noFill/>
          </a:ln>
        </p:spPr>
        <p:txBody>
          <a:bodyPr spcFirstLastPara="1" wrap="square" lIns="91425" tIns="45700" rIns="91425" bIns="45700" anchor="t" anchorCtr="0">
            <a:spAutoFit/>
          </a:bodyPr>
          <a:lstStyle/>
          <a:p>
            <a:pPr>
              <a:lnSpc>
                <a:spcPct val="150000"/>
              </a:lnSpc>
              <a:buClr>
                <a:schemeClr val="dk1"/>
              </a:buClr>
              <a:buSzPts val="1800"/>
            </a:pPr>
            <a:r>
              <a:rPr lang="fr-FR" dirty="0">
                <a:solidFill>
                  <a:schemeClr val="dk1"/>
                </a:solidFill>
                <a:latin typeface="Calibri"/>
                <a:ea typeface="Calibri"/>
                <a:cs typeface="Calibri"/>
                <a:sym typeface="Calibri"/>
              </a:rPr>
              <a:t>Dans le menu </a:t>
            </a:r>
            <a:r>
              <a:rPr lang="fr-FR" i="1" dirty="0" err="1">
                <a:solidFill>
                  <a:schemeClr val="dk1"/>
                </a:solidFill>
                <a:latin typeface="Calibri"/>
                <a:ea typeface="Calibri"/>
                <a:cs typeface="Calibri"/>
                <a:sym typeface="Calibri"/>
              </a:rPr>
              <a:t>Fulfillment</a:t>
            </a:r>
            <a:r>
              <a:rPr lang="fr-FR" i="1" dirty="0">
                <a:solidFill>
                  <a:schemeClr val="dk1"/>
                </a:solidFill>
                <a:latin typeface="Calibri"/>
                <a:ea typeface="Calibri"/>
                <a:cs typeface="Calibri"/>
                <a:sym typeface="Calibri"/>
              </a:rPr>
              <a:t> </a:t>
            </a:r>
            <a:r>
              <a:rPr lang="fr-FR" dirty="0">
                <a:solidFill>
                  <a:schemeClr val="dk1"/>
                </a:solidFill>
                <a:latin typeface="Calibri"/>
                <a:ea typeface="Calibri"/>
                <a:cs typeface="Calibri"/>
                <a:sym typeface="Calibri"/>
              </a:rPr>
              <a:t>:</a:t>
            </a:r>
            <a:endParaRPr dirty="0">
              <a:solidFill>
                <a:schemeClr val="dk1"/>
              </a:solidFill>
              <a:latin typeface="Calibri"/>
              <a:ea typeface="Calibri"/>
              <a:cs typeface="Calibri"/>
              <a:sym typeface="Calibri"/>
            </a:endParaRPr>
          </a:p>
          <a:p>
            <a:pPr marL="285750" indent="-285750">
              <a:lnSpc>
                <a:spcPct val="150000"/>
              </a:lnSpc>
              <a:buClr>
                <a:srgbClr val="00707F"/>
              </a:buClr>
              <a:buSzPts val="1800"/>
              <a:buFont typeface="Wingdings" panose="05000000000000000000" pitchFamily="2" charset="2"/>
              <a:buChar char="Ø"/>
            </a:pPr>
            <a:r>
              <a:rPr lang="fr-FR" dirty="0">
                <a:solidFill>
                  <a:schemeClr val="dk1"/>
                </a:solidFill>
                <a:latin typeface="Calibri"/>
                <a:ea typeface="Calibri"/>
                <a:cs typeface="Calibri"/>
                <a:sym typeface="Calibri"/>
              </a:rPr>
              <a:t>Sélectionner </a:t>
            </a:r>
            <a:r>
              <a:rPr lang="fr-FR" i="1" dirty="0">
                <a:solidFill>
                  <a:schemeClr val="dk1"/>
                </a:solidFill>
                <a:latin typeface="Calibri"/>
                <a:ea typeface="Calibri"/>
                <a:cs typeface="Calibri"/>
                <a:sym typeface="Calibri"/>
              </a:rPr>
              <a:t>Return Items</a:t>
            </a:r>
            <a:endParaRPr dirty="0">
              <a:solidFill>
                <a:schemeClr val="dk1"/>
              </a:solidFill>
              <a:latin typeface="Calibri"/>
              <a:ea typeface="Calibri"/>
              <a:cs typeface="Calibri"/>
              <a:sym typeface="Calibri"/>
            </a:endParaRPr>
          </a:p>
          <a:p>
            <a:pPr marL="285750" indent="-285750">
              <a:lnSpc>
                <a:spcPct val="150000"/>
              </a:lnSpc>
              <a:buClr>
                <a:srgbClr val="00707F"/>
              </a:buClr>
              <a:buSzPts val="1800"/>
              <a:buFont typeface="Wingdings" panose="05000000000000000000" pitchFamily="2" charset="2"/>
              <a:buChar char="Ø"/>
            </a:pPr>
            <a:r>
              <a:rPr lang="fr-FR" dirty="0">
                <a:solidFill>
                  <a:schemeClr val="dk1"/>
                </a:solidFill>
                <a:latin typeface="Calibri"/>
                <a:ea typeface="Calibri"/>
                <a:cs typeface="Calibri"/>
                <a:sym typeface="Calibri"/>
              </a:rPr>
              <a:t>Scanner le code-barres</a:t>
            </a:r>
            <a:endParaRPr dirty="0">
              <a:solidFill>
                <a:schemeClr val="dk1"/>
              </a:solidFill>
              <a:latin typeface="Calibri"/>
              <a:ea typeface="Calibri"/>
              <a:cs typeface="Calibri"/>
              <a:sym typeface="Calibri"/>
            </a:endParaRPr>
          </a:p>
          <a:p>
            <a:pPr marL="285750" indent="-171450">
              <a:buClr>
                <a:schemeClr val="dk2"/>
              </a:buClr>
              <a:buSzPts val="1800"/>
            </a:pPr>
            <a:endParaRPr dirty="0">
              <a:solidFill>
                <a:schemeClr val="dk1"/>
              </a:solidFill>
              <a:latin typeface="Calibri"/>
              <a:ea typeface="Calibri"/>
              <a:cs typeface="Calibri"/>
              <a:sym typeface="Calibri"/>
            </a:endParaRPr>
          </a:p>
          <a:p>
            <a:pPr>
              <a:buClr>
                <a:schemeClr val="dk1"/>
              </a:buClr>
              <a:buSzPts val="1800"/>
            </a:pPr>
            <a:r>
              <a:rPr lang="fr-FR" dirty="0">
                <a:solidFill>
                  <a:schemeClr val="dk1"/>
                </a:solidFill>
                <a:latin typeface="Calibri"/>
                <a:ea typeface="Calibri"/>
                <a:cs typeface="Calibri"/>
                <a:sym typeface="Calibri"/>
              </a:rPr>
              <a:t>     </a:t>
            </a:r>
            <a:endParaRPr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73511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0AC9FF6-30E2-FFC1-EF40-47AB2E5CF978}"/>
              </a:ext>
            </a:extLst>
          </p:cNvPr>
          <p:cNvSpPr>
            <a:spLocks noGrp="1"/>
          </p:cNvSpPr>
          <p:nvPr>
            <p:ph idx="1"/>
          </p:nvPr>
        </p:nvSpPr>
        <p:spPr/>
        <p:txBody>
          <a:bodyPr/>
          <a:lstStyle/>
          <a:p>
            <a:endParaRPr lang="fr-FR" dirty="0"/>
          </a:p>
          <a:p>
            <a:endParaRPr lang="fr-FR" dirty="0"/>
          </a:p>
          <a:p>
            <a:endParaRPr lang="fr-FR" dirty="0"/>
          </a:p>
          <a:p>
            <a:endParaRPr lang="fr-FR" dirty="0"/>
          </a:p>
          <a:p>
            <a:endParaRPr lang="fr-FR" dirty="0"/>
          </a:p>
          <a:p>
            <a:endParaRPr lang="fr-FR" dirty="0"/>
          </a:p>
          <a:p>
            <a:endParaRPr lang="fr-FR" dirty="0"/>
          </a:p>
          <a:p>
            <a:endParaRPr lang="fr-FR" dirty="0"/>
          </a:p>
          <a:p>
            <a:pPr marL="0" indent="0">
              <a:buNone/>
            </a:pPr>
            <a:endParaRPr lang="fr-FR" dirty="0"/>
          </a:p>
          <a:p>
            <a:r>
              <a:rPr lang="fr-FR" dirty="0"/>
              <a:t>Accéder à la fiche du lecteur pour vérifier l’état du compte, dont notamment :</a:t>
            </a:r>
          </a:p>
          <a:p>
            <a:pPr lvl="1"/>
            <a:r>
              <a:rPr lang="fr-FR" dirty="0"/>
              <a:t>Documents toujours en prêt</a:t>
            </a:r>
          </a:p>
          <a:p>
            <a:pPr lvl="1"/>
            <a:r>
              <a:rPr lang="fr-FR" dirty="0"/>
              <a:t>Documents réservés disponibles pour le lecteur</a:t>
            </a:r>
          </a:p>
          <a:p>
            <a:endParaRPr lang="fr-FR" dirty="0"/>
          </a:p>
        </p:txBody>
      </p:sp>
      <p:sp>
        <p:nvSpPr>
          <p:cNvPr id="2" name="Titre 1">
            <a:extLst>
              <a:ext uri="{FF2B5EF4-FFF2-40B4-BE49-F238E27FC236}">
                <a16:creationId xmlns:a16="http://schemas.microsoft.com/office/drawing/2014/main" id="{B77B8CC8-EF1C-C21E-A59E-7EC8181F56CB}"/>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Effectuer un retour de prêt par le </a:t>
            </a:r>
            <a:r>
              <a:rPr lang="fr-FR" sz="3600" i="1">
                <a:solidFill>
                  <a:srgbClr val="00707F"/>
                </a:solidFill>
                <a:latin typeface="Calibri"/>
                <a:ea typeface="Calibri"/>
                <a:cs typeface="Calibri"/>
                <a:sym typeface="Calibri"/>
              </a:rPr>
              <a:t>Return Items </a:t>
            </a:r>
            <a:r>
              <a:rPr lang="fr-FR" sz="3600">
                <a:solidFill>
                  <a:srgbClr val="00707F"/>
                </a:solidFill>
                <a:latin typeface="Calibri"/>
                <a:ea typeface="Calibri"/>
                <a:cs typeface="Calibri"/>
                <a:sym typeface="Calibri"/>
              </a:rPr>
              <a:t>(2)</a:t>
            </a:r>
            <a:endParaRPr lang="fr-FR"/>
          </a:p>
        </p:txBody>
      </p:sp>
      <p:sp>
        <p:nvSpPr>
          <p:cNvPr id="4" name="Espace réservé du numéro de diapositive 3">
            <a:extLst>
              <a:ext uri="{FF2B5EF4-FFF2-40B4-BE49-F238E27FC236}">
                <a16:creationId xmlns:a16="http://schemas.microsoft.com/office/drawing/2014/main" id="{01D1B1CA-C15E-C828-3EA3-E84A3F2D0C72}"/>
              </a:ext>
            </a:extLst>
          </p:cNvPr>
          <p:cNvSpPr>
            <a:spLocks noGrp="1"/>
          </p:cNvSpPr>
          <p:nvPr>
            <p:ph type="sldNum" sz="quarter" idx="12"/>
          </p:nvPr>
        </p:nvSpPr>
        <p:spPr/>
        <p:txBody>
          <a:bodyPr/>
          <a:lstStyle/>
          <a:p>
            <a:fld id="{19329706-12B3-8F4C-9CA9-063F8C6A2AC6}" type="slidenum">
              <a:rPr lang="fr-FR" smtClean="0"/>
              <a:t>96</a:t>
            </a:fld>
            <a:endParaRPr lang="fr-FR"/>
          </a:p>
        </p:txBody>
      </p:sp>
      <p:pic>
        <p:nvPicPr>
          <p:cNvPr id="13" name="Image 12">
            <a:extLst>
              <a:ext uri="{FF2B5EF4-FFF2-40B4-BE49-F238E27FC236}">
                <a16:creationId xmlns:a16="http://schemas.microsoft.com/office/drawing/2014/main" id="{2C567F49-3B44-4044-1E30-36701D1FDDF4}"/>
              </a:ext>
            </a:extLst>
          </p:cNvPr>
          <p:cNvPicPr>
            <a:picLocks noChangeAspect="1"/>
          </p:cNvPicPr>
          <p:nvPr/>
        </p:nvPicPr>
        <p:blipFill>
          <a:blip r:embed="rId2"/>
          <a:stretch>
            <a:fillRect/>
          </a:stretch>
        </p:blipFill>
        <p:spPr>
          <a:xfrm>
            <a:off x="1009650" y="1548610"/>
            <a:ext cx="10172700" cy="2524125"/>
          </a:xfrm>
          <a:prstGeom prst="rect">
            <a:avLst/>
          </a:prstGeom>
        </p:spPr>
      </p:pic>
      <p:sp>
        <p:nvSpPr>
          <p:cNvPr id="6" name="Google Shape;1243;p191">
            <a:extLst>
              <a:ext uri="{FF2B5EF4-FFF2-40B4-BE49-F238E27FC236}">
                <a16:creationId xmlns:a16="http://schemas.microsoft.com/office/drawing/2014/main" id="{B6CF302E-BAFE-DD2B-5D7F-B9CBEAF911F1}"/>
              </a:ext>
            </a:extLst>
          </p:cNvPr>
          <p:cNvSpPr/>
          <p:nvPr/>
        </p:nvSpPr>
        <p:spPr>
          <a:xfrm>
            <a:off x="6847682" y="2847975"/>
            <a:ext cx="1697036" cy="395806"/>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7" name="Google Shape;1243;p191">
            <a:extLst>
              <a:ext uri="{FF2B5EF4-FFF2-40B4-BE49-F238E27FC236}">
                <a16:creationId xmlns:a16="http://schemas.microsoft.com/office/drawing/2014/main" id="{02B88F39-E529-91C8-C349-BFBB9279A163}"/>
              </a:ext>
            </a:extLst>
          </p:cNvPr>
          <p:cNvSpPr/>
          <p:nvPr/>
        </p:nvSpPr>
        <p:spPr>
          <a:xfrm>
            <a:off x="1581150" y="3529531"/>
            <a:ext cx="1543050" cy="111166"/>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8" name="Google Shape;1243;p191">
            <a:extLst>
              <a:ext uri="{FF2B5EF4-FFF2-40B4-BE49-F238E27FC236}">
                <a16:creationId xmlns:a16="http://schemas.microsoft.com/office/drawing/2014/main" id="{E7B0B0E4-2104-5F28-3B6F-1404C8A0E049}"/>
              </a:ext>
            </a:extLst>
          </p:cNvPr>
          <p:cNvSpPr/>
          <p:nvPr/>
        </p:nvSpPr>
        <p:spPr>
          <a:xfrm>
            <a:off x="1571625" y="3650221"/>
            <a:ext cx="2647950" cy="422513"/>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cxnSp>
        <p:nvCxnSpPr>
          <p:cNvPr id="9" name="Connecteur droit avec flèche 8">
            <a:extLst>
              <a:ext uri="{FF2B5EF4-FFF2-40B4-BE49-F238E27FC236}">
                <a16:creationId xmlns:a16="http://schemas.microsoft.com/office/drawing/2014/main" id="{582A294A-FA3B-6257-D4BA-31B950D302F5}"/>
              </a:ext>
            </a:extLst>
          </p:cNvPr>
          <p:cNvCxnSpPr>
            <a:cxnSpLocks/>
          </p:cNvCxnSpPr>
          <p:nvPr/>
        </p:nvCxnSpPr>
        <p:spPr>
          <a:xfrm flipV="1">
            <a:off x="6847682" y="3243781"/>
            <a:ext cx="866535" cy="128059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95966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C2B0C2-A67C-B93E-42D3-997B434383BC}"/>
              </a:ext>
            </a:extLst>
          </p:cNvPr>
          <p:cNvSpPr>
            <a:spLocks noGrp="1"/>
          </p:cNvSpPr>
          <p:nvPr>
            <p:ph type="title"/>
          </p:nvPr>
        </p:nvSpPr>
        <p:spPr/>
        <p:txBody>
          <a:bodyPr/>
          <a:lstStyle/>
          <a:p>
            <a:r>
              <a:rPr lang="fr-FR" sz="3200">
                <a:solidFill>
                  <a:srgbClr val="00707F"/>
                </a:solidFill>
                <a:latin typeface="Calibri"/>
                <a:ea typeface="Calibri"/>
                <a:cs typeface="Calibri"/>
                <a:sym typeface="Calibri"/>
              </a:rPr>
              <a:t>Effectuer un retour de prêt par la fiche lecteur /onglet </a:t>
            </a:r>
            <a:r>
              <a:rPr lang="fr-FR" sz="3200" i="1" err="1">
                <a:ea typeface="Calibri"/>
                <a:sym typeface="Calibri"/>
              </a:rPr>
              <a:t>R</a:t>
            </a:r>
            <a:r>
              <a:rPr lang="fr-FR" sz="3200" i="1" err="1">
                <a:solidFill>
                  <a:srgbClr val="00707F"/>
                </a:solidFill>
                <a:latin typeface="Calibri"/>
                <a:ea typeface="Calibri"/>
                <a:cs typeface="Calibri"/>
                <a:sym typeface="Calibri"/>
              </a:rPr>
              <a:t>eturns</a:t>
            </a:r>
            <a:r>
              <a:rPr lang="fr-FR" sz="3200">
                <a:solidFill>
                  <a:srgbClr val="00707F"/>
                </a:solidFill>
                <a:latin typeface="Calibri"/>
                <a:ea typeface="Calibri"/>
                <a:cs typeface="Calibri"/>
                <a:sym typeface="Calibri"/>
              </a:rPr>
              <a:t> (1)</a:t>
            </a:r>
            <a:endParaRPr lang="fr-FR"/>
          </a:p>
        </p:txBody>
      </p:sp>
      <p:sp>
        <p:nvSpPr>
          <p:cNvPr id="3" name="Espace réservé du contenu 2">
            <a:extLst>
              <a:ext uri="{FF2B5EF4-FFF2-40B4-BE49-F238E27FC236}">
                <a16:creationId xmlns:a16="http://schemas.microsoft.com/office/drawing/2014/main" id="{1ECB9A01-12C0-E076-7FAC-8BF9536731FB}"/>
              </a:ext>
            </a:extLst>
          </p:cNvPr>
          <p:cNvSpPr>
            <a:spLocks noGrp="1"/>
          </p:cNvSpPr>
          <p:nvPr>
            <p:ph idx="1"/>
          </p:nvPr>
        </p:nvSpPr>
        <p:spPr/>
        <p:txBody>
          <a:bodyPr/>
          <a:lstStyle/>
          <a:p>
            <a:r>
              <a:rPr lang="fr-FR"/>
              <a:t>Dans l’onglet </a:t>
            </a:r>
            <a:r>
              <a:rPr lang="fr-FR" i="1" err="1"/>
              <a:t>Returns</a:t>
            </a:r>
            <a:r>
              <a:rPr lang="fr-FR"/>
              <a:t> de la fiche du lecteur, scanner le code-barres du document</a:t>
            </a:r>
          </a:p>
          <a:p>
            <a:endParaRPr lang="fr-FR"/>
          </a:p>
        </p:txBody>
      </p:sp>
      <p:sp>
        <p:nvSpPr>
          <p:cNvPr id="4" name="Espace réservé du numéro de diapositive 3">
            <a:extLst>
              <a:ext uri="{FF2B5EF4-FFF2-40B4-BE49-F238E27FC236}">
                <a16:creationId xmlns:a16="http://schemas.microsoft.com/office/drawing/2014/main" id="{AE56B44A-7383-A5F4-5038-AB0F0C6C10B1}"/>
              </a:ext>
            </a:extLst>
          </p:cNvPr>
          <p:cNvSpPr>
            <a:spLocks noGrp="1"/>
          </p:cNvSpPr>
          <p:nvPr>
            <p:ph type="sldNum" sz="quarter" idx="12"/>
          </p:nvPr>
        </p:nvSpPr>
        <p:spPr/>
        <p:txBody>
          <a:bodyPr/>
          <a:lstStyle/>
          <a:p>
            <a:fld id="{19329706-12B3-8F4C-9CA9-063F8C6A2AC6}" type="slidenum">
              <a:rPr lang="fr-FR" smtClean="0"/>
              <a:t>97</a:t>
            </a:fld>
            <a:endParaRPr lang="fr-FR"/>
          </a:p>
        </p:txBody>
      </p:sp>
      <p:pic>
        <p:nvPicPr>
          <p:cNvPr id="8" name="Image 7" descr="Une image contenant texte, capture d’écran, Police, nombre&#10;&#10;Le contenu généré par l’IA peut être incorrect.">
            <a:extLst>
              <a:ext uri="{FF2B5EF4-FFF2-40B4-BE49-F238E27FC236}">
                <a16:creationId xmlns:a16="http://schemas.microsoft.com/office/drawing/2014/main" id="{A77A56CE-0036-47AA-933E-EECF6898DDE1}"/>
              </a:ext>
            </a:extLst>
          </p:cNvPr>
          <p:cNvPicPr>
            <a:picLocks noChangeAspect="1"/>
          </p:cNvPicPr>
          <p:nvPr/>
        </p:nvPicPr>
        <p:blipFill>
          <a:blip r:embed="rId2"/>
          <a:stretch>
            <a:fillRect/>
          </a:stretch>
        </p:blipFill>
        <p:spPr>
          <a:xfrm>
            <a:off x="1669256" y="2062162"/>
            <a:ext cx="8853488" cy="2395265"/>
          </a:xfrm>
          <a:prstGeom prst="rect">
            <a:avLst/>
          </a:prstGeom>
          <a:ln>
            <a:solidFill>
              <a:schemeClr val="tx1"/>
            </a:solidFill>
          </a:ln>
        </p:spPr>
      </p:pic>
      <p:sp>
        <p:nvSpPr>
          <p:cNvPr id="6" name="Google Shape;1219;p189">
            <a:extLst>
              <a:ext uri="{FF2B5EF4-FFF2-40B4-BE49-F238E27FC236}">
                <a16:creationId xmlns:a16="http://schemas.microsoft.com/office/drawing/2014/main" id="{26817852-8057-A4F8-B938-4D4EF466940A}"/>
              </a:ext>
            </a:extLst>
          </p:cNvPr>
          <p:cNvSpPr/>
          <p:nvPr/>
        </p:nvSpPr>
        <p:spPr>
          <a:xfrm>
            <a:off x="3898441" y="2322809"/>
            <a:ext cx="2902409" cy="502194"/>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Tree>
    <p:extLst>
      <p:ext uri="{BB962C8B-B14F-4D97-AF65-F5344CB8AC3E}">
        <p14:creationId xmlns:p14="http://schemas.microsoft.com/office/powerpoint/2010/main" val="187199812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BCB434-826D-FBFB-9DED-EC5409C69AFF}"/>
              </a:ext>
            </a:extLst>
          </p:cNvPr>
          <p:cNvSpPr>
            <a:spLocks noGrp="1"/>
          </p:cNvSpPr>
          <p:nvPr>
            <p:ph type="title"/>
          </p:nvPr>
        </p:nvSpPr>
        <p:spPr/>
        <p:txBody>
          <a:bodyPr/>
          <a:lstStyle/>
          <a:p>
            <a:r>
              <a:rPr lang="fr-FR" sz="3200">
                <a:solidFill>
                  <a:srgbClr val="00707F"/>
                </a:solidFill>
                <a:latin typeface="Calibri"/>
                <a:ea typeface="Calibri"/>
                <a:cs typeface="Calibri"/>
                <a:sym typeface="Calibri"/>
              </a:rPr>
              <a:t>Effectuer un retour de prêt par la fiche lecteur /onglet </a:t>
            </a:r>
            <a:r>
              <a:rPr lang="fr-FR" sz="3200" i="1" err="1">
                <a:ea typeface="Calibri"/>
                <a:sym typeface="Calibri"/>
              </a:rPr>
              <a:t>R</a:t>
            </a:r>
            <a:r>
              <a:rPr lang="fr-FR" sz="3200" i="1" err="1">
                <a:solidFill>
                  <a:srgbClr val="00707F"/>
                </a:solidFill>
                <a:latin typeface="Calibri"/>
                <a:ea typeface="Calibri"/>
                <a:cs typeface="Calibri"/>
                <a:sym typeface="Calibri"/>
              </a:rPr>
              <a:t>eturns</a:t>
            </a:r>
            <a:r>
              <a:rPr lang="fr-FR" sz="3200">
                <a:solidFill>
                  <a:srgbClr val="00707F"/>
                </a:solidFill>
                <a:latin typeface="Calibri"/>
                <a:ea typeface="Calibri"/>
                <a:cs typeface="Calibri"/>
                <a:sym typeface="Calibri"/>
              </a:rPr>
              <a:t> (2)</a:t>
            </a:r>
            <a:endParaRPr lang="fr-FR" sz="3200"/>
          </a:p>
        </p:txBody>
      </p:sp>
      <p:sp>
        <p:nvSpPr>
          <p:cNvPr id="3" name="Espace réservé du contenu 2">
            <a:extLst>
              <a:ext uri="{FF2B5EF4-FFF2-40B4-BE49-F238E27FC236}">
                <a16:creationId xmlns:a16="http://schemas.microsoft.com/office/drawing/2014/main" id="{6497B619-1363-851F-1ECC-2D7D75BD1165}"/>
              </a:ext>
            </a:extLst>
          </p:cNvPr>
          <p:cNvSpPr>
            <a:spLocks noGrp="1"/>
          </p:cNvSpPr>
          <p:nvPr>
            <p:ph idx="1"/>
          </p:nvPr>
        </p:nvSpPr>
        <p:spPr/>
        <p:txBody>
          <a:bodyPr/>
          <a:lstStyle/>
          <a:p>
            <a:r>
              <a:rPr lang="fr-FR">
                <a:solidFill>
                  <a:schemeClr val="dk1"/>
                </a:solidFill>
                <a:latin typeface="Calibri"/>
                <a:ea typeface="Calibri"/>
                <a:cs typeface="Calibri"/>
                <a:sym typeface="Calibri"/>
              </a:rPr>
              <a:t>Alma indique  la destination du document : </a:t>
            </a:r>
            <a:r>
              <a:rPr lang="fr-FR" i="1" err="1">
                <a:solidFill>
                  <a:schemeClr val="dk1"/>
                </a:solidFill>
                <a:latin typeface="Calibri"/>
                <a:ea typeface="Calibri"/>
                <a:cs typeface="Calibri"/>
                <a:sym typeface="Calibri"/>
              </a:rPr>
              <a:t>Reshelve</a:t>
            </a:r>
            <a:r>
              <a:rPr lang="fr-FR" i="1">
                <a:solidFill>
                  <a:schemeClr val="dk1"/>
                </a:solidFill>
                <a:latin typeface="Calibri"/>
                <a:ea typeface="Calibri"/>
                <a:cs typeface="Calibri"/>
                <a:sym typeface="Calibri"/>
              </a:rPr>
              <a:t> to </a:t>
            </a:r>
            <a:r>
              <a:rPr lang="fr-FR">
                <a:solidFill>
                  <a:schemeClr val="dk1"/>
                </a:solidFill>
                <a:latin typeface="Calibri"/>
                <a:ea typeface="Calibri"/>
                <a:cs typeface="Calibri"/>
                <a:sym typeface="Calibri"/>
              </a:rPr>
              <a:t>… = rangement en rayon dans la bibliothèque où se trouve le </a:t>
            </a:r>
            <a:r>
              <a:rPr lang="fr-FR" i="1">
                <a:solidFill>
                  <a:schemeClr val="dk1"/>
                </a:solidFill>
                <a:latin typeface="Calibri"/>
                <a:ea typeface="Calibri"/>
                <a:cs typeface="Calibri"/>
                <a:sym typeface="Calibri"/>
              </a:rPr>
              <a:t>Circulation Desk</a:t>
            </a:r>
            <a:endParaRPr lang="fr-FR" i="1"/>
          </a:p>
        </p:txBody>
      </p:sp>
      <p:sp>
        <p:nvSpPr>
          <p:cNvPr id="4" name="Espace réservé du numéro de diapositive 3">
            <a:extLst>
              <a:ext uri="{FF2B5EF4-FFF2-40B4-BE49-F238E27FC236}">
                <a16:creationId xmlns:a16="http://schemas.microsoft.com/office/drawing/2014/main" id="{2D9B7D9A-838D-D7AC-ADB5-BA4E3CC93FA8}"/>
              </a:ext>
            </a:extLst>
          </p:cNvPr>
          <p:cNvSpPr>
            <a:spLocks noGrp="1"/>
          </p:cNvSpPr>
          <p:nvPr>
            <p:ph type="sldNum" sz="quarter" idx="12"/>
          </p:nvPr>
        </p:nvSpPr>
        <p:spPr/>
        <p:txBody>
          <a:bodyPr/>
          <a:lstStyle/>
          <a:p>
            <a:fld id="{19329706-12B3-8F4C-9CA9-063F8C6A2AC6}" type="slidenum">
              <a:rPr lang="fr-FR" smtClean="0"/>
              <a:t>98</a:t>
            </a:fld>
            <a:endParaRPr lang="fr-FR"/>
          </a:p>
        </p:txBody>
      </p:sp>
      <p:pic>
        <p:nvPicPr>
          <p:cNvPr id="8" name="Image 7">
            <a:extLst>
              <a:ext uri="{FF2B5EF4-FFF2-40B4-BE49-F238E27FC236}">
                <a16:creationId xmlns:a16="http://schemas.microsoft.com/office/drawing/2014/main" id="{232B6B43-0447-339A-EDD9-9B6B123C2014}"/>
              </a:ext>
            </a:extLst>
          </p:cNvPr>
          <p:cNvPicPr>
            <a:picLocks noChangeAspect="1"/>
          </p:cNvPicPr>
          <p:nvPr/>
        </p:nvPicPr>
        <p:blipFill>
          <a:blip r:embed="rId2"/>
          <a:stretch>
            <a:fillRect/>
          </a:stretch>
        </p:blipFill>
        <p:spPr>
          <a:xfrm>
            <a:off x="1847850" y="2064226"/>
            <a:ext cx="8496300" cy="3486150"/>
          </a:xfrm>
          <a:prstGeom prst="rect">
            <a:avLst/>
          </a:prstGeom>
          <a:ln>
            <a:solidFill>
              <a:schemeClr val="tx1"/>
            </a:solidFill>
          </a:ln>
        </p:spPr>
      </p:pic>
      <p:sp>
        <p:nvSpPr>
          <p:cNvPr id="6" name="Google Shape;1230;p190">
            <a:extLst>
              <a:ext uri="{FF2B5EF4-FFF2-40B4-BE49-F238E27FC236}">
                <a16:creationId xmlns:a16="http://schemas.microsoft.com/office/drawing/2014/main" id="{A19DD4C1-9CA8-E7C4-D3D4-398759C92B8E}"/>
              </a:ext>
            </a:extLst>
          </p:cNvPr>
          <p:cNvSpPr/>
          <p:nvPr/>
        </p:nvSpPr>
        <p:spPr>
          <a:xfrm>
            <a:off x="4935362" y="4838699"/>
            <a:ext cx="4437238" cy="409575"/>
          </a:xfrm>
          <a:prstGeom prst="roundRect">
            <a:avLst>
              <a:gd name="adj" fmla="val 16667"/>
            </a:avLst>
          </a:prstGeom>
          <a:noFill/>
          <a:ln w="190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Tree>
    <p:extLst>
      <p:ext uri="{BB962C8B-B14F-4D97-AF65-F5344CB8AC3E}">
        <p14:creationId xmlns:p14="http://schemas.microsoft.com/office/powerpoint/2010/main" val="18917184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D226D5-E5C9-AD8F-566A-E36535FECCB6}"/>
              </a:ext>
            </a:extLst>
          </p:cNvPr>
          <p:cNvSpPr>
            <a:spLocks noGrp="1"/>
          </p:cNvSpPr>
          <p:nvPr>
            <p:ph type="title"/>
          </p:nvPr>
        </p:nvSpPr>
        <p:spPr/>
        <p:txBody>
          <a:bodyPr/>
          <a:lstStyle/>
          <a:p>
            <a:r>
              <a:rPr lang="fr-FR" sz="3400">
                <a:solidFill>
                  <a:srgbClr val="00707F"/>
                </a:solidFill>
                <a:latin typeface="Calibri"/>
                <a:ea typeface="Calibri"/>
                <a:cs typeface="Calibri"/>
                <a:sym typeface="Calibri"/>
              </a:rPr>
              <a:t>Effectuer un retour de prêt par la fiche lecteur /onglet </a:t>
            </a:r>
            <a:r>
              <a:rPr lang="fr-FR" sz="3400" i="1">
                <a:solidFill>
                  <a:srgbClr val="00707F"/>
                </a:solidFill>
                <a:latin typeface="Calibri"/>
                <a:ea typeface="Calibri"/>
                <a:cs typeface="Calibri"/>
                <a:sym typeface="Calibri"/>
              </a:rPr>
              <a:t>Loans</a:t>
            </a:r>
            <a:endParaRPr lang="fr-FR" sz="3400"/>
          </a:p>
        </p:txBody>
      </p:sp>
      <p:sp>
        <p:nvSpPr>
          <p:cNvPr id="3" name="Espace réservé du contenu 2">
            <a:extLst>
              <a:ext uri="{FF2B5EF4-FFF2-40B4-BE49-F238E27FC236}">
                <a16:creationId xmlns:a16="http://schemas.microsoft.com/office/drawing/2014/main" id="{7682F072-97A1-4908-8068-75E969734CF8}"/>
              </a:ext>
            </a:extLst>
          </p:cNvPr>
          <p:cNvSpPr>
            <a:spLocks noGrp="1"/>
          </p:cNvSpPr>
          <p:nvPr>
            <p:ph idx="1"/>
          </p:nvPr>
        </p:nvSpPr>
        <p:spPr/>
        <p:txBody>
          <a:bodyPr vert="horz" lIns="91440" tIns="45720" rIns="91440" bIns="45720" rtlCol="0" anchor="t">
            <a:normAutofit/>
          </a:bodyPr>
          <a:lstStyle/>
          <a:p>
            <a:r>
              <a:rPr lang="fr-FR" dirty="0"/>
              <a:t>Dans le bouton </a:t>
            </a:r>
            <a:r>
              <a:rPr lang="fr-FR" i="1" dirty="0"/>
              <a:t>Actions </a:t>
            </a:r>
            <a:r>
              <a:rPr lang="fr-FR" dirty="0"/>
              <a:t>au niveau </a:t>
            </a:r>
            <a:r>
              <a:rPr lang="fr-FR" b="1" u="sng" dirty="0">
                <a:solidFill>
                  <a:srgbClr val="C00000"/>
                </a:solidFill>
              </a:rPr>
              <a:t>du document en prêt</a:t>
            </a:r>
            <a:r>
              <a:rPr lang="fr-FR" dirty="0"/>
              <a:t>, sélectionner </a:t>
            </a:r>
            <a:r>
              <a:rPr lang="fr-FR" i="1" dirty="0"/>
              <a:t>Return item </a:t>
            </a:r>
            <a:r>
              <a:rPr lang="fr-FR" dirty="0"/>
              <a:t>:</a:t>
            </a:r>
          </a:p>
          <a:p>
            <a:endParaRPr lang="fr-FR" i="1" dirty="0"/>
          </a:p>
          <a:p>
            <a:endParaRPr lang="fr-FR" i="1" dirty="0"/>
          </a:p>
          <a:p>
            <a:endParaRPr lang="fr-FR" i="1" dirty="0"/>
          </a:p>
          <a:p>
            <a:endParaRPr lang="fr-FR" i="1" dirty="0"/>
          </a:p>
          <a:p>
            <a:endParaRPr lang="fr-FR" i="1" dirty="0"/>
          </a:p>
          <a:p>
            <a:endParaRPr lang="fr-FR" i="1" dirty="0"/>
          </a:p>
          <a:p>
            <a:pPr marL="0" indent="0">
              <a:buNone/>
            </a:pPr>
            <a:endParaRPr lang="fr-FR" i="1" dirty="0"/>
          </a:p>
          <a:p>
            <a:r>
              <a:rPr lang="fr-BE" dirty="0">
                <a:solidFill>
                  <a:schemeClr val="dk1"/>
                </a:solidFill>
                <a:latin typeface="Calibri"/>
                <a:ea typeface="Calibri"/>
                <a:cs typeface="Calibri"/>
                <a:sym typeface="Calibri"/>
              </a:rPr>
              <a:t>Le document en prêt disparaît de la liste des documents en prêt sans qu’Alma nous indique la </a:t>
            </a:r>
            <a:r>
              <a:rPr lang="fr-BE" i="1" dirty="0" err="1">
                <a:solidFill>
                  <a:schemeClr val="dk1"/>
                </a:solidFill>
                <a:latin typeface="Calibri"/>
                <a:ea typeface="Calibri"/>
                <a:cs typeface="Calibri"/>
                <a:sym typeface="Calibri"/>
              </a:rPr>
              <a:t>next</a:t>
            </a:r>
            <a:r>
              <a:rPr lang="fr-BE" i="1" dirty="0">
                <a:solidFill>
                  <a:schemeClr val="dk1"/>
                </a:solidFill>
                <a:latin typeface="Calibri"/>
                <a:ea typeface="Calibri"/>
                <a:cs typeface="Calibri"/>
                <a:sym typeface="Calibri"/>
              </a:rPr>
              <a:t> </a:t>
            </a:r>
            <a:r>
              <a:rPr lang="fr-BE" i="1" dirty="0" err="1">
                <a:solidFill>
                  <a:schemeClr val="dk1"/>
                </a:solidFill>
                <a:latin typeface="Calibri"/>
                <a:ea typeface="Calibri"/>
                <a:cs typeface="Calibri"/>
                <a:sym typeface="Calibri"/>
              </a:rPr>
              <a:t>step</a:t>
            </a:r>
            <a:r>
              <a:rPr lang="fr-BE" i="1" dirty="0">
                <a:solidFill>
                  <a:schemeClr val="dk1"/>
                </a:solidFill>
                <a:latin typeface="Calibri"/>
                <a:ea typeface="Calibri"/>
                <a:cs typeface="Calibri"/>
                <a:sym typeface="Calibri"/>
              </a:rPr>
              <a:t> </a:t>
            </a:r>
            <a:r>
              <a:rPr lang="fr-BE" dirty="0">
                <a:solidFill>
                  <a:schemeClr val="dk1"/>
                </a:solidFill>
                <a:latin typeface="Calibri"/>
                <a:ea typeface="Calibri"/>
                <a:cs typeface="Calibri"/>
                <a:sym typeface="Calibri"/>
              </a:rPr>
              <a:t>si le document est rendu dans la bibliothèque </a:t>
            </a:r>
            <a:r>
              <a:rPr lang="fr-BE">
                <a:solidFill>
                  <a:schemeClr val="dk1"/>
                </a:solidFill>
                <a:latin typeface="Calibri"/>
                <a:ea typeface="Calibri"/>
                <a:cs typeface="Calibri"/>
                <a:sym typeface="Calibri"/>
              </a:rPr>
              <a:t>propriétaire</a:t>
            </a:r>
            <a:r>
              <a:rPr lang="fr-BE" i="1">
                <a:solidFill>
                  <a:schemeClr val="dk1"/>
                </a:solidFill>
                <a:latin typeface="Calibri"/>
                <a:ea typeface="Calibri"/>
                <a:cs typeface="Calibri"/>
                <a:sym typeface="Calibri"/>
              </a:rPr>
              <a:t> </a:t>
            </a:r>
            <a:r>
              <a:rPr lang="fr-BE">
                <a:solidFill>
                  <a:schemeClr val="dk1"/>
                </a:solidFill>
                <a:ea typeface="Calibri"/>
                <a:sym typeface="Calibri"/>
              </a:rPr>
              <a:t>:</a:t>
            </a:r>
            <a:endParaRPr lang="fr-FR" dirty="0">
              <a:solidFill>
                <a:schemeClr val="dk1"/>
              </a:solidFill>
            </a:endParaRPr>
          </a:p>
        </p:txBody>
      </p:sp>
      <p:sp>
        <p:nvSpPr>
          <p:cNvPr id="4" name="Espace réservé du numéro de diapositive 3">
            <a:extLst>
              <a:ext uri="{FF2B5EF4-FFF2-40B4-BE49-F238E27FC236}">
                <a16:creationId xmlns:a16="http://schemas.microsoft.com/office/drawing/2014/main" id="{A5BFC0BF-8816-1A9F-99CA-8FBE76ABEE23}"/>
              </a:ext>
            </a:extLst>
          </p:cNvPr>
          <p:cNvSpPr>
            <a:spLocks noGrp="1"/>
          </p:cNvSpPr>
          <p:nvPr>
            <p:ph type="sldNum" sz="quarter" idx="12"/>
          </p:nvPr>
        </p:nvSpPr>
        <p:spPr/>
        <p:txBody>
          <a:bodyPr/>
          <a:lstStyle/>
          <a:p>
            <a:fld id="{19329706-12B3-8F4C-9CA9-063F8C6A2AC6}" type="slidenum">
              <a:rPr lang="fr-FR" smtClean="0"/>
              <a:t>99</a:t>
            </a:fld>
            <a:endParaRPr lang="fr-FR"/>
          </a:p>
        </p:txBody>
      </p:sp>
      <p:pic>
        <p:nvPicPr>
          <p:cNvPr id="7" name="Image 6" descr="Une image contenant texte, capture d’écran, nombre, Police&#10;&#10;Le contenu généré par l’IA peut être incorrect.">
            <a:extLst>
              <a:ext uri="{FF2B5EF4-FFF2-40B4-BE49-F238E27FC236}">
                <a16:creationId xmlns:a16="http://schemas.microsoft.com/office/drawing/2014/main" id="{285FECF0-1624-F1B5-4AA9-5FD916172A79}"/>
              </a:ext>
            </a:extLst>
          </p:cNvPr>
          <p:cNvPicPr>
            <a:picLocks noChangeAspect="1"/>
          </p:cNvPicPr>
          <p:nvPr/>
        </p:nvPicPr>
        <p:blipFill>
          <a:blip r:embed="rId2"/>
          <a:stretch>
            <a:fillRect/>
          </a:stretch>
        </p:blipFill>
        <p:spPr>
          <a:xfrm>
            <a:off x="2040299" y="1654001"/>
            <a:ext cx="8111402" cy="2378183"/>
          </a:xfrm>
          <a:prstGeom prst="rect">
            <a:avLst/>
          </a:prstGeom>
          <a:ln w="6350">
            <a:solidFill>
              <a:schemeClr val="tx1"/>
            </a:solidFill>
          </a:ln>
        </p:spPr>
      </p:pic>
      <p:sp>
        <p:nvSpPr>
          <p:cNvPr id="8" name="Google Shape;1230;p190">
            <a:extLst>
              <a:ext uri="{FF2B5EF4-FFF2-40B4-BE49-F238E27FC236}">
                <a16:creationId xmlns:a16="http://schemas.microsoft.com/office/drawing/2014/main" id="{FDF7F4B3-0649-4E7C-72B2-347E7933C774}"/>
              </a:ext>
            </a:extLst>
          </p:cNvPr>
          <p:cNvSpPr/>
          <p:nvPr/>
        </p:nvSpPr>
        <p:spPr>
          <a:xfrm>
            <a:off x="9215446" y="2725666"/>
            <a:ext cx="896275" cy="494612"/>
          </a:xfrm>
          <a:prstGeom prst="roundRect">
            <a:avLst>
              <a:gd name="adj" fmla="val 16667"/>
            </a:avLst>
          </a:prstGeom>
          <a:noFill/>
          <a:ln w="190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pic>
        <p:nvPicPr>
          <p:cNvPr id="11" name="Image 10" descr="Une image contenant texte, capture d’écran, Police&#10;&#10;Le contenu généré par l’IA peut être incorrect.">
            <a:extLst>
              <a:ext uri="{FF2B5EF4-FFF2-40B4-BE49-F238E27FC236}">
                <a16:creationId xmlns:a16="http://schemas.microsoft.com/office/drawing/2014/main" id="{583F9F48-1C59-760D-BC0D-AC5A31E75D56}"/>
              </a:ext>
            </a:extLst>
          </p:cNvPr>
          <p:cNvPicPr>
            <a:picLocks noChangeAspect="1"/>
          </p:cNvPicPr>
          <p:nvPr/>
        </p:nvPicPr>
        <p:blipFill>
          <a:blip r:embed="rId3"/>
          <a:stretch>
            <a:fillRect/>
          </a:stretch>
        </p:blipFill>
        <p:spPr>
          <a:xfrm>
            <a:off x="3014662" y="4870584"/>
            <a:ext cx="6162675" cy="1800782"/>
          </a:xfrm>
          <a:prstGeom prst="rect">
            <a:avLst/>
          </a:prstGeom>
          <a:ln w="9525">
            <a:solidFill>
              <a:schemeClr val="tx1"/>
            </a:solidFill>
          </a:ln>
        </p:spPr>
      </p:pic>
    </p:spTree>
    <p:extLst>
      <p:ext uri="{BB962C8B-B14F-4D97-AF65-F5344CB8AC3E}">
        <p14:creationId xmlns:p14="http://schemas.microsoft.com/office/powerpoint/2010/main" val="2762977318"/>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0F6289163955441A5967709044F7A76" ma:contentTypeVersion="12" ma:contentTypeDescription="Crée un document." ma:contentTypeScope="" ma:versionID="3caad83ac19e65af4a262efaa1af0edd">
  <xsd:schema xmlns:xsd="http://www.w3.org/2001/XMLSchema" xmlns:xs="http://www.w3.org/2001/XMLSchema" xmlns:p="http://schemas.microsoft.com/office/2006/metadata/properties" xmlns:ns2="a246056b-c7d3-44a9-baa2-2f913a59a840" xmlns:ns3="74bf7794-5193-4d5b-b3ac-eb48baf62bed" targetNamespace="http://schemas.microsoft.com/office/2006/metadata/properties" ma:root="true" ma:fieldsID="5fd84ff6f91a10a0aec6264703e9e1f4" ns2:_="" ns3:_="">
    <xsd:import namespace="a246056b-c7d3-44a9-baa2-2f913a59a840"/>
    <xsd:import namespace="74bf7794-5193-4d5b-b3ac-eb48baf62be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46056b-c7d3-44a9-baa2-2f913a59a8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alises d’images" ma:readOnly="false" ma:fieldId="{5cf76f15-5ced-4ddc-b409-7134ff3c332f}" ma:taxonomyMulti="true" ma:sspId="4434ded7-6e41-4000-8be6-3d063d771b34"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bf7794-5193-4d5b-b3ac-eb48baf62be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a44b0a8f-ff1d-43d3-ac00-4d805e2f2379}" ma:internalName="TaxCatchAll" ma:showField="CatchAllData" ma:web="74bf7794-5193-4d5b-b3ac-eb48baf62bed">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4bf7794-5193-4d5b-b3ac-eb48baf62bed" xsi:nil="true"/>
    <lcf76f155ced4ddcb4097134ff3c332f xmlns="a246056b-c7d3-44a9-baa2-2f913a59a84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D40DABD-00A6-408F-8D4C-8A5B8834701D}">
  <ds:schemaRefs>
    <ds:schemaRef ds:uri="http://schemas.microsoft.com/sharepoint/v3/contenttype/forms"/>
  </ds:schemaRefs>
</ds:datastoreItem>
</file>

<file path=customXml/itemProps2.xml><?xml version="1.0" encoding="utf-8"?>
<ds:datastoreItem xmlns:ds="http://schemas.openxmlformats.org/officeDocument/2006/customXml" ds:itemID="{AE92C908-B131-4023-89E3-00E3C39243BB}">
  <ds:schemaRefs>
    <ds:schemaRef ds:uri="74bf7794-5193-4d5b-b3ac-eb48baf62bed"/>
    <ds:schemaRef ds:uri="a246056b-c7d3-44a9-baa2-2f913a59a84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227B138-CE7D-4EED-8252-6A4B4A995329}">
  <ds:schemaRefs>
    <ds:schemaRef ds:uri="http://www.w3.org/XML/1998/namespace"/>
    <ds:schemaRef ds:uri="http://schemas.microsoft.com/office/2006/documentManagement/types"/>
    <ds:schemaRef ds:uri="http://purl.org/dc/terms/"/>
    <ds:schemaRef ds:uri="http://purl.org/dc/dcmitype/"/>
    <ds:schemaRef ds:uri="74bf7794-5193-4d5b-b3ac-eb48baf62bed"/>
    <ds:schemaRef ds:uri="http://schemas.microsoft.com/office/infopath/2007/PartnerControls"/>
    <ds:schemaRef ds:uri="http://schemas.microsoft.com/office/2006/metadata/properties"/>
    <ds:schemaRef ds:uri="http://schemas.openxmlformats.org/package/2006/metadata/core-properties"/>
    <ds:schemaRef ds:uri="a246056b-c7d3-44a9-baa2-2f913a59a840"/>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0</TotalTime>
  <Words>9061</Words>
  <Application>Microsoft Office PowerPoint</Application>
  <PresentationFormat>Grand écran</PresentationFormat>
  <Paragraphs>1902</Paragraphs>
  <Slides>207</Slides>
  <Notes>48</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207</vt:i4>
      </vt:variant>
    </vt:vector>
  </HeadingPairs>
  <TitlesOfParts>
    <vt:vector size="213" baseType="lpstr">
      <vt:lpstr>Arial</vt:lpstr>
      <vt:lpstr>Calibri</vt:lpstr>
      <vt:lpstr>Noto Sans Symbols</vt:lpstr>
      <vt:lpstr>Noto Sans Symbols,Sans-Serif</vt:lpstr>
      <vt:lpstr>Wingdings</vt:lpstr>
      <vt:lpstr>Thème Office</vt:lpstr>
      <vt:lpstr>Présentation PowerPoint</vt:lpstr>
      <vt:lpstr>Présentation PowerPoint</vt:lpstr>
      <vt:lpstr>Se connecter à Alma</vt:lpstr>
      <vt:lpstr>Localisation</vt:lpstr>
      <vt:lpstr>Menus</vt:lpstr>
      <vt:lpstr>Quick links (1)</vt:lpstr>
      <vt:lpstr>Quick links (2)</vt:lpstr>
      <vt:lpstr>Recent pages</vt:lpstr>
      <vt:lpstr>User details</vt:lpstr>
      <vt:lpstr>Widgets (1)</vt:lpstr>
      <vt:lpstr>Widgets (2)</vt:lpstr>
      <vt:lpstr>Barre de recherche</vt:lpstr>
      <vt:lpstr>Naviguer</vt:lpstr>
      <vt:lpstr>Trier et filtrer</vt:lpstr>
      <vt:lpstr>Présentation PowerPoint</vt:lpstr>
      <vt:lpstr>Circulation Desk</vt:lpstr>
      <vt:lpstr>Pick-up location</vt:lpstr>
      <vt:lpstr>Présentation PowerPoint</vt:lpstr>
      <vt:lpstr>Définition d’une request</vt:lpstr>
      <vt:lpstr>Règles de circulation</vt:lpstr>
      <vt:lpstr>Règles de circulation</vt:lpstr>
      <vt:lpstr>Règles de circulation &gt; Précisions</vt:lpstr>
      <vt:lpstr>Facteurs déterminant la circulation</vt:lpstr>
      <vt:lpstr>Les FFU d’exception</vt:lpstr>
      <vt:lpstr>Statuts d’exception au niveau de l’item </vt:lpstr>
      <vt:lpstr>Les mails d’information et de rappel</vt:lpstr>
      <vt:lpstr>Les mails d’information</vt:lpstr>
      <vt:lpstr>Les mails d’information</vt:lpstr>
      <vt:lpstr>Les mails d’information</vt:lpstr>
      <vt:lpstr>Les mails d’information</vt:lpstr>
      <vt:lpstr>Les mails d’information</vt:lpstr>
      <vt:lpstr>Les mails de rappel</vt:lpstr>
      <vt:lpstr>Les mails de rappel</vt:lpstr>
      <vt:lpstr>Les mails de rappel</vt:lpstr>
      <vt:lpstr>Les mails de rappel</vt:lpstr>
      <vt:lpstr>Les mails de rappel</vt:lpstr>
      <vt:lpstr>Les mails de rappel</vt:lpstr>
      <vt:lpstr>Les mails de rappel</vt:lpstr>
      <vt:lpstr>Présentation PowerPoint</vt:lpstr>
      <vt:lpstr>Trouver un lecteur (1)</vt:lpstr>
      <vt:lpstr>Trouver un lecteur (2)</vt:lpstr>
      <vt:lpstr>Trouver un lecteur (3)</vt:lpstr>
      <vt:lpstr>Navigation dans la page Manage Patron Services</vt:lpstr>
      <vt:lpstr>Navigation dans la page Manage Patron Services</vt:lpstr>
      <vt:lpstr>Navigation dans la page Manage Patron Services</vt:lpstr>
      <vt:lpstr>Fiche détaillée &gt; General information</vt:lpstr>
      <vt:lpstr>Fiche détaillée &gt; User roles</vt:lpstr>
      <vt:lpstr>Fiche détaillée &gt; Contact information</vt:lpstr>
      <vt:lpstr>Fiche détaillée &gt; Identifiers</vt:lpstr>
      <vt:lpstr>Fiche détaillée &gt; Notes</vt:lpstr>
      <vt:lpstr>Fiche détaillée &gt; Notes &gt; Ajouter une note</vt:lpstr>
      <vt:lpstr>Fiche détaillée &gt; Notes &gt; Modifier une note</vt:lpstr>
      <vt:lpstr>Fiche détaillée &gt; Notes &gt; Supprimer une note</vt:lpstr>
      <vt:lpstr>Fiche détaillée &gt; Blocks</vt:lpstr>
      <vt:lpstr>Fiche détaillée &gt; Blocks</vt:lpstr>
      <vt:lpstr>Les blocages et outrepassements</vt:lpstr>
      <vt:lpstr>Les blocages système</vt:lpstr>
      <vt:lpstr>Les blocages système</vt:lpstr>
      <vt:lpstr>Les blocages insérés par le staff</vt:lpstr>
      <vt:lpstr>Les blocages insérés par le staff</vt:lpstr>
      <vt:lpstr>Fiche détaillée &gt; Blocks &gt; Insérer un blocage</vt:lpstr>
      <vt:lpstr>Fiche détaillée &gt; Blocks &gt; Modifier un blocage</vt:lpstr>
      <vt:lpstr>Fiche détaillée &gt; Blocks &gt; Supprimer un blocage</vt:lpstr>
      <vt:lpstr>Fiche détaillée &gt; Fines/Fees</vt:lpstr>
      <vt:lpstr>Fiche détaillée &gt; Statistics</vt:lpstr>
      <vt:lpstr>Fiche détaillée &gt; Attachments</vt:lpstr>
      <vt:lpstr>Fiche détaillée &gt; Proxy For</vt:lpstr>
      <vt:lpstr>Fiche détaillée &gt; History</vt:lpstr>
      <vt:lpstr>Présentation PowerPoint</vt:lpstr>
      <vt:lpstr>Manage Patron Services &gt; Menu latéral &gt; Loans</vt:lpstr>
      <vt:lpstr>Loans</vt:lpstr>
      <vt:lpstr>Loans</vt:lpstr>
      <vt:lpstr>Les Statuts de prêt (1)</vt:lpstr>
      <vt:lpstr>Les statuts de prêt (2)</vt:lpstr>
      <vt:lpstr>Les prêts rappelés (Recalled)</vt:lpstr>
      <vt:lpstr>Effectuer un prêt (1)</vt:lpstr>
      <vt:lpstr>Effectuer un prêt (2)</vt:lpstr>
      <vt:lpstr>Effectuer un prêt &gt; Blocages</vt:lpstr>
      <vt:lpstr>Renouveler un prêt (1)</vt:lpstr>
      <vt:lpstr>Renouveler un prêt (2)</vt:lpstr>
      <vt:lpstr>Renouveler un prêt &gt; dans Les Collections ULiège (1)</vt:lpstr>
      <vt:lpstr>Renouveler un prêt &gt; dans Les Collections ULiège (2)</vt:lpstr>
      <vt:lpstr>Renouveler un prêt &gt; Précisions</vt:lpstr>
      <vt:lpstr>Modifier un prêt – Change due date</vt:lpstr>
      <vt:lpstr>Modifier un prêt – Delete loan</vt:lpstr>
      <vt:lpstr>Modifier un prêt – déclarer Lost</vt:lpstr>
      <vt:lpstr>Paiement des frais de remplacement</vt:lpstr>
      <vt:lpstr>Modifier un prêt – Claimed Return</vt:lpstr>
      <vt:lpstr>Historique d’un document pour ce prêt – Loan history</vt:lpstr>
      <vt:lpstr>Faire un prêt en Quick cataloguing (1)</vt:lpstr>
      <vt:lpstr>Faire un prêt en Quick cataloguing (2)</vt:lpstr>
      <vt:lpstr>Présentation PowerPoint</vt:lpstr>
      <vt:lpstr>Manage Patron Services &gt; Menu latéral &gt; Returns</vt:lpstr>
      <vt:lpstr>Effectuer un retour de prêt &gt; trois possibilités</vt:lpstr>
      <vt:lpstr>Effectuer un retour de prêt par le Return Items (1)</vt:lpstr>
      <vt:lpstr>Effectuer un retour de prêt par le Return Items (2)</vt:lpstr>
      <vt:lpstr>Effectuer un retour de prêt par la fiche lecteur /onglet Returns (1)</vt:lpstr>
      <vt:lpstr>Effectuer un retour de prêt par la fiche lecteur /onglet Returns (2)</vt:lpstr>
      <vt:lpstr>Effectuer un retour de prêt par la fiche lecteur /onglet Loans</vt:lpstr>
      <vt:lpstr>Retour de prêt – cas particulier (1) : retour d’un document d’une autre implantation</vt:lpstr>
      <vt:lpstr>Retour de prêt – cas particulier (2) : retour d’un document en retard</vt:lpstr>
      <vt:lpstr>Retour de prêt – cas particulier (3) : retour d’un document réservé (recalled) à mettre sur la Hold Shelf </vt:lpstr>
      <vt:lpstr>Retour de prêt – cas particulier (4) : retour d’un document réservé et à mettre en transit </vt:lpstr>
      <vt:lpstr>Retour de prêt – cas particulier (5) : retour d’un document demandé en numérisation</vt:lpstr>
      <vt:lpstr>Retour de prêt – cas particulier (6) : retour d’un document « Services ULiège »</vt:lpstr>
      <vt:lpstr>Retour de prêt – cas particulier (7) : documents lost</vt:lpstr>
      <vt:lpstr>Modifier un retour – Override return date and time</vt:lpstr>
      <vt:lpstr>Historique d’un item – 1) Item changes</vt:lpstr>
      <vt:lpstr>Historique d’un item – 2) Item changes</vt:lpstr>
      <vt:lpstr>Présentation PowerPoint</vt:lpstr>
      <vt:lpstr>Manage Patron Services &gt; Menu latéral &gt; Fines and Fees</vt:lpstr>
      <vt:lpstr>Frais &gt; Active Balance</vt:lpstr>
      <vt:lpstr>Frais &gt; Percevoir des frais</vt:lpstr>
      <vt:lpstr>Frais &gt; Percevoir des frais</vt:lpstr>
      <vt:lpstr>Frais &gt; Percevoir des frais</vt:lpstr>
      <vt:lpstr>Frais &gt; Percevoir des frais</vt:lpstr>
      <vt:lpstr>Frais &gt; Ajouter une amende ou des frais</vt:lpstr>
      <vt:lpstr>Frais &gt; Annuler une amende ou des frais</vt:lpstr>
      <vt:lpstr>Frais &gt; Closed et In dispute</vt:lpstr>
      <vt:lpstr>Présentation PowerPoint</vt:lpstr>
      <vt:lpstr>Manage Patron Services &gt; Menu latéral &gt; Requests</vt:lpstr>
      <vt:lpstr>Les Patron physical item requests</vt:lpstr>
      <vt:lpstr>Définition</vt:lpstr>
      <vt:lpstr>Documents pouvant faire l’objet d’une Physical Request</vt:lpstr>
      <vt:lpstr>Documents ne pouvant pas faire l’objet d’une Physical Request</vt:lpstr>
      <vt:lpstr>Traitement des physical requests : workflow</vt:lpstr>
      <vt:lpstr>Demande de réservation depuis les Collections ULiège</vt:lpstr>
      <vt:lpstr>Visualisation des requests dans les collections ULiège </vt:lpstr>
      <vt:lpstr>Création d’une Physical Request dans Alma</vt:lpstr>
      <vt:lpstr>Création d’une Physical Request dans Alma</vt:lpstr>
      <vt:lpstr>Création d’une Physical Request dans Alma</vt:lpstr>
      <vt:lpstr>Visualiser les requests &gt; accès</vt:lpstr>
      <vt:lpstr>Visualisation des requests à traiter (Pickup from shelf) par un Circulation Desk</vt:lpstr>
      <vt:lpstr>Visualisation des requests dans le Repository Search</vt:lpstr>
      <vt:lpstr>Annulation d’une request (Cancel Request)</vt:lpstr>
      <vt:lpstr>Traiter une demande de réservation sortante (1)</vt:lpstr>
      <vt:lpstr>Traiter une demande de réservation sortante (2)</vt:lpstr>
      <vt:lpstr>Traiter une demande de réservation sortante (3)</vt:lpstr>
      <vt:lpstr>Traiter une demande de réservation sortante (4)</vt:lpstr>
      <vt:lpstr>Traiter une demande de réservation entrante</vt:lpstr>
      <vt:lpstr>Cas d’une Physical Request pour une demande de PIB (lending request)</vt:lpstr>
      <vt:lpstr>Comment voyagent les documents?</vt:lpstr>
      <vt:lpstr>Les Patron digitization requests</vt:lpstr>
      <vt:lpstr>Définition</vt:lpstr>
      <vt:lpstr>Documents pouvant faire l’objet d’une Digitization Request</vt:lpstr>
      <vt:lpstr>Documents ne pouvant pas faire l’objet d’une Digitization Request</vt:lpstr>
      <vt:lpstr>Création d’une Digitization Request dans Alma</vt:lpstr>
      <vt:lpstr>Création d’une Digitization Request dans Alma</vt:lpstr>
      <vt:lpstr>Création d’une Digitization Request dans Alma</vt:lpstr>
      <vt:lpstr>Création d’une Digitization Request dans Alma</vt:lpstr>
      <vt:lpstr>Création d’une Digitization Request dans Alma</vt:lpstr>
      <vt:lpstr>Création d’une Digitization Request dans Alma</vt:lpstr>
      <vt:lpstr>Création d’une Digitization Request dans Alma</vt:lpstr>
      <vt:lpstr>Création d’une Digitization Request dans Alma</vt:lpstr>
      <vt:lpstr>Création d’une Digitization Request dans les collections ULiège</vt:lpstr>
      <vt:lpstr>Création d’une Digitization Request dans les collections ULiège</vt:lpstr>
      <vt:lpstr>Création d’une Digitization Request dans les collections ULiège</vt:lpstr>
      <vt:lpstr>Création d’une Digitization Request dans les collections ULiège</vt:lpstr>
      <vt:lpstr>Visualiser les requests &gt; accès</vt:lpstr>
      <vt:lpstr>Visualisation des requests à traiter (Pickup from shelf) par un Circulation Desk</vt:lpstr>
      <vt:lpstr>Traiter une demande de numérisation (1)</vt:lpstr>
      <vt:lpstr>Traiter une demande de numérisation (2)</vt:lpstr>
      <vt:lpstr>Traiter une demande de numérisation (3)</vt:lpstr>
      <vt:lpstr>Traiter une demande de numérisation (4)</vt:lpstr>
      <vt:lpstr>Traiter une demande de numérisation (5)</vt:lpstr>
      <vt:lpstr>Traiter une demande de numérisation (6)</vt:lpstr>
      <vt:lpstr>Booking requests Move permanently Move temporarily Staff digitization request</vt:lpstr>
      <vt:lpstr>Booking requests – Move permanently – Move temporarily – Staff digitization request</vt:lpstr>
      <vt:lpstr>Hold Shelfs (armoires de reservation)</vt:lpstr>
      <vt:lpstr>Hold Shelfs : définition</vt:lpstr>
      <vt:lpstr>Holds Shelfs</vt:lpstr>
      <vt:lpstr>Hold Shelfs : organisation</vt:lpstr>
      <vt:lpstr>Hold Shelf de type Loan : Active Hold Shelf</vt:lpstr>
      <vt:lpstr>Hold Shelf de type Loan : Expired Hold Shelf</vt:lpstr>
      <vt:lpstr>Hold Shelf de type Loan : Expired Hold Shelf</vt:lpstr>
      <vt:lpstr>Hold Shelf de type Loan : Expired Hold Shelf</vt:lpstr>
      <vt:lpstr>Hold Shelf de type Reading Room : Active Hold Shelf</vt:lpstr>
      <vt:lpstr>Hold Shelf de type Reading Room : Active Hold Shelf</vt:lpstr>
      <vt:lpstr>Hold Shelf de type Reading Room : Active Hold Shelf</vt:lpstr>
      <vt:lpstr>Hold Shelf de type Reading Room : Active Hold Shelf</vt:lpstr>
      <vt:lpstr>Hold Shelf de type Reading Room : Active Hold Shelf</vt:lpstr>
      <vt:lpstr>Hold Shelf de type Reading Room : Expired Hold Shelf</vt:lpstr>
      <vt:lpstr>Hold Shelf de type Reading Room : Expired Hold Shelf Filtre Waiting for pickup</vt:lpstr>
      <vt:lpstr>Hold Shelf de type Reading Room : Expired Hold Shelf Filtre Picked up by user</vt:lpstr>
      <vt:lpstr>Hold Shelf de type Reading Room : Expired Hold Shelf Filtre Picked up by user</vt:lpstr>
      <vt:lpstr>Hold Shelf de type Reading Room : Expired Hold Shelf Filtre Picked up by user</vt:lpstr>
      <vt:lpstr>Visualiser les requests et les traitements (processes)</vt:lpstr>
      <vt:lpstr>Monitor requests &amp; Item Processes</vt:lpstr>
      <vt:lpstr>Monitor requests &amp; Item Processes</vt:lpstr>
      <vt:lpstr>Monitor requests &amp; Item Processes</vt:lpstr>
      <vt:lpstr>Monitor requests &amp; Item Processes</vt:lpstr>
      <vt:lpstr>Monitor requests &amp; Item Processes</vt:lpstr>
      <vt:lpstr>Monitor requests &amp; Item Processes</vt:lpstr>
      <vt:lpstr>Monitor requests &amp; Item Processes : utilité</vt:lpstr>
      <vt:lpstr>Présentation PowerPoint</vt:lpstr>
      <vt:lpstr>Deux types de vue de la page Manage Patron Services</vt:lpstr>
      <vt:lpstr>Deux types de vue de la page Manage Patron Services</vt:lpstr>
      <vt:lpstr>Deux types d’affichage par vue</vt:lpstr>
      <vt:lpstr>Deux types d’affichage par vue</vt:lpstr>
      <vt:lpstr>Deux types d’affichage par vue</vt:lpstr>
      <vt:lpstr>L’affichage liste</vt:lpstr>
      <vt:lpstr>L’affichage liste</vt:lpstr>
      <vt:lpstr>L’affichage scindé</vt:lpstr>
      <vt:lpstr>Alerte sonore</vt:lpstr>
      <vt:lpstr>Présentation PowerPoint</vt:lpstr>
      <vt:lpstr>Outils supplémentaires en Fulfillment</vt:lpstr>
      <vt:lpstr>Merci de votre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fprosmans@ulg.ac.be;François Renaville</dc:creator>
  <cp:lastModifiedBy>Prosmans Fabienne</cp:lastModifiedBy>
  <cp:revision>101</cp:revision>
  <cp:lastPrinted>2022-05-23T11:16:51Z</cp:lastPrinted>
  <dcterms:created xsi:type="dcterms:W3CDTF">2018-04-18T15:28:21Z</dcterms:created>
  <dcterms:modified xsi:type="dcterms:W3CDTF">2026-05-06T14:19:27Z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0x010100E0F6289163955441A5967709044F7A76</vt:lpwstr>
  </property>
  <property fmtid="{D5CDD505-2E9C-101B-9397-08002B2CF9AE}" pid="3" name="MediaServiceImageTags">
    <vt:lpwstr/>
  </property>
</Properties>
</file>