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8" r:id="rId5"/>
  </p:sldMasterIdLst>
  <p:notesMasterIdLst>
    <p:notesMasterId r:id="rId105"/>
  </p:notesMasterIdLst>
  <p:handoutMasterIdLst>
    <p:handoutMasterId r:id="rId106"/>
  </p:handoutMasterIdLst>
  <p:sldIdLst>
    <p:sldId id="256" r:id="rId6"/>
    <p:sldId id="505" r:id="rId7"/>
    <p:sldId id="586" r:id="rId8"/>
    <p:sldId id="587" r:id="rId9"/>
    <p:sldId id="676" r:id="rId10"/>
    <p:sldId id="588" r:id="rId11"/>
    <p:sldId id="569" r:id="rId12"/>
    <p:sldId id="589" r:id="rId13"/>
    <p:sldId id="590" r:id="rId14"/>
    <p:sldId id="600" r:id="rId15"/>
    <p:sldId id="575" r:id="rId16"/>
    <p:sldId id="577" r:id="rId17"/>
    <p:sldId id="578" r:id="rId18"/>
    <p:sldId id="576" r:id="rId19"/>
    <p:sldId id="579" r:id="rId20"/>
    <p:sldId id="580" r:id="rId21"/>
    <p:sldId id="581" r:id="rId22"/>
    <p:sldId id="582" r:id="rId23"/>
    <p:sldId id="583" r:id="rId24"/>
    <p:sldId id="584" r:id="rId25"/>
    <p:sldId id="585" r:id="rId26"/>
    <p:sldId id="601" r:id="rId27"/>
    <p:sldId id="591" r:id="rId28"/>
    <p:sldId id="592" r:id="rId29"/>
    <p:sldId id="593" r:id="rId30"/>
    <p:sldId id="595" r:id="rId31"/>
    <p:sldId id="596" r:id="rId32"/>
    <p:sldId id="597" r:id="rId33"/>
    <p:sldId id="598" r:id="rId34"/>
    <p:sldId id="599" r:id="rId35"/>
    <p:sldId id="602" r:id="rId36"/>
    <p:sldId id="603" r:id="rId37"/>
    <p:sldId id="604" r:id="rId38"/>
    <p:sldId id="605" r:id="rId39"/>
    <p:sldId id="606" r:id="rId40"/>
    <p:sldId id="607" r:id="rId41"/>
    <p:sldId id="608" r:id="rId42"/>
    <p:sldId id="609" r:id="rId43"/>
    <p:sldId id="610" r:id="rId44"/>
    <p:sldId id="611" r:id="rId45"/>
    <p:sldId id="612" r:id="rId46"/>
    <p:sldId id="639" r:id="rId47"/>
    <p:sldId id="618" r:id="rId48"/>
    <p:sldId id="619" r:id="rId49"/>
    <p:sldId id="620" r:id="rId50"/>
    <p:sldId id="621" r:id="rId51"/>
    <p:sldId id="622" r:id="rId52"/>
    <p:sldId id="623" r:id="rId53"/>
    <p:sldId id="624" r:id="rId54"/>
    <p:sldId id="625" r:id="rId55"/>
    <p:sldId id="628" r:id="rId56"/>
    <p:sldId id="627" r:id="rId57"/>
    <p:sldId id="630" r:id="rId58"/>
    <p:sldId id="631" r:id="rId59"/>
    <p:sldId id="632" r:id="rId60"/>
    <p:sldId id="633" r:id="rId61"/>
    <p:sldId id="637" r:id="rId62"/>
    <p:sldId id="638" r:id="rId63"/>
    <p:sldId id="641" r:id="rId64"/>
    <p:sldId id="640" r:id="rId65"/>
    <p:sldId id="677" r:id="rId66"/>
    <p:sldId id="643" r:id="rId67"/>
    <p:sldId id="644" r:id="rId68"/>
    <p:sldId id="645" r:id="rId69"/>
    <p:sldId id="646" r:id="rId70"/>
    <p:sldId id="647" r:id="rId71"/>
    <p:sldId id="648" r:id="rId72"/>
    <p:sldId id="649" r:id="rId73"/>
    <p:sldId id="650" r:id="rId74"/>
    <p:sldId id="651" r:id="rId75"/>
    <p:sldId id="652" r:id="rId76"/>
    <p:sldId id="653" r:id="rId77"/>
    <p:sldId id="654" r:id="rId78"/>
    <p:sldId id="655" r:id="rId79"/>
    <p:sldId id="656" r:id="rId80"/>
    <p:sldId id="678" r:id="rId81"/>
    <p:sldId id="346" r:id="rId82"/>
    <p:sldId id="369" r:id="rId83"/>
    <p:sldId id="657" r:id="rId84"/>
    <p:sldId id="658" r:id="rId85"/>
    <p:sldId id="659" r:id="rId86"/>
    <p:sldId id="660" r:id="rId87"/>
    <p:sldId id="661" r:id="rId88"/>
    <p:sldId id="662" r:id="rId89"/>
    <p:sldId id="663" r:id="rId90"/>
    <p:sldId id="521" r:id="rId91"/>
    <p:sldId id="522" r:id="rId92"/>
    <p:sldId id="664" r:id="rId93"/>
    <p:sldId id="666" r:id="rId94"/>
    <p:sldId id="667" r:id="rId95"/>
    <p:sldId id="668" r:id="rId96"/>
    <p:sldId id="669" r:id="rId97"/>
    <p:sldId id="670" r:id="rId98"/>
    <p:sldId id="671" r:id="rId99"/>
    <p:sldId id="673" r:id="rId100"/>
    <p:sldId id="674" r:id="rId101"/>
    <p:sldId id="675" r:id="rId102"/>
    <p:sldId id="672" r:id="rId103"/>
    <p:sldId id="508" r:id="rId104"/>
  </p:sldIdLst>
  <p:sldSz cx="12192000" cy="6858000"/>
  <p:notesSz cx="6794500" cy="9931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8" userDrawn="1">
          <p15:clr>
            <a:srgbClr val="A4A3A4"/>
          </p15:clr>
        </p15:guide>
        <p15:guide id="2" orient="horz" pos="527" userDrawn="1">
          <p15:clr>
            <a:srgbClr val="A4A3A4"/>
          </p15:clr>
        </p15:guide>
        <p15:guide id="3" orient="horz" pos="2137" userDrawn="1">
          <p15:clr>
            <a:srgbClr val="A4A3A4"/>
          </p15:clr>
        </p15:guide>
        <p15:guide id="4" pos="731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FF436-BBBC-3AF4-A322-8E0DFD562E2B}" name="Utilisateur invité" initials="Ui" userId="S::urn:spo:anon#7f61ac662c4e40ebf0ad70d467e5091be0c691169b4e72966eec5c689b419107::" providerId="AD"/>
  <p188:author id="{052E1356-D1E4-AE1D-F95F-C50D2F7C12BE}" name="Prosmans Fabienne" initials="PF" userId="S::fprosmans@uliege.be::d3d4e67e-d218-43fe-a47d-6bd648bf04d5" providerId="AD"/>
  <p188:author id="{1C4E0DB5-E915-D46B-CAED-D021D5A7B7B5}" name="Smits Virginie" initials="SV" userId="S::virginie.smits@uliege.be::66a8a0c7-5065-45be-914a-c45b0eaa30ae" providerId="AD"/>
  <p188:author id="{5DCF5DBA-6B0C-5172-340B-DF71215DCF81}" name="Lhoest Rémy" initials="RL" userId="S::Remy.Lhoest@uliege.be::a082b7f1-8b59-4f35-9dff-8f8edb24495b" providerId="AD"/>
  <p188:author id="{B80572C5-BB23-4BF2-E1BF-DBB9A2FE7A6E}" name="Parizel Youri" initials="PY" userId="S::youri.parizel@uliege.be::4d970f9d-ae9a-435c-a6e4-10314481aee4" providerId="AD"/>
  <p188:author id="{4E3BC6CC-3286-2FF0-D266-221008ECD616}" name="Lhoest Rémy" initials="LR" userId="S::remy.lhoest@uliege.be::a082b7f1-8b59-4f35-9dff-8f8edb24495b" providerId="AD"/>
  <p188:author id="{9AAD16FE-6507-F726-8A10-2B364A218A84}" name="Prosmans Fabienne" initials="PF" userId="Prosmans Fabien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çois Renaville" initials="FR" lastIdx="8" clrIdx="0">
    <p:extLst>
      <p:ext uri="{19B8F6BF-5375-455C-9EA6-DF929625EA0E}">
        <p15:presenceInfo xmlns:p15="http://schemas.microsoft.com/office/powerpoint/2012/main" userId="François Renaville" providerId="None"/>
      </p:ext>
    </p:extLst>
  </p:cmAuthor>
  <p:cmAuthor id="2" name="Renaville François" initials="RF" lastIdx="1" clrIdx="1">
    <p:extLst>
      <p:ext uri="{19B8F6BF-5375-455C-9EA6-DF929625EA0E}">
        <p15:presenceInfo xmlns:p15="http://schemas.microsoft.com/office/powerpoint/2012/main" userId="Renaville Franço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F"/>
    <a:srgbClr val="5FA4B0"/>
    <a:srgbClr val="7FB6BF"/>
    <a:srgbClr val="E6E6E6"/>
    <a:srgbClr val="E8E2DE"/>
    <a:srgbClr val="CC0000"/>
    <a:srgbClr val="FDB603"/>
    <a:srgbClr val="4B8B8E"/>
    <a:srgbClr val="5FA3B0"/>
    <a:srgbClr val="00718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23E409-D898-233E-79CF-A984B3E776D4}" v="1" dt="2025-03-12T10:34:06.110"/>
    <p1510:client id="{469AC7E3-151F-5D73-CE22-4667D4A7ACE0}" v="7" dt="2025-03-12T10:32:49.651"/>
    <p1510:client id="{651F63C8-5F88-9BEB-2B49-1E3F76D22FA5}" v="3" dt="2025-03-12T08:16:52.119"/>
    <p1510:client id="{87E6D5F3-C166-4B26-B679-C10C86010873}" v="326" dt="2025-03-11T14:57:27.380"/>
    <p1510:client id="{90E092FB-4D18-B172-B45D-551FECC03C7B}" v="14" dt="2025-03-11T15:03:06.180"/>
    <p1510:client id="{DBD887AC-7FA8-D04A-C3B2-418DF9FB7EEB}" v="3" dt="2025-03-12T09:56:44.055"/>
    <p1510:client id="{E633E8EC-24A6-4D9B-BEC9-550BA57C4577}" v="358" dt="2025-03-12T13:50:10.372"/>
    <p1510:client id="{F0E3A4DD-02B5-BE21-37A5-CD27DB559EAF}" v="1" dt="2025-03-12T14:36:43.371"/>
    <p1510:client id="{F8887264-C99E-CCB9-70F7-2EDEB0789526}" v="3" dt="2025-03-12T10:57:30.5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guide orient="horz" pos="278"/>
        <p:guide orient="horz" pos="527"/>
        <p:guide orient="horz" pos="2137"/>
        <p:guide pos="731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commentAuthors" Target="commentAuthors.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8294"/>
          </a:xfrm>
          <a:prstGeom prst="rect">
            <a:avLst/>
          </a:prstGeom>
        </p:spPr>
        <p:txBody>
          <a:bodyPr vert="horz" lIns="91285" tIns="45642" rIns="91285" bIns="45642" rtlCol="0"/>
          <a:lstStyle>
            <a:lvl1pPr algn="l">
              <a:defRPr sz="1200"/>
            </a:lvl1pPr>
          </a:lstStyle>
          <a:p>
            <a:endParaRPr lang="en-US"/>
          </a:p>
        </p:txBody>
      </p:sp>
      <p:sp>
        <p:nvSpPr>
          <p:cNvPr id="3" name="Espace réservé de la date 2"/>
          <p:cNvSpPr>
            <a:spLocks noGrp="1"/>
          </p:cNvSpPr>
          <p:nvPr>
            <p:ph type="dt" sz="quarter" idx="1"/>
          </p:nvPr>
        </p:nvSpPr>
        <p:spPr>
          <a:xfrm>
            <a:off x="3848644" y="0"/>
            <a:ext cx="2944284" cy="498294"/>
          </a:xfrm>
          <a:prstGeom prst="rect">
            <a:avLst/>
          </a:prstGeom>
        </p:spPr>
        <p:txBody>
          <a:bodyPr vert="horz" lIns="91285" tIns="45642" rIns="91285" bIns="45642" rtlCol="0"/>
          <a:lstStyle>
            <a:lvl1pPr algn="r">
              <a:defRPr sz="1200"/>
            </a:lvl1pPr>
          </a:lstStyle>
          <a:p>
            <a:fld id="{7A04F6CB-D217-449A-818B-A829E0A54925}" type="datetimeFigureOut">
              <a:rPr lang="en-US" smtClean="0"/>
              <a:t>4/2/2026</a:t>
            </a:fld>
            <a:endParaRPr lang="en-US"/>
          </a:p>
        </p:txBody>
      </p:sp>
      <p:sp>
        <p:nvSpPr>
          <p:cNvPr id="4" name="Espace réservé du pied de page 3"/>
          <p:cNvSpPr>
            <a:spLocks noGrp="1"/>
          </p:cNvSpPr>
          <p:nvPr>
            <p:ph type="ftr" sz="quarter" idx="2"/>
          </p:nvPr>
        </p:nvSpPr>
        <p:spPr>
          <a:xfrm>
            <a:off x="0" y="9433107"/>
            <a:ext cx="2944284" cy="498293"/>
          </a:xfrm>
          <a:prstGeom prst="rect">
            <a:avLst/>
          </a:prstGeom>
        </p:spPr>
        <p:txBody>
          <a:bodyPr vert="horz" lIns="91285" tIns="45642" rIns="91285" bIns="45642"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48644" y="9433107"/>
            <a:ext cx="2944284" cy="498293"/>
          </a:xfrm>
          <a:prstGeom prst="rect">
            <a:avLst/>
          </a:prstGeom>
        </p:spPr>
        <p:txBody>
          <a:bodyPr vert="horz" lIns="91285" tIns="45642" rIns="91285" bIns="45642" rtlCol="0" anchor="b"/>
          <a:lstStyle>
            <a:lvl1pPr algn="r">
              <a:defRPr sz="1200"/>
            </a:lvl1pPr>
          </a:lstStyle>
          <a:p>
            <a:fld id="{612505B4-5848-4BB5-9CD3-6A71311DDE1D}" type="slidenum">
              <a:rPr lang="en-US" smtClean="0"/>
              <a:t>‹N°›</a:t>
            </a:fld>
            <a:endParaRPr lang="en-US"/>
          </a:p>
        </p:txBody>
      </p:sp>
    </p:spTree>
    <p:extLst>
      <p:ext uri="{BB962C8B-B14F-4D97-AF65-F5344CB8AC3E}">
        <p14:creationId xmlns:p14="http://schemas.microsoft.com/office/powerpoint/2010/main" val="812261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4" cy="496570"/>
          </a:xfrm>
          <a:prstGeom prst="rect">
            <a:avLst/>
          </a:prstGeom>
        </p:spPr>
        <p:txBody>
          <a:bodyPr vert="horz" lIns="91285" tIns="45642" rIns="91285" bIns="45642" rtlCol="0"/>
          <a:lstStyle>
            <a:lvl1pPr algn="l">
              <a:defRPr sz="1200"/>
            </a:lvl1pPr>
          </a:lstStyle>
          <a:p>
            <a:endParaRPr lang="fr-FR"/>
          </a:p>
        </p:txBody>
      </p:sp>
      <p:sp>
        <p:nvSpPr>
          <p:cNvPr id="3" name="Espace réservé de la date 2"/>
          <p:cNvSpPr>
            <a:spLocks noGrp="1"/>
          </p:cNvSpPr>
          <p:nvPr>
            <p:ph type="dt" idx="1"/>
          </p:nvPr>
        </p:nvSpPr>
        <p:spPr>
          <a:xfrm>
            <a:off x="3848644" y="0"/>
            <a:ext cx="2944284" cy="496570"/>
          </a:xfrm>
          <a:prstGeom prst="rect">
            <a:avLst/>
          </a:prstGeom>
        </p:spPr>
        <p:txBody>
          <a:bodyPr vert="horz" lIns="91285" tIns="45642" rIns="91285" bIns="45642" rtlCol="0"/>
          <a:lstStyle>
            <a:lvl1pPr algn="r">
              <a:defRPr sz="1200"/>
            </a:lvl1pPr>
          </a:lstStyle>
          <a:p>
            <a:fld id="{968CA9BF-06F4-1B4F-871E-08BFB1D3CC5F}" type="datetimeFigureOut">
              <a:rPr lang="fr-FR" smtClean="0"/>
              <a:t>02/04/2026</a:t>
            </a:fld>
            <a:endParaRPr lang="fr-FR"/>
          </a:p>
        </p:txBody>
      </p:sp>
      <p:sp>
        <p:nvSpPr>
          <p:cNvPr id="4" name="Espace réservé de l'image des diapositives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285" tIns="45642" rIns="91285" bIns="45642" rtlCol="0" anchor="ctr"/>
          <a:lstStyle/>
          <a:p>
            <a:endParaRPr lang="fr-FR"/>
          </a:p>
        </p:txBody>
      </p:sp>
      <p:sp>
        <p:nvSpPr>
          <p:cNvPr id="5" name="Espace réservé des commentaires 4"/>
          <p:cNvSpPr>
            <a:spLocks noGrp="1"/>
          </p:cNvSpPr>
          <p:nvPr>
            <p:ph type="body" sz="quarter" idx="3"/>
          </p:nvPr>
        </p:nvSpPr>
        <p:spPr>
          <a:xfrm>
            <a:off x="679450" y="4717416"/>
            <a:ext cx="5435600" cy="4469130"/>
          </a:xfrm>
          <a:prstGeom prst="rect">
            <a:avLst/>
          </a:prstGeom>
        </p:spPr>
        <p:txBody>
          <a:bodyPr vert="horz" lIns="91285" tIns="45642" rIns="91285" bIns="4564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7"/>
            <a:ext cx="2944284" cy="496570"/>
          </a:xfrm>
          <a:prstGeom prst="rect">
            <a:avLst/>
          </a:prstGeom>
        </p:spPr>
        <p:txBody>
          <a:bodyPr vert="horz" lIns="91285" tIns="45642" rIns="91285" bIns="45642"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4" y="9433107"/>
            <a:ext cx="2944284" cy="496570"/>
          </a:xfrm>
          <a:prstGeom prst="rect">
            <a:avLst/>
          </a:prstGeom>
        </p:spPr>
        <p:txBody>
          <a:bodyPr vert="horz" lIns="91285" tIns="45642" rIns="91285" bIns="45642" rtlCol="0" anchor="b"/>
          <a:lstStyle>
            <a:lvl1pPr algn="r">
              <a:defRPr sz="1200"/>
            </a:lvl1pPr>
          </a:lstStyle>
          <a:p>
            <a:fld id="{D26EEF71-3952-194F-85CC-3FDA4381B35B}" type="slidenum">
              <a:rPr lang="fr-FR" smtClean="0"/>
              <a:t>‹N°›</a:t>
            </a:fld>
            <a:endParaRPr lang="fr-FR"/>
          </a:p>
        </p:txBody>
      </p:sp>
    </p:spTree>
    <p:extLst>
      <p:ext uri="{BB962C8B-B14F-4D97-AF65-F5344CB8AC3E}">
        <p14:creationId xmlns:p14="http://schemas.microsoft.com/office/powerpoint/2010/main" val="20958797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1</a:t>
            </a:fld>
            <a:endParaRPr>
              <a:solidFill>
                <a:srgbClr val="000000"/>
              </a:solidFill>
            </a:endParaRPr>
          </a:p>
        </p:txBody>
      </p:sp>
    </p:spTree>
    <p:extLst>
      <p:ext uri="{BB962C8B-B14F-4D97-AF65-F5344CB8AC3E}">
        <p14:creationId xmlns:p14="http://schemas.microsoft.com/office/powerpoint/2010/main" val="165356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B658-95C5-4EDA-A874-E07ABE89DF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1D0DF5-7812-529E-4604-341B3901E5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F8A8EB-EAF4-0797-8DEE-318808A4C166}"/>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C5E54649-110A-ECEC-92C1-85994A9BBD37}"/>
              </a:ext>
            </a:extLst>
          </p:cNvPr>
          <p:cNvSpPr>
            <a:spLocks noGrp="1"/>
          </p:cNvSpPr>
          <p:nvPr>
            <p:ph type="sldNum" sz="quarter" idx="5"/>
          </p:nvPr>
        </p:nvSpPr>
        <p:spPr/>
        <p:txBody>
          <a:bodyPr/>
          <a:lstStyle/>
          <a:p>
            <a:fld id="{D26EEF71-3952-194F-85CC-3FDA4381B35B}" type="slidenum">
              <a:rPr lang="fr-FR" smtClean="0"/>
              <a:t>35</a:t>
            </a:fld>
            <a:endParaRPr lang="fr-FR"/>
          </a:p>
        </p:txBody>
      </p:sp>
    </p:spTree>
    <p:extLst>
      <p:ext uri="{BB962C8B-B14F-4D97-AF65-F5344CB8AC3E}">
        <p14:creationId xmlns:p14="http://schemas.microsoft.com/office/powerpoint/2010/main" val="328538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967A-0AB6-C36F-2FE1-F034E9C941C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017BDB-93A1-8821-64D5-F3FD505815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E7DB04-8B2A-C0E6-BCF8-E91096C3915C}"/>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81AB937B-4DA8-1E1A-0463-7FA1361EB320}"/>
              </a:ext>
            </a:extLst>
          </p:cNvPr>
          <p:cNvSpPr>
            <a:spLocks noGrp="1"/>
          </p:cNvSpPr>
          <p:nvPr>
            <p:ph type="sldNum" sz="quarter" idx="5"/>
          </p:nvPr>
        </p:nvSpPr>
        <p:spPr/>
        <p:txBody>
          <a:bodyPr/>
          <a:lstStyle/>
          <a:p>
            <a:fld id="{D26EEF71-3952-194F-85CC-3FDA4381B35B}" type="slidenum">
              <a:rPr lang="fr-FR" smtClean="0"/>
              <a:t>41</a:t>
            </a:fld>
            <a:endParaRPr lang="fr-FR"/>
          </a:p>
        </p:txBody>
      </p:sp>
    </p:spTree>
    <p:extLst>
      <p:ext uri="{BB962C8B-B14F-4D97-AF65-F5344CB8AC3E}">
        <p14:creationId xmlns:p14="http://schemas.microsoft.com/office/powerpoint/2010/main" val="2053135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4C1E0-B1C2-E0AB-75B5-D9066147C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5A7107-01B1-7778-BD68-FFCE90E1E4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71F2B6-B3AB-A9DF-71EF-8996DB7800AE}"/>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9115CDE-E94B-74AF-5EA2-434820C1E5E9}"/>
              </a:ext>
            </a:extLst>
          </p:cNvPr>
          <p:cNvSpPr>
            <a:spLocks noGrp="1"/>
          </p:cNvSpPr>
          <p:nvPr>
            <p:ph type="sldNum" sz="quarter" idx="5"/>
          </p:nvPr>
        </p:nvSpPr>
        <p:spPr/>
        <p:txBody>
          <a:bodyPr/>
          <a:lstStyle/>
          <a:p>
            <a:fld id="{D26EEF71-3952-194F-85CC-3FDA4381B35B}" type="slidenum">
              <a:rPr lang="fr-FR" smtClean="0"/>
              <a:t>56</a:t>
            </a:fld>
            <a:endParaRPr lang="fr-FR"/>
          </a:p>
        </p:txBody>
      </p:sp>
    </p:spTree>
    <p:extLst>
      <p:ext uri="{BB962C8B-B14F-4D97-AF65-F5344CB8AC3E}">
        <p14:creationId xmlns:p14="http://schemas.microsoft.com/office/powerpoint/2010/main" val="428846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967BF-51DF-D3CF-B4B6-B42A73ED5EA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0898D1-6A00-3765-7E3B-88257701A0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C3BFCA-3EC8-E7F4-F116-E67D8541C4E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7D4D11C-C3ED-5F63-8667-ECCAA18588D0}"/>
              </a:ext>
            </a:extLst>
          </p:cNvPr>
          <p:cNvSpPr>
            <a:spLocks noGrp="1"/>
          </p:cNvSpPr>
          <p:nvPr>
            <p:ph type="sldNum" sz="quarter" idx="5"/>
          </p:nvPr>
        </p:nvSpPr>
        <p:spPr/>
        <p:txBody>
          <a:bodyPr/>
          <a:lstStyle/>
          <a:p>
            <a:fld id="{D26EEF71-3952-194F-85CC-3FDA4381B35B}" type="slidenum">
              <a:rPr lang="fr-FR" smtClean="0"/>
              <a:t>79</a:t>
            </a:fld>
            <a:endParaRPr lang="fr-FR"/>
          </a:p>
        </p:txBody>
      </p:sp>
    </p:spTree>
    <p:extLst>
      <p:ext uri="{BB962C8B-B14F-4D97-AF65-F5344CB8AC3E}">
        <p14:creationId xmlns:p14="http://schemas.microsoft.com/office/powerpoint/2010/main" val="494311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81</a:t>
            </a:fld>
            <a:endParaRPr lang="fr-FR"/>
          </a:p>
        </p:txBody>
      </p:sp>
    </p:spTree>
    <p:extLst>
      <p:ext uri="{BB962C8B-B14F-4D97-AF65-F5344CB8AC3E}">
        <p14:creationId xmlns:p14="http://schemas.microsoft.com/office/powerpoint/2010/main" val="3829426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6F6D8-F771-D7FE-1610-36A057DB9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D2BF3B-BC12-D318-E8E6-D4DDE74C72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996923-8DBA-EAE3-19F2-A74513D21759}"/>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685CDED-44D0-3ED1-1C6D-8B7FAAF04D19}"/>
              </a:ext>
            </a:extLst>
          </p:cNvPr>
          <p:cNvSpPr>
            <a:spLocks noGrp="1"/>
          </p:cNvSpPr>
          <p:nvPr>
            <p:ph type="sldNum" sz="quarter" idx="5"/>
          </p:nvPr>
        </p:nvSpPr>
        <p:spPr/>
        <p:txBody>
          <a:bodyPr/>
          <a:lstStyle/>
          <a:p>
            <a:fld id="{D26EEF71-3952-194F-85CC-3FDA4381B35B}" type="slidenum">
              <a:rPr lang="fr-FR" smtClean="0"/>
              <a:t>88</a:t>
            </a:fld>
            <a:endParaRPr lang="fr-FR"/>
          </a:p>
        </p:txBody>
      </p:sp>
    </p:spTree>
    <p:extLst>
      <p:ext uri="{BB962C8B-B14F-4D97-AF65-F5344CB8AC3E}">
        <p14:creationId xmlns:p14="http://schemas.microsoft.com/office/powerpoint/2010/main" val="3378417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D26EEF71-3952-194F-85CC-3FDA4381B35B}" type="slidenum">
              <a:rPr lang="fr-FR" smtClean="0"/>
              <a:t>2</a:t>
            </a:fld>
            <a:endParaRPr lang="fr-FR"/>
          </a:p>
        </p:txBody>
      </p:sp>
    </p:spTree>
    <p:extLst>
      <p:ext uri="{BB962C8B-B14F-4D97-AF65-F5344CB8AC3E}">
        <p14:creationId xmlns:p14="http://schemas.microsoft.com/office/powerpoint/2010/main" val="2598570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a:extLst>
            <a:ext uri="{FF2B5EF4-FFF2-40B4-BE49-F238E27FC236}">
              <a16:creationId xmlns:a16="http://schemas.microsoft.com/office/drawing/2014/main" id="{667D2FCA-8D79-A162-A2A9-AD29D20AFA41}"/>
            </a:ext>
          </a:extLst>
        </p:cNvPr>
        <p:cNvGrpSpPr/>
        <p:nvPr/>
      </p:nvGrpSpPr>
      <p:grpSpPr>
        <a:xfrm>
          <a:off x="0" y="0"/>
          <a:ext cx="0" cy="0"/>
          <a:chOff x="0" y="0"/>
          <a:chExt cx="0" cy="0"/>
        </a:xfrm>
      </p:grpSpPr>
      <p:sp>
        <p:nvSpPr>
          <p:cNvPr id="368" name="Google Shape;368;p17:notes">
            <a:extLst>
              <a:ext uri="{FF2B5EF4-FFF2-40B4-BE49-F238E27FC236}">
                <a16:creationId xmlns:a16="http://schemas.microsoft.com/office/drawing/2014/main" id="{FF1331B2-41EC-AF94-1709-E495A1FF7A0B}"/>
              </a:ext>
            </a:extLst>
          </p:cNvPr>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a:extLst>
              <a:ext uri="{FF2B5EF4-FFF2-40B4-BE49-F238E27FC236}">
                <a16:creationId xmlns:a16="http://schemas.microsoft.com/office/drawing/2014/main" id="{E783423C-2B66-C7EA-C2E8-C08AC0B7EE51}"/>
              </a:ext>
            </a:extLst>
          </p:cNvPr>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0" name="Google Shape;370;p17:notes">
            <a:extLst>
              <a:ext uri="{FF2B5EF4-FFF2-40B4-BE49-F238E27FC236}">
                <a16:creationId xmlns:a16="http://schemas.microsoft.com/office/drawing/2014/main" id="{7F593552-E613-C0E2-6B86-66BCA9A91127}"/>
              </a:ext>
            </a:extLst>
          </p:cNvPr>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1970285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51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3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011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8F3D1-2BF5-66B9-2421-110FAE271D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F17D62-EEB1-A60B-ED9E-942AAEB200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39C169-9684-8D0A-9884-9840FBBF4A9A}"/>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D3B2135-C2AD-77CE-7ABD-C44FD5820271}"/>
              </a:ext>
            </a:extLst>
          </p:cNvPr>
          <p:cNvSpPr>
            <a:spLocks noGrp="1"/>
          </p:cNvSpPr>
          <p:nvPr>
            <p:ph type="sldNum" sz="quarter" idx="5"/>
          </p:nvPr>
        </p:nvSpPr>
        <p:spPr/>
        <p:txBody>
          <a:bodyPr/>
          <a:lstStyle/>
          <a:p>
            <a:fld id="{D26EEF71-3952-194F-85CC-3FDA4381B35B}" type="slidenum">
              <a:rPr lang="fr-FR" smtClean="0"/>
              <a:t>10</a:t>
            </a:fld>
            <a:endParaRPr lang="fr-FR"/>
          </a:p>
        </p:txBody>
      </p:sp>
    </p:spTree>
    <p:extLst>
      <p:ext uri="{BB962C8B-B14F-4D97-AF65-F5344CB8AC3E}">
        <p14:creationId xmlns:p14="http://schemas.microsoft.com/office/powerpoint/2010/main" val="289883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72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255C-15B3-AC2E-E11B-997DF3944C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1861BC-FC84-31CA-0801-7405C0E941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327FD1-90B9-CA3E-E9CD-D76FA1858DE0}"/>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58D99E30-0161-C507-9ECB-3F9D0EB8DFFC}"/>
              </a:ext>
            </a:extLst>
          </p:cNvPr>
          <p:cNvSpPr>
            <a:spLocks noGrp="1"/>
          </p:cNvSpPr>
          <p:nvPr>
            <p:ph type="sldNum" sz="quarter" idx="5"/>
          </p:nvPr>
        </p:nvSpPr>
        <p:spPr/>
        <p:txBody>
          <a:bodyPr/>
          <a:lstStyle/>
          <a:p>
            <a:fld id="{D26EEF71-3952-194F-85CC-3FDA4381B35B}" type="slidenum">
              <a:rPr lang="fr-FR" smtClean="0"/>
              <a:t>22</a:t>
            </a:fld>
            <a:endParaRPr lang="fr-FR"/>
          </a:p>
        </p:txBody>
      </p:sp>
    </p:spTree>
    <p:extLst>
      <p:ext uri="{BB962C8B-B14F-4D97-AF65-F5344CB8AC3E}">
        <p14:creationId xmlns:p14="http://schemas.microsoft.com/office/powerpoint/2010/main" val="3147557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r-FR" sz="1200" b="0" i="0" u="none" strike="noStrike" cap="none" smtClean="0">
                <a:solidFill>
                  <a:schemeClr val="dk1"/>
                </a:solidFill>
                <a:latin typeface="Calibri"/>
                <a:ea typeface="Calibri"/>
                <a:cs typeface="Calibri"/>
                <a:sym typeface="Calibri"/>
              </a:rPr>
              <a:t>27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52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re avec photo">
    <p:spTree>
      <p:nvGrpSpPr>
        <p:cNvPr id="1" name=""/>
        <p:cNvGrpSpPr/>
        <p:nvPr/>
      </p:nvGrpSpPr>
      <p:grpSpPr>
        <a:xfrm>
          <a:off x="0" y="0"/>
          <a:ext cx="0" cy="0"/>
          <a:chOff x="0" y="0"/>
          <a:chExt cx="0" cy="0"/>
        </a:xfrm>
      </p:grpSpPr>
      <p:pic>
        <p:nvPicPr>
          <p:cNvPr id="8" name="Google Shape;16;p98">
            <a:extLst>
              <a:ext uri="{FF2B5EF4-FFF2-40B4-BE49-F238E27FC236}">
                <a16:creationId xmlns:a16="http://schemas.microsoft.com/office/drawing/2014/main" id="{7E56C564-671D-7E1A-39D8-6C02ABA28A02}"/>
              </a:ext>
            </a:extLst>
          </p:cNvPr>
          <p:cNvPicPr preferRelativeResize="0">
            <a:picLocks noChangeAspect="1"/>
          </p:cNvPicPr>
          <p:nvPr userDrawn="1"/>
        </p:nvPicPr>
        <p:blipFill rotWithShape="1">
          <a:blip r:embed="rId2">
            <a:alphaModFix/>
          </a:blip>
          <a:srcRect t="20178"/>
          <a:stretch/>
        </p:blipFill>
        <p:spPr>
          <a:xfrm>
            <a:off x="-1" y="0"/>
            <a:ext cx="11455401" cy="6858000"/>
          </a:xfrm>
          <a:prstGeom prst="rect">
            <a:avLst/>
          </a:prstGeom>
          <a:noFill/>
          <a:ln>
            <a:noFill/>
          </a:ln>
        </p:spPr>
      </p:pic>
      <p:sp>
        <p:nvSpPr>
          <p:cNvPr id="19" name="Triangle rectangle 18"/>
          <p:cNvSpPr/>
          <p:nvPr userDrawn="1"/>
        </p:nvSpPr>
        <p:spPr>
          <a:xfrm rot="10800000" flipV="1">
            <a:off x="2458528" y="1613140"/>
            <a:ext cx="9711285" cy="5244865"/>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2" name="Titre 1"/>
          <p:cNvSpPr>
            <a:spLocks noGrp="1"/>
          </p:cNvSpPr>
          <p:nvPr>
            <p:ph type="ctrTitle"/>
          </p:nvPr>
        </p:nvSpPr>
        <p:spPr>
          <a:xfrm>
            <a:off x="1396860" y="4572586"/>
            <a:ext cx="10363200" cy="796567"/>
          </a:xfrm>
        </p:spPr>
        <p:txBody>
          <a:bodyPr>
            <a:normAutofit/>
          </a:bodyPr>
          <a:lstStyle>
            <a:lvl1pPr algn="r">
              <a:defRPr sz="3200" b="1" i="0">
                <a:solidFill>
                  <a:srgbClr val="00707F"/>
                </a:solidFill>
                <a:latin typeface="Calibri"/>
                <a:cs typeface="Calibri"/>
              </a:defRPr>
            </a:lvl1pPr>
          </a:lstStyle>
          <a:p>
            <a:endParaRPr lang="fr-FR"/>
          </a:p>
        </p:txBody>
      </p:sp>
      <p:sp>
        <p:nvSpPr>
          <p:cNvPr id="3" name="Sous-titre 2"/>
          <p:cNvSpPr>
            <a:spLocks noGrp="1"/>
          </p:cNvSpPr>
          <p:nvPr>
            <p:ph type="subTitle" idx="1"/>
          </p:nvPr>
        </p:nvSpPr>
        <p:spPr>
          <a:xfrm>
            <a:off x="3225660" y="5496037"/>
            <a:ext cx="8534400" cy="550475"/>
          </a:xfrm>
        </p:spPr>
        <p:txBody>
          <a:bodyPr>
            <a:noAutofit/>
          </a:bodyPr>
          <a:lstStyle>
            <a:lvl1pPr marL="0" indent="0" algn="r">
              <a:buNone/>
              <a:defRPr sz="24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fr-FR"/>
          </a:p>
        </p:txBody>
      </p:sp>
      <p:sp>
        <p:nvSpPr>
          <p:cNvPr id="4" name="Espace réservé de la date 3"/>
          <p:cNvSpPr>
            <a:spLocks noGrp="1"/>
          </p:cNvSpPr>
          <p:nvPr>
            <p:ph type="dt" sz="half" idx="10"/>
          </p:nvPr>
        </p:nvSpPr>
        <p:spPr/>
        <p:txBody>
          <a:bodyPr/>
          <a:lstStyle/>
          <a:p>
            <a:fld id="{9751CC55-56A5-44E8-906B-97049A27DEE2}"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7" name="Triangle rectangle 6"/>
          <p:cNvSpPr>
            <a:spLocks noChangeAspect="1"/>
          </p:cNvSpPr>
          <p:nvPr userDrawn="1"/>
        </p:nvSpPr>
        <p:spPr>
          <a:xfrm rot="10800000">
            <a:off x="3454400" y="6"/>
            <a:ext cx="8737600" cy="3288429"/>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6" name="Triangle rectangle 15"/>
          <p:cNvSpPr/>
          <p:nvPr userDrawn="1"/>
        </p:nvSpPr>
        <p:spPr>
          <a:xfrm>
            <a:off x="-33513" y="3908395"/>
            <a:ext cx="4707674" cy="2949611"/>
          </a:xfrm>
          <a:prstGeom prst="rtTriangle">
            <a:avLst/>
          </a:prstGeom>
          <a:solidFill>
            <a:srgbClr val="00707F">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99025" y="6090332"/>
            <a:ext cx="1869440" cy="767668"/>
          </a:xfrm>
          <a:prstGeom prst="rect">
            <a:avLst/>
          </a:prstGeom>
        </p:spPr>
      </p:pic>
    </p:spTree>
    <p:extLst>
      <p:ext uri="{BB962C8B-B14F-4D97-AF65-F5344CB8AC3E}">
        <p14:creationId xmlns:p14="http://schemas.microsoft.com/office/powerpoint/2010/main" val="348502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9896" y="2625746"/>
            <a:ext cx="3912217" cy="1606515"/>
          </a:xfrm>
          <a:prstGeom prst="rect">
            <a:avLst/>
          </a:prstGeom>
        </p:spPr>
      </p:pic>
    </p:spTree>
    <p:extLst>
      <p:ext uri="{BB962C8B-B14F-4D97-AF65-F5344CB8AC3E}">
        <p14:creationId xmlns:p14="http://schemas.microsoft.com/office/powerpoint/2010/main" val="192300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E91B3-92CB-2300-372B-5020125696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2324F35-0B81-7BB4-4BEB-8D7D98F65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5E49219-FC32-8784-B1C4-61F8795811EB}"/>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5" name="Espace réservé du pied de page 4">
            <a:extLst>
              <a:ext uri="{FF2B5EF4-FFF2-40B4-BE49-F238E27FC236}">
                <a16:creationId xmlns:a16="http://schemas.microsoft.com/office/drawing/2014/main" id="{CD8D7ED0-4143-5A00-70A2-A1EC2F8B5C7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6E17559-D096-E7F9-0C5D-890F84FA688C}"/>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805344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560407-9E37-9A71-79A8-D9F151FB99F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4672B19-8A6B-D086-AE72-9A33AE0494B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4E818E-84CA-B326-D155-760C7A4D43E7}"/>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5" name="Espace réservé du pied de page 4">
            <a:extLst>
              <a:ext uri="{FF2B5EF4-FFF2-40B4-BE49-F238E27FC236}">
                <a16:creationId xmlns:a16="http://schemas.microsoft.com/office/drawing/2014/main" id="{8EB943E4-E107-0EE1-4524-CB0DB2FB005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F44332-457C-E772-A57E-B07C1A707B6D}"/>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3836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CEE513-EF40-E2D1-583D-FD1222E4DB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91BB0DB-E7E1-F38E-CC81-E946A3657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C938750-F180-9FCB-226F-AA409F9072B1}"/>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5" name="Espace réservé du pied de page 4">
            <a:extLst>
              <a:ext uri="{FF2B5EF4-FFF2-40B4-BE49-F238E27FC236}">
                <a16:creationId xmlns:a16="http://schemas.microsoft.com/office/drawing/2014/main" id="{6420B7D4-D25E-C5B2-9CBD-9080F96BCA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316F63-5AA7-D5E3-018C-586684415703}"/>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119134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CDF06F-F9F2-0D05-42A5-BB6BEE406A2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25AD006-2B50-86B6-5808-625ADC3750C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8663DDB-9060-F0B8-F094-90E6B9464F0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292B0EC-D014-D91F-775D-7E660BE3C7FD}"/>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6" name="Espace réservé du pied de page 5">
            <a:extLst>
              <a:ext uri="{FF2B5EF4-FFF2-40B4-BE49-F238E27FC236}">
                <a16:creationId xmlns:a16="http://schemas.microsoft.com/office/drawing/2014/main" id="{C2FD7ABA-D552-5711-ED68-FF5F1E7272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512599-7729-AFEC-302E-01990D4C1B0F}"/>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68260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4D443-03B3-83AC-8398-AAB8F64286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D10C3C1-1AAC-86D4-4BEF-36740FB435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56FEAEC-F30E-A7D4-1B10-A5398D4E18C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07D82C7-CF28-74F1-9D76-19B87263E6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42083-E94A-A8FB-893F-AFA5E4C2CF2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92F7258-A500-192B-9B48-855A3786DBA1}"/>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8" name="Espace réservé du pied de page 7">
            <a:extLst>
              <a:ext uri="{FF2B5EF4-FFF2-40B4-BE49-F238E27FC236}">
                <a16:creationId xmlns:a16="http://schemas.microsoft.com/office/drawing/2014/main" id="{BB984E42-BF47-19AF-276C-C967E94DB78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A818DF3-401B-DF90-E9F9-D54F08F78B69}"/>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568946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29A6B-1E41-E621-6748-C116FA7EDC4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12FE798-89EB-05D5-0DA7-530CA4A3B267}"/>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4" name="Espace réservé du pied de page 3">
            <a:extLst>
              <a:ext uri="{FF2B5EF4-FFF2-40B4-BE49-F238E27FC236}">
                <a16:creationId xmlns:a16="http://schemas.microsoft.com/office/drawing/2014/main" id="{7DEF3C34-91F7-27DF-CC24-AD3CB72EADA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A5D1FA-40F5-F8E0-DAC4-BAC0F44445D0}"/>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660726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435452-C5B2-6708-8788-22C986706499}"/>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3" name="Espace réservé du pied de page 2">
            <a:extLst>
              <a:ext uri="{FF2B5EF4-FFF2-40B4-BE49-F238E27FC236}">
                <a16:creationId xmlns:a16="http://schemas.microsoft.com/office/drawing/2014/main" id="{CBD0C692-434F-375C-736E-A5F415D4C0E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6428C73-AAC7-1946-1144-C7F10E0747EA}"/>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4090022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38FAE-F590-248C-9E94-1E9CE68792D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DD286EC-B9C6-1A29-3EC3-7E0ECA283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FDA8073-F827-097E-FA6A-319D2ECD7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BA1040-617A-4E98-6324-8DD1A84748D8}"/>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6" name="Espace réservé du pied de page 5">
            <a:extLst>
              <a:ext uri="{FF2B5EF4-FFF2-40B4-BE49-F238E27FC236}">
                <a16:creationId xmlns:a16="http://schemas.microsoft.com/office/drawing/2014/main" id="{D77763B6-EFEA-D7B2-9F12-940B8D6B2CF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4F04F0-0C6F-32F1-09F1-5D62EEECCBD9}"/>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355212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5F7536-04D1-5A8B-A8D9-E51A9FFBAB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870BC83-A9DE-30CA-DC54-8AF7D5A22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407A806-9D4E-2686-2226-4E13D9EE2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830822B-C072-62B0-4EDD-BD8D22915316}"/>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6" name="Espace réservé du pied de page 5">
            <a:extLst>
              <a:ext uri="{FF2B5EF4-FFF2-40B4-BE49-F238E27FC236}">
                <a16:creationId xmlns:a16="http://schemas.microsoft.com/office/drawing/2014/main" id="{D9459F24-E45D-4D96-0185-127517153B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1DA7A17-C765-D53A-87F1-9B400E637497}"/>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170755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990574A7-DF9D-447B-A357-A02C37796101}"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2" name="Titre 1"/>
          <p:cNvSpPr>
            <a:spLocks noGrp="1"/>
          </p:cNvSpPr>
          <p:nvPr>
            <p:ph type="title"/>
          </p:nvPr>
        </p:nvSpPr>
        <p:spPr>
          <a:xfrm>
            <a:off x="4256720" y="4716155"/>
            <a:ext cx="7496437" cy="567349"/>
          </a:xfrm>
        </p:spPr>
        <p:txBody>
          <a:bodyPr>
            <a:noAutofit/>
          </a:bodyPr>
          <a:lstStyle>
            <a:lvl1pPr algn="r">
              <a:defRPr sz="4800" b="1">
                <a:solidFill>
                  <a:srgbClr val="00707F"/>
                </a:solidFill>
              </a:defRPr>
            </a:lvl1pPr>
          </a:lstStyle>
          <a:p>
            <a:r>
              <a:rPr lang="fr-FR"/>
              <a:t>Cliquez et modifiez le titre</a:t>
            </a:r>
          </a:p>
        </p:txBody>
      </p:sp>
      <p:sp>
        <p:nvSpPr>
          <p:cNvPr id="13" name="Espace réservé du texte 6"/>
          <p:cNvSpPr>
            <a:spLocks noGrp="1"/>
          </p:cNvSpPr>
          <p:nvPr>
            <p:ph type="body" sz="quarter" idx="13" hasCustomPrompt="1"/>
          </p:nvPr>
        </p:nvSpPr>
        <p:spPr>
          <a:xfrm>
            <a:off x="4256720" y="5362098"/>
            <a:ext cx="7496437" cy="486486"/>
          </a:xfrm>
        </p:spPr>
        <p:txBody>
          <a:bodyPr>
            <a:noAutofit/>
          </a:bodyPr>
          <a:lstStyle>
            <a:lvl1pPr marL="0" indent="0" algn="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grpSp>
        <p:nvGrpSpPr>
          <p:cNvPr id="2" name="Grouper 1"/>
          <p:cNvGrpSpPr/>
          <p:nvPr userDrawn="1"/>
        </p:nvGrpSpPr>
        <p:grpSpPr>
          <a:xfrm>
            <a:off x="-6801" y="-5100"/>
            <a:ext cx="12198801" cy="5719283"/>
            <a:chOff x="-5102" y="-5100"/>
            <a:chExt cx="9149101" cy="5719283"/>
          </a:xfrm>
        </p:grpSpPr>
        <p:sp>
          <p:nvSpPr>
            <p:cNvPr id="15" name="Triangle isocèle 17"/>
            <p:cNvSpPr/>
            <p:nvPr userDrawn="1"/>
          </p:nvSpPr>
          <p:spPr>
            <a:xfrm rot="5400000">
              <a:off x="916003" y="-926205"/>
              <a:ext cx="5719283"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5150642 w 5719283"/>
                <a:gd name="connsiteY4" fmla="*/ 7560475 h 7561493"/>
                <a:gd name="connsiteX5" fmla="*/ 0 w 5719283"/>
                <a:gd name="connsiteY5" fmla="*/ 7561493 h 7561493"/>
                <a:gd name="connsiteX0" fmla="*/ 0 w 5719283"/>
                <a:gd name="connsiteY0" fmla="*/ 7561493 h 7561493"/>
                <a:gd name="connsiteX1" fmla="*/ 1532 w 5719283"/>
                <a:gd name="connsiteY1" fmla="*/ 3807111 h 7561493"/>
                <a:gd name="connsiteX2" fmla="*/ 1920632 w 5719283"/>
                <a:gd name="connsiteY2" fmla="*/ 0 h 7561493"/>
                <a:gd name="connsiteX3" fmla="*/ 5719283 w 5719283"/>
                <a:gd name="connsiteY3" fmla="*/ 7553153 h 7561493"/>
                <a:gd name="connsiteX4" fmla="*/ 0 w 5719283"/>
                <a:gd name="connsiteY4" fmla="*/ 7561493 h 756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9283" h="7561493">
                  <a:moveTo>
                    <a:pt x="0" y="7561493"/>
                  </a:moveTo>
                  <a:cubicBezTo>
                    <a:pt x="511" y="6310032"/>
                    <a:pt x="1021" y="5058572"/>
                    <a:pt x="1532" y="3807111"/>
                  </a:cubicBezTo>
                  <a:lnTo>
                    <a:pt x="1920632" y="0"/>
                  </a:lnTo>
                  <a:lnTo>
                    <a:pt x="5719283" y="7553153"/>
                  </a:lnTo>
                  <a:lnTo>
                    <a:pt x="0" y="7561493"/>
                  </a:lnTo>
                  <a:close/>
                </a:path>
              </a:pathLst>
            </a:custGeom>
            <a:solidFill>
              <a:srgbClr val="5FA4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sp>
          <p:nvSpPr>
            <p:cNvPr id="16" name="Triangle isocèle 15"/>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696" y="146951"/>
            <a:ext cx="1159933" cy="476316"/>
          </a:xfrm>
          <a:prstGeom prst="rect">
            <a:avLst/>
          </a:prstGeom>
        </p:spPr>
      </p:pic>
    </p:spTree>
    <p:extLst>
      <p:ext uri="{BB962C8B-B14F-4D97-AF65-F5344CB8AC3E}">
        <p14:creationId xmlns:p14="http://schemas.microsoft.com/office/powerpoint/2010/main" val="145298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30E279-57DF-67BC-76E3-226E33C11B2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9D038E6-E06C-41FF-863A-C21C66ADDD5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44CAA5-093B-99EC-63F4-11867FA2DCC5}"/>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5" name="Espace réservé du pied de page 4">
            <a:extLst>
              <a:ext uri="{FF2B5EF4-FFF2-40B4-BE49-F238E27FC236}">
                <a16:creationId xmlns:a16="http://schemas.microsoft.com/office/drawing/2014/main" id="{A137D1AC-104E-A250-8CE1-8F283E1450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35793E-961D-AC18-71D9-5A90516D38B2}"/>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349205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A1D5407-6094-2539-A86F-7CFC0DC0F2A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28BFAB8-9F5B-5AE4-E5AE-BD4A9DEAA23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E9492A-D115-FCE0-78A7-8842B0B32CE1}"/>
              </a:ext>
            </a:extLst>
          </p:cNvPr>
          <p:cNvSpPr>
            <a:spLocks noGrp="1"/>
          </p:cNvSpPr>
          <p:nvPr>
            <p:ph type="dt" sz="half" idx="10"/>
          </p:nvPr>
        </p:nvSpPr>
        <p:spPr/>
        <p:txBody>
          <a:bodyPr/>
          <a:lstStyle/>
          <a:p>
            <a:fld id="{811BB1FD-8C3E-4912-8E54-4230F5EDE1E9}" type="datetimeFigureOut">
              <a:rPr lang="fr-FR" smtClean="0"/>
              <a:t>02/04/2026</a:t>
            </a:fld>
            <a:endParaRPr lang="fr-FR"/>
          </a:p>
        </p:txBody>
      </p:sp>
      <p:sp>
        <p:nvSpPr>
          <p:cNvPr id="5" name="Espace réservé du pied de page 4">
            <a:extLst>
              <a:ext uri="{FF2B5EF4-FFF2-40B4-BE49-F238E27FC236}">
                <a16:creationId xmlns:a16="http://schemas.microsoft.com/office/drawing/2014/main" id="{485FDFB7-81E1-0747-59A6-82F7E41968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7AE05-F71A-5DC9-6811-C81951B8AB6C}"/>
              </a:ext>
            </a:extLst>
          </p:cNvPr>
          <p:cNvSpPr>
            <a:spLocks noGrp="1"/>
          </p:cNvSpPr>
          <p:nvPr>
            <p:ph type="sldNum" sz="quarter" idx="12"/>
          </p:nvPr>
        </p:nvSpPr>
        <p:spPr/>
        <p:txBody>
          <a:bodyPr/>
          <a:lstStyle/>
          <a:p>
            <a:fld id="{C3108392-7FA2-4317-AC5A-2C144FADCB9E}" type="slidenum">
              <a:rPr lang="fr-FR" smtClean="0"/>
              <a:t>‹N°›</a:t>
            </a:fld>
            <a:endParaRPr lang="fr-FR"/>
          </a:p>
        </p:txBody>
      </p:sp>
    </p:spTree>
    <p:extLst>
      <p:ext uri="{BB962C8B-B14F-4D97-AF65-F5344CB8AC3E}">
        <p14:creationId xmlns:p14="http://schemas.microsoft.com/office/powerpoint/2010/main" val="245370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FA4B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347247F4-AEEE-459C-9BFA-8DFF863C663A}"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p:nvPr>
        </p:nvSpPr>
        <p:spPr>
          <a:xfrm>
            <a:off x="1100136" y="2653454"/>
            <a:ext cx="9991728" cy="567349"/>
          </a:xfrm>
        </p:spPr>
        <p:txBody>
          <a:bodyPr>
            <a:normAutofit/>
          </a:bodyPr>
          <a:lstStyle>
            <a:lvl1pPr>
              <a:defRPr sz="3200" b="1">
                <a:solidFill>
                  <a:srgbClr val="00707F"/>
                </a:solidFill>
              </a:defRPr>
            </a:lvl1pPr>
          </a:lstStyle>
          <a:p>
            <a:r>
              <a:rPr lang="fr-FR"/>
              <a:t>Cliquez et modifiez le titre</a:t>
            </a:r>
          </a:p>
        </p:txBody>
      </p:sp>
      <p:sp>
        <p:nvSpPr>
          <p:cNvPr id="15" name="Espace réservé du texte 6"/>
          <p:cNvSpPr>
            <a:spLocks noGrp="1"/>
          </p:cNvSpPr>
          <p:nvPr>
            <p:ph type="body" sz="quarter" idx="13" hasCustomPrompt="1"/>
          </p:nvPr>
        </p:nvSpPr>
        <p:spPr>
          <a:xfrm>
            <a:off x="2682908" y="3429004"/>
            <a:ext cx="6826184" cy="552855"/>
          </a:xfrm>
        </p:spPr>
        <p:txBody>
          <a:bodyPr>
            <a:noAutofit/>
          </a:bodyPr>
          <a:lstStyle>
            <a:lvl1pPr marL="0" indent="0" algn="ctr">
              <a:buNone/>
              <a:defRPr sz="2400"/>
            </a:lvl1pPr>
            <a:lvl2pPr marL="457178" indent="0" algn="ctr">
              <a:buNone/>
              <a:defRPr sz="2400"/>
            </a:lvl2pPr>
            <a:lvl3pPr marL="914354" indent="0" algn="ctr">
              <a:buNone/>
              <a:defRPr sz="2400"/>
            </a:lvl3pPr>
            <a:lvl4pPr marL="1371532" indent="0" algn="ctr">
              <a:buNone/>
              <a:defRPr sz="2400"/>
            </a:lvl4pPr>
            <a:lvl5pPr marL="1828709" indent="0" algn="ctr">
              <a:buNone/>
              <a:defRPr sz="2400"/>
            </a:lvl5pPr>
          </a:lstStyle>
          <a:p>
            <a:pPr lvl="0"/>
            <a:r>
              <a:rPr lang="fr-FR"/>
              <a:t>Cliquez et modifier le texte</a:t>
            </a:r>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310023"/>
            <a:ext cx="2142067" cy="879620"/>
          </a:xfrm>
          <a:prstGeom prst="rect">
            <a:avLst/>
          </a:prstGeom>
        </p:spPr>
      </p:pic>
    </p:spTree>
    <p:extLst>
      <p:ext uri="{BB962C8B-B14F-4D97-AF65-F5344CB8AC3E}">
        <p14:creationId xmlns:p14="http://schemas.microsoft.com/office/powerpoint/2010/main" val="214959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deux colonne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09600" y="1600206"/>
            <a:ext cx="5384800" cy="4525963"/>
          </a:xfrm>
        </p:spPr>
        <p:txBody>
          <a:bodyPr/>
          <a:lstStyle>
            <a:lvl1pPr marL="457200" indent="-457200">
              <a:buSzPct val="75000"/>
              <a:buFont typeface="Wingdings" panose="05000000000000000000"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marL="457200" indent="-457200">
              <a:buSzPct val="75000"/>
              <a:buFont typeface="Wingdings" panose="05000000000000000000" pitchFamily="2" charset="2"/>
              <a:buChar char="Ø"/>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C0D3C33-FF06-4D98-A9FE-A2B81752DE4A}" type="datetime1">
              <a:rPr lang="fr-FR" smtClean="0"/>
              <a:t>02/04/2026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9329706-12B3-8F4C-9CA9-063F8C6A2AC6}" type="slidenum">
              <a:rPr lang="fr-FR" smtClean="0"/>
              <a:t>‹N°›</a:t>
            </a:fld>
            <a:endParaRPr lang="fr-FR"/>
          </a:p>
        </p:txBody>
      </p:sp>
      <p:sp>
        <p:nvSpPr>
          <p:cNvPr id="8" name="Titre 1"/>
          <p:cNvSpPr>
            <a:spLocks noGrp="1"/>
          </p:cNvSpPr>
          <p:nvPr>
            <p:ph type="title"/>
          </p:nvPr>
        </p:nvSpPr>
        <p:spPr>
          <a:xfrm>
            <a:off x="609600" y="796092"/>
            <a:ext cx="10972800" cy="621546"/>
          </a:xfrm>
        </p:spPr>
        <p:txBody>
          <a:bodyPr>
            <a:noAutofit/>
          </a:bodyPr>
          <a:lstStyle>
            <a:lvl1pPr algn="l">
              <a:defRPr sz="4000" b="0" i="0">
                <a:solidFill>
                  <a:srgbClr val="00707F"/>
                </a:solidFill>
                <a:latin typeface="Calibri"/>
                <a:cs typeface="Calibri"/>
              </a:defRPr>
            </a:lvl1pPr>
          </a:lstStyle>
          <a:p>
            <a:r>
              <a:rPr lang="fr-FR"/>
              <a:t>Cliquez et modifiez le titre</a:t>
            </a: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2" y="73305"/>
            <a:ext cx="496997" cy="540000"/>
          </a:xfrm>
          <a:prstGeom prst="rect">
            <a:avLst/>
          </a:prstGeom>
        </p:spPr>
      </p:pic>
    </p:spTree>
    <p:extLst>
      <p:ext uri="{BB962C8B-B14F-4D97-AF65-F5344CB8AC3E}">
        <p14:creationId xmlns:p14="http://schemas.microsoft.com/office/powerpoint/2010/main" val="39938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p:nvPr>
        </p:nvSpPr>
        <p:spPr>
          <a:xfrm>
            <a:off x="609600" y="1174274"/>
            <a:ext cx="10972800" cy="4951896"/>
          </a:xfrm>
        </p:spPr>
        <p:txBody>
          <a:bodyPr/>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113551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313016"/>
            <a:ext cx="10972800" cy="621546"/>
          </a:xfrm>
        </p:spPr>
        <p:txBody>
          <a:bodyPr>
            <a:noAutofit/>
          </a:bodyPr>
          <a:lstStyle>
            <a:lvl1pPr algn="l">
              <a:defRPr sz="3600" b="0" i="0">
                <a:solidFill>
                  <a:srgbClr val="00707F"/>
                </a:solidFill>
                <a:latin typeface="Calibri"/>
                <a:cs typeface="Calibri"/>
              </a:defRPr>
            </a:lvl1pPr>
          </a:lstStyle>
          <a:p>
            <a:r>
              <a:rPr lang="fr-FR"/>
              <a:t>Cliquez et modifiez le titre</a:t>
            </a:r>
          </a:p>
        </p:txBody>
      </p:sp>
      <p:sp>
        <p:nvSpPr>
          <p:cNvPr id="3" name="Espace réservé du contenu 2"/>
          <p:cNvSpPr>
            <a:spLocks noGrp="1"/>
          </p:cNvSpPr>
          <p:nvPr>
            <p:ph idx="1" hasCustomPrompt="1"/>
          </p:nvPr>
        </p:nvSpPr>
        <p:spPr>
          <a:xfrm>
            <a:off x="609600" y="1174274"/>
            <a:ext cx="10972800" cy="4951896"/>
          </a:xfrm>
        </p:spPr>
        <p:txBody>
          <a:bodyPr numCol="2"/>
          <a:lstStyle>
            <a:lvl1pPr marL="457200" indent="-457200">
              <a:buSzPct val="100000"/>
              <a:buFont typeface="Wingdings" panose="05000000000000000000" pitchFamily="2" charset="2"/>
              <a:buChar char="Ø"/>
              <a:defRPr sz="2000"/>
            </a:lvl1pPr>
            <a:lvl2pPr>
              <a:defRPr sz="1800"/>
            </a:lvl2pPr>
            <a:lvl3pPr>
              <a:defRPr sz="16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6A788C6-3ED6-44DA-A870-F613A670BB10}"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pic>
        <p:nvPicPr>
          <p:cNvPr id="10" name="Image 9"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76" y="73305"/>
            <a:ext cx="496997" cy="540000"/>
          </a:xfrm>
          <a:prstGeom prst="rect">
            <a:avLst/>
          </a:prstGeom>
        </p:spPr>
      </p:pic>
    </p:spTree>
    <p:extLst>
      <p:ext uri="{BB962C8B-B14F-4D97-AF65-F5344CB8AC3E}">
        <p14:creationId xmlns:p14="http://schemas.microsoft.com/office/powerpoint/2010/main" val="344309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B0CD15-79AD-42F7-BEB4-25AEC7BCC18D}" type="datetime1">
              <a:rPr lang="fr-FR" smtClean="0"/>
              <a:t>02/04/2026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t>‹N°›</a:t>
            </a:fld>
            <a:endParaRPr lang="fr-FR"/>
          </a:p>
        </p:txBody>
      </p:sp>
      <p:pic>
        <p:nvPicPr>
          <p:cNvPr id="6" name="Image 5" descr="uLIEGE_DroitSciencesPoCrimino_Logo_U_RVB@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5280" y="73305"/>
            <a:ext cx="496997" cy="540000"/>
          </a:xfrm>
          <a:prstGeom prst="rect">
            <a:avLst/>
          </a:prstGeom>
        </p:spPr>
      </p:pic>
    </p:spTree>
    <p:extLst>
      <p:ext uri="{BB962C8B-B14F-4D97-AF65-F5344CB8AC3E}">
        <p14:creationId xmlns:p14="http://schemas.microsoft.com/office/powerpoint/2010/main" val="1697788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ture ">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0BB049A1-7B69-4820-9C28-D7B1B395FAEE}"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00707F"/>
                </a:solidFill>
                <a:latin typeface="Calibri"/>
                <a:cs typeface="Calibri"/>
              </a:defRPr>
            </a:lvl1pPr>
          </a:lstStyle>
          <a:p>
            <a:r>
              <a:rPr lang="fr-FR"/>
              <a:t>Merci de votre attention/</a:t>
            </a:r>
            <a:br>
              <a:rPr lang="fr-FR"/>
            </a:br>
            <a:r>
              <a:rPr lang="fr-FR"/>
              <a:t>Questions-suggestions/...</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42061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ture et contact">
    <p:spTree>
      <p:nvGrpSpPr>
        <p:cNvPr id="1" name=""/>
        <p:cNvGrpSpPr/>
        <p:nvPr/>
      </p:nvGrpSpPr>
      <p:grpSpPr>
        <a:xfrm>
          <a:off x="0" y="0"/>
          <a:ext cx="0" cy="0"/>
          <a:chOff x="0" y="0"/>
          <a:chExt cx="0" cy="0"/>
        </a:xfrm>
      </p:grpSpPr>
      <p:grpSp>
        <p:nvGrpSpPr>
          <p:cNvPr id="8" name="Grouper 7"/>
          <p:cNvGrpSpPr/>
          <p:nvPr userDrawn="1"/>
        </p:nvGrpSpPr>
        <p:grpSpPr>
          <a:xfrm>
            <a:off x="0" y="3985324"/>
            <a:ext cx="12193880" cy="2872676"/>
            <a:chOff x="0" y="2271293"/>
            <a:chExt cx="9145410" cy="2872676"/>
          </a:xfrm>
        </p:grpSpPr>
        <p:sp>
          <p:nvSpPr>
            <p:cNvPr id="9"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0070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0"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11" name="Triangle isocèle 10"/>
            <p:cNvSpPr/>
            <p:nvPr userDrawn="1"/>
          </p:nvSpPr>
          <p:spPr>
            <a:xfrm>
              <a:off x="3434225" y="4568825"/>
              <a:ext cx="2276960" cy="574676"/>
            </a:xfrm>
            <a:prstGeom prst="triangle">
              <a:avLst>
                <a:gd name="adj" fmla="val 49701"/>
              </a:avLst>
            </a:prstGeom>
            <a:solidFill>
              <a:srgbClr val="00707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sz="1800"/>
            </a:p>
          </p:txBody>
        </p:sp>
      </p:grpSp>
      <p:sp>
        <p:nvSpPr>
          <p:cNvPr id="4" name="Espace réservé de la date 3"/>
          <p:cNvSpPr>
            <a:spLocks noGrp="1"/>
          </p:cNvSpPr>
          <p:nvPr>
            <p:ph type="dt" sz="half" idx="10"/>
          </p:nvPr>
        </p:nvSpPr>
        <p:spPr/>
        <p:txBody>
          <a:bodyPr/>
          <a:lstStyle/>
          <a:p>
            <a:fld id="{EAFFC641-682E-4D13-A74E-BBD19AEF5C1E}" type="datetime1">
              <a:rPr lang="fr-FR" smtClean="0"/>
              <a:t>02/04/2026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9329706-12B3-8F4C-9CA9-063F8C6A2AC6}" type="slidenum">
              <a:rPr lang="fr-FR" smtClean="0"/>
              <a:t>‹N°›</a:t>
            </a:fld>
            <a:endParaRPr lang="fr-FR"/>
          </a:p>
        </p:txBody>
      </p:sp>
      <p:sp>
        <p:nvSpPr>
          <p:cNvPr id="14" name="Titre 1"/>
          <p:cNvSpPr>
            <a:spLocks noGrp="1"/>
          </p:cNvSpPr>
          <p:nvPr>
            <p:ph type="title" hasCustomPrompt="1"/>
          </p:nvPr>
        </p:nvSpPr>
        <p:spPr>
          <a:xfrm>
            <a:off x="1100136" y="2861465"/>
            <a:ext cx="9991728" cy="567349"/>
          </a:xfrm>
        </p:spPr>
        <p:txBody>
          <a:bodyPr>
            <a:noAutofit/>
          </a:bodyPr>
          <a:lstStyle>
            <a:lvl1pPr>
              <a:defRPr sz="2400" b="0" i="0">
                <a:solidFill>
                  <a:srgbClr val="5FA3B0"/>
                </a:solidFill>
                <a:latin typeface="Calibri"/>
                <a:cs typeface="Calibri"/>
              </a:defRPr>
            </a:lvl1pPr>
          </a:lstStyle>
          <a:p>
            <a:r>
              <a:rPr lang="fr-FR"/>
              <a:t>Merci de votre attention/</a:t>
            </a:r>
            <a:br>
              <a:rPr lang="fr-FR"/>
            </a:br>
            <a:r>
              <a:rPr lang="fr-FR"/>
              <a:t>Questions-suggestions/...</a:t>
            </a:r>
          </a:p>
        </p:txBody>
      </p:sp>
      <p:sp>
        <p:nvSpPr>
          <p:cNvPr id="3" name="Espace réservé du texte 2"/>
          <p:cNvSpPr>
            <a:spLocks noGrp="1"/>
          </p:cNvSpPr>
          <p:nvPr>
            <p:ph type="body" sz="quarter" idx="13" hasCustomPrompt="1"/>
          </p:nvPr>
        </p:nvSpPr>
        <p:spPr>
          <a:xfrm>
            <a:off x="8737600" y="5278847"/>
            <a:ext cx="2844800" cy="1004478"/>
          </a:xfrm>
        </p:spPr>
        <p:txBody>
          <a:bodyPr>
            <a:normAutofit/>
          </a:bodyPr>
          <a:lstStyle>
            <a:lvl1pPr marL="0" indent="0" algn="r">
              <a:buNone/>
              <a:defRPr sz="1600">
                <a:solidFill>
                  <a:srgbClr val="000000"/>
                </a:solidFill>
              </a:defRPr>
            </a:lvl1pPr>
          </a:lstStyle>
          <a:p>
            <a:pPr lvl="0"/>
            <a:r>
              <a:rPr lang="fr-FR" sz="1800">
                <a:solidFill>
                  <a:srgbClr val="5FA3B0"/>
                </a:solidFill>
              </a:rPr>
              <a:t>Contact</a:t>
            </a:r>
            <a:endParaRPr lang="fr-FR" sz="1800"/>
          </a:p>
          <a:p>
            <a:pPr lvl="0"/>
            <a:r>
              <a:rPr lang="fr-FR"/>
              <a:t>À compléter</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24969" y="288015"/>
            <a:ext cx="2142067" cy="879620"/>
          </a:xfrm>
          <a:prstGeom prst="rect">
            <a:avLst/>
          </a:prstGeom>
        </p:spPr>
      </p:pic>
    </p:spTree>
    <p:extLst>
      <p:ext uri="{BB962C8B-B14F-4D97-AF65-F5344CB8AC3E}">
        <p14:creationId xmlns:p14="http://schemas.microsoft.com/office/powerpoint/2010/main" val="376284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E4796-1948-4617-9898-52B2EDC50C13}" type="datetime1">
              <a:rPr lang="fr-FR" smtClean="0"/>
              <a:t>02/04/2026</a:t>
            </a:fld>
            <a:endParaRPr lang="fr-FR"/>
          </a:p>
        </p:txBody>
      </p:sp>
      <p:sp>
        <p:nvSpPr>
          <p:cNvPr id="5" name="Espace réservé du pied de page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329706-12B3-8F4C-9CA9-063F8C6A2AC6}" type="slidenum">
              <a:rPr lang="fr-FR" smtClean="0"/>
              <a:t>‹N°›</a:t>
            </a:fld>
            <a:endParaRPr lang="fr-FR"/>
          </a:p>
        </p:txBody>
      </p:sp>
    </p:spTree>
    <p:extLst>
      <p:ext uri="{BB962C8B-B14F-4D97-AF65-F5344CB8AC3E}">
        <p14:creationId xmlns:p14="http://schemas.microsoft.com/office/powerpoint/2010/main" val="2914398071"/>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59" r:id="rId3"/>
    <p:sldLayoutId id="2147483652" r:id="rId4"/>
    <p:sldLayoutId id="2147483650" r:id="rId5"/>
    <p:sldLayoutId id="2147483667" r:id="rId6"/>
    <p:sldLayoutId id="2147483655" r:id="rId7"/>
    <p:sldLayoutId id="2147483661" r:id="rId8"/>
    <p:sldLayoutId id="2147483665" r:id="rId9"/>
    <p:sldLayoutId id="2147483662" r:id="rId10"/>
  </p:sldLayoutIdLst>
  <p:hf hdr="0" ftr="0" dt="0"/>
  <p:txStyles>
    <p:titleStyle>
      <a:lvl1pPr algn="ctr" defTabSz="457178" rtl="0" eaLnBrk="1" latinLnBrk="0" hangingPunct="1">
        <a:spcBef>
          <a:spcPct val="0"/>
        </a:spcBef>
        <a:buNone/>
        <a:defRPr sz="4400" kern="1200">
          <a:solidFill>
            <a:schemeClr val="tx1"/>
          </a:solidFill>
          <a:latin typeface="Calibri"/>
          <a:ea typeface="+mj-ea"/>
          <a:cs typeface="Calibri"/>
        </a:defRPr>
      </a:lvl1pPr>
    </p:titleStyle>
    <p:bodyStyle>
      <a:lvl1pPr marL="457200" indent="-457200" algn="l" defTabSz="457178" rtl="0" eaLnBrk="1" latinLnBrk="0" hangingPunct="1">
        <a:spcBef>
          <a:spcPct val="20000"/>
        </a:spcBef>
        <a:buClr>
          <a:srgbClr val="00707F"/>
        </a:buClr>
        <a:buSzPct val="75000"/>
        <a:buFont typeface="Wingdings" panose="05000000000000000000" pitchFamily="2" charset="2"/>
        <a:buChar char="Ø"/>
        <a:defRPr sz="3200" kern="1200">
          <a:solidFill>
            <a:schemeClr val="tx1"/>
          </a:solidFill>
          <a:latin typeface="Calibri"/>
          <a:ea typeface="+mn-ea"/>
          <a:cs typeface="Calibri"/>
        </a:defRPr>
      </a:lvl1pPr>
      <a:lvl2pPr marL="742913" indent="-285737" algn="l" defTabSz="457178" rtl="0" eaLnBrk="1" latinLnBrk="0" hangingPunct="1">
        <a:spcBef>
          <a:spcPct val="20000"/>
        </a:spcBef>
        <a:buClr>
          <a:srgbClr val="00707F"/>
        </a:buClr>
        <a:buFont typeface="Arial"/>
        <a:buChar char="–"/>
        <a:defRPr sz="2800" kern="1200">
          <a:solidFill>
            <a:schemeClr val="tx1"/>
          </a:solidFill>
          <a:latin typeface="Calibri"/>
          <a:ea typeface="+mn-ea"/>
          <a:cs typeface="Calibri"/>
        </a:defRPr>
      </a:lvl2pPr>
      <a:lvl3pPr marL="1142942" indent="-228589" algn="l" defTabSz="457178" rtl="0" eaLnBrk="1" latinLnBrk="0" hangingPunct="1">
        <a:spcBef>
          <a:spcPct val="20000"/>
        </a:spcBef>
        <a:buClr>
          <a:srgbClr val="00707F"/>
        </a:buClr>
        <a:buFont typeface="Arial"/>
        <a:buChar char="•"/>
        <a:defRPr sz="2400" kern="1200">
          <a:solidFill>
            <a:schemeClr val="tx1"/>
          </a:solidFill>
          <a:latin typeface="Calibri"/>
          <a:ea typeface="+mn-ea"/>
          <a:cs typeface="Calibri"/>
        </a:defRPr>
      </a:lvl3pPr>
      <a:lvl4pPr marL="1600120"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4pPr>
      <a:lvl5pPr marL="2057298" indent="-228589" algn="l" defTabSz="457178" rtl="0" eaLnBrk="1" latinLnBrk="0" hangingPunct="1">
        <a:spcBef>
          <a:spcPct val="20000"/>
        </a:spcBef>
        <a:buClr>
          <a:srgbClr val="00707F"/>
        </a:buClr>
        <a:buFont typeface="Arial"/>
        <a:buChar char="»"/>
        <a:defRPr sz="2000" kern="1200">
          <a:solidFill>
            <a:schemeClr val="tx1"/>
          </a:solidFill>
          <a:latin typeface="Calibri"/>
          <a:ea typeface="+mn-ea"/>
          <a:cs typeface="Calibri"/>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B7EF95-A35D-CABF-A4BA-566960EEA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C17D9C8-3740-0A28-7495-5D9A75A62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266274-8D34-DED8-B5A4-155415A57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1BB1FD-8C3E-4912-8E54-4230F5EDE1E9}" type="datetimeFigureOut">
              <a:rPr lang="fr-FR" smtClean="0"/>
              <a:t>02/04/2026</a:t>
            </a:fld>
            <a:endParaRPr lang="fr-FR"/>
          </a:p>
        </p:txBody>
      </p:sp>
      <p:sp>
        <p:nvSpPr>
          <p:cNvPr id="5" name="Espace réservé du pied de page 4">
            <a:extLst>
              <a:ext uri="{FF2B5EF4-FFF2-40B4-BE49-F238E27FC236}">
                <a16:creationId xmlns:a16="http://schemas.microsoft.com/office/drawing/2014/main" id="{057BADB4-3662-B97F-1B6F-4C7D45B9F3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C2F3D10-E6B7-FB3E-A3EA-B66384077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108392-7FA2-4317-AC5A-2C144FADCB9E}" type="slidenum">
              <a:rPr lang="fr-FR" smtClean="0"/>
              <a:t>‹N°›</a:t>
            </a:fld>
            <a:endParaRPr lang="fr-FR"/>
          </a:p>
        </p:txBody>
      </p:sp>
    </p:spTree>
    <p:extLst>
      <p:ext uri="{BB962C8B-B14F-4D97-AF65-F5344CB8AC3E}">
        <p14:creationId xmlns:p14="http://schemas.microsoft.com/office/powerpoint/2010/main" val="35956632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services.lib.uliege.be/alma/acces/" TargetMode="Externa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6.jpg"/></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29.svg"/></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9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re 2">
            <a:extLst>
              <a:ext uri="{FF2B5EF4-FFF2-40B4-BE49-F238E27FC236}">
                <a16:creationId xmlns:a16="http://schemas.microsoft.com/office/drawing/2014/main" id="{CCB538FF-8DD3-2C61-9402-E5EDCFC4DEA9}"/>
              </a:ext>
            </a:extLst>
          </p:cNvPr>
          <p:cNvSpPr txBox="1">
            <a:spLocks/>
          </p:cNvSpPr>
          <p:nvPr/>
        </p:nvSpPr>
        <p:spPr>
          <a:xfrm>
            <a:off x="5709920" y="3178630"/>
            <a:ext cx="5928220" cy="1875564"/>
          </a:xfrm>
          <a:prstGeom prst="rect">
            <a:avLst/>
          </a:prstGeom>
        </p:spPr>
        <p:txBody>
          <a:bodyPr vert="horz" lIns="91440" tIns="45720" rIns="91440" bIns="45720" rtlCol="0" anchor="ctr">
            <a:noAutofit/>
          </a:bodyPr>
          <a:lstStyle>
            <a:lvl1pPr algn="r" defTabSz="457178" rtl="0" eaLnBrk="1" latinLnBrk="0" hangingPunct="1">
              <a:spcBef>
                <a:spcPct val="0"/>
              </a:spcBef>
              <a:buNone/>
              <a:defRPr sz="3200" b="1" i="0" kern="1200">
                <a:solidFill>
                  <a:srgbClr val="00707F"/>
                </a:solidFill>
                <a:latin typeface="Calibri"/>
                <a:ea typeface="+mj-ea"/>
                <a:cs typeface="Calibri"/>
              </a:defRPr>
            </a:lvl1pPr>
          </a:lstStyle>
          <a:p>
            <a:r>
              <a:rPr lang="en-US" sz="6600"/>
              <a:t>Alma</a:t>
            </a:r>
            <a:br>
              <a:rPr lang="en-US" sz="6600"/>
            </a:br>
            <a:r>
              <a:rPr lang="en-US" sz="6600"/>
              <a:t> Fulfillment</a:t>
            </a:r>
            <a:r>
              <a:rPr lang="en-US" sz="4800"/>
              <a:t> </a:t>
            </a:r>
          </a:p>
        </p:txBody>
      </p:sp>
      <p:sp>
        <p:nvSpPr>
          <p:cNvPr id="6" name="Espace réservé du texte 3">
            <a:extLst>
              <a:ext uri="{FF2B5EF4-FFF2-40B4-BE49-F238E27FC236}">
                <a16:creationId xmlns:a16="http://schemas.microsoft.com/office/drawing/2014/main" id="{E09E1F9E-0207-530C-A077-02E4C75C6C48}"/>
              </a:ext>
            </a:extLst>
          </p:cNvPr>
          <p:cNvSpPr>
            <a:spLocks noGrp="1"/>
          </p:cNvSpPr>
          <p:nvPr>
            <p:ph type="subTitle" idx="1"/>
          </p:nvPr>
        </p:nvSpPr>
        <p:spPr>
          <a:xfrm>
            <a:off x="8055429" y="5060928"/>
            <a:ext cx="3582711" cy="550475"/>
          </a:xfrm>
        </p:spPr>
        <p:txBody>
          <a:bodyPr/>
          <a:lstStyle/>
          <a:p>
            <a:r>
              <a:rPr lang="en-US" sz="2700"/>
              <a:t>Formation de base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98FF-7743-EAA9-5C50-C3EA6C8022D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D5FD8C-E04D-55B1-8C77-197EEB52A225}"/>
              </a:ext>
            </a:extLst>
          </p:cNvPr>
          <p:cNvSpPr>
            <a:spLocks noGrp="1"/>
          </p:cNvSpPr>
          <p:nvPr>
            <p:ph type="sldNum" sz="quarter" idx="12"/>
          </p:nvPr>
        </p:nvSpPr>
        <p:spPr/>
        <p:txBody>
          <a:bodyPr/>
          <a:lstStyle/>
          <a:p>
            <a:fld id="{19329706-12B3-8F4C-9CA9-063F8C6A2AC6}" type="slidenum">
              <a:rPr lang="fr-FR" smtClean="0"/>
              <a:t>10</a:t>
            </a:fld>
            <a:endParaRPr lang="fr-FR"/>
          </a:p>
        </p:txBody>
      </p:sp>
      <p:sp>
        <p:nvSpPr>
          <p:cNvPr id="9" name="Google Shape;223;p2">
            <a:extLst>
              <a:ext uri="{FF2B5EF4-FFF2-40B4-BE49-F238E27FC236}">
                <a16:creationId xmlns:a16="http://schemas.microsoft.com/office/drawing/2014/main" id="{F40679DC-8A51-4F19-8999-A34ACB86EEC3}"/>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dirty="0"/>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endParaRPr lang="fr-FR" sz="2500" b="0" i="1" dirty="0">
              <a:solidFill>
                <a:schemeClr val="bg1">
                  <a:lumMod val="65000"/>
                </a:schemeClr>
              </a:solidFill>
            </a:endParaRP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08EA7271-3BF8-C766-5042-CD3573FE8C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58001" y="3695700"/>
            <a:ext cx="426308" cy="426308"/>
          </a:xfrm>
          <a:prstGeom prst="rect">
            <a:avLst/>
          </a:prstGeom>
        </p:spPr>
      </p:pic>
    </p:spTree>
    <p:extLst>
      <p:ext uri="{BB962C8B-B14F-4D97-AF65-F5344CB8AC3E}">
        <p14:creationId xmlns:p14="http://schemas.microsoft.com/office/powerpoint/2010/main" val="355655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843F2C-B8CF-D291-F696-2EC1A9255AC5}"/>
              </a:ext>
            </a:extLst>
          </p:cNvPr>
          <p:cNvSpPr>
            <a:spLocks noGrp="1"/>
          </p:cNvSpPr>
          <p:nvPr>
            <p:ph type="title"/>
          </p:nvPr>
        </p:nvSpPr>
        <p:spPr/>
        <p:txBody>
          <a:bodyPr/>
          <a:lstStyle/>
          <a:p>
            <a:r>
              <a:rPr lang="fr-FR" sz="3600" b="0">
                <a:ea typeface="Calibri"/>
                <a:sym typeface="Calibri"/>
              </a:rPr>
              <a:t>Se connecter à Alma</a:t>
            </a:r>
            <a:endParaRPr lang="fr-FR"/>
          </a:p>
        </p:txBody>
      </p:sp>
      <p:sp>
        <p:nvSpPr>
          <p:cNvPr id="3" name="Espace réservé du contenu 2">
            <a:extLst>
              <a:ext uri="{FF2B5EF4-FFF2-40B4-BE49-F238E27FC236}">
                <a16:creationId xmlns:a16="http://schemas.microsoft.com/office/drawing/2014/main" id="{51D277F1-C7D4-6600-3197-FC9EEAC2424C}"/>
              </a:ext>
            </a:extLst>
          </p:cNvPr>
          <p:cNvSpPr>
            <a:spLocks noGrp="1"/>
          </p:cNvSpPr>
          <p:nvPr>
            <p:ph idx="1"/>
          </p:nvPr>
        </p:nvSpPr>
        <p:spPr/>
        <p:txBody>
          <a:bodyPr/>
          <a:lstStyle/>
          <a:p>
            <a:r>
              <a:rPr lang="fr-FR" sz="2000" dirty="0">
                <a:solidFill>
                  <a:schemeClr val="dk1"/>
                </a:solidFill>
                <a:ea typeface="Calibri"/>
                <a:sym typeface="Calibri"/>
              </a:rPr>
              <a:t>À l’aide des liens fournis sur </a:t>
            </a:r>
            <a:r>
              <a:rPr lang="fr-FR" sz="2000" dirty="0" err="1">
                <a:solidFill>
                  <a:schemeClr val="dk1"/>
                </a:solidFill>
                <a:ea typeface="Calibri"/>
                <a:sym typeface="Calibri"/>
              </a:rPr>
              <a:t>Alma@ULiège</a:t>
            </a:r>
            <a:r>
              <a:rPr lang="fr-FR" sz="2000" dirty="0">
                <a:solidFill>
                  <a:schemeClr val="dk1"/>
                </a:solidFill>
                <a:ea typeface="Calibri"/>
                <a:sym typeface="Calibri"/>
              </a:rPr>
              <a:t> Library : </a:t>
            </a:r>
            <a:r>
              <a:rPr lang="fr-FR" sz="2000" u="sng" dirty="0">
                <a:solidFill>
                  <a:schemeClr val="dk1"/>
                </a:solidFill>
                <a:ea typeface="Calibri"/>
                <a:sym typeface="Calibri"/>
                <a:hlinkClick r:id="rId2"/>
              </a:rPr>
              <a:t>https://services.lib.uliege.be/alma/acces/</a:t>
            </a:r>
            <a:r>
              <a:rPr lang="fr-FR" sz="2000" u="sng" dirty="0">
                <a:solidFill>
                  <a:schemeClr val="dk1"/>
                </a:solidFill>
                <a:ea typeface="Calibri"/>
                <a:sym typeface="Calibri"/>
              </a:rPr>
              <a:t> </a:t>
            </a:r>
            <a:endParaRPr lang="fr-FR" sz="2000" dirty="0">
              <a:solidFill>
                <a:schemeClr val="dk1"/>
              </a:solidFill>
              <a:ea typeface="Calibri"/>
              <a:sym typeface="Calibri"/>
            </a:endParaRPr>
          </a:p>
          <a:p>
            <a:endParaRPr lang="fr-FR" dirty="0"/>
          </a:p>
          <a:p>
            <a:pPr marL="0" indent="0">
              <a:buNone/>
            </a:pPr>
            <a:endParaRPr lang="fr-FR" dirty="0"/>
          </a:p>
          <a:p>
            <a:pPr marL="0" indent="0">
              <a:buNone/>
            </a:pPr>
            <a:endParaRPr lang="fr-FR" dirty="0"/>
          </a:p>
          <a:p>
            <a:pPr marL="0" indent="0">
              <a:buNone/>
            </a:pPr>
            <a:endParaRPr lang="fr-FR" dirty="0"/>
          </a:p>
          <a:p>
            <a:r>
              <a:rPr lang="fr-FR" sz="2000" i="1" dirty="0" err="1">
                <a:solidFill>
                  <a:schemeClr val="dk1"/>
                </a:solidFill>
                <a:ea typeface="Calibri"/>
                <a:sym typeface="Calibri"/>
              </a:rPr>
              <a:t>Sign</a:t>
            </a:r>
            <a:r>
              <a:rPr lang="fr-FR" sz="2000" i="1" dirty="0">
                <a:solidFill>
                  <a:schemeClr val="dk1"/>
                </a:solidFill>
                <a:ea typeface="Calibri"/>
                <a:sym typeface="Calibri"/>
              </a:rPr>
              <a:t> out </a:t>
            </a:r>
            <a:r>
              <a:rPr lang="fr-FR" sz="2000" dirty="0">
                <a:solidFill>
                  <a:schemeClr val="dk1"/>
                </a:solidFill>
                <a:ea typeface="Calibri"/>
                <a:sym typeface="Calibri"/>
              </a:rPr>
              <a:t>: pour se déconnecter </a:t>
            </a:r>
            <a:r>
              <a:rPr lang="fr-FR" sz="2000" b="0" i="0" u="none" strike="noStrike" cap="none" dirty="0">
                <a:solidFill>
                  <a:schemeClr val="dk1"/>
                </a:solidFill>
                <a:latin typeface="Calibri"/>
                <a:ea typeface="Calibri"/>
                <a:cs typeface="Calibri"/>
                <a:sym typeface="Calibri"/>
              </a:rPr>
              <a:t>(indispensable à la fin de chaque plage d'accueil)</a:t>
            </a:r>
            <a:endParaRPr lang="fr-FR" sz="2000" dirty="0">
              <a:solidFill>
                <a:srgbClr val="000000"/>
              </a:solidFill>
              <a:latin typeface="Arial"/>
              <a:ea typeface="Arial"/>
              <a:cs typeface="Arial"/>
              <a:sym typeface="Arial"/>
            </a:endParaRPr>
          </a:p>
          <a:p>
            <a:endParaRPr lang="fr-FR" dirty="0"/>
          </a:p>
        </p:txBody>
      </p:sp>
      <p:sp>
        <p:nvSpPr>
          <p:cNvPr id="4" name="Espace réservé du numéro de diapositive 3">
            <a:extLst>
              <a:ext uri="{FF2B5EF4-FFF2-40B4-BE49-F238E27FC236}">
                <a16:creationId xmlns:a16="http://schemas.microsoft.com/office/drawing/2014/main" id="{ABDD92BF-0E7D-B843-F43C-350F9553B7B3}"/>
              </a:ext>
            </a:extLst>
          </p:cNvPr>
          <p:cNvSpPr>
            <a:spLocks noGrp="1"/>
          </p:cNvSpPr>
          <p:nvPr>
            <p:ph type="sldNum" sz="quarter" idx="12"/>
          </p:nvPr>
        </p:nvSpPr>
        <p:spPr/>
        <p:txBody>
          <a:bodyPr/>
          <a:lstStyle/>
          <a:p>
            <a:fld id="{19329706-12B3-8F4C-9CA9-063F8C6A2AC6}" type="slidenum">
              <a:rPr lang="fr-FR" smtClean="0"/>
              <a:pPr/>
              <a:t>11</a:t>
            </a:fld>
            <a:endParaRPr lang="fr-FR"/>
          </a:p>
        </p:txBody>
      </p:sp>
      <p:pic>
        <p:nvPicPr>
          <p:cNvPr id="6" name="Image 5">
            <a:extLst>
              <a:ext uri="{FF2B5EF4-FFF2-40B4-BE49-F238E27FC236}">
                <a16:creationId xmlns:a16="http://schemas.microsoft.com/office/drawing/2014/main" id="{C942F79A-DC9D-975C-762C-B6C4A05246DE}"/>
              </a:ext>
            </a:extLst>
          </p:cNvPr>
          <p:cNvPicPr>
            <a:picLocks noChangeAspect="1"/>
          </p:cNvPicPr>
          <p:nvPr/>
        </p:nvPicPr>
        <p:blipFill>
          <a:blip r:embed="rId3"/>
          <a:stretch>
            <a:fillRect/>
          </a:stretch>
        </p:blipFill>
        <p:spPr>
          <a:xfrm>
            <a:off x="4980251" y="1613597"/>
            <a:ext cx="2231497" cy="1405605"/>
          </a:xfrm>
          <a:prstGeom prst="rect">
            <a:avLst/>
          </a:prstGeom>
          <a:ln>
            <a:solidFill>
              <a:schemeClr val="tx1"/>
            </a:solidFill>
          </a:ln>
        </p:spPr>
      </p:pic>
      <p:pic>
        <p:nvPicPr>
          <p:cNvPr id="8" name="Image 7" descr="Une image contenant texte, capture d’écran, Police&#10;&#10;Le contenu généré par l’IA peut être incorrect.">
            <a:extLst>
              <a:ext uri="{FF2B5EF4-FFF2-40B4-BE49-F238E27FC236}">
                <a16:creationId xmlns:a16="http://schemas.microsoft.com/office/drawing/2014/main" id="{15C1AE93-1862-BB07-E637-7E6E5656264E}"/>
              </a:ext>
            </a:extLst>
          </p:cNvPr>
          <p:cNvPicPr>
            <a:picLocks noChangeAspect="1"/>
          </p:cNvPicPr>
          <p:nvPr/>
        </p:nvPicPr>
        <p:blipFill>
          <a:blip r:embed="rId4"/>
          <a:stretch>
            <a:fillRect/>
          </a:stretch>
        </p:blipFill>
        <p:spPr>
          <a:xfrm>
            <a:off x="4874998" y="3508929"/>
            <a:ext cx="2442001" cy="2788444"/>
          </a:xfrm>
          <a:prstGeom prst="rect">
            <a:avLst/>
          </a:prstGeom>
          <a:ln>
            <a:solidFill>
              <a:schemeClr val="tx1"/>
            </a:solidFill>
          </a:ln>
        </p:spPr>
      </p:pic>
      <p:sp>
        <p:nvSpPr>
          <p:cNvPr id="9" name="Rectangle : coins arrondis 8">
            <a:extLst>
              <a:ext uri="{FF2B5EF4-FFF2-40B4-BE49-F238E27FC236}">
                <a16:creationId xmlns:a16="http://schemas.microsoft.com/office/drawing/2014/main" id="{C36293EB-529B-14B8-2932-67528E283153}"/>
              </a:ext>
            </a:extLst>
          </p:cNvPr>
          <p:cNvSpPr/>
          <p:nvPr/>
        </p:nvSpPr>
        <p:spPr>
          <a:xfrm>
            <a:off x="5627059" y="3528179"/>
            <a:ext cx="311727"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748CB9B-B82C-A5C1-C654-ECD84910791A}"/>
              </a:ext>
            </a:extLst>
          </p:cNvPr>
          <p:cNvSpPr/>
          <p:nvPr/>
        </p:nvSpPr>
        <p:spPr>
          <a:xfrm>
            <a:off x="5120895" y="5901472"/>
            <a:ext cx="769766" cy="30790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444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3CB08-83DA-C7C5-63E9-F5C76E286CAE}"/>
              </a:ext>
            </a:extLst>
          </p:cNvPr>
          <p:cNvSpPr>
            <a:spLocks noGrp="1"/>
          </p:cNvSpPr>
          <p:nvPr>
            <p:ph type="title"/>
          </p:nvPr>
        </p:nvSpPr>
        <p:spPr/>
        <p:txBody>
          <a:bodyPr/>
          <a:lstStyle/>
          <a:p>
            <a:r>
              <a:rPr lang="fr-FR" sz="3600" b="0">
                <a:ea typeface="Calibri"/>
                <a:sym typeface="Calibri"/>
              </a:rPr>
              <a:t>Localisation</a:t>
            </a:r>
            <a:endParaRPr lang="fr-FR"/>
          </a:p>
        </p:txBody>
      </p:sp>
      <p:sp>
        <p:nvSpPr>
          <p:cNvPr id="3" name="Espace réservé du contenu 2">
            <a:extLst>
              <a:ext uri="{FF2B5EF4-FFF2-40B4-BE49-F238E27FC236}">
                <a16:creationId xmlns:a16="http://schemas.microsoft.com/office/drawing/2014/main" id="{60C1E954-F6AB-143B-9FAB-4566D5C5F3FE}"/>
              </a:ext>
            </a:extLst>
          </p:cNvPr>
          <p:cNvSpPr>
            <a:spLocks noGrp="1"/>
          </p:cNvSpPr>
          <p:nvPr>
            <p:ph idx="1"/>
          </p:nvPr>
        </p:nvSpPr>
        <p:spPr/>
        <p:txBody>
          <a:bodyPr/>
          <a:lstStyle/>
          <a:p>
            <a:r>
              <a:rPr lang="fr-FR" sz="2000">
                <a:solidFill>
                  <a:schemeClr val="dk1"/>
                </a:solidFill>
                <a:ea typeface="Calibri"/>
                <a:sym typeface="Calibri"/>
              </a:rPr>
              <a:t>Assurez-vous d’être localisé dans le bon bureau de prêt (</a:t>
            </a:r>
            <a:r>
              <a:rPr lang="fr-FR" sz="2000" i="1">
                <a:solidFill>
                  <a:schemeClr val="dk1"/>
                </a:solidFill>
                <a:ea typeface="Calibri"/>
                <a:sym typeface="Calibri"/>
              </a:rPr>
              <a:t>Circulation Desk</a:t>
            </a:r>
            <a:r>
              <a:rPr lang="fr-FR" sz="2000">
                <a:solidFill>
                  <a:schemeClr val="dk1"/>
                </a:solidFill>
                <a:ea typeface="Calibri"/>
                <a:sym typeface="Calibri"/>
              </a:rPr>
              <a:t>)</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18B0107-E529-D585-B59A-B46077CDB0DC}"/>
              </a:ext>
            </a:extLst>
          </p:cNvPr>
          <p:cNvSpPr>
            <a:spLocks noGrp="1"/>
          </p:cNvSpPr>
          <p:nvPr>
            <p:ph type="sldNum" sz="quarter" idx="12"/>
          </p:nvPr>
        </p:nvSpPr>
        <p:spPr/>
        <p:txBody>
          <a:bodyPr/>
          <a:lstStyle/>
          <a:p>
            <a:fld id="{19329706-12B3-8F4C-9CA9-063F8C6A2AC6}" type="slidenum">
              <a:rPr lang="fr-FR" smtClean="0"/>
              <a:pPr/>
              <a:t>12</a:t>
            </a:fld>
            <a:endParaRPr lang="fr-FR"/>
          </a:p>
        </p:txBody>
      </p:sp>
      <p:pic>
        <p:nvPicPr>
          <p:cNvPr id="5" name="Image 4">
            <a:extLst>
              <a:ext uri="{FF2B5EF4-FFF2-40B4-BE49-F238E27FC236}">
                <a16:creationId xmlns:a16="http://schemas.microsoft.com/office/drawing/2014/main" id="{08360492-C603-D7DB-972C-76263977566E}"/>
              </a:ext>
            </a:extLst>
          </p:cNvPr>
          <p:cNvPicPr>
            <a:picLocks noChangeAspect="1"/>
          </p:cNvPicPr>
          <p:nvPr/>
        </p:nvPicPr>
        <p:blipFill>
          <a:blip r:embed="rId2"/>
          <a:stretch>
            <a:fillRect/>
          </a:stretch>
        </p:blipFill>
        <p:spPr>
          <a:xfrm>
            <a:off x="2885627" y="1932292"/>
            <a:ext cx="6420746" cy="3067478"/>
          </a:xfrm>
          <a:prstGeom prst="rect">
            <a:avLst/>
          </a:prstGeom>
          <a:ln w="19050">
            <a:solidFill>
              <a:schemeClr val="tx1"/>
            </a:solidFill>
          </a:ln>
          <a:effectLst/>
        </p:spPr>
      </p:pic>
      <p:sp>
        <p:nvSpPr>
          <p:cNvPr id="6" name="Rectangle : coins arrondis 5">
            <a:extLst>
              <a:ext uri="{FF2B5EF4-FFF2-40B4-BE49-F238E27FC236}">
                <a16:creationId xmlns:a16="http://schemas.microsoft.com/office/drawing/2014/main" id="{1CD5B8E2-34B2-0766-8A11-BB0C54406B33}"/>
              </a:ext>
            </a:extLst>
          </p:cNvPr>
          <p:cNvSpPr/>
          <p:nvPr/>
        </p:nvSpPr>
        <p:spPr>
          <a:xfrm>
            <a:off x="4465576" y="1932292"/>
            <a:ext cx="1599251" cy="36689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25FC0499-47B3-5E33-EBF5-70D2141AD8D8}"/>
              </a:ext>
            </a:extLst>
          </p:cNvPr>
          <p:cNvSpPr/>
          <p:nvPr/>
        </p:nvSpPr>
        <p:spPr>
          <a:xfrm>
            <a:off x="5093622" y="3760377"/>
            <a:ext cx="318976" cy="24454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9022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5F387-73BC-ED5D-F8A0-A59950DC252B}"/>
              </a:ext>
            </a:extLst>
          </p:cNvPr>
          <p:cNvSpPr>
            <a:spLocks noGrp="1"/>
          </p:cNvSpPr>
          <p:nvPr>
            <p:ph type="title"/>
          </p:nvPr>
        </p:nvSpPr>
        <p:spPr/>
        <p:txBody>
          <a:bodyPr/>
          <a:lstStyle/>
          <a:p>
            <a:r>
              <a:rPr lang="fr-FR" sz="3600" b="0">
                <a:ea typeface="Calibri"/>
                <a:sym typeface="Calibri"/>
              </a:rPr>
              <a:t>Menus</a:t>
            </a:r>
            <a:endParaRPr lang="fr-FR"/>
          </a:p>
        </p:txBody>
      </p:sp>
      <p:sp>
        <p:nvSpPr>
          <p:cNvPr id="3" name="Espace réservé du contenu 2">
            <a:extLst>
              <a:ext uri="{FF2B5EF4-FFF2-40B4-BE49-F238E27FC236}">
                <a16:creationId xmlns:a16="http://schemas.microsoft.com/office/drawing/2014/main" id="{D9B32DCA-1FBA-4626-52CC-DDB7CDDFF7C1}"/>
              </a:ext>
            </a:extLst>
          </p:cNvPr>
          <p:cNvSpPr>
            <a:spLocks noGrp="1"/>
          </p:cNvSpPr>
          <p:nvPr>
            <p:ph idx="1"/>
          </p:nvPr>
        </p:nvSpPr>
        <p:spPr/>
        <p:txBody>
          <a:bodyPr>
            <a:normAutofit/>
          </a:bodyPr>
          <a:lstStyle/>
          <a:p>
            <a:r>
              <a:rPr lang="fr-FR" sz="2000">
                <a:solidFill>
                  <a:schemeClr val="dk1"/>
                </a:solidFill>
                <a:ea typeface="Calibri"/>
                <a:sym typeface="Calibri"/>
              </a:rPr>
              <a:t>Différents menus dans la barre de gauche vous donnent accès à toutes les options auxquelles vous avez droit.</a:t>
            </a: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ea typeface="Calibri"/>
              <a:sym typeface="Calibri"/>
            </a:endParaRPr>
          </a:p>
          <a:p>
            <a:pPr marL="0" indent="0">
              <a:buNone/>
            </a:pPr>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r>
              <a:rPr lang="fr-FR" sz="2000">
                <a:solidFill>
                  <a:schemeClr val="dk1"/>
                </a:solidFill>
                <a:ea typeface="Calibri"/>
                <a:sym typeface="Calibri"/>
              </a:rPr>
              <a:t>Le nombre de menus et les options dépendent des rôles qui vous </a:t>
            </a:r>
            <a:r>
              <a:rPr lang="fr-FR" sz="2000">
                <a:solidFill>
                  <a:schemeClr val="dk1"/>
                </a:solidFill>
                <a:ea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lc="http://schemas.openxmlformats.org/drawingml/2006/lockedCanvas" xmlns="" textRoundtripDataId="0"/>
                  </a:ext>
                </a:extLst>
              </a:rPr>
              <a:t>sont</a:t>
            </a:r>
            <a:r>
              <a:rPr lang="fr-FR" sz="2000">
                <a:solidFill>
                  <a:schemeClr val="dk1"/>
                </a:solidFill>
                <a:ea typeface="Calibri"/>
                <a:sym typeface="Calibri"/>
              </a:rPr>
              <a:t> attribués.</a:t>
            </a:r>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p>
        </p:txBody>
      </p:sp>
      <p:sp>
        <p:nvSpPr>
          <p:cNvPr id="4" name="Espace réservé du numéro de diapositive 3">
            <a:extLst>
              <a:ext uri="{FF2B5EF4-FFF2-40B4-BE49-F238E27FC236}">
                <a16:creationId xmlns:a16="http://schemas.microsoft.com/office/drawing/2014/main" id="{695938D7-7060-48EE-466D-424BC972B6EA}"/>
              </a:ext>
            </a:extLst>
          </p:cNvPr>
          <p:cNvSpPr>
            <a:spLocks noGrp="1"/>
          </p:cNvSpPr>
          <p:nvPr>
            <p:ph type="sldNum" sz="quarter" idx="12"/>
          </p:nvPr>
        </p:nvSpPr>
        <p:spPr/>
        <p:txBody>
          <a:bodyPr/>
          <a:lstStyle/>
          <a:p>
            <a:fld id="{19329706-12B3-8F4C-9CA9-063F8C6A2AC6}" type="slidenum">
              <a:rPr lang="fr-FR" smtClean="0"/>
              <a:pPr/>
              <a:t>13</a:t>
            </a:fld>
            <a:endParaRPr lang="fr-FR"/>
          </a:p>
        </p:txBody>
      </p:sp>
      <p:pic>
        <p:nvPicPr>
          <p:cNvPr id="6" name="Image 5">
            <a:extLst>
              <a:ext uri="{FF2B5EF4-FFF2-40B4-BE49-F238E27FC236}">
                <a16:creationId xmlns:a16="http://schemas.microsoft.com/office/drawing/2014/main" id="{22707270-789F-734A-B38D-20F0DEBDED16}"/>
              </a:ext>
            </a:extLst>
          </p:cNvPr>
          <p:cNvPicPr>
            <a:picLocks noChangeAspect="1"/>
          </p:cNvPicPr>
          <p:nvPr/>
        </p:nvPicPr>
        <p:blipFill>
          <a:blip r:embed="rId2"/>
          <a:stretch>
            <a:fillRect/>
          </a:stretch>
        </p:blipFill>
        <p:spPr>
          <a:xfrm>
            <a:off x="3793770" y="1838550"/>
            <a:ext cx="4604459" cy="3116352"/>
          </a:xfrm>
          <a:prstGeom prst="rect">
            <a:avLst/>
          </a:prstGeom>
          <a:ln>
            <a:solidFill>
              <a:schemeClr val="tx1"/>
            </a:solidFill>
          </a:ln>
        </p:spPr>
      </p:pic>
      <p:sp>
        <p:nvSpPr>
          <p:cNvPr id="8" name="Rectangle : coins arrondis 7">
            <a:extLst>
              <a:ext uri="{FF2B5EF4-FFF2-40B4-BE49-F238E27FC236}">
                <a16:creationId xmlns:a16="http://schemas.microsoft.com/office/drawing/2014/main" id="{39F3C7AA-E3D1-FEEA-525D-6D09321BECF2}"/>
              </a:ext>
            </a:extLst>
          </p:cNvPr>
          <p:cNvSpPr/>
          <p:nvPr/>
        </p:nvSpPr>
        <p:spPr>
          <a:xfrm>
            <a:off x="3812773" y="3931416"/>
            <a:ext cx="680850" cy="44681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329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4F98A-8233-FA23-4C2C-8F41F1A1B217}"/>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(1)</a:t>
            </a:r>
            <a:endParaRPr lang="fr-FR"/>
          </a:p>
        </p:txBody>
      </p:sp>
      <p:sp>
        <p:nvSpPr>
          <p:cNvPr id="3" name="Espace réservé du contenu 2">
            <a:extLst>
              <a:ext uri="{FF2B5EF4-FFF2-40B4-BE49-F238E27FC236}">
                <a16:creationId xmlns:a16="http://schemas.microsoft.com/office/drawing/2014/main" id="{D4100F3C-0713-CB67-1CCC-38095CF9DC25}"/>
              </a:ext>
            </a:extLst>
          </p:cNvPr>
          <p:cNvSpPr>
            <a:spLocks noGrp="1"/>
          </p:cNvSpPr>
          <p:nvPr>
            <p:ph idx="1"/>
          </p:nvPr>
        </p:nvSpPr>
        <p:spPr/>
        <p:txBody>
          <a:bodyPr/>
          <a:lstStyle/>
          <a:p>
            <a:endParaRPr lang="fr-FR" sz="2000">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pPr marL="0" indent="0">
              <a:buNone/>
            </a:pPr>
            <a:endParaRPr lang="fr-FR" sz="2000">
              <a:solidFill>
                <a:schemeClr val="dk1"/>
              </a:solidFill>
              <a:ea typeface="Calibri"/>
              <a:sym typeface="Calibri"/>
            </a:endParaRPr>
          </a:p>
          <a:p>
            <a:pPr marL="0" indent="0">
              <a:buNone/>
            </a:pPr>
            <a:endParaRPr lang="fr-FR" sz="2000">
              <a:solidFill>
                <a:schemeClr val="dk1"/>
              </a:solidFill>
              <a:ea typeface="Calibri"/>
              <a:sym typeface="Calibri"/>
            </a:endParaRPr>
          </a:p>
          <a:p>
            <a:r>
              <a:rPr lang="fr-FR" sz="2000">
                <a:solidFill>
                  <a:schemeClr val="dk1"/>
                </a:solidFill>
                <a:ea typeface="Calibri"/>
                <a:sym typeface="Calibri"/>
              </a:rPr>
              <a:t>Créer un favori en cliquant sur l’étoile grisée à gauche du lien</a:t>
            </a:r>
            <a:endParaRPr lang="fr-FR"/>
          </a:p>
          <a:p>
            <a:endParaRPr lang="fr-FR"/>
          </a:p>
        </p:txBody>
      </p:sp>
      <p:sp>
        <p:nvSpPr>
          <p:cNvPr id="4" name="Espace réservé du numéro de diapositive 3">
            <a:extLst>
              <a:ext uri="{FF2B5EF4-FFF2-40B4-BE49-F238E27FC236}">
                <a16:creationId xmlns:a16="http://schemas.microsoft.com/office/drawing/2014/main" id="{D8A995AE-82AA-0A61-5EC7-9C70AE3C8E78}"/>
              </a:ext>
            </a:extLst>
          </p:cNvPr>
          <p:cNvSpPr>
            <a:spLocks noGrp="1"/>
          </p:cNvSpPr>
          <p:nvPr>
            <p:ph type="sldNum" sz="quarter" idx="12"/>
          </p:nvPr>
        </p:nvSpPr>
        <p:spPr/>
        <p:txBody>
          <a:bodyPr/>
          <a:lstStyle/>
          <a:p>
            <a:fld id="{19329706-12B3-8F4C-9CA9-063F8C6A2AC6}" type="slidenum">
              <a:rPr lang="fr-FR" smtClean="0"/>
              <a:pPr/>
              <a:t>14</a:t>
            </a:fld>
            <a:endParaRPr lang="fr-FR"/>
          </a:p>
        </p:txBody>
      </p:sp>
      <p:pic>
        <p:nvPicPr>
          <p:cNvPr id="8" name="Image 7" descr="Une image contenant texte, Police, capture d’écran&#10;&#10;Le contenu généré par l’IA peut être incorrect.">
            <a:extLst>
              <a:ext uri="{FF2B5EF4-FFF2-40B4-BE49-F238E27FC236}">
                <a16:creationId xmlns:a16="http://schemas.microsoft.com/office/drawing/2014/main" id="{EAA64C15-B11D-6328-FF8C-85E51D29ECB4}"/>
              </a:ext>
            </a:extLst>
          </p:cNvPr>
          <p:cNvPicPr>
            <a:picLocks noChangeAspect="1"/>
          </p:cNvPicPr>
          <p:nvPr/>
        </p:nvPicPr>
        <p:blipFill>
          <a:blip r:embed="rId2"/>
          <a:stretch>
            <a:fillRect/>
          </a:stretch>
        </p:blipFill>
        <p:spPr>
          <a:xfrm>
            <a:off x="3232872" y="1199257"/>
            <a:ext cx="5726257" cy="1255525"/>
          </a:xfrm>
          <a:prstGeom prst="rect">
            <a:avLst/>
          </a:prstGeom>
          <a:ln>
            <a:solidFill>
              <a:schemeClr val="tx1"/>
            </a:solidFill>
          </a:ln>
        </p:spPr>
      </p:pic>
      <p:sp>
        <p:nvSpPr>
          <p:cNvPr id="9" name="Rectangle : coins arrondis 8">
            <a:extLst>
              <a:ext uri="{FF2B5EF4-FFF2-40B4-BE49-F238E27FC236}">
                <a16:creationId xmlns:a16="http://schemas.microsoft.com/office/drawing/2014/main" id="{68913E78-B4E8-DDB9-DB75-D5037E035869}"/>
              </a:ext>
            </a:extLst>
          </p:cNvPr>
          <p:cNvSpPr/>
          <p:nvPr/>
        </p:nvSpPr>
        <p:spPr>
          <a:xfrm>
            <a:off x="4027843" y="1618723"/>
            <a:ext cx="3605645" cy="30133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Google Shape;259;p6">
            <a:extLst>
              <a:ext uri="{FF2B5EF4-FFF2-40B4-BE49-F238E27FC236}">
                <a16:creationId xmlns:a16="http://schemas.microsoft.com/office/drawing/2014/main" id="{88FB4F13-763E-5A9B-2A15-E1C63D31C766}"/>
              </a:ext>
            </a:extLst>
          </p:cNvPr>
          <p:cNvPicPr preferRelativeResize="0"/>
          <p:nvPr/>
        </p:nvPicPr>
        <p:blipFill rotWithShape="1">
          <a:blip r:embed="rId3">
            <a:alphaModFix/>
          </a:blip>
          <a:srcRect/>
          <a:stretch/>
        </p:blipFill>
        <p:spPr>
          <a:xfrm>
            <a:off x="3528653" y="3060284"/>
            <a:ext cx="5134692" cy="2991267"/>
          </a:xfrm>
          <a:prstGeom prst="rect">
            <a:avLst/>
          </a:prstGeom>
          <a:noFill/>
          <a:ln w="9525" cap="flat" cmpd="sng">
            <a:solidFill>
              <a:schemeClr val="dk1"/>
            </a:solidFill>
            <a:prstDash val="solid"/>
            <a:round/>
            <a:headEnd type="none" w="sm" len="sm"/>
            <a:tailEnd type="none" w="sm" len="sm"/>
          </a:ln>
        </p:spPr>
      </p:pic>
      <p:sp>
        <p:nvSpPr>
          <p:cNvPr id="11" name="Rectangle : coins arrondis 10">
            <a:extLst>
              <a:ext uri="{FF2B5EF4-FFF2-40B4-BE49-F238E27FC236}">
                <a16:creationId xmlns:a16="http://schemas.microsoft.com/office/drawing/2014/main" id="{A9678295-E5B0-7E0A-F866-49A3092EB1CF}"/>
              </a:ext>
            </a:extLst>
          </p:cNvPr>
          <p:cNvSpPr/>
          <p:nvPr/>
        </p:nvSpPr>
        <p:spPr>
          <a:xfrm>
            <a:off x="4554279" y="4858946"/>
            <a:ext cx="265814" cy="28707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947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5D6698C-D2D4-8FAE-B4F7-3482415EB8E6}"/>
              </a:ext>
            </a:extLst>
          </p:cNvPr>
          <p:cNvSpPr>
            <a:spLocks noGrp="1"/>
          </p:cNvSpPr>
          <p:nvPr>
            <p:ph idx="1"/>
          </p:nvPr>
        </p:nvSpPr>
        <p:spPr/>
        <p:txBody>
          <a:bodyPr/>
          <a:lstStyle/>
          <a:p>
            <a:pPr fontAlgn="base">
              <a:lnSpc>
                <a:spcPts val="1971"/>
              </a:lnSpc>
            </a:pPr>
            <a:endParaRPr lang="fr-FR">
              <a:solidFill>
                <a:srgbClr val="000000"/>
              </a:solidFill>
              <a:latin typeface="Calibri" panose="020F0502020204030204" pitchFamily="34" charset="0"/>
            </a:endParaRPr>
          </a:p>
          <a:p>
            <a:pPr fontAlgn="base">
              <a:lnSpc>
                <a:spcPts val="1971"/>
              </a:lnSpc>
            </a:pPr>
            <a:r>
              <a:rPr lang="fr-FR">
                <a:solidFill>
                  <a:srgbClr val="000000"/>
                </a:solidFill>
                <a:latin typeface="Calibri" panose="020F0502020204030204" pitchFamily="34" charset="0"/>
              </a:rPr>
              <a:t>Cliquer sur </a:t>
            </a:r>
            <a:r>
              <a:rPr lang="fr-FR" i="1">
                <a:solidFill>
                  <a:srgbClr val="000000"/>
                </a:solidFill>
                <a:latin typeface="Calibri" panose="020F0502020204030204" pitchFamily="34" charset="0"/>
              </a:rPr>
              <a:t>Alma Production </a:t>
            </a:r>
            <a:r>
              <a:rPr lang="fr-FR">
                <a:solidFill>
                  <a:srgbClr val="000000"/>
                </a:solidFill>
                <a:latin typeface="Calibri" panose="020F0502020204030204" pitchFamily="34" charset="0"/>
              </a:rPr>
              <a:t>(★) pour afficher les liens que vous aurez cochés</a:t>
            </a:r>
          </a:p>
          <a:p>
            <a:pPr fontAlgn="base">
              <a:lnSpc>
                <a:spcPts val="1971"/>
              </a:lnSpc>
            </a:pPr>
            <a:endParaRPr lang="fr-FR">
              <a:solidFill>
                <a:srgbClr val="000000"/>
              </a:solidFill>
              <a:latin typeface="Calibri" panose="020F0502020204030204" pitchFamily="34" charset="0"/>
            </a:endParaRPr>
          </a:p>
          <a:p>
            <a:pPr fontAlgn="base">
              <a:lnSpc>
                <a:spcPts val="1971"/>
              </a:lnSpc>
            </a:pPr>
            <a:r>
              <a:rPr lang="fr-FR">
                <a:solidFill>
                  <a:srgbClr val="000000"/>
                </a:solidFill>
              </a:rPr>
              <a:t>Cliquer sur </a:t>
            </a:r>
            <a:r>
              <a:rPr lang="en-US">
                <a:latin typeface="Calibri" panose="020F0502020204030204" pitchFamily="34" charset="0"/>
              </a:rPr>
              <a:t>​      pour determiner </a:t>
            </a:r>
            <a:r>
              <a:rPr lang="en-US" err="1">
                <a:latin typeface="Calibri" panose="020F0502020204030204" pitchFamily="34" charset="0"/>
              </a:rPr>
              <a:t>l’ordre</a:t>
            </a:r>
            <a:r>
              <a:rPr lang="en-US">
                <a:latin typeface="Calibri" panose="020F0502020204030204" pitchFamily="34" charset="0"/>
              </a:rPr>
              <a:t> des liens</a:t>
            </a:r>
          </a:p>
          <a:p>
            <a:pPr fontAlgn="base">
              <a:lnSpc>
                <a:spcPts val="1971"/>
              </a:lnSpc>
            </a:pPr>
            <a:endParaRPr lang="en-US" b="0" i="0">
              <a:effectLst/>
            </a:endParaRPr>
          </a:p>
          <a:p>
            <a:pPr fontAlgn="base">
              <a:lnSpc>
                <a:spcPts val="1971"/>
              </a:lnSpc>
            </a:pPr>
            <a:r>
              <a:rPr lang="fr-FR">
                <a:solidFill>
                  <a:srgbClr val="000000"/>
                </a:solidFill>
                <a:latin typeface="Calibri" panose="020F0502020204030204" pitchFamily="34" charset="0"/>
              </a:rPr>
              <a:t>Cliquer sur </a:t>
            </a:r>
            <a:r>
              <a:rPr lang="fr-FR" i="1">
                <a:solidFill>
                  <a:srgbClr val="000000"/>
                </a:solidFill>
                <a:latin typeface="Calibri" panose="020F0502020204030204" pitchFamily="34" charset="0"/>
              </a:rPr>
              <a:t>Pin Quick Links menu </a:t>
            </a:r>
            <a:r>
              <a:rPr lang="fr-FR">
                <a:solidFill>
                  <a:srgbClr val="000000"/>
                </a:solidFill>
                <a:latin typeface="Calibri" panose="020F0502020204030204" pitchFamily="34" charset="0"/>
              </a:rPr>
              <a:t>pour ajouter ces liens sur votre page d’accueil</a:t>
            </a:r>
            <a:r>
              <a:rPr lang="en-US" sz="1800">
                <a:latin typeface="Calibri" panose="020F0502020204030204" pitchFamily="34" charset="0"/>
              </a:rPr>
              <a:t>​</a:t>
            </a:r>
            <a:endParaRPr lang="en-US" b="0" i="0">
              <a:effectLst/>
            </a:endParaRPr>
          </a:p>
        </p:txBody>
      </p:sp>
      <p:pic>
        <p:nvPicPr>
          <p:cNvPr id="9" name="Image 8">
            <a:extLst>
              <a:ext uri="{FF2B5EF4-FFF2-40B4-BE49-F238E27FC236}">
                <a16:creationId xmlns:a16="http://schemas.microsoft.com/office/drawing/2014/main" id="{FE8280F2-3DA0-D273-B7C8-E82AA86615E1}"/>
              </a:ext>
            </a:extLst>
          </p:cNvPr>
          <p:cNvPicPr>
            <a:picLocks noChangeAspect="1"/>
          </p:cNvPicPr>
          <p:nvPr/>
        </p:nvPicPr>
        <p:blipFill>
          <a:blip r:embed="rId3"/>
          <a:stretch>
            <a:fillRect/>
          </a:stretch>
        </p:blipFill>
        <p:spPr>
          <a:xfrm>
            <a:off x="6600469" y="1079472"/>
            <a:ext cx="4927505" cy="4804961"/>
          </a:xfrm>
          <a:prstGeom prst="rect">
            <a:avLst/>
          </a:prstGeom>
          <a:ln>
            <a:solidFill>
              <a:schemeClr val="tx1"/>
            </a:solidFill>
          </a:ln>
        </p:spPr>
      </p:pic>
      <p:sp>
        <p:nvSpPr>
          <p:cNvPr id="2" name="Titre 1">
            <a:extLst>
              <a:ext uri="{FF2B5EF4-FFF2-40B4-BE49-F238E27FC236}">
                <a16:creationId xmlns:a16="http://schemas.microsoft.com/office/drawing/2014/main" id="{9C138226-9C22-B50D-D7AA-EE9038E3FE55}"/>
              </a:ext>
            </a:extLst>
          </p:cNvPr>
          <p:cNvSpPr>
            <a:spLocks noGrp="1"/>
          </p:cNvSpPr>
          <p:nvPr>
            <p:ph type="title"/>
          </p:nvPr>
        </p:nvSpPr>
        <p:spPr/>
        <p:txBody>
          <a:bodyPr/>
          <a:lstStyle/>
          <a:p>
            <a:r>
              <a:rPr lang="fr-FR" sz="3600" b="0" i="1">
                <a:ea typeface="Calibri"/>
                <a:sym typeface="Calibri"/>
              </a:rPr>
              <a:t>Quick links </a:t>
            </a:r>
            <a:r>
              <a:rPr lang="fr-FR" sz="3600" b="0">
                <a:ea typeface="Calibri"/>
                <a:sym typeface="Calibri"/>
              </a:rPr>
              <a:t>(2)</a:t>
            </a:r>
            <a:endParaRPr lang="fr-FR"/>
          </a:p>
        </p:txBody>
      </p:sp>
      <p:sp>
        <p:nvSpPr>
          <p:cNvPr id="4" name="Espace réservé du numéro de diapositive 3">
            <a:extLst>
              <a:ext uri="{FF2B5EF4-FFF2-40B4-BE49-F238E27FC236}">
                <a16:creationId xmlns:a16="http://schemas.microsoft.com/office/drawing/2014/main" id="{79A9A82D-D8D3-9E7F-113E-8804682E2553}"/>
              </a:ext>
            </a:extLst>
          </p:cNvPr>
          <p:cNvSpPr>
            <a:spLocks noGrp="1"/>
          </p:cNvSpPr>
          <p:nvPr>
            <p:ph type="sldNum" sz="quarter" idx="12"/>
          </p:nvPr>
        </p:nvSpPr>
        <p:spPr/>
        <p:txBody>
          <a:bodyPr/>
          <a:lstStyle/>
          <a:p>
            <a:fld id="{19329706-12B3-8F4C-9CA9-063F8C6A2AC6}" type="slidenum">
              <a:rPr lang="fr-FR" smtClean="0"/>
              <a:pPr/>
              <a:t>15</a:t>
            </a:fld>
            <a:endParaRPr lang="fr-FR"/>
          </a:p>
        </p:txBody>
      </p:sp>
      <p:sp>
        <p:nvSpPr>
          <p:cNvPr id="6" name="Rectangle : coins arrondis 5">
            <a:extLst>
              <a:ext uri="{FF2B5EF4-FFF2-40B4-BE49-F238E27FC236}">
                <a16:creationId xmlns:a16="http://schemas.microsoft.com/office/drawing/2014/main" id="{FEBDE3E3-6558-BE23-A99F-C0FAF42F6806}"/>
              </a:ext>
            </a:extLst>
          </p:cNvPr>
          <p:cNvSpPr/>
          <p:nvPr/>
        </p:nvSpPr>
        <p:spPr>
          <a:xfrm>
            <a:off x="6503772" y="1100738"/>
            <a:ext cx="932626" cy="62154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54457D5E-029E-0903-BBB1-C1057CCD1DC2}"/>
              </a:ext>
            </a:extLst>
          </p:cNvPr>
          <p:cNvSpPr/>
          <p:nvPr/>
        </p:nvSpPr>
        <p:spPr>
          <a:xfrm>
            <a:off x="7701554" y="4830183"/>
            <a:ext cx="1496234" cy="24368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E9CDF411-42B1-52B6-3FC1-2D135CD88915}"/>
              </a:ext>
            </a:extLst>
          </p:cNvPr>
          <p:cNvPicPr>
            <a:picLocks noChangeAspect="1"/>
          </p:cNvPicPr>
          <p:nvPr/>
        </p:nvPicPr>
        <p:blipFill>
          <a:blip r:embed="rId4"/>
          <a:stretch>
            <a:fillRect/>
          </a:stretch>
        </p:blipFill>
        <p:spPr>
          <a:xfrm>
            <a:off x="2360291" y="2354602"/>
            <a:ext cx="238158" cy="333422"/>
          </a:xfrm>
          <a:prstGeom prst="rect">
            <a:avLst/>
          </a:prstGeom>
          <a:ln>
            <a:solidFill>
              <a:schemeClr val="tx1"/>
            </a:solidFill>
          </a:ln>
        </p:spPr>
      </p:pic>
      <p:sp>
        <p:nvSpPr>
          <p:cNvPr id="12" name="Rectangle : coins arrondis 11">
            <a:extLst>
              <a:ext uri="{FF2B5EF4-FFF2-40B4-BE49-F238E27FC236}">
                <a16:creationId xmlns:a16="http://schemas.microsoft.com/office/drawing/2014/main" id="{CA47C57C-1712-707A-D621-67F17C6F2223}"/>
              </a:ext>
            </a:extLst>
          </p:cNvPr>
          <p:cNvSpPr/>
          <p:nvPr/>
        </p:nvSpPr>
        <p:spPr>
          <a:xfrm>
            <a:off x="7700633" y="3612844"/>
            <a:ext cx="313814" cy="91612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663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118BB-4A53-0020-A0FB-8604F4A24F7F}"/>
              </a:ext>
            </a:extLst>
          </p:cNvPr>
          <p:cNvSpPr>
            <a:spLocks noGrp="1"/>
          </p:cNvSpPr>
          <p:nvPr>
            <p:ph type="title"/>
          </p:nvPr>
        </p:nvSpPr>
        <p:spPr/>
        <p:txBody>
          <a:bodyPr/>
          <a:lstStyle/>
          <a:p>
            <a:r>
              <a:rPr lang="fr-FR" sz="3600" b="0" i="1" err="1">
                <a:ea typeface="Calibri"/>
                <a:sym typeface="Calibri"/>
              </a:rPr>
              <a:t>Recent</a:t>
            </a:r>
            <a:r>
              <a:rPr lang="fr-FR" sz="3600" b="0" i="1">
                <a:ea typeface="Calibri"/>
                <a:sym typeface="Calibri"/>
              </a:rPr>
              <a:t> pages</a:t>
            </a:r>
            <a:endParaRPr lang="fr-FR"/>
          </a:p>
        </p:txBody>
      </p:sp>
      <p:sp>
        <p:nvSpPr>
          <p:cNvPr id="3" name="Espace réservé du contenu 2">
            <a:extLst>
              <a:ext uri="{FF2B5EF4-FFF2-40B4-BE49-F238E27FC236}">
                <a16:creationId xmlns:a16="http://schemas.microsoft.com/office/drawing/2014/main" id="{848F04FF-2E68-50A0-E6F1-792906C9D867}"/>
              </a:ext>
            </a:extLst>
          </p:cNvPr>
          <p:cNvSpPr>
            <a:spLocks noGrp="1"/>
          </p:cNvSpPr>
          <p:nvPr>
            <p:ph idx="1"/>
          </p:nvPr>
        </p:nvSpPr>
        <p:spPr/>
        <p:txBody>
          <a:bodyPr/>
          <a:lstStyle/>
          <a:p>
            <a:r>
              <a:rPr lang="fr-FR" sz="2000">
                <a:solidFill>
                  <a:schemeClr val="dk1"/>
                </a:solidFill>
                <a:ea typeface="Calibri"/>
                <a:sym typeface="Calibri"/>
              </a:rPr>
              <a:t>Cliquer sur les liens en bleu pour accéder à une page récemment utilisée</a:t>
            </a:r>
            <a:endParaRPr lang="fr-FR"/>
          </a:p>
          <a:p>
            <a:endParaRPr lang="fr-FR"/>
          </a:p>
        </p:txBody>
      </p:sp>
      <p:sp>
        <p:nvSpPr>
          <p:cNvPr id="4" name="Espace réservé du numéro de diapositive 3">
            <a:extLst>
              <a:ext uri="{FF2B5EF4-FFF2-40B4-BE49-F238E27FC236}">
                <a16:creationId xmlns:a16="http://schemas.microsoft.com/office/drawing/2014/main" id="{26399A45-6882-9105-0EB4-AF3F3A5915D2}"/>
              </a:ext>
            </a:extLst>
          </p:cNvPr>
          <p:cNvSpPr>
            <a:spLocks noGrp="1"/>
          </p:cNvSpPr>
          <p:nvPr>
            <p:ph type="sldNum" sz="quarter" idx="12"/>
          </p:nvPr>
        </p:nvSpPr>
        <p:spPr/>
        <p:txBody>
          <a:bodyPr/>
          <a:lstStyle/>
          <a:p>
            <a:fld id="{19329706-12B3-8F4C-9CA9-063F8C6A2AC6}" type="slidenum">
              <a:rPr lang="fr-FR" smtClean="0"/>
              <a:pPr/>
              <a:t>16</a:t>
            </a:fld>
            <a:endParaRPr lang="fr-FR"/>
          </a:p>
        </p:txBody>
      </p:sp>
      <p:pic>
        <p:nvPicPr>
          <p:cNvPr id="5" name="Google Shape;280;p8">
            <a:extLst>
              <a:ext uri="{FF2B5EF4-FFF2-40B4-BE49-F238E27FC236}">
                <a16:creationId xmlns:a16="http://schemas.microsoft.com/office/drawing/2014/main" id="{2CAEA0FC-F8AB-AA04-A666-6638C51ECE49}"/>
              </a:ext>
            </a:extLst>
          </p:cNvPr>
          <p:cNvPicPr preferRelativeResize="0"/>
          <p:nvPr/>
        </p:nvPicPr>
        <p:blipFill rotWithShape="1">
          <a:blip r:embed="rId2">
            <a:alphaModFix/>
          </a:blip>
          <a:srcRect/>
          <a:stretch/>
        </p:blipFill>
        <p:spPr>
          <a:xfrm>
            <a:off x="1981200" y="1877095"/>
            <a:ext cx="8259328" cy="1305107"/>
          </a:xfrm>
          <a:prstGeom prst="rect">
            <a:avLst/>
          </a:prstGeom>
          <a:noFill/>
          <a:ln w="9525" cap="flat" cmpd="sng">
            <a:solidFill>
              <a:schemeClr val="dk1"/>
            </a:solidFill>
            <a:prstDash val="solid"/>
            <a:round/>
            <a:headEnd type="none" w="sm" len="sm"/>
            <a:tailEnd type="none" w="sm" len="sm"/>
          </a:ln>
        </p:spPr>
      </p:pic>
      <p:sp>
        <p:nvSpPr>
          <p:cNvPr id="6" name="Rectangle : coins arrondis 5">
            <a:extLst>
              <a:ext uri="{FF2B5EF4-FFF2-40B4-BE49-F238E27FC236}">
                <a16:creationId xmlns:a16="http://schemas.microsoft.com/office/drawing/2014/main" id="{A23C4B36-7AC2-71F4-BBAD-783780F8E76C}"/>
              </a:ext>
            </a:extLst>
          </p:cNvPr>
          <p:cNvSpPr/>
          <p:nvPr/>
        </p:nvSpPr>
        <p:spPr>
          <a:xfrm>
            <a:off x="4107714" y="2513698"/>
            <a:ext cx="1977656" cy="4625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0565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5CB463-B2A3-5901-1B76-E8C3AFE065D0}"/>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(1)</a:t>
            </a:r>
            <a:endParaRPr lang="fr-FR"/>
          </a:p>
        </p:txBody>
      </p:sp>
      <p:sp>
        <p:nvSpPr>
          <p:cNvPr id="3" name="Espace réservé du contenu 2">
            <a:extLst>
              <a:ext uri="{FF2B5EF4-FFF2-40B4-BE49-F238E27FC236}">
                <a16:creationId xmlns:a16="http://schemas.microsoft.com/office/drawing/2014/main" id="{42048825-73BA-F8AD-E601-1DBF6A35AE2D}"/>
              </a:ext>
            </a:extLst>
          </p:cNvPr>
          <p:cNvSpPr>
            <a:spLocks noGrp="1"/>
          </p:cNvSpPr>
          <p:nvPr>
            <p:ph idx="1"/>
          </p:nvPr>
        </p:nvSpPr>
        <p:spPr/>
        <p:txBody>
          <a:bodyPr/>
          <a:lstStyle/>
          <a:p>
            <a:r>
              <a:rPr lang="fr-FR" sz="2000">
                <a:solidFill>
                  <a:schemeClr val="dk1"/>
                </a:solidFill>
                <a:ea typeface="Calibri"/>
                <a:sym typeface="Calibri"/>
              </a:rPr>
              <a:t>Cliquer sur « + » pour ajouter des </a:t>
            </a:r>
            <a:r>
              <a:rPr lang="fr-FR" sz="2000" i="1">
                <a:solidFill>
                  <a:schemeClr val="dk1"/>
                </a:solidFill>
                <a:ea typeface="Calibri"/>
                <a:sym typeface="Calibri"/>
              </a:rPr>
              <a:t>widgets</a:t>
            </a:r>
            <a:r>
              <a:rPr lang="fr-FR" sz="2000">
                <a:solidFill>
                  <a:schemeClr val="dk1"/>
                </a:solidFill>
                <a:ea typeface="Calibri"/>
                <a:sym typeface="Calibri"/>
              </a:rPr>
              <a:t> (ex : </a:t>
            </a:r>
            <a:r>
              <a:rPr lang="fr-FR" sz="2000" b="1" i="1">
                <a:solidFill>
                  <a:schemeClr val="dk1"/>
                </a:solidFill>
                <a:ea typeface="Calibri"/>
                <a:sym typeface="Calibri"/>
              </a:rPr>
              <a:t>Discovery </a:t>
            </a:r>
            <a:r>
              <a:rPr lang="fr-FR" sz="2000" b="1" i="1" err="1">
                <a:solidFill>
                  <a:schemeClr val="dk1"/>
                </a:solidFill>
                <a:ea typeface="Calibri"/>
                <a:sym typeface="Calibri"/>
              </a:rPr>
              <a:t>Search</a:t>
            </a:r>
            <a:r>
              <a:rPr lang="fr-FR" sz="2000" b="1" i="1">
                <a:solidFill>
                  <a:schemeClr val="dk1"/>
                </a:solidFill>
                <a:ea typeface="Calibri"/>
                <a:sym typeface="Calibri"/>
              </a:rPr>
              <a:t> </a:t>
            </a:r>
            <a:r>
              <a:rPr lang="fr-FR" sz="2000">
                <a:solidFill>
                  <a:schemeClr val="dk1"/>
                </a:solidFill>
                <a:ea typeface="Calibri"/>
                <a:sym typeface="Calibri"/>
              </a:rPr>
              <a:t>permet de faire une recherche simple dans les Collections ULiège). Le widget </a:t>
            </a:r>
            <a:r>
              <a:rPr lang="fr-FR" sz="2000" b="1" i="1" err="1">
                <a:solidFill>
                  <a:schemeClr val="dk1"/>
                </a:solidFill>
                <a:ea typeface="Calibri"/>
                <a:sym typeface="Calibri"/>
              </a:rPr>
              <a:t>Tasks</a:t>
            </a:r>
            <a:r>
              <a:rPr lang="fr-FR" sz="2000">
                <a:solidFill>
                  <a:schemeClr val="dk1"/>
                </a:solidFill>
                <a:ea typeface="Calibri"/>
                <a:sym typeface="Calibri"/>
              </a:rPr>
              <a:t> est indispensable.</a:t>
            </a:r>
          </a:p>
          <a:p>
            <a:pPr marL="0" indent="0">
              <a:buNone/>
            </a:pPr>
            <a:endParaRPr lang="fr-FR"/>
          </a:p>
        </p:txBody>
      </p:sp>
      <p:sp>
        <p:nvSpPr>
          <p:cNvPr id="4" name="Espace réservé du numéro de diapositive 3">
            <a:extLst>
              <a:ext uri="{FF2B5EF4-FFF2-40B4-BE49-F238E27FC236}">
                <a16:creationId xmlns:a16="http://schemas.microsoft.com/office/drawing/2014/main" id="{702D0443-F42A-F7D5-D59D-CD045A710ADB}"/>
              </a:ext>
            </a:extLst>
          </p:cNvPr>
          <p:cNvSpPr>
            <a:spLocks noGrp="1"/>
          </p:cNvSpPr>
          <p:nvPr>
            <p:ph type="sldNum" sz="quarter" idx="12"/>
          </p:nvPr>
        </p:nvSpPr>
        <p:spPr/>
        <p:txBody>
          <a:bodyPr/>
          <a:lstStyle/>
          <a:p>
            <a:fld id="{19329706-12B3-8F4C-9CA9-063F8C6A2AC6}" type="slidenum">
              <a:rPr lang="fr-FR" smtClean="0"/>
              <a:pPr/>
              <a:t>17</a:t>
            </a:fld>
            <a:endParaRPr lang="fr-FR"/>
          </a:p>
        </p:txBody>
      </p:sp>
      <p:pic>
        <p:nvPicPr>
          <p:cNvPr id="6" name="Image 5" descr="Une image contenant texte, logiciel, Page web, nombre&#10;&#10;Le contenu généré par l’IA peut être incorrect.">
            <a:extLst>
              <a:ext uri="{FF2B5EF4-FFF2-40B4-BE49-F238E27FC236}">
                <a16:creationId xmlns:a16="http://schemas.microsoft.com/office/drawing/2014/main" id="{CF5192C2-9BD7-A46E-1727-521567B1BC87}"/>
              </a:ext>
            </a:extLst>
          </p:cNvPr>
          <p:cNvPicPr>
            <a:picLocks noChangeAspect="1"/>
          </p:cNvPicPr>
          <p:nvPr/>
        </p:nvPicPr>
        <p:blipFill>
          <a:blip r:embed="rId2"/>
          <a:stretch>
            <a:fillRect/>
          </a:stretch>
        </p:blipFill>
        <p:spPr>
          <a:xfrm>
            <a:off x="1981200" y="2206924"/>
            <a:ext cx="8229600" cy="2690032"/>
          </a:xfrm>
          <a:prstGeom prst="rect">
            <a:avLst/>
          </a:prstGeom>
          <a:ln>
            <a:solidFill>
              <a:schemeClr val="tx1"/>
            </a:solidFill>
          </a:ln>
        </p:spPr>
      </p:pic>
      <p:sp>
        <p:nvSpPr>
          <p:cNvPr id="7" name="Rectangle : coins arrondis 6">
            <a:extLst>
              <a:ext uri="{FF2B5EF4-FFF2-40B4-BE49-F238E27FC236}">
                <a16:creationId xmlns:a16="http://schemas.microsoft.com/office/drawing/2014/main" id="{13E891F5-B0AE-477D-83E4-6798CDA3BC01}"/>
              </a:ext>
            </a:extLst>
          </p:cNvPr>
          <p:cNvSpPr/>
          <p:nvPr/>
        </p:nvSpPr>
        <p:spPr>
          <a:xfrm>
            <a:off x="9732335" y="2728138"/>
            <a:ext cx="340242" cy="37213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0C70E7B-37E1-E930-4247-FD16DDD69C6F}"/>
              </a:ext>
            </a:extLst>
          </p:cNvPr>
          <p:cNvSpPr/>
          <p:nvPr/>
        </p:nvSpPr>
        <p:spPr>
          <a:xfrm>
            <a:off x="5008157" y="3513840"/>
            <a:ext cx="510363" cy="244549"/>
          </a:xfrm>
          <a:prstGeom prst="roundRect">
            <a:avLst/>
          </a:prstGeom>
          <a:noFill/>
          <a:ln w="19050">
            <a:solidFill>
              <a:srgbClr val="0070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27040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7880-AD23-EA38-6D7F-EAEED567290C}"/>
              </a:ext>
            </a:extLst>
          </p:cNvPr>
          <p:cNvSpPr>
            <a:spLocks noGrp="1"/>
          </p:cNvSpPr>
          <p:nvPr>
            <p:ph type="title"/>
          </p:nvPr>
        </p:nvSpPr>
        <p:spPr/>
        <p:txBody>
          <a:bodyPr/>
          <a:lstStyle/>
          <a:p>
            <a:r>
              <a:rPr lang="fr-FR" sz="3600" b="0" i="1">
                <a:ea typeface="Calibri"/>
                <a:sym typeface="Calibri"/>
              </a:rPr>
              <a:t>Widgets</a:t>
            </a:r>
            <a:r>
              <a:rPr lang="fr-FR" sz="3600" b="0">
                <a:ea typeface="Calibri"/>
                <a:sym typeface="Calibri"/>
              </a:rPr>
              <a:t> (2)</a:t>
            </a:r>
            <a:endParaRPr lang="fr-FR"/>
          </a:p>
        </p:txBody>
      </p:sp>
      <p:sp>
        <p:nvSpPr>
          <p:cNvPr id="3" name="Espace réservé du contenu 2">
            <a:extLst>
              <a:ext uri="{FF2B5EF4-FFF2-40B4-BE49-F238E27FC236}">
                <a16:creationId xmlns:a16="http://schemas.microsoft.com/office/drawing/2014/main" id="{462B758D-3539-CCA1-B3E5-315E65D7F16B}"/>
              </a:ext>
            </a:extLst>
          </p:cNvPr>
          <p:cNvSpPr>
            <a:spLocks noGrp="1"/>
          </p:cNvSpPr>
          <p:nvPr>
            <p:ph idx="1"/>
          </p:nvPr>
        </p:nvSpPr>
        <p:spPr/>
        <p:txBody>
          <a:bodyPr/>
          <a:lstStyle/>
          <a:p>
            <a:r>
              <a:rPr lang="fr-FR" sz="2000">
                <a:solidFill>
                  <a:schemeClr val="dk1"/>
                </a:solidFill>
                <a:ea typeface="Calibri"/>
                <a:sym typeface="Calibri"/>
              </a:rPr>
              <a:t>Cocher les </a:t>
            </a:r>
            <a:r>
              <a:rPr lang="fr-FR" sz="2000" i="1">
                <a:solidFill>
                  <a:schemeClr val="dk1"/>
                </a:solidFill>
                <a:ea typeface="Calibri"/>
                <a:sym typeface="Calibri"/>
              </a:rPr>
              <a:t>widgets</a:t>
            </a:r>
            <a:r>
              <a:rPr lang="fr-FR" sz="2000">
                <a:solidFill>
                  <a:schemeClr val="dk1"/>
                </a:solidFill>
                <a:ea typeface="Calibri"/>
                <a:sym typeface="Calibri"/>
              </a:rPr>
              <a:t> que vous souhaitez ajouter</a:t>
            </a:r>
          </a:p>
          <a:p>
            <a:pPr marL="0" indent="0">
              <a:buNone/>
            </a:pPr>
            <a:endParaRPr lang="fr-FR"/>
          </a:p>
        </p:txBody>
      </p:sp>
      <p:sp>
        <p:nvSpPr>
          <p:cNvPr id="4" name="Espace réservé du numéro de diapositive 3">
            <a:extLst>
              <a:ext uri="{FF2B5EF4-FFF2-40B4-BE49-F238E27FC236}">
                <a16:creationId xmlns:a16="http://schemas.microsoft.com/office/drawing/2014/main" id="{133A5E7F-C20F-FA91-2AE4-1F60E586393A}"/>
              </a:ext>
            </a:extLst>
          </p:cNvPr>
          <p:cNvSpPr>
            <a:spLocks noGrp="1"/>
          </p:cNvSpPr>
          <p:nvPr>
            <p:ph type="sldNum" sz="quarter" idx="12"/>
          </p:nvPr>
        </p:nvSpPr>
        <p:spPr/>
        <p:txBody>
          <a:bodyPr/>
          <a:lstStyle/>
          <a:p>
            <a:fld id="{19329706-12B3-8F4C-9CA9-063F8C6A2AC6}" type="slidenum">
              <a:rPr lang="fr-FR" smtClean="0"/>
              <a:pPr/>
              <a:t>18</a:t>
            </a:fld>
            <a:endParaRPr lang="fr-FR"/>
          </a:p>
        </p:txBody>
      </p:sp>
      <p:pic>
        <p:nvPicPr>
          <p:cNvPr id="6" name="Image 5">
            <a:extLst>
              <a:ext uri="{FF2B5EF4-FFF2-40B4-BE49-F238E27FC236}">
                <a16:creationId xmlns:a16="http://schemas.microsoft.com/office/drawing/2014/main" id="{D96DAF47-79AB-FD40-5A88-E316D97053D7}"/>
              </a:ext>
            </a:extLst>
          </p:cNvPr>
          <p:cNvPicPr>
            <a:picLocks noChangeAspect="1"/>
          </p:cNvPicPr>
          <p:nvPr/>
        </p:nvPicPr>
        <p:blipFill>
          <a:blip r:embed="rId2"/>
          <a:stretch>
            <a:fillRect/>
          </a:stretch>
        </p:blipFill>
        <p:spPr>
          <a:xfrm>
            <a:off x="2268279" y="1762673"/>
            <a:ext cx="7655442" cy="4371660"/>
          </a:xfrm>
          <a:prstGeom prst="rect">
            <a:avLst/>
          </a:prstGeom>
          <a:ln>
            <a:solidFill>
              <a:schemeClr val="tx1"/>
            </a:solidFill>
          </a:ln>
        </p:spPr>
      </p:pic>
    </p:spTree>
    <p:extLst>
      <p:ext uri="{BB962C8B-B14F-4D97-AF65-F5344CB8AC3E}">
        <p14:creationId xmlns:p14="http://schemas.microsoft.com/office/powerpoint/2010/main" val="763966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FCF21-C3F1-36B9-7D7D-562489AEBF1F}"/>
              </a:ext>
            </a:extLst>
          </p:cNvPr>
          <p:cNvSpPr>
            <a:spLocks noGrp="1"/>
          </p:cNvSpPr>
          <p:nvPr>
            <p:ph type="title"/>
          </p:nvPr>
        </p:nvSpPr>
        <p:spPr/>
        <p:txBody>
          <a:bodyPr/>
          <a:lstStyle/>
          <a:p>
            <a:r>
              <a:rPr lang="fr-FR" sz="3600" b="0">
                <a:ea typeface="Calibri"/>
                <a:sym typeface="Calibri"/>
              </a:rPr>
              <a:t>Barre de recherche</a:t>
            </a:r>
            <a:endParaRPr lang="fr-FR"/>
          </a:p>
        </p:txBody>
      </p:sp>
      <p:sp>
        <p:nvSpPr>
          <p:cNvPr id="3" name="Espace réservé du contenu 2">
            <a:extLst>
              <a:ext uri="{FF2B5EF4-FFF2-40B4-BE49-F238E27FC236}">
                <a16:creationId xmlns:a16="http://schemas.microsoft.com/office/drawing/2014/main" id="{8E5F9250-52C1-5F4A-609A-19CF3DDC32A7}"/>
              </a:ext>
            </a:extLst>
          </p:cNvPr>
          <p:cNvSpPr>
            <a:spLocks noGrp="1"/>
          </p:cNvSpPr>
          <p:nvPr>
            <p:ph idx="1"/>
          </p:nvPr>
        </p:nvSpPr>
        <p:spPr/>
        <p:txBody>
          <a:bodyPr vert="horz" lIns="91440" tIns="45720" rIns="91440" bIns="45720" rtlCol="0" anchor="t">
            <a:normAutofit/>
          </a:bodyPr>
          <a:lstStyle/>
          <a:p>
            <a:pPr marL="0" indent="0">
              <a:buNone/>
            </a:pPr>
            <a:endParaRPr lang="fr-FR"/>
          </a:p>
          <a:p>
            <a:pPr marL="0" indent="0">
              <a:buNone/>
            </a:pPr>
            <a:endParaRPr lang="fr-FR"/>
          </a:p>
          <a:p>
            <a:pPr marL="0" indent="0">
              <a:buNone/>
            </a:pPr>
            <a:endParaRPr lang="fr-FR"/>
          </a:p>
          <a:p>
            <a:pPr>
              <a:spcBef>
                <a:spcPts val="0"/>
              </a:spcBef>
            </a:pPr>
            <a:r>
              <a:rPr lang="fr-FR" sz="2000">
                <a:solidFill>
                  <a:schemeClr val="dk1"/>
                </a:solidFill>
                <a:ea typeface="Calibri"/>
                <a:sym typeface="Calibri"/>
              </a:rPr>
              <a:t>Permet de lancer rapidement une recherche</a:t>
            </a:r>
            <a:endParaRPr lang="fr-FR"/>
          </a:p>
          <a:p>
            <a:pPr marL="0" indent="0">
              <a:spcBef>
                <a:spcPts val="0"/>
              </a:spcBef>
              <a:buNone/>
            </a:pPr>
            <a:endParaRPr lang="fr-FR" sz="2000">
              <a:solidFill>
                <a:schemeClr val="dk1"/>
              </a:solidFill>
              <a:ea typeface="Calibri"/>
              <a:sym typeface="Calibri"/>
            </a:endParaRPr>
          </a:p>
          <a:p>
            <a:pPr>
              <a:spcBef>
                <a:spcPts val="0"/>
              </a:spcBef>
            </a:pPr>
            <a:r>
              <a:rPr lang="fr-FR" sz="2000">
                <a:solidFill>
                  <a:schemeClr val="dk1"/>
                </a:solidFill>
                <a:ea typeface="Calibri"/>
                <a:sym typeface="Calibri"/>
              </a:rPr>
              <a:t>Le menu déroulant permet de faire différentes recherches : documents, usagers, factures, lignes de commande etc.</a:t>
            </a:r>
            <a:endParaRPr lang="fr-FR" sz="2000">
              <a:solidFill>
                <a:schemeClr val="dk1"/>
              </a:solidFill>
              <a:ea typeface="Calibri"/>
            </a:endParaRPr>
          </a:p>
          <a:p>
            <a:pPr marL="0" indent="0">
              <a:spcBef>
                <a:spcPts val="0"/>
              </a:spcBef>
              <a:buNone/>
            </a:pPr>
            <a:endParaRPr lang="fr-FR" sz="2000">
              <a:solidFill>
                <a:schemeClr val="dk1"/>
              </a:solidFill>
              <a:ea typeface="Calibri"/>
              <a:sym typeface="Calibri"/>
            </a:endParaRPr>
          </a:p>
          <a:p>
            <a:pPr>
              <a:spcBef>
                <a:spcPts val="0"/>
              </a:spcBef>
            </a:pPr>
            <a:r>
              <a:rPr lang="fr-FR" sz="2000" u="sng">
                <a:solidFill>
                  <a:schemeClr val="dk1"/>
                </a:solidFill>
                <a:ea typeface="Calibri"/>
                <a:sym typeface="Calibri"/>
              </a:rPr>
              <a:t>Remarque</a:t>
            </a:r>
            <a:r>
              <a:rPr lang="fr-FR" sz="2000">
                <a:solidFill>
                  <a:schemeClr val="dk1"/>
                </a:solidFill>
                <a:ea typeface="Calibri"/>
                <a:sym typeface="Calibri"/>
              </a:rPr>
              <a:t> : la recherche porte sur les mots tels qu’ils sont introduits (si un mot est encodé au singulier, la recherche ne portera pas sur le pluriel)</a:t>
            </a:r>
          </a:p>
          <a:p>
            <a:endParaRPr lang="fr-FR"/>
          </a:p>
        </p:txBody>
      </p:sp>
      <p:sp>
        <p:nvSpPr>
          <p:cNvPr id="4" name="Espace réservé du numéro de diapositive 3">
            <a:extLst>
              <a:ext uri="{FF2B5EF4-FFF2-40B4-BE49-F238E27FC236}">
                <a16:creationId xmlns:a16="http://schemas.microsoft.com/office/drawing/2014/main" id="{E655D01C-7035-83C7-26D9-B1FF5B6DB366}"/>
              </a:ext>
            </a:extLst>
          </p:cNvPr>
          <p:cNvSpPr>
            <a:spLocks noGrp="1"/>
          </p:cNvSpPr>
          <p:nvPr>
            <p:ph type="sldNum" sz="quarter" idx="12"/>
          </p:nvPr>
        </p:nvSpPr>
        <p:spPr/>
        <p:txBody>
          <a:bodyPr/>
          <a:lstStyle/>
          <a:p>
            <a:fld id="{19329706-12B3-8F4C-9CA9-063F8C6A2AC6}" type="slidenum">
              <a:rPr lang="fr-FR" smtClean="0"/>
              <a:pPr/>
              <a:t>19</a:t>
            </a:fld>
            <a:endParaRPr lang="fr-FR"/>
          </a:p>
        </p:txBody>
      </p:sp>
      <p:pic>
        <p:nvPicPr>
          <p:cNvPr id="8" name="Image 7">
            <a:extLst>
              <a:ext uri="{FF2B5EF4-FFF2-40B4-BE49-F238E27FC236}">
                <a16:creationId xmlns:a16="http://schemas.microsoft.com/office/drawing/2014/main" id="{C1B338AB-9E5B-C837-36ED-2825F54A51B0}"/>
              </a:ext>
            </a:extLst>
          </p:cNvPr>
          <p:cNvPicPr>
            <a:picLocks noChangeAspect="1"/>
          </p:cNvPicPr>
          <p:nvPr/>
        </p:nvPicPr>
        <p:blipFill>
          <a:blip r:embed="rId2"/>
          <a:stretch>
            <a:fillRect/>
          </a:stretch>
        </p:blipFill>
        <p:spPr>
          <a:xfrm>
            <a:off x="2071577" y="1185860"/>
            <a:ext cx="8048847" cy="763252"/>
          </a:xfrm>
          <a:prstGeom prst="rect">
            <a:avLst/>
          </a:prstGeom>
          <a:ln>
            <a:solidFill>
              <a:schemeClr val="tx1"/>
            </a:solidFill>
          </a:ln>
        </p:spPr>
      </p:pic>
      <p:sp>
        <p:nvSpPr>
          <p:cNvPr id="9" name="Rectangle : coins arrondis 8">
            <a:extLst>
              <a:ext uri="{FF2B5EF4-FFF2-40B4-BE49-F238E27FC236}">
                <a16:creationId xmlns:a16="http://schemas.microsoft.com/office/drawing/2014/main" id="{FBF4EC21-06E2-2FB4-BCC3-CAF1C5E49B44}"/>
              </a:ext>
            </a:extLst>
          </p:cNvPr>
          <p:cNvSpPr/>
          <p:nvPr/>
        </p:nvSpPr>
        <p:spPr>
          <a:xfrm>
            <a:off x="2470298" y="1216651"/>
            <a:ext cx="808074" cy="42541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071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C00E777-B2F0-42AB-0D32-29D54EA7A097}"/>
              </a:ext>
            </a:extLst>
          </p:cNvPr>
          <p:cNvSpPr>
            <a:spLocks noGrp="1"/>
          </p:cNvSpPr>
          <p:nvPr>
            <p:ph type="sldNum" sz="quarter" idx="12"/>
          </p:nvPr>
        </p:nvSpPr>
        <p:spPr/>
        <p:txBody>
          <a:bodyPr/>
          <a:lstStyle/>
          <a:p>
            <a:fld id="{19329706-12B3-8F4C-9CA9-063F8C6A2AC6}" type="slidenum">
              <a:rPr lang="fr-FR" smtClean="0"/>
              <a:t>2</a:t>
            </a:fld>
            <a:endParaRPr lang="fr-FR"/>
          </a:p>
        </p:txBody>
      </p:sp>
      <p:sp>
        <p:nvSpPr>
          <p:cNvPr id="9" name="Google Shape;223;p2">
            <a:extLst>
              <a:ext uri="{FF2B5EF4-FFF2-40B4-BE49-F238E27FC236}">
                <a16:creationId xmlns:a16="http://schemas.microsoft.com/office/drawing/2014/main" id="{87301957-B61B-84C6-83C2-B14CD1AE1DF0}"/>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dirty="0"/>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36A24029-A05C-B06B-D7B8-90C25BF557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36551" y="3314700"/>
            <a:ext cx="426308" cy="426308"/>
          </a:xfrm>
          <a:prstGeom prst="rect">
            <a:avLst/>
          </a:prstGeom>
        </p:spPr>
      </p:pic>
    </p:spTree>
    <p:extLst>
      <p:ext uri="{BB962C8B-B14F-4D97-AF65-F5344CB8AC3E}">
        <p14:creationId xmlns:p14="http://schemas.microsoft.com/office/powerpoint/2010/main" val="332038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9E48A-D937-1D43-E633-E40EFF13AE3B}"/>
              </a:ext>
            </a:extLst>
          </p:cNvPr>
          <p:cNvSpPr>
            <a:spLocks noGrp="1"/>
          </p:cNvSpPr>
          <p:nvPr>
            <p:ph type="title"/>
          </p:nvPr>
        </p:nvSpPr>
        <p:spPr/>
        <p:txBody>
          <a:bodyPr/>
          <a:lstStyle/>
          <a:p>
            <a:r>
              <a:rPr lang="fr-FR" sz="3600" b="0">
                <a:ea typeface="Calibri"/>
                <a:sym typeface="Calibri"/>
              </a:rPr>
              <a:t>Naviguer</a:t>
            </a:r>
            <a:endParaRPr lang="fr-FR"/>
          </a:p>
        </p:txBody>
      </p:sp>
      <p:sp>
        <p:nvSpPr>
          <p:cNvPr id="3" name="Espace réservé du contenu 2">
            <a:extLst>
              <a:ext uri="{FF2B5EF4-FFF2-40B4-BE49-F238E27FC236}">
                <a16:creationId xmlns:a16="http://schemas.microsoft.com/office/drawing/2014/main" id="{5C791A97-4299-4C28-CDD4-57E8537A6543}"/>
              </a:ext>
            </a:extLst>
          </p:cNvPr>
          <p:cNvSpPr>
            <a:spLocks noGrp="1"/>
          </p:cNvSpPr>
          <p:nvPr>
            <p:ph idx="1"/>
          </p:nvPr>
        </p:nvSpPr>
        <p:spPr/>
        <p:txBody>
          <a:bodyPr/>
          <a:lstStyle/>
          <a:p>
            <a:r>
              <a:rPr lang="fr-FR" sz="2000">
                <a:solidFill>
                  <a:schemeClr val="dk1"/>
                </a:solidFill>
                <a:ea typeface="Calibri"/>
                <a:sym typeface="Calibri"/>
              </a:rPr>
              <a:t>Utiliser toujours les boutons </a:t>
            </a:r>
            <a:r>
              <a:rPr lang="fr-FR" sz="2000" i="1">
                <a:solidFill>
                  <a:schemeClr val="dk1"/>
                </a:solidFill>
                <a:ea typeface="Calibri"/>
                <a:sym typeface="Calibri"/>
              </a:rPr>
              <a:t>Cancel</a:t>
            </a:r>
            <a:r>
              <a:rPr lang="fr-FR" sz="2000">
                <a:solidFill>
                  <a:schemeClr val="dk1"/>
                </a:solidFill>
                <a:ea typeface="Calibri"/>
                <a:sym typeface="Calibri"/>
              </a:rPr>
              <a:t>, </a:t>
            </a:r>
            <a:r>
              <a:rPr lang="fr-FR" sz="2000" i="1">
                <a:solidFill>
                  <a:schemeClr val="dk1"/>
                </a:solidFill>
                <a:ea typeface="Calibri"/>
                <a:sym typeface="Calibri"/>
              </a:rPr>
              <a:t>Exit</a:t>
            </a:r>
            <a:r>
              <a:rPr lang="fr-FR" sz="2000">
                <a:solidFill>
                  <a:schemeClr val="dk1"/>
                </a:solidFill>
                <a:ea typeface="Calibri"/>
                <a:sym typeface="Calibri"/>
              </a:rPr>
              <a:t> ou </a:t>
            </a:r>
            <a:r>
              <a:rPr lang="fr-FR" sz="2000" i="1">
                <a:solidFill>
                  <a:schemeClr val="dk1"/>
                </a:solidFill>
                <a:ea typeface="Calibri"/>
                <a:sym typeface="Calibri"/>
              </a:rPr>
              <a:t>Back</a:t>
            </a:r>
            <a:r>
              <a:rPr lang="fr-FR" sz="2000">
                <a:solidFill>
                  <a:schemeClr val="dk1"/>
                </a:solidFill>
                <a:ea typeface="Calibri"/>
                <a:sym typeface="Calibri"/>
              </a:rPr>
              <a:t> suivant les écrans plutôt que la flèche du navigateur</a:t>
            </a:r>
          </a:p>
          <a:p>
            <a:endParaRPr lang="fr-FR">
              <a:solidFill>
                <a:schemeClr val="dk1"/>
              </a:solidFill>
              <a:latin typeface="Calibri"/>
              <a:ea typeface="Calibri"/>
              <a:cs typeface="Calibri"/>
              <a:sym typeface="Calibri"/>
            </a:endParaRPr>
          </a:p>
          <a:p>
            <a:pPr marL="0" indent="0">
              <a:buNone/>
            </a:pPr>
            <a:endParaRPr lang="fr-FR">
              <a:solidFill>
                <a:schemeClr val="dk1"/>
              </a:solidFill>
              <a:latin typeface="Calibri"/>
              <a:ea typeface="Calibri"/>
              <a:cs typeface="Calibri"/>
              <a:sym typeface="Calibri"/>
            </a:endParaRPr>
          </a:p>
          <a:p>
            <a:endParaRPr lang="fr-FR">
              <a:solidFill>
                <a:schemeClr val="dk1"/>
              </a:solidFill>
              <a:latin typeface="Calibri"/>
              <a:ea typeface="Calibri"/>
              <a:cs typeface="Calibri"/>
              <a:sym typeface="Calibri"/>
            </a:endParaRPr>
          </a:p>
          <a:p>
            <a:pPr marL="0" indent="0">
              <a:buNone/>
            </a:pPr>
            <a:endParaRPr lang="fr-FR">
              <a:solidFill>
                <a:schemeClr val="dk1"/>
              </a:solidFill>
              <a:ea typeface="Calibri"/>
              <a:sym typeface="Calibri"/>
            </a:endParaRPr>
          </a:p>
          <a:p>
            <a:pPr marL="0" indent="0">
              <a:buNone/>
            </a:pPr>
            <a:endParaRPr lang="fr-FR">
              <a:solidFill>
                <a:schemeClr val="dk1"/>
              </a:solidFill>
              <a:latin typeface="Calibri"/>
              <a:ea typeface="Calibri"/>
              <a:cs typeface="Calibri"/>
              <a:sym typeface="Calibri"/>
            </a:endParaRPr>
          </a:p>
          <a:p>
            <a:r>
              <a:rPr lang="fr-FR" sz="2000">
                <a:solidFill>
                  <a:schemeClr val="dk1"/>
                </a:solidFill>
                <a:ea typeface="Calibri"/>
                <a:sym typeface="Calibri"/>
              </a:rPr>
              <a:t>Le logo ULiège permet de retourner à la page d’accueil Alma</a:t>
            </a:r>
            <a:endParaRPr lang="fr-FR"/>
          </a:p>
          <a:p>
            <a:endParaRPr lang="fr-FR"/>
          </a:p>
          <a:p>
            <a:endParaRPr lang="fr-FR"/>
          </a:p>
        </p:txBody>
      </p:sp>
      <p:sp>
        <p:nvSpPr>
          <p:cNvPr id="4" name="Espace réservé du numéro de diapositive 3">
            <a:extLst>
              <a:ext uri="{FF2B5EF4-FFF2-40B4-BE49-F238E27FC236}">
                <a16:creationId xmlns:a16="http://schemas.microsoft.com/office/drawing/2014/main" id="{9CE499A2-45FD-46CE-7D46-8A83C1792BE5}"/>
              </a:ext>
            </a:extLst>
          </p:cNvPr>
          <p:cNvSpPr>
            <a:spLocks noGrp="1"/>
          </p:cNvSpPr>
          <p:nvPr>
            <p:ph type="sldNum" sz="quarter" idx="12"/>
          </p:nvPr>
        </p:nvSpPr>
        <p:spPr/>
        <p:txBody>
          <a:bodyPr/>
          <a:lstStyle/>
          <a:p>
            <a:fld id="{19329706-12B3-8F4C-9CA9-063F8C6A2AC6}" type="slidenum">
              <a:rPr lang="fr-FR" smtClean="0"/>
              <a:pPr/>
              <a:t>20</a:t>
            </a:fld>
            <a:endParaRPr lang="fr-FR"/>
          </a:p>
        </p:txBody>
      </p:sp>
      <p:pic>
        <p:nvPicPr>
          <p:cNvPr id="6" name="Image 5">
            <a:extLst>
              <a:ext uri="{FF2B5EF4-FFF2-40B4-BE49-F238E27FC236}">
                <a16:creationId xmlns:a16="http://schemas.microsoft.com/office/drawing/2014/main" id="{988AC49A-C0CE-AB32-C0FF-2B815FEEC7B6}"/>
              </a:ext>
            </a:extLst>
          </p:cNvPr>
          <p:cNvPicPr>
            <a:picLocks noChangeAspect="1"/>
          </p:cNvPicPr>
          <p:nvPr/>
        </p:nvPicPr>
        <p:blipFill>
          <a:blip r:embed="rId2"/>
          <a:stretch>
            <a:fillRect/>
          </a:stretch>
        </p:blipFill>
        <p:spPr>
          <a:xfrm>
            <a:off x="2300177" y="2060702"/>
            <a:ext cx="7591647" cy="1305322"/>
          </a:xfrm>
          <a:prstGeom prst="rect">
            <a:avLst/>
          </a:prstGeom>
          <a:ln>
            <a:solidFill>
              <a:schemeClr val="tx1"/>
            </a:solidFill>
          </a:ln>
        </p:spPr>
      </p:pic>
      <p:pic>
        <p:nvPicPr>
          <p:cNvPr id="8" name="Image 7">
            <a:extLst>
              <a:ext uri="{FF2B5EF4-FFF2-40B4-BE49-F238E27FC236}">
                <a16:creationId xmlns:a16="http://schemas.microsoft.com/office/drawing/2014/main" id="{8610B98F-7113-E024-3A1D-8A4D1E1AF57B}"/>
              </a:ext>
            </a:extLst>
          </p:cNvPr>
          <p:cNvPicPr>
            <a:picLocks noChangeAspect="1"/>
          </p:cNvPicPr>
          <p:nvPr/>
        </p:nvPicPr>
        <p:blipFill>
          <a:blip r:embed="rId3"/>
          <a:stretch>
            <a:fillRect/>
          </a:stretch>
        </p:blipFill>
        <p:spPr>
          <a:xfrm>
            <a:off x="2300177" y="4239698"/>
            <a:ext cx="7591647" cy="1527979"/>
          </a:xfrm>
          <a:prstGeom prst="rect">
            <a:avLst/>
          </a:prstGeom>
          <a:ln>
            <a:solidFill>
              <a:schemeClr val="tx1"/>
            </a:solidFill>
          </a:ln>
        </p:spPr>
      </p:pic>
      <p:sp>
        <p:nvSpPr>
          <p:cNvPr id="9" name="Rectangle : coins arrondis 8">
            <a:extLst>
              <a:ext uri="{FF2B5EF4-FFF2-40B4-BE49-F238E27FC236}">
                <a16:creationId xmlns:a16="http://schemas.microsoft.com/office/drawing/2014/main" id="{B7B44D2E-15A7-A36A-A349-7ABE57E7F9FE}"/>
              </a:ext>
            </a:extLst>
          </p:cNvPr>
          <p:cNvSpPr/>
          <p:nvPr/>
        </p:nvSpPr>
        <p:spPr>
          <a:xfrm>
            <a:off x="9275134" y="2339982"/>
            <a:ext cx="606056" cy="41467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EC450ACE-A229-2EDB-B756-BEFC5DF1B65C}"/>
              </a:ext>
            </a:extLst>
          </p:cNvPr>
          <p:cNvSpPr/>
          <p:nvPr/>
        </p:nvSpPr>
        <p:spPr>
          <a:xfrm>
            <a:off x="2388780" y="4264506"/>
            <a:ext cx="783267" cy="51217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4366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238EA-3443-2D2A-9AFE-FE0D965D8BA9}"/>
              </a:ext>
            </a:extLst>
          </p:cNvPr>
          <p:cNvSpPr>
            <a:spLocks noGrp="1"/>
          </p:cNvSpPr>
          <p:nvPr>
            <p:ph type="title"/>
          </p:nvPr>
        </p:nvSpPr>
        <p:spPr/>
        <p:txBody>
          <a:bodyPr/>
          <a:lstStyle/>
          <a:p>
            <a:r>
              <a:rPr lang="fr-FR" sz="3600" b="0" kern="0">
                <a:ea typeface="Calibri"/>
                <a:sym typeface="Calibri"/>
              </a:rPr>
              <a:t>Trier et filtrer</a:t>
            </a:r>
            <a:endParaRPr lang="fr-FR"/>
          </a:p>
        </p:txBody>
      </p:sp>
      <p:sp>
        <p:nvSpPr>
          <p:cNvPr id="3" name="Espace réservé du contenu 2">
            <a:extLst>
              <a:ext uri="{FF2B5EF4-FFF2-40B4-BE49-F238E27FC236}">
                <a16:creationId xmlns:a16="http://schemas.microsoft.com/office/drawing/2014/main" id="{901E5DC5-5C58-4413-408A-6CCA6C633360}"/>
              </a:ext>
            </a:extLst>
          </p:cNvPr>
          <p:cNvSpPr>
            <a:spLocks noGrp="1"/>
          </p:cNvSpPr>
          <p:nvPr>
            <p:ph idx="1"/>
          </p:nvPr>
        </p:nvSpPr>
        <p:spPr/>
        <p:txBody>
          <a:bodyPr/>
          <a:lstStyle/>
          <a:p>
            <a:r>
              <a:rPr lang="fr-FR" sz="2000"/>
              <a:t>Dans la plupart des pages d’Alma, possibilité de filtrer et de trier</a:t>
            </a:r>
            <a:endParaRPr lang="fr-FR"/>
          </a:p>
        </p:txBody>
      </p:sp>
      <p:sp>
        <p:nvSpPr>
          <p:cNvPr id="4" name="Espace réservé du numéro de diapositive 3">
            <a:extLst>
              <a:ext uri="{FF2B5EF4-FFF2-40B4-BE49-F238E27FC236}">
                <a16:creationId xmlns:a16="http://schemas.microsoft.com/office/drawing/2014/main" id="{27E64539-3D53-71F6-49FA-9AD14B610A44}"/>
              </a:ext>
            </a:extLst>
          </p:cNvPr>
          <p:cNvSpPr>
            <a:spLocks noGrp="1"/>
          </p:cNvSpPr>
          <p:nvPr>
            <p:ph type="sldNum" sz="quarter" idx="12"/>
          </p:nvPr>
        </p:nvSpPr>
        <p:spPr/>
        <p:txBody>
          <a:bodyPr/>
          <a:lstStyle/>
          <a:p>
            <a:fld id="{19329706-12B3-8F4C-9CA9-063F8C6A2AC6}" type="slidenum">
              <a:rPr lang="fr-FR" smtClean="0"/>
              <a:pPr/>
              <a:t>21</a:t>
            </a:fld>
            <a:endParaRPr lang="fr-FR"/>
          </a:p>
        </p:txBody>
      </p:sp>
      <p:pic>
        <p:nvPicPr>
          <p:cNvPr id="6" name="Image 5">
            <a:extLst>
              <a:ext uri="{FF2B5EF4-FFF2-40B4-BE49-F238E27FC236}">
                <a16:creationId xmlns:a16="http://schemas.microsoft.com/office/drawing/2014/main" id="{59D35A3A-31CC-F274-006E-9570F20F889A}"/>
              </a:ext>
            </a:extLst>
          </p:cNvPr>
          <p:cNvPicPr>
            <a:picLocks noChangeAspect="1"/>
          </p:cNvPicPr>
          <p:nvPr/>
        </p:nvPicPr>
        <p:blipFill>
          <a:blip r:embed="rId2"/>
          <a:stretch>
            <a:fillRect/>
          </a:stretch>
        </p:blipFill>
        <p:spPr>
          <a:xfrm>
            <a:off x="2000223" y="1897817"/>
            <a:ext cx="8191555" cy="2610830"/>
          </a:xfrm>
          <a:prstGeom prst="rect">
            <a:avLst/>
          </a:prstGeom>
          <a:ln>
            <a:solidFill>
              <a:schemeClr val="tx1"/>
            </a:solidFill>
          </a:ln>
        </p:spPr>
      </p:pic>
      <p:sp>
        <p:nvSpPr>
          <p:cNvPr id="7" name="Rectangle : coins arrondis 6">
            <a:extLst>
              <a:ext uri="{FF2B5EF4-FFF2-40B4-BE49-F238E27FC236}">
                <a16:creationId xmlns:a16="http://schemas.microsoft.com/office/drawing/2014/main" id="{E954BF87-4542-B8FD-32D5-BBAB87008ACD}"/>
              </a:ext>
            </a:extLst>
          </p:cNvPr>
          <p:cNvSpPr/>
          <p:nvPr/>
        </p:nvSpPr>
        <p:spPr>
          <a:xfrm>
            <a:off x="3086986" y="2669215"/>
            <a:ext cx="1371600" cy="26581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8660892-BCDD-C884-CA29-0B9A5DB9DB27}"/>
              </a:ext>
            </a:extLst>
          </p:cNvPr>
          <p:cNvSpPr/>
          <p:nvPr/>
        </p:nvSpPr>
        <p:spPr>
          <a:xfrm>
            <a:off x="4552981" y="2669215"/>
            <a:ext cx="1371600" cy="27467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811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DBDA-F57E-DC53-4F65-BC248539068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3FD92A-8C4D-7808-549E-1D745CE3CFD6}"/>
              </a:ext>
            </a:extLst>
          </p:cNvPr>
          <p:cNvSpPr>
            <a:spLocks noGrp="1"/>
          </p:cNvSpPr>
          <p:nvPr>
            <p:ph type="sldNum" sz="quarter" idx="12"/>
          </p:nvPr>
        </p:nvSpPr>
        <p:spPr/>
        <p:txBody>
          <a:bodyPr/>
          <a:lstStyle/>
          <a:p>
            <a:fld id="{19329706-12B3-8F4C-9CA9-063F8C6A2AC6}" type="slidenum">
              <a:rPr lang="fr-FR" smtClean="0"/>
              <a:t>22</a:t>
            </a:fld>
            <a:endParaRPr lang="fr-FR"/>
          </a:p>
        </p:txBody>
      </p:sp>
      <p:sp>
        <p:nvSpPr>
          <p:cNvPr id="9" name="Google Shape;223;p2">
            <a:extLst>
              <a:ext uri="{FF2B5EF4-FFF2-40B4-BE49-F238E27FC236}">
                <a16:creationId xmlns:a16="http://schemas.microsoft.com/office/drawing/2014/main" id="{83D9C6A9-5857-B6CE-6E7D-F3492BFE9660}"/>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dirty="0"/>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D54FFF0C-4902-B79E-9AC8-46CEEE6F1F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817576" y="4096616"/>
            <a:ext cx="426308" cy="426308"/>
          </a:xfrm>
          <a:prstGeom prst="rect">
            <a:avLst/>
          </a:prstGeom>
        </p:spPr>
      </p:pic>
    </p:spTree>
    <p:extLst>
      <p:ext uri="{BB962C8B-B14F-4D97-AF65-F5344CB8AC3E}">
        <p14:creationId xmlns:p14="http://schemas.microsoft.com/office/powerpoint/2010/main" val="60136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59618-4F7B-2F6A-18B0-7963B678DDC0}"/>
              </a:ext>
            </a:extLst>
          </p:cNvPr>
          <p:cNvSpPr>
            <a:spLocks noGrp="1"/>
          </p:cNvSpPr>
          <p:nvPr>
            <p:ph type="title"/>
          </p:nvPr>
        </p:nvSpPr>
        <p:spPr/>
        <p:txBody>
          <a:bodyPr/>
          <a:lstStyle/>
          <a:p>
            <a:r>
              <a:rPr lang="fr-FR" sz="3600" b="0">
                <a:ea typeface="Calibri"/>
                <a:sym typeface="Calibri"/>
              </a:rPr>
              <a:t>Trouver un lecteur (1)</a:t>
            </a:r>
            <a:endParaRPr lang="fr-FR"/>
          </a:p>
        </p:txBody>
      </p:sp>
      <p:sp>
        <p:nvSpPr>
          <p:cNvPr id="3" name="Espace réservé du contenu 2">
            <a:extLst>
              <a:ext uri="{FF2B5EF4-FFF2-40B4-BE49-F238E27FC236}">
                <a16:creationId xmlns:a16="http://schemas.microsoft.com/office/drawing/2014/main" id="{9FBC2713-BA07-ED0A-962E-8B28FF489787}"/>
              </a:ext>
            </a:extLst>
          </p:cNvPr>
          <p:cNvSpPr>
            <a:spLocks noGrp="1"/>
          </p:cNvSpPr>
          <p:nvPr>
            <p:ph idx="1"/>
          </p:nvPr>
        </p:nvSpPr>
        <p:spPr/>
        <p:txBody>
          <a:bodyPr/>
          <a:lstStyle/>
          <a:p>
            <a:r>
              <a:rPr lang="fr-FR" sz="2000" i="1" err="1">
                <a:solidFill>
                  <a:schemeClr val="dk1"/>
                </a:solidFill>
                <a:ea typeface="Calibri"/>
                <a:sym typeface="Calibri"/>
              </a:rPr>
              <a:t>Fulfillment</a:t>
            </a:r>
            <a:r>
              <a:rPr lang="fr-FR" sz="2000" i="1">
                <a:solidFill>
                  <a:schemeClr val="dk1"/>
                </a:solidFill>
                <a:ea typeface="Calibri"/>
                <a:sym typeface="Calibri"/>
              </a:rPr>
              <a:t> &gt; Manage Patron Services</a:t>
            </a:r>
            <a:endParaRPr lang="fr-FR" sz="2000">
              <a:solidFill>
                <a:schemeClr val="dk1"/>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C9EB31C-3590-18F3-0064-051C8015EEEA}"/>
              </a:ext>
            </a:extLst>
          </p:cNvPr>
          <p:cNvSpPr>
            <a:spLocks noGrp="1"/>
          </p:cNvSpPr>
          <p:nvPr>
            <p:ph type="sldNum" sz="quarter" idx="12"/>
          </p:nvPr>
        </p:nvSpPr>
        <p:spPr/>
        <p:txBody>
          <a:bodyPr/>
          <a:lstStyle/>
          <a:p>
            <a:fld id="{19329706-12B3-8F4C-9CA9-063F8C6A2AC6}" type="slidenum">
              <a:rPr lang="fr-FR" smtClean="0"/>
              <a:pPr/>
              <a:t>23</a:t>
            </a:fld>
            <a:endParaRPr lang="fr-FR"/>
          </a:p>
        </p:txBody>
      </p:sp>
      <p:pic>
        <p:nvPicPr>
          <p:cNvPr id="5" name="Image 4">
            <a:extLst>
              <a:ext uri="{FF2B5EF4-FFF2-40B4-BE49-F238E27FC236}">
                <a16:creationId xmlns:a16="http://schemas.microsoft.com/office/drawing/2014/main" id="{7B543B03-43A4-67C9-794B-008CD28D0833}"/>
              </a:ext>
            </a:extLst>
          </p:cNvPr>
          <p:cNvPicPr>
            <a:picLocks noChangeAspect="1"/>
          </p:cNvPicPr>
          <p:nvPr/>
        </p:nvPicPr>
        <p:blipFill>
          <a:blip r:embed="rId2"/>
          <a:stretch>
            <a:fillRect/>
          </a:stretch>
        </p:blipFill>
        <p:spPr>
          <a:xfrm>
            <a:off x="3649743" y="1964731"/>
            <a:ext cx="4892514" cy="3311311"/>
          </a:xfrm>
          <a:prstGeom prst="rect">
            <a:avLst/>
          </a:prstGeom>
          <a:ln>
            <a:solidFill>
              <a:schemeClr val="tx1"/>
            </a:solidFill>
          </a:ln>
        </p:spPr>
      </p:pic>
      <p:sp>
        <p:nvSpPr>
          <p:cNvPr id="6" name="Rectangle : coins arrondis 5">
            <a:extLst>
              <a:ext uri="{FF2B5EF4-FFF2-40B4-BE49-F238E27FC236}">
                <a16:creationId xmlns:a16="http://schemas.microsoft.com/office/drawing/2014/main" id="{01E285AC-60A5-A5E4-7DB6-13E47DE9012B}"/>
              </a:ext>
            </a:extLst>
          </p:cNvPr>
          <p:cNvSpPr/>
          <p:nvPr/>
        </p:nvSpPr>
        <p:spPr>
          <a:xfrm>
            <a:off x="3649743" y="4191274"/>
            <a:ext cx="719328" cy="47476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88CF573-EA03-B06E-8B33-71C0BFD3E7E3}"/>
              </a:ext>
            </a:extLst>
          </p:cNvPr>
          <p:cNvSpPr/>
          <p:nvPr/>
        </p:nvSpPr>
        <p:spPr>
          <a:xfrm>
            <a:off x="4539188" y="2753833"/>
            <a:ext cx="1679944" cy="231872"/>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1794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CE441-D7ED-F3A0-EEAB-4461911DC04E}"/>
              </a:ext>
            </a:extLst>
          </p:cNvPr>
          <p:cNvSpPr>
            <a:spLocks noGrp="1"/>
          </p:cNvSpPr>
          <p:nvPr>
            <p:ph type="title"/>
          </p:nvPr>
        </p:nvSpPr>
        <p:spPr/>
        <p:txBody>
          <a:bodyPr/>
          <a:lstStyle/>
          <a:p>
            <a:r>
              <a:rPr lang="fr-FR" sz="3600" b="0">
                <a:ea typeface="Calibri"/>
                <a:sym typeface="Calibri"/>
              </a:rPr>
              <a:t>Trouver un lecteur (2)</a:t>
            </a:r>
            <a:endParaRPr lang="fr-FR"/>
          </a:p>
        </p:txBody>
      </p:sp>
      <p:sp>
        <p:nvSpPr>
          <p:cNvPr id="3" name="Espace réservé du contenu 2">
            <a:extLst>
              <a:ext uri="{FF2B5EF4-FFF2-40B4-BE49-F238E27FC236}">
                <a16:creationId xmlns:a16="http://schemas.microsoft.com/office/drawing/2014/main" id="{AEFA1AF1-7018-CDA2-2A9A-AB7E9A2C38A3}"/>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pPr marL="0" indent="0">
              <a:buNone/>
            </a:pPr>
            <a:r>
              <a:rPr lang="fr-FR"/>
              <a:t>Trois possibilités :</a:t>
            </a:r>
          </a:p>
          <a:p>
            <a:r>
              <a:rPr lang="fr-FR"/>
              <a:t>Prénom et nom de famille </a:t>
            </a:r>
          </a:p>
          <a:p>
            <a:r>
              <a:rPr lang="fr-FR"/>
              <a:t>Identifiant lecteur (ULiège , CHU ou extérieur)</a:t>
            </a:r>
          </a:p>
          <a:p>
            <a:r>
              <a:rPr lang="fr-FR"/>
              <a:t>Scanner la carte du lecteur</a:t>
            </a:r>
          </a:p>
          <a:p>
            <a:endParaRPr lang="fr-FR"/>
          </a:p>
        </p:txBody>
      </p:sp>
      <p:sp>
        <p:nvSpPr>
          <p:cNvPr id="4" name="Espace réservé du numéro de diapositive 3">
            <a:extLst>
              <a:ext uri="{FF2B5EF4-FFF2-40B4-BE49-F238E27FC236}">
                <a16:creationId xmlns:a16="http://schemas.microsoft.com/office/drawing/2014/main" id="{08DBFCB7-46D1-4CB5-195F-8FC6627EBDAD}"/>
              </a:ext>
            </a:extLst>
          </p:cNvPr>
          <p:cNvSpPr>
            <a:spLocks noGrp="1"/>
          </p:cNvSpPr>
          <p:nvPr>
            <p:ph type="sldNum" sz="quarter" idx="12"/>
          </p:nvPr>
        </p:nvSpPr>
        <p:spPr/>
        <p:txBody>
          <a:bodyPr/>
          <a:lstStyle/>
          <a:p>
            <a:fld id="{19329706-12B3-8F4C-9CA9-063F8C6A2AC6}" type="slidenum">
              <a:rPr lang="fr-FR" smtClean="0"/>
              <a:pPr/>
              <a:t>24</a:t>
            </a:fld>
            <a:endParaRPr lang="fr-FR"/>
          </a:p>
        </p:txBody>
      </p:sp>
      <p:pic>
        <p:nvPicPr>
          <p:cNvPr id="6" name="Image 5">
            <a:extLst>
              <a:ext uri="{FF2B5EF4-FFF2-40B4-BE49-F238E27FC236}">
                <a16:creationId xmlns:a16="http://schemas.microsoft.com/office/drawing/2014/main" id="{6AF592CB-6F54-4392-0F71-819618585F18}"/>
              </a:ext>
            </a:extLst>
          </p:cNvPr>
          <p:cNvPicPr>
            <a:picLocks noChangeAspect="1"/>
          </p:cNvPicPr>
          <p:nvPr/>
        </p:nvPicPr>
        <p:blipFill>
          <a:blip r:embed="rId2"/>
          <a:stretch>
            <a:fillRect/>
          </a:stretch>
        </p:blipFill>
        <p:spPr>
          <a:xfrm>
            <a:off x="2161954" y="1403053"/>
            <a:ext cx="7868093" cy="1877093"/>
          </a:xfrm>
          <a:prstGeom prst="rect">
            <a:avLst/>
          </a:prstGeom>
          <a:ln>
            <a:solidFill>
              <a:schemeClr val="tx1"/>
            </a:solidFill>
          </a:ln>
        </p:spPr>
      </p:pic>
      <p:sp>
        <p:nvSpPr>
          <p:cNvPr id="10" name="Rectangle : coins arrondis 9">
            <a:extLst>
              <a:ext uri="{FF2B5EF4-FFF2-40B4-BE49-F238E27FC236}">
                <a16:creationId xmlns:a16="http://schemas.microsoft.com/office/drawing/2014/main" id="{13B864E1-C4CC-8B37-5724-A128D635A3E3}"/>
              </a:ext>
            </a:extLst>
          </p:cNvPr>
          <p:cNvSpPr/>
          <p:nvPr/>
        </p:nvSpPr>
        <p:spPr>
          <a:xfrm>
            <a:off x="2247015" y="2594349"/>
            <a:ext cx="3987209" cy="39340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9570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0B042A-F274-881F-1426-C6F7EBA47953}"/>
              </a:ext>
            </a:extLst>
          </p:cNvPr>
          <p:cNvSpPr>
            <a:spLocks noGrp="1"/>
          </p:cNvSpPr>
          <p:nvPr>
            <p:ph type="title"/>
          </p:nvPr>
        </p:nvSpPr>
        <p:spPr/>
        <p:txBody>
          <a:bodyPr/>
          <a:lstStyle/>
          <a:p>
            <a:r>
              <a:rPr lang="fr-FR" sz="3600" b="0">
                <a:ea typeface="Calibri"/>
                <a:sym typeface="Calibri"/>
              </a:rPr>
              <a:t>Trouver un lecteur (3)</a:t>
            </a:r>
            <a:endParaRPr lang="fr-FR"/>
          </a:p>
        </p:txBody>
      </p:sp>
      <p:sp>
        <p:nvSpPr>
          <p:cNvPr id="3" name="Espace réservé du contenu 2">
            <a:extLst>
              <a:ext uri="{FF2B5EF4-FFF2-40B4-BE49-F238E27FC236}">
                <a16:creationId xmlns:a16="http://schemas.microsoft.com/office/drawing/2014/main" id="{18FFDBA2-E868-64A9-C804-C3F3B35704ED}"/>
              </a:ext>
            </a:extLst>
          </p:cNvPr>
          <p:cNvSpPr>
            <a:spLocks noGrp="1"/>
          </p:cNvSpPr>
          <p:nvPr>
            <p:ph idx="1"/>
          </p:nvPr>
        </p:nvSpPr>
        <p:spPr/>
        <p:txBody>
          <a:bodyPr>
            <a:normAutofit fontScale="92500" lnSpcReduction="20000"/>
          </a:bodyPr>
          <a:lstStyle/>
          <a:p>
            <a:r>
              <a:rPr lang="fr-FR" sz="2200">
                <a:solidFill>
                  <a:schemeClr val="dk1"/>
                </a:solidFill>
                <a:ea typeface="Calibri"/>
                <a:sym typeface="Calibri"/>
              </a:rPr>
              <a:t>Des blocages peuvent apparaître !</a:t>
            </a: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endParaRPr lang="fr-FR" sz="2000">
              <a:solidFill>
                <a:schemeClr val="dk1"/>
              </a:solidFill>
              <a:ea typeface="Calibri"/>
              <a:sym typeface="Calibri"/>
            </a:endParaRPr>
          </a:p>
          <a:p>
            <a:endParaRPr lang="fr-FR">
              <a:solidFill>
                <a:schemeClr val="dk1"/>
              </a:solidFill>
              <a:latin typeface="Calibri"/>
              <a:ea typeface="Calibri"/>
              <a:cs typeface="Calibri"/>
              <a:sym typeface="Calibri"/>
            </a:endParaRPr>
          </a:p>
          <a:p>
            <a:endParaRPr lang="fr-FR">
              <a:solidFill>
                <a:schemeClr val="dk1"/>
              </a:solidFill>
              <a:latin typeface="Calibri"/>
              <a:ea typeface="Calibri"/>
              <a:cs typeface="Calibri"/>
              <a:sym typeface="Calibri"/>
            </a:endParaRPr>
          </a:p>
          <a:p>
            <a:r>
              <a:rPr lang="fr-FR" sz="2200">
                <a:solidFill>
                  <a:schemeClr val="dk1"/>
                </a:solidFill>
                <a:ea typeface="Calibri"/>
                <a:sym typeface="Calibri"/>
              </a:rPr>
              <a:t>Le lecteur est bloqué automatiquement par Alma si :</a:t>
            </a:r>
          </a:p>
          <a:p>
            <a:pPr lvl="1"/>
            <a:r>
              <a:rPr lang="fr-FR" sz="1900">
                <a:solidFill>
                  <a:schemeClr val="dk1"/>
                </a:solidFill>
                <a:latin typeface="Calibri"/>
                <a:ea typeface="Calibri"/>
                <a:cs typeface="Calibri"/>
                <a:sym typeface="Calibri"/>
              </a:rPr>
              <a:t>3 documents ou plus en retard​</a:t>
            </a:r>
          </a:p>
          <a:p>
            <a:pPr lvl="1"/>
            <a:r>
              <a:rPr lang="fr-FR" sz="1900">
                <a:solidFill>
                  <a:schemeClr val="dk1"/>
                </a:solidFill>
                <a:ea typeface="Calibri"/>
                <a:sym typeface="Calibri"/>
              </a:rPr>
              <a:t>1 document rappelé en retard</a:t>
            </a:r>
          </a:p>
          <a:p>
            <a:pPr lvl="1"/>
            <a:r>
              <a:rPr lang="fr-FR" sz="1900">
                <a:solidFill>
                  <a:schemeClr val="dk1"/>
                </a:solidFill>
                <a:ea typeface="Calibri"/>
                <a:sym typeface="Calibri"/>
              </a:rPr>
              <a:t>plus de 25€ d’amendes​</a:t>
            </a:r>
          </a:p>
          <a:p>
            <a:pPr lvl="1"/>
            <a:r>
              <a:rPr lang="fr-FR" sz="1900">
                <a:solidFill>
                  <a:schemeClr val="dk1"/>
                </a:solidFill>
                <a:ea typeface="Calibri"/>
                <a:sym typeface="Calibri"/>
              </a:rPr>
              <a:t>le compte est expiré</a:t>
            </a:r>
            <a:r>
              <a:rPr lang="fr-FR" sz="2000">
                <a:solidFill>
                  <a:schemeClr val="dk1"/>
                </a:solidFill>
                <a:ea typeface="Calibri"/>
                <a:sym typeface="Calibri"/>
              </a:rPr>
              <a:t>​</a:t>
            </a:r>
          </a:p>
          <a:p>
            <a:endParaRPr lang="fr-FR" sz="2000">
              <a:solidFill>
                <a:schemeClr val="dk1"/>
              </a:solidFill>
              <a:ea typeface="Calibri"/>
              <a:sym typeface="Calibri"/>
            </a:endParaRPr>
          </a:p>
          <a:p>
            <a:r>
              <a:rPr lang="fr-FR" sz="2200">
                <a:solidFill>
                  <a:schemeClr val="dk1"/>
                </a:solidFill>
                <a:ea typeface="Calibri"/>
                <a:sym typeface="Calibri"/>
              </a:rPr>
              <a:t>​Les membres du personnel ULiège Library peuvent insérer des blocages manuellement</a:t>
            </a:r>
          </a:p>
          <a:p>
            <a:endParaRPr lang="fr-FR" sz="2200">
              <a:solidFill>
                <a:schemeClr val="dk1"/>
              </a:solidFill>
              <a:latin typeface="Calibri"/>
              <a:ea typeface="Calibri"/>
              <a:cs typeface="Calibri"/>
              <a:sym typeface="Calibri"/>
            </a:endParaRPr>
          </a:p>
          <a:p>
            <a:r>
              <a:rPr lang="fr-FR" sz="2200">
                <a:solidFill>
                  <a:schemeClr val="dk1"/>
                </a:solidFill>
                <a:ea typeface="Calibri"/>
                <a:sym typeface="Calibri"/>
              </a:rPr>
              <a:t>Un blocage empêche le lecteur de bénéficier de certains services de la bibliothèque : prêt, renouvellement de prêt, service de prêt interbibliothèques…​</a:t>
            </a:r>
          </a:p>
          <a:p>
            <a:pPr marL="0" indent="0">
              <a:buNone/>
            </a:pPr>
            <a:endParaRPr lang="fr-FR"/>
          </a:p>
        </p:txBody>
      </p:sp>
      <p:sp>
        <p:nvSpPr>
          <p:cNvPr id="4" name="Espace réservé du numéro de diapositive 3">
            <a:extLst>
              <a:ext uri="{FF2B5EF4-FFF2-40B4-BE49-F238E27FC236}">
                <a16:creationId xmlns:a16="http://schemas.microsoft.com/office/drawing/2014/main" id="{972E9420-2D53-E089-259E-3F259D45CEF8}"/>
              </a:ext>
            </a:extLst>
          </p:cNvPr>
          <p:cNvSpPr>
            <a:spLocks noGrp="1"/>
          </p:cNvSpPr>
          <p:nvPr>
            <p:ph type="sldNum" sz="quarter" idx="12"/>
          </p:nvPr>
        </p:nvSpPr>
        <p:spPr/>
        <p:txBody>
          <a:bodyPr/>
          <a:lstStyle/>
          <a:p>
            <a:fld id="{19329706-12B3-8F4C-9CA9-063F8C6A2AC6}" type="slidenum">
              <a:rPr lang="fr-FR" smtClean="0"/>
              <a:pPr/>
              <a:t>25</a:t>
            </a:fld>
            <a:endParaRPr lang="fr-FR"/>
          </a:p>
        </p:txBody>
      </p:sp>
      <p:pic>
        <p:nvPicPr>
          <p:cNvPr id="7" name="Image 6" descr="Une image contenant texte, capture d’écran, Police, reçu&#10;&#10;Le contenu généré par l’IA peut être incorrect.">
            <a:extLst>
              <a:ext uri="{FF2B5EF4-FFF2-40B4-BE49-F238E27FC236}">
                <a16:creationId xmlns:a16="http://schemas.microsoft.com/office/drawing/2014/main" id="{AD5AB47F-4EE2-FA2A-EF39-AAA99A658F50}"/>
              </a:ext>
            </a:extLst>
          </p:cNvPr>
          <p:cNvPicPr>
            <a:picLocks noChangeAspect="1"/>
          </p:cNvPicPr>
          <p:nvPr/>
        </p:nvPicPr>
        <p:blipFill>
          <a:blip r:embed="rId2"/>
          <a:stretch>
            <a:fillRect/>
          </a:stretch>
        </p:blipFill>
        <p:spPr>
          <a:xfrm>
            <a:off x="2835860" y="1573160"/>
            <a:ext cx="2292578" cy="1484966"/>
          </a:xfrm>
          <a:prstGeom prst="rect">
            <a:avLst/>
          </a:prstGeom>
          <a:ln>
            <a:solidFill>
              <a:schemeClr val="tx1"/>
            </a:solidFill>
          </a:ln>
        </p:spPr>
      </p:pic>
      <p:pic>
        <p:nvPicPr>
          <p:cNvPr id="9" name="Image 8" descr="Une image contenant texte, capture d’écran, Police&#10;&#10;Le contenu généré par l’IA peut être incorrect.">
            <a:extLst>
              <a:ext uri="{FF2B5EF4-FFF2-40B4-BE49-F238E27FC236}">
                <a16:creationId xmlns:a16="http://schemas.microsoft.com/office/drawing/2014/main" id="{F0018418-B1B5-C2C3-FCC7-75D693B4AB25}"/>
              </a:ext>
            </a:extLst>
          </p:cNvPr>
          <p:cNvPicPr>
            <a:picLocks noChangeAspect="1"/>
          </p:cNvPicPr>
          <p:nvPr/>
        </p:nvPicPr>
        <p:blipFill>
          <a:blip r:embed="rId3"/>
          <a:stretch>
            <a:fillRect/>
          </a:stretch>
        </p:blipFill>
        <p:spPr>
          <a:xfrm>
            <a:off x="6324601" y="1568924"/>
            <a:ext cx="2869683" cy="1484967"/>
          </a:xfrm>
          <a:prstGeom prst="rect">
            <a:avLst/>
          </a:prstGeom>
          <a:ln>
            <a:solidFill>
              <a:schemeClr val="tx1"/>
            </a:solidFill>
          </a:ln>
        </p:spPr>
      </p:pic>
    </p:spTree>
    <p:extLst>
      <p:ext uri="{BB962C8B-B14F-4D97-AF65-F5344CB8AC3E}">
        <p14:creationId xmlns:p14="http://schemas.microsoft.com/office/powerpoint/2010/main" val="4218695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CD6D53-6E85-EB34-AA2A-9689E0EE5C12}"/>
              </a:ext>
            </a:extLst>
          </p:cNvPr>
          <p:cNvSpPr>
            <a:spLocks noGrp="1"/>
          </p:cNvSpPr>
          <p:nvPr>
            <p:ph type="title"/>
          </p:nvPr>
        </p:nvSpPr>
        <p:spPr/>
        <p:txBody>
          <a:bodyPr/>
          <a:lstStyle/>
          <a:p>
            <a:r>
              <a:rPr lang="fr-FR" b="0"/>
              <a:t>Navigation dans la page </a:t>
            </a:r>
            <a:r>
              <a:rPr lang="fr-FR" b="0" i="1"/>
              <a:t>Manage Patron Services</a:t>
            </a:r>
          </a:p>
        </p:txBody>
      </p:sp>
      <p:sp>
        <p:nvSpPr>
          <p:cNvPr id="4" name="Espace réservé du numéro de diapositive 3">
            <a:extLst>
              <a:ext uri="{FF2B5EF4-FFF2-40B4-BE49-F238E27FC236}">
                <a16:creationId xmlns:a16="http://schemas.microsoft.com/office/drawing/2014/main" id="{E7B324E4-5685-11E7-36B6-247279F3B289}"/>
              </a:ext>
            </a:extLst>
          </p:cNvPr>
          <p:cNvSpPr>
            <a:spLocks noGrp="1"/>
          </p:cNvSpPr>
          <p:nvPr>
            <p:ph type="sldNum" sz="quarter" idx="12"/>
          </p:nvPr>
        </p:nvSpPr>
        <p:spPr/>
        <p:txBody>
          <a:bodyPr/>
          <a:lstStyle/>
          <a:p>
            <a:fld id="{19329706-12B3-8F4C-9CA9-063F8C6A2AC6}" type="slidenum">
              <a:rPr lang="fr-FR" smtClean="0"/>
              <a:pPr/>
              <a:t>26</a:t>
            </a:fld>
            <a:endParaRPr lang="fr-FR"/>
          </a:p>
        </p:txBody>
      </p:sp>
      <p:sp>
        <p:nvSpPr>
          <p:cNvPr id="8" name="ZoneTexte 7">
            <a:extLst>
              <a:ext uri="{FF2B5EF4-FFF2-40B4-BE49-F238E27FC236}">
                <a16:creationId xmlns:a16="http://schemas.microsoft.com/office/drawing/2014/main" id="{6FEBBD43-DBDC-0282-23DB-0EF399B6D700}"/>
              </a:ext>
            </a:extLst>
          </p:cNvPr>
          <p:cNvSpPr txBox="1"/>
          <p:nvPr/>
        </p:nvSpPr>
        <p:spPr>
          <a:xfrm>
            <a:off x="5767123" y="1408015"/>
            <a:ext cx="3697679" cy="646331"/>
          </a:xfrm>
          <a:prstGeom prst="rect">
            <a:avLst/>
          </a:prstGeom>
          <a:noFill/>
          <a:ln>
            <a:solidFill>
              <a:schemeClr val="tx1"/>
            </a:solidFill>
          </a:ln>
        </p:spPr>
        <p:txBody>
          <a:bodyPr wrap="none" rtlCol="0">
            <a:spAutoFit/>
          </a:bodyPr>
          <a:lstStyle/>
          <a:p>
            <a:r>
              <a:rPr lang="fr-FR"/>
              <a:t>Basculer entre les prêts, les retours,</a:t>
            </a:r>
          </a:p>
          <a:p>
            <a:r>
              <a:rPr lang="fr-FR"/>
              <a:t>les demandes et les amendes et frais.</a:t>
            </a:r>
          </a:p>
        </p:txBody>
      </p:sp>
      <p:pic>
        <p:nvPicPr>
          <p:cNvPr id="15" name="Espace réservé du contenu 14" descr="Une image contenant texte, capture d’écran, Page web, logiciel&#10;&#10;Description générée automatiquement">
            <a:extLst>
              <a:ext uri="{FF2B5EF4-FFF2-40B4-BE49-F238E27FC236}">
                <a16:creationId xmlns:a16="http://schemas.microsoft.com/office/drawing/2014/main" id="{ECC79FB2-B5D2-3465-1AF3-C65E964FAD0E}"/>
              </a:ext>
            </a:extLst>
          </p:cNvPr>
          <p:cNvPicPr>
            <a:picLocks noGrp="1" noChangeAspect="1"/>
          </p:cNvPicPr>
          <p:nvPr>
            <p:ph idx="1"/>
          </p:nvPr>
        </p:nvPicPr>
        <p:blipFill>
          <a:blip r:embed="rId2"/>
          <a:stretch>
            <a:fillRect/>
          </a:stretch>
        </p:blipFill>
        <p:spPr>
          <a:xfrm>
            <a:off x="1981200" y="1179415"/>
            <a:ext cx="2644408" cy="4860325"/>
          </a:xfrm>
          <a:ln>
            <a:solidFill>
              <a:schemeClr val="tx1"/>
            </a:solidFill>
          </a:ln>
        </p:spPr>
      </p:pic>
      <p:sp>
        <p:nvSpPr>
          <p:cNvPr id="16" name="Rectangle : coins arrondis 15">
            <a:extLst>
              <a:ext uri="{FF2B5EF4-FFF2-40B4-BE49-F238E27FC236}">
                <a16:creationId xmlns:a16="http://schemas.microsoft.com/office/drawing/2014/main" id="{4FEDAAF7-C37B-4657-2242-1D4AF01FC5E7}"/>
              </a:ext>
            </a:extLst>
          </p:cNvPr>
          <p:cNvSpPr/>
          <p:nvPr/>
        </p:nvSpPr>
        <p:spPr>
          <a:xfrm>
            <a:off x="2064327" y="1839191"/>
            <a:ext cx="1392382" cy="89361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86A7D53E-C0A1-2DC6-4666-C0024E05602F}"/>
              </a:ext>
            </a:extLst>
          </p:cNvPr>
          <p:cNvCxnSpPr>
            <a:stCxn id="8" idx="1"/>
            <a:endCxn id="16" idx="3"/>
          </p:cNvCxnSpPr>
          <p:nvPr/>
        </p:nvCxnSpPr>
        <p:spPr>
          <a:xfrm flipH="1">
            <a:off x="3456710" y="1731180"/>
            <a:ext cx="2310413" cy="55482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8526B4E-142B-6FA5-94DF-B09F6320495A}"/>
              </a:ext>
            </a:extLst>
          </p:cNvPr>
          <p:cNvSpPr txBox="1"/>
          <p:nvPr/>
        </p:nvSpPr>
        <p:spPr>
          <a:xfrm>
            <a:off x="5767123" y="2623830"/>
            <a:ext cx="2514535" cy="646331"/>
          </a:xfrm>
          <a:prstGeom prst="rect">
            <a:avLst/>
          </a:prstGeom>
          <a:noFill/>
          <a:ln>
            <a:solidFill>
              <a:schemeClr val="tx1"/>
            </a:solidFill>
          </a:ln>
        </p:spPr>
        <p:txBody>
          <a:bodyPr wrap="none" rtlCol="0">
            <a:spAutoFit/>
          </a:bodyPr>
          <a:lstStyle/>
          <a:p>
            <a:r>
              <a:rPr lang="fr-FR"/>
              <a:t>Informations sur l’usager</a:t>
            </a:r>
          </a:p>
          <a:p>
            <a:r>
              <a:rPr lang="fr-FR"/>
              <a:t>et les frais à payer</a:t>
            </a:r>
          </a:p>
        </p:txBody>
      </p:sp>
      <p:sp>
        <p:nvSpPr>
          <p:cNvPr id="20" name="ZoneTexte 19">
            <a:extLst>
              <a:ext uri="{FF2B5EF4-FFF2-40B4-BE49-F238E27FC236}">
                <a16:creationId xmlns:a16="http://schemas.microsoft.com/office/drawing/2014/main" id="{E557F0AD-C396-6EFD-B787-ED0B55F93EF8}"/>
              </a:ext>
            </a:extLst>
          </p:cNvPr>
          <p:cNvSpPr txBox="1"/>
          <p:nvPr/>
        </p:nvSpPr>
        <p:spPr>
          <a:xfrm>
            <a:off x="5767123" y="3839644"/>
            <a:ext cx="3049681" cy="369332"/>
          </a:xfrm>
          <a:prstGeom prst="rect">
            <a:avLst/>
          </a:prstGeom>
          <a:noFill/>
          <a:ln>
            <a:solidFill>
              <a:schemeClr val="tx1"/>
            </a:solidFill>
          </a:ln>
        </p:spPr>
        <p:txBody>
          <a:bodyPr wrap="none" rtlCol="0">
            <a:spAutoFit/>
          </a:bodyPr>
          <a:lstStyle/>
          <a:p>
            <a:r>
              <a:rPr lang="fr-FR"/>
              <a:t>Notes générées par le système</a:t>
            </a:r>
          </a:p>
        </p:txBody>
      </p:sp>
      <p:sp>
        <p:nvSpPr>
          <p:cNvPr id="22" name="ZoneTexte 21">
            <a:extLst>
              <a:ext uri="{FF2B5EF4-FFF2-40B4-BE49-F238E27FC236}">
                <a16:creationId xmlns:a16="http://schemas.microsoft.com/office/drawing/2014/main" id="{3447DCE0-73D8-CF7D-619B-14B904E4F982}"/>
              </a:ext>
            </a:extLst>
          </p:cNvPr>
          <p:cNvSpPr txBox="1"/>
          <p:nvPr/>
        </p:nvSpPr>
        <p:spPr>
          <a:xfrm>
            <a:off x="5767124" y="4983845"/>
            <a:ext cx="1443301" cy="369332"/>
          </a:xfrm>
          <a:prstGeom prst="rect">
            <a:avLst/>
          </a:prstGeom>
          <a:noFill/>
          <a:ln>
            <a:solidFill>
              <a:schemeClr val="tx1"/>
            </a:solidFill>
          </a:ln>
        </p:spPr>
        <p:txBody>
          <a:bodyPr wrap="square" rtlCol="0">
            <a:spAutoFit/>
          </a:bodyPr>
          <a:lstStyle/>
          <a:p>
            <a:r>
              <a:rPr lang="fr-FR"/>
              <a:t>Autres notes</a:t>
            </a:r>
          </a:p>
        </p:txBody>
      </p:sp>
      <p:sp>
        <p:nvSpPr>
          <p:cNvPr id="23" name="Rectangle : coins arrondis 22">
            <a:extLst>
              <a:ext uri="{FF2B5EF4-FFF2-40B4-BE49-F238E27FC236}">
                <a16:creationId xmlns:a16="http://schemas.microsoft.com/office/drawing/2014/main" id="{D4135B0B-FAE2-4493-CB64-E0EC7DF53E34}"/>
              </a:ext>
            </a:extLst>
          </p:cNvPr>
          <p:cNvSpPr/>
          <p:nvPr/>
        </p:nvSpPr>
        <p:spPr>
          <a:xfrm>
            <a:off x="2064327" y="2815937"/>
            <a:ext cx="1392382" cy="77931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4F9730B1-8667-4BD1-6B91-56A2D71CBF14}"/>
              </a:ext>
            </a:extLst>
          </p:cNvPr>
          <p:cNvSpPr/>
          <p:nvPr/>
        </p:nvSpPr>
        <p:spPr>
          <a:xfrm>
            <a:off x="2064327" y="3688773"/>
            <a:ext cx="1392382" cy="997354"/>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CE50367A-4A76-0466-A990-993439CF8AE1}"/>
              </a:ext>
            </a:extLst>
          </p:cNvPr>
          <p:cNvSpPr/>
          <p:nvPr/>
        </p:nvSpPr>
        <p:spPr>
          <a:xfrm>
            <a:off x="2064327" y="4748473"/>
            <a:ext cx="1392382" cy="1174346"/>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6" name="Connecteur droit avec flèche 25">
            <a:extLst>
              <a:ext uri="{FF2B5EF4-FFF2-40B4-BE49-F238E27FC236}">
                <a16:creationId xmlns:a16="http://schemas.microsoft.com/office/drawing/2014/main" id="{57C274C0-2DD4-24B4-3ADD-D684C575C6CA}"/>
              </a:ext>
            </a:extLst>
          </p:cNvPr>
          <p:cNvCxnSpPr>
            <a:cxnSpLocks/>
            <a:stCxn id="19" idx="1"/>
            <a:endCxn id="23" idx="3"/>
          </p:cNvCxnSpPr>
          <p:nvPr/>
        </p:nvCxnSpPr>
        <p:spPr>
          <a:xfrm flipH="1">
            <a:off x="3456710" y="2946996"/>
            <a:ext cx="2310413" cy="258601"/>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C165C5F8-D15B-A7F3-42B2-AB32102AFEE4}"/>
              </a:ext>
            </a:extLst>
          </p:cNvPr>
          <p:cNvCxnSpPr>
            <a:cxnSpLocks/>
            <a:stCxn id="20" idx="1"/>
            <a:endCxn id="24" idx="3"/>
          </p:cNvCxnSpPr>
          <p:nvPr/>
        </p:nvCxnSpPr>
        <p:spPr>
          <a:xfrm flipH="1">
            <a:off x="3456710" y="4024310"/>
            <a:ext cx="2310413" cy="163140"/>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a:extLst>
              <a:ext uri="{FF2B5EF4-FFF2-40B4-BE49-F238E27FC236}">
                <a16:creationId xmlns:a16="http://schemas.microsoft.com/office/drawing/2014/main" id="{4A9B4DDB-6F70-9207-A5C6-B22ABFBEC247}"/>
              </a:ext>
            </a:extLst>
          </p:cNvPr>
          <p:cNvCxnSpPr>
            <a:cxnSpLocks/>
            <a:stCxn id="22" idx="1"/>
            <a:endCxn id="25" idx="3"/>
          </p:cNvCxnSpPr>
          <p:nvPr/>
        </p:nvCxnSpPr>
        <p:spPr>
          <a:xfrm flipH="1">
            <a:off x="3456709" y="5168511"/>
            <a:ext cx="2310415" cy="167135"/>
          </a:xfrm>
          <a:prstGeom prst="straightConnector1">
            <a:avLst/>
          </a:prstGeom>
          <a:ln w="127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878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82998-DB29-BA58-095B-8F0E97316099}"/>
              </a:ext>
            </a:extLst>
          </p:cNvPr>
          <p:cNvSpPr>
            <a:spLocks noGrp="1"/>
          </p:cNvSpPr>
          <p:nvPr>
            <p:ph type="title"/>
          </p:nvPr>
        </p:nvSpPr>
        <p:spPr/>
        <p:txBody>
          <a:bodyPr/>
          <a:lstStyle/>
          <a:p>
            <a:r>
              <a:rPr lang="fr-FR" b="0"/>
              <a:t>Navigation dans la page </a:t>
            </a:r>
            <a:r>
              <a:rPr lang="fr-FR" b="0" i="1"/>
              <a:t>Manage Patron Services</a:t>
            </a:r>
            <a:endParaRPr lang="fr-FR" b="0"/>
          </a:p>
        </p:txBody>
      </p:sp>
      <p:sp>
        <p:nvSpPr>
          <p:cNvPr id="4" name="Espace réservé du numéro de diapositive 3">
            <a:extLst>
              <a:ext uri="{FF2B5EF4-FFF2-40B4-BE49-F238E27FC236}">
                <a16:creationId xmlns:a16="http://schemas.microsoft.com/office/drawing/2014/main" id="{7B448A41-0352-5C70-CE9D-8F99D2BF9743}"/>
              </a:ext>
            </a:extLst>
          </p:cNvPr>
          <p:cNvSpPr>
            <a:spLocks noGrp="1"/>
          </p:cNvSpPr>
          <p:nvPr>
            <p:ph type="sldNum" sz="quarter" idx="12"/>
          </p:nvPr>
        </p:nvSpPr>
        <p:spPr/>
        <p:txBody>
          <a:bodyPr/>
          <a:lstStyle/>
          <a:p>
            <a:fld id="{19329706-12B3-8F4C-9CA9-063F8C6A2AC6}" type="slidenum">
              <a:rPr lang="fr-FR" smtClean="0"/>
              <a:pPr/>
              <a:t>27</a:t>
            </a:fld>
            <a:endParaRPr lang="fr-FR"/>
          </a:p>
        </p:txBody>
      </p:sp>
      <p:pic>
        <p:nvPicPr>
          <p:cNvPr id="10" name="Espace réservé du contenu 9" descr="Une image contenant texte, capture d’écran, logiciel, Police&#10;&#10;Description générée automatiquement">
            <a:extLst>
              <a:ext uri="{FF2B5EF4-FFF2-40B4-BE49-F238E27FC236}">
                <a16:creationId xmlns:a16="http://schemas.microsoft.com/office/drawing/2014/main" id="{179121D7-3535-3109-5885-C865A15509E6}"/>
              </a:ext>
            </a:extLst>
          </p:cNvPr>
          <p:cNvPicPr>
            <a:picLocks noGrp="1" noChangeAspect="1"/>
          </p:cNvPicPr>
          <p:nvPr>
            <p:ph idx="1"/>
          </p:nvPr>
        </p:nvPicPr>
        <p:blipFill>
          <a:blip r:embed="rId3"/>
          <a:stretch>
            <a:fillRect/>
          </a:stretch>
        </p:blipFill>
        <p:spPr>
          <a:xfrm>
            <a:off x="1981200" y="1147755"/>
            <a:ext cx="8229600" cy="2166379"/>
          </a:xfrm>
          <a:ln>
            <a:solidFill>
              <a:schemeClr val="tx1"/>
            </a:solidFill>
          </a:ln>
        </p:spPr>
      </p:pic>
      <p:sp>
        <p:nvSpPr>
          <p:cNvPr id="11" name="ZoneTexte 10">
            <a:extLst>
              <a:ext uri="{FF2B5EF4-FFF2-40B4-BE49-F238E27FC236}">
                <a16:creationId xmlns:a16="http://schemas.microsoft.com/office/drawing/2014/main" id="{D83D78B5-53E8-68F5-3911-E93EB5769C5B}"/>
              </a:ext>
            </a:extLst>
          </p:cNvPr>
          <p:cNvSpPr txBox="1"/>
          <p:nvPr/>
        </p:nvSpPr>
        <p:spPr>
          <a:xfrm>
            <a:off x="1833296" y="3782805"/>
            <a:ext cx="3883435" cy="369332"/>
          </a:xfrm>
          <a:prstGeom prst="rect">
            <a:avLst/>
          </a:prstGeom>
          <a:noFill/>
          <a:ln>
            <a:solidFill>
              <a:schemeClr val="tx1"/>
            </a:solidFill>
          </a:ln>
        </p:spPr>
        <p:txBody>
          <a:bodyPr wrap="none" rtlCol="0">
            <a:spAutoFit/>
          </a:bodyPr>
          <a:lstStyle/>
          <a:p>
            <a:r>
              <a:rPr lang="fr-FR"/>
              <a:t>Cliquer sur </a:t>
            </a:r>
            <a:r>
              <a:rPr lang="fr-FR" i="1" err="1"/>
              <a:t>Done</a:t>
            </a:r>
            <a:r>
              <a:rPr lang="fr-FR" i="1"/>
              <a:t> </a:t>
            </a:r>
            <a:r>
              <a:rPr lang="fr-FR"/>
              <a:t>pour fermer la session</a:t>
            </a:r>
          </a:p>
        </p:txBody>
      </p:sp>
      <p:sp>
        <p:nvSpPr>
          <p:cNvPr id="12" name="Rectangle : coins arrondis 11">
            <a:extLst>
              <a:ext uri="{FF2B5EF4-FFF2-40B4-BE49-F238E27FC236}">
                <a16:creationId xmlns:a16="http://schemas.microsoft.com/office/drawing/2014/main" id="{F122C847-3888-2B3F-B686-12D8C27CB3C1}"/>
              </a:ext>
            </a:extLst>
          </p:cNvPr>
          <p:cNvSpPr/>
          <p:nvPr/>
        </p:nvSpPr>
        <p:spPr>
          <a:xfrm>
            <a:off x="3113809" y="1281547"/>
            <a:ext cx="363682"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032640B5-A4D9-F69F-779E-3014A9000C9E}"/>
              </a:ext>
            </a:extLst>
          </p:cNvPr>
          <p:cNvCxnSpPr>
            <a:cxnSpLocks/>
          </p:cNvCxnSpPr>
          <p:nvPr/>
        </p:nvCxnSpPr>
        <p:spPr>
          <a:xfrm flipV="1">
            <a:off x="2763117" y="1541319"/>
            <a:ext cx="485775" cy="224148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pic>
        <p:nvPicPr>
          <p:cNvPr id="16" name="Image 15">
            <a:extLst>
              <a:ext uri="{FF2B5EF4-FFF2-40B4-BE49-F238E27FC236}">
                <a16:creationId xmlns:a16="http://schemas.microsoft.com/office/drawing/2014/main" id="{2FDEBA7E-ACCE-4724-B796-D79720BD5318}"/>
              </a:ext>
            </a:extLst>
          </p:cNvPr>
          <p:cNvPicPr>
            <a:picLocks noChangeAspect="1"/>
          </p:cNvPicPr>
          <p:nvPr/>
        </p:nvPicPr>
        <p:blipFill>
          <a:blip r:embed="rId4"/>
          <a:stretch>
            <a:fillRect/>
          </a:stretch>
        </p:blipFill>
        <p:spPr>
          <a:xfrm>
            <a:off x="6835972" y="4799343"/>
            <a:ext cx="2057687" cy="1581371"/>
          </a:xfrm>
          <a:prstGeom prst="rect">
            <a:avLst/>
          </a:prstGeom>
          <a:ln>
            <a:solidFill>
              <a:schemeClr val="tx1"/>
            </a:solidFill>
          </a:ln>
        </p:spPr>
      </p:pic>
      <p:sp>
        <p:nvSpPr>
          <p:cNvPr id="19" name="Rectangle : coins arrondis 18">
            <a:extLst>
              <a:ext uri="{FF2B5EF4-FFF2-40B4-BE49-F238E27FC236}">
                <a16:creationId xmlns:a16="http://schemas.microsoft.com/office/drawing/2014/main" id="{9C5353CF-879D-774A-0DB5-7F9A969B8A00}"/>
              </a:ext>
            </a:extLst>
          </p:cNvPr>
          <p:cNvSpPr/>
          <p:nvPr/>
        </p:nvSpPr>
        <p:spPr>
          <a:xfrm>
            <a:off x="3519055" y="1281547"/>
            <a:ext cx="363682"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A8B533CA-F02A-C747-0953-4B51076D6094}"/>
              </a:ext>
            </a:extLst>
          </p:cNvPr>
          <p:cNvSpPr txBox="1"/>
          <p:nvPr/>
        </p:nvSpPr>
        <p:spPr>
          <a:xfrm>
            <a:off x="6486704" y="3670462"/>
            <a:ext cx="3446136" cy="646331"/>
          </a:xfrm>
          <a:prstGeom prst="rect">
            <a:avLst/>
          </a:prstGeom>
          <a:noFill/>
          <a:ln>
            <a:solidFill>
              <a:schemeClr val="tx1"/>
            </a:solidFill>
          </a:ln>
        </p:spPr>
        <p:txBody>
          <a:bodyPr wrap="none" rtlCol="0">
            <a:spAutoFit/>
          </a:bodyPr>
          <a:lstStyle/>
          <a:p>
            <a:r>
              <a:rPr lang="fr-FR"/>
              <a:t>Cliquer sur le bouton </a:t>
            </a:r>
            <a:r>
              <a:rPr lang="fr-FR" i="1"/>
              <a:t>Actions </a:t>
            </a:r>
            <a:r>
              <a:rPr lang="fr-FR"/>
              <a:t>pour </a:t>
            </a:r>
          </a:p>
          <a:p>
            <a:r>
              <a:rPr lang="fr-FR"/>
              <a:t>envoyer un rapport à l’usager</a:t>
            </a:r>
          </a:p>
        </p:txBody>
      </p:sp>
      <p:cxnSp>
        <p:nvCxnSpPr>
          <p:cNvPr id="24" name="Connecteur droit avec flèche 23">
            <a:extLst>
              <a:ext uri="{FF2B5EF4-FFF2-40B4-BE49-F238E27FC236}">
                <a16:creationId xmlns:a16="http://schemas.microsoft.com/office/drawing/2014/main" id="{A2593673-15A3-1C09-F024-863BE46ACE1D}"/>
              </a:ext>
            </a:extLst>
          </p:cNvPr>
          <p:cNvCxnSpPr>
            <a:cxnSpLocks/>
            <a:stCxn id="22" idx="0"/>
          </p:cNvCxnSpPr>
          <p:nvPr/>
        </p:nvCxnSpPr>
        <p:spPr>
          <a:xfrm flipH="1" flipV="1">
            <a:off x="3882738" y="1411433"/>
            <a:ext cx="4327035" cy="225902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Flèche : angle droit 25">
            <a:extLst>
              <a:ext uri="{FF2B5EF4-FFF2-40B4-BE49-F238E27FC236}">
                <a16:creationId xmlns:a16="http://schemas.microsoft.com/office/drawing/2014/main" id="{2F3AC888-8B79-960D-301B-5BE7FB5A38C8}"/>
              </a:ext>
            </a:extLst>
          </p:cNvPr>
          <p:cNvSpPr/>
          <p:nvPr/>
        </p:nvSpPr>
        <p:spPr>
          <a:xfrm rot="16200000" flipH="1">
            <a:off x="8558964" y="4883016"/>
            <a:ext cx="1231829" cy="400255"/>
          </a:xfrm>
          <a:prstGeom prst="bentUpArrow">
            <a:avLst/>
          </a:prstGeom>
          <a:solidFill>
            <a:srgbClr val="5FA4B0"/>
          </a:solidFill>
          <a:ln>
            <a:solidFill>
              <a:srgbClr val="5FA4B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7F79EDD-81CF-7956-160A-117DDF2381F1}"/>
              </a:ext>
            </a:extLst>
          </p:cNvPr>
          <p:cNvSpPr txBox="1"/>
          <p:nvPr/>
        </p:nvSpPr>
        <p:spPr>
          <a:xfrm>
            <a:off x="3113810" y="5171047"/>
            <a:ext cx="2894767" cy="646331"/>
          </a:xfrm>
          <a:prstGeom prst="rect">
            <a:avLst/>
          </a:prstGeom>
          <a:noFill/>
          <a:ln>
            <a:solidFill>
              <a:srgbClr val="C00000"/>
            </a:solidFill>
          </a:ln>
        </p:spPr>
        <p:txBody>
          <a:bodyPr wrap="none" rtlCol="0">
            <a:spAutoFit/>
          </a:bodyPr>
          <a:lstStyle/>
          <a:p>
            <a:r>
              <a:rPr lang="fr-FR">
                <a:solidFill>
                  <a:srgbClr val="C00000"/>
                </a:solidFill>
              </a:rPr>
              <a:t>Ne rien modifier dans</a:t>
            </a:r>
          </a:p>
          <a:p>
            <a:r>
              <a:rPr lang="fr-FR">
                <a:solidFill>
                  <a:srgbClr val="C00000"/>
                </a:solidFill>
              </a:rPr>
              <a:t>la fiche simplifiée de l’usager</a:t>
            </a:r>
          </a:p>
        </p:txBody>
      </p:sp>
      <p:cxnSp>
        <p:nvCxnSpPr>
          <p:cNvPr id="15" name="Connecteur droit 14">
            <a:extLst>
              <a:ext uri="{FF2B5EF4-FFF2-40B4-BE49-F238E27FC236}">
                <a16:creationId xmlns:a16="http://schemas.microsoft.com/office/drawing/2014/main" id="{6CA423DC-B641-E40C-0B12-906936208C1E}"/>
              </a:ext>
            </a:extLst>
          </p:cNvPr>
          <p:cNvCxnSpPr>
            <a:cxnSpLocks/>
          </p:cNvCxnSpPr>
          <p:nvPr/>
        </p:nvCxnSpPr>
        <p:spPr>
          <a:xfrm>
            <a:off x="7148433" y="4840959"/>
            <a:ext cx="1361452" cy="24103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65AF59C-DBC0-3285-2645-D01908935E0A}"/>
              </a:ext>
            </a:extLst>
          </p:cNvPr>
          <p:cNvCxnSpPr>
            <a:cxnSpLocks/>
          </p:cNvCxnSpPr>
          <p:nvPr/>
        </p:nvCxnSpPr>
        <p:spPr>
          <a:xfrm flipV="1">
            <a:off x="7148433" y="4887981"/>
            <a:ext cx="1361452" cy="19401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Connecteur droit avec flèche 28">
            <a:extLst>
              <a:ext uri="{FF2B5EF4-FFF2-40B4-BE49-F238E27FC236}">
                <a16:creationId xmlns:a16="http://schemas.microsoft.com/office/drawing/2014/main" id="{4C69D4D6-36C3-44BA-B7D0-FBF9D8A4402A}"/>
              </a:ext>
            </a:extLst>
          </p:cNvPr>
          <p:cNvCxnSpPr>
            <a:cxnSpLocks/>
            <a:stCxn id="9" idx="3"/>
          </p:cNvCxnSpPr>
          <p:nvPr/>
        </p:nvCxnSpPr>
        <p:spPr>
          <a:xfrm flipV="1">
            <a:off x="6008577" y="4984988"/>
            <a:ext cx="1139857" cy="5092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103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A493E0-DCFD-6EA1-D842-42D075D763E3}"/>
              </a:ext>
            </a:extLst>
          </p:cNvPr>
          <p:cNvSpPr>
            <a:spLocks noGrp="1"/>
          </p:cNvSpPr>
          <p:nvPr>
            <p:ph type="title"/>
          </p:nvPr>
        </p:nvSpPr>
        <p:spPr/>
        <p:txBody>
          <a:bodyPr/>
          <a:lstStyle/>
          <a:p>
            <a:r>
              <a:rPr lang="fr-FR" b="0">
                <a:latin typeface="Calibri" panose="020F0502020204030204" pitchFamily="34" charset="0"/>
                <a:ea typeface="Source Sans Pro" panose="020B0503030403020204" pitchFamily="34" charset="0"/>
              </a:rPr>
              <a:t>Navigation dans la page </a:t>
            </a:r>
            <a:r>
              <a:rPr lang="fr-FR" b="0" i="1">
                <a:latin typeface="Calibri" panose="020F0502020204030204" pitchFamily="34" charset="0"/>
                <a:ea typeface="Source Sans Pro" panose="020B0503030403020204" pitchFamily="34" charset="0"/>
              </a:rPr>
              <a:t>Manage Patron Services</a:t>
            </a:r>
            <a:endParaRPr lang="fr-FR"/>
          </a:p>
        </p:txBody>
      </p:sp>
      <p:pic>
        <p:nvPicPr>
          <p:cNvPr id="6" name="Espace réservé du contenu 5" descr="Une image contenant texte, capture d’écran, logiciel, Police&#10;&#10;Description générée automatiquement">
            <a:extLst>
              <a:ext uri="{FF2B5EF4-FFF2-40B4-BE49-F238E27FC236}">
                <a16:creationId xmlns:a16="http://schemas.microsoft.com/office/drawing/2014/main" id="{8C9969FD-9FEC-2C41-BD8E-2E2FE062C5C3}"/>
              </a:ext>
            </a:extLst>
          </p:cNvPr>
          <p:cNvPicPr>
            <a:picLocks noGrp="1" noChangeAspect="1"/>
          </p:cNvPicPr>
          <p:nvPr>
            <p:ph idx="1"/>
          </p:nvPr>
        </p:nvPicPr>
        <p:blipFill>
          <a:blip r:embed="rId2"/>
          <a:stretch>
            <a:fillRect/>
          </a:stretch>
        </p:blipFill>
        <p:spPr>
          <a:xfrm>
            <a:off x="2555297" y="1089313"/>
            <a:ext cx="6915151" cy="1820360"/>
          </a:xfrm>
          <a:ln>
            <a:solidFill>
              <a:schemeClr val="tx1"/>
            </a:solidFill>
          </a:ln>
        </p:spPr>
      </p:pic>
      <p:sp>
        <p:nvSpPr>
          <p:cNvPr id="4" name="Espace réservé du numéro de diapositive 3">
            <a:extLst>
              <a:ext uri="{FF2B5EF4-FFF2-40B4-BE49-F238E27FC236}">
                <a16:creationId xmlns:a16="http://schemas.microsoft.com/office/drawing/2014/main" id="{7788F08E-68DF-E04B-6146-3327EA00F2A9}"/>
              </a:ext>
            </a:extLst>
          </p:cNvPr>
          <p:cNvSpPr>
            <a:spLocks noGrp="1"/>
          </p:cNvSpPr>
          <p:nvPr>
            <p:ph type="sldNum" sz="quarter" idx="12"/>
          </p:nvPr>
        </p:nvSpPr>
        <p:spPr/>
        <p:txBody>
          <a:bodyPr/>
          <a:lstStyle/>
          <a:p>
            <a:fld id="{19329706-12B3-8F4C-9CA9-063F8C6A2AC6}" type="slidenum">
              <a:rPr lang="fr-FR" smtClean="0"/>
              <a:pPr/>
              <a:t>28</a:t>
            </a:fld>
            <a:endParaRPr lang="fr-FR"/>
          </a:p>
        </p:txBody>
      </p:sp>
      <p:sp>
        <p:nvSpPr>
          <p:cNvPr id="11" name="ZoneTexte 10">
            <a:extLst>
              <a:ext uri="{FF2B5EF4-FFF2-40B4-BE49-F238E27FC236}">
                <a16:creationId xmlns:a16="http://schemas.microsoft.com/office/drawing/2014/main" id="{9B2FBF13-21A5-FE62-E4B7-BA3A9E1E7A23}"/>
              </a:ext>
            </a:extLst>
          </p:cNvPr>
          <p:cNvSpPr txBox="1"/>
          <p:nvPr/>
        </p:nvSpPr>
        <p:spPr>
          <a:xfrm>
            <a:off x="1958345" y="3053353"/>
            <a:ext cx="7691006" cy="338554"/>
          </a:xfrm>
          <a:prstGeom prst="rect">
            <a:avLst/>
          </a:prstGeom>
          <a:noFill/>
          <a:ln>
            <a:solidFill>
              <a:schemeClr val="tx1"/>
            </a:solidFill>
          </a:ln>
        </p:spPr>
        <p:txBody>
          <a:bodyPr wrap="square" rtlCol="0">
            <a:spAutoFit/>
          </a:bodyPr>
          <a:lstStyle/>
          <a:p>
            <a:r>
              <a:rPr lang="fr-FR" sz="1600"/>
              <a:t>Cliquer sur le nom de l’usager pour accéder à sa fiche détaillée dans un panneau coulissant</a:t>
            </a:r>
          </a:p>
        </p:txBody>
      </p:sp>
      <p:sp>
        <p:nvSpPr>
          <p:cNvPr id="12" name="Rectangle : coins arrondis 11">
            <a:extLst>
              <a:ext uri="{FF2B5EF4-FFF2-40B4-BE49-F238E27FC236}">
                <a16:creationId xmlns:a16="http://schemas.microsoft.com/office/drawing/2014/main" id="{5B1CAA79-62B6-282E-6DA5-E4627B99C402}"/>
              </a:ext>
            </a:extLst>
          </p:cNvPr>
          <p:cNvSpPr/>
          <p:nvPr/>
        </p:nvSpPr>
        <p:spPr>
          <a:xfrm>
            <a:off x="2651419" y="1450211"/>
            <a:ext cx="784509" cy="197428"/>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2CE47623-2A72-11B1-FD5A-F0331C1A517D}"/>
              </a:ext>
            </a:extLst>
          </p:cNvPr>
          <p:cNvCxnSpPr>
            <a:cxnSpLocks/>
          </p:cNvCxnSpPr>
          <p:nvPr/>
        </p:nvCxnSpPr>
        <p:spPr>
          <a:xfrm flipH="1" flipV="1">
            <a:off x="3043673" y="1652155"/>
            <a:ext cx="784509" cy="1401198"/>
          </a:xfrm>
          <a:prstGeom prst="straightConnector1">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 name="Image 9" descr="Une image contenant texte, capture d’écran&#10;&#10;Le contenu généré par l’IA peut être incorrect.">
            <a:extLst>
              <a:ext uri="{FF2B5EF4-FFF2-40B4-BE49-F238E27FC236}">
                <a16:creationId xmlns:a16="http://schemas.microsoft.com/office/drawing/2014/main" id="{480D005A-C7BD-A1D8-3B58-FDD4FD665DD6}"/>
              </a:ext>
            </a:extLst>
          </p:cNvPr>
          <p:cNvPicPr>
            <a:picLocks noChangeAspect="1"/>
          </p:cNvPicPr>
          <p:nvPr/>
        </p:nvPicPr>
        <p:blipFill>
          <a:blip r:embed="rId3"/>
          <a:stretch>
            <a:fillRect/>
          </a:stretch>
        </p:blipFill>
        <p:spPr>
          <a:xfrm>
            <a:off x="1976014" y="3576439"/>
            <a:ext cx="8234787" cy="2726721"/>
          </a:xfrm>
          <a:prstGeom prst="rect">
            <a:avLst/>
          </a:prstGeom>
          <a:ln>
            <a:solidFill>
              <a:schemeClr val="tx1"/>
            </a:solidFill>
          </a:ln>
        </p:spPr>
      </p:pic>
    </p:spTree>
    <p:extLst>
      <p:ext uri="{BB962C8B-B14F-4D97-AF65-F5344CB8AC3E}">
        <p14:creationId xmlns:p14="http://schemas.microsoft.com/office/powerpoint/2010/main" val="2792888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AD09F-8B29-5BCE-474A-BAD6CC7877E9}"/>
              </a:ext>
            </a:extLst>
          </p:cNvPr>
          <p:cNvSpPr>
            <a:spLocks noGrp="1"/>
          </p:cNvSpPr>
          <p:nvPr>
            <p:ph type="title"/>
          </p:nvPr>
        </p:nvSpPr>
        <p:spPr/>
        <p:txBody>
          <a:bodyPr/>
          <a:lstStyle/>
          <a:p>
            <a:r>
              <a:rPr lang="fr-FR" b="0" i="0">
                <a:solidFill>
                  <a:srgbClr val="00707F"/>
                </a:solidFill>
                <a:latin typeface="Calibri"/>
                <a:ea typeface="Calibri"/>
                <a:cs typeface="Calibri"/>
                <a:sym typeface="Calibri"/>
              </a:rPr>
              <a:t>Fiche du lecteur &gt; </a:t>
            </a:r>
            <a:r>
              <a:rPr lang="fr-FR" b="0" i="1">
                <a:solidFill>
                  <a:srgbClr val="00707F"/>
                </a:solidFill>
                <a:latin typeface="Calibri"/>
                <a:ea typeface="Calibri"/>
                <a:cs typeface="Calibri"/>
                <a:sym typeface="Calibri"/>
              </a:rPr>
              <a:t>General information</a:t>
            </a:r>
            <a:endParaRPr lang="fr-FR"/>
          </a:p>
        </p:txBody>
      </p:sp>
      <p:sp>
        <p:nvSpPr>
          <p:cNvPr id="3" name="Espace réservé du contenu 2">
            <a:extLst>
              <a:ext uri="{FF2B5EF4-FFF2-40B4-BE49-F238E27FC236}">
                <a16:creationId xmlns:a16="http://schemas.microsoft.com/office/drawing/2014/main" id="{024CBB01-2ACD-F606-D880-82B216612FA5}"/>
              </a:ext>
            </a:extLst>
          </p:cNvPr>
          <p:cNvSpPr>
            <a:spLocks noGrp="1"/>
          </p:cNvSpPr>
          <p:nvPr>
            <p:ph idx="1"/>
          </p:nvPr>
        </p:nvSpPr>
        <p:spPr/>
        <p:txBody>
          <a:bodyPr/>
          <a:lstStyle/>
          <a:p>
            <a:r>
              <a:rPr lang="fr-FR">
                <a:solidFill>
                  <a:srgbClr val="C00000"/>
                </a:solidFill>
              </a:rPr>
              <a:t>Ne rien modifier dans l’onglet </a:t>
            </a:r>
            <a:r>
              <a:rPr lang="fr-FR" i="1">
                <a:solidFill>
                  <a:srgbClr val="C00000"/>
                </a:solidFill>
              </a:rPr>
              <a:t>General Information</a:t>
            </a:r>
            <a:endParaRPr lang="fr-FR">
              <a:solidFill>
                <a:srgbClr val="C00000"/>
              </a:solidFill>
            </a:endParaRPr>
          </a:p>
        </p:txBody>
      </p:sp>
      <p:sp>
        <p:nvSpPr>
          <p:cNvPr id="4" name="Espace réservé du numéro de diapositive 3">
            <a:extLst>
              <a:ext uri="{FF2B5EF4-FFF2-40B4-BE49-F238E27FC236}">
                <a16:creationId xmlns:a16="http://schemas.microsoft.com/office/drawing/2014/main" id="{69617595-0F09-CB18-E5EB-2E6A2F6FDA63}"/>
              </a:ext>
            </a:extLst>
          </p:cNvPr>
          <p:cNvSpPr>
            <a:spLocks noGrp="1"/>
          </p:cNvSpPr>
          <p:nvPr>
            <p:ph type="sldNum" sz="quarter" idx="12"/>
          </p:nvPr>
        </p:nvSpPr>
        <p:spPr/>
        <p:txBody>
          <a:bodyPr/>
          <a:lstStyle/>
          <a:p>
            <a:fld id="{19329706-12B3-8F4C-9CA9-063F8C6A2AC6}" type="slidenum">
              <a:rPr lang="fr-FR" smtClean="0"/>
              <a:pPr/>
              <a:t>29</a:t>
            </a:fld>
            <a:endParaRPr lang="fr-FR"/>
          </a:p>
        </p:txBody>
      </p:sp>
      <p:pic>
        <p:nvPicPr>
          <p:cNvPr id="10" name="Image 9" descr="Une image contenant texte, capture d’écran, nombre, logiciel&#10;&#10;Le contenu généré par l’IA peut être incorrect.">
            <a:extLst>
              <a:ext uri="{FF2B5EF4-FFF2-40B4-BE49-F238E27FC236}">
                <a16:creationId xmlns:a16="http://schemas.microsoft.com/office/drawing/2014/main" id="{680ABDFC-3B27-F6A9-5494-FF5FC234ECF2}"/>
              </a:ext>
            </a:extLst>
          </p:cNvPr>
          <p:cNvPicPr>
            <a:picLocks noChangeAspect="1"/>
          </p:cNvPicPr>
          <p:nvPr/>
        </p:nvPicPr>
        <p:blipFill>
          <a:blip r:embed="rId2"/>
          <a:stretch>
            <a:fillRect/>
          </a:stretch>
        </p:blipFill>
        <p:spPr>
          <a:xfrm>
            <a:off x="1981200" y="1790143"/>
            <a:ext cx="8229600" cy="4286133"/>
          </a:xfrm>
          <a:prstGeom prst="rect">
            <a:avLst/>
          </a:prstGeom>
          <a:ln>
            <a:solidFill>
              <a:schemeClr val="tx1"/>
            </a:solidFill>
          </a:ln>
        </p:spPr>
      </p:pic>
      <p:cxnSp>
        <p:nvCxnSpPr>
          <p:cNvPr id="7" name="Connecteur droit 6">
            <a:extLst>
              <a:ext uri="{FF2B5EF4-FFF2-40B4-BE49-F238E27FC236}">
                <a16:creationId xmlns:a16="http://schemas.microsoft.com/office/drawing/2014/main" id="{743E85AA-B8CA-9C8C-AF45-68550F89268E}"/>
              </a:ext>
            </a:extLst>
          </p:cNvPr>
          <p:cNvCxnSpPr/>
          <p:nvPr/>
        </p:nvCxnSpPr>
        <p:spPr>
          <a:xfrm>
            <a:off x="8462657" y="1719422"/>
            <a:ext cx="503806" cy="316107"/>
          </a:xfrm>
          <a:prstGeom prst="line">
            <a:avLst/>
          </a:prstGeom>
          <a:ln w="19050">
            <a:solidFill>
              <a:srgbClr val="C00000"/>
            </a:solidFill>
          </a:ln>
          <a:effectLst/>
        </p:spPr>
        <p:style>
          <a:lnRef idx="2">
            <a:schemeClr val="accent2"/>
          </a:lnRef>
          <a:fillRef idx="0">
            <a:schemeClr val="accent2"/>
          </a:fillRef>
          <a:effectRef idx="1">
            <a:schemeClr val="accent2"/>
          </a:effectRef>
          <a:fontRef idx="minor">
            <a:schemeClr val="tx1"/>
          </a:fontRef>
        </p:style>
      </p:cxnSp>
      <p:cxnSp>
        <p:nvCxnSpPr>
          <p:cNvPr id="8" name="Connecteur droit 7">
            <a:extLst>
              <a:ext uri="{FF2B5EF4-FFF2-40B4-BE49-F238E27FC236}">
                <a16:creationId xmlns:a16="http://schemas.microsoft.com/office/drawing/2014/main" id="{F7630B8D-4526-571F-F225-929579F94BA5}"/>
              </a:ext>
            </a:extLst>
          </p:cNvPr>
          <p:cNvCxnSpPr>
            <a:cxnSpLocks/>
          </p:cNvCxnSpPr>
          <p:nvPr/>
        </p:nvCxnSpPr>
        <p:spPr>
          <a:xfrm flipH="1">
            <a:off x="8513457" y="1717662"/>
            <a:ext cx="453007" cy="317866"/>
          </a:xfrm>
          <a:prstGeom prst="line">
            <a:avLst/>
          </a:prstGeom>
          <a:ln w="19050">
            <a:solidFill>
              <a:srgbClr val="C00000"/>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2883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2B7773-F94D-EDE3-7940-586ADD54B2C5}"/>
              </a:ext>
            </a:extLst>
          </p:cNvPr>
          <p:cNvSpPr>
            <a:spLocks noGrp="1"/>
          </p:cNvSpPr>
          <p:nvPr>
            <p:ph type="title"/>
          </p:nvPr>
        </p:nvSpPr>
        <p:spPr/>
        <p:txBody>
          <a:bodyPr/>
          <a:lstStyle/>
          <a:p>
            <a:r>
              <a:rPr lang="fr-FR" sz="3600" b="0" i="1">
                <a:ea typeface="Calibri"/>
                <a:sym typeface="Calibri"/>
              </a:rPr>
              <a:t>Circulation Desk</a:t>
            </a:r>
            <a:endParaRPr lang="fr-FR"/>
          </a:p>
        </p:txBody>
      </p:sp>
      <p:sp>
        <p:nvSpPr>
          <p:cNvPr id="3" name="Espace réservé du contenu 2">
            <a:extLst>
              <a:ext uri="{FF2B5EF4-FFF2-40B4-BE49-F238E27FC236}">
                <a16:creationId xmlns:a16="http://schemas.microsoft.com/office/drawing/2014/main" id="{1346B43A-6B8A-2296-A9E1-867464160F2E}"/>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le bureau de prêt d’une bibliothèque permettant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prêt de documents de cette bibliothèque</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documents de cette bibliothèque</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505AA43D-481B-03D8-EE4C-4868870741E5}"/>
              </a:ext>
            </a:extLst>
          </p:cNvPr>
          <p:cNvSpPr>
            <a:spLocks noGrp="1"/>
          </p:cNvSpPr>
          <p:nvPr>
            <p:ph type="sldNum" sz="quarter" idx="12"/>
          </p:nvPr>
        </p:nvSpPr>
        <p:spPr/>
        <p:txBody>
          <a:bodyPr/>
          <a:lstStyle/>
          <a:p>
            <a:fld id="{19329706-12B3-8F4C-9CA9-063F8C6A2AC6}" type="slidenum">
              <a:rPr lang="fr-FR" smtClean="0"/>
              <a:pPr/>
              <a:t>3</a:t>
            </a:fld>
            <a:endParaRPr lang="fr-FR"/>
          </a:p>
        </p:txBody>
      </p:sp>
    </p:spTree>
    <p:extLst>
      <p:ext uri="{BB962C8B-B14F-4D97-AF65-F5344CB8AC3E}">
        <p14:creationId xmlns:p14="http://schemas.microsoft.com/office/powerpoint/2010/main" val="2055994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E40D4-0207-9199-C7CA-67E2778D3633}"/>
              </a:ext>
            </a:extLst>
          </p:cNvPr>
          <p:cNvSpPr>
            <a:spLocks noGrp="1"/>
          </p:cNvSpPr>
          <p:nvPr>
            <p:ph type="title"/>
          </p:nvPr>
        </p:nvSpPr>
        <p:spPr/>
        <p:txBody>
          <a:bodyPr/>
          <a:lstStyle/>
          <a:p>
            <a:r>
              <a:rPr lang="fr-FR" b="0" i="0">
                <a:solidFill>
                  <a:srgbClr val="00707F"/>
                </a:solidFill>
                <a:latin typeface="Calibri"/>
                <a:ea typeface="Calibri"/>
                <a:cs typeface="Calibri"/>
                <a:sym typeface="Calibri"/>
              </a:rPr>
              <a:t>Fiche du lecteur &gt; </a:t>
            </a:r>
            <a:r>
              <a:rPr lang="fr-FR" b="0" i="1">
                <a:solidFill>
                  <a:srgbClr val="00707F"/>
                </a:solidFill>
                <a:latin typeface="Calibri"/>
                <a:ea typeface="Calibri"/>
                <a:cs typeface="Calibri"/>
                <a:sym typeface="Calibri"/>
              </a:rPr>
              <a:t>Contact information</a:t>
            </a:r>
            <a:endParaRPr lang="fr-FR"/>
          </a:p>
        </p:txBody>
      </p:sp>
      <p:sp>
        <p:nvSpPr>
          <p:cNvPr id="3" name="Espace réservé du contenu 2">
            <a:extLst>
              <a:ext uri="{FF2B5EF4-FFF2-40B4-BE49-F238E27FC236}">
                <a16:creationId xmlns:a16="http://schemas.microsoft.com/office/drawing/2014/main" id="{506B6F5F-2EC3-D926-7907-36028BFA433B}"/>
              </a:ext>
            </a:extLst>
          </p:cNvPr>
          <p:cNvSpPr>
            <a:spLocks noGrp="1"/>
          </p:cNvSpPr>
          <p:nvPr>
            <p:ph idx="1"/>
          </p:nvPr>
        </p:nvSpPr>
        <p:spPr/>
        <p:txBody>
          <a:bodyPr/>
          <a:lstStyle/>
          <a:p>
            <a:r>
              <a:rPr lang="fr-FR"/>
              <a:t>Adresse(s), numéro(s) de téléphone et adresse(s) mail</a:t>
            </a:r>
          </a:p>
          <a:p>
            <a:pPr marL="0" indent="0">
              <a:buNone/>
            </a:pPr>
            <a:endParaRPr lang="fr-FR"/>
          </a:p>
        </p:txBody>
      </p:sp>
      <p:sp>
        <p:nvSpPr>
          <p:cNvPr id="4" name="Espace réservé du numéro de diapositive 3">
            <a:extLst>
              <a:ext uri="{FF2B5EF4-FFF2-40B4-BE49-F238E27FC236}">
                <a16:creationId xmlns:a16="http://schemas.microsoft.com/office/drawing/2014/main" id="{5D4675F1-1099-7041-71F3-C11A5E6F1F8A}"/>
              </a:ext>
            </a:extLst>
          </p:cNvPr>
          <p:cNvSpPr>
            <a:spLocks noGrp="1"/>
          </p:cNvSpPr>
          <p:nvPr>
            <p:ph type="sldNum" sz="quarter" idx="12"/>
          </p:nvPr>
        </p:nvSpPr>
        <p:spPr/>
        <p:txBody>
          <a:bodyPr/>
          <a:lstStyle/>
          <a:p>
            <a:fld id="{19329706-12B3-8F4C-9CA9-063F8C6A2AC6}" type="slidenum">
              <a:rPr lang="fr-FR" smtClean="0"/>
              <a:pPr/>
              <a:t>30</a:t>
            </a:fld>
            <a:endParaRPr lang="fr-FR"/>
          </a:p>
        </p:txBody>
      </p:sp>
      <p:pic>
        <p:nvPicPr>
          <p:cNvPr id="8" name="Image 7" descr="Une image contenant texte, capture d’écran, nombre, logiciel&#10;&#10;Le contenu généré par l’IA peut être incorrect.">
            <a:extLst>
              <a:ext uri="{FF2B5EF4-FFF2-40B4-BE49-F238E27FC236}">
                <a16:creationId xmlns:a16="http://schemas.microsoft.com/office/drawing/2014/main" id="{A855B762-0872-F7B2-F8FD-8A72EB4AA250}"/>
              </a:ext>
            </a:extLst>
          </p:cNvPr>
          <p:cNvPicPr>
            <a:picLocks noChangeAspect="1"/>
          </p:cNvPicPr>
          <p:nvPr/>
        </p:nvPicPr>
        <p:blipFill>
          <a:blip r:embed="rId2"/>
          <a:stretch>
            <a:fillRect/>
          </a:stretch>
        </p:blipFill>
        <p:spPr>
          <a:xfrm>
            <a:off x="2311898" y="1762855"/>
            <a:ext cx="7568205" cy="4036026"/>
          </a:xfrm>
          <a:prstGeom prst="rect">
            <a:avLst/>
          </a:prstGeom>
          <a:ln>
            <a:solidFill>
              <a:schemeClr val="tx1"/>
            </a:solidFill>
          </a:ln>
        </p:spPr>
      </p:pic>
      <p:sp>
        <p:nvSpPr>
          <p:cNvPr id="9" name="Google Shape;505;p29">
            <a:extLst>
              <a:ext uri="{FF2B5EF4-FFF2-40B4-BE49-F238E27FC236}">
                <a16:creationId xmlns:a16="http://schemas.microsoft.com/office/drawing/2014/main" id="{0B0B734E-4A83-D8D5-D470-54E40CC8146C}"/>
              </a:ext>
            </a:extLst>
          </p:cNvPr>
          <p:cNvSpPr txBox="1"/>
          <p:nvPr/>
        </p:nvSpPr>
        <p:spPr>
          <a:xfrm>
            <a:off x="3119962" y="6126170"/>
            <a:ext cx="5952075" cy="369291"/>
          </a:xfrm>
          <a:prstGeom prst="rect">
            <a:avLst/>
          </a:prstGeom>
          <a:noFill/>
          <a:ln>
            <a:noFill/>
          </a:ln>
        </p:spPr>
        <p:txBody>
          <a:bodyPr spcFirstLastPara="1" wrap="square" lIns="91425" tIns="45700" rIns="91425" bIns="45700" anchor="t" anchorCtr="0">
            <a:spAutoFit/>
          </a:bodyPr>
          <a:lstStyle/>
          <a:p>
            <a:pPr lvl="1">
              <a:buClr>
                <a:schemeClr val="dk1"/>
              </a:buClr>
              <a:buSzPts val="1800"/>
            </a:pPr>
            <a:r>
              <a:rPr lang="fr-FR">
                <a:solidFill>
                  <a:srgbClr val="C00000"/>
                </a:solidFill>
                <a:latin typeface="Calibri"/>
                <a:ea typeface="Calibri"/>
                <a:cs typeface="Calibri"/>
                <a:sym typeface="Calibri"/>
              </a:rPr>
              <a:t>Ces informations sont strictement à usage professionnel</a:t>
            </a:r>
            <a:endParaRPr>
              <a:solidFill>
                <a:srgbClr val="C00000"/>
              </a:solidFill>
              <a:latin typeface="Calibri"/>
              <a:ea typeface="Calibri"/>
              <a:cs typeface="Calibri"/>
              <a:sym typeface="Calibri"/>
            </a:endParaRPr>
          </a:p>
        </p:txBody>
      </p:sp>
      <p:pic>
        <p:nvPicPr>
          <p:cNvPr id="5" name="Graphique 4" descr="Avertissement contour">
            <a:extLst>
              <a:ext uri="{FF2B5EF4-FFF2-40B4-BE49-F238E27FC236}">
                <a16:creationId xmlns:a16="http://schemas.microsoft.com/office/drawing/2014/main" id="{CFF23931-B681-D963-10D0-43F9C886D8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121523" y="6048877"/>
            <a:ext cx="523875" cy="523875"/>
          </a:xfrm>
          <a:prstGeom prst="rect">
            <a:avLst/>
          </a:prstGeom>
        </p:spPr>
      </p:pic>
    </p:spTree>
    <p:extLst>
      <p:ext uri="{BB962C8B-B14F-4D97-AF65-F5344CB8AC3E}">
        <p14:creationId xmlns:p14="http://schemas.microsoft.com/office/powerpoint/2010/main" val="2199260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18C39B-41DC-66E4-2469-0064B01794FF}"/>
              </a:ext>
            </a:extLst>
          </p:cNvPr>
          <p:cNvSpPr>
            <a:spLocks noGrp="1"/>
          </p:cNvSpPr>
          <p:nvPr>
            <p:ph type="title"/>
          </p:nvPr>
        </p:nvSpPr>
        <p:spPr/>
        <p:txBody>
          <a:bodyPr/>
          <a:lstStyle/>
          <a:p>
            <a:r>
              <a:rPr lang="fr-FR" sz="3600" b="0" i="0">
                <a:solidFill>
                  <a:srgbClr val="00707F"/>
                </a:solidFill>
                <a:latin typeface="Calibri"/>
                <a:ea typeface="Calibri"/>
                <a:cs typeface="Calibri"/>
                <a:sym typeface="Calibri"/>
              </a:rPr>
              <a:t>Fiche du lecteur &gt; </a:t>
            </a:r>
            <a:r>
              <a:rPr lang="fr-FR" sz="3600" b="0" i="1">
                <a:solidFill>
                  <a:srgbClr val="00707F"/>
                </a:solidFill>
                <a:latin typeface="Calibri"/>
                <a:ea typeface="Calibri"/>
                <a:cs typeface="Calibri"/>
                <a:sym typeface="Calibri"/>
              </a:rPr>
              <a:t>Notes</a:t>
            </a:r>
            <a:endParaRPr lang="fr-FR"/>
          </a:p>
        </p:txBody>
      </p:sp>
      <p:sp>
        <p:nvSpPr>
          <p:cNvPr id="3" name="Espace réservé du contenu 2">
            <a:extLst>
              <a:ext uri="{FF2B5EF4-FFF2-40B4-BE49-F238E27FC236}">
                <a16:creationId xmlns:a16="http://schemas.microsoft.com/office/drawing/2014/main" id="{B06C3215-8145-8140-945B-F188114D82D2}"/>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pPr marL="0" indent="0">
              <a:buNone/>
            </a:pPr>
            <a:endParaRPr lang="fr-FR"/>
          </a:p>
          <a:p>
            <a:r>
              <a:rPr lang="fr-FR"/>
              <a:t>Accès plus direct via </a:t>
            </a:r>
            <a:r>
              <a:rPr lang="fr-FR" i="1"/>
              <a:t>Manage notes </a:t>
            </a:r>
            <a:r>
              <a:rPr lang="fr-FR"/>
              <a:t>sur la page d’accueil de l’usager</a:t>
            </a:r>
          </a:p>
        </p:txBody>
      </p:sp>
      <p:sp>
        <p:nvSpPr>
          <p:cNvPr id="4" name="Espace réservé du numéro de diapositive 3">
            <a:extLst>
              <a:ext uri="{FF2B5EF4-FFF2-40B4-BE49-F238E27FC236}">
                <a16:creationId xmlns:a16="http://schemas.microsoft.com/office/drawing/2014/main" id="{1EF2B553-73C2-6256-B402-6775EE3D8BB6}"/>
              </a:ext>
            </a:extLst>
          </p:cNvPr>
          <p:cNvSpPr>
            <a:spLocks noGrp="1"/>
          </p:cNvSpPr>
          <p:nvPr>
            <p:ph type="sldNum" sz="quarter" idx="12"/>
          </p:nvPr>
        </p:nvSpPr>
        <p:spPr/>
        <p:txBody>
          <a:bodyPr/>
          <a:lstStyle/>
          <a:p>
            <a:fld id="{19329706-12B3-8F4C-9CA9-063F8C6A2AC6}" type="slidenum">
              <a:rPr lang="fr-FR" smtClean="0"/>
              <a:t>31</a:t>
            </a:fld>
            <a:endParaRPr lang="fr-FR"/>
          </a:p>
        </p:txBody>
      </p:sp>
      <p:pic>
        <p:nvPicPr>
          <p:cNvPr id="10" name="Image 9" descr="Une image contenant texte, capture d’écran, Police, nombre&#10;&#10;Le contenu généré par l’IA peut être incorrect.">
            <a:extLst>
              <a:ext uri="{FF2B5EF4-FFF2-40B4-BE49-F238E27FC236}">
                <a16:creationId xmlns:a16="http://schemas.microsoft.com/office/drawing/2014/main" id="{E04C9B19-9244-3BBE-78A9-30F6ECDBF78D}"/>
              </a:ext>
            </a:extLst>
          </p:cNvPr>
          <p:cNvPicPr>
            <a:picLocks noChangeAspect="1"/>
          </p:cNvPicPr>
          <p:nvPr/>
        </p:nvPicPr>
        <p:blipFill>
          <a:blip r:embed="rId2"/>
          <a:stretch>
            <a:fillRect/>
          </a:stretch>
        </p:blipFill>
        <p:spPr>
          <a:xfrm>
            <a:off x="1681162" y="1039337"/>
            <a:ext cx="8829675" cy="2878449"/>
          </a:xfrm>
          <a:prstGeom prst="rect">
            <a:avLst/>
          </a:prstGeom>
          <a:ln>
            <a:solidFill>
              <a:schemeClr val="tx1"/>
            </a:solidFill>
          </a:ln>
        </p:spPr>
      </p:pic>
      <p:pic>
        <p:nvPicPr>
          <p:cNvPr id="14" name="Image 13">
            <a:extLst>
              <a:ext uri="{FF2B5EF4-FFF2-40B4-BE49-F238E27FC236}">
                <a16:creationId xmlns:a16="http://schemas.microsoft.com/office/drawing/2014/main" id="{730825FB-46B3-64B1-A5A9-D03E6EE9AEB1}"/>
              </a:ext>
            </a:extLst>
          </p:cNvPr>
          <p:cNvPicPr>
            <a:picLocks noChangeAspect="1"/>
          </p:cNvPicPr>
          <p:nvPr/>
        </p:nvPicPr>
        <p:blipFill>
          <a:blip r:embed="rId3"/>
          <a:stretch>
            <a:fillRect/>
          </a:stretch>
        </p:blipFill>
        <p:spPr>
          <a:xfrm>
            <a:off x="4827626" y="4611519"/>
            <a:ext cx="2536746" cy="2052813"/>
          </a:xfrm>
          <a:prstGeom prst="rect">
            <a:avLst/>
          </a:prstGeom>
          <a:ln>
            <a:solidFill>
              <a:schemeClr val="tx1"/>
            </a:solidFill>
          </a:ln>
        </p:spPr>
      </p:pic>
      <p:sp>
        <p:nvSpPr>
          <p:cNvPr id="15" name="Rectangle : coins arrondis 14">
            <a:extLst>
              <a:ext uri="{FF2B5EF4-FFF2-40B4-BE49-F238E27FC236}">
                <a16:creationId xmlns:a16="http://schemas.microsoft.com/office/drawing/2014/main" id="{5A7744C7-6083-2053-0C57-E37DBCDA209A}"/>
              </a:ext>
            </a:extLst>
          </p:cNvPr>
          <p:cNvSpPr/>
          <p:nvPr/>
        </p:nvSpPr>
        <p:spPr>
          <a:xfrm>
            <a:off x="4981575" y="6219825"/>
            <a:ext cx="1114425" cy="32515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8628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C33BB6-305E-F543-72B5-4AA1CAD94F57}"/>
              </a:ext>
            </a:extLst>
          </p:cNvPr>
          <p:cNvSpPr>
            <a:spLocks noGrp="1"/>
          </p:cNvSpPr>
          <p:nvPr>
            <p:ph type="title"/>
          </p:nvPr>
        </p:nvSpPr>
        <p:spPr/>
        <p:txBody>
          <a:bodyPr/>
          <a:lstStyle/>
          <a:p>
            <a:r>
              <a:rPr lang="fr-FR"/>
              <a:t>Ajouter une note</a:t>
            </a:r>
          </a:p>
        </p:txBody>
      </p:sp>
      <p:sp>
        <p:nvSpPr>
          <p:cNvPr id="3" name="Espace réservé du contenu 2">
            <a:extLst>
              <a:ext uri="{FF2B5EF4-FFF2-40B4-BE49-F238E27FC236}">
                <a16:creationId xmlns:a16="http://schemas.microsoft.com/office/drawing/2014/main" id="{9291C473-3D97-EA4E-B3E0-122F04061E87}"/>
              </a:ext>
            </a:extLst>
          </p:cNvPr>
          <p:cNvSpPr>
            <a:spLocks noGrp="1"/>
          </p:cNvSpPr>
          <p:nvPr>
            <p:ph idx="1"/>
          </p:nvPr>
        </p:nvSpPr>
        <p:spPr/>
        <p:txBody>
          <a:bodyPr/>
          <a:lstStyle/>
          <a:p>
            <a:r>
              <a:rPr lang="fr-FR" dirty="0"/>
              <a:t>Dans l’onglet </a:t>
            </a:r>
            <a:r>
              <a:rPr lang="fr-FR" i="1" dirty="0"/>
              <a:t>Notes &gt; </a:t>
            </a:r>
            <a:r>
              <a:rPr lang="fr-FR" i="1" dirty="0" err="1"/>
              <a:t>Add</a:t>
            </a:r>
            <a:r>
              <a:rPr lang="fr-FR" i="1" dirty="0"/>
              <a:t> Note</a:t>
            </a:r>
          </a:p>
          <a:p>
            <a:pPr lvl="1"/>
            <a:r>
              <a:rPr lang="fr-FR" dirty="0"/>
              <a:t>Entrer la note</a:t>
            </a:r>
          </a:p>
          <a:p>
            <a:pPr lvl="1"/>
            <a:r>
              <a:rPr lang="fr-FR" dirty="0"/>
              <a:t>Sélectionner le type</a:t>
            </a:r>
          </a:p>
          <a:p>
            <a:pPr lvl="1"/>
            <a:r>
              <a:rPr lang="fr-FR" dirty="0"/>
              <a:t>Cocher la case </a:t>
            </a:r>
            <a:r>
              <a:rPr lang="fr-FR" i="1" dirty="0"/>
              <a:t>User </a:t>
            </a:r>
            <a:r>
              <a:rPr lang="fr-FR" i="1" dirty="0" err="1"/>
              <a:t>viewable</a:t>
            </a:r>
            <a:r>
              <a:rPr lang="fr-FR" i="1" dirty="0"/>
              <a:t> </a:t>
            </a:r>
            <a:r>
              <a:rPr lang="fr-FR" dirty="0"/>
              <a:t>si la note doit être visible dans le compte </a:t>
            </a:r>
            <a:r>
              <a:rPr lang="fr-FR" i="1" dirty="0" err="1"/>
              <a:t>MyLibrary</a:t>
            </a:r>
            <a:r>
              <a:rPr lang="fr-FR" i="1" dirty="0"/>
              <a:t> </a:t>
            </a:r>
            <a:r>
              <a:rPr lang="fr-FR" dirty="0"/>
              <a:t>du lecteur</a:t>
            </a:r>
          </a:p>
          <a:p>
            <a:pPr lvl="1"/>
            <a:r>
              <a:rPr lang="fr-FR" dirty="0"/>
              <a:t>Cocher la case </a:t>
            </a:r>
            <a:r>
              <a:rPr lang="fr-FR" i="1" dirty="0"/>
              <a:t>Pop up note</a:t>
            </a:r>
            <a:r>
              <a:rPr lang="fr-FR" dirty="0"/>
              <a:t> si la note dans apparaitre dans une fenêtre </a:t>
            </a:r>
            <a:r>
              <a:rPr lang="fr-FR" i="1" dirty="0"/>
              <a:t>pop-up</a:t>
            </a:r>
            <a:r>
              <a:rPr lang="fr-FR" dirty="0"/>
              <a:t> lorsqu’on accède au compte de l’usager</a:t>
            </a:r>
          </a:p>
        </p:txBody>
      </p:sp>
      <p:sp>
        <p:nvSpPr>
          <p:cNvPr id="4" name="Espace réservé du numéro de diapositive 3">
            <a:extLst>
              <a:ext uri="{FF2B5EF4-FFF2-40B4-BE49-F238E27FC236}">
                <a16:creationId xmlns:a16="http://schemas.microsoft.com/office/drawing/2014/main" id="{2BCB1FD5-4B37-A418-A70C-F3B1BF750F75}"/>
              </a:ext>
            </a:extLst>
          </p:cNvPr>
          <p:cNvSpPr>
            <a:spLocks noGrp="1"/>
          </p:cNvSpPr>
          <p:nvPr>
            <p:ph type="sldNum" sz="quarter" idx="12"/>
          </p:nvPr>
        </p:nvSpPr>
        <p:spPr/>
        <p:txBody>
          <a:bodyPr/>
          <a:lstStyle/>
          <a:p>
            <a:fld id="{19329706-12B3-8F4C-9CA9-063F8C6A2AC6}" type="slidenum">
              <a:rPr lang="fr-FR" smtClean="0"/>
              <a:t>32</a:t>
            </a:fld>
            <a:endParaRPr lang="fr-FR"/>
          </a:p>
        </p:txBody>
      </p:sp>
      <p:pic>
        <p:nvPicPr>
          <p:cNvPr id="8" name="Image 7" descr="Une image contenant texte, capture d’écran, nombre, Police&#10;&#10;Le contenu généré par l’IA peut être incorrect.">
            <a:extLst>
              <a:ext uri="{FF2B5EF4-FFF2-40B4-BE49-F238E27FC236}">
                <a16:creationId xmlns:a16="http://schemas.microsoft.com/office/drawing/2014/main" id="{C782FB27-E3C9-2631-68E1-3C386B8540C4}"/>
              </a:ext>
            </a:extLst>
          </p:cNvPr>
          <p:cNvPicPr>
            <a:picLocks noChangeAspect="1"/>
          </p:cNvPicPr>
          <p:nvPr/>
        </p:nvPicPr>
        <p:blipFill>
          <a:blip r:embed="rId2"/>
          <a:stretch>
            <a:fillRect/>
          </a:stretch>
        </p:blipFill>
        <p:spPr>
          <a:xfrm>
            <a:off x="2895600" y="3015897"/>
            <a:ext cx="8096250" cy="3437297"/>
          </a:xfrm>
          <a:prstGeom prst="rect">
            <a:avLst/>
          </a:prstGeom>
          <a:ln>
            <a:solidFill>
              <a:schemeClr val="tx1"/>
            </a:solidFill>
          </a:ln>
        </p:spPr>
      </p:pic>
      <p:sp>
        <p:nvSpPr>
          <p:cNvPr id="15" name="Rectangle : coins arrondis 14">
            <a:extLst>
              <a:ext uri="{FF2B5EF4-FFF2-40B4-BE49-F238E27FC236}">
                <a16:creationId xmlns:a16="http://schemas.microsoft.com/office/drawing/2014/main" id="{8E224D54-0627-4DA8-3DDA-11F63D3CD571}"/>
              </a:ext>
            </a:extLst>
          </p:cNvPr>
          <p:cNvSpPr/>
          <p:nvPr/>
        </p:nvSpPr>
        <p:spPr>
          <a:xfrm>
            <a:off x="8077200" y="4689636"/>
            <a:ext cx="1981200" cy="55863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coins arrondis 15">
            <a:extLst>
              <a:ext uri="{FF2B5EF4-FFF2-40B4-BE49-F238E27FC236}">
                <a16:creationId xmlns:a16="http://schemas.microsoft.com/office/drawing/2014/main" id="{CA22C32D-19DB-8EC2-BB28-C0763B83F3BA}"/>
              </a:ext>
            </a:extLst>
          </p:cNvPr>
          <p:cNvSpPr/>
          <p:nvPr/>
        </p:nvSpPr>
        <p:spPr>
          <a:xfrm>
            <a:off x="8181976" y="6080914"/>
            <a:ext cx="1724024" cy="31110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F25B4BEA-029E-BE7C-2A55-977F1C1470BA}"/>
              </a:ext>
            </a:extLst>
          </p:cNvPr>
          <p:cNvSpPr/>
          <p:nvPr/>
        </p:nvSpPr>
        <p:spPr>
          <a:xfrm>
            <a:off x="8077199" y="5307423"/>
            <a:ext cx="1981199" cy="376304"/>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 coins arrondis 17">
            <a:extLst>
              <a:ext uri="{FF2B5EF4-FFF2-40B4-BE49-F238E27FC236}">
                <a16:creationId xmlns:a16="http://schemas.microsoft.com/office/drawing/2014/main" id="{441D9F96-9BD4-9607-B63E-5497FD327E4A}"/>
              </a:ext>
            </a:extLst>
          </p:cNvPr>
          <p:cNvSpPr/>
          <p:nvPr/>
        </p:nvSpPr>
        <p:spPr>
          <a:xfrm>
            <a:off x="9450794" y="4064633"/>
            <a:ext cx="712382" cy="26301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D717669E-A63C-2090-F40E-851831D8E766}"/>
              </a:ext>
            </a:extLst>
          </p:cNvPr>
          <p:cNvSpPr/>
          <p:nvPr/>
        </p:nvSpPr>
        <p:spPr>
          <a:xfrm>
            <a:off x="8683099" y="5719301"/>
            <a:ext cx="3847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094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B64E62-46EB-7FB9-B509-C9ED9F1572AF}"/>
              </a:ext>
            </a:extLst>
          </p:cNvPr>
          <p:cNvSpPr>
            <a:spLocks noGrp="1"/>
          </p:cNvSpPr>
          <p:nvPr>
            <p:ph type="title"/>
          </p:nvPr>
        </p:nvSpPr>
        <p:spPr/>
        <p:txBody>
          <a:bodyPr/>
          <a:lstStyle/>
          <a:p>
            <a:r>
              <a:rPr lang="fr-FR"/>
              <a:t>Modifier une note</a:t>
            </a:r>
          </a:p>
        </p:txBody>
      </p:sp>
      <p:sp>
        <p:nvSpPr>
          <p:cNvPr id="3" name="Espace réservé du contenu 2">
            <a:extLst>
              <a:ext uri="{FF2B5EF4-FFF2-40B4-BE49-F238E27FC236}">
                <a16:creationId xmlns:a16="http://schemas.microsoft.com/office/drawing/2014/main" id="{261FF32D-E029-445B-BD9C-91F651D7FE01}"/>
              </a:ext>
            </a:extLst>
          </p:cNvPr>
          <p:cNvSpPr>
            <a:spLocks noGrp="1"/>
          </p:cNvSpPr>
          <p:nvPr>
            <p:ph idx="1"/>
          </p:nvPr>
        </p:nvSpPr>
        <p:spPr>
          <a:xfrm>
            <a:off x="609600" y="1174274"/>
            <a:ext cx="10972800" cy="5370710"/>
          </a:xfrm>
        </p:spPr>
        <p:txBody>
          <a:bodyPr/>
          <a:lstStyle/>
          <a:p>
            <a:r>
              <a:rPr lang="fr-FR" dirty="0"/>
              <a:t>Dans le bouton </a:t>
            </a:r>
            <a:r>
              <a:rPr lang="fr-FR" i="1" dirty="0"/>
              <a:t>Actions</a:t>
            </a:r>
            <a:r>
              <a:rPr lang="fr-FR" dirty="0"/>
              <a:t> au niveau d’une note, sélectionner </a:t>
            </a:r>
            <a:r>
              <a:rPr lang="fr-FR" i="1" dirty="0"/>
              <a:t>Edit</a:t>
            </a:r>
          </a:p>
          <a:p>
            <a:endParaRPr lang="fr-FR" i="1" dirty="0"/>
          </a:p>
          <a:p>
            <a:endParaRPr lang="fr-FR" i="1" dirty="0"/>
          </a:p>
          <a:p>
            <a:endParaRPr lang="fr-FR" i="1" dirty="0"/>
          </a:p>
          <a:p>
            <a:endParaRPr lang="fr-FR" i="1" dirty="0"/>
          </a:p>
          <a:p>
            <a:endParaRPr lang="fr-FR" i="1" dirty="0"/>
          </a:p>
          <a:p>
            <a:endParaRPr lang="fr-FR" i="1" dirty="0"/>
          </a:p>
          <a:p>
            <a:endParaRPr lang="fr-FR" i="1" dirty="0"/>
          </a:p>
          <a:p>
            <a:endParaRPr lang="fr-FR" i="1" dirty="0"/>
          </a:p>
          <a:p>
            <a:r>
              <a:rPr lang="fr-FR"/>
              <a:t>Cliquer </a:t>
            </a:r>
            <a:r>
              <a:rPr lang="fr-FR" dirty="0"/>
              <a:t>sur </a:t>
            </a:r>
            <a:r>
              <a:rPr lang="fr-FR" i="1" dirty="0"/>
              <a:t>Update Note</a:t>
            </a:r>
            <a:r>
              <a:rPr lang="fr-FR" dirty="0"/>
              <a:t> après avoir modifié la note</a:t>
            </a:r>
          </a:p>
          <a:p>
            <a:pPr marL="0" indent="0">
              <a:buNone/>
            </a:pPr>
            <a:endParaRPr lang="fr-FR" dirty="0"/>
          </a:p>
        </p:txBody>
      </p:sp>
      <p:sp>
        <p:nvSpPr>
          <p:cNvPr id="4" name="Espace réservé du numéro de diapositive 3">
            <a:extLst>
              <a:ext uri="{FF2B5EF4-FFF2-40B4-BE49-F238E27FC236}">
                <a16:creationId xmlns:a16="http://schemas.microsoft.com/office/drawing/2014/main" id="{7F09F01E-18CB-D8E3-133E-1D3EBFCD89AE}"/>
              </a:ext>
            </a:extLst>
          </p:cNvPr>
          <p:cNvSpPr>
            <a:spLocks noGrp="1"/>
          </p:cNvSpPr>
          <p:nvPr>
            <p:ph type="sldNum" sz="quarter" idx="12"/>
          </p:nvPr>
        </p:nvSpPr>
        <p:spPr/>
        <p:txBody>
          <a:bodyPr/>
          <a:lstStyle/>
          <a:p>
            <a:fld id="{19329706-12B3-8F4C-9CA9-063F8C6A2AC6}" type="slidenum">
              <a:rPr lang="fr-FR" smtClean="0"/>
              <a:t>33</a:t>
            </a:fld>
            <a:endParaRPr lang="fr-FR"/>
          </a:p>
        </p:txBody>
      </p:sp>
      <p:pic>
        <p:nvPicPr>
          <p:cNvPr id="8" name="Image 7" descr="Une image contenant texte, nombre, Police, capture d’écran&#10;&#10;Le contenu généré par l’IA peut être incorrect.">
            <a:extLst>
              <a:ext uri="{FF2B5EF4-FFF2-40B4-BE49-F238E27FC236}">
                <a16:creationId xmlns:a16="http://schemas.microsoft.com/office/drawing/2014/main" id="{E646EAD2-FDE8-DC1F-0F61-9775CDC40F6D}"/>
              </a:ext>
            </a:extLst>
          </p:cNvPr>
          <p:cNvPicPr>
            <a:picLocks noChangeAspect="1"/>
          </p:cNvPicPr>
          <p:nvPr/>
        </p:nvPicPr>
        <p:blipFill>
          <a:blip r:embed="rId2"/>
          <a:stretch>
            <a:fillRect/>
          </a:stretch>
        </p:blipFill>
        <p:spPr>
          <a:xfrm>
            <a:off x="2457115" y="1619174"/>
            <a:ext cx="7277769" cy="2753615"/>
          </a:xfrm>
          <a:prstGeom prst="rect">
            <a:avLst/>
          </a:prstGeom>
          <a:ln>
            <a:solidFill>
              <a:schemeClr val="tx1"/>
            </a:solidFill>
          </a:ln>
        </p:spPr>
      </p:pic>
      <p:sp>
        <p:nvSpPr>
          <p:cNvPr id="9" name="Rectangle : coins arrondis 8">
            <a:extLst>
              <a:ext uri="{FF2B5EF4-FFF2-40B4-BE49-F238E27FC236}">
                <a16:creationId xmlns:a16="http://schemas.microsoft.com/office/drawing/2014/main" id="{B0E497C8-FFA7-DAE7-4088-E9F41B31CAAD}"/>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DFC85503-442E-33FA-0E69-AD610F9612C0}"/>
              </a:ext>
            </a:extLst>
          </p:cNvPr>
          <p:cNvSpPr/>
          <p:nvPr/>
        </p:nvSpPr>
        <p:spPr>
          <a:xfrm>
            <a:off x="8633743" y="373799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texte, capture d’écran, ligne&#10;&#10;Le contenu généré par l’IA peut être incorrect.">
            <a:extLst>
              <a:ext uri="{FF2B5EF4-FFF2-40B4-BE49-F238E27FC236}">
                <a16:creationId xmlns:a16="http://schemas.microsoft.com/office/drawing/2014/main" id="{B71F1E7F-41E8-BB6D-6CFD-AD7F56B5AF8D}"/>
              </a:ext>
            </a:extLst>
          </p:cNvPr>
          <p:cNvPicPr>
            <a:picLocks noChangeAspect="1"/>
          </p:cNvPicPr>
          <p:nvPr/>
        </p:nvPicPr>
        <p:blipFill>
          <a:blip r:embed="rId3"/>
          <a:stretch>
            <a:fillRect/>
          </a:stretch>
        </p:blipFill>
        <p:spPr>
          <a:xfrm>
            <a:off x="2737140" y="4901723"/>
            <a:ext cx="6717718" cy="1403564"/>
          </a:xfrm>
          <a:prstGeom prst="rect">
            <a:avLst/>
          </a:prstGeom>
          <a:ln>
            <a:solidFill>
              <a:schemeClr val="tx1"/>
            </a:solidFill>
          </a:ln>
        </p:spPr>
      </p:pic>
      <p:sp>
        <p:nvSpPr>
          <p:cNvPr id="13" name="Rectangle : coins arrondis 12">
            <a:extLst>
              <a:ext uri="{FF2B5EF4-FFF2-40B4-BE49-F238E27FC236}">
                <a16:creationId xmlns:a16="http://schemas.microsoft.com/office/drawing/2014/main" id="{295A86BD-8BD0-2415-5142-2D129B0B7B07}"/>
              </a:ext>
            </a:extLst>
          </p:cNvPr>
          <p:cNvSpPr/>
          <p:nvPr/>
        </p:nvSpPr>
        <p:spPr>
          <a:xfrm>
            <a:off x="8785223" y="4850653"/>
            <a:ext cx="787401"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4892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41906-F4BE-15DA-CC3C-57DF9960498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Supprimer une note</a:t>
            </a:r>
            <a:endParaRPr lang="fr-FR"/>
          </a:p>
        </p:txBody>
      </p:sp>
      <p:sp>
        <p:nvSpPr>
          <p:cNvPr id="3" name="Espace réservé du contenu 2">
            <a:extLst>
              <a:ext uri="{FF2B5EF4-FFF2-40B4-BE49-F238E27FC236}">
                <a16:creationId xmlns:a16="http://schemas.microsoft.com/office/drawing/2014/main" id="{1A8F5C2E-5873-C9F4-4627-E482AA4CC37A}"/>
              </a:ext>
            </a:extLst>
          </p:cNvPr>
          <p:cNvSpPr>
            <a:spLocks noGrp="1"/>
          </p:cNvSpPr>
          <p:nvPr>
            <p:ph idx="1"/>
          </p:nvPr>
        </p:nvSpPr>
        <p:spPr/>
        <p:txBody>
          <a:bodyPr/>
          <a:lstStyle/>
          <a:p>
            <a:r>
              <a:rPr lang="fr-FR"/>
              <a:t>Dans le bouton </a:t>
            </a:r>
            <a:r>
              <a:rPr lang="fr-FR" i="1"/>
              <a:t>Actions</a:t>
            </a:r>
            <a:r>
              <a:rPr lang="fr-FR"/>
              <a:t> au niveau d’une note, sélectionner </a:t>
            </a:r>
            <a:r>
              <a:rPr lang="fr-FR" i="1" err="1"/>
              <a:t>Delete</a:t>
            </a:r>
            <a:endParaRPr lang="fr-FR" i="1"/>
          </a:p>
          <a:p>
            <a:endParaRPr lang="fr-FR" i="1"/>
          </a:p>
          <a:p>
            <a:endParaRPr lang="fr-FR" i="1"/>
          </a:p>
          <a:p>
            <a:endParaRPr lang="fr-FR" i="1"/>
          </a:p>
          <a:p>
            <a:endParaRPr lang="fr-FR" i="1"/>
          </a:p>
          <a:p>
            <a:endParaRPr lang="fr-FR" i="1"/>
          </a:p>
          <a:p>
            <a:endParaRPr lang="fr-FR" i="1"/>
          </a:p>
          <a:p>
            <a:endParaRPr lang="fr-FR" i="1"/>
          </a:p>
          <a:p>
            <a:endParaRPr lang="fr-FR" i="1"/>
          </a:p>
          <a:p>
            <a:r>
              <a:rPr lang="fr-FR">
                <a:solidFill>
                  <a:schemeClr val="dk1"/>
                </a:solidFill>
                <a:latin typeface="Calibri"/>
                <a:ea typeface="Calibri"/>
                <a:cs typeface="Calibri"/>
                <a:sym typeface="Calibri"/>
              </a:rPr>
              <a:t>La note s’efface sans demande de confirmation et disparaît définitivement du système. Prudence !</a:t>
            </a:r>
          </a:p>
        </p:txBody>
      </p:sp>
      <p:sp>
        <p:nvSpPr>
          <p:cNvPr id="4" name="Espace réservé du numéro de diapositive 3">
            <a:extLst>
              <a:ext uri="{FF2B5EF4-FFF2-40B4-BE49-F238E27FC236}">
                <a16:creationId xmlns:a16="http://schemas.microsoft.com/office/drawing/2014/main" id="{4D66AB5E-8F4B-5E70-387F-C3C48E3E00C7}"/>
              </a:ext>
            </a:extLst>
          </p:cNvPr>
          <p:cNvSpPr>
            <a:spLocks noGrp="1"/>
          </p:cNvSpPr>
          <p:nvPr>
            <p:ph type="sldNum" sz="quarter" idx="12"/>
          </p:nvPr>
        </p:nvSpPr>
        <p:spPr/>
        <p:txBody>
          <a:bodyPr/>
          <a:lstStyle/>
          <a:p>
            <a:fld id="{19329706-12B3-8F4C-9CA9-063F8C6A2AC6}" type="slidenum">
              <a:rPr lang="fr-FR" smtClean="0"/>
              <a:t>34</a:t>
            </a:fld>
            <a:endParaRPr lang="fr-FR"/>
          </a:p>
        </p:txBody>
      </p:sp>
      <p:pic>
        <p:nvPicPr>
          <p:cNvPr id="5" name="Image 4" descr="Une image contenant texte, nombre, Police, capture d’écran&#10;&#10;Le contenu généré par l’IA peut être incorrect.">
            <a:extLst>
              <a:ext uri="{FF2B5EF4-FFF2-40B4-BE49-F238E27FC236}">
                <a16:creationId xmlns:a16="http://schemas.microsoft.com/office/drawing/2014/main" id="{30F6D5D1-C1CC-00EF-5455-71DCF95C211C}"/>
              </a:ext>
            </a:extLst>
          </p:cNvPr>
          <p:cNvPicPr>
            <a:picLocks noChangeAspect="1"/>
          </p:cNvPicPr>
          <p:nvPr/>
        </p:nvPicPr>
        <p:blipFill>
          <a:blip r:embed="rId2"/>
          <a:stretch>
            <a:fillRect/>
          </a:stretch>
        </p:blipFill>
        <p:spPr>
          <a:xfrm>
            <a:off x="2457115" y="1619174"/>
            <a:ext cx="7277769" cy="2753615"/>
          </a:xfrm>
          <a:prstGeom prst="rect">
            <a:avLst/>
          </a:prstGeom>
          <a:ln>
            <a:solidFill>
              <a:schemeClr val="tx1"/>
            </a:solidFill>
          </a:ln>
        </p:spPr>
      </p:pic>
      <p:sp>
        <p:nvSpPr>
          <p:cNvPr id="6" name="Rectangle : coins arrondis 5">
            <a:extLst>
              <a:ext uri="{FF2B5EF4-FFF2-40B4-BE49-F238E27FC236}">
                <a16:creationId xmlns:a16="http://schemas.microsoft.com/office/drawing/2014/main" id="{99CF4133-42B9-005B-94B6-C79236715D58}"/>
              </a:ext>
            </a:extLst>
          </p:cNvPr>
          <p:cNvSpPr/>
          <p:nvPr/>
        </p:nvSpPr>
        <p:spPr>
          <a:xfrm>
            <a:off x="9178354" y="3443280"/>
            <a:ext cx="462452" cy="3111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8C48812-DAD5-F75E-9EDE-559F5D8BED2D}"/>
              </a:ext>
            </a:extLst>
          </p:cNvPr>
          <p:cNvSpPr/>
          <p:nvPr/>
        </p:nvSpPr>
        <p:spPr>
          <a:xfrm>
            <a:off x="8689975" y="4099942"/>
            <a:ext cx="302963" cy="205173"/>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33773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91237-661F-054D-ACBB-494F585112F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DD1E9-0DE6-083E-BAA9-EB91A3C48C4F}"/>
              </a:ext>
            </a:extLst>
          </p:cNvPr>
          <p:cNvSpPr>
            <a:spLocks noGrp="1"/>
          </p:cNvSpPr>
          <p:nvPr>
            <p:ph type="sldNum" sz="quarter" idx="12"/>
          </p:nvPr>
        </p:nvSpPr>
        <p:spPr/>
        <p:txBody>
          <a:bodyPr/>
          <a:lstStyle/>
          <a:p>
            <a:fld id="{19329706-12B3-8F4C-9CA9-063F8C6A2AC6}" type="slidenum">
              <a:rPr lang="fr-FR" smtClean="0"/>
              <a:t>35</a:t>
            </a:fld>
            <a:endParaRPr lang="fr-FR"/>
          </a:p>
        </p:txBody>
      </p:sp>
      <p:sp>
        <p:nvSpPr>
          <p:cNvPr id="9" name="Google Shape;223;p2">
            <a:extLst>
              <a:ext uri="{FF2B5EF4-FFF2-40B4-BE49-F238E27FC236}">
                <a16:creationId xmlns:a16="http://schemas.microsoft.com/office/drawing/2014/main" id="{0C123D4B-4D1A-CA0A-E8AE-8DA501A317E4}"/>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dirty="0"/>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BE1968B4-734B-0783-103C-40BBFBC5C1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65401" y="4479629"/>
            <a:ext cx="426308" cy="426308"/>
          </a:xfrm>
          <a:prstGeom prst="rect">
            <a:avLst/>
          </a:prstGeom>
        </p:spPr>
      </p:pic>
    </p:spTree>
    <p:extLst>
      <p:ext uri="{BB962C8B-B14F-4D97-AF65-F5344CB8AC3E}">
        <p14:creationId xmlns:p14="http://schemas.microsoft.com/office/powerpoint/2010/main" val="4203332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C35526-29B4-4E9E-19F8-9BD481E3DA08}"/>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Loans</a:t>
            </a:r>
            <a:endParaRPr lang="fr-FR"/>
          </a:p>
        </p:txBody>
      </p:sp>
      <p:sp>
        <p:nvSpPr>
          <p:cNvPr id="3" name="Espace réservé du contenu 2">
            <a:extLst>
              <a:ext uri="{FF2B5EF4-FFF2-40B4-BE49-F238E27FC236}">
                <a16:creationId xmlns:a16="http://schemas.microsoft.com/office/drawing/2014/main" id="{0BDC80FB-1A16-B328-EADA-EC89782453EF}"/>
              </a:ext>
            </a:extLst>
          </p:cNvPr>
          <p:cNvSpPr>
            <a:spLocks noGrp="1"/>
          </p:cNvSpPr>
          <p:nvPr>
            <p:ph idx="1"/>
          </p:nvPr>
        </p:nvSpPr>
        <p:spPr>
          <a:xfrm>
            <a:off x="609600" y="1174273"/>
            <a:ext cx="10972800" cy="5182083"/>
          </a:xfrm>
        </p:spPr>
        <p:txBody>
          <a:bodyPr>
            <a:normAutofit fontScale="92500"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r>
              <a:rPr lang="fr-FR"/>
              <a:t>Visualiser les prêts d’un lecteur :</a:t>
            </a:r>
          </a:p>
          <a:p>
            <a:r>
              <a:rPr lang="fr-FR"/>
              <a:t>Filtre :</a:t>
            </a:r>
          </a:p>
          <a:p>
            <a:pPr lvl="1"/>
            <a:r>
              <a:rPr lang="fr-FR" i="1"/>
              <a:t>All </a:t>
            </a:r>
            <a:r>
              <a:rPr lang="fr-FR" i="1" err="1"/>
              <a:t>loans</a:t>
            </a:r>
            <a:r>
              <a:rPr lang="fr-FR" i="1"/>
              <a:t> </a:t>
            </a:r>
            <a:r>
              <a:rPr lang="fr-FR"/>
              <a:t>(par défaut) = tous les prêts en cours.</a:t>
            </a:r>
          </a:p>
          <a:p>
            <a:pPr lvl="1"/>
            <a:r>
              <a:rPr lang="fr-FR" i="1"/>
              <a:t>Loans of </a:t>
            </a:r>
            <a:r>
              <a:rPr lang="fr-FR" i="1" err="1"/>
              <a:t>this</a:t>
            </a:r>
            <a:r>
              <a:rPr lang="fr-FR" i="1"/>
              <a:t> session </a:t>
            </a:r>
            <a:r>
              <a:rPr lang="fr-FR"/>
              <a:t>= uniquement les prêts de la session</a:t>
            </a:r>
          </a:p>
          <a:p>
            <a:pPr marL="457176" lvl="1" indent="0">
              <a:buNone/>
            </a:pPr>
            <a:endParaRPr lang="fr-FR"/>
          </a:p>
          <a:p>
            <a:r>
              <a:rPr lang="fr-FR"/>
              <a:t>Vous trouvez la date de renouvellement maximum dans le détail d’un prêt à droite dans la </a:t>
            </a:r>
            <a:r>
              <a:rPr lang="fr-FR" i="1"/>
              <a:t>Section Loan Information</a:t>
            </a:r>
            <a:r>
              <a:rPr lang="fr-FR"/>
              <a:t>.</a:t>
            </a:r>
          </a:p>
          <a:p>
            <a:endParaRPr lang="fr-FR"/>
          </a:p>
        </p:txBody>
      </p:sp>
      <p:sp>
        <p:nvSpPr>
          <p:cNvPr id="4" name="Espace réservé du numéro de diapositive 3">
            <a:extLst>
              <a:ext uri="{FF2B5EF4-FFF2-40B4-BE49-F238E27FC236}">
                <a16:creationId xmlns:a16="http://schemas.microsoft.com/office/drawing/2014/main" id="{E95AC49C-9D83-1867-F648-CEA6247DE38B}"/>
              </a:ext>
            </a:extLst>
          </p:cNvPr>
          <p:cNvSpPr>
            <a:spLocks noGrp="1"/>
          </p:cNvSpPr>
          <p:nvPr>
            <p:ph type="sldNum" sz="quarter" idx="12"/>
          </p:nvPr>
        </p:nvSpPr>
        <p:spPr/>
        <p:txBody>
          <a:bodyPr/>
          <a:lstStyle/>
          <a:p>
            <a:fld id="{19329706-12B3-8F4C-9CA9-063F8C6A2AC6}" type="slidenum">
              <a:rPr lang="fr-FR" smtClean="0"/>
              <a:t>36</a:t>
            </a:fld>
            <a:endParaRPr lang="fr-FR"/>
          </a:p>
        </p:txBody>
      </p:sp>
      <p:pic>
        <p:nvPicPr>
          <p:cNvPr id="7" name="Image 6" descr="Une image contenant texte, logiciel, capture d’écran, Icône d’ordinateur&#10;&#10;Le contenu généré par l’IA peut être incorrect.">
            <a:extLst>
              <a:ext uri="{FF2B5EF4-FFF2-40B4-BE49-F238E27FC236}">
                <a16:creationId xmlns:a16="http://schemas.microsoft.com/office/drawing/2014/main" id="{2F76292A-0467-5E0C-3C00-7E22C6977EFF}"/>
              </a:ext>
            </a:extLst>
          </p:cNvPr>
          <p:cNvPicPr>
            <a:picLocks noChangeAspect="1"/>
          </p:cNvPicPr>
          <p:nvPr/>
        </p:nvPicPr>
        <p:blipFill>
          <a:blip r:embed="rId2"/>
          <a:stretch>
            <a:fillRect/>
          </a:stretch>
        </p:blipFill>
        <p:spPr>
          <a:xfrm>
            <a:off x="2068050" y="1029812"/>
            <a:ext cx="8055899" cy="2881932"/>
          </a:xfrm>
          <a:prstGeom prst="rect">
            <a:avLst/>
          </a:prstGeom>
          <a:ln w="12700" cap="sq">
            <a:solidFill>
              <a:srgbClr val="000000"/>
            </a:solidFill>
            <a:prstDash val="solid"/>
            <a:miter lim="800000"/>
          </a:ln>
          <a:effectLst/>
        </p:spPr>
      </p:pic>
      <p:sp>
        <p:nvSpPr>
          <p:cNvPr id="8" name="Google Shape;965;p41">
            <a:extLst>
              <a:ext uri="{FF2B5EF4-FFF2-40B4-BE49-F238E27FC236}">
                <a16:creationId xmlns:a16="http://schemas.microsoft.com/office/drawing/2014/main" id="{44A445A1-9701-45C2-259A-9E14F7CD0EE5}"/>
              </a:ext>
            </a:extLst>
          </p:cNvPr>
          <p:cNvSpPr/>
          <p:nvPr/>
        </p:nvSpPr>
        <p:spPr>
          <a:xfrm>
            <a:off x="7983897" y="3624097"/>
            <a:ext cx="1090271" cy="15544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9" name="Google Shape;964;p41">
            <a:extLst>
              <a:ext uri="{FF2B5EF4-FFF2-40B4-BE49-F238E27FC236}">
                <a16:creationId xmlns:a16="http://schemas.microsoft.com/office/drawing/2014/main" id="{0E76C3D7-EF99-A246-5643-AF05ECBBAB9D}"/>
              </a:ext>
            </a:extLst>
          </p:cNvPr>
          <p:cNvSpPr/>
          <p:nvPr/>
        </p:nvSpPr>
        <p:spPr>
          <a:xfrm>
            <a:off x="4852036" y="1511808"/>
            <a:ext cx="766325" cy="16459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5" name="Rectangle : coins arrondis 4">
            <a:extLst>
              <a:ext uri="{FF2B5EF4-FFF2-40B4-BE49-F238E27FC236}">
                <a16:creationId xmlns:a16="http://schemas.microsoft.com/office/drawing/2014/main" id="{FDC9A66B-9D15-35EB-BFA3-CBF001505A31}"/>
              </a:ext>
            </a:extLst>
          </p:cNvPr>
          <p:cNvSpPr/>
          <p:nvPr/>
        </p:nvSpPr>
        <p:spPr>
          <a:xfrm>
            <a:off x="2156790" y="1616767"/>
            <a:ext cx="1113184" cy="261729"/>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47158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5B0695-A057-7567-2DD4-026055449FCA}"/>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Loans</a:t>
            </a:r>
            <a:endParaRPr lang="fr-FR"/>
          </a:p>
        </p:txBody>
      </p:sp>
      <p:sp>
        <p:nvSpPr>
          <p:cNvPr id="3" name="Espace réservé du contenu 2">
            <a:extLst>
              <a:ext uri="{FF2B5EF4-FFF2-40B4-BE49-F238E27FC236}">
                <a16:creationId xmlns:a16="http://schemas.microsoft.com/office/drawing/2014/main" id="{584EE4F6-B66A-7632-0B83-D9E35EC964BD}"/>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pPr marL="0" indent="0">
              <a:buNone/>
            </a:pPr>
            <a:endParaRPr lang="fr-FR"/>
          </a:p>
          <a:p>
            <a:pPr marL="0" indent="0">
              <a:buNone/>
            </a:pPr>
            <a:r>
              <a:rPr lang="fr-FR"/>
              <a:t>Menu </a:t>
            </a:r>
            <a:r>
              <a:rPr lang="fr-FR" i="1"/>
              <a:t>Actions</a:t>
            </a:r>
            <a:r>
              <a:rPr lang="fr-FR"/>
              <a:t> « … »</a:t>
            </a:r>
          </a:p>
          <a:p>
            <a:r>
              <a:rPr lang="fr-FR" i="1"/>
              <a:t>Loan </a:t>
            </a:r>
            <a:r>
              <a:rPr lang="fr-FR" i="1" err="1"/>
              <a:t>history</a:t>
            </a:r>
            <a:r>
              <a:rPr lang="fr-FR" i="1"/>
              <a:t> </a:t>
            </a:r>
            <a:r>
              <a:rPr lang="fr-FR"/>
              <a:t>: historique du prêt du document (uniquement pour ce lecteur)</a:t>
            </a:r>
          </a:p>
        </p:txBody>
      </p:sp>
      <p:sp>
        <p:nvSpPr>
          <p:cNvPr id="4" name="Espace réservé du numéro de diapositive 3">
            <a:extLst>
              <a:ext uri="{FF2B5EF4-FFF2-40B4-BE49-F238E27FC236}">
                <a16:creationId xmlns:a16="http://schemas.microsoft.com/office/drawing/2014/main" id="{5A290AB8-A9F9-DB64-FC05-E301488A9012}"/>
              </a:ext>
            </a:extLst>
          </p:cNvPr>
          <p:cNvSpPr>
            <a:spLocks noGrp="1"/>
          </p:cNvSpPr>
          <p:nvPr>
            <p:ph type="sldNum" sz="quarter" idx="12"/>
          </p:nvPr>
        </p:nvSpPr>
        <p:spPr/>
        <p:txBody>
          <a:bodyPr/>
          <a:lstStyle/>
          <a:p>
            <a:fld id="{19329706-12B3-8F4C-9CA9-063F8C6A2AC6}" type="slidenum">
              <a:rPr lang="fr-FR" smtClean="0"/>
              <a:t>37</a:t>
            </a:fld>
            <a:endParaRPr lang="fr-FR"/>
          </a:p>
        </p:txBody>
      </p:sp>
      <p:pic>
        <p:nvPicPr>
          <p:cNvPr id="5" name="Image 4" descr="Une image contenant texte, capture d’écran, logiciel, nombre&#10;&#10;Le contenu généré par l’IA peut être incorrect.">
            <a:extLst>
              <a:ext uri="{FF2B5EF4-FFF2-40B4-BE49-F238E27FC236}">
                <a16:creationId xmlns:a16="http://schemas.microsoft.com/office/drawing/2014/main" id="{04CF2A47-A502-2BA4-37B2-8E99B8427BFB}"/>
              </a:ext>
            </a:extLst>
          </p:cNvPr>
          <p:cNvPicPr>
            <a:picLocks noChangeAspect="1"/>
          </p:cNvPicPr>
          <p:nvPr/>
        </p:nvPicPr>
        <p:blipFill>
          <a:blip r:embed="rId2"/>
          <a:stretch>
            <a:fillRect/>
          </a:stretch>
        </p:blipFill>
        <p:spPr>
          <a:xfrm>
            <a:off x="2579715" y="1071464"/>
            <a:ext cx="6581996" cy="3036256"/>
          </a:xfrm>
          <a:prstGeom prst="rect">
            <a:avLst/>
          </a:prstGeom>
          <a:ln w="12700">
            <a:solidFill>
              <a:srgbClr val="000000"/>
            </a:solidFill>
          </a:ln>
        </p:spPr>
      </p:pic>
      <p:sp>
        <p:nvSpPr>
          <p:cNvPr id="6" name="Google Shape;977;p42">
            <a:extLst>
              <a:ext uri="{FF2B5EF4-FFF2-40B4-BE49-F238E27FC236}">
                <a16:creationId xmlns:a16="http://schemas.microsoft.com/office/drawing/2014/main" id="{4D649DC6-C893-30DE-47DB-9839942477EE}"/>
              </a:ext>
            </a:extLst>
          </p:cNvPr>
          <p:cNvSpPr/>
          <p:nvPr/>
        </p:nvSpPr>
        <p:spPr>
          <a:xfrm>
            <a:off x="8689975" y="2151284"/>
            <a:ext cx="323124" cy="22996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7" name="Google Shape;977;p42">
            <a:extLst>
              <a:ext uri="{FF2B5EF4-FFF2-40B4-BE49-F238E27FC236}">
                <a16:creationId xmlns:a16="http://schemas.microsoft.com/office/drawing/2014/main" id="{D910840D-4761-2A22-9057-886BE2A74BC5}"/>
              </a:ext>
            </a:extLst>
          </p:cNvPr>
          <p:cNvSpPr/>
          <p:nvPr/>
        </p:nvSpPr>
        <p:spPr>
          <a:xfrm>
            <a:off x="8125855" y="2375989"/>
            <a:ext cx="922586" cy="89108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32450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2E8F1-7C62-F94D-FF61-46B723D22BC1}"/>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prêt</a:t>
            </a:r>
            <a:endParaRPr lang="fr-FR"/>
          </a:p>
        </p:txBody>
      </p:sp>
      <p:sp>
        <p:nvSpPr>
          <p:cNvPr id="3" name="Espace réservé du contenu 2">
            <a:extLst>
              <a:ext uri="{FF2B5EF4-FFF2-40B4-BE49-F238E27FC236}">
                <a16:creationId xmlns:a16="http://schemas.microsoft.com/office/drawing/2014/main" id="{24BC8E31-3365-74F1-E754-A70A3CDB6BB7}"/>
              </a:ext>
            </a:extLst>
          </p:cNvPr>
          <p:cNvSpPr>
            <a:spLocks noGrp="1"/>
          </p:cNvSpPr>
          <p:nvPr>
            <p:ph idx="1"/>
          </p:nvPr>
        </p:nvSpPr>
        <p:spPr/>
        <p:txBody>
          <a:bodyPr/>
          <a:lstStyle/>
          <a:p>
            <a:r>
              <a:rPr lang="fr-FR"/>
              <a:t>Dans l’onglet </a:t>
            </a:r>
            <a:r>
              <a:rPr lang="fr-FR" i="1"/>
              <a:t>Loans</a:t>
            </a:r>
            <a:r>
              <a:rPr lang="fr-FR"/>
              <a:t> de la fiche du lecteur, scanner le code-barres</a:t>
            </a:r>
          </a:p>
          <a:p>
            <a:endParaRPr lang="fr-FR"/>
          </a:p>
          <a:p>
            <a:endParaRPr lang="fr-FR"/>
          </a:p>
          <a:p>
            <a:endParaRPr lang="fr-FR"/>
          </a:p>
          <a:p>
            <a:endParaRPr lang="fr-FR"/>
          </a:p>
          <a:p>
            <a:endParaRPr lang="fr-FR"/>
          </a:p>
          <a:p>
            <a:endParaRPr lang="fr-FR"/>
          </a:p>
          <a:p>
            <a:pPr marL="0" indent="0">
              <a:buNone/>
            </a:pPr>
            <a:endParaRPr lang="fr-FR"/>
          </a:p>
          <a:p>
            <a:r>
              <a:rPr lang="fr-FR"/>
              <a:t>La </a:t>
            </a:r>
            <a:r>
              <a:rPr lang="fr-FR" i="1"/>
              <a:t>Due Date </a:t>
            </a:r>
            <a:r>
              <a:rPr lang="fr-FR"/>
              <a:t>vous permet de renseigner le lecteur sur la durée du prêt octroyé</a:t>
            </a:r>
          </a:p>
          <a:p>
            <a:endParaRPr lang="fr-FR"/>
          </a:p>
        </p:txBody>
      </p:sp>
      <p:sp>
        <p:nvSpPr>
          <p:cNvPr id="4" name="Espace réservé du numéro de diapositive 3">
            <a:extLst>
              <a:ext uri="{FF2B5EF4-FFF2-40B4-BE49-F238E27FC236}">
                <a16:creationId xmlns:a16="http://schemas.microsoft.com/office/drawing/2014/main" id="{CFFD2589-3566-7CA3-BE41-4A67D874A040}"/>
              </a:ext>
            </a:extLst>
          </p:cNvPr>
          <p:cNvSpPr>
            <a:spLocks noGrp="1"/>
          </p:cNvSpPr>
          <p:nvPr>
            <p:ph type="sldNum" sz="quarter" idx="12"/>
          </p:nvPr>
        </p:nvSpPr>
        <p:spPr/>
        <p:txBody>
          <a:bodyPr/>
          <a:lstStyle/>
          <a:p>
            <a:fld id="{19329706-12B3-8F4C-9CA9-063F8C6A2AC6}" type="slidenum">
              <a:rPr lang="fr-FR" smtClean="0"/>
              <a:t>38</a:t>
            </a:fld>
            <a:endParaRPr lang="fr-FR"/>
          </a:p>
        </p:txBody>
      </p:sp>
      <p:pic>
        <p:nvPicPr>
          <p:cNvPr id="8" name="Image 7" descr="Une image contenant texte, capture d’écran, logiciel, Police&#10;&#10;Le contenu généré par l’IA peut être incorrect.">
            <a:extLst>
              <a:ext uri="{FF2B5EF4-FFF2-40B4-BE49-F238E27FC236}">
                <a16:creationId xmlns:a16="http://schemas.microsoft.com/office/drawing/2014/main" id="{C1A36DC3-935D-E778-4C35-AFD3932E650C}"/>
              </a:ext>
            </a:extLst>
          </p:cNvPr>
          <p:cNvPicPr>
            <a:picLocks noChangeAspect="1"/>
          </p:cNvPicPr>
          <p:nvPr/>
        </p:nvPicPr>
        <p:blipFill>
          <a:blip r:embed="rId2"/>
          <a:stretch>
            <a:fillRect/>
          </a:stretch>
        </p:blipFill>
        <p:spPr>
          <a:xfrm>
            <a:off x="1943101" y="1760426"/>
            <a:ext cx="8227907" cy="2080088"/>
          </a:xfrm>
          <a:prstGeom prst="rect">
            <a:avLst/>
          </a:prstGeom>
          <a:ln w="12700" cap="sq">
            <a:solidFill>
              <a:srgbClr val="000000"/>
            </a:solidFill>
            <a:prstDash val="solid"/>
            <a:miter lim="800000"/>
          </a:ln>
          <a:effectLst/>
        </p:spPr>
      </p:pic>
      <p:sp>
        <p:nvSpPr>
          <p:cNvPr id="9" name="Google Shape;977;p42">
            <a:extLst>
              <a:ext uri="{FF2B5EF4-FFF2-40B4-BE49-F238E27FC236}">
                <a16:creationId xmlns:a16="http://schemas.microsoft.com/office/drawing/2014/main" id="{78388BF8-EE3F-EF5A-9478-B8819B89966F}"/>
              </a:ext>
            </a:extLst>
          </p:cNvPr>
          <p:cNvSpPr/>
          <p:nvPr/>
        </p:nvSpPr>
        <p:spPr>
          <a:xfrm>
            <a:off x="3381966" y="1919704"/>
            <a:ext cx="3209334" cy="33712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
        <p:nvSpPr>
          <p:cNvPr id="10" name="Google Shape;977;p42">
            <a:extLst>
              <a:ext uri="{FF2B5EF4-FFF2-40B4-BE49-F238E27FC236}">
                <a16:creationId xmlns:a16="http://schemas.microsoft.com/office/drawing/2014/main" id="{25DBA3EC-B551-BF77-B68B-D465903FE872}"/>
              </a:ext>
            </a:extLst>
          </p:cNvPr>
          <p:cNvSpPr/>
          <p:nvPr/>
        </p:nvSpPr>
        <p:spPr>
          <a:xfrm>
            <a:off x="1981201" y="2432628"/>
            <a:ext cx="1265375" cy="211629"/>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cxnSp>
        <p:nvCxnSpPr>
          <p:cNvPr id="11" name="Connecteur droit 10">
            <a:extLst>
              <a:ext uri="{FF2B5EF4-FFF2-40B4-BE49-F238E27FC236}">
                <a16:creationId xmlns:a16="http://schemas.microsoft.com/office/drawing/2014/main" id="{AA2A0BE9-38E4-B86A-1DB9-F23B680352A4}"/>
              </a:ext>
            </a:extLst>
          </p:cNvPr>
          <p:cNvCxnSpPr/>
          <p:nvPr/>
        </p:nvCxnSpPr>
        <p:spPr>
          <a:xfrm>
            <a:off x="3857625" y="3190875"/>
            <a:ext cx="1181100"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24227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FB141-2C88-A821-AD58-A5274664029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prêt &gt; Blocages</a:t>
            </a:r>
            <a:endParaRPr lang="fr-FR"/>
          </a:p>
        </p:txBody>
      </p:sp>
      <p:sp>
        <p:nvSpPr>
          <p:cNvPr id="3" name="Espace réservé du contenu 2">
            <a:extLst>
              <a:ext uri="{FF2B5EF4-FFF2-40B4-BE49-F238E27FC236}">
                <a16:creationId xmlns:a16="http://schemas.microsoft.com/office/drawing/2014/main" id="{74E0D1A0-17D4-AD8A-F5A7-DBD9BBF0F3DD}"/>
              </a:ext>
            </a:extLst>
          </p:cNvPr>
          <p:cNvSpPr>
            <a:spLocks noGrp="1"/>
          </p:cNvSpPr>
          <p:nvPr>
            <p:ph idx="1"/>
          </p:nvPr>
        </p:nvSpPr>
        <p:spPr/>
        <p:txBody>
          <a:bodyPr/>
          <a:lstStyle/>
          <a:p>
            <a:r>
              <a:rPr lang="fr-FR">
                <a:solidFill>
                  <a:schemeClr val="dk1"/>
                </a:solidFill>
                <a:latin typeface="Calibri"/>
                <a:ea typeface="Calibri"/>
                <a:cs typeface="Calibri"/>
                <a:sym typeface="Calibri"/>
              </a:rPr>
              <a:t>Blocages éventuels (lors d’un prêt, ou lorsqu’on accède à la fiche du lecteur)</a:t>
            </a:r>
          </a:p>
          <a:p>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42A1781F-4EDB-4B21-4E5E-3C808890AD71}"/>
              </a:ext>
            </a:extLst>
          </p:cNvPr>
          <p:cNvSpPr>
            <a:spLocks noGrp="1"/>
          </p:cNvSpPr>
          <p:nvPr>
            <p:ph type="sldNum" sz="quarter" idx="12"/>
          </p:nvPr>
        </p:nvSpPr>
        <p:spPr/>
        <p:txBody>
          <a:bodyPr/>
          <a:lstStyle/>
          <a:p>
            <a:fld id="{19329706-12B3-8F4C-9CA9-063F8C6A2AC6}" type="slidenum">
              <a:rPr lang="fr-FR" smtClean="0"/>
              <a:t>39</a:t>
            </a:fld>
            <a:endParaRPr lang="fr-FR"/>
          </a:p>
        </p:txBody>
      </p:sp>
      <p:pic>
        <p:nvPicPr>
          <p:cNvPr id="5" name="Image 4">
            <a:extLst>
              <a:ext uri="{FF2B5EF4-FFF2-40B4-BE49-F238E27FC236}">
                <a16:creationId xmlns:a16="http://schemas.microsoft.com/office/drawing/2014/main" id="{6D1A380A-5450-A045-2496-A33185154A55}"/>
              </a:ext>
            </a:extLst>
          </p:cNvPr>
          <p:cNvPicPr>
            <a:picLocks noChangeAspect="1"/>
          </p:cNvPicPr>
          <p:nvPr/>
        </p:nvPicPr>
        <p:blipFill>
          <a:blip r:embed="rId2"/>
          <a:stretch>
            <a:fillRect/>
          </a:stretch>
        </p:blipFill>
        <p:spPr>
          <a:xfrm>
            <a:off x="1866309" y="1838140"/>
            <a:ext cx="8459381" cy="2648320"/>
          </a:xfrm>
          <a:prstGeom prst="rect">
            <a:avLst/>
          </a:prstGeom>
          <a:ln>
            <a:solidFill>
              <a:schemeClr val="tx1"/>
            </a:solidFill>
          </a:ln>
        </p:spPr>
      </p:pic>
      <p:sp>
        <p:nvSpPr>
          <p:cNvPr id="6" name="Google Shape;977;p42">
            <a:extLst>
              <a:ext uri="{FF2B5EF4-FFF2-40B4-BE49-F238E27FC236}">
                <a16:creationId xmlns:a16="http://schemas.microsoft.com/office/drawing/2014/main" id="{582DECBA-BB16-0755-2405-731D5A3BD696}"/>
              </a:ext>
            </a:extLst>
          </p:cNvPr>
          <p:cNvSpPr/>
          <p:nvPr/>
        </p:nvSpPr>
        <p:spPr>
          <a:xfrm>
            <a:off x="2051071" y="2956561"/>
            <a:ext cx="4166849" cy="72390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2326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D9EF0-32F6-80AE-97C2-52C1A56D1A89}"/>
              </a:ext>
            </a:extLst>
          </p:cNvPr>
          <p:cNvSpPr>
            <a:spLocks noGrp="1"/>
          </p:cNvSpPr>
          <p:nvPr>
            <p:ph type="title"/>
          </p:nvPr>
        </p:nvSpPr>
        <p:spPr/>
        <p:txBody>
          <a:bodyPr/>
          <a:lstStyle/>
          <a:p>
            <a:r>
              <a:rPr lang="fr-FR" sz="3600" b="0" i="1">
                <a:ea typeface="Calibri"/>
                <a:sym typeface="Calibri"/>
              </a:rPr>
              <a:t>Pick-up location</a:t>
            </a:r>
            <a:endParaRPr lang="fr-FR"/>
          </a:p>
        </p:txBody>
      </p:sp>
      <p:sp>
        <p:nvSpPr>
          <p:cNvPr id="3" name="Espace réservé du contenu 2">
            <a:extLst>
              <a:ext uri="{FF2B5EF4-FFF2-40B4-BE49-F238E27FC236}">
                <a16:creationId xmlns:a16="http://schemas.microsoft.com/office/drawing/2014/main" id="{DA32F83C-A562-AD55-DC21-75AD327766A6}"/>
              </a:ext>
            </a:extLst>
          </p:cNvPr>
          <p:cNvSpPr>
            <a:spLocks noGrp="1"/>
          </p:cNvSpPr>
          <p:nvPr>
            <p:ph idx="1"/>
          </p:nvPr>
        </p:nvSpPr>
        <p:spPr/>
        <p:txBody>
          <a:bodyPr/>
          <a:lstStyle/>
          <a:p>
            <a:pPr marL="0" indent="0">
              <a:spcBef>
                <a:spcPts val="0"/>
              </a:spcBef>
              <a:buNone/>
            </a:pPr>
            <a:endParaRPr lang="fr-FR" sz="2000">
              <a:solidFill>
                <a:schemeClr val="dk1"/>
              </a:solidFill>
              <a:ea typeface="Calibri"/>
              <a:sym typeface="Calibri"/>
            </a:endParaRPr>
          </a:p>
          <a:p>
            <a:pPr marL="0" indent="0">
              <a:spcBef>
                <a:spcPts val="0"/>
              </a:spcBef>
              <a:buNone/>
            </a:pPr>
            <a:r>
              <a:rPr lang="fr-FR" sz="2000">
                <a:solidFill>
                  <a:schemeClr val="dk1"/>
                </a:solidFill>
                <a:ea typeface="Calibri"/>
                <a:sym typeface="Calibri"/>
              </a:rPr>
              <a:t>C’est un </a:t>
            </a:r>
            <a:r>
              <a:rPr lang="fr-FR" sz="2000" i="1">
                <a:solidFill>
                  <a:schemeClr val="dk1"/>
                </a:solidFill>
                <a:ea typeface="Calibri"/>
                <a:sym typeface="Calibri"/>
              </a:rPr>
              <a:t>Circulation Desk</a:t>
            </a:r>
            <a:r>
              <a:rPr lang="fr-FR" sz="2000">
                <a:solidFill>
                  <a:schemeClr val="dk1"/>
                </a:solidFill>
                <a:ea typeface="Calibri"/>
                <a:sym typeface="Calibri"/>
              </a:rPr>
              <a:t>, qui permet en plus :</a:t>
            </a:r>
            <a:endParaRPr lang="fr-FR"/>
          </a:p>
          <a:p>
            <a:pPr marL="0" indent="0">
              <a:spcBef>
                <a:spcPts val="0"/>
              </a:spcBef>
              <a:buNone/>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la mise en prêt d’un document provenant d’une autre implantation d’ULiège Library</a:t>
            </a:r>
            <a:endParaRPr lang="fr-FR"/>
          </a:p>
          <a:p>
            <a:pPr marL="400050" indent="-285750">
              <a:spcBef>
                <a:spcPts val="0"/>
              </a:spcBef>
              <a:buSzPts val="1800"/>
              <a:buFont typeface="Wingdings" panose="05000000000000000000" pitchFamily="2" charset="2"/>
              <a:buChar char="Ø"/>
            </a:pPr>
            <a:endParaRPr lang="fr-FR" sz="2000">
              <a:solidFill>
                <a:schemeClr val="dk1"/>
              </a:solidFill>
              <a:ea typeface="Calibri"/>
              <a:sym typeface="Calibri"/>
            </a:endParaRPr>
          </a:p>
          <a:p>
            <a:pPr marL="285750" indent="-285750">
              <a:spcBef>
                <a:spcPts val="0"/>
              </a:spcBef>
              <a:buSzPts val="1800"/>
              <a:buFont typeface="Wingdings" panose="05000000000000000000" pitchFamily="2" charset="2"/>
              <a:buChar char="Ø"/>
            </a:pPr>
            <a:r>
              <a:rPr lang="fr-FR" sz="2000">
                <a:solidFill>
                  <a:schemeClr val="dk1"/>
                </a:solidFill>
                <a:ea typeface="Calibri"/>
                <a:sym typeface="Calibri"/>
              </a:rPr>
              <a:t>le retour de prêt de tous les documents provenant de n’importe quelle implantation d’ULiège Library</a:t>
            </a: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FB9E21FE-4777-B389-613B-0E842D5622D9}"/>
              </a:ext>
            </a:extLst>
          </p:cNvPr>
          <p:cNvSpPr>
            <a:spLocks noGrp="1"/>
          </p:cNvSpPr>
          <p:nvPr>
            <p:ph type="sldNum" sz="quarter" idx="12"/>
          </p:nvPr>
        </p:nvSpPr>
        <p:spPr/>
        <p:txBody>
          <a:bodyPr/>
          <a:lstStyle/>
          <a:p>
            <a:fld id="{19329706-12B3-8F4C-9CA9-063F8C6A2AC6}" type="slidenum">
              <a:rPr lang="fr-FR" smtClean="0"/>
              <a:pPr/>
              <a:t>4</a:t>
            </a:fld>
            <a:endParaRPr lang="fr-FR"/>
          </a:p>
        </p:txBody>
      </p:sp>
    </p:spTree>
    <p:extLst>
      <p:ext uri="{BB962C8B-B14F-4D97-AF65-F5344CB8AC3E}">
        <p14:creationId xmlns:p14="http://schemas.microsoft.com/office/powerpoint/2010/main" val="1249385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E372-B136-B10A-1844-D457347A90A9}"/>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Renouveler un prêt</a:t>
            </a:r>
            <a:endParaRPr lang="fr-FR"/>
          </a:p>
        </p:txBody>
      </p:sp>
      <p:sp>
        <p:nvSpPr>
          <p:cNvPr id="3" name="Espace réservé du contenu 2">
            <a:extLst>
              <a:ext uri="{FF2B5EF4-FFF2-40B4-BE49-F238E27FC236}">
                <a16:creationId xmlns:a16="http://schemas.microsoft.com/office/drawing/2014/main" id="{A8E4BABB-9200-59B7-5625-C288F72FF72D}"/>
              </a:ext>
            </a:extLst>
          </p:cNvPr>
          <p:cNvSpPr>
            <a:spLocks noGrp="1"/>
          </p:cNvSpPr>
          <p:nvPr>
            <p:ph idx="1"/>
          </p:nvPr>
        </p:nvSpPr>
        <p:spPr>
          <a:xfrm>
            <a:off x="609600" y="955198"/>
            <a:ext cx="10972800" cy="5559902"/>
          </a:xfrm>
        </p:spPr>
        <p:txBody>
          <a:bodyPr>
            <a:normAutofit fontScale="92500" lnSpcReduction="10000"/>
          </a:bodyPr>
          <a:lstStyle/>
          <a:p>
            <a:r>
              <a:rPr lang="fr-FR" dirty="0">
                <a:solidFill>
                  <a:schemeClr val="dk1"/>
                </a:solidFill>
                <a:latin typeface="Calibri"/>
                <a:ea typeface="Calibri"/>
                <a:cs typeface="Calibri"/>
                <a:sym typeface="Calibri"/>
              </a:rPr>
              <a:t>Pour rappel, le renouvellement est automatique pour les usagers ULiège.  </a:t>
            </a:r>
            <a:endParaRPr lang="fr-FR" dirty="0"/>
          </a:p>
          <a:p>
            <a:r>
              <a:rPr lang="fr-FR" dirty="0"/>
              <a:t>Dans l’onglet </a:t>
            </a:r>
            <a:r>
              <a:rPr lang="fr-FR" i="1" dirty="0"/>
              <a:t>Loans</a:t>
            </a:r>
            <a:r>
              <a:rPr lang="fr-FR" dirty="0"/>
              <a:t> de la fiche du lecteur, soit </a:t>
            </a:r>
          </a:p>
          <a:p>
            <a:pPr lvl="1"/>
            <a:r>
              <a:rPr lang="fr-FR" dirty="0"/>
              <a:t>À partir du bouton </a:t>
            </a:r>
            <a:r>
              <a:rPr lang="fr-FR" i="1" dirty="0" err="1"/>
              <a:t>Renew</a:t>
            </a:r>
            <a:r>
              <a:rPr lang="fr-FR" dirty="0"/>
              <a:t> disponible pour chaque document en prêt</a:t>
            </a:r>
          </a:p>
          <a:p>
            <a:pPr lvl="1"/>
            <a:r>
              <a:rPr lang="fr-FR" dirty="0"/>
              <a:t>En cochant les documents à prolonger, et en cliquant ensuite sur </a:t>
            </a:r>
            <a:r>
              <a:rPr lang="fr-FR" i="1" dirty="0" err="1"/>
              <a:t>Renew</a:t>
            </a:r>
            <a:r>
              <a:rPr lang="fr-FR" i="1" dirty="0"/>
              <a:t> </a:t>
            </a:r>
            <a:r>
              <a:rPr lang="fr-FR" i="1" dirty="0" err="1"/>
              <a:t>Selected</a:t>
            </a:r>
            <a:r>
              <a:rPr lang="fr-FR" i="1" dirty="0"/>
              <a:t> </a:t>
            </a:r>
            <a:r>
              <a:rPr lang="fr-FR" dirty="0"/>
              <a:t>ou </a:t>
            </a:r>
            <a:r>
              <a:rPr lang="fr-FR" i="1" dirty="0" err="1"/>
              <a:t>Renew</a:t>
            </a:r>
            <a:r>
              <a:rPr lang="fr-FR" i="1" dirty="0"/>
              <a:t> All </a:t>
            </a:r>
            <a:r>
              <a:rPr lang="fr-FR" dirty="0"/>
              <a:t>selon les cas.</a:t>
            </a:r>
          </a:p>
          <a:p>
            <a:pPr lvl="1"/>
            <a:endParaRPr lang="fr-FR" dirty="0"/>
          </a:p>
          <a:p>
            <a:pPr lvl="1"/>
            <a:endParaRPr lang="fr-FR" dirty="0"/>
          </a:p>
          <a:p>
            <a:pPr lvl="1"/>
            <a:endParaRPr lang="fr-FR" dirty="0"/>
          </a:p>
          <a:p>
            <a:pPr lvl="1"/>
            <a:endParaRPr lang="fr-FR" dirty="0"/>
          </a:p>
          <a:p>
            <a:pPr lvl="1"/>
            <a:endParaRPr lang="fr-FR" dirty="0"/>
          </a:p>
          <a:p>
            <a:pPr lvl="1"/>
            <a:endParaRPr lang="fr-FR" dirty="0"/>
          </a:p>
          <a:p>
            <a:pPr lvl="1"/>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marL="457176" lvl="1" indent="0">
              <a:buNone/>
            </a:pPr>
            <a:endParaRPr lang="fr-FR" dirty="0"/>
          </a:p>
          <a:p>
            <a:pPr>
              <a:buClr>
                <a:srgbClr val="00707F"/>
              </a:buClr>
              <a:buSzPts val="1800"/>
            </a:pPr>
            <a:r>
              <a:rPr lang="fr-FR" dirty="0">
                <a:solidFill>
                  <a:schemeClr val="dk1"/>
                </a:solidFill>
                <a:latin typeface="Calibri"/>
                <a:ea typeface="Calibri"/>
                <a:cs typeface="Calibri"/>
                <a:sym typeface="Calibri"/>
              </a:rPr>
              <a:t>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verte vous avertit de la réussite du renouvellement.</a:t>
            </a:r>
          </a:p>
          <a:p>
            <a:endParaRPr lang="fr-FR" dirty="0"/>
          </a:p>
        </p:txBody>
      </p:sp>
      <p:sp>
        <p:nvSpPr>
          <p:cNvPr id="4" name="Espace réservé du numéro de diapositive 3">
            <a:extLst>
              <a:ext uri="{FF2B5EF4-FFF2-40B4-BE49-F238E27FC236}">
                <a16:creationId xmlns:a16="http://schemas.microsoft.com/office/drawing/2014/main" id="{BD23B7E5-BBC5-E49D-F2DA-BB151ADA0953}"/>
              </a:ext>
            </a:extLst>
          </p:cNvPr>
          <p:cNvSpPr>
            <a:spLocks noGrp="1"/>
          </p:cNvSpPr>
          <p:nvPr>
            <p:ph type="sldNum" sz="quarter" idx="12"/>
          </p:nvPr>
        </p:nvSpPr>
        <p:spPr/>
        <p:txBody>
          <a:bodyPr/>
          <a:lstStyle/>
          <a:p>
            <a:fld id="{19329706-12B3-8F4C-9CA9-063F8C6A2AC6}" type="slidenum">
              <a:rPr lang="fr-FR" smtClean="0"/>
              <a:t>40</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B8B5501-6204-93A8-05A3-FF56B1753197}"/>
              </a:ext>
            </a:extLst>
          </p:cNvPr>
          <p:cNvPicPr>
            <a:picLocks noChangeAspect="1"/>
          </p:cNvPicPr>
          <p:nvPr/>
        </p:nvPicPr>
        <p:blipFill>
          <a:blip r:embed="rId2"/>
          <a:stretch>
            <a:fillRect/>
          </a:stretch>
        </p:blipFill>
        <p:spPr>
          <a:xfrm>
            <a:off x="3195547" y="2306089"/>
            <a:ext cx="5800906" cy="3390139"/>
          </a:xfrm>
          <a:prstGeom prst="rect">
            <a:avLst/>
          </a:prstGeom>
          <a:ln w="12700" cap="sq">
            <a:solidFill>
              <a:srgbClr val="000000"/>
            </a:solidFill>
            <a:prstDash val="solid"/>
            <a:miter lim="800000"/>
          </a:ln>
          <a:effectLst/>
        </p:spPr>
      </p:pic>
      <p:sp>
        <p:nvSpPr>
          <p:cNvPr id="6" name="Google Shape;1007;p171">
            <a:extLst>
              <a:ext uri="{FF2B5EF4-FFF2-40B4-BE49-F238E27FC236}">
                <a16:creationId xmlns:a16="http://schemas.microsoft.com/office/drawing/2014/main" id="{853563CF-160F-2B54-3676-E8C6F035D7CD}"/>
              </a:ext>
            </a:extLst>
          </p:cNvPr>
          <p:cNvSpPr/>
          <p:nvPr/>
        </p:nvSpPr>
        <p:spPr>
          <a:xfrm>
            <a:off x="3329661" y="2697465"/>
            <a:ext cx="218610" cy="173538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007;p171">
            <a:extLst>
              <a:ext uri="{FF2B5EF4-FFF2-40B4-BE49-F238E27FC236}">
                <a16:creationId xmlns:a16="http://schemas.microsoft.com/office/drawing/2014/main" id="{2B9E69D9-6FB0-66EF-807F-E409FD26108E}"/>
              </a:ext>
            </a:extLst>
          </p:cNvPr>
          <p:cNvSpPr/>
          <p:nvPr/>
        </p:nvSpPr>
        <p:spPr>
          <a:xfrm>
            <a:off x="7500362" y="2724012"/>
            <a:ext cx="469588" cy="15243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028;p173">
            <a:extLst>
              <a:ext uri="{FF2B5EF4-FFF2-40B4-BE49-F238E27FC236}">
                <a16:creationId xmlns:a16="http://schemas.microsoft.com/office/drawing/2014/main" id="{0C2398FD-6C61-B0B2-04DA-65BD6C612CB3}"/>
              </a:ext>
            </a:extLst>
          </p:cNvPr>
          <p:cNvSpPr/>
          <p:nvPr/>
        </p:nvSpPr>
        <p:spPr>
          <a:xfrm>
            <a:off x="8056559" y="2720742"/>
            <a:ext cx="313959" cy="155707"/>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Rectangle : coins arrondis 8">
            <a:extLst>
              <a:ext uri="{FF2B5EF4-FFF2-40B4-BE49-F238E27FC236}">
                <a16:creationId xmlns:a16="http://schemas.microsoft.com/office/drawing/2014/main" id="{943E725C-0AFC-92CD-7BFD-057B1C899C07}"/>
              </a:ext>
            </a:extLst>
          </p:cNvPr>
          <p:cNvSpPr/>
          <p:nvPr/>
        </p:nvSpPr>
        <p:spPr>
          <a:xfrm>
            <a:off x="8270689" y="3055207"/>
            <a:ext cx="313958" cy="20440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C6462EB0-1B1F-31DD-40BD-DEDB0EECEC08}"/>
              </a:ext>
            </a:extLst>
          </p:cNvPr>
          <p:cNvSpPr/>
          <p:nvPr/>
        </p:nvSpPr>
        <p:spPr>
          <a:xfrm>
            <a:off x="6407970" y="3069167"/>
            <a:ext cx="348174" cy="190444"/>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 name="Image 10">
            <a:extLst>
              <a:ext uri="{FF2B5EF4-FFF2-40B4-BE49-F238E27FC236}">
                <a16:creationId xmlns:a16="http://schemas.microsoft.com/office/drawing/2014/main" id="{5802DC7A-7725-10CD-D407-53849DC933E6}"/>
              </a:ext>
            </a:extLst>
          </p:cNvPr>
          <p:cNvPicPr>
            <a:picLocks noChangeAspect="1"/>
          </p:cNvPicPr>
          <p:nvPr/>
        </p:nvPicPr>
        <p:blipFill>
          <a:blip r:embed="rId3"/>
          <a:stretch>
            <a:fillRect/>
          </a:stretch>
        </p:blipFill>
        <p:spPr>
          <a:xfrm>
            <a:off x="7737425" y="4917687"/>
            <a:ext cx="3247291" cy="913301"/>
          </a:xfrm>
          <a:prstGeom prst="rect">
            <a:avLst/>
          </a:prstGeom>
        </p:spPr>
      </p:pic>
    </p:spTree>
    <p:extLst>
      <p:ext uri="{BB962C8B-B14F-4D97-AF65-F5344CB8AC3E}">
        <p14:creationId xmlns:p14="http://schemas.microsoft.com/office/powerpoint/2010/main" val="4130353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FF95-DE2D-3230-97DC-EA52C0F82DB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A7C36B4-C6D0-40F5-6E07-57039DDC310A}"/>
              </a:ext>
            </a:extLst>
          </p:cNvPr>
          <p:cNvSpPr>
            <a:spLocks noGrp="1"/>
          </p:cNvSpPr>
          <p:nvPr>
            <p:ph type="sldNum" sz="quarter" idx="12"/>
          </p:nvPr>
        </p:nvSpPr>
        <p:spPr/>
        <p:txBody>
          <a:bodyPr/>
          <a:lstStyle/>
          <a:p>
            <a:fld id="{19329706-12B3-8F4C-9CA9-063F8C6A2AC6}" type="slidenum">
              <a:rPr lang="fr-FR" smtClean="0"/>
              <a:t>41</a:t>
            </a:fld>
            <a:endParaRPr lang="fr-FR"/>
          </a:p>
        </p:txBody>
      </p:sp>
      <p:sp>
        <p:nvSpPr>
          <p:cNvPr id="9" name="Google Shape;223;p2">
            <a:extLst>
              <a:ext uri="{FF2B5EF4-FFF2-40B4-BE49-F238E27FC236}">
                <a16:creationId xmlns:a16="http://schemas.microsoft.com/office/drawing/2014/main" id="{6D5E411D-C3B1-1937-584A-817CB75DF7C4}"/>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dirty="0"/>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F546A9A2-04DC-D4AB-090D-1D66A21042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40950" y="4867837"/>
            <a:ext cx="426308" cy="426308"/>
          </a:xfrm>
          <a:prstGeom prst="rect">
            <a:avLst/>
          </a:prstGeom>
        </p:spPr>
      </p:pic>
    </p:spTree>
    <p:extLst>
      <p:ext uri="{BB962C8B-B14F-4D97-AF65-F5344CB8AC3E}">
        <p14:creationId xmlns:p14="http://schemas.microsoft.com/office/powerpoint/2010/main" val="3812261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684C38-ED72-D949-F2C8-C0E52DEA6D96}"/>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Returns</a:t>
            </a:r>
            <a:endParaRPr lang="fr-FR"/>
          </a:p>
        </p:txBody>
      </p:sp>
      <p:sp>
        <p:nvSpPr>
          <p:cNvPr id="3" name="Espace réservé du contenu 2">
            <a:extLst>
              <a:ext uri="{FF2B5EF4-FFF2-40B4-BE49-F238E27FC236}">
                <a16:creationId xmlns:a16="http://schemas.microsoft.com/office/drawing/2014/main" id="{9D82CB6B-581E-9ADA-8C38-7D544C51D7B0}"/>
              </a:ext>
            </a:extLst>
          </p:cNvPr>
          <p:cNvSpPr>
            <a:spLocks noGrp="1"/>
          </p:cNvSpPr>
          <p:nvPr>
            <p:ph idx="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r>
              <a:rPr lang="fr-FR" dirty="0"/>
              <a:t>Visualiser les retours d’un lecteur dans la session :</a:t>
            </a:r>
          </a:p>
          <a:p>
            <a:r>
              <a:rPr lang="fr-FR" i="1" dirty="0"/>
              <a:t>Return date </a:t>
            </a:r>
            <a:r>
              <a:rPr lang="fr-FR" dirty="0"/>
              <a:t>: pour visualiser la date de retour</a:t>
            </a:r>
          </a:p>
          <a:p>
            <a:r>
              <a:rPr lang="fr-FR" i="1" dirty="0"/>
              <a:t>Next </a:t>
            </a:r>
            <a:r>
              <a:rPr lang="fr-FR" i="1" dirty="0" err="1"/>
              <a:t>step</a:t>
            </a:r>
            <a:r>
              <a:rPr lang="fr-FR" i="1" dirty="0"/>
              <a:t> </a:t>
            </a:r>
            <a:r>
              <a:rPr lang="fr-FR" dirty="0"/>
              <a:t>: indique l’étape suivante à effectuer</a:t>
            </a:r>
          </a:p>
          <a:p>
            <a:r>
              <a:rPr lang="fr-FR" dirty="0"/>
              <a:t>Bouton </a:t>
            </a:r>
            <a:r>
              <a:rPr lang="fr-FR" i="1" dirty="0"/>
              <a:t>Actions</a:t>
            </a:r>
            <a:r>
              <a:rPr lang="fr-FR" dirty="0"/>
              <a:t> « … » : Historique de prêt</a:t>
            </a:r>
          </a:p>
          <a:p>
            <a:endParaRPr lang="fr-FR" dirty="0"/>
          </a:p>
        </p:txBody>
      </p:sp>
      <p:pic>
        <p:nvPicPr>
          <p:cNvPr id="16" name="Image 15" descr="Une image contenant texte, capture d’écran, logiciel, nombre&#10;&#10;Le contenu généré par l’IA peut être incorrect.">
            <a:extLst>
              <a:ext uri="{FF2B5EF4-FFF2-40B4-BE49-F238E27FC236}">
                <a16:creationId xmlns:a16="http://schemas.microsoft.com/office/drawing/2014/main" id="{7AB7F18D-E434-BAF8-47F0-4986E2775358}"/>
              </a:ext>
            </a:extLst>
          </p:cNvPr>
          <p:cNvPicPr>
            <a:picLocks noChangeAspect="1"/>
          </p:cNvPicPr>
          <p:nvPr/>
        </p:nvPicPr>
        <p:blipFill>
          <a:blip r:embed="rId2"/>
          <a:stretch>
            <a:fillRect/>
          </a:stretch>
        </p:blipFill>
        <p:spPr>
          <a:xfrm>
            <a:off x="609600" y="1257362"/>
            <a:ext cx="9837628" cy="2718292"/>
          </a:xfrm>
          <a:prstGeom prst="rect">
            <a:avLst/>
          </a:prstGeom>
          <a:ln>
            <a:solidFill>
              <a:schemeClr val="tx1"/>
            </a:solidFill>
          </a:ln>
        </p:spPr>
      </p:pic>
      <p:sp>
        <p:nvSpPr>
          <p:cNvPr id="4" name="Espace réservé du numéro de diapositive 3">
            <a:extLst>
              <a:ext uri="{FF2B5EF4-FFF2-40B4-BE49-F238E27FC236}">
                <a16:creationId xmlns:a16="http://schemas.microsoft.com/office/drawing/2014/main" id="{1CD49E20-7F87-8BCE-1406-7DB7BC76CC07}"/>
              </a:ext>
            </a:extLst>
          </p:cNvPr>
          <p:cNvSpPr>
            <a:spLocks noGrp="1"/>
          </p:cNvSpPr>
          <p:nvPr>
            <p:ph type="sldNum" sz="quarter" idx="12"/>
          </p:nvPr>
        </p:nvSpPr>
        <p:spPr/>
        <p:txBody>
          <a:bodyPr/>
          <a:lstStyle/>
          <a:p>
            <a:fld id="{19329706-12B3-8F4C-9CA9-063F8C6A2AC6}" type="slidenum">
              <a:rPr lang="fr-FR" smtClean="0"/>
              <a:t>42</a:t>
            </a:fld>
            <a:endParaRPr lang="fr-FR"/>
          </a:p>
        </p:txBody>
      </p:sp>
      <p:sp>
        <p:nvSpPr>
          <p:cNvPr id="6" name="Google Shape;1197;p43">
            <a:extLst>
              <a:ext uri="{FF2B5EF4-FFF2-40B4-BE49-F238E27FC236}">
                <a16:creationId xmlns:a16="http://schemas.microsoft.com/office/drawing/2014/main" id="{2177986F-74F1-11C3-BED1-EB0CF474F05F}"/>
              </a:ext>
            </a:extLst>
          </p:cNvPr>
          <p:cNvSpPr/>
          <p:nvPr/>
        </p:nvSpPr>
        <p:spPr>
          <a:xfrm>
            <a:off x="9229938" y="2439942"/>
            <a:ext cx="517792" cy="312861"/>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196;p43">
            <a:extLst>
              <a:ext uri="{FF2B5EF4-FFF2-40B4-BE49-F238E27FC236}">
                <a16:creationId xmlns:a16="http://schemas.microsoft.com/office/drawing/2014/main" id="{C412CF5B-673A-E702-88FD-20CFB27F64FC}"/>
              </a:ext>
            </a:extLst>
          </p:cNvPr>
          <p:cNvSpPr/>
          <p:nvPr/>
        </p:nvSpPr>
        <p:spPr>
          <a:xfrm flipH="1">
            <a:off x="3324729" y="3160645"/>
            <a:ext cx="1465930" cy="12130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198;p43">
            <a:extLst>
              <a:ext uri="{FF2B5EF4-FFF2-40B4-BE49-F238E27FC236}">
                <a16:creationId xmlns:a16="http://schemas.microsoft.com/office/drawing/2014/main" id="{4C86DB80-73E8-E30B-393D-7E6B911C8452}"/>
              </a:ext>
            </a:extLst>
          </p:cNvPr>
          <p:cNvSpPr/>
          <p:nvPr/>
        </p:nvSpPr>
        <p:spPr>
          <a:xfrm>
            <a:off x="3324729" y="3281948"/>
            <a:ext cx="3225158" cy="17382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197;p43">
            <a:extLst>
              <a:ext uri="{FF2B5EF4-FFF2-40B4-BE49-F238E27FC236}">
                <a16:creationId xmlns:a16="http://schemas.microsoft.com/office/drawing/2014/main" id="{FB07FA5F-233D-2586-323B-56F2EEA347AA}"/>
              </a:ext>
            </a:extLst>
          </p:cNvPr>
          <p:cNvSpPr/>
          <p:nvPr/>
        </p:nvSpPr>
        <p:spPr>
          <a:xfrm>
            <a:off x="713305" y="2496560"/>
            <a:ext cx="1730965" cy="385788"/>
          </a:xfrm>
          <a:prstGeom prst="roundRect">
            <a:avLst>
              <a:gd name="adj" fmla="val 16667"/>
            </a:avLst>
          </a:prstGeom>
          <a:noFill/>
          <a:ln w="19050" cap="flat" cmpd="sng">
            <a:solidFill>
              <a:srgbClr val="00707F"/>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0" name="Image 9" descr="Une image contenant texte, capture d’écran, Police, blanc&#10;&#10;Le contenu généré par l’IA peut être incorrect.">
            <a:extLst>
              <a:ext uri="{FF2B5EF4-FFF2-40B4-BE49-F238E27FC236}">
                <a16:creationId xmlns:a16="http://schemas.microsoft.com/office/drawing/2014/main" id="{E8BBB9DB-6535-310E-0674-68D6CCD5B5B7}"/>
              </a:ext>
            </a:extLst>
          </p:cNvPr>
          <p:cNvPicPr>
            <a:picLocks noChangeAspect="1"/>
          </p:cNvPicPr>
          <p:nvPr/>
        </p:nvPicPr>
        <p:blipFill>
          <a:blip r:embed="rId3"/>
          <a:stretch>
            <a:fillRect/>
          </a:stretch>
        </p:blipFill>
        <p:spPr>
          <a:xfrm>
            <a:off x="10032337" y="2257191"/>
            <a:ext cx="1362075" cy="895350"/>
          </a:xfrm>
          <a:prstGeom prst="rect">
            <a:avLst/>
          </a:prstGeom>
          <a:ln w="6350">
            <a:solidFill>
              <a:schemeClr val="tx1"/>
            </a:solidFill>
          </a:ln>
        </p:spPr>
      </p:pic>
      <p:cxnSp>
        <p:nvCxnSpPr>
          <p:cNvPr id="11" name="Connecteur droit avec flèche 10">
            <a:extLst>
              <a:ext uri="{FF2B5EF4-FFF2-40B4-BE49-F238E27FC236}">
                <a16:creationId xmlns:a16="http://schemas.microsoft.com/office/drawing/2014/main" id="{5C3134FD-C883-CF6D-77E1-8D13E9901366}"/>
              </a:ext>
            </a:extLst>
          </p:cNvPr>
          <p:cNvCxnSpPr>
            <a:cxnSpLocks/>
          </p:cNvCxnSpPr>
          <p:nvPr/>
        </p:nvCxnSpPr>
        <p:spPr>
          <a:xfrm>
            <a:off x="9806476" y="2571341"/>
            <a:ext cx="31257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A09CF197-AE1B-2AF1-B2A2-4F32CB54B43A}"/>
              </a:ext>
            </a:extLst>
          </p:cNvPr>
          <p:cNvPicPr>
            <a:picLocks noChangeAspect="1"/>
          </p:cNvPicPr>
          <p:nvPr/>
        </p:nvPicPr>
        <p:blipFill>
          <a:blip r:embed="rId4"/>
          <a:stretch>
            <a:fillRect/>
          </a:stretch>
        </p:blipFill>
        <p:spPr>
          <a:xfrm>
            <a:off x="7732224" y="3939460"/>
            <a:ext cx="2715004" cy="1771897"/>
          </a:xfrm>
          <a:prstGeom prst="rect">
            <a:avLst/>
          </a:prstGeom>
          <a:ln>
            <a:solidFill>
              <a:schemeClr val="tx1"/>
            </a:solidFill>
          </a:ln>
        </p:spPr>
      </p:pic>
      <p:sp>
        <p:nvSpPr>
          <p:cNvPr id="13" name="Google Shape;1197;p43">
            <a:extLst>
              <a:ext uri="{FF2B5EF4-FFF2-40B4-BE49-F238E27FC236}">
                <a16:creationId xmlns:a16="http://schemas.microsoft.com/office/drawing/2014/main" id="{E8359B56-E77C-23C5-3B57-3C172DF84F21}"/>
              </a:ext>
            </a:extLst>
          </p:cNvPr>
          <p:cNvSpPr/>
          <p:nvPr/>
        </p:nvSpPr>
        <p:spPr>
          <a:xfrm>
            <a:off x="7828805" y="4498780"/>
            <a:ext cx="1832030" cy="25619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4" name="Google Shape;1197;p43">
            <a:extLst>
              <a:ext uri="{FF2B5EF4-FFF2-40B4-BE49-F238E27FC236}">
                <a16:creationId xmlns:a16="http://schemas.microsoft.com/office/drawing/2014/main" id="{BF829090-2E83-F0BD-1982-A295BA575BDB}"/>
              </a:ext>
            </a:extLst>
          </p:cNvPr>
          <p:cNvSpPr/>
          <p:nvPr/>
        </p:nvSpPr>
        <p:spPr>
          <a:xfrm>
            <a:off x="7865917" y="4994682"/>
            <a:ext cx="2341570" cy="56747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844161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6187EB-B6A4-DBA8-FBDA-2769FB81F6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&gt; trois possibilités</a:t>
            </a:r>
            <a:endParaRPr lang="fr-FR"/>
          </a:p>
        </p:txBody>
      </p:sp>
      <p:sp>
        <p:nvSpPr>
          <p:cNvPr id="3" name="Espace réservé du contenu 2">
            <a:extLst>
              <a:ext uri="{FF2B5EF4-FFF2-40B4-BE49-F238E27FC236}">
                <a16:creationId xmlns:a16="http://schemas.microsoft.com/office/drawing/2014/main" id="{35EF04CC-42E1-4FE9-54DD-324E9D84B392}"/>
              </a:ext>
            </a:extLst>
          </p:cNvPr>
          <p:cNvSpPr>
            <a:spLocks noGrp="1"/>
          </p:cNvSpPr>
          <p:nvPr>
            <p:ph idx="1"/>
          </p:nvPr>
        </p:nvSpPr>
        <p:spPr/>
        <p:txBody>
          <a:bodyPr/>
          <a:lstStyle/>
          <a:p>
            <a:pPr marL="0" indent="0">
              <a:buNone/>
            </a:pPr>
            <a:r>
              <a:rPr lang="fr-FR" b="1" dirty="0"/>
              <a:t>Par le menu </a:t>
            </a:r>
            <a:r>
              <a:rPr lang="fr-FR" b="1" i="1" dirty="0"/>
              <a:t>Return items </a:t>
            </a:r>
            <a:r>
              <a:rPr lang="fr-FR" b="1" dirty="0"/>
              <a:t>:</a:t>
            </a:r>
          </a:p>
          <a:p>
            <a:r>
              <a:rPr lang="fr-FR" dirty="0"/>
              <a:t>Le plus rapide (pas besoin de demander la carte de l’usager)</a:t>
            </a:r>
          </a:p>
          <a:p>
            <a:endParaRPr lang="fr-FR" dirty="0"/>
          </a:p>
          <a:p>
            <a:endParaRPr lang="fr-FR" dirty="0"/>
          </a:p>
          <a:p>
            <a:pPr marL="0" indent="0">
              <a:buNone/>
            </a:pPr>
            <a:r>
              <a:rPr lang="fr-FR" b="1" dirty="0"/>
              <a:t>Par la fiche lecteur (onglet </a:t>
            </a:r>
            <a:r>
              <a:rPr lang="fr-FR" b="1" i="1" dirty="0" err="1"/>
              <a:t>Returns</a:t>
            </a:r>
            <a:r>
              <a:rPr lang="fr-FR" b="1" dirty="0"/>
              <a:t>)</a:t>
            </a:r>
            <a:r>
              <a:rPr lang="fr-FR" dirty="0"/>
              <a:t> </a:t>
            </a:r>
            <a:r>
              <a:rPr lang="fr-FR" b="1" dirty="0"/>
              <a:t>:</a:t>
            </a:r>
            <a:endParaRPr lang="fr-FR" dirty="0"/>
          </a:p>
          <a:p>
            <a:r>
              <a:rPr lang="fr-FR" dirty="0"/>
              <a:t>A privilégier (pour un meilleur aperçu du compte du lecteur : permet de repérer si le lecteur est en ordre, s’il a des réservations en attente, etc.)</a:t>
            </a:r>
          </a:p>
          <a:p>
            <a:endParaRPr lang="fr-FR" dirty="0"/>
          </a:p>
          <a:p>
            <a:endParaRPr lang="fr-FR" dirty="0"/>
          </a:p>
          <a:p>
            <a:pPr marL="0" indent="0">
              <a:buNone/>
            </a:pPr>
            <a:r>
              <a:rPr lang="fr-FR" b="1" dirty="0"/>
              <a:t>Par la fiche lecteur (onglet </a:t>
            </a:r>
            <a:r>
              <a:rPr lang="fr-FR" b="1" i="1" dirty="0"/>
              <a:t>Loans</a:t>
            </a:r>
            <a:r>
              <a:rPr lang="fr-FR" b="1" dirty="0"/>
              <a:t>) :</a:t>
            </a:r>
            <a:endParaRPr lang="fr-FR" dirty="0"/>
          </a:p>
          <a:p>
            <a:r>
              <a:rPr lang="fr-FR" dirty="0">
                <a:latin typeface="+mn-lt"/>
              </a:rPr>
              <a:t>Déconseillé (à n’utiliser que si les deux premières possibilités ne fonctionnent pas car r</a:t>
            </a:r>
            <a:r>
              <a:rPr lang="fr-FR" dirty="0">
                <a:effectLst/>
                <a:latin typeface="+mn-lt"/>
              </a:rPr>
              <a:t>isque d’erreur, en particulier si plusieurs documents sont en prêt sur la fiche du lecteur)</a:t>
            </a:r>
            <a:endParaRPr lang="fr-FR" dirty="0">
              <a:latin typeface="+mn-lt"/>
            </a:endParaRPr>
          </a:p>
          <a:p>
            <a:endParaRPr lang="fr-FR" dirty="0"/>
          </a:p>
        </p:txBody>
      </p:sp>
      <p:sp>
        <p:nvSpPr>
          <p:cNvPr id="4" name="Espace réservé du numéro de diapositive 3">
            <a:extLst>
              <a:ext uri="{FF2B5EF4-FFF2-40B4-BE49-F238E27FC236}">
                <a16:creationId xmlns:a16="http://schemas.microsoft.com/office/drawing/2014/main" id="{55A33A3D-49EB-9B3E-BE35-A7F43C4B2600}"/>
              </a:ext>
            </a:extLst>
          </p:cNvPr>
          <p:cNvSpPr>
            <a:spLocks noGrp="1"/>
          </p:cNvSpPr>
          <p:nvPr>
            <p:ph type="sldNum" sz="quarter" idx="12"/>
          </p:nvPr>
        </p:nvSpPr>
        <p:spPr/>
        <p:txBody>
          <a:bodyPr/>
          <a:lstStyle/>
          <a:p>
            <a:fld id="{19329706-12B3-8F4C-9CA9-063F8C6A2AC6}" type="slidenum">
              <a:rPr lang="fr-FR" smtClean="0"/>
              <a:t>43</a:t>
            </a:fld>
            <a:endParaRPr lang="fr-FR"/>
          </a:p>
        </p:txBody>
      </p:sp>
    </p:spTree>
    <p:extLst>
      <p:ext uri="{BB962C8B-B14F-4D97-AF65-F5344CB8AC3E}">
        <p14:creationId xmlns:p14="http://schemas.microsoft.com/office/powerpoint/2010/main" val="809649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779C41-5B76-098D-4974-76F7ADCDB5F6}"/>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(1)</a:t>
            </a:r>
            <a:endParaRPr lang="fr-FR"/>
          </a:p>
        </p:txBody>
      </p:sp>
      <p:sp>
        <p:nvSpPr>
          <p:cNvPr id="3" name="Espace réservé du contenu 2">
            <a:extLst>
              <a:ext uri="{FF2B5EF4-FFF2-40B4-BE49-F238E27FC236}">
                <a16:creationId xmlns:a16="http://schemas.microsoft.com/office/drawing/2014/main" id="{A0EDFED3-5422-8935-F4F1-7E372DDA691A}"/>
              </a:ext>
            </a:extLst>
          </p:cNvPr>
          <p:cNvSpPr>
            <a:spLocks noGrp="1"/>
          </p:cNvSpPr>
          <p:nvPr>
            <p:ph idx="1"/>
          </p:nvPr>
        </p:nvSpPr>
        <p:spPr/>
        <p:txBody>
          <a:bodyPr/>
          <a:lstStyle/>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D51C4403-B3D7-828E-00AC-A6F80207FB1A}"/>
              </a:ext>
            </a:extLst>
          </p:cNvPr>
          <p:cNvSpPr>
            <a:spLocks noGrp="1"/>
          </p:cNvSpPr>
          <p:nvPr>
            <p:ph type="sldNum" sz="quarter" idx="12"/>
          </p:nvPr>
        </p:nvSpPr>
        <p:spPr/>
        <p:txBody>
          <a:bodyPr/>
          <a:lstStyle/>
          <a:p>
            <a:fld id="{19329706-12B3-8F4C-9CA9-063F8C6A2AC6}" type="slidenum">
              <a:rPr lang="fr-FR" smtClean="0"/>
              <a:t>44</a:t>
            </a:fld>
            <a:endParaRPr lang="fr-FR"/>
          </a:p>
        </p:txBody>
      </p:sp>
      <p:pic>
        <p:nvPicPr>
          <p:cNvPr id="5" name="Image 4">
            <a:extLst>
              <a:ext uri="{FF2B5EF4-FFF2-40B4-BE49-F238E27FC236}">
                <a16:creationId xmlns:a16="http://schemas.microsoft.com/office/drawing/2014/main" id="{BE4AD2AB-D991-AC37-4308-905FA8B52CCD}"/>
              </a:ext>
            </a:extLst>
          </p:cNvPr>
          <p:cNvPicPr>
            <a:picLocks noChangeAspect="1"/>
          </p:cNvPicPr>
          <p:nvPr/>
        </p:nvPicPr>
        <p:blipFill>
          <a:blip r:embed="rId2"/>
          <a:stretch>
            <a:fillRect/>
          </a:stretch>
        </p:blipFill>
        <p:spPr>
          <a:xfrm>
            <a:off x="1337094" y="5354575"/>
            <a:ext cx="8165261" cy="1101846"/>
          </a:xfrm>
          <a:prstGeom prst="rect">
            <a:avLst/>
          </a:prstGeom>
          <a:ln>
            <a:solidFill>
              <a:schemeClr val="tx1"/>
            </a:solidFill>
          </a:ln>
        </p:spPr>
      </p:pic>
      <p:sp>
        <p:nvSpPr>
          <p:cNvPr id="6" name="Google Shape;1243;p191">
            <a:extLst>
              <a:ext uri="{FF2B5EF4-FFF2-40B4-BE49-F238E27FC236}">
                <a16:creationId xmlns:a16="http://schemas.microsoft.com/office/drawing/2014/main" id="{336892BB-0D71-A3E1-F25B-F0F3774A24C3}"/>
              </a:ext>
            </a:extLst>
          </p:cNvPr>
          <p:cNvSpPr/>
          <p:nvPr/>
        </p:nvSpPr>
        <p:spPr>
          <a:xfrm>
            <a:off x="1489727" y="5829562"/>
            <a:ext cx="3748135" cy="392228"/>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7" name="Image 6">
            <a:extLst>
              <a:ext uri="{FF2B5EF4-FFF2-40B4-BE49-F238E27FC236}">
                <a16:creationId xmlns:a16="http://schemas.microsoft.com/office/drawing/2014/main" id="{54A2106F-A53A-0065-376D-DE3372689527}"/>
              </a:ext>
            </a:extLst>
          </p:cNvPr>
          <p:cNvPicPr>
            <a:picLocks noChangeAspect="1"/>
          </p:cNvPicPr>
          <p:nvPr/>
        </p:nvPicPr>
        <p:blipFill>
          <a:blip r:embed="rId3"/>
          <a:stretch>
            <a:fillRect/>
          </a:stretch>
        </p:blipFill>
        <p:spPr>
          <a:xfrm>
            <a:off x="1337094" y="995815"/>
            <a:ext cx="3250284" cy="4257079"/>
          </a:xfrm>
          <a:prstGeom prst="rect">
            <a:avLst/>
          </a:prstGeom>
          <a:noFill/>
          <a:ln>
            <a:solidFill>
              <a:schemeClr val="dk2"/>
            </a:solidFill>
          </a:ln>
        </p:spPr>
      </p:pic>
      <p:sp>
        <p:nvSpPr>
          <p:cNvPr id="8" name="Google Shape;1243;p191">
            <a:extLst>
              <a:ext uri="{FF2B5EF4-FFF2-40B4-BE49-F238E27FC236}">
                <a16:creationId xmlns:a16="http://schemas.microsoft.com/office/drawing/2014/main" id="{7023C680-E9DE-12CF-82B3-401B51895B6B}"/>
              </a:ext>
            </a:extLst>
          </p:cNvPr>
          <p:cNvSpPr/>
          <p:nvPr/>
        </p:nvSpPr>
        <p:spPr>
          <a:xfrm>
            <a:off x="2160864" y="1837467"/>
            <a:ext cx="1100282" cy="211363"/>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9" name="Google Shape;1243;p191">
            <a:extLst>
              <a:ext uri="{FF2B5EF4-FFF2-40B4-BE49-F238E27FC236}">
                <a16:creationId xmlns:a16="http://schemas.microsoft.com/office/drawing/2014/main" id="{8D022E97-2FFD-98FD-3926-0249AEC4097C}"/>
              </a:ext>
            </a:extLst>
          </p:cNvPr>
          <p:cNvSpPr/>
          <p:nvPr/>
        </p:nvSpPr>
        <p:spPr>
          <a:xfrm>
            <a:off x="1293064" y="2835575"/>
            <a:ext cx="819105"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10" name="Google Shape;1237;p191">
            <a:extLst>
              <a:ext uri="{FF2B5EF4-FFF2-40B4-BE49-F238E27FC236}">
                <a16:creationId xmlns:a16="http://schemas.microsoft.com/office/drawing/2014/main" id="{DDED9509-D83A-1632-E4EA-68278CA1A979}"/>
              </a:ext>
            </a:extLst>
          </p:cNvPr>
          <p:cNvSpPr txBox="1"/>
          <p:nvPr/>
        </p:nvSpPr>
        <p:spPr>
          <a:xfrm>
            <a:off x="5495893" y="2048830"/>
            <a:ext cx="3523500" cy="1892785"/>
          </a:xfrm>
          <a:prstGeom prst="rect">
            <a:avLst/>
          </a:prstGeom>
          <a:noFill/>
          <a:ln>
            <a:noFill/>
          </a:ln>
        </p:spPr>
        <p:txBody>
          <a:bodyPr spcFirstLastPara="1" wrap="square" lIns="91425" tIns="45700" rIns="91425" bIns="45700" anchor="t" anchorCtr="0">
            <a:spAutoFit/>
          </a:bodyPr>
          <a:lstStyle/>
          <a:p>
            <a:pPr>
              <a:lnSpc>
                <a:spcPct val="150000"/>
              </a:lnSpc>
              <a:buClr>
                <a:schemeClr val="dk1"/>
              </a:buClr>
              <a:buSzPts val="1800"/>
            </a:pPr>
            <a:r>
              <a:rPr lang="fr-FR" dirty="0">
                <a:solidFill>
                  <a:schemeClr val="dk1"/>
                </a:solidFill>
                <a:latin typeface="Calibri"/>
                <a:ea typeface="Calibri"/>
                <a:cs typeface="Calibri"/>
                <a:sym typeface="Calibri"/>
              </a:rPr>
              <a:t>Dans le menu </a:t>
            </a:r>
            <a:r>
              <a:rPr lang="fr-FR" i="1" dirty="0" err="1">
                <a:solidFill>
                  <a:schemeClr val="dk1"/>
                </a:solidFill>
                <a:latin typeface="Calibri"/>
                <a:ea typeface="Calibri"/>
                <a:cs typeface="Calibri"/>
                <a:sym typeface="Calibri"/>
              </a:rPr>
              <a:t>Fulfillment</a:t>
            </a:r>
            <a:r>
              <a:rPr lang="fr-FR" i="1" dirty="0">
                <a:solidFill>
                  <a:schemeClr val="dk1"/>
                </a:solidFill>
                <a:latin typeface="Calibri"/>
                <a:ea typeface="Calibri"/>
                <a:cs typeface="Calibri"/>
                <a:sym typeface="Calibri"/>
              </a:rPr>
              <a:t> </a:t>
            </a:r>
            <a:r>
              <a:rPr lang="fr-FR"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Sélectionner </a:t>
            </a:r>
            <a:r>
              <a:rPr lang="fr-FR" i="1" dirty="0">
                <a:solidFill>
                  <a:schemeClr val="dk1"/>
                </a:solidFill>
                <a:latin typeface="Calibri"/>
                <a:ea typeface="Calibri"/>
                <a:cs typeface="Calibri"/>
                <a:sym typeface="Calibri"/>
              </a:rPr>
              <a:t>Return Items</a:t>
            </a:r>
            <a:endParaRPr dirty="0">
              <a:solidFill>
                <a:schemeClr val="dk1"/>
              </a:solidFill>
              <a:latin typeface="Calibri"/>
              <a:ea typeface="Calibri"/>
              <a:cs typeface="Calibri"/>
              <a:sym typeface="Calibri"/>
            </a:endParaRPr>
          </a:p>
          <a:p>
            <a:pPr marL="285750" indent="-285750">
              <a:lnSpc>
                <a:spcPct val="150000"/>
              </a:lnSpc>
              <a:buClr>
                <a:srgbClr val="00707F"/>
              </a:buClr>
              <a:buSzPts val="1800"/>
              <a:buFont typeface="Wingdings" panose="05000000000000000000" pitchFamily="2" charset="2"/>
              <a:buChar char="Ø"/>
            </a:pPr>
            <a:r>
              <a:rPr lang="fr-FR" dirty="0">
                <a:solidFill>
                  <a:schemeClr val="dk1"/>
                </a:solidFill>
                <a:latin typeface="Calibri"/>
                <a:ea typeface="Calibri"/>
                <a:cs typeface="Calibri"/>
                <a:sym typeface="Calibri"/>
              </a:rPr>
              <a:t>Scanner le code-barres</a:t>
            </a:r>
            <a:endParaRPr dirty="0">
              <a:solidFill>
                <a:schemeClr val="dk1"/>
              </a:solidFill>
              <a:latin typeface="Calibri"/>
              <a:ea typeface="Calibri"/>
              <a:cs typeface="Calibri"/>
              <a:sym typeface="Calibri"/>
            </a:endParaRPr>
          </a:p>
          <a:p>
            <a:pPr marL="285750" indent="-171450">
              <a:buClr>
                <a:schemeClr val="dk2"/>
              </a:buClr>
              <a:buSzPts val="1800"/>
            </a:pPr>
            <a:endParaRPr dirty="0">
              <a:solidFill>
                <a:schemeClr val="dk1"/>
              </a:solidFill>
              <a:latin typeface="Calibri"/>
              <a:ea typeface="Calibri"/>
              <a:cs typeface="Calibri"/>
              <a:sym typeface="Calibri"/>
            </a:endParaRPr>
          </a:p>
          <a:p>
            <a:pPr>
              <a:buClr>
                <a:schemeClr val="dk1"/>
              </a:buClr>
              <a:buSzPts val="1800"/>
            </a:pPr>
            <a:r>
              <a:rPr lang="fr-FR"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35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7B8CC8-EF1C-C21E-A59E-7EC8181F56C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Effectuer un retour de prêt par le </a:t>
            </a:r>
            <a:r>
              <a:rPr lang="fr-FR" sz="3600" i="1">
                <a:solidFill>
                  <a:srgbClr val="00707F"/>
                </a:solidFill>
                <a:latin typeface="Calibri"/>
                <a:ea typeface="Calibri"/>
                <a:cs typeface="Calibri"/>
                <a:sym typeface="Calibri"/>
              </a:rPr>
              <a:t>Return Items </a:t>
            </a:r>
            <a:r>
              <a:rPr lang="fr-FR" sz="3600">
                <a:solidFill>
                  <a:srgbClr val="00707F"/>
                </a:solidFill>
                <a:latin typeface="Calibri"/>
                <a:ea typeface="Calibri"/>
                <a:cs typeface="Calibri"/>
                <a:sym typeface="Calibri"/>
              </a:rPr>
              <a:t>(2)</a:t>
            </a:r>
            <a:endParaRPr lang="fr-FR"/>
          </a:p>
        </p:txBody>
      </p:sp>
      <p:sp>
        <p:nvSpPr>
          <p:cNvPr id="3" name="Espace réservé du contenu 2">
            <a:extLst>
              <a:ext uri="{FF2B5EF4-FFF2-40B4-BE49-F238E27FC236}">
                <a16:creationId xmlns:a16="http://schemas.microsoft.com/office/drawing/2014/main" id="{60AC9FF6-30E2-FFC1-EF40-47AB2E5CF978}"/>
              </a:ext>
            </a:extLst>
          </p:cNvPr>
          <p:cNvSpPr>
            <a:spLocks noGrp="1"/>
          </p:cNvSpPr>
          <p:nvPr>
            <p:ph idx="1"/>
          </p:nvPr>
        </p:nvSpPr>
        <p:spPr/>
        <p:txBody>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r>
              <a:rPr lang="fr-FR"/>
              <a:t>Accéder à la fiche du lecteur pour vérifier l’état du compte, dont notamment :</a:t>
            </a:r>
          </a:p>
          <a:p>
            <a:pPr lvl="1"/>
            <a:r>
              <a:rPr lang="fr-FR"/>
              <a:t>Documents toujours en prêt</a:t>
            </a:r>
          </a:p>
          <a:p>
            <a:pPr lvl="1"/>
            <a:r>
              <a:rPr lang="fr-FR"/>
              <a:t>Documents réservés disponibles pour le lecteur</a:t>
            </a:r>
          </a:p>
          <a:p>
            <a:endParaRPr lang="fr-FR"/>
          </a:p>
        </p:txBody>
      </p:sp>
      <p:sp>
        <p:nvSpPr>
          <p:cNvPr id="4" name="Espace réservé du numéro de diapositive 3">
            <a:extLst>
              <a:ext uri="{FF2B5EF4-FFF2-40B4-BE49-F238E27FC236}">
                <a16:creationId xmlns:a16="http://schemas.microsoft.com/office/drawing/2014/main" id="{01D1B1CA-C15E-C828-3EA3-E84A3F2D0C72}"/>
              </a:ext>
            </a:extLst>
          </p:cNvPr>
          <p:cNvSpPr>
            <a:spLocks noGrp="1"/>
          </p:cNvSpPr>
          <p:nvPr>
            <p:ph type="sldNum" sz="quarter" idx="12"/>
          </p:nvPr>
        </p:nvSpPr>
        <p:spPr/>
        <p:txBody>
          <a:bodyPr/>
          <a:lstStyle/>
          <a:p>
            <a:fld id="{19329706-12B3-8F4C-9CA9-063F8C6A2AC6}" type="slidenum">
              <a:rPr lang="fr-FR" smtClean="0"/>
              <a:t>45</a:t>
            </a:fld>
            <a:endParaRPr lang="fr-FR"/>
          </a:p>
        </p:txBody>
      </p:sp>
      <p:pic>
        <p:nvPicPr>
          <p:cNvPr id="5" name="Image 4" descr="Une image contenant texte, Police, capture d’écran">
            <a:extLst>
              <a:ext uri="{FF2B5EF4-FFF2-40B4-BE49-F238E27FC236}">
                <a16:creationId xmlns:a16="http://schemas.microsoft.com/office/drawing/2014/main" id="{B631357C-34CC-AFA7-1AF4-E0A4CC681A07}"/>
              </a:ext>
            </a:extLst>
          </p:cNvPr>
          <p:cNvPicPr>
            <a:picLocks noChangeAspect="1"/>
          </p:cNvPicPr>
          <p:nvPr/>
        </p:nvPicPr>
        <p:blipFill>
          <a:blip r:embed="rId2"/>
          <a:stretch>
            <a:fillRect/>
          </a:stretch>
        </p:blipFill>
        <p:spPr>
          <a:xfrm>
            <a:off x="1771650" y="1430085"/>
            <a:ext cx="8648700" cy="3086100"/>
          </a:xfrm>
          <a:prstGeom prst="rect">
            <a:avLst/>
          </a:prstGeom>
          <a:ln w="6350">
            <a:solidFill>
              <a:schemeClr val="tx1"/>
            </a:solidFill>
          </a:ln>
        </p:spPr>
      </p:pic>
      <p:sp>
        <p:nvSpPr>
          <p:cNvPr id="6" name="Google Shape;1243;p191">
            <a:extLst>
              <a:ext uri="{FF2B5EF4-FFF2-40B4-BE49-F238E27FC236}">
                <a16:creationId xmlns:a16="http://schemas.microsoft.com/office/drawing/2014/main" id="{B6CF302E-BAFE-DD2B-5D7F-B9CBEAF911F1}"/>
              </a:ext>
            </a:extLst>
          </p:cNvPr>
          <p:cNvSpPr/>
          <p:nvPr/>
        </p:nvSpPr>
        <p:spPr>
          <a:xfrm>
            <a:off x="8325090" y="2995914"/>
            <a:ext cx="1697036" cy="533617"/>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7" name="Google Shape;1243;p191">
            <a:extLst>
              <a:ext uri="{FF2B5EF4-FFF2-40B4-BE49-F238E27FC236}">
                <a16:creationId xmlns:a16="http://schemas.microsoft.com/office/drawing/2014/main" id="{02B88F39-E529-91C8-C349-BFBB9279A163}"/>
              </a:ext>
            </a:extLst>
          </p:cNvPr>
          <p:cNvSpPr/>
          <p:nvPr/>
        </p:nvSpPr>
        <p:spPr>
          <a:xfrm>
            <a:off x="2457450" y="3990279"/>
            <a:ext cx="1276350" cy="127155"/>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
        <p:nvSpPr>
          <p:cNvPr id="8" name="Google Shape;1243;p191">
            <a:extLst>
              <a:ext uri="{FF2B5EF4-FFF2-40B4-BE49-F238E27FC236}">
                <a16:creationId xmlns:a16="http://schemas.microsoft.com/office/drawing/2014/main" id="{E7B0B0E4-2104-5F28-3B6F-1404C8A0E049}"/>
              </a:ext>
            </a:extLst>
          </p:cNvPr>
          <p:cNvSpPr/>
          <p:nvPr/>
        </p:nvSpPr>
        <p:spPr>
          <a:xfrm>
            <a:off x="2457450" y="4149725"/>
            <a:ext cx="2794000" cy="327026"/>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cxnSp>
        <p:nvCxnSpPr>
          <p:cNvPr id="9" name="Connecteur droit avec flèche 8">
            <a:extLst>
              <a:ext uri="{FF2B5EF4-FFF2-40B4-BE49-F238E27FC236}">
                <a16:creationId xmlns:a16="http://schemas.microsoft.com/office/drawing/2014/main" id="{582A294A-FA3B-6257-D4BA-31B950D302F5}"/>
              </a:ext>
            </a:extLst>
          </p:cNvPr>
          <p:cNvCxnSpPr>
            <a:cxnSpLocks/>
          </p:cNvCxnSpPr>
          <p:nvPr/>
        </p:nvCxnSpPr>
        <p:spPr>
          <a:xfrm flipV="1">
            <a:off x="8325090" y="3529531"/>
            <a:ext cx="866535" cy="12805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59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2B0C2-A67C-B93E-42D3-997B434383BC}"/>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(1)</a:t>
            </a:r>
            <a:endParaRPr lang="fr-FR"/>
          </a:p>
        </p:txBody>
      </p:sp>
      <p:sp>
        <p:nvSpPr>
          <p:cNvPr id="3" name="Espace réservé du contenu 2">
            <a:extLst>
              <a:ext uri="{FF2B5EF4-FFF2-40B4-BE49-F238E27FC236}">
                <a16:creationId xmlns:a16="http://schemas.microsoft.com/office/drawing/2014/main" id="{1ECB9A01-12C0-E076-7FAC-8BF9536731FB}"/>
              </a:ext>
            </a:extLst>
          </p:cNvPr>
          <p:cNvSpPr>
            <a:spLocks noGrp="1"/>
          </p:cNvSpPr>
          <p:nvPr>
            <p:ph idx="1"/>
          </p:nvPr>
        </p:nvSpPr>
        <p:spPr/>
        <p:txBody>
          <a:bodyPr/>
          <a:lstStyle/>
          <a:p>
            <a:r>
              <a:rPr lang="fr-FR"/>
              <a:t>Dans l’onglet </a:t>
            </a:r>
            <a:r>
              <a:rPr lang="fr-FR" i="1" err="1"/>
              <a:t>Returns</a:t>
            </a:r>
            <a:r>
              <a:rPr lang="fr-FR"/>
              <a:t> de la fiche du lecteur, scanner le code-barres du document</a:t>
            </a:r>
          </a:p>
          <a:p>
            <a:endParaRPr lang="fr-FR"/>
          </a:p>
        </p:txBody>
      </p:sp>
      <p:sp>
        <p:nvSpPr>
          <p:cNvPr id="4" name="Espace réservé du numéro de diapositive 3">
            <a:extLst>
              <a:ext uri="{FF2B5EF4-FFF2-40B4-BE49-F238E27FC236}">
                <a16:creationId xmlns:a16="http://schemas.microsoft.com/office/drawing/2014/main" id="{AE56B44A-7383-A5F4-5038-AB0F0C6C10B1}"/>
              </a:ext>
            </a:extLst>
          </p:cNvPr>
          <p:cNvSpPr>
            <a:spLocks noGrp="1"/>
          </p:cNvSpPr>
          <p:nvPr>
            <p:ph type="sldNum" sz="quarter" idx="12"/>
          </p:nvPr>
        </p:nvSpPr>
        <p:spPr/>
        <p:txBody>
          <a:bodyPr/>
          <a:lstStyle/>
          <a:p>
            <a:fld id="{19329706-12B3-8F4C-9CA9-063F8C6A2AC6}" type="slidenum">
              <a:rPr lang="fr-FR" smtClean="0"/>
              <a:t>46</a:t>
            </a:fld>
            <a:endParaRPr lang="fr-FR"/>
          </a:p>
        </p:txBody>
      </p:sp>
      <p:pic>
        <p:nvPicPr>
          <p:cNvPr id="5" name="Image 4" descr="Une image contenant texte, capture d’écran, Police&#10;&#10;Le contenu généré par l’IA peut être incorrect.">
            <a:extLst>
              <a:ext uri="{FF2B5EF4-FFF2-40B4-BE49-F238E27FC236}">
                <a16:creationId xmlns:a16="http://schemas.microsoft.com/office/drawing/2014/main" id="{FF06AC9A-59C7-5998-476E-0E2036E70174}"/>
              </a:ext>
            </a:extLst>
          </p:cNvPr>
          <p:cNvPicPr>
            <a:picLocks noChangeAspect="1"/>
          </p:cNvPicPr>
          <p:nvPr/>
        </p:nvPicPr>
        <p:blipFill>
          <a:blip r:embed="rId2"/>
          <a:stretch>
            <a:fillRect/>
          </a:stretch>
        </p:blipFill>
        <p:spPr>
          <a:xfrm>
            <a:off x="1728787" y="2162175"/>
            <a:ext cx="8734425" cy="2533650"/>
          </a:xfrm>
          <a:prstGeom prst="rect">
            <a:avLst/>
          </a:prstGeom>
          <a:ln w="6350">
            <a:solidFill>
              <a:schemeClr val="tx1"/>
            </a:solidFill>
          </a:ln>
        </p:spPr>
      </p:pic>
      <p:sp>
        <p:nvSpPr>
          <p:cNvPr id="6" name="Google Shape;1219;p189">
            <a:extLst>
              <a:ext uri="{FF2B5EF4-FFF2-40B4-BE49-F238E27FC236}">
                <a16:creationId xmlns:a16="http://schemas.microsoft.com/office/drawing/2014/main" id="{26817852-8057-A4F8-B938-4D4EF466940A}"/>
              </a:ext>
            </a:extLst>
          </p:cNvPr>
          <p:cNvSpPr/>
          <p:nvPr/>
        </p:nvSpPr>
        <p:spPr>
          <a:xfrm>
            <a:off x="4612816" y="2456159"/>
            <a:ext cx="3285090" cy="502194"/>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71998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BCB434-826D-FBFB-9DED-EC5409C69AFF}"/>
              </a:ext>
            </a:extLst>
          </p:cNvPr>
          <p:cNvSpPr>
            <a:spLocks noGrp="1"/>
          </p:cNvSpPr>
          <p:nvPr>
            <p:ph type="title"/>
          </p:nvPr>
        </p:nvSpPr>
        <p:spPr/>
        <p:txBody>
          <a:bodyPr/>
          <a:lstStyle/>
          <a:p>
            <a:r>
              <a:rPr lang="fr-FR" sz="3200">
                <a:solidFill>
                  <a:srgbClr val="00707F"/>
                </a:solidFill>
                <a:latin typeface="Calibri"/>
                <a:ea typeface="Calibri"/>
                <a:cs typeface="Calibri"/>
                <a:sym typeface="Calibri"/>
              </a:rPr>
              <a:t>Effectuer un retour de prêt par la fiche lecteur /onglet </a:t>
            </a:r>
            <a:r>
              <a:rPr lang="fr-FR" sz="3200" i="1" err="1">
                <a:ea typeface="Calibri"/>
                <a:sym typeface="Calibri"/>
              </a:rPr>
              <a:t>R</a:t>
            </a:r>
            <a:r>
              <a:rPr lang="fr-FR" sz="3200" i="1" err="1">
                <a:solidFill>
                  <a:srgbClr val="00707F"/>
                </a:solidFill>
                <a:latin typeface="Calibri"/>
                <a:ea typeface="Calibri"/>
                <a:cs typeface="Calibri"/>
                <a:sym typeface="Calibri"/>
              </a:rPr>
              <a:t>eturns</a:t>
            </a:r>
            <a:r>
              <a:rPr lang="fr-FR" sz="3200">
                <a:solidFill>
                  <a:srgbClr val="00707F"/>
                </a:solidFill>
                <a:latin typeface="Calibri"/>
                <a:ea typeface="Calibri"/>
                <a:cs typeface="Calibri"/>
                <a:sym typeface="Calibri"/>
              </a:rPr>
              <a:t> (2)</a:t>
            </a:r>
            <a:endParaRPr lang="fr-FR" sz="3200"/>
          </a:p>
        </p:txBody>
      </p:sp>
      <p:sp>
        <p:nvSpPr>
          <p:cNvPr id="3" name="Espace réservé du contenu 2">
            <a:extLst>
              <a:ext uri="{FF2B5EF4-FFF2-40B4-BE49-F238E27FC236}">
                <a16:creationId xmlns:a16="http://schemas.microsoft.com/office/drawing/2014/main" id="{6497B619-1363-851F-1ECC-2D7D75BD1165}"/>
              </a:ext>
            </a:extLst>
          </p:cNvPr>
          <p:cNvSpPr>
            <a:spLocks noGrp="1"/>
          </p:cNvSpPr>
          <p:nvPr>
            <p:ph idx="1"/>
          </p:nvPr>
        </p:nvSpPr>
        <p:spPr/>
        <p:txBody>
          <a:bodyPr/>
          <a:lstStyle/>
          <a:p>
            <a:r>
              <a:rPr lang="fr-FR">
                <a:solidFill>
                  <a:schemeClr val="dk1"/>
                </a:solidFill>
                <a:latin typeface="Calibri"/>
                <a:ea typeface="Calibri"/>
                <a:cs typeface="Calibri"/>
                <a:sym typeface="Calibri"/>
              </a:rPr>
              <a:t>Alma indique  la destination du document : </a:t>
            </a:r>
            <a:r>
              <a:rPr lang="fr-FR" i="1" err="1">
                <a:solidFill>
                  <a:schemeClr val="dk1"/>
                </a:solidFill>
                <a:latin typeface="Calibri"/>
                <a:ea typeface="Calibri"/>
                <a:cs typeface="Calibri"/>
                <a:sym typeface="Calibri"/>
              </a:rPr>
              <a:t>Reshelve</a:t>
            </a:r>
            <a:r>
              <a:rPr lang="fr-FR" i="1">
                <a:solidFill>
                  <a:schemeClr val="dk1"/>
                </a:solidFill>
                <a:latin typeface="Calibri"/>
                <a:ea typeface="Calibri"/>
                <a:cs typeface="Calibri"/>
                <a:sym typeface="Calibri"/>
              </a:rPr>
              <a:t> to </a:t>
            </a:r>
            <a:r>
              <a:rPr lang="fr-FR">
                <a:solidFill>
                  <a:schemeClr val="dk1"/>
                </a:solidFill>
                <a:latin typeface="Calibri"/>
                <a:ea typeface="Calibri"/>
                <a:cs typeface="Calibri"/>
                <a:sym typeface="Calibri"/>
              </a:rPr>
              <a:t>… = rangement en rayon dans la bibliothèque où se trouve le </a:t>
            </a:r>
            <a:r>
              <a:rPr lang="fr-FR" i="1">
                <a:solidFill>
                  <a:schemeClr val="dk1"/>
                </a:solidFill>
                <a:latin typeface="Calibri"/>
                <a:ea typeface="Calibri"/>
                <a:cs typeface="Calibri"/>
                <a:sym typeface="Calibri"/>
              </a:rPr>
              <a:t>Circulation Desk</a:t>
            </a:r>
            <a:endParaRPr lang="fr-FR" i="1"/>
          </a:p>
        </p:txBody>
      </p:sp>
      <p:sp>
        <p:nvSpPr>
          <p:cNvPr id="4" name="Espace réservé du numéro de diapositive 3">
            <a:extLst>
              <a:ext uri="{FF2B5EF4-FFF2-40B4-BE49-F238E27FC236}">
                <a16:creationId xmlns:a16="http://schemas.microsoft.com/office/drawing/2014/main" id="{2D9B7D9A-838D-D7AC-ADB5-BA4E3CC93FA8}"/>
              </a:ext>
            </a:extLst>
          </p:cNvPr>
          <p:cNvSpPr>
            <a:spLocks noGrp="1"/>
          </p:cNvSpPr>
          <p:nvPr>
            <p:ph type="sldNum" sz="quarter" idx="12"/>
          </p:nvPr>
        </p:nvSpPr>
        <p:spPr/>
        <p:txBody>
          <a:bodyPr/>
          <a:lstStyle/>
          <a:p>
            <a:fld id="{19329706-12B3-8F4C-9CA9-063F8C6A2AC6}" type="slidenum">
              <a:rPr lang="fr-FR" smtClean="0"/>
              <a:t>47</a:t>
            </a:fld>
            <a:endParaRPr lang="fr-FR"/>
          </a:p>
        </p:txBody>
      </p:sp>
      <p:pic>
        <p:nvPicPr>
          <p:cNvPr id="5" name="Image 4" descr="Une image contenant texte, capture d’écran, Police, logiciel&#10;&#10;Le contenu généré par l’IA peut être incorrect.">
            <a:extLst>
              <a:ext uri="{FF2B5EF4-FFF2-40B4-BE49-F238E27FC236}">
                <a16:creationId xmlns:a16="http://schemas.microsoft.com/office/drawing/2014/main" id="{7FC8A60A-9F99-3951-5E53-4AECFE6FFED3}"/>
              </a:ext>
            </a:extLst>
          </p:cNvPr>
          <p:cNvPicPr>
            <a:picLocks noChangeAspect="1"/>
          </p:cNvPicPr>
          <p:nvPr/>
        </p:nvPicPr>
        <p:blipFill>
          <a:blip r:embed="rId2"/>
          <a:stretch>
            <a:fillRect/>
          </a:stretch>
        </p:blipFill>
        <p:spPr>
          <a:xfrm>
            <a:off x="2033587" y="2290655"/>
            <a:ext cx="8124825" cy="2819400"/>
          </a:xfrm>
          <a:prstGeom prst="rect">
            <a:avLst/>
          </a:prstGeom>
          <a:ln w="6350">
            <a:solidFill>
              <a:schemeClr val="tx1"/>
            </a:solidFill>
          </a:ln>
        </p:spPr>
      </p:pic>
      <p:sp>
        <p:nvSpPr>
          <p:cNvPr id="6" name="Google Shape;1230;p190">
            <a:extLst>
              <a:ext uri="{FF2B5EF4-FFF2-40B4-BE49-F238E27FC236}">
                <a16:creationId xmlns:a16="http://schemas.microsoft.com/office/drawing/2014/main" id="{A19DD4C1-9CA8-E7C4-D3D4-398759C92B8E}"/>
              </a:ext>
            </a:extLst>
          </p:cNvPr>
          <p:cNvSpPr/>
          <p:nvPr/>
        </p:nvSpPr>
        <p:spPr>
          <a:xfrm>
            <a:off x="5814272" y="4802982"/>
            <a:ext cx="4018609" cy="183356"/>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spTree>
    <p:extLst>
      <p:ext uri="{BB962C8B-B14F-4D97-AF65-F5344CB8AC3E}">
        <p14:creationId xmlns:p14="http://schemas.microsoft.com/office/powerpoint/2010/main" val="189171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226D5-E5C9-AD8F-566A-E36535FECCB6}"/>
              </a:ext>
            </a:extLst>
          </p:cNvPr>
          <p:cNvSpPr>
            <a:spLocks noGrp="1"/>
          </p:cNvSpPr>
          <p:nvPr>
            <p:ph type="title"/>
          </p:nvPr>
        </p:nvSpPr>
        <p:spPr/>
        <p:txBody>
          <a:bodyPr/>
          <a:lstStyle/>
          <a:p>
            <a:r>
              <a:rPr lang="fr-FR" sz="3400">
                <a:solidFill>
                  <a:srgbClr val="00707F"/>
                </a:solidFill>
                <a:latin typeface="Calibri"/>
                <a:ea typeface="Calibri"/>
                <a:cs typeface="Calibri"/>
                <a:sym typeface="Calibri"/>
              </a:rPr>
              <a:t>Effectuer un retour de prêt par la fiche lecteur /onglet </a:t>
            </a:r>
            <a:r>
              <a:rPr lang="fr-FR" sz="3400" i="1">
                <a:solidFill>
                  <a:srgbClr val="00707F"/>
                </a:solidFill>
                <a:latin typeface="Calibri"/>
                <a:ea typeface="Calibri"/>
                <a:cs typeface="Calibri"/>
                <a:sym typeface="Calibri"/>
              </a:rPr>
              <a:t>Loans</a:t>
            </a:r>
            <a:endParaRPr lang="fr-FR" sz="3400"/>
          </a:p>
        </p:txBody>
      </p:sp>
      <p:sp>
        <p:nvSpPr>
          <p:cNvPr id="3" name="Espace réservé du contenu 2">
            <a:extLst>
              <a:ext uri="{FF2B5EF4-FFF2-40B4-BE49-F238E27FC236}">
                <a16:creationId xmlns:a16="http://schemas.microsoft.com/office/drawing/2014/main" id="{7682F072-97A1-4908-8068-75E969734CF8}"/>
              </a:ext>
            </a:extLst>
          </p:cNvPr>
          <p:cNvSpPr>
            <a:spLocks noGrp="1"/>
          </p:cNvSpPr>
          <p:nvPr>
            <p:ph idx="1"/>
          </p:nvPr>
        </p:nvSpPr>
        <p:spPr/>
        <p:txBody>
          <a:bodyPr vert="horz" lIns="91440" tIns="45720" rIns="91440" bIns="45720" rtlCol="0" anchor="t">
            <a:normAutofit/>
          </a:bodyPr>
          <a:lstStyle/>
          <a:p>
            <a:r>
              <a:rPr lang="fr-FR" dirty="0"/>
              <a:t>Dans le bouton </a:t>
            </a:r>
            <a:r>
              <a:rPr lang="fr-FR" i="1" dirty="0"/>
              <a:t>Actions </a:t>
            </a:r>
            <a:r>
              <a:rPr lang="fr-FR" dirty="0"/>
              <a:t>au niveau </a:t>
            </a:r>
            <a:r>
              <a:rPr lang="fr-FR" b="1" u="sng" dirty="0">
                <a:solidFill>
                  <a:srgbClr val="C00000"/>
                </a:solidFill>
              </a:rPr>
              <a:t>du document en prêt</a:t>
            </a:r>
            <a:r>
              <a:rPr lang="fr-FR" dirty="0"/>
              <a:t>, sélectionner </a:t>
            </a:r>
            <a:r>
              <a:rPr lang="fr-FR" i="1" dirty="0"/>
              <a:t>Return item </a:t>
            </a:r>
            <a:r>
              <a:rPr lang="fr-FR" dirty="0"/>
              <a:t>:</a:t>
            </a:r>
          </a:p>
          <a:p>
            <a:endParaRPr lang="fr-FR" i="1" dirty="0"/>
          </a:p>
          <a:p>
            <a:endParaRPr lang="fr-FR" i="1" dirty="0"/>
          </a:p>
          <a:p>
            <a:endParaRPr lang="fr-FR" i="1" dirty="0"/>
          </a:p>
          <a:p>
            <a:endParaRPr lang="fr-FR" i="1" dirty="0"/>
          </a:p>
          <a:p>
            <a:endParaRPr lang="fr-FR" i="1" dirty="0"/>
          </a:p>
          <a:p>
            <a:endParaRPr lang="fr-FR" i="1" dirty="0"/>
          </a:p>
          <a:p>
            <a:pPr marL="0" indent="0">
              <a:buNone/>
            </a:pPr>
            <a:endParaRPr lang="fr-FR" i="1" dirty="0"/>
          </a:p>
          <a:p>
            <a:r>
              <a:rPr lang="fr-BE" dirty="0">
                <a:solidFill>
                  <a:schemeClr val="dk1"/>
                </a:solidFill>
                <a:latin typeface="Calibri"/>
                <a:ea typeface="Calibri"/>
                <a:cs typeface="Calibri"/>
                <a:sym typeface="Calibri"/>
              </a:rPr>
              <a:t>Le document en prêt disparaît de la liste des documents en prêt sans qu’Alma nous indique la </a:t>
            </a:r>
            <a:r>
              <a:rPr lang="fr-BE" i="1" dirty="0" err="1">
                <a:solidFill>
                  <a:schemeClr val="dk1"/>
                </a:solidFill>
                <a:latin typeface="Calibri"/>
                <a:ea typeface="Calibri"/>
                <a:cs typeface="Calibri"/>
                <a:sym typeface="Calibri"/>
              </a:rPr>
              <a:t>next</a:t>
            </a:r>
            <a:r>
              <a:rPr lang="fr-BE" i="1" dirty="0">
                <a:solidFill>
                  <a:schemeClr val="dk1"/>
                </a:solidFill>
                <a:latin typeface="Calibri"/>
                <a:ea typeface="Calibri"/>
                <a:cs typeface="Calibri"/>
                <a:sym typeface="Calibri"/>
              </a:rPr>
              <a:t> </a:t>
            </a:r>
            <a:r>
              <a:rPr lang="fr-BE" i="1" dirty="0" err="1">
                <a:solidFill>
                  <a:schemeClr val="dk1"/>
                </a:solidFill>
                <a:latin typeface="Calibri"/>
                <a:ea typeface="Calibri"/>
                <a:cs typeface="Calibri"/>
                <a:sym typeface="Calibri"/>
              </a:rPr>
              <a:t>step</a:t>
            </a:r>
            <a:r>
              <a:rPr lang="fr-BE" i="1" dirty="0">
                <a:solidFill>
                  <a:schemeClr val="dk1"/>
                </a:solidFill>
                <a:latin typeface="Calibri"/>
                <a:ea typeface="Calibri"/>
                <a:cs typeface="Calibri"/>
                <a:sym typeface="Calibri"/>
              </a:rPr>
              <a:t> </a:t>
            </a:r>
            <a:r>
              <a:rPr lang="fr-BE" dirty="0">
                <a:solidFill>
                  <a:schemeClr val="dk1"/>
                </a:solidFill>
                <a:latin typeface="Calibri"/>
                <a:ea typeface="Calibri"/>
                <a:cs typeface="Calibri"/>
                <a:sym typeface="Calibri"/>
              </a:rPr>
              <a:t>si le document est rendu dans la bibliothèque propriétaire</a:t>
            </a:r>
            <a:r>
              <a:rPr lang="fr-BE" i="1" dirty="0">
                <a:solidFill>
                  <a:schemeClr val="dk1"/>
                </a:solidFill>
                <a:latin typeface="Calibri"/>
                <a:ea typeface="Calibri"/>
                <a:cs typeface="Calibri"/>
                <a:sym typeface="Calibri"/>
              </a:rPr>
              <a:t> </a:t>
            </a:r>
            <a:r>
              <a:rPr lang="fr-BE" dirty="0">
                <a:solidFill>
                  <a:schemeClr val="dk1"/>
                </a:solidFill>
                <a:ea typeface="Calibri"/>
                <a:sym typeface="Calibri"/>
              </a:rPr>
              <a:t>:(</a:t>
            </a:r>
            <a:endParaRPr lang="fr-FR" dirty="0">
              <a:solidFill>
                <a:schemeClr val="dk1"/>
              </a:solidFill>
            </a:endParaRPr>
          </a:p>
        </p:txBody>
      </p:sp>
      <p:sp>
        <p:nvSpPr>
          <p:cNvPr id="4" name="Espace réservé du numéro de diapositive 3">
            <a:extLst>
              <a:ext uri="{FF2B5EF4-FFF2-40B4-BE49-F238E27FC236}">
                <a16:creationId xmlns:a16="http://schemas.microsoft.com/office/drawing/2014/main" id="{A5BFC0BF-8816-1A9F-99CA-8FBE76ABEE23}"/>
              </a:ext>
            </a:extLst>
          </p:cNvPr>
          <p:cNvSpPr>
            <a:spLocks noGrp="1"/>
          </p:cNvSpPr>
          <p:nvPr>
            <p:ph type="sldNum" sz="quarter" idx="12"/>
          </p:nvPr>
        </p:nvSpPr>
        <p:spPr/>
        <p:txBody>
          <a:bodyPr/>
          <a:lstStyle/>
          <a:p>
            <a:fld id="{19329706-12B3-8F4C-9CA9-063F8C6A2AC6}" type="slidenum">
              <a:rPr lang="fr-FR" smtClean="0"/>
              <a:t>48</a:t>
            </a:fld>
            <a:endParaRPr lang="fr-FR"/>
          </a:p>
        </p:txBody>
      </p:sp>
      <p:pic>
        <p:nvPicPr>
          <p:cNvPr id="7" name="Image 6" descr="Une image contenant texte, capture d’écran, nombre, Police&#10;&#10;Le contenu généré par l’IA peut être incorrect.">
            <a:extLst>
              <a:ext uri="{FF2B5EF4-FFF2-40B4-BE49-F238E27FC236}">
                <a16:creationId xmlns:a16="http://schemas.microsoft.com/office/drawing/2014/main" id="{285FECF0-1624-F1B5-4AA9-5FD916172A79}"/>
              </a:ext>
            </a:extLst>
          </p:cNvPr>
          <p:cNvPicPr>
            <a:picLocks noChangeAspect="1"/>
          </p:cNvPicPr>
          <p:nvPr/>
        </p:nvPicPr>
        <p:blipFill>
          <a:blip r:embed="rId2"/>
          <a:stretch>
            <a:fillRect/>
          </a:stretch>
        </p:blipFill>
        <p:spPr>
          <a:xfrm>
            <a:off x="2040299" y="1654001"/>
            <a:ext cx="8111402" cy="2378183"/>
          </a:xfrm>
          <a:prstGeom prst="rect">
            <a:avLst/>
          </a:prstGeom>
          <a:ln w="6350">
            <a:solidFill>
              <a:schemeClr val="tx1"/>
            </a:solidFill>
          </a:ln>
        </p:spPr>
      </p:pic>
      <p:sp>
        <p:nvSpPr>
          <p:cNvPr id="8" name="Google Shape;1230;p190">
            <a:extLst>
              <a:ext uri="{FF2B5EF4-FFF2-40B4-BE49-F238E27FC236}">
                <a16:creationId xmlns:a16="http://schemas.microsoft.com/office/drawing/2014/main" id="{FDF7F4B3-0649-4E7C-72B2-347E7933C774}"/>
              </a:ext>
            </a:extLst>
          </p:cNvPr>
          <p:cNvSpPr/>
          <p:nvPr/>
        </p:nvSpPr>
        <p:spPr>
          <a:xfrm>
            <a:off x="9215446" y="2725666"/>
            <a:ext cx="896275" cy="494612"/>
          </a:xfrm>
          <a:prstGeom prst="roundRect">
            <a:avLst>
              <a:gd name="adj" fmla="val 16667"/>
            </a:avLst>
          </a:prstGeom>
          <a:noFill/>
          <a:ln w="190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chemeClr val="lt1"/>
              </a:solidFill>
              <a:latin typeface="Arial"/>
              <a:ea typeface="Arial"/>
              <a:cs typeface="Arial"/>
              <a:sym typeface="Arial"/>
            </a:endParaRPr>
          </a:p>
        </p:txBody>
      </p:sp>
      <p:pic>
        <p:nvPicPr>
          <p:cNvPr id="11" name="Image 10" descr="Une image contenant texte, capture d’écran, Police&#10;&#10;Le contenu généré par l’IA peut être incorrect.">
            <a:extLst>
              <a:ext uri="{FF2B5EF4-FFF2-40B4-BE49-F238E27FC236}">
                <a16:creationId xmlns:a16="http://schemas.microsoft.com/office/drawing/2014/main" id="{583F9F48-1C59-760D-BC0D-AC5A31E75D56}"/>
              </a:ext>
            </a:extLst>
          </p:cNvPr>
          <p:cNvPicPr>
            <a:picLocks noChangeAspect="1"/>
          </p:cNvPicPr>
          <p:nvPr/>
        </p:nvPicPr>
        <p:blipFill>
          <a:blip r:embed="rId3"/>
          <a:stretch>
            <a:fillRect/>
          </a:stretch>
        </p:blipFill>
        <p:spPr>
          <a:xfrm>
            <a:off x="3014662" y="4870584"/>
            <a:ext cx="6162675" cy="1800782"/>
          </a:xfrm>
          <a:prstGeom prst="rect">
            <a:avLst/>
          </a:prstGeom>
          <a:ln w="9525">
            <a:solidFill>
              <a:schemeClr val="tx1"/>
            </a:solidFill>
          </a:ln>
        </p:spPr>
      </p:pic>
    </p:spTree>
    <p:extLst>
      <p:ext uri="{BB962C8B-B14F-4D97-AF65-F5344CB8AC3E}">
        <p14:creationId xmlns:p14="http://schemas.microsoft.com/office/powerpoint/2010/main" val="2762977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03E5E6-1929-86C7-9259-FC067DAFA43C}"/>
              </a:ext>
            </a:extLst>
          </p:cNvPr>
          <p:cNvSpPr>
            <a:spLocks noGrp="1"/>
          </p:cNvSpPr>
          <p:nvPr>
            <p:ph type="title"/>
          </p:nvPr>
        </p:nvSpPr>
        <p:spPr>
          <a:xfrm>
            <a:off x="609600" y="313015"/>
            <a:ext cx="10972800" cy="998949"/>
          </a:xfrm>
        </p:spPr>
        <p:txBody>
          <a:bodyPr/>
          <a:lstStyle/>
          <a:p>
            <a:r>
              <a:rPr lang="fr-FR" sz="3600">
                <a:solidFill>
                  <a:srgbClr val="00707F"/>
                </a:solidFill>
                <a:latin typeface="Calibri"/>
                <a:ea typeface="Calibri"/>
                <a:cs typeface="Calibri"/>
                <a:sym typeface="Calibri"/>
              </a:rPr>
              <a:t>Retour de prêt – cas particulier (1) : retour d’un document d’une autre implantation</a:t>
            </a:r>
            <a:endParaRPr lang="fr-FR"/>
          </a:p>
        </p:txBody>
      </p:sp>
      <p:sp>
        <p:nvSpPr>
          <p:cNvPr id="3" name="Espace réservé du contenu 2">
            <a:extLst>
              <a:ext uri="{FF2B5EF4-FFF2-40B4-BE49-F238E27FC236}">
                <a16:creationId xmlns:a16="http://schemas.microsoft.com/office/drawing/2014/main" id="{CED9FE3F-D4A5-7A85-9179-78F85DA8994D}"/>
              </a:ext>
            </a:extLst>
          </p:cNvPr>
          <p:cNvSpPr>
            <a:spLocks noGrp="1"/>
          </p:cNvSpPr>
          <p:nvPr>
            <p:ph idx="1"/>
          </p:nvPr>
        </p:nvSpPr>
        <p:spPr>
          <a:xfrm>
            <a:off x="609600" y="1500810"/>
            <a:ext cx="10972800" cy="4625360"/>
          </a:xfrm>
        </p:spPr>
        <p:txBody>
          <a:bodyPr/>
          <a:lstStyle/>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endParaRPr lang="fr-FR" dirty="0">
              <a:solidFill>
                <a:schemeClr val="dk1"/>
              </a:solidFill>
              <a:ea typeface="Calibri"/>
              <a:sym typeface="Calibri"/>
            </a:endParaRPr>
          </a:p>
          <a:p>
            <a:pPr marL="285750" indent="-285750">
              <a:buClr>
                <a:srgbClr val="00707F"/>
              </a:buClr>
              <a:buSzPts val="1800"/>
              <a:buFont typeface="Noto Sans Symbols"/>
              <a:buChar char="⮚"/>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Dans les </a:t>
            </a:r>
            <a:r>
              <a:rPr lang="fr-FR" i="1" dirty="0">
                <a:solidFill>
                  <a:schemeClr val="dk1"/>
                </a:solidFill>
                <a:latin typeface="Calibri"/>
                <a:ea typeface="Calibri"/>
                <a:cs typeface="Calibri"/>
                <a:sym typeface="Calibri"/>
              </a:rPr>
              <a:t>Pick-up Location</a:t>
            </a:r>
            <a:r>
              <a:rPr lang="fr-FR" dirty="0">
                <a:solidFill>
                  <a:schemeClr val="dk1"/>
                </a:solidFill>
                <a:latin typeface="Calibri"/>
                <a:ea typeface="Calibri"/>
                <a:cs typeface="Calibri"/>
                <a:sym typeface="Calibri"/>
              </a:rPr>
              <a:t>, vous êtes amenés à effectuer des retours d’</a:t>
            </a:r>
            <a:r>
              <a:rPr lang="fr-FR" i="1" dirty="0">
                <a:solidFill>
                  <a:schemeClr val="dk1"/>
                </a:solidFill>
                <a:latin typeface="Calibri"/>
                <a:ea typeface="Calibri"/>
                <a:cs typeface="Calibri"/>
                <a:sym typeface="Calibri"/>
              </a:rPr>
              <a:t>items</a:t>
            </a:r>
            <a:r>
              <a:rPr lang="fr-FR" dirty="0">
                <a:solidFill>
                  <a:schemeClr val="dk1"/>
                </a:solidFill>
                <a:latin typeface="Calibri"/>
                <a:ea typeface="Calibri"/>
                <a:cs typeface="Calibri"/>
                <a:sym typeface="Calibri"/>
              </a:rPr>
              <a:t> provenant d’autres implantations</a:t>
            </a:r>
          </a:p>
          <a:p>
            <a:pPr>
              <a:buClr>
                <a:schemeClr val="dk1"/>
              </a:buClr>
              <a:buSzPts val="1800"/>
            </a:pPr>
            <a:endParaRPr lang="fr-FR" dirty="0">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dirty="0">
                <a:solidFill>
                  <a:schemeClr val="dk1"/>
                </a:solidFill>
                <a:latin typeface="Calibri"/>
                <a:ea typeface="Calibri"/>
                <a:cs typeface="Calibri"/>
                <a:sym typeface="Calibri"/>
              </a:rPr>
              <a:t>Après le </a:t>
            </a:r>
            <a:r>
              <a:rPr lang="fr-FR" i="1" dirty="0">
                <a:solidFill>
                  <a:schemeClr val="dk1"/>
                </a:solidFill>
                <a:latin typeface="Calibri"/>
                <a:ea typeface="Calibri"/>
                <a:cs typeface="Calibri"/>
                <a:sym typeface="Calibri"/>
              </a:rPr>
              <a:t>scan</a:t>
            </a:r>
            <a:r>
              <a:rPr lang="fr-FR" dirty="0">
                <a:solidFill>
                  <a:schemeClr val="dk1"/>
                </a:solidFill>
                <a:latin typeface="Calibri"/>
                <a:ea typeface="Calibri"/>
                <a:cs typeface="Calibri"/>
                <a:sym typeface="Calibri"/>
              </a:rPr>
              <a:t> du code-barres, une fenêtre </a:t>
            </a:r>
            <a:r>
              <a:rPr lang="fr-FR" i="1" dirty="0">
                <a:solidFill>
                  <a:schemeClr val="dk1"/>
                </a:solidFill>
                <a:latin typeface="Calibri"/>
                <a:ea typeface="Calibri"/>
                <a:cs typeface="Calibri"/>
                <a:sym typeface="Calibri"/>
              </a:rPr>
              <a:t>pop-up</a:t>
            </a:r>
            <a:r>
              <a:rPr lang="fr-FR" dirty="0">
                <a:solidFill>
                  <a:schemeClr val="dk1"/>
                </a:solidFill>
                <a:latin typeface="Calibri"/>
                <a:ea typeface="Calibri"/>
                <a:cs typeface="Calibri"/>
                <a:sym typeface="Calibri"/>
              </a:rPr>
              <a:t> apparaît. Cette fenêtre vous indique vers quelle implantation l’</a:t>
            </a:r>
            <a:r>
              <a:rPr lang="fr-FR" i="1" dirty="0">
                <a:solidFill>
                  <a:schemeClr val="dk1"/>
                </a:solidFill>
                <a:latin typeface="Calibri"/>
                <a:ea typeface="Calibri"/>
                <a:cs typeface="Calibri"/>
                <a:sym typeface="Calibri"/>
              </a:rPr>
              <a:t>item</a:t>
            </a:r>
            <a:r>
              <a:rPr lang="fr-FR" dirty="0">
                <a:solidFill>
                  <a:schemeClr val="dk1"/>
                </a:solidFill>
                <a:latin typeface="Calibri"/>
                <a:ea typeface="Calibri"/>
                <a:cs typeface="Calibri"/>
                <a:sym typeface="Calibri"/>
              </a:rPr>
              <a:t> part en transit</a:t>
            </a:r>
          </a:p>
        </p:txBody>
      </p:sp>
      <p:sp>
        <p:nvSpPr>
          <p:cNvPr id="4" name="Espace réservé du numéro de diapositive 3">
            <a:extLst>
              <a:ext uri="{FF2B5EF4-FFF2-40B4-BE49-F238E27FC236}">
                <a16:creationId xmlns:a16="http://schemas.microsoft.com/office/drawing/2014/main" id="{C090D168-AB96-008D-7BE5-CD523413DE01}"/>
              </a:ext>
            </a:extLst>
          </p:cNvPr>
          <p:cNvSpPr>
            <a:spLocks noGrp="1"/>
          </p:cNvSpPr>
          <p:nvPr>
            <p:ph type="sldNum" sz="quarter" idx="12"/>
          </p:nvPr>
        </p:nvSpPr>
        <p:spPr/>
        <p:txBody>
          <a:bodyPr/>
          <a:lstStyle/>
          <a:p>
            <a:fld id="{19329706-12B3-8F4C-9CA9-063F8C6A2AC6}" type="slidenum">
              <a:rPr lang="fr-FR" smtClean="0"/>
              <a:t>49</a:t>
            </a:fld>
            <a:endParaRPr lang="fr-FR"/>
          </a:p>
        </p:txBody>
      </p:sp>
      <p:pic>
        <p:nvPicPr>
          <p:cNvPr id="8" name="Image 7">
            <a:extLst>
              <a:ext uri="{FF2B5EF4-FFF2-40B4-BE49-F238E27FC236}">
                <a16:creationId xmlns:a16="http://schemas.microsoft.com/office/drawing/2014/main" id="{26A58ADC-7A95-E409-061D-FF4D5F2735B9}"/>
              </a:ext>
            </a:extLst>
          </p:cNvPr>
          <p:cNvPicPr>
            <a:picLocks noChangeAspect="1"/>
          </p:cNvPicPr>
          <p:nvPr/>
        </p:nvPicPr>
        <p:blipFill>
          <a:blip r:embed="rId2"/>
          <a:stretch>
            <a:fillRect/>
          </a:stretch>
        </p:blipFill>
        <p:spPr>
          <a:xfrm>
            <a:off x="3823970" y="1500810"/>
            <a:ext cx="4544059" cy="2438740"/>
          </a:xfrm>
          <a:prstGeom prst="rect">
            <a:avLst/>
          </a:prstGeom>
          <a:ln>
            <a:solidFill>
              <a:schemeClr val="tx1"/>
            </a:solidFill>
          </a:ln>
        </p:spPr>
      </p:pic>
    </p:spTree>
    <p:extLst>
      <p:ext uri="{BB962C8B-B14F-4D97-AF65-F5344CB8AC3E}">
        <p14:creationId xmlns:p14="http://schemas.microsoft.com/office/powerpoint/2010/main" val="221889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33ECB257-BB55-4167-2385-0419A98D6D98}"/>
            </a:ext>
          </a:extLst>
        </p:cNvPr>
        <p:cNvGrpSpPr/>
        <p:nvPr/>
      </p:nvGrpSpPr>
      <p:grpSpPr>
        <a:xfrm>
          <a:off x="0" y="0"/>
          <a:ext cx="0" cy="0"/>
          <a:chOff x="0" y="0"/>
          <a:chExt cx="0" cy="0"/>
        </a:xfrm>
      </p:grpSpPr>
      <p:sp>
        <p:nvSpPr>
          <p:cNvPr id="4" name="Google Shape;373;p17">
            <a:extLst>
              <a:ext uri="{FF2B5EF4-FFF2-40B4-BE49-F238E27FC236}">
                <a16:creationId xmlns:a16="http://schemas.microsoft.com/office/drawing/2014/main" id="{5E4E3851-B4B0-08C3-3002-396AE2FBA5B5}"/>
              </a:ext>
            </a:extLst>
          </p:cNvPr>
          <p:cNvSpPr/>
          <p:nvPr/>
        </p:nvSpPr>
        <p:spPr>
          <a:xfrm>
            <a:off x="6928078" y="806278"/>
            <a:ext cx="1924426"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Nord</a:t>
            </a:r>
            <a:endParaRPr/>
          </a:p>
        </p:txBody>
      </p:sp>
      <p:sp>
        <p:nvSpPr>
          <p:cNvPr id="3" name="Google Shape;372;p17">
            <a:extLst>
              <a:ext uri="{FF2B5EF4-FFF2-40B4-BE49-F238E27FC236}">
                <a16:creationId xmlns:a16="http://schemas.microsoft.com/office/drawing/2014/main" id="{12C7AD67-A695-6389-D161-DF29D169AD38}"/>
              </a:ext>
            </a:extLst>
          </p:cNvPr>
          <p:cNvSpPr/>
          <p:nvPr/>
        </p:nvSpPr>
        <p:spPr>
          <a:xfrm>
            <a:off x="2989971" y="368659"/>
            <a:ext cx="203457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Sart </a:t>
            </a:r>
            <a:r>
              <a:rPr lang="fr-FR" sz="2000" err="1">
                <a:solidFill>
                  <a:schemeClr val="lt1"/>
                </a:solidFill>
                <a:latin typeface="Calibri"/>
                <a:ea typeface="Calibri"/>
                <a:cs typeface="Calibri"/>
                <a:sym typeface="Calibri"/>
              </a:rPr>
              <a:t>Tilman</a:t>
            </a:r>
            <a:r>
              <a:rPr lang="fr-FR" sz="2000">
                <a:solidFill>
                  <a:schemeClr val="lt1"/>
                </a:solidFill>
                <a:latin typeface="Calibri"/>
                <a:ea typeface="Calibri"/>
                <a:cs typeface="Calibri"/>
                <a:sym typeface="Calibri"/>
              </a:rPr>
              <a:t> </a:t>
            </a:r>
            <a:r>
              <a:rPr lang="fr-FR">
                <a:solidFill>
                  <a:schemeClr val="lt1"/>
                </a:solidFill>
                <a:latin typeface="Calibri"/>
                <a:ea typeface="Calibri"/>
                <a:cs typeface="Calibri"/>
                <a:sym typeface="Calibri"/>
              </a:rPr>
              <a:t>Zone Sud</a:t>
            </a:r>
            <a:endParaRPr/>
          </a:p>
        </p:txBody>
      </p:sp>
      <p:sp>
        <p:nvSpPr>
          <p:cNvPr id="374" name="Google Shape;374;p17">
            <a:extLst>
              <a:ext uri="{FF2B5EF4-FFF2-40B4-BE49-F238E27FC236}">
                <a16:creationId xmlns:a16="http://schemas.microsoft.com/office/drawing/2014/main" id="{6EE4DD34-DF1D-DA05-C317-F1246F47B6F9}"/>
              </a:ext>
            </a:extLst>
          </p:cNvPr>
          <p:cNvSpPr/>
          <p:nvPr/>
        </p:nvSpPr>
        <p:spPr>
          <a:xfrm>
            <a:off x="8361295" y="3376099"/>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Gembloux</a:t>
            </a:r>
            <a:endParaRPr/>
          </a:p>
        </p:txBody>
      </p:sp>
      <p:sp>
        <p:nvSpPr>
          <p:cNvPr id="375" name="Google Shape;375;p17">
            <a:extLst>
              <a:ext uri="{FF2B5EF4-FFF2-40B4-BE49-F238E27FC236}">
                <a16:creationId xmlns:a16="http://schemas.microsoft.com/office/drawing/2014/main" id="{7B5086D7-F524-97DE-6F80-D5A8988F533D}"/>
              </a:ext>
            </a:extLst>
          </p:cNvPr>
          <p:cNvSpPr/>
          <p:nvPr/>
        </p:nvSpPr>
        <p:spPr>
          <a:xfrm>
            <a:off x="6539009" y="5152765"/>
            <a:ext cx="1800199"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Arlon</a:t>
            </a:r>
            <a:endParaRPr/>
          </a:p>
        </p:txBody>
      </p:sp>
      <p:sp>
        <p:nvSpPr>
          <p:cNvPr id="376" name="Google Shape;376;p17">
            <a:extLst>
              <a:ext uri="{FF2B5EF4-FFF2-40B4-BE49-F238E27FC236}">
                <a16:creationId xmlns:a16="http://schemas.microsoft.com/office/drawing/2014/main" id="{C3C40C8D-B346-B788-D08C-3EADDB7F420F}"/>
              </a:ext>
            </a:extLst>
          </p:cNvPr>
          <p:cNvSpPr/>
          <p:nvPr/>
        </p:nvSpPr>
        <p:spPr>
          <a:xfrm>
            <a:off x="9348642" y="3199330"/>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500">
                <a:solidFill>
                  <a:srgbClr val="FFFFFF"/>
                </a:solidFill>
                <a:latin typeface="Calibri"/>
                <a:ea typeface="Calibri"/>
                <a:cs typeface="Calibri"/>
                <a:sym typeface="Calibri"/>
              </a:rPr>
              <a:t>Agro-Bio Tech</a:t>
            </a:r>
            <a:endParaRPr sz="1500">
              <a:solidFill>
                <a:srgbClr val="FFFFFF"/>
              </a:solidFill>
              <a:latin typeface="Calibri"/>
              <a:ea typeface="Calibri"/>
              <a:cs typeface="Calibri"/>
              <a:sym typeface="Calibri"/>
            </a:endParaRPr>
          </a:p>
        </p:txBody>
      </p:sp>
      <p:sp>
        <p:nvSpPr>
          <p:cNvPr id="377" name="Google Shape;377;p17">
            <a:extLst>
              <a:ext uri="{FF2B5EF4-FFF2-40B4-BE49-F238E27FC236}">
                <a16:creationId xmlns:a16="http://schemas.microsoft.com/office/drawing/2014/main" id="{4C4992A8-1C04-0BF4-D9E8-7D6473AACF15}"/>
              </a:ext>
            </a:extLst>
          </p:cNvPr>
          <p:cNvSpPr/>
          <p:nvPr/>
        </p:nvSpPr>
        <p:spPr>
          <a:xfrm>
            <a:off x="6154401" y="4928981"/>
            <a:ext cx="1563686"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Environnement</a:t>
            </a:r>
            <a:endParaRPr sz="1600">
              <a:solidFill>
                <a:schemeClr val="lt1"/>
              </a:solidFill>
              <a:latin typeface="Calibri"/>
              <a:ea typeface="Calibri"/>
              <a:cs typeface="Calibri"/>
              <a:sym typeface="Calibri"/>
            </a:endParaRPr>
          </a:p>
        </p:txBody>
      </p:sp>
      <p:sp>
        <p:nvSpPr>
          <p:cNvPr id="378" name="Google Shape;378;p17">
            <a:extLst>
              <a:ext uri="{FF2B5EF4-FFF2-40B4-BE49-F238E27FC236}">
                <a16:creationId xmlns:a16="http://schemas.microsoft.com/office/drawing/2014/main" id="{CBD6657C-C719-107B-6C7D-BF1456491778}"/>
              </a:ext>
            </a:extLst>
          </p:cNvPr>
          <p:cNvSpPr/>
          <p:nvPr/>
        </p:nvSpPr>
        <p:spPr>
          <a:xfrm>
            <a:off x="2141503" y="200635"/>
            <a:ext cx="1222559"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CHU</a:t>
            </a:r>
            <a:endParaRPr sz="1600">
              <a:solidFill>
                <a:schemeClr val="lt1"/>
              </a:solidFill>
              <a:latin typeface="Calibri"/>
              <a:ea typeface="Calibri"/>
              <a:cs typeface="Calibri"/>
              <a:sym typeface="Calibri"/>
            </a:endParaRPr>
          </a:p>
        </p:txBody>
      </p:sp>
      <p:sp>
        <p:nvSpPr>
          <p:cNvPr id="379" name="Google Shape;379;p17">
            <a:extLst>
              <a:ext uri="{FF2B5EF4-FFF2-40B4-BE49-F238E27FC236}">
                <a16:creationId xmlns:a16="http://schemas.microsoft.com/office/drawing/2014/main" id="{B0A09C1B-6C83-C10A-1DD2-C3AF95A8739B}"/>
              </a:ext>
            </a:extLst>
          </p:cNvPr>
          <p:cNvSpPr/>
          <p:nvPr/>
        </p:nvSpPr>
        <p:spPr>
          <a:xfrm>
            <a:off x="5949129" y="673819"/>
            <a:ext cx="1316815"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err="1">
                <a:solidFill>
                  <a:schemeClr val="lt1"/>
                </a:solidFill>
                <a:latin typeface="Calibri"/>
                <a:ea typeface="Calibri"/>
                <a:cs typeface="Calibri"/>
                <a:sym typeface="Calibri"/>
              </a:rPr>
              <a:t>Graulich</a:t>
            </a:r>
            <a:endParaRPr sz="1600">
              <a:solidFill>
                <a:schemeClr val="lt1"/>
              </a:solidFill>
              <a:latin typeface="Calibri"/>
              <a:ea typeface="Calibri"/>
              <a:cs typeface="Calibri"/>
              <a:sym typeface="Calibri"/>
            </a:endParaRPr>
          </a:p>
        </p:txBody>
      </p:sp>
      <p:sp>
        <p:nvSpPr>
          <p:cNvPr id="380" name="Google Shape;380;p17">
            <a:extLst>
              <a:ext uri="{FF2B5EF4-FFF2-40B4-BE49-F238E27FC236}">
                <a16:creationId xmlns:a16="http://schemas.microsoft.com/office/drawing/2014/main" id="{E9CBA3CB-F022-1778-1403-D48FA2490C60}"/>
              </a:ext>
            </a:extLst>
          </p:cNvPr>
          <p:cNvSpPr/>
          <p:nvPr/>
        </p:nvSpPr>
        <p:spPr>
          <a:xfrm>
            <a:off x="7719087" y="1962537"/>
            <a:ext cx="986852" cy="526430"/>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375"/>
            </a:pPr>
            <a:r>
              <a:rPr lang="fr-FR" sz="1500">
                <a:solidFill>
                  <a:schemeClr val="lt1"/>
                </a:solidFill>
                <a:latin typeface="Calibri"/>
                <a:ea typeface="Calibri"/>
                <a:cs typeface="Calibri"/>
                <a:sym typeface="Calibri"/>
              </a:rPr>
              <a:t>Sciences</a:t>
            </a:r>
            <a:endParaRPr sz="1500">
              <a:solidFill>
                <a:schemeClr val="lt1"/>
              </a:solidFill>
              <a:latin typeface="Calibri"/>
              <a:ea typeface="Calibri"/>
              <a:cs typeface="Calibri"/>
              <a:sym typeface="Calibri"/>
            </a:endParaRPr>
          </a:p>
        </p:txBody>
      </p:sp>
      <p:sp>
        <p:nvSpPr>
          <p:cNvPr id="381" name="Google Shape;381;p17">
            <a:extLst>
              <a:ext uri="{FF2B5EF4-FFF2-40B4-BE49-F238E27FC236}">
                <a16:creationId xmlns:a16="http://schemas.microsoft.com/office/drawing/2014/main" id="{8EA2836B-6194-03D8-B646-8F3D94C62E79}"/>
              </a:ext>
            </a:extLst>
          </p:cNvPr>
          <p:cNvSpPr/>
          <p:nvPr/>
        </p:nvSpPr>
        <p:spPr>
          <a:xfrm>
            <a:off x="1697650" y="5103208"/>
            <a:ext cx="2072747"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a:solidFill>
                  <a:schemeClr val="lt1"/>
                </a:solidFill>
                <a:latin typeface="Calibri"/>
                <a:ea typeface="Calibri"/>
                <a:cs typeface="Calibri"/>
                <a:sym typeface="Calibri"/>
              </a:rPr>
              <a:t>XX Août</a:t>
            </a:r>
            <a:endParaRPr/>
          </a:p>
        </p:txBody>
      </p:sp>
      <p:sp>
        <p:nvSpPr>
          <p:cNvPr id="382" name="Google Shape;382;p17">
            <a:extLst>
              <a:ext uri="{FF2B5EF4-FFF2-40B4-BE49-F238E27FC236}">
                <a16:creationId xmlns:a16="http://schemas.microsoft.com/office/drawing/2014/main" id="{DEF9F7D8-9421-8695-926C-B2715D07B6A8}"/>
              </a:ext>
            </a:extLst>
          </p:cNvPr>
          <p:cNvSpPr/>
          <p:nvPr/>
        </p:nvSpPr>
        <p:spPr>
          <a:xfrm>
            <a:off x="1333945" y="2692907"/>
            <a:ext cx="2072748" cy="1224135"/>
          </a:xfrm>
          <a:prstGeom prst="ellipse">
            <a:avLst/>
          </a:prstGeom>
          <a:solidFill>
            <a:srgbClr val="5FA4B0"/>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500"/>
            </a:pPr>
            <a:r>
              <a:rPr lang="fr-FR" sz="2000">
                <a:solidFill>
                  <a:schemeClr val="lt1"/>
                </a:solidFill>
                <a:latin typeface="Calibri"/>
                <a:ea typeface="Calibri"/>
                <a:cs typeface="Calibri"/>
                <a:sym typeface="Calibri"/>
              </a:rPr>
              <a:t>Liège centre </a:t>
            </a:r>
            <a:endParaRPr/>
          </a:p>
          <a:p>
            <a:pPr algn="ctr">
              <a:buClr>
                <a:schemeClr val="lt1"/>
              </a:buClr>
              <a:buSzPts val="450"/>
            </a:pPr>
            <a:r>
              <a:rPr lang="fr-FR" err="1">
                <a:solidFill>
                  <a:schemeClr val="lt1"/>
                </a:solidFill>
                <a:latin typeface="Calibri"/>
                <a:ea typeface="Calibri"/>
                <a:cs typeface="Calibri"/>
                <a:sym typeface="Calibri"/>
              </a:rPr>
              <a:t>Outremeuse</a:t>
            </a:r>
            <a:endParaRPr err="1">
              <a:solidFill>
                <a:schemeClr val="lt1"/>
              </a:solidFill>
              <a:latin typeface="Calibri"/>
              <a:ea typeface="Calibri"/>
              <a:cs typeface="Calibri"/>
              <a:sym typeface="Calibri"/>
            </a:endParaRPr>
          </a:p>
        </p:txBody>
      </p:sp>
      <p:sp>
        <p:nvSpPr>
          <p:cNvPr id="383" name="Google Shape;383;p17">
            <a:extLst>
              <a:ext uri="{FF2B5EF4-FFF2-40B4-BE49-F238E27FC236}">
                <a16:creationId xmlns:a16="http://schemas.microsoft.com/office/drawing/2014/main" id="{DA80E66F-FC14-C679-9C26-F1B09A9F6BF7}"/>
              </a:ext>
            </a:extLst>
          </p:cNvPr>
          <p:cNvSpPr/>
          <p:nvPr/>
        </p:nvSpPr>
        <p:spPr>
          <a:xfrm>
            <a:off x="8729933" y="1255898"/>
            <a:ext cx="1220029"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Polytech</a:t>
            </a:r>
            <a:endParaRPr sz="1600">
              <a:solidFill>
                <a:schemeClr val="lt1"/>
              </a:solidFill>
              <a:latin typeface="Calibri"/>
              <a:ea typeface="Calibri"/>
              <a:cs typeface="Calibri"/>
              <a:sym typeface="Calibri"/>
            </a:endParaRPr>
          </a:p>
        </p:txBody>
      </p:sp>
      <p:sp>
        <p:nvSpPr>
          <p:cNvPr id="384" name="Google Shape;384;p17">
            <a:extLst>
              <a:ext uri="{FF2B5EF4-FFF2-40B4-BE49-F238E27FC236}">
                <a16:creationId xmlns:a16="http://schemas.microsoft.com/office/drawing/2014/main" id="{50720B40-2021-CC8D-52C5-57E40D07DFCF}"/>
              </a:ext>
            </a:extLst>
          </p:cNvPr>
          <p:cNvSpPr/>
          <p:nvPr/>
        </p:nvSpPr>
        <p:spPr>
          <a:xfrm>
            <a:off x="5830620" y="1701274"/>
            <a:ext cx="1368153"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Géosciences</a:t>
            </a:r>
            <a:endParaRPr sz="1600">
              <a:solidFill>
                <a:schemeClr val="lt1"/>
              </a:solidFill>
              <a:latin typeface="Calibri"/>
              <a:ea typeface="Calibri"/>
              <a:cs typeface="Calibri"/>
              <a:sym typeface="Calibri"/>
            </a:endParaRPr>
          </a:p>
        </p:txBody>
      </p:sp>
      <p:sp>
        <p:nvSpPr>
          <p:cNvPr id="385" name="Google Shape;385;p17">
            <a:extLst>
              <a:ext uri="{FF2B5EF4-FFF2-40B4-BE49-F238E27FC236}">
                <a16:creationId xmlns:a16="http://schemas.microsoft.com/office/drawing/2014/main" id="{9059BAA8-F583-A656-0CE4-FE28563B459D}"/>
              </a:ext>
            </a:extLst>
          </p:cNvPr>
          <p:cNvSpPr/>
          <p:nvPr/>
        </p:nvSpPr>
        <p:spPr>
          <a:xfrm>
            <a:off x="7870952" y="391360"/>
            <a:ext cx="1837627" cy="526431"/>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r>
              <a:rPr lang="fr-FR" sz="1600">
                <a:solidFill>
                  <a:schemeClr val="lt1"/>
                </a:solidFill>
                <a:latin typeface="Calibri"/>
                <a:ea typeface="Calibri"/>
                <a:cs typeface="Calibri"/>
                <a:sym typeface="Calibri"/>
              </a:rPr>
              <a:t>Direction générale </a:t>
            </a:r>
            <a:endParaRPr sz="1600">
              <a:solidFill>
                <a:schemeClr val="lt1"/>
              </a:solidFill>
              <a:latin typeface="Calibri"/>
              <a:ea typeface="Calibri"/>
              <a:cs typeface="Calibri"/>
              <a:sym typeface="Calibri"/>
            </a:endParaRPr>
          </a:p>
        </p:txBody>
      </p:sp>
      <p:sp>
        <p:nvSpPr>
          <p:cNvPr id="386" name="Google Shape;386;p17">
            <a:extLst>
              <a:ext uri="{FF2B5EF4-FFF2-40B4-BE49-F238E27FC236}">
                <a16:creationId xmlns:a16="http://schemas.microsoft.com/office/drawing/2014/main" id="{ED00033C-C346-78C4-E0B2-EE7366AF6E9C}"/>
              </a:ext>
            </a:extLst>
          </p:cNvPr>
          <p:cNvSpPr txBox="1"/>
          <p:nvPr/>
        </p:nvSpPr>
        <p:spPr>
          <a:xfrm>
            <a:off x="4158379" y="2698050"/>
            <a:ext cx="3821254" cy="1389892"/>
          </a:xfrm>
          <a:prstGeom prst="rect">
            <a:avLst/>
          </a:prstGeom>
          <a:noFill/>
          <a:ln w="9525" cap="flat" cmpd="sng">
            <a:noFill/>
            <a:prstDash val="solid"/>
            <a:round/>
            <a:headEnd type="none" w="sm" len="sm"/>
            <a:tailEnd type="none" w="sm" len="sm"/>
          </a:ln>
          <a:effectLst/>
        </p:spPr>
        <p:txBody>
          <a:bodyPr spcFirstLastPara="1" wrap="square" lIns="91425" tIns="45700" rIns="91425" bIns="45700" anchor="ctr" anchorCtr="0">
            <a:normAutofit/>
          </a:bodyPr>
          <a:lstStyle/>
          <a:p>
            <a:pPr algn="ctr">
              <a:buClr>
                <a:srgbClr val="5FA4B0"/>
              </a:buClr>
              <a:buSzPts val="3200"/>
            </a:pPr>
            <a:r>
              <a:rPr lang="fr-FR" sz="3200" b="1" dirty="0">
                <a:latin typeface="Calibri"/>
                <a:ea typeface="Calibri"/>
                <a:cs typeface="Calibri"/>
                <a:sym typeface="Calibri"/>
              </a:rPr>
              <a:t>6 </a:t>
            </a:r>
            <a:r>
              <a:rPr lang="fr-FR" sz="3200" b="1" dirty="0">
                <a:solidFill>
                  <a:srgbClr val="5FA4B0"/>
                </a:solidFill>
                <a:latin typeface="Calibri"/>
                <a:ea typeface="Calibri"/>
                <a:cs typeface="Calibri"/>
                <a:sym typeface="Calibri"/>
              </a:rPr>
              <a:t>campus</a:t>
            </a:r>
            <a:r>
              <a:rPr lang="fr-FR" sz="3200" b="1" dirty="0">
                <a:latin typeface="Calibri"/>
                <a:ea typeface="Calibri"/>
                <a:cs typeface="Calibri"/>
                <a:sym typeface="Calibri"/>
              </a:rPr>
              <a:t> et </a:t>
            </a:r>
            <a:endParaRPr lang="fr-FR" dirty="0">
              <a:ea typeface="Calibri"/>
              <a:cs typeface="Calibri"/>
            </a:endParaRPr>
          </a:p>
          <a:p>
            <a:pPr algn="ctr">
              <a:buClr>
                <a:srgbClr val="5FA4B0"/>
              </a:buClr>
              <a:buSzPts val="3200"/>
            </a:pPr>
            <a:r>
              <a:rPr lang="fr-FR" sz="3200" b="1" dirty="0">
                <a:latin typeface="Calibri"/>
                <a:ea typeface="Calibri"/>
                <a:cs typeface="Calibri"/>
                <a:sym typeface="Calibri"/>
              </a:rPr>
              <a:t>11 </a:t>
            </a:r>
            <a:r>
              <a:rPr lang="fr-FR" sz="3200" b="1" i="1" dirty="0">
                <a:solidFill>
                  <a:srgbClr val="00707F"/>
                </a:solidFill>
                <a:latin typeface="Calibri"/>
                <a:ea typeface="Calibri"/>
                <a:cs typeface="Calibri"/>
                <a:sym typeface="Calibri"/>
              </a:rPr>
              <a:t>pick-up locations</a:t>
            </a:r>
            <a:endParaRPr sz="3200" b="1" i="1" dirty="0">
              <a:solidFill>
                <a:srgbClr val="00707F"/>
              </a:solidFill>
              <a:latin typeface="Calibri"/>
              <a:ea typeface="Calibri"/>
              <a:cs typeface="Calibri"/>
              <a:sym typeface="Calibri"/>
            </a:endParaRPr>
          </a:p>
        </p:txBody>
      </p:sp>
      <p:sp>
        <p:nvSpPr>
          <p:cNvPr id="387" name="Google Shape;387;p17">
            <a:extLst>
              <a:ext uri="{FF2B5EF4-FFF2-40B4-BE49-F238E27FC236}">
                <a16:creationId xmlns:a16="http://schemas.microsoft.com/office/drawing/2014/main" id="{A0C6CD5A-704F-C7A8-D153-0CC5967946D8}"/>
              </a:ext>
            </a:extLst>
          </p:cNvPr>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fr-FR"/>
              <a:pPr/>
              <a:t>5</a:t>
            </a:fld>
            <a:endParaRPr/>
          </a:p>
        </p:txBody>
      </p:sp>
      <p:sp>
        <p:nvSpPr>
          <p:cNvPr id="388" name="Google Shape;388;p17">
            <a:extLst>
              <a:ext uri="{FF2B5EF4-FFF2-40B4-BE49-F238E27FC236}">
                <a16:creationId xmlns:a16="http://schemas.microsoft.com/office/drawing/2014/main" id="{E1259055-92C4-3821-77AE-9C577818E52E}"/>
              </a:ext>
            </a:extLst>
          </p:cNvPr>
          <p:cNvSpPr/>
          <p:nvPr/>
        </p:nvSpPr>
        <p:spPr>
          <a:xfrm>
            <a:off x="2381984" y="3703690"/>
            <a:ext cx="1409111" cy="522535"/>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Architecture</a:t>
            </a:r>
            <a:endParaRPr sz="1600">
              <a:solidFill>
                <a:schemeClr val="lt1"/>
              </a:solidFill>
              <a:latin typeface="Calibri"/>
              <a:ea typeface="Calibri"/>
              <a:cs typeface="Calibri"/>
              <a:sym typeface="Calibri"/>
            </a:endParaRPr>
          </a:p>
        </p:txBody>
      </p:sp>
      <p:sp>
        <p:nvSpPr>
          <p:cNvPr id="389" name="Google Shape;389;p17">
            <a:extLst>
              <a:ext uri="{FF2B5EF4-FFF2-40B4-BE49-F238E27FC236}">
                <a16:creationId xmlns:a16="http://schemas.microsoft.com/office/drawing/2014/main" id="{FC30EB16-2071-C320-472F-0AFFAE751967}"/>
              </a:ext>
            </a:extLst>
          </p:cNvPr>
          <p:cNvSpPr/>
          <p:nvPr/>
        </p:nvSpPr>
        <p:spPr>
          <a:xfrm>
            <a:off x="3468509" y="4935055"/>
            <a:ext cx="156368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Site central</a:t>
            </a:r>
          </a:p>
          <a:p>
            <a:pPr algn="ctr">
              <a:buClr>
                <a:schemeClr val="lt1"/>
              </a:buClr>
              <a:buSzPts val="400"/>
            </a:pPr>
            <a:r>
              <a:rPr lang="fr-FR" sz="1600">
                <a:solidFill>
                  <a:schemeClr val="lt1"/>
                </a:solidFill>
                <a:latin typeface="Calibri"/>
                <a:ea typeface="Calibri"/>
                <a:cs typeface="Calibri"/>
                <a:sym typeface="Calibri"/>
              </a:rPr>
              <a:t>20-Août</a:t>
            </a:r>
            <a:endParaRPr sz="1600">
              <a:solidFill>
                <a:schemeClr val="lt1"/>
              </a:solidFill>
              <a:latin typeface="Calibri"/>
              <a:ea typeface="Calibri"/>
              <a:cs typeface="Calibri"/>
              <a:sym typeface="Calibri"/>
            </a:endParaRPr>
          </a:p>
        </p:txBody>
      </p:sp>
      <p:sp>
        <p:nvSpPr>
          <p:cNvPr id="390" name="Google Shape;390;p17">
            <a:extLst>
              <a:ext uri="{FF2B5EF4-FFF2-40B4-BE49-F238E27FC236}">
                <a16:creationId xmlns:a16="http://schemas.microsoft.com/office/drawing/2014/main" id="{48D27445-BA4B-A207-0F3B-A652982FB4A2}"/>
              </a:ext>
            </a:extLst>
          </p:cNvPr>
          <p:cNvSpPr/>
          <p:nvPr/>
        </p:nvSpPr>
        <p:spPr>
          <a:xfrm>
            <a:off x="1805078" y="1379228"/>
            <a:ext cx="1924426" cy="681933"/>
          </a:xfrm>
          <a:prstGeom prst="rect">
            <a:avLst/>
          </a:prstGeom>
          <a:solidFill>
            <a:srgbClr val="585B6E"/>
          </a:solidFill>
          <a:ln w="12700" cap="flat" cmpd="sng">
            <a:no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lt1"/>
              </a:buClr>
              <a:buSzPts val="400"/>
            </a:pPr>
            <a:r>
              <a:rPr lang="fr-FR" sz="1600">
                <a:solidFill>
                  <a:schemeClr val="lt1"/>
                </a:solidFill>
                <a:latin typeface="Calibri"/>
                <a:ea typeface="Calibri"/>
                <a:cs typeface="Calibri"/>
                <a:sym typeface="Calibri"/>
              </a:rPr>
              <a:t>Santé – Médecine </a:t>
            </a:r>
            <a:r>
              <a:rPr lang="fr-FR" sz="1600" err="1">
                <a:solidFill>
                  <a:schemeClr val="lt1"/>
                </a:solidFill>
                <a:latin typeface="Calibri"/>
                <a:ea typeface="Calibri"/>
                <a:cs typeface="Calibri"/>
                <a:sym typeface="Calibri"/>
              </a:rPr>
              <a:t>Véterinaire</a:t>
            </a:r>
            <a:endParaRPr sz="1600" err="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922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9779B-F4CD-9711-3041-AD859E337550}"/>
              </a:ext>
            </a:extLst>
          </p:cNvPr>
          <p:cNvSpPr>
            <a:spLocks noGrp="1"/>
          </p:cNvSpPr>
          <p:nvPr>
            <p:ph type="title"/>
          </p:nvPr>
        </p:nvSpPr>
        <p:spPr>
          <a:xfrm>
            <a:off x="609600" y="313016"/>
            <a:ext cx="10972800" cy="989010"/>
          </a:xfrm>
        </p:spPr>
        <p:txBody>
          <a:bodyPr/>
          <a:lstStyle/>
          <a:p>
            <a:r>
              <a:rPr lang="fr-FR" sz="3600">
                <a:solidFill>
                  <a:srgbClr val="00707F"/>
                </a:solidFill>
                <a:latin typeface="Calibri"/>
                <a:ea typeface="Calibri"/>
                <a:cs typeface="Calibri"/>
                <a:sym typeface="Calibri"/>
              </a:rPr>
              <a:t>Retour de prêt – cas particulier (2) : retour d’un document en retard</a:t>
            </a:r>
            <a:endParaRPr lang="fr-FR"/>
          </a:p>
        </p:txBody>
      </p:sp>
      <p:sp>
        <p:nvSpPr>
          <p:cNvPr id="3" name="Espace réservé du contenu 2">
            <a:extLst>
              <a:ext uri="{FF2B5EF4-FFF2-40B4-BE49-F238E27FC236}">
                <a16:creationId xmlns:a16="http://schemas.microsoft.com/office/drawing/2014/main" id="{F26AB09A-32AF-400F-75F3-6EAC393A4C1C}"/>
              </a:ext>
            </a:extLst>
          </p:cNvPr>
          <p:cNvSpPr>
            <a:spLocks noGrp="1"/>
          </p:cNvSpPr>
          <p:nvPr>
            <p:ph idx="1"/>
          </p:nvPr>
        </p:nvSpPr>
        <p:spPr>
          <a:xfrm>
            <a:off x="609600" y="1500811"/>
            <a:ext cx="10972800" cy="4456396"/>
          </a:xfrm>
        </p:spPr>
        <p:txBody>
          <a:bodyPr/>
          <a:lstStyle/>
          <a:p>
            <a:r>
              <a:rPr lang="fr-FR" dirty="0"/>
              <a:t>Pour les membres ULiège, si le document est en retard, une fenêtre </a:t>
            </a:r>
            <a:r>
              <a:rPr lang="fr-FR" i="1" dirty="0"/>
              <a:t>pop-up</a:t>
            </a:r>
            <a:r>
              <a:rPr lang="fr-FR" dirty="0"/>
              <a:t> le signale :</a:t>
            </a:r>
          </a:p>
          <a:p>
            <a:endParaRPr lang="fr-FR" dirty="0"/>
          </a:p>
          <a:p>
            <a:endParaRPr lang="fr-FR" dirty="0"/>
          </a:p>
          <a:p>
            <a:endParaRPr lang="fr-FR" dirty="0"/>
          </a:p>
          <a:p>
            <a:endParaRPr lang="fr-FR" dirty="0"/>
          </a:p>
          <a:p>
            <a:r>
              <a:rPr lang="fr-FR" dirty="0"/>
              <a:t>Pour les extérieurs, si le document est en retard, une fenêtre </a:t>
            </a:r>
            <a:r>
              <a:rPr lang="fr-FR" i="1" dirty="0"/>
              <a:t>pop-up</a:t>
            </a:r>
            <a:r>
              <a:rPr lang="fr-FR" dirty="0"/>
              <a:t> indique les frais de retard qui sont ajoutés sur le compte du lecteur :</a:t>
            </a:r>
          </a:p>
        </p:txBody>
      </p:sp>
      <p:sp>
        <p:nvSpPr>
          <p:cNvPr id="4" name="Espace réservé du numéro de diapositive 3">
            <a:extLst>
              <a:ext uri="{FF2B5EF4-FFF2-40B4-BE49-F238E27FC236}">
                <a16:creationId xmlns:a16="http://schemas.microsoft.com/office/drawing/2014/main" id="{4675EACB-7FBC-35C2-7567-5856585DE0A5}"/>
              </a:ext>
            </a:extLst>
          </p:cNvPr>
          <p:cNvSpPr>
            <a:spLocks noGrp="1"/>
          </p:cNvSpPr>
          <p:nvPr>
            <p:ph type="sldNum" sz="quarter" idx="12"/>
          </p:nvPr>
        </p:nvSpPr>
        <p:spPr/>
        <p:txBody>
          <a:bodyPr/>
          <a:lstStyle/>
          <a:p>
            <a:fld id="{19329706-12B3-8F4C-9CA9-063F8C6A2AC6}" type="slidenum">
              <a:rPr lang="fr-FR" smtClean="0"/>
              <a:t>50</a:t>
            </a:fld>
            <a:endParaRPr lang="fr-FR"/>
          </a:p>
        </p:txBody>
      </p:sp>
      <p:pic>
        <p:nvPicPr>
          <p:cNvPr id="6" name="Image 5">
            <a:extLst>
              <a:ext uri="{FF2B5EF4-FFF2-40B4-BE49-F238E27FC236}">
                <a16:creationId xmlns:a16="http://schemas.microsoft.com/office/drawing/2014/main" id="{6B706079-05A5-E71D-3CD9-1465FEF37CA3}"/>
              </a:ext>
            </a:extLst>
          </p:cNvPr>
          <p:cNvPicPr>
            <a:picLocks noChangeAspect="1"/>
          </p:cNvPicPr>
          <p:nvPr/>
        </p:nvPicPr>
        <p:blipFill>
          <a:blip r:embed="rId2"/>
          <a:stretch>
            <a:fillRect/>
          </a:stretch>
        </p:blipFill>
        <p:spPr>
          <a:xfrm>
            <a:off x="4476524" y="2098334"/>
            <a:ext cx="3238952" cy="971686"/>
          </a:xfrm>
          <a:prstGeom prst="rect">
            <a:avLst/>
          </a:prstGeom>
          <a:ln>
            <a:solidFill>
              <a:schemeClr val="tx1"/>
            </a:solidFill>
          </a:ln>
        </p:spPr>
      </p:pic>
      <p:pic>
        <p:nvPicPr>
          <p:cNvPr id="8" name="Image 7">
            <a:extLst>
              <a:ext uri="{FF2B5EF4-FFF2-40B4-BE49-F238E27FC236}">
                <a16:creationId xmlns:a16="http://schemas.microsoft.com/office/drawing/2014/main" id="{19C5B1BB-C61F-F30A-BC47-0E82F71DA354}"/>
              </a:ext>
            </a:extLst>
          </p:cNvPr>
          <p:cNvPicPr>
            <a:picLocks noChangeAspect="1"/>
          </p:cNvPicPr>
          <p:nvPr/>
        </p:nvPicPr>
        <p:blipFill>
          <a:blip r:embed="rId3"/>
          <a:stretch>
            <a:fillRect/>
          </a:stretch>
        </p:blipFill>
        <p:spPr>
          <a:xfrm>
            <a:off x="4587043" y="4092274"/>
            <a:ext cx="3017914" cy="1864933"/>
          </a:xfrm>
          <a:prstGeom prst="rect">
            <a:avLst/>
          </a:prstGeom>
          <a:ln>
            <a:solidFill>
              <a:schemeClr val="tx1"/>
            </a:solidFill>
          </a:ln>
        </p:spPr>
      </p:pic>
      <p:sp>
        <p:nvSpPr>
          <p:cNvPr id="9" name="Rectangle : coins arrondis 8">
            <a:extLst>
              <a:ext uri="{FF2B5EF4-FFF2-40B4-BE49-F238E27FC236}">
                <a16:creationId xmlns:a16="http://schemas.microsoft.com/office/drawing/2014/main" id="{43A6DF3F-49C2-BCC4-9483-6DD036B02940}"/>
              </a:ext>
            </a:extLst>
          </p:cNvPr>
          <p:cNvSpPr/>
          <p:nvPr/>
        </p:nvSpPr>
        <p:spPr>
          <a:xfrm>
            <a:off x="4870174" y="4860237"/>
            <a:ext cx="1928191" cy="1490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355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dirty="0">
                <a:solidFill>
                  <a:srgbClr val="00707F"/>
                </a:solidFill>
                <a:latin typeface="Calibri"/>
                <a:ea typeface="Calibri"/>
                <a:cs typeface="Calibri"/>
                <a:sym typeface="Calibri"/>
              </a:rPr>
              <a:t>Retour de prêt – cas particulier (3) : retour d’un document réservé (</a:t>
            </a:r>
            <a:r>
              <a:rPr lang="fr-FR" sz="3600" dirty="0" err="1">
                <a:solidFill>
                  <a:srgbClr val="00707F"/>
                </a:solidFill>
                <a:latin typeface="Calibri"/>
                <a:ea typeface="Calibri"/>
                <a:cs typeface="Calibri"/>
                <a:sym typeface="Calibri"/>
              </a:rPr>
              <a:t>recalled</a:t>
            </a:r>
            <a:r>
              <a:rPr lang="fr-FR" sz="3600" dirty="0">
                <a:solidFill>
                  <a:srgbClr val="00707F"/>
                </a:solidFill>
                <a:latin typeface="Calibri"/>
                <a:ea typeface="Calibri"/>
                <a:cs typeface="Calibri"/>
                <a:sym typeface="Calibri"/>
              </a:rPr>
              <a:t>) à mettre sur la </a:t>
            </a:r>
            <a:r>
              <a:rPr lang="fr-FR" sz="3600" i="1" dirty="0">
                <a:solidFill>
                  <a:srgbClr val="00707F"/>
                </a:solidFill>
                <a:latin typeface="Calibri"/>
                <a:ea typeface="Calibri"/>
                <a:cs typeface="Calibri"/>
                <a:sym typeface="Calibri"/>
              </a:rPr>
              <a:t>Hold Shelf</a:t>
            </a:r>
            <a:r>
              <a:rPr lang="fr-FR" dirty="0">
                <a:ea typeface="Calibri"/>
                <a:sym typeface="Calibri"/>
              </a:rPr>
              <a:t> </a:t>
            </a:r>
            <a:endParaRPr lang="fr-FR" dirty="0"/>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r>
              <a:rPr lang="fr-FR" dirty="0"/>
              <a:t> Si le document est réservé par un autre lecteur avec retrait dans l’implantation où s’effectue le retour :</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pPr marL="0" indent="0">
              <a:buNone/>
            </a:pPr>
            <a:endParaRPr lang="fr-FR" dirty="0"/>
          </a:p>
          <a:p>
            <a:r>
              <a:rPr lang="fr-FR" dirty="0"/>
              <a:t>Au moment du retour, Alma signale que le document est réservé et doit être placé dans l’armoire des réservations</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51</a:t>
            </a:fld>
            <a:endParaRPr lang="fr-FR"/>
          </a:p>
        </p:txBody>
      </p:sp>
      <p:pic>
        <p:nvPicPr>
          <p:cNvPr id="5" name="Image 4" descr="Une image contenant texte, capture d’écran, logiciel, Page web&#10;&#10;Le contenu généré par l’IA peut être incorrect.">
            <a:extLst>
              <a:ext uri="{FF2B5EF4-FFF2-40B4-BE49-F238E27FC236}">
                <a16:creationId xmlns:a16="http://schemas.microsoft.com/office/drawing/2014/main" id="{48F8AC71-1ADD-F7CA-1EDB-D4359993866E}"/>
              </a:ext>
            </a:extLst>
          </p:cNvPr>
          <p:cNvPicPr>
            <a:picLocks noChangeAspect="1"/>
          </p:cNvPicPr>
          <p:nvPr/>
        </p:nvPicPr>
        <p:blipFill>
          <a:blip r:embed="rId2"/>
          <a:stretch>
            <a:fillRect/>
          </a:stretch>
        </p:blipFill>
        <p:spPr>
          <a:xfrm>
            <a:off x="708990" y="2208258"/>
            <a:ext cx="6119225" cy="3143576"/>
          </a:xfrm>
          <a:prstGeom prst="rect">
            <a:avLst/>
          </a:prstGeom>
          <a:ln w="6350">
            <a:solidFill>
              <a:schemeClr val="tx1"/>
            </a:solidFill>
          </a:ln>
        </p:spPr>
      </p:pic>
      <p:sp>
        <p:nvSpPr>
          <p:cNvPr id="6" name="Rectangle : coins arrondis 5">
            <a:extLst>
              <a:ext uri="{FF2B5EF4-FFF2-40B4-BE49-F238E27FC236}">
                <a16:creationId xmlns:a16="http://schemas.microsoft.com/office/drawing/2014/main" id="{8934FAF3-1A90-EB96-F470-298600DFAF4C}"/>
              </a:ext>
            </a:extLst>
          </p:cNvPr>
          <p:cNvSpPr/>
          <p:nvPr/>
        </p:nvSpPr>
        <p:spPr>
          <a:xfrm>
            <a:off x="5981700" y="5026500"/>
            <a:ext cx="700088" cy="2013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DCB042B0-74D8-4BD4-7290-3542DDF31908}"/>
              </a:ext>
            </a:extLst>
          </p:cNvPr>
          <p:cNvSpPr/>
          <p:nvPr/>
        </p:nvSpPr>
        <p:spPr>
          <a:xfrm>
            <a:off x="1351568" y="3876171"/>
            <a:ext cx="917899" cy="250021"/>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3" name="Connecteur droit avec flèche 12">
            <a:extLst>
              <a:ext uri="{FF2B5EF4-FFF2-40B4-BE49-F238E27FC236}">
                <a16:creationId xmlns:a16="http://schemas.microsoft.com/office/drawing/2014/main" id="{39FB88EE-81A6-3456-FAAD-CDA45C6E42E5}"/>
              </a:ext>
            </a:extLst>
          </p:cNvPr>
          <p:cNvCxnSpPr>
            <a:cxnSpLocks/>
          </p:cNvCxnSpPr>
          <p:nvPr/>
        </p:nvCxnSpPr>
        <p:spPr>
          <a:xfrm flipV="1">
            <a:off x="7738712" y="4523874"/>
            <a:ext cx="782264" cy="101065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 name="Image 8" descr="Une image contenant texte, capture d’écran, Police&#10;&#10;Le contenu généré par l’IA peut être incorrect.">
            <a:extLst>
              <a:ext uri="{FF2B5EF4-FFF2-40B4-BE49-F238E27FC236}">
                <a16:creationId xmlns:a16="http://schemas.microsoft.com/office/drawing/2014/main" id="{4EB6357A-5680-28B3-6B92-D5696BB929ED}"/>
              </a:ext>
            </a:extLst>
          </p:cNvPr>
          <p:cNvPicPr>
            <a:picLocks noChangeAspect="1"/>
          </p:cNvPicPr>
          <p:nvPr/>
        </p:nvPicPr>
        <p:blipFill>
          <a:blip r:embed="rId3"/>
          <a:stretch>
            <a:fillRect/>
          </a:stretch>
        </p:blipFill>
        <p:spPr>
          <a:xfrm>
            <a:off x="8520976" y="3307413"/>
            <a:ext cx="2850564" cy="1637558"/>
          </a:xfrm>
          <a:prstGeom prst="rect">
            <a:avLst/>
          </a:prstGeom>
          <a:ln>
            <a:solidFill>
              <a:schemeClr val="tx1"/>
            </a:solidFill>
          </a:ln>
        </p:spPr>
      </p:pic>
      <p:sp>
        <p:nvSpPr>
          <p:cNvPr id="21" name="ZoneTexte 20">
            <a:extLst>
              <a:ext uri="{FF2B5EF4-FFF2-40B4-BE49-F238E27FC236}">
                <a16:creationId xmlns:a16="http://schemas.microsoft.com/office/drawing/2014/main" id="{05FC6F21-9753-2BA3-EF29-D7EE8B79997B}"/>
              </a:ext>
            </a:extLst>
          </p:cNvPr>
          <p:cNvSpPr txBox="1"/>
          <p:nvPr/>
        </p:nvSpPr>
        <p:spPr>
          <a:xfrm>
            <a:off x="2494170" y="6245543"/>
            <a:ext cx="7792830" cy="369332"/>
          </a:xfrm>
          <a:prstGeom prst="rect">
            <a:avLst/>
          </a:prstGeom>
          <a:noFill/>
        </p:spPr>
        <p:txBody>
          <a:bodyPr wrap="square">
            <a:spAutoFit/>
          </a:bodyPr>
          <a:lstStyle/>
          <a:p>
            <a:pPr marL="0" indent="0">
              <a:buNone/>
            </a:pPr>
            <a:r>
              <a:rPr lang="fr-FR" dirty="0">
                <a:solidFill>
                  <a:srgbClr val="C00000"/>
                </a:solidFill>
              </a:rPr>
              <a:t>Rappel : impossible de renouveler ou de prêter l’exemplaire à un autre usager​​</a:t>
            </a:r>
          </a:p>
        </p:txBody>
      </p:sp>
      <p:pic>
        <p:nvPicPr>
          <p:cNvPr id="23" name="Graphique 22" descr="Avertissement contour">
            <a:extLst>
              <a:ext uri="{FF2B5EF4-FFF2-40B4-BE49-F238E27FC236}">
                <a16:creationId xmlns:a16="http://schemas.microsoft.com/office/drawing/2014/main" id="{80AFBCF2-34AA-B3E8-7A2D-A1A6927C54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07529" y="6158646"/>
            <a:ext cx="523875" cy="523875"/>
          </a:xfrm>
          <a:prstGeom prst="rect">
            <a:avLst/>
          </a:prstGeom>
        </p:spPr>
      </p:pic>
    </p:spTree>
    <p:extLst>
      <p:ext uri="{BB962C8B-B14F-4D97-AF65-F5344CB8AC3E}">
        <p14:creationId xmlns:p14="http://schemas.microsoft.com/office/powerpoint/2010/main" val="715864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(4) : retour d’un document réservé et à mettre en transit </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solidFill>
                  <a:srgbClr val="000000"/>
                </a:solidFill>
                <a:latin typeface="Calibri"/>
                <a:ea typeface="Calibri"/>
                <a:cs typeface="Calibri"/>
                <a:sym typeface="Calibri"/>
              </a:rPr>
              <a:t>Le document est réservé </a:t>
            </a:r>
            <a:r>
              <a:rPr lang="fr-FR" i="1">
                <a:solidFill>
                  <a:srgbClr val="000000"/>
                </a:solidFill>
                <a:latin typeface="Calibri"/>
                <a:ea typeface="Calibri"/>
                <a:cs typeface="Calibri"/>
                <a:sym typeface="Calibri"/>
              </a:rPr>
              <a:t>(</a:t>
            </a:r>
            <a:r>
              <a:rPr lang="fr-FR" i="1" err="1">
                <a:solidFill>
                  <a:srgbClr val="000000"/>
                </a:solidFill>
                <a:latin typeface="Calibri"/>
                <a:ea typeface="Calibri"/>
                <a:cs typeface="Calibri"/>
                <a:sym typeface="Calibri"/>
              </a:rPr>
              <a:t>requested</a:t>
            </a:r>
            <a:r>
              <a:rPr lang="fr-FR">
                <a:solidFill>
                  <a:srgbClr val="000000"/>
                </a:solidFill>
                <a:latin typeface="Calibri"/>
                <a:ea typeface="Calibri"/>
                <a:cs typeface="Calibri"/>
                <a:sym typeface="Calibri"/>
              </a:rPr>
              <a:t>) avec retrait dans une autre implantation (</a:t>
            </a:r>
            <a:r>
              <a:rPr lang="fr-FR" i="1">
                <a:solidFill>
                  <a:srgbClr val="000000"/>
                </a:solidFill>
                <a:latin typeface="Calibri"/>
                <a:ea typeface="Calibri"/>
                <a:cs typeface="Calibri"/>
                <a:sym typeface="Calibri"/>
              </a:rPr>
              <a:t>Pick-up location</a:t>
            </a:r>
            <a:r>
              <a:rPr lang="fr-FR">
                <a:solidFill>
                  <a:srgbClr val="000000"/>
                </a:solidFill>
                <a:latin typeface="Calibri"/>
                <a:ea typeface="Calibri"/>
                <a:cs typeface="Calibri"/>
                <a:sym typeface="Calibri"/>
              </a:rPr>
              <a:t>) </a:t>
            </a:r>
          </a:p>
          <a:p>
            <a:pPr marL="0" indent="0" algn="ctr">
              <a:buNone/>
            </a:pPr>
            <a:r>
              <a:rPr lang="fr-FR" sz="2400" b="1">
                <a:solidFill>
                  <a:srgbClr val="000000"/>
                </a:solidFill>
                <a:latin typeface="Calibri"/>
                <a:ea typeface="Calibri"/>
                <a:cs typeface="Calibri"/>
                <a:sym typeface="Calibri"/>
              </a:rPr>
              <a:t>→ transit</a:t>
            </a:r>
            <a:endParaRPr lang="fr-FR"/>
          </a:p>
          <a:p>
            <a:endParaRPr lang="fr-F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52</a:t>
            </a:fld>
            <a:endParaRPr lang="fr-FR"/>
          </a:p>
        </p:txBody>
      </p:sp>
      <p:pic>
        <p:nvPicPr>
          <p:cNvPr id="10" name="Image 9">
            <a:extLst>
              <a:ext uri="{FF2B5EF4-FFF2-40B4-BE49-F238E27FC236}">
                <a16:creationId xmlns:a16="http://schemas.microsoft.com/office/drawing/2014/main" id="{6EF4D1CA-48FC-EC3D-1EB7-90C8C1340A12}"/>
              </a:ext>
            </a:extLst>
          </p:cNvPr>
          <p:cNvPicPr>
            <a:picLocks noChangeAspect="1"/>
          </p:cNvPicPr>
          <p:nvPr/>
        </p:nvPicPr>
        <p:blipFill>
          <a:blip r:embed="rId2"/>
          <a:stretch>
            <a:fillRect/>
          </a:stretch>
        </p:blipFill>
        <p:spPr>
          <a:xfrm>
            <a:off x="4257891" y="1814733"/>
            <a:ext cx="3676218" cy="2150978"/>
          </a:xfrm>
          <a:prstGeom prst="rect">
            <a:avLst/>
          </a:prstGeom>
          <a:ln>
            <a:solidFill>
              <a:schemeClr val="tx1"/>
            </a:solidFill>
          </a:ln>
        </p:spPr>
      </p:pic>
    </p:spTree>
    <p:extLst>
      <p:ext uri="{BB962C8B-B14F-4D97-AF65-F5344CB8AC3E}">
        <p14:creationId xmlns:p14="http://schemas.microsoft.com/office/powerpoint/2010/main" val="1342810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(5) : retour d’un document demandé en numérisation</a:t>
            </a:r>
            <a:endParaRPr lang="fr-F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endParaRPr lang="fr-FR"/>
          </a:p>
          <a:p>
            <a:r>
              <a:rPr lang="fr-FR"/>
              <a:t>La partie du document demandée doit être numérisée</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53</a:t>
            </a:fld>
            <a:endParaRPr lang="fr-FR"/>
          </a:p>
        </p:txBody>
      </p:sp>
      <p:pic>
        <p:nvPicPr>
          <p:cNvPr id="6" name="Image 5">
            <a:extLst>
              <a:ext uri="{FF2B5EF4-FFF2-40B4-BE49-F238E27FC236}">
                <a16:creationId xmlns:a16="http://schemas.microsoft.com/office/drawing/2014/main" id="{F1C7F82A-8B50-6FF9-00C8-C450CF561D99}"/>
              </a:ext>
            </a:extLst>
          </p:cNvPr>
          <p:cNvPicPr>
            <a:picLocks noChangeAspect="1"/>
          </p:cNvPicPr>
          <p:nvPr/>
        </p:nvPicPr>
        <p:blipFill>
          <a:blip r:embed="rId2"/>
          <a:stretch>
            <a:fillRect/>
          </a:stretch>
        </p:blipFill>
        <p:spPr>
          <a:xfrm>
            <a:off x="3894783" y="1590704"/>
            <a:ext cx="4601217" cy="2543530"/>
          </a:xfrm>
          <a:prstGeom prst="rect">
            <a:avLst/>
          </a:prstGeom>
          <a:ln>
            <a:solidFill>
              <a:schemeClr val="tx1"/>
            </a:solidFill>
          </a:ln>
        </p:spPr>
      </p:pic>
    </p:spTree>
    <p:extLst>
      <p:ext uri="{BB962C8B-B14F-4D97-AF65-F5344CB8AC3E}">
        <p14:creationId xmlns:p14="http://schemas.microsoft.com/office/powerpoint/2010/main" val="3513670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040271-7379-A235-8D67-DE562F6E545F}"/>
              </a:ext>
            </a:extLst>
          </p:cNvPr>
          <p:cNvSpPr>
            <a:spLocks noGrp="1"/>
          </p:cNvSpPr>
          <p:nvPr>
            <p:ph type="title"/>
          </p:nvPr>
        </p:nvSpPr>
        <p:spPr>
          <a:xfrm>
            <a:off x="609600" y="313015"/>
            <a:ext cx="10972800" cy="1088401"/>
          </a:xfrm>
        </p:spPr>
        <p:txBody>
          <a:bodyPr/>
          <a:lstStyle/>
          <a:p>
            <a:r>
              <a:rPr lang="fr-FR" sz="3600">
                <a:solidFill>
                  <a:srgbClr val="00707F"/>
                </a:solidFill>
                <a:latin typeface="Calibri"/>
                <a:ea typeface="Calibri"/>
                <a:cs typeface="Calibri"/>
                <a:sym typeface="Calibri"/>
              </a:rPr>
              <a:t>Retour de prêt – cas particulier (6) : retour d’un document « Services ULiège »</a:t>
            </a:r>
            <a:endParaRPr lang="fr-FR">
              <a:solidFill>
                <a:srgbClr val="00707F"/>
              </a:solidFill>
              <a:latin typeface="Calibri"/>
              <a:ea typeface="Calibri"/>
              <a:cs typeface="Calibri"/>
              <a:sym typeface="Calibri"/>
            </a:endParaRPr>
          </a:p>
        </p:txBody>
      </p:sp>
      <p:sp>
        <p:nvSpPr>
          <p:cNvPr id="3" name="Espace réservé du contenu 2">
            <a:extLst>
              <a:ext uri="{FF2B5EF4-FFF2-40B4-BE49-F238E27FC236}">
                <a16:creationId xmlns:a16="http://schemas.microsoft.com/office/drawing/2014/main" id="{840C0353-A184-3C22-CFFE-3BBDB9DD19B9}"/>
              </a:ext>
            </a:extLst>
          </p:cNvPr>
          <p:cNvSpPr>
            <a:spLocks noGrp="1"/>
          </p:cNvSpPr>
          <p:nvPr>
            <p:ph idx="1"/>
          </p:nvPr>
        </p:nvSpPr>
        <p:spPr>
          <a:xfrm>
            <a:off x="609600" y="1500810"/>
            <a:ext cx="10972800" cy="4949686"/>
          </a:xfrm>
        </p:spPr>
        <p:txBody>
          <a:bodyPr>
            <a:normAutofit/>
          </a:bodyPr>
          <a:lstStyle/>
          <a:p>
            <a:pPr marL="0" indent="0">
              <a:buNone/>
            </a:pPr>
            <a:endParaRPr lang="fr-FR"/>
          </a:p>
          <a:p>
            <a:endParaRPr lang="fr-FR"/>
          </a:p>
          <a:p>
            <a:endParaRPr lang="fr-FR"/>
          </a:p>
          <a:p>
            <a:endParaRPr lang="fr-FR"/>
          </a:p>
          <a:p>
            <a:endParaRPr lang="fr-FR"/>
          </a:p>
          <a:p>
            <a:endParaRPr lang="fr-FR"/>
          </a:p>
          <a:p>
            <a:endParaRPr lang="fr-FR"/>
          </a:p>
          <a:p>
            <a:r>
              <a:rPr lang="fr-FR"/>
              <a:t>Le document doit retourner dans le service auquel il appartient</a:t>
            </a:r>
          </a:p>
        </p:txBody>
      </p:sp>
      <p:sp>
        <p:nvSpPr>
          <p:cNvPr id="4" name="Espace réservé du numéro de diapositive 3">
            <a:extLst>
              <a:ext uri="{FF2B5EF4-FFF2-40B4-BE49-F238E27FC236}">
                <a16:creationId xmlns:a16="http://schemas.microsoft.com/office/drawing/2014/main" id="{3A722C8E-6871-3D36-5A99-664D6F4CBB4A}"/>
              </a:ext>
            </a:extLst>
          </p:cNvPr>
          <p:cNvSpPr>
            <a:spLocks noGrp="1"/>
          </p:cNvSpPr>
          <p:nvPr>
            <p:ph type="sldNum" sz="quarter" idx="12"/>
          </p:nvPr>
        </p:nvSpPr>
        <p:spPr/>
        <p:txBody>
          <a:bodyPr/>
          <a:lstStyle/>
          <a:p>
            <a:fld id="{19329706-12B3-8F4C-9CA9-063F8C6A2AC6}" type="slidenum">
              <a:rPr lang="fr-FR" smtClean="0"/>
              <a:t>54</a:t>
            </a:fld>
            <a:endParaRPr lang="fr-FR"/>
          </a:p>
        </p:txBody>
      </p:sp>
      <p:pic>
        <p:nvPicPr>
          <p:cNvPr id="9" name="Image 8">
            <a:extLst>
              <a:ext uri="{FF2B5EF4-FFF2-40B4-BE49-F238E27FC236}">
                <a16:creationId xmlns:a16="http://schemas.microsoft.com/office/drawing/2014/main" id="{50C8DD8C-C5FC-5BA6-D324-09BECFDF1B5C}"/>
              </a:ext>
            </a:extLst>
          </p:cNvPr>
          <p:cNvPicPr>
            <a:picLocks noChangeAspect="1"/>
          </p:cNvPicPr>
          <p:nvPr/>
        </p:nvPicPr>
        <p:blipFill>
          <a:blip r:embed="rId2"/>
          <a:stretch>
            <a:fillRect/>
          </a:stretch>
        </p:blipFill>
        <p:spPr>
          <a:xfrm>
            <a:off x="4471761" y="1998050"/>
            <a:ext cx="3248478" cy="1848108"/>
          </a:xfrm>
          <a:prstGeom prst="rect">
            <a:avLst/>
          </a:prstGeom>
          <a:ln>
            <a:solidFill>
              <a:schemeClr val="tx1"/>
            </a:solidFill>
          </a:ln>
        </p:spPr>
      </p:pic>
      <p:sp>
        <p:nvSpPr>
          <p:cNvPr id="10" name="Rectangle : coins arrondis 9">
            <a:extLst>
              <a:ext uri="{FF2B5EF4-FFF2-40B4-BE49-F238E27FC236}">
                <a16:creationId xmlns:a16="http://schemas.microsoft.com/office/drawing/2014/main" id="{61023D51-D6F9-2971-DE39-DB3DE58A6395}"/>
              </a:ext>
            </a:extLst>
          </p:cNvPr>
          <p:cNvSpPr/>
          <p:nvPr/>
        </p:nvSpPr>
        <p:spPr>
          <a:xfrm>
            <a:off x="4511517" y="3011557"/>
            <a:ext cx="2962709" cy="745434"/>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6139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D9C3E3-3A8C-36D0-3871-8CE21C7EA54A}"/>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Retour de prêt – cas particulier (7) : documents </a:t>
            </a:r>
            <a:r>
              <a:rPr lang="fr-FR" sz="3600" i="1" err="1">
                <a:solidFill>
                  <a:srgbClr val="00707F"/>
                </a:solidFill>
                <a:latin typeface="Calibri"/>
                <a:ea typeface="Calibri"/>
                <a:cs typeface="Calibri"/>
                <a:sym typeface="Calibri"/>
              </a:rPr>
              <a:t>lost</a:t>
            </a:r>
            <a:endParaRPr lang="fr-FR"/>
          </a:p>
        </p:txBody>
      </p:sp>
      <p:sp>
        <p:nvSpPr>
          <p:cNvPr id="3" name="Espace réservé du contenu 2">
            <a:extLst>
              <a:ext uri="{FF2B5EF4-FFF2-40B4-BE49-F238E27FC236}">
                <a16:creationId xmlns:a16="http://schemas.microsoft.com/office/drawing/2014/main" id="{3898CCF7-CF59-D56B-447B-8EB352B56057}"/>
              </a:ext>
            </a:extLst>
          </p:cNvPr>
          <p:cNvSpPr>
            <a:spLocks noGrp="1"/>
          </p:cNvSpPr>
          <p:nvPr>
            <p:ph idx="1"/>
          </p:nvPr>
        </p:nvSpPr>
        <p:spPr/>
        <p:txBody>
          <a:bodyPr/>
          <a:lstStyle/>
          <a:p>
            <a:r>
              <a:rPr lang="fr-FR" u="sng" dirty="0">
                <a:solidFill>
                  <a:schemeClr val="dk1"/>
                </a:solidFill>
                <a:latin typeface="Calibri"/>
                <a:ea typeface="Calibri"/>
                <a:cs typeface="Calibri"/>
                <a:sym typeface="Calibri"/>
              </a:rPr>
              <a:t>Encoder le retour du document comme d’habitude </a:t>
            </a:r>
            <a:r>
              <a:rPr lang="fr-FR" dirty="0">
                <a:solidFill>
                  <a:schemeClr val="dk1"/>
                </a:solidFill>
                <a:latin typeface="Calibri"/>
                <a:ea typeface="Calibri"/>
                <a:cs typeface="Calibri"/>
                <a:sym typeface="Calibri"/>
              </a:rPr>
              <a:t>par le </a:t>
            </a:r>
            <a:r>
              <a:rPr lang="fr-FR" i="1" dirty="0">
                <a:solidFill>
                  <a:schemeClr val="dk1"/>
                </a:solidFill>
                <a:latin typeface="Calibri"/>
                <a:ea typeface="Calibri"/>
                <a:cs typeface="Calibri"/>
                <a:sym typeface="Calibri"/>
              </a:rPr>
              <a:t>Return items </a:t>
            </a:r>
            <a:r>
              <a:rPr lang="fr-FR" dirty="0">
                <a:solidFill>
                  <a:schemeClr val="dk1"/>
                </a:solidFill>
                <a:latin typeface="Calibri"/>
                <a:ea typeface="Calibri"/>
                <a:cs typeface="Calibri"/>
                <a:sym typeface="Calibri"/>
              </a:rPr>
              <a:t>ou par la fiche lecteur (onglet </a:t>
            </a:r>
            <a:r>
              <a:rPr lang="fr-FR" i="1" dirty="0" err="1">
                <a:solidFill>
                  <a:schemeClr val="dk1"/>
                </a:solidFill>
                <a:ea typeface="Calibri"/>
                <a:sym typeface="Calibri"/>
              </a:rPr>
              <a:t>R</a:t>
            </a:r>
            <a:r>
              <a:rPr lang="fr-FR" i="1" dirty="0" err="1">
                <a:solidFill>
                  <a:schemeClr val="dk1"/>
                </a:solidFill>
                <a:latin typeface="Calibri"/>
                <a:ea typeface="Calibri"/>
                <a:cs typeface="Calibri"/>
                <a:sym typeface="Calibri"/>
              </a:rPr>
              <a:t>eturns</a:t>
            </a:r>
            <a:r>
              <a:rPr lang="fr-FR" dirty="0">
                <a:solidFill>
                  <a:schemeClr val="dk1"/>
                </a:solidFill>
                <a:latin typeface="Calibri"/>
                <a:ea typeface="Calibri"/>
                <a:cs typeface="Calibri"/>
                <a:sym typeface="Calibri"/>
              </a:rPr>
              <a:t> ou </a:t>
            </a:r>
            <a:r>
              <a:rPr lang="fr-FR" i="1" dirty="0">
                <a:solidFill>
                  <a:schemeClr val="dk1"/>
                </a:solidFill>
                <a:ea typeface="Calibri"/>
                <a:sym typeface="Calibri"/>
              </a:rPr>
              <a:t>L</a:t>
            </a:r>
            <a:r>
              <a:rPr lang="fr-FR" i="1" dirty="0">
                <a:solidFill>
                  <a:schemeClr val="dk1"/>
                </a:solidFill>
                <a:latin typeface="Calibri"/>
                <a:ea typeface="Calibri"/>
                <a:cs typeface="Calibri"/>
                <a:sym typeface="Calibri"/>
              </a:rPr>
              <a:t>oans</a:t>
            </a:r>
            <a:r>
              <a:rPr lang="fr-FR" dirty="0">
                <a:solidFill>
                  <a:schemeClr val="dk1"/>
                </a:solidFill>
                <a:latin typeface="Calibri"/>
                <a:ea typeface="Calibri"/>
                <a:cs typeface="Calibri"/>
                <a:sym typeface="Calibri"/>
              </a:rPr>
              <a:t>) :</a:t>
            </a:r>
          </a:p>
          <a:p>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pPr marL="0" indent="0">
              <a:buNone/>
            </a:pPr>
            <a:endParaRPr lang="fr-FR" dirty="0">
              <a:solidFill>
                <a:schemeClr val="dk1"/>
              </a:solidFill>
              <a:ea typeface="Calibri"/>
              <a:sym typeface="Calibri"/>
            </a:endParaRPr>
          </a:p>
          <a:p>
            <a:endParaRPr lang="fr-FR" dirty="0">
              <a:solidFill>
                <a:schemeClr val="dk1"/>
              </a:solidFill>
              <a:latin typeface="Calibri"/>
              <a:ea typeface="Calibri"/>
              <a:cs typeface="Calibri"/>
              <a:sym typeface="Calibri"/>
            </a:endParaRPr>
          </a:p>
          <a:p>
            <a:endParaRPr lang="fr-FR" dirty="0">
              <a:solidFill>
                <a:schemeClr val="dk1"/>
              </a:solidFill>
              <a:ea typeface="Calibri"/>
              <a:sym typeface="Calibri"/>
            </a:endParaRPr>
          </a:p>
          <a:p>
            <a:r>
              <a:rPr lang="fr-FR" dirty="0">
                <a:solidFill>
                  <a:schemeClr val="dk1"/>
                </a:solidFill>
                <a:latin typeface="Calibri"/>
                <a:ea typeface="Calibri"/>
                <a:cs typeface="Calibri"/>
                <a:sym typeface="Calibri"/>
              </a:rPr>
              <a:t>Les frais de remplacement sont annulés</a:t>
            </a:r>
            <a:endParaRPr lang="fr-FR" dirty="0">
              <a:sym typeface="Calibri"/>
            </a:endParaRPr>
          </a:p>
        </p:txBody>
      </p:sp>
      <p:sp>
        <p:nvSpPr>
          <p:cNvPr id="4" name="Espace réservé du numéro de diapositive 3">
            <a:extLst>
              <a:ext uri="{FF2B5EF4-FFF2-40B4-BE49-F238E27FC236}">
                <a16:creationId xmlns:a16="http://schemas.microsoft.com/office/drawing/2014/main" id="{9A4B25F0-7679-E0A2-A24E-B8997A71570B}"/>
              </a:ext>
            </a:extLst>
          </p:cNvPr>
          <p:cNvSpPr>
            <a:spLocks noGrp="1"/>
          </p:cNvSpPr>
          <p:nvPr>
            <p:ph type="sldNum" sz="quarter" idx="12"/>
          </p:nvPr>
        </p:nvSpPr>
        <p:spPr/>
        <p:txBody>
          <a:bodyPr/>
          <a:lstStyle/>
          <a:p>
            <a:fld id="{19329706-12B3-8F4C-9CA9-063F8C6A2AC6}" type="slidenum">
              <a:rPr lang="fr-FR" smtClean="0"/>
              <a:t>55</a:t>
            </a:fld>
            <a:endParaRPr lang="fr-FR"/>
          </a:p>
        </p:txBody>
      </p:sp>
      <p:pic>
        <p:nvPicPr>
          <p:cNvPr id="6" name="Image 5">
            <a:extLst>
              <a:ext uri="{FF2B5EF4-FFF2-40B4-BE49-F238E27FC236}">
                <a16:creationId xmlns:a16="http://schemas.microsoft.com/office/drawing/2014/main" id="{B42AF58B-2DA8-A96A-B175-E3FE261AE729}"/>
              </a:ext>
            </a:extLst>
          </p:cNvPr>
          <p:cNvPicPr>
            <a:picLocks noChangeAspect="1"/>
          </p:cNvPicPr>
          <p:nvPr/>
        </p:nvPicPr>
        <p:blipFill>
          <a:blip r:embed="rId2"/>
          <a:stretch>
            <a:fillRect/>
          </a:stretch>
        </p:blipFill>
        <p:spPr>
          <a:xfrm>
            <a:off x="4424129" y="1959466"/>
            <a:ext cx="3343742" cy="2133898"/>
          </a:xfrm>
          <a:prstGeom prst="rect">
            <a:avLst/>
          </a:prstGeom>
          <a:ln>
            <a:solidFill>
              <a:schemeClr val="tx1"/>
            </a:solidFill>
          </a:ln>
        </p:spPr>
      </p:pic>
    </p:spTree>
    <p:extLst>
      <p:ext uri="{BB962C8B-B14F-4D97-AF65-F5344CB8AC3E}">
        <p14:creationId xmlns:p14="http://schemas.microsoft.com/office/powerpoint/2010/main" val="4007739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7EDE-8502-BF42-7E93-A007820AC3F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671C8DB-FF41-6840-6018-DB7445AED34F}"/>
              </a:ext>
            </a:extLst>
          </p:cNvPr>
          <p:cNvSpPr>
            <a:spLocks noGrp="1"/>
          </p:cNvSpPr>
          <p:nvPr>
            <p:ph type="sldNum" sz="quarter" idx="12"/>
          </p:nvPr>
        </p:nvSpPr>
        <p:spPr/>
        <p:txBody>
          <a:bodyPr/>
          <a:lstStyle/>
          <a:p>
            <a:fld id="{19329706-12B3-8F4C-9CA9-063F8C6A2AC6}" type="slidenum">
              <a:rPr lang="fr-FR" smtClean="0"/>
              <a:t>56</a:t>
            </a:fld>
            <a:endParaRPr lang="fr-FR"/>
          </a:p>
        </p:txBody>
      </p:sp>
      <p:sp>
        <p:nvSpPr>
          <p:cNvPr id="9" name="Google Shape;223;p2">
            <a:extLst>
              <a:ext uri="{FF2B5EF4-FFF2-40B4-BE49-F238E27FC236}">
                <a16:creationId xmlns:a16="http://schemas.microsoft.com/office/drawing/2014/main" id="{13C77D31-8AD7-8C00-D793-4DCF3C14F5AE}"/>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i="1" dirty="0" err="1"/>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96D0BCE5-0998-3F4F-A3A9-66B05D6426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46846" y="5245524"/>
            <a:ext cx="426308" cy="426308"/>
          </a:xfrm>
          <a:prstGeom prst="rect">
            <a:avLst/>
          </a:prstGeom>
        </p:spPr>
      </p:pic>
    </p:spTree>
    <p:extLst>
      <p:ext uri="{BB962C8B-B14F-4D97-AF65-F5344CB8AC3E}">
        <p14:creationId xmlns:p14="http://schemas.microsoft.com/office/powerpoint/2010/main" val="658055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0DBEF-4E2C-45C9-90AB-1342C19DEC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E58C7F3-ED83-A10F-4617-7A298F028A1C}"/>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296E9F0F-6171-8792-B60A-8ABCDA6848F7}"/>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1D24D29A-A6B6-0556-E4AC-AE0091B2BF01}"/>
              </a:ext>
            </a:extLst>
          </p:cNvPr>
          <p:cNvSpPr>
            <a:spLocks noGrp="1"/>
          </p:cNvSpPr>
          <p:nvPr>
            <p:ph type="sldNum" sz="quarter" idx="12"/>
          </p:nvPr>
        </p:nvSpPr>
        <p:spPr/>
        <p:txBody>
          <a:bodyPr/>
          <a:lstStyle/>
          <a:p>
            <a:fld id="{19329706-12B3-8F4C-9CA9-063F8C6A2AC6}" type="slidenum">
              <a:rPr lang="fr-FR" smtClean="0"/>
              <a:pPr/>
              <a:t>57</a:t>
            </a:fld>
            <a:endParaRPr lang="fr-FR"/>
          </a:p>
        </p:txBody>
      </p:sp>
    </p:spTree>
    <p:extLst>
      <p:ext uri="{BB962C8B-B14F-4D97-AF65-F5344CB8AC3E}">
        <p14:creationId xmlns:p14="http://schemas.microsoft.com/office/powerpoint/2010/main" val="1566365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C04165-3953-FA49-90F8-2ACEF9A9A28A}"/>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i="1" err="1">
                <a:ea typeface="Calibri"/>
                <a:sym typeface="Calibri"/>
              </a:rPr>
              <a:t>Requests</a:t>
            </a:r>
            <a:endParaRPr lang="fr-FR"/>
          </a:p>
        </p:txBody>
      </p:sp>
      <p:sp>
        <p:nvSpPr>
          <p:cNvPr id="3" name="Espace réservé du contenu 2">
            <a:extLst>
              <a:ext uri="{FF2B5EF4-FFF2-40B4-BE49-F238E27FC236}">
                <a16:creationId xmlns:a16="http://schemas.microsoft.com/office/drawing/2014/main" id="{5544FB25-4853-9F71-090B-8D96DA84E4CF}"/>
              </a:ext>
            </a:extLst>
          </p:cNvPr>
          <p:cNvSpPr>
            <a:spLocks noGrp="1"/>
          </p:cNvSpPr>
          <p:nvPr>
            <p:ph idx="1"/>
          </p:nvPr>
        </p:nvSpPr>
        <p:spPr>
          <a:xfrm>
            <a:off x="609600" y="1174273"/>
            <a:ext cx="10972800" cy="5547209"/>
          </a:xfrm>
        </p:spPr>
        <p:txBody>
          <a:bodyPr>
            <a:normAutofit fontScale="92500" lnSpcReduction="20000"/>
          </a:bodyPr>
          <a:lstStyle/>
          <a:p>
            <a:endParaRPr lang="fr-FR"/>
          </a:p>
          <a:p>
            <a:endParaRPr lang="fr-FR"/>
          </a:p>
          <a:p>
            <a:endParaRPr lang="fr-FR"/>
          </a:p>
          <a:p>
            <a:endParaRPr lang="fr-FR"/>
          </a:p>
          <a:p>
            <a:endParaRPr lang="fr-FR"/>
          </a:p>
          <a:p>
            <a:endParaRPr lang="fr-FR"/>
          </a:p>
          <a:p>
            <a:endParaRPr lang="fr-FR"/>
          </a:p>
          <a:p>
            <a:endParaRPr lang="fr-FR"/>
          </a:p>
          <a:p>
            <a:endParaRPr lang="fr-FR"/>
          </a:p>
          <a:p>
            <a:endParaRPr lang="fr-FR"/>
          </a:p>
          <a:p>
            <a:endParaRPr lang="fr-FR"/>
          </a:p>
          <a:p>
            <a:pPr marL="0" indent="0">
              <a:buNone/>
            </a:pPr>
            <a:endParaRPr lang="fr-FR"/>
          </a:p>
          <a:p>
            <a:r>
              <a:rPr lang="fr-FR"/>
              <a:t>Visualiser les </a:t>
            </a:r>
            <a:r>
              <a:rPr lang="fr-FR" i="1" err="1"/>
              <a:t>requests</a:t>
            </a:r>
            <a:r>
              <a:rPr lang="fr-FR"/>
              <a:t> d’un lecteur :</a:t>
            </a:r>
          </a:p>
          <a:p>
            <a:pPr marL="571463" lvl="1" indent="-285750"/>
            <a:r>
              <a:rPr lang="fr-FR" i="1"/>
              <a:t>Workflow </a:t>
            </a:r>
            <a:r>
              <a:rPr lang="fr-FR" i="1" err="1"/>
              <a:t>step</a:t>
            </a:r>
            <a:r>
              <a:rPr lang="fr-FR" i="1"/>
              <a:t> </a:t>
            </a:r>
            <a:r>
              <a:rPr lang="fr-FR"/>
              <a:t>: informe de l’état de traitement de la </a:t>
            </a:r>
            <a:r>
              <a:rPr lang="fr-FR" i="1" err="1"/>
              <a:t>request</a:t>
            </a:r>
            <a:r>
              <a:rPr lang="fr-FR"/>
              <a:t> (</a:t>
            </a:r>
            <a:r>
              <a:rPr lang="fr-FR" i="1"/>
              <a:t>on </a:t>
            </a:r>
            <a:r>
              <a:rPr lang="fr-FR" i="1" err="1"/>
              <a:t>hold</a:t>
            </a:r>
            <a:r>
              <a:rPr lang="fr-FR" i="1"/>
              <a:t> shelf, not </a:t>
            </a:r>
            <a:r>
              <a:rPr lang="fr-FR" i="1" err="1"/>
              <a:t>started</a:t>
            </a:r>
            <a:r>
              <a:rPr lang="fr-FR" i="1"/>
              <a:t>, </a:t>
            </a:r>
            <a:r>
              <a:rPr lang="fr-FR" i="1" err="1"/>
              <a:t>digitize</a:t>
            </a:r>
            <a:r>
              <a:rPr lang="fr-FR" i="1"/>
              <a:t> item, pickup </a:t>
            </a:r>
            <a:r>
              <a:rPr lang="fr-FR" i="1" err="1"/>
              <a:t>from</a:t>
            </a:r>
            <a:r>
              <a:rPr lang="fr-FR" i="1"/>
              <a:t> shelf, transit item</a:t>
            </a:r>
            <a:r>
              <a:rPr lang="fr-FR"/>
              <a:t>)</a:t>
            </a:r>
          </a:p>
          <a:p>
            <a:pPr marL="285713" lvl="1" indent="0">
              <a:buNone/>
            </a:pPr>
            <a:r>
              <a:rPr lang="fr-FR"/>
              <a:t>	   Ces informations sont aussi mentionnées en couleur</a:t>
            </a:r>
          </a:p>
          <a:p>
            <a:pPr marL="571463" lvl="1" indent="-285750"/>
            <a:r>
              <a:rPr lang="fr-FR" i="1"/>
              <a:t>Place in queue </a:t>
            </a:r>
            <a:r>
              <a:rPr lang="fr-FR"/>
              <a:t>: place dans la file d’attente</a:t>
            </a:r>
          </a:p>
          <a:p>
            <a:pPr marL="971492" lvl="2" indent="-285750"/>
            <a:r>
              <a:rPr lang="fr-FR"/>
              <a:t>0 : aucune autre </a:t>
            </a:r>
            <a:r>
              <a:rPr lang="fr-FR" i="1" err="1"/>
              <a:t>request</a:t>
            </a:r>
            <a:r>
              <a:rPr lang="fr-FR"/>
              <a:t> n'est présente dans la file d'attente</a:t>
            </a:r>
          </a:p>
          <a:p>
            <a:pPr marL="971492" lvl="2" indent="-285750"/>
            <a:r>
              <a:rPr lang="fr-FR"/>
              <a:t>&lt;autre nombre&gt; : nombre de </a:t>
            </a:r>
            <a:r>
              <a:rPr lang="fr-FR" i="1" err="1"/>
              <a:t>requests</a:t>
            </a:r>
            <a:r>
              <a:rPr lang="fr-FR"/>
              <a:t> pour l'exemplaire dans la file d'attente, cette </a:t>
            </a:r>
            <a:r>
              <a:rPr lang="fr-FR" i="1" err="1"/>
              <a:t>request</a:t>
            </a:r>
            <a:r>
              <a:rPr lang="fr-FR"/>
              <a:t> comprise</a:t>
            </a:r>
          </a:p>
        </p:txBody>
      </p:sp>
      <p:sp>
        <p:nvSpPr>
          <p:cNvPr id="4" name="Espace réservé du numéro de diapositive 3">
            <a:extLst>
              <a:ext uri="{FF2B5EF4-FFF2-40B4-BE49-F238E27FC236}">
                <a16:creationId xmlns:a16="http://schemas.microsoft.com/office/drawing/2014/main" id="{FCC9EA7C-10A3-5868-1ABA-7147C9BF5AB4}"/>
              </a:ext>
            </a:extLst>
          </p:cNvPr>
          <p:cNvSpPr>
            <a:spLocks noGrp="1"/>
          </p:cNvSpPr>
          <p:nvPr>
            <p:ph type="sldNum" sz="quarter" idx="12"/>
          </p:nvPr>
        </p:nvSpPr>
        <p:spPr/>
        <p:txBody>
          <a:bodyPr/>
          <a:lstStyle/>
          <a:p>
            <a:fld id="{19329706-12B3-8F4C-9CA9-063F8C6A2AC6}" type="slidenum">
              <a:rPr lang="fr-FR" smtClean="0"/>
              <a:t>58</a:t>
            </a:fld>
            <a:endParaRPr lang="fr-FR"/>
          </a:p>
        </p:txBody>
      </p:sp>
      <p:pic>
        <p:nvPicPr>
          <p:cNvPr id="5" name="Image 4" descr="Une image contenant texte, logiciel, Icône d’ordinateur, Page web&#10;&#10;Le contenu généré par l’IA peut être incorrect.">
            <a:extLst>
              <a:ext uri="{FF2B5EF4-FFF2-40B4-BE49-F238E27FC236}">
                <a16:creationId xmlns:a16="http://schemas.microsoft.com/office/drawing/2014/main" id="{A2E682D4-1896-CA2A-C0E5-58083784CD50}"/>
              </a:ext>
            </a:extLst>
          </p:cNvPr>
          <p:cNvPicPr>
            <a:picLocks noChangeAspect="1"/>
          </p:cNvPicPr>
          <p:nvPr/>
        </p:nvPicPr>
        <p:blipFill>
          <a:blip r:embed="rId2"/>
          <a:stretch>
            <a:fillRect/>
          </a:stretch>
        </p:blipFill>
        <p:spPr>
          <a:xfrm>
            <a:off x="2077298" y="1033921"/>
            <a:ext cx="7827855" cy="34715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necteur droit 5">
            <a:extLst>
              <a:ext uri="{FF2B5EF4-FFF2-40B4-BE49-F238E27FC236}">
                <a16:creationId xmlns:a16="http://schemas.microsoft.com/office/drawing/2014/main" id="{DCDEC591-E4E9-A3B4-26E1-FF0B84D0E255}"/>
              </a:ext>
            </a:extLst>
          </p:cNvPr>
          <p:cNvCxnSpPr>
            <a:cxnSpLocks/>
          </p:cNvCxnSpPr>
          <p:nvPr/>
        </p:nvCxnSpPr>
        <p:spPr>
          <a:xfrm flipH="1">
            <a:off x="7306925" y="1741312"/>
            <a:ext cx="125011" cy="3546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Police, capture d’écran, blanc&#10;&#10;Le contenu généré par l’IA peut être incorrect.">
            <a:extLst>
              <a:ext uri="{FF2B5EF4-FFF2-40B4-BE49-F238E27FC236}">
                <a16:creationId xmlns:a16="http://schemas.microsoft.com/office/drawing/2014/main" id="{A50E0813-4287-6ACB-41EF-EF21727CCE9B}"/>
              </a:ext>
            </a:extLst>
          </p:cNvPr>
          <p:cNvPicPr>
            <a:picLocks noChangeAspect="1"/>
          </p:cNvPicPr>
          <p:nvPr/>
        </p:nvPicPr>
        <p:blipFill>
          <a:blip r:embed="rId3"/>
          <a:stretch>
            <a:fillRect/>
          </a:stretch>
        </p:blipFill>
        <p:spPr>
          <a:xfrm>
            <a:off x="6286446" y="2165540"/>
            <a:ext cx="1314556" cy="8955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necteur droit 7">
            <a:extLst>
              <a:ext uri="{FF2B5EF4-FFF2-40B4-BE49-F238E27FC236}">
                <a16:creationId xmlns:a16="http://schemas.microsoft.com/office/drawing/2014/main" id="{7C560764-1301-59C7-2FED-2C5717A52942}"/>
              </a:ext>
            </a:extLst>
          </p:cNvPr>
          <p:cNvCxnSpPr/>
          <p:nvPr/>
        </p:nvCxnSpPr>
        <p:spPr>
          <a:xfrm>
            <a:off x="5889764" y="1761190"/>
            <a:ext cx="581025"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9" name="Rectangle : coins arrondis 8">
            <a:extLst>
              <a:ext uri="{FF2B5EF4-FFF2-40B4-BE49-F238E27FC236}">
                <a16:creationId xmlns:a16="http://schemas.microsoft.com/office/drawing/2014/main" id="{277B9C60-69D7-2713-4776-A7C3A4BE0D3A}"/>
              </a:ext>
            </a:extLst>
          </p:cNvPr>
          <p:cNvSpPr/>
          <p:nvPr/>
        </p:nvSpPr>
        <p:spPr>
          <a:xfrm>
            <a:off x="3624660" y="2232310"/>
            <a:ext cx="1114425" cy="38100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9">
            <a:extLst>
              <a:ext uri="{FF2B5EF4-FFF2-40B4-BE49-F238E27FC236}">
                <a16:creationId xmlns:a16="http://schemas.microsoft.com/office/drawing/2014/main" id="{6B8B519F-3679-20CF-6B7F-AB2694CA1434}"/>
              </a:ext>
            </a:extLst>
          </p:cNvPr>
          <p:cNvSpPr/>
          <p:nvPr/>
        </p:nvSpPr>
        <p:spPr>
          <a:xfrm>
            <a:off x="8400211" y="2153582"/>
            <a:ext cx="1209675" cy="37095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 coins arrondis 10">
            <a:extLst>
              <a:ext uri="{FF2B5EF4-FFF2-40B4-BE49-F238E27FC236}">
                <a16:creationId xmlns:a16="http://schemas.microsoft.com/office/drawing/2014/main" id="{32B6F8F6-19B9-29E0-04BA-BCF2DE23D260}"/>
              </a:ext>
            </a:extLst>
          </p:cNvPr>
          <p:cNvSpPr/>
          <p:nvPr/>
        </p:nvSpPr>
        <p:spPr>
          <a:xfrm>
            <a:off x="2134216" y="1978303"/>
            <a:ext cx="1036368" cy="20628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Google Shape;675;p44">
            <a:extLst>
              <a:ext uri="{FF2B5EF4-FFF2-40B4-BE49-F238E27FC236}">
                <a16:creationId xmlns:a16="http://schemas.microsoft.com/office/drawing/2014/main" id="{45F54C4C-AC8C-781B-93BD-1B8F8EEA1319}"/>
              </a:ext>
            </a:extLst>
          </p:cNvPr>
          <p:cNvSpPr/>
          <p:nvPr/>
        </p:nvSpPr>
        <p:spPr>
          <a:xfrm rot="16200000">
            <a:off x="7312460" y="1487636"/>
            <a:ext cx="268800" cy="238550"/>
          </a:xfrm>
          <a:prstGeom prst="roundRect">
            <a:avLst>
              <a:gd name="adj" fmla="val 16667"/>
            </a:avLst>
          </a:prstGeom>
          <a:noFill/>
          <a:ln w="19050" cap="flat" cmpd="sng">
            <a:solidFill>
              <a:srgbClr val="C00000"/>
            </a:solidFill>
            <a:prstDash val="solid"/>
            <a:round/>
            <a:headEnd type="none" w="sm" len="sm"/>
            <a:tailEnd type="none" w="sm" len="sm"/>
          </a:ln>
          <a:effectLst/>
        </p:spPr>
        <p:txBody>
          <a:bodyPr spcFirstLastPara="1" wrap="square" lIns="91425" tIns="45700" rIns="91425" bIns="45700" anchor="ctr" anchorCtr="0">
            <a:noAutofit/>
          </a:bodyPr>
          <a:lstStyle/>
          <a:p>
            <a:pPr algn="ctr">
              <a:buClr>
                <a:schemeClr val="dk1"/>
              </a:buClr>
              <a:buSzPts val="1800"/>
            </a:pP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69811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D7733E-C0B8-112B-5C9D-94042D41FB9F}"/>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Demande de réservation depuis les Collections ULiège</a:t>
            </a:r>
            <a:endParaRPr lang="fr-FR"/>
          </a:p>
        </p:txBody>
      </p:sp>
      <p:sp>
        <p:nvSpPr>
          <p:cNvPr id="3" name="Espace réservé du contenu 2">
            <a:extLst>
              <a:ext uri="{FF2B5EF4-FFF2-40B4-BE49-F238E27FC236}">
                <a16:creationId xmlns:a16="http://schemas.microsoft.com/office/drawing/2014/main" id="{A2B90470-ACA3-2264-F20A-664969AB8E6D}"/>
              </a:ext>
            </a:extLst>
          </p:cNvPr>
          <p:cNvSpPr>
            <a:spLocks noGrp="1"/>
          </p:cNvSpPr>
          <p:nvPr>
            <p:ph idx="1"/>
          </p:nvPr>
        </p:nvSpPr>
        <p:spPr/>
        <p:txBody>
          <a:bodyPr/>
          <a:lstStyle/>
          <a:p>
            <a:r>
              <a:rPr lang="en-US" sz="2000" err="1">
                <a:latin typeface="Calibri" panose="020F0502020204030204" pitchFamily="34" charset="0"/>
                <a:cs typeface="Calibri" panose="020F0502020204030204" pitchFamily="34" charset="0"/>
              </a:rPr>
              <a:t>L’usager</a:t>
            </a:r>
            <a:r>
              <a:rPr lang="en-US" sz="2000">
                <a:latin typeface="Calibri" panose="020F0502020204030204" pitchFamily="34" charset="0"/>
                <a:cs typeface="Calibri" panose="020F0502020204030204" pitchFamily="34" charset="0"/>
              </a:rPr>
              <a:t> doit </a:t>
            </a:r>
            <a:r>
              <a:rPr lang="en-US" sz="2000" err="1">
                <a:latin typeface="Calibri" panose="020F0502020204030204" pitchFamily="34" charset="0"/>
                <a:cs typeface="Calibri" panose="020F0502020204030204" pitchFamily="34" charset="0"/>
              </a:rPr>
              <a:t>être</a:t>
            </a:r>
            <a:r>
              <a:rPr lang="en-US" sz="2000">
                <a:latin typeface="Calibri" panose="020F0502020204030204" pitchFamily="34" charset="0"/>
                <a:cs typeface="Calibri" panose="020F0502020204030204" pitchFamily="34" charset="0"/>
              </a:rPr>
              <a:t> </a:t>
            </a:r>
            <a:r>
              <a:rPr lang="en-US" sz="2000" err="1">
                <a:latin typeface="Calibri" panose="020F0502020204030204" pitchFamily="34" charset="0"/>
                <a:cs typeface="Calibri" panose="020F0502020204030204" pitchFamily="34" charset="0"/>
              </a:rPr>
              <a:t>identifié</a:t>
            </a:r>
            <a:endParaRPr lang="en-US" sz="2000">
              <a:latin typeface="Calibri" panose="020F0502020204030204" pitchFamily="34" charset="0"/>
              <a:cs typeface="Calibri" panose="020F0502020204030204" pitchFamily="34" charset="0"/>
            </a:endParaRPr>
          </a:p>
        </p:txBody>
      </p:sp>
      <p:sp>
        <p:nvSpPr>
          <p:cNvPr id="4" name="Espace réservé du numéro de diapositive 3">
            <a:extLst>
              <a:ext uri="{FF2B5EF4-FFF2-40B4-BE49-F238E27FC236}">
                <a16:creationId xmlns:a16="http://schemas.microsoft.com/office/drawing/2014/main" id="{EA9CD5A5-683A-AAF8-9230-E911274F2593}"/>
              </a:ext>
            </a:extLst>
          </p:cNvPr>
          <p:cNvSpPr>
            <a:spLocks noGrp="1"/>
          </p:cNvSpPr>
          <p:nvPr>
            <p:ph type="sldNum" sz="quarter" idx="12"/>
          </p:nvPr>
        </p:nvSpPr>
        <p:spPr/>
        <p:txBody>
          <a:bodyPr/>
          <a:lstStyle/>
          <a:p>
            <a:fld id="{19329706-12B3-8F4C-9CA9-063F8C6A2AC6}" type="slidenum">
              <a:rPr lang="fr-FR" smtClean="0"/>
              <a:t>59</a:t>
            </a:fld>
            <a:endParaRPr lang="fr-FR"/>
          </a:p>
        </p:txBody>
      </p:sp>
      <p:pic>
        <p:nvPicPr>
          <p:cNvPr id="5" name="Image 4">
            <a:extLst>
              <a:ext uri="{FF2B5EF4-FFF2-40B4-BE49-F238E27FC236}">
                <a16:creationId xmlns:a16="http://schemas.microsoft.com/office/drawing/2014/main" id="{F67AF34A-C925-E445-0AF1-0D3AFC0D23C6}"/>
              </a:ext>
            </a:extLst>
          </p:cNvPr>
          <p:cNvPicPr>
            <a:picLocks noChangeAspect="1"/>
          </p:cNvPicPr>
          <p:nvPr/>
        </p:nvPicPr>
        <p:blipFill>
          <a:blip r:embed="rId2"/>
          <a:stretch>
            <a:fillRect/>
          </a:stretch>
        </p:blipFill>
        <p:spPr>
          <a:xfrm>
            <a:off x="6427268" y="4514815"/>
            <a:ext cx="2283074" cy="211858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A2D23C06-A7DF-7476-3BCF-1A4CB00B7C19}"/>
              </a:ext>
            </a:extLst>
          </p:cNvPr>
          <p:cNvPicPr>
            <a:picLocks noChangeAspect="1"/>
          </p:cNvPicPr>
          <p:nvPr/>
        </p:nvPicPr>
        <p:blipFill>
          <a:blip r:embed="rId3"/>
          <a:stretch>
            <a:fillRect/>
          </a:stretch>
        </p:blipFill>
        <p:spPr>
          <a:xfrm>
            <a:off x="1700889" y="1982096"/>
            <a:ext cx="6437371" cy="2517617"/>
          </a:xfrm>
          <a:prstGeom prst="rect">
            <a:avLst/>
          </a:prstGeom>
          <a:ln>
            <a:solidFill>
              <a:schemeClr val="tx1"/>
            </a:solidFill>
          </a:ln>
        </p:spPr>
      </p:pic>
      <p:pic>
        <p:nvPicPr>
          <p:cNvPr id="7" name="Image 6">
            <a:extLst>
              <a:ext uri="{FF2B5EF4-FFF2-40B4-BE49-F238E27FC236}">
                <a16:creationId xmlns:a16="http://schemas.microsoft.com/office/drawing/2014/main" id="{FEC6BB70-F292-E411-8077-70F8A80C6DD8}"/>
              </a:ext>
            </a:extLst>
          </p:cNvPr>
          <p:cNvPicPr>
            <a:picLocks noChangeAspect="1"/>
          </p:cNvPicPr>
          <p:nvPr/>
        </p:nvPicPr>
        <p:blipFill>
          <a:blip r:embed="rId4"/>
          <a:stretch>
            <a:fillRect/>
          </a:stretch>
        </p:blipFill>
        <p:spPr>
          <a:xfrm>
            <a:off x="5541147" y="2295052"/>
            <a:ext cx="4486238" cy="1879284"/>
          </a:xfrm>
          <a:prstGeom prst="rect">
            <a:avLst/>
          </a:prstGeom>
          <a:ln>
            <a:solidFill>
              <a:schemeClr val="tx1"/>
            </a:solidFill>
          </a:ln>
        </p:spPr>
      </p:pic>
      <p:pic>
        <p:nvPicPr>
          <p:cNvPr id="8" name="Google Shape;998;p79">
            <a:extLst>
              <a:ext uri="{FF2B5EF4-FFF2-40B4-BE49-F238E27FC236}">
                <a16:creationId xmlns:a16="http://schemas.microsoft.com/office/drawing/2014/main" id="{B622DD1C-DEA4-4508-BEC8-794C236A49CC}"/>
              </a:ext>
            </a:extLst>
          </p:cNvPr>
          <p:cNvPicPr preferRelativeResize="0"/>
          <p:nvPr/>
        </p:nvPicPr>
        <p:blipFill rotWithShape="1">
          <a:blip r:embed="rId5">
            <a:alphaModFix/>
          </a:blip>
          <a:srcRect/>
          <a:stretch/>
        </p:blipFill>
        <p:spPr>
          <a:xfrm rot="-4548324">
            <a:off x="8047142" y="2569750"/>
            <a:ext cx="480816" cy="750597"/>
          </a:xfrm>
          <a:prstGeom prst="rect">
            <a:avLst/>
          </a:prstGeom>
          <a:noFill/>
          <a:ln>
            <a:noFill/>
          </a:ln>
        </p:spPr>
      </p:pic>
      <p:sp>
        <p:nvSpPr>
          <p:cNvPr id="9" name="Google Shape;999;p79">
            <a:extLst>
              <a:ext uri="{FF2B5EF4-FFF2-40B4-BE49-F238E27FC236}">
                <a16:creationId xmlns:a16="http://schemas.microsoft.com/office/drawing/2014/main" id="{90EA1507-24F3-01E1-8ED4-417338495431}"/>
              </a:ext>
            </a:extLst>
          </p:cNvPr>
          <p:cNvSpPr txBox="1"/>
          <p:nvPr/>
        </p:nvSpPr>
        <p:spPr>
          <a:xfrm>
            <a:off x="8229491" y="2833834"/>
            <a:ext cx="171384" cy="369332"/>
          </a:xfrm>
          <a:prstGeom prst="rect">
            <a:avLst/>
          </a:prstGeom>
          <a:noFill/>
          <a:ln>
            <a:noFill/>
          </a:ln>
        </p:spPr>
        <p:txBody>
          <a:bodyPr spcFirstLastPara="1" wrap="square" lIns="91425" tIns="45700" rIns="91425" bIns="45700" anchor="t" anchorCtr="0">
            <a:spAutoFit/>
          </a:bodyPr>
          <a:lstStyle/>
          <a:p>
            <a:r>
              <a:rPr lang="fr-FR" dirty="0">
                <a:solidFill>
                  <a:schemeClr val="dk1"/>
                </a:solidFill>
                <a:latin typeface="Calibri"/>
                <a:ea typeface="Calibri"/>
                <a:cs typeface="Calibri"/>
                <a:sym typeface="Calibri"/>
              </a:rPr>
              <a:t>2</a:t>
            </a:r>
            <a:endParaRPr dirty="0"/>
          </a:p>
        </p:txBody>
      </p:sp>
      <p:pic>
        <p:nvPicPr>
          <p:cNvPr id="10" name="Google Shape;1000;p79">
            <a:extLst>
              <a:ext uri="{FF2B5EF4-FFF2-40B4-BE49-F238E27FC236}">
                <a16:creationId xmlns:a16="http://schemas.microsoft.com/office/drawing/2014/main" id="{BB4CDB16-4EF7-05DD-A411-1F38C9908411}"/>
              </a:ext>
            </a:extLst>
          </p:cNvPr>
          <p:cNvPicPr preferRelativeResize="0"/>
          <p:nvPr/>
        </p:nvPicPr>
        <p:blipFill rotWithShape="1">
          <a:blip r:embed="rId5">
            <a:alphaModFix/>
          </a:blip>
          <a:srcRect/>
          <a:stretch/>
        </p:blipFill>
        <p:spPr>
          <a:xfrm>
            <a:off x="6218094" y="5236020"/>
            <a:ext cx="453274" cy="672904"/>
          </a:xfrm>
          <a:prstGeom prst="rect">
            <a:avLst/>
          </a:prstGeom>
          <a:noFill/>
          <a:ln>
            <a:noFill/>
          </a:ln>
        </p:spPr>
      </p:pic>
      <p:sp>
        <p:nvSpPr>
          <p:cNvPr id="11" name="Google Shape;1001;p79">
            <a:extLst>
              <a:ext uri="{FF2B5EF4-FFF2-40B4-BE49-F238E27FC236}">
                <a16:creationId xmlns:a16="http://schemas.microsoft.com/office/drawing/2014/main" id="{5E76ECA8-A41B-E391-CF4B-B3EA8ADE7514}"/>
              </a:ext>
            </a:extLst>
          </p:cNvPr>
          <p:cNvSpPr txBox="1"/>
          <p:nvPr/>
        </p:nvSpPr>
        <p:spPr>
          <a:xfrm>
            <a:off x="6242086" y="5476399"/>
            <a:ext cx="161567" cy="369291"/>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p>
        </p:txBody>
      </p:sp>
      <p:pic>
        <p:nvPicPr>
          <p:cNvPr id="12" name="Google Shape;1002;p79">
            <a:extLst>
              <a:ext uri="{FF2B5EF4-FFF2-40B4-BE49-F238E27FC236}">
                <a16:creationId xmlns:a16="http://schemas.microsoft.com/office/drawing/2014/main" id="{23D507AE-E0DC-F710-3391-F1BDAE75A198}"/>
              </a:ext>
            </a:extLst>
          </p:cNvPr>
          <p:cNvPicPr preferRelativeResize="0"/>
          <p:nvPr/>
        </p:nvPicPr>
        <p:blipFill rotWithShape="1">
          <a:blip r:embed="rId5">
            <a:alphaModFix/>
          </a:blip>
          <a:srcRect/>
          <a:stretch/>
        </p:blipFill>
        <p:spPr>
          <a:xfrm rot="12354725">
            <a:off x="7823578" y="5951817"/>
            <a:ext cx="431047" cy="707602"/>
          </a:xfrm>
          <a:prstGeom prst="rect">
            <a:avLst/>
          </a:prstGeom>
          <a:noFill/>
          <a:ln>
            <a:noFill/>
          </a:ln>
        </p:spPr>
      </p:pic>
      <p:sp>
        <p:nvSpPr>
          <p:cNvPr id="13" name="Google Shape;1003;p79">
            <a:extLst>
              <a:ext uri="{FF2B5EF4-FFF2-40B4-BE49-F238E27FC236}">
                <a16:creationId xmlns:a16="http://schemas.microsoft.com/office/drawing/2014/main" id="{97B25848-902D-848F-B2EE-49D852FB4A38}"/>
              </a:ext>
            </a:extLst>
          </p:cNvPr>
          <p:cNvSpPr txBox="1"/>
          <p:nvPr/>
        </p:nvSpPr>
        <p:spPr>
          <a:xfrm>
            <a:off x="7995450" y="60656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4</a:t>
            </a:r>
            <a:endParaRPr/>
          </a:p>
        </p:txBody>
      </p:sp>
      <p:pic>
        <p:nvPicPr>
          <p:cNvPr id="14" name="Image 13" descr="Une image contenant texte&#10;&#10;Description générée automatiquement">
            <a:extLst>
              <a:ext uri="{FF2B5EF4-FFF2-40B4-BE49-F238E27FC236}">
                <a16:creationId xmlns:a16="http://schemas.microsoft.com/office/drawing/2014/main" id="{35844BF9-F2E7-9D5E-AE4E-CAD43B63D976}"/>
              </a:ext>
            </a:extLst>
          </p:cNvPr>
          <p:cNvPicPr>
            <a:picLocks noChangeAspect="1"/>
          </p:cNvPicPr>
          <p:nvPr/>
        </p:nvPicPr>
        <p:blipFill>
          <a:blip r:embed="rId6"/>
          <a:stretch>
            <a:fillRect/>
          </a:stretch>
        </p:blipFill>
        <p:spPr>
          <a:xfrm>
            <a:off x="5032744" y="1159959"/>
            <a:ext cx="5105400" cy="669270"/>
          </a:xfrm>
          <a:prstGeom prst="rect">
            <a:avLst/>
          </a:prstGeom>
          <a:ln>
            <a:solidFill>
              <a:schemeClr val="tx1"/>
            </a:solidFill>
          </a:ln>
        </p:spPr>
      </p:pic>
      <p:sp>
        <p:nvSpPr>
          <p:cNvPr id="15" name="Rectangle à coins arrondis 20">
            <a:extLst>
              <a:ext uri="{FF2B5EF4-FFF2-40B4-BE49-F238E27FC236}">
                <a16:creationId xmlns:a16="http://schemas.microsoft.com/office/drawing/2014/main" id="{931D1E43-CE59-A7D9-7C0B-32A6A2A47D13}"/>
              </a:ext>
            </a:extLst>
          </p:cNvPr>
          <p:cNvSpPr/>
          <p:nvPr/>
        </p:nvSpPr>
        <p:spPr>
          <a:xfrm>
            <a:off x="8933900" y="1179010"/>
            <a:ext cx="991151"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à coins arrondis 20">
            <a:extLst>
              <a:ext uri="{FF2B5EF4-FFF2-40B4-BE49-F238E27FC236}">
                <a16:creationId xmlns:a16="http://schemas.microsoft.com/office/drawing/2014/main" id="{B7F34245-700F-17CC-1247-2AA78A5752A6}"/>
              </a:ext>
            </a:extLst>
          </p:cNvPr>
          <p:cNvSpPr/>
          <p:nvPr/>
        </p:nvSpPr>
        <p:spPr>
          <a:xfrm>
            <a:off x="2965672" y="2982001"/>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oogle Shape;996;p79">
            <a:extLst>
              <a:ext uri="{FF2B5EF4-FFF2-40B4-BE49-F238E27FC236}">
                <a16:creationId xmlns:a16="http://schemas.microsoft.com/office/drawing/2014/main" id="{F13A3392-D51B-6418-8330-9C761D5367E9}"/>
              </a:ext>
            </a:extLst>
          </p:cNvPr>
          <p:cNvPicPr preferRelativeResize="0"/>
          <p:nvPr/>
        </p:nvPicPr>
        <p:blipFill rotWithShape="1">
          <a:blip r:embed="rId5">
            <a:alphaModFix/>
          </a:blip>
          <a:srcRect/>
          <a:stretch/>
        </p:blipFill>
        <p:spPr>
          <a:xfrm>
            <a:off x="2623292" y="3088867"/>
            <a:ext cx="480816" cy="750597"/>
          </a:xfrm>
          <a:prstGeom prst="rect">
            <a:avLst/>
          </a:prstGeom>
          <a:noFill/>
          <a:ln>
            <a:noFill/>
          </a:ln>
        </p:spPr>
      </p:pic>
      <p:sp>
        <p:nvSpPr>
          <p:cNvPr id="18" name="Google Shape;997;p79">
            <a:extLst>
              <a:ext uri="{FF2B5EF4-FFF2-40B4-BE49-F238E27FC236}">
                <a16:creationId xmlns:a16="http://schemas.microsoft.com/office/drawing/2014/main" id="{DE7F6967-6034-AB02-2D67-B88ED5EFC152}"/>
              </a:ext>
            </a:extLst>
          </p:cNvPr>
          <p:cNvSpPr txBox="1"/>
          <p:nvPr/>
        </p:nvSpPr>
        <p:spPr>
          <a:xfrm>
            <a:off x="2623292" y="3376514"/>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9" name="Rectangle à coins arrondis 20">
            <a:extLst>
              <a:ext uri="{FF2B5EF4-FFF2-40B4-BE49-F238E27FC236}">
                <a16:creationId xmlns:a16="http://schemas.microsoft.com/office/drawing/2014/main" id="{CE9D096A-E004-BC24-04DC-FB08A19BCCEC}"/>
              </a:ext>
            </a:extLst>
          </p:cNvPr>
          <p:cNvSpPr/>
          <p:nvPr/>
        </p:nvSpPr>
        <p:spPr>
          <a:xfrm>
            <a:off x="7353821" y="6349554"/>
            <a:ext cx="444279" cy="23736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35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7444E-C0A9-EA7F-EC9C-17EBD4C9D4C0}"/>
              </a:ext>
            </a:extLst>
          </p:cNvPr>
          <p:cNvSpPr>
            <a:spLocks noGrp="1"/>
          </p:cNvSpPr>
          <p:nvPr>
            <p:ph type="title"/>
          </p:nvPr>
        </p:nvSpPr>
        <p:spPr/>
        <p:txBody>
          <a:bodyPr/>
          <a:lstStyle/>
          <a:p>
            <a:r>
              <a:rPr lang="fr-FR" sz="3600" b="0" kern="0">
                <a:ea typeface="Calibri"/>
                <a:sym typeface="Calibri"/>
              </a:rPr>
              <a:t>Définition d’une </a:t>
            </a:r>
            <a:r>
              <a:rPr lang="fr-FR" sz="3600" b="0" i="1" kern="0" err="1">
                <a:ea typeface="Calibri"/>
                <a:sym typeface="Calibri"/>
              </a:rPr>
              <a:t>request</a:t>
            </a:r>
            <a:endParaRPr lang="fr-FR"/>
          </a:p>
        </p:txBody>
      </p:sp>
      <p:sp>
        <p:nvSpPr>
          <p:cNvPr id="3" name="Espace réservé du contenu 2">
            <a:extLst>
              <a:ext uri="{FF2B5EF4-FFF2-40B4-BE49-F238E27FC236}">
                <a16:creationId xmlns:a16="http://schemas.microsoft.com/office/drawing/2014/main" id="{0ECAF021-4C61-C29F-2288-7F5AC2C610CE}"/>
              </a:ext>
            </a:extLst>
          </p:cNvPr>
          <p:cNvSpPr>
            <a:spLocks noGrp="1"/>
          </p:cNvSpPr>
          <p:nvPr>
            <p:ph idx="1"/>
          </p:nvPr>
        </p:nvSpPr>
        <p:spPr/>
        <p:txBody>
          <a:bodyPr/>
          <a:lstStyle/>
          <a:p>
            <a:pPr marL="0" indent="0" defTabSz="914400">
              <a:spcBef>
                <a:spcPts val="0"/>
              </a:spcBef>
              <a:buClr>
                <a:srgbClr val="000000"/>
              </a:buClr>
              <a:buSzTx/>
              <a:buNone/>
              <a:defRPr/>
            </a:pPr>
            <a:endParaRPr lang="fr-FR" sz="2000" b="1"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C’est la demande </a:t>
            </a:r>
            <a:r>
              <a:rPr lang="fr-FR" sz="2000" kern="0">
                <a:solidFill>
                  <a:srgbClr val="000000"/>
                </a:solidFill>
                <a:ea typeface="Calibri"/>
                <a:sym typeface="Calibri"/>
              </a:rPr>
              <a:t>(</a:t>
            </a:r>
            <a:r>
              <a:rPr lang="fr-FR" sz="2000" i="1" kern="0" err="1">
                <a:solidFill>
                  <a:srgbClr val="000000"/>
                </a:solidFill>
                <a:ea typeface="Calibri"/>
                <a:sym typeface="Calibri"/>
              </a:rPr>
              <a:t>request</a:t>
            </a:r>
            <a:r>
              <a:rPr lang="fr-FR" sz="2000" kern="0">
                <a:solidFill>
                  <a:srgbClr val="000000"/>
                </a:solidFill>
                <a:ea typeface="Calibri"/>
                <a:sym typeface="Calibri"/>
              </a:rPr>
              <a:t>) </a:t>
            </a:r>
            <a:r>
              <a:rPr lang="fr-FR" sz="2000" b="1" kern="0">
                <a:solidFill>
                  <a:srgbClr val="000000"/>
                </a:solidFill>
                <a:ea typeface="Calibri"/>
                <a:sym typeface="Calibri"/>
              </a:rPr>
              <a:t>d’un document </a:t>
            </a:r>
            <a:r>
              <a:rPr lang="fr-FR" sz="2000" kern="0">
                <a:solidFill>
                  <a:srgbClr val="000000"/>
                </a:solidFill>
                <a:ea typeface="Calibri"/>
                <a:sym typeface="Calibri"/>
              </a:rPr>
              <a:t>:</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lecteur, depuis les Collections ULiège</a:t>
            </a:r>
            <a:endParaRPr lang="fr-FR" sz="1600" kern="0">
              <a:solidFill>
                <a:srgbClr val="000000"/>
              </a:solidFill>
              <a:latin typeface="Arial"/>
              <a:cs typeface="Arial"/>
              <a:sym typeface="Arial"/>
            </a:endParaRPr>
          </a:p>
          <a:p>
            <a:pPr marL="285750" indent="-285750" defTabSz="914400">
              <a:spcBef>
                <a:spcPts val="0"/>
              </a:spcBef>
              <a:buSzPts val="1800"/>
              <a:buFont typeface="Wingdings" panose="05000000000000000000" pitchFamily="2" charset="2"/>
              <a:buChar char="Ø"/>
              <a:defRPr/>
            </a:pPr>
            <a:r>
              <a:rPr lang="fr-FR" sz="2000" kern="0">
                <a:solidFill>
                  <a:srgbClr val="000000"/>
                </a:solidFill>
                <a:ea typeface="Calibri"/>
                <a:sym typeface="Calibri"/>
              </a:rPr>
              <a:t>par un documentaliste, pour un lecteur, depuis Alma</a:t>
            </a:r>
            <a:endParaRPr lang="fr-FR" sz="1600" kern="0">
              <a:solidFill>
                <a:srgbClr val="000000"/>
              </a:solidFill>
              <a:latin typeface="Arial"/>
              <a:cs typeface="Arial"/>
              <a:sym typeface="Arial"/>
            </a:endParaRPr>
          </a:p>
          <a:p>
            <a:pPr marL="285750" indent="-171450" defTabSz="914400">
              <a:spcBef>
                <a:spcPts val="0"/>
              </a:spcBef>
              <a:buClr>
                <a:srgbClr val="1F497D"/>
              </a:buClr>
              <a:buSzPts val="1800"/>
              <a:buNone/>
              <a:defRPr/>
            </a:pPr>
            <a:endParaRPr lang="fr-FR" sz="2000" kern="0">
              <a:solidFill>
                <a:srgbClr val="000000"/>
              </a:solidFill>
              <a:ea typeface="Calibri"/>
              <a:sym typeface="Calibri"/>
            </a:endParaRPr>
          </a:p>
          <a:p>
            <a:pPr marL="0" indent="0" defTabSz="914400">
              <a:spcBef>
                <a:spcPts val="0"/>
              </a:spcBef>
              <a:buClr>
                <a:srgbClr val="000000"/>
              </a:buClr>
              <a:buSzTx/>
              <a:buNone/>
              <a:defRPr/>
            </a:pPr>
            <a:r>
              <a:rPr lang="fr-FR" sz="2000" b="1" kern="0">
                <a:solidFill>
                  <a:srgbClr val="000000"/>
                </a:solidFill>
                <a:ea typeface="Calibri"/>
                <a:sym typeface="Calibri"/>
              </a:rPr>
              <a:t>Deux types </a:t>
            </a:r>
            <a:r>
              <a:rPr lang="fr-FR" sz="2000" kern="0">
                <a:solidFill>
                  <a:srgbClr val="000000"/>
                </a:solidFill>
                <a:ea typeface="Calibri"/>
                <a:sym typeface="Calibri"/>
              </a:rPr>
              <a:t>de </a:t>
            </a:r>
            <a:r>
              <a:rPr lang="fr-FR" sz="2000" i="1" kern="0" err="1">
                <a:solidFill>
                  <a:srgbClr val="000000"/>
                </a:solidFill>
                <a:ea typeface="Calibri"/>
                <a:sym typeface="Calibri"/>
              </a:rPr>
              <a:t>requests</a:t>
            </a:r>
            <a:r>
              <a:rPr lang="fr-FR" sz="2000" i="1" kern="0">
                <a:solidFill>
                  <a:srgbClr val="000000"/>
                </a:solidFill>
                <a:ea typeface="Calibri"/>
                <a:sym typeface="Calibri"/>
              </a:rPr>
              <a:t> :</a:t>
            </a:r>
            <a:endParaRPr lang="fr-FR" sz="1600" kern="0">
              <a:solidFill>
                <a:srgbClr val="000000"/>
              </a:solidFill>
              <a:latin typeface="Arial"/>
              <a:cs typeface="Arial"/>
              <a:sym typeface="Arial"/>
            </a:endParaRPr>
          </a:p>
          <a:p>
            <a:pPr marL="0" indent="0" defTabSz="914400">
              <a:spcBef>
                <a:spcPts val="0"/>
              </a:spcBef>
              <a:buClr>
                <a:srgbClr val="000000"/>
              </a:buClr>
              <a:buSzTx/>
              <a:buNone/>
              <a:defRPr/>
            </a:pP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physical</a:t>
            </a:r>
            <a:r>
              <a:rPr lang="fr-FR" sz="2000" i="1" kern="0">
                <a:solidFill>
                  <a:srgbClr val="000000"/>
                </a:solidFill>
                <a:ea typeface="Calibri"/>
                <a:sym typeface="Calibri"/>
              </a:rPr>
              <a:t> item </a:t>
            </a:r>
            <a:r>
              <a:rPr lang="fr-FR" sz="2000" i="1" kern="0" err="1">
                <a:solidFill>
                  <a:srgbClr val="000000"/>
                </a:solidFill>
                <a:ea typeface="Calibri"/>
                <a:sym typeface="Calibri"/>
              </a:rPr>
              <a:t>request</a:t>
            </a:r>
            <a:r>
              <a:rPr lang="fr-FR" sz="2000" i="1" kern="0">
                <a:solidFill>
                  <a:srgbClr val="000000"/>
                </a:solidFill>
                <a:ea typeface="Calibri"/>
                <a:sym typeface="Calibri"/>
              </a:rPr>
              <a:t> </a:t>
            </a:r>
            <a:r>
              <a:rPr lang="fr-FR" sz="2000" kern="0">
                <a:solidFill>
                  <a:srgbClr val="000000"/>
                </a:solidFill>
                <a:ea typeface="Calibri"/>
                <a:sym typeface="Calibri"/>
              </a:rPr>
              <a:t>= demande de réservation</a:t>
            </a:r>
            <a:endParaRPr lang="fr-FR" sz="2000" i="1" kern="0">
              <a:solidFill>
                <a:srgbClr val="000000"/>
              </a:solidFill>
              <a:ea typeface="Calibri"/>
              <a:sym typeface="Calibri"/>
            </a:endParaRPr>
          </a:p>
          <a:p>
            <a:pPr marL="285750" indent="-285750" defTabSz="914400">
              <a:spcBef>
                <a:spcPts val="0"/>
              </a:spcBef>
              <a:buSzPts val="1800"/>
              <a:buFont typeface="Wingdings" panose="05000000000000000000" pitchFamily="2" charset="2"/>
              <a:buChar char="Ø"/>
              <a:defRPr/>
            </a:pPr>
            <a:r>
              <a:rPr lang="fr-FR" sz="2000" i="1" kern="0">
                <a:solidFill>
                  <a:srgbClr val="000000"/>
                </a:solidFill>
                <a:ea typeface="Calibri"/>
                <a:sym typeface="Calibri"/>
              </a:rPr>
              <a:t>Patron </a:t>
            </a:r>
            <a:r>
              <a:rPr lang="fr-FR" sz="2000" i="1" kern="0" err="1">
                <a:solidFill>
                  <a:srgbClr val="000000"/>
                </a:solidFill>
                <a:ea typeface="Calibri"/>
                <a:sym typeface="Calibri"/>
              </a:rPr>
              <a:t>digitization</a:t>
            </a:r>
            <a:r>
              <a:rPr lang="fr-FR" sz="2000" i="1" kern="0">
                <a:solidFill>
                  <a:srgbClr val="000000"/>
                </a:solidFill>
                <a:ea typeface="Calibri"/>
                <a:sym typeface="Calibri"/>
              </a:rPr>
              <a:t> </a:t>
            </a:r>
            <a:r>
              <a:rPr lang="fr-FR" sz="2000" i="1" kern="0" err="1">
                <a:solidFill>
                  <a:srgbClr val="000000"/>
                </a:solidFill>
                <a:ea typeface="Calibri"/>
                <a:sym typeface="Calibri"/>
              </a:rPr>
              <a:t>request</a:t>
            </a:r>
            <a:r>
              <a:rPr lang="fr-FR" sz="2000" kern="0">
                <a:solidFill>
                  <a:srgbClr val="000000"/>
                </a:solidFill>
                <a:ea typeface="Calibri"/>
                <a:sym typeface="Calibri"/>
              </a:rPr>
              <a:t> = demande de numérisation</a:t>
            </a:r>
            <a:endParaRPr lang="fr-FR" sz="2000" i="1" kern="0">
              <a:solidFill>
                <a:srgbClr val="000000"/>
              </a:solidFill>
              <a:ea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83B530F-AA9A-3FF5-D24F-6726BCE4B21A}"/>
              </a:ext>
            </a:extLst>
          </p:cNvPr>
          <p:cNvSpPr>
            <a:spLocks noGrp="1"/>
          </p:cNvSpPr>
          <p:nvPr>
            <p:ph type="sldNum" sz="quarter" idx="12"/>
          </p:nvPr>
        </p:nvSpPr>
        <p:spPr/>
        <p:txBody>
          <a:bodyPr/>
          <a:lstStyle/>
          <a:p>
            <a:fld id="{19329706-12B3-8F4C-9CA9-063F8C6A2AC6}" type="slidenum">
              <a:rPr lang="fr-FR" smtClean="0"/>
              <a:pPr/>
              <a:t>6</a:t>
            </a:fld>
            <a:endParaRPr lang="fr-FR"/>
          </a:p>
        </p:txBody>
      </p:sp>
    </p:spTree>
    <p:extLst>
      <p:ext uri="{BB962C8B-B14F-4D97-AF65-F5344CB8AC3E}">
        <p14:creationId xmlns:p14="http://schemas.microsoft.com/office/powerpoint/2010/main" val="1780991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4FD502-EA39-1EBC-3AD6-347C4045B343}"/>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Demande de numérisation depuis les Collections ULiège</a:t>
            </a:r>
            <a:endParaRPr lang="fr-FR"/>
          </a:p>
        </p:txBody>
      </p:sp>
      <p:sp>
        <p:nvSpPr>
          <p:cNvPr id="4" name="Espace réservé du numéro de diapositive 3">
            <a:extLst>
              <a:ext uri="{FF2B5EF4-FFF2-40B4-BE49-F238E27FC236}">
                <a16:creationId xmlns:a16="http://schemas.microsoft.com/office/drawing/2014/main" id="{5754CC5F-EF62-CF88-3F0B-668AED56E291}"/>
              </a:ext>
            </a:extLst>
          </p:cNvPr>
          <p:cNvSpPr>
            <a:spLocks noGrp="1"/>
          </p:cNvSpPr>
          <p:nvPr>
            <p:ph type="sldNum" sz="quarter" idx="12"/>
          </p:nvPr>
        </p:nvSpPr>
        <p:spPr/>
        <p:txBody>
          <a:bodyPr/>
          <a:lstStyle/>
          <a:p>
            <a:fld id="{19329706-12B3-8F4C-9CA9-063F8C6A2AC6}" type="slidenum">
              <a:rPr lang="fr-FR" smtClean="0"/>
              <a:t>60</a:t>
            </a:fld>
            <a:endParaRPr lang="fr-FR"/>
          </a:p>
        </p:txBody>
      </p:sp>
      <p:pic>
        <p:nvPicPr>
          <p:cNvPr id="5" name="Image 4">
            <a:extLst>
              <a:ext uri="{FF2B5EF4-FFF2-40B4-BE49-F238E27FC236}">
                <a16:creationId xmlns:a16="http://schemas.microsoft.com/office/drawing/2014/main" id="{81BB1354-31FA-C5D1-1309-C60503AE450E}"/>
              </a:ext>
            </a:extLst>
          </p:cNvPr>
          <p:cNvPicPr>
            <a:picLocks noChangeAspect="1"/>
          </p:cNvPicPr>
          <p:nvPr/>
        </p:nvPicPr>
        <p:blipFill>
          <a:blip r:embed="rId2"/>
          <a:stretch>
            <a:fillRect/>
          </a:stretch>
        </p:blipFill>
        <p:spPr>
          <a:xfrm>
            <a:off x="974774" y="1541351"/>
            <a:ext cx="6323262" cy="2941198"/>
          </a:xfrm>
          <a:prstGeom prst="rect">
            <a:avLst/>
          </a:prstGeom>
          <a:ln>
            <a:solidFill>
              <a:schemeClr val="tx1"/>
            </a:solidFill>
          </a:ln>
        </p:spPr>
      </p:pic>
      <p:pic>
        <p:nvPicPr>
          <p:cNvPr id="19" name="Image 18">
            <a:extLst>
              <a:ext uri="{FF2B5EF4-FFF2-40B4-BE49-F238E27FC236}">
                <a16:creationId xmlns:a16="http://schemas.microsoft.com/office/drawing/2014/main" id="{A522A9BD-E6EF-ABE1-39A2-751EA0E43BF5}"/>
              </a:ext>
            </a:extLst>
          </p:cNvPr>
          <p:cNvPicPr>
            <a:picLocks noChangeAspect="1"/>
          </p:cNvPicPr>
          <p:nvPr/>
        </p:nvPicPr>
        <p:blipFill>
          <a:blip r:embed="rId3"/>
          <a:stretch>
            <a:fillRect/>
          </a:stretch>
        </p:blipFill>
        <p:spPr>
          <a:xfrm>
            <a:off x="4068976" y="2569546"/>
            <a:ext cx="7513424" cy="3227300"/>
          </a:xfrm>
          <a:prstGeom prst="rect">
            <a:avLst/>
          </a:prstGeom>
          <a:ln>
            <a:solidFill>
              <a:schemeClr val="tx1"/>
            </a:solidFill>
          </a:ln>
        </p:spPr>
      </p:pic>
      <p:pic>
        <p:nvPicPr>
          <p:cNvPr id="6" name="Google Shape;1014;p80">
            <a:extLst>
              <a:ext uri="{FF2B5EF4-FFF2-40B4-BE49-F238E27FC236}">
                <a16:creationId xmlns:a16="http://schemas.microsoft.com/office/drawing/2014/main" id="{67A16FE8-F58C-8E44-0F0D-C9E81A2A8B87}"/>
              </a:ext>
            </a:extLst>
          </p:cNvPr>
          <p:cNvPicPr preferRelativeResize="0"/>
          <p:nvPr/>
        </p:nvPicPr>
        <p:blipFill rotWithShape="1">
          <a:blip r:embed="rId4">
            <a:alphaModFix/>
          </a:blip>
          <a:srcRect/>
          <a:stretch/>
        </p:blipFill>
        <p:spPr>
          <a:xfrm>
            <a:off x="2491295" y="2816657"/>
            <a:ext cx="480816" cy="750597"/>
          </a:xfrm>
          <a:prstGeom prst="rect">
            <a:avLst/>
          </a:prstGeom>
          <a:noFill/>
          <a:ln>
            <a:noFill/>
          </a:ln>
        </p:spPr>
      </p:pic>
      <p:sp>
        <p:nvSpPr>
          <p:cNvPr id="7" name="Rectangle : coins arrondis 6">
            <a:extLst>
              <a:ext uri="{FF2B5EF4-FFF2-40B4-BE49-F238E27FC236}">
                <a16:creationId xmlns:a16="http://schemas.microsoft.com/office/drawing/2014/main" id="{96FBD67B-255C-8050-1D85-503B2EB65C1F}"/>
              </a:ext>
            </a:extLst>
          </p:cNvPr>
          <p:cNvSpPr/>
          <p:nvPr/>
        </p:nvSpPr>
        <p:spPr>
          <a:xfrm>
            <a:off x="2731703" y="2656779"/>
            <a:ext cx="658075" cy="30368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Google Shape;1015;p80">
            <a:extLst>
              <a:ext uri="{FF2B5EF4-FFF2-40B4-BE49-F238E27FC236}">
                <a16:creationId xmlns:a16="http://schemas.microsoft.com/office/drawing/2014/main" id="{272E5187-158D-620F-3C59-7397E386E828}"/>
              </a:ext>
            </a:extLst>
          </p:cNvPr>
          <p:cNvSpPr txBox="1"/>
          <p:nvPr/>
        </p:nvSpPr>
        <p:spPr>
          <a:xfrm>
            <a:off x="2501258" y="307919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1</a:t>
            </a:r>
            <a:endParaRPr>
              <a:solidFill>
                <a:schemeClr val="dk1"/>
              </a:solidFill>
              <a:latin typeface="Calibri"/>
              <a:ea typeface="Calibri"/>
              <a:cs typeface="Calibri"/>
              <a:sym typeface="Calibri"/>
            </a:endParaRPr>
          </a:p>
        </p:txBody>
      </p:sp>
      <p:sp>
        <p:nvSpPr>
          <p:cNvPr id="11" name="Rectangle : coins arrondis 10">
            <a:extLst>
              <a:ext uri="{FF2B5EF4-FFF2-40B4-BE49-F238E27FC236}">
                <a16:creationId xmlns:a16="http://schemas.microsoft.com/office/drawing/2014/main" id="{AE5302BA-A76F-8D4C-9E52-FBC64361DBE1}"/>
              </a:ext>
            </a:extLst>
          </p:cNvPr>
          <p:cNvSpPr/>
          <p:nvPr/>
        </p:nvSpPr>
        <p:spPr>
          <a:xfrm>
            <a:off x="4941577" y="2985550"/>
            <a:ext cx="982146" cy="462975"/>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oogle Shape;1018;p80">
            <a:extLst>
              <a:ext uri="{FF2B5EF4-FFF2-40B4-BE49-F238E27FC236}">
                <a16:creationId xmlns:a16="http://schemas.microsoft.com/office/drawing/2014/main" id="{63421ECC-BACA-707F-3289-F9654DAA891E}"/>
              </a:ext>
            </a:extLst>
          </p:cNvPr>
          <p:cNvPicPr preferRelativeResize="0"/>
          <p:nvPr/>
        </p:nvPicPr>
        <p:blipFill rotWithShape="1">
          <a:blip r:embed="rId4">
            <a:alphaModFix/>
          </a:blip>
          <a:srcRect/>
          <a:stretch/>
        </p:blipFill>
        <p:spPr>
          <a:xfrm rot="1062405">
            <a:off x="7022779" y="5424301"/>
            <a:ext cx="480816" cy="750597"/>
          </a:xfrm>
          <a:prstGeom prst="rect">
            <a:avLst/>
          </a:prstGeom>
          <a:noFill/>
          <a:ln>
            <a:noFill/>
          </a:ln>
        </p:spPr>
      </p:pic>
      <p:sp>
        <p:nvSpPr>
          <p:cNvPr id="13" name="Google Shape;1019;p80">
            <a:extLst>
              <a:ext uri="{FF2B5EF4-FFF2-40B4-BE49-F238E27FC236}">
                <a16:creationId xmlns:a16="http://schemas.microsoft.com/office/drawing/2014/main" id="{83D71564-7827-EA5B-CD99-EF175A39AC50}"/>
              </a:ext>
            </a:extLst>
          </p:cNvPr>
          <p:cNvSpPr txBox="1"/>
          <p:nvPr/>
        </p:nvSpPr>
        <p:spPr>
          <a:xfrm>
            <a:off x="7044422" y="567064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3</a:t>
            </a:r>
            <a:endParaRPr>
              <a:solidFill>
                <a:schemeClr val="dk1"/>
              </a:solidFill>
              <a:latin typeface="Calibri"/>
              <a:ea typeface="Calibri"/>
              <a:cs typeface="Calibri"/>
              <a:sym typeface="Calibri"/>
            </a:endParaRPr>
          </a:p>
        </p:txBody>
      </p:sp>
      <p:pic>
        <p:nvPicPr>
          <p:cNvPr id="14" name="Google Shape;1016;p80">
            <a:extLst>
              <a:ext uri="{FF2B5EF4-FFF2-40B4-BE49-F238E27FC236}">
                <a16:creationId xmlns:a16="http://schemas.microsoft.com/office/drawing/2014/main" id="{B4FCAA8D-8C4A-E04B-D7A4-F4D6B1371B8F}"/>
              </a:ext>
            </a:extLst>
          </p:cNvPr>
          <p:cNvPicPr preferRelativeResize="0"/>
          <p:nvPr/>
        </p:nvPicPr>
        <p:blipFill rotWithShape="1">
          <a:blip r:embed="rId4">
            <a:alphaModFix/>
          </a:blip>
          <a:srcRect/>
          <a:stretch/>
        </p:blipFill>
        <p:spPr>
          <a:xfrm rot="2073921">
            <a:off x="4479113" y="4030066"/>
            <a:ext cx="480816" cy="750597"/>
          </a:xfrm>
          <a:prstGeom prst="rect">
            <a:avLst/>
          </a:prstGeom>
          <a:noFill/>
          <a:ln>
            <a:noFill/>
          </a:ln>
        </p:spPr>
      </p:pic>
      <p:sp>
        <p:nvSpPr>
          <p:cNvPr id="15" name="Google Shape;1017;p80">
            <a:extLst>
              <a:ext uri="{FF2B5EF4-FFF2-40B4-BE49-F238E27FC236}">
                <a16:creationId xmlns:a16="http://schemas.microsoft.com/office/drawing/2014/main" id="{70DCEBCE-FBBA-310A-DCBD-84FA02079CFF}"/>
              </a:ext>
            </a:extLst>
          </p:cNvPr>
          <p:cNvSpPr txBox="1"/>
          <p:nvPr/>
        </p:nvSpPr>
        <p:spPr>
          <a:xfrm>
            <a:off x="4495487" y="4266883"/>
            <a:ext cx="171384" cy="369332"/>
          </a:xfrm>
          <a:prstGeom prst="rect">
            <a:avLst/>
          </a:prstGeom>
          <a:noFill/>
          <a:ln>
            <a:noFill/>
          </a:ln>
        </p:spPr>
        <p:txBody>
          <a:bodyPr spcFirstLastPara="1" wrap="square" lIns="91425" tIns="45700" rIns="91425" bIns="45700" anchor="t" anchorCtr="0">
            <a:spAutoFit/>
          </a:bodyPr>
          <a:lstStyle/>
          <a:p>
            <a:r>
              <a:rPr lang="fr-FR">
                <a:solidFill>
                  <a:schemeClr val="dk1"/>
                </a:solidFill>
                <a:latin typeface="Calibri"/>
                <a:ea typeface="Calibri"/>
                <a:cs typeface="Calibri"/>
                <a:sym typeface="Calibri"/>
              </a:rPr>
              <a:t>2</a:t>
            </a:r>
            <a:endParaRPr>
              <a:solidFill>
                <a:schemeClr val="dk1"/>
              </a:solidFill>
              <a:latin typeface="Calibri"/>
              <a:ea typeface="Calibri"/>
              <a:cs typeface="Calibri"/>
              <a:sym typeface="Calibri"/>
            </a:endParaRPr>
          </a:p>
        </p:txBody>
      </p:sp>
      <p:sp>
        <p:nvSpPr>
          <p:cNvPr id="16" name="Rectangle : coins arrondis 15">
            <a:extLst>
              <a:ext uri="{FF2B5EF4-FFF2-40B4-BE49-F238E27FC236}">
                <a16:creationId xmlns:a16="http://schemas.microsoft.com/office/drawing/2014/main" id="{9B85513C-51DB-BF52-3707-7488BD12D823}"/>
              </a:ext>
            </a:extLst>
          </p:cNvPr>
          <p:cNvSpPr/>
          <p:nvPr/>
        </p:nvSpPr>
        <p:spPr>
          <a:xfrm>
            <a:off x="4994618" y="4020178"/>
            <a:ext cx="334175" cy="262551"/>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C5334416-9CD3-0066-24F1-6AFCFD3DBFBC}"/>
              </a:ext>
            </a:extLst>
          </p:cNvPr>
          <p:cNvSpPr/>
          <p:nvPr/>
        </p:nvSpPr>
        <p:spPr>
          <a:xfrm>
            <a:off x="7459103" y="5302978"/>
            <a:ext cx="669147" cy="28364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84502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EB1B6-63CD-1DFD-96EC-1919A1CB404D}"/>
              </a:ext>
            </a:extLst>
          </p:cNvPr>
          <p:cNvSpPr>
            <a:spLocks noGrp="1"/>
          </p:cNvSpPr>
          <p:nvPr>
            <p:ph type="title"/>
          </p:nvPr>
        </p:nvSpPr>
        <p:spPr/>
        <p:txBody>
          <a:bodyPr/>
          <a:lstStyle/>
          <a:p>
            <a:r>
              <a:rPr lang="fr-FR" sz="3600" dirty="0">
                <a:solidFill>
                  <a:srgbClr val="00707F"/>
                </a:solidFill>
                <a:latin typeface="Calibri"/>
                <a:ea typeface="Calibri"/>
                <a:cs typeface="Calibri"/>
                <a:sym typeface="Calibri"/>
              </a:rPr>
              <a:t>Traitement des </a:t>
            </a:r>
            <a:r>
              <a:rPr lang="fr-FR" sz="3600" i="1" dirty="0" err="1">
                <a:solidFill>
                  <a:srgbClr val="00707F"/>
                </a:solidFill>
                <a:latin typeface="Calibri"/>
                <a:ea typeface="Calibri"/>
                <a:cs typeface="Calibri"/>
                <a:sym typeface="Calibri"/>
              </a:rPr>
              <a:t>requests</a:t>
            </a:r>
            <a:r>
              <a:rPr lang="fr-FR" sz="3600" dirty="0">
                <a:solidFill>
                  <a:srgbClr val="00707F"/>
                </a:solidFill>
                <a:latin typeface="Calibri"/>
                <a:ea typeface="Calibri"/>
                <a:cs typeface="Calibri"/>
                <a:sym typeface="Calibri"/>
              </a:rPr>
              <a:t> : </a:t>
            </a:r>
            <a:r>
              <a:rPr lang="fr-FR" sz="3600" i="1" dirty="0">
                <a:solidFill>
                  <a:srgbClr val="00707F"/>
                </a:solidFill>
                <a:latin typeface="Calibri"/>
                <a:ea typeface="Calibri"/>
                <a:cs typeface="Calibri"/>
                <a:sym typeface="Calibri"/>
              </a:rPr>
              <a:t>workflow</a:t>
            </a:r>
            <a:endParaRPr lang="fr-FR" dirty="0"/>
          </a:p>
        </p:txBody>
      </p:sp>
      <p:sp>
        <p:nvSpPr>
          <p:cNvPr id="3" name="Espace réservé du contenu 2">
            <a:extLst>
              <a:ext uri="{FF2B5EF4-FFF2-40B4-BE49-F238E27FC236}">
                <a16:creationId xmlns:a16="http://schemas.microsoft.com/office/drawing/2014/main" id="{F0984B16-15F2-9A53-7FAF-7A80B2A914DE}"/>
              </a:ext>
            </a:extLst>
          </p:cNvPr>
          <p:cNvSpPr>
            <a:spLocks noGrp="1"/>
          </p:cNvSpPr>
          <p:nvPr>
            <p:ph idx="1"/>
          </p:nvPr>
        </p:nvSpPr>
        <p:spPr/>
        <p:txBody>
          <a:bodyPr/>
          <a:lstStyle/>
          <a:p>
            <a:r>
              <a:rPr lang="fr-FR" dirty="0">
                <a:solidFill>
                  <a:schemeClr val="dk1"/>
                </a:solidFill>
                <a:latin typeface="Calibri"/>
                <a:ea typeface="Calibri"/>
                <a:cs typeface="Calibri"/>
                <a:sym typeface="Calibri"/>
              </a:rPr>
              <a:t>Flux de travail du traitement des </a:t>
            </a:r>
            <a:r>
              <a:rPr lang="fr-FR" i="1" dirty="0" err="1">
                <a:solidFill>
                  <a:schemeClr val="dk1"/>
                </a:solidFill>
                <a:latin typeface="Calibri"/>
                <a:ea typeface="Calibri"/>
                <a:cs typeface="Calibri"/>
                <a:sym typeface="Calibri"/>
              </a:rPr>
              <a:t>requests</a:t>
            </a:r>
            <a:endParaRPr lang="fr-FR" i="1" dirty="0">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6FA69C99-E770-13C4-E62B-1C6BD2A3BC13}"/>
              </a:ext>
            </a:extLst>
          </p:cNvPr>
          <p:cNvSpPr>
            <a:spLocks noGrp="1"/>
          </p:cNvSpPr>
          <p:nvPr>
            <p:ph type="sldNum" sz="quarter" idx="12"/>
          </p:nvPr>
        </p:nvSpPr>
        <p:spPr/>
        <p:txBody>
          <a:bodyPr/>
          <a:lstStyle/>
          <a:p>
            <a:fld id="{19329706-12B3-8F4C-9CA9-063F8C6A2AC6}" type="slidenum">
              <a:rPr lang="fr-FR" smtClean="0"/>
              <a:t>61</a:t>
            </a:fld>
            <a:endParaRPr lang="fr-FR"/>
          </a:p>
        </p:txBody>
      </p:sp>
      <p:sp>
        <p:nvSpPr>
          <p:cNvPr id="7" name="Google Shape;1031;p81">
            <a:extLst>
              <a:ext uri="{FF2B5EF4-FFF2-40B4-BE49-F238E27FC236}">
                <a16:creationId xmlns:a16="http://schemas.microsoft.com/office/drawing/2014/main" id="{51B557D8-1297-0589-DDC7-4D4A047F6D9E}"/>
              </a:ext>
            </a:extLst>
          </p:cNvPr>
          <p:cNvSpPr txBox="1"/>
          <p:nvPr/>
        </p:nvSpPr>
        <p:spPr>
          <a:xfrm>
            <a:off x="2379210" y="1835505"/>
            <a:ext cx="1560701"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i="1">
                <a:solidFill>
                  <a:schemeClr val="dk1"/>
                </a:solidFill>
                <a:latin typeface="Calibri"/>
                <a:ea typeface="Calibri"/>
                <a:cs typeface="Calibri"/>
                <a:sym typeface="Calibri"/>
              </a:rPr>
              <a:t>Création de la </a:t>
            </a:r>
            <a:r>
              <a:rPr lang="fr-FR" sz="2200" i="1" err="1">
                <a:solidFill>
                  <a:schemeClr val="dk1"/>
                </a:solidFill>
                <a:latin typeface="Calibri"/>
                <a:ea typeface="Calibri"/>
                <a:cs typeface="Calibri"/>
                <a:sym typeface="Calibri"/>
              </a:rPr>
              <a:t>request</a:t>
            </a:r>
            <a:endParaRPr sz="2200" i="1">
              <a:solidFill>
                <a:schemeClr val="dk1"/>
              </a:solidFill>
              <a:latin typeface="Calibri"/>
              <a:ea typeface="Calibri"/>
              <a:cs typeface="Calibri"/>
              <a:sym typeface="Calibri"/>
            </a:endParaRPr>
          </a:p>
        </p:txBody>
      </p:sp>
      <p:sp>
        <p:nvSpPr>
          <p:cNvPr id="8" name="Google Shape;1033;p81">
            <a:extLst>
              <a:ext uri="{FF2B5EF4-FFF2-40B4-BE49-F238E27FC236}">
                <a16:creationId xmlns:a16="http://schemas.microsoft.com/office/drawing/2014/main" id="{FCC7DB50-62BC-26F6-E88B-A3A43B50FCA1}"/>
              </a:ext>
            </a:extLst>
          </p:cNvPr>
          <p:cNvSpPr txBox="1"/>
          <p:nvPr/>
        </p:nvSpPr>
        <p:spPr>
          <a:xfrm>
            <a:off x="3939911" y="1872123"/>
            <a:ext cx="2035815" cy="984850"/>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dirty="0">
                <a:latin typeface="Calibri"/>
                <a:ea typeface="Calibri"/>
                <a:cs typeface="Calibri"/>
                <a:sym typeface="Calibri"/>
              </a:rPr>
              <a:t>Lecteur</a:t>
            </a:r>
            <a:endParaRPr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Documentaliste</a:t>
            </a:r>
            <a:endParaRPr dirty="0">
              <a:latin typeface="Calibri"/>
              <a:ea typeface="Calibri"/>
              <a:cs typeface="Calibri"/>
              <a:sym typeface="Calibri"/>
            </a:endParaRPr>
          </a:p>
        </p:txBody>
      </p:sp>
      <p:sp>
        <p:nvSpPr>
          <p:cNvPr id="11" name="Google Shape;1036;p81">
            <a:extLst>
              <a:ext uri="{FF2B5EF4-FFF2-40B4-BE49-F238E27FC236}">
                <a16:creationId xmlns:a16="http://schemas.microsoft.com/office/drawing/2014/main" id="{C8898842-70CA-0700-1755-AC8765C304B2}"/>
              </a:ext>
            </a:extLst>
          </p:cNvPr>
          <p:cNvSpPr txBox="1"/>
          <p:nvPr/>
        </p:nvSpPr>
        <p:spPr>
          <a:xfrm>
            <a:off x="3922710" y="3152709"/>
            <a:ext cx="1668465"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Visualisation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3" name="Google Shape;1039;p81">
            <a:extLst>
              <a:ext uri="{FF2B5EF4-FFF2-40B4-BE49-F238E27FC236}">
                <a16:creationId xmlns:a16="http://schemas.microsoft.com/office/drawing/2014/main" id="{A63DF6BE-216C-D796-4D77-7706DD648518}"/>
              </a:ext>
            </a:extLst>
          </p:cNvPr>
          <p:cNvSpPr txBox="1"/>
          <p:nvPr/>
        </p:nvSpPr>
        <p:spPr>
          <a:xfrm>
            <a:off x="5466210" y="4578357"/>
            <a:ext cx="1667756" cy="1058086"/>
          </a:xfrm>
          <a:prstGeom prst="rect">
            <a:avLst/>
          </a:prstGeom>
          <a:solidFill>
            <a:srgbClr val="5FA4B0"/>
          </a:solidFill>
          <a:ln>
            <a:noFill/>
          </a:ln>
        </p:spPr>
        <p:txBody>
          <a:bodyPr spcFirstLastPara="1" wrap="square" lIns="83800" tIns="83800" rIns="83800" bIns="83800" anchor="ctr" anchorCtr="0">
            <a:noAutofit/>
          </a:bodyPr>
          <a:lstStyle/>
          <a:p>
            <a:pPr algn="ctr">
              <a:lnSpc>
                <a:spcPct val="90000"/>
              </a:lnSpc>
            </a:pPr>
            <a:r>
              <a:rPr lang="fr-FR" sz="2200">
                <a:solidFill>
                  <a:schemeClr val="dk1"/>
                </a:solidFill>
                <a:latin typeface="Calibri"/>
                <a:ea typeface="Calibri"/>
                <a:cs typeface="Calibri"/>
                <a:sym typeface="Calibri"/>
              </a:rPr>
              <a:t>Traitement des </a:t>
            </a:r>
            <a:r>
              <a:rPr lang="fr-FR" sz="2200" i="1" err="1">
                <a:solidFill>
                  <a:schemeClr val="dk1"/>
                </a:solidFill>
                <a:latin typeface="Calibri"/>
                <a:ea typeface="Calibri"/>
                <a:cs typeface="Calibri"/>
                <a:sym typeface="Calibri"/>
              </a:rPr>
              <a:t>requests</a:t>
            </a:r>
            <a:endParaRPr sz="2200" i="1">
              <a:solidFill>
                <a:schemeClr val="dk1"/>
              </a:solidFill>
              <a:latin typeface="Calibri"/>
              <a:ea typeface="Calibri"/>
              <a:cs typeface="Calibri"/>
              <a:sym typeface="Calibri"/>
            </a:endParaRPr>
          </a:p>
        </p:txBody>
      </p:sp>
      <p:sp>
        <p:nvSpPr>
          <p:cNvPr id="14" name="Google Shape;1041;p81">
            <a:extLst>
              <a:ext uri="{FF2B5EF4-FFF2-40B4-BE49-F238E27FC236}">
                <a16:creationId xmlns:a16="http://schemas.microsoft.com/office/drawing/2014/main" id="{A4D7F1E2-8A30-1B22-059E-66083EBD023C}"/>
              </a:ext>
            </a:extLst>
          </p:cNvPr>
          <p:cNvSpPr txBox="1"/>
          <p:nvPr/>
        </p:nvSpPr>
        <p:spPr>
          <a:xfrm>
            <a:off x="7133966" y="4456027"/>
            <a:ext cx="3857884" cy="1388293"/>
          </a:xfrm>
          <a:prstGeom prst="rect">
            <a:avLst/>
          </a:prstGeom>
          <a:noFill/>
          <a:ln>
            <a:noFill/>
          </a:ln>
        </p:spPr>
        <p:txBody>
          <a:bodyPr spcFirstLastPara="1" wrap="square" lIns="68575" tIns="68575" rIns="68575" bIns="68575" anchor="ctr" anchorCtr="0">
            <a:noAutofit/>
          </a:bodyPr>
          <a:lstStyle/>
          <a:p>
            <a:pPr marL="285750" lvl="1" indent="-285750">
              <a:lnSpc>
                <a:spcPct val="90000"/>
              </a:lnSpc>
              <a:buClr>
                <a:srgbClr val="00707F"/>
              </a:buClr>
              <a:buSzPts val="1800"/>
              <a:buFont typeface="Wingdings" panose="05000000000000000000" pitchFamily="2" charset="2"/>
              <a:buChar char="Ø"/>
            </a:pPr>
            <a:r>
              <a:rPr lang="fr-FR" i="1" dirty="0">
                <a:latin typeface="Calibri"/>
                <a:ea typeface="Calibri"/>
                <a:cs typeface="Calibri"/>
                <a:sym typeface="Calibri"/>
              </a:rPr>
              <a:t>Transit</a:t>
            </a:r>
            <a:r>
              <a:rPr lang="fr-FR" dirty="0">
                <a:latin typeface="Calibri"/>
                <a:ea typeface="Calibri"/>
                <a:cs typeface="Calibri"/>
                <a:sym typeface="Calibri"/>
              </a:rPr>
              <a:t> </a:t>
            </a:r>
            <a:r>
              <a:rPr lang="fr-BE" dirty="0">
                <a:sym typeface="Wingdings" panose="05000000000000000000" pitchFamily="2" charset="2"/>
              </a:rPr>
              <a:t> </a:t>
            </a:r>
            <a:r>
              <a:rPr lang="fr-FR" i="1" dirty="0">
                <a:latin typeface="Calibri"/>
                <a:ea typeface="Calibri"/>
                <a:cs typeface="Calibri"/>
                <a:sym typeface="Calibri"/>
              </a:rPr>
              <a:t>Pick-up location</a:t>
            </a:r>
            <a:endParaRPr i="1" dirty="0">
              <a:latin typeface="Calibri"/>
              <a:ea typeface="Calibri"/>
              <a:cs typeface="Calibri"/>
              <a:sym typeface="Calibri"/>
            </a:endParaRPr>
          </a:p>
          <a:p>
            <a:pPr marL="285750" lvl="1" indent="-285750">
              <a:lnSpc>
                <a:spcPct val="90000"/>
              </a:lnSpc>
              <a:spcBef>
                <a:spcPts val="270"/>
              </a:spcBef>
              <a:buClr>
                <a:srgbClr val="00707F"/>
              </a:buClr>
              <a:buSzPts val="1800"/>
              <a:buFont typeface="Wingdings" panose="05000000000000000000" pitchFamily="2" charset="2"/>
              <a:buChar char="Ø"/>
            </a:pPr>
            <a:r>
              <a:rPr lang="fr-FR" i="1" dirty="0">
                <a:latin typeface="Calibri"/>
                <a:ea typeface="Calibri"/>
                <a:cs typeface="Calibri"/>
                <a:sym typeface="Calibri"/>
              </a:rPr>
              <a:t>Hold Shelf </a:t>
            </a:r>
            <a:r>
              <a:rPr lang="fr-FR" dirty="0">
                <a:latin typeface="Calibri"/>
                <a:ea typeface="Calibri"/>
                <a:cs typeface="Calibri"/>
                <a:sym typeface="Calibri"/>
              </a:rPr>
              <a:t> (Armoire de réservation )</a:t>
            </a:r>
          </a:p>
          <a:p>
            <a:pPr marL="285750" lvl="1" indent="-285750">
              <a:lnSpc>
                <a:spcPct val="90000"/>
              </a:lnSpc>
              <a:spcBef>
                <a:spcPts val="270"/>
              </a:spcBef>
              <a:buClr>
                <a:srgbClr val="00707F"/>
              </a:buClr>
              <a:buSzPts val="1800"/>
              <a:buFont typeface="Wingdings" panose="05000000000000000000" pitchFamily="2" charset="2"/>
              <a:buChar char="Ø"/>
            </a:pPr>
            <a:r>
              <a:rPr lang="fr-FR" dirty="0">
                <a:latin typeface="Calibri"/>
                <a:ea typeface="Calibri"/>
                <a:cs typeface="Calibri"/>
                <a:sym typeface="Calibri"/>
              </a:rPr>
              <a:t>Numérisation</a:t>
            </a:r>
            <a:endParaRPr i="1" dirty="0">
              <a:latin typeface="Calibri"/>
              <a:ea typeface="Calibri"/>
              <a:cs typeface="Calibri"/>
              <a:sym typeface="Calibri"/>
            </a:endParaRPr>
          </a:p>
        </p:txBody>
      </p:sp>
      <p:sp>
        <p:nvSpPr>
          <p:cNvPr id="15" name="Google Shape;1033;p81">
            <a:extLst>
              <a:ext uri="{FF2B5EF4-FFF2-40B4-BE49-F238E27FC236}">
                <a16:creationId xmlns:a16="http://schemas.microsoft.com/office/drawing/2014/main" id="{10DC58C9-4033-34E6-0D49-62B3547959FC}"/>
              </a:ext>
            </a:extLst>
          </p:cNvPr>
          <p:cNvSpPr txBox="1"/>
          <p:nvPr/>
        </p:nvSpPr>
        <p:spPr>
          <a:xfrm>
            <a:off x="5591175" y="3189327"/>
            <a:ext cx="4684869" cy="984850"/>
          </a:xfrm>
          <a:prstGeom prst="rect">
            <a:avLst/>
          </a:prstGeom>
          <a:noFill/>
          <a:ln>
            <a:noFill/>
          </a:ln>
        </p:spPr>
        <p:txBody>
          <a:bodyPr spcFirstLastPara="1" wrap="square" lIns="68575" tIns="68575" rIns="68575" bIns="68575" anchor="ctr" anchorCtr="0">
            <a:noAutofit/>
          </a:bodyPr>
          <a:lstStyle/>
          <a:p>
            <a:pPr marL="285750" indent="-285750">
              <a:buClr>
                <a:srgbClr val="00707F"/>
              </a:buClr>
              <a:buFont typeface="Wingdings" panose="05000000000000000000" pitchFamily="2" charset="2"/>
              <a:buChar char="Ø"/>
            </a:pPr>
            <a:r>
              <a:rPr lang="en-US" dirty="0"/>
              <a:t>Dans le </a:t>
            </a:r>
            <a:r>
              <a:rPr lang="en-US" i="1" dirty="0"/>
              <a:t>Widget Tasks</a:t>
            </a:r>
          </a:p>
          <a:p>
            <a:pPr marL="285750" indent="-285750">
              <a:buClr>
                <a:srgbClr val="00707F"/>
              </a:buClr>
              <a:buFont typeface="Wingdings" panose="05000000000000000000" pitchFamily="2" charset="2"/>
              <a:buChar char="Ø"/>
            </a:pPr>
            <a:r>
              <a:rPr lang="en-US" dirty="0"/>
              <a:t>A </a:t>
            </a:r>
            <a:r>
              <a:rPr lang="en-US" dirty="0" err="1"/>
              <a:t>partir</a:t>
            </a:r>
            <a:r>
              <a:rPr lang="en-US" dirty="0"/>
              <a:t> de </a:t>
            </a:r>
            <a:r>
              <a:rPr lang="en-US" dirty="0" err="1"/>
              <a:t>l’icône</a:t>
            </a:r>
            <a:r>
              <a:rPr lang="en-US" i="1" dirty="0"/>
              <a:t> Tasks</a:t>
            </a:r>
          </a:p>
          <a:p>
            <a:pPr marL="285750" indent="-285750">
              <a:buClr>
                <a:srgbClr val="00707F"/>
              </a:buClr>
              <a:buFont typeface="Wingdings" panose="05000000000000000000" pitchFamily="2" charset="2"/>
              <a:buChar char="Ø"/>
            </a:pPr>
            <a:r>
              <a:rPr lang="en-US" dirty="0"/>
              <a:t>Dans le menu </a:t>
            </a:r>
            <a:r>
              <a:rPr lang="en-US" i="1" dirty="0"/>
              <a:t>Fulfillment </a:t>
            </a:r>
            <a:r>
              <a:rPr lang="en-US" dirty="0">
                <a:sym typeface="Wingdings" panose="05000000000000000000" pitchFamily="2" charset="2"/>
              </a:rPr>
              <a:t> </a:t>
            </a:r>
            <a:r>
              <a:rPr lang="en-US" i="1" dirty="0">
                <a:sym typeface="Wingdings" panose="05000000000000000000" pitchFamily="2" charset="2"/>
              </a:rPr>
              <a:t>Pick From Shelf</a:t>
            </a:r>
            <a:endParaRPr lang="en-US" i="1" dirty="0"/>
          </a:p>
        </p:txBody>
      </p:sp>
      <p:cxnSp>
        <p:nvCxnSpPr>
          <p:cNvPr id="17" name="Connecteur : en angle 16">
            <a:extLst>
              <a:ext uri="{FF2B5EF4-FFF2-40B4-BE49-F238E27FC236}">
                <a16:creationId xmlns:a16="http://schemas.microsoft.com/office/drawing/2014/main" id="{ACDAC48C-A2F3-F9B9-6BB8-8D9AA87C6197}"/>
              </a:ext>
            </a:extLst>
          </p:cNvPr>
          <p:cNvCxnSpPr>
            <a:stCxn id="7" idx="2"/>
            <a:endCxn id="11" idx="1"/>
          </p:cNvCxnSpPr>
          <p:nvPr/>
        </p:nvCxnSpPr>
        <p:spPr>
          <a:xfrm rot="16200000" flipH="1">
            <a:off x="3147055" y="2906096"/>
            <a:ext cx="788161" cy="763149"/>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eur : en angle 18">
            <a:extLst>
              <a:ext uri="{FF2B5EF4-FFF2-40B4-BE49-F238E27FC236}">
                <a16:creationId xmlns:a16="http://schemas.microsoft.com/office/drawing/2014/main" id="{FEAEC0B9-F28F-CC22-8ED5-3B2F0F352839}"/>
              </a:ext>
            </a:extLst>
          </p:cNvPr>
          <p:cNvCxnSpPr>
            <a:stCxn id="11" idx="2"/>
            <a:endCxn id="13" idx="1"/>
          </p:cNvCxnSpPr>
          <p:nvPr/>
        </p:nvCxnSpPr>
        <p:spPr>
          <a:xfrm rot="16200000" flipH="1">
            <a:off x="4663274" y="4304463"/>
            <a:ext cx="896605" cy="709267"/>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090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23DD2-4EAA-D601-7674-FD2D0CD4008A}"/>
              </a:ext>
            </a:extLst>
          </p:cNvPr>
          <p:cNvSpPr>
            <a:spLocks noGrp="1"/>
          </p:cNvSpPr>
          <p:nvPr>
            <p:ph type="title"/>
          </p:nvPr>
        </p:nvSpPr>
        <p:spPr/>
        <p:txBody>
          <a:bodyPr/>
          <a:lstStyle/>
          <a:p>
            <a:r>
              <a:rPr lang="en-US" sz="3600" err="1"/>
              <a:t>Visualiser</a:t>
            </a:r>
            <a:r>
              <a:rPr lang="en-US" sz="3600"/>
              <a:t> les </a:t>
            </a:r>
            <a:r>
              <a:rPr lang="en-US" sz="3600" i="1"/>
              <a:t>requests</a:t>
            </a:r>
            <a:r>
              <a:rPr lang="en-US" sz="3600"/>
              <a:t> &gt; </a:t>
            </a:r>
            <a:r>
              <a:rPr lang="en-US" sz="3600" err="1"/>
              <a:t>accès</a:t>
            </a:r>
            <a:endParaRPr lang="fr-FR"/>
          </a:p>
        </p:txBody>
      </p:sp>
      <p:sp>
        <p:nvSpPr>
          <p:cNvPr id="3" name="Espace réservé du contenu 2">
            <a:extLst>
              <a:ext uri="{FF2B5EF4-FFF2-40B4-BE49-F238E27FC236}">
                <a16:creationId xmlns:a16="http://schemas.microsoft.com/office/drawing/2014/main" id="{057CF308-6AD7-E05F-2F4F-D72BFB33832E}"/>
              </a:ext>
            </a:extLst>
          </p:cNvPr>
          <p:cNvSpPr>
            <a:spLocks noGrp="1"/>
          </p:cNvSpPr>
          <p:nvPr>
            <p:ph idx="1"/>
          </p:nvPr>
        </p:nvSpPr>
        <p:spPr/>
        <p:txBody>
          <a:bodyPr/>
          <a:lstStyle/>
          <a:p>
            <a:r>
              <a:rPr lang="en-US"/>
              <a:t>Dans le </a:t>
            </a:r>
            <a:r>
              <a:rPr lang="en-US" i="1"/>
              <a:t>Widget Tasks</a:t>
            </a:r>
          </a:p>
          <a:p>
            <a:endParaRPr lang="en-US" i="1"/>
          </a:p>
          <a:p>
            <a:endParaRPr lang="en-US" i="1"/>
          </a:p>
          <a:p>
            <a:endParaRPr lang="en-US" i="1"/>
          </a:p>
          <a:p>
            <a:endParaRPr lang="en-US" i="1"/>
          </a:p>
          <a:p>
            <a:r>
              <a:rPr lang="en-US"/>
              <a:t>A </a:t>
            </a:r>
            <a:r>
              <a:rPr lang="en-US" err="1"/>
              <a:t>partir</a:t>
            </a:r>
            <a:r>
              <a:rPr lang="en-US"/>
              <a:t> de </a:t>
            </a:r>
            <a:r>
              <a:rPr lang="en-US" err="1"/>
              <a:t>l’icône</a:t>
            </a:r>
            <a:r>
              <a:rPr lang="en-US" i="1"/>
              <a:t> Tasks</a:t>
            </a:r>
          </a:p>
          <a:p>
            <a:endParaRPr lang="en-US" i="1"/>
          </a:p>
          <a:p>
            <a:endParaRPr lang="en-US" i="1"/>
          </a:p>
          <a:p>
            <a:pPr marL="0" indent="0">
              <a:buNone/>
            </a:pPr>
            <a:endParaRPr lang="en-US" i="1"/>
          </a:p>
          <a:p>
            <a:r>
              <a:rPr lang="en-US"/>
              <a:t>Dans le menu </a:t>
            </a:r>
            <a:r>
              <a:rPr lang="en-US" i="1"/>
              <a:t>Fulfillment </a:t>
            </a:r>
            <a:r>
              <a:rPr lang="en-US">
                <a:sym typeface="Wingdings" panose="05000000000000000000" pitchFamily="2" charset="2"/>
              </a:rPr>
              <a:t> </a:t>
            </a:r>
            <a:r>
              <a:rPr lang="en-US" i="1">
                <a:sym typeface="Wingdings" panose="05000000000000000000" pitchFamily="2" charset="2"/>
              </a:rPr>
              <a:t>Pick From Shelf</a:t>
            </a:r>
            <a:endParaRPr lang="en-US" i="1"/>
          </a:p>
          <a:p>
            <a:endParaRPr lang="en-US" i="1"/>
          </a:p>
          <a:p>
            <a:endParaRPr lang="fr-FR"/>
          </a:p>
        </p:txBody>
      </p:sp>
      <p:sp>
        <p:nvSpPr>
          <p:cNvPr id="4" name="Espace réservé du numéro de diapositive 3">
            <a:extLst>
              <a:ext uri="{FF2B5EF4-FFF2-40B4-BE49-F238E27FC236}">
                <a16:creationId xmlns:a16="http://schemas.microsoft.com/office/drawing/2014/main" id="{D29D11A2-918E-4ADF-1094-22A0EDE3CABF}"/>
              </a:ext>
            </a:extLst>
          </p:cNvPr>
          <p:cNvSpPr>
            <a:spLocks noGrp="1"/>
          </p:cNvSpPr>
          <p:nvPr>
            <p:ph type="sldNum" sz="quarter" idx="12"/>
          </p:nvPr>
        </p:nvSpPr>
        <p:spPr/>
        <p:txBody>
          <a:bodyPr/>
          <a:lstStyle/>
          <a:p>
            <a:fld id="{19329706-12B3-8F4C-9CA9-063F8C6A2AC6}" type="slidenum">
              <a:rPr lang="fr-FR" smtClean="0"/>
              <a:t>62</a:t>
            </a:fld>
            <a:endParaRPr lang="fr-FR"/>
          </a:p>
        </p:txBody>
      </p:sp>
      <p:pic>
        <p:nvPicPr>
          <p:cNvPr id="6" name="Image 5">
            <a:extLst>
              <a:ext uri="{FF2B5EF4-FFF2-40B4-BE49-F238E27FC236}">
                <a16:creationId xmlns:a16="http://schemas.microsoft.com/office/drawing/2014/main" id="{89C45EA4-8CB2-23A4-5EFB-034887593056}"/>
              </a:ext>
            </a:extLst>
          </p:cNvPr>
          <p:cNvPicPr>
            <a:picLocks noChangeAspect="1"/>
          </p:cNvPicPr>
          <p:nvPr/>
        </p:nvPicPr>
        <p:blipFill>
          <a:blip r:embed="rId2"/>
          <a:stretch>
            <a:fillRect/>
          </a:stretch>
        </p:blipFill>
        <p:spPr>
          <a:xfrm>
            <a:off x="3608548" y="1174274"/>
            <a:ext cx="4168074" cy="1330387"/>
          </a:xfrm>
          <a:prstGeom prst="rect">
            <a:avLst/>
          </a:prstGeom>
          <a:ln>
            <a:solidFill>
              <a:schemeClr val="tx1"/>
            </a:solidFill>
          </a:ln>
        </p:spPr>
      </p:pic>
      <p:sp>
        <p:nvSpPr>
          <p:cNvPr id="7" name="Rectangle : coins arrondis 6">
            <a:extLst>
              <a:ext uri="{FF2B5EF4-FFF2-40B4-BE49-F238E27FC236}">
                <a16:creationId xmlns:a16="http://schemas.microsoft.com/office/drawing/2014/main" id="{249979F6-A00C-1087-773F-419DC640890C}"/>
              </a:ext>
            </a:extLst>
          </p:cNvPr>
          <p:cNvSpPr/>
          <p:nvPr/>
        </p:nvSpPr>
        <p:spPr>
          <a:xfrm>
            <a:off x="3836504" y="1883115"/>
            <a:ext cx="944218" cy="17428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n w="19050">
                <a:solidFill>
                  <a:srgbClr val="00707F"/>
                </a:solidFill>
              </a:ln>
            </a:endParaRPr>
          </a:p>
        </p:txBody>
      </p:sp>
      <p:pic>
        <p:nvPicPr>
          <p:cNvPr id="9" name="Image 8">
            <a:extLst>
              <a:ext uri="{FF2B5EF4-FFF2-40B4-BE49-F238E27FC236}">
                <a16:creationId xmlns:a16="http://schemas.microsoft.com/office/drawing/2014/main" id="{6D3C5E20-BE33-6FFB-369D-594F4262EC0D}"/>
              </a:ext>
            </a:extLst>
          </p:cNvPr>
          <p:cNvPicPr>
            <a:picLocks noChangeAspect="1"/>
          </p:cNvPicPr>
          <p:nvPr/>
        </p:nvPicPr>
        <p:blipFill>
          <a:blip r:embed="rId3"/>
          <a:stretch>
            <a:fillRect/>
          </a:stretch>
        </p:blipFill>
        <p:spPr>
          <a:xfrm>
            <a:off x="4219694" y="2601755"/>
            <a:ext cx="2896723" cy="1892004"/>
          </a:xfrm>
          <a:prstGeom prst="rect">
            <a:avLst/>
          </a:prstGeom>
          <a:ln>
            <a:solidFill>
              <a:schemeClr val="tx1"/>
            </a:solidFill>
          </a:ln>
        </p:spPr>
      </p:pic>
      <p:sp>
        <p:nvSpPr>
          <p:cNvPr id="10" name="Rectangle à coins arrondis 9">
            <a:extLst>
              <a:ext uri="{FF2B5EF4-FFF2-40B4-BE49-F238E27FC236}">
                <a16:creationId xmlns:a16="http://schemas.microsoft.com/office/drawing/2014/main" id="{51521CFF-6189-DED8-C094-3718C6F2285B}"/>
              </a:ext>
            </a:extLst>
          </p:cNvPr>
          <p:cNvSpPr/>
          <p:nvPr/>
        </p:nvSpPr>
        <p:spPr>
          <a:xfrm>
            <a:off x="4259449" y="4293704"/>
            <a:ext cx="829386" cy="16896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1" name="Rectangle à coins arrondis 7">
            <a:extLst>
              <a:ext uri="{FF2B5EF4-FFF2-40B4-BE49-F238E27FC236}">
                <a16:creationId xmlns:a16="http://schemas.microsoft.com/office/drawing/2014/main" id="{6BF00C72-FF0D-C844-3639-23BCEC90F2E4}"/>
              </a:ext>
            </a:extLst>
          </p:cNvPr>
          <p:cNvSpPr/>
          <p:nvPr/>
        </p:nvSpPr>
        <p:spPr>
          <a:xfrm flipH="1">
            <a:off x="5387007" y="2600503"/>
            <a:ext cx="268357" cy="361357"/>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13" name="Image 12">
            <a:extLst>
              <a:ext uri="{FF2B5EF4-FFF2-40B4-BE49-F238E27FC236}">
                <a16:creationId xmlns:a16="http://schemas.microsoft.com/office/drawing/2014/main" id="{7F14BE54-B398-95B9-477F-35CB4B415CF2}"/>
              </a:ext>
            </a:extLst>
          </p:cNvPr>
          <p:cNvPicPr>
            <a:picLocks noChangeAspect="1"/>
          </p:cNvPicPr>
          <p:nvPr/>
        </p:nvPicPr>
        <p:blipFill>
          <a:blip r:embed="rId4"/>
          <a:stretch>
            <a:fillRect/>
          </a:stretch>
        </p:blipFill>
        <p:spPr>
          <a:xfrm>
            <a:off x="5936974" y="4590853"/>
            <a:ext cx="1969241" cy="1780571"/>
          </a:xfrm>
          <a:prstGeom prst="rect">
            <a:avLst/>
          </a:prstGeom>
          <a:ln>
            <a:solidFill>
              <a:schemeClr val="tx1"/>
            </a:solidFill>
          </a:ln>
        </p:spPr>
      </p:pic>
      <p:sp>
        <p:nvSpPr>
          <p:cNvPr id="14" name="Rectangle à coins arrondis 10">
            <a:extLst>
              <a:ext uri="{FF2B5EF4-FFF2-40B4-BE49-F238E27FC236}">
                <a16:creationId xmlns:a16="http://schemas.microsoft.com/office/drawing/2014/main" id="{3629D650-1257-39DD-A4F6-6B7D3E2D534F}"/>
              </a:ext>
            </a:extLst>
          </p:cNvPr>
          <p:cNvSpPr/>
          <p:nvPr/>
        </p:nvSpPr>
        <p:spPr>
          <a:xfrm>
            <a:off x="6460046" y="5466522"/>
            <a:ext cx="696128" cy="16803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Tree>
    <p:extLst>
      <p:ext uri="{BB962C8B-B14F-4D97-AF65-F5344CB8AC3E}">
        <p14:creationId xmlns:p14="http://schemas.microsoft.com/office/powerpoint/2010/main" val="1842986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A0AB2-3904-FAEE-2CA8-5D679EB125FF}"/>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Visualiser les </a:t>
            </a:r>
            <a:r>
              <a:rPr lang="fr-FR" sz="3600" i="1" err="1">
                <a:solidFill>
                  <a:srgbClr val="00707F"/>
                </a:solidFill>
                <a:latin typeface="Calibri"/>
                <a:ea typeface="Calibri"/>
                <a:cs typeface="Calibri"/>
                <a:sym typeface="Calibri"/>
              </a:rPr>
              <a:t>requests</a:t>
            </a:r>
            <a:r>
              <a:rPr lang="fr-FR" sz="3600">
                <a:solidFill>
                  <a:srgbClr val="00707F"/>
                </a:solidFill>
                <a:latin typeface="Calibri"/>
                <a:ea typeface="Calibri"/>
                <a:cs typeface="Calibri"/>
                <a:sym typeface="Calibri"/>
              </a:rPr>
              <a:t> &gt; liste</a:t>
            </a:r>
            <a:endParaRPr lang="fr-FR"/>
          </a:p>
        </p:txBody>
      </p:sp>
      <p:sp>
        <p:nvSpPr>
          <p:cNvPr id="3" name="Espace réservé du contenu 2">
            <a:extLst>
              <a:ext uri="{FF2B5EF4-FFF2-40B4-BE49-F238E27FC236}">
                <a16:creationId xmlns:a16="http://schemas.microsoft.com/office/drawing/2014/main" id="{8D3715B6-AF18-A3D2-1535-DB69C9B30588}"/>
              </a:ext>
            </a:extLst>
          </p:cNvPr>
          <p:cNvSpPr>
            <a:spLocks noGrp="1"/>
          </p:cNvSpPr>
          <p:nvPr>
            <p:ph idx="1"/>
          </p:nvPr>
        </p:nvSpPr>
        <p:spPr/>
        <p:txBody>
          <a:bodyPr/>
          <a:lstStyle/>
          <a:p>
            <a:r>
              <a:rPr lang="fr-FR">
                <a:solidFill>
                  <a:schemeClr val="dk1"/>
                </a:solidFill>
                <a:latin typeface="Calibri"/>
                <a:ea typeface="Calibri"/>
                <a:cs typeface="Calibri"/>
                <a:sym typeface="Calibri"/>
              </a:rPr>
              <a:t>Facettes pour filtrer, menu déroulant pour trier</a:t>
            </a:r>
            <a:endParaRPr lang="fr-FR"/>
          </a:p>
        </p:txBody>
      </p:sp>
      <p:sp>
        <p:nvSpPr>
          <p:cNvPr id="4" name="Espace réservé du numéro de diapositive 3">
            <a:extLst>
              <a:ext uri="{FF2B5EF4-FFF2-40B4-BE49-F238E27FC236}">
                <a16:creationId xmlns:a16="http://schemas.microsoft.com/office/drawing/2014/main" id="{DA267C26-A26E-0B23-9DCC-44F598F44C42}"/>
              </a:ext>
            </a:extLst>
          </p:cNvPr>
          <p:cNvSpPr>
            <a:spLocks noGrp="1"/>
          </p:cNvSpPr>
          <p:nvPr>
            <p:ph type="sldNum" sz="quarter" idx="12"/>
          </p:nvPr>
        </p:nvSpPr>
        <p:spPr/>
        <p:txBody>
          <a:bodyPr/>
          <a:lstStyle/>
          <a:p>
            <a:fld id="{19329706-12B3-8F4C-9CA9-063F8C6A2AC6}" type="slidenum">
              <a:rPr lang="fr-FR" smtClean="0"/>
              <a:t>63</a:t>
            </a:fld>
            <a:endParaRPr lang="fr-FR"/>
          </a:p>
        </p:txBody>
      </p:sp>
      <p:pic>
        <p:nvPicPr>
          <p:cNvPr id="5" name="Image 4">
            <a:extLst>
              <a:ext uri="{FF2B5EF4-FFF2-40B4-BE49-F238E27FC236}">
                <a16:creationId xmlns:a16="http://schemas.microsoft.com/office/drawing/2014/main" id="{ABA95358-050E-B016-206D-180BFC1051E5}"/>
              </a:ext>
            </a:extLst>
          </p:cNvPr>
          <p:cNvPicPr>
            <a:picLocks noChangeAspect="1"/>
          </p:cNvPicPr>
          <p:nvPr/>
        </p:nvPicPr>
        <p:blipFill>
          <a:blip r:embed="rId2"/>
          <a:stretch>
            <a:fillRect/>
          </a:stretch>
        </p:blipFill>
        <p:spPr>
          <a:xfrm>
            <a:off x="1770225" y="1811138"/>
            <a:ext cx="8651547" cy="3235724"/>
          </a:xfrm>
          <a:prstGeom prst="rect">
            <a:avLst/>
          </a:prstGeom>
          <a:ln>
            <a:solidFill>
              <a:schemeClr val="tx1"/>
            </a:solidFill>
          </a:ln>
        </p:spPr>
      </p:pic>
      <p:sp>
        <p:nvSpPr>
          <p:cNvPr id="6" name="Rectangle : coins arrondis 5">
            <a:extLst>
              <a:ext uri="{FF2B5EF4-FFF2-40B4-BE49-F238E27FC236}">
                <a16:creationId xmlns:a16="http://schemas.microsoft.com/office/drawing/2014/main" id="{0EBB8E15-06A9-12FB-A463-E2C23662299E}"/>
              </a:ext>
            </a:extLst>
          </p:cNvPr>
          <p:cNvSpPr/>
          <p:nvPr/>
        </p:nvSpPr>
        <p:spPr>
          <a:xfrm>
            <a:off x="1770225" y="1832430"/>
            <a:ext cx="1547038" cy="319316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4AD5E5C2-FC5E-FEFE-91CC-47D9369FB8A2}"/>
              </a:ext>
            </a:extLst>
          </p:cNvPr>
          <p:cNvSpPr/>
          <p:nvPr/>
        </p:nvSpPr>
        <p:spPr>
          <a:xfrm>
            <a:off x="5411878" y="1853696"/>
            <a:ext cx="754911" cy="30837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0684B755-8238-67B9-F7B1-7CBB013D994E}"/>
              </a:ext>
            </a:extLst>
          </p:cNvPr>
          <p:cNvSpPr/>
          <p:nvPr/>
        </p:nvSpPr>
        <p:spPr>
          <a:xfrm>
            <a:off x="4362892" y="2308886"/>
            <a:ext cx="1547038" cy="23391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4751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A08CB-F3CD-E450-9533-FA2AB8FE043D}"/>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(1)</a:t>
            </a:r>
            <a:endParaRPr lang="fr-FR"/>
          </a:p>
        </p:txBody>
      </p:sp>
      <p:sp>
        <p:nvSpPr>
          <p:cNvPr id="3" name="Espace réservé du contenu 2">
            <a:extLst>
              <a:ext uri="{FF2B5EF4-FFF2-40B4-BE49-F238E27FC236}">
                <a16:creationId xmlns:a16="http://schemas.microsoft.com/office/drawing/2014/main" id="{EC10C405-491D-560B-EE6F-DDBC19FD1EE1}"/>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endParaRPr lang="fr-FR"/>
          </a:p>
        </p:txBody>
      </p:sp>
      <p:sp>
        <p:nvSpPr>
          <p:cNvPr id="4" name="Espace réservé du numéro de diapositive 3">
            <a:extLst>
              <a:ext uri="{FF2B5EF4-FFF2-40B4-BE49-F238E27FC236}">
                <a16:creationId xmlns:a16="http://schemas.microsoft.com/office/drawing/2014/main" id="{C4AC021F-377F-3038-266A-7A67242BCF4F}"/>
              </a:ext>
            </a:extLst>
          </p:cNvPr>
          <p:cNvSpPr>
            <a:spLocks noGrp="1"/>
          </p:cNvSpPr>
          <p:nvPr>
            <p:ph type="sldNum" sz="quarter" idx="12"/>
          </p:nvPr>
        </p:nvSpPr>
        <p:spPr/>
        <p:txBody>
          <a:bodyPr/>
          <a:lstStyle/>
          <a:p>
            <a:fld id="{19329706-12B3-8F4C-9CA9-063F8C6A2AC6}" type="slidenum">
              <a:rPr lang="fr-FR" smtClean="0"/>
              <a:t>64</a:t>
            </a:fld>
            <a:endParaRPr lang="fr-FR"/>
          </a:p>
        </p:txBody>
      </p:sp>
      <p:pic>
        <p:nvPicPr>
          <p:cNvPr id="5" name="Google Shape;1068;p84">
            <a:extLst>
              <a:ext uri="{FF2B5EF4-FFF2-40B4-BE49-F238E27FC236}">
                <a16:creationId xmlns:a16="http://schemas.microsoft.com/office/drawing/2014/main" id="{2792B9F2-7D0A-5FC7-1CAA-3D1C504073B4}"/>
              </a:ext>
            </a:extLst>
          </p:cNvPr>
          <p:cNvPicPr preferRelativeResize="0"/>
          <p:nvPr/>
        </p:nvPicPr>
        <p:blipFill rotWithShape="1">
          <a:blip r:embed="rId2">
            <a:alphaModFix/>
          </a:blip>
          <a:srcRect/>
          <a:stretch/>
        </p:blipFill>
        <p:spPr>
          <a:xfrm>
            <a:off x="1952625" y="2220370"/>
            <a:ext cx="8286750" cy="1681763"/>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9706157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B387D-4705-3EE8-7198-C8AE10F2BE51}"/>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(2)</a:t>
            </a:r>
            <a:endParaRPr lang="fr-FR"/>
          </a:p>
        </p:txBody>
      </p:sp>
      <p:sp>
        <p:nvSpPr>
          <p:cNvPr id="3" name="Espace réservé du contenu 2">
            <a:extLst>
              <a:ext uri="{FF2B5EF4-FFF2-40B4-BE49-F238E27FC236}">
                <a16:creationId xmlns:a16="http://schemas.microsoft.com/office/drawing/2014/main" id="{07BB59D6-62AF-6C21-E0D5-689740A06451}"/>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2) Aller chercher le document en rayon</a:t>
            </a:r>
            <a:endParaRPr lang="fr-FR"/>
          </a:p>
        </p:txBody>
      </p:sp>
      <p:sp>
        <p:nvSpPr>
          <p:cNvPr id="4" name="Espace réservé du numéro de diapositive 3">
            <a:extLst>
              <a:ext uri="{FF2B5EF4-FFF2-40B4-BE49-F238E27FC236}">
                <a16:creationId xmlns:a16="http://schemas.microsoft.com/office/drawing/2014/main" id="{84536896-3F72-71A3-FDD1-3B6FB2A57E21}"/>
              </a:ext>
            </a:extLst>
          </p:cNvPr>
          <p:cNvSpPr>
            <a:spLocks noGrp="1"/>
          </p:cNvSpPr>
          <p:nvPr>
            <p:ph type="sldNum" sz="quarter" idx="12"/>
          </p:nvPr>
        </p:nvSpPr>
        <p:spPr/>
        <p:txBody>
          <a:bodyPr/>
          <a:lstStyle/>
          <a:p>
            <a:fld id="{19329706-12B3-8F4C-9CA9-063F8C6A2AC6}" type="slidenum">
              <a:rPr lang="fr-FR" smtClean="0"/>
              <a:t>65</a:t>
            </a:fld>
            <a:endParaRPr lang="fr-FR"/>
          </a:p>
        </p:txBody>
      </p:sp>
      <p:pic>
        <p:nvPicPr>
          <p:cNvPr id="5" name="Google Shape;1076;p85" descr="C:\Users\sbayet\AppData\Local\Microsoft\Windows\INetCache\IE\BX9TDFA1\Rayons_de_la_bibliothèque_Saint-Sever_à_Rouen[1].jpg">
            <a:extLst>
              <a:ext uri="{FF2B5EF4-FFF2-40B4-BE49-F238E27FC236}">
                <a16:creationId xmlns:a16="http://schemas.microsoft.com/office/drawing/2014/main" id="{D259588C-17F0-9D11-8E82-D71EEBAD2399}"/>
              </a:ext>
            </a:extLst>
          </p:cNvPr>
          <p:cNvPicPr preferRelativeResize="0"/>
          <p:nvPr/>
        </p:nvPicPr>
        <p:blipFill rotWithShape="1">
          <a:blip r:embed="rId2">
            <a:alphaModFix/>
          </a:blip>
          <a:srcRect/>
          <a:stretch/>
        </p:blipFill>
        <p:spPr>
          <a:xfrm>
            <a:off x="4267200" y="2214372"/>
            <a:ext cx="3657600" cy="2429256"/>
          </a:xfrm>
          <a:prstGeom prst="rect">
            <a:avLst/>
          </a:prstGeom>
          <a:noFill/>
          <a:ln w="9525" cap="flat" cmpd="sng">
            <a:solidFill>
              <a:schemeClr val="dk1"/>
            </a:solidFill>
            <a:prstDash val="solid"/>
            <a:miter lim="800000"/>
            <a:headEnd type="none" w="sm" len="sm"/>
            <a:tailEnd type="none" w="sm" len="sm"/>
          </a:ln>
        </p:spPr>
      </p:pic>
    </p:spTree>
    <p:extLst>
      <p:ext uri="{BB962C8B-B14F-4D97-AF65-F5344CB8AC3E}">
        <p14:creationId xmlns:p14="http://schemas.microsoft.com/office/powerpoint/2010/main" val="1286024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0253B2-274E-E55C-E540-C6FFB4958C94}"/>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(3)</a:t>
            </a:r>
            <a:endParaRPr lang="fr-FR"/>
          </a:p>
        </p:txBody>
      </p:sp>
      <p:sp>
        <p:nvSpPr>
          <p:cNvPr id="3" name="Espace réservé du contenu 2">
            <a:extLst>
              <a:ext uri="{FF2B5EF4-FFF2-40B4-BE49-F238E27FC236}">
                <a16:creationId xmlns:a16="http://schemas.microsoft.com/office/drawing/2014/main" id="{CE7D8AC0-FFD6-CFAC-F115-087F63906F1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3) Via le menu </a:t>
            </a:r>
            <a:r>
              <a:rPr lang="fr-FR" i="1" err="1">
                <a:solidFill>
                  <a:schemeClr val="dk1"/>
                </a:solidFill>
                <a:latin typeface="Calibri"/>
                <a:ea typeface="Calibri"/>
                <a:cs typeface="Calibri"/>
                <a:sym typeface="Calibri"/>
              </a:rPr>
              <a:t>Fulfillment</a:t>
            </a:r>
            <a:r>
              <a:rPr lang="fr-FR" i="1">
                <a:solidFill>
                  <a:schemeClr val="dk1"/>
                </a:solidFill>
                <a:latin typeface="Calibri"/>
                <a:ea typeface="Calibri"/>
                <a:cs typeface="Calibri"/>
                <a:sym typeface="Calibri"/>
              </a:rPr>
              <a:t> </a:t>
            </a:r>
            <a:r>
              <a:rPr lang="fr-FR" i="1">
                <a:solidFill>
                  <a:schemeClr val="dk1"/>
                </a:solidFill>
                <a:latin typeface="Calibri"/>
                <a:ea typeface="Calibri"/>
                <a:cs typeface="Calibri"/>
                <a:sym typeface="Wingdings" panose="05000000000000000000" pitchFamily="2" charset="2"/>
              </a:rPr>
              <a:t></a:t>
            </a:r>
            <a:r>
              <a:rPr lang="fr-FR" i="1">
                <a:solidFill>
                  <a:schemeClr val="dk1"/>
                </a:solidFill>
                <a:latin typeface="Calibri"/>
                <a:ea typeface="Calibri"/>
                <a:cs typeface="Calibri"/>
                <a:sym typeface="Calibri"/>
              </a:rPr>
              <a:t>  Scan in items </a:t>
            </a:r>
            <a:r>
              <a:rPr lang="fr-FR">
                <a:solidFill>
                  <a:schemeClr val="dk1"/>
                </a:solidFill>
                <a:latin typeface="Calibri"/>
                <a:ea typeface="Calibri"/>
                <a:cs typeface="Calibri"/>
                <a:sym typeface="Calibri"/>
              </a:rPr>
              <a:t>: scanner le code-barres du document</a:t>
            </a:r>
            <a:endParaRPr lang="fr-FR"/>
          </a:p>
        </p:txBody>
      </p:sp>
      <p:sp>
        <p:nvSpPr>
          <p:cNvPr id="4" name="Espace réservé du numéro de diapositive 3">
            <a:extLst>
              <a:ext uri="{FF2B5EF4-FFF2-40B4-BE49-F238E27FC236}">
                <a16:creationId xmlns:a16="http://schemas.microsoft.com/office/drawing/2014/main" id="{6B56A34C-FACB-457B-591C-AA718CD53E51}"/>
              </a:ext>
            </a:extLst>
          </p:cNvPr>
          <p:cNvSpPr>
            <a:spLocks noGrp="1"/>
          </p:cNvSpPr>
          <p:nvPr>
            <p:ph type="sldNum" sz="quarter" idx="12"/>
          </p:nvPr>
        </p:nvSpPr>
        <p:spPr/>
        <p:txBody>
          <a:bodyPr/>
          <a:lstStyle/>
          <a:p>
            <a:fld id="{19329706-12B3-8F4C-9CA9-063F8C6A2AC6}" type="slidenum">
              <a:rPr lang="fr-FR" smtClean="0"/>
              <a:t>66</a:t>
            </a:fld>
            <a:endParaRPr lang="fr-FR"/>
          </a:p>
        </p:txBody>
      </p:sp>
      <p:pic>
        <p:nvPicPr>
          <p:cNvPr id="5" name="Google Shape;1083;p86">
            <a:extLst>
              <a:ext uri="{FF2B5EF4-FFF2-40B4-BE49-F238E27FC236}">
                <a16:creationId xmlns:a16="http://schemas.microsoft.com/office/drawing/2014/main" id="{DC488C44-0259-A24F-B872-40BB85405548}"/>
              </a:ext>
            </a:extLst>
          </p:cNvPr>
          <p:cNvPicPr preferRelativeResize="0"/>
          <p:nvPr/>
        </p:nvPicPr>
        <p:blipFill rotWithShape="1">
          <a:blip r:embed="rId2">
            <a:alphaModFix/>
          </a:blip>
          <a:srcRect/>
          <a:stretch/>
        </p:blipFill>
        <p:spPr>
          <a:xfrm>
            <a:off x="3316834" y="2133487"/>
            <a:ext cx="5558332" cy="2591025"/>
          </a:xfrm>
          <a:prstGeom prst="rect">
            <a:avLst/>
          </a:prstGeom>
          <a:noFill/>
          <a:ln w="9525" cap="flat" cmpd="sng">
            <a:solidFill>
              <a:schemeClr val="dk1"/>
            </a:solidFill>
            <a:prstDash val="solid"/>
            <a:miter lim="800000"/>
            <a:headEnd type="none" w="sm" len="sm"/>
            <a:tailEnd type="none" w="sm" len="sm"/>
          </a:ln>
        </p:spPr>
      </p:pic>
      <p:sp>
        <p:nvSpPr>
          <p:cNvPr id="6" name="Rectangle à coins arrondis 5">
            <a:extLst>
              <a:ext uri="{FF2B5EF4-FFF2-40B4-BE49-F238E27FC236}">
                <a16:creationId xmlns:a16="http://schemas.microsoft.com/office/drawing/2014/main" id="{6C396948-F6C8-DA2B-B734-5675EBDFFA5E}"/>
              </a:ext>
            </a:extLst>
          </p:cNvPr>
          <p:cNvSpPr/>
          <p:nvPr/>
        </p:nvSpPr>
        <p:spPr>
          <a:xfrm>
            <a:off x="3587580" y="3915334"/>
            <a:ext cx="5185519" cy="296908"/>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603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F7F41-D60C-B21A-3937-D8F4BD23CF3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sortante (4)</a:t>
            </a:r>
            <a:endParaRPr lang="fr-FR"/>
          </a:p>
        </p:txBody>
      </p:sp>
      <p:sp>
        <p:nvSpPr>
          <p:cNvPr id="3" name="Espace réservé du contenu 2">
            <a:extLst>
              <a:ext uri="{FF2B5EF4-FFF2-40B4-BE49-F238E27FC236}">
                <a16:creationId xmlns:a16="http://schemas.microsoft.com/office/drawing/2014/main" id="{DF485409-EE35-E7F6-FECF-5A6079F0DA7B}"/>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Mettre l’ouvrage dans l’armoire de réservation (</a:t>
            </a:r>
            <a:r>
              <a:rPr lang="fr-FR" i="1">
                <a:solidFill>
                  <a:schemeClr val="dk1"/>
                </a:solidFill>
                <a:latin typeface="Calibri"/>
                <a:ea typeface="Calibri"/>
                <a:cs typeface="Calibri"/>
                <a:sym typeface="Calibri"/>
              </a:rPr>
              <a:t>Hold shelf</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ou en transit vers la </a:t>
            </a:r>
            <a:r>
              <a:rPr lang="fr-FR" i="1" err="1">
                <a:solidFill>
                  <a:schemeClr val="dk1"/>
                </a:solidFill>
                <a:latin typeface="Calibri"/>
                <a:ea typeface="Calibri"/>
                <a:cs typeface="Calibri"/>
                <a:sym typeface="Calibri"/>
              </a:rPr>
              <a:t>pick</a:t>
            </a:r>
            <a:r>
              <a:rPr lang="fr-FR" i="1">
                <a:solidFill>
                  <a:schemeClr val="dk1"/>
                </a:solidFill>
                <a:latin typeface="Calibri"/>
                <a:ea typeface="Calibri"/>
                <a:cs typeface="Calibri"/>
                <a:sym typeface="Calibri"/>
              </a:rPr>
              <a:t> up location</a:t>
            </a: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24EC0E0C-B73D-E332-9AC1-94E49C1C9637}"/>
              </a:ext>
            </a:extLst>
          </p:cNvPr>
          <p:cNvSpPr>
            <a:spLocks noGrp="1"/>
          </p:cNvSpPr>
          <p:nvPr>
            <p:ph type="sldNum" sz="quarter" idx="12"/>
          </p:nvPr>
        </p:nvSpPr>
        <p:spPr/>
        <p:txBody>
          <a:bodyPr/>
          <a:lstStyle/>
          <a:p>
            <a:fld id="{19329706-12B3-8F4C-9CA9-063F8C6A2AC6}" type="slidenum">
              <a:rPr lang="fr-FR" smtClean="0"/>
              <a:t>67</a:t>
            </a:fld>
            <a:endParaRPr lang="fr-FR"/>
          </a:p>
        </p:txBody>
      </p:sp>
      <p:pic>
        <p:nvPicPr>
          <p:cNvPr id="5" name="Image 4">
            <a:extLst>
              <a:ext uri="{FF2B5EF4-FFF2-40B4-BE49-F238E27FC236}">
                <a16:creationId xmlns:a16="http://schemas.microsoft.com/office/drawing/2014/main" id="{ADC6F40D-80ED-EC30-DDC6-F1E85BD87B3E}"/>
              </a:ext>
            </a:extLst>
          </p:cNvPr>
          <p:cNvPicPr>
            <a:picLocks noChangeAspect="1"/>
          </p:cNvPicPr>
          <p:nvPr/>
        </p:nvPicPr>
        <p:blipFill>
          <a:blip r:embed="rId2"/>
          <a:stretch>
            <a:fillRect/>
          </a:stretch>
        </p:blipFill>
        <p:spPr>
          <a:xfrm>
            <a:off x="1933353" y="1885597"/>
            <a:ext cx="8325293" cy="1215640"/>
          </a:xfrm>
          <a:prstGeom prst="rect">
            <a:avLst/>
          </a:prstGeom>
          <a:ln>
            <a:solidFill>
              <a:schemeClr val="tx1"/>
            </a:solidFill>
          </a:ln>
        </p:spPr>
      </p:pic>
      <p:sp>
        <p:nvSpPr>
          <p:cNvPr id="6" name="Rectangle à coins arrondis 5">
            <a:extLst>
              <a:ext uri="{FF2B5EF4-FFF2-40B4-BE49-F238E27FC236}">
                <a16:creationId xmlns:a16="http://schemas.microsoft.com/office/drawing/2014/main" id="{0C4DE64D-8BB6-9355-F77A-7467568ADCFC}"/>
              </a:ext>
            </a:extLst>
          </p:cNvPr>
          <p:cNvSpPr/>
          <p:nvPr/>
        </p:nvSpPr>
        <p:spPr>
          <a:xfrm>
            <a:off x="3429167" y="2493417"/>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914D939A-80AA-2C72-906B-DAF19B5BFF32}"/>
              </a:ext>
            </a:extLst>
          </p:cNvPr>
          <p:cNvPicPr>
            <a:picLocks noChangeAspect="1"/>
          </p:cNvPicPr>
          <p:nvPr/>
        </p:nvPicPr>
        <p:blipFill>
          <a:blip r:embed="rId3"/>
          <a:stretch>
            <a:fillRect/>
          </a:stretch>
        </p:blipFill>
        <p:spPr>
          <a:xfrm>
            <a:off x="1933354" y="4179977"/>
            <a:ext cx="8325293" cy="1246927"/>
          </a:xfrm>
          <a:prstGeom prst="rect">
            <a:avLst/>
          </a:prstGeom>
          <a:ln>
            <a:solidFill>
              <a:schemeClr val="tx1"/>
            </a:solidFill>
          </a:ln>
        </p:spPr>
      </p:pic>
      <p:sp>
        <p:nvSpPr>
          <p:cNvPr id="8" name="Rectangle à coins arrondis 5">
            <a:extLst>
              <a:ext uri="{FF2B5EF4-FFF2-40B4-BE49-F238E27FC236}">
                <a16:creationId xmlns:a16="http://schemas.microsoft.com/office/drawing/2014/main" id="{240A015A-6AFE-BCCB-F766-1AF1B2ADAA37}"/>
              </a:ext>
            </a:extLst>
          </p:cNvPr>
          <p:cNvSpPr/>
          <p:nvPr/>
        </p:nvSpPr>
        <p:spPr>
          <a:xfrm>
            <a:off x="3418534" y="4824705"/>
            <a:ext cx="933732" cy="29690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501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0CEF69-1207-7210-C641-9405570F38F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réservation entrante</a:t>
            </a:r>
            <a:endParaRPr lang="fr-FR"/>
          </a:p>
        </p:txBody>
      </p:sp>
      <p:sp>
        <p:nvSpPr>
          <p:cNvPr id="3" name="Espace réservé du contenu 2">
            <a:extLst>
              <a:ext uri="{FF2B5EF4-FFF2-40B4-BE49-F238E27FC236}">
                <a16:creationId xmlns:a16="http://schemas.microsoft.com/office/drawing/2014/main" id="{2EB2E90D-CD2B-BF9E-33C8-E662F88DF2A7}"/>
              </a:ext>
            </a:extLst>
          </p:cNvPr>
          <p:cNvSpPr>
            <a:spLocks noGrp="1"/>
          </p:cNvSpPr>
          <p:nvPr>
            <p:ph idx="1"/>
          </p:nvPr>
        </p:nvSpPr>
        <p:spPr/>
        <p:txBody>
          <a:bodyPr/>
          <a:lstStyle/>
          <a:p>
            <a:r>
              <a:rPr lang="fr-FR">
                <a:solidFill>
                  <a:schemeClr val="dk1"/>
                </a:solidFill>
                <a:latin typeface="Calibri"/>
                <a:ea typeface="Calibri"/>
                <a:cs typeface="Calibri"/>
                <a:sym typeface="Calibri"/>
              </a:rPr>
              <a:t>Quand un document arrive d’une autre bibliothèque (normalement avec son bordereau), il faut effectuer un </a:t>
            </a:r>
            <a:r>
              <a:rPr lang="fr-FR" i="1">
                <a:solidFill>
                  <a:schemeClr val="dk1"/>
                </a:solidFill>
                <a:latin typeface="Calibri"/>
                <a:ea typeface="Calibri"/>
                <a:cs typeface="Calibri"/>
                <a:sym typeface="Calibri"/>
              </a:rPr>
              <a:t>Scan in Item </a:t>
            </a:r>
            <a:r>
              <a:rPr lang="fr-FR">
                <a:solidFill>
                  <a:schemeClr val="dk1"/>
                </a:solidFill>
                <a:latin typeface="Calibri"/>
                <a:ea typeface="Calibri"/>
                <a:cs typeface="Calibri"/>
                <a:sym typeface="Calibri"/>
              </a:rPr>
              <a:t>et placer le document</a:t>
            </a:r>
            <a:r>
              <a:rPr lang="fr-FR" i="1">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sur l’armoire de réservation</a:t>
            </a:r>
          </a:p>
          <a:p>
            <a:endParaRPr lang="fr-FR"/>
          </a:p>
          <a:p>
            <a:endParaRPr lang="fr-FR"/>
          </a:p>
          <a:p>
            <a:endParaRPr lang="fr-FR"/>
          </a:p>
          <a:p>
            <a:endParaRPr lang="fr-FR"/>
          </a:p>
          <a:p>
            <a:endParaRPr lang="fr-FR"/>
          </a:p>
          <a:p>
            <a:endParaRPr lang="fr-FR"/>
          </a:p>
          <a:p>
            <a:endParaRPr lang="fr-FR"/>
          </a:p>
          <a:p>
            <a:endParaRPr lang="fr-FR"/>
          </a:p>
          <a:p>
            <a:endParaRPr lang="fr-FR"/>
          </a:p>
          <a:p>
            <a:endParaRPr lang="fr-FR"/>
          </a:p>
          <a:p>
            <a:r>
              <a:rPr lang="fr-FR">
                <a:solidFill>
                  <a:schemeClr val="dk1"/>
                </a:solidFill>
                <a:latin typeface="Calibri"/>
                <a:ea typeface="Calibri"/>
                <a:cs typeface="Calibri"/>
                <a:sym typeface="Calibri"/>
              </a:rPr>
              <a:t>L’usager reçoit automatiquement un mail lorsque son document est en </a:t>
            </a:r>
            <a:r>
              <a:rPr lang="fr-FR" i="1">
                <a:solidFill>
                  <a:schemeClr val="dk1"/>
                </a:solidFill>
                <a:latin typeface="Calibri"/>
                <a:ea typeface="Calibri"/>
                <a:cs typeface="Calibri"/>
                <a:sym typeface="Calibri"/>
              </a:rPr>
              <a:t>Hold shelf</a:t>
            </a:r>
          </a:p>
          <a:p>
            <a:endParaRPr lang="fr-FR"/>
          </a:p>
        </p:txBody>
      </p:sp>
      <p:sp>
        <p:nvSpPr>
          <p:cNvPr id="4" name="Espace réservé du numéro de diapositive 3">
            <a:extLst>
              <a:ext uri="{FF2B5EF4-FFF2-40B4-BE49-F238E27FC236}">
                <a16:creationId xmlns:a16="http://schemas.microsoft.com/office/drawing/2014/main" id="{F6BD2C1E-F40E-1BB8-1601-88D47FBE3359}"/>
              </a:ext>
            </a:extLst>
          </p:cNvPr>
          <p:cNvSpPr>
            <a:spLocks noGrp="1"/>
          </p:cNvSpPr>
          <p:nvPr>
            <p:ph type="sldNum" sz="quarter" idx="12"/>
          </p:nvPr>
        </p:nvSpPr>
        <p:spPr/>
        <p:txBody>
          <a:bodyPr/>
          <a:lstStyle/>
          <a:p>
            <a:fld id="{19329706-12B3-8F4C-9CA9-063F8C6A2AC6}" type="slidenum">
              <a:rPr lang="fr-FR" smtClean="0"/>
              <a:t>68</a:t>
            </a:fld>
            <a:endParaRPr lang="fr-FR"/>
          </a:p>
        </p:txBody>
      </p:sp>
      <p:pic>
        <p:nvPicPr>
          <p:cNvPr id="5" name="Image 4">
            <a:extLst>
              <a:ext uri="{FF2B5EF4-FFF2-40B4-BE49-F238E27FC236}">
                <a16:creationId xmlns:a16="http://schemas.microsoft.com/office/drawing/2014/main" id="{C03763DC-7539-BEC4-FE93-EA9E4E343EC1}"/>
              </a:ext>
            </a:extLst>
          </p:cNvPr>
          <p:cNvPicPr>
            <a:picLocks noChangeAspect="1"/>
          </p:cNvPicPr>
          <p:nvPr/>
        </p:nvPicPr>
        <p:blipFill>
          <a:blip r:embed="rId2"/>
          <a:stretch>
            <a:fillRect/>
          </a:stretch>
        </p:blipFill>
        <p:spPr>
          <a:xfrm>
            <a:off x="3090049" y="2102398"/>
            <a:ext cx="6011901" cy="3052195"/>
          </a:xfrm>
          <a:prstGeom prst="rect">
            <a:avLst/>
          </a:prstGeom>
          <a:ln>
            <a:solidFill>
              <a:schemeClr val="tx1"/>
            </a:solidFill>
          </a:ln>
        </p:spPr>
      </p:pic>
      <p:sp>
        <p:nvSpPr>
          <p:cNvPr id="6" name="Rectangle à coins arrondis 5">
            <a:extLst>
              <a:ext uri="{FF2B5EF4-FFF2-40B4-BE49-F238E27FC236}">
                <a16:creationId xmlns:a16="http://schemas.microsoft.com/office/drawing/2014/main" id="{16ADC220-705E-0F52-7879-FC6D0A710FD7}"/>
              </a:ext>
            </a:extLst>
          </p:cNvPr>
          <p:cNvSpPr/>
          <p:nvPr/>
        </p:nvSpPr>
        <p:spPr>
          <a:xfrm>
            <a:off x="3451665" y="4034931"/>
            <a:ext cx="4409340" cy="35007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91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A85DC-53C7-685F-56EA-4DC92DF99448}"/>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Comment voyagent les documents?</a:t>
            </a:r>
            <a:endParaRPr lang="fr-FR"/>
          </a:p>
        </p:txBody>
      </p:sp>
      <p:sp>
        <p:nvSpPr>
          <p:cNvPr id="3" name="Espace réservé du contenu 2">
            <a:extLst>
              <a:ext uri="{FF2B5EF4-FFF2-40B4-BE49-F238E27FC236}">
                <a16:creationId xmlns:a16="http://schemas.microsoft.com/office/drawing/2014/main" id="{96B63769-21C8-1DED-3987-4E478D67B0F7}"/>
              </a:ext>
            </a:extLst>
          </p:cNvPr>
          <p:cNvSpPr>
            <a:spLocks noGrp="1"/>
          </p:cNvSpPr>
          <p:nvPr>
            <p:ph idx="1"/>
          </p:nvPr>
        </p:nvSpPr>
        <p:spPr/>
        <p:txBody>
          <a:bodyPr/>
          <a:lstStyle/>
          <a:p>
            <a:r>
              <a:rPr lang="fr-FR" sz="2000" b="1">
                <a:solidFill>
                  <a:schemeClr val="dk1"/>
                </a:solidFill>
                <a:latin typeface="Calibri"/>
                <a:ea typeface="Calibri"/>
                <a:cs typeface="Calibri"/>
                <a:sym typeface="Calibri"/>
              </a:rPr>
              <a:t>Par courrier interne</a:t>
            </a:r>
            <a:endParaRPr lang="fr-FR" b="1"/>
          </a:p>
          <a:p>
            <a:pPr marL="0" lvl="0" indent="0">
              <a:buNone/>
            </a:pPr>
            <a:r>
              <a:rPr lang="fr-FR" sz="2000" i="1">
                <a:solidFill>
                  <a:schemeClr val="dk1"/>
                </a:solidFill>
                <a:latin typeface="Calibri"/>
                <a:ea typeface="Calibri"/>
                <a:cs typeface="Calibri"/>
                <a:sym typeface="Calibri"/>
              </a:rPr>
              <a:t>		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Y (sauf Arlon)</a:t>
            </a:r>
          </a:p>
          <a:p>
            <a:endParaRPr lang="fr-FR" sz="2000">
              <a:solidFill>
                <a:schemeClr val="dk1"/>
              </a:solidFill>
              <a:latin typeface="Calibri"/>
              <a:ea typeface="Calibri"/>
              <a:cs typeface="Calibri"/>
              <a:sym typeface="Calibri"/>
            </a:endParaRPr>
          </a:p>
          <a:p>
            <a:r>
              <a:rPr lang="fr-FR" sz="2000" b="1">
                <a:solidFill>
                  <a:schemeClr val="dk1"/>
                </a:solidFill>
                <a:latin typeface="Calibri"/>
                <a:ea typeface="Calibri"/>
                <a:cs typeface="Calibri"/>
                <a:sym typeface="Calibri"/>
              </a:rPr>
              <a:t>Par courrier externe </a:t>
            </a:r>
            <a:r>
              <a:rPr lang="fr-FR" sz="2000">
                <a:solidFill>
                  <a:schemeClr val="dk1"/>
                </a:solidFill>
                <a:latin typeface="Calibri"/>
                <a:ea typeface="Calibri"/>
                <a:cs typeface="Calibri"/>
                <a:sym typeface="Calibri"/>
              </a:rPr>
              <a:t>(= </a:t>
            </a:r>
            <a:r>
              <a:rPr lang="fr-FR" sz="2000" err="1">
                <a:solidFill>
                  <a:schemeClr val="dk1"/>
                </a:solidFill>
                <a:latin typeface="Calibri"/>
                <a:ea typeface="Calibri"/>
                <a:cs typeface="Calibri"/>
                <a:sym typeface="Calibri"/>
              </a:rPr>
              <a:t>bpost</a:t>
            </a:r>
            <a:r>
              <a:rPr lang="fr-FR" sz="2000">
                <a:solidFill>
                  <a:schemeClr val="dk1"/>
                </a:solidFill>
                <a:latin typeface="Calibri"/>
                <a:ea typeface="Calibri"/>
                <a:cs typeface="Calibri"/>
                <a:sym typeface="Calibri"/>
              </a:rPr>
              <a:t>)</a:t>
            </a:r>
            <a:endParaRPr lang="fr-FR"/>
          </a:p>
          <a:p>
            <a:pPr marL="0" lvl="0" indent="0">
              <a:buNone/>
            </a:pPr>
            <a:r>
              <a:rPr lang="fr-FR" i="1">
                <a:solidFill>
                  <a:schemeClr val="dk1"/>
                </a:solidFill>
                <a:ea typeface="Calibri"/>
                <a:sym typeface="Calibri"/>
              </a:rPr>
              <a:t>		</a:t>
            </a:r>
            <a:r>
              <a:rPr lang="fr-FR" sz="2000" i="1">
                <a:solidFill>
                  <a:schemeClr val="dk1"/>
                </a:solidFill>
                <a:latin typeface="Calibri"/>
                <a:ea typeface="Calibri"/>
                <a:cs typeface="Calibri"/>
                <a:sym typeface="Calibri"/>
              </a:rPr>
              <a:t>Pick up Location </a:t>
            </a:r>
            <a:r>
              <a:rPr lang="fr-FR" sz="2000">
                <a:solidFill>
                  <a:schemeClr val="dk1"/>
                </a:solidFill>
                <a:latin typeface="Calibri"/>
                <a:ea typeface="Calibri"/>
                <a:cs typeface="Calibri"/>
                <a:sym typeface="Calibri"/>
              </a:rPr>
              <a:t>X </a:t>
            </a:r>
            <a:r>
              <a:rPr lang="fr-FR" sz="2000">
                <a:sym typeface="Wingdings" panose="05000000000000000000" pitchFamily="2" charset="2"/>
              </a:rPr>
              <a:t> </a:t>
            </a:r>
            <a:r>
              <a:rPr lang="fr-FR" sz="2000">
                <a:solidFill>
                  <a:schemeClr val="dk1"/>
                </a:solidFill>
                <a:latin typeface="Calibri"/>
                <a:ea typeface="Calibri"/>
                <a:cs typeface="Calibri"/>
                <a:sym typeface="Calibri"/>
              </a:rPr>
              <a:t>Arlon (frais à charge de la bibliothèque et non du lecteur !)</a:t>
            </a:r>
            <a:endParaRPr lang="fr-FR"/>
          </a:p>
          <a:p>
            <a:endParaRPr lang="fr-FR"/>
          </a:p>
        </p:txBody>
      </p:sp>
      <p:sp>
        <p:nvSpPr>
          <p:cNvPr id="4" name="Espace réservé du numéro de diapositive 3">
            <a:extLst>
              <a:ext uri="{FF2B5EF4-FFF2-40B4-BE49-F238E27FC236}">
                <a16:creationId xmlns:a16="http://schemas.microsoft.com/office/drawing/2014/main" id="{C5B71B28-F7D5-6DD4-1B27-BD43B61A0572}"/>
              </a:ext>
            </a:extLst>
          </p:cNvPr>
          <p:cNvSpPr>
            <a:spLocks noGrp="1"/>
          </p:cNvSpPr>
          <p:nvPr>
            <p:ph type="sldNum" sz="quarter" idx="12"/>
          </p:nvPr>
        </p:nvSpPr>
        <p:spPr/>
        <p:txBody>
          <a:bodyPr/>
          <a:lstStyle/>
          <a:p>
            <a:fld id="{19329706-12B3-8F4C-9CA9-063F8C6A2AC6}" type="slidenum">
              <a:rPr lang="fr-FR" smtClean="0"/>
              <a:t>69</a:t>
            </a:fld>
            <a:endParaRPr lang="fr-FR"/>
          </a:p>
        </p:txBody>
      </p:sp>
    </p:spTree>
    <p:extLst>
      <p:ext uri="{BB962C8B-B14F-4D97-AF65-F5344CB8AC3E}">
        <p14:creationId xmlns:p14="http://schemas.microsoft.com/office/powerpoint/2010/main" val="972478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7</a:t>
            </a:fld>
            <a:endParaRPr/>
          </a:p>
        </p:txBody>
      </p:sp>
      <p:sp>
        <p:nvSpPr>
          <p:cNvPr id="397" name="Google Shape;397;p131"/>
          <p:cNvSpPr txBox="1"/>
          <p:nvPr/>
        </p:nvSpPr>
        <p:spPr>
          <a:xfrm>
            <a:off x="3037454" y="5884859"/>
            <a:ext cx="6117092" cy="307777"/>
          </a:xfrm>
          <a:prstGeom prst="rect">
            <a:avLst/>
          </a:prstGeom>
          <a:noFill/>
          <a:ln>
            <a:noFill/>
          </a:ln>
        </p:spPr>
        <p:txBody>
          <a:bodyPr spcFirstLastPara="1" wrap="square" lIns="91425" tIns="45700" rIns="91425" bIns="45700" anchor="t" anchorCtr="0">
            <a:noAutofit/>
          </a:bodyPr>
          <a:lstStyle/>
          <a:p>
            <a:pPr>
              <a:buClr>
                <a:srgbClr val="000000"/>
              </a:buClr>
              <a:buSzPts val="325"/>
            </a:pPr>
            <a:r>
              <a:rPr lang="fr-FR" sz="1300" b="1">
                <a:solidFill>
                  <a:srgbClr val="00707F"/>
                </a:solidFill>
                <a:latin typeface="Calibri"/>
                <a:ea typeface="Calibri"/>
                <a:cs typeface="Calibri"/>
                <a:sym typeface="Calibri"/>
              </a:rPr>
              <a:t>Légende : R = durée maximale de renouvellement (durée de prêt initiale non incluse)</a:t>
            </a:r>
            <a:endParaRPr>
              <a:solidFill>
                <a:srgbClr val="00707F"/>
              </a:solidFill>
            </a:endParaRPr>
          </a:p>
        </p:txBody>
      </p:sp>
      <p:graphicFrame>
        <p:nvGraphicFramePr>
          <p:cNvPr id="3" name="Tableau 2">
            <a:extLst>
              <a:ext uri="{FF2B5EF4-FFF2-40B4-BE49-F238E27FC236}">
                <a16:creationId xmlns:a16="http://schemas.microsoft.com/office/drawing/2014/main" id="{0A58F2CE-D3AD-8BB3-F3FC-2BBD7E8664B7}"/>
              </a:ext>
            </a:extLst>
          </p:cNvPr>
          <p:cNvGraphicFramePr>
            <a:graphicFrameLocks noGrp="1"/>
          </p:cNvGraphicFramePr>
          <p:nvPr/>
        </p:nvGraphicFramePr>
        <p:xfrm>
          <a:off x="2794370" y="1496107"/>
          <a:ext cx="6603251" cy="3912585"/>
        </p:xfrm>
        <a:graphic>
          <a:graphicData uri="http://schemas.openxmlformats.org/drawingml/2006/table">
            <a:tbl>
              <a:tblPr>
                <a:tableStyleId>{5C22544A-7EE6-4342-B048-85BDC9FD1C3A}</a:tableStyleId>
              </a:tblPr>
              <a:tblGrid>
                <a:gridCol w="1155777">
                  <a:extLst>
                    <a:ext uri="{9D8B030D-6E8A-4147-A177-3AD203B41FA5}">
                      <a16:colId xmlns:a16="http://schemas.microsoft.com/office/drawing/2014/main" val="138866300"/>
                    </a:ext>
                  </a:extLst>
                </a:gridCol>
                <a:gridCol w="852212">
                  <a:extLst>
                    <a:ext uri="{9D8B030D-6E8A-4147-A177-3AD203B41FA5}">
                      <a16:colId xmlns:a16="http://schemas.microsoft.com/office/drawing/2014/main" val="3501292561"/>
                    </a:ext>
                  </a:extLst>
                </a:gridCol>
                <a:gridCol w="1146410">
                  <a:extLst>
                    <a:ext uri="{9D8B030D-6E8A-4147-A177-3AD203B41FA5}">
                      <a16:colId xmlns:a16="http://schemas.microsoft.com/office/drawing/2014/main" val="35795671"/>
                    </a:ext>
                  </a:extLst>
                </a:gridCol>
                <a:gridCol w="1009934">
                  <a:extLst>
                    <a:ext uri="{9D8B030D-6E8A-4147-A177-3AD203B41FA5}">
                      <a16:colId xmlns:a16="http://schemas.microsoft.com/office/drawing/2014/main" val="3979344621"/>
                    </a:ext>
                  </a:extLst>
                </a:gridCol>
                <a:gridCol w="712212">
                  <a:extLst>
                    <a:ext uri="{9D8B030D-6E8A-4147-A177-3AD203B41FA5}">
                      <a16:colId xmlns:a16="http://schemas.microsoft.com/office/drawing/2014/main" val="2139805217"/>
                    </a:ext>
                  </a:extLst>
                </a:gridCol>
                <a:gridCol w="863353">
                  <a:extLst>
                    <a:ext uri="{9D8B030D-6E8A-4147-A177-3AD203B41FA5}">
                      <a16:colId xmlns:a16="http://schemas.microsoft.com/office/drawing/2014/main" val="2618074276"/>
                    </a:ext>
                  </a:extLst>
                </a:gridCol>
                <a:gridCol w="863353">
                  <a:extLst>
                    <a:ext uri="{9D8B030D-6E8A-4147-A177-3AD203B41FA5}">
                      <a16:colId xmlns:a16="http://schemas.microsoft.com/office/drawing/2014/main" val="3288292576"/>
                    </a:ext>
                  </a:extLst>
                </a:gridCol>
              </a:tblGrid>
              <a:tr h="825087">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Location Type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Personnel</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ULiège + CHU</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Master +</a:t>
                      </a:r>
                      <a:br>
                        <a:rPr lang="fr-FR" sz="1400" u="none" strike="noStrike">
                          <a:effectLst/>
                          <a:latin typeface="Calibri"/>
                          <a:ea typeface="Calibri"/>
                          <a:cs typeface="Calibri"/>
                        </a:rPr>
                      </a:br>
                      <a:r>
                        <a:rPr lang="fr-FR" sz="1400" u="none" strike="noStrike">
                          <a:effectLst/>
                          <a:latin typeface="Calibri"/>
                          <a:ea typeface="Calibri"/>
                          <a:cs typeface="Calibri"/>
                        </a:rPr>
                        <a:t>Doctorant S</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a:ea typeface="Calibri"/>
                          <a:cs typeface="Calibri"/>
                        </a:rPr>
                        <a:t>Bachelier</a:t>
                      </a:r>
                      <a:br>
                        <a:rPr lang="fr-FR" sz="1400" u="none" strike="noStrike">
                          <a:effectLst/>
                          <a:latin typeface="Calibri"/>
                          <a:ea typeface="Calibri"/>
                          <a:cs typeface="Calibri"/>
                        </a:rPr>
                      </a:br>
                      <a:r>
                        <a:rPr lang="fr-FR" sz="1400" u="none" strike="noStrike" err="1">
                          <a:effectLst/>
                          <a:latin typeface="Calibri"/>
                          <a:ea typeface="Calibri"/>
                          <a:cs typeface="Calibri"/>
                        </a:rPr>
                        <a:t>ULiège</a:t>
                      </a:r>
                      <a:endParaRPr lang="fr-FR" sz="1400" b="0" i="0" u="none" strike="noStrike" err="1">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Extérieur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200" u="none" strike="noStrike">
                          <a:effectLst/>
                          <a:latin typeface="Calibri" panose="020F0502020204030204" pitchFamily="34" charset="0"/>
                          <a:ea typeface="Calibri" panose="020F0502020204030204" pitchFamily="34" charset="0"/>
                          <a:cs typeface="Calibri" panose="020F0502020204030204" pitchFamily="34" charset="0"/>
                        </a:rPr>
                        <a:t>Société,</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entreprise,</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profession</a:t>
                      </a:r>
                      <a:br>
                        <a:rPr lang="fr-FR" sz="1200" u="none" strike="noStrike">
                          <a:effectLst/>
                          <a:latin typeface="Calibri" panose="020F0502020204030204" pitchFamily="34" charset="0"/>
                          <a:ea typeface="Calibri" panose="020F0502020204030204" pitchFamily="34" charset="0"/>
                          <a:cs typeface="Calibri" panose="020F0502020204030204" pitchFamily="34" charset="0"/>
                        </a:rPr>
                      </a:br>
                      <a:r>
                        <a:rPr lang="fr-FR" sz="1200" u="none" strike="noStrike">
                          <a:effectLst/>
                          <a:latin typeface="Calibri" panose="020F0502020204030204" pitchFamily="34" charset="0"/>
                          <a:ea typeface="Calibri" panose="020F0502020204030204" pitchFamily="34" charset="0"/>
                          <a:cs typeface="Calibri" panose="020F0502020204030204" pitchFamily="34" charset="0"/>
                        </a:rPr>
                        <a:t>juridique</a:t>
                      </a:r>
                      <a:endParaRPr lang="fr-FR"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772009777"/>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long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Extended</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9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fontAlgn="ctr"/>
                      <a:r>
                        <a:rPr lang="fr-FR" sz="1400" u="none" strike="noStrike">
                          <a:effectLst/>
                          <a:latin typeface="Calibri"/>
                          <a:ea typeface="Calibri"/>
                          <a:cs typeface="Calibri"/>
                        </a:rPr>
                        <a:t>1 mois</a:t>
                      </a:r>
                      <a:br>
                        <a:rPr lang="fr-FR" sz="1400" u="none" strike="noStrike">
                          <a:effectLst/>
                          <a:latin typeface="Calibri"/>
                          <a:ea typeface="Calibri"/>
                          <a:cs typeface="Calibri"/>
                        </a:rPr>
                      </a:br>
                      <a:r>
                        <a:rPr lang="fr-FR" sz="1400" u="none" strike="noStrike">
                          <a:effectLst/>
                          <a:latin typeface="Calibri"/>
                          <a:ea typeface="Calibri"/>
                          <a:cs typeface="Calibri"/>
                        </a:rPr>
                        <a:t>R 1 mois</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fr-FR"/>
                    </a:p>
                  </a:txBody>
                  <a:tcPr/>
                </a:tc>
                <a:tc rowSpan="2" hMerge="1">
                  <a:txBody>
                    <a:bodyPr/>
                    <a:lstStyle/>
                    <a:p>
                      <a:endParaRPr lang="fr-FR"/>
                    </a:p>
                  </a:txBody>
                  <a:tcPr/>
                </a:tc>
                <a:extLst>
                  <a:ext uri="{0D108BD9-81ED-4DB2-BD59-A6C34878D82A}">
                    <a16:rowId xmlns:a16="http://schemas.microsoft.com/office/drawing/2014/main" val="2315573161"/>
                  </a:ext>
                </a:extLst>
              </a:tr>
              <a:tr h="599036">
                <a:tc>
                  <a:txBody>
                    <a:bodyPr/>
                    <a:lstStyle/>
                    <a:p>
                      <a:pPr algn="ctr" fontAlgn="ctr"/>
                      <a:r>
                        <a:rPr lang="fr-FR" sz="1400" u="none" strike="noStrike">
                          <a:effectLst/>
                          <a:latin typeface="Calibri"/>
                          <a:ea typeface="Calibri"/>
                          <a:cs typeface="Calibri"/>
                        </a:rPr>
                        <a:t>Empruntable</a:t>
                      </a:r>
                      <a:br>
                        <a:rPr lang="fr-FR" sz="1400" u="none" strike="noStrike">
                          <a:effectLst/>
                          <a:latin typeface="Calibri"/>
                          <a:ea typeface="Calibri"/>
                          <a:cs typeface="Calibri"/>
                        </a:rPr>
                      </a:br>
                      <a:r>
                        <a:rPr lang="fr-FR" sz="1400" u="none" strike="noStrike">
                          <a:effectLst/>
                          <a:latin typeface="Calibri"/>
                          <a:ea typeface="Calibri"/>
                          <a:cs typeface="Calibri"/>
                        </a:rPr>
                        <a:t>normal</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Regular</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mois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mois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lang="fr-FR"/>
                    </a:p>
                  </a:txBody>
                  <a:tcPr/>
                </a:tc>
                <a:tc hMerge="1" vMerge="1">
                  <a:txBody>
                    <a:bodyPr/>
                    <a:lstStyle/>
                    <a:p>
                      <a:endParaRPr lang="fr-FR"/>
                    </a:p>
                  </a:txBody>
                  <a:tcPr/>
                </a:tc>
                <a:tc hMerge="1" vMerge="1">
                  <a:txBody>
                    <a:bodyPr/>
                    <a:lstStyle/>
                    <a:p>
                      <a:endParaRPr lang="fr-FR"/>
                    </a:p>
                  </a:txBody>
                  <a:tcPr/>
                </a:tc>
                <a:extLst>
                  <a:ext uri="{0D108BD9-81ED-4DB2-BD59-A6C34878D82A}">
                    <a16:rowId xmlns:a16="http://schemas.microsoft.com/office/drawing/2014/main" val="542465549"/>
                  </a:ext>
                </a:extLst>
              </a:tr>
              <a:tr h="567247">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Empruntable</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court terme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Short Loan</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3 semaines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R 1 semaine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92830792"/>
                  </a:ext>
                </a:extLst>
              </a:tr>
              <a:tr h="343786">
                <a:tc>
                  <a:txBody>
                    <a:bodyPr/>
                    <a:lstStyle/>
                    <a:p>
                      <a:pPr algn="ctr" fontAlgn="ctr"/>
                      <a:r>
                        <a:rPr lang="fr-FR" sz="1400" u="none" strike="noStrike">
                          <a:effectLst/>
                          <a:latin typeface="Calibri"/>
                          <a:ea typeface="Calibri"/>
                          <a:cs typeface="Calibri"/>
                        </a:rPr>
                        <a:t>Emprunt 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a:ea typeface="Calibri"/>
                          <a:cs typeface="Calibri"/>
                        </a:rPr>
                        <a:t>Limited</a:t>
                      </a:r>
                      <a:endParaRPr lang="fr-FR" sz="1400" b="0" i="1"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a:ea typeface="Calibri"/>
                          <a:cs typeface="Calibri"/>
                        </a:rPr>
                        <a:t>1 jour</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 jour</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9609433"/>
                  </a:ext>
                </a:extLst>
              </a:tr>
              <a:tr h="412543">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Consultable sur</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demande</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fontAlgn="ctr"/>
                      <a:r>
                        <a:rPr lang="fr-FR" sz="1400" i="1" u="none" strike="noStrike">
                          <a:effectLst/>
                          <a:latin typeface="Calibri" panose="020F0502020204030204" pitchFamily="34" charset="0"/>
                          <a:ea typeface="Calibri" panose="020F0502020204030204" pitchFamily="34" charset="0"/>
                          <a:cs typeface="Calibri" panose="020F0502020204030204" pitchFamily="34" charset="0"/>
                        </a:rPr>
                        <a:t>Storage</a:t>
                      </a:r>
                      <a:endParaRPr lang="fr-FR" sz="1400" b="0" i="1"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CD2"/>
                    </a:solid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7 jours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609079732"/>
                  </a:ext>
                </a:extLst>
              </a:tr>
              <a:tr h="575842">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Total des</a:t>
                      </a:r>
                      <a:br>
                        <a:rPr lang="fr-FR" sz="1400" u="none" strike="noStrike">
                          <a:effectLst/>
                          <a:latin typeface="Calibri" panose="020F0502020204030204" pitchFamily="34" charset="0"/>
                          <a:ea typeface="Calibri" panose="020F0502020204030204" pitchFamily="34" charset="0"/>
                          <a:cs typeface="Calibri" panose="020F0502020204030204" pitchFamily="34" charset="0"/>
                        </a:rPr>
                      </a:br>
                      <a:r>
                        <a:rPr lang="fr-FR" sz="1400" u="none" strike="noStrike">
                          <a:effectLst/>
                          <a:latin typeface="Calibri" panose="020F0502020204030204" pitchFamily="34" charset="0"/>
                          <a:ea typeface="Calibri" panose="020F0502020204030204" pitchFamily="34" charset="0"/>
                          <a:cs typeface="Calibri" panose="020F0502020204030204" pitchFamily="34" charset="0"/>
                        </a:rPr>
                        <a:t>emprunts/consultations</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fr-FR"/>
                    </a:p>
                  </a:txBody>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60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a:ea typeface="Calibri"/>
                          <a:cs typeface="Calibri"/>
                        </a:rPr>
                        <a:t>60</a:t>
                      </a:r>
                      <a:endParaRPr lang="fr-FR" sz="1400" b="0" i="0" u="none" strike="noStrike">
                        <a:solidFill>
                          <a:srgbClr val="000000"/>
                        </a:solidFill>
                        <a:effectLst/>
                        <a:latin typeface="Calibri"/>
                        <a:ea typeface="Calibri"/>
                        <a:cs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30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400" u="none" strike="noStrike">
                          <a:effectLst/>
                          <a:latin typeface="Calibri" panose="020F0502020204030204" pitchFamily="34" charset="0"/>
                          <a:ea typeface="Calibri" panose="020F0502020204030204" pitchFamily="34" charset="0"/>
                          <a:cs typeface="Calibri" panose="020F0502020204030204" pitchFamily="34" charset="0"/>
                        </a:rPr>
                        <a:t>10</a:t>
                      </a:r>
                      <a:endParaRPr lang="fr-FR" sz="14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712752870"/>
                  </a:ext>
                </a:extLst>
              </a:tr>
            </a:tbl>
          </a:graphicData>
        </a:graphic>
      </p:graphicFrame>
    </p:spTree>
    <p:extLst>
      <p:ext uri="{BB962C8B-B14F-4D97-AF65-F5344CB8AC3E}">
        <p14:creationId xmlns:p14="http://schemas.microsoft.com/office/powerpoint/2010/main" val="30029928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E1B58-A60E-63F6-52DF-2D0A458D7AAC}"/>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(1)</a:t>
            </a:r>
            <a:endParaRPr lang="fr-FR"/>
          </a:p>
        </p:txBody>
      </p:sp>
      <p:sp>
        <p:nvSpPr>
          <p:cNvPr id="3" name="Espace réservé du contenu 2">
            <a:extLst>
              <a:ext uri="{FF2B5EF4-FFF2-40B4-BE49-F238E27FC236}">
                <a16:creationId xmlns:a16="http://schemas.microsoft.com/office/drawing/2014/main" id="{9EA66075-EA8E-C66B-C1C2-53F120D2AA0F}"/>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1) Imprimer le bordereau (</a:t>
            </a:r>
            <a:r>
              <a:rPr lang="fr-FR" i="1" err="1">
                <a:solidFill>
                  <a:schemeClr val="dk1"/>
                </a:solidFill>
                <a:latin typeface="Calibri"/>
                <a:ea typeface="Calibri"/>
                <a:cs typeface="Calibri"/>
                <a:sym typeface="Calibri"/>
              </a:rPr>
              <a:t>Print</a:t>
            </a:r>
            <a:r>
              <a:rPr lang="fr-FR" i="1">
                <a:solidFill>
                  <a:schemeClr val="dk1"/>
                </a:solidFill>
                <a:latin typeface="Calibri"/>
                <a:ea typeface="Calibri"/>
                <a:cs typeface="Calibri"/>
                <a:sym typeface="Calibri"/>
              </a:rPr>
              <a:t> slip</a:t>
            </a:r>
            <a:r>
              <a:rPr lang="fr-FR">
                <a:solidFill>
                  <a:schemeClr val="dk1"/>
                </a:solidFill>
                <a:latin typeface="Calibri"/>
                <a:ea typeface="Calibri"/>
                <a:cs typeface="Calibri"/>
                <a:sym typeface="Calibri"/>
              </a:rPr>
              <a: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r>
              <a:rPr lang="fr-FR">
                <a:solidFill>
                  <a:schemeClr val="dk1"/>
                </a:solidFill>
                <a:latin typeface="Calibri"/>
                <a:ea typeface="Calibri"/>
                <a:cs typeface="Calibri"/>
                <a:sym typeface="Calibri"/>
              </a:rPr>
              <a:t>2) Numériser l’article ou le chapitre ; enregistrer le fichier sur l’ordinateur</a:t>
            </a:r>
          </a:p>
          <a:p>
            <a:pPr marL="0" indent="0">
              <a:buNone/>
            </a:pPr>
            <a:r>
              <a:rPr lang="fr-FR">
                <a:solidFill>
                  <a:schemeClr val="dk1"/>
                </a:solidFill>
                <a:latin typeface="Calibri"/>
                <a:ea typeface="Calibri"/>
                <a:cs typeface="Calibri"/>
                <a:sym typeface="Calibri"/>
              </a:rPr>
              <a:t>3) Sur le bordereau, copier l’identifiant de la demande</a:t>
            </a:r>
          </a:p>
          <a:p>
            <a:pPr marL="0" indent="0">
              <a:buNone/>
            </a:pPr>
            <a:endParaRPr lang="fr-FR">
              <a:solidFill>
                <a:schemeClr val="dk1"/>
              </a:solidFill>
              <a:latin typeface="Calibri"/>
              <a:ea typeface="Calibri"/>
              <a:cs typeface="Calibri"/>
              <a:sym typeface="Calibri"/>
            </a:endParaRPr>
          </a:p>
          <a:p>
            <a:pPr marL="0" indent="0">
              <a:buNone/>
            </a:pPr>
            <a:endParaRPr lang="fr-FR"/>
          </a:p>
        </p:txBody>
      </p:sp>
      <p:sp>
        <p:nvSpPr>
          <p:cNvPr id="4" name="Espace réservé du numéro de diapositive 3">
            <a:extLst>
              <a:ext uri="{FF2B5EF4-FFF2-40B4-BE49-F238E27FC236}">
                <a16:creationId xmlns:a16="http://schemas.microsoft.com/office/drawing/2014/main" id="{94AC9A70-4AE8-9C32-C644-128B1A3FEDDB}"/>
              </a:ext>
            </a:extLst>
          </p:cNvPr>
          <p:cNvSpPr>
            <a:spLocks noGrp="1"/>
          </p:cNvSpPr>
          <p:nvPr>
            <p:ph type="sldNum" sz="quarter" idx="12"/>
          </p:nvPr>
        </p:nvSpPr>
        <p:spPr/>
        <p:txBody>
          <a:bodyPr/>
          <a:lstStyle/>
          <a:p>
            <a:fld id="{19329706-12B3-8F4C-9CA9-063F8C6A2AC6}" type="slidenum">
              <a:rPr lang="fr-FR" smtClean="0"/>
              <a:t>70</a:t>
            </a:fld>
            <a:endParaRPr lang="fr-FR"/>
          </a:p>
        </p:txBody>
      </p:sp>
      <p:pic>
        <p:nvPicPr>
          <p:cNvPr id="5" name="Image 4">
            <a:extLst>
              <a:ext uri="{FF2B5EF4-FFF2-40B4-BE49-F238E27FC236}">
                <a16:creationId xmlns:a16="http://schemas.microsoft.com/office/drawing/2014/main" id="{0BACEBD8-59FA-8CFD-5829-4E6F348773D3}"/>
              </a:ext>
            </a:extLst>
          </p:cNvPr>
          <p:cNvPicPr>
            <a:picLocks noChangeAspect="1"/>
          </p:cNvPicPr>
          <p:nvPr/>
        </p:nvPicPr>
        <p:blipFill>
          <a:blip r:embed="rId2"/>
          <a:stretch>
            <a:fillRect/>
          </a:stretch>
        </p:blipFill>
        <p:spPr>
          <a:xfrm>
            <a:off x="3457242" y="1831459"/>
            <a:ext cx="5277517" cy="1759172"/>
          </a:xfrm>
          <a:prstGeom prst="rect">
            <a:avLst/>
          </a:prstGeom>
          <a:ln>
            <a:solidFill>
              <a:schemeClr val="tx1"/>
            </a:solidFill>
          </a:ln>
        </p:spPr>
      </p:pic>
      <p:sp>
        <p:nvSpPr>
          <p:cNvPr id="6" name="Rectangle à coins arrondis 16">
            <a:extLst>
              <a:ext uri="{FF2B5EF4-FFF2-40B4-BE49-F238E27FC236}">
                <a16:creationId xmlns:a16="http://schemas.microsoft.com/office/drawing/2014/main" id="{1C9570D8-6167-9E99-267A-C6D780D70526}"/>
              </a:ext>
            </a:extLst>
          </p:cNvPr>
          <p:cNvSpPr/>
          <p:nvPr/>
        </p:nvSpPr>
        <p:spPr>
          <a:xfrm>
            <a:off x="7628864" y="2590727"/>
            <a:ext cx="533400" cy="232098"/>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9" name="Google Shape;1128;p90">
            <a:extLst>
              <a:ext uri="{FF2B5EF4-FFF2-40B4-BE49-F238E27FC236}">
                <a16:creationId xmlns:a16="http://schemas.microsoft.com/office/drawing/2014/main" id="{5393B939-1B29-FD13-69E2-AC9209002F36}"/>
              </a:ext>
            </a:extLst>
          </p:cNvPr>
          <p:cNvPicPr preferRelativeResize="0"/>
          <p:nvPr/>
        </p:nvPicPr>
        <p:blipFill rotWithShape="1">
          <a:blip r:embed="rId3">
            <a:alphaModFix/>
          </a:blip>
          <a:srcRect/>
          <a:stretch/>
        </p:blipFill>
        <p:spPr>
          <a:xfrm>
            <a:off x="3846367" y="4576558"/>
            <a:ext cx="4499266" cy="1779792"/>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233033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2E7E5-EEDD-989B-8DAE-024D3CEC8617}"/>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(2)</a:t>
            </a:r>
            <a:endParaRPr lang="fr-FR"/>
          </a:p>
        </p:txBody>
      </p:sp>
      <p:sp>
        <p:nvSpPr>
          <p:cNvPr id="3" name="Espace réservé du contenu 2">
            <a:extLst>
              <a:ext uri="{FF2B5EF4-FFF2-40B4-BE49-F238E27FC236}">
                <a16:creationId xmlns:a16="http://schemas.microsoft.com/office/drawing/2014/main" id="{F9829A1F-41EB-55A3-7D7F-8D72E16977AC}"/>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4) Dans le menu </a:t>
            </a:r>
            <a:r>
              <a:rPr lang="fr-FR" i="1" err="1">
                <a:solidFill>
                  <a:schemeClr val="dk1"/>
                </a:solidFill>
                <a:latin typeface="Calibri"/>
                <a:ea typeface="Calibri"/>
                <a:cs typeface="Calibri"/>
                <a:sym typeface="Calibri"/>
              </a:rPr>
              <a:t>Fulfillment</a:t>
            </a:r>
            <a:r>
              <a:rPr lang="fr-FR">
                <a:solidFill>
                  <a:schemeClr val="dk1"/>
                </a:solidFill>
                <a:latin typeface="Calibri"/>
                <a:ea typeface="Calibri"/>
                <a:cs typeface="Calibri"/>
                <a:sym typeface="Calibri"/>
              </a:rPr>
              <a:t>, sélectionner </a:t>
            </a:r>
            <a:r>
              <a:rPr lang="fr-FR" i="1" err="1">
                <a:solidFill>
                  <a:schemeClr val="dk1"/>
                </a:solidFill>
                <a:latin typeface="Calibri"/>
                <a:ea typeface="Calibri"/>
                <a:cs typeface="Calibri"/>
                <a:sym typeface="Calibri"/>
              </a:rPr>
              <a:t>Deliver</a:t>
            </a:r>
            <a:r>
              <a:rPr lang="fr-FR" i="1">
                <a:solidFill>
                  <a:schemeClr val="dk1"/>
                </a:solidFill>
                <a:latin typeface="Calibri"/>
                <a:ea typeface="Calibri"/>
                <a:cs typeface="Calibri"/>
                <a:sym typeface="Calibri"/>
              </a:rPr>
              <a:t> Digital Document</a:t>
            </a: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ea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endParaRPr lang="fr-FR" i="1">
              <a:solidFill>
                <a:schemeClr val="dk1"/>
              </a:solidFill>
              <a:latin typeface="Calibri"/>
              <a:ea typeface="Calibri"/>
              <a:cs typeface="Calibri"/>
              <a:sym typeface="Calibri"/>
            </a:endParaRPr>
          </a:p>
          <a:p>
            <a:pPr marL="0" indent="0">
              <a:buNone/>
            </a:pPr>
            <a:r>
              <a:rPr lang="fr-FR">
                <a:solidFill>
                  <a:schemeClr val="dk1"/>
                </a:solidFill>
                <a:latin typeface="Calibri"/>
                <a:ea typeface="Calibri"/>
                <a:cs typeface="Calibri"/>
                <a:sym typeface="Calibri"/>
              </a:rPr>
              <a:t>5) Dans le champ </a:t>
            </a:r>
            <a:r>
              <a:rPr lang="fr-FR" i="1">
                <a:solidFill>
                  <a:schemeClr val="dk1"/>
                </a:solidFill>
                <a:latin typeface="Calibri"/>
                <a:ea typeface="Calibri"/>
                <a:cs typeface="Calibri"/>
                <a:sym typeface="Calibri"/>
              </a:rPr>
              <a:t>Scan </a:t>
            </a:r>
            <a:r>
              <a:rPr lang="fr-FR" i="1" err="1">
                <a:solidFill>
                  <a:schemeClr val="dk1"/>
                </a:solidFill>
                <a:latin typeface="Calibri"/>
                <a:ea typeface="Calibri"/>
                <a:cs typeface="Calibri"/>
                <a:sym typeface="Calibri"/>
              </a:rPr>
              <a:t>request</a:t>
            </a:r>
            <a:r>
              <a:rPr lang="fr-FR" i="1">
                <a:solidFill>
                  <a:schemeClr val="dk1"/>
                </a:solidFill>
                <a:latin typeface="Calibri"/>
                <a:ea typeface="Calibri"/>
                <a:cs typeface="Calibri"/>
                <a:sym typeface="Calibri"/>
              </a:rPr>
              <a:t> ID to </a:t>
            </a:r>
            <a:r>
              <a:rPr lang="fr-FR" i="1" err="1">
                <a:solidFill>
                  <a:schemeClr val="dk1"/>
                </a:solidFill>
                <a:latin typeface="Calibri"/>
                <a:ea typeface="Calibri"/>
                <a:cs typeface="Calibri"/>
                <a:sym typeface="Calibri"/>
              </a:rPr>
              <a:t>upload</a:t>
            </a:r>
            <a:r>
              <a:rPr lang="fr-FR" i="1">
                <a:solidFill>
                  <a:schemeClr val="dk1"/>
                </a:solidFill>
                <a:latin typeface="Calibri"/>
                <a:ea typeface="Calibri"/>
                <a:cs typeface="Calibri"/>
                <a:sym typeface="Calibri"/>
              </a:rPr>
              <a:t> files</a:t>
            </a:r>
            <a:r>
              <a:rPr lang="fr-FR">
                <a:solidFill>
                  <a:schemeClr val="dk1"/>
                </a:solidFill>
                <a:latin typeface="Calibri"/>
                <a:ea typeface="Calibri"/>
                <a:cs typeface="Calibri"/>
                <a:sym typeface="Calibri"/>
              </a:rPr>
              <a:t>, coller l’identifiant de la demande</a:t>
            </a:r>
          </a:p>
          <a:p>
            <a:pPr marL="0" indent="0">
              <a:buNone/>
            </a:pPr>
            <a:r>
              <a:rPr lang="fr-FR">
                <a:solidFill>
                  <a:schemeClr val="dk2"/>
                </a:solidFill>
                <a:latin typeface="Calibri"/>
                <a:ea typeface="Calibri"/>
                <a:cs typeface="Calibri"/>
                <a:sym typeface="Calibri"/>
              </a:rPr>
              <a:t> </a:t>
            </a:r>
            <a:endParaRPr lang="fr-FR"/>
          </a:p>
        </p:txBody>
      </p:sp>
      <p:sp>
        <p:nvSpPr>
          <p:cNvPr id="4" name="Espace réservé du numéro de diapositive 3">
            <a:extLst>
              <a:ext uri="{FF2B5EF4-FFF2-40B4-BE49-F238E27FC236}">
                <a16:creationId xmlns:a16="http://schemas.microsoft.com/office/drawing/2014/main" id="{B8FAEC0C-8C23-EF98-39A5-3E5B082797B9}"/>
              </a:ext>
            </a:extLst>
          </p:cNvPr>
          <p:cNvSpPr>
            <a:spLocks noGrp="1"/>
          </p:cNvSpPr>
          <p:nvPr>
            <p:ph type="sldNum" sz="quarter" idx="12"/>
          </p:nvPr>
        </p:nvSpPr>
        <p:spPr/>
        <p:txBody>
          <a:bodyPr/>
          <a:lstStyle/>
          <a:p>
            <a:fld id="{19329706-12B3-8F4C-9CA9-063F8C6A2AC6}" type="slidenum">
              <a:rPr lang="fr-FR" smtClean="0"/>
              <a:t>71</a:t>
            </a:fld>
            <a:endParaRPr lang="fr-FR"/>
          </a:p>
        </p:txBody>
      </p:sp>
      <p:pic>
        <p:nvPicPr>
          <p:cNvPr id="5" name="Image 4">
            <a:extLst>
              <a:ext uri="{FF2B5EF4-FFF2-40B4-BE49-F238E27FC236}">
                <a16:creationId xmlns:a16="http://schemas.microsoft.com/office/drawing/2014/main" id="{751EFD20-7AB6-95DA-4081-4100E81E09D9}"/>
              </a:ext>
            </a:extLst>
          </p:cNvPr>
          <p:cNvPicPr>
            <a:picLocks noChangeAspect="1"/>
          </p:cNvPicPr>
          <p:nvPr/>
        </p:nvPicPr>
        <p:blipFill>
          <a:blip r:embed="rId2"/>
          <a:stretch>
            <a:fillRect/>
          </a:stretch>
        </p:blipFill>
        <p:spPr>
          <a:xfrm>
            <a:off x="4816004" y="1650992"/>
            <a:ext cx="2559992" cy="2314723"/>
          </a:xfrm>
          <a:prstGeom prst="rect">
            <a:avLst/>
          </a:prstGeom>
          <a:ln>
            <a:solidFill>
              <a:schemeClr val="tx1"/>
            </a:solidFill>
          </a:ln>
        </p:spPr>
      </p:pic>
      <p:sp>
        <p:nvSpPr>
          <p:cNvPr id="6" name="Rectangle à coins arrondis 10">
            <a:extLst>
              <a:ext uri="{FF2B5EF4-FFF2-40B4-BE49-F238E27FC236}">
                <a16:creationId xmlns:a16="http://schemas.microsoft.com/office/drawing/2014/main" id="{880D49E6-9B68-B8EF-8932-C26C84677A83}"/>
              </a:ext>
            </a:extLst>
          </p:cNvPr>
          <p:cNvSpPr/>
          <p:nvPr/>
        </p:nvSpPr>
        <p:spPr>
          <a:xfrm>
            <a:off x="5535707" y="3372860"/>
            <a:ext cx="1173206" cy="19528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9" name="Image 8">
            <a:extLst>
              <a:ext uri="{FF2B5EF4-FFF2-40B4-BE49-F238E27FC236}">
                <a16:creationId xmlns:a16="http://schemas.microsoft.com/office/drawing/2014/main" id="{B4939AD5-38F0-28E4-EAE4-4A4BC8054036}"/>
              </a:ext>
            </a:extLst>
          </p:cNvPr>
          <p:cNvPicPr>
            <a:picLocks noChangeAspect="1"/>
          </p:cNvPicPr>
          <p:nvPr/>
        </p:nvPicPr>
        <p:blipFill>
          <a:blip r:embed="rId3"/>
          <a:stretch>
            <a:fillRect/>
          </a:stretch>
        </p:blipFill>
        <p:spPr>
          <a:xfrm>
            <a:off x="2686798" y="4717725"/>
            <a:ext cx="6818404" cy="1334371"/>
          </a:xfrm>
          <a:prstGeom prst="rect">
            <a:avLst/>
          </a:prstGeom>
          <a:ln>
            <a:solidFill>
              <a:schemeClr val="tx1"/>
            </a:solidFill>
          </a:ln>
        </p:spPr>
      </p:pic>
      <p:pic>
        <p:nvPicPr>
          <p:cNvPr id="10" name="Google Shape;1141;p91">
            <a:extLst>
              <a:ext uri="{FF2B5EF4-FFF2-40B4-BE49-F238E27FC236}">
                <a16:creationId xmlns:a16="http://schemas.microsoft.com/office/drawing/2014/main" id="{19A59AB4-80D7-948D-EF7A-571E4224E9DE}"/>
              </a:ext>
            </a:extLst>
          </p:cNvPr>
          <p:cNvPicPr preferRelativeResize="0"/>
          <p:nvPr/>
        </p:nvPicPr>
        <p:blipFill rotWithShape="1">
          <a:blip r:embed="rId4">
            <a:alphaModFix/>
          </a:blip>
          <a:srcRect/>
          <a:stretch/>
        </p:blipFill>
        <p:spPr>
          <a:xfrm rot="-4569030">
            <a:off x="8354984" y="5537597"/>
            <a:ext cx="480816" cy="750597"/>
          </a:xfrm>
          <a:prstGeom prst="rect">
            <a:avLst/>
          </a:prstGeom>
          <a:noFill/>
          <a:ln>
            <a:noFill/>
          </a:ln>
        </p:spPr>
      </p:pic>
    </p:spTree>
    <p:extLst>
      <p:ext uri="{BB962C8B-B14F-4D97-AF65-F5344CB8AC3E}">
        <p14:creationId xmlns:p14="http://schemas.microsoft.com/office/powerpoint/2010/main" val="40111488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ligne&#10;&#10;Le contenu généré par l’IA peut être incorrect.">
            <a:extLst>
              <a:ext uri="{FF2B5EF4-FFF2-40B4-BE49-F238E27FC236}">
                <a16:creationId xmlns:a16="http://schemas.microsoft.com/office/drawing/2014/main" id="{DF908621-D78D-F1F7-6587-4083C59364B1}"/>
              </a:ext>
            </a:extLst>
          </p:cNvPr>
          <p:cNvPicPr>
            <a:picLocks noChangeAspect="1"/>
          </p:cNvPicPr>
          <p:nvPr/>
        </p:nvPicPr>
        <p:blipFill>
          <a:blip r:embed="rId2"/>
          <a:stretch>
            <a:fillRect/>
          </a:stretch>
        </p:blipFill>
        <p:spPr>
          <a:xfrm>
            <a:off x="1833562" y="2505613"/>
            <a:ext cx="8524875" cy="2000250"/>
          </a:xfrm>
          <a:prstGeom prst="rect">
            <a:avLst/>
          </a:prstGeom>
        </p:spPr>
      </p:pic>
      <p:sp>
        <p:nvSpPr>
          <p:cNvPr id="2" name="Titre 1">
            <a:extLst>
              <a:ext uri="{FF2B5EF4-FFF2-40B4-BE49-F238E27FC236}">
                <a16:creationId xmlns:a16="http://schemas.microsoft.com/office/drawing/2014/main" id="{C38DB9A7-E9D9-B1C0-5147-98880E9645DB}"/>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(3)</a:t>
            </a:r>
            <a:endParaRPr lang="fr-FR"/>
          </a:p>
        </p:txBody>
      </p:sp>
      <p:sp>
        <p:nvSpPr>
          <p:cNvPr id="3" name="Espace réservé du contenu 2">
            <a:extLst>
              <a:ext uri="{FF2B5EF4-FFF2-40B4-BE49-F238E27FC236}">
                <a16:creationId xmlns:a16="http://schemas.microsoft.com/office/drawing/2014/main" id="{FB1E7545-D684-78AA-47B9-EA5EFD486916}"/>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6) Sélectionner le document sauvegardé en cliquant sur </a:t>
            </a:r>
            <a:r>
              <a:rPr lang="fr-FR" i="1" err="1">
                <a:solidFill>
                  <a:schemeClr val="dk1"/>
                </a:solidFill>
                <a:latin typeface="Calibri"/>
                <a:ea typeface="Calibri"/>
                <a:cs typeface="Calibri"/>
                <a:sym typeface="Calibri"/>
              </a:rPr>
              <a:t>Browse</a:t>
            </a:r>
            <a:r>
              <a:rPr lang="fr-FR">
                <a:solidFill>
                  <a:schemeClr val="dk1"/>
                </a:solidFill>
                <a:latin typeface="Calibri"/>
                <a:ea typeface="Calibri"/>
                <a:cs typeface="Calibri"/>
                <a:sym typeface="Calibri"/>
              </a:rPr>
              <a:t> ou réaliser un glisser-déposer</a:t>
            </a:r>
            <a:endParaRPr lang="fr-FR"/>
          </a:p>
        </p:txBody>
      </p:sp>
      <p:sp>
        <p:nvSpPr>
          <p:cNvPr id="4" name="Espace réservé du numéro de diapositive 3">
            <a:extLst>
              <a:ext uri="{FF2B5EF4-FFF2-40B4-BE49-F238E27FC236}">
                <a16:creationId xmlns:a16="http://schemas.microsoft.com/office/drawing/2014/main" id="{6F6C29D0-6363-CBC9-EA5F-C0BB8EDC97C9}"/>
              </a:ext>
            </a:extLst>
          </p:cNvPr>
          <p:cNvSpPr>
            <a:spLocks noGrp="1"/>
          </p:cNvSpPr>
          <p:nvPr>
            <p:ph type="sldNum" sz="quarter" idx="12"/>
          </p:nvPr>
        </p:nvSpPr>
        <p:spPr/>
        <p:txBody>
          <a:bodyPr/>
          <a:lstStyle/>
          <a:p>
            <a:fld id="{19329706-12B3-8F4C-9CA9-063F8C6A2AC6}" type="slidenum">
              <a:rPr lang="fr-FR" smtClean="0"/>
              <a:t>72</a:t>
            </a:fld>
            <a:endParaRPr lang="fr-FR"/>
          </a:p>
        </p:txBody>
      </p:sp>
      <p:sp>
        <p:nvSpPr>
          <p:cNvPr id="6" name="Rectangle à coins arrondis 16">
            <a:extLst>
              <a:ext uri="{FF2B5EF4-FFF2-40B4-BE49-F238E27FC236}">
                <a16:creationId xmlns:a16="http://schemas.microsoft.com/office/drawing/2014/main" id="{BA080CD1-BD42-60A7-F345-63DB927E6BFA}"/>
              </a:ext>
            </a:extLst>
          </p:cNvPr>
          <p:cNvSpPr/>
          <p:nvPr/>
        </p:nvSpPr>
        <p:spPr>
          <a:xfrm>
            <a:off x="5397142" y="3848195"/>
            <a:ext cx="402254" cy="191386"/>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769441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C35223-B620-47F2-B962-0AFBBD77B9B0}"/>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(4)</a:t>
            </a:r>
            <a:endParaRPr lang="fr-FR"/>
          </a:p>
        </p:txBody>
      </p:sp>
      <p:sp>
        <p:nvSpPr>
          <p:cNvPr id="3" name="Espace réservé du contenu 2">
            <a:extLst>
              <a:ext uri="{FF2B5EF4-FFF2-40B4-BE49-F238E27FC236}">
                <a16:creationId xmlns:a16="http://schemas.microsoft.com/office/drawing/2014/main" id="{B17315D6-1D49-7250-B20C-4D76C573A63D}"/>
              </a:ext>
            </a:extLst>
          </p:cNvPr>
          <p:cNvSpPr>
            <a:spLocks noGrp="1"/>
          </p:cNvSpPr>
          <p:nvPr>
            <p:ph idx="1"/>
          </p:nvPr>
        </p:nvSpPr>
        <p:spPr/>
        <p:txBody>
          <a:bodyPr/>
          <a:lstStyle/>
          <a:p>
            <a:pPr marL="0" indent="0">
              <a:buNone/>
            </a:pPr>
            <a:r>
              <a:rPr lang="fr-FR">
                <a:solidFill>
                  <a:schemeClr val="dk1"/>
                </a:solidFill>
                <a:latin typeface="Calibri"/>
                <a:ea typeface="Calibri"/>
                <a:cs typeface="Calibri"/>
                <a:sym typeface="Calibri"/>
              </a:rPr>
              <a:t>7) Lorsque le chargement est terminé (cf. la mention </a:t>
            </a:r>
            <a:r>
              <a:rPr lang="fr-FR" i="1" err="1">
                <a:solidFill>
                  <a:schemeClr val="dk1"/>
                </a:solidFill>
                <a:latin typeface="Calibri"/>
                <a:ea typeface="Calibri"/>
                <a:cs typeface="Calibri"/>
                <a:sym typeface="Calibri"/>
              </a:rPr>
              <a:t>Uploaded</a:t>
            </a:r>
            <a:r>
              <a:rPr lang="fr-FR">
                <a:solidFill>
                  <a:schemeClr val="dk1"/>
                </a:solidFill>
                <a:latin typeface="Calibri"/>
                <a:ea typeface="Calibri"/>
                <a:cs typeface="Calibri"/>
                <a:sym typeface="Calibri"/>
              </a:rPr>
              <a:t>), cliquer sur </a:t>
            </a:r>
            <a:r>
              <a:rPr lang="fr-FR" i="1" err="1">
                <a:solidFill>
                  <a:schemeClr val="dk1"/>
                </a:solidFill>
                <a:latin typeface="Calibri"/>
                <a:ea typeface="Calibri"/>
                <a:cs typeface="Calibri"/>
                <a:sym typeface="Calibri"/>
              </a:rPr>
              <a:t>Done</a:t>
            </a:r>
            <a:endParaRPr lang="fr-FR">
              <a:solidFill>
                <a:schemeClr val="dk1"/>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A1F0993B-0E50-7A61-94E6-C3AC8797D2C8}"/>
              </a:ext>
            </a:extLst>
          </p:cNvPr>
          <p:cNvSpPr>
            <a:spLocks noGrp="1"/>
          </p:cNvSpPr>
          <p:nvPr>
            <p:ph type="sldNum" sz="quarter" idx="12"/>
          </p:nvPr>
        </p:nvSpPr>
        <p:spPr/>
        <p:txBody>
          <a:bodyPr/>
          <a:lstStyle/>
          <a:p>
            <a:fld id="{19329706-12B3-8F4C-9CA9-063F8C6A2AC6}" type="slidenum">
              <a:rPr lang="fr-FR" smtClean="0"/>
              <a:t>73</a:t>
            </a:fld>
            <a:endParaRPr lang="fr-FR"/>
          </a:p>
        </p:txBody>
      </p:sp>
      <p:pic>
        <p:nvPicPr>
          <p:cNvPr id="7" name="Image 6">
            <a:extLst>
              <a:ext uri="{FF2B5EF4-FFF2-40B4-BE49-F238E27FC236}">
                <a16:creationId xmlns:a16="http://schemas.microsoft.com/office/drawing/2014/main" id="{6854B8F0-E61F-06C9-6613-4DC4E6CBF877}"/>
              </a:ext>
            </a:extLst>
          </p:cNvPr>
          <p:cNvPicPr>
            <a:picLocks noChangeAspect="1"/>
          </p:cNvPicPr>
          <p:nvPr/>
        </p:nvPicPr>
        <p:blipFill>
          <a:blip r:embed="rId2"/>
          <a:stretch>
            <a:fillRect/>
          </a:stretch>
        </p:blipFill>
        <p:spPr>
          <a:xfrm>
            <a:off x="3112391" y="4006227"/>
            <a:ext cx="5967218" cy="2483466"/>
          </a:xfrm>
          <a:prstGeom prst="rect">
            <a:avLst/>
          </a:prstGeom>
          <a:ln>
            <a:solidFill>
              <a:schemeClr val="tx1"/>
            </a:solidFill>
          </a:ln>
        </p:spPr>
      </p:pic>
      <p:sp>
        <p:nvSpPr>
          <p:cNvPr id="8" name="Rectangle à coins arrondis 16">
            <a:extLst>
              <a:ext uri="{FF2B5EF4-FFF2-40B4-BE49-F238E27FC236}">
                <a16:creationId xmlns:a16="http://schemas.microsoft.com/office/drawing/2014/main" id="{6A7BD081-25D3-777E-9C44-68C2223999C0}"/>
              </a:ext>
            </a:extLst>
          </p:cNvPr>
          <p:cNvSpPr/>
          <p:nvPr/>
        </p:nvSpPr>
        <p:spPr>
          <a:xfrm>
            <a:off x="7703306" y="6255177"/>
            <a:ext cx="402254" cy="19138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à coins arrondis 16">
            <a:extLst>
              <a:ext uri="{FF2B5EF4-FFF2-40B4-BE49-F238E27FC236}">
                <a16:creationId xmlns:a16="http://schemas.microsoft.com/office/drawing/2014/main" id="{E1C0FD40-5AD9-E5E7-4BCD-203B640BD28F}"/>
              </a:ext>
            </a:extLst>
          </p:cNvPr>
          <p:cNvSpPr/>
          <p:nvPr/>
        </p:nvSpPr>
        <p:spPr>
          <a:xfrm>
            <a:off x="8677355" y="3981100"/>
            <a:ext cx="402254" cy="253895"/>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a:extLst>
              <a:ext uri="{FF2B5EF4-FFF2-40B4-BE49-F238E27FC236}">
                <a16:creationId xmlns:a16="http://schemas.microsoft.com/office/drawing/2014/main" id="{1EC177CF-69CE-AD01-29A0-8189F085559B}"/>
              </a:ext>
            </a:extLst>
          </p:cNvPr>
          <p:cNvSpPr txBox="1"/>
          <p:nvPr/>
        </p:nvSpPr>
        <p:spPr>
          <a:xfrm>
            <a:off x="7435701" y="6202012"/>
            <a:ext cx="301686" cy="369332"/>
          </a:xfrm>
          <a:prstGeom prst="rect">
            <a:avLst/>
          </a:prstGeom>
          <a:noFill/>
          <a:ln>
            <a:noFill/>
          </a:ln>
        </p:spPr>
        <p:txBody>
          <a:bodyPr wrap="none" rtlCol="0">
            <a:spAutoFit/>
          </a:bodyPr>
          <a:lstStyle/>
          <a:p>
            <a:r>
              <a:rPr lang="fr-FR">
                <a:solidFill>
                  <a:srgbClr val="C00000"/>
                </a:solidFill>
              </a:rPr>
              <a:t>1</a:t>
            </a:r>
          </a:p>
        </p:txBody>
      </p:sp>
      <p:sp>
        <p:nvSpPr>
          <p:cNvPr id="11" name="ZoneTexte 10">
            <a:extLst>
              <a:ext uri="{FF2B5EF4-FFF2-40B4-BE49-F238E27FC236}">
                <a16:creationId xmlns:a16="http://schemas.microsoft.com/office/drawing/2014/main" id="{D7A69118-D197-6030-B305-95A2F111476D}"/>
              </a:ext>
            </a:extLst>
          </p:cNvPr>
          <p:cNvSpPr txBox="1"/>
          <p:nvPr/>
        </p:nvSpPr>
        <p:spPr>
          <a:xfrm>
            <a:off x="8736456" y="4183317"/>
            <a:ext cx="301686" cy="369332"/>
          </a:xfrm>
          <a:prstGeom prst="rect">
            <a:avLst/>
          </a:prstGeom>
          <a:noFill/>
          <a:ln>
            <a:noFill/>
          </a:ln>
        </p:spPr>
        <p:txBody>
          <a:bodyPr wrap="none" rtlCol="0">
            <a:spAutoFit/>
          </a:bodyPr>
          <a:lstStyle/>
          <a:p>
            <a:r>
              <a:rPr lang="fr-FR">
                <a:solidFill>
                  <a:srgbClr val="00707F"/>
                </a:solidFill>
              </a:rPr>
              <a:t>2</a:t>
            </a:r>
          </a:p>
        </p:txBody>
      </p:sp>
      <p:sp>
        <p:nvSpPr>
          <p:cNvPr id="13" name="Flèche : droite 12">
            <a:extLst>
              <a:ext uri="{FF2B5EF4-FFF2-40B4-BE49-F238E27FC236}">
                <a16:creationId xmlns:a16="http://schemas.microsoft.com/office/drawing/2014/main" id="{65A8C298-D13F-6289-F176-5919F1887029}"/>
              </a:ext>
            </a:extLst>
          </p:cNvPr>
          <p:cNvSpPr/>
          <p:nvPr/>
        </p:nvSpPr>
        <p:spPr>
          <a:xfrm rot="5400000">
            <a:off x="5858191" y="3630294"/>
            <a:ext cx="470997" cy="129880"/>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Image 14" descr="Une image contenant texte, capture d’écran, logiciel, nombre&#10;&#10;Le contenu généré par l’IA peut être incorrect.">
            <a:extLst>
              <a:ext uri="{FF2B5EF4-FFF2-40B4-BE49-F238E27FC236}">
                <a16:creationId xmlns:a16="http://schemas.microsoft.com/office/drawing/2014/main" id="{5D8699EC-EDBB-77A9-EB33-AE57B2B3B299}"/>
              </a:ext>
            </a:extLst>
          </p:cNvPr>
          <p:cNvPicPr>
            <a:picLocks noChangeAspect="1"/>
          </p:cNvPicPr>
          <p:nvPr/>
        </p:nvPicPr>
        <p:blipFill>
          <a:blip r:embed="rId3"/>
          <a:stretch>
            <a:fillRect/>
          </a:stretch>
        </p:blipFill>
        <p:spPr>
          <a:xfrm>
            <a:off x="2193201" y="1597135"/>
            <a:ext cx="7800975" cy="1743075"/>
          </a:xfrm>
          <a:prstGeom prst="rect">
            <a:avLst/>
          </a:prstGeom>
        </p:spPr>
      </p:pic>
    </p:spTree>
    <p:extLst>
      <p:ext uri="{BB962C8B-B14F-4D97-AF65-F5344CB8AC3E}">
        <p14:creationId xmlns:p14="http://schemas.microsoft.com/office/powerpoint/2010/main" val="38866038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BEF36-70AB-F38A-92B0-31FE893D1F92}"/>
              </a:ext>
            </a:extLst>
          </p:cNvPr>
          <p:cNvSpPr>
            <a:spLocks noGrp="1"/>
          </p:cNvSpPr>
          <p:nvPr>
            <p:ph type="title"/>
          </p:nvPr>
        </p:nvSpPr>
        <p:spPr/>
        <p:txBody>
          <a:bodyPr/>
          <a:lstStyle/>
          <a:p>
            <a:r>
              <a:rPr lang="fr-FR" sz="3600">
                <a:solidFill>
                  <a:srgbClr val="00707F"/>
                </a:solidFill>
                <a:latin typeface="Calibri"/>
                <a:ea typeface="Calibri"/>
                <a:cs typeface="Calibri"/>
                <a:sym typeface="Calibri"/>
              </a:rPr>
              <a:t>Traiter une demande de numérisation (5)</a:t>
            </a:r>
            <a:endParaRPr lang="fr-FR"/>
          </a:p>
        </p:txBody>
      </p:sp>
      <p:sp>
        <p:nvSpPr>
          <p:cNvPr id="3" name="Espace réservé du contenu 2">
            <a:extLst>
              <a:ext uri="{FF2B5EF4-FFF2-40B4-BE49-F238E27FC236}">
                <a16:creationId xmlns:a16="http://schemas.microsoft.com/office/drawing/2014/main" id="{EAD989ED-AE04-FAB6-4288-C4E963B7D4F0}"/>
              </a:ext>
            </a:extLst>
          </p:cNvPr>
          <p:cNvSpPr>
            <a:spLocks noGrp="1"/>
          </p:cNvSpPr>
          <p:nvPr>
            <p:ph idx="1"/>
          </p:nvPr>
        </p:nvSpPr>
        <p:spPr/>
        <p:txBody>
          <a:bodyPr/>
          <a:lstStyle/>
          <a:p>
            <a:r>
              <a:rPr lang="fr-FR" sz="2000" dirty="0">
                <a:solidFill>
                  <a:schemeClr val="dk1"/>
                </a:solidFill>
                <a:latin typeface="Calibri"/>
                <a:ea typeface="Calibri"/>
                <a:cs typeface="Calibri"/>
                <a:sym typeface="Calibri"/>
              </a:rPr>
              <a:t>Remarques :</a:t>
            </a:r>
          </a:p>
          <a:p>
            <a:pPr marL="800076" lvl="1" indent="-342900">
              <a:buFont typeface="+mj-lt"/>
              <a:buAutoNum type="arabicPeriod"/>
            </a:pPr>
            <a:r>
              <a:rPr lang="fr-FR" sz="1800" dirty="0">
                <a:solidFill>
                  <a:schemeClr val="dk1"/>
                </a:solidFill>
                <a:latin typeface="Calibri"/>
                <a:ea typeface="Calibri"/>
                <a:cs typeface="Calibri"/>
                <a:sym typeface="Calibri"/>
              </a:rPr>
              <a:t>Si le fichier dépasse 25 MB pour les usagers ULiège ou 17 MB pour le PIB et les usagers BX (cette information figure sur le bordereau), il faut utiliser un service de partage de fichiers</a:t>
            </a:r>
          </a:p>
          <a:p>
            <a:pPr marL="800076" lvl="1" indent="-342900">
              <a:buFont typeface="+mj-lt"/>
              <a:buAutoNum type="arabicPeriod"/>
            </a:pPr>
            <a:r>
              <a:rPr lang="fr-FR" sz="1800" b="1" dirty="0">
                <a:solidFill>
                  <a:schemeClr val="dk1"/>
                </a:solidFill>
                <a:latin typeface="Calibri"/>
                <a:ea typeface="Calibri"/>
                <a:cs typeface="Calibri"/>
                <a:sym typeface="Calibri"/>
              </a:rPr>
              <a:t>Cas de plusieurs demandes sur le même document</a:t>
            </a:r>
            <a:r>
              <a:rPr lang="fr-FR" sz="1800" dirty="0">
                <a:solidFill>
                  <a:schemeClr val="dk1"/>
                </a:solidFill>
                <a:latin typeface="Calibri"/>
                <a:ea typeface="Calibri"/>
                <a:cs typeface="Calibri"/>
                <a:sym typeface="Calibri"/>
              </a:rPr>
              <a:t> : on ne le voit pas directement dans la liste des tâches. Pour les repérer, cliquer sur le nombre dans le champ </a:t>
            </a:r>
            <a:r>
              <a:rPr lang="fr-FR" sz="1800" i="1" dirty="0" err="1">
                <a:solidFill>
                  <a:schemeClr val="dk1"/>
                </a:solidFill>
                <a:latin typeface="Calibri"/>
                <a:ea typeface="Calibri"/>
                <a:cs typeface="Calibri"/>
                <a:sym typeface="Calibri"/>
              </a:rPr>
              <a:t>Requests</a:t>
            </a:r>
            <a:r>
              <a:rPr lang="fr-FR" sz="1800" dirty="0">
                <a:solidFill>
                  <a:schemeClr val="dk1"/>
                </a:solidFill>
                <a:latin typeface="Calibri"/>
                <a:ea typeface="Calibri"/>
                <a:cs typeface="Calibri"/>
                <a:sym typeface="Calibri"/>
              </a:rPr>
              <a:t> :</a:t>
            </a:r>
          </a:p>
        </p:txBody>
      </p:sp>
      <p:sp>
        <p:nvSpPr>
          <p:cNvPr id="4" name="Espace réservé du numéro de diapositive 3">
            <a:extLst>
              <a:ext uri="{FF2B5EF4-FFF2-40B4-BE49-F238E27FC236}">
                <a16:creationId xmlns:a16="http://schemas.microsoft.com/office/drawing/2014/main" id="{B2599E53-2BC8-9997-4656-4928C95D5FF2}"/>
              </a:ext>
            </a:extLst>
          </p:cNvPr>
          <p:cNvSpPr>
            <a:spLocks noGrp="1"/>
          </p:cNvSpPr>
          <p:nvPr>
            <p:ph type="sldNum" sz="quarter" idx="12"/>
          </p:nvPr>
        </p:nvSpPr>
        <p:spPr/>
        <p:txBody>
          <a:bodyPr/>
          <a:lstStyle/>
          <a:p>
            <a:fld id="{19329706-12B3-8F4C-9CA9-063F8C6A2AC6}" type="slidenum">
              <a:rPr lang="fr-FR" smtClean="0"/>
              <a:t>74</a:t>
            </a:fld>
            <a:endParaRPr lang="fr-FR"/>
          </a:p>
        </p:txBody>
      </p:sp>
      <p:pic>
        <p:nvPicPr>
          <p:cNvPr id="5" name="Image 4">
            <a:extLst>
              <a:ext uri="{FF2B5EF4-FFF2-40B4-BE49-F238E27FC236}">
                <a16:creationId xmlns:a16="http://schemas.microsoft.com/office/drawing/2014/main" id="{1A5A4918-62A4-A957-B6F3-7764B6897D7E}"/>
              </a:ext>
            </a:extLst>
          </p:cNvPr>
          <p:cNvPicPr>
            <a:picLocks noChangeAspect="1"/>
          </p:cNvPicPr>
          <p:nvPr/>
        </p:nvPicPr>
        <p:blipFill>
          <a:blip r:embed="rId2"/>
          <a:stretch>
            <a:fillRect/>
          </a:stretch>
        </p:blipFill>
        <p:spPr>
          <a:xfrm>
            <a:off x="2491513" y="2783657"/>
            <a:ext cx="7208968" cy="1860379"/>
          </a:xfrm>
          <a:prstGeom prst="rect">
            <a:avLst/>
          </a:prstGeom>
          <a:ln>
            <a:solidFill>
              <a:schemeClr val="tx1"/>
            </a:solidFill>
          </a:ln>
        </p:spPr>
      </p:pic>
      <p:sp>
        <p:nvSpPr>
          <p:cNvPr id="7" name="Rectangle à coins arrondis 16">
            <a:extLst>
              <a:ext uri="{FF2B5EF4-FFF2-40B4-BE49-F238E27FC236}">
                <a16:creationId xmlns:a16="http://schemas.microsoft.com/office/drawing/2014/main" id="{422C2CAC-C1F3-94DA-F876-573B0CE56919}"/>
              </a:ext>
            </a:extLst>
          </p:cNvPr>
          <p:cNvSpPr/>
          <p:nvPr/>
        </p:nvSpPr>
        <p:spPr>
          <a:xfrm>
            <a:off x="6939074" y="4090725"/>
            <a:ext cx="321333" cy="20611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8" name="Google Shape;1173;p94">
            <a:extLst>
              <a:ext uri="{FF2B5EF4-FFF2-40B4-BE49-F238E27FC236}">
                <a16:creationId xmlns:a16="http://schemas.microsoft.com/office/drawing/2014/main" id="{1AE8F085-9D4C-F232-426E-1612167B87B6}"/>
              </a:ext>
            </a:extLst>
          </p:cNvPr>
          <p:cNvPicPr preferRelativeResize="0"/>
          <p:nvPr/>
        </p:nvPicPr>
        <p:blipFill rotWithShape="1">
          <a:blip r:embed="rId3">
            <a:alphaModFix/>
          </a:blip>
          <a:srcRect/>
          <a:stretch/>
        </p:blipFill>
        <p:spPr>
          <a:xfrm rot="-4569030">
            <a:off x="7161577" y="4060542"/>
            <a:ext cx="480816" cy="750597"/>
          </a:xfrm>
          <a:prstGeom prst="rect">
            <a:avLst/>
          </a:prstGeom>
          <a:noFill/>
          <a:ln>
            <a:noFill/>
          </a:ln>
        </p:spPr>
      </p:pic>
      <p:sp>
        <p:nvSpPr>
          <p:cNvPr id="10" name="Flèche : droite 9">
            <a:extLst>
              <a:ext uri="{FF2B5EF4-FFF2-40B4-BE49-F238E27FC236}">
                <a16:creationId xmlns:a16="http://schemas.microsoft.com/office/drawing/2014/main" id="{71913789-B25A-C3B9-B179-15CE6FFD72DA}"/>
              </a:ext>
            </a:extLst>
          </p:cNvPr>
          <p:cNvSpPr/>
          <p:nvPr/>
        </p:nvSpPr>
        <p:spPr>
          <a:xfrm rot="5400000">
            <a:off x="5916776" y="4833455"/>
            <a:ext cx="358443" cy="99461"/>
          </a:xfrm>
          <a:prstGeom prst="rightArrow">
            <a:avLst/>
          </a:prstGeom>
          <a:solidFill>
            <a:schemeClr val="accent5"/>
          </a:solidFill>
          <a:ln>
            <a:solidFill>
              <a:srgbClr val="5FA4B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descr="Une image contenant texte, capture d’écran, nombre, Police&#10;&#10;Le contenu généré par l’IA peut être incorrect.">
            <a:extLst>
              <a:ext uri="{FF2B5EF4-FFF2-40B4-BE49-F238E27FC236}">
                <a16:creationId xmlns:a16="http://schemas.microsoft.com/office/drawing/2014/main" id="{5199439A-172E-6BBA-DD1F-F37B91FF59AD}"/>
              </a:ext>
            </a:extLst>
          </p:cNvPr>
          <p:cNvPicPr>
            <a:picLocks noChangeAspect="1"/>
          </p:cNvPicPr>
          <p:nvPr/>
        </p:nvPicPr>
        <p:blipFill>
          <a:blip r:embed="rId4"/>
          <a:stretch>
            <a:fillRect/>
          </a:stretch>
        </p:blipFill>
        <p:spPr>
          <a:xfrm>
            <a:off x="2631584" y="5163213"/>
            <a:ext cx="6928829" cy="1537681"/>
          </a:xfrm>
          <a:prstGeom prst="rect">
            <a:avLst/>
          </a:prstGeom>
        </p:spPr>
      </p:pic>
    </p:spTree>
    <p:extLst>
      <p:ext uri="{BB962C8B-B14F-4D97-AF65-F5344CB8AC3E}">
        <p14:creationId xmlns:p14="http://schemas.microsoft.com/office/powerpoint/2010/main" val="976478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4713E5-C1F3-ACD2-9AB1-E385D4F970A2}"/>
              </a:ext>
            </a:extLst>
          </p:cNvPr>
          <p:cNvSpPr>
            <a:spLocks noGrp="1"/>
          </p:cNvSpPr>
          <p:nvPr>
            <p:ph type="title"/>
          </p:nvPr>
        </p:nvSpPr>
        <p:spPr/>
        <p:txBody>
          <a:bodyPr/>
          <a:lstStyle/>
          <a:p>
            <a:r>
              <a:rPr lang="fr-FR" sz="3600"/>
              <a:t>Traiter une demande de numérisation (6)</a:t>
            </a:r>
            <a:endParaRPr lang="fr-FR"/>
          </a:p>
        </p:txBody>
      </p:sp>
      <p:sp>
        <p:nvSpPr>
          <p:cNvPr id="3" name="Espace réservé du contenu 2">
            <a:extLst>
              <a:ext uri="{FF2B5EF4-FFF2-40B4-BE49-F238E27FC236}">
                <a16:creationId xmlns:a16="http://schemas.microsoft.com/office/drawing/2014/main" id="{8E224009-62EC-CA90-22B3-3728AE98E1DD}"/>
              </a:ext>
            </a:extLst>
          </p:cNvPr>
          <p:cNvSpPr>
            <a:spLocks noGrp="1"/>
          </p:cNvSpPr>
          <p:nvPr>
            <p:ph idx="1"/>
          </p:nvPr>
        </p:nvSpPr>
        <p:spPr/>
        <p:txBody>
          <a:bodyPr/>
          <a:lstStyle/>
          <a:p>
            <a:r>
              <a:rPr lang="fr-FR" sz="2000" dirty="0"/>
              <a:t>Après avoir traité la première demande, dans le menu </a:t>
            </a:r>
            <a:r>
              <a:rPr lang="fr-FR" sz="2000" i="1" dirty="0" err="1"/>
              <a:t>Fulfillment</a:t>
            </a:r>
            <a:r>
              <a:rPr lang="fr-FR" sz="2000" dirty="0"/>
              <a:t>, sélectionner </a:t>
            </a:r>
            <a:r>
              <a:rPr lang="fr-FR" sz="2000" i="1" dirty="0"/>
              <a:t>Monitor </a:t>
            </a:r>
            <a:r>
              <a:rPr lang="fr-FR" sz="2000" i="1" dirty="0" err="1"/>
              <a:t>Requests</a:t>
            </a:r>
            <a:r>
              <a:rPr lang="fr-FR" sz="2000" i="1" dirty="0"/>
              <a:t> &amp; Item </a:t>
            </a:r>
            <a:r>
              <a:rPr lang="fr-FR" sz="2000" i="1" dirty="0" err="1"/>
              <a:t>Processes</a:t>
            </a:r>
            <a:r>
              <a:rPr lang="fr-FR" sz="2000" dirty="0"/>
              <a:t> </a:t>
            </a:r>
          </a:p>
          <a:p>
            <a:endParaRPr lang="fr-FR" dirty="0"/>
          </a:p>
          <a:p>
            <a:endParaRPr lang="fr-FR" sz="2000" dirty="0"/>
          </a:p>
          <a:p>
            <a:endParaRPr lang="fr-FR" dirty="0"/>
          </a:p>
          <a:p>
            <a:endParaRPr lang="fr-FR" sz="2000" dirty="0"/>
          </a:p>
          <a:p>
            <a:endParaRPr lang="fr-FR" sz="2000" dirty="0"/>
          </a:p>
          <a:p>
            <a:r>
              <a:rPr lang="fr-FR" sz="2000" dirty="0"/>
              <a:t>Repérer les autres demandes en faisant par exemple une recherche sur le titre et copier l’identifiant de la demande </a:t>
            </a:r>
            <a:endParaRPr lang="fr-FR" dirty="0"/>
          </a:p>
          <a:p>
            <a:endParaRPr lang="fr-FR" dirty="0"/>
          </a:p>
        </p:txBody>
      </p:sp>
      <p:sp>
        <p:nvSpPr>
          <p:cNvPr id="4" name="Espace réservé du numéro de diapositive 3">
            <a:extLst>
              <a:ext uri="{FF2B5EF4-FFF2-40B4-BE49-F238E27FC236}">
                <a16:creationId xmlns:a16="http://schemas.microsoft.com/office/drawing/2014/main" id="{763D94FB-3411-ED07-58CC-B1FC7D5B86D0}"/>
              </a:ext>
            </a:extLst>
          </p:cNvPr>
          <p:cNvSpPr>
            <a:spLocks noGrp="1"/>
          </p:cNvSpPr>
          <p:nvPr>
            <p:ph type="sldNum" sz="quarter" idx="12"/>
          </p:nvPr>
        </p:nvSpPr>
        <p:spPr/>
        <p:txBody>
          <a:bodyPr/>
          <a:lstStyle/>
          <a:p>
            <a:fld id="{19329706-12B3-8F4C-9CA9-063F8C6A2AC6}" type="slidenum">
              <a:rPr lang="fr-FR" smtClean="0"/>
              <a:t>75</a:t>
            </a:fld>
            <a:endParaRPr lang="fr-FR"/>
          </a:p>
        </p:txBody>
      </p:sp>
      <p:pic>
        <p:nvPicPr>
          <p:cNvPr id="5" name="Image 4">
            <a:extLst>
              <a:ext uri="{FF2B5EF4-FFF2-40B4-BE49-F238E27FC236}">
                <a16:creationId xmlns:a16="http://schemas.microsoft.com/office/drawing/2014/main" id="{97D05031-1E9F-1857-3738-34231941EF33}"/>
              </a:ext>
            </a:extLst>
          </p:cNvPr>
          <p:cNvPicPr>
            <a:picLocks noChangeAspect="1"/>
          </p:cNvPicPr>
          <p:nvPr/>
        </p:nvPicPr>
        <p:blipFill>
          <a:blip r:embed="rId2"/>
          <a:stretch>
            <a:fillRect/>
          </a:stretch>
        </p:blipFill>
        <p:spPr>
          <a:xfrm>
            <a:off x="5156765" y="1587206"/>
            <a:ext cx="2253183" cy="2037309"/>
          </a:xfrm>
          <a:prstGeom prst="rect">
            <a:avLst/>
          </a:prstGeom>
          <a:ln>
            <a:solidFill>
              <a:schemeClr val="tx1"/>
            </a:solidFill>
          </a:ln>
        </p:spPr>
      </p:pic>
      <p:sp>
        <p:nvSpPr>
          <p:cNvPr id="6" name="Rectangle à coins arrondis 10">
            <a:extLst>
              <a:ext uri="{FF2B5EF4-FFF2-40B4-BE49-F238E27FC236}">
                <a16:creationId xmlns:a16="http://schemas.microsoft.com/office/drawing/2014/main" id="{0091DA5B-C878-CB68-0066-60B542D9C69B}"/>
              </a:ext>
            </a:extLst>
          </p:cNvPr>
          <p:cNvSpPr/>
          <p:nvPr/>
        </p:nvSpPr>
        <p:spPr>
          <a:xfrm>
            <a:off x="5833987" y="3220278"/>
            <a:ext cx="1361943" cy="208721"/>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pic>
        <p:nvPicPr>
          <p:cNvPr id="7" name="Image 6" descr="Une image contenant texte&#10;&#10;Description générée automatiquement">
            <a:extLst>
              <a:ext uri="{FF2B5EF4-FFF2-40B4-BE49-F238E27FC236}">
                <a16:creationId xmlns:a16="http://schemas.microsoft.com/office/drawing/2014/main" id="{8FBA646C-9932-30AF-6FA9-8FAFA8D66807}"/>
              </a:ext>
            </a:extLst>
          </p:cNvPr>
          <p:cNvPicPr>
            <a:picLocks noChangeAspect="1"/>
          </p:cNvPicPr>
          <p:nvPr/>
        </p:nvPicPr>
        <p:blipFill>
          <a:blip r:embed="rId3"/>
          <a:stretch>
            <a:fillRect/>
          </a:stretch>
        </p:blipFill>
        <p:spPr>
          <a:xfrm>
            <a:off x="3105708" y="4104843"/>
            <a:ext cx="7272670" cy="2501655"/>
          </a:xfrm>
          <a:prstGeom prst="rect">
            <a:avLst/>
          </a:prstGeom>
          <a:ln>
            <a:solidFill>
              <a:schemeClr val="tx1"/>
            </a:solidFill>
          </a:ln>
        </p:spPr>
      </p:pic>
      <p:sp>
        <p:nvSpPr>
          <p:cNvPr id="8" name="Rectangle à coins arrondis 16">
            <a:extLst>
              <a:ext uri="{FF2B5EF4-FFF2-40B4-BE49-F238E27FC236}">
                <a16:creationId xmlns:a16="http://schemas.microsoft.com/office/drawing/2014/main" id="{B616AD3B-14BF-D4D8-F74C-FEE354B85230}"/>
              </a:ext>
            </a:extLst>
          </p:cNvPr>
          <p:cNvSpPr/>
          <p:nvPr/>
        </p:nvSpPr>
        <p:spPr>
          <a:xfrm>
            <a:off x="3362667" y="4067051"/>
            <a:ext cx="3007236" cy="336812"/>
          </a:xfrm>
          <a:prstGeom prst="roundRect">
            <a:avLst/>
          </a:prstGeom>
          <a:noFill/>
          <a:ln w="19050">
            <a:solidFill>
              <a:srgbClr val="0070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9" name="Rectangle à coins arrondis 16">
            <a:extLst>
              <a:ext uri="{FF2B5EF4-FFF2-40B4-BE49-F238E27FC236}">
                <a16:creationId xmlns:a16="http://schemas.microsoft.com/office/drawing/2014/main" id="{98D4936F-805C-D614-8582-5D9D203D6CAF}"/>
              </a:ext>
            </a:extLst>
          </p:cNvPr>
          <p:cNvSpPr/>
          <p:nvPr/>
        </p:nvSpPr>
        <p:spPr>
          <a:xfrm>
            <a:off x="5085142" y="5762503"/>
            <a:ext cx="1061479" cy="183079"/>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sym typeface="Arial"/>
            </a:endParaRPr>
          </a:p>
        </p:txBody>
      </p:sp>
      <p:sp>
        <p:nvSpPr>
          <p:cNvPr id="10" name="ZoneTexte 9">
            <a:extLst>
              <a:ext uri="{FF2B5EF4-FFF2-40B4-BE49-F238E27FC236}">
                <a16:creationId xmlns:a16="http://schemas.microsoft.com/office/drawing/2014/main" id="{4EE337C4-47ED-B05C-81F1-C7B5DFEF1193}"/>
              </a:ext>
            </a:extLst>
          </p:cNvPr>
          <p:cNvSpPr txBox="1"/>
          <p:nvPr/>
        </p:nvSpPr>
        <p:spPr>
          <a:xfrm>
            <a:off x="6338004" y="4079772"/>
            <a:ext cx="284052" cy="307777"/>
          </a:xfrm>
          <a:prstGeom prst="rect">
            <a:avLst/>
          </a:prstGeom>
          <a:noFill/>
          <a:ln>
            <a:noFill/>
          </a:ln>
        </p:spPr>
        <p:txBody>
          <a:bodyPr wrap="none" rtlCol="0">
            <a:spAutoFit/>
          </a:bodyPr>
          <a:lstStyle/>
          <a:p>
            <a:pPr defTabSz="914400">
              <a:buClr>
                <a:srgbClr val="000000"/>
              </a:buClr>
              <a:defRPr/>
            </a:pPr>
            <a:r>
              <a:rPr lang="fr-FR" sz="1400" kern="0" dirty="0">
                <a:solidFill>
                  <a:srgbClr val="00707F"/>
                </a:solidFill>
                <a:latin typeface="Arial"/>
                <a:cs typeface="Arial"/>
                <a:sym typeface="Arial"/>
              </a:rPr>
              <a:t>1</a:t>
            </a:r>
          </a:p>
        </p:txBody>
      </p:sp>
      <p:sp>
        <p:nvSpPr>
          <p:cNvPr id="11" name="ZoneTexte 10">
            <a:extLst>
              <a:ext uri="{FF2B5EF4-FFF2-40B4-BE49-F238E27FC236}">
                <a16:creationId xmlns:a16="http://schemas.microsoft.com/office/drawing/2014/main" id="{399BF73E-7A07-351C-862A-0A2FDA2E8E6A}"/>
              </a:ext>
            </a:extLst>
          </p:cNvPr>
          <p:cNvSpPr txBox="1"/>
          <p:nvPr/>
        </p:nvSpPr>
        <p:spPr>
          <a:xfrm>
            <a:off x="6107117" y="5711566"/>
            <a:ext cx="284052" cy="307777"/>
          </a:xfrm>
          <a:prstGeom prst="rect">
            <a:avLst/>
          </a:prstGeom>
          <a:noFill/>
          <a:ln>
            <a:noFill/>
          </a:ln>
        </p:spPr>
        <p:txBody>
          <a:bodyPr wrap="none" rtlCol="0">
            <a:spAutoFit/>
          </a:bodyPr>
          <a:lstStyle/>
          <a:p>
            <a:pPr defTabSz="914400">
              <a:buClr>
                <a:srgbClr val="000000"/>
              </a:buClr>
              <a:defRPr/>
            </a:pPr>
            <a:r>
              <a:rPr lang="fr-FR" sz="1400" kern="0">
                <a:solidFill>
                  <a:srgbClr val="C00000"/>
                </a:solidFill>
                <a:latin typeface="Arial"/>
                <a:cs typeface="Arial"/>
                <a:sym typeface="Arial"/>
              </a:rPr>
              <a:t>2</a:t>
            </a:r>
          </a:p>
        </p:txBody>
      </p:sp>
    </p:spTree>
    <p:extLst>
      <p:ext uri="{BB962C8B-B14F-4D97-AF65-F5344CB8AC3E}">
        <p14:creationId xmlns:p14="http://schemas.microsoft.com/office/powerpoint/2010/main" val="38980397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09388-13F8-F4B0-EBCD-8BF65F766803}"/>
              </a:ext>
            </a:extLst>
          </p:cNvPr>
          <p:cNvSpPr>
            <a:spLocks noGrp="1"/>
          </p:cNvSpPr>
          <p:nvPr>
            <p:ph type="title"/>
          </p:nvPr>
        </p:nvSpPr>
        <p:spPr/>
        <p:txBody>
          <a:bodyPr/>
          <a:lstStyle/>
          <a:p>
            <a:r>
              <a:rPr lang="fr-FR" sz="3500" dirty="0"/>
              <a:t>Cas particuliers : demandes de prêt interbibliothèques (PIB)</a:t>
            </a:r>
          </a:p>
        </p:txBody>
      </p:sp>
      <p:sp>
        <p:nvSpPr>
          <p:cNvPr id="3" name="Espace réservé du contenu 2">
            <a:extLst>
              <a:ext uri="{FF2B5EF4-FFF2-40B4-BE49-F238E27FC236}">
                <a16:creationId xmlns:a16="http://schemas.microsoft.com/office/drawing/2014/main" id="{164BE903-7AF2-DC95-44BB-2C0F581EAF99}"/>
              </a:ext>
            </a:extLst>
          </p:cNvPr>
          <p:cNvSpPr>
            <a:spLocks noGrp="1"/>
          </p:cNvSpPr>
          <p:nvPr>
            <p:ph idx="1"/>
          </p:nvPr>
        </p:nvSpPr>
        <p:spPr/>
        <p:txBody>
          <a:bodyPr/>
          <a:lstStyle/>
          <a:p>
            <a:pPr marL="0" indent="0">
              <a:buNone/>
            </a:pPr>
            <a:r>
              <a:rPr lang="fr-FR" b="1" dirty="0"/>
              <a:t>Code-barres d’un document provenant d’une autre institution dans le cadre du PIB (</a:t>
            </a:r>
            <a:r>
              <a:rPr lang="fr-FR" b="1" i="1" dirty="0" err="1"/>
              <a:t>Borrowing</a:t>
            </a:r>
            <a:r>
              <a:rPr lang="fr-FR" b="1" i="1" dirty="0"/>
              <a:t> </a:t>
            </a:r>
            <a:r>
              <a:rPr lang="fr-FR" b="1" i="1" dirty="0" err="1"/>
              <a:t>request</a:t>
            </a:r>
            <a:r>
              <a:rPr lang="fr-FR" b="1" dirty="0"/>
              <a:t>)</a:t>
            </a:r>
          </a:p>
          <a:p>
            <a:r>
              <a:rPr lang="fr-FR" dirty="0"/>
              <a:t>Le code-barres commencera toujours par RS (pour </a:t>
            </a:r>
            <a:r>
              <a:rPr lang="fr-FR" i="1" dirty="0"/>
              <a:t>Resource Sharing</a:t>
            </a:r>
            <a:r>
              <a:rPr lang="fr-FR" dirty="0"/>
              <a:t>)</a:t>
            </a:r>
          </a:p>
          <a:p>
            <a:r>
              <a:rPr lang="fr-FR" dirty="0"/>
              <a:t>Il sera à scanner sur le bordereau de transit qui accompagnera le document :</a:t>
            </a:r>
          </a:p>
          <a:p>
            <a:endParaRPr lang="fr-FR" dirty="0"/>
          </a:p>
        </p:txBody>
      </p:sp>
      <p:sp>
        <p:nvSpPr>
          <p:cNvPr id="4" name="Espace réservé du numéro de diapositive 3">
            <a:extLst>
              <a:ext uri="{FF2B5EF4-FFF2-40B4-BE49-F238E27FC236}">
                <a16:creationId xmlns:a16="http://schemas.microsoft.com/office/drawing/2014/main" id="{1168CC91-CBFD-E2F4-207D-114082FB0448}"/>
              </a:ext>
            </a:extLst>
          </p:cNvPr>
          <p:cNvSpPr>
            <a:spLocks noGrp="1"/>
          </p:cNvSpPr>
          <p:nvPr>
            <p:ph type="sldNum" sz="quarter" idx="12"/>
          </p:nvPr>
        </p:nvSpPr>
        <p:spPr/>
        <p:txBody>
          <a:bodyPr/>
          <a:lstStyle/>
          <a:p>
            <a:fld id="{19329706-12B3-8F4C-9CA9-063F8C6A2AC6}" type="slidenum">
              <a:rPr lang="fr-FR" smtClean="0"/>
              <a:t>76</a:t>
            </a:fld>
            <a:endParaRPr lang="fr-F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5A4D052E-E75B-85C7-BA9A-91E24EEA26CF}"/>
              </a:ext>
            </a:extLst>
          </p:cNvPr>
          <p:cNvPicPr>
            <a:picLocks noChangeAspect="1"/>
          </p:cNvPicPr>
          <p:nvPr/>
        </p:nvPicPr>
        <p:blipFill>
          <a:blip r:embed="rId2"/>
          <a:stretch>
            <a:fillRect/>
          </a:stretch>
        </p:blipFill>
        <p:spPr>
          <a:xfrm>
            <a:off x="4376472" y="2696167"/>
            <a:ext cx="3439055" cy="3810317"/>
          </a:xfrm>
          <a:prstGeom prst="rect">
            <a:avLst/>
          </a:prstGeom>
          <a:ln>
            <a:solidFill>
              <a:schemeClr val="tx1"/>
            </a:solidFill>
          </a:ln>
        </p:spPr>
      </p:pic>
      <p:sp>
        <p:nvSpPr>
          <p:cNvPr id="7" name="Rectangle : coins arrondis 6">
            <a:extLst>
              <a:ext uri="{FF2B5EF4-FFF2-40B4-BE49-F238E27FC236}">
                <a16:creationId xmlns:a16="http://schemas.microsoft.com/office/drawing/2014/main" id="{23D083B6-B843-AAEB-FCA2-FB5E579E14CC}"/>
              </a:ext>
            </a:extLst>
          </p:cNvPr>
          <p:cNvSpPr/>
          <p:nvPr/>
        </p:nvSpPr>
        <p:spPr>
          <a:xfrm>
            <a:off x="5361272" y="5293895"/>
            <a:ext cx="866273" cy="221381"/>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4074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500" dirty="0"/>
              <a:t>Cas </a:t>
            </a:r>
            <a:r>
              <a:rPr lang="en-US" sz="3500" dirty="0" err="1"/>
              <a:t>particuliers</a:t>
            </a:r>
            <a:r>
              <a:rPr lang="en-US" sz="3500" dirty="0"/>
              <a:t> : </a:t>
            </a:r>
            <a:r>
              <a:rPr lang="en-US" sz="3500" dirty="0" err="1"/>
              <a:t>demandes</a:t>
            </a:r>
            <a:r>
              <a:rPr lang="en-US" sz="3500" dirty="0"/>
              <a:t> de prêt </a:t>
            </a:r>
            <a:r>
              <a:rPr lang="en-US" sz="3500" dirty="0" err="1"/>
              <a:t>interbibliothèques</a:t>
            </a:r>
            <a:r>
              <a:rPr lang="en-US" sz="3500" dirty="0"/>
              <a:t> (PIB)</a:t>
            </a:r>
            <a:endParaRPr lang="en-US" sz="3500" i="1" dirty="0"/>
          </a:p>
        </p:txBody>
      </p:sp>
      <p:sp>
        <p:nvSpPr>
          <p:cNvPr id="3" name="Espace réservé du contenu 2"/>
          <p:cNvSpPr>
            <a:spLocks noGrp="1"/>
          </p:cNvSpPr>
          <p:nvPr>
            <p:ph idx="1"/>
          </p:nvPr>
        </p:nvSpPr>
        <p:spPr/>
        <p:txBody>
          <a:bodyPr>
            <a:normAutofit/>
          </a:bodyPr>
          <a:lstStyle/>
          <a:p>
            <a:pPr marL="0" indent="0">
              <a:buSzPct val="100000"/>
              <a:buNone/>
            </a:pPr>
            <a:r>
              <a:rPr lang="en-US" sz="2000" b="1" dirty="0"/>
              <a:t>Cas </a:t>
            </a:r>
            <a:r>
              <a:rPr lang="en-US" sz="2000" b="1" dirty="0" err="1"/>
              <a:t>d’une</a:t>
            </a:r>
            <a:r>
              <a:rPr lang="en-US" sz="2000" b="1" dirty="0"/>
              <a:t> </a:t>
            </a:r>
            <a:r>
              <a:rPr lang="en-US" sz="2000" b="1" i="1" dirty="0"/>
              <a:t>Physical Request</a:t>
            </a:r>
            <a:r>
              <a:rPr lang="en-US" sz="2000" b="1" dirty="0"/>
              <a:t> pour </a:t>
            </a:r>
            <a:r>
              <a:rPr lang="en-US" sz="2000" b="1" dirty="0" err="1"/>
              <a:t>une</a:t>
            </a:r>
            <a:r>
              <a:rPr lang="en-US" sz="2000" b="1" dirty="0"/>
              <a:t> </a:t>
            </a:r>
            <a:r>
              <a:rPr lang="en-US" sz="2000" b="1" dirty="0" err="1"/>
              <a:t>demande</a:t>
            </a:r>
            <a:r>
              <a:rPr lang="en-US" sz="2000" b="1" dirty="0"/>
              <a:t> de PIB (</a:t>
            </a:r>
            <a:r>
              <a:rPr lang="en-US" sz="2000" b="1" i="1" dirty="0"/>
              <a:t>lending request</a:t>
            </a:r>
            <a:r>
              <a:rPr lang="en-US" sz="2000" b="1" dirty="0"/>
              <a:t>)</a:t>
            </a:r>
            <a:endParaRPr lang="en-US" b="1" dirty="0"/>
          </a:p>
          <a:p>
            <a:pPr>
              <a:buSzPct val="100000"/>
            </a:pPr>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pPr>
              <a:buSzPct val="100000"/>
            </a:pPr>
            <a:r>
              <a:rPr lang="en-US" dirty="0" err="1"/>
              <a:t>Exemple</a:t>
            </a:r>
            <a:r>
              <a:rPr lang="en-US" dirty="0"/>
              <a:t> de bordereau</a:t>
            </a:r>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a:buSzPct val="100000"/>
              <a:buFont typeface="Wingdings" panose="05000000000000000000" pitchFamily="2" charset="2"/>
              <a:buChar char="§"/>
            </a:pPr>
            <a:endParaRPr lang="en-US" dirty="0"/>
          </a:p>
          <a:p>
            <a:pPr marL="0" indent="0">
              <a:buNone/>
            </a:pPr>
            <a:endParaRPr lang="en-US" dirty="0"/>
          </a:p>
          <a:p>
            <a:pPr>
              <a:buSzPct val="100000"/>
            </a:pPr>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Physical Item Request</a:t>
            </a:r>
          </a:p>
          <a:p>
            <a:pPr>
              <a:buSzPct val="100000"/>
            </a:pPr>
            <a:r>
              <a:rPr lang="en-US" dirty="0" err="1"/>
              <a:t>Envoyer</a:t>
            </a:r>
            <a:r>
              <a:rPr lang="en-US" dirty="0"/>
              <a:t> le document au service de PIB :</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pPr>
              <a:defRPr/>
            </a:pPr>
            <a:fld id="{19329706-12B3-8F4C-9CA9-063F8C6A2AC6}" type="slidenum">
              <a:rPr lang="fr-FR">
                <a:solidFill>
                  <a:prstClr val="black">
                    <a:tint val="75000"/>
                  </a:prstClr>
                </a:solidFill>
                <a:latin typeface="Calibri" panose="020F0502020204030204"/>
                <a:ea typeface="Source Sans Pro" panose="020B0503030403020204" pitchFamily="34" charset="0"/>
              </a:rPr>
              <a:pPr>
                <a:defRPr/>
              </a:pPr>
              <a:t>77</a:t>
            </a:fld>
            <a:endParaRPr lang="fr-FR" dirty="0">
              <a:solidFill>
                <a:prstClr val="black">
                  <a:tint val="75000"/>
                </a:prstClr>
              </a:solidFill>
              <a:latin typeface="Calibri" panose="020F0502020204030204"/>
              <a:ea typeface="Source Sans Pro" panose="020B0503030403020204" pitchFamily="34" charset="0"/>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375" y="2071556"/>
            <a:ext cx="3887621" cy="2300288"/>
          </a:xfrm>
          <a:prstGeom prst="rect">
            <a:avLst/>
          </a:prstGeom>
          <a:ln>
            <a:solidFill>
              <a:schemeClr val="tx1"/>
            </a:solidFill>
          </a:ln>
        </p:spPr>
      </p:pic>
      <p:sp>
        <p:nvSpPr>
          <p:cNvPr id="9" name="Rectangle à coins arrondis 8"/>
          <p:cNvSpPr/>
          <p:nvPr/>
        </p:nvSpPr>
        <p:spPr>
          <a:xfrm>
            <a:off x="4667349" y="2865763"/>
            <a:ext cx="2946233" cy="214320"/>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ZoneTexte 9"/>
          <p:cNvSpPr txBox="1"/>
          <p:nvPr/>
        </p:nvSpPr>
        <p:spPr>
          <a:xfrm>
            <a:off x="5609602" y="4915795"/>
            <a:ext cx="2885470" cy="1169551"/>
          </a:xfrm>
          <a:prstGeom prst="rect">
            <a:avLst/>
          </a:prstGeom>
          <a:noFill/>
          <a:ln>
            <a:solidFill>
              <a:schemeClr val="tx1"/>
            </a:solidFill>
          </a:ln>
        </p:spPr>
        <p:txBody>
          <a:bodyPr wrap="square" rtlCol="0">
            <a:spAutoFit/>
          </a:bodyPr>
          <a:lstStyle/>
          <a:p>
            <a:pPr>
              <a:defRPr/>
            </a:pPr>
            <a:r>
              <a:rPr lang="fr-BE" sz="1400" b="1" dirty="0">
                <a:solidFill>
                  <a:prstClr val="black"/>
                </a:solidFill>
                <a:latin typeface="Calibri" panose="020F0502020204030204"/>
              </a:rPr>
              <a:t>ULiège Library | ALPHA – Site central</a:t>
            </a:r>
            <a:br>
              <a:rPr lang="fr-BE" sz="1400" b="1" dirty="0">
                <a:solidFill>
                  <a:prstClr val="black"/>
                </a:solidFill>
                <a:latin typeface="Calibri" panose="020F0502020204030204"/>
              </a:rPr>
            </a:br>
            <a:r>
              <a:rPr lang="fr-BE" sz="1400" b="1" dirty="0">
                <a:solidFill>
                  <a:prstClr val="black"/>
                </a:solidFill>
                <a:latin typeface="Calibri" panose="020F0502020204030204"/>
              </a:rPr>
              <a:t>Service PIB</a:t>
            </a:r>
            <a:endParaRPr lang="en-US" sz="1400" dirty="0">
              <a:solidFill>
                <a:prstClr val="black"/>
              </a:solidFill>
              <a:latin typeface="Calibri" panose="020F0502020204030204"/>
            </a:endParaRPr>
          </a:p>
          <a:p>
            <a:pPr>
              <a:defRPr/>
            </a:pPr>
            <a:r>
              <a:rPr lang="fr-FR" sz="1400" dirty="0">
                <a:solidFill>
                  <a:prstClr val="black"/>
                </a:solidFill>
                <a:latin typeface="Calibri" panose="020F0502020204030204"/>
              </a:rPr>
              <a:t>Place Cockerill, 1</a:t>
            </a:r>
            <a:br>
              <a:rPr lang="fr-BE" sz="1400" dirty="0">
                <a:solidFill>
                  <a:prstClr val="black"/>
                </a:solidFill>
                <a:latin typeface="Calibri" panose="020F0502020204030204"/>
              </a:rPr>
            </a:br>
            <a:r>
              <a:rPr lang="fr-BE" sz="1400" dirty="0">
                <a:solidFill>
                  <a:prstClr val="black"/>
                </a:solidFill>
                <a:latin typeface="Calibri" panose="020F0502020204030204"/>
              </a:rPr>
              <a:t>4000 Liège</a:t>
            </a:r>
            <a:endParaRPr lang="en-US" sz="1400" dirty="0">
              <a:solidFill>
                <a:prstClr val="black"/>
              </a:solidFill>
              <a:latin typeface="Calibri" panose="020F0502020204030204"/>
            </a:endParaRPr>
          </a:p>
          <a:p>
            <a:pPr algn="r">
              <a:defRPr/>
            </a:pPr>
            <a:r>
              <a:rPr lang="fr-BE" sz="1400" b="1" dirty="0">
                <a:solidFill>
                  <a:prstClr val="black"/>
                </a:solidFill>
                <a:latin typeface="Calibri" panose="020F0502020204030204"/>
              </a:rPr>
              <a:t>Bât. A3</a:t>
            </a:r>
            <a:endParaRPr lang="en-US" sz="1400" dirty="0">
              <a:solidFill>
                <a:prstClr val="black"/>
              </a:solidFill>
              <a:latin typeface="Calibri" panose="020F0502020204030204"/>
            </a:endParaRPr>
          </a:p>
        </p:txBody>
      </p:sp>
    </p:spTree>
    <p:extLst>
      <p:ext uri="{BB962C8B-B14F-4D97-AF65-F5344CB8AC3E}">
        <p14:creationId xmlns:p14="http://schemas.microsoft.com/office/powerpoint/2010/main" val="37747619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z="3500" b="0" i="0" u="none" strike="noStrike" kern="1200" cap="none" spc="0" normalizeH="0" baseline="0" noProof="0" dirty="0">
                <a:ln>
                  <a:noFill/>
                </a:ln>
                <a:solidFill>
                  <a:srgbClr val="00707F"/>
                </a:solidFill>
                <a:effectLst/>
                <a:uLnTx/>
                <a:uFillTx/>
                <a:latin typeface="Calibri"/>
                <a:ea typeface="+mj-ea"/>
                <a:cs typeface="Calibri"/>
              </a:rPr>
              <a:t>Cas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particuliers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demandes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de prêt </a:t>
            </a:r>
            <a:r>
              <a:rPr kumimoji="0" lang="en-US" sz="3500" b="0" i="0" u="none" strike="noStrike" kern="1200" cap="none" spc="0" normalizeH="0" baseline="0" noProof="0" dirty="0" err="1">
                <a:ln>
                  <a:noFill/>
                </a:ln>
                <a:solidFill>
                  <a:srgbClr val="00707F"/>
                </a:solidFill>
                <a:effectLst/>
                <a:uLnTx/>
                <a:uFillTx/>
                <a:latin typeface="Calibri"/>
                <a:ea typeface="+mj-ea"/>
                <a:cs typeface="Calibri"/>
              </a:rPr>
              <a:t>interbibliothèques</a:t>
            </a:r>
            <a:r>
              <a:rPr kumimoji="0" lang="en-US" sz="3500" b="0" i="0" u="none" strike="noStrike" kern="1200" cap="none" spc="0" normalizeH="0" baseline="0" noProof="0" dirty="0">
                <a:ln>
                  <a:noFill/>
                </a:ln>
                <a:solidFill>
                  <a:srgbClr val="00707F"/>
                </a:solidFill>
                <a:effectLst/>
                <a:uLnTx/>
                <a:uFillTx/>
                <a:latin typeface="Calibri"/>
                <a:ea typeface="+mj-ea"/>
                <a:cs typeface="Calibri"/>
              </a:rPr>
              <a:t> (PIB)</a:t>
            </a:r>
            <a:endParaRPr lang="en-US" sz="2800" i="1" dirty="0"/>
          </a:p>
        </p:txBody>
      </p:sp>
      <p:sp>
        <p:nvSpPr>
          <p:cNvPr id="3" name="Espace réservé du contenu 2"/>
          <p:cNvSpPr>
            <a:spLocks noGrp="1"/>
          </p:cNvSpPr>
          <p:nvPr>
            <p:ph idx="1"/>
          </p:nvPr>
        </p:nvSpPr>
        <p:spPr/>
        <p:txBody>
          <a:bodyPr>
            <a:normAutofit/>
          </a:bodyPr>
          <a:lstStyle/>
          <a:p>
            <a:pPr marL="0" indent="0">
              <a:buNone/>
            </a:pPr>
            <a:r>
              <a:rPr lang="en-US" sz="2000" b="1" dirty="0"/>
              <a:t>Cas </a:t>
            </a:r>
            <a:r>
              <a:rPr lang="en-US" sz="2000" b="1" dirty="0" err="1"/>
              <a:t>d’une</a:t>
            </a:r>
            <a:r>
              <a:rPr lang="en-US" sz="2000" b="1" dirty="0"/>
              <a:t> </a:t>
            </a:r>
            <a:r>
              <a:rPr lang="en-US" sz="2000" b="1" i="1" dirty="0"/>
              <a:t>Digitization Request</a:t>
            </a:r>
            <a:r>
              <a:rPr lang="en-US" sz="2000" b="1" dirty="0"/>
              <a:t> pour </a:t>
            </a:r>
            <a:r>
              <a:rPr lang="en-US" sz="2000" b="1" dirty="0" err="1"/>
              <a:t>une</a:t>
            </a:r>
            <a:r>
              <a:rPr lang="en-US" sz="2000" b="1" dirty="0"/>
              <a:t> </a:t>
            </a:r>
            <a:r>
              <a:rPr lang="en-US" sz="2000" b="1" dirty="0" err="1"/>
              <a:t>demande</a:t>
            </a:r>
            <a:r>
              <a:rPr lang="en-US" sz="2000" b="1" dirty="0"/>
              <a:t> de PIB (</a:t>
            </a:r>
            <a:r>
              <a:rPr lang="en-US" sz="2000" b="1" i="1" dirty="0"/>
              <a:t>lending request</a:t>
            </a:r>
            <a:r>
              <a:rPr lang="en-US" sz="2000" b="1" dirty="0"/>
              <a:t>)</a:t>
            </a:r>
            <a:endParaRPr lang="en-US" b="1" dirty="0"/>
          </a:p>
          <a:p>
            <a:r>
              <a:rPr lang="en-US" dirty="0"/>
              <a:t>La </a:t>
            </a:r>
            <a:r>
              <a:rPr lang="en-US" dirty="0" err="1"/>
              <a:t>demande</a:t>
            </a:r>
            <a:r>
              <a:rPr lang="en-US" dirty="0"/>
              <a:t> </a:t>
            </a:r>
            <a:r>
              <a:rPr lang="en-US" dirty="0" err="1"/>
              <a:t>est</a:t>
            </a:r>
            <a:r>
              <a:rPr lang="en-US" dirty="0"/>
              <a:t> </a:t>
            </a:r>
            <a:r>
              <a:rPr lang="en-US" dirty="0" err="1"/>
              <a:t>créée</a:t>
            </a:r>
            <a:r>
              <a:rPr lang="en-US" dirty="0"/>
              <a:t> par un </a:t>
            </a:r>
            <a:r>
              <a:rPr lang="en-US" dirty="0" err="1"/>
              <a:t>gestionnaire</a:t>
            </a:r>
            <a:r>
              <a:rPr lang="en-US" dirty="0"/>
              <a:t> du PIB</a:t>
            </a:r>
          </a:p>
          <a:p>
            <a:r>
              <a:rPr lang="en-US" dirty="0" err="1"/>
              <a:t>Exemple</a:t>
            </a:r>
            <a:r>
              <a:rPr lang="en-US" dirty="0"/>
              <a:t> de bordereau</a:t>
            </a:r>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r>
              <a:rPr lang="en-US" dirty="0" err="1"/>
              <a:t>Traiter</a:t>
            </a:r>
            <a:r>
              <a:rPr lang="en-US" dirty="0"/>
              <a:t> la </a:t>
            </a:r>
            <a:r>
              <a:rPr lang="en-US" dirty="0" err="1"/>
              <a:t>demande</a:t>
            </a:r>
            <a:r>
              <a:rPr lang="en-US" dirty="0"/>
              <a:t> </a:t>
            </a:r>
            <a:r>
              <a:rPr lang="en-US" dirty="0" err="1"/>
              <a:t>comme</a:t>
            </a:r>
            <a:r>
              <a:rPr lang="en-US" dirty="0"/>
              <a:t> </a:t>
            </a:r>
            <a:r>
              <a:rPr lang="en-US" dirty="0" err="1"/>
              <a:t>une</a:t>
            </a:r>
            <a:r>
              <a:rPr lang="en-US" dirty="0"/>
              <a:t> </a:t>
            </a:r>
            <a:r>
              <a:rPr lang="en-US" i="1" dirty="0"/>
              <a:t>Patron Digitization Request</a:t>
            </a:r>
          </a:p>
        </p:txBody>
      </p:sp>
      <p:sp>
        <p:nvSpPr>
          <p:cNvPr id="4" name="Espace réservé du numéro de diapositive 3"/>
          <p:cNvSpPr>
            <a:spLocks noGrp="1"/>
          </p:cNvSpPr>
          <p:nvPr>
            <p:ph type="sldNum" sz="quarter" idx="12"/>
          </p:nvPr>
        </p:nvSpPr>
        <p:spPr/>
        <p:txBody>
          <a:bodyPr/>
          <a:lstStyle/>
          <a:p>
            <a:fld id="{19329706-12B3-8F4C-9CA9-063F8C6A2AC6}" type="slidenum">
              <a:rPr lang="fr-FR" smtClean="0"/>
              <a:pPr/>
              <a:t>78</a:t>
            </a:fld>
            <a:endParaRPr lang="fr-FR" dirty="0"/>
          </a:p>
        </p:txBody>
      </p:sp>
      <p:pic>
        <p:nvPicPr>
          <p:cNvPr id="11" name="Image 10">
            <a:extLst>
              <a:ext uri="{FF2B5EF4-FFF2-40B4-BE49-F238E27FC236}">
                <a16:creationId xmlns:a16="http://schemas.microsoft.com/office/drawing/2014/main" id="{06B6ECAD-C78D-6415-68EA-41A5DFC34A5A}"/>
              </a:ext>
            </a:extLst>
          </p:cNvPr>
          <p:cNvPicPr>
            <a:picLocks noChangeAspect="1"/>
          </p:cNvPicPr>
          <p:nvPr/>
        </p:nvPicPr>
        <p:blipFill>
          <a:blip r:embed="rId2"/>
          <a:stretch>
            <a:fillRect/>
          </a:stretch>
        </p:blipFill>
        <p:spPr>
          <a:xfrm>
            <a:off x="2171400" y="2422743"/>
            <a:ext cx="7849199" cy="3116210"/>
          </a:xfrm>
          <a:prstGeom prst="rect">
            <a:avLst/>
          </a:prstGeom>
          <a:ln>
            <a:solidFill>
              <a:schemeClr val="tx1"/>
            </a:solidFill>
          </a:ln>
        </p:spPr>
      </p:pic>
      <p:sp>
        <p:nvSpPr>
          <p:cNvPr id="12" name="Rectangle : coins arrondis 11">
            <a:extLst>
              <a:ext uri="{FF2B5EF4-FFF2-40B4-BE49-F238E27FC236}">
                <a16:creationId xmlns:a16="http://schemas.microsoft.com/office/drawing/2014/main" id="{E11107D3-2D99-F7C9-DA95-92B5CA2F2FAF}"/>
              </a:ext>
            </a:extLst>
          </p:cNvPr>
          <p:cNvSpPr/>
          <p:nvPr/>
        </p:nvSpPr>
        <p:spPr>
          <a:xfrm>
            <a:off x="2906829" y="3147461"/>
            <a:ext cx="3590224" cy="21175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58148022-EC39-B103-1E7A-7FF37DBED3C4}"/>
              </a:ext>
            </a:extLst>
          </p:cNvPr>
          <p:cNvSpPr/>
          <p:nvPr/>
        </p:nvSpPr>
        <p:spPr>
          <a:xfrm>
            <a:off x="2171400" y="4945781"/>
            <a:ext cx="7849198" cy="290362"/>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16306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E9C6E-E283-3F28-2205-5B647947F7D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B045BE8-BE60-19E2-4261-1277FC9B9879}"/>
              </a:ext>
            </a:extLst>
          </p:cNvPr>
          <p:cNvSpPr>
            <a:spLocks noGrp="1"/>
          </p:cNvSpPr>
          <p:nvPr>
            <p:ph type="sldNum" sz="quarter" idx="12"/>
          </p:nvPr>
        </p:nvSpPr>
        <p:spPr/>
        <p:txBody>
          <a:bodyPr/>
          <a:lstStyle/>
          <a:p>
            <a:fld id="{19329706-12B3-8F4C-9CA9-063F8C6A2AC6}" type="slidenum">
              <a:rPr lang="fr-FR" smtClean="0"/>
              <a:t>79</a:t>
            </a:fld>
            <a:endParaRPr lang="fr-FR"/>
          </a:p>
        </p:txBody>
      </p:sp>
      <p:sp>
        <p:nvSpPr>
          <p:cNvPr id="9" name="Google Shape;223;p2">
            <a:extLst>
              <a:ext uri="{FF2B5EF4-FFF2-40B4-BE49-F238E27FC236}">
                <a16:creationId xmlns:a16="http://schemas.microsoft.com/office/drawing/2014/main" id="{651CC987-7CF3-F703-A8C5-645C7C4B2256}"/>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dirty="0"/>
              <a:t>Amendes et frais</a:t>
            </a:r>
            <a:br>
              <a:rPr lang="fr-FR" sz="2500" dirty="0"/>
            </a:br>
            <a:r>
              <a:rPr lang="fr-FR" sz="2500" b="0" dirty="0">
                <a:solidFill>
                  <a:schemeClr val="bg1">
                    <a:lumMod val="65000"/>
                  </a:schemeClr>
                </a:solidFill>
              </a:rPr>
              <a:t>Personnalisation de l’affichage</a:t>
            </a:r>
            <a:endParaRPr lang="fr-FR" sz="2500" dirty="0"/>
          </a:p>
        </p:txBody>
      </p:sp>
      <p:pic>
        <p:nvPicPr>
          <p:cNvPr id="12" name="Graphique 11" descr="Flèche : courbe légère avec un remplissage uni">
            <a:extLst>
              <a:ext uri="{FF2B5EF4-FFF2-40B4-BE49-F238E27FC236}">
                <a16:creationId xmlns:a16="http://schemas.microsoft.com/office/drawing/2014/main" id="{E2E0A9B2-0472-21E1-3A81-407429F8BB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27042" y="5630517"/>
            <a:ext cx="426308" cy="426308"/>
          </a:xfrm>
          <a:prstGeom prst="rect">
            <a:avLst/>
          </a:prstGeom>
        </p:spPr>
      </p:pic>
    </p:spTree>
    <p:extLst>
      <p:ext uri="{BB962C8B-B14F-4D97-AF65-F5344CB8AC3E}">
        <p14:creationId xmlns:p14="http://schemas.microsoft.com/office/powerpoint/2010/main" val="2245605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31"/>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spcBef>
                <a:spcPts val="0"/>
              </a:spcBef>
              <a:buClr>
                <a:srgbClr val="5FA3B0"/>
              </a:buClr>
              <a:buSzPts val="3600"/>
            </a:pPr>
            <a:r>
              <a:rPr lang="fr-FR"/>
              <a:t>Règles de circulation</a:t>
            </a:r>
            <a:endParaRPr/>
          </a:p>
        </p:txBody>
      </p:sp>
      <p:sp>
        <p:nvSpPr>
          <p:cNvPr id="396" name="Google Shape;396;p131"/>
          <p:cNvSpPr txBox="1">
            <a:spLocks noGrp="1"/>
          </p:cNvSpPr>
          <p:nvPr>
            <p:ph type="sldNum" sz="quarter" idx="12"/>
          </p:nvPr>
        </p:nvSpPr>
        <p:spPr>
          <a:prstGeom prst="rect">
            <a:avLst/>
          </a:prstGeom>
          <a:noFill/>
          <a:ln>
            <a:noFill/>
          </a:ln>
        </p:spPr>
        <p:txBody>
          <a:bodyPr spcFirstLastPara="1" vert="horz" wrap="square" lIns="91425" tIns="45700" rIns="91425" bIns="45700" rtlCol="0" anchor="ctr" anchorCtr="0">
            <a:noAutofit/>
          </a:bodyPr>
          <a:lstStyle/>
          <a:p>
            <a:pPr>
              <a:buSzPts val="1200"/>
            </a:pPr>
            <a:fld id="{00000000-1234-1234-1234-123412341234}" type="slidenum">
              <a:rPr lang="fr-FR"/>
              <a:pPr>
                <a:buSzPts val="1200"/>
              </a:pPr>
              <a:t>8</a:t>
            </a:fld>
            <a:endParaRPr/>
          </a:p>
        </p:txBody>
      </p:sp>
      <p:graphicFrame>
        <p:nvGraphicFramePr>
          <p:cNvPr id="2" name="Tableau 1">
            <a:extLst>
              <a:ext uri="{FF2B5EF4-FFF2-40B4-BE49-F238E27FC236}">
                <a16:creationId xmlns:a16="http://schemas.microsoft.com/office/drawing/2014/main" id="{B0F24588-D92C-4193-F100-4D6338503AA6}"/>
              </a:ext>
            </a:extLst>
          </p:cNvPr>
          <p:cNvGraphicFramePr>
            <a:graphicFrameLocks noGrp="1"/>
          </p:cNvGraphicFramePr>
          <p:nvPr/>
        </p:nvGraphicFramePr>
        <p:xfrm>
          <a:off x="3048000" y="1430020"/>
          <a:ext cx="6096000" cy="39979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61788217"/>
                    </a:ext>
                  </a:extLst>
                </a:gridCol>
                <a:gridCol w="2032000">
                  <a:extLst>
                    <a:ext uri="{9D8B030D-6E8A-4147-A177-3AD203B41FA5}">
                      <a16:colId xmlns:a16="http://schemas.microsoft.com/office/drawing/2014/main" val="862326796"/>
                    </a:ext>
                  </a:extLst>
                </a:gridCol>
                <a:gridCol w="2032000">
                  <a:extLst>
                    <a:ext uri="{9D8B030D-6E8A-4147-A177-3AD203B41FA5}">
                      <a16:colId xmlns:a16="http://schemas.microsoft.com/office/drawing/2014/main" val="4192256903"/>
                    </a:ext>
                  </a:extLst>
                </a:gridCol>
              </a:tblGrid>
              <a:tr h="370840">
                <a:tc>
                  <a:txBody>
                    <a:bodyPr/>
                    <a:lstStyle/>
                    <a:p>
                      <a:endParaRPr lang="fr-FR" sz="160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ULiège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Extérieur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extLst>
                  <a:ext uri="{0D108BD9-81ED-4DB2-BD59-A6C34878D82A}">
                    <a16:rowId xmlns:a16="http://schemas.microsoft.com/office/drawing/2014/main" val="2407714086"/>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Renouvellement automatique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Oui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3874619"/>
                  </a:ext>
                </a:extLst>
              </a:tr>
              <a:tr h="185420">
                <a:tc rowSpan="2">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Rappel des prêts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court : date de retour non modifiée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Date de retour non modifiée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1172557"/>
                  </a:ext>
                </a:extLst>
              </a:tr>
              <a:tr h="185420">
                <a:tc vMerge="1">
                  <a:txBody>
                    <a:bodyPr/>
                    <a:lstStyle/>
                    <a:p>
                      <a:endParaRPr lang="fr-FR"/>
                    </a:p>
                  </a:txBody>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Prêt de 3 mois : date de retour pouvant être ramenée à un mois à partir de la date de rappel</a:t>
                      </a:r>
                      <a:endParaRPr lang="fr-FR" sz="1600" baseline="300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fr-FR"/>
                    </a:p>
                  </a:txBody>
                  <a:tcPr/>
                </a:tc>
                <a:extLst>
                  <a:ext uri="{0D108BD9-81ED-4DB2-BD59-A6C34878D82A}">
                    <a16:rowId xmlns:a16="http://schemas.microsoft.com/office/drawing/2014/main" val="4181825133"/>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Frais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Non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0,15 € par jour et par document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740189"/>
                  </a:ext>
                </a:extLst>
              </a:tr>
              <a:tr h="370840">
                <a:tc>
                  <a:txBody>
                    <a:bodyPr/>
                    <a:lstStyle/>
                    <a:p>
                      <a:pPr algn="ctr"/>
                      <a:r>
                        <a:rPr lang="fr-FR" sz="1600" b="0">
                          <a:solidFill>
                            <a:schemeClr val="tx1"/>
                          </a:solidFill>
                          <a:latin typeface="Calibri" panose="020F0502020204030204" pitchFamily="34" charset="0"/>
                          <a:ea typeface="Calibri" panose="020F0502020204030204" pitchFamily="34" charset="0"/>
                          <a:cs typeface="Calibri" panose="020F0502020204030204" pitchFamily="34" charset="0"/>
                        </a:rPr>
                        <a:t>Documents considérés perdus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B6BF"/>
                    </a:solid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600">
                          <a:latin typeface="Calibri" panose="020F0502020204030204" pitchFamily="34" charset="0"/>
                          <a:ea typeface="Calibri" panose="020F0502020204030204" pitchFamily="34" charset="0"/>
                          <a:cs typeface="Calibri" panose="020F0502020204030204" pitchFamily="34" charset="0"/>
                        </a:rPr>
                        <a:t>30 jours de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1415644"/>
                  </a:ext>
                </a:extLst>
              </a:tr>
            </a:tbl>
          </a:graphicData>
        </a:graphic>
      </p:graphicFrame>
    </p:spTree>
    <p:extLst>
      <p:ext uri="{BB962C8B-B14F-4D97-AF65-F5344CB8AC3E}">
        <p14:creationId xmlns:p14="http://schemas.microsoft.com/office/powerpoint/2010/main" val="7388193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9FCED-CEC9-79CE-82CE-4A37AD900EB9}"/>
              </a:ext>
            </a:extLst>
          </p:cNvPr>
          <p:cNvSpPr>
            <a:spLocks noGrp="1"/>
          </p:cNvSpPr>
          <p:nvPr>
            <p:ph type="title"/>
          </p:nvPr>
        </p:nvSpPr>
        <p:spPr/>
        <p:txBody>
          <a:bodyPr/>
          <a:lstStyle/>
          <a:p>
            <a:r>
              <a:rPr lang="fr-FR" sz="3600" b="0" i="1">
                <a:solidFill>
                  <a:srgbClr val="00707F"/>
                </a:solidFill>
                <a:latin typeface="Calibri"/>
                <a:ea typeface="Calibri"/>
                <a:cs typeface="Calibri"/>
                <a:sym typeface="Calibri"/>
              </a:rPr>
              <a:t>Manage Patron Services</a:t>
            </a:r>
            <a:r>
              <a:rPr lang="fr-FR" sz="3600" b="0" i="0">
                <a:solidFill>
                  <a:srgbClr val="00707F"/>
                </a:solidFill>
                <a:latin typeface="Calibri"/>
                <a:ea typeface="Calibri"/>
                <a:cs typeface="Calibri"/>
                <a:sym typeface="Calibri"/>
              </a:rPr>
              <a:t> &gt; Menu latéral &gt; </a:t>
            </a:r>
            <a:r>
              <a:rPr lang="fr-FR" sz="3600" b="0" i="1">
                <a:solidFill>
                  <a:srgbClr val="00707F"/>
                </a:solidFill>
                <a:latin typeface="Calibri"/>
                <a:ea typeface="Calibri"/>
                <a:cs typeface="Calibri"/>
                <a:sym typeface="Calibri"/>
              </a:rPr>
              <a:t>Fines and </a:t>
            </a:r>
            <a:r>
              <a:rPr lang="fr-FR" sz="3600" b="0" i="1" err="1">
                <a:solidFill>
                  <a:srgbClr val="00707F"/>
                </a:solidFill>
                <a:latin typeface="Calibri"/>
                <a:ea typeface="Calibri"/>
                <a:cs typeface="Calibri"/>
                <a:sym typeface="Calibri"/>
              </a:rPr>
              <a:t>Fees</a:t>
            </a:r>
            <a:endParaRPr lang="fr-FR"/>
          </a:p>
        </p:txBody>
      </p:sp>
      <p:sp>
        <p:nvSpPr>
          <p:cNvPr id="3" name="Espace réservé du contenu 2">
            <a:extLst>
              <a:ext uri="{FF2B5EF4-FFF2-40B4-BE49-F238E27FC236}">
                <a16:creationId xmlns:a16="http://schemas.microsoft.com/office/drawing/2014/main" id="{AF28E60B-800F-9239-D5BC-DFBFCDC570F0}"/>
              </a:ext>
            </a:extLst>
          </p:cNvPr>
          <p:cNvSpPr>
            <a:spLocks noGrp="1"/>
          </p:cNvSpPr>
          <p:nvPr>
            <p:ph idx="1"/>
          </p:nvPr>
        </p:nvSpPr>
        <p:spPr/>
        <p:txBody>
          <a:bodyPr/>
          <a:lstStyle/>
          <a:p>
            <a:r>
              <a:rPr lang="fr-FR" sz="2000">
                <a:solidFill>
                  <a:schemeClr val="dk1"/>
                </a:solidFill>
                <a:latin typeface="Calibri"/>
                <a:ea typeface="Calibri"/>
                <a:cs typeface="Calibri"/>
                <a:sym typeface="Calibri"/>
              </a:rPr>
              <a:t>Visualisation des amendes liées à l’usager. Un </a:t>
            </a:r>
            <a:r>
              <a:rPr lang="fr-FR" sz="2000" i="1">
                <a:solidFill>
                  <a:schemeClr val="dk1"/>
                </a:solidFill>
                <a:latin typeface="Calibri"/>
                <a:ea typeface="Calibri"/>
                <a:cs typeface="Calibri"/>
                <a:sym typeface="Calibri"/>
              </a:rPr>
              <a:t>CDOL </a:t>
            </a:r>
            <a:r>
              <a:rPr lang="fr-FR" sz="2000">
                <a:solidFill>
                  <a:schemeClr val="dk1"/>
                </a:solidFill>
                <a:latin typeface="Calibri"/>
                <a:ea typeface="Calibri"/>
                <a:cs typeface="Calibri"/>
                <a:sym typeface="Calibri"/>
              </a:rPr>
              <a:t>peut visualiser, ajouter et supprimer des amendes ou des frais.</a:t>
            </a:r>
            <a:endParaRPr lang="fr-FR"/>
          </a:p>
        </p:txBody>
      </p:sp>
      <p:sp>
        <p:nvSpPr>
          <p:cNvPr id="4" name="Espace réservé du numéro de diapositive 3">
            <a:extLst>
              <a:ext uri="{FF2B5EF4-FFF2-40B4-BE49-F238E27FC236}">
                <a16:creationId xmlns:a16="http://schemas.microsoft.com/office/drawing/2014/main" id="{8FCB6DAA-0F99-3624-B358-C0E4ADCD024C}"/>
              </a:ext>
            </a:extLst>
          </p:cNvPr>
          <p:cNvSpPr>
            <a:spLocks noGrp="1"/>
          </p:cNvSpPr>
          <p:nvPr>
            <p:ph type="sldNum" sz="quarter" idx="12"/>
          </p:nvPr>
        </p:nvSpPr>
        <p:spPr/>
        <p:txBody>
          <a:bodyPr/>
          <a:lstStyle/>
          <a:p>
            <a:fld id="{19329706-12B3-8F4C-9CA9-063F8C6A2AC6}" type="slidenum">
              <a:rPr lang="fr-FR" smtClean="0"/>
              <a:t>80</a:t>
            </a:fld>
            <a:endParaRPr lang="fr-FR"/>
          </a:p>
        </p:txBody>
      </p:sp>
      <p:pic>
        <p:nvPicPr>
          <p:cNvPr id="7" name="Image 6" descr="Une image contenant texte, logiciel, Icône d’ordinateur, Page web&#10;&#10;Description générée automatiquement">
            <a:extLst>
              <a:ext uri="{FF2B5EF4-FFF2-40B4-BE49-F238E27FC236}">
                <a16:creationId xmlns:a16="http://schemas.microsoft.com/office/drawing/2014/main" id="{46660EF7-2A3B-7C39-E763-0002C519FA68}"/>
              </a:ext>
            </a:extLst>
          </p:cNvPr>
          <p:cNvPicPr>
            <a:picLocks noChangeAspect="1"/>
          </p:cNvPicPr>
          <p:nvPr/>
        </p:nvPicPr>
        <p:blipFill>
          <a:blip r:embed="rId2"/>
          <a:stretch>
            <a:fillRect/>
          </a:stretch>
        </p:blipFill>
        <p:spPr>
          <a:xfrm>
            <a:off x="2028266" y="1979045"/>
            <a:ext cx="8135468" cy="3172722"/>
          </a:xfrm>
          <a:prstGeom prst="rect">
            <a:avLst/>
          </a:prstGeom>
        </p:spPr>
      </p:pic>
      <p:sp>
        <p:nvSpPr>
          <p:cNvPr id="5" name="Rectangle : coins arrondis 4">
            <a:extLst>
              <a:ext uri="{FF2B5EF4-FFF2-40B4-BE49-F238E27FC236}">
                <a16:creationId xmlns:a16="http://schemas.microsoft.com/office/drawing/2014/main" id="{3C62E8E2-3DC2-32B7-BD01-327CBA25E231}"/>
              </a:ext>
            </a:extLst>
          </p:cNvPr>
          <p:cNvSpPr/>
          <p:nvPr/>
        </p:nvSpPr>
        <p:spPr>
          <a:xfrm>
            <a:off x="2191456" y="3925342"/>
            <a:ext cx="1824490" cy="53022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801F7921-E0ED-3662-E701-EC9C3E322471}"/>
              </a:ext>
            </a:extLst>
          </p:cNvPr>
          <p:cNvSpPr/>
          <p:nvPr/>
        </p:nvSpPr>
        <p:spPr>
          <a:xfrm>
            <a:off x="4267200" y="1824358"/>
            <a:ext cx="5833633" cy="348209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5111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28340-92BA-6BEC-3AAE-74F39A12574D}"/>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a:t>
            </a:r>
            <a:r>
              <a:rPr lang="fr-FR" sz="3600" b="0" i="1" u="none" strike="noStrike" cap="none">
                <a:solidFill>
                  <a:srgbClr val="00707F"/>
                </a:solidFill>
                <a:latin typeface="Calibri"/>
                <a:ea typeface="Calibri"/>
                <a:cs typeface="Calibri"/>
                <a:sym typeface="Calibri"/>
              </a:rPr>
              <a:t>Active Balance</a:t>
            </a:r>
            <a:endParaRPr lang="fr-FR"/>
          </a:p>
        </p:txBody>
      </p:sp>
      <p:sp>
        <p:nvSpPr>
          <p:cNvPr id="3" name="Espace réservé du contenu 2">
            <a:extLst>
              <a:ext uri="{FF2B5EF4-FFF2-40B4-BE49-F238E27FC236}">
                <a16:creationId xmlns:a16="http://schemas.microsoft.com/office/drawing/2014/main" id="{3AF85324-7384-D525-8DEF-10C3BD737B89}"/>
              </a:ext>
            </a:extLst>
          </p:cNvPr>
          <p:cNvSpPr>
            <a:spLocks noGrp="1"/>
          </p:cNvSpPr>
          <p:nvPr>
            <p:ph idx="1"/>
          </p:nvPr>
        </p:nvSpPr>
        <p:spPr>
          <a:xfrm>
            <a:off x="609600" y="1174274"/>
            <a:ext cx="10972800" cy="5370710"/>
          </a:xfrm>
        </p:spPr>
        <p:txBody>
          <a:bodyPr>
            <a:normAutofit lnSpcReduction="10000"/>
          </a:bodyPr>
          <a:lstStyle/>
          <a:p>
            <a:endParaRPr lang="fr-FR"/>
          </a:p>
          <a:p>
            <a:endParaRPr lang="fr-FR"/>
          </a:p>
          <a:p>
            <a:endParaRPr lang="fr-FR"/>
          </a:p>
          <a:p>
            <a:endParaRPr lang="fr-FR"/>
          </a:p>
          <a:p>
            <a:endParaRPr lang="fr-FR"/>
          </a:p>
          <a:p>
            <a:endParaRPr lang="fr-FR"/>
          </a:p>
          <a:p>
            <a:endParaRPr lang="fr-FR"/>
          </a:p>
          <a:p>
            <a:endParaRPr lang="fr-FR"/>
          </a:p>
          <a:p>
            <a:endParaRPr lang="fr-FR"/>
          </a:p>
          <a:p>
            <a:r>
              <a:rPr lang="fr-FR">
                <a:latin typeface="+mj-lt"/>
              </a:rPr>
              <a:t>L’</a:t>
            </a:r>
            <a:r>
              <a:rPr lang="fr-FR" i="1">
                <a:latin typeface="+mj-lt"/>
              </a:rPr>
              <a:t>active balance</a:t>
            </a:r>
            <a:r>
              <a:rPr lang="fr-FR">
                <a:latin typeface="+mj-lt"/>
              </a:rPr>
              <a:t> comptabilise uniquement :</a:t>
            </a:r>
          </a:p>
          <a:p>
            <a:pPr lvl="1"/>
            <a:r>
              <a:rPr lang="fr-FR">
                <a:latin typeface="+mj-lt"/>
              </a:rPr>
              <a:t>Les frais de retard pour les ouvrages déjà rentrés (uniquement pour les usagers extérieurs)</a:t>
            </a:r>
          </a:p>
          <a:p>
            <a:pPr lvl="1"/>
            <a:r>
              <a:rPr lang="fr-FR">
                <a:latin typeface="+mj-lt"/>
              </a:rPr>
              <a:t>Les frais de remplacement pour les ouvrages </a:t>
            </a:r>
            <a:r>
              <a:rPr lang="fr-FR" i="1" err="1">
                <a:latin typeface="+mj-lt"/>
              </a:rPr>
              <a:t>Lost</a:t>
            </a:r>
            <a:endParaRPr lang="fr-FR" i="1">
              <a:latin typeface="+mj-lt"/>
            </a:endParaRPr>
          </a:p>
          <a:p>
            <a:pPr lvl="1"/>
            <a:r>
              <a:rPr lang="fr-FR">
                <a:latin typeface="+mj-lt"/>
              </a:rPr>
              <a:t>D’autres frais (carte de photocopie, frais de PIB, etc.)</a:t>
            </a:r>
          </a:p>
          <a:p>
            <a:r>
              <a:rPr lang="fr-FR">
                <a:latin typeface="+mj-lt"/>
              </a:rPr>
              <a:t>Les documents en retard et non rentrés (statut de prêt Normal ou </a:t>
            </a:r>
            <a:r>
              <a:rPr lang="fr-FR" i="1" err="1">
                <a:latin typeface="+mj-lt"/>
              </a:rPr>
              <a:t>Renewed</a:t>
            </a:r>
            <a:r>
              <a:rPr lang="fr-FR">
                <a:latin typeface="+mj-lt"/>
              </a:rPr>
              <a:t>) ne sont pas comptabilisés dans l’active balance. Ces amendes seront ajoutées à l’</a:t>
            </a:r>
            <a:r>
              <a:rPr lang="fr-FR" i="1">
                <a:latin typeface="+mj-lt"/>
              </a:rPr>
              <a:t>active balance </a:t>
            </a:r>
            <a:r>
              <a:rPr lang="fr-FR">
                <a:latin typeface="+mj-lt"/>
              </a:rPr>
              <a:t>quand ils seront rentrés ou considérés comme </a:t>
            </a:r>
            <a:r>
              <a:rPr lang="fr-FR" i="1" err="1">
                <a:latin typeface="+mj-lt"/>
              </a:rPr>
              <a:t>lost</a:t>
            </a:r>
            <a:r>
              <a:rPr lang="fr-FR">
                <a:latin typeface="+mj-lt"/>
              </a:rPr>
              <a:t>. </a:t>
            </a:r>
          </a:p>
          <a:p>
            <a:endParaRPr lang="fr-FR"/>
          </a:p>
        </p:txBody>
      </p:sp>
      <p:sp>
        <p:nvSpPr>
          <p:cNvPr id="4" name="Espace réservé du numéro de diapositive 3">
            <a:extLst>
              <a:ext uri="{FF2B5EF4-FFF2-40B4-BE49-F238E27FC236}">
                <a16:creationId xmlns:a16="http://schemas.microsoft.com/office/drawing/2014/main" id="{F9C72C7E-DBCA-B020-EC33-CF921B0E2173}"/>
              </a:ext>
            </a:extLst>
          </p:cNvPr>
          <p:cNvSpPr>
            <a:spLocks noGrp="1"/>
          </p:cNvSpPr>
          <p:nvPr>
            <p:ph type="sldNum" sz="quarter" idx="12"/>
          </p:nvPr>
        </p:nvSpPr>
        <p:spPr/>
        <p:txBody>
          <a:bodyPr/>
          <a:lstStyle/>
          <a:p>
            <a:fld id="{19329706-12B3-8F4C-9CA9-063F8C6A2AC6}" type="slidenum">
              <a:rPr lang="fr-FR" smtClean="0"/>
              <a:t>81</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3F0986AC-BE6F-3937-8280-53C097283A54}"/>
              </a:ext>
            </a:extLst>
          </p:cNvPr>
          <p:cNvPicPr>
            <a:picLocks noChangeAspect="1"/>
          </p:cNvPicPr>
          <p:nvPr/>
        </p:nvPicPr>
        <p:blipFill>
          <a:blip r:embed="rId3"/>
          <a:stretch>
            <a:fillRect/>
          </a:stretch>
        </p:blipFill>
        <p:spPr>
          <a:xfrm>
            <a:off x="2028266" y="911738"/>
            <a:ext cx="8135468" cy="3172722"/>
          </a:xfrm>
          <a:prstGeom prst="rect">
            <a:avLst/>
          </a:prstGeom>
        </p:spPr>
      </p:pic>
      <p:sp>
        <p:nvSpPr>
          <p:cNvPr id="6" name="Rectangle : coins arrondis 5">
            <a:extLst>
              <a:ext uri="{FF2B5EF4-FFF2-40B4-BE49-F238E27FC236}">
                <a16:creationId xmlns:a16="http://schemas.microsoft.com/office/drawing/2014/main" id="{49AF35F6-9174-AAEB-05C9-DFF0A8A68A1C}"/>
              </a:ext>
            </a:extLst>
          </p:cNvPr>
          <p:cNvSpPr/>
          <p:nvPr/>
        </p:nvSpPr>
        <p:spPr>
          <a:xfrm>
            <a:off x="2203813" y="3855578"/>
            <a:ext cx="182449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61119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4F47B6-8269-3AAE-4EFC-E0D0BCDE5E13}"/>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9788E0E1-5E0A-F156-D3A1-18E8FE32748A}"/>
              </a:ext>
            </a:extLst>
          </p:cNvPr>
          <p:cNvSpPr>
            <a:spLocks noGrp="1"/>
          </p:cNvSpPr>
          <p:nvPr>
            <p:ph idx="1"/>
          </p:nvPr>
        </p:nvSpPr>
        <p:spPr/>
        <p:txBody>
          <a:bodyPr/>
          <a:lstStyle/>
          <a:p>
            <a:r>
              <a:rPr lang="fr-FR" sz="2000"/>
              <a:t>Encaisser des frais : à partir de la liste des frais </a:t>
            </a:r>
          </a:p>
          <a:p>
            <a:pPr marL="0" indent="0">
              <a:buNone/>
            </a:pP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Attention : se localiser sur le C</a:t>
            </a:r>
            <a:r>
              <a:rPr lang="fr-FR" sz="2000" b="1" i="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irculation Desk</a:t>
            </a:r>
            <a:r>
              <a:rPr lang="fr-FR" sz="2000" b="1"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de l’implantation qui va encaisser les frais.</a:t>
            </a:r>
            <a:endParaRPr lang="fr-FR" sz="20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a:p>
        </p:txBody>
      </p:sp>
      <p:sp>
        <p:nvSpPr>
          <p:cNvPr id="4" name="Espace réservé du numéro de diapositive 3">
            <a:extLst>
              <a:ext uri="{FF2B5EF4-FFF2-40B4-BE49-F238E27FC236}">
                <a16:creationId xmlns:a16="http://schemas.microsoft.com/office/drawing/2014/main" id="{A6B0AB49-A6A1-2C93-5E6C-2A640ECD445F}"/>
              </a:ext>
            </a:extLst>
          </p:cNvPr>
          <p:cNvSpPr>
            <a:spLocks noGrp="1"/>
          </p:cNvSpPr>
          <p:nvPr>
            <p:ph type="sldNum" sz="quarter" idx="12"/>
          </p:nvPr>
        </p:nvSpPr>
        <p:spPr/>
        <p:txBody>
          <a:bodyPr/>
          <a:lstStyle/>
          <a:p>
            <a:fld id="{19329706-12B3-8F4C-9CA9-063F8C6A2AC6}" type="slidenum">
              <a:rPr lang="fr-FR" smtClean="0"/>
              <a:t>82</a:t>
            </a:fld>
            <a:endParaRPr lang="fr-FR"/>
          </a:p>
        </p:txBody>
      </p:sp>
      <p:pic>
        <p:nvPicPr>
          <p:cNvPr id="5" name="Image 4">
            <a:extLst>
              <a:ext uri="{FF2B5EF4-FFF2-40B4-BE49-F238E27FC236}">
                <a16:creationId xmlns:a16="http://schemas.microsoft.com/office/drawing/2014/main" id="{C55FE1C5-D785-D2D5-21A2-FE4FE194892E}"/>
              </a:ext>
            </a:extLst>
          </p:cNvPr>
          <p:cNvPicPr>
            <a:picLocks noChangeAspect="1"/>
          </p:cNvPicPr>
          <p:nvPr/>
        </p:nvPicPr>
        <p:blipFill>
          <a:blip r:embed="rId2"/>
          <a:stretch>
            <a:fillRect/>
          </a:stretch>
        </p:blipFill>
        <p:spPr>
          <a:xfrm>
            <a:off x="2532771" y="2138503"/>
            <a:ext cx="6366395" cy="3915902"/>
          </a:xfrm>
          <a:prstGeom prst="rect">
            <a:avLst/>
          </a:prstGeom>
          <a:ln>
            <a:solidFill>
              <a:schemeClr val="tx1"/>
            </a:solidFill>
          </a:ln>
        </p:spPr>
      </p:pic>
      <p:sp>
        <p:nvSpPr>
          <p:cNvPr id="6" name="Rectangle : coins arrondis 5">
            <a:extLst>
              <a:ext uri="{FF2B5EF4-FFF2-40B4-BE49-F238E27FC236}">
                <a16:creationId xmlns:a16="http://schemas.microsoft.com/office/drawing/2014/main" id="{1D61134B-636E-396B-75CD-3D3780E515D0}"/>
              </a:ext>
            </a:extLst>
          </p:cNvPr>
          <p:cNvSpPr/>
          <p:nvPr/>
        </p:nvSpPr>
        <p:spPr>
          <a:xfrm>
            <a:off x="8354007" y="2134957"/>
            <a:ext cx="477982" cy="36689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805A166-BB2B-F09A-2A2F-7A7E6AFA2ADB}"/>
              </a:ext>
            </a:extLst>
          </p:cNvPr>
          <p:cNvSpPr/>
          <p:nvPr/>
        </p:nvSpPr>
        <p:spPr>
          <a:xfrm>
            <a:off x="7982534" y="3159929"/>
            <a:ext cx="405245" cy="293443"/>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48358624-B0BE-2A09-83E8-37539D28E0FD}"/>
              </a:ext>
            </a:extLst>
          </p:cNvPr>
          <p:cNvSpPr txBox="1"/>
          <p:nvPr/>
        </p:nvSpPr>
        <p:spPr>
          <a:xfrm>
            <a:off x="9329351" y="2478035"/>
            <a:ext cx="1802789" cy="369332"/>
          </a:xfrm>
          <a:prstGeom prst="rect">
            <a:avLst/>
          </a:prstGeom>
          <a:noFill/>
          <a:ln>
            <a:solidFill>
              <a:schemeClr val="tx1"/>
            </a:solidFill>
          </a:ln>
        </p:spPr>
        <p:txBody>
          <a:bodyPr wrap="square" rtlCol="0">
            <a:spAutoFit/>
          </a:bodyPr>
          <a:lstStyle/>
          <a:p>
            <a:r>
              <a:rPr lang="fr-FR"/>
              <a:t>Totalité des frais</a:t>
            </a:r>
          </a:p>
        </p:txBody>
      </p:sp>
      <p:cxnSp>
        <p:nvCxnSpPr>
          <p:cNvPr id="9" name="Connecteur droit avec flèche 8">
            <a:extLst>
              <a:ext uri="{FF2B5EF4-FFF2-40B4-BE49-F238E27FC236}">
                <a16:creationId xmlns:a16="http://schemas.microsoft.com/office/drawing/2014/main" id="{585C904D-D34B-8931-9AD8-AA09D1000476}"/>
              </a:ext>
            </a:extLst>
          </p:cNvPr>
          <p:cNvCxnSpPr>
            <a:cxnSpLocks/>
            <a:stCxn id="8" idx="1"/>
            <a:endCxn id="6" idx="3"/>
          </p:cNvCxnSpPr>
          <p:nvPr/>
        </p:nvCxnSpPr>
        <p:spPr>
          <a:xfrm flipH="1" flipV="1">
            <a:off x="8831989" y="2318404"/>
            <a:ext cx="497362" cy="34429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CD4D012D-5442-D2CF-18BE-E89B439E6D36}"/>
              </a:ext>
            </a:extLst>
          </p:cNvPr>
          <p:cNvSpPr txBox="1"/>
          <p:nvPr/>
        </p:nvSpPr>
        <p:spPr>
          <a:xfrm>
            <a:off x="9329351" y="3473168"/>
            <a:ext cx="1929199" cy="369332"/>
          </a:xfrm>
          <a:prstGeom prst="rect">
            <a:avLst/>
          </a:prstGeom>
          <a:noFill/>
          <a:ln>
            <a:solidFill>
              <a:schemeClr val="tx1"/>
            </a:solidFill>
          </a:ln>
        </p:spPr>
        <p:txBody>
          <a:bodyPr wrap="square" rtlCol="0">
            <a:spAutoFit/>
          </a:bodyPr>
          <a:lstStyle/>
          <a:p>
            <a:r>
              <a:rPr lang="fr-FR"/>
              <a:t>Un frais spécifique</a:t>
            </a:r>
          </a:p>
        </p:txBody>
      </p:sp>
      <p:cxnSp>
        <p:nvCxnSpPr>
          <p:cNvPr id="11" name="Connecteur droit avec flèche 10">
            <a:extLst>
              <a:ext uri="{FF2B5EF4-FFF2-40B4-BE49-F238E27FC236}">
                <a16:creationId xmlns:a16="http://schemas.microsoft.com/office/drawing/2014/main" id="{FAFB144D-1D0F-99BE-4C2E-0A6066AB20E3}"/>
              </a:ext>
            </a:extLst>
          </p:cNvPr>
          <p:cNvCxnSpPr>
            <a:cxnSpLocks/>
            <a:stCxn id="10" idx="1"/>
            <a:endCxn id="7" idx="3"/>
          </p:cNvCxnSpPr>
          <p:nvPr/>
        </p:nvCxnSpPr>
        <p:spPr>
          <a:xfrm flipH="1" flipV="1">
            <a:off x="8387779" y="3306651"/>
            <a:ext cx="941572" cy="351183"/>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794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E49FE-D67C-C0C5-7617-54D93E50FA62}"/>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A6BC46FE-7157-849A-1232-4504EAFCD832}"/>
              </a:ext>
            </a:extLst>
          </p:cNvPr>
          <p:cNvSpPr>
            <a:spLocks noGrp="1"/>
          </p:cNvSpPr>
          <p:nvPr>
            <p:ph idx="1"/>
          </p:nvPr>
        </p:nvSpPr>
        <p:spPr/>
        <p:txBody>
          <a:bodyPr/>
          <a:lstStyle/>
          <a:p>
            <a:r>
              <a:rPr lang="fr-FR" sz="2000" dirty="0"/>
              <a:t>Encaisser plusieurs frais spécifiques : à partir de la liste des frais</a:t>
            </a:r>
          </a:p>
        </p:txBody>
      </p:sp>
      <p:sp>
        <p:nvSpPr>
          <p:cNvPr id="4" name="Espace réservé du numéro de diapositive 3">
            <a:extLst>
              <a:ext uri="{FF2B5EF4-FFF2-40B4-BE49-F238E27FC236}">
                <a16:creationId xmlns:a16="http://schemas.microsoft.com/office/drawing/2014/main" id="{4E17446F-BA4D-7926-6B29-71748D803A97}"/>
              </a:ext>
            </a:extLst>
          </p:cNvPr>
          <p:cNvSpPr>
            <a:spLocks noGrp="1"/>
          </p:cNvSpPr>
          <p:nvPr>
            <p:ph type="sldNum" sz="quarter" idx="12"/>
          </p:nvPr>
        </p:nvSpPr>
        <p:spPr/>
        <p:txBody>
          <a:bodyPr/>
          <a:lstStyle/>
          <a:p>
            <a:fld id="{19329706-12B3-8F4C-9CA9-063F8C6A2AC6}" type="slidenum">
              <a:rPr lang="fr-FR" smtClean="0"/>
              <a:t>83</a:t>
            </a:fld>
            <a:endParaRPr lang="fr-FR"/>
          </a:p>
        </p:txBody>
      </p:sp>
      <p:pic>
        <p:nvPicPr>
          <p:cNvPr id="5" name="Image 4">
            <a:extLst>
              <a:ext uri="{FF2B5EF4-FFF2-40B4-BE49-F238E27FC236}">
                <a16:creationId xmlns:a16="http://schemas.microsoft.com/office/drawing/2014/main" id="{5E7C71A9-002C-B554-FE02-695AB762094B}"/>
              </a:ext>
            </a:extLst>
          </p:cNvPr>
          <p:cNvPicPr>
            <a:picLocks noChangeAspect="1"/>
          </p:cNvPicPr>
          <p:nvPr/>
        </p:nvPicPr>
        <p:blipFill>
          <a:blip r:embed="rId2"/>
          <a:stretch>
            <a:fillRect/>
          </a:stretch>
        </p:blipFill>
        <p:spPr>
          <a:xfrm>
            <a:off x="2789044" y="1747531"/>
            <a:ext cx="6787091" cy="3867361"/>
          </a:xfrm>
          <a:prstGeom prst="rect">
            <a:avLst/>
          </a:prstGeom>
          <a:ln>
            <a:solidFill>
              <a:schemeClr val="tx1"/>
            </a:solidFill>
          </a:ln>
        </p:spPr>
      </p:pic>
      <p:sp>
        <p:nvSpPr>
          <p:cNvPr id="6" name="Rectangle : coins arrondis 5">
            <a:extLst>
              <a:ext uri="{FF2B5EF4-FFF2-40B4-BE49-F238E27FC236}">
                <a16:creationId xmlns:a16="http://schemas.microsoft.com/office/drawing/2014/main" id="{F097DD60-C5C6-0D4A-57C9-5011CAA59B20}"/>
              </a:ext>
            </a:extLst>
          </p:cNvPr>
          <p:cNvSpPr/>
          <p:nvPr/>
        </p:nvSpPr>
        <p:spPr>
          <a:xfrm>
            <a:off x="8403431" y="1747531"/>
            <a:ext cx="1007270" cy="380787"/>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D748ECFF-3BBD-84C7-706B-870B31F7CD81}"/>
              </a:ext>
            </a:extLst>
          </p:cNvPr>
          <p:cNvSpPr/>
          <p:nvPr/>
        </p:nvSpPr>
        <p:spPr>
          <a:xfrm>
            <a:off x="3212891" y="2891606"/>
            <a:ext cx="249382" cy="2044206"/>
          </a:xfrm>
          <a:prstGeom prst="round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74BE36C-D787-AB85-23C0-E1FE72D6EB6B}"/>
              </a:ext>
            </a:extLst>
          </p:cNvPr>
          <p:cNvSpPr txBox="1"/>
          <p:nvPr/>
        </p:nvSpPr>
        <p:spPr>
          <a:xfrm>
            <a:off x="2935705" y="3429000"/>
            <a:ext cx="301686" cy="369332"/>
          </a:xfrm>
          <a:prstGeom prst="rect">
            <a:avLst/>
          </a:prstGeom>
          <a:noFill/>
        </p:spPr>
        <p:txBody>
          <a:bodyPr wrap="none" rtlCol="0">
            <a:spAutoFit/>
          </a:bodyPr>
          <a:lstStyle/>
          <a:p>
            <a:r>
              <a:rPr lang="fr-FR" dirty="0">
                <a:solidFill>
                  <a:srgbClr val="C00000"/>
                </a:solidFill>
              </a:rPr>
              <a:t>1</a:t>
            </a:r>
          </a:p>
        </p:txBody>
      </p:sp>
      <p:sp>
        <p:nvSpPr>
          <p:cNvPr id="11" name="ZoneTexte 10">
            <a:extLst>
              <a:ext uri="{FF2B5EF4-FFF2-40B4-BE49-F238E27FC236}">
                <a16:creationId xmlns:a16="http://schemas.microsoft.com/office/drawing/2014/main" id="{F47934B4-241F-A0E2-E55C-B4A1F1048501}"/>
              </a:ext>
            </a:extLst>
          </p:cNvPr>
          <p:cNvSpPr txBox="1"/>
          <p:nvPr/>
        </p:nvSpPr>
        <p:spPr>
          <a:xfrm>
            <a:off x="8756223" y="1378199"/>
            <a:ext cx="301686" cy="369332"/>
          </a:xfrm>
          <a:prstGeom prst="rect">
            <a:avLst/>
          </a:prstGeom>
          <a:noFill/>
        </p:spPr>
        <p:txBody>
          <a:bodyPr wrap="none" rtlCol="0">
            <a:spAutoFit/>
          </a:bodyPr>
          <a:lstStyle/>
          <a:p>
            <a:r>
              <a:rPr lang="fr-FR" dirty="0">
                <a:solidFill>
                  <a:srgbClr val="C00000"/>
                </a:solidFill>
              </a:rPr>
              <a:t>2</a:t>
            </a:r>
          </a:p>
        </p:txBody>
      </p:sp>
    </p:spTree>
    <p:extLst>
      <p:ext uri="{BB962C8B-B14F-4D97-AF65-F5344CB8AC3E}">
        <p14:creationId xmlns:p14="http://schemas.microsoft.com/office/powerpoint/2010/main" val="319406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276BD3-AEAA-BF89-D58E-A1F69E14C0C7}"/>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24ED601C-A52F-1EC1-2CCC-6038694E4EC0}"/>
              </a:ext>
            </a:extLst>
          </p:cNvPr>
          <p:cNvSpPr>
            <a:spLocks noGrp="1"/>
          </p:cNvSpPr>
          <p:nvPr>
            <p:ph idx="1"/>
          </p:nvPr>
        </p:nvSpPr>
        <p:spPr/>
        <p:txBody>
          <a:bodyPr/>
          <a:lstStyle/>
          <a:p>
            <a:r>
              <a:rPr lang="fr-FR" sz="2000"/>
              <a:t>Encaisser des frais : à partir du menu latéral (ne permet pas de sélectionner des frais spécifiques)</a:t>
            </a:r>
          </a:p>
          <a:p>
            <a:pPr marL="0" indent="0">
              <a:buNone/>
            </a:pPr>
            <a:endParaRPr lang="fr-FR"/>
          </a:p>
        </p:txBody>
      </p:sp>
      <p:sp>
        <p:nvSpPr>
          <p:cNvPr id="4" name="Espace réservé du numéro de diapositive 3">
            <a:extLst>
              <a:ext uri="{FF2B5EF4-FFF2-40B4-BE49-F238E27FC236}">
                <a16:creationId xmlns:a16="http://schemas.microsoft.com/office/drawing/2014/main" id="{D90F3720-F9E0-978F-A124-2CFC62AD87D0}"/>
              </a:ext>
            </a:extLst>
          </p:cNvPr>
          <p:cNvSpPr>
            <a:spLocks noGrp="1"/>
          </p:cNvSpPr>
          <p:nvPr>
            <p:ph type="sldNum" sz="quarter" idx="12"/>
          </p:nvPr>
        </p:nvSpPr>
        <p:spPr/>
        <p:txBody>
          <a:bodyPr/>
          <a:lstStyle/>
          <a:p>
            <a:fld id="{19329706-12B3-8F4C-9CA9-063F8C6A2AC6}" type="slidenum">
              <a:rPr lang="fr-FR" smtClean="0"/>
              <a:t>84</a:t>
            </a:fld>
            <a:endParaRPr lang="fr-FR"/>
          </a:p>
        </p:txBody>
      </p:sp>
      <p:pic>
        <p:nvPicPr>
          <p:cNvPr id="5" name="Image 4" descr="Une image contenant texte, logiciel, Icône d’ordinateur, Page web&#10;&#10;Description générée automatiquement">
            <a:extLst>
              <a:ext uri="{FF2B5EF4-FFF2-40B4-BE49-F238E27FC236}">
                <a16:creationId xmlns:a16="http://schemas.microsoft.com/office/drawing/2014/main" id="{CD4223A2-E3C6-6C19-F18F-14CF45717CC9}"/>
              </a:ext>
            </a:extLst>
          </p:cNvPr>
          <p:cNvPicPr>
            <a:picLocks noChangeAspect="1"/>
          </p:cNvPicPr>
          <p:nvPr/>
        </p:nvPicPr>
        <p:blipFill>
          <a:blip r:embed="rId2"/>
          <a:stretch>
            <a:fillRect/>
          </a:stretch>
        </p:blipFill>
        <p:spPr>
          <a:xfrm>
            <a:off x="2028266" y="1786381"/>
            <a:ext cx="8135468" cy="3172722"/>
          </a:xfrm>
          <a:prstGeom prst="rect">
            <a:avLst/>
          </a:prstGeom>
        </p:spPr>
      </p:pic>
      <p:sp>
        <p:nvSpPr>
          <p:cNvPr id="6" name="Rectangle : coins arrondis 5">
            <a:extLst>
              <a:ext uri="{FF2B5EF4-FFF2-40B4-BE49-F238E27FC236}">
                <a16:creationId xmlns:a16="http://schemas.microsoft.com/office/drawing/2014/main" id="{8B55B994-8B8B-6CD8-E7FB-7EC5480BA325}"/>
              </a:ext>
            </a:extLst>
          </p:cNvPr>
          <p:cNvSpPr/>
          <p:nvPr/>
        </p:nvSpPr>
        <p:spPr>
          <a:xfrm>
            <a:off x="3600449" y="4730220"/>
            <a:ext cx="427853" cy="296219"/>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586DCE65-F6CC-1193-234B-2D2051EB598A}"/>
              </a:ext>
            </a:extLst>
          </p:cNvPr>
          <p:cNvCxnSpPr>
            <a:cxnSpLocks/>
            <a:stCxn id="6" idx="3"/>
          </p:cNvCxnSpPr>
          <p:nvPr/>
        </p:nvCxnSpPr>
        <p:spPr>
          <a:xfrm flipV="1">
            <a:off x="4028302" y="4585653"/>
            <a:ext cx="2141108" cy="292677"/>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 name="Image 7" descr="Une image contenant texte, capture d’écran, logiciel, nombre&#10;&#10;Description générée automatiquement">
            <a:extLst>
              <a:ext uri="{FF2B5EF4-FFF2-40B4-BE49-F238E27FC236}">
                <a16:creationId xmlns:a16="http://schemas.microsoft.com/office/drawing/2014/main" id="{C123CF95-AB2E-4492-9C6B-1CE257D9D0CD}"/>
              </a:ext>
            </a:extLst>
          </p:cNvPr>
          <p:cNvPicPr>
            <a:picLocks noChangeAspect="1"/>
          </p:cNvPicPr>
          <p:nvPr/>
        </p:nvPicPr>
        <p:blipFill>
          <a:blip r:embed="rId3"/>
          <a:stretch>
            <a:fillRect/>
          </a:stretch>
        </p:blipFill>
        <p:spPr>
          <a:xfrm>
            <a:off x="6169410" y="3281328"/>
            <a:ext cx="3837746" cy="2612993"/>
          </a:xfrm>
          <a:prstGeom prst="rect">
            <a:avLst/>
          </a:prstGeom>
          <a:ln>
            <a:solidFill>
              <a:schemeClr val="tx1"/>
            </a:solidFill>
          </a:ln>
        </p:spPr>
      </p:pic>
    </p:spTree>
    <p:extLst>
      <p:ext uri="{BB962C8B-B14F-4D97-AF65-F5344CB8AC3E}">
        <p14:creationId xmlns:p14="http://schemas.microsoft.com/office/powerpoint/2010/main" val="38006504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AAF450-7A22-C571-BBB0-F8A9BFB6954D}"/>
              </a:ext>
            </a:extLst>
          </p:cNvPr>
          <p:cNvSpPr>
            <a:spLocks noGrp="1"/>
          </p:cNvSpPr>
          <p:nvPr>
            <p:ph type="title"/>
          </p:nvPr>
        </p:nvSpPr>
        <p:spPr/>
        <p:txBody>
          <a:bodyPr/>
          <a:lstStyle/>
          <a:p>
            <a:r>
              <a:rPr lang="fr-FR">
                <a:ea typeface="Calibri"/>
                <a:sym typeface="Calibri"/>
              </a:rPr>
              <a:t>Frais</a:t>
            </a:r>
            <a:r>
              <a:rPr lang="fr-FR" sz="3600" b="0" i="0" u="none" strike="noStrike" cap="none">
                <a:solidFill>
                  <a:srgbClr val="00707F"/>
                </a:solidFill>
                <a:latin typeface="Calibri"/>
                <a:ea typeface="Calibri"/>
                <a:cs typeface="Calibri"/>
                <a:sym typeface="Calibri"/>
              </a:rPr>
              <a:t> &gt; Percevoir des frais</a:t>
            </a:r>
            <a:endParaRPr lang="fr-FR"/>
          </a:p>
        </p:txBody>
      </p:sp>
      <p:sp>
        <p:nvSpPr>
          <p:cNvPr id="3" name="Espace réservé du contenu 2">
            <a:extLst>
              <a:ext uri="{FF2B5EF4-FFF2-40B4-BE49-F238E27FC236}">
                <a16:creationId xmlns:a16="http://schemas.microsoft.com/office/drawing/2014/main" id="{381A2B2B-3EBF-10B2-6A79-4E7765F24DBB}"/>
              </a:ext>
            </a:extLst>
          </p:cNvPr>
          <p:cNvSpPr>
            <a:spLocks noGrp="1"/>
          </p:cNvSpPr>
          <p:nvPr>
            <p:ph idx="1"/>
          </p:nvPr>
        </p:nvSpPr>
        <p:spPr/>
        <p:txBody>
          <a:bodyPr/>
          <a:lstStyle/>
          <a:p>
            <a:r>
              <a:rPr lang="fr-FR" sz="2000"/>
              <a:t>Choisir la méthode de paiement (Cash ou </a:t>
            </a:r>
            <a:r>
              <a:rPr lang="fr-FR" sz="2000" err="1"/>
              <a:t>Payconiq</a:t>
            </a:r>
            <a:r>
              <a:rPr lang="fr-FR" sz="2000"/>
              <a:t>) et cliquer sur </a:t>
            </a:r>
            <a:r>
              <a:rPr lang="fr-FR" sz="2000" i="1" err="1"/>
              <a:t>Pay</a:t>
            </a:r>
            <a:r>
              <a:rPr lang="fr-FR" sz="2000"/>
              <a:t> pour confirmer le paiement partiel ou total de l’</a:t>
            </a:r>
            <a:r>
              <a:rPr lang="fr-FR" sz="2000" i="1"/>
              <a:t>Active Balance</a:t>
            </a:r>
          </a:p>
          <a:p>
            <a:pPr marL="0" indent="0">
              <a:buNone/>
            </a:pPr>
            <a:endParaRPr lang="fr-FR"/>
          </a:p>
        </p:txBody>
      </p:sp>
      <p:sp>
        <p:nvSpPr>
          <p:cNvPr id="4" name="Espace réservé du numéro de diapositive 3">
            <a:extLst>
              <a:ext uri="{FF2B5EF4-FFF2-40B4-BE49-F238E27FC236}">
                <a16:creationId xmlns:a16="http://schemas.microsoft.com/office/drawing/2014/main" id="{976F121B-E293-A04E-C98D-B691CE398E8F}"/>
              </a:ext>
            </a:extLst>
          </p:cNvPr>
          <p:cNvSpPr>
            <a:spLocks noGrp="1"/>
          </p:cNvSpPr>
          <p:nvPr>
            <p:ph type="sldNum" sz="quarter" idx="12"/>
          </p:nvPr>
        </p:nvSpPr>
        <p:spPr/>
        <p:txBody>
          <a:bodyPr/>
          <a:lstStyle/>
          <a:p>
            <a:fld id="{19329706-12B3-8F4C-9CA9-063F8C6A2AC6}" type="slidenum">
              <a:rPr lang="fr-FR" smtClean="0"/>
              <a:t>85</a:t>
            </a:fld>
            <a:endParaRPr lang="fr-FR"/>
          </a:p>
        </p:txBody>
      </p:sp>
      <p:pic>
        <p:nvPicPr>
          <p:cNvPr id="5" name="Image 4" descr="Une image contenant texte, capture d’écran, logiciel, nombre&#10;&#10;Description générée automatiquement">
            <a:extLst>
              <a:ext uri="{FF2B5EF4-FFF2-40B4-BE49-F238E27FC236}">
                <a16:creationId xmlns:a16="http://schemas.microsoft.com/office/drawing/2014/main" id="{B75C2DD9-203F-0E64-0041-EAC08B0A2B31}"/>
              </a:ext>
            </a:extLst>
          </p:cNvPr>
          <p:cNvPicPr>
            <a:picLocks noChangeAspect="1"/>
          </p:cNvPicPr>
          <p:nvPr/>
        </p:nvPicPr>
        <p:blipFill>
          <a:blip r:embed="rId2"/>
          <a:stretch>
            <a:fillRect/>
          </a:stretch>
        </p:blipFill>
        <p:spPr>
          <a:xfrm>
            <a:off x="3613241" y="1976257"/>
            <a:ext cx="4965517" cy="3785099"/>
          </a:xfrm>
          <a:prstGeom prst="rect">
            <a:avLst/>
          </a:prstGeom>
          <a:ln>
            <a:solidFill>
              <a:schemeClr val="tx1"/>
            </a:solidFill>
          </a:ln>
        </p:spPr>
      </p:pic>
      <p:sp>
        <p:nvSpPr>
          <p:cNvPr id="6" name="Rectangle : coins arrondis 5">
            <a:extLst>
              <a:ext uri="{FF2B5EF4-FFF2-40B4-BE49-F238E27FC236}">
                <a16:creationId xmlns:a16="http://schemas.microsoft.com/office/drawing/2014/main" id="{5E204F9C-4EC6-9D9E-03B5-033C824E87B6}"/>
              </a:ext>
            </a:extLst>
          </p:cNvPr>
          <p:cNvSpPr/>
          <p:nvPr/>
        </p:nvSpPr>
        <p:spPr>
          <a:xfrm>
            <a:off x="6086475" y="3754921"/>
            <a:ext cx="2333625" cy="495300"/>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B4E08933-C475-B0DF-A6B8-1B04A12C58A4}"/>
              </a:ext>
            </a:extLst>
          </p:cNvPr>
          <p:cNvSpPr/>
          <p:nvPr/>
        </p:nvSpPr>
        <p:spPr>
          <a:xfrm>
            <a:off x="7953375" y="5336070"/>
            <a:ext cx="425450" cy="314326"/>
          </a:xfrm>
          <a:prstGeom prst="round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28913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C2F8A92-E20D-C2D8-9FF2-8BCF1947CF7A}"/>
              </a:ext>
            </a:extLst>
          </p:cNvPr>
          <p:cNvPicPr>
            <a:picLocks noChangeAspect="1"/>
          </p:cNvPicPr>
          <p:nvPr/>
        </p:nvPicPr>
        <p:blipFill>
          <a:blip r:embed="rId2"/>
          <a:stretch>
            <a:fillRect/>
          </a:stretch>
        </p:blipFill>
        <p:spPr>
          <a:xfrm>
            <a:off x="1328737" y="1200586"/>
            <a:ext cx="9534525" cy="1642773"/>
          </a:xfrm>
          <a:prstGeom prst="rect">
            <a:avLst/>
          </a:prstGeom>
          <a:ln>
            <a:solidFill>
              <a:schemeClr val="tx1"/>
            </a:solidFill>
          </a:ln>
        </p:spPr>
      </p:pic>
      <p:pic>
        <p:nvPicPr>
          <p:cNvPr id="21" name="Image 20" descr="Une image contenant texte, capture d’écran, nombre, logiciel&#10;&#10;Description générée automatiquement">
            <a:extLst>
              <a:ext uri="{FF2B5EF4-FFF2-40B4-BE49-F238E27FC236}">
                <a16:creationId xmlns:a16="http://schemas.microsoft.com/office/drawing/2014/main" id="{3FDD4F39-B703-B55D-564B-FBBE56CDAC96}"/>
              </a:ext>
            </a:extLst>
          </p:cNvPr>
          <p:cNvPicPr>
            <a:picLocks noChangeAspect="1"/>
          </p:cNvPicPr>
          <p:nvPr/>
        </p:nvPicPr>
        <p:blipFill>
          <a:blip r:embed="rId3"/>
          <a:stretch>
            <a:fillRect/>
          </a:stretch>
        </p:blipFill>
        <p:spPr>
          <a:xfrm>
            <a:off x="3463926" y="2291146"/>
            <a:ext cx="5278633" cy="3350062"/>
          </a:xfrm>
          <a:prstGeom prst="rect">
            <a:avLst/>
          </a:prstGeom>
          <a:ln>
            <a:solidFill>
              <a:schemeClr val="tx1"/>
            </a:solidFill>
          </a:ln>
        </p:spPr>
      </p:pic>
      <p:sp>
        <p:nvSpPr>
          <p:cNvPr id="4" name="Titre 3">
            <a:extLst>
              <a:ext uri="{FF2B5EF4-FFF2-40B4-BE49-F238E27FC236}">
                <a16:creationId xmlns:a16="http://schemas.microsoft.com/office/drawing/2014/main" id="{FB775749-7194-D091-0A22-A8255E1B29AA}"/>
              </a:ext>
            </a:extLst>
          </p:cNvPr>
          <p:cNvSpPr>
            <a:spLocks noGrp="1"/>
          </p:cNvSpPr>
          <p:nvPr>
            <p:ph type="title"/>
          </p:nvPr>
        </p:nvSpPr>
        <p:spPr/>
        <p:txBody>
          <a:bodyPr/>
          <a:lstStyle/>
          <a:p>
            <a:r>
              <a:rPr lang="fr-FR" sz="3600" b="0" i="0" u="none" strike="noStrike" cap="none">
                <a:solidFill>
                  <a:srgbClr val="00707F"/>
                </a:solidFill>
                <a:latin typeface="Calibri"/>
                <a:ea typeface="Calibri"/>
                <a:cs typeface="Calibri"/>
                <a:sym typeface="Calibri"/>
              </a:rPr>
              <a:t>Ajouter une amende ou des frais</a:t>
            </a:r>
            <a:endParaRPr lang="fr-FR"/>
          </a:p>
        </p:txBody>
      </p:sp>
      <p:sp>
        <p:nvSpPr>
          <p:cNvPr id="2" name="Espace réservé du numéro de diapositive 1">
            <a:extLst>
              <a:ext uri="{FF2B5EF4-FFF2-40B4-BE49-F238E27FC236}">
                <a16:creationId xmlns:a16="http://schemas.microsoft.com/office/drawing/2014/main" id="{93C7C34A-BCF6-FEBD-CB8A-BE253BC3B18F}"/>
              </a:ext>
            </a:extLst>
          </p:cNvPr>
          <p:cNvSpPr>
            <a:spLocks noGrp="1"/>
          </p:cNvSpPr>
          <p:nvPr>
            <p:ph type="sldNum" sz="quarter" idx="12"/>
          </p:nvPr>
        </p:nvSpPr>
        <p:spPr/>
        <p:txBody>
          <a:bodyPr/>
          <a:lstStyle/>
          <a:p>
            <a:fld id="{19329706-12B3-8F4C-9CA9-063F8C6A2AC6}" type="slidenum">
              <a:rPr lang="fr-FR" smtClean="0"/>
              <a:t>86</a:t>
            </a:fld>
            <a:endParaRPr lang="fr-FR"/>
          </a:p>
        </p:txBody>
      </p:sp>
      <p:sp>
        <p:nvSpPr>
          <p:cNvPr id="7" name="ZoneTexte 6">
            <a:extLst>
              <a:ext uri="{FF2B5EF4-FFF2-40B4-BE49-F238E27FC236}">
                <a16:creationId xmlns:a16="http://schemas.microsoft.com/office/drawing/2014/main" id="{3DD66DCA-D489-C50E-9D6D-B9AB2871DA2E}"/>
              </a:ext>
            </a:extLst>
          </p:cNvPr>
          <p:cNvSpPr txBox="1"/>
          <p:nvPr/>
        </p:nvSpPr>
        <p:spPr>
          <a:xfrm>
            <a:off x="1852612" y="6092608"/>
            <a:ext cx="9353550" cy="369332"/>
          </a:xfrm>
          <a:prstGeom prst="rect">
            <a:avLst/>
          </a:prstGeom>
          <a:noFill/>
        </p:spPr>
        <p:txBody>
          <a:bodyPr wrap="square" rtlCol="0">
            <a:spAutoFit/>
          </a:bodyPr>
          <a:lstStyle/>
          <a:p>
            <a:r>
              <a:rPr lang="fr-FR" sz="18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La transaction Crédit n’est à n’utiliser que pour des rectifications d'erreur de paiement (</a:t>
            </a:r>
            <a:r>
              <a:rPr lang="fr-FR" sz="1800" kern="10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Payconiq</a:t>
            </a:r>
            <a:r>
              <a:rPr lang="fr-FR" sz="1800" kern="1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Rectangle : coins arrondis 9">
            <a:extLst>
              <a:ext uri="{FF2B5EF4-FFF2-40B4-BE49-F238E27FC236}">
                <a16:creationId xmlns:a16="http://schemas.microsoft.com/office/drawing/2014/main" id="{3E070C8E-F55C-7DBA-D2DF-9A59EBDA0DA6}"/>
              </a:ext>
            </a:extLst>
          </p:cNvPr>
          <p:cNvSpPr/>
          <p:nvPr/>
        </p:nvSpPr>
        <p:spPr>
          <a:xfrm>
            <a:off x="8737600" y="1513256"/>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 name="Connecteur droit avec flèche 12">
            <a:extLst>
              <a:ext uri="{FF2B5EF4-FFF2-40B4-BE49-F238E27FC236}">
                <a16:creationId xmlns:a16="http://schemas.microsoft.com/office/drawing/2014/main" id="{62EB5763-48C0-ABC0-5193-ECF9164035AC}"/>
              </a:ext>
            </a:extLst>
          </p:cNvPr>
          <p:cNvCxnSpPr>
            <a:cxnSpLocks/>
            <a:stCxn id="10" idx="2"/>
          </p:cNvCxnSpPr>
          <p:nvPr/>
        </p:nvCxnSpPr>
        <p:spPr>
          <a:xfrm flipH="1">
            <a:off x="8737600" y="1809475"/>
            <a:ext cx="403225" cy="2166019"/>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ectangle : coins arrondis 16">
            <a:extLst>
              <a:ext uri="{FF2B5EF4-FFF2-40B4-BE49-F238E27FC236}">
                <a16:creationId xmlns:a16="http://schemas.microsoft.com/office/drawing/2014/main" id="{A01BD85A-FFC8-3462-7E89-B1117A033F8B}"/>
              </a:ext>
            </a:extLst>
          </p:cNvPr>
          <p:cNvSpPr/>
          <p:nvPr/>
        </p:nvSpPr>
        <p:spPr>
          <a:xfrm>
            <a:off x="8064500" y="5184502"/>
            <a:ext cx="454025" cy="334724"/>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descr="Avertissement contour">
            <a:extLst>
              <a:ext uri="{FF2B5EF4-FFF2-40B4-BE49-F238E27FC236}">
                <a16:creationId xmlns:a16="http://schemas.microsoft.com/office/drawing/2014/main" id="{CAEF480A-682C-0DCE-541A-5C35E25BC9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28737" y="6015044"/>
            <a:ext cx="523875" cy="523875"/>
          </a:xfrm>
          <a:prstGeom prst="rect">
            <a:avLst/>
          </a:prstGeom>
        </p:spPr>
      </p:pic>
    </p:spTree>
    <p:extLst>
      <p:ext uri="{BB962C8B-B14F-4D97-AF65-F5344CB8AC3E}">
        <p14:creationId xmlns:p14="http://schemas.microsoft.com/office/powerpoint/2010/main" val="2600512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03A041F-9920-0E15-3EF1-EEC84D9BE8FE}"/>
              </a:ext>
            </a:extLst>
          </p:cNvPr>
          <p:cNvSpPr>
            <a:spLocks noGrp="1"/>
          </p:cNvSpPr>
          <p:nvPr>
            <p:ph type="title"/>
          </p:nvPr>
        </p:nvSpPr>
        <p:spPr/>
        <p:txBody>
          <a:bodyPr/>
          <a:lstStyle/>
          <a:p>
            <a:r>
              <a:rPr lang="fr-FR" sz="3600" b="0" i="0" u="none" strike="noStrike" cap="none">
                <a:solidFill>
                  <a:srgbClr val="00707F"/>
                </a:solidFill>
                <a:latin typeface="Calibri"/>
                <a:ea typeface="Calibri"/>
                <a:cs typeface="Calibri"/>
                <a:sym typeface="Calibri"/>
              </a:rPr>
              <a:t>Annuler une amende ou des frais</a:t>
            </a:r>
            <a:endParaRPr lang="fr-FR"/>
          </a:p>
        </p:txBody>
      </p:sp>
      <p:sp>
        <p:nvSpPr>
          <p:cNvPr id="11" name="Espace réservé du contenu 10">
            <a:extLst>
              <a:ext uri="{FF2B5EF4-FFF2-40B4-BE49-F238E27FC236}">
                <a16:creationId xmlns:a16="http://schemas.microsoft.com/office/drawing/2014/main" id="{6EC3D9C5-7009-EDFB-C9F6-29E9EE916585}"/>
              </a:ext>
            </a:extLst>
          </p:cNvPr>
          <p:cNvSpPr>
            <a:spLocks noGrp="1"/>
          </p:cNvSpPr>
          <p:nvPr>
            <p:ph idx="1"/>
          </p:nvPr>
        </p:nvSpPr>
        <p:spPr/>
        <p:txBody>
          <a:bodyPr/>
          <a:lstStyle/>
          <a:p>
            <a:r>
              <a:rPr lang="fr-FR" sz="2000"/>
              <a:t>Cocher une ou plusieurs amendes &gt; </a:t>
            </a:r>
            <a:r>
              <a:rPr lang="fr-FR" sz="2000" i="1" err="1"/>
              <a:t>Waive</a:t>
            </a:r>
            <a:r>
              <a:rPr lang="fr-FR" sz="2000"/>
              <a:t> </a:t>
            </a:r>
            <a:r>
              <a:rPr lang="fr-FR" sz="2000" i="1" err="1"/>
              <a:t>Selected</a:t>
            </a:r>
            <a:r>
              <a:rPr lang="fr-FR" sz="2000"/>
              <a:t> ou </a:t>
            </a:r>
            <a:r>
              <a:rPr lang="fr-FR" sz="2000" i="1" err="1"/>
              <a:t>Waive</a:t>
            </a:r>
            <a:r>
              <a:rPr lang="fr-FR" sz="2000" i="1"/>
              <a:t> All</a:t>
            </a:r>
          </a:p>
          <a:p>
            <a:endParaRPr lang="fr-FR"/>
          </a:p>
        </p:txBody>
      </p:sp>
      <p:sp>
        <p:nvSpPr>
          <p:cNvPr id="2" name="Espace réservé du numéro de diapositive 1">
            <a:extLst>
              <a:ext uri="{FF2B5EF4-FFF2-40B4-BE49-F238E27FC236}">
                <a16:creationId xmlns:a16="http://schemas.microsoft.com/office/drawing/2014/main" id="{66876F7B-21EF-431F-F476-B7E634BCFE78}"/>
              </a:ext>
            </a:extLst>
          </p:cNvPr>
          <p:cNvSpPr>
            <a:spLocks noGrp="1"/>
          </p:cNvSpPr>
          <p:nvPr>
            <p:ph type="sldNum" sz="quarter" idx="12"/>
          </p:nvPr>
        </p:nvSpPr>
        <p:spPr/>
        <p:txBody>
          <a:bodyPr/>
          <a:lstStyle/>
          <a:p>
            <a:fld id="{19329706-12B3-8F4C-9CA9-063F8C6A2AC6}" type="slidenum">
              <a:rPr lang="fr-FR" smtClean="0"/>
              <a:t>87</a:t>
            </a:fld>
            <a:endParaRPr lang="fr-FR"/>
          </a:p>
        </p:txBody>
      </p:sp>
      <p:pic>
        <p:nvPicPr>
          <p:cNvPr id="5" name="Image 4">
            <a:extLst>
              <a:ext uri="{FF2B5EF4-FFF2-40B4-BE49-F238E27FC236}">
                <a16:creationId xmlns:a16="http://schemas.microsoft.com/office/drawing/2014/main" id="{BDB349D9-36A6-D6AD-CE19-2CF112355A71}"/>
              </a:ext>
            </a:extLst>
          </p:cNvPr>
          <p:cNvPicPr>
            <a:picLocks noChangeAspect="1"/>
          </p:cNvPicPr>
          <p:nvPr/>
        </p:nvPicPr>
        <p:blipFill>
          <a:blip r:embed="rId2"/>
          <a:stretch>
            <a:fillRect/>
          </a:stretch>
        </p:blipFill>
        <p:spPr>
          <a:xfrm>
            <a:off x="742950" y="1878922"/>
            <a:ext cx="10706100" cy="2958828"/>
          </a:xfrm>
          <a:prstGeom prst="rect">
            <a:avLst/>
          </a:prstGeom>
          <a:ln>
            <a:solidFill>
              <a:schemeClr val="tx1"/>
            </a:solidFill>
          </a:ln>
        </p:spPr>
      </p:pic>
      <p:sp>
        <p:nvSpPr>
          <p:cNvPr id="7" name="Rectangle : coins arrondis 6">
            <a:extLst>
              <a:ext uri="{FF2B5EF4-FFF2-40B4-BE49-F238E27FC236}">
                <a16:creationId xmlns:a16="http://schemas.microsoft.com/office/drawing/2014/main" id="{27747402-C7AF-AAB8-B823-1B915C49CA3C}"/>
              </a:ext>
            </a:extLst>
          </p:cNvPr>
          <p:cNvSpPr/>
          <p:nvPr/>
        </p:nvSpPr>
        <p:spPr>
          <a:xfrm>
            <a:off x="7985122" y="2205093"/>
            <a:ext cx="806450"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B6C9EBF1-F033-4B79-465B-ACBFA47B18F5}"/>
              </a:ext>
            </a:extLst>
          </p:cNvPr>
          <p:cNvSpPr/>
          <p:nvPr/>
        </p:nvSpPr>
        <p:spPr>
          <a:xfrm>
            <a:off x="9886949" y="2203711"/>
            <a:ext cx="54054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E645133-8C9A-8394-0C72-648B1A680A71}"/>
              </a:ext>
            </a:extLst>
          </p:cNvPr>
          <p:cNvSpPr/>
          <p:nvPr/>
        </p:nvSpPr>
        <p:spPr>
          <a:xfrm>
            <a:off x="914399" y="2843855"/>
            <a:ext cx="447675" cy="296219"/>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1ED70ECD-09B6-F0E6-6D8A-E9D74944A4E4}"/>
              </a:ext>
            </a:extLst>
          </p:cNvPr>
          <p:cNvCxnSpPr>
            <a:cxnSpLocks/>
            <a:stCxn id="9" idx="3"/>
            <a:endCxn id="7" idx="1"/>
          </p:cNvCxnSpPr>
          <p:nvPr/>
        </p:nvCxnSpPr>
        <p:spPr>
          <a:xfrm flipV="1">
            <a:off x="1362074" y="2353203"/>
            <a:ext cx="6623048" cy="638762"/>
          </a:xfrm>
          <a:prstGeom prst="straightConnector1">
            <a:avLst/>
          </a:prstGeom>
          <a:ln w="190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646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9A58E-6ED5-24F7-B8A8-993B819D0152}"/>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B1FAF83-FE47-7EED-D46B-919559BFC7A6}"/>
              </a:ext>
            </a:extLst>
          </p:cNvPr>
          <p:cNvSpPr>
            <a:spLocks noGrp="1"/>
          </p:cNvSpPr>
          <p:nvPr>
            <p:ph type="sldNum" sz="quarter" idx="12"/>
          </p:nvPr>
        </p:nvSpPr>
        <p:spPr/>
        <p:txBody>
          <a:bodyPr/>
          <a:lstStyle/>
          <a:p>
            <a:fld id="{19329706-12B3-8F4C-9CA9-063F8C6A2AC6}" type="slidenum">
              <a:rPr lang="fr-FR" smtClean="0"/>
              <a:t>88</a:t>
            </a:fld>
            <a:endParaRPr lang="fr-FR"/>
          </a:p>
        </p:txBody>
      </p:sp>
      <p:sp>
        <p:nvSpPr>
          <p:cNvPr id="9" name="Google Shape;223;p2">
            <a:extLst>
              <a:ext uri="{FF2B5EF4-FFF2-40B4-BE49-F238E27FC236}">
                <a16:creationId xmlns:a16="http://schemas.microsoft.com/office/drawing/2014/main" id="{2F9A062D-2F35-AA8B-4097-3A0A3162204F}"/>
              </a:ext>
            </a:extLst>
          </p:cNvPr>
          <p:cNvSpPr txBox="1">
            <a:spLocks/>
          </p:cNvSpPr>
          <p:nvPr/>
        </p:nvSpPr>
        <p:spPr>
          <a:xfrm>
            <a:off x="6096000" y="3115799"/>
            <a:ext cx="5622328" cy="3504076"/>
          </a:xfrm>
          <a:prstGeom prst="rect">
            <a:avLst/>
          </a:prstGeom>
          <a:noFill/>
          <a:ln>
            <a:noFill/>
          </a:ln>
        </p:spPr>
        <p:txBody>
          <a:bodyPr spcFirstLastPara="1" vert="horz" wrap="square" lIns="91425" tIns="45700" rIns="91425" bIns="45700" rtlCol="0" anchor="ctr" anchorCtr="0">
            <a:noAutofit/>
          </a:bodyPr>
          <a:lstStyle>
            <a:lvl1pPr algn="r" defTabSz="457178" rtl="0" eaLnBrk="1" latinLnBrk="0" hangingPunct="1">
              <a:spcBef>
                <a:spcPct val="0"/>
              </a:spcBef>
              <a:buNone/>
              <a:defRPr sz="4800" b="1" kern="1200">
                <a:solidFill>
                  <a:srgbClr val="00707F"/>
                </a:solidFill>
                <a:latin typeface="Calibri"/>
                <a:ea typeface="+mj-ea"/>
                <a:cs typeface="Calibri"/>
              </a:defRPr>
            </a:lvl1pPr>
          </a:lstStyle>
          <a:p>
            <a:pPr>
              <a:buClr>
                <a:srgbClr val="00707F"/>
              </a:buClr>
              <a:buSzPts val="2800"/>
            </a:pPr>
            <a:r>
              <a:rPr lang="fr-FR" sz="2500" b="0" dirty="0">
                <a:solidFill>
                  <a:schemeClr val="bg1">
                    <a:lumMod val="65000"/>
                  </a:schemeClr>
                </a:solidFill>
              </a:rPr>
              <a:t>Introduction générale</a:t>
            </a:r>
            <a:br>
              <a:rPr lang="fr-FR" sz="2500" dirty="0"/>
            </a:br>
            <a:r>
              <a:rPr lang="fr-FR" sz="2500" b="0" dirty="0">
                <a:solidFill>
                  <a:schemeClr val="bg1">
                    <a:lumMod val="65000"/>
                  </a:schemeClr>
                </a:solidFill>
              </a:rPr>
              <a:t>Navigation dans Alma</a:t>
            </a:r>
            <a:br>
              <a:rPr lang="fr-FR" sz="2500" b="0" dirty="0">
                <a:solidFill>
                  <a:schemeClr val="bg1">
                    <a:lumMod val="65000"/>
                  </a:schemeClr>
                </a:solidFill>
              </a:rPr>
            </a:br>
            <a:r>
              <a:rPr lang="fr-FR" sz="2500" b="0" dirty="0">
                <a:solidFill>
                  <a:schemeClr val="bg1">
                    <a:lumMod val="65000"/>
                  </a:schemeClr>
                </a:solidFill>
              </a:rPr>
              <a:t>Fiche d’un lecteur</a:t>
            </a:r>
            <a:br>
              <a:rPr lang="fr-FR" sz="2500" b="0" dirty="0">
                <a:solidFill>
                  <a:schemeClr val="bg1">
                    <a:lumMod val="65000"/>
                  </a:schemeClr>
                </a:solidFill>
              </a:rPr>
            </a:br>
            <a:r>
              <a:rPr lang="fr-FR" sz="2500" b="0" dirty="0">
                <a:solidFill>
                  <a:schemeClr val="bg1">
                    <a:lumMod val="65000"/>
                  </a:schemeClr>
                </a:solidFill>
              </a:rPr>
              <a:t>Prêts</a:t>
            </a:r>
            <a:br>
              <a:rPr lang="fr-FR" sz="2500" b="0" dirty="0">
                <a:solidFill>
                  <a:schemeClr val="bg1">
                    <a:lumMod val="65000"/>
                  </a:schemeClr>
                </a:solidFill>
              </a:rPr>
            </a:br>
            <a:r>
              <a:rPr lang="fr-FR" sz="2500" b="0" dirty="0">
                <a:solidFill>
                  <a:schemeClr val="bg1">
                    <a:lumMod val="65000"/>
                  </a:schemeClr>
                </a:solidFill>
              </a:rPr>
              <a:t>Retours</a:t>
            </a:r>
          </a:p>
          <a:p>
            <a:pPr>
              <a:buClr>
                <a:srgbClr val="00707F"/>
              </a:buClr>
              <a:buSzPts val="2800"/>
            </a:pPr>
            <a:r>
              <a:rPr lang="fr-FR" sz="2500" b="0" i="1" dirty="0" err="1">
                <a:solidFill>
                  <a:schemeClr val="bg1">
                    <a:lumMod val="65000"/>
                  </a:schemeClr>
                </a:solidFill>
              </a:rPr>
              <a:t>Requests</a:t>
            </a:r>
            <a:br>
              <a:rPr lang="fr-FR" sz="2500" b="0" dirty="0">
                <a:solidFill>
                  <a:schemeClr val="bg1">
                    <a:lumMod val="65000"/>
                  </a:schemeClr>
                </a:solidFill>
              </a:rPr>
            </a:br>
            <a:r>
              <a:rPr lang="fr-FR" sz="2500" b="0" dirty="0">
                <a:solidFill>
                  <a:schemeClr val="bg1">
                    <a:lumMod val="65000"/>
                  </a:schemeClr>
                </a:solidFill>
              </a:rPr>
              <a:t>Amendes et frais</a:t>
            </a:r>
            <a:br>
              <a:rPr lang="fr-FR" sz="2500" dirty="0"/>
            </a:br>
            <a:r>
              <a:rPr lang="fr-FR" sz="2500" dirty="0"/>
              <a:t>Personnalisation de l’affichage</a:t>
            </a:r>
          </a:p>
        </p:txBody>
      </p:sp>
      <p:pic>
        <p:nvPicPr>
          <p:cNvPr id="12" name="Graphique 11" descr="Flèche : courbe légère avec un remplissage uni">
            <a:extLst>
              <a:ext uri="{FF2B5EF4-FFF2-40B4-BE49-F238E27FC236}">
                <a16:creationId xmlns:a16="http://schemas.microsoft.com/office/drawing/2014/main" id="{A98D283D-92CB-41A6-9977-02E2C61127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44954" y="5991461"/>
            <a:ext cx="426308" cy="426308"/>
          </a:xfrm>
          <a:prstGeom prst="rect">
            <a:avLst/>
          </a:prstGeom>
        </p:spPr>
      </p:pic>
    </p:spTree>
    <p:extLst>
      <p:ext uri="{BB962C8B-B14F-4D97-AF65-F5344CB8AC3E}">
        <p14:creationId xmlns:p14="http://schemas.microsoft.com/office/powerpoint/2010/main" val="8435454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978053-F537-CD07-84BD-09802949879B}"/>
              </a:ext>
            </a:extLst>
          </p:cNvPr>
          <p:cNvSpPr>
            <a:spLocks noGrp="1"/>
          </p:cNvSpPr>
          <p:nvPr>
            <p:ph type="title"/>
          </p:nvPr>
        </p:nvSpPr>
        <p:spPr/>
        <p:txBody>
          <a:bodyPr/>
          <a:lstStyle/>
          <a:p>
            <a:r>
              <a:rPr lang="fr-FR" sz="3600" i="1">
                <a:solidFill>
                  <a:srgbClr val="00707F"/>
                </a:solidFill>
                <a:latin typeface="Calibri"/>
                <a:ea typeface="Calibri"/>
                <a:cs typeface="Calibri"/>
                <a:sym typeface="Calibri"/>
              </a:rPr>
              <a:t>User </a:t>
            </a:r>
            <a:r>
              <a:rPr lang="fr-FR" sz="3600" i="1" err="1">
                <a:solidFill>
                  <a:srgbClr val="00707F"/>
                </a:solidFill>
                <a:latin typeface="Calibri"/>
                <a:ea typeface="Calibri"/>
                <a:cs typeface="Calibri"/>
                <a:sym typeface="Calibri"/>
              </a:rPr>
              <a:t>details</a:t>
            </a:r>
            <a:endParaRPr lang="fr-FR"/>
          </a:p>
        </p:txBody>
      </p:sp>
      <p:sp>
        <p:nvSpPr>
          <p:cNvPr id="3" name="Espace réservé du contenu 2">
            <a:extLst>
              <a:ext uri="{FF2B5EF4-FFF2-40B4-BE49-F238E27FC236}">
                <a16:creationId xmlns:a16="http://schemas.microsoft.com/office/drawing/2014/main" id="{F9367318-BFDB-13FE-5C28-CF20F6252649}"/>
              </a:ext>
            </a:extLst>
          </p:cNvPr>
          <p:cNvSpPr>
            <a:spLocks noGrp="1"/>
          </p:cNvSpPr>
          <p:nvPr>
            <p:ph idx="1"/>
          </p:nvPr>
        </p:nvSpPr>
        <p:spPr/>
        <p:txBody>
          <a:bodyPr/>
          <a:lstStyle/>
          <a:p>
            <a:pPr marL="285750" indent="-285750">
              <a:buClr>
                <a:srgbClr val="00707F"/>
              </a:buClr>
              <a:buSzPts val="1800"/>
              <a:buFont typeface="Noto Sans Symbols"/>
              <a:buChar char="⮚"/>
            </a:pPr>
            <a:r>
              <a:rPr lang="fr-FR" i="1">
                <a:solidFill>
                  <a:schemeClr val="dk1"/>
                </a:solidFill>
                <a:latin typeface="Calibri"/>
                <a:ea typeface="Calibri"/>
                <a:cs typeface="Calibri"/>
                <a:sym typeface="Calibri"/>
              </a:rPr>
              <a:t>User Details </a:t>
            </a:r>
            <a:r>
              <a:rPr lang="fr-FR">
                <a:solidFill>
                  <a:schemeClr val="dk1"/>
                </a:solidFill>
                <a:latin typeface="Calibri"/>
                <a:ea typeface="Calibri"/>
                <a:cs typeface="Calibri"/>
                <a:sym typeface="Calibri"/>
              </a:rPr>
              <a:t>: accès à sa propre fiche lecteur</a:t>
            </a:r>
          </a:p>
          <a:p>
            <a:pPr marL="0" indent="0">
              <a:buClr>
                <a:srgbClr val="00707F"/>
              </a:buClr>
              <a:buSzPts val="1800"/>
              <a:buNone/>
            </a:pPr>
            <a:endParaRPr lang="fr-FR" sz="1600">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a:solidFill>
                  <a:schemeClr val="dk1"/>
                </a:solidFill>
                <a:latin typeface="Calibri"/>
                <a:ea typeface="Calibri"/>
                <a:cs typeface="Calibri"/>
                <a:sym typeface="Calibri"/>
              </a:rPr>
              <a:t>Préférer l’anglais comme langue de l’interface</a:t>
            </a:r>
          </a:p>
          <a:p>
            <a:pPr marL="0" indent="0">
              <a:buClr>
                <a:srgbClr val="00707F"/>
              </a:buClr>
              <a:buSzPts val="1800"/>
              <a:buNone/>
            </a:pPr>
            <a:endParaRPr lang="fr-FR">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err="1">
                <a:solidFill>
                  <a:schemeClr val="dk1"/>
                </a:solidFill>
                <a:latin typeface="Calibri"/>
                <a:ea typeface="Calibri"/>
                <a:cs typeface="Calibri"/>
                <a:sym typeface="Calibri"/>
              </a:rPr>
              <a:t>Feature</a:t>
            </a:r>
            <a:r>
              <a:rPr lang="fr-FR" i="1">
                <a:solidFill>
                  <a:schemeClr val="dk1"/>
                </a:solidFill>
                <a:latin typeface="Calibri"/>
                <a:ea typeface="Calibri"/>
                <a:cs typeface="Calibri"/>
                <a:sym typeface="Calibri"/>
              </a:rPr>
              <a:t> </a:t>
            </a:r>
            <a:r>
              <a:rPr lang="fr-FR" i="1" err="1">
                <a:solidFill>
                  <a:schemeClr val="dk1"/>
                </a:solidFill>
                <a:latin typeface="Calibri"/>
                <a:ea typeface="Calibri"/>
                <a:cs typeface="Calibri"/>
                <a:sym typeface="Calibri"/>
              </a:rPr>
              <a:t>Rollout</a:t>
            </a:r>
            <a:r>
              <a:rPr lang="fr-FR" i="1">
                <a:solidFill>
                  <a:schemeClr val="dk1"/>
                </a:solidFill>
                <a:latin typeface="Calibri"/>
                <a:ea typeface="Calibri"/>
                <a:cs typeface="Calibri"/>
                <a:sym typeface="Calibri"/>
              </a:rPr>
              <a:t> Configuration </a:t>
            </a:r>
            <a:r>
              <a:rPr lang="fr-FR">
                <a:solidFill>
                  <a:schemeClr val="dk1"/>
                </a:solidFill>
                <a:latin typeface="Calibri"/>
                <a:ea typeface="Calibri"/>
                <a:cs typeface="Calibri"/>
                <a:sym typeface="Calibri"/>
              </a:rPr>
              <a:t>: </a:t>
            </a:r>
            <a:r>
              <a:rPr lang="fr-FR">
                <a:solidFill>
                  <a:schemeClr val="dk1"/>
                </a:solidFill>
                <a:latin typeface="Calibri" panose="020F0502020204030204" pitchFamily="34" charset="0"/>
                <a:ea typeface="Calibri"/>
                <a:cs typeface="Calibri"/>
                <a:sym typeface="Calibri"/>
              </a:rPr>
              <a:t>p</a:t>
            </a:r>
            <a:r>
              <a:rPr lang="fr-FR">
                <a:latin typeface="Calibri" panose="020F0502020204030204" pitchFamily="34" charset="0"/>
                <a:ea typeface="Calibri" panose="020F0502020204030204" pitchFamily="34" charset="0"/>
              </a:rPr>
              <a:t>ermet de choisir d’utiliser une nouvelle fonctionnalité avant son déploiement définitif</a:t>
            </a:r>
          </a:p>
          <a:p>
            <a:pPr marL="0" indent="0">
              <a:buClr>
                <a:srgbClr val="00707F"/>
              </a:buClr>
              <a:buSzPts val="1800"/>
              <a:buNone/>
            </a:pPr>
            <a:endParaRPr lang="fr-FR">
              <a:solidFill>
                <a:schemeClr val="dk1"/>
              </a:solidFill>
              <a:latin typeface="Calibri"/>
              <a:ea typeface="Calibri"/>
              <a:cs typeface="Calibri"/>
              <a:sym typeface="Calibri"/>
            </a:endParaRPr>
          </a:p>
          <a:p>
            <a:pPr marL="285750" indent="-285750">
              <a:buClr>
                <a:srgbClr val="00707F"/>
              </a:buClr>
              <a:buSzPts val="1800"/>
              <a:buFont typeface="Noto Sans Symbols"/>
              <a:buChar char="⮚"/>
            </a:pPr>
            <a:r>
              <a:rPr lang="fr-FR" i="1">
                <a:solidFill>
                  <a:schemeClr val="dk1"/>
                </a:solidFill>
                <a:latin typeface="Calibri"/>
                <a:ea typeface="Calibri"/>
                <a:cs typeface="Calibri"/>
                <a:sym typeface="Calibri"/>
              </a:rPr>
              <a:t>UI </a:t>
            </a:r>
            <a:r>
              <a:rPr lang="fr-FR" i="1" err="1">
                <a:solidFill>
                  <a:schemeClr val="dk1"/>
                </a:solidFill>
                <a:latin typeface="Calibri"/>
                <a:ea typeface="Calibri"/>
                <a:cs typeface="Calibri"/>
                <a:sym typeface="Calibri"/>
              </a:rPr>
              <a:t>preferences</a:t>
            </a:r>
            <a:r>
              <a:rPr lang="fr-FR">
                <a:solidFill>
                  <a:schemeClr val="dk1"/>
                </a:solidFill>
                <a:latin typeface="Calibri"/>
                <a:ea typeface="Calibri"/>
                <a:cs typeface="Calibri"/>
                <a:sym typeface="Calibri"/>
              </a:rPr>
              <a:t> : permet de modifier la taille de la police ou la couleur de l’interface</a:t>
            </a:r>
          </a:p>
          <a:p>
            <a:pPr marL="0" indent="0">
              <a:buClr>
                <a:srgbClr val="00707F"/>
              </a:buClr>
              <a:buSzPts val="1800"/>
              <a:buNone/>
            </a:pPr>
            <a:endParaRPr lang="fr-FR">
              <a:solidFill>
                <a:srgbClr val="000000"/>
              </a:solidFill>
              <a:latin typeface="Arial"/>
              <a:ea typeface="Arial"/>
              <a:cs typeface="Arial"/>
              <a:sym typeface="Arial"/>
            </a:endParaRPr>
          </a:p>
          <a:p>
            <a:pPr marL="285750" indent="-285750">
              <a:buClr>
                <a:srgbClr val="00707F"/>
              </a:buClr>
              <a:buSzPts val="1800"/>
              <a:buFont typeface="Noto Sans Symbols"/>
              <a:buChar char="⮚"/>
            </a:pPr>
            <a:r>
              <a:rPr lang="fr-FR" i="1" err="1">
                <a:solidFill>
                  <a:schemeClr val="dk1"/>
                </a:solidFill>
                <a:latin typeface="Calibri"/>
                <a:ea typeface="Calibri"/>
                <a:cs typeface="Calibri"/>
                <a:sym typeface="Calibri"/>
              </a:rPr>
              <a:t>Shorcuts</a:t>
            </a:r>
            <a:r>
              <a:rPr lang="fr-FR" i="1">
                <a:solidFill>
                  <a:schemeClr val="dk1"/>
                </a:solidFill>
                <a:latin typeface="Calibri"/>
                <a:ea typeface="Calibri"/>
                <a:cs typeface="Calibri"/>
                <a:sym typeface="Calibri"/>
              </a:rPr>
              <a:t> </a:t>
            </a:r>
            <a:r>
              <a:rPr lang="fr-FR" i="1" err="1">
                <a:solidFill>
                  <a:schemeClr val="dk1"/>
                </a:solidFill>
                <a:latin typeface="Calibri"/>
                <a:ea typeface="Calibri"/>
                <a:cs typeface="Calibri"/>
                <a:sym typeface="Calibri"/>
              </a:rPr>
              <a:t>customization</a:t>
            </a:r>
            <a:r>
              <a:rPr lang="fr-FR" i="1">
                <a:solidFill>
                  <a:schemeClr val="dk1"/>
                </a:solidFill>
                <a:latin typeface="Calibri"/>
                <a:ea typeface="Calibri"/>
                <a:cs typeface="Calibri"/>
                <a:sym typeface="Calibri"/>
              </a:rPr>
              <a:t> </a:t>
            </a:r>
            <a:r>
              <a:rPr lang="fr-FR">
                <a:solidFill>
                  <a:schemeClr val="dk1"/>
                </a:solidFill>
                <a:latin typeface="Calibri"/>
                <a:ea typeface="Calibri"/>
                <a:cs typeface="Calibri"/>
                <a:sym typeface="Calibri"/>
              </a:rPr>
              <a:t>: pour visualiser et activer/désactiver les raccourcis clavier</a:t>
            </a:r>
          </a:p>
          <a:p>
            <a:endParaRPr lang="fr-FR"/>
          </a:p>
        </p:txBody>
      </p:sp>
      <p:sp>
        <p:nvSpPr>
          <p:cNvPr id="4" name="Espace réservé du numéro de diapositive 3">
            <a:extLst>
              <a:ext uri="{FF2B5EF4-FFF2-40B4-BE49-F238E27FC236}">
                <a16:creationId xmlns:a16="http://schemas.microsoft.com/office/drawing/2014/main" id="{4DF79EFB-DE84-D50C-FC8C-B4D1BE3DD391}"/>
              </a:ext>
            </a:extLst>
          </p:cNvPr>
          <p:cNvSpPr>
            <a:spLocks noGrp="1"/>
          </p:cNvSpPr>
          <p:nvPr>
            <p:ph type="sldNum" sz="quarter" idx="12"/>
          </p:nvPr>
        </p:nvSpPr>
        <p:spPr/>
        <p:txBody>
          <a:bodyPr/>
          <a:lstStyle/>
          <a:p>
            <a:fld id="{19329706-12B3-8F4C-9CA9-063F8C6A2AC6}" type="slidenum">
              <a:rPr lang="fr-FR" smtClean="0"/>
              <a:t>89</a:t>
            </a:fld>
            <a:endParaRPr lang="fr-F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42EA01F4-9685-199E-D544-DB5A07229557}"/>
              </a:ext>
            </a:extLst>
          </p:cNvPr>
          <p:cNvPicPr>
            <a:picLocks noChangeAspect="1"/>
          </p:cNvPicPr>
          <p:nvPr/>
        </p:nvPicPr>
        <p:blipFill>
          <a:blip r:embed="rId2"/>
          <a:stretch>
            <a:fillRect/>
          </a:stretch>
        </p:blipFill>
        <p:spPr>
          <a:xfrm>
            <a:off x="7131659" y="170246"/>
            <a:ext cx="3600613" cy="6374738"/>
          </a:xfrm>
          <a:prstGeom prst="rect">
            <a:avLst/>
          </a:prstGeom>
          <a:ln>
            <a:solidFill>
              <a:schemeClr val="tx1"/>
            </a:solidFill>
          </a:ln>
        </p:spPr>
      </p:pic>
      <p:sp>
        <p:nvSpPr>
          <p:cNvPr id="6" name="Rectangle : coins arrondis 5">
            <a:extLst>
              <a:ext uri="{FF2B5EF4-FFF2-40B4-BE49-F238E27FC236}">
                <a16:creationId xmlns:a16="http://schemas.microsoft.com/office/drawing/2014/main" id="{4EA62F30-DE6D-084F-9D02-6B3C33EBA534}"/>
              </a:ext>
            </a:extLst>
          </p:cNvPr>
          <p:cNvSpPr/>
          <p:nvPr/>
        </p:nvSpPr>
        <p:spPr>
          <a:xfrm>
            <a:off x="8450793" y="216291"/>
            <a:ext cx="328773" cy="3390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516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1B1B2-C749-88F1-4834-2F7B47E5D4F6}"/>
              </a:ext>
            </a:extLst>
          </p:cNvPr>
          <p:cNvSpPr>
            <a:spLocks noGrp="1"/>
          </p:cNvSpPr>
          <p:nvPr>
            <p:ph type="title"/>
          </p:nvPr>
        </p:nvSpPr>
        <p:spPr/>
        <p:txBody>
          <a:bodyPr/>
          <a:lstStyle/>
          <a:p>
            <a:r>
              <a:rPr lang="fr-FR" sz="3600" b="0">
                <a:ea typeface="Calibri"/>
                <a:sym typeface="Calibri"/>
              </a:rPr>
              <a:t>Règles de circulation &gt; Précisions</a:t>
            </a:r>
            <a:endParaRPr lang="fr-FR"/>
          </a:p>
        </p:txBody>
      </p:sp>
      <p:sp>
        <p:nvSpPr>
          <p:cNvPr id="3" name="Espace réservé du contenu 2">
            <a:extLst>
              <a:ext uri="{FF2B5EF4-FFF2-40B4-BE49-F238E27FC236}">
                <a16:creationId xmlns:a16="http://schemas.microsoft.com/office/drawing/2014/main" id="{38DF16EF-EC77-6077-A7A9-901202DDDD04}"/>
              </a:ext>
            </a:extLst>
          </p:cNvPr>
          <p:cNvSpPr>
            <a:spLocks noGrp="1"/>
          </p:cNvSpPr>
          <p:nvPr>
            <p:ph idx="1"/>
          </p:nvPr>
        </p:nvSpPr>
        <p:spPr/>
        <p:txBody>
          <a:bodyPr>
            <a:normAutofit/>
          </a:bodyPr>
          <a:lstStyle/>
          <a:p>
            <a:r>
              <a:rPr lang="fr-FR"/>
              <a:t>Renouvellement impossible si :</a:t>
            </a:r>
          </a:p>
          <a:p>
            <a:pPr lvl="1"/>
            <a:r>
              <a:rPr lang="fr-FR">
                <a:solidFill>
                  <a:schemeClr val="dk1"/>
                </a:solidFill>
                <a:latin typeface="Calibri"/>
                <a:ea typeface="Calibri"/>
                <a:cs typeface="Calibri"/>
                <a:sym typeface="Calibri"/>
              </a:rPr>
              <a:t>l</a:t>
            </a:r>
            <a:r>
              <a:rPr lang="fr-FR" b="0" i="0" u="none" strike="noStrike" cap="none">
                <a:solidFill>
                  <a:schemeClr val="dk1"/>
                </a:solidFill>
                <a:latin typeface="Calibri"/>
                <a:ea typeface="Calibri"/>
                <a:cs typeface="Calibri"/>
                <a:sym typeface="Calibri"/>
              </a:rPr>
              <a:t>e document est demandé par un autre lecteur</a:t>
            </a:r>
            <a:endParaRPr lang="fr-FR" sz="1400" b="0" i="0" u="none" strike="noStrike" cap="none">
              <a:solidFill>
                <a:schemeClr val="dk1"/>
              </a:solidFill>
              <a:latin typeface="Calibri"/>
              <a:ea typeface="Calibri"/>
              <a:cs typeface="Calibri"/>
              <a:sym typeface="Calibri"/>
            </a:endParaRPr>
          </a:p>
          <a:p>
            <a:pPr lvl="1"/>
            <a:r>
              <a:rPr lang="fr-FR">
                <a:solidFill>
                  <a:schemeClr val="dk1"/>
                </a:solidFill>
                <a:ea typeface="Calibri"/>
                <a:sym typeface="Calibri"/>
              </a:rPr>
              <a:t>le lecteur est bloqué</a:t>
            </a:r>
          </a:p>
          <a:p>
            <a:pPr lvl="1"/>
            <a:r>
              <a:rPr lang="fr-FR">
                <a:solidFill>
                  <a:schemeClr val="dk1"/>
                </a:solidFill>
                <a:ea typeface="Calibri"/>
                <a:sym typeface="Calibri"/>
              </a:rPr>
              <a:t>la durée maximale du renouvellement est atteinte</a:t>
            </a:r>
          </a:p>
          <a:p>
            <a:pPr lvl="1"/>
            <a:r>
              <a:rPr lang="fr-FR">
                <a:solidFill>
                  <a:schemeClr val="dk1"/>
                </a:solidFill>
                <a:ea typeface="Calibri"/>
                <a:sym typeface="Calibri"/>
              </a:rPr>
              <a:t>le compte du lecteur est expiré</a:t>
            </a:r>
          </a:p>
          <a:p>
            <a:pPr marL="0" indent="0">
              <a:buNone/>
            </a:pPr>
            <a:endParaRPr lang="fr-FR" sz="1800">
              <a:solidFill>
                <a:schemeClr val="dk1"/>
              </a:solidFill>
              <a:ea typeface="Calibri"/>
              <a:sym typeface="Calibri"/>
            </a:endParaRPr>
          </a:p>
          <a:p>
            <a:r>
              <a:rPr lang="fr-FR"/>
              <a:t>Un document aura un statut </a:t>
            </a:r>
            <a:r>
              <a:rPr lang="fr-FR" i="1" err="1"/>
              <a:t>lost</a:t>
            </a:r>
            <a:r>
              <a:rPr lang="fr-FR"/>
              <a:t> si :</a:t>
            </a:r>
          </a:p>
          <a:p>
            <a:pPr lvl="1"/>
            <a:r>
              <a:rPr lang="fr-FR"/>
              <a:t>le lecteur l’a spontanément déclaré perdu au bureau du prêt</a:t>
            </a:r>
          </a:p>
          <a:p>
            <a:pPr lvl="1"/>
            <a:r>
              <a:rPr lang="fr-FR"/>
              <a:t>le document n’a pas été rentré après 30 jours de retard  (traitement automatique)</a:t>
            </a:r>
          </a:p>
          <a:p>
            <a:pPr marL="457176" lvl="1" indent="0">
              <a:buNone/>
            </a:pPr>
            <a:endParaRPr lang="fr-FR"/>
          </a:p>
          <a:p>
            <a:r>
              <a:rPr lang="fr-FR"/>
              <a:t>Si un document passe en statut </a:t>
            </a:r>
            <a:r>
              <a:rPr lang="fr-FR" i="1" err="1"/>
              <a:t>lost</a:t>
            </a:r>
            <a:r>
              <a:rPr lang="fr-FR"/>
              <a:t> :</a:t>
            </a:r>
          </a:p>
          <a:p>
            <a:pPr lvl="1"/>
            <a:r>
              <a:rPr lang="fr-FR"/>
              <a:t>les frais de remplacement sont ajoutés sur le compte du lecteur </a:t>
            </a:r>
          </a:p>
          <a:p>
            <a:pPr lvl="1"/>
            <a:r>
              <a:rPr lang="fr-FR"/>
              <a:t>le compte du lecteur est bloqué</a:t>
            </a:r>
          </a:p>
          <a:p>
            <a:pPr lvl="1"/>
            <a:r>
              <a:rPr lang="fr-FR"/>
              <a:t>un mail automatique est envoyé pour informer le lecteur</a:t>
            </a:r>
          </a:p>
          <a:p>
            <a:pPr marL="400050" lvl="1" indent="0">
              <a:buNone/>
            </a:pPr>
            <a:endParaRPr lang="fr-FR"/>
          </a:p>
          <a:p>
            <a:pPr marL="400050" lvl="1" indent="0">
              <a:buNone/>
            </a:pPr>
            <a:endParaRPr lang="fr-FR"/>
          </a:p>
          <a:p>
            <a:pPr marL="0" indent="0">
              <a:buNone/>
            </a:pPr>
            <a:endParaRPr lang="fr-FR"/>
          </a:p>
          <a:p>
            <a:endParaRPr lang="fr-FR"/>
          </a:p>
        </p:txBody>
      </p:sp>
      <p:sp>
        <p:nvSpPr>
          <p:cNvPr id="4" name="Espace réservé du numéro de diapositive 3">
            <a:extLst>
              <a:ext uri="{FF2B5EF4-FFF2-40B4-BE49-F238E27FC236}">
                <a16:creationId xmlns:a16="http://schemas.microsoft.com/office/drawing/2014/main" id="{8A25B4BC-5228-9C2B-529A-132EE2166A55}"/>
              </a:ext>
            </a:extLst>
          </p:cNvPr>
          <p:cNvSpPr>
            <a:spLocks noGrp="1"/>
          </p:cNvSpPr>
          <p:nvPr>
            <p:ph type="sldNum" sz="quarter" idx="12"/>
          </p:nvPr>
        </p:nvSpPr>
        <p:spPr/>
        <p:txBody>
          <a:bodyPr/>
          <a:lstStyle/>
          <a:p>
            <a:fld id="{19329706-12B3-8F4C-9CA9-063F8C6A2AC6}" type="slidenum">
              <a:rPr lang="fr-FR" smtClean="0"/>
              <a:pPr/>
              <a:t>9</a:t>
            </a:fld>
            <a:endParaRPr lang="fr-FR"/>
          </a:p>
        </p:txBody>
      </p:sp>
    </p:spTree>
    <p:extLst>
      <p:ext uri="{BB962C8B-B14F-4D97-AF65-F5344CB8AC3E}">
        <p14:creationId xmlns:p14="http://schemas.microsoft.com/office/powerpoint/2010/main" val="3149404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r>
              <a:rPr lang="fr-FR"/>
              <a:t>La vue par notice</a:t>
            </a:r>
          </a:p>
          <a:p>
            <a:endParaRPr lang="fr-FR"/>
          </a:p>
          <a:p>
            <a:endParaRPr lang="fr-FR"/>
          </a:p>
          <a:p>
            <a:pPr marL="0" indent="0">
              <a:buNone/>
            </a:pPr>
            <a:endParaRPr lang="fr-FR"/>
          </a:p>
          <a:p>
            <a:endParaRPr lang="fr-FR"/>
          </a:p>
          <a:p>
            <a:endParaRPr lang="fr-FR"/>
          </a:p>
          <a:p>
            <a:endParaRPr lang="fr-FR"/>
          </a:p>
          <a:p>
            <a:r>
              <a:rPr lang="fr-FR"/>
              <a:t>La vue tableau</a:t>
            </a:r>
          </a:p>
          <a:p>
            <a:endParaRPr lang="fr-FR"/>
          </a:p>
          <a:p>
            <a:pPr marL="0" indent="0">
              <a:buNone/>
            </a:pPr>
            <a:endParaRPr lang="fr-F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90</a:t>
            </a:fld>
            <a:endParaRPr lang="fr-FR"/>
          </a:p>
        </p:txBody>
      </p:sp>
      <p:pic>
        <p:nvPicPr>
          <p:cNvPr id="18" name="Image 17">
            <a:extLst>
              <a:ext uri="{FF2B5EF4-FFF2-40B4-BE49-F238E27FC236}">
                <a16:creationId xmlns:a16="http://schemas.microsoft.com/office/drawing/2014/main" id="{3B194E5C-5B7D-3A77-991C-51CB7908E632}"/>
              </a:ext>
            </a:extLst>
          </p:cNvPr>
          <p:cNvPicPr>
            <a:picLocks noChangeAspect="1"/>
          </p:cNvPicPr>
          <p:nvPr/>
        </p:nvPicPr>
        <p:blipFill>
          <a:blip r:embed="rId2"/>
          <a:stretch>
            <a:fillRect/>
          </a:stretch>
        </p:blipFill>
        <p:spPr>
          <a:xfrm>
            <a:off x="2376055" y="1547901"/>
            <a:ext cx="7439891" cy="2230450"/>
          </a:xfrm>
          <a:prstGeom prst="rect">
            <a:avLst/>
          </a:prstGeom>
          <a:ln>
            <a:solidFill>
              <a:schemeClr val="tx1"/>
            </a:solidFill>
          </a:ln>
        </p:spPr>
      </p:pic>
      <p:pic>
        <p:nvPicPr>
          <p:cNvPr id="22" name="Image 21">
            <a:extLst>
              <a:ext uri="{FF2B5EF4-FFF2-40B4-BE49-F238E27FC236}">
                <a16:creationId xmlns:a16="http://schemas.microsoft.com/office/drawing/2014/main" id="{37E34970-F209-DEC7-286D-F1E3DBDB6975}"/>
              </a:ext>
            </a:extLst>
          </p:cNvPr>
          <p:cNvPicPr>
            <a:picLocks noChangeAspect="1"/>
          </p:cNvPicPr>
          <p:nvPr/>
        </p:nvPicPr>
        <p:blipFill>
          <a:blip r:embed="rId3"/>
          <a:stretch>
            <a:fillRect/>
          </a:stretch>
        </p:blipFill>
        <p:spPr>
          <a:xfrm>
            <a:off x="2376055" y="4164580"/>
            <a:ext cx="7439891" cy="2134395"/>
          </a:xfrm>
          <a:prstGeom prst="rect">
            <a:avLst/>
          </a:prstGeom>
          <a:ln>
            <a:solidFill>
              <a:schemeClr val="tx1"/>
            </a:solidFill>
          </a:ln>
        </p:spPr>
      </p:pic>
    </p:spTree>
    <p:extLst>
      <p:ext uri="{BB962C8B-B14F-4D97-AF65-F5344CB8AC3E}">
        <p14:creationId xmlns:p14="http://schemas.microsoft.com/office/powerpoint/2010/main" val="9592815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3556DC-66D4-4F95-2E32-10C60C26D0FA}"/>
              </a:ext>
            </a:extLst>
          </p:cNvPr>
          <p:cNvSpPr>
            <a:spLocks noGrp="1"/>
          </p:cNvSpPr>
          <p:nvPr>
            <p:ph type="title"/>
          </p:nvPr>
        </p:nvSpPr>
        <p:spPr/>
        <p:txBody>
          <a:bodyPr/>
          <a:lstStyle/>
          <a:p>
            <a:r>
              <a:rPr lang="fr-FR" sz="2800"/>
              <a:t>Deux</a:t>
            </a:r>
            <a:r>
              <a:rPr lang="fr-FR" sz="2800">
                <a:latin typeface="Calibri" panose="020F0502020204030204" pitchFamily="34" charset="0"/>
                <a:ea typeface="Source Sans Pro" panose="020B0503030403020204" pitchFamily="34" charset="0"/>
              </a:rPr>
              <a:t> types de vue de la page </a:t>
            </a:r>
            <a:r>
              <a:rPr lang="fr-FR" sz="2800" i="1">
                <a:latin typeface="Calibri" panose="020F0502020204030204" pitchFamily="34" charset="0"/>
                <a:ea typeface="Source Sans Pro" panose="020B0503030403020204" pitchFamily="34" charset="0"/>
              </a:rPr>
              <a:t>Manage Patron Services</a:t>
            </a:r>
            <a:endParaRPr lang="fr-FR"/>
          </a:p>
        </p:txBody>
      </p:sp>
      <p:sp>
        <p:nvSpPr>
          <p:cNvPr id="3" name="Espace réservé du contenu 2">
            <a:extLst>
              <a:ext uri="{FF2B5EF4-FFF2-40B4-BE49-F238E27FC236}">
                <a16:creationId xmlns:a16="http://schemas.microsoft.com/office/drawing/2014/main" id="{058C8861-85D3-A0D2-F699-1859AB614976}"/>
              </a:ext>
            </a:extLst>
          </p:cNvPr>
          <p:cNvSpPr>
            <a:spLocks noGrp="1"/>
          </p:cNvSpPr>
          <p:nvPr>
            <p:ph idx="1"/>
          </p:nvPr>
        </p:nvSpPr>
        <p:spPr/>
        <p:txBody>
          <a:bodyPr/>
          <a:lstStyle/>
          <a:p>
            <a:pPr marL="0" indent="0">
              <a:buNone/>
            </a:pPr>
            <a:r>
              <a:rPr lang="fr-FR"/>
              <a:t>On passe d’une vue à l’autre en cliquant sur les icônes : </a:t>
            </a:r>
          </a:p>
        </p:txBody>
      </p:sp>
      <p:sp>
        <p:nvSpPr>
          <p:cNvPr id="4" name="Espace réservé du numéro de diapositive 3">
            <a:extLst>
              <a:ext uri="{FF2B5EF4-FFF2-40B4-BE49-F238E27FC236}">
                <a16:creationId xmlns:a16="http://schemas.microsoft.com/office/drawing/2014/main" id="{62EC16D5-D784-19F2-BC1D-704830FE1204}"/>
              </a:ext>
            </a:extLst>
          </p:cNvPr>
          <p:cNvSpPr>
            <a:spLocks noGrp="1"/>
          </p:cNvSpPr>
          <p:nvPr>
            <p:ph type="sldNum" sz="quarter" idx="12"/>
          </p:nvPr>
        </p:nvSpPr>
        <p:spPr/>
        <p:txBody>
          <a:bodyPr/>
          <a:lstStyle/>
          <a:p>
            <a:fld id="{19329706-12B3-8F4C-9CA9-063F8C6A2AC6}" type="slidenum">
              <a:rPr lang="fr-FR" smtClean="0"/>
              <a:pPr/>
              <a:t>91</a:t>
            </a:fld>
            <a:endParaRPr lang="fr-FR"/>
          </a:p>
        </p:txBody>
      </p:sp>
      <p:pic>
        <p:nvPicPr>
          <p:cNvPr id="8" name="Image 7">
            <a:extLst>
              <a:ext uri="{FF2B5EF4-FFF2-40B4-BE49-F238E27FC236}">
                <a16:creationId xmlns:a16="http://schemas.microsoft.com/office/drawing/2014/main" id="{4F59F0C5-915F-2507-F4F8-05605C777ABB}"/>
              </a:ext>
            </a:extLst>
          </p:cNvPr>
          <p:cNvPicPr>
            <a:picLocks noChangeAspect="1"/>
          </p:cNvPicPr>
          <p:nvPr/>
        </p:nvPicPr>
        <p:blipFill>
          <a:blip r:embed="rId2"/>
          <a:stretch>
            <a:fillRect/>
          </a:stretch>
        </p:blipFill>
        <p:spPr>
          <a:xfrm>
            <a:off x="7034335" y="1260532"/>
            <a:ext cx="333422" cy="300080"/>
          </a:xfrm>
          <a:prstGeom prst="rect">
            <a:avLst/>
          </a:prstGeom>
          <a:ln>
            <a:solidFill>
              <a:schemeClr val="tx1"/>
            </a:solidFill>
          </a:ln>
        </p:spPr>
      </p:pic>
      <p:pic>
        <p:nvPicPr>
          <p:cNvPr id="11" name="Image 10">
            <a:extLst>
              <a:ext uri="{FF2B5EF4-FFF2-40B4-BE49-F238E27FC236}">
                <a16:creationId xmlns:a16="http://schemas.microsoft.com/office/drawing/2014/main" id="{AC544F20-E497-0DD5-57A6-0AADF81335BC}"/>
              </a:ext>
            </a:extLst>
          </p:cNvPr>
          <p:cNvPicPr>
            <a:picLocks noChangeAspect="1"/>
          </p:cNvPicPr>
          <p:nvPr/>
        </p:nvPicPr>
        <p:blipFill>
          <a:blip r:embed="rId3"/>
          <a:stretch>
            <a:fillRect/>
          </a:stretch>
        </p:blipFill>
        <p:spPr>
          <a:xfrm>
            <a:off x="6440736" y="1260532"/>
            <a:ext cx="390580" cy="295316"/>
          </a:xfrm>
          <a:prstGeom prst="rect">
            <a:avLst/>
          </a:prstGeom>
          <a:ln>
            <a:solidFill>
              <a:schemeClr val="tx1"/>
            </a:solidFill>
          </a:ln>
        </p:spPr>
      </p:pic>
      <p:pic>
        <p:nvPicPr>
          <p:cNvPr id="13" name="Image 12">
            <a:extLst>
              <a:ext uri="{FF2B5EF4-FFF2-40B4-BE49-F238E27FC236}">
                <a16:creationId xmlns:a16="http://schemas.microsoft.com/office/drawing/2014/main" id="{207BACB5-5E6F-7F91-177E-A316D938A20C}"/>
              </a:ext>
            </a:extLst>
          </p:cNvPr>
          <p:cNvPicPr>
            <a:picLocks noChangeAspect="1"/>
          </p:cNvPicPr>
          <p:nvPr/>
        </p:nvPicPr>
        <p:blipFill>
          <a:blip r:embed="rId4"/>
          <a:stretch>
            <a:fillRect/>
          </a:stretch>
        </p:blipFill>
        <p:spPr>
          <a:xfrm>
            <a:off x="1840923" y="1913164"/>
            <a:ext cx="8510155" cy="3401756"/>
          </a:xfrm>
          <a:prstGeom prst="rect">
            <a:avLst/>
          </a:prstGeom>
          <a:ln>
            <a:solidFill>
              <a:schemeClr val="tx1"/>
            </a:solidFill>
          </a:ln>
        </p:spPr>
      </p:pic>
      <p:sp>
        <p:nvSpPr>
          <p:cNvPr id="16" name="Rectangle : coins arrondis 15">
            <a:extLst>
              <a:ext uri="{FF2B5EF4-FFF2-40B4-BE49-F238E27FC236}">
                <a16:creationId xmlns:a16="http://schemas.microsoft.com/office/drawing/2014/main" id="{2F790D23-949B-C64E-ABD6-37F1256090D3}"/>
              </a:ext>
            </a:extLst>
          </p:cNvPr>
          <p:cNvSpPr/>
          <p:nvPr/>
        </p:nvSpPr>
        <p:spPr>
          <a:xfrm>
            <a:off x="9746674" y="2528813"/>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02289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par notice</a:t>
            </a:r>
          </a:p>
          <a:p>
            <a:pPr lvl="1"/>
            <a:r>
              <a:rPr lang="fr-FR"/>
              <a:t>Affichage liste</a:t>
            </a:r>
          </a:p>
          <a:p>
            <a:pPr lvl="1"/>
            <a:endParaRPr lang="fr-FR"/>
          </a:p>
          <a:p>
            <a:pPr lvl="1"/>
            <a:endParaRPr lang="fr-FR"/>
          </a:p>
          <a:p>
            <a:pPr lvl="1"/>
            <a:endParaRPr lang="fr-FR"/>
          </a:p>
          <a:p>
            <a:pPr lvl="1"/>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92</a:t>
            </a:fld>
            <a:endParaRPr lang="fr-FR"/>
          </a:p>
        </p:txBody>
      </p:sp>
      <p:pic>
        <p:nvPicPr>
          <p:cNvPr id="9" name="Image 8">
            <a:extLst>
              <a:ext uri="{FF2B5EF4-FFF2-40B4-BE49-F238E27FC236}">
                <a16:creationId xmlns:a16="http://schemas.microsoft.com/office/drawing/2014/main" id="{5F054173-A016-9004-9FA1-72D4C44EC4D9}"/>
              </a:ext>
            </a:extLst>
          </p:cNvPr>
          <p:cNvPicPr>
            <a:picLocks noChangeAspect="1"/>
          </p:cNvPicPr>
          <p:nvPr/>
        </p:nvPicPr>
        <p:blipFill>
          <a:blip r:embed="rId2"/>
          <a:stretch>
            <a:fillRect/>
          </a:stretch>
        </p:blipFill>
        <p:spPr>
          <a:xfrm>
            <a:off x="3493077" y="4000729"/>
            <a:ext cx="5205846" cy="2508369"/>
          </a:xfrm>
          <a:prstGeom prst="rect">
            <a:avLst/>
          </a:prstGeom>
          <a:ln>
            <a:solidFill>
              <a:schemeClr val="tx1"/>
            </a:solidFill>
          </a:ln>
        </p:spPr>
      </p:pic>
      <p:pic>
        <p:nvPicPr>
          <p:cNvPr id="11" name="Image 10">
            <a:extLst>
              <a:ext uri="{FF2B5EF4-FFF2-40B4-BE49-F238E27FC236}">
                <a16:creationId xmlns:a16="http://schemas.microsoft.com/office/drawing/2014/main" id="{42F54814-0594-1146-A339-2BCEF1FE8443}"/>
              </a:ext>
            </a:extLst>
          </p:cNvPr>
          <p:cNvPicPr>
            <a:picLocks noChangeAspect="1"/>
          </p:cNvPicPr>
          <p:nvPr/>
        </p:nvPicPr>
        <p:blipFill>
          <a:blip r:embed="rId3"/>
          <a:stretch>
            <a:fillRect/>
          </a:stretch>
        </p:blipFill>
        <p:spPr>
          <a:xfrm>
            <a:off x="2671330" y="1916309"/>
            <a:ext cx="6849341" cy="1603634"/>
          </a:xfrm>
          <a:prstGeom prst="rect">
            <a:avLst/>
          </a:prstGeom>
          <a:ln>
            <a:solidFill>
              <a:schemeClr val="tx1"/>
            </a:solidFill>
          </a:ln>
        </p:spPr>
      </p:pic>
    </p:spTree>
    <p:extLst>
      <p:ext uri="{BB962C8B-B14F-4D97-AF65-F5344CB8AC3E}">
        <p14:creationId xmlns:p14="http://schemas.microsoft.com/office/powerpoint/2010/main" val="2499673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ED77D2-9495-98E3-92C0-FA17333C7EA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4AA71500-6D67-CCC0-9C80-D4AA48C45C80}"/>
              </a:ext>
            </a:extLst>
          </p:cNvPr>
          <p:cNvSpPr>
            <a:spLocks noGrp="1"/>
          </p:cNvSpPr>
          <p:nvPr>
            <p:ph idx="1"/>
          </p:nvPr>
        </p:nvSpPr>
        <p:spPr/>
        <p:txBody>
          <a:bodyPr/>
          <a:lstStyle/>
          <a:p>
            <a:r>
              <a:rPr lang="fr-FR"/>
              <a:t>Vue tableau</a:t>
            </a:r>
          </a:p>
          <a:p>
            <a:pPr lvl="1"/>
            <a:r>
              <a:rPr lang="fr-FR"/>
              <a:t>Affichage liste</a:t>
            </a:r>
          </a:p>
          <a:p>
            <a:pPr marL="457200" lvl="1" indent="0">
              <a:buNone/>
            </a:pPr>
            <a:endParaRPr lang="fr-FR"/>
          </a:p>
          <a:p>
            <a:pPr lvl="1"/>
            <a:endParaRPr lang="fr-FR"/>
          </a:p>
          <a:p>
            <a:pPr lvl="1"/>
            <a:endParaRPr lang="fr-FR"/>
          </a:p>
          <a:p>
            <a:pPr marL="457200" lvl="1" indent="0">
              <a:buNone/>
            </a:pPr>
            <a:endParaRPr lang="fr-FR"/>
          </a:p>
          <a:p>
            <a:pPr marL="457200" lvl="1" indent="0">
              <a:buNone/>
            </a:pPr>
            <a:endParaRPr lang="fr-FR"/>
          </a:p>
          <a:p>
            <a:pPr lvl="1"/>
            <a:r>
              <a:rPr lang="fr-FR"/>
              <a:t>Affichage scindé</a:t>
            </a:r>
          </a:p>
          <a:p>
            <a:pPr lvl="1"/>
            <a:endParaRPr lang="fr-FR"/>
          </a:p>
        </p:txBody>
      </p:sp>
      <p:sp>
        <p:nvSpPr>
          <p:cNvPr id="4" name="Espace réservé du numéro de diapositive 3">
            <a:extLst>
              <a:ext uri="{FF2B5EF4-FFF2-40B4-BE49-F238E27FC236}">
                <a16:creationId xmlns:a16="http://schemas.microsoft.com/office/drawing/2014/main" id="{9BB72900-2E92-4D7B-FF6E-FB34625946F8}"/>
              </a:ext>
            </a:extLst>
          </p:cNvPr>
          <p:cNvSpPr>
            <a:spLocks noGrp="1"/>
          </p:cNvSpPr>
          <p:nvPr>
            <p:ph type="sldNum" sz="quarter" idx="12"/>
          </p:nvPr>
        </p:nvSpPr>
        <p:spPr/>
        <p:txBody>
          <a:bodyPr/>
          <a:lstStyle/>
          <a:p>
            <a:fld id="{19329706-12B3-8F4C-9CA9-063F8C6A2AC6}" type="slidenum">
              <a:rPr lang="fr-FR" smtClean="0"/>
              <a:pPr/>
              <a:t>93</a:t>
            </a:fld>
            <a:endParaRPr lang="fr-FR"/>
          </a:p>
        </p:txBody>
      </p:sp>
      <p:pic>
        <p:nvPicPr>
          <p:cNvPr id="6" name="Image 5">
            <a:extLst>
              <a:ext uri="{FF2B5EF4-FFF2-40B4-BE49-F238E27FC236}">
                <a16:creationId xmlns:a16="http://schemas.microsoft.com/office/drawing/2014/main" id="{2F60FAEE-D6A3-963B-F393-09C04ADDA70F}"/>
              </a:ext>
            </a:extLst>
          </p:cNvPr>
          <p:cNvPicPr>
            <a:picLocks noChangeAspect="1"/>
          </p:cNvPicPr>
          <p:nvPr/>
        </p:nvPicPr>
        <p:blipFill>
          <a:blip r:embed="rId2"/>
          <a:stretch>
            <a:fillRect/>
          </a:stretch>
        </p:blipFill>
        <p:spPr>
          <a:xfrm>
            <a:off x="3194339" y="1888685"/>
            <a:ext cx="5803323" cy="1600370"/>
          </a:xfrm>
          <a:prstGeom prst="rect">
            <a:avLst/>
          </a:prstGeom>
          <a:ln>
            <a:solidFill>
              <a:schemeClr val="tx1"/>
            </a:solidFill>
          </a:ln>
        </p:spPr>
      </p:pic>
      <p:pic>
        <p:nvPicPr>
          <p:cNvPr id="8" name="Image 7">
            <a:extLst>
              <a:ext uri="{FF2B5EF4-FFF2-40B4-BE49-F238E27FC236}">
                <a16:creationId xmlns:a16="http://schemas.microsoft.com/office/drawing/2014/main" id="{D74A8831-8611-65CA-846F-CB449E2041CF}"/>
              </a:ext>
            </a:extLst>
          </p:cNvPr>
          <p:cNvPicPr>
            <a:picLocks noChangeAspect="1"/>
          </p:cNvPicPr>
          <p:nvPr/>
        </p:nvPicPr>
        <p:blipFill>
          <a:blip r:embed="rId3"/>
          <a:stretch>
            <a:fillRect/>
          </a:stretch>
        </p:blipFill>
        <p:spPr>
          <a:xfrm>
            <a:off x="3263067" y="3943997"/>
            <a:ext cx="5665866" cy="2429317"/>
          </a:xfrm>
          <a:prstGeom prst="rect">
            <a:avLst/>
          </a:prstGeom>
          <a:ln>
            <a:solidFill>
              <a:schemeClr val="tx1"/>
            </a:solidFill>
          </a:ln>
        </p:spPr>
      </p:pic>
    </p:spTree>
    <p:extLst>
      <p:ext uri="{BB962C8B-B14F-4D97-AF65-F5344CB8AC3E}">
        <p14:creationId xmlns:p14="http://schemas.microsoft.com/office/powerpoint/2010/main" val="13101530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394A6-2C78-DE15-41A9-D6A7F36489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8995F6E-43BD-FDBD-A6BC-1F48864BDC0C}"/>
              </a:ext>
            </a:extLst>
          </p:cNvPr>
          <p:cNvSpPr>
            <a:spLocks noGrp="1"/>
          </p:cNvSpPr>
          <p:nvPr>
            <p:ph type="title"/>
          </p:nvPr>
        </p:nvSpPr>
        <p:spPr/>
        <p:txBody>
          <a:bodyPr/>
          <a:lstStyle/>
          <a:p>
            <a:r>
              <a:rPr lang="fr-FR"/>
              <a:t>Deux types d’affichage par vue</a:t>
            </a:r>
          </a:p>
        </p:txBody>
      </p:sp>
      <p:sp>
        <p:nvSpPr>
          <p:cNvPr id="3" name="Espace réservé du contenu 2">
            <a:extLst>
              <a:ext uri="{FF2B5EF4-FFF2-40B4-BE49-F238E27FC236}">
                <a16:creationId xmlns:a16="http://schemas.microsoft.com/office/drawing/2014/main" id="{B0140922-99A4-908A-267C-7713C366DC62}"/>
              </a:ext>
            </a:extLst>
          </p:cNvPr>
          <p:cNvSpPr>
            <a:spLocks noGrp="1"/>
          </p:cNvSpPr>
          <p:nvPr>
            <p:ph idx="1"/>
          </p:nvPr>
        </p:nvSpPr>
        <p:spPr/>
        <p:txBody>
          <a:bodyPr/>
          <a:lstStyle/>
          <a:p>
            <a:pPr marL="0" indent="0">
              <a:buNone/>
            </a:pPr>
            <a:r>
              <a:rPr lang="fr-FR"/>
              <a:t>On passe d’un affichage à l’autre en cliquant sur les icônes : </a:t>
            </a:r>
          </a:p>
        </p:txBody>
      </p:sp>
      <p:sp>
        <p:nvSpPr>
          <p:cNvPr id="4" name="Espace réservé du numéro de diapositive 3">
            <a:extLst>
              <a:ext uri="{FF2B5EF4-FFF2-40B4-BE49-F238E27FC236}">
                <a16:creationId xmlns:a16="http://schemas.microsoft.com/office/drawing/2014/main" id="{1AE093E6-42A0-C5C8-3244-22ED0A8AAA86}"/>
              </a:ext>
            </a:extLst>
          </p:cNvPr>
          <p:cNvSpPr>
            <a:spLocks noGrp="1"/>
          </p:cNvSpPr>
          <p:nvPr>
            <p:ph type="sldNum" sz="quarter" idx="12"/>
          </p:nvPr>
        </p:nvSpPr>
        <p:spPr/>
        <p:txBody>
          <a:bodyPr/>
          <a:lstStyle/>
          <a:p>
            <a:fld id="{19329706-12B3-8F4C-9CA9-063F8C6A2AC6}" type="slidenum">
              <a:rPr lang="fr-FR" smtClean="0"/>
              <a:pPr/>
              <a:t>94</a:t>
            </a:fld>
            <a:endParaRPr lang="fr-FR"/>
          </a:p>
        </p:txBody>
      </p:sp>
      <p:pic>
        <p:nvPicPr>
          <p:cNvPr id="7" name="Image 6">
            <a:extLst>
              <a:ext uri="{FF2B5EF4-FFF2-40B4-BE49-F238E27FC236}">
                <a16:creationId xmlns:a16="http://schemas.microsoft.com/office/drawing/2014/main" id="{27EE70DF-F427-FEA1-84B8-D13277C54A06}"/>
              </a:ext>
            </a:extLst>
          </p:cNvPr>
          <p:cNvPicPr>
            <a:picLocks noChangeAspect="1"/>
          </p:cNvPicPr>
          <p:nvPr/>
        </p:nvPicPr>
        <p:blipFill>
          <a:blip r:embed="rId2"/>
          <a:stretch>
            <a:fillRect/>
          </a:stretch>
        </p:blipFill>
        <p:spPr>
          <a:xfrm>
            <a:off x="2087640" y="1968372"/>
            <a:ext cx="8016720" cy="2579340"/>
          </a:xfrm>
          <a:prstGeom prst="rect">
            <a:avLst/>
          </a:prstGeom>
          <a:ln>
            <a:solidFill>
              <a:schemeClr val="tx1"/>
            </a:solidFill>
          </a:ln>
        </p:spPr>
      </p:pic>
      <p:sp>
        <p:nvSpPr>
          <p:cNvPr id="16" name="Rectangle : coins arrondis 15">
            <a:extLst>
              <a:ext uri="{FF2B5EF4-FFF2-40B4-BE49-F238E27FC236}">
                <a16:creationId xmlns:a16="http://schemas.microsoft.com/office/drawing/2014/main" id="{1619BFDF-42D7-7575-E115-00D43A6B7AFA}"/>
              </a:ext>
            </a:extLst>
          </p:cNvPr>
          <p:cNvSpPr/>
          <p:nvPr/>
        </p:nvSpPr>
        <p:spPr>
          <a:xfrm>
            <a:off x="9825406" y="2622330"/>
            <a:ext cx="258172" cy="152400"/>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CB3ACFCA-88EA-0C42-9EE0-90B3B07116B2}"/>
              </a:ext>
            </a:extLst>
          </p:cNvPr>
          <p:cNvPicPr>
            <a:picLocks noChangeAspect="1"/>
          </p:cNvPicPr>
          <p:nvPr/>
        </p:nvPicPr>
        <p:blipFill>
          <a:blip r:embed="rId3"/>
          <a:stretch>
            <a:fillRect/>
          </a:stretch>
        </p:blipFill>
        <p:spPr>
          <a:xfrm>
            <a:off x="7530126" y="1238615"/>
            <a:ext cx="385159" cy="300080"/>
          </a:xfrm>
          <a:prstGeom prst="rect">
            <a:avLst/>
          </a:prstGeom>
          <a:ln>
            <a:solidFill>
              <a:schemeClr val="tx1"/>
            </a:solidFill>
          </a:ln>
        </p:spPr>
      </p:pic>
      <p:pic>
        <p:nvPicPr>
          <p:cNvPr id="10" name="Image 9">
            <a:extLst>
              <a:ext uri="{FF2B5EF4-FFF2-40B4-BE49-F238E27FC236}">
                <a16:creationId xmlns:a16="http://schemas.microsoft.com/office/drawing/2014/main" id="{EEA00E97-7A36-CA51-AD7D-DAA114B8B60E}"/>
              </a:ext>
            </a:extLst>
          </p:cNvPr>
          <p:cNvPicPr>
            <a:picLocks noChangeAspect="1"/>
          </p:cNvPicPr>
          <p:nvPr/>
        </p:nvPicPr>
        <p:blipFill>
          <a:blip r:embed="rId4"/>
          <a:stretch>
            <a:fillRect/>
          </a:stretch>
        </p:blipFill>
        <p:spPr>
          <a:xfrm>
            <a:off x="6898687" y="1238615"/>
            <a:ext cx="385159" cy="300080"/>
          </a:xfrm>
          <a:prstGeom prst="rect">
            <a:avLst/>
          </a:prstGeom>
          <a:ln>
            <a:solidFill>
              <a:schemeClr val="tx1"/>
            </a:solidFill>
          </a:ln>
        </p:spPr>
      </p:pic>
    </p:spTree>
    <p:extLst>
      <p:ext uri="{BB962C8B-B14F-4D97-AF65-F5344CB8AC3E}">
        <p14:creationId xmlns:p14="http://schemas.microsoft.com/office/powerpoint/2010/main" val="1248319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F3F4D-3433-1C72-C0B6-029FD969E7FF}"/>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3C0E2A53-77ED-DD1D-7292-3647FA43A2AF}"/>
              </a:ext>
            </a:extLst>
          </p:cNvPr>
          <p:cNvSpPr>
            <a:spLocks noGrp="1"/>
          </p:cNvSpPr>
          <p:nvPr>
            <p:ph idx="1"/>
          </p:nvPr>
        </p:nvSpPr>
        <p:spPr/>
        <p:txBody>
          <a:bodyPr/>
          <a:lstStyle/>
          <a:p>
            <a:r>
              <a:rPr lang="fr-FR" dirty="0"/>
              <a:t>Cliquer sur </a:t>
            </a:r>
            <a:r>
              <a:rPr lang="fr-FR"/>
              <a:t>le titre pour </a:t>
            </a:r>
            <a:r>
              <a:rPr lang="fr-FR" dirty="0"/>
              <a:t>obtenir les détails en plein écran</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A0F21249-673A-3A96-94BF-BF6B2108A8F5}"/>
              </a:ext>
            </a:extLst>
          </p:cNvPr>
          <p:cNvSpPr>
            <a:spLocks noGrp="1"/>
          </p:cNvSpPr>
          <p:nvPr>
            <p:ph type="sldNum" sz="quarter" idx="12"/>
          </p:nvPr>
        </p:nvSpPr>
        <p:spPr/>
        <p:txBody>
          <a:bodyPr/>
          <a:lstStyle/>
          <a:p>
            <a:fld id="{19329706-12B3-8F4C-9CA9-063F8C6A2AC6}" type="slidenum">
              <a:rPr lang="fr-FR" smtClean="0"/>
              <a:pPr/>
              <a:t>95</a:t>
            </a:fld>
            <a:endParaRPr lang="fr-FR"/>
          </a:p>
        </p:txBody>
      </p:sp>
      <p:pic>
        <p:nvPicPr>
          <p:cNvPr id="6" name="Image 5">
            <a:extLst>
              <a:ext uri="{FF2B5EF4-FFF2-40B4-BE49-F238E27FC236}">
                <a16:creationId xmlns:a16="http://schemas.microsoft.com/office/drawing/2014/main" id="{0C492A86-9C7C-1D1E-4696-49B56FD78E14}"/>
              </a:ext>
            </a:extLst>
          </p:cNvPr>
          <p:cNvPicPr>
            <a:picLocks noChangeAspect="1"/>
          </p:cNvPicPr>
          <p:nvPr/>
        </p:nvPicPr>
        <p:blipFill>
          <a:blip r:embed="rId2"/>
          <a:stretch>
            <a:fillRect/>
          </a:stretch>
        </p:blipFill>
        <p:spPr>
          <a:xfrm>
            <a:off x="2029155" y="1800073"/>
            <a:ext cx="8133691" cy="3535666"/>
          </a:xfrm>
          <a:prstGeom prst="rect">
            <a:avLst/>
          </a:prstGeom>
          <a:ln>
            <a:solidFill>
              <a:schemeClr val="tx1"/>
            </a:solidFill>
          </a:ln>
        </p:spPr>
      </p:pic>
    </p:spTree>
    <p:extLst>
      <p:ext uri="{BB962C8B-B14F-4D97-AF65-F5344CB8AC3E}">
        <p14:creationId xmlns:p14="http://schemas.microsoft.com/office/powerpoint/2010/main" val="2552432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CE3C17-0BA6-5AF5-EE19-5B2C1B6344AA}"/>
              </a:ext>
            </a:extLst>
          </p:cNvPr>
          <p:cNvSpPr>
            <a:spLocks noGrp="1"/>
          </p:cNvSpPr>
          <p:nvPr>
            <p:ph type="title"/>
          </p:nvPr>
        </p:nvSpPr>
        <p:spPr/>
        <p:txBody>
          <a:bodyPr/>
          <a:lstStyle/>
          <a:p>
            <a:r>
              <a:rPr lang="fr-FR">
                <a:latin typeface="Calibri" panose="020F0502020204030204" pitchFamily="34" charset="0"/>
                <a:ea typeface="Source Sans Pro" panose="020B0503030403020204" pitchFamily="34" charset="0"/>
              </a:rPr>
              <a:t>L’affichage liste</a:t>
            </a:r>
            <a:endParaRPr lang="fr-FR"/>
          </a:p>
        </p:txBody>
      </p:sp>
      <p:sp>
        <p:nvSpPr>
          <p:cNvPr id="3" name="Espace réservé du contenu 2">
            <a:extLst>
              <a:ext uri="{FF2B5EF4-FFF2-40B4-BE49-F238E27FC236}">
                <a16:creationId xmlns:a16="http://schemas.microsoft.com/office/drawing/2014/main" id="{8231126B-7A0E-1226-419C-77DC70BCF3D5}"/>
              </a:ext>
            </a:extLst>
          </p:cNvPr>
          <p:cNvSpPr>
            <a:spLocks noGrp="1"/>
          </p:cNvSpPr>
          <p:nvPr>
            <p:ph idx="1"/>
          </p:nvPr>
        </p:nvSpPr>
        <p:spPr/>
        <p:txBody>
          <a:bodyPr/>
          <a:lstStyle/>
          <a:p>
            <a:r>
              <a:rPr lang="fr-FR"/>
              <a:t>Détail d’un prêt à partir de l’affichage liste :</a:t>
            </a:r>
          </a:p>
          <a:p>
            <a:pPr marL="0" indent="0">
              <a:buNone/>
            </a:pPr>
            <a:endParaRPr lang="fr-FR"/>
          </a:p>
        </p:txBody>
      </p:sp>
      <p:sp>
        <p:nvSpPr>
          <p:cNvPr id="4" name="Espace réservé du numéro de diapositive 3">
            <a:extLst>
              <a:ext uri="{FF2B5EF4-FFF2-40B4-BE49-F238E27FC236}">
                <a16:creationId xmlns:a16="http://schemas.microsoft.com/office/drawing/2014/main" id="{786340F4-3053-21AF-B4CC-FBF2676A5224}"/>
              </a:ext>
            </a:extLst>
          </p:cNvPr>
          <p:cNvSpPr>
            <a:spLocks noGrp="1"/>
          </p:cNvSpPr>
          <p:nvPr>
            <p:ph type="sldNum" sz="quarter" idx="12"/>
          </p:nvPr>
        </p:nvSpPr>
        <p:spPr/>
        <p:txBody>
          <a:bodyPr/>
          <a:lstStyle/>
          <a:p>
            <a:fld id="{19329706-12B3-8F4C-9CA9-063F8C6A2AC6}" type="slidenum">
              <a:rPr lang="fr-FR" smtClean="0"/>
              <a:pPr/>
              <a:t>96</a:t>
            </a:fld>
            <a:endParaRPr lang="fr-FR"/>
          </a:p>
        </p:txBody>
      </p:sp>
      <p:pic>
        <p:nvPicPr>
          <p:cNvPr id="6" name="Image 5">
            <a:extLst>
              <a:ext uri="{FF2B5EF4-FFF2-40B4-BE49-F238E27FC236}">
                <a16:creationId xmlns:a16="http://schemas.microsoft.com/office/drawing/2014/main" id="{3A747203-657D-F77E-4D3F-FBF76244D0EA}"/>
              </a:ext>
            </a:extLst>
          </p:cNvPr>
          <p:cNvPicPr>
            <a:picLocks noChangeAspect="1"/>
          </p:cNvPicPr>
          <p:nvPr/>
        </p:nvPicPr>
        <p:blipFill>
          <a:blip r:embed="rId2"/>
          <a:stretch>
            <a:fillRect/>
          </a:stretch>
        </p:blipFill>
        <p:spPr>
          <a:xfrm>
            <a:off x="2178628" y="1819756"/>
            <a:ext cx="7834745" cy="4346600"/>
          </a:xfrm>
          <a:prstGeom prst="rect">
            <a:avLst/>
          </a:prstGeom>
          <a:ln>
            <a:solidFill>
              <a:schemeClr val="tx1"/>
            </a:solidFill>
          </a:ln>
        </p:spPr>
      </p:pic>
    </p:spTree>
    <p:extLst>
      <p:ext uri="{BB962C8B-B14F-4D97-AF65-F5344CB8AC3E}">
        <p14:creationId xmlns:p14="http://schemas.microsoft.com/office/powerpoint/2010/main" val="9298795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75D6C7-F478-2AA1-B998-577A4098CD61}"/>
              </a:ext>
            </a:extLst>
          </p:cNvPr>
          <p:cNvSpPr>
            <a:spLocks noGrp="1"/>
          </p:cNvSpPr>
          <p:nvPr>
            <p:ph type="title"/>
          </p:nvPr>
        </p:nvSpPr>
        <p:spPr/>
        <p:txBody>
          <a:bodyPr/>
          <a:lstStyle/>
          <a:p>
            <a:r>
              <a:rPr lang="fr-FR"/>
              <a:t>L’affichage scindé</a:t>
            </a:r>
          </a:p>
        </p:txBody>
      </p:sp>
      <p:sp>
        <p:nvSpPr>
          <p:cNvPr id="3" name="Espace réservé du contenu 2">
            <a:extLst>
              <a:ext uri="{FF2B5EF4-FFF2-40B4-BE49-F238E27FC236}">
                <a16:creationId xmlns:a16="http://schemas.microsoft.com/office/drawing/2014/main" id="{9DF62DF6-4CB5-B022-9B6C-EEE68D36B7D2}"/>
              </a:ext>
            </a:extLst>
          </p:cNvPr>
          <p:cNvSpPr>
            <a:spLocks noGrp="1"/>
          </p:cNvSpPr>
          <p:nvPr>
            <p:ph idx="1"/>
          </p:nvPr>
        </p:nvSpPr>
        <p:spPr/>
        <p:txBody>
          <a:bodyPr/>
          <a:lstStyle/>
          <a:p>
            <a:r>
              <a:rPr lang="fr-FR"/>
              <a:t>Cliquer sur        pour afficher le panneau de droite en plein écran:</a:t>
            </a:r>
          </a:p>
        </p:txBody>
      </p:sp>
      <p:sp>
        <p:nvSpPr>
          <p:cNvPr id="4" name="Espace réservé du numéro de diapositive 3">
            <a:extLst>
              <a:ext uri="{FF2B5EF4-FFF2-40B4-BE49-F238E27FC236}">
                <a16:creationId xmlns:a16="http://schemas.microsoft.com/office/drawing/2014/main" id="{D6733863-F4DD-8002-ABD2-6E5B0BAF074C}"/>
              </a:ext>
            </a:extLst>
          </p:cNvPr>
          <p:cNvSpPr>
            <a:spLocks noGrp="1"/>
          </p:cNvSpPr>
          <p:nvPr>
            <p:ph type="sldNum" sz="quarter" idx="12"/>
          </p:nvPr>
        </p:nvSpPr>
        <p:spPr/>
        <p:txBody>
          <a:bodyPr/>
          <a:lstStyle/>
          <a:p>
            <a:fld id="{19329706-12B3-8F4C-9CA9-063F8C6A2AC6}" type="slidenum">
              <a:rPr lang="fr-FR" smtClean="0"/>
              <a:pPr/>
              <a:t>97</a:t>
            </a:fld>
            <a:endParaRPr lang="fr-FR"/>
          </a:p>
        </p:txBody>
      </p:sp>
      <p:pic>
        <p:nvPicPr>
          <p:cNvPr id="6" name="Image 5">
            <a:extLst>
              <a:ext uri="{FF2B5EF4-FFF2-40B4-BE49-F238E27FC236}">
                <a16:creationId xmlns:a16="http://schemas.microsoft.com/office/drawing/2014/main" id="{F4839F62-ACCA-63C7-302C-F3B990BE7E7F}"/>
              </a:ext>
            </a:extLst>
          </p:cNvPr>
          <p:cNvPicPr>
            <a:picLocks noChangeAspect="1"/>
          </p:cNvPicPr>
          <p:nvPr/>
        </p:nvPicPr>
        <p:blipFill>
          <a:blip r:embed="rId2"/>
          <a:stretch>
            <a:fillRect/>
          </a:stretch>
        </p:blipFill>
        <p:spPr>
          <a:xfrm>
            <a:off x="2338555" y="1233435"/>
            <a:ext cx="337658" cy="377051"/>
          </a:xfrm>
          <a:prstGeom prst="rect">
            <a:avLst/>
          </a:prstGeom>
          <a:ln>
            <a:solidFill>
              <a:schemeClr val="tx1"/>
            </a:solidFill>
          </a:ln>
        </p:spPr>
      </p:pic>
      <p:pic>
        <p:nvPicPr>
          <p:cNvPr id="8" name="Image 7">
            <a:extLst>
              <a:ext uri="{FF2B5EF4-FFF2-40B4-BE49-F238E27FC236}">
                <a16:creationId xmlns:a16="http://schemas.microsoft.com/office/drawing/2014/main" id="{13630E3F-A287-6051-19DB-4E07CBF844D6}"/>
              </a:ext>
            </a:extLst>
          </p:cNvPr>
          <p:cNvPicPr>
            <a:picLocks noChangeAspect="1"/>
          </p:cNvPicPr>
          <p:nvPr/>
        </p:nvPicPr>
        <p:blipFill>
          <a:blip r:embed="rId3"/>
          <a:stretch>
            <a:fillRect/>
          </a:stretch>
        </p:blipFill>
        <p:spPr>
          <a:xfrm>
            <a:off x="1981201" y="1940762"/>
            <a:ext cx="8162925" cy="1488238"/>
          </a:xfrm>
          <a:prstGeom prst="rect">
            <a:avLst/>
          </a:prstGeom>
          <a:ln>
            <a:solidFill>
              <a:schemeClr val="tx1"/>
            </a:solidFill>
          </a:ln>
        </p:spPr>
      </p:pic>
      <p:pic>
        <p:nvPicPr>
          <p:cNvPr id="10" name="Image 9">
            <a:extLst>
              <a:ext uri="{FF2B5EF4-FFF2-40B4-BE49-F238E27FC236}">
                <a16:creationId xmlns:a16="http://schemas.microsoft.com/office/drawing/2014/main" id="{4BD3F388-759C-8E71-65E8-D60E681CFB3D}"/>
              </a:ext>
            </a:extLst>
          </p:cNvPr>
          <p:cNvPicPr>
            <a:picLocks noChangeAspect="1"/>
          </p:cNvPicPr>
          <p:nvPr/>
        </p:nvPicPr>
        <p:blipFill>
          <a:blip r:embed="rId4"/>
          <a:stretch>
            <a:fillRect/>
          </a:stretch>
        </p:blipFill>
        <p:spPr>
          <a:xfrm>
            <a:off x="3600411" y="3739398"/>
            <a:ext cx="6315075" cy="2320180"/>
          </a:xfrm>
          <a:prstGeom prst="rect">
            <a:avLst/>
          </a:prstGeom>
          <a:ln>
            <a:solidFill>
              <a:schemeClr val="tx1"/>
            </a:solidFill>
          </a:ln>
        </p:spPr>
      </p:pic>
      <p:sp>
        <p:nvSpPr>
          <p:cNvPr id="12" name="Rectangle : coins arrondis 11">
            <a:extLst>
              <a:ext uri="{FF2B5EF4-FFF2-40B4-BE49-F238E27FC236}">
                <a16:creationId xmlns:a16="http://schemas.microsoft.com/office/drawing/2014/main" id="{B6E6158E-CCFE-7536-C525-0BE5720DCB1F}"/>
              </a:ext>
            </a:extLst>
          </p:cNvPr>
          <p:cNvSpPr/>
          <p:nvPr/>
        </p:nvSpPr>
        <p:spPr>
          <a:xfrm>
            <a:off x="6896101" y="2543176"/>
            <a:ext cx="447675" cy="466725"/>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 en angle 6">
            <a:extLst>
              <a:ext uri="{FF2B5EF4-FFF2-40B4-BE49-F238E27FC236}">
                <a16:creationId xmlns:a16="http://schemas.microsoft.com/office/drawing/2014/main" id="{BACCDC53-BDEC-4B25-ABA5-8EB7BE53634F}"/>
              </a:ext>
            </a:extLst>
          </p:cNvPr>
          <p:cNvCxnSpPr>
            <a:cxnSpLocks/>
          </p:cNvCxnSpPr>
          <p:nvPr/>
        </p:nvCxnSpPr>
        <p:spPr>
          <a:xfrm rot="16200000" flipH="1">
            <a:off x="2389438" y="3781144"/>
            <a:ext cx="1160090" cy="924198"/>
          </a:xfrm>
          <a:prstGeom prst="bentConnector2">
            <a:avLst/>
          </a:prstGeom>
          <a:ln w="57150">
            <a:solidFill>
              <a:srgbClr val="5FA4B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6883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00975-9C56-7D08-0C39-9ADFC5EBB4ED}"/>
              </a:ext>
            </a:extLst>
          </p:cNvPr>
          <p:cNvSpPr>
            <a:spLocks noGrp="1"/>
          </p:cNvSpPr>
          <p:nvPr>
            <p:ph type="title"/>
          </p:nvPr>
        </p:nvSpPr>
        <p:spPr/>
        <p:txBody>
          <a:bodyPr/>
          <a:lstStyle/>
          <a:p>
            <a:r>
              <a:rPr lang="fr-FR"/>
              <a:t>Alerte sonore</a:t>
            </a:r>
          </a:p>
        </p:txBody>
      </p:sp>
      <p:sp>
        <p:nvSpPr>
          <p:cNvPr id="3" name="Espace réservé du contenu 2">
            <a:extLst>
              <a:ext uri="{FF2B5EF4-FFF2-40B4-BE49-F238E27FC236}">
                <a16:creationId xmlns:a16="http://schemas.microsoft.com/office/drawing/2014/main" id="{474E6C43-2B4B-AE5A-432E-97ACC3492F44}"/>
              </a:ext>
            </a:extLst>
          </p:cNvPr>
          <p:cNvSpPr>
            <a:spLocks noGrp="1"/>
          </p:cNvSpPr>
          <p:nvPr>
            <p:ph idx="1"/>
          </p:nvPr>
        </p:nvSpPr>
        <p:spPr/>
        <p:txBody>
          <a:bodyPr/>
          <a:lstStyle/>
          <a:p>
            <a:r>
              <a:rPr lang="fr-FR"/>
              <a:t>Alerte sonore en cas de blocage au moment de faire un prêt ou un retour :</a:t>
            </a:r>
          </a:p>
          <a:p>
            <a:endParaRPr lang="fr-FR"/>
          </a:p>
          <a:p>
            <a:endParaRPr lang="fr-FR"/>
          </a:p>
          <a:p>
            <a:endParaRPr lang="fr-FR"/>
          </a:p>
          <a:p>
            <a:endParaRPr lang="fr-FR"/>
          </a:p>
          <a:p>
            <a:endParaRPr lang="fr-FR"/>
          </a:p>
          <a:p>
            <a:endParaRPr lang="fr-FR"/>
          </a:p>
          <a:p>
            <a:pPr marL="0" indent="0">
              <a:buNone/>
            </a:pPr>
            <a:endParaRPr lang="fr-FR"/>
          </a:p>
          <a:p>
            <a:pPr marL="0" indent="0">
              <a:buNone/>
            </a:pPr>
            <a:endParaRPr lang="fr-FR"/>
          </a:p>
          <a:p>
            <a:r>
              <a:rPr lang="fr-FR"/>
              <a:t>Chaque utilisateur d’Alma peut désactiver le son en cliquant sur l’icône  </a:t>
            </a:r>
          </a:p>
          <a:p>
            <a:pPr marL="0" indent="0">
              <a:buNone/>
            </a:pPr>
            <a:endParaRPr lang="fr-FR"/>
          </a:p>
        </p:txBody>
      </p:sp>
      <p:sp>
        <p:nvSpPr>
          <p:cNvPr id="4" name="Espace réservé du numéro de diapositive 3">
            <a:extLst>
              <a:ext uri="{FF2B5EF4-FFF2-40B4-BE49-F238E27FC236}">
                <a16:creationId xmlns:a16="http://schemas.microsoft.com/office/drawing/2014/main" id="{9C344F1D-49CE-0537-4C55-BBE1EF6217E3}"/>
              </a:ext>
            </a:extLst>
          </p:cNvPr>
          <p:cNvSpPr>
            <a:spLocks noGrp="1"/>
          </p:cNvSpPr>
          <p:nvPr>
            <p:ph type="sldNum" sz="quarter" idx="12"/>
          </p:nvPr>
        </p:nvSpPr>
        <p:spPr/>
        <p:txBody>
          <a:bodyPr/>
          <a:lstStyle/>
          <a:p>
            <a:fld id="{19329706-12B3-8F4C-9CA9-063F8C6A2AC6}" type="slidenum">
              <a:rPr lang="fr-FR" smtClean="0"/>
              <a:pPr/>
              <a:t>98</a:t>
            </a:fld>
            <a:endParaRPr lang="fr-FR"/>
          </a:p>
        </p:txBody>
      </p:sp>
      <p:pic>
        <p:nvPicPr>
          <p:cNvPr id="6" name="Image 5">
            <a:extLst>
              <a:ext uri="{FF2B5EF4-FFF2-40B4-BE49-F238E27FC236}">
                <a16:creationId xmlns:a16="http://schemas.microsoft.com/office/drawing/2014/main" id="{55F97E45-36C0-454F-66B6-9C4B7B4C07F7}"/>
              </a:ext>
            </a:extLst>
          </p:cNvPr>
          <p:cNvPicPr>
            <a:picLocks noChangeAspect="1"/>
          </p:cNvPicPr>
          <p:nvPr/>
        </p:nvPicPr>
        <p:blipFill>
          <a:blip r:embed="rId2"/>
          <a:stretch>
            <a:fillRect/>
          </a:stretch>
        </p:blipFill>
        <p:spPr>
          <a:xfrm>
            <a:off x="2213627" y="1865462"/>
            <a:ext cx="7764747" cy="2425984"/>
          </a:xfrm>
          <a:prstGeom prst="rect">
            <a:avLst/>
          </a:prstGeom>
          <a:ln>
            <a:solidFill>
              <a:schemeClr val="tx1"/>
            </a:solidFill>
          </a:ln>
        </p:spPr>
      </p:pic>
      <p:sp>
        <p:nvSpPr>
          <p:cNvPr id="7" name="Rectangle : coins arrondis 6">
            <a:extLst>
              <a:ext uri="{FF2B5EF4-FFF2-40B4-BE49-F238E27FC236}">
                <a16:creationId xmlns:a16="http://schemas.microsoft.com/office/drawing/2014/main" id="{B37C61F7-F568-3E86-9324-CCD702AF59B9}"/>
              </a:ext>
            </a:extLst>
          </p:cNvPr>
          <p:cNvSpPr/>
          <p:nvPr/>
        </p:nvSpPr>
        <p:spPr>
          <a:xfrm>
            <a:off x="6490856" y="2327565"/>
            <a:ext cx="270163" cy="259773"/>
          </a:xfrm>
          <a:prstGeom prst="round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9601B61E-AFE9-BAF0-863B-CD598F9969C5}"/>
              </a:ext>
            </a:extLst>
          </p:cNvPr>
          <p:cNvPicPr>
            <a:picLocks noChangeAspect="1"/>
          </p:cNvPicPr>
          <p:nvPr/>
        </p:nvPicPr>
        <p:blipFill>
          <a:blip r:embed="rId3"/>
          <a:stretch>
            <a:fillRect/>
          </a:stretch>
        </p:blipFill>
        <p:spPr>
          <a:xfrm>
            <a:off x="8499245" y="4511694"/>
            <a:ext cx="337233" cy="366557"/>
          </a:xfrm>
          <a:prstGeom prst="rect">
            <a:avLst/>
          </a:prstGeom>
          <a:ln>
            <a:solidFill>
              <a:schemeClr val="tx1"/>
            </a:solidFill>
          </a:ln>
        </p:spPr>
      </p:pic>
    </p:spTree>
    <p:extLst>
      <p:ext uri="{BB962C8B-B14F-4D97-AF65-F5344CB8AC3E}">
        <p14:creationId xmlns:p14="http://schemas.microsoft.com/office/powerpoint/2010/main" val="2619063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B5A9EB9-67D6-33DA-800D-C72EADA66C2D}"/>
              </a:ext>
            </a:extLst>
          </p:cNvPr>
          <p:cNvSpPr>
            <a:spLocks noGrp="1"/>
          </p:cNvSpPr>
          <p:nvPr>
            <p:ph type="sldNum" sz="quarter" idx="12"/>
          </p:nvPr>
        </p:nvSpPr>
        <p:spPr/>
        <p:txBody>
          <a:bodyPr/>
          <a:lstStyle/>
          <a:p>
            <a:fld id="{19329706-12B3-8F4C-9CA9-063F8C6A2AC6}" type="slidenum">
              <a:rPr lang="fr-FR" smtClean="0"/>
              <a:t>99</a:t>
            </a:fld>
            <a:endParaRPr lang="fr-FR"/>
          </a:p>
        </p:txBody>
      </p:sp>
      <p:sp>
        <p:nvSpPr>
          <p:cNvPr id="3" name="Titre 2">
            <a:extLst>
              <a:ext uri="{FF2B5EF4-FFF2-40B4-BE49-F238E27FC236}">
                <a16:creationId xmlns:a16="http://schemas.microsoft.com/office/drawing/2014/main" id="{697F9704-7C5B-144A-EF68-77B5CC2DB634}"/>
              </a:ext>
            </a:extLst>
          </p:cNvPr>
          <p:cNvSpPr>
            <a:spLocks noGrp="1"/>
          </p:cNvSpPr>
          <p:nvPr>
            <p:ph type="title"/>
          </p:nvPr>
        </p:nvSpPr>
        <p:spPr/>
        <p:txBody>
          <a:bodyPr/>
          <a:lstStyle/>
          <a:p>
            <a:r>
              <a:rPr lang="fr-FR" sz="2400" b="1"/>
              <a:t>Merci de votre attention !</a:t>
            </a:r>
            <a:br>
              <a:rPr lang="fr-FR" sz="2400" b="1"/>
            </a:br>
            <a:br>
              <a:rPr lang="fr-FR" sz="2400" b="1"/>
            </a:br>
            <a:r>
              <a:rPr lang="fr-FR" sz="2400" b="1"/>
              <a:t>Vous avez des questions?</a:t>
            </a:r>
            <a:endParaRPr lang="fr-BE"/>
          </a:p>
        </p:txBody>
      </p:sp>
    </p:spTree>
    <p:extLst>
      <p:ext uri="{BB962C8B-B14F-4D97-AF65-F5344CB8AC3E}">
        <p14:creationId xmlns:p14="http://schemas.microsoft.com/office/powerpoint/2010/main" val="47330743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4bf7794-5193-4d5b-b3ac-eb48baf62bed" xsi:nil="true"/>
    <lcf76f155ced4ddcb4097134ff3c332f xmlns="a246056b-c7d3-44a9-baa2-2f913a59a84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F6289163955441A5967709044F7A76" ma:contentTypeVersion="12" ma:contentTypeDescription="Crée un document." ma:contentTypeScope="" ma:versionID="3caad83ac19e65af4a262efaa1af0edd">
  <xsd:schema xmlns:xsd="http://www.w3.org/2001/XMLSchema" xmlns:xs="http://www.w3.org/2001/XMLSchema" xmlns:p="http://schemas.microsoft.com/office/2006/metadata/properties" xmlns:ns2="a246056b-c7d3-44a9-baa2-2f913a59a840" xmlns:ns3="74bf7794-5193-4d5b-b3ac-eb48baf62bed" targetNamespace="http://schemas.microsoft.com/office/2006/metadata/properties" ma:root="true" ma:fieldsID="5fd84ff6f91a10a0aec6264703e9e1f4" ns2:_="" ns3:_="">
    <xsd:import namespace="a246056b-c7d3-44a9-baa2-2f913a59a840"/>
    <xsd:import namespace="74bf7794-5193-4d5b-b3ac-eb48baf62be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46056b-c7d3-44a9-baa2-2f913a59a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4434ded7-6e41-4000-8be6-3d063d771b3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bf7794-5193-4d5b-b3ac-eb48baf62be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44b0a8f-ff1d-43d3-ac00-4d805e2f2379}" ma:internalName="TaxCatchAll" ma:showField="CatchAllData" ma:web="74bf7794-5193-4d5b-b3ac-eb48baf62bed">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40DABD-00A6-408F-8D4C-8A5B8834701D}">
  <ds:schemaRefs>
    <ds:schemaRef ds:uri="http://schemas.microsoft.com/sharepoint/v3/contenttype/forms"/>
  </ds:schemaRefs>
</ds:datastoreItem>
</file>

<file path=customXml/itemProps2.xml><?xml version="1.0" encoding="utf-8"?>
<ds:datastoreItem xmlns:ds="http://schemas.openxmlformats.org/officeDocument/2006/customXml" ds:itemID="{9227B138-CE7D-4EED-8252-6A4B4A995329}">
  <ds:schemaRefs>
    <ds:schemaRef ds:uri="http://www.w3.org/XML/1998/namespace"/>
    <ds:schemaRef ds:uri="http://schemas.microsoft.com/office/2006/documentManagement/types"/>
    <ds:schemaRef ds:uri="http://purl.org/dc/terms/"/>
    <ds:schemaRef ds:uri="http://purl.org/dc/dcmitype/"/>
    <ds:schemaRef ds:uri="74bf7794-5193-4d5b-b3ac-eb48baf62bed"/>
    <ds:schemaRef ds:uri="http://schemas.microsoft.com/office/infopath/2007/PartnerControls"/>
    <ds:schemaRef ds:uri="http://schemas.microsoft.com/office/2006/metadata/properties"/>
    <ds:schemaRef ds:uri="http://schemas.openxmlformats.org/package/2006/metadata/core-properties"/>
    <ds:schemaRef ds:uri="a246056b-c7d3-44a9-baa2-2f913a59a840"/>
    <ds:schemaRef ds:uri="http://purl.org/dc/elements/1.1/"/>
  </ds:schemaRefs>
</ds:datastoreItem>
</file>

<file path=customXml/itemProps3.xml><?xml version="1.0" encoding="utf-8"?>
<ds:datastoreItem xmlns:ds="http://schemas.openxmlformats.org/officeDocument/2006/customXml" ds:itemID="{AE92C908-B131-4023-89E3-00E3C39243BB}">
  <ds:schemaRefs>
    <ds:schemaRef ds:uri="74bf7794-5193-4d5b-b3ac-eb48baf62bed"/>
    <ds:schemaRef ds:uri="a246056b-c7d3-44a9-baa2-2f913a59a8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3663</Words>
  <Application>Microsoft Office PowerPoint</Application>
  <PresentationFormat>Grand écran</PresentationFormat>
  <Paragraphs>864</Paragraphs>
  <Slides>99</Slides>
  <Notes>15</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99</vt:i4>
      </vt:variant>
    </vt:vector>
  </HeadingPairs>
  <TitlesOfParts>
    <vt:vector size="107" baseType="lpstr">
      <vt:lpstr>Aptos</vt:lpstr>
      <vt:lpstr>Aptos Display</vt:lpstr>
      <vt:lpstr>Arial</vt:lpstr>
      <vt:lpstr>Calibri</vt:lpstr>
      <vt:lpstr>Noto Sans Symbols</vt:lpstr>
      <vt:lpstr>Wingdings</vt:lpstr>
      <vt:lpstr>Thème Office</vt:lpstr>
      <vt:lpstr>Conception personnalisée</vt:lpstr>
      <vt:lpstr>Présentation PowerPoint</vt:lpstr>
      <vt:lpstr>Présentation PowerPoint</vt:lpstr>
      <vt:lpstr>Circulation Desk</vt:lpstr>
      <vt:lpstr>Pick-up location</vt:lpstr>
      <vt:lpstr>Présentation PowerPoint</vt:lpstr>
      <vt:lpstr>Définition d’une request</vt:lpstr>
      <vt:lpstr>Règles de circulation</vt:lpstr>
      <vt:lpstr>Règles de circulation</vt:lpstr>
      <vt:lpstr>Règles de circulation &gt; Précisions</vt:lpstr>
      <vt:lpstr>Présentation PowerPoint</vt:lpstr>
      <vt:lpstr>Se connecter à Alma</vt:lpstr>
      <vt:lpstr>Localisation</vt:lpstr>
      <vt:lpstr>Menus</vt:lpstr>
      <vt:lpstr>Quick links (1)</vt:lpstr>
      <vt:lpstr>Quick links (2)</vt:lpstr>
      <vt:lpstr>Recent pages</vt:lpstr>
      <vt:lpstr>Widgets (1)</vt:lpstr>
      <vt:lpstr>Widgets (2)</vt:lpstr>
      <vt:lpstr>Barre de recherche</vt:lpstr>
      <vt:lpstr>Naviguer</vt:lpstr>
      <vt:lpstr>Trier et filtrer</vt:lpstr>
      <vt:lpstr>Présentation PowerPoint</vt:lpstr>
      <vt:lpstr>Trouver un lecteur (1)</vt:lpstr>
      <vt:lpstr>Trouver un lecteur (2)</vt:lpstr>
      <vt:lpstr>Trouver un lecteur (3)</vt:lpstr>
      <vt:lpstr>Navigation dans la page Manage Patron Services</vt:lpstr>
      <vt:lpstr>Navigation dans la page Manage Patron Services</vt:lpstr>
      <vt:lpstr>Navigation dans la page Manage Patron Services</vt:lpstr>
      <vt:lpstr>Fiche du lecteur &gt; General information</vt:lpstr>
      <vt:lpstr>Fiche du lecteur &gt; Contact information</vt:lpstr>
      <vt:lpstr>Fiche du lecteur &gt; Notes</vt:lpstr>
      <vt:lpstr>Ajouter une note</vt:lpstr>
      <vt:lpstr>Modifier une note</vt:lpstr>
      <vt:lpstr>Supprimer une note</vt:lpstr>
      <vt:lpstr>Présentation PowerPoint</vt:lpstr>
      <vt:lpstr>Manage Patron Services &gt; Menu latéral &gt; Loans</vt:lpstr>
      <vt:lpstr>Loans</vt:lpstr>
      <vt:lpstr>Effectuer un prêt</vt:lpstr>
      <vt:lpstr>Effectuer un prêt &gt; Blocages</vt:lpstr>
      <vt:lpstr>Renouveler un prêt</vt:lpstr>
      <vt:lpstr>Présentation PowerPoint</vt:lpstr>
      <vt:lpstr>Manage Patron Services &gt; Menu latéral &gt; Returns</vt:lpstr>
      <vt:lpstr>Effectuer un retour de prêt &gt; trois possibilités</vt:lpstr>
      <vt:lpstr>Effectuer un retour de prêt par le Return Items (1)</vt:lpstr>
      <vt:lpstr>Effectuer un retour de prêt par le Return Items (2)</vt:lpstr>
      <vt:lpstr>Effectuer un retour de prêt par la fiche lecteur /onglet Returns (1)</vt:lpstr>
      <vt:lpstr>Effectuer un retour de prêt par la fiche lecteur /onglet Returns (2)</vt:lpstr>
      <vt:lpstr>Effectuer un retour de prêt par la fiche lecteur /onglet Loans</vt:lpstr>
      <vt:lpstr>Retour de prêt – cas particulier (1) : retour d’un document d’une autre implantation</vt:lpstr>
      <vt:lpstr>Retour de prêt – cas particulier (2) : retour d’un document en retard</vt:lpstr>
      <vt:lpstr>Retour de prêt – cas particulier (3) : retour d’un document réservé (recalled) à mettre sur la Hold Shelf </vt:lpstr>
      <vt:lpstr>Retour de prêt – cas particulier (4) : retour d’un document réservé et à mettre en transit </vt:lpstr>
      <vt:lpstr>Retour de prêt – cas particulier (5) : retour d’un document demandé en numérisation</vt:lpstr>
      <vt:lpstr>Retour de prêt – cas particulier (6) : retour d’un document « Services ULiège »</vt:lpstr>
      <vt:lpstr>Retour de prêt – cas particulier (7) : documents lost</vt:lpstr>
      <vt:lpstr>Présentation PowerPoint</vt:lpstr>
      <vt:lpstr>Définition d’une request</vt:lpstr>
      <vt:lpstr>Manage Patron Services &gt; Menu latéral &gt; Requests</vt:lpstr>
      <vt:lpstr>Demande de réservation depuis les Collections ULiège</vt:lpstr>
      <vt:lpstr>Demande de numérisation depuis les Collections ULiège</vt:lpstr>
      <vt:lpstr>Traitement des requests : workflow</vt:lpstr>
      <vt:lpstr>Visualiser les requests &gt; accès</vt:lpstr>
      <vt:lpstr>Visualiser les requests &gt; liste</vt:lpstr>
      <vt:lpstr>Traiter une demande de réservation sortante (1)</vt:lpstr>
      <vt:lpstr>Traiter une demande de réservation sortante (2)</vt:lpstr>
      <vt:lpstr>Traiter une demande de réservation sortante (3)</vt:lpstr>
      <vt:lpstr>Traiter une demande de réservation sortante (4)</vt:lpstr>
      <vt:lpstr>Traiter une demande de réservation entrante</vt:lpstr>
      <vt:lpstr>Comment voyagent les documents?</vt:lpstr>
      <vt:lpstr>Traiter une demande de numérisation (1)</vt:lpstr>
      <vt:lpstr>Traiter une demande de numérisation (2)</vt:lpstr>
      <vt:lpstr>Traiter une demande de numérisation (3)</vt:lpstr>
      <vt:lpstr>Traiter une demande de numérisation (4)</vt:lpstr>
      <vt:lpstr>Traiter une demande de numérisation (5)</vt:lpstr>
      <vt:lpstr>Traiter une demande de numérisation (6)</vt:lpstr>
      <vt:lpstr>Cas particuliers : demandes de prêt interbibliothèques (PIB)</vt:lpstr>
      <vt:lpstr>Cas particuliers : demandes de prêt interbibliothèques (PIB)</vt:lpstr>
      <vt:lpstr>Cas particuliers : demandes de prêt interbibliothèques (PIB)</vt:lpstr>
      <vt:lpstr>Présentation PowerPoint</vt:lpstr>
      <vt:lpstr>Manage Patron Services &gt; Menu latéral &gt; Fines and Fees</vt:lpstr>
      <vt:lpstr>Frais &gt; Active Balance</vt:lpstr>
      <vt:lpstr>Frais &gt; Percevoir des frais</vt:lpstr>
      <vt:lpstr>Frais &gt; Percevoir des frais</vt:lpstr>
      <vt:lpstr>Frais &gt; Percevoir des frais</vt:lpstr>
      <vt:lpstr>Frais &gt; Percevoir des frais</vt:lpstr>
      <vt:lpstr>Ajouter une amende ou des frais</vt:lpstr>
      <vt:lpstr>Annuler une amende ou des frais</vt:lpstr>
      <vt:lpstr>Présentation PowerPoint</vt:lpstr>
      <vt:lpstr>User details</vt:lpstr>
      <vt:lpstr>Deux types de vue de la page Manage Patron Services</vt:lpstr>
      <vt:lpstr>Deux types de vue de la page Manage Patron Services</vt:lpstr>
      <vt:lpstr>Deux types d’affichage par vue</vt:lpstr>
      <vt:lpstr>Deux types d’affichage par vue</vt:lpstr>
      <vt:lpstr>Deux types d’affichage par vue</vt:lpstr>
      <vt:lpstr>L’affichage liste</vt:lpstr>
      <vt:lpstr>L’affichage liste</vt:lpstr>
      <vt:lpstr>L’affichage scindé</vt:lpstr>
      <vt:lpstr>Alerte sonore</vt:lpstr>
      <vt:lpstr>Merci de votre attention !  Vous avez des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fprosmans@ulg.ac.be;François Renaville</dc:creator>
  <cp:lastModifiedBy>Prosmans Fabienne</cp:lastModifiedBy>
  <cp:revision>16</cp:revision>
  <cp:lastPrinted>2022-05-23T11:16:51Z</cp:lastPrinted>
  <dcterms:created xsi:type="dcterms:W3CDTF">2018-04-18T15:28:21Z</dcterms:created>
  <dcterms:modified xsi:type="dcterms:W3CDTF">2026-04-02T11:56:19Z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0x010100E0F6289163955441A5967709044F7A76</vt:lpwstr>
  </property>
  <property fmtid="{D5CDD505-2E9C-101B-9397-08002B2CF9AE}" pid="3" name="MediaServiceImageTags">
    <vt:lpwstr/>
  </property>
</Properties>
</file>