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72" r:id="rId2"/>
  </p:sldMasterIdLst>
  <p:notesMasterIdLst>
    <p:notesMasterId r:id="rId57"/>
  </p:notesMasterIdLst>
  <p:handoutMasterIdLst>
    <p:handoutMasterId r:id="rId58"/>
  </p:handoutMasterIdLst>
  <p:sldIdLst>
    <p:sldId id="256" r:id="rId3"/>
    <p:sldId id="503" r:id="rId4"/>
    <p:sldId id="531" r:id="rId5"/>
    <p:sldId id="532" r:id="rId6"/>
    <p:sldId id="533" r:id="rId7"/>
    <p:sldId id="534" r:id="rId8"/>
    <p:sldId id="496" r:id="rId9"/>
    <p:sldId id="497" r:id="rId10"/>
    <p:sldId id="498" r:id="rId11"/>
    <p:sldId id="499" r:id="rId12"/>
    <p:sldId id="511" r:id="rId13"/>
    <p:sldId id="512" r:id="rId14"/>
    <p:sldId id="267" r:id="rId15"/>
    <p:sldId id="450" r:id="rId16"/>
    <p:sldId id="504" r:id="rId17"/>
    <p:sldId id="505" r:id="rId18"/>
    <p:sldId id="506" r:id="rId19"/>
    <p:sldId id="507" r:id="rId20"/>
    <p:sldId id="508" r:id="rId21"/>
    <p:sldId id="455" r:id="rId22"/>
    <p:sldId id="509" r:id="rId23"/>
    <p:sldId id="527" r:id="rId24"/>
    <p:sldId id="462" r:id="rId25"/>
    <p:sldId id="464" r:id="rId26"/>
    <p:sldId id="465" r:id="rId27"/>
    <p:sldId id="466" r:id="rId28"/>
    <p:sldId id="467" r:id="rId29"/>
    <p:sldId id="468" r:id="rId30"/>
    <p:sldId id="469" r:id="rId31"/>
    <p:sldId id="470" r:id="rId32"/>
    <p:sldId id="477" r:id="rId33"/>
    <p:sldId id="471" r:id="rId34"/>
    <p:sldId id="472" r:id="rId35"/>
    <p:sldId id="475" r:id="rId36"/>
    <p:sldId id="473" r:id="rId37"/>
    <p:sldId id="474" r:id="rId38"/>
    <p:sldId id="494" r:id="rId39"/>
    <p:sldId id="530" r:id="rId40"/>
    <p:sldId id="476" r:id="rId41"/>
    <p:sldId id="513" r:id="rId42"/>
    <p:sldId id="514" r:id="rId43"/>
    <p:sldId id="515" r:id="rId44"/>
    <p:sldId id="516" r:id="rId45"/>
    <p:sldId id="517" r:id="rId46"/>
    <p:sldId id="518" r:id="rId47"/>
    <p:sldId id="519" r:id="rId48"/>
    <p:sldId id="520" r:id="rId49"/>
    <p:sldId id="521" r:id="rId50"/>
    <p:sldId id="522" r:id="rId51"/>
    <p:sldId id="523" r:id="rId52"/>
    <p:sldId id="524" r:id="rId53"/>
    <p:sldId id="525" r:id="rId54"/>
    <p:sldId id="526" r:id="rId55"/>
    <p:sldId id="314" r:id="rId5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4">
          <p15:clr>
            <a:srgbClr val="A4A3A4"/>
          </p15:clr>
        </p15:guide>
        <p15:guide id="2" orient="horz" pos="536">
          <p15:clr>
            <a:srgbClr val="A4A3A4"/>
          </p15:clr>
        </p15:guide>
        <p15:guide id="3" orient="horz" pos="2154">
          <p15:clr>
            <a:srgbClr val="A4A3A4"/>
          </p15:clr>
        </p15:guide>
        <p15:guide id="4" pos="548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7F"/>
    <a:srgbClr val="4B8B8E"/>
    <a:srgbClr val="7DC2FB"/>
    <a:srgbClr val="66CCFF"/>
    <a:srgbClr val="5FA3B0"/>
    <a:srgbClr val="F9F8F5"/>
    <a:srgbClr val="4FA163"/>
    <a:srgbClr val="E8E2DE"/>
    <a:srgbClr val="D3E5E9"/>
    <a:srgbClr val="D5F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1" autoAdjust="0"/>
  </p:normalViewPr>
  <p:slideViewPr>
    <p:cSldViewPr snapToGrid="0" snapToObjects="1">
      <p:cViewPr varScale="1">
        <p:scale>
          <a:sx n="79" d="100"/>
          <a:sy n="79" d="100"/>
        </p:scale>
        <p:origin x="1498" y="77"/>
      </p:cViewPr>
      <p:guideLst>
        <p:guide orient="horz" pos="274"/>
        <p:guide orient="horz" pos="536"/>
        <p:guide orient="horz" pos="2154"/>
        <p:guide pos="548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61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29567D-54B7-42C7-942F-DB09183E2637}" type="datetimeFigureOut">
              <a:rPr lang="fr-BE" smtClean="0"/>
              <a:t>08-09-25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580E02-1D37-4FED-B4EA-DB2B630B4E1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024565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CA9BF-06F4-1B4F-871E-08BFB1D3CC5F}" type="datetimeFigureOut">
              <a:rPr lang="fr-FR" smtClean="0"/>
              <a:t>08/09/2025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EEF71-3952-194F-85CC-3FDA4381B3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5879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4266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9994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Montrer comment ajouter, déplacer, supprimer</a:t>
            </a:r>
            <a:r>
              <a:rPr lang="fr-BE" baseline="0" dirty="0" smtClean="0"/>
              <a:t> des widgets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5764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8988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 userDrawn="1"/>
        </p:nvSpPr>
        <p:spPr>
          <a:xfrm rot="10800000" flipV="1">
            <a:off x="0" y="2258058"/>
            <a:ext cx="9144000" cy="4599941"/>
          </a:xfrm>
          <a:prstGeom prst="rtTriangle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047645" y="4572579"/>
            <a:ext cx="7772400" cy="796567"/>
          </a:xfrm>
        </p:spPr>
        <p:txBody>
          <a:bodyPr>
            <a:normAutofit/>
          </a:bodyPr>
          <a:lstStyle>
            <a:lvl1pPr algn="r">
              <a:defRPr sz="3200" b="1" i="0" baseline="0">
                <a:solidFill>
                  <a:srgbClr val="5FA3B0"/>
                </a:solidFill>
                <a:latin typeface="Calibri"/>
                <a:cs typeface="Calibri"/>
              </a:defRPr>
            </a:lvl1pPr>
          </a:lstStyle>
          <a:p>
            <a:r>
              <a:rPr lang="fr-FR" smtClean="0"/>
              <a:t>Alma@ULiège Library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419245" y="5496030"/>
            <a:ext cx="6400800" cy="550475"/>
          </a:xfrm>
        </p:spPr>
        <p:txBody>
          <a:bodyPr>
            <a:noAutofit/>
          </a:bodyPr>
          <a:lstStyle>
            <a:lvl1pPr marL="0" indent="0" algn="r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Introduction au SGB Alma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5BF48-D875-4877-A205-62CD9F368F47}" type="datetime1">
              <a:rPr lang="fr-FR" smtClean="0"/>
              <a:t>08/09/2025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riangle rectangle 6"/>
          <p:cNvSpPr>
            <a:spLocks noChangeAspect="1"/>
          </p:cNvSpPr>
          <p:nvPr userDrawn="1"/>
        </p:nvSpPr>
        <p:spPr>
          <a:xfrm rot="10800000">
            <a:off x="3345882" y="0"/>
            <a:ext cx="5798118" cy="2909525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riangle rectangle 9"/>
          <p:cNvSpPr/>
          <p:nvPr userDrawn="1"/>
        </p:nvSpPr>
        <p:spPr>
          <a:xfrm>
            <a:off x="0" y="4525194"/>
            <a:ext cx="4632534" cy="2332806"/>
          </a:xfrm>
          <a:prstGeom prst="rtTriangle">
            <a:avLst/>
          </a:prstGeom>
          <a:solidFill>
            <a:srgbClr val="00707F">
              <a:alpha val="7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941" y="145774"/>
            <a:ext cx="2777548" cy="114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776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r 8"/>
          <p:cNvGrpSpPr/>
          <p:nvPr userDrawn="1"/>
        </p:nvGrpSpPr>
        <p:grpSpPr>
          <a:xfrm>
            <a:off x="0" y="0"/>
            <a:ext cx="9144000" cy="6858000"/>
            <a:chOff x="0" y="0"/>
            <a:chExt cx="6858000" cy="5143500"/>
          </a:xfrm>
        </p:grpSpPr>
        <p:sp>
          <p:nvSpPr>
            <p:cNvPr id="10" name="Triangle rectangle 9"/>
            <p:cNvSpPr/>
            <p:nvPr userDrawn="1"/>
          </p:nvSpPr>
          <p:spPr>
            <a:xfrm flipV="1">
              <a:off x="0" y="0"/>
              <a:ext cx="4757430" cy="2395700"/>
            </a:xfrm>
            <a:prstGeom prst="rtTriangle">
              <a:avLst/>
            </a:prstGeom>
            <a:solidFill>
              <a:srgbClr val="0070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Triangle rectangle 10"/>
            <p:cNvSpPr/>
            <p:nvPr userDrawn="1"/>
          </p:nvSpPr>
          <p:spPr>
            <a:xfrm>
              <a:off x="0" y="1690016"/>
              <a:ext cx="6858000" cy="3453484"/>
            </a:xfrm>
            <a:prstGeom prst="rtTriangle">
              <a:avLst/>
            </a:prstGeom>
            <a:solidFill>
              <a:srgbClr val="E6E6E6">
                <a:alpha val="5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5D045-28EE-4A5B-B1C4-17DA4C85AD4D}" type="datetime1">
              <a:rPr lang="fr-FR" smtClean="0"/>
              <a:t>08/09/2025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457200" y="4782487"/>
            <a:ext cx="5622328" cy="567349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5FA4B0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13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428437"/>
            <a:ext cx="5622328" cy="486486"/>
          </a:xfrm>
        </p:spPr>
        <p:txBody>
          <a:bodyPr>
            <a:no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400"/>
            </a:lvl4pPr>
            <a:lvl5pPr marL="1828800" indent="0" algn="ctr">
              <a:buNone/>
              <a:defRPr sz="2400"/>
            </a:lvl5pPr>
          </a:lstStyle>
          <a:p>
            <a:pPr lvl="0"/>
            <a:r>
              <a:rPr lang="fr-FR" dirty="0" smtClean="0"/>
              <a:t>Cliquez et modifier le texte</a:t>
            </a:r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458" y="69573"/>
            <a:ext cx="1208675" cy="49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70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96092"/>
            <a:ext cx="8229600" cy="621546"/>
          </a:xfrm>
        </p:spPr>
        <p:txBody>
          <a:bodyPr>
            <a:noAutofit/>
          </a:bodyPr>
          <a:lstStyle>
            <a:lvl1pPr algn="l">
              <a:defRPr sz="3600" b="0" i="0">
                <a:solidFill>
                  <a:srgbClr val="5FA3B0"/>
                </a:solidFill>
                <a:latin typeface="Calibri"/>
                <a:cs typeface="Calibri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5F697-E67E-4E81-9C68-49710183AC10}" type="datetime1">
              <a:rPr lang="fr-FR" smtClean="0"/>
              <a:t>08/09/2025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458" y="69573"/>
            <a:ext cx="1208675" cy="49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517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458" y="69573"/>
            <a:ext cx="1208675" cy="49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788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3101-CA9D-4167-AF5B-EAD997B37B80}" type="datetime1">
              <a:rPr lang="fr-FR" smtClean="0"/>
              <a:t>08/09/2025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‹N°›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458" y="69573"/>
            <a:ext cx="1208675" cy="496331"/>
          </a:xfrm>
          <a:prstGeom prst="rect">
            <a:avLst/>
          </a:prstGeom>
        </p:spPr>
      </p:pic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457201" y="745067"/>
            <a:ext cx="8229600" cy="537633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56197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3101-CA9D-4167-AF5B-EAD997B37B80}" type="datetime1">
              <a:rPr lang="fr-FR" smtClean="0"/>
              <a:t>08/09/2025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0021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C1F8-EB29-4BC2-94CA-89C5CA94120C}" type="datetime1">
              <a:rPr lang="fr-FR" smtClean="0"/>
              <a:t>08/09/2025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458" y="69573"/>
            <a:ext cx="1208675" cy="49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88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r 7"/>
          <p:cNvGrpSpPr/>
          <p:nvPr userDrawn="1"/>
        </p:nvGrpSpPr>
        <p:grpSpPr>
          <a:xfrm>
            <a:off x="0" y="3985324"/>
            <a:ext cx="9145410" cy="2872676"/>
            <a:chOff x="0" y="2271293"/>
            <a:chExt cx="9145410" cy="2872676"/>
          </a:xfrm>
        </p:grpSpPr>
        <p:sp>
          <p:nvSpPr>
            <p:cNvPr id="9" name="Triangle rectangle 26"/>
            <p:cNvSpPr/>
            <p:nvPr userDrawn="1"/>
          </p:nvSpPr>
          <p:spPr>
            <a:xfrm>
              <a:off x="0" y="2271293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0070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Triangle rectangle 26"/>
            <p:cNvSpPr/>
            <p:nvPr userDrawn="1"/>
          </p:nvSpPr>
          <p:spPr>
            <a:xfrm flipH="1">
              <a:off x="3434225" y="2271762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E6E6E6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Triangle isocèle 10"/>
            <p:cNvSpPr/>
            <p:nvPr userDrawn="1"/>
          </p:nvSpPr>
          <p:spPr>
            <a:xfrm>
              <a:off x="3434225" y="4568825"/>
              <a:ext cx="2276960" cy="574676"/>
            </a:xfrm>
            <a:prstGeom prst="triangle">
              <a:avLst>
                <a:gd name="adj" fmla="val 49701"/>
              </a:avLst>
            </a:prstGeom>
            <a:solidFill>
              <a:srgbClr val="00707F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dirty="0"/>
            </a:p>
          </p:txBody>
        </p:sp>
      </p:grp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08F0-8251-4F92-A4E7-EC42C233E556}" type="datetime1">
              <a:rPr lang="fr-FR" smtClean="0"/>
              <a:t>08/09/2025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‹N°›</a:t>
            </a:fld>
            <a:endParaRPr lang="fr-FR"/>
          </a:p>
        </p:txBody>
      </p:sp>
      <p:pic>
        <p:nvPicPr>
          <p:cNvPr id="13" name="Image 12" descr="uLIEGE_Logo_Compact_CMJN_pos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674" y="240925"/>
            <a:ext cx="1826653" cy="886872"/>
          </a:xfrm>
          <a:prstGeom prst="rect">
            <a:avLst/>
          </a:prstGeom>
        </p:spPr>
      </p:pic>
      <p:sp>
        <p:nvSpPr>
          <p:cNvPr id="14" name="Titre 1"/>
          <p:cNvSpPr>
            <a:spLocks noGrp="1"/>
          </p:cNvSpPr>
          <p:nvPr>
            <p:ph type="title" hasCustomPrompt="1"/>
          </p:nvPr>
        </p:nvSpPr>
        <p:spPr>
          <a:xfrm>
            <a:off x="825102" y="2861458"/>
            <a:ext cx="7493796" cy="567349"/>
          </a:xfrm>
        </p:spPr>
        <p:txBody>
          <a:bodyPr>
            <a:noAutofit/>
          </a:bodyPr>
          <a:lstStyle>
            <a:lvl1pPr>
              <a:defRPr sz="2400" b="0" i="0">
                <a:solidFill>
                  <a:srgbClr val="5FA3B0"/>
                </a:solidFill>
                <a:latin typeface="Calibri"/>
                <a:cs typeface="Calibri"/>
              </a:defRPr>
            </a:lvl1pPr>
          </a:lstStyle>
          <a:p>
            <a:r>
              <a:rPr lang="fr-FR" dirty="0" smtClean="0"/>
              <a:t>Merci de votre attention/</a:t>
            </a:r>
            <a:br>
              <a:rPr lang="fr-FR" dirty="0" smtClean="0"/>
            </a:br>
            <a:r>
              <a:rPr lang="fr-FR" dirty="0" smtClean="0"/>
              <a:t>Questions-suggestions/...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618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ture et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r 7"/>
          <p:cNvGrpSpPr/>
          <p:nvPr userDrawn="1"/>
        </p:nvGrpSpPr>
        <p:grpSpPr>
          <a:xfrm>
            <a:off x="0" y="3985324"/>
            <a:ext cx="9145410" cy="2872676"/>
            <a:chOff x="0" y="2271293"/>
            <a:chExt cx="9145410" cy="2872676"/>
          </a:xfrm>
        </p:grpSpPr>
        <p:sp>
          <p:nvSpPr>
            <p:cNvPr id="9" name="Triangle rectangle 26"/>
            <p:cNvSpPr/>
            <p:nvPr userDrawn="1"/>
          </p:nvSpPr>
          <p:spPr>
            <a:xfrm>
              <a:off x="0" y="2271293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0070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Triangle rectangle 26"/>
            <p:cNvSpPr/>
            <p:nvPr userDrawn="1"/>
          </p:nvSpPr>
          <p:spPr>
            <a:xfrm flipH="1">
              <a:off x="3434225" y="2271762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E6E6E6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Triangle isocèle 10"/>
            <p:cNvSpPr/>
            <p:nvPr userDrawn="1"/>
          </p:nvSpPr>
          <p:spPr>
            <a:xfrm>
              <a:off x="3434225" y="4568825"/>
              <a:ext cx="2276960" cy="574676"/>
            </a:xfrm>
            <a:prstGeom prst="triangle">
              <a:avLst>
                <a:gd name="adj" fmla="val 49701"/>
              </a:avLst>
            </a:prstGeom>
            <a:solidFill>
              <a:srgbClr val="00707F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dirty="0"/>
            </a:p>
          </p:txBody>
        </p:sp>
      </p:grp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B4D0-E5BD-4DE4-8025-9576A099D21A}" type="datetime1">
              <a:rPr lang="fr-FR" smtClean="0"/>
              <a:t>08/09/2025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itre 1"/>
          <p:cNvSpPr>
            <a:spLocks noGrp="1"/>
          </p:cNvSpPr>
          <p:nvPr>
            <p:ph type="title" hasCustomPrompt="1"/>
          </p:nvPr>
        </p:nvSpPr>
        <p:spPr>
          <a:xfrm>
            <a:off x="825102" y="2861458"/>
            <a:ext cx="7493796" cy="567349"/>
          </a:xfrm>
        </p:spPr>
        <p:txBody>
          <a:bodyPr>
            <a:noAutofit/>
          </a:bodyPr>
          <a:lstStyle>
            <a:lvl1pPr>
              <a:defRPr sz="2400" b="0" i="0">
                <a:solidFill>
                  <a:srgbClr val="5FA3B0"/>
                </a:solidFill>
                <a:latin typeface="Calibri"/>
                <a:cs typeface="Calibri"/>
              </a:defRPr>
            </a:lvl1pPr>
          </a:lstStyle>
          <a:p>
            <a:r>
              <a:rPr lang="fr-FR" dirty="0" smtClean="0"/>
              <a:t>Merci de votre attention/</a:t>
            </a:r>
            <a:br>
              <a:rPr lang="fr-FR" dirty="0" smtClean="0"/>
            </a:br>
            <a:r>
              <a:rPr lang="fr-FR" dirty="0" smtClean="0"/>
              <a:t>Questions-suggestions/...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 hasCustomPrompt="1"/>
          </p:nvPr>
        </p:nvSpPr>
        <p:spPr>
          <a:xfrm>
            <a:off x="6553200" y="5278847"/>
            <a:ext cx="2133600" cy="1004478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rgbClr val="000000"/>
                </a:solidFill>
              </a:defRPr>
            </a:lvl1pPr>
          </a:lstStyle>
          <a:p>
            <a:pPr lvl="0"/>
            <a:r>
              <a:rPr lang="fr-FR" sz="1800" dirty="0" smtClean="0">
                <a:solidFill>
                  <a:srgbClr val="5FA3B0"/>
                </a:solidFill>
              </a:rPr>
              <a:t>Contact</a:t>
            </a:r>
            <a:endParaRPr lang="fr-FR" sz="1800" dirty="0" smtClean="0"/>
          </a:p>
          <a:p>
            <a:pPr lvl="0"/>
            <a:r>
              <a:rPr lang="fr-FR" dirty="0" smtClean="0"/>
              <a:t>À compléter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941" y="145774"/>
            <a:ext cx="2777548" cy="114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2437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LIEGE_Logo_Compact_CMJN_pos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840" y="2681711"/>
            <a:ext cx="3078320" cy="149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0063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A209-7173-467F-96AF-09C7201F093D}" type="datetimeFigureOut">
              <a:rPr lang="fr-BE" smtClean="0"/>
              <a:t>08-09-25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1F7CF-8F40-4197-B09B-0121C7E6B6F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91418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r 7"/>
          <p:cNvGrpSpPr/>
          <p:nvPr userDrawn="1"/>
        </p:nvGrpSpPr>
        <p:grpSpPr>
          <a:xfrm>
            <a:off x="0" y="3985324"/>
            <a:ext cx="9145410" cy="2872676"/>
            <a:chOff x="0" y="2271293"/>
            <a:chExt cx="9145410" cy="2872676"/>
          </a:xfrm>
        </p:grpSpPr>
        <p:sp>
          <p:nvSpPr>
            <p:cNvPr id="9" name="Triangle rectangle 26"/>
            <p:cNvSpPr/>
            <p:nvPr userDrawn="1"/>
          </p:nvSpPr>
          <p:spPr>
            <a:xfrm>
              <a:off x="0" y="2271293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0070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Triangle rectangle 26"/>
            <p:cNvSpPr/>
            <p:nvPr userDrawn="1"/>
          </p:nvSpPr>
          <p:spPr>
            <a:xfrm flipH="1">
              <a:off x="3434225" y="2271762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5FA4B0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Triangle isocèle 10"/>
            <p:cNvSpPr/>
            <p:nvPr userDrawn="1"/>
          </p:nvSpPr>
          <p:spPr>
            <a:xfrm>
              <a:off x="3434225" y="4568825"/>
              <a:ext cx="2276960" cy="574676"/>
            </a:xfrm>
            <a:prstGeom prst="triangle">
              <a:avLst>
                <a:gd name="adj" fmla="val 49701"/>
              </a:avLst>
            </a:prstGeom>
            <a:solidFill>
              <a:srgbClr val="00707F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dirty="0"/>
            </a:p>
          </p:txBody>
        </p:sp>
      </p:grp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6E58B-7CDB-4564-94E5-1D6FD20DB750}" type="datetime1">
              <a:rPr lang="fr-FR" smtClean="0"/>
              <a:t>08/09/2025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itre 1"/>
          <p:cNvSpPr>
            <a:spLocks noGrp="1"/>
          </p:cNvSpPr>
          <p:nvPr>
            <p:ph type="title" hasCustomPrompt="1"/>
          </p:nvPr>
        </p:nvSpPr>
        <p:spPr>
          <a:xfrm>
            <a:off x="825102" y="2653447"/>
            <a:ext cx="7493796" cy="567349"/>
          </a:xfrm>
        </p:spPr>
        <p:txBody>
          <a:bodyPr>
            <a:normAutofit/>
          </a:bodyPr>
          <a:lstStyle>
            <a:lvl1pPr>
              <a:defRPr sz="3200" b="1" baseline="0">
                <a:solidFill>
                  <a:srgbClr val="5FA3B0"/>
                </a:solidFill>
              </a:defRPr>
            </a:lvl1pPr>
          </a:lstStyle>
          <a:p>
            <a:r>
              <a:rPr lang="fr-FR" smtClean="0"/>
              <a:t>Authority Control Task List</a:t>
            </a:r>
            <a:endParaRPr lang="fr-FR"/>
          </a:p>
        </p:txBody>
      </p:sp>
      <p:sp>
        <p:nvSpPr>
          <p:cNvPr id="15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2012181" y="3429000"/>
            <a:ext cx="5119638" cy="552855"/>
          </a:xfrm>
        </p:spPr>
        <p:txBody>
          <a:bodyPr>
            <a:noAutofit/>
          </a:bodyPr>
          <a:lstStyle>
            <a:lvl1pPr marL="0" indent="0" algn="ctr">
              <a:buNone/>
              <a:defRPr sz="2400" baseline="0"/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400"/>
            </a:lvl4pPr>
            <a:lvl5pPr marL="1828800" indent="0" algn="ctr">
              <a:buNone/>
              <a:defRPr sz="2400"/>
            </a:lvl5pPr>
          </a:lstStyle>
          <a:p>
            <a:pPr lvl="0"/>
            <a:r>
              <a:rPr lang="fr-FR" smtClean="0"/>
              <a:t>Liste de tâche Contrôle d’autorité</a:t>
            </a:r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941" y="145774"/>
            <a:ext cx="2777548" cy="114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5970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A209-7173-467F-96AF-09C7201F093D}" type="datetimeFigureOut">
              <a:rPr lang="fr-BE" smtClean="0"/>
              <a:t>08-09-25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1F7CF-8F40-4197-B09B-0121C7E6B6F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63058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A209-7173-467F-96AF-09C7201F093D}" type="datetimeFigureOut">
              <a:rPr lang="fr-BE" smtClean="0"/>
              <a:t>08-09-25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1F7CF-8F40-4197-B09B-0121C7E6B6F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640211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A209-7173-467F-96AF-09C7201F093D}" type="datetimeFigureOut">
              <a:rPr lang="fr-BE" smtClean="0"/>
              <a:t>08-09-25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1F7CF-8F40-4197-B09B-0121C7E6B6F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188471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A209-7173-467F-96AF-09C7201F093D}" type="datetimeFigureOut">
              <a:rPr lang="fr-BE" smtClean="0"/>
              <a:t>08-09-25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1F7CF-8F40-4197-B09B-0121C7E6B6F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696016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A209-7173-467F-96AF-09C7201F093D}" type="datetimeFigureOut">
              <a:rPr lang="fr-BE" smtClean="0"/>
              <a:t>08-09-25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1F7CF-8F40-4197-B09B-0121C7E6B6F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49230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A209-7173-467F-96AF-09C7201F093D}" type="datetimeFigureOut">
              <a:rPr lang="fr-BE" smtClean="0"/>
              <a:t>08-09-25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1F7CF-8F40-4197-B09B-0121C7E6B6F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173220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A209-7173-467F-96AF-09C7201F093D}" type="datetimeFigureOut">
              <a:rPr lang="fr-BE" smtClean="0"/>
              <a:t>08-09-25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1F7CF-8F40-4197-B09B-0121C7E6B6F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361297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A209-7173-467F-96AF-09C7201F093D}" type="datetimeFigureOut">
              <a:rPr lang="fr-BE" smtClean="0"/>
              <a:t>08-09-25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1F7CF-8F40-4197-B09B-0121C7E6B6F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307489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A209-7173-467F-96AF-09C7201F093D}" type="datetimeFigureOut">
              <a:rPr lang="fr-BE" smtClean="0"/>
              <a:t>08-09-25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1F7CF-8F40-4197-B09B-0121C7E6B6F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858390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A209-7173-467F-96AF-09C7201F093D}" type="datetimeFigureOut">
              <a:rPr lang="fr-BE" smtClean="0"/>
              <a:t>08-09-25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1F7CF-8F40-4197-B09B-0121C7E6B6F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16840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ULiege - F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hiffres_ppt_4-3_FR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" y="0"/>
            <a:ext cx="9142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310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ULiege - F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hiffres_ppt_4-3_FR-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" y="0"/>
            <a:ext cx="9142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22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ULiege - F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hiffres_ppt_4-3_FR-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696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ULiege - 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hiffres_ppt_4-3_EN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" y="0"/>
            <a:ext cx="9142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921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ULiege - 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hiffres_ppt_4-3_EN-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" y="0"/>
            <a:ext cx="9142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487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ULiege - 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hiffres_ppt_4-3_EN-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507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5B56-FAEA-4D27-92A8-8EF8A2EB2E84}" type="datetime1">
              <a:rPr lang="fr-FR" smtClean="0"/>
              <a:t>08/09/2025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3192540" y="4716148"/>
            <a:ext cx="5622328" cy="567349"/>
          </a:xfrm>
        </p:spPr>
        <p:txBody>
          <a:bodyPr>
            <a:normAutofit/>
          </a:bodyPr>
          <a:lstStyle>
            <a:lvl1pPr algn="r">
              <a:defRPr sz="3200" b="1">
                <a:solidFill>
                  <a:srgbClr val="5FA4B0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3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3192540" y="5362098"/>
            <a:ext cx="5622328" cy="486486"/>
          </a:xfrm>
        </p:spPr>
        <p:txBody>
          <a:bodyPr>
            <a:noAutofit/>
          </a:bodyPr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400"/>
            </a:lvl4pPr>
            <a:lvl5pPr marL="1828800" indent="0" algn="ctr">
              <a:buNone/>
              <a:defRPr sz="2400"/>
            </a:lvl5pPr>
          </a:lstStyle>
          <a:p>
            <a:pPr lvl="0"/>
            <a:r>
              <a:rPr lang="fr-FR" dirty="0" smtClean="0"/>
              <a:t>Cliquez et modifier le texte</a:t>
            </a:r>
            <a:endParaRPr lang="fr-FR" dirty="0"/>
          </a:p>
        </p:txBody>
      </p:sp>
      <p:grpSp>
        <p:nvGrpSpPr>
          <p:cNvPr id="2" name="Grouper 1"/>
          <p:cNvGrpSpPr/>
          <p:nvPr userDrawn="1"/>
        </p:nvGrpSpPr>
        <p:grpSpPr>
          <a:xfrm>
            <a:off x="-5102" y="-5100"/>
            <a:ext cx="9149101" cy="5719283"/>
            <a:chOff x="-5102" y="-5100"/>
            <a:chExt cx="9149101" cy="5719283"/>
          </a:xfrm>
        </p:grpSpPr>
        <p:sp>
          <p:nvSpPr>
            <p:cNvPr id="15" name="Triangle isocèle 17"/>
            <p:cNvSpPr/>
            <p:nvPr userDrawn="1"/>
          </p:nvSpPr>
          <p:spPr>
            <a:xfrm rot="5400000">
              <a:off x="916003" y="-926205"/>
              <a:ext cx="5719283" cy="7561493"/>
            </a:xfrm>
            <a:custGeom>
              <a:avLst/>
              <a:gdLst>
                <a:gd name="connsiteX0" fmla="*/ 0 w 7610342"/>
                <a:gd name="connsiteY0" fmla="*/ 7556390 h 7556390"/>
                <a:gd name="connsiteX1" fmla="*/ 3805171 w 7610342"/>
                <a:gd name="connsiteY1" fmla="*/ 0 h 7556390"/>
                <a:gd name="connsiteX2" fmla="*/ 7610342 w 7610342"/>
                <a:gd name="connsiteY2" fmla="*/ 7556390 h 7556390"/>
                <a:gd name="connsiteX3" fmla="*/ 0 w 7610342"/>
                <a:gd name="connsiteY3" fmla="*/ 7556390 h 7556390"/>
                <a:gd name="connsiteX0" fmla="*/ 0 w 7610342"/>
                <a:gd name="connsiteY0" fmla="*/ 7556390 h 7556390"/>
                <a:gd name="connsiteX1" fmla="*/ 1886071 w 7610342"/>
                <a:gd name="connsiteY1" fmla="*/ 3807111 h 7556390"/>
                <a:gd name="connsiteX2" fmla="*/ 3805171 w 7610342"/>
                <a:gd name="connsiteY2" fmla="*/ 0 h 7556390"/>
                <a:gd name="connsiteX3" fmla="*/ 7610342 w 7610342"/>
                <a:gd name="connsiteY3" fmla="*/ 7556390 h 7556390"/>
                <a:gd name="connsiteX4" fmla="*/ 0 w 7610342"/>
                <a:gd name="connsiteY4" fmla="*/ 7556390 h 7556390"/>
                <a:gd name="connsiteX0" fmla="*/ 0 w 7610342"/>
                <a:gd name="connsiteY0" fmla="*/ 7556390 h 7561493"/>
                <a:gd name="connsiteX1" fmla="*/ 1886071 w 7610342"/>
                <a:gd name="connsiteY1" fmla="*/ 3807111 h 7561493"/>
                <a:gd name="connsiteX2" fmla="*/ 3805171 w 7610342"/>
                <a:gd name="connsiteY2" fmla="*/ 0 h 7561493"/>
                <a:gd name="connsiteX3" fmla="*/ 7610342 w 7610342"/>
                <a:gd name="connsiteY3" fmla="*/ 7556390 h 7561493"/>
                <a:gd name="connsiteX4" fmla="*/ 1884539 w 7610342"/>
                <a:gd name="connsiteY4" fmla="*/ 7561493 h 7561493"/>
                <a:gd name="connsiteX5" fmla="*/ 0 w 7610342"/>
                <a:gd name="connsiteY5" fmla="*/ 7556390 h 7561493"/>
                <a:gd name="connsiteX0" fmla="*/ 0 w 5725803"/>
                <a:gd name="connsiteY0" fmla="*/ 7561493 h 7561493"/>
                <a:gd name="connsiteX1" fmla="*/ 1532 w 5725803"/>
                <a:gd name="connsiteY1" fmla="*/ 3807111 h 7561493"/>
                <a:gd name="connsiteX2" fmla="*/ 1920632 w 5725803"/>
                <a:gd name="connsiteY2" fmla="*/ 0 h 7561493"/>
                <a:gd name="connsiteX3" fmla="*/ 5725803 w 5725803"/>
                <a:gd name="connsiteY3" fmla="*/ 7556390 h 7561493"/>
                <a:gd name="connsiteX4" fmla="*/ 0 w 5725803"/>
                <a:gd name="connsiteY4" fmla="*/ 7561493 h 7561493"/>
                <a:gd name="connsiteX0" fmla="*/ 0 w 5725803"/>
                <a:gd name="connsiteY0" fmla="*/ 7561493 h 7561493"/>
                <a:gd name="connsiteX1" fmla="*/ 1532 w 5725803"/>
                <a:gd name="connsiteY1" fmla="*/ 3807111 h 7561493"/>
                <a:gd name="connsiteX2" fmla="*/ 1920632 w 5725803"/>
                <a:gd name="connsiteY2" fmla="*/ 0 h 7561493"/>
                <a:gd name="connsiteX3" fmla="*/ 5725803 w 5725803"/>
                <a:gd name="connsiteY3" fmla="*/ 7556390 h 7561493"/>
                <a:gd name="connsiteX4" fmla="*/ 5150642 w 5725803"/>
                <a:gd name="connsiteY4" fmla="*/ 7560475 h 7561493"/>
                <a:gd name="connsiteX5" fmla="*/ 0 w 5725803"/>
                <a:gd name="connsiteY5" fmla="*/ 7561493 h 7561493"/>
                <a:gd name="connsiteX0" fmla="*/ 0 w 5725803"/>
                <a:gd name="connsiteY0" fmla="*/ 7561493 h 7561493"/>
                <a:gd name="connsiteX1" fmla="*/ 1532 w 5725803"/>
                <a:gd name="connsiteY1" fmla="*/ 3807111 h 7561493"/>
                <a:gd name="connsiteX2" fmla="*/ 1920632 w 5725803"/>
                <a:gd name="connsiteY2" fmla="*/ 0 h 7561493"/>
                <a:gd name="connsiteX3" fmla="*/ 5150642 w 5725803"/>
                <a:gd name="connsiteY3" fmla="*/ 6425259 h 7561493"/>
                <a:gd name="connsiteX4" fmla="*/ 5725803 w 5725803"/>
                <a:gd name="connsiteY4" fmla="*/ 7556390 h 7561493"/>
                <a:gd name="connsiteX5" fmla="*/ 5150642 w 5725803"/>
                <a:gd name="connsiteY5" fmla="*/ 7560475 h 7561493"/>
                <a:gd name="connsiteX6" fmla="*/ 0 w 5725803"/>
                <a:gd name="connsiteY6" fmla="*/ 7561493 h 7561493"/>
                <a:gd name="connsiteX0" fmla="*/ 0 w 5150642"/>
                <a:gd name="connsiteY0" fmla="*/ 7561493 h 7561493"/>
                <a:gd name="connsiteX1" fmla="*/ 1532 w 5150642"/>
                <a:gd name="connsiteY1" fmla="*/ 3807111 h 7561493"/>
                <a:gd name="connsiteX2" fmla="*/ 1920632 w 5150642"/>
                <a:gd name="connsiteY2" fmla="*/ 0 h 7561493"/>
                <a:gd name="connsiteX3" fmla="*/ 5150642 w 5150642"/>
                <a:gd name="connsiteY3" fmla="*/ 6425259 h 7561493"/>
                <a:gd name="connsiteX4" fmla="*/ 5150642 w 5150642"/>
                <a:gd name="connsiteY4" fmla="*/ 7560475 h 7561493"/>
                <a:gd name="connsiteX5" fmla="*/ 0 w 5150642"/>
                <a:gd name="connsiteY5" fmla="*/ 7561493 h 7561493"/>
                <a:gd name="connsiteX0" fmla="*/ 0 w 5719283"/>
                <a:gd name="connsiteY0" fmla="*/ 7561493 h 7561493"/>
                <a:gd name="connsiteX1" fmla="*/ 1532 w 5719283"/>
                <a:gd name="connsiteY1" fmla="*/ 3807111 h 7561493"/>
                <a:gd name="connsiteX2" fmla="*/ 1920632 w 5719283"/>
                <a:gd name="connsiteY2" fmla="*/ 0 h 7561493"/>
                <a:gd name="connsiteX3" fmla="*/ 5719283 w 5719283"/>
                <a:gd name="connsiteY3" fmla="*/ 7553153 h 7561493"/>
                <a:gd name="connsiteX4" fmla="*/ 5150642 w 5719283"/>
                <a:gd name="connsiteY4" fmla="*/ 7560475 h 7561493"/>
                <a:gd name="connsiteX5" fmla="*/ 0 w 5719283"/>
                <a:gd name="connsiteY5" fmla="*/ 7561493 h 7561493"/>
                <a:gd name="connsiteX0" fmla="*/ 0 w 5719283"/>
                <a:gd name="connsiteY0" fmla="*/ 7561493 h 7561493"/>
                <a:gd name="connsiteX1" fmla="*/ 1532 w 5719283"/>
                <a:gd name="connsiteY1" fmla="*/ 3807111 h 7561493"/>
                <a:gd name="connsiteX2" fmla="*/ 1920632 w 5719283"/>
                <a:gd name="connsiteY2" fmla="*/ 0 h 7561493"/>
                <a:gd name="connsiteX3" fmla="*/ 5719283 w 5719283"/>
                <a:gd name="connsiteY3" fmla="*/ 7553153 h 7561493"/>
                <a:gd name="connsiteX4" fmla="*/ 0 w 5719283"/>
                <a:gd name="connsiteY4" fmla="*/ 7561493 h 7561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9283" h="7561493">
                  <a:moveTo>
                    <a:pt x="0" y="7561493"/>
                  </a:moveTo>
                  <a:cubicBezTo>
                    <a:pt x="511" y="6310032"/>
                    <a:pt x="1021" y="5058572"/>
                    <a:pt x="1532" y="3807111"/>
                  </a:cubicBezTo>
                  <a:lnTo>
                    <a:pt x="1920632" y="0"/>
                  </a:lnTo>
                  <a:lnTo>
                    <a:pt x="5719283" y="7553153"/>
                  </a:lnTo>
                  <a:lnTo>
                    <a:pt x="0" y="7561493"/>
                  </a:lnTo>
                  <a:close/>
                </a:path>
              </a:pathLst>
            </a:custGeom>
            <a:solidFill>
              <a:srgbClr val="5FA4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dirty="0"/>
            </a:p>
          </p:txBody>
        </p:sp>
        <p:sp>
          <p:nvSpPr>
            <p:cNvPr id="16" name="Triangle isocèle 15"/>
            <p:cNvSpPr/>
            <p:nvPr userDrawn="1"/>
          </p:nvSpPr>
          <p:spPr>
            <a:xfrm rot="16200000" flipH="1">
              <a:off x="6187138" y="633785"/>
              <a:ext cx="2967379" cy="2946343"/>
            </a:xfrm>
            <a:prstGeom prst="triangle">
              <a:avLst/>
            </a:prstGeom>
            <a:solidFill>
              <a:srgbClr val="E6E6E6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dirty="0"/>
            </a:p>
          </p:txBody>
        </p:sp>
      </p:grp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458" y="69573"/>
            <a:ext cx="1208675" cy="49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82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73101-CA9D-4167-AF5B-EAD997B37B80}" type="datetime1">
              <a:rPr lang="fr-FR" smtClean="0"/>
              <a:t>08/09/2025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29706-12B3-8F4C-9CA9-063F8C6A2A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4398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4" r:id="rId3"/>
    <p:sldLayoutId id="2147483666" r:id="rId4"/>
    <p:sldLayoutId id="2147483665" r:id="rId5"/>
    <p:sldLayoutId id="2147483667" r:id="rId6"/>
    <p:sldLayoutId id="2147483668" r:id="rId7"/>
    <p:sldLayoutId id="2147483669" r:id="rId8"/>
    <p:sldLayoutId id="2147483663" r:id="rId9"/>
    <p:sldLayoutId id="2147483651" r:id="rId10"/>
    <p:sldLayoutId id="2147483650" r:id="rId11"/>
    <p:sldLayoutId id="2147483655" r:id="rId12"/>
    <p:sldLayoutId id="2147483671" r:id="rId13"/>
    <p:sldLayoutId id="2147483670" r:id="rId14"/>
    <p:sldLayoutId id="2147483657" r:id="rId15"/>
    <p:sldLayoutId id="2147483661" r:id="rId16"/>
    <p:sldLayoutId id="2147483660" r:id="rId17"/>
    <p:sldLayoutId id="2147483662" r:id="rId18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707F"/>
        </a:buClr>
        <a:buSzPct val="55000"/>
        <a:buFont typeface="Lucida Grande"/>
        <a:buChar char="▶"/>
        <a:defRPr sz="3200" kern="1200">
          <a:solidFill>
            <a:schemeClr val="tx1"/>
          </a:solidFill>
          <a:latin typeface="Calibri"/>
          <a:ea typeface="+mn-ea"/>
          <a:cs typeface="Calibri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707F"/>
        </a:buClr>
        <a:buFont typeface="Arial"/>
        <a:buChar char="–"/>
        <a:defRPr sz="2800" kern="1200">
          <a:solidFill>
            <a:schemeClr val="tx1"/>
          </a:solidFill>
          <a:latin typeface="Calibri"/>
          <a:ea typeface="+mn-ea"/>
          <a:cs typeface="Calibri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707F"/>
        </a:buClr>
        <a:buFont typeface="Arial"/>
        <a:buChar char="•"/>
        <a:defRPr sz="2400" kern="1200">
          <a:solidFill>
            <a:schemeClr val="tx1"/>
          </a:solidFill>
          <a:latin typeface="Calibri"/>
          <a:ea typeface="+mn-ea"/>
          <a:cs typeface="Calibri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707F"/>
        </a:buClr>
        <a:buFont typeface="Arial"/>
        <a:buChar char="–"/>
        <a:defRPr sz="2000" kern="1200">
          <a:solidFill>
            <a:schemeClr val="tx1"/>
          </a:solidFill>
          <a:latin typeface="Calibri"/>
          <a:ea typeface="+mn-ea"/>
          <a:cs typeface="Calibri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707F"/>
        </a:buClr>
        <a:buFont typeface="Arial"/>
        <a:buChar char="»"/>
        <a:defRPr sz="2000" kern="1200">
          <a:solidFill>
            <a:schemeClr val="tx1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CA209-7173-467F-96AF-09C7201F093D}" type="datetimeFigureOut">
              <a:rPr lang="fr-BE" smtClean="0"/>
              <a:t>08-09-25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1F7CF-8F40-4197-B09B-0121C7E6B6F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36801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ices.lib.uliege.be/guide_catalo/" TargetMode="External"/><Relationship Id="rId2" Type="http://schemas.openxmlformats.org/officeDocument/2006/relationships/hyperlink" Target="https://services.lib.uliege.be/alma/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knowledge.exlibrisgroup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lib.uliege.be/alma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services.lib.uliege.be/guide_catalo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knowledge.exlibrisgroup.com/Alma/Product_Documentation/010Alma_Online_Help_(English)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lib.uliege.be/alma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app.lib.uliege.be/alma/acces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app.lib.uliege.be/guide_catalo/workflows-alma/procedures-courantes/preambule-repertoire-et-inventaire-recherche-et-resultats/" TargetMode="External"/><Relationship Id="rId4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services.lib.uliege.be/alma/primo-ve/recherche-et-decouverte/galeries/" TargetMode="External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s://app.lib.uliege.be/alma/" TargetMode="Externa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7645" y="3933950"/>
            <a:ext cx="7772400" cy="796567"/>
          </a:xfrm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00707F"/>
                </a:solidFill>
              </a:rPr>
              <a:t>Alma @ ULiège </a:t>
            </a:r>
            <a:r>
              <a:rPr lang="fr-FR" sz="4000" dirty="0">
                <a:solidFill>
                  <a:srgbClr val="00707F"/>
                </a:solidFill>
              </a:rPr>
              <a:t>Library</a:t>
            </a:r>
          </a:p>
        </p:txBody>
      </p:sp>
      <p:sp>
        <p:nvSpPr>
          <p:cNvPr id="4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6031992" y="6356350"/>
            <a:ext cx="2895600" cy="365125"/>
          </a:xfrm>
        </p:spPr>
        <p:txBody>
          <a:bodyPr/>
          <a:lstStyle/>
          <a:p>
            <a:pPr algn="r"/>
            <a:r>
              <a:rPr lang="fr-FR" dirty="0" smtClean="0">
                <a:solidFill>
                  <a:schemeClr val="tx1"/>
                </a:solidFill>
              </a:rPr>
              <a:t>Version Septembre 2025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14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85319"/>
            <a:ext cx="8229600" cy="621546"/>
          </a:xfrm>
        </p:spPr>
        <p:txBody>
          <a:bodyPr/>
          <a:lstStyle/>
          <a:p>
            <a:r>
              <a:rPr lang="fr-BE" dirty="0">
                <a:solidFill>
                  <a:srgbClr val="00707F"/>
                </a:solidFill>
              </a:rPr>
              <a:t>Support aux utilisateurs professionnels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9379" y="1332689"/>
            <a:ext cx="8472791" cy="5023661"/>
          </a:xfrm>
        </p:spPr>
        <p:txBody>
          <a:bodyPr>
            <a:normAutofit fontScale="70000" lnSpcReduction="20000"/>
          </a:bodyPr>
          <a:lstStyle/>
          <a:p>
            <a:pPr fontAlgn="base">
              <a:buSzPct val="120000"/>
              <a:buFont typeface="Arial" panose="020B0604020202020204" pitchFamily="34" charset="0"/>
              <a:buChar char="•"/>
            </a:pPr>
            <a:r>
              <a:rPr lang="fr-FR" dirty="0"/>
              <a:t>Côté </a:t>
            </a:r>
            <a:r>
              <a:rPr lang="fr-FR" dirty="0" err="1"/>
              <a:t>ULiège</a:t>
            </a:r>
            <a:r>
              <a:rPr lang="fr-FR" dirty="0"/>
              <a:t> Library</a:t>
            </a:r>
            <a:endParaRPr lang="fr-FR" sz="3600" dirty="0"/>
          </a:p>
          <a:p>
            <a:pPr lvl="1" fontAlgn="base">
              <a:buFont typeface="Courier New" panose="02070309020205020404" pitchFamily="49" charset="0"/>
              <a:buChar char="o"/>
            </a:pPr>
            <a:r>
              <a:rPr lang="fr-FR" dirty="0"/>
              <a:t>Boîtes à outils du Pôle S&amp;D</a:t>
            </a:r>
            <a:endParaRPr lang="fr-FR" sz="3200" dirty="0"/>
          </a:p>
          <a:p>
            <a:pPr lvl="2" fontAlgn="base"/>
            <a:r>
              <a:rPr lang="fr-FR" u="sng" dirty="0">
                <a:hlinkClick r:id="rId2"/>
              </a:rPr>
              <a:t>Alma et Primo @ </a:t>
            </a:r>
            <a:r>
              <a:rPr lang="fr-FR" u="sng" dirty="0" err="1">
                <a:hlinkClick r:id="rId2"/>
              </a:rPr>
              <a:t>ULiège</a:t>
            </a:r>
            <a:r>
              <a:rPr lang="fr-FR" u="sng" dirty="0">
                <a:hlinkClick r:id="rId2"/>
              </a:rPr>
              <a:t> Library</a:t>
            </a:r>
            <a:endParaRPr lang="fr-FR" dirty="0"/>
          </a:p>
          <a:p>
            <a:pPr lvl="2" fontAlgn="base"/>
            <a:r>
              <a:rPr lang="fr-FR" u="sng" dirty="0">
                <a:hlinkClick r:id="rId3"/>
              </a:rPr>
              <a:t>Gestion des ressources &amp; Catalogage</a:t>
            </a:r>
            <a:endParaRPr lang="fr-FR" dirty="0"/>
          </a:p>
          <a:p>
            <a:pPr lvl="1" fontAlgn="base">
              <a:buFont typeface="Courier New" panose="02070309020205020404" pitchFamily="49" charset="0"/>
              <a:buChar char="o"/>
            </a:pPr>
            <a:r>
              <a:rPr lang="fr-FR" dirty="0"/>
              <a:t>Formations (nouvelles fonctionnalités…)</a:t>
            </a:r>
            <a:endParaRPr lang="fr-FR" sz="3200" dirty="0"/>
          </a:p>
          <a:p>
            <a:pPr fontAlgn="base">
              <a:buSzPct val="120000"/>
              <a:buFont typeface="Arial" panose="020B0604020202020204" pitchFamily="34" charset="0"/>
              <a:buChar char="•"/>
            </a:pPr>
            <a:r>
              <a:rPr lang="fr-FR" dirty="0"/>
              <a:t>Côté </a:t>
            </a:r>
            <a:r>
              <a:rPr lang="fr-FR" dirty="0" err="1"/>
              <a:t>Clarivate</a:t>
            </a:r>
            <a:r>
              <a:rPr lang="fr-FR" dirty="0"/>
              <a:t> | Ex </a:t>
            </a:r>
            <a:r>
              <a:rPr lang="fr-FR" dirty="0" err="1"/>
              <a:t>Libris</a:t>
            </a:r>
            <a:endParaRPr lang="fr-FR" sz="3600" dirty="0"/>
          </a:p>
          <a:p>
            <a:pPr lvl="1" fontAlgn="base">
              <a:buFont typeface="Courier New" panose="02070309020205020404" pitchFamily="49" charset="0"/>
              <a:buChar char="o"/>
            </a:pPr>
            <a:r>
              <a:rPr lang="fr-FR" u="sng" dirty="0" err="1">
                <a:hlinkClick r:id="rId4"/>
              </a:rPr>
              <a:t>Knowledge</a:t>
            </a:r>
            <a:r>
              <a:rPr lang="fr-FR" u="sng" dirty="0">
                <a:hlinkClick r:id="rId4"/>
              </a:rPr>
              <a:t> Center</a:t>
            </a:r>
            <a:endParaRPr lang="fr-FR" sz="3200" dirty="0"/>
          </a:p>
          <a:p>
            <a:pPr lvl="1" fontAlgn="base">
              <a:buFont typeface="Courier New" panose="02070309020205020404" pitchFamily="49" charset="0"/>
              <a:buChar char="o"/>
            </a:pPr>
            <a:r>
              <a:rPr lang="fr-FR" dirty="0"/>
              <a:t>Sur Alma : </a:t>
            </a:r>
            <a:r>
              <a:rPr lang="fr-FR" dirty="0" err="1"/>
              <a:t>What’s</a:t>
            </a:r>
            <a:r>
              <a:rPr lang="fr-FR" dirty="0"/>
              <a:t> new </a:t>
            </a:r>
            <a:r>
              <a:rPr lang="fr-FR" dirty="0" err="1"/>
              <a:t>videos</a:t>
            </a:r>
            <a:r>
              <a:rPr lang="fr-FR" dirty="0"/>
              <a:t> + Annonces</a:t>
            </a:r>
            <a:endParaRPr lang="fr-FR" sz="3200" dirty="0"/>
          </a:p>
          <a:p>
            <a:pPr lvl="1" fontAlgn="base">
              <a:buFont typeface="Courier New" panose="02070309020205020404" pitchFamily="49" charset="0"/>
              <a:buChar char="o"/>
            </a:pPr>
            <a:r>
              <a:rPr lang="fr-FR" dirty="0"/>
              <a:t>Support center</a:t>
            </a:r>
            <a:endParaRPr lang="fr-FR" sz="3200" dirty="0"/>
          </a:p>
          <a:p>
            <a:pPr lvl="1" fontAlgn="base">
              <a:buFont typeface="Courier New" panose="02070309020205020404" pitchFamily="49" charset="0"/>
              <a:buChar char="o"/>
            </a:pPr>
            <a:r>
              <a:rPr lang="fr-FR" dirty="0"/>
              <a:t>Suggérer une idée</a:t>
            </a:r>
            <a:endParaRPr lang="fr-FR" sz="3200" dirty="0"/>
          </a:p>
          <a:p>
            <a:pPr fontAlgn="base">
              <a:buSzPct val="120000"/>
              <a:buFont typeface="Arial" panose="020B0604020202020204" pitchFamily="34" charset="0"/>
              <a:buChar char="•"/>
            </a:pPr>
            <a:r>
              <a:rPr lang="fr-FR" dirty="0"/>
              <a:t>Club utilisateurs</a:t>
            </a:r>
            <a:endParaRPr lang="fr-FR" sz="3600" dirty="0"/>
          </a:p>
          <a:p>
            <a:pPr lvl="1" fontAlgn="base">
              <a:buFont typeface="Courier New" panose="02070309020205020404" pitchFamily="49" charset="0"/>
              <a:buChar char="o"/>
            </a:pPr>
            <a:r>
              <a:rPr lang="fr-FR" dirty="0"/>
              <a:t>francophones : ACEF</a:t>
            </a:r>
            <a:endParaRPr lang="fr-FR" sz="3200" dirty="0"/>
          </a:p>
          <a:p>
            <a:pPr lvl="1" fontAlgn="base">
              <a:buFont typeface="Courier New" panose="02070309020205020404" pitchFamily="49" charset="0"/>
              <a:buChar char="o"/>
            </a:pPr>
            <a:r>
              <a:rPr lang="fr-FR" dirty="0"/>
              <a:t>internationaux : IGELU</a:t>
            </a:r>
            <a:endParaRPr lang="fr-FR" sz="3200" dirty="0"/>
          </a:p>
          <a:p>
            <a:pPr lvl="1" fontAlgn="base">
              <a:buFont typeface="Courier New" panose="02070309020205020404" pitchFamily="49" charset="0"/>
              <a:buChar char="o"/>
            </a:pPr>
            <a:r>
              <a:rPr lang="fr-FR" dirty="0"/>
              <a:t>Listes de discussions</a:t>
            </a:r>
            <a:endParaRPr lang="fr-FR" sz="3200" dirty="0"/>
          </a:p>
          <a:p>
            <a:pPr lvl="1" fontAlgn="base">
              <a:buFont typeface="Courier New" panose="02070309020205020404" pitchFamily="49" charset="0"/>
              <a:buChar char="o"/>
            </a:pPr>
            <a:r>
              <a:rPr lang="fr-FR" dirty="0"/>
              <a:t>Demandes </a:t>
            </a:r>
            <a:r>
              <a:rPr lang="fr-FR" dirty="0" smtClean="0"/>
              <a:t>d’améliorations</a:t>
            </a:r>
            <a:endParaRPr lang="fr-FR" sz="3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161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34068"/>
            <a:ext cx="8229600" cy="621546"/>
          </a:xfrm>
        </p:spPr>
        <p:txBody>
          <a:bodyPr/>
          <a:lstStyle/>
          <a:p>
            <a:r>
              <a:rPr lang="fr-BE" dirty="0">
                <a:solidFill>
                  <a:srgbClr val="00707F"/>
                </a:solidFill>
              </a:rPr>
              <a:t>Support aux utilisateurs professionnels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421394"/>
            <a:ext cx="8385243" cy="4704769"/>
          </a:xfrm>
        </p:spPr>
        <p:txBody>
          <a:bodyPr/>
          <a:lstStyle/>
          <a:p>
            <a:pPr>
              <a:buSzPct val="120000"/>
              <a:buFont typeface="Arial" panose="020B0604020202020204" pitchFamily="34" charset="0"/>
              <a:buChar char="•"/>
            </a:pPr>
            <a:r>
              <a:rPr lang="fr-BE" sz="2400" u="sng" dirty="0" smtClean="0"/>
              <a:t>À partir d’Alma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fr-BE" sz="2000" dirty="0" smtClean="0"/>
              <a:t>Ajouter le widget « Notifications » à la page d’accueil</a:t>
            </a:r>
          </a:p>
          <a:p>
            <a:pPr marL="0" indent="0">
              <a:buNone/>
            </a:pP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11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425" y="2595620"/>
            <a:ext cx="4297950" cy="234104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6" name="Rectangle à coins arrondis 5"/>
          <p:cNvSpPr/>
          <p:nvPr/>
        </p:nvSpPr>
        <p:spPr>
          <a:xfrm>
            <a:off x="4543425" y="2884345"/>
            <a:ext cx="2325969" cy="333375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Rectangle à coins arrondis 6"/>
          <p:cNvSpPr/>
          <p:nvPr/>
        </p:nvSpPr>
        <p:spPr>
          <a:xfrm>
            <a:off x="4542358" y="4425818"/>
            <a:ext cx="2325969" cy="333375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ZoneTexte 14"/>
          <p:cNvSpPr txBox="1"/>
          <p:nvPr/>
        </p:nvSpPr>
        <p:spPr>
          <a:xfrm>
            <a:off x="428624" y="2348326"/>
            <a:ext cx="33813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/>
              <a:t>Supports et </a:t>
            </a:r>
            <a:r>
              <a:rPr lang="fr-BE" b="1" dirty="0" err="1"/>
              <a:t>HowTo</a:t>
            </a:r>
            <a:r>
              <a:rPr lang="fr-BE" b="1" dirty="0"/>
              <a:t> </a:t>
            </a:r>
            <a:r>
              <a:rPr lang="fr-BE" b="1" dirty="0" err="1"/>
              <a:t>ULiège</a:t>
            </a:r>
            <a:r>
              <a:rPr lang="fr-BE" b="1" dirty="0"/>
              <a:t> </a:t>
            </a:r>
            <a:r>
              <a:rPr lang="fr-BE" b="1" dirty="0" smtClean="0"/>
              <a:t>Library</a:t>
            </a:r>
          </a:p>
          <a:p>
            <a:endParaRPr lang="fr-BE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Contextualisés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Adaptés </a:t>
            </a:r>
            <a:r>
              <a:rPr lang="fr-BE" dirty="0"/>
              <a:t>à nos procédures de travail </a:t>
            </a:r>
            <a:r>
              <a:rPr lang="fr-BE" i="1" dirty="0"/>
              <a:t>(</a:t>
            </a:r>
            <a:r>
              <a:rPr lang="fr-BE" i="1" dirty="0" smtClean="0"/>
              <a:t>workflows)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Conçus </a:t>
            </a:r>
            <a:r>
              <a:rPr lang="fr-BE" dirty="0"/>
              <a:t>pour nos cycles de </a:t>
            </a:r>
            <a:r>
              <a:rPr lang="fr-BE" dirty="0" smtClean="0"/>
              <a:t>formations/certifications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How </a:t>
            </a:r>
            <a:r>
              <a:rPr lang="fr-BE" dirty="0"/>
              <a:t>To sur des points très </a:t>
            </a:r>
            <a:r>
              <a:rPr lang="fr-BE" dirty="0" smtClean="0"/>
              <a:t>précis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En </a:t>
            </a:r>
            <a:r>
              <a:rPr lang="fr-BE" dirty="0"/>
              <a:t>français</a:t>
            </a:r>
          </a:p>
          <a:p>
            <a:endParaRPr lang="fr-BE" b="1" dirty="0" smtClean="0"/>
          </a:p>
          <a:p>
            <a:pPr marL="0" lvl="1"/>
            <a:r>
              <a:rPr lang="fr-BE" sz="1600" dirty="0" smtClean="0"/>
              <a:t>Boîtes </a:t>
            </a:r>
            <a:r>
              <a:rPr lang="fr-BE" sz="1600" dirty="0"/>
              <a:t>à outils </a:t>
            </a:r>
            <a:endParaRPr lang="fr-BE" sz="1600" dirty="0" smtClean="0"/>
          </a:p>
          <a:p>
            <a:pPr marL="0" lvl="1"/>
            <a:r>
              <a:rPr lang="fr-BE" sz="1600" dirty="0" smtClean="0">
                <a:hlinkClick r:id="rId3"/>
              </a:rPr>
              <a:t>Alma </a:t>
            </a:r>
            <a:r>
              <a:rPr lang="fr-BE" sz="1600" dirty="0">
                <a:hlinkClick r:id="rId3"/>
              </a:rPr>
              <a:t>et Primo @ </a:t>
            </a:r>
            <a:r>
              <a:rPr lang="fr-BE" sz="1600" dirty="0" err="1">
                <a:hlinkClick r:id="rId3"/>
              </a:rPr>
              <a:t>ULiège</a:t>
            </a:r>
            <a:r>
              <a:rPr lang="fr-BE" sz="1600" dirty="0">
                <a:hlinkClick r:id="rId3"/>
              </a:rPr>
              <a:t> Library</a:t>
            </a:r>
            <a:endParaRPr lang="fr-BE" sz="1600" dirty="0"/>
          </a:p>
          <a:p>
            <a:pPr marL="0" lvl="1"/>
            <a:r>
              <a:rPr lang="fr-FR" sz="1600" dirty="0">
                <a:hlinkClick r:id="rId4"/>
              </a:rPr>
              <a:t>Gestion des ressources &amp; Catalogage</a:t>
            </a:r>
            <a:endParaRPr lang="fr-BE" sz="1600" dirty="0"/>
          </a:p>
          <a:p>
            <a:endParaRPr lang="fr-BE" b="1" dirty="0"/>
          </a:p>
        </p:txBody>
      </p:sp>
    </p:spTree>
    <p:extLst>
      <p:ext uri="{BB962C8B-B14F-4D97-AF65-F5344CB8AC3E}">
        <p14:creationId xmlns:p14="http://schemas.microsoft.com/office/powerpoint/2010/main" val="130862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513800"/>
            <a:ext cx="8229600" cy="621546"/>
          </a:xfrm>
        </p:spPr>
        <p:txBody>
          <a:bodyPr/>
          <a:lstStyle/>
          <a:p>
            <a:r>
              <a:rPr lang="fr-BE" dirty="0">
                <a:solidFill>
                  <a:srgbClr val="00707F"/>
                </a:solidFill>
              </a:rPr>
              <a:t>Support aux utilisateurs professionnels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idx="1"/>
          </p:nvPr>
        </p:nvSpPr>
        <p:spPr>
          <a:xfrm>
            <a:off x="271604" y="1524000"/>
            <a:ext cx="4414696" cy="4602163"/>
          </a:xfrm>
        </p:spPr>
        <p:txBody>
          <a:bodyPr>
            <a:normAutofit/>
          </a:bodyPr>
          <a:lstStyle/>
          <a:p>
            <a:pPr>
              <a:buSzPct val="120000"/>
              <a:buFont typeface="Arial" panose="020B0604020202020204" pitchFamily="34" charset="0"/>
              <a:buChar char="•"/>
            </a:pPr>
            <a:r>
              <a:rPr lang="fr-BE" sz="2000" u="sng" dirty="0"/>
              <a:t>À partir </a:t>
            </a:r>
            <a:r>
              <a:rPr lang="fr-BE" sz="2000" u="sng" dirty="0" smtClean="0"/>
              <a:t>d’Alma</a:t>
            </a:r>
            <a:br>
              <a:rPr lang="fr-BE" sz="2000" u="sng" dirty="0" smtClean="0"/>
            </a:br>
            <a:endParaRPr lang="fr-BE" sz="2000" u="sng" dirty="0"/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BE" sz="2000" dirty="0" smtClean="0"/>
              <a:t>Accès à l’aide en ligne d’Ex </a:t>
            </a:r>
            <a:r>
              <a:rPr lang="fr-BE" sz="2000" dirty="0" err="1" smtClean="0"/>
              <a:t>Libris</a:t>
            </a:r>
            <a:r>
              <a:rPr lang="fr-BE" sz="2000" dirty="0" smtClean="0"/>
              <a:t> à partir de n’importe quelle fonctionnalité d’Alma</a:t>
            </a:r>
          </a:p>
          <a:p>
            <a:pPr marL="273050" indent="87313">
              <a:buSzPct val="100000"/>
              <a:buNone/>
            </a:pPr>
            <a:r>
              <a:rPr lang="fr-BE" sz="1800" dirty="0" err="1" smtClean="0">
                <a:hlinkClick r:id="rId2"/>
              </a:rPr>
              <a:t>Knowledge</a:t>
            </a:r>
            <a:r>
              <a:rPr lang="fr-BE" sz="1800" dirty="0" smtClean="0">
                <a:hlinkClick r:id="rId2"/>
              </a:rPr>
              <a:t> Center d’Ex </a:t>
            </a:r>
            <a:r>
              <a:rPr lang="fr-BE" sz="1800" dirty="0" err="1" smtClean="0">
                <a:hlinkClick r:id="rId2"/>
              </a:rPr>
              <a:t>Libris</a:t>
            </a:r>
            <a:endParaRPr lang="fr-BE" sz="1800" dirty="0" smtClean="0">
              <a:hlinkClick r:id="rId2"/>
            </a:endParaRPr>
          </a:p>
          <a:p>
            <a:pPr marL="457200" lvl="1" indent="0">
              <a:buNone/>
            </a:pPr>
            <a:endParaRPr lang="fr-BE" sz="2400" dirty="0">
              <a:hlinkClick r:id="rId2"/>
            </a:endParaRPr>
          </a:p>
          <a:p>
            <a:pPr marL="361950" lvl="1" indent="-361950">
              <a:buFont typeface="Arial" panose="020B0604020202020204" pitchFamily="34" charset="0"/>
              <a:buChar char="•"/>
            </a:pPr>
            <a:r>
              <a:rPr lang="fr-BE" sz="2000" dirty="0" smtClean="0"/>
              <a:t>Informations diverses</a:t>
            </a:r>
          </a:p>
          <a:p>
            <a:pPr marL="361950" lvl="1" indent="-361950">
              <a:buFont typeface="Arial" panose="020B0604020202020204" pitchFamily="34" charset="0"/>
              <a:buChar char="•"/>
            </a:pPr>
            <a:r>
              <a:rPr lang="fr-FR" sz="2000" dirty="0" smtClean="0"/>
              <a:t>Identification de la mise à jour et nom de l’instance (EU01)</a:t>
            </a:r>
            <a:endParaRPr lang="fr-BE" sz="2000" dirty="0" smtClean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12</a:t>
            </a:fld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026" y="1524000"/>
            <a:ext cx="3472774" cy="4784844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5730" y="1135346"/>
            <a:ext cx="3749365" cy="388654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6950413" y="1131936"/>
            <a:ext cx="530157" cy="3536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6755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00707F"/>
                </a:solidFill>
              </a:rPr>
              <a:t>Alma</a:t>
            </a:r>
            <a:endParaRPr lang="fr-FR" dirty="0">
              <a:solidFill>
                <a:srgbClr val="00707F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BE" dirty="0" err="1">
                <a:solidFill>
                  <a:srgbClr val="00707F"/>
                </a:solidFill>
              </a:rPr>
              <a:t>Clarivate</a:t>
            </a:r>
            <a:r>
              <a:rPr lang="fr-BE" dirty="0">
                <a:solidFill>
                  <a:srgbClr val="00707F"/>
                </a:solidFill>
              </a:rPr>
              <a:t> | Ex </a:t>
            </a:r>
            <a:r>
              <a:rPr lang="fr-BE" dirty="0" err="1">
                <a:solidFill>
                  <a:srgbClr val="00707F"/>
                </a:solidFill>
              </a:rPr>
              <a:t>Libris</a:t>
            </a:r>
            <a:endParaRPr lang="fr-FR" dirty="0">
              <a:solidFill>
                <a:srgbClr val="00707F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042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53936"/>
            <a:ext cx="8229600" cy="621546"/>
          </a:xfrm>
        </p:spPr>
        <p:txBody>
          <a:bodyPr/>
          <a:lstStyle/>
          <a:p>
            <a:r>
              <a:rPr lang="fr-FR" dirty="0">
                <a:solidFill>
                  <a:srgbClr val="00707F"/>
                </a:solidFill>
              </a:rPr>
              <a:t>Alma - la structure de l'outil</a:t>
            </a:r>
            <a:endParaRPr lang="fr-BE" dirty="0">
              <a:solidFill>
                <a:srgbClr val="00707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12468"/>
          </a:xfrm>
        </p:spPr>
        <p:txBody>
          <a:bodyPr>
            <a:normAutofit fontScale="70000" lnSpcReduction="20000"/>
          </a:bodyPr>
          <a:lstStyle/>
          <a:p>
            <a:pPr fontAlgn="base">
              <a:buSzPct val="100000"/>
              <a:buFont typeface="Courier New" panose="02070309020205020404" pitchFamily="49" charset="0"/>
              <a:buChar char="o"/>
            </a:pPr>
            <a:r>
              <a:rPr lang="fr-FR" b="1" dirty="0"/>
              <a:t>URM</a:t>
            </a:r>
            <a:r>
              <a:rPr lang="fr-FR" dirty="0"/>
              <a:t> = </a:t>
            </a:r>
            <a:r>
              <a:rPr lang="fr-FR" dirty="0" err="1"/>
              <a:t>Unified</a:t>
            </a:r>
            <a:r>
              <a:rPr lang="fr-FR" dirty="0"/>
              <a:t> Resource Management</a:t>
            </a:r>
            <a:endParaRPr lang="fr-FR" b="1" dirty="0"/>
          </a:p>
          <a:p>
            <a:pPr fontAlgn="base">
              <a:buSzPct val="100000"/>
              <a:buFont typeface="Courier New" panose="02070309020205020404" pitchFamily="49" charset="0"/>
              <a:buChar char="o"/>
            </a:pPr>
            <a:r>
              <a:rPr lang="fr-FR" dirty="0"/>
              <a:t>Initiative lancée en 2007</a:t>
            </a:r>
          </a:p>
          <a:p>
            <a:pPr fontAlgn="base">
              <a:buSzPct val="100000"/>
              <a:buFont typeface="Courier New" panose="02070309020205020404" pitchFamily="49" charset="0"/>
              <a:buChar char="o"/>
            </a:pPr>
            <a:r>
              <a:rPr lang="fr-FR" dirty="0"/>
              <a:t>Alma : développé en partenariat avec 4 institutions académiques (Boston </a:t>
            </a:r>
            <a:r>
              <a:rPr lang="fr-FR" dirty="0" err="1"/>
              <a:t>College</a:t>
            </a:r>
            <a:r>
              <a:rPr lang="fr-FR" dirty="0"/>
              <a:t>, Princeton </a:t>
            </a:r>
            <a:r>
              <a:rPr lang="fr-FR" dirty="0" err="1"/>
              <a:t>University</a:t>
            </a:r>
            <a:r>
              <a:rPr lang="fr-FR" dirty="0"/>
              <a:t> Library, </a:t>
            </a:r>
            <a:r>
              <a:rPr lang="fr-FR" dirty="0" err="1"/>
              <a:t>Purdue</a:t>
            </a:r>
            <a:r>
              <a:rPr lang="fr-FR" dirty="0"/>
              <a:t> </a:t>
            </a:r>
            <a:r>
              <a:rPr lang="fr-FR" dirty="0" err="1"/>
              <a:t>University</a:t>
            </a:r>
            <a:r>
              <a:rPr lang="fr-FR" dirty="0"/>
              <a:t> Library, </a:t>
            </a:r>
            <a:r>
              <a:rPr lang="fr-FR" b="1" dirty="0" err="1"/>
              <a:t>KULeuven</a:t>
            </a:r>
            <a:r>
              <a:rPr lang="fr-FR" dirty="0"/>
              <a:t>)</a:t>
            </a:r>
          </a:p>
          <a:p>
            <a:pPr lvl="1" fontAlgn="base">
              <a:buSzPct val="100000"/>
              <a:buFont typeface="Courier New" panose="02070309020205020404" pitchFamily="49" charset="0"/>
              <a:buChar char="o"/>
            </a:pPr>
            <a:r>
              <a:rPr lang="fr-FR" dirty="0"/>
              <a:t>1</a:t>
            </a:r>
            <a:r>
              <a:rPr lang="fr-FR" baseline="30000" dirty="0"/>
              <a:t>ère</a:t>
            </a:r>
            <a:r>
              <a:rPr lang="fr-FR" dirty="0"/>
              <a:t> présentation à Liège en 2009</a:t>
            </a:r>
          </a:p>
          <a:p>
            <a:pPr lvl="1" fontAlgn="base">
              <a:buSzPct val="100000"/>
              <a:buFont typeface="Courier New" panose="02070309020205020404" pitchFamily="49" charset="0"/>
              <a:buChar char="o"/>
            </a:pPr>
            <a:r>
              <a:rPr lang="fr-FR" dirty="0"/>
              <a:t>‘</a:t>
            </a:r>
            <a:r>
              <a:rPr lang="fr-FR" dirty="0" err="1"/>
              <a:t>early</a:t>
            </a:r>
            <a:r>
              <a:rPr lang="fr-FR" dirty="0"/>
              <a:t> </a:t>
            </a:r>
            <a:r>
              <a:rPr lang="fr-FR" dirty="0" err="1"/>
              <a:t>adopters</a:t>
            </a:r>
            <a:r>
              <a:rPr lang="fr-FR" dirty="0"/>
              <a:t>’ de l’URM dès 2010 ; en Europe dès 2011 (East London </a:t>
            </a:r>
            <a:r>
              <a:rPr lang="fr-FR" dirty="0" err="1"/>
              <a:t>University</a:t>
            </a:r>
            <a:r>
              <a:rPr lang="fr-FR" dirty="0"/>
              <a:t>, Bolzano…)</a:t>
            </a:r>
          </a:p>
          <a:p>
            <a:pPr lvl="1" fontAlgn="base">
              <a:buSzPct val="100000"/>
              <a:buFont typeface="Courier New" panose="02070309020205020404" pitchFamily="49" charset="0"/>
              <a:buChar char="o"/>
            </a:pPr>
            <a:r>
              <a:rPr lang="fr-FR" dirty="0" err="1"/>
              <a:t>ULiège</a:t>
            </a:r>
            <a:r>
              <a:rPr lang="fr-FR" dirty="0"/>
              <a:t> en 2014/2015 : 1er client francophone</a:t>
            </a:r>
          </a:p>
          <a:p>
            <a:pPr fontAlgn="base">
              <a:buSzPct val="100000"/>
              <a:buFont typeface="Courier New" panose="02070309020205020404" pitchFamily="49" charset="0"/>
              <a:buChar char="o"/>
            </a:pPr>
            <a:r>
              <a:rPr lang="fr-FR" dirty="0"/>
              <a:t>Développer un nouveau type de système de gestion de bibliothèque</a:t>
            </a:r>
          </a:p>
          <a:p>
            <a:pPr lvl="1" fontAlgn="base">
              <a:buSzPct val="100000"/>
              <a:buFont typeface="Courier New" panose="02070309020205020404" pitchFamily="49" charset="0"/>
              <a:buChar char="o"/>
            </a:pPr>
            <a:r>
              <a:rPr lang="fr-FR" dirty="0"/>
              <a:t>Pouvoir gérer toutes les ressources dans un seul système</a:t>
            </a:r>
          </a:p>
          <a:p>
            <a:pPr lvl="1" fontAlgn="base">
              <a:buSzPct val="100000"/>
              <a:buFont typeface="Courier New" panose="02070309020205020404" pitchFamily="49" charset="0"/>
              <a:buChar char="o"/>
            </a:pPr>
            <a:r>
              <a:rPr lang="fr-FR" dirty="0"/>
              <a:t>Transformer une bibliothèque centrée sur des collections en une composante de l’Institution orientée sur des « services </a:t>
            </a:r>
            <a:r>
              <a:rPr lang="fr-FR" dirty="0" smtClean="0"/>
              <a:t>»</a:t>
            </a:r>
          </a:p>
          <a:p>
            <a:pPr marL="457200" lvl="1" indent="0" fontAlgn="base">
              <a:buSzPct val="100000"/>
              <a:buNone/>
            </a:pPr>
            <a:endParaRPr lang="fr-FR" dirty="0"/>
          </a:p>
          <a:p>
            <a:pPr marL="0" indent="0">
              <a:buNone/>
            </a:pPr>
            <a:r>
              <a:rPr lang="fr-FR" i="1" dirty="0" smtClean="0"/>
              <a:t>		</a:t>
            </a:r>
            <a:r>
              <a:rPr lang="fr-FR" i="1" u="sng" dirty="0" smtClean="0"/>
              <a:t>Pour </a:t>
            </a:r>
            <a:r>
              <a:rPr lang="fr-FR" i="1" u="sng" dirty="0"/>
              <a:t>soutenir les objectifs de l’enseignement et de la </a:t>
            </a:r>
            <a:r>
              <a:rPr lang="fr-FR" i="1" u="sng" dirty="0" smtClean="0"/>
              <a:t>recherche</a:t>
            </a:r>
            <a:endParaRPr lang="fr-BE" sz="2200" i="1" u="sng" dirty="0" smtClean="0">
              <a:solidFill>
                <a:srgbClr val="00707F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538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31757"/>
            <a:ext cx="8229600" cy="621546"/>
          </a:xfrm>
        </p:spPr>
        <p:txBody>
          <a:bodyPr/>
          <a:lstStyle/>
          <a:p>
            <a:r>
              <a:rPr lang="fr-FR" dirty="0">
                <a:solidFill>
                  <a:srgbClr val="00707F"/>
                </a:solidFill>
              </a:rPr>
              <a:t>Alma - la structure de l'outil</a:t>
            </a:r>
            <a:endParaRPr lang="fr-BE" dirty="0">
              <a:solidFill>
                <a:srgbClr val="00707F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15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82392"/>
            <a:ext cx="8272763" cy="414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83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1877" y="601539"/>
            <a:ext cx="8229600" cy="621546"/>
          </a:xfrm>
        </p:spPr>
        <p:txBody>
          <a:bodyPr/>
          <a:lstStyle/>
          <a:p>
            <a:r>
              <a:rPr lang="fr-FR" dirty="0">
                <a:solidFill>
                  <a:srgbClr val="00707F"/>
                </a:solidFill>
              </a:rPr>
              <a:t>Alma - la structure de l'outil</a:t>
            </a:r>
            <a:endParaRPr lang="fr-BE" dirty="0">
              <a:solidFill>
                <a:srgbClr val="00707F"/>
              </a:solidFill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926" y="1969446"/>
            <a:ext cx="8473503" cy="4100614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846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1877" y="601539"/>
            <a:ext cx="8229600" cy="621546"/>
          </a:xfrm>
        </p:spPr>
        <p:txBody>
          <a:bodyPr/>
          <a:lstStyle/>
          <a:p>
            <a:r>
              <a:rPr lang="fr-FR" dirty="0">
                <a:solidFill>
                  <a:srgbClr val="00707F"/>
                </a:solidFill>
              </a:rPr>
              <a:t>Alma - la structure de l'outil</a:t>
            </a:r>
            <a:endParaRPr lang="fr-BE" dirty="0">
              <a:solidFill>
                <a:srgbClr val="00707F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17</a:t>
            </a:fld>
            <a:endParaRPr lang="fr-FR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1877" y="1795157"/>
            <a:ext cx="8448546" cy="402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31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1877" y="601539"/>
            <a:ext cx="8229600" cy="621546"/>
          </a:xfrm>
        </p:spPr>
        <p:txBody>
          <a:bodyPr/>
          <a:lstStyle/>
          <a:p>
            <a:r>
              <a:rPr lang="fr-FR" dirty="0">
                <a:solidFill>
                  <a:srgbClr val="00707F"/>
                </a:solidFill>
              </a:rPr>
              <a:t>Alma - la structure de l'outil</a:t>
            </a:r>
            <a:endParaRPr lang="fr-BE" dirty="0">
              <a:solidFill>
                <a:srgbClr val="00707F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18</a:t>
            </a:fld>
            <a:endParaRPr lang="fr-FR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362" y="1877999"/>
            <a:ext cx="8717964" cy="422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08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60940"/>
            <a:ext cx="8229600" cy="621546"/>
          </a:xfrm>
        </p:spPr>
        <p:txBody>
          <a:bodyPr/>
          <a:lstStyle/>
          <a:p>
            <a:r>
              <a:rPr lang="fr-FR" dirty="0">
                <a:solidFill>
                  <a:srgbClr val="00707F"/>
                </a:solidFill>
              </a:rPr>
              <a:t>Alma - la structure de l'outil</a:t>
            </a:r>
            <a:endParaRPr lang="fr-BE" dirty="0">
              <a:solidFill>
                <a:srgbClr val="00707F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19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22" y="1417145"/>
            <a:ext cx="8736190" cy="4380540"/>
          </a:xfrm>
          <a:prstGeom prst="rect">
            <a:avLst/>
          </a:prstGeom>
        </p:spPr>
      </p:pic>
      <p:cxnSp>
        <p:nvCxnSpPr>
          <p:cNvPr id="7" name="Connecteur droit 6"/>
          <p:cNvCxnSpPr/>
          <p:nvPr/>
        </p:nvCxnSpPr>
        <p:spPr>
          <a:xfrm>
            <a:off x="330740" y="4601183"/>
            <a:ext cx="8142051" cy="80739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249322" y="4601183"/>
            <a:ext cx="7912184" cy="80739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735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2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00707F"/>
                </a:solidFill>
              </a:rPr>
              <a:t>Introduction</a:t>
            </a:r>
            <a:endParaRPr lang="fr-BE" dirty="0">
              <a:solidFill>
                <a:srgbClr val="00707F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0339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20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281382" y="4716148"/>
            <a:ext cx="6533486" cy="567349"/>
          </a:xfrm>
        </p:spPr>
        <p:txBody>
          <a:bodyPr>
            <a:normAutofit fontScale="90000"/>
          </a:bodyPr>
          <a:lstStyle/>
          <a:p>
            <a:r>
              <a:rPr lang="fr-BE" dirty="0" smtClean="0">
                <a:solidFill>
                  <a:srgbClr val="00707F"/>
                </a:solidFill>
              </a:rPr>
              <a:t>Découvrir l’interface Alma</a:t>
            </a:r>
            <a:endParaRPr lang="fr-BE" dirty="0">
              <a:solidFill>
                <a:srgbClr val="00707F"/>
              </a:solidFill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0797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60940"/>
            <a:ext cx="8229600" cy="621546"/>
          </a:xfrm>
        </p:spPr>
        <p:txBody>
          <a:bodyPr/>
          <a:lstStyle/>
          <a:p>
            <a:r>
              <a:rPr lang="fr-FR" dirty="0" smtClean="0">
                <a:solidFill>
                  <a:srgbClr val="00707F"/>
                </a:solidFill>
              </a:rPr>
              <a:t>Accès à Alma</a:t>
            </a:r>
            <a:endParaRPr lang="fr-BE" dirty="0">
              <a:solidFill>
                <a:srgbClr val="00707F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21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90244"/>
            <a:ext cx="8435305" cy="41732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42925" y="5156021"/>
            <a:ext cx="8058150" cy="1200329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57150" indent="0">
              <a:buNone/>
            </a:pPr>
            <a:r>
              <a:rPr lang="fr-BE" dirty="0"/>
              <a:t>Voir la page </a:t>
            </a:r>
            <a:r>
              <a:rPr lang="fr-BE" b="1" dirty="0"/>
              <a:t>Accès à Alma </a:t>
            </a:r>
            <a:r>
              <a:rPr lang="fr-BE" dirty="0"/>
              <a:t>sur la boîte à outils </a:t>
            </a:r>
            <a:br>
              <a:rPr lang="fr-BE" dirty="0"/>
            </a:br>
            <a:r>
              <a:rPr lang="fr-BE" dirty="0">
                <a:hlinkClick r:id="rId3"/>
              </a:rPr>
              <a:t>Alma et Primo @</a:t>
            </a:r>
            <a:r>
              <a:rPr lang="fr-BE" dirty="0" err="1">
                <a:hlinkClick r:id="rId3"/>
              </a:rPr>
              <a:t>ULiège</a:t>
            </a:r>
            <a:r>
              <a:rPr lang="fr-BE" dirty="0">
                <a:hlinkClick r:id="rId3"/>
              </a:rPr>
              <a:t> Library</a:t>
            </a:r>
            <a:endParaRPr lang="fr-BE" dirty="0"/>
          </a:p>
          <a:p>
            <a:pPr marL="57150" indent="0">
              <a:buNone/>
            </a:pPr>
            <a:r>
              <a:rPr lang="fr-BE" dirty="0">
                <a:hlinkClick r:id="rId4"/>
              </a:rPr>
              <a:t>https://app.lib.uliege.be/alma/acces/</a:t>
            </a:r>
            <a:endParaRPr lang="fr-BE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18413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50177"/>
            <a:ext cx="8229600" cy="621546"/>
          </a:xfrm>
        </p:spPr>
        <p:txBody>
          <a:bodyPr/>
          <a:lstStyle/>
          <a:p>
            <a:r>
              <a:rPr lang="fr-BE" dirty="0">
                <a:solidFill>
                  <a:srgbClr val="00707F"/>
                </a:solidFill>
              </a:rPr>
              <a:t>Découvrir l’interface Alma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>
              <a:buSzPct val="120000"/>
              <a:buFont typeface="Arial" panose="020B0604020202020204" pitchFamily="34" charset="0"/>
              <a:buChar char="•"/>
            </a:pPr>
            <a:r>
              <a:rPr lang="fr-FR" sz="2800" dirty="0" smtClean="0"/>
              <a:t>Écran </a:t>
            </a:r>
            <a:r>
              <a:rPr lang="fr-FR" sz="2800" dirty="0"/>
              <a:t>d’accueil et </a:t>
            </a:r>
            <a:r>
              <a:rPr lang="fr-FR" sz="2800" dirty="0" smtClean="0"/>
              <a:t>widgets</a:t>
            </a:r>
          </a:p>
          <a:p>
            <a:pPr fontAlgn="base">
              <a:buSzPct val="120000"/>
              <a:buFont typeface="Arial" panose="020B0604020202020204" pitchFamily="34" charset="0"/>
              <a:buChar char="•"/>
            </a:pPr>
            <a:r>
              <a:rPr lang="fr-FR" sz="2800" dirty="0" smtClean="0"/>
              <a:t>Menu permanent : </a:t>
            </a:r>
          </a:p>
          <a:p>
            <a:pPr lvl="1" fontAlgn="base">
              <a:buSzPct val="120000"/>
              <a:buFont typeface="Arial" panose="020B0604020202020204" pitchFamily="34" charset="0"/>
              <a:buChar char="•"/>
            </a:pPr>
            <a:r>
              <a:rPr lang="fr-FR" sz="2400" dirty="0" smtClean="0"/>
              <a:t>les </a:t>
            </a:r>
            <a:r>
              <a:rPr lang="fr-FR" sz="2400" dirty="0"/>
              <a:t>différentes </a:t>
            </a:r>
            <a:r>
              <a:rPr lang="fr-FR" sz="2400" dirty="0" smtClean="0"/>
              <a:t>composantes</a:t>
            </a:r>
          </a:p>
          <a:p>
            <a:pPr lvl="1" fontAlgn="base">
              <a:buSzPct val="120000"/>
              <a:buFont typeface="Arial" panose="020B0604020202020204" pitchFamily="34" charset="0"/>
              <a:buChar char="•"/>
            </a:pPr>
            <a:r>
              <a:rPr lang="fr-FR" sz="2400" dirty="0" smtClean="0"/>
              <a:t>personnaliser son menu</a:t>
            </a:r>
          </a:p>
          <a:p>
            <a:pPr fontAlgn="base">
              <a:buSzPct val="120000"/>
              <a:buFont typeface="Arial" panose="020B0604020202020204" pitchFamily="34" charset="0"/>
              <a:buChar char="•"/>
            </a:pPr>
            <a:r>
              <a:rPr lang="fr-FR" sz="2800" dirty="0" smtClean="0"/>
              <a:t>Icônes</a:t>
            </a:r>
          </a:p>
          <a:p>
            <a:pPr fontAlgn="base">
              <a:buSzPct val="120000"/>
              <a:buFont typeface="Arial" panose="020B0604020202020204" pitchFamily="34" charset="0"/>
              <a:buChar char="•"/>
            </a:pPr>
            <a:r>
              <a:rPr lang="fr-FR" sz="2800" dirty="0" smtClean="0"/>
              <a:t>Localisation </a:t>
            </a:r>
            <a:r>
              <a:rPr lang="fr-FR" sz="2800" dirty="0"/>
              <a:t>dans le </a:t>
            </a:r>
            <a:r>
              <a:rPr lang="fr-FR" sz="2800" dirty="0" smtClean="0"/>
              <a:t>système</a:t>
            </a:r>
          </a:p>
          <a:p>
            <a:pPr fontAlgn="base">
              <a:buSzPct val="120000"/>
              <a:buFont typeface="Arial" panose="020B0604020202020204" pitchFamily="34" charset="0"/>
              <a:buChar char="•"/>
            </a:pPr>
            <a:r>
              <a:rPr lang="fr-FR" sz="2800" dirty="0" smtClean="0"/>
              <a:t>Rôles</a:t>
            </a:r>
            <a:endParaRPr lang="fr-FR" sz="2800" dirty="0"/>
          </a:p>
          <a:p>
            <a:pPr fontAlgn="base">
              <a:buSzPct val="120000"/>
              <a:buFont typeface="Arial" panose="020B0604020202020204" pitchFamily="34" charset="0"/>
              <a:buChar char="•"/>
            </a:pPr>
            <a:r>
              <a:rPr lang="fr-FR" sz="2800" dirty="0" smtClean="0"/>
              <a:t>Barre </a:t>
            </a:r>
            <a:r>
              <a:rPr lang="fr-FR" sz="2800" dirty="0"/>
              <a:t>de recherche </a:t>
            </a:r>
            <a:r>
              <a:rPr lang="fr-FR" sz="2800" dirty="0" smtClean="0"/>
              <a:t>permanente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961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23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024748" y="5577737"/>
            <a:ext cx="7494739" cy="8257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Menu permanent </a:t>
            </a:r>
          </a:p>
          <a:p>
            <a:pPr marL="719138" indent="-184150">
              <a:buFontTx/>
              <a:buChar char="-"/>
            </a:pPr>
            <a:r>
              <a:rPr lang="fr-B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Icônes</a:t>
            </a:r>
          </a:p>
          <a:p>
            <a:pPr marL="719138" indent="-184150">
              <a:buFontTx/>
              <a:buChar char="-"/>
            </a:pPr>
            <a:r>
              <a:rPr lang="fr-B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composantes d’Alma : en fonction des rôles de l’utilisateur</a:t>
            </a:r>
          </a:p>
        </p:txBody>
      </p:sp>
      <p:sp>
        <p:nvSpPr>
          <p:cNvPr id="9" name="Rectangle 8"/>
          <p:cNvSpPr/>
          <p:nvPr/>
        </p:nvSpPr>
        <p:spPr>
          <a:xfrm>
            <a:off x="2779679" y="279114"/>
            <a:ext cx="3248131" cy="360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Barre de recherche permanente</a:t>
            </a:r>
            <a:endParaRPr lang="fr-B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1" name="Connecteur droit avec flèche 10"/>
          <p:cNvCxnSpPr>
            <a:stCxn id="8" idx="2"/>
            <a:endCxn id="8" idx="2"/>
          </p:cNvCxnSpPr>
          <p:nvPr/>
        </p:nvCxnSpPr>
        <p:spPr>
          <a:xfrm>
            <a:off x="4772118" y="6403523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>
            <a:off x="2361209" y="645266"/>
            <a:ext cx="645916" cy="316273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50" y="986054"/>
            <a:ext cx="8758126" cy="437388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516424" y="4775530"/>
            <a:ext cx="2511386" cy="1821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>
                <a:solidFill>
                  <a:srgbClr val="FF0000"/>
                </a:solidFill>
              </a:rPr>
              <a:t>Widgets à configurer</a:t>
            </a:r>
            <a:endParaRPr lang="fr-BE" dirty="0">
              <a:solidFill>
                <a:srgbClr val="FF0000"/>
              </a:solidFill>
            </a:endParaRPr>
          </a:p>
        </p:txBody>
      </p:sp>
      <p:cxnSp>
        <p:nvCxnSpPr>
          <p:cNvPr id="17" name="Connecteur droit avec flèche 16"/>
          <p:cNvCxnSpPr>
            <a:stCxn id="16" idx="0"/>
          </p:cNvCxnSpPr>
          <p:nvPr/>
        </p:nvCxnSpPr>
        <p:spPr>
          <a:xfrm flipH="1" flipV="1">
            <a:off x="3608962" y="3608962"/>
            <a:ext cx="1163155" cy="11665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H="1" flipV="1">
            <a:off x="4772116" y="2898843"/>
            <a:ext cx="2" cy="18323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>
            <a:stCxn id="16" idx="0"/>
          </p:cNvCxnSpPr>
          <p:nvPr/>
        </p:nvCxnSpPr>
        <p:spPr>
          <a:xfrm flipV="1">
            <a:off x="4772117" y="3346315"/>
            <a:ext cx="1346581" cy="14292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H="1" flipV="1">
            <a:off x="700392" y="5359940"/>
            <a:ext cx="943582" cy="88078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7762672" y="961539"/>
            <a:ext cx="1234204" cy="35169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39" name="Imag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8117" y="5834406"/>
            <a:ext cx="998307" cy="312447"/>
          </a:xfrm>
          <a:prstGeom prst="rect">
            <a:avLst/>
          </a:prstGeom>
        </p:spPr>
      </p:pic>
      <p:sp>
        <p:nvSpPr>
          <p:cNvPr id="40" name="Ellipse 39"/>
          <p:cNvSpPr/>
          <p:nvPr/>
        </p:nvSpPr>
        <p:spPr>
          <a:xfrm>
            <a:off x="8519487" y="1381328"/>
            <a:ext cx="477389" cy="2626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7398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06211"/>
            <a:ext cx="8229600" cy="621546"/>
          </a:xfrm>
        </p:spPr>
        <p:txBody>
          <a:bodyPr/>
          <a:lstStyle/>
          <a:p>
            <a:r>
              <a:rPr lang="fr-BE" dirty="0" smtClean="0"/>
              <a:t>Widgets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24</a:t>
            </a:fld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380" y="1013610"/>
            <a:ext cx="7508650" cy="397050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3116127" y="1126910"/>
            <a:ext cx="3269359" cy="369332"/>
          </a:xfrm>
          <a:prstGeom prst="rect">
            <a:avLst/>
          </a:prstGeom>
          <a:solidFill>
            <a:srgbClr val="00707F"/>
          </a:solidFill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bg1"/>
                </a:solidFill>
              </a:rPr>
              <a:t>Ajouter/supprimer des widgets</a:t>
            </a:r>
            <a:endParaRPr lang="fr-BE" dirty="0">
              <a:solidFill>
                <a:schemeClr val="bg1"/>
              </a:solidFill>
            </a:endParaRPr>
          </a:p>
        </p:txBody>
      </p:sp>
      <p:pic>
        <p:nvPicPr>
          <p:cNvPr id="17" name="Espace réservé du contenu 1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92297" y="1590963"/>
            <a:ext cx="5927703" cy="4879474"/>
          </a:xfrm>
          <a:prstGeom prst="rect">
            <a:avLst/>
          </a:prstGeom>
        </p:spPr>
      </p:pic>
      <p:sp>
        <p:nvSpPr>
          <p:cNvPr id="18" name="Rectangle à coins arrondis 17"/>
          <p:cNvSpPr/>
          <p:nvPr/>
        </p:nvSpPr>
        <p:spPr>
          <a:xfrm>
            <a:off x="1692296" y="5136203"/>
            <a:ext cx="5272707" cy="656941"/>
          </a:xfrm>
          <a:prstGeom prst="roundRect">
            <a:avLst/>
          </a:prstGeom>
          <a:noFill/>
          <a:ln>
            <a:solidFill>
              <a:srgbClr val="0070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9" name="ZoneTexte 18"/>
          <p:cNvSpPr txBox="1"/>
          <p:nvPr/>
        </p:nvSpPr>
        <p:spPr>
          <a:xfrm>
            <a:off x="4308385" y="5843685"/>
            <a:ext cx="2610183" cy="738664"/>
          </a:xfrm>
          <a:prstGeom prst="rect">
            <a:avLst/>
          </a:prstGeom>
          <a:solidFill>
            <a:srgbClr val="4B8B8E"/>
          </a:solidFill>
        </p:spPr>
        <p:txBody>
          <a:bodyPr wrap="square" rtlCol="0">
            <a:spAutoFit/>
          </a:bodyPr>
          <a:lstStyle/>
          <a:p>
            <a:r>
              <a:rPr lang="fr-BE" sz="1400" dirty="0" smtClean="0">
                <a:solidFill>
                  <a:schemeClr val="bg2"/>
                </a:solidFill>
              </a:rPr>
              <a:t>Widget </a:t>
            </a:r>
            <a:r>
              <a:rPr lang="fr-BE" sz="1400" dirty="0" err="1" smtClean="0">
                <a:solidFill>
                  <a:schemeClr val="bg2"/>
                </a:solidFill>
              </a:rPr>
              <a:t>Analytics</a:t>
            </a:r>
            <a:r>
              <a:rPr lang="fr-BE" sz="1400" dirty="0" smtClean="0">
                <a:solidFill>
                  <a:schemeClr val="bg2"/>
                </a:solidFill>
              </a:rPr>
              <a:t> : si l’utilisateur  a un des rôles définis par le widget</a:t>
            </a:r>
            <a:endParaRPr lang="fr-BE" sz="1400" dirty="0">
              <a:solidFill>
                <a:schemeClr val="bg2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21719" y="2323902"/>
            <a:ext cx="576064" cy="40324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21" name="Connecteur droit avec flèche 20"/>
          <p:cNvCxnSpPr/>
          <p:nvPr/>
        </p:nvCxnSpPr>
        <p:spPr>
          <a:xfrm flipH="1">
            <a:off x="2197784" y="1524919"/>
            <a:ext cx="1800284" cy="7519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6190" y="1635156"/>
            <a:ext cx="3857625" cy="733425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5743410" y="2454425"/>
            <a:ext cx="2839120" cy="646331"/>
          </a:xfrm>
          <a:prstGeom prst="rect">
            <a:avLst/>
          </a:prstGeom>
          <a:solidFill>
            <a:srgbClr val="00707F"/>
          </a:solidFill>
        </p:spPr>
        <p:txBody>
          <a:bodyPr wrap="square" rtlCol="0">
            <a:spAutoFit/>
          </a:bodyPr>
          <a:lstStyle/>
          <a:p>
            <a:r>
              <a:rPr lang="fr-BE" sz="1200" dirty="0" smtClean="0">
                <a:solidFill>
                  <a:schemeClr val="bg2"/>
                </a:solidFill>
              </a:rPr>
              <a:t>Un widget peut aussi être supprimé en cliquant sur </a:t>
            </a:r>
            <a:r>
              <a:rPr lang="fr-BE" sz="12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Remove</a:t>
            </a:r>
            <a:r>
              <a:rPr lang="fr-BE" sz="1200" dirty="0" smtClean="0">
                <a:solidFill>
                  <a:schemeClr val="bg2"/>
                </a:solidFill>
              </a:rPr>
              <a:t> dans le coin supérieur droit</a:t>
            </a:r>
            <a:endParaRPr lang="fr-BE" sz="1200" dirty="0">
              <a:solidFill>
                <a:schemeClr val="bg2"/>
              </a:solidFill>
            </a:endParaRPr>
          </a:p>
        </p:txBody>
      </p:sp>
      <p:sp>
        <p:nvSpPr>
          <p:cNvPr id="25" name="Flèche courbée vers la gauche 24"/>
          <p:cNvSpPr/>
          <p:nvPr/>
        </p:nvSpPr>
        <p:spPr>
          <a:xfrm flipV="1">
            <a:off x="8463064" y="2037452"/>
            <a:ext cx="290967" cy="555625"/>
          </a:xfrm>
          <a:prstGeom prst="curvedLeftArrow">
            <a:avLst/>
          </a:prstGeom>
          <a:solidFill>
            <a:srgbClr val="00707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6" name="Flèche courbée vers la gauche 25"/>
          <p:cNvSpPr/>
          <p:nvPr/>
        </p:nvSpPr>
        <p:spPr>
          <a:xfrm flipV="1">
            <a:off x="6819518" y="5380852"/>
            <a:ext cx="290967" cy="555625"/>
          </a:xfrm>
          <a:prstGeom prst="curvedLeftArrow">
            <a:avLst/>
          </a:prstGeom>
          <a:solidFill>
            <a:srgbClr val="00707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04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Widgets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Widget des notifications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25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45" y="2450233"/>
            <a:ext cx="3492679" cy="282589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374204" y="2806030"/>
            <a:ext cx="4357991" cy="46166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BE" sz="1200" dirty="0" smtClean="0"/>
              <a:t>Boîte à outils =&gt; gestion de l’inventaire physique, gestion de l’inventaire digital, catalogage, recherche, RDA…</a:t>
            </a:r>
            <a:endParaRPr lang="fr-BE" sz="1200" dirty="0"/>
          </a:p>
        </p:txBody>
      </p:sp>
      <p:sp>
        <p:nvSpPr>
          <p:cNvPr id="7" name="ZoneTexte 6"/>
          <p:cNvSpPr txBox="1"/>
          <p:nvPr/>
        </p:nvSpPr>
        <p:spPr>
          <a:xfrm>
            <a:off x="4383930" y="3284366"/>
            <a:ext cx="4357991" cy="276999"/>
          </a:xfrm>
          <a:prstGeom prst="rect">
            <a:avLst/>
          </a:prstGeom>
          <a:noFill/>
          <a:ln>
            <a:solidFill>
              <a:srgbClr val="E8E2DE"/>
            </a:solidFill>
          </a:ln>
        </p:spPr>
        <p:txBody>
          <a:bodyPr wrap="square" rtlCol="0">
            <a:spAutoFit/>
          </a:bodyPr>
          <a:lstStyle/>
          <a:p>
            <a:r>
              <a:rPr lang="fr-BE" sz="1200" dirty="0" smtClean="0"/>
              <a:t>Documentation complète sur Alma </a:t>
            </a:r>
            <a:endParaRPr lang="fr-BE" sz="1200" dirty="0"/>
          </a:p>
        </p:txBody>
      </p:sp>
      <p:sp>
        <p:nvSpPr>
          <p:cNvPr id="8" name="ZoneTexte 7"/>
          <p:cNvSpPr txBox="1"/>
          <p:nvPr/>
        </p:nvSpPr>
        <p:spPr>
          <a:xfrm>
            <a:off x="4351506" y="4425254"/>
            <a:ext cx="4357991" cy="46166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BE" sz="1200" dirty="0" smtClean="0"/>
              <a:t>Boîte à outils </a:t>
            </a:r>
            <a:r>
              <a:rPr lang="fr-BE" sz="1200" dirty="0" err="1" smtClean="0"/>
              <a:t>Alma&amp;Primo</a:t>
            </a:r>
            <a:r>
              <a:rPr lang="fr-BE" sz="1200" dirty="0" smtClean="0"/>
              <a:t> =&gt; supports de formation (FF, Acquisitions, </a:t>
            </a:r>
            <a:r>
              <a:rPr lang="fr-BE" sz="1200" dirty="0" err="1" smtClean="0"/>
              <a:t>Analytics</a:t>
            </a:r>
            <a:r>
              <a:rPr lang="fr-BE" sz="1200" dirty="0" smtClean="0"/>
              <a:t>, E-ressources, Primo…</a:t>
            </a:r>
            <a:endParaRPr lang="fr-BE" sz="1200" dirty="0"/>
          </a:p>
        </p:txBody>
      </p:sp>
      <p:sp>
        <p:nvSpPr>
          <p:cNvPr id="9" name="ZoneTexte 8"/>
          <p:cNvSpPr txBox="1"/>
          <p:nvPr/>
        </p:nvSpPr>
        <p:spPr>
          <a:xfrm>
            <a:off x="4351506" y="4853345"/>
            <a:ext cx="4357991" cy="276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BE" sz="1200" dirty="0" smtClean="0"/>
              <a:t>Application externe pour la gestion des demandes </a:t>
            </a:r>
            <a:r>
              <a:rPr lang="fr-BE" sz="1200" dirty="0" err="1" smtClean="0"/>
              <a:t>IdRef</a:t>
            </a:r>
            <a:endParaRPr lang="fr-BE" sz="1200" dirty="0"/>
          </a:p>
        </p:txBody>
      </p:sp>
      <p:sp>
        <p:nvSpPr>
          <p:cNvPr id="10" name="ZoneTexte 9"/>
          <p:cNvSpPr txBox="1"/>
          <p:nvPr/>
        </p:nvSpPr>
        <p:spPr>
          <a:xfrm>
            <a:off x="4348962" y="4104192"/>
            <a:ext cx="4357991" cy="276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BE" sz="1200" dirty="0" smtClean="0"/>
              <a:t>Suggérer une idée à </a:t>
            </a:r>
            <a:r>
              <a:rPr lang="fr-BE" sz="1200" dirty="0" err="1" smtClean="0"/>
              <a:t>ExLibris</a:t>
            </a:r>
            <a:r>
              <a:rPr lang="fr-BE" sz="1200" dirty="0" smtClean="0"/>
              <a:t> / Voir les suggestions et voter</a:t>
            </a:r>
            <a:endParaRPr lang="fr-BE" sz="1200" dirty="0"/>
          </a:p>
        </p:txBody>
      </p:sp>
      <p:sp>
        <p:nvSpPr>
          <p:cNvPr id="11" name="ZoneTexte 10"/>
          <p:cNvSpPr txBox="1"/>
          <p:nvPr/>
        </p:nvSpPr>
        <p:spPr>
          <a:xfrm>
            <a:off x="4383929" y="3694279"/>
            <a:ext cx="4357991" cy="276999"/>
          </a:xfrm>
          <a:prstGeom prst="rect">
            <a:avLst/>
          </a:prstGeom>
          <a:noFill/>
          <a:ln>
            <a:solidFill>
              <a:srgbClr val="E8E2DE"/>
            </a:solidFill>
          </a:ln>
        </p:spPr>
        <p:txBody>
          <a:bodyPr wrap="square" rtlCol="0">
            <a:spAutoFit/>
          </a:bodyPr>
          <a:lstStyle/>
          <a:p>
            <a:r>
              <a:rPr lang="fr-BE" sz="1200" dirty="0" smtClean="0"/>
              <a:t>En cas de problème avec Alma (EMEA, Alma EU01)</a:t>
            </a:r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352280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Widgets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err="1" smtClean="0"/>
              <a:t>Discovery</a:t>
            </a:r>
            <a:r>
              <a:rPr lang="fr-BE" dirty="0" smtClean="0"/>
              <a:t> </a:t>
            </a:r>
            <a:r>
              <a:rPr lang="fr-BE" dirty="0" err="1" smtClean="0"/>
              <a:t>Search</a:t>
            </a:r>
            <a:endParaRPr lang="fr-BE" dirty="0"/>
          </a:p>
          <a:p>
            <a:pPr marL="0" indent="0">
              <a:buNone/>
            </a:pPr>
            <a:endParaRPr lang="fr-BE" dirty="0" smtClean="0"/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26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99" y="2166201"/>
            <a:ext cx="3486329" cy="108590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35021" y="3401516"/>
            <a:ext cx="8531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smtClean="0"/>
              <a:t>Recherche directe dans l’interface publique Primo (catalogue </a:t>
            </a:r>
            <a:r>
              <a:rPr lang="fr-BE" sz="2000" dirty="0" err="1" smtClean="0"/>
              <a:t>ULiège</a:t>
            </a:r>
            <a:r>
              <a:rPr lang="fr-BE" sz="2000" dirty="0" smtClean="0"/>
              <a:t> Library)</a:t>
            </a:r>
            <a:endParaRPr lang="fr-BE" sz="2000" dirty="0"/>
          </a:p>
        </p:txBody>
      </p:sp>
    </p:spTree>
    <p:extLst>
      <p:ext uri="{BB962C8B-B14F-4D97-AF65-F5344CB8AC3E}">
        <p14:creationId xmlns:p14="http://schemas.microsoft.com/office/powerpoint/2010/main" val="321596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90352"/>
            <a:ext cx="8229600" cy="621546"/>
          </a:xfrm>
        </p:spPr>
        <p:txBody>
          <a:bodyPr/>
          <a:lstStyle/>
          <a:p>
            <a:r>
              <a:rPr lang="fr-BE" dirty="0"/>
              <a:t>Widgets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35414"/>
            <a:ext cx="8229600" cy="4890750"/>
          </a:xfrm>
        </p:spPr>
        <p:txBody>
          <a:bodyPr/>
          <a:lstStyle/>
          <a:p>
            <a:r>
              <a:rPr lang="fr-BE" dirty="0" smtClean="0"/>
              <a:t>Tâches</a:t>
            </a:r>
            <a:endParaRPr lang="fr-BE" dirty="0"/>
          </a:p>
          <a:p>
            <a:pPr marL="0" indent="0">
              <a:buNone/>
            </a:pPr>
            <a:endParaRPr lang="fr-BE" dirty="0" smtClean="0"/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27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4406630" y="2385988"/>
            <a:ext cx="389239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smtClean="0"/>
              <a:t>En fonction des rôles de l’utilisateur et de sa localisation</a:t>
            </a:r>
          </a:p>
          <a:p>
            <a:endParaRPr lang="fr-BE" dirty="0"/>
          </a:p>
          <a:p>
            <a:r>
              <a:rPr lang="fr-BE" sz="2000" dirty="0" smtClean="0"/>
              <a:t>Liens cliquables pour accéder directement au processus de traitement concerné </a:t>
            </a:r>
            <a:endParaRPr lang="fr-BE" sz="2000" dirty="0"/>
          </a:p>
        </p:txBody>
      </p:sp>
      <p:pic>
        <p:nvPicPr>
          <p:cNvPr id="7" name="Espace réservé du contenu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609" y="2045520"/>
            <a:ext cx="3429176" cy="347362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5550" y="2741047"/>
            <a:ext cx="247650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24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66324"/>
            <a:ext cx="8229600" cy="621546"/>
          </a:xfrm>
        </p:spPr>
        <p:txBody>
          <a:bodyPr/>
          <a:lstStyle/>
          <a:p>
            <a:r>
              <a:rPr lang="fr-BE" dirty="0" smtClean="0"/>
              <a:t>Menu permanent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28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617" y="5466327"/>
            <a:ext cx="685859" cy="929721"/>
          </a:xfrm>
          <a:prstGeom prst="rect">
            <a:avLst/>
          </a:prstGeom>
        </p:spPr>
      </p:pic>
      <p:sp>
        <p:nvSpPr>
          <p:cNvPr id="9" name="Espace réservé du contenu 8"/>
          <p:cNvSpPr txBox="1">
            <a:spLocks noGrp="1"/>
          </p:cNvSpPr>
          <p:nvPr>
            <p:ph idx="1"/>
          </p:nvPr>
        </p:nvSpPr>
        <p:spPr>
          <a:xfrm>
            <a:off x="1751966" y="1081677"/>
            <a:ext cx="7095744" cy="634020"/>
          </a:xfrm>
          <a:prstGeom prst="rect">
            <a:avLst/>
          </a:prstGeom>
          <a:solidFill>
            <a:srgbClr val="00707F"/>
          </a:solidFill>
        </p:spPr>
        <p:txBody>
          <a:bodyPr wrap="square" rtlCol="0">
            <a:spAutoFit/>
          </a:bodyPr>
          <a:lstStyle/>
          <a:p>
            <a:r>
              <a:rPr lang="fr-BE" sz="1600" dirty="0" smtClean="0">
                <a:solidFill>
                  <a:schemeClr val="bg1"/>
                </a:solidFill>
              </a:rPr>
              <a:t>Logo de l’institution.</a:t>
            </a:r>
          </a:p>
          <a:p>
            <a:r>
              <a:rPr lang="fr-BE" sz="1600" dirty="0" smtClean="0">
                <a:solidFill>
                  <a:schemeClr val="bg1"/>
                </a:solidFill>
              </a:rPr>
              <a:t>Cliquable à partir de n’importe quelle page pour revenir sur la page d’accueil</a:t>
            </a:r>
            <a:endParaRPr lang="fr-BE" sz="1600" dirty="0">
              <a:solidFill>
                <a:schemeClr val="bg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2532378" y="2225150"/>
            <a:ext cx="3548958" cy="1186004"/>
          </a:xfrm>
          <a:prstGeom prst="roundRect">
            <a:avLst/>
          </a:prstGeom>
          <a:solidFill>
            <a:srgbClr val="0070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Composantes d’Alma</a:t>
            </a:r>
          </a:p>
          <a:p>
            <a:pPr algn="ctr"/>
            <a:r>
              <a:rPr lang="fr-BE" sz="1500" dirty="0" smtClean="0"/>
              <a:t>Les options dépendent des rôles de l’utilisateur et de sa localisation dans Alma</a:t>
            </a:r>
            <a:endParaRPr lang="fr-BE" sz="1500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2595837" y="3649191"/>
            <a:ext cx="3485499" cy="831215"/>
          </a:xfrm>
          <a:prstGeom prst="roundRect">
            <a:avLst/>
          </a:prstGeom>
          <a:solidFill>
            <a:srgbClr val="5FA3B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dirty="0" smtClean="0">
                <a:solidFill>
                  <a:schemeClr val="tx1"/>
                </a:solidFill>
              </a:rPr>
              <a:t>Les liens par menu peuvent être remplacés par des liens directs </a:t>
            </a:r>
          </a:p>
          <a:p>
            <a:pPr algn="ctr"/>
            <a:r>
              <a:rPr lang="fr-BE" sz="1600" i="1" dirty="0" smtClean="0">
                <a:solidFill>
                  <a:schemeClr val="tx1"/>
                </a:solidFill>
              </a:rPr>
              <a:t>(quick links)</a:t>
            </a:r>
            <a:endParaRPr lang="fr-BE" sz="1600" i="1" dirty="0">
              <a:solidFill>
                <a:schemeClr val="tx1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8683" y="4662601"/>
            <a:ext cx="7026249" cy="99068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595837" y="5047488"/>
            <a:ext cx="5460027" cy="2727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5" name="Connecteur droit avec flèche 14"/>
          <p:cNvCxnSpPr>
            <a:stCxn id="11" idx="2"/>
          </p:cNvCxnSpPr>
          <p:nvPr/>
        </p:nvCxnSpPr>
        <p:spPr>
          <a:xfrm flipH="1">
            <a:off x="4338586" y="4480406"/>
            <a:ext cx="1" cy="5670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>
            <a:off x="1370717" y="2794291"/>
            <a:ext cx="116166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ulg.alma.exlibrisgroup.com/infra/branding/logo/logo-main.png?institution=23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657225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cteur droit avec flèche 16"/>
          <p:cNvCxnSpPr/>
          <p:nvPr/>
        </p:nvCxnSpPr>
        <p:spPr>
          <a:xfrm>
            <a:off x="2532378" y="5705105"/>
            <a:ext cx="589513" cy="4325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149600" y="5931188"/>
            <a:ext cx="4470400" cy="5754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Gestion des Quick links</a:t>
            </a:r>
            <a:endParaRPr lang="fr-BE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310" y="1045046"/>
            <a:ext cx="734885" cy="468388"/>
          </a:xfrm>
          <a:prstGeom prst="rect">
            <a:avLst/>
          </a:prstGeom>
        </p:spPr>
      </p:pic>
      <p:cxnSp>
        <p:nvCxnSpPr>
          <p:cNvPr id="19" name="Connecteur droit avec flèche 18"/>
          <p:cNvCxnSpPr/>
          <p:nvPr/>
        </p:nvCxnSpPr>
        <p:spPr>
          <a:xfrm flipH="1">
            <a:off x="1301195" y="1273033"/>
            <a:ext cx="41411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375" y="1793169"/>
            <a:ext cx="701101" cy="367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36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79633"/>
            <a:ext cx="8229600" cy="621546"/>
          </a:xfrm>
        </p:spPr>
        <p:txBody>
          <a:bodyPr/>
          <a:lstStyle/>
          <a:p>
            <a:r>
              <a:rPr lang="fr-BE" dirty="0" smtClean="0"/>
              <a:t>Personnaliser son menu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29</a:t>
            </a:fld>
            <a:endParaRPr lang="fr-FR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1226516" y="1329897"/>
            <a:ext cx="1195988" cy="508139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2879387" y="5186799"/>
            <a:ext cx="5807413" cy="1077218"/>
          </a:xfrm>
          <a:prstGeom prst="rect">
            <a:avLst/>
          </a:prstGeom>
          <a:solidFill>
            <a:srgbClr val="00707F"/>
          </a:solidFill>
        </p:spPr>
        <p:txBody>
          <a:bodyPr wrap="square" rtlCol="0">
            <a:spAutoFit/>
          </a:bodyPr>
          <a:lstStyle/>
          <a:p>
            <a:endParaRPr lang="fr-BE" sz="1400" dirty="0" smtClean="0">
              <a:solidFill>
                <a:schemeClr val="bg1"/>
              </a:solidFill>
            </a:endParaRPr>
          </a:p>
          <a:p>
            <a:r>
              <a:rPr lang="fr-BE" dirty="0" smtClean="0">
                <a:solidFill>
                  <a:schemeClr val="bg1"/>
                </a:solidFill>
              </a:rPr>
              <a:t>Ouvrir les menus et sélectionner la fonctionnalité en cliquant sur l’étoile pour ajouter/retirer des liens rapides</a:t>
            </a:r>
          </a:p>
          <a:p>
            <a:endParaRPr lang="fr-BE" sz="1400" dirty="0">
              <a:solidFill>
                <a:schemeClr val="bg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504" y="863530"/>
            <a:ext cx="3643536" cy="405369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002" y="3208494"/>
            <a:ext cx="2385267" cy="185182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121771"/>
            <a:ext cx="1050587" cy="108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04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85319"/>
            <a:ext cx="8229600" cy="621546"/>
          </a:xfrm>
        </p:spPr>
        <p:txBody>
          <a:bodyPr/>
          <a:lstStyle/>
          <a:p>
            <a:r>
              <a:rPr lang="fr-BE" dirty="0">
                <a:solidFill>
                  <a:srgbClr val="00707F"/>
                </a:solidFill>
              </a:rPr>
              <a:t>Informatisation(s)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3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61" y="1573369"/>
            <a:ext cx="8607862" cy="393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18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0027"/>
            <a:ext cx="8229600" cy="621546"/>
          </a:xfrm>
        </p:spPr>
        <p:txBody>
          <a:bodyPr/>
          <a:lstStyle/>
          <a:p>
            <a:r>
              <a:rPr lang="fr-BE" dirty="0"/>
              <a:t>Personnaliser son menu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5778" y="1059307"/>
            <a:ext cx="4841983" cy="4182711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30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3381" y="5241094"/>
            <a:ext cx="3137225" cy="111525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0816" y="1317490"/>
            <a:ext cx="501676" cy="4883401"/>
          </a:xfrm>
          <a:prstGeom prst="rect">
            <a:avLst/>
          </a:prstGeom>
        </p:spPr>
      </p:pic>
      <p:sp>
        <p:nvSpPr>
          <p:cNvPr id="8" name="Virage 7"/>
          <p:cNvSpPr/>
          <p:nvPr/>
        </p:nvSpPr>
        <p:spPr>
          <a:xfrm rot="16200000">
            <a:off x="2043166" y="5110012"/>
            <a:ext cx="488938" cy="547306"/>
          </a:xfrm>
          <a:prstGeom prst="bentArrow">
            <a:avLst/>
          </a:prstGeom>
          <a:solidFill>
            <a:srgbClr val="4FA16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rgbClr val="FF0000"/>
              </a:solidFill>
            </a:endParaRPr>
          </a:p>
        </p:txBody>
      </p:sp>
      <p:sp>
        <p:nvSpPr>
          <p:cNvPr id="9" name="Flèche droite 8"/>
          <p:cNvSpPr/>
          <p:nvPr/>
        </p:nvSpPr>
        <p:spPr>
          <a:xfrm>
            <a:off x="4455267" y="5909245"/>
            <a:ext cx="2256818" cy="136187"/>
          </a:xfrm>
          <a:prstGeom prst="rightArrow">
            <a:avLst/>
          </a:prstGeom>
          <a:solidFill>
            <a:srgbClr val="4FA16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4957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52788"/>
            <a:ext cx="8229600" cy="621546"/>
          </a:xfrm>
        </p:spPr>
        <p:txBody>
          <a:bodyPr/>
          <a:lstStyle/>
          <a:p>
            <a:r>
              <a:rPr lang="fr-BE" dirty="0"/>
              <a:t>Icônes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31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457200" y="2938709"/>
            <a:ext cx="2898843" cy="1633292"/>
          </a:xfrm>
        </p:spPr>
        <p:txBody>
          <a:bodyPr>
            <a:normAutofit/>
          </a:bodyPr>
          <a:lstStyle/>
          <a:p>
            <a:pPr marL="174625" indent="-174625">
              <a:buSzPct val="100000"/>
              <a:buFont typeface="Arial" panose="020B0604020202020204" pitchFamily="34" charset="0"/>
              <a:buChar char="•"/>
            </a:pPr>
            <a:r>
              <a:rPr lang="fr-FR" sz="2000" dirty="0" smtClean="0"/>
              <a:t>Personnaliser :</a:t>
            </a:r>
            <a:r>
              <a:rPr lang="fr-BE" dirty="0"/>
              <a:t>	</a:t>
            </a:r>
            <a:endParaRPr lang="fr-BE" dirty="0" smtClean="0"/>
          </a:p>
          <a:p>
            <a:pPr marL="360363" lvl="1" indent="-185738">
              <a:buSzPct val="100000"/>
              <a:buFont typeface="Arial" panose="020B0604020202020204" pitchFamily="34" charset="0"/>
              <a:buChar char="•"/>
            </a:pPr>
            <a:r>
              <a:rPr lang="fr-FR" sz="1800" dirty="0"/>
              <a:t>Déplacer les icônes</a:t>
            </a:r>
            <a:endParaRPr lang="fr-BE" sz="1800" dirty="0"/>
          </a:p>
          <a:p>
            <a:pPr marL="360363" lvl="1" indent="-185738">
              <a:buSzPct val="100000"/>
              <a:buFont typeface="Arial" panose="020B0604020202020204" pitchFamily="34" charset="0"/>
              <a:buChar char="•"/>
            </a:pPr>
            <a:r>
              <a:rPr lang="fr-FR" sz="1800" dirty="0" smtClean="0"/>
              <a:t>Masquer les icônes non utilisées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521" y="1331623"/>
            <a:ext cx="4349389" cy="144979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1583" y="1819071"/>
            <a:ext cx="3383904" cy="470984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2314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9467" y="376461"/>
            <a:ext cx="8229600" cy="621546"/>
          </a:xfrm>
        </p:spPr>
        <p:txBody>
          <a:bodyPr/>
          <a:lstStyle/>
          <a:p>
            <a:r>
              <a:rPr lang="fr-BE" dirty="0" smtClean="0"/>
              <a:t>Icônes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32</a:t>
            </a:fld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552" y="1234158"/>
            <a:ext cx="247650" cy="238125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398300" y="1148163"/>
            <a:ext cx="60919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500" i="1" dirty="0" smtClean="0">
                <a:solidFill>
                  <a:srgbClr val="0070C0"/>
                </a:solidFill>
              </a:rPr>
              <a:t>Choix et affichage de la localisation Alma</a:t>
            </a:r>
          </a:p>
          <a:p>
            <a:r>
              <a:rPr lang="fr-BE" sz="1500" i="1" dirty="0" smtClean="0">
                <a:solidFill>
                  <a:srgbClr val="0070C0"/>
                </a:solidFill>
              </a:rPr>
              <a:t>- En fonction des rôles de l’utilisateur et des périmètres associés à ses rôles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85" y="1793192"/>
            <a:ext cx="265757" cy="248425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1422560" y="1852317"/>
            <a:ext cx="51306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500" i="1" dirty="0" smtClean="0">
                <a:solidFill>
                  <a:srgbClr val="0070C0"/>
                </a:solidFill>
              </a:rPr>
              <a:t>RFID : à activer uniquement dans les implantations concernées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17" y="2252022"/>
            <a:ext cx="276225" cy="276225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1398300" y="2264802"/>
            <a:ext cx="619894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500" i="1" dirty="0" smtClean="0">
                <a:solidFill>
                  <a:srgbClr val="0070C0"/>
                </a:solidFill>
              </a:rPr>
              <a:t>Utilisateur : </a:t>
            </a:r>
          </a:p>
          <a:p>
            <a:pPr marL="87313" indent="-87313">
              <a:buFontTx/>
              <a:buChar char="-"/>
            </a:pPr>
            <a:r>
              <a:rPr lang="fr-BE" sz="1400" i="1" dirty="0" smtClean="0">
                <a:solidFill>
                  <a:srgbClr val="0070C0"/>
                </a:solidFill>
              </a:rPr>
              <a:t>Détails / Changer la langue de l’interface / Préférences / Se déconnecter d’Alma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818" y="3428934"/>
            <a:ext cx="266966" cy="299002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1388768" y="3269374"/>
            <a:ext cx="6877434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500" i="1" dirty="0" smtClean="0">
                <a:solidFill>
                  <a:srgbClr val="0070C0"/>
                </a:solidFill>
              </a:rPr>
              <a:t>Liste de tâches :</a:t>
            </a:r>
          </a:p>
          <a:p>
            <a:r>
              <a:rPr lang="fr-BE" sz="1500" i="1" dirty="0" smtClean="0">
                <a:solidFill>
                  <a:srgbClr val="0070C0"/>
                </a:solidFill>
              </a:rPr>
              <a:t>- </a:t>
            </a:r>
            <a:r>
              <a:rPr lang="fr-BE" sz="1600" i="1" dirty="0">
                <a:solidFill>
                  <a:srgbClr val="0070C0"/>
                </a:solidFill>
              </a:rPr>
              <a:t>des tâches apparaissent ou non dans la </a:t>
            </a:r>
            <a:r>
              <a:rPr lang="fr-BE" sz="1600" i="1" dirty="0" smtClean="0">
                <a:solidFill>
                  <a:srgbClr val="0070C0"/>
                </a:solidFill>
              </a:rPr>
              <a:t>liste</a:t>
            </a:r>
            <a:r>
              <a:rPr lang="fr-BE" sz="1600" dirty="0"/>
              <a:t> </a:t>
            </a:r>
            <a:r>
              <a:rPr lang="fr-BE" sz="1600" i="1" dirty="0">
                <a:solidFill>
                  <a:srgbClr val="0070C0"/>
                </a:solidFill>
              </a:rPr>
              <a:t>en fonction des rôles de l’utilisateur et de sa localisation dans Alma</a:t>
            </a:r>
            <a:endParaRPr lang="fr-BE" sz="1500" i="1" dirty="0" smtClean="0">
              <a:solidFill>
                <a:srgbClr val="0070C0"/>
              </a:solidFill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799" y="4131677"/>
            <a:ext cx="235384" cy="238167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1293418" y="4091753"/>
            <a:ext cx="365512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500" i="1" dirty="0" smtClean="0">
                <a:solidFill>
                  <a:srgbClr val="0070C0"/>
                </a:solidFill>
              </a:rPr>
              <a:t>Menu d’aide et informations sur l’instance</a:t>
            </a: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355" y="2878374"/>
            <a:ext cx="270593" cy="297652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1388768" y="2878374"/>
            <a:ext cx="706985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500" i="1" dirty="0" smtClean="0">
                <a:solidFill>
                  <a:srgbClr val="0070C0"/>
                </a:solidFill>
              </a:rPr>
              <a:t>Recommandations (DARA) : limité à des rôles Acquisitions / Inventaire électronique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1577" y="4988956"/>
            <a:ext cx="243861" cy="281964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4192" y="5914373"/>
            <a:ext cx="263250" cy="309319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1319633" y="4947755"/>
            <a:ext cx="365512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500" i="1" dirty="0" smtClean="0">
                <a:solidFill>
                  <a:srgbClr val="0070C0"/>
                </a:solidFill>
              </a:rPr>
              <a:t>Applications ‘cloud </a:t>
            </a:r>
            <a:r>
              <a:rPr lang="fr-BE" sz="1500" i="1" dirty="0" err="1" smtClean="0">
                <a:solidFill>
                  <a:srgbClr val="0070C0"/>
                </a:solidFill>
              </a:rPr>
              <a:t>apps</a:t>
            </a:r>
            <a:r>
              <a:rPr lang="fr-BE" sz="1500" i="1" dirty="0" smtClean="0">
                <a:solidFill>
                  <a:srgbClr val="0070C0"/>
                </a:solidFill>
              </a:rPr>
              <a:t>’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1243140" y="5845371"/>
            <a:ext cx="65092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500" i="1" dirty="0" smtClean="0">
                <a:solidFill>
                  <a:srgbClr val="0070C0"/>
                </a:solidFill>
              </a:rPr>
              <a:t>Annonces d’Ex Libris (par exemple quand problèmes de performance…)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1577" y="4560604"/>
            <a:ext cx="292115" cy="24766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293418" y="4533807"/>
            <a:ext cx="634243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500" i="1" dirty="0" smtClean="0">
                <a:solidFill>
                  <a:srgbClr val="0070C0"/>
                </a:solidFill>
              </a:rPr>
              <a:t>Entités récentes : dernières activités sur les notices et les sets (15 jours)</a:t>
            </a:r>
            <a:endParaRPr lang="fr-BE" sz="1500" i="1" dirty="0">
              <a:solidFill>
                <a:srgbClr val="0070C0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2156" y="5451720"/>
            <a:ext cx="262702" cy="310465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1319633" y="5396563"/>
            <a:ext cx="365512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500" i="1" dirty="0" smtClean="0">
                <a:solidFill>
                  <a:srgbClr val="0070C0"/>
                </a:solidFill>
              </a:rPr>
              <a:t>Notifications en temps réel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6237" y="6355036"/>
            <a:ext cx="243861" cy="251482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1189665" y="6278081"/>
            <a:ext cx="65092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500" i="1" dirty="0" smtClean="0">
                <a:solidFill>
                  <a:srgbClr val="0070C0"/>
                </a:solidFill>
              </a:rPr>
              <a:t>Assistant à la recherche dans la documentation d’Ex </a:t>
            </a:r>
            <a:r>
              <a:rPr lang="fr-BE" sz="1500" i="1" dirty="0" err="1" smtClean="0">
                <a:solidFill>
                  <a:srgbClr val="0070C0"/>
                </a:solidFill>
              </a:rPr>
              <a:t>Libris</a:t>
            </a:r>
            <a:endParaRPr lang="fr-BE" sz="1500" i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6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5143" y="444590"/>
            <a:ext cx="8229600" cy="621546"/>
          </a:xfrm>
        </p:spPr>
        <p:txBody>
          <a:bodyPr/>
          <a:lstStyle/>
          <a:p>
            <a:r>
              <a:rPr lang="fr-BE" dirty="0"/>
              <a:t>Icônes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67074"/>
            <a:ext cx="8229600" cy="4759090"/>
          </a:xfrm>
        </p:spPr>
        <p:txBody>
          <a:bodyPr>
            <a:normAutofit/>
          </a:bodyPr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BE" sz="2600" dirty="0" smtClean="0"/>
              <a:t>Icône de localisation</a:t>
            </a:r>
            <a:endParaRPr lang="fr-BE" sz="2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33</a:t>
            </a:fld>
            <a:endParaRPr lang="fr-FR"/>
          </a:p>
        </p:txBody>
      </p:sp>
      <p:pic>
        <p:nvPicPr>
          <p:cNvPr id="5" name="Espace réservé du contenu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829" y="2494488"/>
            <a:ext cx="3823171" cy="336305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336" y="2494488"/>
            <a:ext cx="805607" cy="378635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4017853" y="2366934"/>
            <a:ext cx="597528" cy="63374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0349" y="2128165"/>
            <a:ext cx="4182504" cy="1517844"/>
          </a:xfrm>
          <a:prstGeom prst="rect">
            <a:avLst/>
          </a:prstGeom>
        </p:spPr>
      </p:pic>
      <p:cxnSp>
        <p:nvCxnSpPr>
          <p:cNvPr id="9" name="Connecteur droit avec flèche 8"/>
          <p:cNvCxnSpPr/>
          <p:nvPr/>
        </p:nvCxnSpPr>
        <p:spPr>
          <a:xfrm>
            <a:off x="6410613" y="3186819"/>
            <a:ext cx="0" cy="16296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4007580" y="4917305"/>
            <a:ext cx="5091239" cy="1107996"/>
          </a:xfrm>
          <a:prstGeom prst="rect">
            <a:avLst/>
          </a:prstGeom>
          <a:solidFill>
            <a:srgbClr val="00707F"/>
          </a:solidFill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bg1"/>
                </a:solidFill>
              </a:rPr>
              <a:t>Toujours afficher la localisation sélectionnée</a:t>
            </a:r>
          </a:p>
          <a:p>
            <a:r>
              <a:rPr lang="fr-BE" sz="1600" b="1" dirty="0" smtClean="0">
                <a:solidFill>
                  <a:schemeClr val="bg1"/>
                </a:solidFill>
              </a:rPr>
              <a:t>=&gt; Permet d’éviter des erreur, particulièrement dans les opérations </a:t>
            </a:r>
            <a:r>
              <a:rPr lang="fr-BE" sz="1600" b="1" dirty="0" err="1" smtClean="0">
                <a:solidFill>
                  <a:schemeClr val="bg1"/>
                </a:solidFill>
              </a:rPr>
              <a:t>Fulfillment</a:t>
            </a:r>
            <a:r>
              <a:rPr lang="fr-BE" sz="1600" b="1" dirty="0" smtClean="0">
                <a:solidFill>
                  <a:schemeClr val="bg1"/>
                </a:solidFill>
              </a:rPr>
              <a:t>, si l’agent travaille sur plusieurs implantations !</a:t>
            </a:r>
            <a:endParaRPr lang="fr-BE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0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4857" y="366695"/>
            <a:ext cx="8229600" cy="621546"/>
          </a:xfrm>
        </p:spPr>
        <p:txBody>
          <a:bodyPr/>
          <a:lstStyle/>
          <a:p>
            <a:r>
              <a:rPr lang="fr-BE" dirty="0"/>
              <a:t>Icônes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8241"/>
            <a:ext cx="8229600" cy="5137923"/>
          </a:xfrm>
        </p:spPr>
        <p:txBody>
          <a:bodyPr/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BE" sz="2600" dirty="0" smtClean="0"/>
              <a:t>Icône tâches</a:t>
            </a:r>
          </a:p>
          <a:p>
            <a:pPr marL="360363" lvl="1" indent="0">
              <a:buNone/>
            </a:pPr>
            <a:r>
              <a:rPr lang="fr-BE" sz="1800" dirty="0"/>
              <a:t>Le contenu de la liste de tâches est fonction des rôles de l’utilisateur et de sa localisation dans Alma</a:t>
            </a:r>
          </a:p>
          <a:p>
            <a:pPr lvl="1"/>
            <a:endParaRPr lang="fr-BE" sz="3200" dirty="0" smtClean="0"/>
          </a:p>
          <a:p>
            <a:pPr marL="0" indent="0">
              <a:buNone/>
            </a:pP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34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064073" y="2165912"/>
            <a:ext cx="3485584" cy="584775"/>
          </a:xfrm>
          <a:prstGeom prst="rect">
            <a:avLst/>
          </a:prstGeom>
          <a:solidFill>
            <a:srgbClr val="F9F8F5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BE" sz="1600" dirty="0" smtClean="0"/>
              <a:t>Tâches pour un opérateur de services aux usagers, localisé au Magasin à livres </a:t>
            </a:r>
            <a:endParaRPr lang="fr-BE" sz="1600" dirty="0"/>
          </a:p>
        </p:txBody>
      </p:sp>
      <p:sp>
        <p:nvSpPr>
          <p:cNvPr id="10" name="ZoneTexte 9"/>
          <p:cNvSpPr txBox="1"/>
          <p:nvPr/>
        </p:nvSpPr>
        <p:spPr>
          <a:xfrm>
            <a:off x="434857" y="3220953"/>
            <a:ext cx="2846366" cy="1569660"/>
          </a:xfrm>
          <a:prstGeom prst="rect">
            <a:avLst/>
          </a:prstGeom>
          <a:solidFill>
            <a:srgbClr val="F9F8F5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BE" sz="1600" dirty="0" smtClean="0"/>
              <a:t>Tâches (ouvrages à traiter) pour un opérateur de traitement interne ou un acquéreur, localisé au Département Acquisitions et Catalogage de l’implantation Sciences (BST03)) </a:t>
            </a:r>
            <a:endParaRPr lang="fr-BE" sz="1600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181" y="1971704"/>
            <a:ext cx="1678231" cy="45297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181" y="2428377"/>
            <a:ext cx="3105310" cy="59693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3666" y="3220953"/>
            <a:ext cx="1506134" cy="41644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3666" y="3796454"/>
            <a:ext cx="2567366" cy="291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77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21643"/>
            <a:ext cx="8229600" cy="621546"/>
          </a:xfrm>
        </p:spPr>
        <p:txBody>
          <a:bodyPr/>
          <a:lstStyle/>
          <a:p>
            <a:r>
              <a:rPr lang="fr-BE" dirty="0"/>
              <a:t>Icônes</a:t>
            </a:r>
          </a:p>
        </p:txBody>
      </p:sp>
      <p:sp>
        <p:nvSpPr>
          <p:cNvPr id="15" name="Espace réservé du contenu 14"/>
          <p:cNvSpPr>
            <a:spLocks noGrp="1"/>
          </p:cNvSpPr>
          <p:nvPr>
            <p:ph idx="1"/>
          </p:nvPr>
        </p:nvSpPr>
        <p:spPr>
          <a:xfrm>
            <a:off x="457200" y="1376128"/>
            <a:ext cx="8229600" cy="4750036"/>
          </a:xfrm>
        </p:spPr>
        <p:txBody>
          <a:bodyPr/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BE" sz="2600" dirty="0" smtClean="0"/>
              <a:t>Icône utilisateur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35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57200" y="2168525"/>
            <a:ext cx="3998068" cy="319900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fr-BE" dirty="0" smtClean="0">
                <a:solidFill>
                  <a:schemeClr val="tx1"/>
                </a:solidFill>
              </a:rPr>
              <a:t>Visualiser sa fiche utilisateur</a:t>
            </a:r>
          </a:p>
          <a:p>
            <a:pPr marL="285750" indent="-285750">
              <a:buFontTx/>
              <a:buChar char="-"/>
            </a:pPr>
            <a:r>
              <a:rPr lang="fr-BE" dirty="0" smtClean="0">
                <a:solidFill>
                  <a:schemeClr val="tx1"/>
                </a:solidFill>
              </a:rPr>
              <a:t>Modifier la langue de l’interface</a:t>
            </a:r>
          </a:p>
          <a:p>
            <a:pPr marL="285750" indent="-285750">
              <a:buFontTx/>
              <a:buChar char="-"/>
            </a:pPr>
            <a:r>
              <a:rPr lang="fr-BE" dirty="0" smtClean="0">
                <a:solidFill>
                  <a:schemeClr val="tx1"/>
                </a:solidFill>
              </a:rPr>
              <a:t>Modifier la taille de l’affichage</a:t>
            </a:r>
          </a:p>
          <a:p>
            <a:pPr marL="285750" indent="-285750">
              <a:buFontTx/>
              <a:buChar char="-"/>
            </a:pPr>
            <a:r>
              <a:rPr lang="fr-BE" dirty="0" smtClean="0">
                <a:solidFill>
                  <a:schemeClr val="tx1"/>
                </a:solidFill>
              </a:rPr>
              <a:t>Personnaliser les raccourcis clavier</a:t>
            </a:r>
          </a:p>
          <a:p>
            <a:pPr marL="285750" indent="-285750">
              <a:buFontTx/>
              <a:buChar char="-"/>
            </a:pPr>
            <a:r>
              <a:rPr lang="fr-BE" dirty="0" smtClean="0">
                <a:solidFill>
                  <a:schemeClr val="tx1"/>
                </a:solidFill>
              </a:rPr>
              <a:t>Activer de nouvelles configurations </a:t>
            </a:r>
            <a:r>
              <a:rPr lang="fr-BE" sz="1600" dirty="0" smtClean="0">
                <a:solidFill>
                  <a:schemeClr val="tx1"/>
                </a:solidFill>
              </a:rPr>
              <a:t>(par ex. nouveaux </a:t>
            </a:r>
            <a:r>
              <a:rPr lang="fr-BE" sz="1600" dirty="0" err="1" smtClean="0">
                <a:solidFill>
                  <a:schemeClr val="tx1"/>
                </a:solidFill>
              </a:rPr>
              <a:t>layout</a:t>
            </a:r>
            <a:r>
              <a:rPr lang="fr-BE" sz="1600" dirty="0" smtClean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Modifier le thème de couleur </a:t>
            </a:r>
            <a:r>
              <a:rPr lang="fr-FR" sz="1600" dirty="0" smtClean="0">
                <a:solidFill>
                  <a:schemeClr val="tx1"/>
                </a:solidFill>
              </a:rPr>
              <a:t>(par défaut sur l’environnement de production : bleu ; sur la </a:t>
            </a:r>
            <a:r>
              <a:rPr lang="fr-FR" sz="1600" dirty="0" err="1" smtClean="0">
                <a:solidFill>
                  <a:schemeClr val="tx1"/>
                </a:solidFill>
              </a:rPr>
              <a:t>sandbox</a:t>
            </a:r>
            <a:r>
              <a:rPr lang="fr-FR" sz="1600" dirty="0" smtClean="0">
                <a:solidFill>
                  <a:schemeClr val="tx1"/>
                </a:solidFill>
              </a:rPr>
              <a:t> : bordeaux)</a:t>
            </a:r>
            <a:endParaRPr lang="fr-BE" sz="1600" dirty="0">
              <a:solidFill>
                <a:schemeClr val="tx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2196" y="1152500"/>
            <a:ext cx="3155136" cy="5379507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9" name="Ellipse 8"/>
          <p:cNvSpPr/>
          <p:nvPr/>
        </p:nvSpPr>
        <p:spPr>
          <a:xfrm>
            <a:off x="4815521" y="1043189"/>
            <a:ext cx="524964" cy="54242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213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9827" y="435925"/>
            <a:ext cx="8229600" cy="621546"/>
          </a:xfrm>
        </p:spPr>
        <p:txBody>
          <a:bodyPr/>
          <a:lstStyle/>
          <a:p>
            <a:r>
              <a:rPr lang="fr-BE" dirty="0"/>
              <a:t>Icônes</a:t>
            </a:r>
          </a:p>
        </p:txBody>
      </p:sp>
      <p:sp>
        <p:nvSpPr>
          <p:cNvPr id="15" name="Espace réservé du contenu 14"/>
          <p:cNvSpPr>
            <a:spLocks noGrp="1"/>
          </p:cNvSpPr>
          <p:nvPr>
            <p:ph idx="1"/>
          </p:nvPr>
        </p:nvSpPr>
        <p:spPr>
          <a:xfrm>
            <a:off x="457200" y="1376128"/>
            <a:ext cx="8229600" cy="4750036"/>
          </a:xfrm>
        </p:spPr>
        <p:txBody>
          <a:bodyPr/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BE" sz="2600" dirty="0" smtClean="0"/>
              <a:t>Icône utilisateur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36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00" y="2128899"/>
            <a:ext cx="8836182" cy="222468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15223" y="2073245"/>
            <a:ext cx="5558828" cy="28971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Rectangle à coins arrondis 7"/>
          <p:cNvSpPr/>
          <p:nvPr/>
        </p:nvSpPr>
        <p:spPr>
          <a:xfrm>
            <a:off x="715223" y="2996697"/>
            <a:ext cx="4255129" cy="244444"/>
          </a:xfrm>
          <a:prstGeom prst="roundRect">
            <a:avLst/>
          </a:prstGeom>
          <a:noFill/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ZoneTexte 8"/>
          <p:cNvSpPr txBox="1"/>
          <p:nvPr/>
        </p:nvSpPr>
        <p:spPr>
          <a:xfrm>
            <a:off x="489827" y="4409241"/>
            <a:ext cx="8118366" cy="1415772"/>
          </a:xfrm>
          <a:prstGeom prst="rect">
            <a:avLst/>
          </a:prstGeom>
          <a:solidFill>
            <a:srgbClr val="00707F"/>
          </a:solidFill>
        </p:spPr>
        <p:txBody>
          <a:bodyPr wrap="square" rtlCol="0">
            <a:spAutoFit/>
          </a:bodyPr>
          <a:lstStyle/>
          <a:p>
            <a:r>
              <a:rPr lang="fr-BE" sz="1700" dirty="0" smtClean="0">
                <a:solidFill>
                  <a:schemeClr val="bg1"/>
                </a:solidFill>
              </a:rPr>
              <a:t>Tous les utilisateurs – professionnels et non professionnels – ont le rôle de Lecteur </a:t>
            </a:r>
            <a:r>
              <a:rPr lang="fr-BE" sz="1700" i="1" dirty="0" smtClean="0">
                <a:solidFill>
                  <a:schemeClr val="bg1"/>
                </a:solidFill>
              </a:rPr>
              <a:t>(Patron) </a:t>
            </a:r>
            <a:r>
              <a:rPr lang="fr-BE" sz="1700" dirty="0" smtClean="0">
                <a:solidFill>
                  <a:schemeClr val="bg1"/>
                </a:solidFill>
              </a:rPr>
              <a:t>dans Alma.</a:t>
            </a:r>
          </a:p>
          <a:p>
            <a:endParaRPr lang="fr-BE" sz="1700" dirty="0" smtClean="0">
              <a:solidFill>
                <a:schemeClr val="bg1"/>
              </a:solidFill>
            </a:endParaRPr>
          </a:p>
          <a:p>
            <a:r>
              <a:rPr lang="fr-BE" sz="1700" dirty="0" smtClean="0">
                <a:solidFill>
                  <a:schemeClr val="bg1"/>
                </a:solidFill>
              </a:rPr>
              <a:t>Les utilisateurs professionnels ont des rôles dans différentes composantes fonctionnelles.</a:t>
            </a:r>
          </a:p>
          <a:p>
            <a:endParaRPr lang="fr-BE" dirty="0" smtClean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0374" y="1391896"/>
            <a:ext cx="3086367" cy="434378"/>
          </a:xfrm>
          <a:prstGeom prst="rect">
            <a:avLst/>
          </a:prstGeom>
        </p:spPr>
      </p:pic>
      <p:sp>
        <p:nvSpPr>
          <p:cNvPr id="12" name="Ellipse 11"/>
          <p:cNvSpPr/>
          <p:nvPr/>
        </p:nvSpPr>
        <p:spPr>
          <a:xfrm>
            <a:off x="3590639" y="1511377"/>
            <a:ext cx="1013988" cy="4266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0215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52788"/>
            <a:ext cx="8229600" cy="621546"/>
          </a:xfrm>
        </p:spPr>
        <p:txBody>
          <a:bodyPr/>
          <a:lstStyle/>
          <a:p>
            <a:r>
              <a:rPr lang="fr-FR" dirty="0" smtClean="0"/>
              <a:t>Rôles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4697413"/>
          </a:xfrm>
        </p:spPr>
        <p:txBody>
          <a:bodyPr>
            <a:normAutofit lnSpcReduction="10000"/>
          </a:bodyPr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BE" sz="2400" dirty="0"/>
              <a:t>Un </a:t>
            </a:r>
            <a:r>
              <a:rPr lang="fr-BE" sz="2400" u="sng" dirty="0"/>
              <a:t>rôle</a:t>
            </a:r>
            <a:r>
              <a:rPr lang="fr-BE" sz="2400" dirty="0"/>
              <a:t> est associé à un </a:t>
            </a:r>
            <a:r>
              <a:rPr lang="fr-BE" sz="2400" u="sng" dirty="0"/>
              <a:t>périmètre</a:t>
            </a:r>
            <a:r>
              <a:rPr lang="fr-BE" sz="2400" dirty="0"/>
              <a:t> </a:t>
            </a:r>
            <a:r>
              <a:rPr lang="fr-BE" sz="2400" i="1" dirty="0"/>
              <a:t>(Scope) </a:t>
            </a:r>
            <a:endParaRPr lang="fr-BE" sz="2400" i="1" dirty="0" smtClean="0"/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fr-BE" sz="2000" dirty="0" smtClean="0"/>
              <a:t>soit</a:t>
            </a:r>
            <a:r>
              <a:rPr lang="fr-BE" sz="2000" i="1" dirty="0" smtClean="0"/>
              <a:t> </a:t>
            </a:r>
            <a:r>
              <a:rPr lang="fr-BE" sz="2000" dirty="0" err="1" smtClean="0"/>
              <a:t>ULiège</a:t>
            </a:r>
            <a:r>
              <a:rPr lang="fr-BE" sz="2000" dirty="0" smtClean="0"/>
              <a:t> Library, soit une </a:t>
            </a:r>
            <a:r>
              <a:rPr lang="fr-BE" sz="2000" dirty="0"/>
              <a:t>implantation </a:t>
            </a:r>
            <a:r>
              <a:rPr lang="fr-BE" sz="2000" dirty="0" smtClean="0"/>
              <a:t>spécifique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BE" sz="2400" dirty="0" smtClean="0"/>
              <a:t>et </a:t>
            </a:r>
            <a:r>
              <a:rPr lang="fr-BE" sz="2400" dirty="0"/>
              <a:t>peut avoir des </a:t>
            </a:r>
            <a:r>
              <a:rPr lang="fr-BE" sz="2400" u="sng" dirty="0"/>
              <a:t>paramètres</a:t>
            </a:r>
            <a:r>
              <a:rPr lang="fr-BE" sz="2400" dirty="0"/>
              <a:t> (</a:t>
            </a:r>
            <a:r>
              <a:rPr lang="fr-BE" sz="2400" i="1" dirty="0" err="1"/>
              <a:t>Parameters</a:t>
            </a:r>
            <a:r>
              <a:rPr lang="fr-BE" sz="2400" dirty="0"/>
              <a:t>) </a:t>
            </a:r>
            <a:endParaRPr lang="fr-BE" sz="2400" dirty="0" smtClean="0"/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fr-BE" sz="2000" dirty="0" smtClean="0"/>
              <a:t>bureau </a:t>
            </a:r>
            <a:r>
              <a:rPr lang="fr-BE" sz="2000" dirty="0"/>
              <a:t>de prêt, département particulier (Catalogage rétrospectif, </a:t>
            </a:r>
            <a:r>
              <a:rPr lang="fr-BE" sz="2000" dirty="0" smtClean="0"/>
              <a:t>Acquisitions/Catalogage, Cellule </a:t>
            </a:r>
            <a:r>
              <a:rPr lang="fr-BE" sz="2000" dirty="0"/>
              <a:t>de numérisation</a:t>
            </a:r>
            <a:r>
              <a:rPr lang="fr-BE" sz="2000" dirty="0" smtClean="0"/>
              <a:t>)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FR" sz="2400" dirty="0" smtClean="0"/>
              <a:t>Il existe différents </a:t>
            </a:r>
            <a:r>
              <a:rPr lang="fr-FR" sz="2400" u="sng" dirty="0" smtClean="0"/>
              <a:t>types</a:t>
            </a:r>
            <a:r>
              <a:rPr lang="fr-FR" sz="2400" dirty="0" smtClean="0"/>
              <a:t> de rôles dans chaque composante d’Alma (Ressources, Services aux usagers, Acquisitions…)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fr-FR" sz="2000" dirty="0" smtClean="0"/>
              <a:t>operateur, manager, administrateur…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FR" sz="2400" dirty="0" smtClean="0"/>
              <a:t>et différents </a:t>
            </a:r>
            <a:r>
              <a:rPr lang="fr-FR" sz="2400" u="sng" dirty="0" smtClean="0"/>
              <a:t>niveaux</a:t>
            </a:r>
            <a:endParaRPr lang="fr-BE" sz="2400" u="sng" dirty="0"/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fr-FR" sz="2000" dirty="0" err="1" smtClean="0"/>
              <a:t>limited</a:t>
            </a:r>
            <a:r>
              <a:rPr lang="fr-FR" sz="2000" dirty="0" smtClean="0"/>
              <a:t>, </a:t>
            </a:r>
            <a:r>
              <a:rPr lang="fr-FR" sz="2000" dirty="0" err="1" smtClean="0"/>
              <a:t>extended</a:t>
            </a:r>
            <a:r>
              <a:rPr lang="fr-FR" sz="2000" dirty="0" smtClean="0"/>
              <a:t>…</a:t>
            </a:r>
            <a:endParaRPr lang="fr-BE" sz="1600" dirty="0" smtClean="0"/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FR" sz="2400" dirty="0" smtClean="0"/>
              <a:t>qui permettent d’utiliser ou non les différentes fonctionnalités du SGB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108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85319"/>
            <a:ext cx="8229600" cy="621546"/>
          </a:xfrm>
        </p:spPr>
        <p:txBody>
          <a:bodyPr/>
          <a:lstStyle/>
          <a:p>
            <a:r>
              <a:rPr lang="fr-FR" dirty="0" smtClean="0">
                <a:solidFill>
                  <a:srgbClr val="00707F"/>
                </a:solidFill>
              </a:rPr>
              <a:t>Rôles</a:t>
            </a:r>
            <a:endParaRPr lang="fr-BE" dirty="0">
              <a:solidFill>
                <a:srgbClr val="00707F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38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75" y="1462868"/>
            <a:ext cx="8759172" cy="435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22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297123"/>
            <a:ext cx="8322733" cy="621546"/>
          </a:xfrm>
        </p:spPr>
        <p:txBody>
          <a:bodyPr/>
          <a:lstStyle/>
          <a:p>
            <a:r>
              <a:rPr lang="fr-FR" dirty="0" smtClean="0"/>
              <a:t>Barre de recherche permanente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18669"/>
            <a:ext cx="8229600" cy="5207495"/>
          </a:xfrm>
        </p:spPr>
        <p:txBody>
          <a:bodyPr/>
          <a:lstStyle/>
          <a:p>
            <a:pPr marL="0" indent="0" algn="ctr">
              <a:buNone/>
            </a:pP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39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359" y="1543104"/>
            <a:ext cx="999829" cy="442366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648" y="1465934"/>
            <a:ext cx="6492803" cy="28196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6226" y="1731402"/>
            <a:ext cx="1248193" cy="3812214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2390954" y="1532973"/>
            <a:ext cx="242625" cy="18983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Ellipse 9"/>
          <p:cNvSpPr/>
          <p:nvPr/>
        </p:nvSpPr>
        <p:spPr>
          <a:xfrm>
            <a:off x="3074612" y="1539689"/>
            <a:ext cx="242625" cy="18983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Rectangle à coins arrondis 10"/>
          <p:cNvSpPr/>
          <p:nvPr/>
        </p:nvSpPr>
        <p:spPr>
          <a:xfrm>
            <a:off x="277219" y="6110718"/>
            <a:ext cx="790574" cy="27814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Rialto</a:t>
            </a:r>
            <a:endParaRPr lang="fr-BE" sz="1600" dirty="0">
              <a:solidFill>
                <a:schemeClr val="tx1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01304" y="5503683"/>
            <a:ext cx="1150972" cy="50710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Fichiers d’autorité (CZ</a:t>
            </a:r>
            <a:r>
              <a:rPr lang="fr-FR" sz="1600" dirty="0" smtClean="0">
                <a:solidFill>
                  <a:schemeClr val="tx1"/>
                </a:solidFill>
              </a:rPr>
              <a:t>)</a:t>
            </a:r>
            <a:endParaRPr lang="fr-BE" sz="1600" dirty="0">
              <a:solidFill>
                <a:schemeClr val="tx1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142875" y="2369444"/>
            <a:ext cx="1059262" cy="31660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Inventaire physique (IZ)</a:t>
            </a:r>
            <a:endParaRPr lang="fr-BE" sz="1600" dirty="0">
              <a:solidFill>
                <a:schemeClr val="tx1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212613" y="1849631"/>
            <a:ext cx="983956" cy="28962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IZ + CZ</a:t>
            </a:r>
            <a:endParaRPr lang="fr-BE" sz="1600" dirty="0">
              <a:solidFill>
                <a:schemeClr val="tx1"/>
              </a:solidFill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151442" y="2843601"/>
            <a:ext cx="1059262" cy="46399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Inventaire électronique (IZ) + CZ</a:t>
            </a:r>
            <a:endParaRPr lang="fr-BE" sz="1600" dirty="0">
              <a:solidFill>
                <a:schemeClr val="tx1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151442" y="3475590"/>
            <a:ext cx="1059262" cy="31660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Inventaire digital (IZ)</a:t>
            </a:r>
            <a:endParaRPr lang="fr-BE" sz="1600" dirty="0">
              <a:solidFill>
                <a:schemeClr val="tx1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154504" y="4068561"/>
            <a:ext cx="1059262" cy="31660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Acquisitions</a:t>
            </a:r>
            <a:endParaRPr lang="fr-BE" sz="1600" dirty="0">
              <a:solidFill>
                <a:schemeClr val="tx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174960" y="4895757"/>
            <a:ext cx="1059262" cy="31660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err="1" smtClean="0">
                <a:solidFill>
                  <a:schemeClr val="tx1"/>
                </a:solidFill>
              </a:rPr>
              <a:t>Fulfillment</a:t>
            </a:r>
            <a:endParaRPr lang="fr-BE" sz="1600" dirty="0">
              <a:solidFill>
                <a:schemeClr val="tx1"/>
              </a:solidFill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 flipH="1">
            <a:off x="1196570" y="1713579"/>
            <a:ext cx="244586" cy="136052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2" name="Parenthèse ouvrante 21"/>
          <p:cNvSpPr/>
          <p:nvPr/>
        </p:nvSpPr>
        <p:spPr>
          <a:xfrm>
            <a:off x="1294792" y="2295163"/>
            <a:ext cx="81758" cy="408036"/>
          </a:xfrm>
          <a:prstGeom prst="leftBracket">
            <a:avLst/>
          </a:prstGeom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3" name="Parenthèse ouvrante 22"/>
          <p:cNvSpPr/>
          <p:nvPr/>
        </p:nvSpPr>
        <p:spPr>
          <a:xfrm>
            <a:off x="1294792" y="2808656"/>
            <a:ext cx="81758" cy="408036"/>
          </a:xfrm>
          <a:prstGeom prst="leftBracket">
            <a:avLst/>
          </a:prstGeom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4" name="Parenthèse ouvrante 23"/>
          <p:cNvSpPr/>
          <p:nvPr/>
        </p:nvSpPr>
        <p:spPr>
          <a:xfrm>
            <a:off x="1279841" y="3337759"/>
            <a:ext cx="81758" cy="408036"/>
          </a:xfrm>
          <a:prstGeom prst="leftBracket">
            <a:avLst/>
          </a:prstGeom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5" name="Parenthèse ouvrante 24"/>
          <p:cNvSpPr/>
          <p:nvPr/>
        </p:nvSpPr>
        <p:spPr>
          <a:xfrm>
            <a:off x="1271807" y="3874217"/>
            <a:ext cx="89792" cy="745408"/>
          </a:xfrm>
          <a:prstGeom prst="leftBracket">
            <a:avLst/>
          </a:prstGeom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7" name="Rectangle 26"/>
          <p:cNvSpPr/>
          <p:nvPr/>
        </p:nvSpPr>
        <p:spPr>
          <a:xfrm>
            <a:off x="1388391" y="4895756"/>
            <a:ext cx="473665" cy="647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28" name="Connecteur droit avec flèche 27"/>
          <p:cNvCxnSpPr/>
          <p:nvPr/>
        </p:nvCxnSpPr>
        <p:spPr>
          <a:xfrm flipH="1">
            <a:off x="1264945" y="4867640"/>
            <a:ext cx="244586" cy="136052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H="1">
            <a:off x="1222638" y="5715005"/>
            <a:ext cx="244586" cy="136052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H="1">
            <a:off x="1127671" y="5935431"/>
            <a:ext cx="356221" cy="208402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999006" y="2059968"/>
            <a:ext cx="2125568" cy="7486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Derniers index utilisés</a:t>
            </a:r>
            <a:endParaRPr lang="fr-BE" sz="1600" dirty="0"/>
          </a:p>
        </p:txBody>
      </p:sp>
      <p:sp>
        <p:nvSpPr>
          <p:cNvPr id="34" name="Rectangle 33"/>
          <p:cNvSpPr/>
          <p:nvPr/>
        </p:nvSpPr>
        <p:spPr>
          <a:xfrm>
            <a:off x="3999005" y="3679304"/>
            <a:ext cx="2125569" cy="7785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Différents index, en fonction du critère de pré-recherche choisi</a:t>
            </a:r>
            <a:endParaRPr lang="fr-BE" sz="1600" dirty="0"/>
          </a:p>
        </p:txBody>
      </p:sp>
      <p:sp>
        <p:nvSpPr>
          <p:cNvPr id="35" name="Rectangle 34"/>
          <p:cNvSpPr/>
          <p:nvPr/>
        </p:nvSpPr>
        <p:spPr>
          <a:xfrm>
            <a:off x="7021282" y="2101158"/>
            <a:ext cx="1419225" cy="508745"/>
          </a:xfrm>
          <a:prstGeom prst="rect">
            <a:avLst/>
          </a:prstGeom>
          <a:solidFill>
            <a:srgbClr val="7DC2FB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Zone : IZ ou CZ</a:t>
            </a:r>
            <a:endParaRPr lang="fr-BE" sz="1600" dirty="0">
              <a:solidFill>
                <a:schemeClr val="tx1"/>
              </a:solidFill>
            </a:endParaRPr>
          </a:p>
        </p:txBody>
      </p:sp>
      <p:cxnSp>
        <p:nvCxnSpPr>
          <p:cNvPr id="37" name="Connecteur droit avec flèche 36"/>
          <p:cNvCxnSpPr>
            <a:endCxn id="35" idx="0"/>
          </p:cNvCxnSpPr>
          <p:nvPr/>
        </p:nvCxnSpPr>
        <p:spPr>
          <a:xfrm>
            <a:off x="7021282" y="1708550"/>
            <a:ext cx="709613" cy="392608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1" name="Ellipse 40"/>
          <p:cNvSpPr/>
          <p:nvPr/>
        </p:nvSpPr>
        <p:spPr>
          <a:xfrm>
            <a:off x="862326" y="1448265"/>
            <a:ext cx="433074" cy="371010"/>
          </a:xfrm>
          <a:prstGeom prst="ellipse">
            <a:avLst/>
          </a:prstGeom>
          <a:noFill/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ZoneTexte 4"/>
          <p:cNvSpPr txBox="1"/>
          <p:nvPr/>
        </p:nvSpPr>
        <p:spPr>
          <a:xfrm>
            <a:off x="4737370" y="5187388"/>
            <a:ext cx="3628417" cy="923330"/>
          </a:xfrm>
          <a:prstGeom prst="rect">
            <a:avLst/>
          </a:prstGeom>
          <a:noFill/>
          <a:ln w="6350">
            <a:solidFill>
              <a:srgbClr val="00707F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Plus d’infos sur </a:t>
            </a:r>
            <a:r>
              <a:rPr lang="fr-FR" dirty="0"/>
              <a:t>la boîte à outils </a:t>
            </a:r>
            <a:br>
              <a:rPr lang="fr-FR" dirty="0"/>
            </a:br>
            <a:r>
              <a:rPr lang="fr-FR" dirty="0">
                <a:hlinkClick r:id="rId5"/>
              </a:rPr>
              <a:t>Gestion des ressources &amp; Catalogage</a:t>
            </a:r>
            <a:endParaRPr lang="fr-FR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3703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85319"/>
            <a:ext cx="8229600" cy="621546"/>
          </a:xfrm>
        </p:spPr>
        <p:txBody>
          <a:bodyPr/>
          <a:lstStyle/>
          <a:p>
            <a:r>
              <a:rPr lang="fr-BE" dirty="0"/>
              <a:t>Informatisation(s)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4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23" y="1460585"/>
            <a:ext cx="8466554" cy="426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98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57200" y="4782487"/>
            <a:ext cx="8336604" cy="567349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Alma @ ULiège Library </a:t>
            </a:r>
            <a:br>
              <a:rPr lang="fr-BE" dirty="0" smtClean="0"/>
            </a:br>
            <a:r>
              <a:rPr lang="fr-BE" dirty="0" smtClean="0"/>
              <a:t>Nouveaux workflows, nouveaux services</a:t>
            </a:r>
            <a:endParaRPr lang="fr-BE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BE" smtClean="0"/>
              <a:t>Augmenter la performance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6658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57200" y="485319"/>
            <a:ext cx="8229600" cy="621546"/>
          </a:xfrm>
        </p:spPr>
        <p:txBody>
          <a:bodyPr/>
          <a:lstStyle/>
          <a:p>
            <a:r>
              <a:rPr lang="fr-BE" dirty="0" smtClean="0"/>
              <a:t>Acquisitions</a:t>
            </a:r>
            <a:endParaRPr lang="fr-BE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57200" y="1304925"/>
            <a:ext cx="8229600" cy="5051425"/>
          </a:xfrm>
        </p:spPr>
        <p:txBody>
          <a:bodyPr>
            <a:normAutofit fontScale="62500" lnSpcReduction="20000"/>
          </a:bodyPr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BE" dirty="0" smtClean="0"/>
              <a:t>Toutes les acquisitions documentaires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BE" b="1" dirty="0" smtClean="0"/>
              <a:t>Ressources physiques </a:t>
            </a:r>
            <a:r>
              <a:rPr lang="fr-BE" dirty="0" smtClean="0"/>
              <a:t>: Livres, périodiques et collections monographiques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BE" b="1" dirty="0" smtClean="0"/>
              <a:t>Ressources électroniques </a:t>
            </a:r>
            <a:r>
              <a:rPr lang="fr-BE" dirty="0" smtClean="0"/>
              <a:t>: e-journaux, e-books, bases de données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BE" dirty="0" smtClean="0"/>
              <a:t>Pour toutes les implantations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BE" dirty="0" smtClean="0"/>
              <a:t>Plus d’</a:t>
            </a:r>
            <a:r>
              <a:rPr lang="fr-BE" b="1" dirty="0" smtClean="0"/>
              <a:t>acteurs</a:t>
            </a:r>
            <a:r>
              <a:rPr lang="fr-BE" dirty="0" smtClean="0"/>
              <a:t> dans le SGB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dirty="0" smtClean="0"/>
              <a:t>Documentalistes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BE" dirty="0" smtClean="0"/>
              <a:t>Secrétaires exécutives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BE" dirty="0" smtClean="0"/>
              <a:t>Responsables de sections (gestion de suggestions d’achats…)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BE" dirty="0" smtClean="0"/>
              <a:t>Gestion par </a:t>
            </a:r>
            <a:r>
              <a:rPr lang="fr-BE" b="1" dirty="0" smtClean="0"/>
              <a:t>EDI</a:t>
            </a:r>
            <a:r>
              <a:rPr lang="fr-BE" dirty="0" smtClean="0"/>
              <a:t> avec certains fournisseurs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BE" dirty="0" smtClean="0"/>
              <a:t>Commandes / Annulations / Réclamations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BE" dirty="0" smtClean="0"/>
              <a:t>Factures / Suivi de commande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BE" dirty="0" smtClean="0"/>
              <a:t>Gestion des </a:t>
            </a:r>
            <a:r>
              <a:rPr lang="fr-BE" b="1" dirty="0" smtClean="0"/>
              <a:t>fournisseurs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BE" dirty="0" smtClean="0"/>
              <a:t>Gestion des </a:t>
            </a:r>
            <a:r>
              <a:rPr lang="fr-BE" b="1" dirty="0"/>
              <a:t>budgets</a:t>
            </a:r>
            <a:r>
              <a:rPr lang="fr-BE" dirty="0"/>
              <a:t> / Interfaçage avec </a:t>
            </a:r>
            <a:r>
              <a:rPr lang="fr-BE" dirty="0" smtClean="0"/>
              <a:t>SAP (en cours d’analyse)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BE" dirty="0" smtClean="0"/>
              <a:t>Gestion des licences 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BE" b="1" dirty="0" smtClean="0"/>
              <a:t>Suggestions d’achats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BE" dirty="0" smtClean="0"/>
              <a:t>Simplification du processus de commande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490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Acquisitions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92500" lnSpcReduction="10000"/>
          </a:bodyPr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FR" sz="2000" b="1" dirty="0"/>
              <a:t>Réception</a:t>
            </a:r>
            <a:r>
              <a:rPr lang="fr-FR" sz="2000" dirty="0"/>
              <a:t> (y compris </a:t>
            </a:r>
            <a:r>
              <a:rPr lang="fr-FR" sz="2000" dirty="0" err="1"/>
              <a:t>bulletinage</a:t>
            </a:r>
            <a:r>
              <a:rPr lang="fr-FR" sz="2000" dirty="0" smtClean="0"/>
              <a:t>)</a:t>
            </a:r>
          </a:p>
          <a:p>
            <a:pPr marL="457200" lvl="1" indent="0">
              <a:buSzPct val="100000"/>
              <a:buNone/>
            </a:pPr>
            <a:r>
              <a:rPr lang="fr-FR" sz="2000" dirty="0" smtClean="0"/>
              <a:t>=&gt; </a:t>
            </a:r>
            <a:r>
              <a:rPr lang="fr-FR" sz="2400" dirty="0" smtClean="0"/>
              <a:t>Traitement post-réception </a:t>
            </a:r>
            <a:endParaRPr lang="fr-BE" sz="2400" dirty="0"/>
          </a:p>
          <a:p>
            <a:pPr marL="0" indent="0">
              <a:buSzPct val="100000"/>
              <a:buNone/>
            </a:pPr>
            <a:endParaRPr lang="fr-FR" dirty="0" smtClean="0">
              <a:solidFill>
                <a:srgbClr val="5FA3B0"/>
              </a:solidFill>
            </a:endParaRPr>
          </a:p>
          <a:p>
            <a:pPr marL="0" indent="0">
              <a:buSzPct val="100000"/>
              <a:buNone/>
            </a:pPr>
            <a:endParaRPr lang="fr-FR" dirty="0">
              <a:solidFill>
                <a:srgbClr val="5FA3B0"/>
              </a:solidFill>
            </a:endParaRPr>
          </a:p>
          <a:p>
            <a:pPr marL="0" indent="0">
              <a:buSzPct val="100000"/>
              <a:buNone/>
            </a:pPr>
            <a:r>
              <a:rPr lang="fr-FR" dirty="0" smtClean="0">
                <a:solidFill>
                  <a:srgbClr val="5FA3B0"/>
                </a:solidFill>
              </a:rPr>
              <a:t>Rôles </a:t>
            </a:r>
            <a:r>
              <a:rPr lang="fr-FR" dirty="0">
                <a:solidFill>
                  <a:srgbClr val="5FA3B0"/>
                </a:solidFill>
              </a:rPr>
              <a:t>principaux liés aux </a:t>
            </a:r>
            <a:r>
              <a:rPr lang="fr-FR" dirty="0" smtClean="0">
                <a:solidFill>
                  <a:srgbClr val="5FA3B0"/>
                </a:solidFill>
              </a:rPr>
              <a:t>Acquisitions</a:t>
            </a:r>
            <a:endParaRPr lang="fr-FR" dirty="0">
              <a:solidFill>
                <a:srgbClr val="5FA3B0"/>
              </a:solidFill>
            </a:endParaRP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FR" sz="2600" dirty="0" smtClean="0"/>
              <a:t>gestionnaire de factures </a:t>
            </a:r>
            <a:r>
              <a:rPr lang="fr-FR" sz="2600" i="1" dirty="0" smtClean="0"/>
              <a:t>(</a:t>
            </a:r>
            <a:r>
              <a:rPr lang="fr-FR" sz="2600" i="1" dirty="0" err="1" smtClean="0"/>
              <a:t>invoice</a:t>
            </a:r>
            <a:r>
              <a:rPr lang="fr-FR" sz="2600" i="1" dirty="0" smtClean="0"/>
              <a:t> </a:t>
            </a:r>
            <a:r>
              <a:rPr lang="fr-FR" sz="2600" i="1" dirty="0" err="1" smtClean="0"/>
              <a:t>operator</a:t>
            </a:r>
            <a:r>
              <a:rPr lang="fr-FR" sz="2600" i="1" dirty="0" smtClean="0"/>
              <a:t>)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FR" sz="2600" dirty="0" smtClean="0"/>
              <a:t>gestionnaire des achats </a:t>
            </a:r>
            <a:r>
              <a:rPr lang="fr-FR" sz="2600" i="1" dirty="0" smtClean="0"/>
              <a:t>(</a:t>
            </a:r>
            <a:r>
              <a:rPr lang="fr-FR" sz="2600" i="1" dirty="0" err="1" smtClean="0"/>
              <a:t>purchasing</a:t>
            </a:r>
            <a:r>
              <a:rPr lang="fr-FR" sz="2600" i="1" dirty="0" smtClean="0"/>
              <a:t> </a:t>
            </a:r>
            <a:r>
              <a:rPr lang="fr-FR" sz="2600" i="1" dirty="0" err="1" smtClean="0"/>
              <a:t>operator</a:t>
            </a:r>
            <a:r>
              <a:rPr lang="fr-FR" sz="2600" i="1" dirty="0" smtClean="0"/>
              <a:t>)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FR" sz="2600" dirty="0" smtClean="0"/>
              <a:t>gestionnaire des suggestions d’achat </a:t>
            </a:r>
            <a:r>
              <a:rPr lang="fr-FR" sz="2600" i="1" dirty="0" smtClean="0"/>
              <a:t>(</a:t>
            </a:r>
            <a:r>
              <a:rPr lang="fr-FR" sz="2600" i="1" dirty="0" err="1"/>
              <a:t>purchase</a:t>
            </a:r>
            <a:r>
              <a:rPr lang="fr-FR" sz="2600" i="1" dirty="0"/>
              <a:t> </a:t>
            </a:r>
            <a:r>
              <a:rPr lang="fr-FR" sz="2600" i="1" dirty="0" err="1"/>
              <a:t>request</a:t>
            </a:r>
            <a:r>
              <a:rPr lang="fr-FR" sz="2600" i="1" dirty="0"/>
              <a:t> </a:t>
            </a:r>
            <a:r>
              <a:rPr lang="fr-FR" sz="2600" i="1" dirty="0" smtClean="0"/>
              <a:t>manager)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FR" sz="2600" dirty="0" smtClean="0"/>
              <a:t>opérateur de réception </a:t>
            </a:r>
            <a:r>
              <a:rPr lang="fr-FR" sz="2600" i="1" dirty="0" smtClean="0"/>
              <a:t>(</a:t>
            </a:r>
            <a:r>
              <a:rPr lang="fr-FR" sz="2600" i="1" dirty="0" err="1" smtClean="0"/>
              <a:t>receiving</a:t>
            </a:r>
            <a:r>
              <a:rPr lang="fr-FR" sz="2600" i="1" dirty="0" smtClean="0"/>
              <a:t> </a:t>
            </a:r>
            <a:r>
              <a:rPr lang="fr-FR" sz="2600" i="1" dirty="0" err="1" smtClean="0"/>
              <a:t>operator</a:t>
            </a:r>
            <a:r>
              <a:rPr lang="fr-FR" sz="2600" i="1" dirty="0" smtClean="0"/>
              <a:t>)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FR" sz="2600" i="1" dirty="0" smtClean="0"/>
              <a:t>…</a:t>
            </a:r>
            <a:endParaRPr lang="fr-FR" sz="2600" i="1" dirty="0"/>
          </a:p>
          <a:p>
            <a:pPr marL="0" indent="0">
              <a:buNone/>
            </a:pP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42</a:t>
            </a:fld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>
            <a:off x="3144668" y="2780490"/>
            <a:ext cx="2752725" cy="359923"/>
          </a:xfrm>
          <a:prstGeom prst="roundRect">
            <a:avLst/>
          </a:prstGeom>
          <a:solidFill>
            <a:srgbClr val="5FA3B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Ressources</a:t>
            </a:r>
            <a:endParaRPr lang="fr-BE" dirty="0"/>
          </a:p>
        </p:txBody>
      </p:sp>
      <p:sp>
        <p:nvSpPr>
          <p:cNvPr id="6" name="Flèche courbée vers la droite 5"/>
          <p:cNvSpPr/>
          <p:nvPr/>
        </p:nvSpPr>
        <p:spPr>
          <a:xfrm>
            <a:off x="2825885" y="2344367"/>
            <a:ext cx="282102" cy="719846"/>
          </a:xfrm>
          <a:prstGeom prst="curvedRightArrow">
            <a:avLst/>
          </a:prstGeom>
          <a:solidFill>
            <a:srgbClr val="5FA3B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48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85902"/>
            <a:ext cx="8229600" cy="621546"/>
          </a:xfrm>
        </p:spPr>
        <p:txBody>
          <a:bodyPr/>
          <a:lstStyle/>
          <a:p>
            <a:r>
              <a:rPr lang="fr-BE" sz="3200" dirty="0" smtClean="0"/>
              <a:t>Ressources</a:t>
            </a:r>
            <a:endParaRPr lang="fr-BE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06866"/>
            <a:ext cx="8229600" cy="4720534"/>
          </a:xfrm>
        </p:spPr>
        <p:txBody>
          <a:bodyPr/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BE" sz="2400" dirty="0" smtClean="0"/>
              <a:t>Alma repose sur une structure en </a:t>
            </a:r>
            <a:r>
              <a:rPr lang="fr-BE" sz="2400" b="1" dirty="0" smtClean="0"/>
              <a:t>zones</a:t>
            </a:r>
            <a:r>
              <a:rPr lang="fr-BE" sz="2400" dirty="0" smtClean="0"/>
              <a:t>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BE" sz="2200" dirty="0" smtClean="0"/>
              <a:t>Zone </a:t>
            </a:r>
            <a:r>
              <a:rPr lang="fr-BE" sz="2200" b="1" dirty="0" smtClean="0"/>
              <a:t>Institution (IZ)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BE" sz="2200" dirty="0" smtClean="0"/>
              <a:t>Zone </a:t>
            </a:r>
            <a:r>
              <a:rPr lang="fr-BE" sz="2200" b="1" dirty="0" smtClean="0"/>
              <a:t>Communauté (CZ)</a:t>
            </a:r>
          </a:p>
          <a:p>
            <a:pPr lvl="1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fr-BE" sz="2200" dirty="0" smtClean="0">
                <a:solidFill>
                  <a:schemeClr val="bg1">
                    <a:lumMod val="65000"/>
                  </a:schemeClr>
                </a:solidFill>
              </a:rPr>
              <a:t>Zone Réseau </a:t>
            </a:r>
          </a:p>
          <a:p>
            <a:pPr marL="457200" lvl="1" indent="0">
              <a:buClr>
                <a:schemeClr val="bg1">
                  <a:lumMod val="50000"/>
                </a:schemeClr>
              </a:buClr>
              <a:buNone/>
            </a:pPr>
            <a:endParaRPr lang="fr-BE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43</a:t>
            </a:fld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846907" y="3685004"/>
            <a:ext cx="1376127" cy="508510"/>
          </a:xfrm>
          <a:prstGeom prst="rect">
            <a:avLst/>
          </a:prstGeom>
          <a:solidFill>
            <a:srgbClr val="4FA16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smtClean="0"/>
              <a:t>IZ</a:t>
            </a:r>
          </a:p>
        </p:txBody>
      </p:sp>
      <p:sp>
        <p:nvSpPr>
          <p:cNvPr id="7" name="Rectangle 6"/>
          <p:cNvSpPr/>
          <p:nvPr/>
        </p:nvSpPr>
        <p:spPr>
          <a:xfrm>
            <a:off x="2370498" y="2927523"/>
            <a:ext cx="4403004" cy="641821"/>
          </a:xfrm>
          <a:prstGeom prst="rect">
            <a:avLst/>
          </a:prstGeom>
          <a:solidFill>
            <a:srgbClr val="0070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dirty="0" smtClean="0"/>
              <a:t>Notices MARC21</a:t>
            </a:r>
          </a:p>
        </p:txBody>
      </p:sp>
      <p:sp>
        <p:nvSpPr>
          <p:cNvPr id="8" name="Rectangle 7"/>
          <p:cNvSpPr/>
          <p:nvPr/>
        </p:nvSpPr>
        <p:spPr>
          <a:xfrm>
            <a:off x="362893" y="4335972"/>
            <a:ext cx="1376127" cy="134896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dirty="0" smtClean="0"/>
              <a:t>Ressources physiques</a:t>
            </a:r>
          </a:p>
        </p:txBody>
      </p:sp>
      <p:sp>
        <p:nvSpPr>
          <p:cNvPr id="9" name="Rectangle 8"/>
          <p:cNvSpPr/>
          <p:nvPr/>
        </p:nvSpPr>
        <p:spPr>
          <a:xfrm>
            <a:off x="1846907" y="4335973"/>
            <a:ext cx="1376127" cy="134896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dirty="0" smtClean="0"/>
              <a:t>Ressources électroniques ‘locales’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28510" y="3685004"/>
            <a:ext cx="1376127" cy="50851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dirty="0" smtClean="0"/>
              <a:t>CZ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28510" y="4335971"/>
            <a:ext cx="1376127" cy="134896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dirty="0" smtClean="0"/>
              <a:t>Ressources électroniques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58081" y="4335973"/>
            <a:ext cx="1376127" cy="134896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dirty="0" smtClean="0"/>
              <a:t>Ressources digitales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43275" y="5969741"/>
            <a:ext cx="4403004" cy="64182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dirty="0" smtClean="0"/>
              <a:t>INVENTAIRE (FONDS / ACCÈS)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319888" y="3128995"/>
            <a:ext cx="1395745" cy="676275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Notices locales d’autorité</a:t>
            </a:r>
            <a:endParaRPr lang="fr-BE" sz="1400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7464675" y="3023688"/>
            <a:ext cx="1484013" cy="915571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Notices d’autorité (BNF, LC, </a:t>
            </a:r>
            <a:r>
              <a:rPr lang="fr-FR" sz="1400" dirty="0" err="1" smtClean="0"/>
              <a:t>IdRef</a:t>
            </a:r>
            <a:r>
              <a:rPr lang="fr-FR" sz="1400" dirty="0" smtClean="0"/>
              <a:t>, LCSH, …)</a:t>
            </a:r>
            <a:endParaRPr lang="fr-BE" sz="1400" dirty="0"/>
          </a:p>
        </p:txBody>
      </p:sp>
    </p:spTree>
    <p:extLst>
      <p:ext uri="{BB962C8B-B14F-4D97-AF65-F5344CB8AC3E}">
        <p14:creationId xmlns:p14="http://schemas.microsoft.com/office/powerpoint/2010/main" val="362696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52788"/>
            <a:ext cx="8229600" cy="621546"/>
          </a:xfrm>
        </p:spPr>
        <p:txBody>
          <a:bodyPr/>
          <a:lstStyle/>
          <a:p>
            <a:r>
              <a:rPr lang="fr-BE" sz="3200" dirty="0"/>
              <a:t>Ressources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58020"/>
            <a:ext cx="8229600" cy="4998330"/>
          </a:xfrm>
        </p:spPr>
        <p:txBody>
          <a:bodyPr>
            <a:normAutofit/>
          </a:bodyPr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FR" sz="2200" dirty="0" smtClean="0"/>
              <a:t>Catalogage en </a:t>
            </a:r>
            <a:r>
              <a:rPr lang="fr-FR" sz="2200" b="1" dirty="0" smtClean="0"/>
              <a:t>Marc21</a:t>
            </a:r>
            <a:r>
              <a:rPr lang="fr-FR" sz="2200" dirty="0" smtClean="0"/>
              <a:t> dans Alma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fr-FR" sz="1800" dirty="0" smtClean="0"/>
              <a:t>Notices bibliographiques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fr-FR" sz="1800" dirty="0" smtClean="0"/>
              <a:t>Notices de fonds</a:t>
            </a:r>
          </a:p>
          <a:p>
            <a:pPr marL="457200" lvl="1" indent="0">
              <a:buSzPct val="100000"/>
              <a:buNone/>
            </a:pPr>
            <a:r>
              <a:rPr lang="fr-FR" sz="2200" dirty="0" smtClean="0"/>
              <a:t>+ données d’exemplaires</a:t>
            </a:r>
            <a:endParaRPr lang="fr-BE" sz="2200" dirty="0" smtClean="0"/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BE" sz="2200" dirty="0" smtClean="0"/>
              <a:t>Présence de fichiers d’autorité dans la CZ Alma (BnF, Rameau, IdRef, LCSH…)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BE" sz="2000" dirty="0" smtClean="0"/>
              <a:t>Bénéfice de l’utilisation de données d’autorité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r-BE" sz="1800" dirty="0" smtClean="0"/>
              <a:t>Pour la cohérence du catalogue (uniformiser les points d’accès auteurs, sujets…)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r-BE" sz="1800" dirty="0" smtClean="0"/>
              <a:t>Pour l’utilisateur final (recherche étendue aux formes non préférées et associées)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r-FR" sz="1800" dirty="0" smtClean="0"/>
              <a:t>Important dans le cadre de l’évolution des catalogues (RDA, </a:t>
            </a:r>
            <a:r>
              <a:rPr lang="fr-FR" sz="1800" dirty="0" err="1" smtClean="0"/>
              <a:t>Bibframe</a:t>
            </a:r>
            <a:r>
              <a:rPr lang="fr-FR" sz="1800" dirty="0" smtClean="0"/>
              <a:t>,…)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200" dirty="0" smtClean="0"/>
              <a:t>Intégration avec le référentiel IDREF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r-FR" sz="1800" dirty="0" smtClean="0"/>
              <a:t>Catalogage en </a:t>
            </a:r>
            <a:r>
              <a:rPr lang="fr-FR" sz="1800" dirty="0" err="1" smtClean="0"/>
              <a:t>Unimarc</a:t>
            </a:r>
            <a:r>
              <a:rPr lang="fr-FR" sz="1800" dirty="0" smtClean="0"/>
              <a:t> dans IDREF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652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7735" y="485319"/>
            <a:ext cx="8229600" cy="621546"/>
          </a:xfrm>
        </p:spPr>
        <p:txBody>
          <a:bodyPr/>
          <a:lstStyle/>
          <a:p>
            <a:r>
              <a:rPr lang="fr-BE" sz="3200" dirty="0" smtClean="0"/>
              <a:t>Ressources </a:t>
            </a:r>
            <a:endParaRPr lang="fr-BE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7735" y="1265222"/>
            <a:ext cx="8229600" cy="5009118"/>
          </a:xfrm>
        </p:spPr>
        <p:txBody>
          <a:bodyPr>
            <a:normAutofit fontScale="92500" lnSpcReduction="10000"/>
          </a:bodyPr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BE" sz="2400" dirty="0" smtClean="0"/>
              <a:t>Présence et gestion des </a:t>
            </a:r>
            <a:r>
              <a:rPr lang="fr-BE" sz="2400" b="1" dirty="0" smtClean="0"/>
              <a:t>ressources électroniques</a:t>
            </a:r>
            <a:r>
              <a:rPr lang="fr-BE" sz="2400" dirty="0" smtClean="0"/>
              <a:t> dans le SGB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BE" sz="2200" dirty="0" smtClean="0"/>
              <a:t>Plus de documentalistes impliqués </a:t>
            </a:r>
          </a:p>
          <a:p>
            <a:pPr lvl="2"/>
            <a:r>
              <a:rPr lang="fr-BE" sz="1900" dirty="0" smtClean="0"/>
              <a:t>activation, suivi pour leur implantation, gestion des mises à jour…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BE" sz="2200" dirty="0" smtClean="0"/>
              <a:t>Plus d’interactions avec les acquéreurs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BE" sz="2400" b="1" dirty="0" smtClean="0"/>
              <a:t>Gestion de tickets</a:t>
            </a:r>
            <a:r>
              <a:rPr lang="fr-BE" sz="2400" dirty="0" smtClean="0"/>
              <a:t> à partir de Primo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BE" sz="2200" dirty="0" smtClean="0"/>
              <a:t>L’utilisateur peut signaler un problème d’accès à une ressource électronique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BE" sz="2400" dirty="0" smtClean="0"/>
              <a:t>(2017-) Avec </a:t>
            </a:r>
            <a:r>
              <a:rPr lang="fr-BE" sz="2400" dirty="0"/>
              <a:t>certains </a:t>
            </a:r>
            <a:r>
              <a:rPr lang="fr-BE" sz="2400" dirty="0" smtClean="0"/>
              <a:t>fournisseurs de ressources électroniques, </a:t>
            </a:r>
            <a:r>
              <a:rPr lang="fr-BE" sz="2400" dirty="0"/>
              <a:t>les </a:t>
            </a:r>
            <a:r>
              <a:rPr lang="fr-BE" sz="2400" b="1" dirty="0"/>
              <a:t>mises à jour des holdings </a:t>
            </a:r>
            <a:r>
              <a:rPr lang="fr-BE" sz="2400" dirty="0"/>
              <a:t>(« nos fonds ») se font </a:t>
            </a:r>
            <a:r>
              <a:rPr lang="fr-BE" sz="2400" b="1" dirty="0"/>
              <a:t>automatiquement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BE" sz="2200" dirty="0"/>
              <a:t>Gain de </a:t>
            </a:r>
            <a:r>
              <a:rPr lang="fr-BE" sz="2200" dirty="0" smtClean="0"/>
              <a:t>temps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BE" sz="2400" b="1" dirty="0"/>
              <a:t>Catalogage</a:t>
            </a:r>
            <a:r>
              <a:rPr lang="fr-BE" sz="2400" dirty="0"/>
              <a:t> des e-ressources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BE" sz="2200" dirty="0"/>
              <a:t>Catalogueurs </a:t>
            </a:r>
            <a:r>
              <a:rPr lang="fr-BE" sz="2200" dirty="0" smtClean="0"/>
              <a:t>spécialisés</a:t>
            </a:r>
            <a:endParaRPr lang="fr-BE" sz="22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fr-BE" sz="2200" dirty="0"/>
              <a:t>Notices CZ = des notices pour toute la communauté des clients </a:t>
            </a:r>
            <a:r>
              <a:rPr lang="fr-BE" sz="2200" dirty="0" smtClean="0"/>
              <a:t>Ex Libris </a:t>
            </a:r>
            <a:r>
              <a:rPr lang="fr-BE" sz="2200" dirty="0"/>
              <a:t>-&gt; interventions minimum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BE" sz="2200" dirty="0"/>
              <a:t>Interactions entre le gestionnaire et le </a:t>
            </a:r>
            <a:r>
              <a:rPr lang="fr-BE" sz="2200" dirty="0" smtClean="0"/>
              <a:t>catalogueur </a:t>
            </a:r>
            <a:r>
              <a:rPr lang="fr-BE" sz="2200" dirty="0"/>
              <a:t>e-ressource</a:t>
            </a:r>
          </a:p>
          <a:p>
            <a:pPr lvl="1"/>
            <a:endParaRPr lang="fr-BE" sz="2200" dirty="0"/>
          </a:p>
          <a:p>
            <a:endParaRPr lang="fr-BE" sz="2600" dirty="0" smtClean="0"/>
          </a:p>
          <a:p>
            <a:pPr marL="457200" lvl="1" indent="0">
              <a:buNone/>
            </a:pPr>
            <a:endParaRPr lang="fr-BE" dirty="0" smtClean="0"/>
          </a:p>
          <a:p>
            <a:pPr marL="457200" lvl="1" indent="0">
              <a:buNone/>
            </a:pP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674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7735" y="485319"/>
            <a:ext cx="8229600" cy="621546"/>
          </a:xfrm>
        </p:spPr>
        <p:txBody>
          <a:bodyPr/>
          <a:lstStyle/>
          <a:p>
            <a:r>
              <a:rPr lang="fr-BE" sz="3200" dirty="0"/>
              <a:t>Ressources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7735" y="1265222"/>
            <a:ext cx="8229600" cy="5026936"/>
          </a:xfrm>
        </p:spPr>
        <p:txBody>
          <a:bodyPr>
            <a:normAutofit/>
          </a:bodyPr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BE" sz="2400" dirty="0" smtClean="0"/>
              <a:t>(2019-) Composante </a:t>
            </a:r>
            <a:r>
              <a:rPr lang="fr-BE" sz="2400" b="1" dirty="0" smtClean="0"/>
              <a:t>Digital</a:t>
            </a:r>
            <a:endParaRPr lang="fr-BE" sz="2400" dirty="0" smtClean="0"/>
          </a:p>
          <a:p>
            <a:pPr marL="457200" lvl="1" indent="0">
              <a:buNone/>
            </a:pPr>
            <a:r>
              <a:rPr lang="fr-BE" sz="1800" i="1" dirty="0" smtClean="0"/>
              <a:t>Implémentation de </a:t>
            </a:r>
            <a:r>
              <a:rPr lang="fr-BE" sz="1800" i="1" dirty="0" err="1" smtClean="0"/>
              <a:t>PrimoVE</a:t>
            </a:r>
            <a:r>
              <a:rPr lang="fr-BE" sz="1800" i="1" dirty="0" smtClean="0"/>
              <a:t> : revoir la façon dont </a:t>
            </a:r>
            <a:r>
              <a:rPr lang="fr-BE" sz="1800" b="1" i="1" dirty="0" err="1" smtClean="0"/>
              <a:t>DONum</a:t>
            </a:r>
            <a:r>
              <a:rPr lang="fr-BE" sz="1800" i="1" dirty="0" smtClean="0"/>
              <a:t> est intégré à </a:t>
            </a:r>
            <a:r>
              <a:rPr lang="fr-BE" sz="1800" b="1" i="1" dirty="0" smtClean="0"/>
              <a:t>Primo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BE" sz="2200" dirty="0"/>
              <a:t>Mise en place d’une nouvelle procédure pour les documents numérisés conservés dans les bibliothèques </a:t>
            </a:r>
            <a:r>
              <a:rPr lang="fr-BE" sz="2200" dirty="0" err="1"/>
              <a:t>ULiège</a:t>
            </a:r>
            <a:r>
              <a:rPr lang="fr-BE" sz="2200" dirty="0"/>
              <a:t> </a:t>
            </a:r>
            <a:r>
              <a:rPr lang="fr-BE" sz="2200" dirty="0" smtClean="0"/>
              <a:t>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r-BE" sz="1800" dirty="0" smtClean="0"/>
              <a:t>Associer </a:t>
            </a:r>
            <a:r>
              <a:rPr lang="fr-BE" sz="1800" dirty="0"/>
              <a:t>aux notices Marc existantes les </a:t>
            </a:r>
            <a:r>
              <a:rPr lang="fr-BE" sz="1800" b="1" dirty="0"/>
              <a:t>représentations digitales </a:t>
            </a:r>
            <a:r>
              <a:rPr lang="fr-BE" sz="1800" dirty="0"/>
              <a:t>en utilisant la possibilité de « </a:t>
            </a:r>
            <a:r>
              <a:rPr lang="fr-BE" sz="1800" b="1" dirty="0"/>
              <a:t>répertoire distant</a:t>
            </a:r>
            <a:r>
              <a:rPr lang="fr-BE" sz="1800" dirty="0"/>
              <a:t> </a:t>
            </a:r>
            <a:r>
              <a:rPr lang="fr-BE" sz="1800" dirty="0" smtClean="0"/>
              <a:t>» dans Alma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r-BE" sz="1800" dirty="0" smtClean="0"/>
              <a:t>Simplification </a:t>
            </a:r>
            <a:r>
              <a:rPr lang="fr-BE" sz="1800" dirty="0"/>
              <a:t>pour l’utilisateur final </a:t>
            </a:r>
            <a:r>
              <a:rPr lang="fr-BE" sz="1800" dirty="0" smtClean="0"/>
              <a:t>(1 </a:t>
            </a:r>
            <a:r>
              <a:rPr lang="fr-BE" sz="1800" dirty="0"/>
              <a:t>notice avec inventaire physique </a:t>
            </a:r>
            <a:r>
              <a:rPr lang="fr-BE" sz="1800" dirty="0" smtClean="0"/>
              <a:t>(si conservé) et </a:t>
            </a:r>
            <a:r>
              <a:rPr lang="fr-BE" sz="1800" dirty="0"/>
              <a:t>inventaire </a:t>
            </a:r>
            <a:r>
              <a:rPr lang="fr-BE" sz="1800" dirty="0" smtClean="0"/>
              <a:t>digital)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BE" sz="2200" dirty="0" smtClean="0"/>
              <a:t>Digital </a:t>
            </a:r>
            <a:r>
              <a:rPr lang="fr-BE" sz="2200" dirty="0"/>
              <a:t>implique </a:t>
            </a:r>
            <a:r>
              <a:rPr lang="fr-BE" sz="2200" b="1" dirty="0" smtClean="0"/>
              <a:t>Collection</a:t>
            </a:r>
            <a:r>
              <a:rPr lang="fr-BE" sz="2200" b="1" dirty="0"/>
              <a:t> </a:t>
            </a:r>
            <a:r>
              <a:rPr lang="fr-BE" sz="2200" b="1" dirty="0" smtClean="0"/>
              <a:t>Alma</a:t>
            </a:r>
            <a:endParaRPr lang="fr-BE" sz="2200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fr-BE" sz="1800" dirty="0" smtClean="0"/>
              <a:t>Nouvelle fonctionnalité Alma, nouveaux rôles attribués, nouvelles </a:t>
            </a:r>
            <a:r>
              <a:rPr lang="fr-BE" sz="1800" dirty="0"/>
              <a:t>composantes dans la recherche et dans l’affichage des </a:t>
            </a:r>
            <a:r>
              <a:rPr lang="fr-BE" sz="1800" dirty="0" smtClean="0"/>
              <a:t>résultats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r-BE" sz="1800" dirty="0" smtClean="0"/>
              <a:t> </a:t>
            </a:r>
            <a:r>
              <a:rPr lang="fr-BE" sz="1800" dirty="0"/>
              <a:t>Nouvelle possibilité de </a:t>
            </a:r>
            <a:r>
              <a:rPr lang="fr-BE" sz="1800" b="1" dirty="0" smtClean="0"/>
              <a:t>découverte</a:t>
            </a:r>
            <a:r>
              <a:rPr lang="fr-BE" sz="1800" dirty="0" smtClean="0"/>
              <a:t> </a:t>
            </a:r>
            <a:r>
              <a:rPr lang="fr-BE" sz="1800" dirty="0"/>
              <a:t>de certains fonds </a:t>
            </a:r>
            <a:r>
              <a:rPr lang="fr-BE" sz="1800" dirty="0" smtClean="0"/>
              <a:t/>
            </a:r>
            <a:br>
              <a:rPr lang="fr-BE" sz="1800" dirty="0" smtClean="0"/>
            </a:br>
            <a:r>
              <a:rPr lang="fr-BE" sz="1800" dirty="0" smtClean="0"/>
              <a:t>= </a:t>
            </a:r>
            <a:r>
              <a:rPr lang="fr-BE" sz="1800" b="1" dirty="0" smtClean="0"/>
              <a:t>Galeries </a:t>
            </a:r>
            <a:r>
              <a:rPr lang="fr-BE" sz="1800" dirty="0"/>
              <a:t>dans </a:t>
            </a:r>
            <a:r>
              <a:rPr lang="fr-BE" sz="1800" dirty="0" smtClean="0"/>
              <a:t>Primo</a:t>
            </a:r>
            <a:r>
              <a:rPr lang="fr-BE" sz="1800" dirty="0"/>
              <a:t/>
            </a:r>
            <a:br>
              <a:rPr lang="fr-BE" sz="1800" dirty="0"/>
            </a:br>
            <a:r>
              <a:rPr lang="fr-BE" sz="1400" dirty="0">
                <a:hlinkClick r:id="rId2"/>
              </a:rPr>
              <a:t>https://services.lib.uliege.be/alma/primo-ve/recherche-et-decouverte/galeries</a:t>
            </a:r>
            <a:r>
              <a:rPr lang="fr-BE" sz="1400" dirty="0" smtClean="0">
                <a:hlinkClick r:id="rId2"/>
              </a:rPr>
              <a:t>/</a:t>
            </a:r>
            <a:endParaRPr lang="fr-BE" sz="1400" dirty="0" smtClean="0"/>
          </a:p>
          <a:p>
            <a:pPr lvl="2">
              <a:buFont typeface="Courier New" panose="02070309020205020404" pitchFamily="49" charset="0"/>
              <a:buChar char="o"/>
            </a:pPr>
            <a:endParaRPr lang="fr-BE" sz="1800" dirty="0"/>
          </a:p>
          <a:p>
            <a:pPr marL="914400" lvl="2" indent="0">
              <a:buNone/>
            </a:pPr>
            <a:endParaRPr lang="fr-BE" sz="2000" dirty="0"/>
          </a:p>
          <a:p>
            <a:pPr lvl="1">
              <a:buFont typeface="Wingdings" panose="05000000000000000000" pitchFamily="2" charset="2"/>
              <a:buChar char="Ø"/>
            </a:pPr>
            <a:endParaRPr lang="fr-BE" sz="2400" dirty="0"/>
          </a:p>
          <a:p>
            <a:pPr marL="457200" lvl="1" indent="0">
              <a:buNone/>
            </a:pP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341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52788"/>
            <a:ext cx="8229600" cy="621546"/>
          </a:xfrm>
        </p:spPr>
        <p:txBody>
          <a:bodyPr/>
          <a:lstStyle/>
          <a:p>
            <a:r>
              <a:rPr lang="fr-BE" sz="3200" dirty="0"/>
              <a:t>Ressources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58020"/>
            <a:ext cx="8229600" cy="4768143"/>
          </a:xfrm>
        </p:spPr>
        <p:txBody>
          <a:bodyPr>
            <a:normAutofit lnSpcReduction="10000"/>
          </a:bodyPr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BE" sz="2400" dirty="0" smtClean="0"/>
              <a:t>Rapidité des traitements 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BE" sz="2400" dirty="0" smtClean="0"/>
              <a:t>Possibilités de recherches sur toutes les données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BE" sz="2400" dirty="0" smtClean="0"/>
              <a:t>Création </a:t>
            </a:r>
            <a:r>
              <a:rPr lang="fr-BE" sz="2400" dirty="0"/>
              <a:t>et gestion aisées de jeux de données (sets</a:t>
            </a:r>
            <a:r>
              <a:rPr lang="fr-BE" sz="2400" dirty="0" smtClean="0"/>
              <a:t>)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0" indent="0">
              <a:buSzPct val="100000"/>
              <a:buNone/>
            </a:pPr>
            <a:r>
              <a:rPr lang="fr-FR" sz="2800" dirty="0" smtClean="0">
                <a:solidFill>
                  <a:srgbClr val="5FA3B0"/>
                </a:solidFill>
              </a:rPr>
              <a:t>Rôles principaux liés aux Ressources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FR" sz="2400" dirty="0" smtClean="0"/>
              <a:t>catalogueur </a:t>
            </a:r>
            <a:r>
              <a:rPr lang="fr-FR" sz="2400" i="1" dirty="0" smtClean="0"/>
              <a:t>(</a:t>
            </a:r>
            <a:r>
              <a:rPr lang="fr-FR" sz="2400" i="1" dirty="0" err="1" smtClean="0"/>
              <a:t>cataloger</a:t>
            </a:r>
            <a:r>
              <a:rPr lang="fr-FR" sz="2400" i="1" dirty="0" smtClean="0"/>
              <a:t>)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FR" sz="2400" dirty="0" smtClean="0"/>
              <a:t>opérateur d’inventaire physique </a:t>
            </a:r>
            <a:r>
              <a:rPr lang="fr-FR" sz="2400" i="1" dirty="0" smtClean="0"/>
              <a:t>(</a:t>
            </a:r>
            <a:r>
              <a:rPr lang="fr-FR" sz="2400" i="1" dirty="0" err="1" smtClean="0"/>
              <a:t>physical</a:t>
            </a:r>
            <a:r>
              <a:rPr lang="fr-FR" sz="2400" i="1" dirty="0" smtClean="0"/>
              <a:t> </a:t>
            </a:r>
            <a:r>
              <a:rPr lang="fr-FR" sz="2400" i="1" dirty="0" err="1" smtClean="0"/>
              <a:t>inventory</a:t>
            </a:r>
            <a:r>
              <a:rPr lang="fr-FR" sz="2400" i="1" dirty="0" smtClean="0"/>
              <a:t> </a:t>
            </a:r>
            <a:r>
              <a:rPr lang="fr-FR" sz="2400" i="1" dirty="0" err="1" smtClean="0"/>
              <a:t>operator</a:t>
            </a:r>
            <a:r>
              <a:rPr lang="fr-FR" sz="2400" i="1" dirty="0"/>
              <a:t>)</a:t>
            </a:r>
            <a:endParaRPr lang="fr-FR" sz="2400" i="1" dirty="0" smtClean="0"/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FR" sz="2400" dirty="0" smtClean="0"/>
              <a:t>opérateur d’inventaire électronique </a:t>
            </a:r>
            <a:r>
              <a:rPr lang="fr-FR" sz="2400" i="1" dirty="0" smtClean="0"/>
              <a:t>(</a:t>
            </a:r>
            <a:r>
              <a:rPr lang="fr-FR" sz="2400" i="1" dirty="0" err="1" smtClean="0"/>
              <a:t>electronic</a:t>
            </a:r>
            <a:r>
              <a:rPr lang="fr-FR" sz="2400" i="1" dirty="0" smtClean="0"/>
              <a:t> </a:t>
            </a:r>
            <a:r>
              <a:rPr lang="fr-FR" sz="2400" i="1" dirty="0" err="1"/>
              <a:t>inventory</a:t>
            </a:r>
            <a:r>
              <a:rPr lang="fr-FR" sz="2400" i="1" dirty="0"/>
              <a:t> </a:t>
            </a:r>
            <a:r>
              <a:rPr lang="fr-FR" sz="2400" i="1" dirty="0" err="1"/>
              <a:t>operator</a:t>
            </a:r>
            <a:r>
              <a:rPr lang="fr-FR" sz="2400" i="1" dirty="0"/>
              <a:t>)</a:t>
            </a:r>
            <a:endParaRPr lang="fr-FR" sz="2400" dirty="0" smtClean="0"/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FR" sz="2400" dirty="0" smtClean="0"/>
              <a:t>opérateur d’inventaire digital</a:t>
            </a:r>
            <a:r>
              <a:rPr lang="fr-FR" sz="2400" i="1" dirty="0"/>
              <a:t> </a:t>
            </a:r>
            <a:r>
              <a:rPr lang="fr-FR" sz="2400" i="1" dirty="0" smtClean="0"/>
              <a:t>(digital </a:t>
            </a:r>
            <a:r>
              <a:rPr lang="fr-FR" sz="2400" i="1" dirty="0" err="1"/>
              <a:t>inventory</a:t>
            </a:r>
            <a:r>
              <a:rPr lang="fr-FR" sz="2400" i="1" dirty="0"/>
              <a:t> </a:t>
            </a:r>
            <a:r>
              <a:rPr lang="fr-FR" sz="2400" i="1" dirty="0" err="1"/>
              <a:t>operator</a:t>
            </a:r>
            <a:r>
              <a:rPr lang="fr-FR" sz="2400" i="1" dirty="0" smtClean="0"/>
              <a:t>)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FR" sz="2400" i="1" dirty="0" smtClean="0"/>
              <a:t>…</a:t>
            </a:r>
            <a:endParaRPr lang="fr-FR" sz="2400" dirty="0"/>
          </a:p>
          <a:p>
            <a:pPr>
              <a:buSzPct val="100000"/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0" indent="0">
              <a:buSzPct val="100000"/>
              <a:buNone/>
            </a:pPr>
            <a:endParaRPr lang="fr-BE" sz="2800" dirty="0" smtClean="0">
              <a:solidFill>
                <a:srgbClr val="5FA3B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935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025" y="485319"/>
            <a:ext cx="8943975" cy="621546"/>
          </a:xfrm>
        </p:spPr>
        <p:txBody>
          <a:bodyPr/>
          <a:lstStyle/>
          <a:p>
            <a:r>
              <a:rPr lang="fr-BE" sz="3200" dirty="0" smtClean="0"/>
              <a:t>Ressources / Services aux usagers professionnels</a:t>
            </a:r>
            <a:endParaRPr lang="fr-BE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3097" y="1504038"/>
            <a:ext cx="8437829" cy="4867731"/>
          </a:xfrm>
        </p:spPr>
        <p:txBody>
          <a:bodyPr>
            <a:normAutofit/>
          </a:bodyPr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BE" sz="2400" dirty="0" smtClean="0"/>
              <a:t>Configuration de suivis de tâches de traitements internes (« </a:t>
            </a:r>
            <a:r>
              <a:rPr lang="fr-BE" sz="2400" i="1" dirty="0" err="1" smtClean="0"/>
              <a:t>work</a:t>
            </a:r>
            <a:r>
              <a:rPr lang="fr-BE" sz="2400" i="1" dirty="0" smtClean="0"/>
              <a:t> </a:t>
            </a:r>
            <a:r>
              <a:rPr lang="fr-BE" sz="2400" i="1" dirty="0" err="1" smtClean="0"/>
              <a:t>orders</a:t>
            </a:r>
            <a:r>
              <a:rPr lang="fr-BE" sz="2400" dirty="0" smtClean="0"/>
              <a:t> »)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BE" sz="2200" dirty="0" smtClean="0"/>
              <a:t>Meilleur suivi du circuit du document</a:t>
            </a:r>
          </a:p>
          <a:p>
            <a:pPr lvl="2"/>
            <a:r>
              <a:rPr lang="fr-BE" sz="2000" dirty="0" smtClean="0"/>
              <a:t>Pour les nouvelles acquisitions  - suivis post-réception</a:t>
            </a:r>
          </a:p>
          <a:p>
            <a:pPr lvl="2"/>
            <a:r>
              <a:rPr lang="fr-BE" sz="2000" dirty="0" smtClean="0"/>
              <a:t>Pour le </a:t>
            </a:r>
            <a:r>
              <a:rPr lang="fr-BE" sz="2000" dirty="0" err="1" smtClean="0"/>
              <a:t>rétrocatalogage</a:t>
            </a:r>
            <a:endParaRPr lang="fr-BE" sz="2000" dirty="0" smtClean="0"/>
          </a:p>
          <a:p>
            <a:pPr lvl="2"/>
            <a:r>
              <a:rPr lang="fr-BE" sz="2000" dirty="0" smtClean="0"/>
              <a:t>Pour les opérations de reliure</a:t>
            </a:r>
          </a:p>
          <a:p>
            <a:pPr lvl="2"/>
            <a:r>
              <a:rPr lang="fr-BE" sz="2000" dirty="0" smtClean="0"/>
              <a:t>Pour les opérations d’évaluation d’état physique, de restauration, de numérisation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BE" sz="2200" dirty="0" smtClean="0"/>
              <a:t>Configuration de différents « Départements », d’étapes et durées de traitement</a:t>
            </a:r>
          </a:p>
          <a:p>
            <a:pPr lvl="2"/>
            <a:r>
              <a:rPr lang="fr-BE" sz="2000" dirty="0" smtClean="0"/>
              <a:t>Le document est signalé comme indisponible à l’utilisateur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91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85319"/>
            <a:ext cx="8229600" cy="621546"/>
          </a:xfrm>
        </p:spPr>
        <p:txBody>
          <a:bodyPr/>
          <a:lstStyle/>
          <a:p>
            <a:r>
              <a:rPr lang="fr-BE" sz="3200" dirty="0" smtClean="0"/>
              <a:t>Services aux usagers</a:t>
            </a:r>
            <a:endParaRPr lang="fr-BE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40326"/>
            <a:ext cx="8229600" cy="4885838"/>
          </a:xfrm>
        </p:spPr>
        <p:txBody>
          <a:bodyPr>
            <a:normAutofit/>
          </a:bodyPr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BE" sz="2400" dirty="0" smtClean="0"/>
              <a:t>(2015) Simplification des règles de circulation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BE" sz="2200" dirty="0" smtClean="0"/>
              <a:t>Réduction du nombre de groupe d’utilisateurs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BE" sz="2200" dirty="0" smtClean="0"/>
              <a:t>On ne parle pas de « statut d’exemplaire » mais d’unités de services aux usagers </a:t>
            </a:r>
            <a:r>
              <a:rPr lang="fr-BE" sz="2200" i="1" dirty="0" smtClean="0"/>
              <a:t>(</a:t>
            </a:r>
            <a:r>
              <a:rPr lang="fr-BE" sz="2200" i="1" dirty="0" err="1" smtClean="0"/>
              <a:t>Fulfillment</a:t>
            </a:r>
            <a:r>
              <a:rPr lang="fr-BE" sz="2200" i="1" dirty="0" smtClean="0"/>
              <a:t> </a:t>
            </a:r>
            <a:r>
              <a:rPr lang="fr-BE" sz="2200" i="1" dirty="0" err="1" smtClean="0"/>
              <a:t>units</a:t>
            </a:r>
            <a:r>
              <a:rPr lang="fr-BE" sz="2200" i="1" dirty="0" smtClean="0"/>
              <a:t>)</a:t>
            </a:r>
          </a:p>
          <a:p>
            <a:pPr lvl="2"/>
            <a:r>
              <a:rPr lang="fr-BE" sz="2000" dirty="0" smtClean="0"/>
              <a:t>Selon le principe que </a:t>
            </a:r>
            <a:r>
              <a:rPr lang="fr-BE" sz="2000" dirty="0"/>
              <a:t>« </a:t>
            </a:r>
            <a:r>
              <a:rPr lang="fr-BE" sz="2000" i="1" dirty="0"/>
              <a:t>tous les exemplaires </a:t>
            </a:r>
            <a:r>
              <a:rPr lang="fr-BE" sz="2000" i="1" dirty="0" smtClean="0"/>
              <a:t>localisés </a:t>
            </a:r>
            <a:r>
              <a:rPr lang="fr-BE" sz="2000" i="1" dirty="0"/>
              <a:t>au même endroit circulent – ou ne circulent pas - de la même façon</a:t>
            </a:r>
            <a:r>
              <a:rPr lang="fr-BE" sz="2000" dirty="0"/>
              <a:t> » </a:t>
            </a:r>
          </a:p>
          <a:p>
            <a:pPr marL="457200" lvl="1" indent="0">
              <a:buNone/>
            </a:pPr>
            <a:endParaRPr lang="fr-BE" dirty="0" smtClean="0"/>
          </a:p>
          <a:p>
            <a:pPr marL="0" indent="0" algn="ctr">
              <a:buNone/>
            </a:pPr>
            <a:r>
              <a:rPr lang="fr-BE" sz="2400" dirty="0" smtClean="0">
                <a:solidFill>
                  <a:srgbClr val="00707F"/>
                </a:solidFill>
              </a:rPr>
              <a:t>Déterminent les règles de circulation des documents physiques</a:t>
            </a:r>
            <a:endParaRPr lang="fr-BE" sz="2400" dirty="0">
              <a:solidFill>
                <a:srgbClr val="00707F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49</a:t>
            </a:fld>
            <a:endParaRPr lang="fr-FR"/>
          </a:p>
        </p:txBody>
      </p:sp>
      <p:sp>
        <p:nvSpPr>
          <p:cNvPr id="5" name="Parenthèse ouvrante 4"/>
          <p:cNvSpPr/>
          <p:nvPr/>
        </p:nvSpPr>
        <p:spPr>
          <a:xfrm>
            <a:off x="688063" y="1687715"/>
            <a:ext cx="280658" cy="1548142"/>
          </a:xfrm>
          <a:prstGeom prst="leftBracket">
            <a:avLst/>
          </a:prstGeom>
          <a:ln>
            <a:solidFill>
              <a:srgbClr val="0070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835617" y="3362232"/>
            <a:ext cx="0" cy="577470"/>
          </a:xfrm>
          <a:prstGeom prst="straightConnector1">
            <a:avLst/>
          </a:prstGeom>
          <a:ln w="50800">
            <a:solidFill>
              <a:srgbClr val="00707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97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40450"/>
            <a:ext cx="8229600" cy="621546"/>
          </a:xfrm>
        </p:spPr>
        <p:txBody>
          <a:bodyPr/>
          <a:lstStyle/>
          <a:p>
            <a:r>
              <a:rPr lang="fr-BE" dirty="0">
                <a:solidFill>
                  <a:srgbClr val="00707F"/>
                </a:solidFill>
              </a:rPr>
              <a:t>Informatisation(s)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18744"/>
            <a:ext cx="8229600" cy="3888875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462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85319"/>
            <a:ext cx="8229600" cy="621546"/>
          </a:xfrm>
        </p:spPr>
        <p:txBody>
          <a:bodyPr/>
          <a:lstStyle/>
          <a:p>
            <a:r>
              <a:rPr lang="fr-BE" sz="3200" dirty="0" smtClean="0"/>
              <a:t>Services aux usagers</a:t>
            </a:r>
            <a:endParaRPr lang="fr-BE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40326"/>
            <a:ext cx="8229600" cy="4885838"/>
          </a:xfrm>
        </p:spPr>
        <p:txBody>
          <a:bodyPr>
            <a:normAutofit/>
          </a:bodyPr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BE" sz="2400" dirty="0" smtClean="0"/>
              <a:t>Préparation des documents demandés par les utilisateurs </a:t>
            </a:r>
            <a:r>
              <a:rPr lang="fr-BE" sz="2400" i="1" dirty="0" smtClean="0"/>
              <a:t>(</a:t>
            </a:r>
            <a:r>
              <a:rPr lang="fr-BE" sz="2400" i="1" dirty="0" err="1" smtClean="0"/>
              <a:t>Pick</a:t>
            </a:r>
            <a:r>
              <a:rPr lang="fr-BE" sz="2400" i="1" dirty="0" smtClean="0"/>
              <a:t> </a:t>
            </a:r>
            <a:r>
              <a:rPr lang="fr-BE" sz="2400" i="1" dirty="0" err="1" smtClean="0"/>
              <a:t>from</a:t>
            </a:r>
            <a:r>
              <a:rPr lang="fr-BE" sz="2400" i="1" dirty="0" smtClean="0"/>
              <a:t> </a:t>
            </a:r>
            <a:r>
              <a:rPr lang="fr-BE" sz="2400" i="1" dirty="0" err="1" smtClean="0"/>
              <a:t>shelf</a:t>
            </a:r>
            <a:r>
              <a:rPr lang="fr-BE" sz="2400" i="1" dirty="0" smtClean="0"/>
              <a:t>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BE" sz="2200" dirty="0" smtClean="0"/>
              <a:t>Gestion du rayon de réservation </a:t>
            </a:r>
            <a:r>
              <a:rPr lang="fr-BE" sz="2200" i="1" dirty="0" smtClean="0"/>
              <a:t>(</a:t>
            </a:r>
            <a:r>
              <a:rPr lang="fr-BE" sz="2200" i="1" dirty="0" err="1" smtClean="0"/>
              <a:t>Hold</a:t>
            </a:r>
            <a:r>
              <a:rPr lang="fr-BE" sz="2200" i="1" dirty="0" smtClean="0"/>
              <a:t> </a:t>
            </a:r>
            <a:r>
              <a:rPr lang="fr-BE" sz="2200" i="1" dirty="0" err="1" smtClean="0"/>
              <a:t>shelf</a:t>
            </a:r>
            <a:r>
              <a:rPr lang="fr-BE" sz="2200" i="1" dirty="0" smtClean="0"/>
              <a:t>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BE" sz="2200" dirty="0" smtClean="0"/>
              <a:t>L’utilisateur peut demander le retrait dans n’importe quelle implantation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BE" sz="2400" dirty="0" smtClean="0"/>
              <a:t>(2016) Demandes de numérisation partielle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BE" sz="2000" dirty="0" smtClean="0"/>
              <a:t>L’utilisateur </a:t>
            </a:r>
            <a:r>
              <a:rPr lang="fr-BE" sz="2000" dirty="0"/>
              <a:t>peut </a:t>
            </a:r>
            <a:r>
              <a:rPr lang="fr-BE" sz="2000" dirty="0" smtClean="0"/>
              <a:t>demander la numérisation d’un article, chapitre de livre, livre… issu des collections physiques</a:t>
            </a:r>
          </a:p>
          <a:p>
            <a:pPr lvl="2"/>
            <a:r>
              <a:rPr lang="fr-BE" sz="2000" dirty="0" smtClean="0"/>
              <a:t>Le document est préservé</a:t>
            </a:r>
          </a:p>
          <a:p>
            <a:pPr lvl="2"/>
            <a:r>
              <a:rPr lang="fr-BE" sz="2000" dirty="0" smtClean="0"/>
              <a:t>L’utilisateur ne se déplace pas (envoi par mail du lien de téléchargement)</a:t>
            </a:r>
          </a:p>
          <a:p>
            <a:endParaRPr lang="fr-BE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937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52120"/>
            <a:ext cx="8229600" cy="621546"/>
          </a:xfrm>
        </p:spPr>
        <p:txBody>
          <a:bodyPr/>
          <a:lstStyle/>
          <a:p>
            <a:r>
              <a:rPr lang="fr-BE" sz="3200" dirty="0" smtClean="0"/>
              <a:t>Services aux usagers</a:t>
            </a:r>
            <a:endParaRPr lang="fr-BE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36971"/>
            <a:ext cx="8229600" cy="4919933"/>
          </a:xfrm>
        </p:spPr>
        <p:txBody>
          <a:bodyPr>
            <a:normAutofit/>
          </a:bodyPr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BE" sz="2200" dirty="0" smtClean="0"/>
              <a:t>(2018) Transversalisation </a:t>
            </a:r>
            <a:r>
              <a:rPr lang="fr-BE" sz="2200" dirty="0"/>
              <a:t>du </a:t>
            </a:r>
            <a:r>
              <a:rPr lang="fr-BE" sz="2200" dirty="0" smtClean="0"/>
              <a:t>PIB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BE" sz="2000" dirty="0" smtClean="0"/>
              <a:t>1 « bibliothèque » PIB = </a:t>
            </a:r>
            <a:r>
              <a:rPr lang="fr-BE" sz="2000" cap="all" dirty="0" err="1" smtClean="0"/>
              <a:t>Interlibrary</a:t>
            </a:r>
            <a:r>
              <a:rPr lang="fr-BE" sz="2000" cap="all" dirty="0" smtClean="0"/>
              <a:t> </a:t>
            </a:r>
            <a:r>
              <a:rPr lang="fr-BE" sz="2000" cap="all" dirty="0" err="1" smtClean="0"/>
              <a:t>Loan</a:t>
            </a:r>
            <a:r>
              <a:rPr lang="fr-BE" sz="2000" cap="all" dirty="0" smtClean="0"/>
              <a:t> Services</a:t>
            </a:r>
          </a:p>
          <a:p>
            <a:pPr lvl="2"/>
            <a:r>
              <a:rPr lang="fr-FR" sz="2000" dirty="0" smtClean="0"/>
              <a:t>2 </a:t>
            </a:r>
            <a:r>
              <a:rPr lang="fr-FR" sz="2000" dirty="0"/>
              <a:t>localisations : </a:t>
            </a:r>
          </a:p>
          <a:p>
            <a:pPr lvl="3"/>
            <a:r>
              <a:rPr lang="fr-FR" sz="1600" dirty="0"/>
              <a:t>demandes entrantes </a:t>
            </a:r>
            <a:r>
              <a:rPr lang="fr-FR" sz="1600" dirty="0" smtClean="0"/>
              <a:t>(</a:t>
            </a:r>
            <a:r>
              <a:rPr lang="fr-FR" sz="1600" i="1" dirty="0" err="1" smtClean="0"/>
              <a:t>Lending</a:t>
            </a:r>
            <a:r>
              <a:rPr lang="fr-FR" sz="1600" i="1" dirty="0" smtClean="0"/>
              <a:t> </a:t>
            </a:r>
            <a:r>
              <a:rPr lang="fr-FR" sz="1600" i="1" dirty="0"/>
              <a:t>RS </a:t>
            </a:r>
            <a:r>
              <a:rPr lang="fr-FR" sz="1600" i="1" dirty="0" err="1"/>
              <a:t>requests</a:t>
            </a:r>
            <a:r>
              <a:rPr lang="fr-FR" sz="1600" dirty="0"/>
              <a:t>) </a:t>
            </a:r>
          </a:p>
          <a:p>
            <a:pPr lvl="3"/>
            <a:r>
              <a:rPr lang="fr-FR" sz="1600" dirty="0"/>
              <a:t>demandes sortantes </a:t>
            </a:r>
            <a:r>
              <a:rPr lang="fr-FR" sz="1600" dirty="0" smtClean="0"/>
              <a:t>(</a:t>
            </a:r>
            <a:r>
              <a:rPr lang="fr-FR" sz="1600" i="1" dirty="0" err="1" smtClean="0"/>
              <a:t>Borrowing</a:t>
            </a:r>
            <a:r>
              <a:rPr lang="fr-FR" sz="1600" i="1" dirty="0" smtClean="0"/>
              <a:t> </a:t>
            </a:r>
            <a:r>
              <a:rPr lang="fr-FR" sz="1600" i="1" dirty="0"/>
              <a:t>RS </a:t>
            </a:r>
            <a:r>
              <a:rPr lang="fr-FR" sz="1600" i="1" dirty="0" err="1"/>
              <a:t>requests</a:t>
            </a:r>
            <a:r>
              <a:rPr lang="fr-FR" sz="1600" dirty="0"/>
              <a:t>) </a:t>
            </a:r>
          </a:p>
          <a:p>
            <a:pPr lvl="2"/>
            <a:r>
              <a:rPr lang="fr-FR" sz="2000" dirty="0"/>
              <a:t>1 bureau de prêt (circulation desk)</a:t>
            </a:r>
            <a:endParaRPr lang="fr-BE" sz="2000" dirty="0" smtClean="0"/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BE" sz="2200" dirty="0" smtClean="0"/>
              <a:t>(2020) Interopérabilité partielle du PIB avec RapidILL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BE" sz="2200" dirty="0"/>
              <a:t>(</a:t>
            </a:r>
            <a:r>
              <a:rPr lang="fr-BE" sz="2200" dirty="0" smtClean="0"/>
              <a:t>2022) </a:t>
            </a:r>
            <a:r>
              <a:rPr lang="fr-BE" sz="2200" dirty="0"/>
              <a:t>Interopérabilité </a:t>
            </a:r>
            <a:r>
              <a:rPr lang="fr-BE" sz="2200" dirty="0" smtClean="0"/>
              <a:t>complète du PIB avec RapidILL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BE" sz="2200" dirty="0"/>
              <a:t>(2022) </a:t>
            </a:r>
            <a:r>
              <a:rPr lang="fr-BE" sz="2200" dirty="0" smtClean="0"/>
              <a:t>Gratuité du PIB pour nos usagers</a:t>
            </a:r>
          </a:p>
          <a:p>
            <a:pPr marL="0" indent="0">
              <a:buSzPct val="100000"/>
              <a:buNone/>
            </a:pPr>
            <a:endParaRPr lang="fr-BE" sz="2400" dirty="0"/>
          </a:p>
          <a:p>
            <a:endParaRPr lang="fr-BE" sz="2400" dirty="0" smtClean="0"/>
          </a:p>
          <a:p>
            <a:endParaRPr lang="fr-BE" sz="2400" dirty="0"/>
          </a:p>
          <a:p>
            <a:pPr lvl="1"/>
            <a:endParaRPr lang="fr-BE" sz="2000" i="1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392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58466"/>
            <a:ext cx="8229600" cy="621546"/>
          </a:xfrm>
        </p:spPr>
        <p:txBody>
          <a:bodyPr/>
          <a:lstStyle/>
          <a:p>
            <a:r>
              <a:rPr lang="fr-BE" sz="3200" dirty="0" smtClean="0"/>
              <a:t>Services aux usagers</a:t>
            </a:r>
            <a:endParaRPr lang="fr-BE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06230"/>
            <a:ext cx="8229600" cy="49199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400" dirty="0" smtClean="0">
              <a:solidFill>
                <a:srgbClr val="5FA3B0"/>
              </a:solidFill>
            </a:endParaRPr>
          </a:p>
          <a:p>
            <a:pPr marL="0" indent="0">
              <a:buNone/>
            </a:pPr>
            <a:r>
              <a:rPr lang="fr-FR" sz="2400" dirty="0" smtClean="0">
                <a:solidFill>
                  <a:srgbClr val="5FA3B0"/>
                </a:solidFill>
              </a:rPr>
              <a:t>Rôles </a:t>
            </a:r>
            <a:r>
              <a:rPr lang="fr-FR" sz="2400" dirty="0">
                <a:solidFill>
                  <a:srgbClr val="5FA3B0"/>
                </a:solidFill>
              </a:rPr>
              <a:t>principaux liés aux </a:t>
            </a:r>
            <a:r>
              <a:rPr lang="fr-FR" sz="2400" dirty="0" smtClean="0">
                <a:solidFill>
                  <a:srgbClr val="5FA3B0"/>
                </a:solidFill>
              </a:rPr>
              <a:t>Services aux usagers</a:t>
            </a:r>
            <a:endParaRPr lang="fr-FR" sz="2400" dirty="0">
              <a:solidFill>
                <a:srgbClr val="5FA3B0"/>
              </a:solidFill>
            </a:endParaRP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FR" sz="2400" dirty="0" smtClean="0"/>
              <a:t>opérateur de bureau de prêt </a:t>
            </a:r>
            <a:r>
              <a:rPr lang="fr-FR" sz="2400" i="1" dirty="0" smtClean="0"/>
              <a:t>(circulation desk </a:t>
            </a:r>
            <a:r>
              <a:rPr lang="fr-FR" sz="2400" i="1" dirty="0" err="1" smtClean="0"/>
              <a:t>operator</a:t>
            </a:r>
            <a:r>
              <a:rPr lang="fr-FR" sz="2400" i="1" dirty="0" smtClean="0"/>
              <a:t>)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FR" sz="2400" dirty="0" smtClean="0"/>
              <a:t>operateur des demandes </a:t>
            </a:r>
            <a:r>
              <a:rPr lang="fr-FR" sz="2400" i="1" dirty="0" smtClean="0"/>
              <a:t>(</a:t>
            </a:r>
            <a:r>
              <a:rPr lang="fr-FR" sz="2400" i="1" dirty="0" err="1" smtClean="0"/>
              <a:t>request</a:t>
            </a:r>
            <a:r>
              <a:rPr lang="fr-FR" sz="2400" i="1" dirty="0" smtClean="0"/>
              <a:t> </a:t>
            </a:r>
            <a:r>
              <a:rPr lang="fr-FR" sz="2400" i="1" dirty="0" err="1" smtClean="0"/>
              <a:t>operator</a:t>
            </a:r>
            <a:r>
              <a:rPr lang="fr-FR" sz="2400" i="1" dirty="0" smtClean="0"/>
              <a:t>)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FR" sz="2400" dirty="0" smtClean="0"/>
              <a:t>opérateur de traitement interne </a:t>
            </a:r>
            <a:r>
              <a:rPr lang="fr-FR" sz="2400" i="1" dirty="0" smtClean="0"/>
              <a:t>(</a:t>
            </a:r>
            <a:r>
              <a:rPr lang="fr-FR" sz="2400" i="1" dirty="0" err="1" smtClean="0"/>
              <a:t>work</a:t>
            </a:r>
            <a:r>
              <a:rPr lang="fr-FR" sz="2400" i="1" dirty="0" smtClean="0"/>
              <a:t> </a:t>
            </a:r>
            <a:r>
              <a:rPr lang="fr-FR" sz="2400" i="1" dirty="0" err="1" smtClean="0"/>
              <a:t>order</a:t>
            </a:r>
            <a:r>
              <a:rPr lang="fr-FR" sz="2400" i="1" dirty="0" smtClean="0"/>
              <a:t> </a:t>
            </a:r>
            <a:r>
              <a:rPr lang="fr-FR" sz="2400" i="1" dirty="0" err="1" smtClean="0"/>
              <a:t>operator</a:t>
            </a:r>
            <a:r>
              <a:rPr lang="fr-FR" sz="2400" i="1" dirty="0" smtClean="0"/>
              <a:t>)</a:t>
            </a:r>
            <a:endParaRPr lang="fr-FR" sz="2400" i="1" dirty="0"/>
          </a:p>
          <a:p>
            <a:pPr marL="0" indent="0">
              <a:buNone/>
            </a:pPr>
            <a:endParaRPr lang="fr-BE" sz="2400" i="1" dirty="0"/>
          </a:p>
          <a:p>
            <a:endParaRPr lang="fr-BE" sz="2400" dirty="0" smtClean="0"/>
          </a:p>
          <a:p>
            <a:endParaRPr lang="fr-BE" sz="2400" dirty="0"/>
          </a:p>
          <a:p>
            <a:pPr lvl="1"/>
            <a:endParaRPr lang="fr-BE" sz="2000" i="1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52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689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52788"/>
            <a:ext cx="8229600" cy="621546"/>
          </a:xfrm>
        </p:spPr>
        <p:txBody>
          <a:bodyPr/>
          <a:lstStyle/>
          <a:p>
            <a:r>
              <a:rPr lang="fr-BE" sz="3200" dirty="0" smtClean="0"/>
              <a:t>Statistiques</a:t>
            </a:r>
            <a:endParaRPr lang="fr-BE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BE" sz="2600" dirty="0" smtClean="0"/>
              <a:t>Exploiter les statistiques </a:t>
            </a:r>
            <a:r>
              <a:rPr lang="fr-BE" sz="2600" i="1" dirty="0" smtClean="0"/>
              <a:t>(</a:t>
            </a:r>
            <a:r>
              <a:rPr lang="fr-BE" sz="2600" i="1" dirty="0" err="1" smtClean="0"/>
              <a:t>Analytics</a:t>
            </a:r>
            <a:r>
              <a:rPr lang="fr-BE" sz="2600" i="1" dirty="0" smtClean="0"/>
              <a:t>)</a:t>
            </a:r>
          </a:p>
          <a:p>
            <a:pPr lvl="1">
              <a:buSzPct val="100000"/>
              <a:buFont typeface="Courier New" panose="02070309020205020404" pitchFamily="49" charset="0"/>
              <a:buChar char="o"/>
            </a:pPr>
            <a:r>
              <a:rPr lang="fr-BE" sz="2400" dirty="0" smtClean="0"/>
              <a:t>Possibilité de créer des rapports sur toutes les activités de la Bibliothèque, dans différents domaines</a:t>
            </a:r>
          </a:p>
          <a:p>
            <a:pPr lvl="1">
              <a:buSzPct val="100000"/>
              <a:buFont typeface="Courier New" panose="02070309020205020404" pitchFamily="49" charset="0"/>
              <a:buChar char="o"/>
            </a:pPr>
            <a:r>
              <a:rPr lang="fr-FR" sz="2400" dirty="0" smtClean="0"/>
              <a:t>Des ‘rapports’ sont partagés en fonction des rôles</a:t>
            </a:r>
          </a:p>
          <a:p>
            <a:pPr lvl="1">
              <a:buSzPct val="100000"/>
              <a:buFont typeface="Courier New" panose="02070309020205020404" pitchFamily="49" charset="0"/>
              <a:buChar char="o"/>
            </a:pPr>
            <a:r>
              <a:rPr lang="fr-FR" sz="2400" dirty="0" smtClean="0"/>
              <a:t>Ne remplace pas la recherche </a:t>
            </a:r>
            <a:r>
              <a:rPr lang="fr-FR" sz="2400" smtClean="0"/>
              <a:t>dans Alma !</a:t>
            </a:r>
            <a:endParaRPr lang="fr-BE" sz="2400" dirty="0" smtClean="0"/>
          </a:p>
          <a:p>
            <a:pPr marL="1371600" lvl="3" indent="0">
              <a:buNone/>
            </a:pP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53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29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54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002902" y="1651001"/>
            <a:ext cx="7493796" cy="3327400"/>
          </a:xfrm>
        </p:spPr>
        <p:txBody>
          <a:bodyPr/>
          <a:lstStyle/>
          <a:p>
            <a:r>
              <a:rPr lang="fr-BE" sz="2000" dirty="0" smtClean="0"/>
              <a:t/>
            </a:r>
            <a:br>
              <a:rPr lang="fr-BE" sz="2000" dirty="0" smtClean="0"/>
            </a:br>
            <a:r>
              <a:rPr lang="fr-BE" sz="2000" dirty="0" smtClean="0"/>
              <a:t>Tous </a:t>
            </a:r>
            <a:r>
              <a:rPr lang="fr-BE" sz="2000" dirty="0"/>
              <a:t>les supports de formation et </a:t>
            </a:r>
            <a:r>
              <a:rPr lang="fr-BE" sz="2000" i="1" dirty="0" smtClean="0"/>
              <a:t>how </a:t>
            </a:r>
            <a:r>
              <a:rPr lang="fr-BE" sz="2000" i="1" dirty="0"/>
              <a:t>to </a:t>
            </a:r>
            <a:r>
              <a:rPr lang="fr-BE" sz="2000" dirty="0"/>
              <a:t>proposés par Liège Université Library pour le travail dans le système Alma se trouvent sur la boîte à outils </a:t>
            </a:r>
            <a:r>
              <a:rPr lang="fr-BE" sz="2000" dirty="0" smtClean="0">
                <a:hlinkClick r:id="rId2"/>
              </a:rPr>
              <a:t>Alma et Primo @ ULiège </a:t>
            </a:r>
            <a:r>
              <a:rPr lang="fr-BE" sz="2000" dirty="0">
                <a:hlinkClick r:id="rId2"/>
              </a:rPr>
              <a:t>Library</a:t>
            </a:r>
            <a:r>
              <a:rPr lang="fr-BE" sz="2000" dirty="0"/>
              <a:t/>
            </a:r>
            <a:br>
              <a:rPr lang="fr-BE" sz="2000" dirty="0"/>
            </a:br>
            <a:r>
              <a:rPr lang="fr-BE" sz="2000" dirty="0">
                <a:hlinkClick r:id="rId2"/>
              </a:rPr>
              <a:t>https://app.lib.uliege.be/alma/</a:t>
            </a:r>
            <a:r>
              <a:rPr lang="fr-BE" sz="2000" dirty="0" smtClean="0"/>
              <a:t/>
            </a:r>
            <a:br>
              <a:rPr lang="fr-BE" sz="2000" dirty="0" smtClean="0"/>
            </a:br>
            <a:r>
              <a:rPr lang="fr-BE" sz="2000" dirty="0"/>
              <a:t/>
            </a:r>
            <a:br>
              <a:rPr lang="fr-BE" sz="2000" dirty="0"/>
            </a:br>
            <a:r>
              <a:rPr lang="fr-BE" dirty="0"/>
              <a:t/>
            </a:r>
            <a:br>
              <a:rPr lang="fr-BE" dirty="0"/>
            </a:br>
            <a:endParaRPr lang="fr-BE" dirty="0"/>
          </a:p>
        </p:txBody>
      </p:sp>
      <p:sp>
        <p:nvSpPr>
          <p:cNvPr id="2" name="ZoneTexte 1"/>
          <p:cNvSpPr txBox="1"/>
          <p:nvPr/>
        </p:nvSpPr>
        <p:spPr>
          <a:xfrm>
            <a:off x="3025302" y="3608961"/>
            <a:ext cx="3258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/>
              <a:t>library-systems@lists.uliege.be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2488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2958"/>
            <a:ext cx="8229600" cy="621546"/>
          </a:xfrm>
        </p:spPr>
        <p:txBody>
          <a:bodyPr/>
          <a:lstStyle/>
          <a:p>
            <a:r>
              <a:rPr lang="fr-BE" dirty="0" smtClean="0">
                <a:solidFill>
                  <a:srgbClr val="00707F"/>
                </a:solidFill>
              </a:rPr>
              <a:t>Collections présentes dans le SGB Alma</a:t>
            </a:r>
            <a:endParaRPr lang="fr-BE" dirty="0">
              <a:solidFill>
                <a:srgbClr val="00707F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6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05" y="1516213"/>
            <a:ext cx="8853534" cy="423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71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51212"/>
            <a:ext cx="8229600" cy="621546"/>
          </a:xfrm>
        </p:spPr>
        <p:txBody>
          <a:bodyPr/>
          <a:lstStyle/>
          <a:p>
            <a:r>
              <a:rPr lang="fr-BE" dirty="0">
                <a:solidFill>
                  <a:srgbClr val="00707F"/>
                </a:solidFill>
              </a:rPr>
              <a:t>Ecosystème des </a:t>
            </a:r>
            <a:r>
              <a:rPr lang="fr-BE" dirty="0" smtClean="0">
                <a:solidFill>
                  <a:srgbClr val="00707F"/>
                </a:solidFill>
              </a:rPr>
              <a:t>outils</a:t>
            </a:r>
            <a:endParaRPr lang="fr-BE" dirty="0">
              <a:solidFill>
                <a:srgbClr val="00707F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7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270" y="1481921"/>
            <a:ext cx="8618301" cy="455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01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70667"/>
            <a:ext cx="8229600" cy="621546"/>
          </a:xfrm>
        </p:spPr>
        <p:txBody>
          <a:bodyPr/>
          <a:lstStyle/>
          <a:p>
            <a:r>
              <a:rPr lang="fr-BE" dirty="0">
                <a:solidFill>
                  <a:srgbClr val="00707F"/>
                </a:solidFill>
              </a:rPr>
              <a:t>Organisation </a:t>
            </a:r>
            <a:r>
              <a:rPr lang="fr-BE" dirty="0" err="1">
                <a:solidFill>
                  <a:srgbClr val="00707F"/>
                </a:solidFill>
              </a:rPr>
              <a:t>ULiège</a:t>
            </a:r>
            <a:r>
              <a:rPr lang="fr-BE" dirty="0">
                <a:solidFill>
                  <a:srgbClr val="00707F"/>
                </a:solidFill>
              </a:rPr>
              <a:t> Library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61872"/>
            <a:ext cx="8229600" cy="4764291"/>
          </a:xfrm>
        </p:spPr>
        <p:txBody>
          <a:bodyPr/>
          <a:lstStyle/>
          <a:p>
            <a:pPr fontAlgn="base">
              <a:buSzPct val="120000"/>
              <a:buFont typeface="Arial" panose="020B0604020202020204" pitchFamily="34" charset="0"/>
              <a:buChar char="•"/>
            </a:pPr>
            <a:r>
              <a:rPr lang="fr-FR" sz="2800" dirty="0"/>
              <a:t>Pôle Systèmes &amp; Données (2023- )</a:t>
            </a:r>
          </a:p>
          <a:p>
            <a:pPr lvl="1" fontAlgn="base">
              <a:buSzPct val="100000"/>
              <a:buFont typeface="Courier New" panose="02070309020205020404" pitchFamily="49" charset="0"/>
              <a:buChar char="o"/>
            </a:pPr>
            <a:r>
              <a:rPr lang="fr-FR" sz="2400" dirty="0"/>
              <a:t>Administration courante des outils</a:t>
            </a:r>
          </a:p>
          <a:p>
            <a:pPr lvl="1" fontAlgn="base">
              <a:buSzPct val="100000"/>
              <a:buFont typeface="Courier New" panose="02070309020205020404" pitchFamily="49" charset="0"/>
              <a:buChar char="o"/>
            </a:pPr>
            <a:r>
              <a:rPr lang="fr-FR" sz="2400" dirty="0"/>
              <a:t>Suivi des mises à jour, nouvelles fonctionnalités</a:t>
            </a:r>
          </a:p>
          <a:p>
            <a:pPr lvl="1" fontAlgn="base">
              <a:buSzPct val="100000"/>
              <a:buFont typeface="Courier New" panose="02070309020205020404" pitchFamily="49" charset="0"/>
              <a:buChar char="o"/>
            </a:pPr>
            <a:r>
              <a:rPr lang="fr-FR" sz="2400" dirty="0"/>
              <a:t>Analyse des </a:t>
            </a:r>
            <a:r>
              <a:rPr lang="fr-FR" sz="2400" dirty="0" smtClean="0"/>
              <a:t>besoins</a:t>
            </a:r>
          </a:p>
          <a:p>
            <a:pPr lvl="1" fontAlgn="base">
              <a:buSzPct val="100000"/>
              <a:buFont typeface="Courier New" panose="02070309020205020404" pitchFamily="49" charset="0"/>
              <a:buChar char="o"/>
            </a:pPr>
            <a:r>
              <a:rPr lang="fr-FR" sz="2400" dirty="0" smtClean="0"/>
              <a:t>Support </a:t>
            </a:r>
            <a:r>
              <a:rPr lang="fr-FR" sz="2400" dirty="0"/>
              <a:t>aux utilisateurs </a:t>
            </a:r>
            <a:r>
              <a:rPr lang="fr-FR" sz="2400" dirty="0" smtClean="0"/>
              <a:t>professionnels</a:t>
            </a:r>
          </a:p>
          <a:p>
            <a:pPr lvl="1" fontAlgn="base">
              <a:buSzPct val="100000"/>
              <a:buFont typeface="Courier New" panose="02070309020205020404" pitchFamily="49" charset="0"/>
              <a:buChar char="o"/>
            </a:pPr>
            <a:r>
              <a:rPr lang="fr-FR" sz="2400" dirty="0" smtClean="0"/>
              <a:t>Relais </a:t>
            </a:r>
            <a:r>
              <a:rPr lang="fr-FR" sz="2400" dirty="0"/>
              <a:t>avec les </a:t>
            </a:r>
            <a:r>
              <a:rPr lang="fr-FR" sz="2400" dirty="0" smtClean="0"/>
              <a:t>fournisseurs</a:t>
            </a:r>
          </a:p>
          <a:p>
            <a:pPr lvl="1" fontAlgn="base">
              <a:buSzPct val="100000"/>
              <a:buFont typeface="Courier New" panose="02070309020205020404" pitchFamily="49" charset="0"/>
              <a:buChar char="o"/>
            </a:pPr>
            <a:r>
              <a:rPr lang="fr-FR" sz="2400" dirty="0" smtClean="0"/>
              <a:t>…</a:t>
            </a:r>
          </a:p>
          <a:p>
            <a:pPr marL="0" indent="0">
              <a:buNone/>
            </a:pP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8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433" y="4259589"/>
            <a:ext cx="3958823" cy="227932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194570" y="4383587"/>
            <a:ext cx="3492230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7F"/>
              </a:buClr>
              <a:buFont typeface="Arial" panose="020B0604020202020204" pitchFamily="34" charset="0"/>
              <a:buChar char="•"/>
            </a:pPr>
            <a:r>
              <a:rPr lang="fr-FR" dirty="0" smtClean="0"/>
              <a:t>Différents sous-groupes</a:t>
            </a:r>
          </a:p>
          <a:p>
            <a:pPr marL="742950" lvl="1" indent="-285750">
              <a:buClr>
                <a:srgbClr val="00707F"/>
              </a:buClr>
              <a:buFont typeface="Arial" panose="020B0604020202020204" pitchFamily="34" charset="0"/>
              <a:buChar char="•"/>
            </a:pPr>
            <a:r>
              <a:rPr lang="fr-FR" dirty="0" smtClean="0"/>
              <a:t>Acquisitions</a:t>
            </a:r>
          </a:p>
          <a:p>
            <a:pPr marL="742950" lvl="1" indent="-285750">
              <a:buClr>
                <a:srgbClr val="00707F"/>
              </a:buClr>
              <a:buFont typeface="Arial" panose="020B0604020202020204" pitchFamily="34" charset="0"/>
              <a:buChar char="•"/>
            </a:pPr>
            <a:r>
              <a:rPr lang="fr-FR" dirty="0" smtClean="0"/>
              <a:t>Gestion des ressources</a:t>
            </a:r>
          </a:p>
          <a:p>
            <a:pPr marL="742950" lvl="1" indent="-285750">
              <a:buClr>
                <a:srgbClr val="00707F"/>
              </a:buClr>
              <a:buFont typeface="Arial" panose="020B0604020202020204" pitchFamily="34" charset="0"/>
              <a:buChar char="•"/>
            </a:pPr>
            <a:r>
              <a:rPr lang="fr-FR" dirty="0" smtClean="0"/>
              <a:t>Ressources électroniques</a:t>
            </a:r>
          </a:p>
          <a:p>
            <a:pPr marL="742950" lvl="1" indent="-285750">
              <a:buClr>
                <a:srgbClr val="00707F"/>
              </a:buClr>
              <a:buFont typeface="Arial" panose="020B0604020202020204" pitchFamily="34" charset="0"/>
              <a:buChar char="•"/>
            </a:pPr>
            <a:r>
              <a:rPr lang="fr-FR" dirty="0" smtClean="0"/>
              <a:t>‘</a:t>
            </a:r>
            <a:r>
              <a:rPr lang="fr-FR" dirty="0" err="1" smtClean="0"/>
              <a:t>Fulfillment</a:t>
            </a:r>
            <a:r>
              <a:rPr lang="fr-FR" dirty="0" smtClean="0"/>
              <a:t>’</a:t>
            </a:r>
          </a:p>
          <a:p>
            <a:pPr marL="742950" lvl="1" indent="-285750">
              <a:buClr>
                <a:srgbClr val="00707F"/>
              </a:buClr>
              <a:buFont typeface="Arial" panose="020B0604020202020204" pitchFamily="34" charset="0"/>
              <a:buChar char="•"/>
            </a:pPr>
            <a:r>
              <a:rPr lang="fr-FR" dirty="0" smtClean="0"/>
              <a:t>‘</a:t>
            </a:r>
            <a:r>
              <a:rPr lang="fr-FR" dirty="0" err="1" smtClean="0"/>
              <a:t>Analytics</a:t>
            </a:r>
            <a:r>
              <a:rPr lang="fr-FR" dirty="0" smtClean="0"/>
              <a:t>’ (Statistiques)</a:t>
            </a:r>
          </a:p>
          <a:p>
            <a:endParaRPr lang="fr-BE" dirty="0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3171217" y="4965970"/>
            <a:ext cx="2023353" cy="0"/>
          </a:xfrm>
          <a:prstGeom prst="straightConnector1">
            <a:avLst/>
          </a:prstGeom>
          <a:ln w="15875">
            <a:solidFill>
              <a:srgbClr val="00707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94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85319"/>
            <a:ext cx="8229600" cy="621546"/>
          </a:xfrm>
        </p:spPr>
        <p:txBody>
          <a:bodyPr/>
          <a:lstStyle/>
          <a:p>
            <a:r>
              <a:rPr lang="fr-BE" dirty="0">
                <a:solidFill>
                  <a:srgbClr val="00707F"/>
                </a:solidFill>
              </a:rPr>
              <a:t>Organisation </a:t>
            </a:r>
            <a:r>
              <a:rPr lang="fr-BE" dirty="0" err="1">
                <a:solidFill>
                  <a:srgbClr val="00707F"/>
                </a:solidFill>
              </a:rPr>
              <a:t>ULiège</a:t>
            </a:r>
            <a:r>
              <a:rPr lang="fr-BE" dirty="0">
                <a:solidFill>
                  <a:srgbClr val="00707F"/>
                </a:solidFill>
              </a:rPr>
              <a:t> Library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9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64" y="1388589"/>
            <a:ext cx="8574684" cy="468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50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6433</TotalTime>
  <Words>1806</Words>
  <Application>Microsoft Office PowerPoint</Application>
  <PresentationFormat>Affichage à l'écran (4:3)</PresentationFormat>
  <Paragraphs>397</Paragraphs>
  <Slides>54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54</vt:i4>
      </vt:variant>
    </vt:vector>
  </HeadingPairs>
  <TitlesOfParts>
    <vt:vector size="62" baseType="lpstr">
      <vt:lpstr>Arial</vt:lpstr>
      <vt:lpstr>Calibri</vt:lpstr>
      <vt:lpstr>Calibri Light</vt:lpstr>
      <vt:lpstr>Courier New</vt:lpstr>
      <vt:lpstr>Lucida Grande</vt:lpstr>
      <vt:lpstr>Wingdings</vt:lpstr>
      <vt:lpstr>Thème Office</vt:lpstr>
      <vt:lpstr>Conception personnalisée</vt:lpstr>
      <vt:lpstr>Alma @ ULiège Library</vt:lpstr>
      <vt:lpstr>Introduction</vt:lpstr>
      <vt:lpstr>Informatisation(s)</vt:lpstr>
      <vt:lpstr>Informatisation(s)</vt:lpstr>
      <vt:lpstr>Informatisation(s)</vt:lpstr>
      <vt:lpstr>Collections présentes dans le SGB Alma</vt:lpstr>
      <vt:lpstr>Ecosystème des outils</vt:lpstr>
      <vt:lpstr>Organisation ULiège Library</vt:lpstr>
      <vt:lpstr>Organisation ULiège Library</vt:lpstr>
      <vt:lpstr>Support aux utilisateurs professionnels</vt:lpstr>
      <vt:lpstr>Support aux utilisateurs professionnels</vt:lpstr>
      <vt:lpstr>Support aux utilisateurs professionnels</vt:lpstr>
      <vt:lpstr>Alma</vt:lpstr>
      <vt:lpstr>Alma - la structure de l'outil</vt:lpstr>
      <vt:lpstr>Alma - la structure de l'outil</vt:lpstr>
      <vt:lpstr>Alma - la structure de l'outil</vt:lpstr>
      <vt:lpstr>Alma - la structure de l'outil</vt:lpstr>
      <vt:lpstr>Alma - la structure de l'outil</vt:lpstr>
      <vt:lpstr>Alma - la structure de l'outil</vt:lpstr>
      <vt:lpstr>Découvrir l’interface Alma</vt:lpstr>
      <vt:lpstr>Accès à Alma</vt:lpstr>
      <vt:lpstr>Découvrir l’interface Alma</vt:lpstr>
      <vt:lpstr>Présentation PowerPoint</vt:lpstr>
      <vt:lpstr>Widgets</vt:lpstr>
      <vt:lpstr>Widgets</vt:lpstr>
      <vt:lpstr>Widgets</vt:lpstr>
      <vt:lpstr>Widgets</vt:lpstr>
      <vt:lpstr>Menu permanent</vt:lpstr>
      <vt:lpstr>Personnaliser son menu</vt:lpstr>
      <vt:lpstr>Personnaliser son menu</vt:lpstr>
      <vt:lpstr>Icônes</vt:lpstr>
      <vt:lpstr>Icônes</vt:lpstr>
      <vt:lpstr>Icônes</vt:lpstr>
      <vt:lpstr>Icônes</vt:lpstr>
      <vt:lpstr>Icônes</vt:lpstr>
      <vt:lpstr>Icônes</vt:lpstr>
      <vt:lpstr>Rôles</vt:lpstr>
      <vt:lpstr>Rôles</vt:lpstr>
      <vt:lpstr>Barre de recherche permanente</vt:lpstr>
      <vt:lpstr>Alma @ ULiège Library  Nouveaux workflows, nouveaux services</vt:lpstr>
      <vt:lpstr>Acquisitions</vt:lpstr>
      <vt:lpstr>Acquisitions</vt:lpstr>
      <vt:lpstr>Ressources</vt:lpstr>
      <vt:lpstr>Ressources</vt:lpstr>
      <vt:lpstr>Ressources </vt:lpstr>
      <vt:lpstr>Ressources</vt:lpstr>
      <vt:lpstr>Ressources</vt:lpstr>
      <vt:lpstr>Ressources / Services aux usagers professionnels</vt:lpstr>
      <vt:lpstr>Services aux usagers</vt:lpstr>
      <vt:lpstr>Services aux usagers</vt:lpstr>
      <vt:lpstr>Services aux usagers</vt:lpstr>
      <vt:lpstr>Services aux usagers</vt:lpstr>
      <vt:lpstr>Statistiques</vt:lpstr>
      <vt:lpstr> Tous les supports de formation et how to proposés par Liège Université Library pour le travail dans le système Alma se trouvent sur la boîte à outils Alma et Primo @ ULiège Library https://app.lib.uliege.be/alma/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Sophie Minon</dc:creator>
  <cp:lastModifiedBy>Richelle Laurence</cp:lastModifiedBy>
  <cp:revision>396</cp:revision>
  <dcterms:created xsi:type="dcterms:W3CDTF">2018-04-18T15:28:21Z</dcterms:created>
  <dcterms:modified xsi:type="dcterms:W3CDTF">2025-09-08T15:08:22Z</dcterms:modified>
</cp:coreProperties>
</file>