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modernComment_128_24C5C3C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2" r:id="rId4"/>
  </p:sldMasterIdLst>
  <p:notesMasterIdLst>
    <p:notesMasterId r:id="rId43"/>
  </p:notesMasterIdLst>
  <p:handoutMasterIdLst>
    <p:handoutMasterId r:id="rId44"/>
  </p:handoutMasterIdLst>
  <p:sldIdLst>
    <p:sldId id="256" r:id="rId5"/>
    <p:sldId id="295" r:id="rId6"/>
    <p:sldId id="296" r:id="rId7"/>
    <p:sldId id="297" r:id="rId8"/>
    <p:sldId id="302" r:id="rId9"/>
    <p:sldId id="298" r:id="rId10"/>
    <p:sldId id="301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479" r:id="rId20"/>
    <p:sldId id="480" r:id="rId21"/>
    <p:sldId id="481" r:id="rId22"/>
    <p:sldId id="482" r:id="rId23"/>
    <p:sldId id="483" r:id="rId24"/>
    <p:sldId id="485" r:id="rId25"/>
    <p:sldId id="486" r:id="rId26"/>
    <p:sldId id="487" r:id="rId27"/>
    <p:sldId id="488" r:id="rId28"/>
    <p:sldId id="489" r:id="rId29"/>
    <p:sldId id="490" r:id="rId30"/>
    <p:sldId id="491" r:id="rId31"/>
    <p:sldId id="492" r:id="rId32"/>
    <p:sldId id="493" r:id="rId33"/>
    <p:sldId id="494" r:id="rId34"/>
    <p:sldId id="495" r:id="rId35"/>
    <p:sldId id="496" r:id="rId36"/>
    <p:sldId id="499" r:id="rId37"/>
    <p:sldId id="498" r:id="rId38"/>
    <p:sldId id="497" r:id="rId39"/>
    <p:sldId id="502" r:id="rId40"/>
    <p:sldId id="500" r:id="rId41"/>
    <p:sldId id="503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D720E6D-A53B-FFB5-E93D-257B4F343AB9}" name="Bastin Myriam" initials="MB" userId="S::Myriam.Bastin@uliege.be::9b39e4f5-6269-41bb-806d-641f698d0fb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9" d="100"/>
          <a:sy n="69" d="100"/>
        </p:scale>
        <p:origin x="101" y="3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228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omments/modernComment_128_24C5C3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F69259A-FCAC-4AC5-8A79-5D0056E43FBE}" authorId="{7D720E6D-A53B-FFB5-E93D-257B4F343AB9}" created="2024-10-29T14:24:39.898">
    <pc:sldMkLst xmlns:pc="http://schemas.microsoft.com/office/powerpoint/2013/main/command">
      <pc:docMk/>
      <pc:sldMk cId="38558780" sldId="296"/>
    </pc:sldMkLst>
    <p188:txBody>
      <a:bodyPr/>
      <a:lstStyle/>
      <a:p>
        <a:r>
          <a:rPr lang="fr-BE"/>
          <a:t>Revérifier ce chiffre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12C3A-3746-46B8-A5D9-56C3AB0EED28}" type="datetimeFigureOut">
              <a:rPr lang="fr-BE" smtClean="0"/>
              <a:t>06-11-24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901EC-BE68-468A-B092-FEA66C7E071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004305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3A789-1FD7-48B6-8146-8B7EF6FAF66A}" type="datetimeFigureOut">
              <a:rPr lang="fr-BE" smtClean="0"/>
              <a:t>06-11-24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32B8D-7343-4E73-A3E9-5EF9EC1ACDB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62127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234DD-A195-4B9F-B415-36136FE396A1}" type="datetime1">
              <a:rPr lang="en-US" smtClean="0"/>
              <a:t>11/6/2024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38870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234DD-A195-4B9F-B415-36136FE396A1}" type="datetime1">
              <a:rPr lang="en-US" smtClean="0"/>
              <a:t>11/6/2024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18941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234DD-A195-4B9F-B415-36136FE396A1}" type="datetime1">
              <a:rPr lang="en-US" smtClean="0"/>
              <a:t>11/6/2024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9022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9F291BE0-7A7E-D04F-974F-9F4577FB2F46}"/>
              </a:ext>
            </a:extLst>
          </p:cNvPr>
          <p:cNvSpPr/>
          <p:nvPr/>
        </p:nvSpPr>
        <p:spPr>
          <a:xfrm>
            <a:off x="8832445" y="1096772"/>
            <a:ext cx="2902356" cy="5761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ross 49">
            <a:extLst>
              <a:ext uri="{FF2B5EF4-FFF2-40B4-BE49-F238E27FC236}">
                <a16:creationId xmlns:a16="http://schemas.microsoft.com/office/drawing/2014/main" id="{BD33FF1F-6094-0B4A-A3E4-6B0D9283DB44}"/>
              </a:ext>
            </a:extLst>
          </p:cNvPr>
          <p:cNvSpPr/>
          <p:nvPr/>
        </p:nvSpPr>
        <p:spPr>
          <a:xfrm>
            <a:off x="11529484" y="5618903"/>
            <a:ext cx="524933" cy="524933"/>
          </a:xfrm>
          <a:prstGeom prst="plus">
            <a:avLst>
              <a:gd name="adj" fmla="val 3951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78A6D9C-C7A5-414B-8CB7-E31470D7D280}"/>
              </a:ext>
            </a:extLst>
          </p:cNvPr>
          <p:cNvSpPr/>
          <p:nvPr/>
        </p:nvSpPr>
        <p:spPr>
          <a:xfrm>
            <a:off x="9881559" y="976630"/>
            <a:ext cx="1336774" cy="120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1D850E-6310-C04D-8CAC-B7FA9F33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B7FB3-5DFC-6547-9567-C0ABE874C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7D2DB-A7B1-204E-8416-E938952BC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5A8BA-B551-4261-9487-02A0F89DE375}" type="datetime1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24BA1-E2D0-1E4B-9DB3-664FE2733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Alma @ </a:t>
            </a:r>
            <a:r>
              <a:rPr lang="fr-FR" dirty="0" err="1"/>
              <a:t>ULiège</a:t>
            </a:r>
            <a:r>
              <a:rPr lang="fr-FR" dirty="0"/>
              <a:t> - </a:t>
            </a:r>
            <a:r>
              <a:rPr lang="fr-FR" dirty="0" err="1"/>
              <a:t>eRessources</a:t>
            </a:r>
            <a:r>
              <a:rPr lang="fr-FR" dirty="0"/>
              <a:t> - Formation </a:t>
            </a:r>
            <a:r>
              <a:rPr lang="fr-FR" dirty="0" err="1"/>
              <a:t>certifiante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E64B2-36E4-5A4E-A78A-A629829A3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3"/>
          </p:nvPr>
        </p:nvSpPr>
        <p:spPr>
          <a:xfrm>
            <a:off x="10440988" y="5880100"/>
            <a:ext cx="914400" cy="914400"/>
          </a:xfrm>
        </p:spPr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18015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234DD-A195-4B9F-B415-36136FE396A1}" type="datetime1">
              <a:rPr lang="en-US" smtClean="0"/>
              <a:t>11/6/2024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36662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234DD-A195-4B9F-B415-36136FE396A1}" type="datetime1">
              <a:rPr lang="en-US" smtClean="0"/>
              <a:t>11/6/2024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08196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234DD-A195-4B9F-B415-36136FE396A1}" type="datetime1">
              <a:rPr lang="en-US" smtClean="0"/>
              <a:t>11/6/2024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83629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234DD-A195-4B9F-B415-36136FE396A1}" type="datetime1">
              <a:rPr lang="en-US" smtClean="0"/>
              <a:t>11/6/2024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6447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234DD-A195-4B9F-B415-36136FE396A1}" type="datetime1">
              <a:rPr lang="en-US" smtClean="0"/>
              <a:t>11/6/2024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94480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234DD-A195-4B9F-B415-36136FE396A1}" type="datetime1">
              <a:rPr lang="en-US" smtClean="0"/>
              <a:t>11/6/2024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71268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234DD-A195-4B9F-B415-36136FE396A1}" type="datetime1">
              <a:rPr lang="en-US" smtClean="0"/>
              <a:t>11/6/2024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84312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234DD-A195-4B9F-B415-36136FE396A1}" type="datetime1">
              <a:rPr lang="en-US" smtClean="0"/>
              <a:t>11/6/2024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0095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234DD-A195-4B9F-B415-36136FE396A1}" type="datetime1">
              <a:rPr lang="en-US" smtClean="0"/>
              <a:t>11/6/2024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B3423-611C-6944-BA94-F2572F362413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765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ib.uliege.be/fr/news/decouvrez-les-ressources-electroniques-acquises-en-2024" TargetMode="External"/><Relationship Id="rId2" Type="http://schemas.microsoft.com/office/2018/10/relationships/comments" Target="../comments/modernComment_128_24C5C3C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knowledge.exlibrisgroup.com/Alma/Product_Documentation/010Alma_Online_Help_(English)/050Administration/030User_Management/060Managing_User_Roles" TargetMode="Externa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alma-eresources@lists.uliege.b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lib.uliege.be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lib.uliege.be/fr/ressources-et-services/outils/acces-hors-campus-vpn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explore.lib.uliege.be/permalink/32ULG_INST/1iujq0/alma990010918360502321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355558" y="1420754"/>
            <a:ext cx="5139756" cy="2796383"/>
          </a:xfrm>
        </p:spPr>
        <p:txBody>
          <a:bodyPr>
            <a:noAutofit/>
          </a:bodyPr>
          <a:lstStyle/>
          <a:p>
            <a:r>
              <a:rPr lang="fr-FR" sz="6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Management e-Ressources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562614" y="4466845"/>
            <a:ext cx="4655719" cy="88290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>
                <a:latin typeface="Source Sans Pro" panose="020B0503030403020204" pitchFamily="34" charset="0"/>
                <a:ea typeface="Source Sans Pro" panose="020B0503030403020204" pitchFamily="34" charset="0"/>
              </a:rPr>
              <a:t>Séance de découverte </a:t>
            </a:r>
            <a:endParaRPr lang="fr-FR" sz="1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0F808E-7A4A-487D-FB13-F40C5EFA89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40" b="12140"/>
          <a:stretch/>
        </p:blipFill>
        <p:spPr>
          <a:xfrm>
            <a:off x="20" y="10"/>
            <a:ext cx="6038037" cy="6857990"/>
          </a:xfrm>
          <a:prstGeom prst="rect">
            <a:avLst/>
          </a:prstGeom>
        </p:spPr>
      </p:pic>
      <p:pic>
        <p:nvPicPr>
          <p:cNvPr id="5" name="Image 5">
            <a:extLst>
              <a:ext uri="{FF2B5EF4-FFF2-40B4-BE49-F238E27FC236}">
                <a16:creationId xmlns:a16="http://schemas.microsoft.com/office/drawing/2014/main" id="{BAAA12F2-8D81-22D2-6EA7-0978D69AE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2747" y="5804366"/>
            <a:ext cx="1704975" cy="69532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9ABA4F0-99F7-2833-563D-98C8069E5FED}"/>
              </a:ext>
            </a:extLst>
          </p:cNvPr>
          <p:cNvSpPr txBox="1"/>
          <p:nvPr/>
        </p:nvSpPr>
        <p:spPr>
          <a:xfrm>
            <a:off x="9881560" y="618321"/>
            <a:ext cx="1336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cap="small" dirty="0"/>
              <a:t>Octobre 2024</a:t>
            </a:r>
          </a:p>
        </p:txBody>
      </p:sp>
    </p:spTree>
    <p:extLst>
      <p:ext uri="{BB962C8B-B14F-4D97-AF65-F5344CB8AC3E}">
        <p14:creationId xmlns:p14="http://schemas.microsoft.com/office/powerpoint/2010/main" val="3784089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F0C3D8-EE95-29A1-8916-26E7E90AA6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7CB66F-C8CB-D939-35B1-04A46148E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878" y="354563"/>
            <a:ext cx="8412567" cy="923731"/>
          </a:xfrm>
        </p:spPr>
        <p:txBody>
          <a:bodyPr>
            <a:normAutofit fontScale="90000"/>
          </a:bodyPr>
          <a:lstStyle/>
          <a:p>
            <a:r>
              <a:rPr lang="fr-BE" dirty="0"/>
              <a:t>Le </a:t>
            </a:r>
            <a:r>
              <a:rPr lang="fr-BE" sz="4900" dirty="0"/>
              <a:t>management</a:t>
            </a:r>
            <a:r>
              <a:rPr lang="fr-BE" dirty="0"/>
              <a:t> des </a:t>
            </a:r>
            <a:r>
              <a:rPr lang="fr-BE" dirty="0" err="1"/>
              <a:t>eRessources</a:t>
            </a:r>
            <a:r>
              <a:rPr lang="fr-BE" dirty="0"/>
              <a:t> à l’</a:t>
            </a:r>
            <a:r>
              <a:rPr lang="fr-BE" dirty="0" err="1"/>
              <a:t>ULiège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70424B-97CF-56D7-D83F-002173CB6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878" y="1754544"/>
            <a:ext cx="8412568" cy="412568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fr-BE" sz="2000" b="1" dirty="0"/>
              <a:t>Highlights</a:t>
            </a:r>
            <a:r>
              <a:rPr lang="fr-BE" sz="2400" dirty="0"/>
              <a:t> </a:t>
            </a:r>
          </a:p>
          <a:p>
            <a:pPr marL="0" indent="0">
              <a:lnSpc>
                <a:spcPct val="110000"/>
              </a:lnSpc>
              <a:buNone/>
            </a:pPr>
            <a:endParaRPr lang="fr-BE" sz="2400" dirty="0"/>
          </a:p>
          <a:p>
            <a:pPr marL="0" indent="0">
              <a:lnSpc>
                <a:spcPct val="110000"/>
              </a:lnSpc>
              <a:buNone/>
            </a:pPr>
            <a:endParaRPr lang="fr-BE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FD1ECF1-9076-93BB-BF36-AA7DCABC1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10</a:t>
            </a:fld>
            <a:endParaRPr lang="en-US"/>
          </a:p>
        </p:txBody>
      </p:sp>
      <p:pic>
        <p:nvPicPr>
          <p:cNvPr id="8" name="Espace réservé pour une image  7" descr="Une image contenant symbole, Graphique, blanc, conception&#10;&#10;Description générée automatiquement">
            <a:extLst>
              <a:ext uri="{FF2B5EF4-FFF2-40B4-BE49-F238E27FC236}">
                <a16:creationId xmlns:a16="http://schemas.microsoft.com/office/drawing/2014/main" id="{908C7177-2343-9F24-4CE5-F34939BB750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C4001E8-1936-4A5D-1EC2-8459FBAF9AB6}"/>
              </a:ext>
            </a:extLst>
          </p:cNvPr>
          <p:cNvSpPr txBox="1"/>
          <p:nvPr/>
        </p:nvSpPr>
        <p:spPr>
          <a:xfrm>
            <a:off x="9875520" y="615542"/>
            <a:ext cx="1398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/>
              <a:t>Section</a:t>
            </a:r>
            <a:r>
              <a:rPr lang="fr-BE" dirty="0"/>
              <a:t> </a:t>
            </a:r>
            <a:r>
              <a:rPr lang="fr-BE" b="1" dirty="0"/>
              <a:t>2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8E6BE4A-1A86-38EB-67A0-C506A8E66123}"/>
              </a:ext>
            </a:extLst>
          </p:cNvPr>
          <p:cNvSpPr txBox="1"/>
          <p:nvPr/>
        </p:nvSpPr>
        <p:spPr>
          <a:xfrm>
            <a:off x="419878" y="5847899"/>
            <a:ext cx="84125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baseline="0" dirty="0"/>
              <a:t>Acquisitions</a:t>
            </a:r>
            <a:r>
              <a:rPr lang="fr-BE" baseline="0" dirty="0"/>
              <a:t> : centralisation des infos d’acquisition dans Alma, y compris pour les </a:t>
            </a:r>
            <a:r>
              <a:rPr lang="fr-BE" baseline="0" dirty="0" err="1"/>
              <a:t>eRessources</a:t>
            </a:r>
            <a:r>
              <a:rPr lang="fr-BE" baseline="0" dirty="0"/>
              <a:t>. Possibilité de retrouver ainsi toutes les infos dans un seul outil.</a:t>
            </a:r>
          </a:p>
          <a:p>
            <a:r>
              <a:rPr lang="fr-BE" baseline="0" dirty="0" err="1"/>
              <a:t>ULiège</a:t>
            </a:r>
            <a:r>
              <a:rPr lang="fr-BE" baseline="0" dirty="0"/>
              <a:t>: début en 2015 avec 2 groupes cible importants (BST/Alpha) puis généralisation.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3D26756-F0CD-FDA7-EAB2-7181BAE74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996" y="2305420"/>
            <a:ext cx="3805629" cy="3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075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5ED004-12F0-F896-9172-DDCBA3EC9A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46AFDD-F6F5-712A-D660-A216C9F32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878" y="354563"/>
            <a:ext cx="8412567" cy="923731"/>
          </a:xfrm>
        </p:spPr>
        <p:txBody>
          <a:bodyPr>
            <a:normAutofit fontScale="90000"/>
          </a:bodyPr>
          <a:lstStyle/>
          <a:p>
            <a:r>
              <a:rPr lang="fr-BE" dirty="0"/>
              <a:t>Le </a:t>
            </a:r>
            <a:r>
              <a:rPr lang="fr-BE" sz="4900" dirty="0"/>
              <a:t>management</a:t>
            </a:r>
            <a:r>
              <a:rPr lang="fr-BE" dirty="0"/>
              <a:t> des </a:t>
            </a:r>
            <a:r>
              <a:rPr lang="fr-BE" dirty="0" err="1"/>
              <a:t>eRessources</a:t>
            </a:r>
            <a:r>
              <a:rPr lang="fr-BE" dirty="0"/>
              <a:t> à l’</a:t>
            </a:r>
            <a:r>
              <a:rPr lang="fr-BE" dirty="0" err="1"/>
              <a:t>ULiège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19F2978-AA84-2BD3-0A4B-43FCC2F17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878" y="1754544"/>
            <a:ext cx="8412568" cy="412568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fr-BE" sz="2000" b="1" dirty="0"/>
              <a:t>Highlights</a:t>
            </a:r>
            <a:r>
              <a:rPr lang="fr-BE" sz="2400" dirty="0"/>
              <a:t> </a:t>
            </a:r>
          </a:p>
          <a:p>
            <a:pPr marL="0" indent="0">
              <a:lnSpc>
                <a:spcPct val="110000"/>
              </a:lnSpc>
              <a:buNone/>
            </a:pPr>
            <a:endParaRPr lang="fr-BE" sz="2400" dirty="0"/>
          </a:p>
          <a:p>
            <a:pPr marL="0" indent="0">
              <a:lnSpc>
                <a:spcPct val="110000"/>
              </a:lnSpc>
              <a:buNone/>
            </a:pPr>
            <a:endParaRPr lang="fr-BE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BE6D0DD-9CA0-2B9F-387D-D99D05C5C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11</a:t>
            </a:fld>
            <a:endParaRPr lang="en-US"/>
          </a:p>
        </p:txBody>
      </p:sp>
      <p:pic>
        <p:nvPicPr>
          <p:cNvPr id="8" name="Espace réservé pour une image  7" descr="Une image contenant symbole, Graphique, blanc, conception&#10;&#10;Description générée automatiquement">
            <a:extLst>
              <a:ext uri="{FF2B5EF4-FFF2-40B4-BE49-F238E27FC236}">
                <a16:creationId xmlns:a16="http://schemas.microsoft.com/office/drawing/2014/main" id="{96075B11-AA2E-64C3-0965-96F4291276E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77DBABA-B8C5-6A3D-B450-C781DF6DE904}"/>
              </a:ext>
            </a:extLst>
          </p:cNvPr>
          <p:cNvSpPr txBox="1"/>
          <p:nvPr/>
        </p:nvSpPr>
        <p:spPr>
          <a:xfrm>
            <a:off x="9875520" y="615542"/>
            <a:ext cx="1398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/>
              <a:t>Section</a:t>
            </a:r>
            <a:r>
              <a:rPr lang="fr-BE" dirty="0"/>
              <a:t> </a:t>
            </a:r>
            <a:r>
              <a:rPr lang="fr-BE" b="1" dirty="0"/>
              <a:t>2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F290271-5665-BFD7-9B82-6345F03AE87F}"/>
              </a:ext>
            </a:extLst>
          </p:cNvPr>
          <p:cNvSpPr txBox="1"/>
          <p:nvPr/>
        </p:nvSpPr>
        <p:spPr>
          <a:xfrm>
            <a:off x="419878" y="5847899"/>
            <a:ext cx="8412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baseline="0" dirty="0"/>
              <a:t>Widgets</a:t>
            </a:r>
            <a:r>
              <a:rPr lang="fr-BE" baseline="0" dirty="0"/>
              <a:t>: permettant de surveiller certains éléments (utilisation...) en temps réel. Liste existante prédéfinie mais possibilité d’en intégrer d’autres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4409B66-D30F-068E-A246-0446FDC6F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9711" y="2553416"/>
            <a:ext cx="3572312" cy="3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388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52780B-C8E5-2C44-F78A-19BA710473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96C9CF-805E-4F51-FCEE-A4BFAA251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878" y="354563"/>
            <a:ext cx="8412567" cy="923731"/>
          </a:xfrm>
        </p:spPr>
        <p:txBody>
          <a:bodyPr>
            <a:normAutofit fontScale="90000"/>
          </a:bodyPr>
          <a:lstStyle/>
          <a:p>
            <a:r>
              <a:rPr lang="fr-BE" dirty="0"/>
              <a:t>Le </a:t>
            </a:r>
            <a:r>
              <a:rPr lang="fr-BE" sz="4900" dirty="0"/>
              <a:t>management</a:t>
            </a:r>
            <a:r>
              <a:rPr lang="fr-BE" dirty="0"/>
              <a:t> des </a:t>
            </a:r>
            <a:r>
              <a:rPr lang="fr-BE" dirty="0" err="1"/>
              <a:t>eRessources</a:t>
            </a:r>
            <a:r>
              <a:rPr lang="fr-BE" dirty="0"/>
              <a:t> à l’</a:t>
            </a:r>
            <a:r>
              <a:rPr lang="fr-BE" dirty="0" err="1"/>
              <a:t>ULiège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F14B9A-7044-0701-75DE-CB96BE396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878" y="1754544"/>
            <a:ext cx="8412568" cy="412568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fr-BE" sz="2000" b="1" dirty="0"/>
              <a:t>Highlights</a:t>
            </a:r>
            <a:r>
              <a:rPr lang="fr-BE" sz="2400" dirty="0"/>
              <a:t> </a:t>
            </a:r>
          </a:p>
          <a:p>
            <a:pPr marL="0" indent="0">
              <a:lnSpc>
                <a:spcPct val="110000"/>
              </a:lnSpc>
              <a:buNone/>
            </a:pPr>
            <a:endParaRPr lang="fr-BE" sz="2400" dirty="0"/>
          </a:p>
          <a:p>
            <a:pPr marL="0" indent="0">
              <a:lnSpc>
                <a:spcPct val="110000"/>
              </a:lnSpc>
              <a:buNone/>
            </a:pPr>
            <a:endParaRPr lang="fr-BE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CF3214B-467F-0029-CC67-5ED428238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12</a:t>
            </a:fld>
            <a:endParaRPr lang="en-US"/>
          </a:p>
        </p:txBody>
      </p:sp>
      <p:pic>
        <p:nvPicPr>
          <p:cNvPr id="8" name="Espace réservé pour une image  7" descr="Une image contenant symbole, Graphique, blanc, conception&#10;&#10;Description générée automatiquement">
            <a:extLst>
              <a:ext uri="{FF2B5EF4-FFF2-40B4-BE49-F238E27FC236}">
                <a16:creationId xmlns:a16="http://schemas.microsoft.com/office/drawing/2014/main" id="{A0A32B42-A9BD-05BC-581A-8A0A6361C0B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BFD08F5-2274-1E59-A1F0-51B8A4CB35D6}"/>
              </a:ext>
            </a:extLst>
          </p:cNvPr>
          <p:cNvSpPr txBox="1"/>
          <p:nvPr/>
        </p:nvSpPr>
        <p:spPr>
          <a:xfrm>
            <a:off x="9875520" y="615542"/>
            <a:ext cx="1398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/>
              <a:t>Section</a:t>
            </a:r>
            <a:r>
              <a:rPr lang="fr-BE" dirty="0"/>
              <a:t> </a:t>
            </a:r>
            <a:r>
              <a:rPr lang="fr-BE" b="1" dirty="0"/>
              <a:t>2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A3DE5BA-2400-4A28-9837-F57C6DA964A4}"/>
              </a:ext>
            </a:extLst>
          </p:cNvPr>
          <p:cNvSpPr txBox="1"/>
          <p:nvPr/>
        </p:nvSpPr>
        <p:spPr>
          <a:xfrm>
            <a:off x="419878" y="5847899"/>
            <a:ext cx="84125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/>
              <a:t>Licences</a:t>
            </a:r>
            <a:r>
              <a:rPr lang="fr-BE" dirty="0"/>
              <a:t> : intégrées dans Alma,</a:t>
            </a:r>
            <a:r>
              <a:rPr lang="fr-BE" baseline="0" dirty="0"/>
              <a:t> avec des termes standardisés. Plus facile de trouver l’info (ai-je le droit de... ?) pour nous et nos utilisateurs ; plus facile aussi en termes de conservation de ces informations dans le temps.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B3B145B-2BAD-E3C1-ADB9-1C3C16A2F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6209" y="2273159"/>
            <a:ext cx="3666481" cy="3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742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3CB8F3-6437-5369-A921-1E067A432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C312FF-A5B5-ED17-B307-AA30DE987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878" y="354563"/>
            <a:ext cx="8412567" cy="923731"/>
          </a:xfrm>
        </p:spPr>
        <p:txBody>
          <a:bodyPr>
            <a:normAutofit fontScale="90000"/>
          </a:bodyPr>
          <a:lstStyle/>
          <a:p>
            <a:r>
              <a:rPr lang="fr-BE" dirty="0"/>
              <a:t>Le </a:t>
            </a:r>
            <a:r>
              <a:rPr lang="fr-BE" sz="4900" dirty="0"/>
              <a:t>management</a:t>
            </a:r>
            <a:r>
              <a:rPr lang="fr-BE" dirty="0"/>
              <a:t> des </a:t>
            </a:r>
            <a:r>
              <a:rPr lang="fr-BE" dirty="0" err="1"/>
              <a:t>eRessources</a:t>
            </a:r>
            <a:r>
              <a:rPr lang="fr-BE" dirty="0"/>
              <a:t> à l’</a:t>
            </a:r>
            <a:r>
              <a:rPr lang="fr-BE" dirty="0" err="1"/>
              <a:t>ULiège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61579C-CE9F-E47B-4124-F62CA5F5D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878" y="1754544"/>
            <a:ext cx="8412568" cy="412568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fr-BE" sz="2000" b="1" dirty="0"/>
              <a:t>Highlights</a:t>
            </a:r>
            <a:r>
              <a:rPr lang="fr-BE" sz="2400" dirty="0"/>
              <a:t> </a:t>
            </a:r>
          </a:p>
          <a:p>
            <a:pPr marL="0" indent="0">
              <a:lnSpc>
                <a:spcPct val="110000"/>
              </a:lnSpc>
              <a:buNone/>
            </a:pPr>
            <a:endParaRPr lang="fr-BE" sz="2400" dirty="0"/>
          </a:p>
          <a:p>
            <a:pPr marL="0" indent="0">
              <a:lnSpc>
                <a:spcPct val="110000"/>
              </a:lnSpc>
              <a:buNone/>
            </a:pPr>
            <a:endParaRPr lang="fr-BE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5C6FD53-A033-5AC9-39FE-5A45ECD33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13</a:t>
            </a:fld>
            <a:endParaRPr lang="en-US"/>
          </a:p>
        </p:txBody>
      </p:sp>
      <p:pic>
        <p:nvPicPr>
          <p:cNvPr id="8" name="Espace réservé pour une image  7" descr="Une image contenant symbole, Graphique, blanc, conception&#10;&#10;Description générée automatiquement">
            <a:extLst>
              <a:ext uri="{FF2B5EF4-FFF2-40B4-BE49-F238E27FC236}">
                <a16:creationId xmlns:a16="http://schemas.microsoft.com/office/drawing/2014/main" id="{A722A15D-4249-921D-713A-5313FF7D8C6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ECBFF8F-FD3A-8BCE-4214-461D9F2870D5}"/>
              </a:ext>
            </a:extLst>
          </p:cNvPr>
          <p:cNvSpPr txBox="1"/>
          <p:nvPr/>
        </p:nvSpPr>
        <p:spPr>
          <a:xfrm>
            <a:off x="9875520" y="615542"/>
            <a:ext cx="1398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/>
              <a:t>Section</a:t>
            </a:r>
            <a:r>
              <a:rPr lang="fr-BE" dirty="0"/>
              <a:t> </a:t>
            </a:r>
            <a:r>
              <a:rPr lang="fr-BE" b="1" dirty="0"/>
              <a:t>2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EE35515-8BC1-E60B-56EE-30AE42901B55}"/>
              </a:ext>
            </a:extLst>
          </p:cNvPr>
          <p:cNvSpPr txBox="1"/>
          <p:nvPr/>
        </p:nvSpPr>
        <p:spPr>
          <a:xfrm>
            <a:off x="419878" y="5847899"/>
            <a:ext cx="84125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baseline="0" dirty="0"/>
              <a:t>Historique</a:t>
            </a:r>
            <a:r>
              <a:rPr lang="fr-BE" baseline="0" dirty="0"/>
              <a:t> : pour toutes les composantes, possibilité à terme de conserver des données année après année, sans nécessairement passer par des outils extérieurs. Incorporation des données </a:t>
            </a:r>
            <a:r>
              <a:rPr lang="fr-BE" baseline="0" dirty="0" err="1"/>
              <a:t>Ustat</a:t>
            </a:r>
            <a:r>
              <a:rPr lang="fr-BE" baseline="0" dirty="0"/>
              <a:t> à partir de 2017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E78CEFA-9C43-D1D6-C7F8-6828FDADD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1571" y="2270768"/>
            <a:ext cx="3931341" cy="3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319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B293B-A4EE-3514-6F2D-162F3AD002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0AB3A2-03AD-307B-828A-7231D8118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878" y="354563"/>
            <a:ext cx="8412567" cy="923731"/>
          </a:xfrm>
        </p:spPr>
        <p:txBody>
          <a:bodyPr>
            <a:normAutofit fontScale="90000"/>
          </a:bodyPr>
          <a:lstStyle/>
          <a:p>
            <a:r>
              <a:rPr lang="fr-BE" dirty="0"/>
              <a:t>Le </a:t>
            </a:r>
            <a:r>
              <a:rPr lang="fr-BE" sz="4900" dirty="0"/>
              <a:t>management</a:t>
            </a:r>
            <a:r>
              <a:rPr lang="fr-BE" dirty="0"/>
              <a:t> des </a:t>
            </a:r>
            <a:r>
              <a:rPr lang="fr-BE" dirty="0" err="1"/>
              <a:t>eRessources</a:t>
            </a:r>
            <a:r>
              <a:rPr lang="fr-BE" dirty="0"/>
              <a:t> à l’</a:t>
            </a:r>
            <a:r>
              <a:rPr lang="fr-BE" dirty="0" err="1"/>
              <a:t>ULiège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85712C-D9E3-1A93-F071-37F9E415B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878" y="1754544"/>
            <a:ext cx="8412568" cy="412568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fr-BE" sz="2000" b="1" dirty="0"/>
              <a:t>Highlights</a:t>
            </a:r>
            <a:r>
              <a:rPr lang="fr-BE" sz="2400" dirty="0"/>
              <a:t> </a:t>
            </a:r>
          </a:p>
          <a:p>
            <a:pPr marL="0" indent="0">
              <a:lnSpc>
                <a:spcPct val="110000"/>
              </a:lnSpc>
              <a:buNone/>
            </a:pPr>
            <a:endParaRPr lang="fr-BE" sz="2400" dirty="0"/>
          </a:p>
          <a:p>
            <a:pPr marL="0" indent="0">
              <a:lnSpc>
                <a:spcPct val="110000"/>
              </a:lnSpc>
              <a:buNone/>
            </a:pPr>
            <a:endParaRPr lang="fr-BE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48C2206-136D-F296-C226-49FD53A3D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14</a:t>
            </a:fld>
            <a:endParaRPr lang="en-US"/>
          </a:p>
        </p:txBody>
      </p:sp>
      <p:pic>
        <p:nvPicPr>
          <p:cNvPr id="8" name="Espace réservé pour une image  7" descr="Une image contenant symbole, Graphique, blanc, conception&#10;&#10;Description générée automatiquement">
            <a:extLst>
              <a:ext uri="{FF2B5EF4-FFF2-40B4-BE49-F238E27FC236}">
                <a16:creationId xmlns:a16="http://schemas.microsoft.com/office/drawing/2014/main" id="{F529DE04-5AC8-91DB-01F5-A49865A410C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9AC557A-4D7B-B3AE-6582-F4C7C4F937BF}"/>
              </a:ext>
            </a:extLst>
          </p:cNvPr>
          <p:cNvSpPr txBox="1"/>
          <p:nvPr/>
        </p:nvSpPr>
        <p:spPr>
          <a:xfrm>
            <a:off x="9875520" y="615542"/>
            <a:ext cx="1398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/>
              <a:t>Section</a:t>
            </a:r>
            <a:r>
              <a:rPr lang="fr-BE" dirty="0"/>
              <a:t> </a:t>
            </a:r>
            <a:r>
              <a:rPr lang="fr-BE" b="1" dirty="0"/>
              <a:t>2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CCA5739-ACEE-7216-E4DF-2695D25D16FB}"/>
              </a:ext>
            </a:extLst>
          </p:cNvPr>
          <p:cNvSpPr txBox="1"/>
          <p:nvPr/>
        </p:nvSpPr>
        <p:spPr>
          <a:xfrm>
            <a:off x="419878" y="5847899"/>
            <a:ext cx="84125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baseline="0" dirty="0"/>
              <a:t>Accès</a:t>
            </a:r>
            <a:r>
              <a:rPr lang="fr-BE" baseline="0" dirty="0"/>
              <a:t> : c’est dans Alma que se configurent et se gèrent les accès aux ressources électroniques. Alma dispose d’un résolveur spécifique : </a:t>
            </a:r>
            <a:r>
              <a:rPr lang="fr-BE" baseline="0" dirty="0" err="1"/>
              <a:t>UResolver</a:t>
            </a:r>
            <a:r>
              <a:rPr lang="fr-BE" baseline="0" dirty="0"/>
              <a:t> (qui remplace donc SFX).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1249ABD-1FAC-6A90-5BE5-41FC6B6F6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2007" y="2409785"/>
            <a:ext cx="3977206" cy="3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858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C80166-40D4-C13A-45C1-8D10CFE828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BF7F41-BED5-0FAC-14B1-E2287DCCF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878" y="354563"/>
            <a:ext cx="8412567" cy="923731"/>
          </a:xfrm>
        </p:spPr>
        <p:txBody>
          <a:bodyPr>
            <a:normAutofit fontScale="90000"/>
          </a:bodyPr>
          <a:lstStyle/>
          <a:p>
            <a:r>
              <a:rPr lang="fr-BE" dirty="0"/>
              <a:t>Le </a:t>
            </a:r>
            <a:r>
              <a:rPr lang="fr-BE" sz="4900" dirty="0"/>
              <a:t>management</a:t>
            </a:r>
            <a:r>
              <a:rPr lang="fr-BE" dirty="0"/>
              <a:t> des </a:t>
            </a:r>
            <a:r>
              <a:rPr lang="fr-BE" dirty="0" err="1"/>
              <a:t>eRessources</a:t>
            </a:r>
            <a:r>
              <a:rPr lang="fr-BE" dirty="0"/>
              <a:t> à l’</a:t>
            </a:r>
            <a:r>
              <a:rPr lang="fr-BE" dirty="0" err="1"/>
              <a:t>ULiège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E2351F-267C-C124-2959-1D08ADDB4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878" y="1754544"/>
            <a:ext cx="8412568" cy="412568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fr-BE" sz="2000" b="1" dirty="0"/>
              <a:t>Highlights</a:t>
            </a:r>
            <a:r>
              <a:rPr lang="fr-BE" sz="2400" dirty="0"/>
              <a:t> </a:t>
            </a:r>
          </a:p>
          <a:p>
            <a:pPr marL="0" indent="0">
              <a:lnSpc>
                <a:spcPct val="110000"/>
              </a:lnSpc>
              <a:buNone/>
            </a:pPr>
            <a:endParaRPr lang="fr-BE" sz="2400" dirty="0"/>
          </a:p>
          <a:p>
            <a:pPr marL="0" indent="0">
              <a:lnSpc>
                <a:spcPct val="110000"/>
              </a:lnSpc>
              <a:buNone/>
            </a:pPr>
            <a:endParaRPr lang="fr-BE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E14E88F-4D08-B5C9-6E52-C2E7E4AB8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15</a:t>
            </a:fld>
            <a:endParaRPr lang="en-US"/>
          </a:p>
        </p:txBody>
      </p:sp>
      <p:pic>
        <p:nvPicPr>
          <p:cNvPr id="8" name="Espace réservé pour une image  7" descr="Une image contenant symbole, Graphique, blanc, conception&#10;&#10;Description générée automatiquement">
            <a:extLst>
              <a:ext uri="{FF2B5EF4-FFF2-40B4-BE49-F238E27FC236}">
                <a16:creationId xmlns:a16="http://schemas.microsoft.com/office/drawing/2014/main" id="{FD5262EC-072C-3666-6931-2DA152345CC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6851C80-4405-AA24-75DB-BA0337EBE121}"/>
              </a:ext>
            </a:extLst>
          </p:cNvPr>
          <p:cNvSpPr txBox="1"/>
          <p:nvPr/>
        </p:nvSpPr>
        <p:spPr>
          <a:xfrm>
            <a:off x="9875520" y="615542"/>
            <a:ext cx="1398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/>
              <a:t>Section</a:t>
            </a:r>
            <a:r>
              <a:rPr lang="fr-BE" dirty="0"/>
              <a:t> </a:t>
            </a:r>
            <a:r>
              <a:rPr lang="fr-BE" b="1" dirty="0"/>
              <a:t>2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3B045E4-CF66-E125-C985-6A38E437090A}"/>
              </a:ext>
            </a:extLst>
          </p:cNvPr>
          <p:cNvSpPr txBox="1"/>
          <p:nvPr/>
        </p:nvSpPr>
        <p:spPr>
          <a:xfrm>
            <a:off x="419878" y="5847899"/>
            <a:ext cx="84125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baseline="0" dirty="0"/>
              <a:t>Accès</a:t>
            </a:r>
            <a:r>
              <a:rPr lang="fr-BE" baseline="0" dirty="0"/>
              <a:t> : c’est dans Alma que se configurent et se gèrent les accès aux collections électroniques. Alma dispose d’un résolveur spécifique : </a:t>
            </a:r>
            <a:r>
              <a:rPr lang="fr-BE" baseline="0" dirty="0" err="1"/>
              <a:t>UResolver</a:t>
            </a:r>
            <a:r>
              <a:rPr lang="fr-BE" baseline="0" dirty="0"/>
              <a:t> (qui remplace donc SFX).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9230DF3-DE45-BC64-512A-0AC94F290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2007" y="2409785"/>
            <a:ext cx="3977206" cy="3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456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A6DCD4-2935-B07D-B436-E472FE563D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B8F7B2-7444-F3D0-F19C-872BBB052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878" y="354563"/>
            <a:ext cx="8412567" cy="923731"/>
          </a:xfrm>
        </p:spPr>
        <p:txBody>
          <a:bodyPr>
            <a:normAutofit fontScale="90000"/>
          </a:bodyPr>
          <a:lstStyle/>
          <a:p>
            <a:r>
              <a:rPr lang="fr-BE" dirty="0"/>
              <a:t>Le </a:t>
            </a:r>
            <a:r>
              <a:rPr lang="fr-BE" sz="4900" dirty="0"/>
              <a:t>management</a:t>
            </a:r>
            <a:r>
              <a:rPr lang="fr-BE" dirty="0"/>
              <a:t> des </a:t>
            </a:r>
            <a:r>
              <a:rPr lang="fr-BE" dirty="0" err="1"/>
              <a:t>eRessources</a:t>
            </a:r>
            <a:r>
              <a:rPr lang="fr-BE" dirty="0"/>
              <a:t> à l’</a:t>
            </a:r>
            <a:r>
              <a:rPr lang="fr-BE" dirty="0" err="1"/>
              <a:t>ULiège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CC2D34-55B2-6D2D-29C1-D575116AB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878" y="1754544"/>
            <a:ext cx="8412568" cy="412568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fr-BE" sz="2000" b="1" dirty="0"/>
              <a:t>Concepts Alma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fr-BE" sz="2400" dirty="0"/>
              <a:t> </a:t>
            </a:r>
          </a:p>
          <a:p>
            <a:pPr marL="0" indent="0">
              <a:lnSpc>
                <a:spcPct val="110000"/>
              </a:lnSpc>
              <a:buNone/>
            </a:pPr>
            <a:endParaRPr lang="fr-BE" sz="2400" dirty="0"/>
          </a:p>
          <a:p>
            <a:pPr marL="0" indent="0">
              <a:lnSpc>
                <a:spcPct val="110000"/>
              </a:lnSpc>
              <a:buNone/>
            </a:pPr>
            <a:endParaRPr lang="fr-BE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17E8A8E-2113-D3E0-1D58-711272C9E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16</a:t>
            </a:fld>
            <a:endParaRPr lang="en-US"/>
          </a:p>
        </p:txBody>
      </p:sp>
      <p:pic>
        <p:nvPicPr>
          <p:cNvPr id="8" name="Espace réservé pour une image  7" descr="Une image contenant symbole, Graphique, blanc, conception&#10;&#10;Description générée automatiquement">
            <a:extLst>
              <a:ext uri="{FF2B5EF4-FFF2-40B4-BE49-F238E27FC236}">
                <a16:creationId xmlns:a16="http://schemas.microsoft.com/office/drawing/2014/main" id="{9775DBBD-E90F-95BB-6184-AE48885E6A7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CCFB21A-C226-8122-97CD-808D01AB35D5}"/>
              </a:ext>
            </a:extLst>
          </p:cNvPr>
          <p:cNvSpPr txBox="1"/>
          <p:nvPr/>
        </p:nvSpPr>
        <p:spPr>
          <a:xfrm>
            <a:off x="9875520" y="615542"/>
            <a:ext cx="1398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/>
              <a:t>Section</a:t>
            </a:r>
            <a:r>
              <a:rPr lang="fr-BE" dirty="0"/>
              <a:t> </a:t>
            </a:r>
            <a:r>
              <a:rPr lang="fr-BE" b="1" dirty="0"/>
              <a:t>2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365A9B2-440C-36A9-0DA7-9D11D8450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610" y="2296504"/>
            <a:ext cx="7479770" cy="38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804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209DE6-043D-58E7-AD93-B0C974164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C1E933-4E65-B853-5DC8-5D9420016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878" y="354563"/>
            <a:ext cx="8412567" cy="923731"/>
          </a:xfrm>
        </p:spPr>
        <p:txBody>
          <a:bodyPr>
            <a:normAutofit fontScale="90000"/>
          </a:bodyPr>
          <a:lstStyle/>
          <a:p>
            <a:r>
              <a:rPr lang="fr-BE" dirty="0"/>
              <a:t>Le </a:t>
            </a:r>
            <a:r>
              <a:rPr lang="fr-BE" sz="4900" dirty="0"/>
              <a:t>management</a:t>
            </a:r>
            <a:r>
              <a:rPr lang="fr-BE" dirty="0"/>
              <a:t> des </a:t>
            </a:r>
            <a:r>
              <a:rPr lang="fr-BE" dirty="0" err="1"/>
              <a:t>eRessources</a:t>
            </a:r>
            <a:r>
              <a:rPr lang="fr-BE" dirty="0"/>
              <a:t> à l’</a:t>
            </a:r>
            <a:r>
              <a:rPr lang="fr-BE" dirty="0" err="1"/>
              <a:t>ULiège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8234312-8293-10F8-0635-3E037107C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878" y="1754544"/>
            <a:ext cx="8412568" cy="412568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fr-BE" sz="2000" b="1" dirty="0"/>
              <a:t>Concepts Alma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fr-BE" sz="2400" dirty="0"/>
              <a:t> </a:t>
            </a:r>
          </a:p>
          <a:p>
            <a:pPr marL="0" indent="0">
              <a:lnSpc>
                <a:spcPct val="110000"/>
              </a:lnSpc>
              <a:buNone/>
            </a:pPr>
            <a:endParaRPr lang="fr-BE" sz="2400" dirty="0"/>
          </a:p>
          <a:p>
            <a:pPr marL="0" indent="0">
              <a:lnSpc>
                <a:spcPct val="110000"/>
              </a:lnSpc>
              <a:buNone/>
            </a:pPr>
            <a:endParaRPr lang="fr-BE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318CADA-A961-A439-831B-222ECB424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17</a:t>
            </a:fld>
            <a:endParaRPr lang="en-US"/>
          </a:p>
        </p:txBody>
      </p:sp>
      <p:pic>
        <p:nvPicPr>
          <p:cNvPr id="8" name="Espace réservé pour une image  7" descr="Une image contenant symbole, Graphique, blanc, conception&#10;&#10;Description générée automatiquement">
            <a:extLst>
              <a:ext uri="{FF2B5EF4-FFF2-40B4-BE49-F238E27FC236}">
                <a16:creationId xmlns:a16="http://schemas.microsoft.com/office/drawing/2014/main" id="{7BB767CD-FACE-91EC-3BD8-8289DFB9307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EA8F65B-B0F4-AD7E-8CA0-B183EC0971AC}"/>
              </a:ext>
            </a:extLst>
          </p:cNvPr>
          <p:cNvSpPr txBox="1"/>
          <p:nvPr/>
        </p:nvSpPr>
        <p:spPr>
          <a:xfrm>
            <a:off x="9875520" y="615542"/>
            <a:ext cx="1398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/>
              <a:t>Section</a:t>
            </a:r>
            <a:r>
              <a:rPr lang="fr-BE" dirty="0"/>
              <a:t> </a:t>
            </a:r>
            <a:r>
              <a:rPr lang="fr-BE" b="1" dirty="0"/>
              <a:t>2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7CA737D-73A2-D240-24F6-F0D2B4CE8E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31" y="2266268"/>
            <a:ext cx="6969892" cy="38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7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5F394-0717-EA68-6DA5-EF40F31581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EE1036-517A-2E9A-21C4-CED00D4FA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878" y="354563"/>
            <a:ext cx="8412567" cy="923731"/>
          </a:xfrm>
        </p:spPr>
        <p:txBody>
          <a:bodyPr>
            <a:normAutofit fontScale="90000"/>
          </a:bodyPr>
          <a:lstStyle/>
          <a:p>
            <a:r>
              <a:rPr lang="fr-BE" dirty="0"/>
              <a:t>Le </a:t>
            </a:r>
            <a:r>
              <a:rPr lang="fr-BE" sz="4900" dirty="0"/>
              <a:t>management</a:t>
            </a:r>
            <a:r>
              <a:rPr lang="fr-BE" dirty="0"/>
              <a:t> des </a:t>
            </a:r>
            <a:r>
              <a:rPr lang="fr-BE" dirty="0" err="1"/>
              <a:t>eRessources</a:t>
            </a:r>
            <a:r>
              <a:rPr lang="fr-BE" dirty="0"/>
              <a:t> à l’</a:t>
            </a:r>
            <a:r>
              <a:rPr lang="fr-BE" dirty="0" err="1"/>
              <a:t>ULiège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987EFA5-5EC5-95DD-FAB7-CE594431C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878" y="1754544"/>
            <a:ext cx="8412568" cy="412568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fr-BE" sz="2000" b="1" dirty="0"/>
              <a:t>Concepts Alma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fr-BE" sz="2400" dirty="0"/>
              <a:t> </a:t>
            </a:r>
          </a:p>
          <a:p>
            <a:pPr marL="0" indent="0">
              <a:lnSpc>
                <a:spcPct val="110000"/>
              </a:lnSpc>
              <a:buNone/>
            </a:pPr>
            <a:endParaRPr lang="fr-BE" sz="2400" dirty="0"/>
          </a:p>
          <a:p>
            <a:pPr marL="0" indent="0">
              <a:lnSpc>
                <a:spcPct val="110000"/>
              </a:lnSpc>
              <a:buNone/>
            </a:pPr>
            <a:endParaRPr lang="fr-BE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877649-9576-77C6-C62B-01CC6B281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18</a:t>
            </a:fld>
            <a:endParaRPr lang="en-US"/>
          </a:p>
        </p:txBody>
      </p:sp>
      <p:pic>
        <p:nvPicPr>
          <p:cNvPr id="8" name="Espace réservé pour une image  7" descr="Une image contenant symbole, Graphique, blanc, conception&#10;&#10;Description générée automatiquement">
            <a:extLst>
              <a:ext uri="{FF2B5EF4-FFF2-40B4-BE49-F238E27FC236}">
                <a16:creationId xmlns:a16="http://schemas.microsoft.com/office/drawing/2014/main" id="{2B357AF3-4F7A-F12B-4E22-61B749F2D32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8A6945C-D728-2D2E-C2D7-B1AAB74818AF}"/>
              </a:ext>
            </a:extLst>
          </p:cNvPr>
          <p:cNvSpPr txBox="1"/>
          <p:nvPr/>
        </p:nvSpPr>
        <p:spPr>
          <a:xfrm>
            <a:off x="9875520" y="615542"/>
            <a:ext cx="1398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/>
              <a:t>Section</a:t>
            </a:r>
            <a:r>
              <a:rPr lang="fr-BE" dirty="0"/>
              <a:t> </a:t>
            </a:r>
            <a:r>
              <a:rPr lang="fr-BE" b="1" dirty="0"/>
              <a:t>2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4415557-9C5B-2BF4-E25E-AE90A7FDC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4170" y="2296378"/>
            <a:ext cx="6940969" cy="43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080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542AA6-B01D-A64B-5111-02E8DC6E8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40878B-515F-C1EB-E623-5EDC94C4B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878" y="354563"/>
            <a:ext cx="8412567" cy="923731"/>
          </a:xfrm>
        </p:spPr>
        <p:txBody>
          <a:bodyPr>
            <a:normAutofit fontScale="90000"/>
          </a:bodyPr>
          <a:lstStyle/>
          <a:p>
            <a:r>
              <a:rPr lang="fr-BE" dirty="0"/>
              <a:t>Le </a:t>
            </a:r>
            <a:r>
              <a:rPr lang="fr-BE" sz="4900" dirty="0"/>
              <a:t>management</a:t>
            </a:r>
            <a:r>
              <a:rPr lang="fr-BE" dirty="0"/>
              <a:t> des </a:t>
            </a:r>
            <a:r>
              <a:rPr lang="fr-BE" dirty="0" err="1"/>
              <a:t>eRessources</a:t>
            </a:r>
            <a:r>
              <a:rPr lang="fr-BE" dirty="0"/>
              <a:t> à l’</a:t>
            </a:r>
            <a:r>
              <a:rPr lang="fr-BE" dirty="0" err="1"/>
              <a:t>ULiège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328785-E064-D11A-9EEC-A6D351934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878" y="1754544"/>
            <a:ext cx="8412568" cy="412568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fr-BE" sz="2000" b="1" dirty="0"/>
              <a:t>Concepts Alma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fr-BE" sz="2400" dirty="0"/>
              <a:t> </a:t>
            </a:r>
          </a:p>
          <a:p>
            <a:pPr marL="0" indent="0">
              <a:lnSpc>
                <a:spcPct val="110000"/>
              </a:lnSpc>
              <a:buNone/>
            </a:pPr>
            <a:endParaRPr lang="fr-BE" sz="2400" dirty="0"/>
          </a:p>
          <a:p>
            <a:pPr marL="0" indent="0">
              <a:lnSpc>
                <a:spcPct val="110000"/>
              </a:lnSpc>
              <a:buNone/>
            </a:pPr>
            <a:endParaRPr lang="fr-BE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427A8F0-89E2-D461-DDDF-8023E8C12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19</a:t>
            </a:fld>
            <a:endParaRPr lang="en-US"/>
          </a:p>
        </p:txBody>
      </p:sp>
      <p:pic>
        <p:nvPicPr>
          <p:cNvPr id="8" name="Espace réservé pour une image  7" descr="Une image contenant symbole, Graphique, blanc, conception&#10;&#10;Description générée automatiquement">
            <a:extLst>
              <a:ext uri="{FF2B5EF4-FFF2-40B4-BE49-F238E27FC236}">
                <a16:creationId xmlns:a16="http://schemas.microsoft.com/office/drawing/2014/main" id="{971E9F0D-9360-6D2A-B63E-66F8F2B4B9B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5D823A7-236F-7C82-5F4E-9B95D3EC0504}"/>
              </a:ext>
            </a:extLst>
          </p:cNvPr>
          <p:cNvSpPr txBox="1"/>
          <p:nvPr/>
        </p:nvSpPr>
        <p:spPr>
          <a:xfrm>
            <a:off x="9875520" y="615542"/>
            <a:ext cx="1398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/>
              <a:t>Section</a:t>
            </a:r>
            <a:r>
              <a:rPr lang="fr-BE" dirty="0"/>
              <a:t> </a:t>
            </a:r>
            <a:r>
              <a:rPr lang="fr-BE" b="1" dirty="0"/>
              <a:t>2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AF8737E-F98F-2670-2BF2-8C2AFFEF3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118" y="2261653"/>
            <a:ext cx="7209687" cy="423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195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60CBCC-E5B0-B900-756C-351DDA86D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Sections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7719B0-E406-DC49-F655-8493F4068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91884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BE" dirty="0"/>
              <a:t>Les </a:t>
            </a:r>
            <a:r>
              <a:rPr lang="fr-BE" dirty="0" err="1"/>
              <a:t>eRessources</a:t>
            </a:r>
            <a:r>
              <a:rPr lang="fr-BE" dirty="0"/>
              <a:t> à l’</a:t>
            </a:r>
            <a:r>
              <a:rPr lang="fr-BE" dirty="0" err="1"/>
              <a:t>ULiège</a:t>
            </a:r>
            <a:r>
              <a:rPr lang="fr-BE" dirty="0"/>
              <a:t>, du côté utilisateur</a:t>
            </a:r>
          </a:p>
          <a:p>
            <a:pPr marL="514350" indent="-514350">
              <a:buFont typeface="+mj-lt"/>
              <a:buAutoNum type="arabicPeriod"/>
            </a:pPr>
            <a:r>
              <a:rPr lang="fr-BE" dirty="0"/>
              <a:t>Les </a:t>
            </a:r>
            <a:r>
              <a:rPr lang="fr-BE" dirty="0" err="1"/>
              <a:t>eRessources</a:t>
            </a:r>
            <a:r>
              <a:rPr lang="fr-BE" dirty="0"/>
              <a:t> à l’</a:t>
            </a:r>
            <a:r>
              <a:rPr lang="fr-BE" dirty="0" err="1"/>
              <a:t>ULiège</a:t>
            </a:r>
            <a:r>
              <a:rPr lang="fr-BE" dirty="0"/>
              <a:t>, du côté du gestionnaire </a:t>
            </a:r>
            <a:r>
              <a:rPr lang="fr-BE" dirty="0" err="1"/>
              <a:t>eRessources</a:t>
            </a:r>
            <a:endParaRPr lang="fr-BE" dirty="0"/>
          </a:p>
          <a:p>
            <a:pPr lvl="1"/>
            <a:r>
              <a:rPr lang="fr-BE" dirty="0"/>
              <a:t>Highlights</a:t>
            </a:r>
          </a:p>
          <a:p>
            <a:pPr lvl="1"/>
            <a:r>
              <a:rPr lang="fr-BE" dirty="0"/>
              <a:t>Concepts Alma</a:t>
            </a:r>
          </a:p>
          <a:p>
            <a:pPr lvl="1"/>
            <a:r>
              <a:rPr lang="fr-BE" dirty="0" err="1"/>
              <a:t>Demo</a:t>
            </a:r>
            <a:r>
              <a:rPr lang="fr-BE" dirty="0"/>
              <a:t> (recherche et édition)</a:t>
            </a:r>
          </a:p>
          <a:p>
            <a:pPr lvl="1"/>
            <a:r>
              <a:rPr lang="fr-BE" dirty="0"/>
              <a:t>Workflows</a:t>
            </a:r>
          </a:p>
          <a:p>
            <a:pPr lvl="1"/>
            <a:r>
              <a:rPr lang="fr-BE" dirty="0"/>
              <a:t>Organisation pool</a:t>
            </a:r>
          </a:p>
          <a:p>
            <a:pPr marL="514350" indent="-514350">
              <a:buFont typeface="+mj-lt"/>
              <a:buAutoNum type="arabicPeriod"/>
            </a:pPr>
            <a:r>
              <a:rPr lang="fr-BE" dirty="0"/>
              <a:t>Outils et fonctionnalités annexes</a:t>
            </a:r>
          </a:p>
          <a:p>
            <a:pPr lvl="1"/>
            <a:endParaRPr lang="fr-BE" dirty="0"/>
          </a:p>
          <a:p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22758B0-C874-F6B2-4082-2B9ADAF3B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2</a:t>
            </a:fld>
            <a:endParaRPr lang="en-US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EC0E0ADE-585C-A988-A238-CF95E3E6076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502607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AF645A-30C9-81BD-08ED-E92FED5B8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8A6477-22C1-6C2E-F1B7-2DA089D0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878" y="354563"/>
            <a:ext cx="8412567" cy="923731"/>
          </a:xfrm>
        </p:spPr>
        <p:txBody>
          <a:bodyPr>
            <a:normAutofit fontScale="90000"/>
          </a:bodyPr>
          <a:lstStyle/>
          <a:p>
            <a:r>
              <a:rPr lang="fr-BE" dirty="0"/>
              <a:t>Le </a:t>
            </a:r>
            <a:r>
              <a:rPr lang="fr-BE" sz="4900" dirty="0"/>
              <a:t>management</a:t>
            </a:r>
            <a:r>
              <a:rPr lang="fr-BE" dirty="0"/>
              <a:t> des </a:t>
            </a:r>
            <a:r>
              <a:rPr lang="fr-BE" dirty="0" err="1"/>
              <a:t>eRessources</a:t>
            </a:r>
            <a:r>
              <a:rPr lang="fr-BE" dirty="0"/>
              <a:t> à l’</a:t>
            </a:r>
            <a:r>
              <a:rPr lang="fr-BE" dirty="0" err="1"/>
              <a:t>ULiège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3795D0-BD86-5349-C9CB-56FA7D748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878" y="1754544"/>
            <a:ext cx="8412568" cy="412568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fr-BE" sz="2000" b="1" dirty="0"/>
              <a:t>Concepts Alma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fr-BE" sz="2400" dirty="0"/>
              <a:t>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r-BE" sz="2000" dirty="0"/>
              <a:t>En résumé -&gt; 3 niveaux de recherche, d’information et d’édition</a:t>
            </a:r>
          </a:p>
          <a:p>
            <a:pPr marL="0" indent="0">
              <a:lnSpc>
                <a:spcPct val="110000"/>
              </a:lnSpc>
              <a:buNone/>
            </a:pPr>
            <a:endParaRPr lang="fr-BE" sz="2000" dirty="0"/>
          </a:p>
          <a:p>
            <a:pPr marL="0" indent="0">
              <a:lnSpc>
                <a:spcPct val="110000"/>
              </a:lnSpc>
              <a:buNone/>
            </a:pPr>
            <a:endParaRPr lang="fr-BE" sz="2000" dirty="0"/>
          </a:p>
          <a:p>
            <a:pPr marL="0" indent="0">
              <a:lnSpc>
                <a:spcPct val="110000"/>
              </a:lnSpc>
              <a:buNone/>
            </a:pPr>
            <a:endParaRPr lang="fr-BE" sz="2400" dirty="0"/>
          </a:p>
          <a:p>
            <a:pPr marL="0" indent="0">
              <a:lnSpc>
                <a:spcPct val="110000"/>
              </a:lnSpc>
              <a:buNone/>
            </a:pPr>
            <a:endParaRPr lang="fr-BE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BBAF9FA-1C18-2F46-985A-448413902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20</a:t>
            </a:fld>
            <a:endParaRPr lang="en-US"/>
          </a:p>
        </p:txBody>
      </p:sp>
      <p:pic>
        <p:nvPicPr>
          <p:cNvPr id="8" name="Espace réservé pour une image  7" descr="Une image contenant symbole, Graphique, blanc, conception&#10;&#10;Description générée automatiquement">
            <a:extLst>
              <a:ext uri="{FF2B5EF4-FFF2-40B4-BE49-F238E27FC236}">
                <a16:creationId xmlns:a16="http://schemas.microsoft.com/office/drawing/2014/main" id="{DAE0977E-090D-53F4-FEE9-48FCC8D85B5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95832DA-8A55-3318-EA4C-11DDF6D61439}"/>
              </a:ext>
            </a:extLst>
          </p:cNvPr>
          <p:cNvSpPr txBox="1"/>
          <p:nvPr/>
        </p:nvSpPr>
        <p:spPr>
          <a:xfrm>
            <a:off x="9875520" y="615542"/>
            <a:ext cx="1398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/>
              <a:t>Section</a:t>
            </a:r>
            <a:r>
              <a:rPr lang="fr-BE" dirty="0"/>
              <a:t> </a:t>
            </a:r>
            <a:r>
              <a:rPr lang="fr-BE" b="1" dirty="0"/>
              <a:t>2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A79954D-7B5C-172C-A4A6-A27A7EE94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493" y="3704822"/>
            <a:ext cx="4389500" cy="214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1176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E41CAD-6737-B342-23B0-799492CCB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65A157-9577-AD1D-8857-0F0536672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878" y="354563"/>
            <a:ext cx="8412567" cy="923731"/>
          </a:xfrm>
        </p:spPr>
        <p:txBody>
          <a:bodyPr>
            <a:normAutofit fontScale="90000"/>
          </a:bodyPr>
          <a:lstStyle/>
          <a:p>
            <a:r>
              <a:rPr lang="fr-BE" dirty="0"/>
              <a:t>Le </a:t>
            </a:r>
            <a:r>
              <a:rPr lang="fr-BE" sz="4900" dirty="0"/>
              <a:t>management</a:t>
            </a:r>
            <a:r>
              <a:rPr lang="fr-BE" dirty="0"/>
              <a:t> des </a:t>
            </a:r>
            <a:r>
              <a:rPr lang="fr-BE" dirty="0" err="1"/>
              <a:t>eRessources</a:t>
            </a:r>
            <a:r>
              <a:rPr lang="fr-BE" dirty="0"/>
              <a:t> à l’</a:t>
            </a:r>
            <a:r>
              <a:rPr lang="fr-BE" dirty="0" err="1"/>
              <a:t>ULiège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CFE2076-24D9-639F-3A8B-32982B7A6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878" y="1754544"/>
            <a:ext cx="8412568" cy="412568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fr-BE" sz="2000" b="1" dirty="0"/>
              <a:t>Concepts Alma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r-BE" sz="2000" dirty="0"/>
              <a:t>Une structure aussi visible du côté de l’utilisateur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r-BE" sz="2400" dirty="0"/>
              <a:t> </a:t>
            </a:r>
          </a:p>
          <a:p>
            <a:pPr marL="0" indent="0">
              <a:lnSpc>
                <a:spcPct val="110000"/>
              </a:lnSpc>
              <a:buNone/>
            </a:pPr>
            <a:endParaRPr lang="fr-BE" sz="2000" dirty="0"/>
          </a:p>
          <a:p>
            <a:pPr marL="0" indent="0">
              <a:lnSpc>
                <a:spcPct val="110000"/>
              </a:lnSpc>
              <a:buNone/>
            </a:pPr>
            <a:endParaRPr lang="fr-BE" sz="2000" dirty="0"/>
          </a:p>
          <a:p>
            <a:pPr marL="0" indent="0">
              <a:lnSpc>
                <a:spcPct val="110000"/>
              </a:lnSpc>
              <a:buNone/>
            </a:pPr>
            <a:endParaRPr lang="fr-BE" sz="2400" dirty="0"/>
          </a:p>
          <a:p>
            <a:pPr marL="0" indent="0">
              <a:lnSpc>
                <a:spcPct val="110000"/>
              </a:lnSpc>
              <a:buNone/>
            </a:pPr>
            <a:endParaRPr lang="fr-BE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CED9129-8B8E-0C9F-ECEB-D94E1BC4A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21</a:t>
            </a:fld>
            <a:endParaRPr lang="en-US"/>
          </a:p>
        </p:txBody>
      </p:sp>
      <p:pic>
        <p:nvPicPr>
          <p:cNvPr id="8" name="Espace réservé pour une image  7" descr="Une image contenant symbole, Graphique, blanc, conception&#10;&#10;Description générée automatiquement">
            <a:extLst>
              <a:ext uri="{FF2B5EF4-FFF2-40B4-BE49-F238E27FC236}">
                <a16:creationId xmlns:a16="http://schemas.microsoft.com/office/drawing/2014/main" id="{2A56CD2C-2073-8B75-815A-357CC0A3DB5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B6766A6-1E18-C319-F640-7B31DB5E1223}"/>
              </a:ext>
            </a:extLst>
          </p:cNvPr>
          <p:cNvSpPr txBox="1"/>
          <p:nvPr/>
        </p:nvSpPr>
        <p:spPr>
          <a:xfrm>
            <a:off x="9875520" y="615542"/>
            <a:ext cx="1398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/>
              <a:t>Section</a:t>
            </a:r>
            <a:r>
              <a:rPr lang="fr-BE" dirty="0"/>
              <a:t> </a:t>
            </a:r>
            <a:r>
              <a:rPr lang="fr-BE" b="1" dirty="0"/>
              <a:t>2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A90BD0B-480C-443B-F361-4684F5B6B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18" y="2552707"/>
            <a:ext cx="7886536" cy="284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80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7137F6-EAD6-1047-015F-55CDE00C58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2FCC72-060E-6E34-FD4F-A13AA5D7A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878" y="354563"/>
            <a:ext cx="8412567" cy="923731"/>
          </a:xfrm>
        </p:spPr>
        <p:txBody>
          <a:bodyPr>
            <a:normAutofit fontScale="90000"/>
          </a:bodyPr>
          <a:lstStyle/>
          <a:p>
            <a:r>
              <a:rPr lang="fr-BE" dirty="0"/>
              <a:t>Le </a:t>
            </a:r>
            <a:r>
              <a:rPr lang="fr-BE" sz="4900" dirty="0"/>
              <a:t>management</a:t>
            </a:r>
            <a:r>
              <a:rPr lang="fr-BE" dirty="0"/>
              <a:t> des </a:t>
            </a:r>
            <a:r>
              <a:rPr lang="fr-BE" dirty="0" err="1"/>
              <a:t>eRessources</a:t>
            </a:r>
            <a:r>
              <a:rPr lang="fr-BE" dirty="0"/>
              <a:t> à l’</a:t>
            </a:r>
            <a:r>
              <a:rPr lang="fr-BE" dirty="0" err="1"/>
              <a:t>ULiège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307482-0413-52FD-8F7D-04DCA5149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878" y="1754544"/>
            <a:ext cx="8412568" cy="412568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fr-BE" sz="2000" b="1" dirty="0"/>
              <a:t>Concepts Alma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r-BE" sz="2000" dirty="0"/>
              <a:t>Une structure aussi visible du côté de l’utilisateur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r-BE" sz="2400" dirty="0"/>
              <a:t> </a:t>
            </a:r>
          </a:p>
          <a:p>
            <a:pPr marL="0" indent="0">
              <a:lnSpc>
                <a:spcPct val="110000"/>
              </a:lnSpc>
              <a:buNone/>
            </a:pPr>
            <a:endParaRPr lang="fr-BE" sz="2000" dirty="0"/>
          </a:p>
          <a:p>
            <a:pPr marL="0" indent="0">
              <a:lnSpc>
                <a:spcPct val="110000"/>
              </a:lnSpc>
              <a:buNone/>
            </a:pPr>
            <a:endParaRPr lang="fr-BE" sz="2000" dirty="0"/>
          </a:p>
          <a:p>
            <a:pPr marL="0" indent="0">
              <a:lnSpc>
                <a:spcPct val="110000"/>
              </a:lnSpc>
              <a:buNone/>
            </a:pPr>
            <a:endParaRPr lang="fr-BE" sz="2400" dirty="0"/>
          </a:p>
          <a:p>
            <a:pPr marL="0" indent="0">
              <a:lnSpc>
                <a:spcPct val="110000"/>
              </a:lnSpc>
              <a:buNone/>
            </a:pPr>
            <a:endParaRPr lang="fr-BE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5574481-A720-E3F3-C912-081BB4167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22</a:t>
            </a:fld>
            <a:endParaRPr lang="en-US"/>
          </a:p>
        </p:txBody>
      </p:sp>
      <p:pic>
        <p:nvPicPr>
          <p:cNvPr id="8" name="Espace réservé pour une image  7" descr="Une image contenant symbole, Graphique, blanc, conception&#10;&#10;Description générée automatiquement">
            <a:extLst>
              <a:ext uri="{FF2B5EF4-FFF2-40B4-BE49-F238E27FC236}">
                <a16:creationId xmlns:a16="http://schemas.microsoft.com/office/drawing/2014/main" id="{E32DF8C7-D74F-F608-4E83-7E8010C84C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2B721CA-2F0F-6429-F533-AA59242644C2}"/>
              </a:ext>
            </a:extLst>
          </p:cNvPr>
          <p:cNvSpPr txBox="1"/>
          <p:nvPr/>
        </p:nvSpPr>
        <p:spPr>
          <a:xfrm>
            <a:off x="9875520" y="615542"/>
            <a:ext cx="1398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/>
              <a:t>Section</a:t>
            </a:r>
            <a:r>
              <a:rPr lang="fr-BE" dirty="0"/>
              <a:t> </a:t>
            </a:r>
            <a:r>
              <a:rPr lang="fr-BE" b="1" dirty="0"/>
              <a:t>2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65C0FD7-BE1F-FA49-12E2-94BA9F827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638" y="2925519"/>
            <a:ext cx="6878904" cy="32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4835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B97035-6DAF-8859-6DBB-29D21FD8A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9141E5-7BB6-D3CE-B010-2FE07A3AC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878" y="354563"/>
            <a:ext cx="8412567" cy="923731"/>
          </a:xfrm>
        </p:spPr>
        <p:txBody>
          <a:bodyPr>
            <a:normAutofit fontScale="90000"/>
          </a:bodyPr>
          <a:lstStyle/>
          <a:p>
            <a:r>
              <a:rPr lang="fr-BE" dirty="0"/>
              <a:t>Le </a:t>
            </a:r>
            <a:r>
              <a:rPr lang="fr-BE" sz="4900" dirty="0"/>
              <a:t>management</a:t>
            </a:r>
            <a:r>
              <a:rPr lang="fr-BE" dirty="0"/>
              <a:t> des </a:t>
            </a:r>
            <a:r>
              <a:rPr lang="fr-BE" dirty="0" err="1"/>
              <a:t>eRessources</a:t>
            </a:r>
            <a:r>
              <a:rPr lang="fr-BE" dirty="0"/>
              <a:t> à l’</a:t>
            </a:r>
            <a:r>
              <a:rPr lang="fr-BE" dirty="0" err="1"/>
              <a:t>ULiège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FB909C-3049-A143-3C7D-9EEDBF9D0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878" y="1754544"/>
            <a:ext cx="8412568" cy="412568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fr-BE" sz="2000" b="1" dirty="0"/>
              <a:t>Concepts Alma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r-BE" sz="2000" dirty="0"/>
              <a:t>Une structure aussi visible du côté de l’utilisateur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r-BE" sz="2400" dirty="0"/>
              <a:t> </a:t>
            </a:r>
          </a:p>
          <a:p>
            <a:pPr marL="0" indent="0">
              <a:lnSpc>
                <a:spcPct val="110000"/>
              </a:lnSpc>
              <a:buNone/>
            </a:pPr>
            <a:endParaRPr lang="fr-BE" sz="2000" dirty="0"/>
          </a:p>
          <a:p>
            <a:pPr marL="0" indent="0">
              <a:lnSpc>
                <a:spcPct val="110000"/>
              </a:lnSpc>
              <a:buNone/>
            </a:pPr>
            <a:endParaRPr lang="fr-BE" sz="2000" dirty="0"/>
          </a:p>
          <a:p>
            <a:pPr marL="0" indent="0">
              <a:lnSpc>
                <a:spcPct val="110000"/>
              </a:lnSpc>
              <a:buNone/>
            </a:pPr>
            <a:endParaRPr lang="fr-BE" sz="2400" dirty="0"/>
          </a:p>
          <a:p>
            <a:pPr marL="0" indent="0">
              <a:lnSpc>
                <a:spcPct val="110000"/>
              </a:lnSpc>
              <a:buNone/>
            </a:pPr>
            <a:endParaRPr lang="fr-BE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83C431D-FE47-644F-BAF1-A26421798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23</a:t>
            </a:fld>
            <a:endParaRPr lang="en-US"/>
          </a:p>
        </p:txBody>
      </p:sp>
      <p:pic>
        <p:nvPicPr>
          <p:cNvPr id="8" name="Espace réservé pour une image  7" descr="Une image contenant symbole, Graphique, blanc, conception&#10;&#10;Description générée automatiquement">
            <a:extLst>
              <a:ext uri="{FF2B5EF4-FFF2-40B4-BE49-F238E27FC236}">
                <a16:creationId xmlns:a16="http://schemas.microsoft.com/office/drawing/2014/main" id="{B13361B3-B94B-388D-BACA-809BCBC7CD8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076EFFF-B86E-71D3-6CE2-443351C6D007}"/>
              </a:ext>
            </a:extLst>
          </p:cNvPr>
          <p:cNvSpPr txBox="1"/>
          <p:nvPr/>
        </p:nvSpPr>
        <p:spPr>
          <a:xfrm>
            <a:off x="9875520" y="615542"/>
            <a:ext cx="1398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/>
              <a:t>Section</a:t>
            </a:r>
            <a:r>
              <a:rPr lang="fr-BE" dirty="0"/>
              <a:t> </a:t>
            </a:r>
            <a:r>
              <a:rPr lang="fr-BE" b="1" dirty="0"/>
              <a:t>2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39C5AA3-7E41-3379-4FF8-671FA0431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322" y="2728908"/>
            <a:ext cx="7001689" cy="32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5644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82DEE-2F98-D85D-A4CC-3C29BEC45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31CC7C-2A34-7DA6-6577-0CF30D36D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878" y="354563"/>
            <a:ext cx="8412567" cy="923731"/>
          </a:xfrm>
        </p:spPr>
        <p:txBody>
          <a:bodyPr>
            <a:normAutofit fontScale="90000"/>
          </a:bodyPr>
          <a:lstStyle/>
          <a:p>
            <a:r>
              <a:rPr lang="fr-BE" dirty="0"/>
              <a:t>Le </a:t>
            </a:r>
            <a:r>
              <a:rPr lang="fr-BE" sz="4900" dirty="0"/>
              <a:t>management</a:t>
            </a:r>
            <a:r>
              <a:rPr lang="fr-BE" dirty="0"/>
              <a:t> des </a:t>
            </a:r>
            <a:r>
              <a:rPr lang="fr-BE" dirty="0" err="1"/>
              <a:t>eRessources</a:t>
            </a:r>
            <a:r>
              <a:rPr lang="fr-BE" dirty="0"/>
              <a:t> à l’</a:t>
            </a:r>
            <a:r>
              <a:rPr lang="fr-BE" dirty="0" err="1"/>
              <a:t>ULiège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610187-7B47-2564-D53A-766BED789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878" y="1754544"/>
            <a:ext cx="8412568" cy="412568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fr-BE" sz="2000" b="1" dirty="0"/>
              <a:t>Concepts Alma</a:t>
            </a:r>
          </a:p>
          <a:p>
            <a:pPr marL="0" indent="0">
              <a:buNone/>
            </a:pPr>
            <a:r>
              <a:rPr lang="fr-BE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Community Zone!</a:t>
            </a:r>
          </a:p>
          <a:p>
            <a:pPr marL="411480" lvl="1" indent="0">
              <a:buNone/>
            </a:pPr>
            <a:endParaRPr lang="fr-BE" sz="1600" dirty="0">
              <a:solidFill>
                <a:schemeClr val="tx2">
                  <a:lumMod val="40000"/>
                  <a:lumOff val="6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1"/>
            <a:r>
              <a:rPr lang="fr-BE" sz="2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Zone partagée, accessible à tous les utilisateurs Alma et gérée par Ex </a:t>
            </a:r>
            <a:r>
              <a:rPr lang="fr-BE" sz="22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Libris</a:t>
            </a:r>
            <a:endParaRPr lang="fr-BE" sz="22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1"/>
            <a:r>
              <a:rPr lang="fr-BE" sz="2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« Réservoir » commun de données bibliographiques et administratives sur les e-Ressources (et autorités)</a:t>
            </a:r>
          </a:p>
          <a:p>
            <a:pPr lvl="1"/>
            <a:r>
              <a:rPr lang="fr-BE" sz="2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Permet de trouver, sélectionner et acquérir/activer des ressources électroniques, sans devoir les créer localement.</a:t>
            </a:r>
          </a:p>
          <a:p>
            <a:pPr lvl="1"/>
            <a:r>
              <a:rPr lang="fr-BE" sz="2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Mises à jour gérées par Ex </a:t>
            </a:r>
            <a:r>
              <a:rPr lang="fr-BE" sz="22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Libris</a:t>
            </a:r>
            <a:r>
              <a:rPr lang="fr-BE" sz="2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.</a:t>
            </a:r>
            <a:endParaRPr lang="fr-BE" sz="2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fr-BE" sz="2400" dirty="0"/>
              <a:t> </a:t>
            </a:r>
          </a:p>
          <a:p>
            <a:pPr marL="0" indent="0">
              <a:lnSpc>
                <a:spcPct val="110000"/>
              </a:lnSpc>
              <a:buNone/>
            </a:pPr>
            <a:endParaRPr lang="fr-BE" sz="2000" dirty="0"/>
          </a:p>
          <a:p>
            <a:pPr marL="0" indent="0">
              <a:lnSpc>
                <a:spcPct val="110000"/>
              </a:lnSpc>
              <a:buNone/>
            </a:pPr>
            <a:endParaRPr lang="fr-BE" sz="2000" dirty="0"/>
          </a:p>
          <a:p>
            <a:pPr marL="0" indent="0">
              <a:lnSpc>
                <a:spcPct val="110000"/>
              </a:lnSpc>
              <a:buNone/>
            </a:pPr>
            <a:endParaRPr lang="fr-BE" sz="2400" dirty="0"/>
          </a:p>
          <a:p>
            <a:pPr marL="0" indent="0">
              <a:lnSpc>
                <a:spcPct val="110000"/>
              </a:lnSpc>
              <a:buNone/>
            </a:pPr>
            <a:endParaRPr lang="fr-BE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1CC75D9-A990-9AEC-877F-EEDBDD4A6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24</a:t>
            </a:fld>
            <a:endParaRPr lang="en-US"/>
          </a:p>
        </p:txBody>
      </p:sp>
      <p:pic>
        <p:nvPicPr>
          <p:cNvPr id="8" name="Espace réservé pour une image  7" descr="Une image contenant symbole, Graphique, blanc, conception&#10;&#10;Description générée automatiquement">
            <a:extLst>
              <a:ext uri="{FF2B5EF4-FFF2-40B4-BE49-F238E27FC236}">
                <a16:creationId xmlns:a16="http://schemas.microsoft.com/office/drawing/2014/main" id="{2E94D5B0-546D-CF4F-83AF-75520C5A93F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5569174-C974-E457-4AE4-1AB9D9A3321E}"/>
              </a:ext>
            </a:extLst>
          </p:cNvPr>
          <p:cNvSpPr txBox="1"/>
          <p:nvPr/>
        </p:nvSpPr>
        <p:spPr>
          <a:xfrm>
            <a:off x="9875520" y="615542"/>
            <a:ext cx="1398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/>
              <a:t>Section</a:t>
            </a:r>
            <a:r>
              <a:rPr lang="fr-BE" dirty="0"/>
              <a:t> </a:t>
            </a:r>
            <a:r>
              <a:rPr lang="fr-BE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542075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EDCF89-B0B0-E710-6DCF-0B1CFBE025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72E64D-2215-0C1B-7EBA-5209E198F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878" y="354563"/>
            <a:ext cx="8412567" cy="923731"/>
          </a:xfrm>
        </p:spPr>
        <p:txBody>
          <a:bodyPr>
            <a:normAutofit fontScale="90000"/>
          </a:bodyPr>
          <a:lstStyle/>
          <a:p>
            <a:r>
              <a:rPr lang="fr-BE" dirty="0"/>
              <a:t>Le </a:t>
            </a:r>
            <a:r>
              <a:rPr lang="fr-BE" sz="4900" dirty="0"/>
              <a:t>management</a:t>
            </a:r>
            <a:r>
              <a:rPr lang="fr-BE" dirty="0"/>
              <a:t> des </a:t>
            </a:r>
            <a:r>
              <a:rPr lang="fr-BE" dirty="0" err="1"/>
              <a:t>eRessources</a:t>
            </a:r>
            <a:r>
              <a:rPr lang="fr-BE" dirty="0"/>
              <a:t> à l’</a:t>
            </a:r>
            <a:r>
              <a:rPr lang="fr-BE" dirty="0" err="1"/>
              <a:t>ULiège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D80BD8-DE29-5976-14C9-A913E861C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878" y="1754544"/>
            <a:ext cx="8412568" cy="412568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fr-BE" sz="2000" b="1" dirty="0"/>
              <a:t>Concepts Alma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r-BE" sz="2400" dirty="0"/>
              <a:t> </a:t>
            </a:r>
          </a:p>
          <a:p>
            <a:pPr marL="0" indent="0">
              <a:lnSpc>
                <a:spcPct val="110000"/>
              </a:lnSpc>
              <a:buNone/>
            </a:pPr>
            <a:endParaRPr lang="fr-BE" sz="2000" dirty="0"/>
          </a:p>
          <a:p>
            <a:pPr marL="0" indent="0">
              <a:lnSpc>
                <a:spcPct val="110000"/>
              </a:lnSpc>
              <a:buNone/>
            </a:pPr>
            <a:endParaRPr lang="fr-BE" sz="2000" dirty="0"/>
          </a:p>
          <a:p>
            <a:pPr marL="0" indent="0">
              <a:lnSpc>
                <a:spcPct val="110000"/>
              </a:lnSpc>
              <a:buNone/>
            </a:pPr>
            <a:endParaRPr lang="fr-BE" sz="2400" dirty="0"/>
          </a:p>
          <a:p>
            <a:pPr marL="0" indent="0">
              <a:lnSpc>
                <a:spcPct val="110000"/>
              </a:lnSpc>
              <a:buNone/>
            </a:pPr>
            <a:endParaRPr lang="fr-BE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8B67DA1-8AE1-F4CA-A5B6-F6CF3A4B6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25</a:t>
            </a:fld>
            <a:endParaRPr lang="en-US"/>
          </a:p>
        </p:txBody>
      </p:sp>
      <p:pic>
        <p:nvPicPr>
          <p:cNvPr id="8" name="Espace réservé pour une image  7" descr="Une image contenant symbole, Graphique, blanc, conception&#10;&#10;Description générée automatiquement">
            <a:extLst>
              <a:ext uri="{FF2B5EF4-FFF2-40B4-BE49-F238E27FC236}">
                <a16:creationId xmlns:a16="http://schemas.microsoft.com/office/drawing/2014/main" id="{4D3E7B64-45EB-1AEE-1EC5-4B870952D8E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EDC6251-86A3-808C-E407-A3ED3F820059}"/>
              </a:ext>
            </a:extLst>
          </p:cNvPr>
          <p:cNvSpPr txBox="1"/>
          <p:nvPr/>
        </p:nvSpPr>
        <p:spPr>
          <a:xfrm>
            <a:off x="9875520" y="615542"/>
            <a:ext cx="1398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/>
              <a:t>Section</a:t>
            </a:r>
            <a:r>
              <a:rPr lang="fr-BE" dirty="0"/>
              <a:t> </a:t>
            </a:r>
            <a:r>
              <a:rPr lang="fr-BE" b="1" dirty="0"/>
              <a:t>2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D8A41F8-7567-366B-BE8C-E93DAC345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640" y="2421762"/>
            <a:ext cx="6573215" cy="41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4128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39B0F5-E990-6C92-0DFA-AB8A4225A5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94D864-4207-5C2E-0330-883359076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878" y="354563"/>
            <a:ext cx="8412567" cy="923731"/>
          </a:xfrm>
        </p:spPr>
        <p:txBody>
          <a:bodyPr>
            <a:normAutofit fontScale="90000"/>
          </a:bodyPr>
          <a:lstStyle/>
          <a:p>
            <a:r>
              <a:rPr lang="fr-BE" dirty="0"/>
              <a:t>Le </a:t>
            </a:r>
            <a:r>
              <a:rPr lang="fr-BE" sz="4900" dirty="0"/>
              <a:t>management</a:t>
            </a:r>
            <a:r>
              <a:rPr lang="fr-BE" dirty="0"/>
              <a:t> des </a:t>
            </a:r>
            <a:r>
              <a:rPr lang="fr-BE" dirty="0" err="1"/>
              <a:t>eRessources</a:t>
            </a:r>
            <a:r>
              <a:rPr lang="fr-BE" dirty="0"/>
              <a:t> à l’</a:t>
            </a:r>
            <a:r>
              <a:rPr lang="fr-BE" dirty="0" err="1"/>
              <a:t>ULiège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ABEF04-DFA2-E246-3274-8578ADBC4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878" y="1754544"/>
            <a:ext cx="8412568" cy="412568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fr-BE" sz="2000" b="1" dirty="0"/>
              <a:t>Concepts Alma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r-BE" sz="2400" dirty="0"/>
              <a:t> Recherche: onglets « Institution » et « Community »</a:t>
            </a:r>
          </a:p>
          <a:p>
            <a:pPr marL="0" indent="0">
              <a:lnSpc>
                <a:spcPct val="110000"/>
              </a:lnSpc>
              <a:buNone/>
            </a:pPr>
            <a:endParaRPr lang="fr-BE" sz="2000" dirty="0"/>
          </a:p>
          <a:p>
            <a:pPr marL="0" indent="0">
              <a:lnSpc>
                <a:spcPct val="110000"/>
              </a:lnSpc>
              <a:buNone/>
            </a:pPr>
            <a:endParaRPr lang="fr-BE" sz="2000" dirty="0"/>
          </a:p>
          <a:p>
            <a:pPr marL="0" indent="0">
              <a:lnSpc>
                <a:spcPct val="110000"/>
              </a:lnSpc>
              <a:buNone/>
            </a:pPr>
            <a:endParaRPr lang="fr-BE" sz="2400" dirty="0"/>
          </a:p>
          <a:p>
            <a:pPr marL="0" indent="0">
              <a:lnSpc>
                <a:spcPct val="110000"/>
              </a:lnSpc>
              <a:buNone/>
            </a:pPr>
            <a:endParaRPr lang="fr-BE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E94EB18-38BB-1238-B88E-C251DC0C6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26</a:t>
            </a:fld>
            <a:endParaRPr lang="en-US"/>
          </a:p>
        </p:txBody>
      </p:sp>
      <p:pic>
        <p:nvPicPr>
          <p:cNvPr id="8" name="Espace réservé pour une image  7" descr="Une image contenant symbole, Graphique, blanc, conception&#10;&#10;Description générée automatiquement">
            <a:extLst>
              <a:ext uri="{FF2B5EF4-FFF2-40B4-BE49-F238E27FC236}">
                <a16:creationId xmlns:a16="http://schemas.microsoft.com/office/drawing/2014/main" id="{BB54A32F-CD19-7158-D023-7092A319B8F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59ED6AD-32CD-CAC4-32DF-9935A373F80E}"/>
              </a:ext>
            </a:extLst>
          </p:cNvPr>
          <p:cNvSpPr txBox="1"/>
          <p:nvPr/>
        </p:nvSpPr>
        <p:spPr>
          <a:xfrm>
            <a:off x="9875520" y="615542"/>
            <a:ext cx="1398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/>
              <a:t>Section</a:t>
            </a:r>
            <a:r>
              <a:rPr lang="fr-BE" dirty="0"/>
              <a:t> </a:t>
            </a:r>
            <a:r>
              <a:rPr lang="fr-BE" b="1" dirty="0"/>
              <a:t>2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0791D09-05E2-43A2-D1B6-70F633017B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6455" y="2867202"/>
            <a:ext cx="5837768" cy="34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316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B8C182-2AC6-782C-75A5-A6304F8576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A4DF95-A05C-9346-0892-C32A3F987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878" y="354563"/>
            <a:ext cx="8412567" cy="923731"/>
          </a:xfrm>
        </p:spPr>
        <p:txBody>
          <a:bodyPr>
            <a:normAutofit fontScale="90000"/>
          </a:bodyPr>
          <a:lstStyle/>
          <a:p>
            <a:r>
              <a:rPr lang="fr-BE" dirty="0"/>
              <a:t>Le </a:t>
            </a:r>
            <a:r>
              <a:rPr lang="fr-BE" sz="4900" dirty="0"/>
              <a:t>management</a:t>
            </a:r>
            <a:r>
              <a:rPr lang="fr-BE" dirty="0"/>
              <a:t> des </a:t>
            </a:r>
            <a:r>
              <a:rPr lang="fr-BE" dirty="0" err="1"/>
              <a:t>eRessources</a:t>
            </a:r>
            <a:r>
              <a:rPr lang="fr-BE" dirty="0"/>
              <a:t> à l’</a:t>
            </a:r>
            <a:r>
              <a:rPr lang="fr-BE" dirty="0" err="1"/>
              <a:t>ULiège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02B462-AB3D-4A5E-BC56-1696A4E8C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878" y="1754544"/>
            <a:ext cx="8412568" cy="412568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fr-BE" sz="2000" b="1" dirty="0"/>
              <a:t>DEMO RECHERCHE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Electronic</a:t>
            </a:r>
            <a:r>
              <a:rPr lang="fr-BE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collection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Electronic</a:t>
            </a:r>
            <a:r>
              <a:rPr lang="fr-BE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fr-BE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title</a:t>
            </a:r>
            <a:endParaRPr lang="fr-BE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Electronic</a:t>
            </a:r>
            <a:r>
              <a:rPr lang="fr-BE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portfolio</a:t>
            </a:r>
          </a:p>
          <a:p>
            <a:pPr marL="0" indent="0">
              <a:lnSpc>
                <a:spcPct val="110000"/>
              </a:lnSpc>
              <a:buNone/>
            </a:pPr>
            <a:endParaRPr lang="fr-BE" sz="2000" dirty="0"/>
          </a:p>
          <a:p>
            <a:pPr marL="0" indent="0">
              <a:lnSpc>
                <a:spcPct val="110000"/>
              </a:lnSpc>
              <a:buNone/>
            </a:pPr>
            <a:endParaRPr lang="fr-BE" sz="2000" dirty="0"/>
          </a:p>
          <a:p>
            <a:pPr marL="0" indent="0">
              <a:lnSpc>
                <a:spcPct val="110000"/>
              </a:lnSpc>
              <a:buNone/>
            </a:pPr>
            <a:endParaRPr lang="fr-BE" sz="2400" dirty="0"/>
          </a:p>
          <a:p>
            <a:pPr marL="0" indent="0">
              <a:lnSpc>
                <a:spcPct val="110000"/>
              </a:lnSpc>
              <a:buNone/>
            </a:pPr>
            <a:endParaRPr lang="fr-BE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56D119E-D166-045C-4D9A-D1274B319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27</a:t>
            </a:fld>
            <a:endParaRPr lang="en-US"/>
          </a:p>
        </p:txBody>
      </p:sp>
      <p:pic>
        <p:nvPicPr>
          <p:cNvPr id="8" name="Espace réservé pour une image  7" descr="Une image contenant symbole, Graphique, blanc, conception&#10;&#10;Description générée automatiquement">
            <a:extLst>
              <a:ext uri="{FF2B5EF4-FFF2-40B4-BE49-F238E27FC236}">
                <a16:creationId xmlns:a16="http://schemas.microsoft.com/office/drawing/2014/main" id="{784764DB-9CE9-0AA2-013F-7DD55B8B9AC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38AAC88-0D83-9E88-FBF1-CBDCD90364C8}"/>
              </a:ext>
            </a:extLst>
          </p:cNvPr>
          <p:cNvSpPr txBox="1"/>
          <p:nvPr/>
        </p:nvSpPr>
        <p:spPr>
          <a:xfrm>
            <a:off x="9875520" y="615542"/>
            <a:ext cx="1398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/>
              <a:t>Section</a:t>
            </a:r>
            <a:r>
              <a:rPr lang="fr-BE" dirty="0"/>
              <a:t> </a:t>
            </a:r>
            <a:r>
              <a:rPr lang="fr-BE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051468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D88B69-1F8D-3EA7-F05D-04B027983D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11F9F4-559A-B7BB-1367-B0E8A648E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878" y="354563"/>
            <a:ext cx="8412567" cy="923731"/>
          </a:xfrm>
        </p:spPr>
        <p:txBody>
          <a:bodyPr>
            <a:normAutofit fontScale="90000"/>
          </a:bodyPr>
          <a:lstStyle/>
          <a:p>
            <a:r>
              <a:rPr lang="fr-BE" dirty="0"/>
              <a:t>Le </a:t>
            </a:r>
            <a:r>
              <a:rPr lang="fr-BE" sz="4900" dirty="0"/>
              <a:t>management</a:t>
            </a:r>
            <a:r>
              <a:rPr lang="fr-BE" dirty="0"/>
              <a:t> des </a:t>
            </a:r>
            <a:r>
              <a:rPr lang="fr-BE" dirty="0" err="1"/>
              <a:t>eRessources</a:t>
            </a:r>
            <a:r>
              <a:rPr lang="fr-BE" dirty="0"/>
              <a:t> à l’</a:t>
            </a:r>
            <a:r>
              <a:rPr lang="fr-BE" dirty="0" err="1"/>
              <a:t>ULiège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869BC13-8A00-77E1-18F4-3D8947796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878" y="1754544"/>
            <a:ext cx="8412568" cy="412568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fr-BE" sz="2000" b="1" dirty="0"/>
              <a:t>DEMO EDITION</a:t>
            </a:r>
          </a:p>
          <a:p>
            <a:pPr marL="0" indent="0">
              <a:lnSpc>
                <a:spcPct val="110000"/>
              </a:lnSpc>
              <a:buNone/>
            </a:pPr>
            <a:endParaRPr lang="fr-BE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Electronic</a:t>
            </a:r>
            <a:r>
              <a:rPr lang="fr-BE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collection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Electronic</a:t>
            </a:r>
            <a:r>
              <a:rPr lang="fr-BE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fr-BE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title</a:t>
            </a:r>
            <a:endParaRPr lang="fr-BE" sz="2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0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Electronic</a:t>
            </a:r>
            <a:r>
              <a:rPr lang="fr-BE" sz="2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portfolio</a:t>
            </a:r>
            <a:endParaRPr lang="fr-BE" sz="2000" dirty="0"/>
          </a:p>
          <a:p>
            <a:pPr marL="0" indent="0">
              <a:lnSpc>
                <a:spcPct val="110000"/>
              </a:lnSpc>
              <a:buNone/>
            </a:pPr>
            <a:endParaRPr lang="fr-BE" sz="2000" dirty="0"/>
          </a:p>
          <a:p>
            <a:pPr marL="0" indent="0">
              <a:lnSpc>
                <a:spcPct val="110000"/>
              </a:lnSpc>
              <a:buNone/>
            </a:pPr>
            <a:endParaRPr lang="fr-BE" sz="2400" dirty="0"/>
          </a:p>
          <a:p>
            <a:pPr marL="0" indent="0">
              <a:lnSpc>
                <a:spcPct val="110000"/>
              </a:lnSpc>
              <a:buNone/>
            </a:pPr>
            <a:endParaRPr lang="fr-BE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F96774D-0126-E5CC-2542-9272E04A8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28</a:t>
            </a:fld>
            <a:endParaRPr lang="en-US"/>
          </a:p>
        </p:txBody>
      </p:sp>
      <p:pic>
        <p:nvPicPr>
          <p:cNvPr id="8" name="Espace réservé pour une image  7" descr="Une image contenant symbole, Graphique, blanc, conception&#10;&#10;Description générée automatiquement">
            <a:extLst>
              <a:ext uri="{FF2B5EF4-FFF2-40B4-BE49-F238E27FC236}">
                <a16:creationId xmlns:a16="http://schemas.microsoft.com/office/drawing/2014/main" id="{8973AEFC-C211-E8AC-7EBA-4686CC48879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2F20EDE-7886-BA68-7F05-9D46B873D517}"/>
              </a:ext>
            </a:extLst>
          </p:cNvPr>
          <p:cNvSpPr txBox="1"/>
          <p:nvPr/>
        </p:nvSpPr>
        <p:spPr>
          <a:xfrm>
            <a:off x="9875520" y="615542"/>
            <a:ext cx="1398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/>
              <a:t>Section</a:t>
            </a:r>
            <a:r>
              <a:rPr lang="fr-BE" dirty="0"/>
              <a:t> </a:t>
            </a:r>
            <a:r>
              <a:rPr lang="fr-BE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860006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287677-4EF4-B622-BDEB-1016D38498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C4DE62-DFF6-830B-2D47-07EC3370C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878" y="354563"/>
            <a:ext cx="8412567" cy="923731"/>
          </a:xfrm>
        </p:spPr>
        <p:txBody>
          <a:bodyPr>
            <a:normAutofit fontScale="90000"/>
          </a:bodyPr>
          <a:lstStyle/>
          <a:p>
            <a:r>
              <a:rPr lang="fr-BE" dirty="0"/>
              <a:t>Le </a:t>
            </a:r>
            <a:r>
              <a:rPr lang="fr-BE" sz="4900" dirty="0"/>
              <a:t>management</a:t>
            </a:r>
            <a:r>
              <a:rPr lang="fr-BE" dirty="0"/>
              <a:t> des </a:t>
            </a:r>
            <a:r>
              <a:rPr lang="fr-BE" dirty="0" err="1"/>
              <a:t>eRessources</a:t>
            </a:r>
            <a:r>
              <a:rPr lang="fr-BE" dirty="0"/>
              <a:t> à l’</a:t>
            </a:r>
            <a:r>
              <a:rPr lang="fr-BE" dirty="0" err="1"/>
              <a:t>ULiège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EC172C-9978-899F-1DAA-91505715D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878" y="1754544"/>
            <a:ext cx="8412568" cy="412568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fr-BE" sz="2000" b="1" dirty="0"/>
              <a:t>WORKFLOWS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r-BE" sz="2000" b="1" u="sng" dirty="0"/>
              <a:t>Sélection</a:t>
            </a:r>
          </a:p>
          <a:p>
            <a:pPr marL="0" indent="0">
              <a:lnSpc>
                <a:spcPct val="110000"/>
              </a:lnSpc>
              <a:buNone/>
            </a:pPr>
            <a:endParaRPr lang="fr-BE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E7C499-B37F-D3CD-890F-AC019CC9B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29</a:t>
            </a:fld>
            <a:endParaRPr lang="en-US"/>
          </a:p>
        </p:txBody>
      </p:sp>
      <p:pic>
        <p:nvPicPr>
          <p:cNvPr id="8" name="Espace réservé pour une image  7" descr="Une image contenant symbole, Graphique, blanc, conception&#10;&#10;Description générée automatiquement">
            <a:extLst>
              <a:ext uri="{FF2B5EF4-FFF2-40B4-BE49-F238E27FC236}">
                <a16:creationId xmlns:a16="http://schemas.microsoft.com/office/drawing/2014/main" id="{BAA2EF99-239D-B089-301D-535AFCA4FE1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974A403-75C6-0492-633B-6F0BBCC91CFB}"/>
              </a:ext>
            </a:extLst>
          </p:cNvPr>
          <p:cNvSpPr txBox="1"/>
          <p:nvPr/>
        </p:nvSpPr>
        <p:spPr>
          <a:xfrm>
            <a:off x="9875520" y="615542"/>
            <a:ext cx="1398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/>
              <a:t>Section</a:t>
            </a:r>
            <a:r>
              <a:rPr lang="fr-BE" dirty="0"/>
              <a:t> </a:t>
            </a:r>
            <a:r>
              <a:rPr lang="fr-BE" b="1" dirty="0"/>
              <a:t>2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7CF359E-B8F0-22C3-4A23-F740FA4DD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479" y="2802795"/>
            <a:ext cx="6766117" cy="33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38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8BB65A-676E-FE14-B7F3-A4FC28D3E1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5D6C78-1756-75CC-DAF9-6A5737B30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365125"/>
            <a:ext cx="7726795" cy="1325563"/>
          </a:xfrm>
        </p:spPr>
        <p:txBody>
          <a:bodyPr>
            <a:normAutofit/>
          </a:bodyPr>
          <a:lstStyle/>
          <a:p>
            <a:r>
              <a:rPr lang="fr-BE" dirty="0"/>
              <a:t>Les </a:t>
            </a:r>
            <a:r>
              <a:rPr lang="fr-BE" dirty="0" err="1"/>
              <a:t>eRessources</a:t>
            </a:r>
            <a:r>
              <a:rPr lang="fr-BE" dirty="0"/>
              <a:t> à l’</a:t>
            </a:r>
            <a:r>
              <a:rPr lang="fr-BE" dirty="0" err="1"/>
              <a:t>ULiège</a:t>
            </a:r>
            <a:r>
              <a:rPr lang="fr-BE" dirty="0"/>
              <a:t>, du côté utilisateur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31555B8-FE8E-F986-7197-545838497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2043404"/>
            <a:ext cx="8267296" cy="383682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r-FR" dirty="0" err="1"/>
              <a:t>Uliège</a:t>
            </a:r>
            <a:r>
              <a:rPr lang="fr-FR" dirty="0"/>
              <a:t> Library met à la disposition de ses usagers un large éventail de ressources électroniques (périodiques, ouvrages et chapitres d’ouvrages, bases données, …), dont :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fr-FR" dirty="0"/>
              <a:t>plus de 120.000 </a:t>
            </a:r>
            <a:r>
              <a:rPr lang="fr-FR" dirty="0" err="1"/>
              <a:t>eJournaux</a:t>
            </a:r>
            <a:r>
              <a:rPr lang="fr-FR" dirty="0"/>
              <a:t> (avec parfois plusieurs accès via diverses plateformes)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fr-FR" dirty="0"/>
              <a:t>plus de 450.000 e-books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fr-FR" dirty="0"/>
              <a:t>environ 180 bases de données</a:t>
            </a:r>
          </a:p>
          <a:p>
            <a:pPr marL="0" indent="0">
              <a:buNone/>
            </a:pPr>
            <a:endParaRPr lang="fr-FR" sz="2200" dirty="0"/>
          </a:p>
          <a:p>
            <a:pPr marL="0" indent="0">
              <a:buNone/>
            </a:pPr>
            <a:r>
              <a:rPr lang="fr-FR" sz="2200" dirty="0"/>
              <a:t>Nouvelles acquisitions 2024</a:t>
            </a:r>
            <a:br>
              <a:rPr lang="fr-FR" sz="2200" dirty="0"/>
            </a:br>
            <a:r>
              <a:rPr lang="fr-FR" sz="2200" dirty="0">
                <a:hlinkClick r:id="rId3"/>
              </a:rPr>
              <a:t>https://lib.uliege.be/fr/news/decouvrez-les-ressources-electroniques-acquises-en-2024</a:t>
            </a:r>
            <a:r>
              <a:rPr lang="fr-FR" sz="2200" dirty="0"/>
              <a:t> </a:t>
            </a:r>
          </a:p>
          <a:p>
            <a:pPr marL="0" indent="0">
              <a:buNone/>
            </a:pPr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5CCCF3F-A716-6623-DE2E-4E8B363B6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3</a:t>
            </a:fld>
            <a:endParaRPr lang="en-US"/>
          </a:p>
        </p:txBody>
      </p:sp>
      <p:pic>
        <p:nvPicPr>
          <p:cNvPr id="8" name="Espace réservé pour une image  7" descr="Une image contenant symbole, cercle, Graphique, Caractère coloré&#10;&#10;Description générée automatiquement">
            <a:extLst>
              <a:ext uri="{FF2B5EF4-FFF2-40B4-BE49-F238E27FC236}">
                <a16:creationId xmlns:a16="http://schemas.microsoft.com/office/drawing/2014/main" id="{EC21C78A-6236-5BD8-0EEC-C4682B441AB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96BAB5F-31D4-2BBF-4EE2-3B298A8FF904}"/>
              </a:ext>
            </a:extLst>
          </p:cNvPr>
          <p:cNvSpPr txBox="1"/>
          <p:nvPr/>
        </p:nvSpPr>
        <p:spPr>
          <a:xfrm>
            <a:off x="9875520" y="615542"/>
            <a:ext cx="1398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/>
              <a:t>Section</a:t>
            </a:r>
            <a:r>
              <a:rPr lang="fr-BE" dirty="0"/>
              <a:t> </a:t>
            </a:r>
            <a:r>
              <a:rPr lang="fr-BE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55878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E6B8A1-C2A2-5D72-055A-F7E206E46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5332E8-E792-38ED-1D8E-2FF43B96D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878" y="354563"/>
            <a:ext cx="8412567" cy="923731"/>
          </a:xfrm>
        </p:spPr>
        <p:txBody>
          <a:bodyPr>
            <a:normAutofit fontScale="90000"/>
          </a:bodyPr>
          <a:lstStyle/>
          <a:p>
            <a:r>
              <a:rPr lang="fr-BE" dirty="0"/>
              <a:t>Le </a:t>
            </a:r>
            <a:r>
              <a:rPr lang="fr-BE" sz="4900" dirty="0"/>
              <a:t>management</a:t>
            </a:r>
            <a:r>
              <a:rPr lang="fr-BE" dirty="0"/>
              <a:t> des </a:t>
            </a:r>
            <a:r>
              <a:rPr lang="fr-BE" dirty="0" err="1"/>
              <a:t>eRessources</a:t>
            </a:r>
            <a:r>
              <a:rPr lang="fr-BE" dirty="0"/>
              <a:t> à l’</a:t>
            </a:r>
            <a:r>
              <a:rPr lang="fr-BE" dirty="0" err="1"/>
              <a:t>ULiège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5E2803-B0F9-A071-A20A-946AC0080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878" y="1754544"/>
            <a:ext cx="8412568" cy="412568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fr-BE" sz="2000" b="1" dirty="0"/>
              <a:t>WORKFLOWS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r-BE" sz="2000" b="1" u="sng" dirty="0"/>
              <a:t>Commande et activation</a:t>
            </a:r>
          </a:p>
          <a:p>
            <a:pPr marL="0" indent="0">
              <a:lnSpc>
                <a:spcPct val="110000"/>
              </a:lnSpc>
              <a:buNone/>
            </a:pPr>
            <a:endParaRPr lang="fr-BE" sz="2000" b="1" dirty="0"/>
          </a:p>
          <a:p>
            <a:pPr marL="0" indent="0">
              <a:lnSpc>
                <a:spcPct val="110000"/>
              </a:lnSpc>
              <a:buNone/>
            </a:pPr>
            <a:endParaRPr lang="fr-BE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26E707D-CF86-6A72-7323-70C56A235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30</a:t>
            </a:fld>
            <a:endParaRPr lang="en-US"/>
          </a:p>
        </p:txBody>
      </p:sp>
      <p:pic>
        <p:nvPicPr>
          <p:cNvPr id="8" name="Espace réservé pour une image  7" descr="Une image contenant symbole, Graphique, blanc, conception&#10;&#10;Description générée automatiquement">
            <a:extLst>
              <a:ext uri="{FF2B5EF4-FFF2-40B4-BE49-F238E27FC236}">
                <a16:creationId xmlns:a16="http://schemas.microsoft.com/office/drawing/2014/main" id="{69937A50-1DC6-40A1-7DF5-E96E632CD7B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C82D552-F539-0AF9-7D2B-7EBFCBDDBB60}"/>
              </a:ext>
            </a:extLst>
          </p:cNvPr>
          <p:cNvSpPr txBox="1"/>
          <p:nvPr/>
        </p:nvSpPr>
        <p:spPr>
          <a:xfrm>
            <a:off x="9875520" y="615542"/>
            <a:ext cx="1398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/>
              <a:t>Section</a:t>
            </a:r>
            <a:r>
              <a:rPr lang="fr-BE" dirty="0"/>
              <a:t> </a:t>
            </a:r>
            <a:r>
              <a:rPr lang="fr-BE" b="1" dirty="0"/>
              <a:t>2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04BAC5D-0E0A-2322-D130-CFBE0E8E5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826" y="2977524"/>
            <a:ext cx="6925051" cy="32040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1867A099-3F3B-8BEE-1922-E1423EE2C441}"/>
              </a:ext>
            </a:extLst>
          </p:cNvPr>
          <p:cNvSpPr txBox="1"/>
          <p:nvPr/>
        </p:nvSpPr>
        <p:spPr>
          <a:xfrm>
            <a:off x="6188149" y="2371234"/>
            <a:ext cx="1784728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BE" dirty="0"/>
              <a:t>NEW : RIALTO</a:t>
            </a:r>
          </a:p>
        </p:txBody>
      </p:sp>
    </p:spTree>
    <p:extLst>
      <p:ext uri="{BB962C8B-B14F-4D97-AF65-F5344CB8AC3E}">
        <p14:creationId xmlns:p14="http://schemas.microsoft.com/office/powerpoint/2010/main" val="39532183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215858-0C76-6120-DCB5-4097BF3E2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C65679-55F1-BE07-48FD-3431F46E9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878" y="354563"/>
            <a:ext cx="8412567" cy="923731"/>
          </a:xfrm>
        </p:spPr>
        <p:txBody>
          <a:bodyPr>
            <a:normAutofit fontScale="90000"/>
          </a:bodyPr>
          <a:lstStyle/>
          <a:p>
            <a:r>
              <a:rPr lang="fr-BE" dirty="0"/>
              <a:t>Le </a:t>
            </a:r>
            <a:r>
              <a:rPr lang="fr-BE" sz="4900" dirty="0"/>
              <a:t>management</a:t>
            </a:r>
            <a:r>
              <a:rPr lang="fr-BE" dirty="0"/>
              <a:t> des </a:t>
            </a:r>
            <a:r>
              <a:rPr lang="fr-BE" dirty="0" err="1"/>
              <a:t>eRessources</a:t>
            </a:r>
            <a:r>
              <a:rPr lang="fr-BE" dirty="0"/>
              <a:t> à l’</a:t>
            </a:r>
            <a:r>
              <a:rPr lang="fr-BE" dirty="0" err="1"/>
              <a:t>ULiège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AAEA81E-3306-4EFD-6896-A9CF18A33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878" y="1754544"/>
            <a:ext cx="8412568" cy="412568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fr-BE" sz="2000" b="1" dirty="0"/>
              <a:t>WORKFLOWS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r-BE" sz="2000" b="1" u="sng" dirty="0"/>
              <a:t>Suivi</a:t>
            </a:r>
          </a:p>
          <a:p>
            <a:pPr marL="0" indent="0">
              <a:lnSpc>
                <a:spcPct val="110000"/>
              </a:lnSpc>
              <a:buNone/>
            </a:pPr>
            <a:endParaRPr lang="fr-BE" sz="2000" b="1" u="sng" dirty="0"/>
          </a:p>
          <a:p>
            <a:pPr marL="0" indent="0">
              <a:lnSpc>
                <a:spcPct val="110000"/>
              </a:lnSpc>
              <a:buNone/>
            </a:pPr>
            <a:endParaRPr lang="fr-BE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EF54656-9EBC-85AA-1E1B-ADEE2A3B6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31</a:t>
            </a:fld>
            <a:endParaRPr lang="en-US"/>
          </a:p>
        </p:txBody>
      </p:sp>
      <p:pic>
        <p:nvPicPr>
          <p:cNvPr id="8" name="Espace réservé pour une image  7" descr="Une image contenant symbole, Graphique, blanc, conception&#10;&#10;Description générée automatiquement">
            <a:extLst>
              <a:ext uri="{FF2B5EF4-FFF2-40B4-BE49-F238E27FC236}">
                <a16:creationId xmlns:a16="http://schemas.microsoft.com/office/drawing/2014/main" id="{8A4FD37F-E926-31D5-45C7-7792C671620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010323B-7273-84EB-F1C6-DBF9F20AE406}"/>
              </a:ext>
            </a:extLst>
          </p:cNvPr>
          <p:cNvSpPr txBox="1"/>
          <p:nvPr/>
        </p:nvSpPr>
        <p:spPr>
          <a:xfrm>
            <a:off x="9875520" y="615542"/>
            <a:ext cx="1398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/>
              <a:t>Section</a:t>
            </a:r>
            <a:r>
              <a:rPr lang="fr-BE" dirty="0"/>
              <a:t> </a:t>
            </a:r>
            <a:r>
              <a:rPr lang="fr-BE" b="1" dirty="0"/>
              <a:t>2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B0BBE95-F897-58B3-83C5-8A431186E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719" y="2665911"/>
            <a:ext cx="7583712" cy="31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730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42C4EF-B683-4405-A4FD-35B0C6DC4E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9DED5B-E225-50BE-2672-5D9F5BE96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878" y="354563"/>
            <a:ext cx="8412567" cy="923731"/>
          </a:xfrm>
        </p:spPr>
        <p:txBody>
          <a:bodyPr>
            <a:normAutofit fontScale="90000"/>
          </a:bodyPr>
          <a:lstStyle/>
          <a:p>
            <a:r>
              <a:rPr lang="fr-BE" dirty="0"/>
              <a:t>Le </a:t>
            </a:r>
            <a:r>
              <a:rPr lang="fr-BE" sz="4900" dirty="0"/>
              <a:t>management</a:t>
            </a:r>
            <a:r>
              <a:rPr lang="fr-BE" dirty="0"/>
              <a:t> des </a:t>
            </a:r>
            <a:r>
              <a:rPr lang="fr-BE" dirty="0" err="1"/>
              <a:t>eRessources</a:t>
            </a:r>
            <a:r>
              <a:rPr lang="fr-BE" dirty="0"/>
              <a:t> à l’</a:t>
            </a:r>
            <a:r>
              <a:rPr lang="fr-BE" dirty="0" err="1"/>
              <a:t>ULiège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EF378A-B2B4-968F-4881-C499DF8A7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878" y="1754544"/>
            <a:ext cx="8412568" cy="412568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fr-BE" sz="2000" b="1" dirty="0"/>
              <a:t>WORKFLOWS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r-BE" sz="2000" b="1" u="sng" dirty="0"/>
              <a:t>Renouvellement</a:t>
            </a:r>
          </a:p>
          <a:p>
            <a:pPr marL="0" indent="0">
              <a:lnSpc>
                <a:spcPct val="110000"/>
              </a:lnSpc>
              <a:buNone/>
            </a:pPr>
            <a:endParaRPr lang="fr-BE" sz="2000" b="1" u="sng" dirty="0"/>
          </a:p>
          <a:p>
            <a:pPr marL="0" indent="0">
              <a:lnSpc>
                <a:spcPct val="110000"/>
              </a:lnSpc>
              <a:buNone/>
            </a:pPr>
            <a:endParaRPr lang="fr-BE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D18BC92-7B8E-D76B-56E3-0FA6CDD52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32</a:t>
            </a:fld>
            <a:endParaRPr lang="en-US"/>
          </a:p>
        </p:txBody>
      </p:sp>
      <p:pic>
        <p:nvPicPr>
          <p:cNvPr id="8" name="Espace réservé pour une image  7" descr="Une image contenant symbole, Graphique, blanc, conception&#10;&#10;Description générée automatiquement">
            <a:extLst>
              <a:ext uri="{FF2B5EF4-FFF2-40B4-BE49-F238E27FC236}">
                <a16:creationId xmlns:a16="http://schemas.microsoft.com/office/drawing/2014/main" id="{A93C2021-AF36-A9F2-0F01-894CC4327FD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EA0F730-2176-010F-A5BC-4DEC52300A47}"/>
              </a:ext>
            </a:extLst>
          </p:cNvPr>
          <p:cNvSpPr txBox="1"/>
          <p:nvPr/>
        </p:nvSpPr>
        <p:spPr>
          <a:xfrm>
            <a:off x="9875520" y="615542"/>
            <a:ext cx="1398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/>
              <a:t>Section</a:t>
            </a:r>
            <a:r>
              <a:rPr lang="fr-BE" dirty="0"/>
              <a:t> </a:t>
            </a:r>
            <a:r>
              <a:rPr lang="fr-BE" b="1" dirty="0"/>
              <a:t>2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058A606-7A0D-FC0A-E23B-05BAA9CD5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872" y="3201101"/>
            <a:ext cx="7485332" cy="27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01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4C7E08-3107-08B4-5DD4-40D844F4B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EAD5E2-4709-DFE1-194F-28329497B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878" y="354563"/>
            <a:ext cx="8412567" cy="923731"/>
          </a:xfrm>
        </p:spPr>
        <p:txBody>
          <a:bodyPr>
            <a:normAutofit fontScale="90000"/>
          </a:bodyPr>
          <a:lstStyle/>
          <a:p>
            <a:r>
              <a:rPr lang="fr-BE" dirty="0"/>
              <a:t>Le </a:t>
            </a:r>
            <a:r>
              <a:rPr lang="fr-BE" sz="4900" dirty="0"/>
              <a:t>management</a:t>
            </a:r>
            <a:r>
              <a:rPr lang="fr-BE" dirty="0"/>
              <a:t> des </a:t>
            </a:r>
            <a:r>
              <a:rPr lang="fr-BE" dirty="0" err="1"/>
              <a:t>eRessources</a:t>
            </a:r>
            <a:r>
              <a:rPr lang="fr-BE" dirty="0"/>
              <a:t> à l’</a:t>
            </a:r>
            <a:r>
              <a:rPr lang="fr-BE" dirty="0" err="1"/>
              <a:t>ULiège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472BBF-58EA-DDE2-740C-7F4446E85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878" y="1754544"/>
            <a:ext cx="8412568" cy="412568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fr-BE" sz="2000" b="1" dirty="0"/>
              <a:t>Organisation </a:t>
            </a:r>
            <a:r>
              <a:rPr lang="fr-BE" sz="2000" b="1" dirty="0" err="1"/>
              <a:t>ULiège</a:t>
            </a:r>
            <a:endParaRPr lang="fr-BE" sz="2000" b="1" dirty="0"/>
          </a:p>
          <a:p>
            <a:pPr marL="0" indent="0">
              <a:lnSpc>
                <a:spcPct val="110000"/>
              </a:lnSpc>
              <a:buNone/>
            </a:pPr>
            <a:endParaRPr lang="fr-BE" sz="1200" dirty="0"/>
          </a:p>
          <a:p>
            <a:pPr marL="0" indent="0">
              <a:buNone/>
            </a:pPr>
            <a:r>
              <a:rPr lang="fr-BE" sz="2200" dirty="0"/>
              <a:t>Pool centralisé e-Ressources</a:t>
            </a:r>
          </a:p>
          <a:p>
            <a:endParaRPr lang="fr-BE" sz="2200" dirty="0"/>
          </a:p>
          <a:p>
            <a:pPr lvl="1"/>
            <a:r>
              <a:rPr lang="fr-BE" sz="2200" dirty="0"/>
              <a:t>Gestionnaires spécialisés dans des « groupes » de disciplines (sciences humaines, sciences sociales, santé, sciences…)</a:t>
            </a:r>
          </a:p>
          <a:p>
            <a:pPr lvl="1"/>
            <a:r>
              <a:rPr lang="fr-BE" sz="2200" dirty="0"/>
              <a:t>Plus de personnes impliquées qu’auparavant (SFX – 3 personnes)</a:t>
            </a:r>
          </a:p>
          <a:p>
            <a:pPr lvl="1"/>
            <a:r>
              <a:rPr lang="fr-BE" sz="2200" dirty="0"/>
              <a:t>Niveau de responsabilité important (lien avec groupe Primo et autres composantes Alma dont Analytics)</a:t>
            </a:r>
          </a:p>
          <a:p>
            <a:pPr lvl="1"/>
            <a:r>
              <a:rPr lang="fr-BE" sz="2200" dirty="0"/>
              <a:t>Composante acquisition + importante qu’imaginée</a:t>
            </a:r>
          </a:p>
          <a:p>
            <a:pPr lvl="1"/>
            <a:r>
              <a:rPr lang="fr-BE" sz="2200" dirty="0"/>
              <a:t>Multitude de collections à maîtriser</a:t>
            </a:r>
          </a:p>
          <a:p>
            <a:pPr marL="0" indent="0">
              <a:lnSpc>
                <a:spcPct val="110000"/>
              </a:lnSpc>
              <a:buNone/>
            </a:pPr>
            <a:endParaRPr lang="fr-BE" sz="1200" dirty="0"/>
          </a:p>
          <a:p>
            <a:pPr marL="0" indent="0">
              <a:lnSpc>
                <a:spcPct val="110000"/>
              </a:lnSpc>
              <a:buNone/>
            </a:pPr>
            <a:endParaRPr lang="fr-BE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B0C63A8-864B-18F6-B637-F88B026B6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33</a:t>
            </a:fld>
            <a:endParaRPr lang="en-US"/>
          </a:p>
        </p:txBody>
      </p:sp>
      <p:pic>
        <p:nvPicPr>
          <p:cNvPr id="8" name="Espace réservé pour une image  7" descr="Une image contenant symbole, Graphique, blanc, conception&#10;&#10;Description générée automatiquement">
            <a:extLst>
              <a:ext uri="{FF2B5EF4-FFF2-40B4-BE49-F238E27FC236}">
                <a16:creationId xmlns:a16="http://schemas.microsoft.com/office/drawing/2014/main" id="{7A2DA356-B422-FED8-3B63-D540355A80F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FCC5AAB-347B-A116-0659-6D5C78D2EB06}"/>
              </a:ext>
            </a:extLst>
          </p:cNvPr>
          <p:cNvSpPr txBox="1"/>
          <p:nvPr/>
        </p:nvSpPr>
        <p:spPr>
          <a:xfrm>
            <a:off x="9875520" y="615542"/>
            <a:ext cx="1398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/>
              <a:t>Section</a:t>
            </a:r>
            <a:r>
              <a:rPr lang="fr-BE" dirty="0"/>
              <a:t> </a:t>
            </a:r>
            <a:r>
              <a:rPr lang="fr-BE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363572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1F9BDE-9469-AE34-0066-91F6BA262C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71334E-106A-2728-F9D4-D0FFAFB76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878" y="354563"/>
            <a:ext cx="8412567" cy="923731"/>
          </a:xfrm>
        </p:spPr>
        <p:txBody>
          <a:bodyPr>
            <a:normAutofit fontScale="90000"/>
          </a:bodyPr>
          <a:lstStyle/>
          <a:p>
            <a:r>
              <a:rPr lang="fr-BE" dirty="0"/>
              <a:t>Le </a:t>
            </a:r>
            <a:r>
              <a:rPr lang="fr-BE" sz="4900" dirty="0"/>
              <a:t>management</a:t>
            </a:r>
            <a:r>
              <a:rPr lang="fr-BE" dirty="0"/>
              <a:t> des </a:t>
            </a:r>
            <a:r>
              <a:rPr lang="fr-BE" dirty="0" err="1"/>
              <a:t>eRessources</a:t>
            </a:r>
            <a:r>
              <a:rPr lang="fr-BE" dirty="0"/>
              <a:t> à l’</a:t>
            </a:r>
            <a:r>
              <a:rPr lang="fr-BE" dirty="0" err="1"/>
              <a:t>ULiège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1B1507-74D6-DEC3-36E5-1E728DA77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878" y="1754544"/>
            <a:ext cx="8412568" cy="412568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fr-BE" sz="2000" b="1" dirty="0"/>
              <a:t>Rôles</a:t>
            </a:r>
          </a:p>
          <a:p>
            <a:pPr marL="0" indent="0">
              <a:lnSpc>
                <a:spcPct val="110000"/>
              </a:lnSpc>
              <a:buNone/>
            </a:pPr>
            <a:endParaRPr lang="fr-BE" sz="2000" b="1" dirty="0"/>
          </a:p>
          <a:p>
            <a:pPr marL="0" indent="0">
              <a:lnSpc>
                <a:spcPct val="110000"/>
              </a:lnSpc>
              <a:buNone/>
            </a:pPr>
            <a:r>
              <a:rPr lang="fr-BE" sz="2000" dirty="0"/>
              <a:t>Le gestionnaire </a:t>
            </a:r>
            <a:r>
              <a:rPr lang="fr-BE" sz="2000" dirty="0" err="1"/>
              <a:t>eRessources</a:t>
            </a:r>
            <a:r>
              <a:rPr lang="fr-BE" sz="2000" dirty="0"/>
              <a:t> reçoit après certification et à minima, les rôles d’</a:t>
            </a:r>
            <a:r>
              <a:rPr lang="fr-BE" sz="2000" dirty="0" err="1"/>
              <a:t>Electronic</a:t>
            </a:r>
            <a:r>
              <a:rPr lang="fr-BE" sz="2000" dirty="0"/>
              <a:t> Inventory </a:t>
            </a:r>
            <a:r>
              <a:rPr lang="fr-BE" sz="2000" dirty="0" err="1"/>
              <a:t>Operator</a:t>
            </a:r>
            <a:r>
              <a:rPr lang="fr-BE" sz="2000" dirty="0"/>
              <a:t> (EIO) et EIO </a:t>
            </a:r>
            <a:r>
              <a:rPr lang="fr-BE" sz="2000" dirty="0" err="1"/>
              <a:t>extended</a:t>
            </a:r>
            <a:r>
              <a:rPr lang="fr-BE" sz="2000" dirty="0"/>
              <a:t> (possibilité de suppression).</a:t>
            </a:r>
          </a:p>
          <a:p>
            <a:pPr marL="0" indent="0">
              <a:lnSpc>
                <a:spcPct val="110000"/>
              </a:lnSpc>
              <a:buNone/>
            </a:pPr>
            <a:endParaRPr lang="fr-BE" sz="2000" dirty="0"/>
          </a:p>
          <a:p>
            <a:pPr marL="0" indent="0">
              <a:lnSpc>
                <a:spcPct val="110000"/>
              </a:lnSpc>
              <a:buNone/>
            </a:pPr>
            <a:r>
              <a:rPr lang="fr-BE" sz="2000" dirty="0"/>
              <a:t>Plus d’info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r-BE" sz="1800" dirty="0">
                <a:hlinkClick r:id="rId2"/>
              </a:rPr>
              <a:t>https://knowledge.exlibrisgroup.com/Alma/Product_Documentation/010Alma_Online_Help_(English)/050Administration/030User_Management/060Managing_User_Roles</a:t>
            </a:r>
            <a:r>
              <a:rPr lang="fr-BE" sz="1800" dirty="0"/>
              <a:t> </a:t>
            </a:r>
          </a:p>
          <a:p>
            <a:pPr marL="0" indent="0">
              <a:lnSpc>
                <a:spcPct val="110000"/>
              </a:lnSpc>
              <a:buNone/>
            </a:pPr>
            <a:endParaRPr lang="fr-BE" sz="1200" dirty="0"/>
          </a:p>
          <a:p>
            <a:pPr marL="0" indent="0">
              <a:lnSpc>
                <a:spcPct val="110000"/>
              </a:lnSpc>
              <a:buNone/>
            </a:pPr>
            <a:endParaRPr lang="fr-BE" sz="1200" dirty="0"/>
          </a:p>
          <a:p>
            <a:pPr marL="0" indent="0">
              <a:lnSpc>
                <a:spcPct val="110000"/>
              </a:lnSpc>
              <a:buNone/>
            </a:pPr>
            <a:endParaRPr lang="fr-BE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D419CE6-C72B-532A-D56C-48B3B451C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34</a:t>
            </a:fld>
            <a:endParaRPr lang="en-US"/>
          </a:p>
        </p:txBody>
      </p:sp>
      <p:pic>
        <p:nvPicPr>
          <p:cNvPr id="8" name="Espace réservé pour une image  7" descr="Une image contenant symbole, Graphique, blanc, conception&#10;&#10;Description générée automatiquement">
            <a:extLst>
              <a:ext uri="{FF2B5EF4-FFF2-40B4-BE49-F238E27FC236}">
                <a16:creationId xmlns:a16="http://schemas.microsoft.com/office/drawing/2014/main" id="{AB84E95E-70EA-12D2-82B0-57AFB934DB8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D609378-23A7-0A32-569A-8498FDB4B5D2}"/>
              </a:ext>
            </a:extLst>
          </p:cNvPr>
          <p:cNvSpPr txBox="1"/>
          <p:nvPr/>
        </p:nvSpPr>
        <p:spPr>
          <a:xfrm>
            <a:off x="9875520" y="615542"/>
            <a:ext cx="1398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/>
              <a:t>Section</a:t>
            </a:r>
            <a:r>
              <a:rPr lang="fr-BE" dirty="0"/>
              <a:t> </a:t>
            </a:r>
            <a:r>
              <a:rPr lang="fr-BE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723389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255012-F7E2-0A7A-2D1A-26D77E4960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DE3A1E-BB1B-810B-EDF1-82D29C05D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878" y="354563"/>
            <a:ext cx="8412567" cy="923731"/>
          </a:xfrm>
        </p:spPr>
        <p:txBody>
          <a:bodyPr>
            <a:normAutofit fontScale="90000"/>
          </a:bodyPr>
          <a:lstStyle/>
          <a:p>
            <a:r>
              <a:rPr lang="fr-BE" dirty="0"/>
              <a:t>Le </a:t>
            </a:r>
            <a:r>
              <a:rPr lang="fr-BE" sz="4900" dirty="0"/>
              <a:t>management</a:t>
            </a:r>
            <a:r>
              <a:rPr lang="fr-BE" dirty="0"/>
              <a:t> des </a:t>
            </a:r>
            <a:r>
              <a:rPr lang="fr-BE" dirty="0" err="1"/>
              <a:t>eRessources</a:t>
            </a:r>
            <a:r>
              <a:rPr lang="fr-BE" dirty="0"/>
              <a:t> à l’</a:t>
            </a:r>
            <a:r>
              <a:rPr lang="fr-BE" dirty="0" err="1"/>
              <a:t>ULiège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3B5FE71-13D5-8647-FA83-BB791AE23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878" y="1754544"/>
            <a:ext cx="8412568" cy="412568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fr-BE" sz="2000" b="1" dirty="0"/>
              <a:t>Organisation </a:t>
            </a:r>
          </a:p>
          <a:p>
            <a:pPr marL="0" indent="0">
              <a:lnSpc>
                <a:spcPct val="110000"/>
              </a:lnSpc>
              <a:buNone/>
            </a:pPr>
            <a:endParaRPr lang="fr-BE" sz="1200" dirty="0"/>
          </a:p>
          <a:p>
            <a:pPr marL="0" indent="0">
              <a:lnSpc>
                <a:spcPct val="110000"/>
              </a:lnSpc>
              <a:buNone/>
            </a:pPr>
            <a:endParaRPr lang="fr-BE" sz="1200" dirty="0"/>
          </a:p>
          <a:p>
            <a:pPr marL="0" indent="0">
              <a:lnSpc>
                <a:spcPct val="110000"/>
              </a:lnSpc>
              <a:buNone/>
            </a:pPr>
            <a:endParaRPr lang="fr-BE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1CACEAD-BFCD-A3C8-ACDC-FCF7B82D3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35</a:t>
            </a:fld>
            <a:endParaRPr lang="en-US"/>
          </a:p>
        </p:txBody>
      </p:sp>
      <p:pic>
        <p:nvPicPr>
          <p:cNvPr id="8" name="Espace réservé pour une image  7" descr="Une image contenant symbole, Graphique, blanc, conception&#10;&#10;Description générée automatiquement">
            <a:extLst>
              <a:ext uri="{FF2B5EF4-FFF2-40B4-BE49-F238E27FC236}">
                <a16:creationId xmlns:a16="http://schemas.microsoft.com/office/drawing/2014/main" id="{AF6A1CDD-17E3-99AF-62D1-A808E7592EC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AD97610-5C2E-05EE-A60A-2EAED3B6C989}"/>
              </a:ext>
            </a:extLst>
          </p:cNvPr>
          <p:cNvSpPr txBox="1"/>
          <p:nvPr/>
        </p:nvSpPr>
        <p:spPr>
          <a:xfrm>
            <a:off x="9875520" y="615542"/>
            <a:ext cx="1398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/>
              <a:t>Section</a:t>
            </a:r>
            <a:r>
              <a:rPr lang="fr-BE" dirty="0"/>
              <a:t> </a:t>
            </a:r>
            <a:r>
              <a:rPr lang="fr-BE" b="1" dirty="0"/>
              <a:t>2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2E65E8C-7A16-93A8-A8FF-5DAF97ED1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111" y="2295214"/>
            <a:ext cx="6707190" cy="42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383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37A19E-2F2C-BF80-D814-B7E154EBA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A1966A-D486-9E40-1065-06115DEEB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878" y="354563"/>
            <a:ext cx="8412567" cy="923731"/>
          </a:xfrm>
        </p:spPr>
        <p:txBody>
          <a:bodyPr>
            <a:normAutofit/>
          </a:bodyPr>
          <a:lstStyle/>
          <a:p>
            <a:r>
              <a:rPr lang="fr-BE" dirty="0"/>
              <a:t>Outils et fonctionnalités annexes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BAD2025-FB7C-9DF9-DD04-D3F904E17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878" y="1754544"/>
            <a:ext cx="8412568" cy="412568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endParaRPr lang="fr-BE" sz="1200" dirty="0"/>
          </a:p>
          <a:p>
            <a:pPr marL="0" indent="0">
              <a:lnSpc>
                <a:spcPct val="110000"/>
              </a:lnSpc>
              <a:buNone/>
            </a:pPr>
            <a:endParaRPr lang="fr-BE" sz="1200" dirty="0"/>
          </a:p>
          <a:p>
            <a:pPr marL="0" indent="0">
              <a:lnSpc>
                <a:spcPct val="110000"/>
              </a:lnSpc>
              <a:buNone/>
            </a:pPr>
            <a:endParaRPr lang="fr-BE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C48E405-F71E-FCAF-280A-7951DA61D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36</a:t>
            </a:fld>
            <a:endParaRPr lang="en-US"/>
          </a:p>
        </p:txBody>
      </p:sp>
      <p:pic>
        <p:nvPicPr>
          <p:cNvPr id="8" name="Espace réservé pour une image  7" descr="Une image contenant symbole, Graphique, blanc, conception&#10;&#10;Description générée automatiquement">
            <a:extLst>
              <a:ext uri="{FF2B5EF4-FFF2-40B4-BE49-F238E27FC236}">
                <a16:creationId xmlns:a16="http://schemas.microsoft.com/office/drawing/2014/main" id="{E018A723-9FAF-3A36-4295-0522B3D043D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6765197-F1AE-DC79-81E8-C4E4900D6F43}"/>
              </a:ext>
            </a:extLst>
          </p:cNvPr>
          <p:cNvSpPr txBox="1"/>
          <p:nvPr/>
        </p:nvSpPr>
        <p:spPr>
          <a:xfrm>
            <a:off x="9875520" y="615542"/>
            <a:ext cx="1398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/>
              <a:t>Section</a:t>
            </a:r>
            <a:r>
              <a:rPr lang="fr-BE" dirty="0"/>
              <a:t> </a:t>
            </a:r>
            <a:r>
              <a:rPr lang="fr-BE" b="1" dirty="0"/>
              <a:t>3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39D24D5-2867-C5B0-B9D5-E9A952577334}"/>
              </a:ext>
            </a:extLst>
          </p:cNvPr>
          <p:cNvSpPr txBox="1"/>
          <p:nvPr/>
        </p:nvSpPr>
        <p:spPr>
          <a:xfrm>
            <a:off x="752249" y="1648068"/>
            <a:ext cx="7041415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BE" sz="2200" dirty="0">
                <a:sym typeface="Wingdings" panose="05000000000000000000" pitchFamily="2" charset="2"/>
              </a:rPr>
              <a:t>Fonctionnalités importantes 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BE" sz="2200" dirty="0">
                <a:sym typeface="Wingdings" panose="05000000000000000000" pitchFamily="2" charset="2"/>
              </a:rPr>
              <a:t>Contribution (portfolios, collections) en ajout et modification ; contribution </a:t>
            </a:r>
            <a:r>
              <a:rPr lang="fr-BE" sz="2200" dirty="0" err="1">
                <a:sym typeface="Wingdings" panose="05000000000000000000" pitchFamily="2" charset="2"/>
              </a:rPr>
              <a:t>catalo</a:t>
            </a:r>
            <a:endParaRPr lang="fr-BE" sz="2200" dirty="0">
              <a:sym typeface="Wingdings" panose="05000000000000000000" pitchFamily="2" charset="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BE" sz="2200" dirty="0">
                <a:sym typeface="Wingdings" panose="05000000000000000000" pitchFamily="2" charset="2"/>
              </a:rPr>
              <a:t>Import automatique des fichiers de holdings (Elsevier, </a:t>
            </a:r>
            <a:r>
              <a:rPr lang="fr-BE" sz="2200" dirty="0" err="1">
                <a:sym typeface="Wingdings" panose="05000000000000000000" pitchFamily="2" charset="2"/>
              </a:rPr>
              <a:t>Ovid</a:t>
            </a:r>
            <a:r>
              <a:rPr lang="fr-BE" sz="2200" dirty="0">
                <a:sym typeface="Wingdings" panose="05000000000000000000" pitchFamily="2" charset="2"/>
              </a:rPr>
              <a:t>, Springer, </a:t>
            </a:r>
            <a:r>
              <a:rPr lang="fr-BE" sz="2200" dirty="0" err="1">
                <a:sym typeface="Wingdings" panose="05000000000000000000" pitchFamily="2" charset="2"/>
              </a:rPr>
              <a:t>Wiley</a:t>
            </a:r>
            <a:r>
              <a:rPr lang="fr-BE" sz="2200" dirty="0">
                <a:sym typeface="Wingdings" panose="05000000000000000000" pitchFamily="2" charset="2"/>
              </a:rPr>
              <a:t>, d’autres suivront) ;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BE" sz="2200" dirty="0">
                <a:sym typeface="Wingdings" panose="05000000000000000000" pitchFamily="2" charset="2"/>
              </a:rPr>
              <a:t>Intégration CDI dans Alma (</a:t>
            </a:r>
            <a:r>
              <a:rPr lang="fr-BE" sz="2200" dirty="0" err="1">
                <a:sym typeface="Wingdings" panose="05000000000000000000" pitchFamily="2" charset="2"/>
              </a:rPr>
              <a:t>demo</a:t>
            </a:r>
            <a:r>
              <a:rPr lang="fr-BE" sz="2200" dirty="0">
                <a:sym typeface="Wingdings" panose="05000000000000000000" pitchFamily="2" charset="2"/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BE" sz="2200" dirty="0">
                <a:sym typeface="Wingdings" panose="05000000000000000000" pitchFamily="2" charset="2"/>
              </a:rPr>
              <a:t>Côté usager : possibilité d’adaptation de la « service page » + OS Ticket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BE" sz="2200" dirty="0" err="1">
                <a:sym typeface="Wingdings" panose="05000000000000000000" pitchFamily="2" charset="2"/>
              </a:rPr>
              <a:t>Overlap</a:t>
            </a:r>
            <a:r>
              <a:rPr lang="fr-BE" sz="2200" dirty="0">
                <a:sym typeface="Wingdings" panose="05000000000000000000" pitchFamily="2" charset="2"/>
              </a:rPr>
              <a:t> </a:t>
            </a:r>
            <a:r>
              <a:rPr lang="fr-BE" sz="2200" dirty="0" err="1">
                <a:sym typeface="Wingdings" panose="05000000000000000000" pitchFamily="2" charset="2"/>
              </a:rPr>
              <a:t>analysis</a:t>
            </a:r>
            <a:endParaRPr lang="fr-BE" sz="2200" dirty="0">
              <a:sym typeface="Wingdings" panose="05000000000000000000" pitchFamily="2" charset="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BE" sz="2200" dirty="0">
                <a:sym typeface="Wingdings" panose="05000000000000000000" pitchFamily="2" charset="2"/>
              </a:rPr>
              <a:t>Import/export de portfolios</a:t>
            </a:r>
          </a:p>
          <a:p>
            <a:endParaRPr lang="fr-BE" dirty="0">
              <a:sym typeface="Wingdings" panose="05000000000000000000" pitchFamily="2" charset="2"/>
            </a:endParaRP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4755490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825CB9-2FC7-61D1-4114-1375C21B9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1C3006-DC6B-456E-BE91-95E2DFCDA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878" y="354563"/>
            <a:ext cx="8412567" cy="923731"/>
          </a:xfrm>
        </p:spPr>
        <p:txBody>
          <a:bodyPr>
            <a:normAutofit/>
          </a:bodyPr>
          <a:lstStyle/>
          <a:p>
            <a:r>
              <a:rPr lang="fr-BE" dirty="0"/>
              <a:t>Outils et fonctionnalités annexes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9162F0-FBE9-8379-02E0-550163209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878" y="1754544"/>
            <a:ext cx="8412568" cy="412568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endParaRPr lang="fr-BE" sz="1200" dirty="0"/>
          </a:p>
          <a:p>
            <a:pPr marL="0" indent="0">
              <a:lnSpc>
                <a:spcPct val="110000"/>
              </a:lnSpc>
              <a:buNone/>
            </a:pPr>
            <a:endParaRPr lang="fr-BE" sz="1200" dirty="0"/>
          </a:p>
          <a:p>
            <a:pPr marL="0" indent="0">
              <a:lnSpc>
                <a:spcPct val="110000"/>
              </a:lnSpc>
              <a:buNone/>
            </a:pPr>
            <a:endParaRPr lang="fr-BE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32C2E78-090A-212C-6677-820B58AAB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37</a:t>
            </a:fld>
            <a:endParaRPr lang="en-US"/>
          </a:p>
        </p:txBody>
      </p:sp>
      <p:pic>
        <p:nvPicPr>
          <p:cNvPr id="8" name="Espace réservé pour une image  7" descr="Une image contenant symbole, Graphique, blanc, conception&#10;&#10;Description générée automatiquement">
            <a:extLst>
              <a:ext uri="{FF2B5EF4-FFF2-40B4-BE49-F238E27FC236}">
                <a16:creationId xmlns:a16="http://schemas.microsoft.com/office/drawing/2014/main" id="{BF7D514B-49E9-B1DC-E8DA-749D15BA3D8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DDD5913-F003-777A-DAB3-806FF9F14535}"/>
              </a:ext>
            </a:extLst>
          </p:cNvPr>
          <p:cNvSpPr txBox="1"/>
          <p:nvPr/>
        </p:nvSpPr>
        <p:spPr>
          <a:xfrm>
            <a:off x="9875520" y="615542"/>
            <a:ext cx="1398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/>
              <a:t>Section</a:t>
            </a:r>
            <a:r>
              <a:rPr lang="fr-BE" dirty="0"/>
              <a:t> </a:t>
            </a:r>
            <a:r>
              <a:rPr lang="fr-BE" b="1" dirty="0"/>
              <a:t>3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12925AB-786C-36A7-67B2-BF5F87D4CD6B}"/>
              </a:ext>
            </a:extLst>
          </p:cNvPr>
          <p:cNvSpPr txBox="1"/>
          <p:nvPr/>
        </p:nvSpPr>
        <p:spPr>
          <a:xfrm>
            <a:off x="752249" y="1648068"/>
            <a:ext cx="7041415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dirty="0"/>
              <a:t>Suivi des outils Alma/</a:t>
            </a:r>
            <a:r>
              <a:rPr lang="fr-BE" dirty="0" err="1"/>
              <a:t>ExLibris</a:t>
            </a:r>
            <a:r>
              <a:rPr lang="fr-BE" dirty="0"/>
              <a:t> important</a:t>
            </a:r>
          </a:p>
          <a:p>
            <a:endParaRPr lang="fr-B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BE" dirty="0"/>
              <a:t>Liste Alma : problèmes signalés, solutions d’autres collègues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BE" dirty="0"/>
              <a:t>Salesforce : cases et suivi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BE" dirty="0" err="1"/>
              <a:t>Idea</a:t>
            </a:r>
            <a:r>
              <a:rPr lang="fr-BE" dirty="0"/>
              <a:t> Exchange / NERS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BE" dirty="0"/>
          </a:p>
          <a:p>
            <a:r>
              <a:rPr lang="fr-BE" dirty="0">
                <a:sym typeface="Wingdings" panose="05000000000000000000" pitchFamily="2" charset="2"/>
              </a:rPr>
              <a:t>Perspectives avancées côté Analytics</a:t>
            </a:r>
          </a:p>
          <a:p>
            <a:endParaRPr lang="fr-BE" dirty="0">
              <a:sym typeface="Wingdings" panose="05000000000000000000" pitchFamily="2" charset="2"/>
            </a:endParaRPr>
          </a:p>
          <a:p>
            <a:r>
              <a:rPr lang="fr-BE" dirty="0">
                <a:sym typeface="Wingdings" panose="05000000000000000000" pitchFamily="2" charset="2"/>
              </a:rPr>
              <a:t>Apport qualitatif :</a:t>
            </a:r>
          </a:p>
          <a:p>
            <a:pPr lvl="1"/>
            <a:r>
              <a:rPr lang="fr-BE" dirty="0">
                <a:sym typeface="Wingdings" panose="05000000000000000000" pitchFamily="2" charset="2"/>
              </a:rPr>
              <a:t>Notices bibliographiques améliorées</a:t>
            </a:r>
          </a:p>
          <a:p>
            <a:pPr lvl="1"/>
            <a:r>
              <a:rPr lang="fr-BE" dirty="0">
                <a:sym typeface="Wingdings" panose="05000000000000000000" pitchFamily="2" charset="2"/>
              </a:rPr>
              <a:t>Mises à jour automatiques CZ vraiment utiles</a:t>
            </a:r>
          </a:p>
          <a:p>
            <a:endParaRPr lang="fr-BE" dirty="0">
              <a:sym typeface="Wingdings" panose="05000000000000000000" pitchFamily="2" charset="2"/>
            </a:endParaRP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5376167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36E963-DA7D-2D21-E596-BDF6E6DCAE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85DBFC1-80ED-D56C-0006-BBE747825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38</a:t>
            </a:fld>
            <a:endParaRPr lang="en-US"/>
          </a:p>
        </p:txBody>
      </p:sp>
      <p:pic>
        <p:nvPicPr>
          <p:cNvPr id="8" name="Espace réservé pour une image  7" descr="Une image contenant symbole, Graphique, blanc, conception&#10;&#10;Description générée automatiquement">
            <a:extLst>
              <a:ext uri="{FF2B5EF4-FFF2-40B4-BE49-F238E27FC236}">
                <a16:creationId xmlns:a16="http://schemas.microsoft.com/office/drawing/2014/main" id="{8DBB680E-7E8E-2CA8-DA9A-152DD41B95C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Titre 9">
            <a:extLst>
              <a:ext uri="{FF2B5EF4-FFF2-40B4-BE49-F238E27FC236}">
                <a16:creationId xmlns:a16="http://schemas.microsoft.com/office/drawing/2014/main" id="{2260D560-46E8-9CC6-C9D6-A13D2DD1F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688873" cy="1285255"/>
          </a:xfrm>
        </p:spPr>
        <p:txBody>
          <a:bodyPr/>
          <a:lstStyle/>
          <a:p>
            <a:r>
              <a:rPr lang="fr-BE" dirty="0"/>
              <a:t>MERCI pour votre attention</a:t>
            </a:r>
          </a:p>
        </p:txBody>
      </p:sp>
      <p:sp>
        <p:nvSpPr>
          <p:cNvPr id="12" name="Espace réservé du contenu 11">
            <a:extLst>
              <a:ext uri="{FF2B5EF4-FFF2-40B4-BE49-F238E27FC236}">
                <a16:creationId xmlns:a16="http://schemas.microsoft.com/office/drawing/2014/main" id="{BA662EBF-6D52-47F2-F826-A616F4233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772400" cy="3973009"/>
          </a:xfrm>
        </p:spPr>
        <p:txBody>
          <a:bodyPr/>
          <a:lstStyle/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r>
              <a:rPr lang="fr-BE" dirty="0"/>
              <a:t>Pour toutes vos questions relatives aux e-Ressources</a:t>
            </a:r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r>
              <a:rPr lang="fr-BE" dirty="0"/>
              <a:t>-&gt; </a:t>
            </a:r>
            <a:r>
              <a:rPr lang="fr-BE" dirty="0">
                <a:hlinkClick r:id="rId3"/>
              </a:rPr>
              <a:t>alma-eresources@lists.uliege.be</a:t>
            </a:r>
            <a:r>
              <a:rPr lang="fr-B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9997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D42215-534A-3661-5650-715A6E0DA2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6EF3F7-E225-92CF-7355-7E172ED17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365125"/>
            <a:ext cx="7552483" cy="1314385"/>
          </a:xfrm>
        </p:spPr>
        <p:txBody>
          <a:bodyPr/>
          <a:lstStyle/>
          <a:p>
            <a:r>
              <a:rPr lang="fr-BE" dirty="0"/>
              <a:t>Les </a:t>
            </a:r>
            <a:r>
              <a:rPr lang="fr-BE" dirty="0" err="1"/>
              <a:t>eRessources</a:t>
            </a:r>
            <a:r>
              <a:rPr lang="fr-BE" dirty="0"/>
              <a:t> à l’</a:t>
            </a:r>
            <a:r>
              <a:rPr lang="fr-BE" dirty="0" err="1"/>
              <a:t>Uliège</a:t>
            </a:r>
            <a:r>
              <a:rPr lang="fr-BE" dirty="0"/>
              <a:t>, du côté utilisateur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6EC51A-73AD-B561-EBF7-A2882A1D3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2043404"/>
            <a:ext cx="6750050" cy="2293274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fr-FR" sz="2400" dirty="0"/>
              <a:t>Ces </a:t>
            </a:r>
            <a:r>
              <a:rPr lang="fr-FR" sz="2400" dirty="0" err="1"/>
              <a:t>eRessources</a:t>
            </a:r>
            <a:r>
              <a:rPr lang="fr-FR" sz="2400" dirty="0"/>
              <a:t> sont accessibles via l’outil de </a:t>
            </a:r>
            <a:r>
              <a:rPr lang="fr-FR" sz="2400" dirty="0" err="1"/>
              <a:t>discovery</a:t>
            </a:r>
            <a:r>
              <a:rPr lang="fr-FR" sz="2400" dirty="0"/>
              <a:t> </a:t>
            </a:r>
            <a:r>
              <a:rPr lang="fr-FR" sz="2400" dirty="0" err="1"/>
              <a:t>Uliège</a:t>
            </a:r>
            <a:r>
              <a:rPr lang="fr-FR" sz="2400" dirty="0"/>
              <a:t> : </a:t>
            </a:r>
            <a:r>
              <a:rPr lang="fr-FR" sz="2400" dirty="0">
                <a:hlinkClick r:id="rId2"/>
              </a:rPr>
              <a:t>https://lib.uliege.be/</a:t>
            </a:r>
            <a:endParaRPr lang="fr-FR" sz="2400" dirty="0"/>
          </a:p>
          <a:p>
            <a:pPr>
              <a:lnSpc>
                <a:spcPct val="110000"/>
              </a:lnSpc>
              <a:buFontTx/>
              <a:buChar char="-"/>
            </a:pPr>
            <a:r>
              <a:rPr lang="fr-FR" sz="2400" dirty="0"/>
              <a:t>En mode « Recherche simple » ou « Recherche avancée »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fr-FR" sz="2400" dirty="0"/>
              <a:t>Via la tuile spécifique de la page d’accueil pour les bases de données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8431DB0-F4F3-0AB6-6F84-E215655CF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4</a:t>
            </a:fld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13BA1ED-B89B-1ED5-F04D-C21B420872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4" y="4554391"/>
            <a:ext cx="8776264" cy="2293274"/>
          </a:xfrm>
          <a:prstGeom prst="rect">
            <a:avLst/>
          </a:prstGeom>
        </p:spPr>
      </p:pic>
      <p:pic>
        <p:nvPicPr>
          <p:cNvPr id="6" name="Espace réservé pour une image  7" descr="Une image contenant symbole, cercle, Graphique, Caractère coloré&#10;&#10;Description générée automatiquement">
            <a:extLst>
              <a:ext uri="{FF2B5EF4-FFF2-40B4-BE49-F238E27FC236}">
                <a16:creationId xmlns:a16="http://schemas.microsoft.com/office/drawing/2014/main" id="{9033DFAA-E86B-4D76-9E5E-8CB605D228A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40988" y="5880100"/>
            <a:ext cx="914400" cy="914400"/>
          </a:xfr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577873C-975A-D4CC-A855-7AAA9BD6CE5E}"/>
              </a:ext>
            </a:extLst>
          </p:cNvPr>
          <p:cNvSpPr txBox="1"/>
          <p:nvPr/>
        </p:nvSpPr>
        <p:spPr>
          <a:xfrm>
            <a:off x="9875520" y="615542"/>
            <a:ext cx="1398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/>
              <a:t>Section</a:t>
            </a:r>
            <a:r>
              <a:rPr lang="fr-BE" dirty="0"/>
              <a:t> </a:t>
            </a:r>
            <a:r>
              <a:rPr lang="fr-BE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84181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35F556-9660-E7DC-A298-8E10C06026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F60919-9E61-7775-1A54-7E5566247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365125"/>
            <a:ext cx="7242419" cy="1325563"/>
          </a:xfrm>
        </p:spPr>
        <p:txBody>
          <a:bodyPr/>
          <a:lstStyle/>
          <a:p>
            <a:r>
              <a:rPr lang="fr-BE" dirty="0"/>
              <a:t>Les </a:t>
            </a:r>
            <a:r>
              <a:rPr lang="fr-BE" dirty="0" err="1"/>
              <a:t>eRessources</a:t>
            </a:r>
            <a:r>
              <a:rPr lang="fr-BE" dirty="0"/>
              <a:t> à l’</a:t>
            </a:r>
            <a:r>
              <a:rPr lang="fr-BE" dirty="0" err="1"/>
              <a:t>Uliège</a:t>
            </a:r>
            <a:r>
              <a:rPr lang="fr-BE" dirty="0"/>
              <a:t>, du côté utilisateur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61FF12-3FBF-905F-DF1E-F53577D32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2043403"/>
            <a:ext cx="8267296" cy="4562669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fr-BE" sz="2400" dirty="0"/>
              <a:t>Via l’outil de </a:t>
            </a:r>
            <a:r>
              <a:rPr lang="fr-BE" sz="2400" dirty="0" err="1"/>
              <a:t>discovery</a:t>
            </a:r>
            <a:r>
              <a:rPr lang="fr-BE" sz="2400" dirty="0"/>
              <a:t>, l’utilisateur peut :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fr-BE" sz="2400" dirty="0"/>
              <a:t>Vérifier la disponibilité en version électronique de la ressource souhaitée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fr-BE" sz="2400" dirty="0"/>
              <a:t>Y accéder 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fr-BE" sz="2000" dirty="0"/>
              <a:t>Ressources Open Access</a:t>
            </a:r>
          </a:p>
          <a:p>
            <a:pPr lvl="2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fr-BE" sz="1600" dirty="0"/>
              <a:t>accessibles à tous les utilisateurs (sur site ou de l’extérieur)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fr-BE" sz="2000" dirty="0"/>
              <a:t>Ressources souscrites</a:t>
            </a:r>
          </a:p>
          <a:p>
            <a:pPr lvl="2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fr-BE" sz="1600" dirty="0"/>
              <a:t>accessibles à tous </a:t>
            </a:r>
            <a:r>
              <a:rPr lang="fr-BE" sz="1600" b="1" dirty="0"/>
              <a:t>sur site</a:t>
            </a:r>
            <a:br>
              <a:rPr lang="fr-BE" sz="1600" dirty="0"/>
            </a:br>
            <a:r>
              <a:rPr lang="fr-BE" sz="1600" dirty="0"/>
              <a:t>(reconnaissance IP pour la plupart des ressources souscrites)</a:t>
            </a:r>
          </a:p>
          <a:p>
            <a:pPr lvl="2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fr-BE" sz="1600" dirty="0"/>
              <a:t>de l’</a:t>
            </a:r>
            <a:r>
              <a:rPr lang="fr-BE" sz="1600" b="1" dirty="0"/>
              <a:t>extérieur</a:t>
            </a:r>
            <a:r>
              <a:rPr lang="fr-BE" sz="1600" dirty="0"/>
              <a:t> : accès via </a:t>
            </a:r>
            <a:r>
              <a:rPr lang="fr-BE" sz="1600" b="1" dirty="0"/>
              <a:t>VPN</a:t>
            </a:r>
            <a:r>
              <a:rPr lang="fr-BE" sz="1600" dirty="0"/>
              <a:t> réservé aux membres du personnel et des étudiants CHU et </a:t>
            </a:r>
            <a:r>
              <a:rPr lang="fr-BE" sz="1600" dirty="0" err="1"/>
              <a:t>ULiège</a:t>
            </a:r>
            <a:r>
              <a:rPr lang="fr-BE" sz="1600" dirty="0"/>
              <a:t> (contractuel)</a:t>
            </a:r>
            <a:br>
              <a:rPr lang="fr-BE" sz="1600" dirty="0"/>
            </a:br>
            <a:r>
              <a:rPr lang="fr-BE" sz="1600" dirty="0">
                <a:hlinkClick r:id="rId2"/>
              </a:rPr>
              <a:t>https://lib.uliege.be/fr/ressources-et-services/outils/acces-hors-campus-vpn</a:t>
            </a:r>
            <a:r>
              <a:rPr lang="fr-BE" sz="1600" dirty="0"/>
              <a:t> </a:t>
            </a:r>
          </a:p>
          <a:p>
            <a:pPr lvl="2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fr-BE" sz="1600" dirty="0"/>
              <a:t>Certaines ressources peuvent faire l’objet de limitation d’accès (uniquement sur site) ou d’un accès via authentification spécifique (identifiant/mot de passe). Ces accès particuliers font l’objet d’une note spécifique dans Primo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fr-BE" sz="1600" dirty="0"/>
          </a:p>
          <a:p>
            <a:pPr lvl="2">
              <a:buFont typeface="Wingdings" panose="05000000000000000000" pitchFamily="2" charset="2"/>
              <a:buChar char="§"/>
            </a:pPr>
            <a:endParaRPr lang="fr-BE" sz="1600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60EAE61-1F55-1564-74EE-71BABDBE3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5</a:t>
            </a:fld>
            <a:endParaRPr lang="en-US"/>
          </a:p>
        </p:txBody>
      </p:sp>
      <p:pic>
        <p:nvPicPr>
          <p:cNvPr id="6" name="Espace réservé pour une image  7" descr="Une image contenant symbole, cercle, Graphique, Caractère coloré&#10;&#10;Description générée automatiquement">
            <a:extLst>
              <a:ext uri="{FF2B5EF4-FFF2-40B4-BE49-F238E27FC236}">
                <a16:creationId xmlns:a16="http://schemas.microsoft.com/office/drawing/2014/main" id="{69AD20CC-6E9E-A12C-8EAF-20B1A86FFF4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40988" y="5880100"/>
            <a:ext cx="914400" cy="914400"/>
          </a:xfr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7A95235-2759-1BCB-3AC6-C21770B07084}"/>
              </a:ext>
            </a:extLst>
          </p:cNvPr>
          <p:cNvSpPr txBox="1"/>
          <p:nvPr/>
        </p:nvSpPr>
        <p:spPr>
          <a:xfrm>
            <a:off x="9875520" y="615542"/>
            <a:ext cx="1398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/>
              <a:t>Section</a:t>
            </a:r>
            <a:r>
              <a:rPr lang="fr-BE" dirty="0"/>
              <a:t> </a:t>
            </a:r>
            <a:r>
              <a:rPr lang="fr-BE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07196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D46F6-B09B-641E-FA62-A106E26B24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0C6111-DF30-4370-E4B5-71B4D3090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365125"/>
            <a:ext cx="6267729" cy="1325563"/>
          </a:xfrm>
        </p:spPr>
        <p:txBody>
          <a:bodyPr>
            <a:normAutofit/>
          </a:bodyPr>
          <a:lstStyle/>
          <a:p>
            <a:r>
              <a:rPr lang="fr-BE" dirty="0"/>
              <a:t>Les </a:t>
            </a:r>
            <a:r>
              <a:rPr lang="fr-BE" dirty="0" err="1"/>
              <a:t>eRessources</a:t>
            </a:r>
            <a:r>
              <a:rPr lang="fr-BE" dirty="0"/>
              <a:t> à l’</a:t>
            </a:r>
            <a:r>
              <a:rPr lang="fr-BE" dirty="0" err="1"/>
              <a:t>Uliège</a:t>
            </a:r>
            <a:r>
              <a:rPr lang="fr-BE" dirty="0"/>
              <a:t>, du côté de l’utilisateur </a:t>
            </a:r>
            <a:endParaRPr lang="fr-BE" sz="2800" i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80598C-B69F-1038-EA50-FF8744FAF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2043403"/>
            <a:ext cx="8267296" cy="45626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2200" dirty="0"/>
              <a:t>Exemple</a:t>
            </a:r>
          </a:p>
          <a:p>
            <a:pPr marL="0" indent="0">
              <a:buNone/>
            </a:pPr>
            <a:r>
              <a:rPr lang="fr-BE" sz="1600" dirty="0">
                <a:hlinkClick r:id="rId2"/>
              </a:rPr>
              <a:t>https://explore.lib.uliege.be/permalink/32ULG_INST/1iujq0/alma990010918360502321</a:t>
            </a:r>
            <a:r>
              <a:rPr lang="fr-BE" sz="1100" dirty="0"/>
              <a:t> </a:t>
            </a:r>
            <a:endParaRPr lang="fr-FR" dirty="0"/>
          </a:p>
          <a:p>
            <a:pPr marL="0" indent="0">
              <a:buNone/>
            </a:pPr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4F3CE5C-58AC-871C-3C0F-ED0447460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6</a:t>
            </a:fld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C7F631F-3B47-3ABC-21AD-76BB032844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054" y="3317954"/>
            <a:ext cx="8091392" cy="292207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E763EF9-8544-0DCD-7EB6-B330AAAD93D2}"/>
              </a:ext>
            </a:extLst>
          </p:cNvPr>
          <p:cNvSpPr txBox="1"/>
          <p:nvPr/>
        </p:nvSpPr>
        <p:spPr>
          <a:xfrm>
            <a:off x="9875520" y="615542"/>
            <a:ext cx="1398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/>
              <a:t>Section</a:t>
            </a:r>
            <a:r>
              <a:rPr lang="fr-BE" dirty="0"/>
              <a:t> </a:t>
            </a:r>
            <a:r>
              <a:rPr lang="fr-BE" b="1" dirty="0"/>
              <a:t>1</a:t>
            </a:r>
          </a:p>
        </p:txBody>
      </p:sp>
      <p:pic>
        <p:nvPicPr>
          <p:cNvPr id="9" name="Espace réservé pour une image  7" descr="Une image contenant symbole, cercle, Graphique, Caractère coloré&#10;&#10;Description générée automatiquement">
            <a:extLst>
              <a:ext uri="{FF2B5EF4-FFF2-40B4-BE49-F238E27FC236}">
                <a16:creationId xmlns:a16="http://schemas.microsoft.com/office/drawing/2014/main" id="{ECAE180D-F707-1818-8769-1C370F4164E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40988" y="5880100"/>
            <a:ext cx="914400" cy="914400"/>
          </a:xfrm>
        </p:spPr>
      </p:pic>
    </p:spTree>
    <p:extLst>
      <p:ext uri="{BB962C8B-B14F-4D97-AF65-F5344CB8AC3E}">
        <p14:creationId xmlns:p14="http://schemas.microsoft.com/office/powerpoint/2010/main" val="2235934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118E62-3BE7-87CE-9108-E500BAE65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B6AB49-E255-A759-31B6-475FE95F1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878" y="354563"/>
            <a:ext cx="8412567" cy="923731"/>
          </a:xfrm>
        </p:spPr>
        <p:txBody>
          <a:bodyPr>
            <a:normAutofit fontScale="90000"/>
          </a:bodyPr>
          <a:lstStyle/>
          <a:p>
            <a:r>
              <a:rPr lang="fr-BE" dirty="0"/>
              <a:t>Le </a:t>
            </a:r>
            <a:r>
              <a:rPr lang="fr-BE" sz="4900" dirty="0"/>
              <a:t>management</a:t>
            </a:r>
            <a:r>
              <a:rPr lang="fr-BE" dirty="0"/>
              <a:t> des </a:t>
            </a:r>
            <a:r>
              <a:rPr lang="fr-BE" dirty="0" err="1"/>
              <a:t>eRessources</a:t>
            </a:r>
            <a:r>
              <a:rPr lang="fr-BE" dirty="0"/>
              <a:t> à l’</a:t>
            </a:r>
            <a:r>
              <a:rPr lang="fr-BE" dirty="0" err="1"/>
              <a:t>ULiège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9D85BB-00CF-587B-F7C4-CAB76414B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2043404"/>
            <a:ext cx="8267296" cy="383682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fr-BE" sz="2400" dirty="0"/>
              <a:t>Depuis 2015, les e-ressources </a:t>
            </a:r>
            <a:r>
              <a:rPr lang="fr-BE" sz="2400" dirty="0" err="1"/>
              <a:t>ULiège</a:t>
            </a:r>
            <a:r>
              <a:rPr lang="fr-BE" sz="2400" dirty="0"/>
              <a:t> sont gérées dans Alma, produit </a:t>
            </a:r>
            <a:r>
              <a:rPr lang="fr-BE" sz="2400" dirty="0" err="1"/>
              <a:t>ExLibris</a:t>
            </a:r>
            <a:r>
              <a:rPr lang="fr-BE" sz="2400" dirty="0"/>
              <a:t>, part of </a:t>
            </a:r>
            <a:r>
              <a:rPr lang="fr-BE" sz="2400" dirty="0" err="1"/>
              <a:t>Clarivate</a:t>
            </a:r>
            <a:r>
              <a:rPr lang="fr-BE" sz="2400" dirty="0"/>
              <a:t>.</a:t>
            </a:r>
          </a:p>
          <a:p>
            <a:pPr marL="0" indent="0">
              <a:lnSpc>
                <a:spcPct val="110000"/>
              </a:lnSpc>
              <a:buNone/>
            </a:pPr>
            <a:endParaRPr lang="fr-BE" sz="2400" dirty="0"/>
          </a:p>
          <a:p>
            <a:pPr marL="0" indent="0">
              <a:lnSpc>
                <a:spcPct val="110000"/>
              </a:lnSpc>
              <a:buNone/>
            </a:pPr>
            <a:r>
              <a:rPr lang="fr-BE" sz="2400" dirty="0"/>
              <a:t>Avantages :</a:t>
            </a:r>
          </a:p>
          <a:p>
            <a:pPr>
              <a:lnSpc>
                <a:spcPct val="110000"/>
              </a:lnSpc>
            </a:pPr>
            <a:r>
              <a:rPr lang="fr-BE" sz="2400" dirty="0"/>
              <a:t>Solution intégrée</a:t>
            </a:r>
          </a:p>
          <a:p>
            <a:pPr>
              <a:lnSpc>
                <a:spcPct val="110000"/>
              </a:lnSpc>
            </a:pPr>
            <a:r>
              <a:rPr lang="fr-BE" sz="2400" dirty="0"/>
              <a:t>Releases régulières (contenus et fonctionnalités)</a:t>
            </a:r>
          </a:p>
          <a:p>
            <a:pPr>
              <a:lnSpc>
                <a:spcPct val="110000"/>
              </a:lnSpc>
            </a:pPr>
            <a:r>
              <a:rPr lang="fr-BE" sz="2400" dirty="0"/>
              <a:t>Communauté </a:t>
            </a:r>
            <a:r>
              <a:rPr lang="fr-BE" sz="2400" dirty="0" err="1"/>
              <a:t>ExLibris</a:t>
            </a:r>
            <a:r>
              <a:rPr lang="fr-BE" sz="2400" dirty="0"/>
              <a:t> et partage d’informations</a:t>
            </a:r>
          </a:p>
          <a:p>
            <a:pPr>
              <a:lnSpc>
                <a:spcPct val="110000"/>
              </a:lnSpc>
            </a:pPr>
            <a:r>
              <a:rPr lang="fr-BE" sz="2400" dirty="0"/>
              <a:t>Support Ex </a:t>
            </a:r>
            <a:r>
              <a:rPr lang="fr-BE" sz="2400" dirty="0" err="1"/>
              <a:t>Libris</a:t>
            </a:r>
            <a:endParaRPr lang="fr-BE" sz="2400" dirty="0"/>
          </a:p>
          <a:p>
            <a:pPr>
              <a:lnSpc>
                <a:spcPct val="110000"/>
              </a:lnSpc>
            </a:pPr>
            <a:r>
              <a:rPr lang="fr-BE" sz="2400" dirty="0"/>
              <a:t>Mise en avant de nos ressources Open Access (</a:t>
            </a:r>
            <a:r>
              <a:rPr lang="fr-BE" sz="2400" dirty="0" err="1"/>
              <a:t>PoPuPS</a:t>
            </a:r>
            <a:r>
              <a:rPr lang="fr-BE" sz="2400" dirty="0"/>
              <a:t>, e-</a:t>
            </a:r>
            <a:r>
              <a:rPr lang="fr-BE" sz="2400" dirty="0" err="1"/>
              <a:t>Publish</a:t>
            </a:r>
            <a:r>
              <a:rPr lang="fr-BE" sz="2400" dirty="0"/>
              <a:t>, </a:t>
            </a:r>
            <a:r>
              <a:rPr lang="fr-BE" sz="2400" dirty="0" err="1"/>
              <a:t>ORBi</a:t>
            </a:r>
            <a:r>
              <a:rPr lang="fr-BE" sz="2400" dirty="0"/>
              <a:t>) au niveau international</a:t>
            </a:r>
          </a:p>
          <a:p>
            <a:pPr>
              <a:lnSpc>
                <a:spcPct val="110000"/>
              </a:lnSpc>
            </a:pPr>
            <a:endParaRPr lang="fr-BE" sz="2400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CD55D2B-F598-9D86-93D9-4B7E0A16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7</a:t>
            </a:fld>
            <a:endParaRPr lang="en-US"/>
          </a:p>
        </p:txBody>
      </p:sp>
      <p:pic>
        <p:nvPicPr>
          <p:cNvPr id="8" name="Espace réservé pour une image  7" descr="Une image contenant symbole, Graphique, blanc, conception&#10;&#10;Description générée automatiquement">
            <a:extLst>
              <a:ext uri="{FF2B5EF4-FFF2-40B4-BE49-F238E27FC236}">
                <a16:creationId xmlns:a16="http://schemas.microsoft.com/office/drawing/2014/main" id="{E5840257-532A-1B09-8427-18342E8336E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60457B5-94CA-12A6-000C-D593A0806526}"/>
              </a:ext>
            </a:extLst>
          </p:cNvPr>
          <p:cNvSpPr txBox="1"/>
          <p:nvPr/>
        </p:nvSpPr>
        <p:spPr>
          <a:xfrm>
            <a:off x="9875520" y="615542"/>
            <a:ext cx="1398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/>
              <a:t>Section</a:t>
            </a:r>
            <a:r>
              <a:rPr lang="fr-BE" dirty="0"/>
              <a:t> </a:t>
            </a:r>
            <a:r>
              <a:rPr lang="fr-BE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10674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1E326C-6FFD-059C-0116-7601C5147F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80D986-67E4-2C94-9EE1-7E05DC0B8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878" y="354563"/>
            <a:ext cx="8412567" cy="923731"/>
          </a:xfrm>
        </p:spPr>
        <p:txBody>
          <a:bodyPr>
            <a:normAutofit fontScale="90000"/>
          </a:bodyPr>
          <a:lstStyle/>
          <a:p>
            <a:r>
              <a:rPr lang="fr-BE" dirty="0"/>
              <a:t>Le </a:t>
            </a:r>
            <a:r>
              <a:rPr lang="fr-BE" sz="4900" dirty="0"/>
              <a:t>management</a:t>
            </a:r>
            <a:r>
              <a:rPr lang="fr-BE" dirty="0"/>
              <a:t> des </a:t>
            </a:r>
            <a:r>
              <a:rPr lang="fr-BE" dirty="0" err="1"/>
              <a:t>eRessources</a:t>
            </a:r>
            <a:r>
              <a:rPr lang="fr-BE" dirty="0"/>
              <a:t> à l’</a:t>
            </a:r>
            <a:r>
              <a:rPr lang="fr-BE" dirty="0" err="1"/>
              <a:t>ULiège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FB37FD-4DCB-89FA-C4CB-3A392EAD9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878" y="1754544"/>
            <a:ext cx="8412568" cy="412568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fr-BE" sz="2000" b="1" dirty="0"/>
              <a:t>Highlights</a:t>
            </a:r>
            <a:r>
              <a:rPr lang="fr-BE" sz="2400" dirty="0"/>
              <a:t> </a:t>
            </a:r>
          </a:p>
          <a:p>
            <a:pPr marL="0" indent="0">
              <a:lnSpc>
                <a:spcPct val="110000"/>
              </a:lnSpc>
              <a:buNone/>
            </a:pPr>
            <a:endParaRPr lang="fr-BE" sz="2400" dirty="0"/>
          </a:p>
          <a:p>
            <a:pPr marL="0" indent="0">
              <a:lnSpc>
                <a:spcPct val="110000"/>
              </a:lnSpc>
              <a:buNone/>
            </a:pPr>
            <a:endParaRPr lang="fr-BE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820D371-A3A1-FCD3-AAE9-926868E65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8</a:t>
            </a:fld>
            <a:endParaRPr lang="en-US"/>
          </a:p>
        </p:txBody>
      </p:sp>
      <p:pic>
        <p:nvPicPr>
          <p:cNvPr id="8" name="Espace réservé pour une image  7" descr="Une image contenant symbole, Graphique, blanc, conception&#10;&#10;Description générée automatiquement">
            <a:extLst>
              <a:ext uri="{FF2B5EF4-FFF2-40B4-BE49-F238E27FC236}">
                <a16:creationId xmlns:a16="http://schemas.microsoft.com/office/drawing/2014/main" id="{B5EBFADC-F400-77D0-122A-152E2FF357F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A231122-D18F-AB43-4B48-93E06C64901F}"/>
              </a:ext>
            </a:extLst>
          </p:cNvPr>
          <p:cNvSpPr txBox="1"/>
          <p:nvPr/>
        </p:nvSpPr>
        <p:spPr>
          <a:xfrm>
            <a:off x="9875520" y="615542"/>
            <a:ext cx="1398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/>
              <a:t>Section</a:t>
            </a:r>
            <a:r>
              <a:rPr lang="fr-BE" dirty="0"/>
              <a:t> </a:t>
            </a:r>
            <a:r>
              <a:rPr lang="fr-BE" b="1" dirty="0"/>
              <a:t>2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0BDCD2A-B7F1-1EE2-EEF2-65CD6066B55B}"/>
              </a:ext>
            </a:extLst>
          </p:cNvPr>
          <p:cNvSpPr txBox="1"/>
          <p:nvPr/>
        </p:nvSpPr>
        <p:spPr>
          <a:xfrm>
            <a:off x="419878" y="5847899"/>
            <a:ext cx="84125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baseline="0" dirty="0"/>
              <a:t>Community Zone</a:t>
            </a:r>
            <a:r>
              <a:rPr lang="fr-BE" baseline="0" dirty="0"/>
              <a:t>: « réservoir » de notices de ressources électroniques, mises à jour par Ex </a:t>
            </a:r>
            <a:r>
              <a:rPr lang="fr-BE" baseline="0" dirty="0" err="1"/>
              <a:t>Libris</a:t>
            </a:r>
            <a:r>
              <a:rPr lang="fr-BE" baseline="0" dirty="0"/>
              <a:t> pour les e-Journaux et e-Books au départ, puis ajout des bases de données (choix de gestion locale </a:t>
            </a:r>
            <a:r>
              <a:rPr lang="fr-BE" baseline="0" dirty="0" err="1"/>
              <a:t>ULiège</a:t>
            </a:r>
            <a:r>
              <a:rPr lang="fr-BE" baseline="0" dirty="0"/>
              <a:t>)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E057AAC-3E04-EE45-9ABF-30076D024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1923" y="2271602"/>
            <a:ext cx="3635055" cy="310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837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9BC6EA-B9BF-60EF-A077-83334DB799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C398E2-63CC-2D49-B374-A4FCC4151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878" y="354563"/>
            <a:ext cx="8412567" cy="923731"/>
          </a:xfrm>
        </p:spPr>
        <p:txBody>
          <a:bodyPr>
            <a:normAutofit fontScale="90000"/>
          </a:bodyPr>
          <a:lstStyle/>
          <a:p>
            <a:r>
              <a:rPr lang="fr-BE" dirty="0"/>
              <a:t>Le </a:t>
            </a:r>
            <a:r>
              <a:rPr lang="fr-BE" sz="4900" dirty="0"/>
              <a:t>management</a:t>
            </a:r>
            <a:r>
              <a:rPr lang="fr-BE" dirty="0"/>
              <a:t> des </a:t>
            </a:r>
            <a:r>
              <a:rPr lang="fr-BE" dirty="0" err="1"/>
              <a:t>eRessources</a:t>
            </a:r>
            <a:r>
              <a:rPr lang="fr-BE" dirty="0"/>
              <a:t> à l’</a:t>
            </a:r>
            <a:r>
              <a:rPr lang="fr-BE" dirty="0" err="1"/>
              <a:t>ULiège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CB5A9C7-C1CD-24EA-1FF0-A793DC403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878" y="1754544"/>
            <a:ext cx="8412568" cy="412568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fr-BE" sz="2000" b="1" dirty="0"/>
              <a:t>Highlights</a:t>
            </a:r>
            <a:r>
              <a:rPr lang="fr-BE" sz="2400" dirty="0"/>
              <a:t> </a:t>
            </a:r>
          </a:p>
          <a:p>
            <a:pPr marL="0" indent="0">
              <a:lnSpc>
                <a:spcPct val="110000"/>
              </a:lnSpc>
              <a:buNone/>
            </a:pPr>
            <a:endParaRPr lang="fr-BE" sz="2400" dirty="0"/>
          </a:p>
          <a:p>
            <a:pPr marL="0" indent="0">
              <a:lnSpc>
                <a:spcPct val="110000"/>
              </a:lnSpc>
              <a:buNone/>
            </a:pPr>
            <a:endParaRPr lang="fr-BE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B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D2EDA13-9CFB-59DE-8181-FDED7BAD1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9</a:t>
            </a:fld>
            <a:endParaRPr lang="en-US"/>
          </a:p>
        </p:txBody>
      </p:sp>
      <p:pic>
        <p:nvPicPr>
          <p:cNvPr id="8" name="Espace réservé pour une image  7" descr="Une image contenant symbole, Graphique, blanc, conception&#10;&#10;Description générée automatiquement">
            <a:extLst>
              <a:ext uri="{FF2B5EF4-FFF2-40B4-BE49-F238E27FC236}">
                <a16:creationId xmlns:a16="http://schemas.microsoft.com/office/drawing/2014/main" id="{4D7BFDF0-755A-CEC4-F601-DE052310211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918698C-6882-E162-121F-A9E62EA4DD48}"/>
              </a:ext>
            </a:extLst>
          </p:cNvPr>
          <p:cNvSpPr txBox="1"/>
          <p:nvPr/>
        </p:nvSpPr>
        <p:spPr>
          <a:xfrm>
            <a:off x="9875520" y="615542"/>
            <a:ext cx="1398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/>
              <a:t>Section</a:t>
            </a:r>
            <a:r>
              <a:rPr lang="fr-BE" dirty="0"/>
              <a:t> </a:t>
            </a:r>
            <a:r>
              <a:rPr lang="fr-BE" b="1" dirty="0"/>
              <a:t>2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82A2199-B25D-E492-11DB-68A79D249379}"/>
              </a:ext>
            </a:extLst>
          </p:cNvPr>
          <p:cNvSpPr txBox="1"/>
          <p:nvPr/>
        </p:nvSpPr>
        <p:spPr>
          <a:xfrm>
            <a:off x="419878" y="5847899"/>
            <a:ext cx="84125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baseline="0" dirty="0"/>
              <a:t>Analytics</a:t>
            </a:r>
            <a:r>
              <a:rPr lang="fr-BE" baseline="0" dirty="0"/>
              <a:t> : statistiques d’usage des </a:t>
            </a:r>
            <a:r>
              <a:rPr lang="fr-BE" baseline="0" dirty="0" err="1"/>
              <a:t>eRessources</a:t>
            </a:r>
            <a:r>
              <a:rPr lang="fr-BE" baseline="0" dirty="0"/>
              <a:t> (notamment), mais en lien avec les autres composantes d’Alma (acquisitions…). Récolte et exploitation des informations effectuée désormais dans Alma (avant, récolte des infos dans </a:t>
            </a:r>
            <a:r>
              <a:rPr lang="fr-BE" baseline="0" dirty="0" err="1"/>
              <a:t>Ustat</a:t>
            </a:r>
            <a:r>
              <a:rPr lang="fr-BE" baseline="0" dirty="0"/>
              <a:t>). 1 TF spécifique.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122F848-2CFF-DACA-9DC6-84EE67147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1858" y="2275373"/>
            <a:ext cx="3814079" cy="3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79122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 2013 – 2022">
  <a:themeElements>
    <a:clrScheme name="Thème Office 2013 –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 2013 –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 2013 –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nvoy_x00e9__x003f_ xmlns="754f00d7-be6b-4e5c-9c29-fe92ea88b036" xsi:nil="true"/>
    <lcf76f155ced4ddcb4097134ff3c332f xmlns="754f00d7-be6b-4e5c-9c29-fe92ea88b036">
      <Terms xmlns="http://schemas.microsoft.com/office/infopath/2007/PartnerControls"/>
    </lcf76f155ced4ddcb4097134ff3c332f>
    <TaxCatchAll xmlns="74bf7794-5193-4d5b-b3ac-eb48baf62be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9A6F5F103AF04F89B15FEA893CFE08" ma:contentTypeVersion="15" ma:contentTypeDescription="Crée un document." ma:contentTypeScope="" ma:versionID="aee12e0f3c9e266e0d028dc70d0509b9">
  <xsd:schema xmlns:xsd="http://www.w3.org/2001/XMLSchema" xmlns:xs="http://www.w3.org/2001/XMLSchema" xmlns:p="http://schemas.microsoft.com/office/2006/metadata/properties" xmlns:ns2="754f00d7-be6b-4e5c-9c29-fe92ea88b036" xmlns:ns3="74bf7794-5193-4d5b-b3ac-eb48baf62bed" targetNamespace="http://schemas.microsoft.com/office/2006/metadata/properties" ma:root="true" ma:fieldsID="8803f78e86452bca50512a28fa3201b5" ns2:_="" ns3:_="">
    <xsd:import namespace="754f00d7-be6b-4e5c-9c29-fe92ea88b036"/>
    <xsd:import namespace="74bf7794-5193-4d5b-b3ac-eb48baf62b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Envoy_x00e9__x003f_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4f00d7-be6b-4e5c-9c29-fe92ea88b0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Envoy_x00e9__x003f_" ma:index="14" nillable="true" ma:displayName="Envoyé ?" ma:format="Dropdown" ma:internalName="Envoy_x00e9__x003f_">
      <xsd:simpleType>
        <xsd:union memberTypes="dms:Text">
          <xsd:simpleType>
            <xsd:restriction base="dms:Choice">
              <xsd:enumeration value="OUI"/>
              <xsd:enumeration value="Non"/>
              <xsd:enumeration value="N/A"/>
            </xsd:restriction>
          </xsd:simpleType>
        </xsd:union>
      </xsd:simpleType>
    </xsd:element>
    <xsd:element name="lcf76f155ced4ddcb4097134ff3c332f" ma:index="16" nillable="true" ma:taxonomy="true" ma:internalName="lcf76f155ced4ddcb4097134ff3c332f" ma:taxonomyFieldName="MediaServiceImageTags" ma:displayName="Balises d’images" ma:readOnly="false" ma:fieldId="{5cf76f15-5ced-4ddc-b409-7134ff3c332f}" ma:taxonomyMulti="true" ma:sspId="4434ded7-6e41-4000-8be6-3d063d771b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bf7794-5193-4d5b-b3ac-eb48baf62be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bf4a9bfd-97e6-4f3c-a7ab-48f3ccaec9be}" ma:internalName="TaxCatchAll" ma:showField="CatchAllData" ma:web="74bf7794-5193-4d5b-b3ac-eb48baf62b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B035D77-FB39-41A4-B9F5-04EC4F741494}">
  <ds:schemaRefs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38c2741e-929d-4dcd-8a1b-b3fe69aebc30"/>
    <ds:schemaRef ds:uri="008016ad-2582-43c4-ab39-7f3f6d8abcc8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45A041E-3EEA-4A4D-9F85-F79858304DA3}"/>
</file>

<file path=customXml/itemProps3.xml><?xml version="1.0" encoding="utf-8"?>
<ds:datastoreItem xmlns:ds="http://schemas.openxmlformats.org/officeDocument/2006/customXml" ds:itemID="{AAFE6E32-CE7A-4E18-AFB3-DB7342F7DC6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617</TotalTime>
  <Words>1383</Words>
  <Application>Microsoft Office PowerPoint</Application>
  <PresentationFormat>Grand écran</PresentationFormat>
  <Paragraphs>402</Paragraphs>
  <Slides>38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Source Sans Pro</vt:lpstr>
      <vt:lpstr>Wingdings</vt:lpstr>
      <vt:lpstr>Thème Office 2013 – 2022</vt:lpstr>
      <vt:lpstr>Management e-Ressources</vt:lpstr>
      <vt:lpstr>Sections</vt:lpstr>
      <vt:lpstr>Les eRessources à l’ULiège, du côté utilisateur</vt:lpstr>
      <vt:lpstr>Les eRessources à l’Uliège, du côté utilisateur</vt:lpstr>
      <vt:lpstr>Les eRessources à l’Uliège, du côté utilisateur</vt:lpstr>
      <vt:lpstr>Les eRessources à l’Uliège, du côté de l’utilisateur </vt:lpstr>
      <vt:lpstr>Le management des eRessources à l’ULiège</vt:lpstr>
      <vt:lpstr>Le management des eRessources à l’ULiège</vt:lpstr>
      <vt:lpstr>Le management des eRessources à l’ULiège</vt:lpstr>
      <vt:lpstr>Le management des eRessources à l’ULiège</vt:lpstr>
      <vt:lpstr>Le management des eRessources à l’ULiège</vt:lpstr>
      <vt:lpstr>Le management des eRessources à l’ULiège</vt:lpstr>
      <vt:lpstr>Le management des eRessources à l’ULiège</vt:lpstr>
      <vt:lpstr>Le management des eRessources à l’ULiège</vt:lpstr>
      <vt:lpstr>Le management des eRessources à l’ULiège</vt:lpstr>
      <vt:lpstr>Le management des eRessources à l’ULiège</vt:lpstr>
      <vt:lpstr>Le management des eRessources à l’ULiège</vt:lpstr>
      <vt:lpstr>Le management des eRessources à l’ULiège</vt:lpstr>
      <vt:lpstr>Le management des eRessources à l’ULiège</vt:lpstr>
      <vt:lpstr>Le management des eRessources à l’ULiège</vt:lpstr>
      <vt:lpstr>Le management des eRessources à l’ULiège</vt:lpstr>
      <vt:lpstr>Le management des eRessources à l’ULiège</vt:lpstr>
      <vt:lpstr>Le management des eRessources à l’ULiège</vt:lpstr>
      <vt:lpstr>Le management des eRessources à l’ULiège</vt:lpstr>
      <vt:lpstr>Le management des eRessources à l’ULiège</vt:lpstr>
      <vt:lpstr>Le management des eRessources à l’ULiège</vt:lpstr>
      <vt:lpstr>Le management des eRessources à l’ULiège</vt:lpstr>
      <vt:lpstr>Le management des eRessources à l’ULiège</vt:lpstr>
      <vt:lpstr>Le management des eRessources à l’ULiège</vt:lpstr>
      <vt:lpstr>Le management des eRessources à l’ULiège</vt:lpstr>
      <vt:lpstr>Le management des eRessources à l’ULiège</vt:lpstr>
      <vt:lpstr>Le management des eRessources à l’ULiège</vt:lpstr>
      <vt:lpstr>Le management des eRessources à l’ULiège</vt:lpstr>
      <vt:lpstr>Le management des eRessources à l’ULiège</vt:lpstr>
      <vt:lpstr>Le management des eRessources à l’ULiège</vt:lpstr>
      <vt:lpstr>Outils et fonctionnalités annexes</vt:lpstr>
      <vt:lpstr>Outils et fonctionnalités annexes</vt:lpstr>
      <vt:lpstr>MERCI pour votre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MYRIAM</dc:creator>
  <cp:lastModifiedBy>Bastin Myriam</cp:lastModifiedBy>
  <cp:revision>665</cp:revision>
  <dcterms:created xsi:type="dcterms:W3CDTF">2023-03-30T11:28:50Z</dcterms:created>
  <dcterms:modified xsi:type="dcterms:W3CDTF">2024-11-06T15:18:28Z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0x010100F79A6F5F103AF04F89B15FEA893CFE08</vt:lpwstr>
  </property>
</Properties>
</file>