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4"/>
  </p:sldMasterIdLst>
  <p:notesMasterIdLst>
    <p:notesMasterId r:id="rId43"/>
  </p:notesMasterIdLst>
  <p:handoutMasterIdLst>
    <p:handoutMasterId r:id="rId44"/>
  </p:handoutMasterIdLst>
  <p:sldIdLst>
    <p:sldId id="256" r:id="rId5"/>
    <p:sldId id="257" r:id="rId6"/>
    <p:sldId id="261" r:id="rId7"/>
    <p:sldId id="265" r:id="rId8"/>
    <p:sldId id="258" r:id="rId9"/>
    <p:sldId id="264" r:id="rId10"/>
    <p:sldId id="277" r:id="rId11"/>
    <p:sldId id="278" r:id="rId12"/>
    <p:sldId id="295" r:id="rId13"/>
    <p:sldId id="259" r:id="rId14"/>
    <p:sldId id="297" r:id="rId15"/>
    <p:sldId id="275" r:id="rId16"/>
    <p:sldId id="267" r:id="rId17"/>
    <p:sldId id="299" r:id="rId18"/>
    <p:sldId id="279" r:id="rId19"/>
    <p:sldId id="274" r:id="rId20"/>
    <p:sldId id="283" r:id="rId21"/>
    <p:sldId id="266" r:id="rId22"/>
    <p:sldId id="280" r:id="rId23"/>
    <p:sldId id="281" r:id="rId24"/>
    <p:sldId id="260" r:id="rId25"/>
    <p:sldId id="263" r:id="rId26"/>
    <p:sldId id="262" r:id="rId27"/>
    <p:sldId id="268" r:id="rId28"/>
    <p:sldId id="269" r:id="rId29"/>
    <p:sldId id="272" r:id="rId30"/>
    <p:sldId id="290" r:id="rId31"/>
    <p:sldId id="284" r:id="rId32"/>
    <p:sldId id="285" r:id="rId33"/>
    <p:sldId id="294" r:id="rId34"/>
    <p:sldId id="292" r:id="rId35"/>
    <p:sldId id="293" r:id="rId36"/>
    <p:sldId id="271" r:id="rId37"/>
    <p:sldId id="273" r:id="rId38"/>
    <p:sldId id="282" r:id="rId39"/>
    <p:sldId id="286" r:id="rId40"/>
    <p:sldId id="287" r:id="rId41"/>
    <p:sldId id="288"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EFB1B2-CF13-4528-89D9-45CE94A2D769}" v="221" dt="2023-03-30T11:55:35.177"/>
    <p1510:client id="{BDA58D14-EB8E-B363-8A5D-E523054EEBC7}" v="2437" dt="2023-03-31T11:00:36.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2" d="100"/>
          <a:sy n="82" d="100"/>
        </p:scale>
        <p:origin x="538" y="72"/>
      </p:cViewPr>
      <p:guideLst/>
    </p:cSldViewPr>
  </p:slideViewPr>
  <p:notesTextViewPr>
    <p:cViewPr>
      <p:scale>
        <a:sx n="1" d="1"/>
        <a:sy n="1" d="1"/>
      </p:scale>
      <p:origin x="0" y="0"/>
    </p:cViewPr>
  </p:notesTextViewPr>
  <p:notesViewPr>
    <p:cSldViewPr snapToGrid="0">
      <p:cViewPr varScale="1">
        <p:scale>
          <a:sx n="66" d="100"/>
          <a:sy n="66" d="100"/>
        </p:scale>
        <p:origin x="228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D12C3A-3746-46B8-A5D9-56C3AB0EED28}" type="datetimeFigureOut">
              <a:rPr lang="fr-BE" smtClean="0"/>
              <a:t>21-11-24</a:t>
            </a:fld>
            <a:endParaRPr lang="fr-BE"/>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3901EC-BE68-468A-B092-FEA66C7E0718}" type="slidenum">
              <a:rPr lang="fr-BE" smtClean="0"/>
              <a:t>‹N°›</a:t>
            </a:fld>
            <a:endParaRPr lang="fr-BE"/>
          </a:p>
        </p:txBody>
      </p:sp>
    </p:spTree>
    <p:extLst>
      <p:ext uri="{BB962C8B-B14F-4D97-AF65-F5344CB8AC3E}">
        <p14:creationId xmlns:p14="http://schemas.microsoft.com/office/powerpoint/2010/main" val="2300430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03A789-1FD7-48B6-8146-8B7EF6FAF66A}" type="datetimeFigureOut">
              <a:rPr lang="fr-BE" smtClean="0"/>
              <a:t>21-11-24</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E32B8D-7343-4E73-A3E9-5EF9EC1ACDB4}" type="slidenum">
              <a:rPr lang="fr-BE" smtClean="0"/>
              <a:t>‹N°›</a:t>
            </a:fld>
            <a:endParaRPr lang="fr-BE"/>
          </a:p>
        </p:txBody>
      </p:sp>
    </p:spTree>
    <p:extLst>
      <p:ext uri="{BB962C8B-B14F-4D97-AF65-F5344CB8AC3E}">
        <p14:creationId xmlns:p14="http://schemas.microsoft.com/office/powerpoint/2010/main" val="2662127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Expliquer rapidement les informations trouvées</a:t>
            </a:r>
            <a:r>
              <a:rPr lang="fr-BE" baseline="0" dirty="0"/>
              <a:t> au niveau de la collection et plus précisément les deux encadrés.</a:t>
            </a:r>
          </a:p>
          <a:p>
            <a:r>
              <a:rPr lang="fr-BE" baseline="0" dirty="0"/>
              <a:t>Démo : comment trouver une collection et l’éditer.</a:t>
            </a:r>
            <a:endParaRPr lang="fr-BE" dirty="0"/>
          </a:p>
        </p:txBody>
      </p:sp>
      <p:sp>
        <p:nvSpPr>
          <p:cNvPr id="4" name="Espace réservé du numéro de diapositive 3"/>
          <p:cNvSpPr>
            <a:spLocks noGrp="1"/>
          </p:cNvSpPr>
          <p:nvPr>
            <p:ph type="sldNum" sz="quarter" idx="10"/>
          </p:nvPr>
        </p:nvSpPr>
        <p:spPr/>
        <p:txBody>
          <a:bodyPr/>
          <a:lstStyle/>
          <a:p>
            <a:fld id="{D0E32B8D-7343-4E73-A3E9-5EF9EC1ACDB4}" type="slidenum">
              <a:rPr lang="fr-BE" smtClean="0"/>
              <a:t>11</a:t>
            </a:fld>
            <a:endParaRPr lang="fr-BE"/>
          </a:p>
        </p:txBody>
      </p:sp>
    </p:spTree>
    <p:extLst>
      <p:ext uri="{BB962C8B-B14F-4D97-AF65-F5344CB8AC3E}">
        <p14:creationId xmlns:p14="http://schemas.microsoft.com/office/powerpoint/2010/main" val="2060898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D227D51-204B-ED48-AF9A-0BE9633FE04A}"/>
              </a:ext>
            </a:extLst>
          </p:cNvPr>
          <p:cNvSpPr/>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57A23F45-CDAE-8A40-8DE7-92A0BBC119B7}"/>
              </a:ext>
            </a:extLst>
          </p:cNvPr>
          <p:cNvSpPr/>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8546383-CCC4-544B-B0D8-DE78DE39BB78}"/>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D1728-714F-2942-A0D1-82FF9419B496}"/>
              </a:ext>
            </a:extLst>
          </p:cNvPr>
          <p:cNvSpPr>
            <a:spLocks noGrp="1"/>
          </p:cNvSpPr>
          <p:nvPr>
            <p:ph type="ctrTitle"/>
          </p:nvPr>
        </p:nvSpPr>
        <p:spPr>
          <a:xfrm>
            <a:off x="797106" y="1625608"/>
            <a:ext cx="8035342" cy="2722164"/>
          </a:xfrm>
        </p:spPr>
        <p:txBody>
          <a:bodyPr anchor="b"/>
          <a:lstStyle>
            <a:lvl1pPr algn="l">
              <a:defRPr sz="8000" spc="-150"/>
            </a:lvl1pPr>
          </a:lstStyle>
          <a:p>
            <a:r>
              <a:rPr lang="en-US"/>
              <a:t>Click to edit Master title style</a:t>
            </a:r>
          </a:p>
        </p:txBody>
      </p:sp>
      <p:sp>
        <p:nvSpPr>
          <p:cNvPr id="3" name="Subtitle 2">
            <a:extLst>
              <a:ext uri="{FF2B5EF4-FFF2-40B4-BE49-F238E27FC236}">
                <a16:creationId xmlns:a16="http://schemas.microsoft.com/office/drawing/2014/main" id="{5BD072D4-1496-3347-BBF8-5879DF263BBD}"/>
              </a:ext>
            </a:extLst>
          </p:cNvPr>
          <p:cNvSpPr>
            <a:spLocks noGrp="1"/>
          </p:cNvSpPr>
          <p:nvPr>
            <p:ph type="subTitle" idx="1"/>
          </p:nvPr>
        </p:nvSpPr>
        <p:spPr>
          <a:xfrm>
            <a:off x="797106" y="4466845"/>
            <a:ext cx="8035342" cy="8829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BEFC724-B499-364B-AEB5-B6517F6AD52B}"/>
              </a:ext>
            </a:extLst>
          </p:cNvPr>
          <p:cNvSpPr>
            <a:spLocks noGrp="1"/>
          </p:cNvSpPr>
          <p:nvPr>
            <p:ph type="dt" sz="half" idx="10"/>
          </p:nvPr>
        </p:nvSpPr>
        <p:spPr>
          <a:xfrm>
            <a:off x="797105" y="5708747"/>
            <a:ext cx="3882843" cy="365125"/>
          </a:xfrm>
        </p:spPr>
        <p:txBody>
          <a:bodyPr/>
          <a:lstStyle>
            <a:lvl1pPr>
              <a:defRPr sz="1400"/>
            </a:lvl1pPr>
          </a:lstStyle>
          <a:p>
            <a:fld id="{5ECDEE2F-AF80-411F-B8BC-82770967F106}" type="datetime1">
              <a:rPr lang="en-US" smtClean="0"/>
              <a:t>11/21/2024</a:t>
            </a:fld>
            <a:endParaRPr lang="en-US" sz="1400"/>
          </a:p>
        </p:txBody>
      </p:sp>
      <p:sp>
        <p:nvSpPr>
          <p:cNvPr id="5" name="Footer Placeholder 4">
            <a:extLst>
              <a:ext uri="{FF2B5EF4-FFF2-40B4-BE49-F238E27FC236}">
                <a16:creationId xmlns:a16="http://schemas.microsoft.com/office/drawing/2014/main" id="{8033889C-A4E9-B24E-818F-46A1124C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0F50F-250E-6D45-AEBC-2573FED0C310}"/>
              </a:ext>
            </a:extLst>
          </p:cNvPr>
          <p:cNvSpPr>
            <a:spLocks noGrp="1"/>
          </p:cNvSpPr>
          <p:nvPr>
            <p:ph type="sldNum" sz="quarter" idx="12"/>
          </p:nvPr>
        </p:nvSpPr>
        <p:spPr/>
        <p:txBody>
          <a:bodyPr/>
          <a:lstStyle/>
          <a:p>
            <a:fld id="{86BB3423-611C-6944-BA94-F2572F362413}" type="slidenum">
              <a:rPr lang="en-US" smtClean="0"/>
              <a:t>‹N°›</a:t>
            </a:fld>
            <a:endParaRPr lang="en-US"/>
          </a:p>
        </p:txBody>
      </p:sp>
    </p:spTree>
    <p:extLst>
      <p:ext uri="{BB962C8B-B14F-4D97-AF65-F5344CB8AC3E}">
        <p14:creationId xmlns:p14="http://schemas.microsoft.com/office/powerpoint/2010/main" val="228770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F6C0E12-251D-EA44-BF81-4ABDFBB94321}"/>
              </a:ext>
            </a:extLst>
          </p:cNvPr>
          <p:cNvSpPr/>
          <p:nvPr/>
        </p:nvSpPr>
        <p:spPr>
          <a:xfrm>
            <a:off x="7087169" y="1096772"/>
            <a:ext cx="465222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C5FF4-095A-114E-87B6-73C7ADFF9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1E6EC9-9650-2042-8581-5B4082F94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A0800-B373-3B40-B187-30AFE44CDD1D}"/>
              </a:ext>
            </a:extLst>
          </p:cNvPr>
          <p:cNvSpPr>
            <a:spLocks noGrp="1"/>
          </p:cNvSpPr>
          <p:nvPr>
            <p:ph type="dt" sz="half" idx="10"/>
          </p:nvPr>
        </p:nvSpPr>
        <p:spPr/>
        <p:txBody>
          <a:bodyPr/>
          <a:lstStyle/>
          <a:p>
            <a:fld id="{5291D560-AA52-408B-ACC1-29DB5B88CED0}" type="datetime1">
              <a:rPr lang="en-US" smtClean="0"/>
              <a:t>11/21/2024</a:t>
            </a:fld>
            <a:endParaRPr lang="en-US"/>
          </a:p>
        </p:txBody>
      </p:sp>
      <p:sp>
        <p:nvSpPr>
          <p:cNvPr id="5" name="Footer Placeholder 4">
            <a:extLst>
              <a:ext uri="{FF2B5EF4-FFF2-40B4-BE49-F238E27FC236}">
                <a16:creationId xmlns:a16="http://schemas.microsoft.com/office/drawing/2014/main" id="{C10A4C1C-C790-B449-8C06-78E8303F9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3E620-F86B-F447-AB06-DDAB39192507}"/>
              </a:ext>
            </a:extLst>
          </p:cNvPr>
          <p:cNvSpPr>
            <a:spLocks noGrp="1"/>
          </p:cNvSpPr>
          <p:nvPr>
            <p:ph type="sldNum" sz="quarter" idx="12"/>
          </p:nvPr>
        </p:nvSpPr>
        <p:spPr/>
        <p:txBody>
          <a:bodyPr/>
          <a:lstStyle/>
          <a:p>
            <a:fld id="{86BB3423-611C-6944-BA94-F2572F362413}" type="slidenum">
              <a:rPr lang="en-US" smtClean="0"/>
              <a:t>‹N°›</a:t>
            </a:fld>
            <a:endParaRPr lang="en-US"/>
          </a:p>
        </p:txBody>
      </p:sp>
      <p:sp>
        <p:nvSpPr>
          <p:cNvPr id="49" name="Rectangle 48">
            <a:extLst>
              <a:ext uri="{FF2B5EF4-FFF2-40B4-BE49-F238E27FC236}">
                <a16:creationId xmlns:a16="http://schemas.microsoft.com/office/drawing/2014/main" id="{80487CB5-43E0-974C-9DDC-252A8A37107F}"/>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E9CB83EF-4143-5A45-9B3A-9E70DD50253B}"/>
              </a:ext>
            </a:extLst>
          </p:cNvPr>
          <p:cNvSpPr/>
          <p:nvPr/>
        </p:nvSpPr>
        <p:spPr>
          <a:xfrm>
            <a:off x="11415183"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45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DF801-FF8E-6247-9065-D9304CD6093A}"/>
              </a:ext>
            </a:extLst>
          </p:cNvPr>
          <p:cNvSpPr>
            <a:spLocks noGrp="1"/>
          </p:cNvSpPr>
          <p:nvPr>
            <p:ph type="title" orient="vert"/>
          </p:nvPr>
        </p:nvSpPr>
        <p:spPr>
          <a:xfrm>
            <a:off x="9355667" y="1204722"/>
            <a:ext cx="1853360" cy="467664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E2615-7E4D-AB47-ACE6-236D716D7D24}"/>
              </a:ext>
            </a:extLst>
          </p:cNvPr>
          <p:cNvSpPr>
            <a:spLocks noGrp="1"/>
          </p:cNvSpPr>
          <p:nvPr>
            <p:ph type="body" orient="vert" idx="1"/>
          </p:nvPr>
        </p:nvSpPr>
        <p:spPr>
          <a:xfrm>
            <a:off x="973667" y="1204722"/>
            <a:ext cx="8274047" cy="46969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0223-5AC9-374E-BD0C-344F67E2A85B}"/>
              </a:ext>
            </a:extLst>
          </p:cNvPr>
          <p:cNvSpPr>
            <a:spLocks noGrp="1"/>
          </p:cNvSpPr>
          <p:nvPr>
            <p:ph type="dt" sz="half" idx="10"/>
          </p:nvPr>
        </p:nvSpPr>
        <p:spPr/>
        <p:txBody>
          <a:bodyPr/>
          <a:lstStyle/>
          <a:p>
            <a:fld id="{1D65A0D3-AB79-4D1A-B711-F397F0902FFD}" type="datetime1">
              <a:rPr lang="en-US" smtClean="0"/>
              <a:t>11/21/2024</a:t>
            </a:fld>
            <a:endParaRPr lang="en-US"/>
          </a:p>
        </p:txBody>
      </p:sp>
      <p:sp>
        <p:nvSpPr>
          <p:cNvPr id="5" name="Footer Placeholder 4">
            <a:extLst>
              <a:ext uri="{FF2B5EF4-FFF2-40B4-BE49-F238E27FC236}">
                <a16:creationId xmlns:a16="http://schemas.microsoft.com/office/drawing/2014/main" id="{3EBEDD42-54A1-E648-8829-140EC4C5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FDF8F-8DBC-8A47-8000-5BA35DF9F903}"/>
              </a:ext>
            </a:extLst>
          </p:cNvPr>
          <p:cNvSpPr>
            <a:spLocks noGrp="1"/>
          </p:cNvSpPr>
          <p:nvPr>
            <p:ph type="sldNum" sz="quarter" idx="12"/>
          </p:nvPr>
        </p:nvSpPr>
        <p:spPr/>
        <p:txBody>
          <a:bodyPr/>
          <a:lstStyle/>
          <a:p>
            <a:fld id="{86BB3423-611C-6944-BA94-F2572F362413}" type="slidenum">
              <a:rPr lang="en-US" smtClean="0"/>
              <a:t>‹N°›</a:t>
            </a:fld>
            <a:endParaRPr lang="en-US"/>
          </a:p>
        </p:txBody>
      </p:sp>
      <p:sp>
        <p:nvSpPr>
          <p:cNvPr id="51" name="Rectangle 50">
            <a:extLst>
              <a:ext uri="{FF2B5EF4-FFF2-40B4-BE49-F238E27FC236}">
                <a16:creationId xmlns:a16="http://schemas.microsoft.com/office/drawing/2014/main" id="{F2CE2A98-5154-A544-BE2A-FDC0811C19A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4EC832-8181-5643-8A62-117E43F0E498}"/>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24AF3281-BC22-374D-A461-8B3181F600AA}"/>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22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F291BE0-7A7E-D04F-974F-9F4577FB2F46}"/>
              </a:ext>
            </a:extLst>
          </p:cNvPr>
          <p:cNvSpPr/>
          <p:nvPr/>
        </p:nvSpPr>
        <p:spPr>
          <a:xfrm>
            <a:off x="8832445" y="1096772"/>
            <a:ext cx="290235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BD33FF1F-6094-0B4A-A3E4-6B0D9283DB44}"/>
              </a:ext>
            </a:extLst>
          </p:cNvPr>
          <p:cNvSpPr/>
          <p:nvPr/>
        </p:nvSpPr>
        <p:spPr>
          <a:xfrm>
            <a:off x="11529484"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8A6D9C-C7A5-414B-8CB7-E31470D7D28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D850E-6310-C04D-8CAC-B7FA9F332D2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E5B7FB3-5DFC-6547-9567-C0ABE874C653}"/>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727D2DB-A7B1-204E-8416-E938952BCC83}"/>
              </a:ext>
            </a:extLst>
          </p:cNvPr>
          <p:cNvSpPr>
            <a:spLocks noGrp="1"/>
          </p:cNvSpPr>
          <p:nvPr>
            <p:ph type="dt" sz="half" idx="10"/>
          </p:nvPr>
        </p:nvSpPr>
        <p:spPr/>
        <p:txBody>
          <a:bodyPr/>
          <a:lstStyle/>
          <a:p>
            <a:fld id="{49F5A8BA-B551-4261-9487-02A0F89DE375}" type="datetime1">
              <a:rPr lang="en-US" smtClean="0"/>
              <a:t>11/21/2024</a:t>
            </a:fld>
            <a:endParaRPr lang="en-US"/>
          </a:p>
        </p:txBody>
      </p:sp>
      <p:sp>
        <p:nvSpPr>
          <p:cNvPr id="5" name="Footer Placeholder 4">
            <a:extLst>
              <a:ext uri="{FF2B5EF4-FFF2-40B4-BE49-F238E27FC236}">
                <a16:creationId xmlns:a16="http://schemas.microsoft.com/office/drawing/2014/main" id="{FD324BA1-E2D0-1E4B-9DB3-664FE27337B7}"/>
              </a:ext>
            </a:extLst>
          </p:cNvPr>
          <p:cNvSpPr>
            <a:spLocks noGrp="1"/>
          </p:cNvSpPr>
          <p:nvPr>
            <p:ph type="ftr" sz="quarter" idx="11"/>
          </p:nvPr>
        </p:nvSpPr>
        <p:spPr/>
        <p:txBody>
          <a:bodyPr/>
          <a:lstStyle/>
          <a:p>
            <a:r>
              <a:rPr lang="fr-FR" dirty="0"/>
              <a:t>Alma @ </a:t>
            </a:r>
            <a:r>
              <a:rPr lang="fr-FR" dirty="0" err="1"/>
              <a:t>ULiège</a:t>
            </a:r>
            <a:r>
              <a:rPr lang="fr-FR" dirty="0"/>
              <a:t> - </a:t>
            </a:r>
            <a:r>
              <a:rPr lang="fr-FR" dirty="0" err="1"/>
              <a:t>eRessources</a:t>
            </a:r>
            <a:r>
              <a:rPr lang="fr-FR" dirty="0"/>
              <a:t> - Formation </a:t>
            </a:r>
            <a:r>
              <a:rPr lang="fr-FR" dirty="0" err="1"/>
              <a:t>certifiante</a:t>
            </a:r>
            <a:endParaRPr lang="fr-FR" dirty="0"/>
          </a:p>
        </p:txBody>
      </p:sp>
      <p:sp>
        <p:nvSpPr>
          <p:cNvPr id="6" name="Slide Number Placeholder 5">
            <a:extLst>
              <a:ext uri="{FF2B5EF4-FFF2-40B4-BE49-F238E27FC236}">
                <a16:creationId xmlns:a16="http://schemas.microsoft.com/office/drawing/2014/main" id="{73AE64B2-36E4-5A4E-A78A-A629829A334F}"/>
              </a:ext>
            </a:extLst>
          </p:cNvPr>
          <p:cNvSpPr>
            <a:spLocks noGrp="1"/>
          </p:cNvSpPr>
          <p:nvPr>
            <p:ph type="sldNum" sz="quarter" idx="12"/>
          </p:nvPr>
        </p:nvSpPr>
        <p:spPr/>
        <p:txBody>
          <a:bodyPr/>
          <a:lstStyle/>
          <a:p>
            <a:fld id="{86BB3423-611C-6944-BA94-F2572F362413}" type="slidenum">
              <a:rPr lang="en-US" smtClean="0"/>
              <a:t>‹N°›</a:t>
            </a:fld>
            <a:endParaRPr lang="en-US"/>
          </a:p>
        </p:txBody>
      </p:sp>
      <p:sp>
        <p:nvSpPr>
          <p:cNvPr id="10" name="Espace réservé pour une image  9"/>
          <p:cNvSpPr>
            <a:spLocks noGrp="1"/>
          </p:cNvSpPr>
          <p:nvPr>
            <p:ph type="pic" sz="quarter" idx="13"/>
          </p:nvPr>
        </p:nvSpPr>
        <p:spPr>
          <a:xfrm>
            <a:off x="10440988" y="5880100"/>
            <a:ext cx="914400" cy="914400"/>
          </a:xfrm>
        </p:spPr>
        <p:txBody>
          <a:bodyPr/>
          <a:lstStyle/>
          <a:p>
            <a:endParaRPr lang="fr-BE"/>
          </a:p>
        </p:txBody>
      </p:sp>
    </p:spTree>
    <p:extLst>
      <p:ext uri="{BB962C8B-B14F-4D97-AF65-F5344CB8AC3E}">
        <p14:creationId xmlns:p14="http://schemas.microsoft.com/office/powerpoint/2010/main" val="88733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97F6C6D-13AE-FD40-841C-4AB96460C390}"/>
              </a:ext>
            </a:extLst>
          </p:cNvPr>
          <p:cNvSpPr/>
          <p:nvPr/>
        </p:nvSpPr>
        <p:spPr>
          <a:xfrm>
            <a:off x="4291015" y="1096772"/>
            <a:ext cx="7436404"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24E27617-2112-2342-9FF1-39F2A241CCCC}"/>
              </a:ext>
            </a:extLst>
          </p:cNvPr>
          <p:cNvSpPr/>
          <p:nvPr/>
        </p:nvSpPr>
        <p:spPr>
          <a:xfrm>
            <a:off x="408637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33CE582-7AFE-D048-B5BC-212A12A28F25}"/>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EAEF4-E84F-CF40-B27B-01E1D2AFC96D}"/>
              </a:ext>
            </a:extLst>
          </p:cNvPr>
          <p:cNvSpPr>
            <a:spLocks noGrp="1"/>
          </p:cNvSpPr>
          <p:nvPr>
            <p:ph type="title"/>
          </p:nvPr>
        </p:nvSpPr>
        <p:spPr>
          <a:xfrm>
            <a:off x="565150" y="1881951"/>
            <a:ext cx="7335836" cy="1987707"/>
          </a:xfrm>
        </p:spPr>
        <p:txBody>
          <a:bodyPr anchor="b"/>
          <a:lstStyle>
            <a:lvl1pPr>
              <a:defRPr sz="6000" spc="-150"/>
            </a:lvl1pPr>
          </a:lstStyle>
          <a:p>
            <a:r>
              <a:rPr lang="en-US" dirty="0"/>
              <a:t>Click to edit Master title style</a:t>
            </a:r>
          </a:p>
        </p:txBody>
      </p:sp>
      <p:sp>
        <p:nvSpPr>
          <p:cNvPr id="3" name="Text Placeholder 2">
            <a:extLst>
              <a:ext uri="{FF2B5EF4-FFF2-40B4-BE49-F238E27FC236}">
                <a16:creationId xmlns:a16="http://schemas.microsoft.com/office/drawing/2014/main" id="{5287B7E1-CC48-2441-975D-F1A5412B8A49}"/>
              </a:ext>
            </a:extLst>
          </p:cNvPr>
          <p:cNvSpPr>
            <a:spLocks noGrp="1"/>
          </p:cNvSpPr>
          <p:nvPr>
            <p:ph type="body" idx="1"/>
          </p:nvPr>
        </p:nvSpPr>
        <p:spPr>
          <a:xfrm>
            <a:off x="565149" y="3869661"/>
            <a:ext cx="7335836" cy="9484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26218-1FCF-7A4D-B138-D1B1DE91A4B7}"/>
              </a:ext>
            </a:extLst>
          </p:cNvPr>
          <p:cNvSpPr>
            <a:spLocks noGrp="1"/>
          </p:cNvSpPr>
          <p:nvPr>
            <p:ph type="dt" sz="half" idx="10"/>
          </p:nvPr>
        </p:nvSpPr>
        <p:spPr/>
        <p:txBody>
          <a:bodyPr/>
          <a:lstStyle/>
          <a:p>
            <a:fld id="{2E83C8A2-6E51-4755-B400-3B28CB2C1FA4}" type="datetime1">
              <a:rPr lang="en-US" smtClean="0"/>
              <a:t>11/21/2024</a:t>
            </a:fld>
            <a:endParaRPr lang="en-US"/>
          </a:p>
        </p:txBody>
      </p:sp>
      <p:sp>
        <p:nvSpPr>
          <p:cNvPr id="5" name="Footer Placeholder 4">
            <a:extLst>
              <a:ext uri="{FF2B5EF4-FFF2-40B4-BE49-F238E27FC236}">
                <a16:creationId xmlns:a16="http://schemas.microsoft.com/office/drawing/2014/main" id="{50984204-038C-FD4B-8E1C-0A9967BF2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59AB9-E1C6-C841-B423-FD2BB13C333F}"/>
              </a:ext>
            </a:extLst>
          </p:cNvPr>
          <p:cNvSpPr>
            <a:spLocks noGrp="1"/>
          </p:cNvSpPr>
          <p:nvPr>
            <p:ph type="sldNum" sz="quarter" idx="12"/>
          </p:nvPr>
        </p:nvSpPr>
        <p:spPr/>
        <p:txBody>
          <a:bodyPr/>
          <a:lstStyle/>
          <a:p>
            <a:fld id="{86BB3423-611C-6944-BA94-F2572F362413}" type="slidenum">
              <a:rPr lang="en-US" smtClean="0"/>
              <a:t>‹N°›</a:t>
            </a:fld>
            <a:endParaRPr lang="en-US"/>
          </a:p>
        </p:txBody>
      </p:sp>
    </p:spTree>
    <p:extLst>
      <p:ext uri="{BB962C8B-B14F-4D97-AF65-F5344CB8AC3E}">
        <p14:creationId xmlns:p14="http://schemas.microsoft.com/office/powerpoint/2010/main" val="1038222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057A-C120-5E4E-BB74-223EB6D00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EB7BE-6258-C84C-8242-9865D1361C9E}"/>
              </a:ext>
            </a:extLst>
          </p:cNvPr>
          <p:cNvSpPr>
            <a:spLocks noGrp="1"/>
          </p:cNvSpPr>
          <p:nvPr>
            <p:ph sz="half" idx="1"/>
          </p:nvPr>
        </p:nvSpPr>
        <p:spPr>
          <a:xfrm>
            <a:off x="565111" y="2691637"/>
            <a:ext cx="4946643"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D23CD-80DB-5740-AE68-76414CA31A26}"/>
              </a:ext>
            </a:extLst>
          </p:cNvPr>
          <p:cNvSpPr>
            <a:spLocks noGrp="1"/>
          </p:cNvSpPr>
          <p:nvPr>
            <p:ph sz="half" idx="2"/>
          </p:nvPr>
        </p:nvSpPr>
        <p:spPr>
          <a:xfrm>
            <a:off x="6076903" y="2691637"/>
            <a:ext cx="4946639"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FE0921-9102-1440-B315-778888723C9D}"/>
              </a:ext>
            </a:extLst>
          </p:cNvPr>
          <p:cNvSpPr>
            <a:spLocks noGrp="1"/>
          </p:cNvSpPr>
          <p:nvPr>
            <p:ph type="dt" sz="half" idx="10"/>
          </p:nvPr>
        </p:nvSpPr>
        <p:spPr/>
        <p:txBody>
          <a:bodyPr/>
          <a:lstStyle/>
          <a:p>
            <a:fld id="{7B042F92-F380-415C-8CA1-52A317D30A92}" type="datetime1">
              <a:rPr lang="en-US" smtClean="0"/>
              <a:t>11/21/2024</a:t>
            </a:fld>
            <a:endParaRPr lang="en-US"/>
          </a:p>
        </p:txBody>
      </p:sp>
      <p:sp>
        <p:nvSpPr>
          <p:cNvPr id="6" name="Footer Placeholder 5">
            <a:extLst>
              <a:ext uri="{FF2B5EF4-FFF2-40B4-BE49-F238E27FC236}">
                <a16:creationId xmlns:a16="http://schemas.microsoft.com/office/drawing/2014/main" id="{24D7802F-1937-2F43-8FF4-846135D6F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09C72-E794-4F4F-8E09-D4883EED7237}"/>
              </a:ext>
            </a:extLst>
          </p:cNvPr>
          <p:cNvSpPr>
            <a:spLocks noGrp="1"/>
          </p:cNvSpPr>
          <p:nvPr>
            <p:ph type="sldNum" sz="quarter" idx="12"/>
          </p:nvPr>
        </p:nvSpPr>
        <p:spPr/>
        <p:txBody>
          <a:bodyPr/>
          <a:lstStyle/>
          <a:p>
            <a:fld id="{86BB3423-611C-6944-BA94-F2572F362413}" type="slidenum">
              <a:rPr lang="en-US" smtClean="0"/>
              <a:t>‹N°›</a:t>
            </a:fld>
            <a:endParaRPr lang="en-US"/>
          </a:p>
        </p:txBody>
      </p:sp>
      <p:sp>
        <p:nvSpPr>
          <p:cNvPr id="50" name="Rectangle 49">
            <a:extLst>
              <a:ext uri="{FF2B5EF4-FFF2-40B4-BE49-F238E27FC236}">
                <a16:creationId xmlns:a16="http://schemas.microsoft.com/office/drawing/2014/main" id="{FFEFA3E2-0F30-664C-AAE4-DE6526B5C71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5" name="Rectangle 54">
            <a:extLst>
              <a:ext uri="{FF2B5EF4-FFF2-40B4-BE49-F238E27FC236}">
                <a16:creationId xmlns:a16="http://schemas.microsoft.com/office/drawing/2014/main" id="{0C3D7AFF-BC7E-BA41-9C64-B5F9619C0EA1}"/>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671D2311-E9B8-F041-A7B8-D5696903F22A}"/>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780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CA91-F119-0244-888A-95539A84DD6F}"/>
              </a:ext>
            </a:extLst>
          </p:cNvPr>
          <p:cNvSpPr>
            <a:spLocks noGrp="1"/>
          </p:cNvSpPr>
          <p:nvPr>
            <p:ph type="title"/>
          </p:nvPr>
        </p:nvSpPr>
        <p:spPr>
          <a:xfrm>
            <a:off x="565110" y="1204721"/>
            <a:ext cx="8266175" cy="14447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8A3EAC-4422-D548-8D7F-E9944566FBA9}"/>
              </a:ext>
            </a:extLst>
          </p:cNvPr>
          <p:cNvSpPr>
            <a:spLocks noGrp="1"/>
          </p:cNvSpPr>
          <p:nvPr>
            <p:ph type="body" idx="1"/>
          </p:nvPr>
        </p:nvSpPr>
        <p:spPr>
          <a:xfrm>
            <a:off x="565111" y="2691638"/>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9140CA2-88A9-CC42-A375-8B87E47CC5F9}"/>
              </a:ext>
            </a:extLst>
          </p:cNvPr>
          <p:cNvSpPr>
            <a:spLocks noGrp="1"/>
          </p:cNvSpPr>
          <p:nvPr>
            <p:ph sz="half" idx="2"/>
          </p:nvPr>
        </p:nvSpPr>
        <p:spPr>
          <a:xfrm>
            <a:off x="565111" y="3515550"/>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960C-714E-2E4A-8141-A88F38274E48}"/>
              </a:ext>
            </a:extLst>
          </p:cNvPr>
          <p:cNvSpPr>
            <a:spLocks noGrp="1"/>
          </p:cNvSpPr>
          <p:nvPr>
            <p:ph type="body" sz="quarter" idx="3"/>
          </p:nvPr>
        </p:nvSpPr>
        <p:spPr>
          <a:xfrm>
            <a:off x="6076866" y="2691162"/>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7BC24-C907-EC4B-872D-17429A657716}"/>
              </a:ext>
            </a:extLst>
          </p:cNvPr>
          <p:cNvSpPr>
            <a:spLocks noGrp="1"/>
          </p:cNvSpPr>
          <p:nvPr>
            <p:ph sz="quarter" idx="4"/>
          </p:nvPr>
        </p:nvSpPr>
        <p:spPr>
          <a:xfrm>
            <a:off x="6076866" y="3515074"/>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2A045-4283-3C47-B125-68CF3B19FB08}"/>
              </a:ext>
            </a:extLst>
          </p:cNvPr>
          <p:cNvSpPr>
            <a:spLocks noGrp="1"/>
          </p:cNvSpPr>
          <p:nvPr>
            <p:ph type="dt" sz="half" idx="10"/>
          </p:nvPr>
        </p:nvSpPr>
        <p:spPr/>
        <p:txBody>
          <a:bodyPr/>
          <a:lstStyle/>
          <a:p>
            <a:fld id="{74A7866D-A8F1-4D8E-A8DD-974E8317D00C}" type="datetime1">
              <a:rPr lang="en-US" smtClean="0"/>
              <a:t>11/21/2024</a:t>
            </a:fld>
            <a:endParaRPr lang="en-US"/>
          </a:p>
        </p:txBody>
      </p:sp>
      <p:sp>
        <p:nvSpPr>
          <p:cNvPr id="8" name="Footer Placeholder 7">
            <a:extLst>
              <a:ext uri="{FF2B5EF4-FFF2-40B4-BE49-F238E27FC236}">
                <a16:creationId xmlns:a16="http://schemas.microsoft.com/office/drawing/2014/main" id="{7EBC25BC-2C98-574D-BCCD-E36CAB07F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A5C95A-7789-E042-8471-D442D9BB545F}"/>
              </a:ext>
            </a:extLst>
          </p:cNvPr>
          <p:cNvSpPr>
            <a:spLocks noGrp="1"/>
          </p:cNvSpPr>
          <p:nvPr>
            <p:ph type="sldNum" sz="quarter" idx="12"/>
          </p:nvPr>
        </p:nvSpPr>
        <p:spPr/>
        <p:txBody>
          <a:bodyPr/>
          <a:lstStyle/>
          <a:p>
            <a:fld id="{86BB3423-611C-6944-BA94-F2572F362413}" type="slidenum">
              <a:rPr lang="en-US" smtClean="0"/>
              <a:t>‹N°›</a:t>
            </a:fld>
            <a:endParaRPr lang="en-US"/>
          </a:p>
        </p:txBody>
      </p:sp>
      <p:sp>
        <p:nvSpPr>
          <p:cNvPr id="52" name="Rectangle 51">
            <a:extLst>
              <a:ext uri="{FF2B5EF4-FFF2-40B4-BE49-F238E27FC236}">
                <a16:creationId xmlns:a16="http://schemas.microsoft.com/office/drawing/2014/main" id="{3DF1BA5B-EDD8-B648-8A3E-E2B3570B1EA0}"/>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7" name="Rectangle 56">
            <a:extLst>
              <a:ext uri="{FF2B5EF4-FFF2-40B4-BE49-F238E27FC236}">
                <a16:creationId xmlns:a16="http://schemas.microsoft.com/office/drawing/2014/main" id="{D7476360-629C-DE48-85B7-F4BE6CC457D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C5F6C588-FC1B-3147-AFA1-CD7D76C5AEAC}"/>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044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5401-5318-7045-8AE3-B1A99F2D82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E2F55F-EB76-AE49-B554-12B65B636A90}"/>
              </a:ext>
            </a:extLst>
          </p:cNvPr>
          <p:cNvSpPr>
            <a:spLocks noGrp="1"/>
          </p:cNvSpPr>
          <p:nvPr>
            <p:ph type="dt" sz="half" idx="10"/>
          </p:nvPr>
        </p:nvSpPr>
        <p:spPr/>
        <p:txBody>
          <a:bodyPr/>
          <a:lstStyle/>
          <a:p>
            <a:fld id="{E87F895E-FADB-480D-95BD-7C3AE4537373}" type="datetime1">
              <a:rPr lang="en-US" smtClean="0"/>
              <a:t>11/21/2024</a:t>
            </a:fld>
            <a:endParaRPr lang="en-US"/>
          </a:p>
        </p:txBody>
      </p:sp>
      <p:sp>
        <p:nvSpPr>
          <p:cNvPr id="4" name="Footer Placeholder 3">
            <a:extLst>
              <a:ext uri="{FF2B5EF4-FFF2-40B4-BE49-F238E27FC236}">
                <a16:creationId xmlns:a16="http://schemas.microsoft.com/office/drawing/2014/main" id="{86CB6E6E-D81E-C44A-AC54-CBE0134C1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025B9-9F46-3049-9977-0119B96D393C}"/>
              </a:ext>
            </a:extLst>
          </p:cNvPr>
          <p:cNvSpPr>
            <a:spLocks noGrp="1"/>
          </p:cNvSpPr>
          <p:nvPr>
            <p:ph type="sldNum" sz="quarter" idx="12"/>
          </p:nvPr>
        </p:nvSpPr>
        <p:spPr/>
        <p:txBody>
          <a:bodyPr/>
          <a:lstStyle/>
          <a:p>
            <a:fld id="{86BB3423-611C-6944-BA94-F2572F362413}" type="slidenum">
              <a:rPr lang="en-US" smtClean="0"/>
              <a:t>‹N°›</a:t>
            </a:fld>
            <a:endParaRPr lang="en-US"/>
          </a:p>
        </p:txBody>
      </p:sp>
      <p:sp>
        <p:nvSpPr>
          <p:cNvPr id="48" name="Rectangle 47">
            <a:extLst>
              <a:ext uri="{FF2B5EF4-FFF2-40B4-BE49-F238E27FC236}">
                <a16:creationId xmlns:a16="http://schemas.microsoft.com/office/drawing/2014/main" id="{65760068-EADA-2B4B-9819-CF981184FAE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1DA7622-137E-184A-A93C-8DBB10318AE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Cross 8">
            <a:extLst>
              <a:ext uri="{FF2B5EF4-FFF2-40B4-BE49-F238E27FC236}">
                <a16:creationId xmlns:a16="http://schemas.microsoft.com/office/drawing/2014/main" id="{54FB0990-6F8D-B048-8309-19B0D1A41033}"/>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4791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F81DD-2B1F-3444-8023-DD52318FE9F6}"/>
              </a:ext>
            </a:extLst>
          </p:cNvPr>
          <p:cNvSpPr>
            <a:spLocks noGrp="1"/>
          </p:cNvSpPr>
          <p:nvPr>
            <p:ph type="dt" sz="half" idx="10"/>
          </p:nvPr>
        </p:nvSpPr>
        <p:spPr/>
        <p:txBody>
          <a:bodyPr/>
          <a:lstStyle/>
          <a:p>
            <a:fld id="{73AA7181-C823-438C-BF4F-9236B8A11097}" type="datetime1">
              <a:rPr lang="en-US" smtClean="0"/>
              <a:t>11/21/2024</a:t>
            </a:fld>
            <a:endParaRPr lang="en-US"/>
          </a:p>
        </p:txBody>
      </p:sp>
      <p:sp>
        <p:nvSpPr>
          <p:cNvPr id="3" name="Footer Placeholder 2">
            <a:extLst>
              <a:ext uri="{FF2B5EF4-FFF2-40B4-BE49-F238E27FC236}">
                <a16:creationId xmlns:a16="http://schemas.microsoft.com/office/drawing/2014/main" id="{36927EE3-DAA3-D948-B8FD-48417540B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4532D4-FFBF-6C47-A6C9-D55196D91B87}"/>
              </a:ext>
            </a:extLst>
          </p:cNvPr>
          <p:cNvSpPr>
            <a:spLocks noGrp="1"/>
          </p:cNvSpPr>
          <p:nvPr>
            <p:ph type="sldNum" sz="quarter" idx="12"/>
          </p:nvPr>
        </p:nvSpPr>
        <p:spPr/>
        <p:txBody>
          <a:bodyPr/>
          <a:lstStyle/>
          <a:p>
            <a:fld id="{86BB3423-611C-6944-BA94-F2572F362413}" type="slidenum">
              <a:rPr lang="en-US" smtClean="0"/>
              <a:t>‹N°›</a:t>
            </a:fld>
            <a:endParaRPr lang="en-US"/>
          </a:p>
        </p:txBody>
      </p:sp>
      <p:sp>
        <p:nvSpPr>
          <p:cNvPr id="47" name="Rectangle 46">
            <a:extLst>
              <a:ext uri="{FF2B5EF4-FFF2-40B4-BE49-F238E27FC236}">
                <a16:creationId xmlns:a16="http://schemas.microsoft.com/office/drawing/2014/main" id="{DB8D5541-7726-BA46-8BFA-BF6AA8D42BD7}"/>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97F434CF-7503-CE4F-8426-C312C6315AD0}"/>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DBFB2F-FE34-E349-9484-C275FBE3161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20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DCFD-BEE6-AC49-BABD-D8B89C3B69D0}"/>
              </a:ext>
            </a:extLst>
          </p:cNvPr>
          <p:cNvSpPr>
            <a:spLocks noGrp="1"/>
          </p:cNvSpPr>
          <p:nvPr>
            <p:ph type="title"/>
          </p:nvPr>
        </p:nvSpPr>
        <p:spPr>
          <a:xfrm>
            <a:off x="565149" y="1203800"/>
            <a:ext cx="4114800" cy="1077218"/>
          </a:xfrm>
        </p:spPr>
        <p:txBody>
          <a:bodyPr anchor="b">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31DE035-8260-4443-B1D9-A9C8D584039E}"/>
              </a:ext>
            </a:extLst>
          </p:cNvPr>
          <p:cNvSpPr>
            <a:spLocks noGrp="1"/>
          </p:cNvSpPr>
          <p:nvPr>
            <p:ph idx="1"/>
          </p:nvPr>
        </p:nvSpPr>
        <p:spPr>
          <a:xfrm>
            <a:off x="5611813" y="1508252"/>
            <a:ext cx="5606518" cy="4045881"/>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CC1AA53-7507-D04B-9B8E-6A4F7122ECA5}"/>
              </a:ext>
            </a:extLst>
          </p:cNvPr>
          <p:cNvSpPr>
            <a:spLocks noGrp="1"/>
          </p:cNvSpPr>
          <p:nvPr>
            <p:ph type="body" sz="half" idx="2"/>
          </p:nvPr>
        </p:nvSpPr>
        <p:spPr>
          <a:xfrm>
            <a:off x="565149" y="2368295"/>
            <a:ext cx="4114800" cy="3185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56E11F-3003-0745-ACAB-FAA4E676EFCD}"/>
              </a:ext>
            </a:extLst>
          </p:cNvPr>
          <p:cNvSpPr>
            <a:spLocks noGrp="1"/>
          </p:cNvSpPr>
          <p:nvPr>
            <p:ph type="dt" sz="half" idx="10"/>
          </p:nvPr>
        </p:nvSpPr>
        <p:spPr/>
        <p:txBody>
          <a:bodyPr/>
          <a:lstStyle/>
          <a:p>
            <a:fld id="{2F838E16-23A3-4110-B472-EC3A26F82E25}" type="datetime1">
              <a:rPr lang="en-US" smtClean="0"/>
              <a:t>11/21/2024</a:t>
            </a:fld>
            <a:endParaRPr lang="en-US"/>
          </a:p>
        </p:txBody>
      </p:sp>
      <p:sp>
        <p:nvSpPr>
          <p:cNvPr id="6" name="Footer Placeholder 5">
            <a:extLst>
              <a:ext uri="{FF2B5EF4-FFF2-40B4-BE49-F238E27FC236}">
                <a16:creationId xmlns:a16="http://schemas.microsoft.com/office/drawing/2014/main" id="{92BC11A6-59AC-FE45-8A1C-9DDC00582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6F51E-1A94-034C-BBEE-C26A3AF0E815}"/>
              </a:ext>
            </a:extLst>
          </p:cNvPr>
          <p:cNvSpPr>
            <a:spLocks noGrp="1"/>
          </p:cNvSpPr>
          <p:nvPr>
            <p:ph type="sldNum" sz="quarter" idx="12"/>
          </p:nvPr>
        </p:nvSpPr>
        <p:spPr/>
        <p:txBody>
          <a:bodyPr/>
          <a:lstStyle/>
          <a:p>
            <a:fld id="{86BB3423-611C-6944-BA94-F2572F362413}" type="slidenum">
              <a:rPr lang="en-US" smtClean="0"/>
              <a:t>‹N°›</a:t>
            </a:fld>
            <a:endParaRPr lang="en-US"/>
          </a:p>
        </p:txBody>
      </p:sp>
      <p:sp>
        <p:nvSpPr>
          <p:cNvPr id="50" name="Rectangle 49">
            <a:extLst>
              <a:ext uri="{FF2B5EF4-FFF2-40B4-BE49-F238E27FC236}">
                <a16:creationId xmlns:a16="http://schemas.microsoft.com/office/drawing/2014/main" id="{50B7D330-76C0-224C-9C3C-27C4D2B0DDB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5464D55-5C51-844B-A38A-8143590FB934}"/>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FD988250-C554-DE44-B887-57D0B2AA8E37}"/>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022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6C7C-36AD-9A4E-8524-8F44E8839EA8}"/>
              </a:ext>
            </a:extLst>
          </p:cNvPr>
          <p:cNvSpPr>
            <a:spLocks noGrp="1"/>
          </p:cNvSpPr>
          <p:nvPr>
            <p:ph type="title"/>
          </p:nvPr>
        </p:nvSpPr>
        <p:spPr>
          <a:xfrm>
            <a:off x="565149" y="1203800"/>
            <a:ext cx="4114800" cy="1077218"/>
          </a:xfrm>
        </p:spPr>
        <p:txBody>
          <a:bodyPr anchor="b">
            <a:normAutofit/>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15248-4C80-3348-A8A9-6C9F5D32FCE3}"/>
              </a:ext>
            </a:extLst>
          </p:cNvPr>
          <p:cNvSpPr>
            <a:spLocks noGrp="1"/>
          </p:cNvSpPr>
          <p:nvPr>
            <p:ph type="pic" idx="1"/>
          </p:nvPr>
        </p:nvSpPr>
        <p:spPr>
          <a:xfrm>
            <a:off x="5631151" y="1096772"/>
            <a:ext cx="6096270" cy="57612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B3083-CA16-C54A-B130-7BEE6DF9D815}"/>
              </a:ext>
            </a:extLst>
          </p:cNvPr>
          <p:cNvSpPr>
            <a:spLocks noGrp="1"/>
          </p:cNvSpPr>
          <p:nvPr>
            <p:ph type="body" sz="half" idx="2"/>
          </p:nvPr>
        </p:nvSpPr>
        <p:spPr>
          <a:xfrm>
            <a:off x="565149" y="2370666"/>
            <a:ext cx="4114800" cy="31834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C6EB5-D7D1-E247-B9D7-D319E5AAB962}"/>
              </a:ext>
            </a:extLst>
          </p:cNvPr>
          <p:cNvSpPr>
            <a:spLocks noGrp="1"/>
          </p:cNvSpPr>
          <p:nvPr>
            <p:ph type="dt" sz="half" idx="10"/>
          </p:nvPr>
        </p:nvSpPr>
        <p:spPr/>
        <p:txBody>
          <a:bodyPr/>
          <a:lstStyle/>
          <a:p>
            <a:fld id="{80ECAE3E-3E6C-4C7F-BCFE-913B04172C64}" type="datetime1">
              <a:rPr lang="en-US" smtClean="0"/>
              <a:t>11/21/2024</a:t>
            </a:fld>
            <a:endParaRPr lang="en-US"/>
          </a:p>
        </p:txBody>
      </p:sp>
      <p:sp>
        <p:nvSpPr>
          <p:cNvPr id="6" name="Footer Placeholder 5">
            <a:extLst>
              <a:ext uri="{FF2B5EF4-FFF2-40B4-BE49-F238E27FC236}">
                <a16:creationId xmlns:a16="http://schemas.microsoft.com/office/drawing/2014/main" id="{75FBF6CC-F5C4-9847-BADB-8B7441C8F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63FE4-B2F5-7741-B517-533F1C98CE1B}"/>
              </a:ext>
            </a:extLst>
          </p:cNvPr>
          <p:cNvSpPr>
            <a:spLocks noGrp="1"/>
          </p:cNvSpPr>
          <p:nvPr>
            <p:ph type="sldNum" sz="quarter" idx="12"/>
          </p:nvPr>
        </p:nvSpPr>
        <p:spPr/>
        <p:txBody>
          <a:bodyPr/>
          <a:lstStyle/>
          <a:p>
            <a:fld id="{86BB3423-611C-6944-BA94-F2572F362413}" type="slidenum">
              <a:rPr lang="en-US" smtClean="0"/>
              <a:t>‹N°›</a:t>
            </a:fld>
            <a:endParaRPr lang="en-US"/>
          </a:p>
        </p:txBody>
      </p:sp>
      <p:sp>
        <p:nvSpPr>
          <p:cNvPr id="54" name="Rectangle 53">
            <a:extLst>
              <a:ext uri="{FF2B5EF4-FFF2-40B4-BE49-F238E27FC236}">
                <a16:creationId xmlns:a16="http://schemas.microsoft.com/office/drawing/2014/main" id="{AB80A771-7D8E-0F4A-93A3-B977667D338E}"/>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9320FA-0E3A-2749-9085-DF30FA26F4BD}"/>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5A3DF5D0-8A2C-A049-9132-EE1EF7D014D4}"/>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29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52BFD-D607-6845-9C7B-1C8D3B4EE760}"/>
              </a:ext>
            </a:extLst>
          </p:cNvPr>
          <p:cNvSpPr>
            <a:spLocks noGrp="1"/>
          </p:cNvSpPr>
          <p:nvPr>
            <p:ph type="title"/>
          </p:nvPr>
        </p:nvSpPr>
        <p:spPr>
          <a:xfrm>
            <a:off x="565149" y="1204721"/>
            <a:ext cx="8267296" cy="144655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EBB52FF-3B04-8245-BF0B-89C9E293362A}"/>
              </a:ext>
            </a:extLst>
          </p:cNvPr>
          <p:cNvSpPr>
            <a:spLocks noGrp="1"/>
          </p:cNvSpPr>
          <p:nvPr>
            <p:ph type="body" idx="1"/>
          </p:nvPr>
        </p:nvSpPr>
        <p:spPr>
          <a:xfrm>
            <a:off x="565150" y="2691638"/>
            <a:ext cx="8267296" cy="31885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A99BFE-CBDD-C344-A21E-44A52F11B662}"/>
              </a:ext>
            </a:extLst>
          </p:cNvPr>
          <p:cNvSpPr>
            <a:spLocks noGrp="1"/>
          </p:cNvSpPr>
          <p:nvPr>
            <p:ph type="dt" sz="half" idx="2"/>
          </p:nvPr>
        </p:nvSpPr>
        <p:spPr>
          <a:xfrm>
            <a:off x="565149" y="5949696"/>
            <a:ext cx="4114800" cy="365125"/>
          </a:xfrm>
          <a:prstGeom prst="rect">
            <a:avLst/>
          </a:prstGeom>
        </p:spPr>
        <p:txBody>
          <a:bodyPr vert="horz" lIns="91440" tIns="45720" rIns="91440" bIns="45720" rtlCol="0" anchor="ctr" anchorCtr="0"/>
          <a:lstStyle>
            <a:lvl1pPr algn="l">
              <a:defRPr lang="en-US" sz="1050" smtClean="0">
                <a:latin typeface="+mn-lt"/>
              </a:defRPr>
            </a:lvl1pPr>
          </a:lstStyle>
          <a:p>
            <a:fld id="{DA5234DD-A195-4B9F-B415-36136FE396A1}" type="datetime1">
              <a:rPr lang="en-US" smtClean="0"/>
              <a:t>11/21/2024</a:t>
            </a:fld>
            <a:endParaRPr lang="en-US" dirty="0"/>
          </a:p>
        </p:txBody>
      </p:sp>
      <p:sp>
        <p:nvSpPr>
          <p:cNvPr id="5" name="Footer Placeholder 4">
            <a:extLst>
              <a:ext uri="{FF2B5EF4-FFF2-40B4-BE49-F238E27FC236}">
                <a16:creationId xmlns:a16="http://schemas.microsoft.com/office/drawing/2014/main" id="{BDC371C0-3DCE-0743-946F-C7540DD7895F}"/>
              </a:ext>
            </a:extLst>
          </p:cNvPr>
          <p:cNvSpPr>
            <a:spLocks noGrp="1"/>
          </p:cNvSpPr>
          <p:nvPr>
            <p:ph type="ftr" sz="quarter" idx="3"/>
          </p:nvPr>
        </p:nvSpPr>
        <p:spPr>
          <a:xfrm>
            <a:off x="565150" y="543179"/>
            <a:ext cx="4114800" cy="246888"/>
          </a:xfrm>
          <a:prstGeom prst="rect">
            <a:avLst/>
          </a:prstGeom>
        </p:spPr>
        <p:txBody>
          <a:bodyPr vert="horz" lIns="91440" tIns="45720" rIns="91440" bIns="45720" rtlCol="0" anchor="ctr" anchorCtr="0"/>
          <a:lstStyle>
            <a:lvl1pPr algn="l">
              <a:defRPr lang="en-US" sz="1050">
                <a:latin typeface="+mn-lt"/>
              </a:defRPr>
            </a:lvl1pPr>
          </a:lstStyle>
          <a:p>
            <a:endParaRPr lang="en-US" dirty="0"/>
          </a:p>
        </p:txBody>
      </p:sp>
      <p:sp>
        <p:nvSpPr>
          <p:cNvPr id="6" name="Slide Number Placeholder 5">
            <a:extLst>
              <a:ext uri="{FF2B5EF4-FFF2-40B4-BE49-F238E27FC236}">
                <a16:creationId xmlns:a16="http://schemas.microsoft.com/office/drawing/2014/main" id="{E6E32ADB-4517-194F-8B4B-A9D26B3C02E3}"/>
              </a:ext>
            </a:extLst>
          </p:cNvPr>
          <p:cNvSpPr>
            <a:spLocks noGrp="1"/>
          </p:cNvSpPr>
          <p:nvPr>
            <p:ph type="sldNum" sz="quarter" idx="4"/>
          </p:nvPr>
        </p:nvSpPr>
        <p:spPr>
          <a:xfrm>
            <a:off x="10813024" y="511175"/>
            <a:ext cx="914400" cy="310896"/>
          </a:xfrm>
          <a:prstGeom prst="rect">
            <a:avLst/>
          </a:prstGeom>
        </p:spPr>
        <p:txBody>
          <a:bodyPr vert="horz" lIns="91440" tIns="45720" rIns="91440" bIns="45720" rtlCol="0" anchor="ctr"/>
          <a:lstStyle>
            <a:lvl1pPr algn="r">
              <a:defRPr sz="1400" b="0" i="0">
                <a:solidFill>
                  <a:schemeClr val="tx1"/>
                </a:solidFill>
                <a:latin typeface="+mn-lt"/>
              </a:defRPr>
            </a:lvl1pPr>
          </a:lstStyle>
          <a:p>
            <a:fld id="{86BB3423-611C-6944-BA94-F2572F362413}" type="slidenum">
              <a:rPr lang="en-US" smtClean="0"/>
              <a:pPr/>
              <a:t>‹N°›</a:t>
            </a:fld>
            <a:endParaRPr lang="en-US"/>
          </a:p>
        </p:txBody>
      </p:sp>
    </p:spTree>
    <p:extLst>
      <p:ext uri="{BB962C8B-B14F-4D97-AF65-F5344CB8AC3E}">
        <p14:creationId xmlns:p14="http://schemas.microsoft.com/office/powerpoint/2010/main" val="422313023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System Font Regular"/>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 Font Regular"/>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 Font Regular"/>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ulg.alma.exlibrisgroup.com/ng/"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alma-eresources@lists.uliege.be"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knowledge.exlibrisgroup.com/Alma/Product_Documentation/010Alma_Online_Help_(English)/Electronic_Resource_Management/030_Working_with_Local_Electronic_Resources/030Contributing_to_the_Community_Zone_%E2%80%93_Local_Electronic_Collection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pp.lib.uliege.be/alma/ebooks/accords-et-possibilites-dachat-perenne-a-la-piece-sans-dr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ervices.lib.uliege.be/guide_catalo/catalogage-des-e-ressourc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app.lib.uliege.be/alma/primo-ve/sources/central-discovery-index/primo-ve/sources/orbi" TargetMode="External"/><Relationship Id="rId7" Type="http://schemas.openxmlformats.org/officeDocument/2006/relationships/hyperlink" Target="https://app.lib.uliege.be/alma/primo-ve/sources/central-discovery-index/" TargetMode="External"/><Relationship Id="rId2" Type="http://schemas.openxmlformats.org/officeDocument/2006/relationships/hyperlink" Target="https://app.lib.uliege.be/alma/primo-ve/sources/central-discovery-index/primo-ve/sources/alma/" TargetMode="External"/><Relationship Id="rId1" Type="http://schemas.openxmlformats.org/officeDocument/2006/relationships/slideLayout" Target="../slideLayouts/slideLayout2.xml"/><Relationship Id="rId6" Type="http://schemas.openxmlformats.org/officeDocument/2006/relationships/hyperlink" Target="https://app.lib.uliege.be/alma/primo-ve/sources/central-discovery-index/primo-ve/sources/autres-archives-ouvertes/" TargetMode="External"/><Relationship Id="rId5" Type="http://schemas.openxmlformats.org/officeDocument/2006/relationships/hyperlink" Target="https://app.lib.uliege.be/alma/primo-ve/sources/central-discovery-index/primo-ve/sources/donum" TargetMode="External"/><Relationship Id="rId4" Type="http://schemas.openxmlformats.org/officeDocument/2006/relationships/hyperlink" Target="https://app.lib.uliege.be/alma/primo-ve/sources/central-discovery-index/primo-ve/sources/matheo"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ervices.lib.uliege.be/guide_catalo/exploiter-les-resultats-de-recherch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pp.lib.uliege.be/alma/comparer-une-liste-de-titres-avec-nos-collections-electronique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projectcounter.org/counter-sushi/"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https://support.proquest.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mailto:alma-eresources@lists.uliege.be"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6355558" y="1420754"/>
            <a:ext cx="5139756" cy="2796383"/>
          </a:xfrm>
        </p:spPr>
        <p:txBody>
          <a:bodyPr>
            <a:noAutofit/>
          </a:bodyPr>
          <a:lstStyle/>
          <a:p>
            <a:r>
              <a:rPr lang="fr-FR" sz="6600" dirty="0">
                <a:latin typeface="Source Sans Pro" panose="020B0503030403020204" pitchFamily="34" charset="0"/>
                <a:ea typeface="Source Sans Pro" panose="020B0503030403020204" pitchFamily="34" charset="0"/>
              </a:rPr>
              <a:t>Management e-Ressources</a:t>
            </a:r>
          </a:p>
        </p:txBody>
      </p:sp>
      <p:sp>
        <p:nvSpPr>
          <p:cNvPr id="3" name="Sous-titre 2"/>
          <p:cNvSpPr>
            <a:spLocks noGrp="1"/>
          </p:cNvSpPr>
          <p:nvPr>
            <p:ph type="subTitle" idx="1"/>
          </p:nvPr>
        </p:nvSpPr>
        <p:spPr>
          <a:xfrm>
            <a:off x="6562614" y="4466845"/>
            <a:ext cx="4655719" cy="882904"/>
          </a:xfrm>
        </p:spPr>
        <p:txBody>
          <a:bodyPr vert="horz" lIns="91440" tIns="45720" rIns="91440" bIns="45720" rtlCol="0" anchor="t">
            <a:normAutofit/>
          </a:bodyPr>
          <a:lstStyle/>
          <a:p>
            <a:r>
              <a:rPr lang="fr-FR" dirty="0">
                <a:latin typeface="Source Sans Pro" panose="020B0503030403020204" pitchFamily="34" charset="0"/>
                <a:ea typeface="Source Sans Pro" panose="020B0503030403020204" pitchFamily="34" charset="0"/>
              </a:rPr>
              <a:t>Workflows, procédures et outils</a:t>
            </a:r>
          </a:p>
          <a:p>
            <a:r>
              <a:rPr lang="fr-FR" sz="1400" dirty="0">
                <a:latin typeface="Source Sans Pro" panose="020B0503030403020204" pitchFamily="34" charset="0"/>
                <a:ea typeface="Source Sans Pro" panose="020B0503030403020204" pitchFamily="34" charset="0"/>
              </a:rPr>
              <a:t>(support à la certification </a:t>
            </a:r>
            <a:r>
              <a:rPr lang="fr-FR" sz="1400" dirty="0" err="1">
                <a:latin typeface="Source Sans Pro" panose="020B0503030403020204" pitchFamily="34" charset="0"/>
                <a:ea typeface="Source Sans Pro" panose="020B0503030403020204" pitchFamily="34" charset="0"/>
              </a:rPr>
              <a:t>ULiège</a:t>
            </a:r>
            <a:r>
              <a:rPr lang="fr-FR" sz="1400" dirty="0">
                <a:latin typeface="Source Sans Pro" panose="020B0503030403020204" pitchFamily="34" charset="0"/>
                <a:ea typeface="Source Sans Pro" panose="020B0503030403020204" pitchFamily="34" charset="0"/>
              </a:rPr>
              <a:t>)</a:t>
            </a:r>
          </a:p>
        </p:txBody>
      </p:sp>
      <p:pic>
        <p:nvPicPr>
          <p:cNvPr id="4" name="Picture 3" descr="Une image contenant personne, plein air&#10;&#10;Description générée automatiquement">
            <a:extLst>
              <a:ext uri="{FF2B5EF4-FFF2-40B4-BE49-F238E27FC236}">
                <a16:creationId xmlns:a16="http://schemas.microsoft.com/office/drawing/2014/main" id="{520F808E-7A4A-487D-FB13-F40C5EFA8933}"/>
              </a:ext>
            </a:extLst>
          </p:cNvPr>
          <p:cNvPicPr>
            <a:picLocks noChangeAspect="1"/>
          </p:cNvPicPr>
          <p:nvPr/>
        </p:nvPicPr>
        <p:blipFill rotWithShape="1">
          <a:blip r:embed="rId2"/>
          <a:srcRect l="20652" r="20652"/>
          <a:stretch/>
        </p:blipFill>
        <p:spPr>
          <a:xfrm>
            <a:off x="20" y="10"/>
            <a:ext cx="6038037" cy="6857990"/>
          </a:xfrm>
          <a:prstGeom prst="rect">
            <a:avLst/>
          </a:prstGeom>
        </p:spPr>
      </p:pic>
      <p:sp>
        <p:nvSpPr>
          <p:cNvPr id="11" name="Cross 10">
            <a:extLst>
              <a:ext uri="{FF2B5EF4-FFF2-40B4-BE49-F238E27FC236}">
                <a16:creationId xmlns:a16="http://schemas.microsoft.com/office/drawing/2014/main" id="{12E8ED90-6D42-AE40-963A-3924EE207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0625" y="562356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5E9273-3717-C94C-9BFF-75E87E47C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5">
            <a:extLst>
              <a:ext uri="{FF2B5EF4-FFF2-40B4-BE49-F238E27FC236}">
                <a16:creationId xmlns:a16="http://schemas.microsoft.com/office/drawing/2014/main" id="{BAAA12F2-8D81-22D2-6EA7-0978D69AE17A}"/>
              </a:ext>
            </a:extLst>
          </p:cNvPr>
          <p:cNvPicPr>
            <a:picLocks noChangeAspect="1"/>
          </p:cNvPicPr>
          <p:nvPr/>
        </p:nvPicPr>
        <p:blipFill>
          <a:blip r:embed="rId3"/>
          <a:stretch>
            <a:fillRect/>
          </a:stretch>
        </p:blipFill>
        <p:spPr>
          <a:xfrm>
            <a:off x="9882747" y="5804366"/>
            <a:ext cx="1704975" cy="695325"/>
          </a:xfrm>
          <a:prstGeom prst="rect">
            <a:avLst/>
          </a:prstGeom>
        </p:spPr>
      </p:pic>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a:xfrm>
            <a:off x="565149" y="1091504"/>
            <a:ext cx="8267296" cy="1446550"/>
          </a:xfrm>
        </p:spPr>
        <p:txBody>
          <a:bodyPr>
            <a:normAutofit/>
          </a:bodyPr>
          <a:lstStyle/>
          <a:p>
            <a:r>
              <a:rPr lang="fr-FR" sz="2800" cap="small" dirty="0">
                <a:latin typeface="Source Sans Pro" panose="020B0503030403020204" pitchFamily="34" charset="0"/>
                <a:ea typeface="Source Sans Pro" panose="020B0503030403020204" pitchFamily="34" charset="0"/>
                <a:cs typeface="+mj-lt"/>
              </a:rPr>
              <a:t>Concepts de base</a:t>
            </a:r>
            <a:br>
              <a:rPr lang="fr-FR" dirty="0">
                <a:ea typeface="+mj-lt"/>
                <a:cs typeface="+mj-lt"/>
              </a:rPr>
            </a:br>
            <a:r>
              <a:rPr lang="fr-FR" sz="3600" dirty="0">
                <a:latin typeface="Source Sans Pro" panose="020B0503030403020204" pitchFamily="34" charset="0"/>
                <a:ea typeface="Source Sans Pro" panose="020B0503030403020204" pitchFamily="34" charset="0"/>
                <a:cs typeface="+mj-lt"/>
              </a:rPr>
              <a:t>Niveaux d'information électronique</a:t>
            </a:r>
            <a:endParaRPr lang="fr-FR" sz="3600" dirty="0">
              <a:latin typeface="Source Sans Pro" panose="020B0503030403020204" pitchFamily="34" charset="0"/>
              <a:ea typeface="Source Sans Pro" panose="020B0503030403020204" pitchFamily="34" charset="0"/>
            </a:endParaRP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p:txBody>
          <a:bodyPr vert="horz" lIns="91440" tIns="45720" rIns="91440" bIns="45720" rtlCol="0" anchor="t">
            <a:normAutofit/>
          </a:bodyPr>
          <a:lstStyle/>
          <a:p>
            <a:pPr marL="457200" indent="-457200">
              <a:buAutoNum type="arabicPeriod"/>
            </a:pPr>
            <a:r>
              <a:rPr lang="fr-FR" sz="1400" b="1" dirty="0" err="1">
                <a:latin typeface="Source Sans Pro" panose="020B0503030403020204" pitchFamily="34" charset="0"/>
                <a:ea typeface="Source Sans Pro" panose="020B0503030403020204" pitchFamily="34" charset="0"/>
              </a:rPr>
              <a:t>Electronic</a:t>
            </a:r>
            <a:r>
              <a:rPr lang="fr-FR" sz="1400" b="1" dirty="0">
                <a:latin typeface="Source Sans Pro" panose="020B0503030403020204" pitchFamily="34" charset="0"/>
                <a:ea typeface="Source Sans Pro" panose="020B0503030403020204" pitchFamily="34" charset="0"/>
              </a:rPr>
              <a:t> collection </a:t>
            </a:r>
            <a:r>
              <a:rPr lang="fr-FR" sz="1400" b="1" dirty="0" err="1">
                <a:latin typeface="Source Sans Pro" panose="020B0503030403020204" pitchFamily="34" charset="0"/>
                <a:ea typeface="Source Sans Pro" panose="020B0503030403020204" pitchFamily="34" charset="0"/>
              </a:rPr>
              <a:t>level</a:t>
            </a:r>
          </a:p>
          <a:p>
            <a:pPr lvl="1">
              <a:buFont typeface="Arial"/>
              <a:buChar char="•"/>
            </a:pPr>
            <a:r>
              <a:rPr lang="fr-FR" sz="1400" dirty="0">
                <a:latin typeface="Source Sans Pro" panose="020B0503030403020204" pitchFamily="34" charset="0"/>
                <a:ea typeface="Source Sans Pro" panose="020B0503030403020204" pitchFamily="34" charset="0"/>
              </a:rPr>
              <a:t>Ensemble de portfolios ou base de données (gestion locale à l'</a:t>
            </a:r>
            <a:r>
              <a:rPr lang="fr-FR" sz="1400" dirty="0" err="1">
                <a:latin typeface="Source Sans Pro" panose="020B0503030403020204" pitchFamily="34" charset="0"/>
                <a:ea typeface="Source Sans Pro" panose="020B0503030403020204" pitchFamily="34" charset="0"/>
              </a:rPr>
              <a:t>ULiège</a:t>
            </a:r>
            <a:r>
              <a:rPr lang="fr-FR" sz="1400" dirty="0">
                <a:latin typeface="Source Sans Pro" panose="020B0503030403020204" pitchFamily="34" charset="0"/>
                <a:ea typeface="Source Sans Pro" panose="020B0503030403020204" pitchFamily="34" charset="0"/>
              </a:rPr>
              <a:t>)</a:t>
            </a:r>
          </a:p>
          <a:p>
            <a:pPr lvl="1">
              <a:buFont typeface="Arial"/>
              <a:buChar char="•"/>
            </a:pPr>
            <a:r>
              <a:rPr lang="fr-FR" sz="1400" dirty="0">
                <a:latin typeface="Source Sans Pro" panose="020B0503030403020204" pitchFamily="34" charset="0"/>
                <a:ea typeface="Source Sans Pro" panose="020B0503030403020204" pitchFamily="34" charset="0"/>
              </a:rPr>
              <a:t>De type agrégateur ou sélectif</a:t>
            </a:r>
          </a:p>
          <a:p>
            <a:pPr marL="457200" indent="-457200">
              <a:buAutoNum type="arabicPeriod"/>
            </a:pPr>
            <a:r>
              <a:rPr lang="fr-FR" sz="1400" b="1" dirty="0">
                <a:latin typeface="Source Sans Pro" panose="020B0503030403020204" pitchFamily="34" charset="0"/>
                <a:ea typeface="Source Sans Pro" panose="020B0503030403020204" pitchFamily="34" charset="0"/>
              </a:rPr>
              <a:t>Service </a:t>
            </a:r>
            <a:r>
              <a:rPr lang="fr-FR" sz="1400" b="1" dirty="0" err="1">
                <a:latin typeface="Source Sans Pro" panose="020B0503030403020204" pitchFamily="34" charset="0"/>
                <a:ea typeface="Source Sans Pro" panose="020B0503030403020204" pitchFamily="34" charset="0"/>
              </a:rPr>
              <a:t>level</a:t>
            </a:r>
          </a:p>
          <a:p>
            <a:pPr lvl="1">
              <a:buFont typeface="Arial"/>
              <a:buChar char="•"/>
            </a:pPr>
            <a:r>
              <a:rPr lang="fr-FR" sz="1400" dirty="0">
                <a:latin typeface="Source Sans Pro" panose="020B0503030403020204" pitchFamily="34" charset="0"/>
                <a:ea typeface="Source Sans Pro" panose="020B0503030403020204" pitchFamily="34" charset="0"/>
              </a:rPr>
              <a:t>Type d'accès à la ressource (full </a:t>
            </a:r>
            <a:r>
              <a:rPr lang="fr-FR" sz="1400" dirty="0" err="1">
                <a:latin typeface="Source Sans Pro" panose="020B0503030403020204" pitchFamily="34" charset="0"/>
                <a:ea typeface="Source Sans Pro" panose="020B0503030403020204" pitchFamily="34" charset="0"/>
              </a:rPr>
              <a:t>text</a:t>
            </a:r>
            <a:r>
              <a:rPr lang="fr-FR" sz="1400" dirty="0">
                <a:latin typeface="Source Sans Pro" panose="020B0503030403020204" pitchFamily="34" charset="0"/>
                <a:ea typeface="Source Sans Pro" panose="020B0503030403020204" pitchFamily="34" charset="0"/>
              </a:rPr>
              <a:t> ou </a:t>
            </a:r>
            <a:r>
              <a:rPr lang="fr-FR" sz="1400" dirty="0" err="1">
                <a:latin typeface="Source Sans Pro" panose="020B0503030403020204" pitchFamily="34" charset="0"/>
                <a:ea typeface="Source Sans Pro" panose="020B0503030403020204" pitchFamily="34" charset="0"/>
              </a:rPr>
              <a:t>selected</a:t>
            </a:r>
            <a:r>
              <a:rPr lang="fr-FR" sz="1400" dirty="0">
                <a:latin typeface="Source Sans Pro" panose="020B0503030403020204" pitchFamily="34" charset="0"/>
                <a:ea typeface="Source Sans Pro" panose="020B0503030403020204" pitchFamily="34" charset="0"/>
              </a:rPr>
              <a:t> full </a:t>
            </a:r>
            <a:r>
              <a:rPr lang="fr-FR" sz="1400" dirty="0" err="1">
                <a:latin typeface="Source Sans Pro" panose="020B0503030403020204" pitchFamily="34" charset="0"/>
                <a:ea typeface="Source Sans Pro" panose="020B0503030403020204" pitchFamily="34" charset="0"/>
              </a:rPr>
              <a:t>text</a:t>
            </a:r>
            <a:r>
              <a:rPr lang="fr-FR" sz="1400" dirty="0">
                <a:latin typeface="Source Sans Pro" panose="020B0503030403020204" pitchFamily="34" charset="0"/>
                <a:ea typeface="Source Sans Pro" panose="020B0503030403020204" pitchFamily="34" charset="0"/>
              </a:rPr>
              <a:t>)</a:t>
            </a:r>
          </a:p>
          <a:p>
            <a:pPr lvl="1">
              <a:buFont typeface="Arial"/>
              <a:buChar char="•"/>
            </a:pPr>
            <a:r>
              <a:rPr lang="fr-FR" sz="1400" dirty="0">
                <a:latin typeface="Source Sans Pro" panose="020B0503030403020204" pitchFamily="34" charset="0"/>
                <a:ea typeface="Source Sans Pro" panose="020B0503030403020204" pitchFamily="34" charset="0"/>
              </a:rPr>
              <a:t>Fonction "</a:t>
            </a:r>
            <a:r>
              <a:rPr lang="fr-FR" sz="1400" dirty="0" err="1">
                <a:latin typeface="Source Sans Pro" panose="020B0503030403020204" pitchFamily="34" charset="0"/>
                <a:ea typeface="Source Sans Pro" panose="020B0503030403020204" pitchFamily="34" charset="0"/>
              </a:rPr>
              <a:t>Activate</a:t>
            </a:r>
            <a:r>
              <a:rPr lang="fr-FR" sz="1400" dirty="0">
                <a:latin typeface="Source Sans Pro" panose="020B0503030403020204" pitchFamily="34" charset="0"/>
                <a:ea typeface="Source Sans Pro" panose="020B0503030403020204" pitchFamily="34" charset="0"/>
              </a:rPr>
              <a:t> all portfolios" pour les agrégateurs</a:t>
            </a:r>
          </a:p>
          <a:p>
            <a:pPr marL="457200" indent="-457200">
              <a:buAutoNum type="arabicPeriod"/>
            </a:pPr>
            <a:r>
              <a:rPr lang="fr-FR" sz="1400" b="1" dirty="0">
                <a:latin typeface="Source Sans Pro" panose="020B0503030403020204" pitchFamily="34" charset="0"/>
                <a:ea typeface="Source Sans Pro" panose="020B0503030403020204" pitchFamily="34" charset="0"/>
              </a:rPr>
              <a:t>Portfolio </a:t>
            </a:r>
            <a:r>
              <a:rPr lang="fr-FR" sz="1400" b="1" dirty="0" err="1">
                <a:latin typeface="Source Sans Pro" panose="020B0503030403020204" pitchFamily="34" charset="0"/>
                <a:ea typeface="Source Sans Pro" panose="020B0503030403020204" pitchFamily="34" charset="0"/>
              </a:rPr>
              <a:t>level</a:t>
            </a:r>
            <a:endParaRPr lang="fr-FR" sz="1400" b="1" dirty="0">
              <a:latin typeface="Source Sans Pro" panose="020B0503030403020204" pitchFamily="34" charset="0"/>
              <a:ea typeface="Source Sans Pro" panose="020B0503030403020204" pitchFamily="34" charset="0"/>
            </a:endParaRPr>
          </a:p>
          <a:p>
            <a:pPr lvl="1">
              <a:buFont typeface="Arial"/>
              <a:buChar char="•"/>
            </a:pPr>
            <a:r>
              <a:rPr lang="fr-FR" sz="1400" dirty="0">
                <a:latin typeface="Source Sans Pro" panose="020B0503030403020204" pitchFamily="34" charset="0"/>
                <a:ea typeface="Source Sans Pro" panose="020B0503030403020204" pitchFamily="34" charset="0"/>
              </a:rPr>
              <a:t>Informations d'accès à un titre électronique (interface, </a:t>
            </a:r>
            <a:r>
              <a:rPr lang="fr-FR" sz="1400" dirty="0" err="1">
                <a:latin typeface="Source Sans Pro" panose="020B0503030403020204" pitchFamily="34" charset="0"/>
                <a:ea typeface="Source Sans Pro" panose="020B0503030403020204" pitchFamily="34" charset="0"/>
              </a:rPr>
              <a:t>coverage</a:t>
            </a:r>
            <a:r>
              <a:rPr lang="fr-FR" sz="1400" dirty="0">
                <a:latin typeface="Source Sans Pro" panose="020B0503030403020204" pitchFamily="34" charset="0"/>
                <a:ea typeface="Source Sans Pro" panose="020B0503030403020204" pitchFamily="34" charset="0"/>
              </a:rPr>
              <a:t>, </a:t>
            </a:r>
            <a:r>
              <a:rPr lang="fr-FR" sz="1400" dirty="0" err="1">
                <a:latin typeface="Source Sans Pro" panose="020B0503030403020204" pitchFamily="34" charset="0"/>
                <a:ea typeface="Source Sans Pro" panose="020B0503030403020204" pitchFamily="34" charset="0"/>
              </a:rPr>
              <a:t>linking</a:t>
            </a:r>
            <a:r>
              <a:rPr lang="fr-FR" sz="1400" dirty="0">
                <a:latin typeface="Source Sans Pro" panose="020B0503030403020204" pitchFamily="34" charset="0"/>
                <a:ea typeface="Source Sans Pro" panose="020B0503030403020204" pitchFamily="34" charset="0"/>
              </a:rPr>
              <a:t>)</a:t>
            </a:r>
          </a:p>
          <a:p>
            <a:pPr marL="0" indent="0">
              <a:buNone/>
            </a:pPr>
            <a:endParaRPr lang="fr-FR" sz="1400" dirty="0">
              <a:latin typeface="Source Sans Pro" panose="020B0503030403020204" pitchFamily="34" charset="0"/>
              <a:ea typeface="Source Sans Pro" panose="020B0503030403020204" pitchFamily="34" charset="0"/>
            </a:endParaRPr>
          </a:p>
          <a:p>
            <a:pPr marL="0" indent="0">
              <a:buNone/>
            </a:pPr>
            <a:r>
              <a:rPr lang="fr-FR" sz="1400" dirty="0">
                <a:latin typeface="Source Sans Pro" panose="020B0503030403020204" pitchFamily="34" charset="0"/>
                <a:ea typeface="Source Sans Pro" panose="020B0503030403020204" pitchFamily="34" charset="0"/>
              </a:rPr>
              <a:t>	Démo : visualisation et édition des différents niveaux d'information</a:t>
            </a:r>
          </a:p>
        </p:txBody>
      </p:sp>
      <p:sp>
        <p:nvSpPr>
          <p:cNvPr id="4" name="Espace réservé du numéro de diapositive 3"/>
          <p:cNvSpPr>
            <a:spLocks noGrp="1"/>
          </p:cNvSpPr>
          <p:nvPr>
            <p:ph type="sldNum" sz="quarter" idx="12"/>
          </p:nvPr>
        </p:nvSpPr>
        <p:spPr/>
        <p:txBody>
          <a:bodyPr/>
          <a:lstStyle/>
          <a:p>
            <a:fld id="{86BB3423-611C-6944-BA94-F2572F362413}" type="slidenum">
              <a:rPr lang="en-US" smtClean="0"/>
              <a:t>10</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2"/>
          <a:stretch>
            <a:fillRect/>
          </a:stretch>
        </p:blipFill>
        <p:spPr>
          <a:xfrm>
            <a:off x="9995964" y="6141317"/>
            <a:ext cx="1704975" cy="69532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197" y="5352498"/>
            <a:ext cx="402591" cy="402591"/>
          </a:xfrm>
          <a:prstGeom prst="rect">
            <a:avLst/>
          </a:prstGeom>
        </p:spPr>
      </p:pic>
    </p:spTree>
    <p:extLst>
      <p:ext uri="{BB962C8B-B14F-4D97-AF65-F5344CB8AC3E}">
        <p14:creationId xmlns:p14="http://schemas.microsoft.com/office/powerpoint/2010/main" val="2353884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6BB3423-611C-6944-BA94-F2572F362413}" type="slidenum">
              <a:rPr lang="en-US" smtClean="0"/>
              <a:t>11</a:t>
            </a:fld>
            <a:endParaRPr lang="en-US" dirty="0"/>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3"/>
          <a:stretch>
            <a:fillRect/>
          </a:stretch>
        </p:blipFill>
        <p:spPr>
          <a:xfrm>
            <a:off x="9995964" y="6141317"/>
            <a:ext cx="1704975" cy="695325"/>
          </a:xfrm>
          <a:prstGeom prst="rect">
            <a:avLst/>
          </a:prstGeom>
        </p:spPr>
      </p:pic>
      <p:sp>
        <p:nvSpPr>
          <p:cNvPr id="9" name="Titre 1">
            <a:extLst>
              <a:ext uri="{FF2B5EF4-FFF2-40B4-BE49-F238E27FC236}">
                <a16:creationId xmlns:a16="http://schemas.microsoft.com/office/drawing/2014/main" id="{AA3827FB-0B3D-3163-4176-F61F66A473D0}"/>
              </a:ext>
            </a:extLst>
          </p:cNvPr>
          <p:cNvSpPr>
            <a:spLocks noGrp="1"/>
          </p:cNvSpPr>
          <p:nvPr>
            <p:ph type="title"/>
          </p:nvPr>
        </p:nvSpPr>
        <p:spPr>
          <a:xfrm>
            <a:off x="565149" y="1091504"/>
            <a:ext cx="8267296" cy="1446550"/>
          </a:xfrm>
        </p:spPr>
        <p:txBody>
          <a:bodyPr>
            <a:normAutofit fontScale="90000"/>
          </a:bodyPr>
          <a:lstStyle/>
          <a:p>
            <a:r>
              <a:rPr lang="fr-FR" sz="2800" cap="small" dirty="0">
                <a:latin typeface="Source Sans Pro" panose="020B0503030403020204" pitchFamily="34" charset="0"/>
                <a:ea typeface="Source Sans Pro" panose="020B0503030403020204" pitchFamily="34" charset="0"/>
                <a:cs typeface="+mj-lt"/>
              </a:rPr>
              <a:t>Concepts de base</a:t>
            </a:r>
            <a:br>
              <a:rPr lang="fr-FR" dirty="0">
                <a:ea typeface="+mj-lt"/>
                <a:cs typeface="+mj-lt"/>
              </a:rPr>
            </a:br>
            <a:r>
              <a:rPr lang="fr-FR" sz="3600" dirty="0">
                <a:latin typeface="Source Sans Pro" panose="020B0503030403020204" pitchFamily="34" charset="0"/>
                <a:ea typeface="Source Sans Pro" panose="020B0503030403020204" pitchFamily="34" charset="0"/>
                <a:cs typeface="+mj-lt"/>
              </a:rPr>
              <a:t>Niveaux d'information électronique</a:t>
            </a:r>
            <a:br>
              <a:rPr lang="fr-FR" sz="3600" dirty="0">
                <a:latin typeface="Source Sans Pro" panose="020B0503030403020204" pitchFamily="34" charset="0"/>
                <a:ea typeface="Source Sans Pro" panose="020B0503030403020204" pitchFamily="34" charset="0"/>
                <a:cs typeface="+mj-lt"/>
              </a:rPr>
            </a:br>
            <a:r>
              <a:rPr lang="fr-FR" sz="3600" b="1" dirty="0" err="1">
                <a:latin typeface="Source Sans Pro" panose="020B0503030403020204" pitchFamily="34" charset="0"/>
                <a:ea typeface="Source Sans Pro" panose="020B0503030403020204" pitchFamily="34" charset="0"/>
              </a:rPr>
              <a:t>Electronic</a:t>
            </a:r>
            <a:r>
              <a:rPr lang="fr-FR" sz="3600" b="1" dirty="0">
                <a:latin typeface="Source Sans Pro" panose="020B0503030403020204" pitchFamily="34" charset="0"/>
                <a:ea typeface="Source Sans Pro" panose="020B0503030403020204" pitchFamily="34" charset="0"/>
              </a:rPr>
              <a:t> collection </a:t>
            </a:r>
            <a:r>
              <a:rPr lang="fr-FR" sz="3600" b="1" dirty="0" err="1">
                <a:latin typeface="Source Sans Pro" panose="020B0503030403020204" pitchFamily="34" charset="0"/>
                <a:ea typeface="Source Sans Pro" panose="020B0503030403020204" pitchFamily="34" charset="0"/>
              </a:rPr>
              <a:t>level</a:t>
            </a:r>
            <a:br>
              <a:rPr lang="fr-FR" sz="3600" b="1" dirty="0">
                <a:latin typeface="Source Sans Pro" panose="020B0503030403020204" pitchFamily="34" charset="0"/>
                <a:ea typeface="Source Sans Pro" panose="020B0503030403020204" pitchFamily="34" charset="0"/>
              </a:rPr>
            </a:br>
            <a:endParaRPr lang="fr-FR" sz="3600" dirty="0">
              <a:latin typeface="Source Sans Pro" panose="020B0503030403020204" pitchFamily="34" charset="0"/>
              <a:ea typeface="Source Sans Pro" panose="020B0503030403020204" pitchFamily="34" charset="0"/>
            </a:endParaRPr>
          </a:p>
        </p:txBody>
      </p:sp>
      <p:pic>
        <p:nvPicPr>
          <p:cNvPr id="11" name="Image 10">
            <a:extLst>
              <a:ext uri="{FF2B5EF4-FFF2-40B4-BE49-F238E27FC236}">
                <a16:creationId xmlns:a16="http://schemas.microsoft.com/office/drawing/2014/main" id="{BAAA12F2-8D81-22D2-6EA7-0978D69AE17A}"/>
              </a:ext>
            </a:extLst>
          </p:cNvPr>
          <p:cNvPicPr>
            <a:picLocks noChangeAspect="1"/>
          </p:cNvPicPr>
          <p:nvPr/>
        </p:nvPicPr>
        <p:blipFill>
          <a:blip r:embed="rId3"/>
          <a:stretch>
            <a:fillRect/>
          </a:stretch>
        </p:blipFill>
        <p:spPr>
          <a:xfrm>
            <a:off x="9995964" y="6141317"/>
            <a:ext cx="1704975" cy="695325"/>
          </a:xfrm>
          <a:prstGeom prst="rect">
            <a:avLst/>
          </a:prstGeom>
        </p:spPr>
      </p:pic>
      <p:pic>
        <p:nvPicPr>
          <p:cNvPr id="12" name="Image 11"/>
          <p:cNvPicPr>
            <a:picLocks noChangeAspect="1"/>
          </p:cNvPicPr>
          <p:nvPr/>
        </p:nvPicPr>
        <p:blipFill>
          <a:blip r:embed="rId4"/>
          <a:stretch>
            <a:fillRect/>
          </a:stretch>
        </p:blipFill>
        <p:spPr>
          <a:xfrm>
            <a:off x="565150" y="2538055"/>
            <a:ext cx="8253700" cy="4036366"/>
          </a:xfrm>
          <a:prstGeom prst="rect">
            <a:avLst/>
          </a:prstGeom>
        </p:spPr>
      </p:pic>
      <p:sp>
        <p:nvSpPr>
          <p:cNvPr id="13" name="Rectangle 12"/>
          <p:cNvSpPr/>
          <p:nvPr/>
        </p:nvSpPr>
        <p:spPr>
          <a:xfrm>
            <a:off x="1563641" y="2789499"/>
            <a:ext cx="1261641" cy="18519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p:cNvSpPr/>
          <p:nvPr/>
        </p:nvSpPr>
        <p:spPr>
          <a:xfrm>
            <a:off x="4560424" y="3376433"/>
            <a:ext cx="1261641" cy="41668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ZoneTexte 14"/>
          <p:cNvSpPr txBox="1"/>
          <p:nvPr/>
        </p:nvSpPr>
        <p:spPr>
          <a:xfrm>
            <a:off x="8832445" y="1680625"/>
            <a:ext cx="2894979" cy="1138773"/>
          </a:xfrm>
          <a:prstGeom prst="rect">
            <a:avLst/>
          </a:prstGeom>
          <a:noFill/>
        </p:spPr>
        <p:txBody>
          <a:bodyPr wrap="square" rtlCol="0">
            <a:spAutoFit/>
          </a:bodyPr>
          <a:lstStyle/>
          <a:p>
            <a:r>
              <a:rPr lang="fr-BE" sz="1000" b="1" dirty="0">
                <a:latin typeface="Sans source pro"/>
                <a:ea typeface="Source Sans Pro" panose="020B0503030403020204" pitchFamily="34" charset="0"/>
                <a:cs typeface="+mn-lt"/>
              </a:rPr>
              <a:t>Type</a:t>
            </a:r>
            <a:r>
              <a:rPr lang="fr-BE" dirty="0">
                <a:latin typeface="Sans source pro"/>
              </a:rPr>
              <a:t> </a:t>
            </a:r>
          </a:p>
          <a:p>
            <a:r>
              <a:rPr lang="fr-BE" sz="900" dirty="0" err="1">
                <a:latin typeface="Sans source pro"/>
              </a:rPr>
              <a:t>Selective</a:t>
            </a:r>
            <a:r>
              <a:rPr lang="fr-BE" sz="900" dirty="0">
                <a:latin typeface="Sans source pro"/>
              </a:rPr>
              <a:t> = collection électronique pour laquelle la bibliothèque activera des portefeuilles spécifiques (achats de livres à la pièce).</a:t>
            </a:r>
          </a:p>
          <a:p>
            <a:endParaRPr lang="fr-BE" sz="500" dirty="0">
              <a:latin typeface="Sans source pro"/>
            </a:endParaRPr>
          </a:p>
          <a:p>
            <a:r>
              <a:rPr lang="fr-BE" sz="900" dirty="0" err="1">
                <a:latin typeface="Sans source pro"/>
              </a:rPr>
              <a:t>Aggregator</a:t>
            </a:r>
            <a:r>
              <a:rPr lang="fr-BE" sz="900" dirty="0">
                <a:latin typeface="Sans source pro"/>
              </a:rPr>
              <a:t> = collection électronique pour laquelle la bibliothèque activera l'ensemble de la collection.</a:t>
            </a:r>
          </a:p>
        </p:txBody>
      </p:sp>
      <p:grpSp>
        <p:nvGrpSpPr>
          <p:cNvPr id="16" name="Groupe 15"/>
          <p:cNvGrpSpPr/>
          <p:nvPr/>
        </p:nvGrpSpPr>
        <p:grpSpPr>
          <a:xfrm>
            <a:off x="9026047" y="6141317"/>
            <a:ext cx="646932" cy="646932"/>
            <a:chOff x="9026047" y="6141317"/>
            <a:chExt cx="646932" cy="646932"/>
          </a:xfrm>
        </p:grpSpPr>
        <p:pic>
          <p:nvPicPr>
            <p:cNvPr id="17" name="Image 16"/>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026047" y="6141317"/>
              <a:ext cx="646932" cy="646932"/>
            </a:xfrm>
            <a:prstGeom prst="rect">
              <a:avLst/>
            </a:prstGeom>
          </p:spPr>
        </p:pic>
        <p:pic>
          <p:nvPicPr>
            <p:cNvPr id="18" name="Image 17">
              <a:hlinkClick r:id="rId6"/>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213949" y="6229350"/>
              <a:ext cx="301435" cy="301435"/>
            </a:xfrm>
            <a:prstGeom prst="rect">
              <a:avLst/>
            </a:prstGeom>
          </p:spPr>
        </p:pic>
      </p:grpSp>
      <p:sp>
        <p:nvSpPr>
          <p:cNvPr id="19" name="Espace réservé du contenu 2">
            <a:extLst>
              <a:ext uri="{FF2B5EF4-FFF2-40B4-BE49-F238E27FC236}">
                <a16:creationId xmlns:a16="http://schemas.microsoft.com/office/drawing/2014/main" id="{EEE3FC01-B6D6-F2CF-A68A-ECDD14216ECF}"/>
              </a:ext>
            </a:extLst>
          </p:cNvPr>
          <p:cNvSpPr>
            <a:spLocks noGrp="1"/>
          </p:cNvSpPr>
          <p:nvPr>
            <p:ph idx="1"/>
          </p:nvPr>
        </p:nvSpPr>
        <p:spPr>
          <a:xfrm>
            <a:off x="8832446" y="2747604"/>
            <a:ext cx="2894978" cy="3433832"/>
          </a:xfrm>
        </p:spPr>
        <p:txBody>
          <a:bodyPr vert="horz" lIns="91440" tIns="45720" rIns="91440" bIns="45720" rtlCol="0" anchor="t">
            <a:normAutofit fontScale="25000" lnSpcReduction="20000"/>
          </a:bodyPr>
          <a:lstStyle/>
          <a:p>
            <a:pPr marL="0" indent="0">
              <a:lnSpc>
                <a:spcPct val="170000"/>
              </a:lnSpc>
              <a:spcBef>
                <a:spcPts val="600"/>
              </a:spcBef>
              <a:buNone/>
            </a:pPr>
            <a:r>
              <a:rPr lang="fr-FR" sz="4000" b="1" dirty="0">
                <a:latin typeface="Sans source pro"/>
                <a:ea typeface="Source Sans Pro" panose="020B0503030403020204" pitchFamily="34" charset="0"/>
                <a:cs typeface="+mn-lt"/>
              </a:rPr>
              <a:t>Management </a:t>
            </a:r>
            <a:r>
              <a:rPr lang="fr-FR" sz="4000" b="1" dirty="0" err="1">
                <a:latin typeface="Sans source pro"/>
                <a:ea typeface="Source Sans Pro" panose="020B0503030403020204" pitchFamily="34" charset="0"/>
                <a:cs typeface="+mn-lt"/>
              </a:rPr>
              <a:t>Level</a:t>
            </a:r>
            <a:r>
              <a:rPr lang="fr-FR" sz="4000" b="1" dirty="0">
                <a:latin typeface="Sans source pro"/>
                <a:ea typeface="Source Sans Pro" panose="020B0503030403020204" pitchFamily="34" charset="0"/>
                <a:cs typeface="+mn-lt"/>
              </a:rPr>
              <a:t> in </a:t>
            </a:r>
            <a:r>
              <a:rPr lang="fr-FR" sz="4000" b="1" dirty="0" err="1">
                <a:latin typeface="Sans source pro"/>
                <a:ea typeface="Source Sans Pro" panose="020B0503030403020204" pitchFamily="34" charset="0"/>
                <a:cs typeface="+mn-lt"/>
              </a:rPr>
              <a:t>Community</a:t>
            </a:r>
            <a:r>
              <a:rPr lang="fr-FR" sz="4000" b="1" dirty="0">
                <a:latin typeface="Sans source pro"/>
                <a:ea typeface="Source Sans Pro" panose="020B0503030403020204" pitchFamily="34" charset="0"/>
                <a:cs typeface="+mn-lt"/>
              </a:rPr>
              <a:t> Zone</a:t>
            </a:r>
          </a:p>
          <a:p>
            <a:pPr marL="0" indent="0">
              <a:lnSpc>
                <a:spcPct val="120000"/>
              </a:lnSpc>
              <a:spcBef>
                <a:spcPts val="600"/>
              </a:spcBef>
              <a:spcAft>
                <a:spcPts val="600"/>
              </a:spcAft>
              <a:buNone/>
            </a:pPr>
            <a:r>
              <a:rPr lang="fr-FR" sz="3600" b="1" dirty="0">
                <a:latin typeface="Sans source pro"/>
                <a:ea typeface="Source Sans Pro" panose="020B0503030403020204" pitchFamily="34" charset="0"/>
                <a:cs typeface="+mn-lt"/>
              </a:rPr>
              <a:t>Indicateur de niveau de gestion </a:t>
            </a:r>
            <a:r>
              <a:rPr lang="fr-FR" sz="3600" dirty="0">
                <a:latin typeface="Sans source pro"/>
                <a:ea typeface="Source Sans Pro" panose="020B0503030403020204" pitchFamily="34" charset="0"/>
                <a:cs typeface="+mn-lt"/>
              </a:rPr>
              <a:t>offrant une plus grande tranparence à la communauté sur le fait de savoir comment et par qui la collection est gérée.</a:t>
            </a:r>
            <a:endParaRPr lang="fr-FR" sz="3600" dirty="0">
              <a:latin typeface="Sans source pro"/>
              <a:ea typeface="Source Sans Pro" panose="020B0503030403020204" pitchFamily="34" charset="0"/>
            </a:endParaRPr>
          </a:p>
          <a:p>
            <a:pPr>
              <a:lnSpc>
                <a:spcPct val="120000"/>
              </a:lnSpc>
              <a:spcBef>
                <a:spcPts val="600"/>
              </a:spcBef>
            </a:pPr>
            <a:r>
              <a:rPr lang="fr-FR" sz="3600" b="1" dirty="0">
                <a:latin typeface="Sans source pro"/>
                <a:ea typeface="Source Sans Pro" panose="020B0503030403020204" pitchFamily="34" charset="0"/>
                <a:cs typeface="+mn-lt"/>
              </a:rPr>
              <a:t>Ex </a:t>
            </a:r>
            <a:r>
              <a:rPr lang="fr-FR" sz="3600" b="1" dirty="0" err="1">
                <a:latin typeface="Sans source pro"/>
                <a:ea typeface="Source Sans Pro" panose="020B0503030403020204" pitchFamily="34" charset="0"/>
                <a:cs typeface="+mn-lt"/>
              </a:rPr>
              <a:t>Libris</a:t>
            </a:r>
            <a:r>
              <a:rPr lang="fr-FR" sz="3600" dirty="0">
                <a:latin typeface="Sans source pro"/>
                <a:ea typeface="Source Sans Pro" panose="020B0503030403020204" pitchFamily="34" charset="0"/>
                <a:cs typeface="+mn-lt"/>
              </a:rPr>
              <a:t> - Géré par Ex </a:t>
            </a:r>
            <a:r>
              <a:rPr lang="fr-FR" sz="3600" dirty="0" err="1">
                <a:latin typeface="Sans source pro"/>
                <a:ea typeface="Source Sans Pro" panose="020B0503030403020204" pitchFamily="34" charset="0"/>
                <a:cs typeface="+mn-lt"/>
              </a:rPr>
              <a:t>Libris</a:t>
            </a:r>
            <a:endParaRPr lang="fr-FR" sz="3600" dirty="0">
              <a:latin typeface="Sans source pro"/>
              <a:ea typeface="Source Sans Pro" panose="020B0503030403020204" pitchFamily="34" charset="0"/>
            </a:endParaRPr>
          </a:p>
          <a:p>
            <a:pPr>
              <a:lnSpc>
                <a:spcPct val="120000"/>
              </a:lnSpc>
              <a:spcBef>
                <a:spcPts val="600"/>
              </a:spcBef>
            </a:pPr>
            <a:r>
              <a:rPr lang="fr-FR" sz="3600" b="1" dirty="0" err="1">
                <a:latin typeface="Sans source pro"/>
                <a:ea typeface="Source Sans Pro" panose="020B0503030403020204" pitchFamily="34" charset="0"/>
                <a:cs typeface="+mn-lt"/>
              </a:rPr>
              <a:t>Community</a:t>
            </a:r>
            <a:r>
              <a:rPr lang="fr-FR" sz="3600" b="1" dirty="0">
                <a:latin typeface="Sans source pro"/>
                <a:ea typeface="Source Sans Pro" panose="020B0503030403020204" pitchFamily="34" charset="0"/>
                <a:cs typeface="+mn-lt"/>
              </a:rPr>
              <a:t> </a:t>
            </a:r>
            <a:r>
              <a:rPr lang="fr-FR" sz="3600" b="1" dirty="0" err="1">
                <a:latin typeface="Sans source pro"/>
                <a:ea typeface="Source Sans Pro" panose="020B0503030403020204" pitchFamily="34" charset="0"/>
                <a:cs typeface="+mn-lt"/>
              </a:rPr>
              <a:t>managed</a:t>
            </a:r>
            <a:r>
              <a:rPr lang="fr-FR" sz="3600" dirty="0">
                <a:latin typeface="Sans source pro"/>
                <a:ea typeface="Source Sans Pro" panose="020B0503030403020204" pitchFamily="34" charset="0"/>
                <a:cs typeface="+mn-lt"/>
              </a:rPr>
              <a:t> - Géré au niveau du titre par la communauté (ex. : Free </a:t>
            </a:r>
            <a:r>
              <a:rPr lang="fr-FR" sz="3600" dirty="0" err="1">
                <a:latin typeface="Sans source pro"/>
                <a:ea typeface="Source Sans Pro" panose="020B0503030403020204" pitchFamily="34" charset="0"/>
                <a:cs typeface="+mn-lt"/>
              </a:rPr>
              <a:t>eJournals</a:t>
            </a:r>
            <a:r>
              <a:rPr lang="fr-FR" sz="3600" dirty="0">
                <a:latin typeface="Sans source pro"/>
                <a:ea typeface="Source Sans Pro" panose="020B0503030403020204" pitchFamily="34" charset="0"/>
                <a:cs typeface="+mn-lt"/>
              </a:rPr>
              <a:t>)</a:t>
            </a:r>
            <a:endParaRPr lang="fr-FR" sz="3600" dirty="0">
              <a:latin typeface="Sans source pro"/>
              <a:ea typeface="Source Sans Pro" panose="020B0503030403020204" pitchFamily="34" charset="0"/>
            </a:endParaRPr>
          </a:p>
          <a:p>
            <a:pPr>
              <a:lnSpc>
                <a:spcPct val="120000"/>
              </a:lnSpc>
              <a:spcBef>
                <a:spcPts val="600"/>
              </a:spcBef>
            </a:pPr>
            <a:r>
              <a:rPr lang="fr-FR" sz="3600" b="1" dirty="0">
                <a:latin typeface="Sans source pro"/>
                <a:ea typeface="Source Sans Pro" panose="020B0503030403020204" pitchFamily="34" charset="0"/>
                <a:cs typeface="+mn-lt"/>
              </a:rPr>
              <a:t>Not </a:t>
            </a:r>
            <a:r>
              <a:rPr lang="fr-FR" sz="3600" b="1" dirty="0" err="1">
                <a:latin typeface="Sans source pro"/>
                <a:ea typeface="Source Sans Pro" panose="020B0503030403020204" pitchFamily="34" charset="0"/>
                <a:cs typeface="+mn-lt"/>
              </a:rPr>
              <a:t>maintained</a:t>
            </a:r>
            <a:r>
              <a:rPr lang="fr-FR" sz="3600" b="1" dirty="0">
                <a:latin typeface="Sans source pro"/>
                <a:ea typeface="Source Sans Pro" panose="020B0503030403020204" pitchFamily="34" charset="0"/>
                <a:cs typeface="+mn-lt"/>
              </a:rPr>
              <a:t> </a:t>
            </a:r>
            <a:r>
              <a:rPr lang="fr-FR" sz="3600" dirty="0">
                <a:latin typeface="Sans source pro"/>
                <a:ea typeface="Source Sans Pro" panose="020B0503030403020204" pitchFamily="34" charset="0"/>
                <a:cs typeface="+mn-lt"/>
              </a:rPr>
              <a:t>- Le fournisseur ne prend plus cette collection en charge, il s'agit d'une liste dynamique qui continuera d'être évaluée par l'équipe d'opérations sur le contenu d'Ex </a:t>
            </a:r>
            <a:r>
              <a:rPr lang="fr-FR" sz="3600" dirty="0" err="1">
                <a:latin typeface="Sans source pro"/>
                <a:ea typeface="Source Sans Pro" panose="020B0503030403020204" pitchFamily="34" charset="0"/>
                <a:cs typeface="+mn-lt"/>
              </a:rPr>
              <a:t>Libris</a:t>
            </a:r>
            <a:endParaRPr lang="fr-FR" sz="3600" dirty="0">
              <a:latin typeface="Sans source pro"/>
              <a:ea typeface="Source Sans Pro" panose="020B0503030403020204" pitchFamily="34" charset="0"/>
            </a:endParaRPr>
          </a:p>
          <a:p>
            <a:pPr>
              <a:lnSpc>
                <a:spcPct val="120000"/>
              </a:lnSpc>
              <a:spcBef>
                <a:spcPts val="600"/>
              </a:spcBef>
            </a:pPr>
            <a:r>
              <a:rPr lang="fr-FR" sz="3600" b="1" dirty="0" err="1">
                <a:latin typeface="Sans source pro"/>
                <a:ea typeface="Source Sans Pro" panose="020B0503030403020204" pitchFamily="34" charset="0"/>
                <a:cs typeface="+mn-lt"/>
              </a:rPr>
              <a:t>Contributed</a:t>
            </a:r>
            <a:r>
              <a:rPr lang="fr-FR" sz="3600" b="1" dirty="0">
                <a:latin typeface="Sans source pro"/>
                <a:ea typeface="Source Sans Pro" panose="020B0503030403020204" pitchFamily="34" charset="0"/>
                <a:cs typeface="+mn-lt"/>
              </a:rPr>
              <a:t> by Institution </a:t>
            </a:r>
            <a:r>
              <a:rPr lang="fr-FR" sz="3600" dirty="0">
                <a:latin typeface="Sans source pro"/>
                <a:ea typeface="Source Sans Pro" panose="020B0503030403020204" pitchFamily="34" charset="0"/>
                <a:cs typeface="+mn-lt"/>
              </a:rPr>
              <a:t> - Collection contribuée et gérée par une institution Alma (ex. : </a:t>
            </a:r>
            <a:r>
              <a:rPr lang="fr-FR" sz="3600" dirty="0" err="1">
                <a:latin typeface="Sans source pro"/>
                <a:ea typeface="Source Sans Pro" panose="020B0503030403020204" pitchFamily="34" charset="0"/>
                <a:cs typeface="+mn-lt"/>
              </a:rPr>
              <a:t>PoPuPS</a:t>
            </a:r>
            <a:r>
              <a:rPr lang="fr-FR" sz="3600" dirty="0">
                <a:latin typeface="Sans source pro"/>
                <a:ea typeface="Source Sans Pro" panose="020B0503030403020204" pitchFamily="34" charset="0"/>
                <a:cs typeface="+mn-lt"/>
              </a:rPr>
              <a:t>)</a:t>
            </a:r>
            <a:endParaRPr lang="fr-FR" sz="3600" dirty="0">
              <a:latin typeface="Sans source pro"/>
              <a:ea typeface="Source Sans Pro" panose="020B0503030403020204" pitchFamily="34" charset="0"/>
            </a:endParaRPr>
          </a:p>
          <a:p>
            <a:pPr>
              <a:lnSpc>
                <a:spcPct val="120000"/>
              </a:lnSpc>
              <a:spcBef>
                <a:spcPts val="600"/>
              </a:spcBef>
            </a:pPr>
            <a:r>
              <a:rPr lang="fr-FR" sz="3600" b="1" dirty="0" err="1">
                <a:latin typeface="Sans source pro"/>
                <a:ea typeface="Source Sans Pro" panose="020B0503030403020204" pitchFamily="34" charset="0"/>
                <a:cs typeface="+mn-lt"/>
              </a:rPr>
              <a:t>Pending</a:t>
            </a:r>
            <a:r>
              <a:rPr lang="fr-FR" sz="3600" b="1" dirty="0">
                <a:latin typeface="Sans source pro"/>
                <a:ea typeface="Source Sans Pro" panose="020B0503030403020204" pitchFamily="34" charset="0"/>
                <a:cs typeface="+mn-lt"/>
              </a:rPr>
              <a:t> </a:t>
            </a:r>
            <a:r>
              <a:rPr lang="fr-FR" sz="3600" b="1" dirty="0" err="1">
                <a:latin typeface="Sans source pro"/>
                <a:ea typeface="Source Sans Pro" panose="020B0503030403020204" pitchFamily="34" charset="0"/>
                <a:cs typeface="+mn-lt"/>
              </a:rPr>
              <a:t>deletion</a:t>
            </a:r>
            <a:r>
              <a:rPr lang="fr-FR" sz="3600" b="1" dirty="0">
                <a:latin typeface="Sans source pro"/>
                <a:ea typeface="Source Sans Pro" panose="020B0503030403020204" pitchFamily="34" charset="0"/>
                <a:cs typeface="+mn-lt"/>
              </a:rPr>
              <a:t> </a:t>
            </a:r>
            <a:r>
              <a:rPr lang="fr-FR" sz="3600" dirty="0">
                <a:latin typeface="Sans source pro"/>
                <a:ea typeface="Source Sans Pro" panose="020B0503030403020204" pitchFamily="34" charset="0"/>
                <a:cs typeface="+mn-lt"/>
              </a:rPr>
              <a:t>- La suppression de la collection est prévue au cours des 4 prochaines semaines</a:t>
            </a:r>
          </a:p>
          <a:p>
            <a:endParaRPr lang="fr-FR" dirty="0">
              <a:latin typeface="Sans source pro"/>
              <a:ea typeface="+mn-lt"/>
              <a:cs typeface="+mn-lt"/>
            </a:endParaRPr>
          </a:p>
          <a:p>
            <a:endParaRPr lang="fr-FR" dirty="0">
              <a:latin typeface="Sans source pro"/>
              <a:ea typeface="+mn-lt"/>
              <a:cs typeface="+mn-lt"/>
            </a:endParaRPr>
          </a:p>
          <a:p>
            <a:endParaRPr lang="fr-FR" dirty="0">
              <a:latin typeface="Sans source pro"/>
              <a:ea typeface="+mn-lt"/>
              <a:cs typeface="+mn-lt"/>
            </a:endParaRPr>
          </a:p>
          <a:p>
            <a:endParaRPr lang="fr-FR" dirty="0">
              <a:latin typeface="Sans source pro"/>
              <a:ea typeface="+mn-lt"/>
              <a:cs typeface="+mn-lt"/>
            </a:endParaRPr>
          </a:p>
          <a:p>
            <a:endParaRPr lang="fr-FR" dirty="0">
              <a:latin typeface="Sans source pro"/>
              <a:ea typeface="+mn-lt"/>
              <a:cs typeface="+mn-lt"/>
            </a:endParaRPr>
          </a:p>
          <a:p>
            <a:endParaRPr lang="fr-FR" dirty="0">
              <a:latin typeface="Sans source pro"/>
              <a:ea typeface="+mn-lt"/>
              <a:cs typeface="+mn-lt"/>
            </a:endParaRPr>
          </a:p>
          <a:p>
            <a:endParaRPr lang="fr-FR" dirty="0">
              <a:latin typeface="Sans source pro"/>
            </a:endParaRPr>
          </a:p>
          <a:p>
            <a:endParaRPr lang="fr-FR" dirty="0">
              <a:latin typeface="Sans source pro"/>
              <a:ea typeface="+mn-lt"/>
              <a:cs typeface="+mn-lt"/>
            </a:endParaRPr>
          </a:p>
        </p:txBody>
      </p:sp>
      <p:sp>
        <p:nvSpPr>
          <p:cNvPr id="20" name="ZoneTexte 19"/>
          <p:cNvSpPr txBox="1"/>
          <p:nvPr/>
        </p:nvSpPr>
        <p:spPr>
          <a:xfrm>
            <a:off x="8832445" y="1147165"/>
            <a:ext cx="2894979" cy="553998"/>
          </a:xfrm>
          <a:prstGeom prst="rect">
            <a:avLst/>
          </a:prstGeom>
          <a:noFill/>
        </p:spPr>
        <p:txBody>
          <a:bodyPr wrap="square" rtlCol="0">
            <a:spAutoFit/>
          </a:bodyPr>
          <a:lstStyle/>
          <a:p>
            <a:r>
              <a:rPr lang="fr-BE" sz="1000" b="1" dirty="0">
                <a:solidFill>
                  <a:schemeClr val="accent2"/>
                </a:solidFill>
                <a:latin typeface="Source Sans Pro" panose="020B0503030403020204" pitchFamily="34" charset="0"/>
                <a:ea typeface="Source Sans Pro" panose="020B0503030403020204" pitchFamily="34" charset="0"/>
                <a:cs typeface="+mn-lt"/>
              </a:rPr>
              <a:t>Les collections électroniques peuvent être trouvées en recherchant dans les </a:t>
            </a:r>
            <a:r>
              <a:rPr lang="fr-BE" sz="1000" b="1" dirty="0" err="1">
                <a:solidFill>
                  <a:schemeClr val="accent2"/>
                </a:solidFill>
                <a:latin typeface="Source Sans Pro" panose="020B0503030403020204" pitchFamily="34" charset="0"/>
                <a:ea typeface="Source Sans Pro" panose="020B0503030403020204" pitchFamily="34" charset="0"/>
                <a:cs typeface="+mn-lt"/>
              </a:rPr>
              <a:t>Electronic</a:t>
            </a:r>
            <a:r>
              <a:rPr lang="fr-BE" sz="1000" b="1" dirty="0">
                <a:solidFill>
                  <a:schemeClr val="accent2"/>
                </a:solidFill>
                <a:latin typeface="Source Sans Pro" panose="020B0503030403020204" pitchFamily="34" charset="0"/>
                <a:ea typeface="Source Sans Pro" panose="020B0503030403020204" pitchFamily="34" charset="0"/>
                <a:cs typeface="+mn-lt"/>
              </a:rPr>
              <a:t> Collections.</a:t>
            </a:r>
            <a:endParaRPr lang="fr-BE" sz="900" dirty="0">
              <a:solidFill>
                <a:schemeClr val="accent2"/>
              </a:solidFill>
            </a:endParaRPr>
          </a:p>
        </p:txBody>
      </p:sp>
    </p:spTree>
    <p:extLst>
      <p:ext uri="{BB962C8B-B14F-4D97-AF65-F5344CB8AC3E}">
        <p14:creationId xmlns:p14="http://schemas.microsoft.com/office/powerpoint/2010/main" val="2877953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a:xfrm>
            <a:off x="565151" y="1245088"/>
            <a:ext cx="8267295" cy="1446550"/>
          </a:xfrm>
        </p:spPr>
        <p:txBody>
          <a:bodyPr>
            <a:normAutofit fontScale="90000"/>
          </a:bodyPr>
          <a:lstStyle/>
          <a:p>
            <a:r>
              <a:rPr lang="fr-FR" sz="2800" cap="small" dirty="0">
                <a:latin typeface="Source Sans Pro" panose="020B0503030403020204" pitchFamily="34" charset="0"/>
                <a:ea typeface="Source Sans Pro" panose="020B0503030403020204" pitchFamily="34" charset="0"/>
              </a:rPr>
              <a:t>Concepts de base</a:t>
            </a:r>
            <a:br>
              <a:rPr lang="fr-FR" dirty="0"/>
            </a:br>
            <a:r>
              <a:rPr lang="fr-FR" sz="3600" dirty="0">
                <a:latin typeface="Source Sans Pro" panose="020B0503030403020204" pitchFamily="34" charset="0"/>
                <a:ea typeface="Source Sans Pro" panose="020B0503030403020204" pitchFamily="34" charset="0"/>
              </a:rPr>
              <a:t>Niveau de gestion des collections électroniques </a:t>
            </a:r>
          </a:p>
          <a:p>
            <a:endParaRPr lang="fr-FR" dirty="0"/>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a:xfrm>
            <a:off x="565150" y="2691637"/>
            <a:ext cx="8267296" cy="3561117"/>
          </a:xfrm>
        </p:spPr>
        <p:txBody>
          <a:bodyPr vert="horz" lIns="91440" tIns="45720" rIns="91440" bIns="45720" rtlCol="0" anchor="t">
            <a:normAutofit fontScale="70000" lnSpcReduction="20000"/>
          </a:bodyPr>
          <a:lstStyle/>
          <a:p>
            <a:pPr marL="0" indent="0">
              <a:lnSpc>
                <a:spcPct val="170000"/>
              </a:lnSpc>
              <a:spcBef>
                <a:spcPts val="600"/>
              </a:spcBef>
              <a:spcAft>
                <a:spcPts val="600"/>
              </a:spcAft>
              <a:buNone/>
            </a:pPr>
            <a:r>
              <a:rPr lang="fr-FR" sz="2000" dirty="0">
                <a:latin typeface="Source Sans Pro" panose="020B0503030403020204" pitchFamily="34" charset="0"/>
                <a:ea typeface="Source Sans Pro" panose="020B0503030403020204" pitchFamily="34" charset="0"/>
                <a:cs typeface="+mn-lt"/>
              </a:rPr>
              <a:t>Des </a:t>
            </a:r>
            <a:r>
              <a:rPr lang="fr-FR" sz="2000" b="1" dirty="0">
                <a:latin typeface="Source Sans Pro" panose="020B0503030403020204" pitchFamily="34" charset="0"/>
                <a:ea typeface="Source Sans Pro" panose="020B0503030403020204" pitchFamily="34" charset="0"/>
                <a:cs typeface="+mn-lt"/>
              </a:rPr>
              <a:t>indicateurs de niveau de gestion </a:t>
            </a:r>
            <a:r>
              <a:rPr lang="fr-FR" sz="2000" dirty="0">
                <a:latin typeface="Source Sans Pro" panose="020B0503030403020204" pitchFamily="34" charset="0"/>
                <a:ea typeface="Source Sans Pro" panose="020B0503030403020204" pitchFamily="34" charset="0"/>
                <a:cs typeface="+mn-lt"/>
              </a:rPr>
              <a:t>sont disponibles dans les résultats de recherche par collection. Ils offrent une plus grande tranparence à la communauté sur le fait de savoir comment et par qui la collection est gérée.</a:t>
            </a:r>
            <a:endParaRPr lang="fr-FR" sz="2000" dirty="0">
              <a:latin typeface="Source Sans Pro" panose="020B0503030403020204" pitchFamily="34" charset="0"/>
              <a:ea typeface="Source Sans Pro" panose="020B0503030403020204" pitchFamily="34" charset="0"/>
            </a:endParaRPr>
          </a:p>
          <a:p>
            <a:pPr>
              <a:lnSpc>
                <a:spcPct val="120000"/>
              </a:lnSpc>
            </a:pPr>
            <a:r>
              <a:rPr lang="fr-FR" sz="2000" b="1" dirty="0">
                <a:latin typeface="Source Sans Pro" panose="020B0503030403020204" pitchFamily="34" charset="0"/>
                <a:ea typeface="Source Sans Pro" panose="020B0503030403020204" pitchFamily="34" charset="0"/>
                <a:cs typeface="+mn-lt"/>
              </a:rPr>
              <a:t>Ex </a:t>
            </a:r>
            <a:r>
              <a:rPr lang="fr-FR" sz="2000" b="1" dirty="0" err="1">
                <a:latin typeface="Source Sans Pro" panose="020B0503030403020204" pitchFamily="34" charset="0"/>
                <a:ea typeface="Source Sans Pro" panose="020B0503030403020204" pitchFamily="34" charset="0"/>
                <a:cs typeface="+mn-lt"/>
              </a:rPr>
              <a:t>Libris</a:t>
            </a:r>
            <a:r>
              <a:rPr lang="fr-FR" sz="2000" dirty="0">
                <a:latin typeface="Source Sans Pro" panose="020B0503030403020204" pitchFamily="34" charset="0"/>
                <a:ea typeface="Source Sans Pro" panose="020B0503030403020204" pitchFamily="34" charset="0"/>
                <a:cs typeface="+mn-lt"/>
              </a:rPr>
              <a:t> - Géré par Ex </a:t>
            </a:r>
            <a:r>
              <a:rPr lang="fr-FR" sz="2000" dirty="0" err="1">
                <a:latin typeface="Source Sans Pro" panose="020B0503030403020204" pitchFamily="34" charset="0"/>
                <a:ea typeface="Source Sans Pro" panose="020B0503030403020204" pitchFamily="34" charset="0"/>
                <a:cs typeface="+mn-lt"/>
              </a:rPr>
              <a:t>Libris</a:t>
            </a:r>
            <a:endParaRPr lang="fr-FR" sz="2000" dirty="0">
              <a:latin typeface="Source Sans Pro" panose="020B0503030403020204" pitchFamily="34" charset="0"/>
              <a:ea typeface="Source Sans Pro" panose="020B0503030403020204" pitchFamily="34" charset="0"/>
            </a:endParaRPr>
          </a:p>
          <a:p>
            <a:pPr>
              <a:lnSpc>
                <a:spcPct val="120000"/>
              </a:lnSpc>
            </a:pPr>
            <a:r>
              <a:rPr lang="fr-FR" sz="2000" b="1" dirty="0" err="1">
                <a:latin typeface="Source Sans Pro" panose="020B0503030403020204" pitchFamily="34" charset="0"/>
                <a:ea typeface="Source Sans Pro" panose="020B0503030403020204" pitchFamily="34" charset="0"/>
                <a:cs typeface="+mn-lt"/>
              </a:rPr>
              <a:t>Community</a:t>
            </a:r>
            <a:r>
              <a:rPr lang="fr-FR" sz="2000" b="1" dirty="0">
                <a:latin typeface="Source Sans Pro" panose="020B0503030403020204" pitchFamily="34" charset="0"/>
                <a:ea typeface="Source Sans Pro" panose="020B0503030403020204" pitchFamily="34" charset="0"/>
                <a:cs typeface="+mn-lt"/>
              </a:rPr>
              <a:t> </a:t>
            </a:r>
            <a:r>
              <a:rPr lang="fr-FR" sz="2000" b="1" dirty="0" err="1">
                <a:latin typeface="Source Sans Pro" panose="020B0503030403020204" pitchFamily="34" charset="0"/>
                <a:ea typeface="Source Sans Pro" panose="020B0503030403020204" pitchFamily="34" charset="0"/>
                <a:cs typeface="+mn-lt"/>
              </a:rPr>
              <a:t>managed</a:t>
            </a:r>
            <a:r>
              <a:rPr lang="fr-FR" sz="2000" dirty="0">
                <a:latin typeface="Source Sans Pro" panose="020B0503030403020204" pitchFamily="34" charset="0"/>
                <a:ea typeface="Source Sans Pro" panose="020B0503030403020204" pitchFamily="34" charset="0"/>
                <a:cs typeface="+mn-lt"/>
              </a:rPr>
              <a:t> - Géré au niveau du titre par la communauté (ex. : Free </a:t>
            </a:r>
            <a:r>
              <a:rPr lang="fr-FR" sz="2000" dirty="0" err="1">
                <a:latin typeface="Source Sans Pro" panose="020B0503030403020204" pitchFamily="34" charset="0"/>
                <a:ea typeface="Source Sans Pro" panose="020B0503030403020204" pitchFamily="34" charset="0"/>
                <a:cs typeface="+mn-lt"/>
              </a:rPr>
              <a:t>eJournals</a:t>
            </a:r>
            <a:r>
              <a:rPr lang="fr-FR" sz="2000" dirty="0">
                <a:latin typeface="Source Sans Pro" panose="020B0503030403020204" pitchFamily="34" charset="0"/>
                <a:ea typeface="Source Sans Pro" panose="020B0503030403020204" pitchFamily="34" charset="0"/>
                <a:cs typeface="+mn-lt"/>
              </a:rPr>
              <a:t>)</a:t>
            </a:r>
            <a:endParaRPr lang="fr-FR" sz="2000" dirty="0">
              <a:latin typeface="Source Sans Pro" panose="020B0503030403020204" pitchFamily="34" charset="0"/>
              <a:ea typeface="Source Sans Pro" panose="020B0503030403020204" pitchFamily="34" charset="0"/>
            </a:endParaRPr>
          </a:p>
          <a:p>
            <a:pPr>
              <a:lnSpc>
                <a:spcPct val="120000"/>
              </a:lnSpc>
            </a:pPr>
            <a:r>
              <a:rPr lang="fr-FR" sz="2000" b="1" dirty="0">
                <a:latin typeface="Source Sans Pro" panose="020B0503030403020204" pitchFamily="34" charset="0"/>
                <a:ea typeface="Source Sans Pro" panose="020B0503030403020204" pitchFamily="34" charset="0"/>
                <a:cs typeface="+mn-lt"/>
              </a:rPr>
              <a:t>Not </a:t>
            </a:r>
            <a:r>
              <a:rPr lang="fr-FR" sz="2000" b="1" dirty="0" err="1">
                <a:latin typeface="Source Sans Pro" panose="020B0503030403020204" pitchFamily="34" charset="0"/>
                <a:ea typeface="Source Sans Pro" panose="020B0503030403020204" pitchFamily="34" charset="0"/>
                <a:cs typeface="+mn-lt"/>
              </a:rPr>
              <a:t>maintained</a:t>
            </a:r>
            <a:r>
              <a:rPr lang="fr-FR" sz="2000" b="1" dirty="0">
                <a:latin typeface="Source Sans Pro" panose="020B0503030403020204" pitchFamily="34" charset="0"/>
                <a:ea typeface="Source Sans Pro" panose="020B0503030403020204" pitchFamily="34" charset="0"/>
                <a:cs typeface="+mn-lt"/>
              </a:rPr>
              <a:t> </a:t>
            </a:r>
            <a:r>
              <a:rPr lang="fr-FR" sz="2000" dirty="0">
                <a:latin typeface="Source Sans Pro" panose="020B0503030403020204" pitchFamily="34" charset="0"/>
                <a:ea typeface="Source Sans Pro" panose="020B0503030403020204" pitchFamily="34" charset="0"/>
                <a:cs typeface="+mn-lt"/>
              </a:rPr>
              <a:t>- Le fournisseur ne prend plus cette collection en charge, il s'agit d'une liste dynamique qui continuera d'être évaluée par l'équipe d'opérations sur le contenu d'Ex </a:t>
            </a:r>
            <a:r>
              <a:rPr lang="fr-FR" sz="2000" dirty="0" err="1">
                <a:latin typeface="Source Sans Pro" panose="020B0503030403020204" pitchFamily="34" charset="0"/>
                <a:ea typeface="Source Sans Pro" panose="020B0503030403020204" pitchFamily="34" charset="0"/>
                <a:cs typeface="+mn-lt"/>
              </a:rPr>
              <a:t>Libris</a:t>
            </a:r>
            <a:endParaRPr lang="fr-FR" sz="2000" dirty="0">
              <a:latin typeface="Source Sans Pro" panose="020B0503030403020204" pitchFamily="34" charset="0"/>
              <a:ea typeface="Source Sans Pro" panose="020B0503030403020204" pitchFamily="34" charset="0"/>
            </a:endParaRPr>
          </a:p>
          <a:p>
            <a:pPr>
              <a:lnSpc>
                <a:spcPct val="120000"/>
              </a:lnSpc>
            </a:pPr>
            <a:r>
              <a:rPr lang="fr-FR" sz="2000" b="1" dirty="0" err="1">
                <a:latin typeface="Source Sans Pro" panose="020B0503030403020204" pitchFamily="34" charset="0"/>
                <a:ea typeface="Source Sans Pro" panose="020B0503030403020204" pitchFamily="34" charset="0"/>
                <a:cs typeface="+mn-lt"/>
              </a:rPr>
              <a:t>Contributed</a:t>
            </a:r>
            <a:r>
              <a:rPr lang="fr-FR" sz="2000" b="1" dirty="0">
                <a:latin typeface="Source Sans Pro" panose="020B0503030403020204" pitchFamily="34" charset="0"/>
                <a:ea typeface="Source Sans Pro" panose="020B0503030403020204" pitchFamily="34" charset="0"/>
                <a:cs typeface="+mn-lt"/>
              </a:rPr>
              <a:t> by Institution </a:t>
            </a:r>
            <a:r>
              <a:rPr lang="fr-FR" sz="2000" dirty="0">
                <a:latin typeface="Source Sans Pro" panose="020B0503030403020204" pitchFamily="34" charset="0"/>
                <a:ea typeface="Source Sans Pro" panose="020B0503030403020204" pitchFamily="34" charset="0"/>
                <a:cs typeface="+mn-lt"/>
              </a:rPr>
              <a:t> - Collection contribuée et gérée par une institution Alma (ex. : </a:t>
            </a:r>
            <a:r>
              <a:rPr lang="fr-FR" sz="2000" dirty="0" err="1">
                <a:latin typeface="Source Sans Pro" panose="020B0503030403020204" pitchFamily="34" charset="0"/>
                <a:ea typeface="Source Sans Pro" panose="020B0503030403020204" pitchFamily="34" charset="0"/>
                <a:cs typeface="+mn-lt"/>
              </a:rPr>
              <a:t>PoPuPS</a:t>
            </a:r>
            <a:r>
              <a:rPr lang="fr-FR" sz="2000" dirty="0">
                <a:latin typeface="Source Sans Pro" panose="020B0503030403020204" pitchFamily="34" charset="0"/>
                <a:ea typeface="Source Sans Pro" panose="020B0503030403020204" pitchFamily="34" charset="0"/>
                <a:cs typeface="+mn-lt"/>
              </a:rPr>
              <a:t>)</a:t>
            </a:r>
            <a:endParaRPr lang="fr-FR" sz="2000" dirty="0">
              <a:latin typeface="Source Sans Pro" panose="020B0503030403020204" pitchFamily="34" charset="0"/>
              <a:ea typeface="Source Sans Pro" panose="020B0503030403020204" pitchFamily="34" charset="0"/>
            </a:endParaRPr>
          </a:p>
          <a:p>
            <a:pPr>
              <a:lnSpc>
                <a:spcPct val="120000"/>
              </a:lnSpc>
            </a:pPr>
            <a:r>
              <a:rPr lang="fr-FR" sz="2000" b="1" dirty="0" err="1">
                <a:latin typeface="Source Sans Pro" panose="020B0503030403020204" pitchFamily="34" charset="0"/>
                <a:ea typeface="Source Sans Pro" panose="020B0503030403020204" pitchFamily="34" charset="0"/>
                <a:cs typeface="+mn-lt"/>
              </a:rPr>
              <a:t>Pending</a:t>
            </a:r>
            <a:r>
              <a:rPr lang="fr-FR" sz="2000" b="1" dirty="0">
                <a:latin typeface="Source Sans Pro" panose="020B0503030403020204" pitchFamily="34" charset="0"/>
                <a:ea typeface="Source Sans Pro" panose="020B0503030403020204" pitchFamily="34" charset="0"/>
                <a:cs typeface="+mn-lt"/>
              </a:rPr>
              <a:t> </a:t>
            </a:r>
            <a:r>
              <a:rPr lang="fr-FR" sz="2000" b="1" dirty="0" err="1">
                <a:latin typeface="Source Sans Pro" panose="020B0503030403020204" pitchFamily="34" charset="0"/>
                <a:ea typeface="Source Sans Pro" panose="020B0503030403020204" pitchFamily="34" charset="0"/>
                <a:cs typeface="+mn-lt"/>
              </a:rPr>
              <a:t>deletion</a:t>
            </a:r>
            <a:r>
              <a:rPr lang="fr-FR" sz="2000" b="1" dirty="0">
                <a:latin typeface="Source Sans Pro" panose="020B0503030403020204" pitchFamily="34" charset="0"/>
                <a:ea typeface="Source Sans Pro" panose="020B0503030403020204" pitchFamily="34" charset="0"/>
                <a:cs typeface="+mn-lt"/>
              </a:rPr>
              <a:t> </a:t>
            </a:r>
            <a:r>
              <a:rPr lang="fr-FR" sz="2000" dirty="0">
                <a:latin typeface="Source Sans Pro" panose="020B0503030403020204" pitchFamily="34" charset="0"/>
                <a:ea typeface="Source Sans Pro" panose="020B0503030403020204" pitchFamily="34" charset="0"/>
                <a:cs typeface="+mn-lt"/>
              </a:rPr>
              <a:t>- La suppression de la collection est prévue au cours des 4 prochaines semaines</a:t>
            </a:r>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p>
          <a:p>
            <a:endParaRPr lang="fr-FR" dirty="0">
              <a:ea typeface="+mn-lt"/>
              <a:cs typeface="+mn-lt"/>
            </a:endParaRPr>
          </a:p>
        </p:txBody>
      </p:sp>
      <p:pic>
        <p:nvPicPr>
          <p:cNvPr id="4" name="Image 4" descr="New Text Overlay Free Stock Photo - Public Domain Pictures">
            <a:extLst>
              <a:ext uri="{FF2B5EF4-FFF2-40B4-BE49-F238E27FC236}">
                <a16:creationId xmlns:a16="http://schemas.microsoft.com/office/drawing/2014/main" id="{70064FB4-3435-2767-8D6C-0CBBDFEDACB4}"/>
              </a:ext>
            </a:extLst>
          </p:cNvPr>
          <p:cNvPicPr>
            <a:picLocks noChangeAspect="1"/>
          </p:cNvPicPr>
          <p:nvPr/>
        </p:nvPicPr>
        <p:blipFill>
          <a:blip r:embed="rId2"/>
          <a:stretch>
            <a:fillRect/>
          </a:stretch>
        </p:blipFill>
        <p:spPr>
          <a:xfrm>
            <a:off x="9995964" y="2105245"/>
            <a:ext cx="885297" cy="588781"/>
          </a:xfrm>
          <a:prstGeom prst="rect">
            <a:avLst/>
          </a:prstGeom>
        </p:spPr>
      </p:pic>
      <p:sp>
        <p:nvSpPr>
          <p:cNvPr id="5" name="Espace réservé du numéro de diapositive 4"/>
          <p:cNvSpPr>
            <a:spLocks noGrp="1"/>
          </p:cNvSpPr>
          <p:nvPr>
            <p:ph type="sldNum" sz="quarter" idx="12"/>
          </p:nvPr>
        </p:nvSpPr>
        <p:spPr/>
        <p:txBody>
          <a:bodyPr/>
          <a:lstStyle/>
          <a:p>
            <a:fld id="{86BB3423-611C-6944-BA94-F2572F362413}" type="slidenum">
              <a:rPr lang="en-US" smtClean="0"/>
              <a:t>12</a:t>
            </a:fld>
            <a:endParaRPr lang="en-US"/>
          </a:p>
        </p:txBody>
      </p:sp>
      <p:pic>
        <p:nvPicPr>
          <p:cNvPr id="7" name="Image 6">
            <a:extLst>
              <a:ext uri="{FF2B5EF4-FFF2-40B4-BE49-F238E27FC236}">
                <a16:creationId xmlns:a16="http://schemas.microsoft.com/office/drawing/2014/main" id="{BAAA12F2-8D81-22D2-6EA7-0978D69AE17A}"/>
              </a:ext>
            </a:extLst>
          </p:cNvPr>
          <p:cNvPicPr>
            <a:picLocks noChangeAspect="1"/>
          </p:cNvPicPr>
          <p:nvPr/>
        </p:nvPicPr>
        <p:blipFill>
          <a:blip r:embed="rId3"/>
          <a:stretch>
            <a:fillRect/>
          </a:stretch>
        </p:blipFill>
        <p:spPr>
          <a:xfrm>
            <a:off x="9995964" y="6141317"/>
            <a:ext cx="1704975" cy="695325"/>
          </a:xfrm>
          <a:prstGeom prst="rect">
            <a:avLst/>
          </a:prstGeom>
        </p:spPr>
      </p:pic>
      <p:pic>
        <p:nvPicPr>
          <p:cNvPr id="8" name="Image 7"/>
          <p:cNvPicPr>
            <a:picLocks noChangeAspect="1"/>
          </p:cNvPicPr>
          <p:nvPr/>
        </p:nvPicPr>
        <p:blipFill>
          <a:blip r:embed="rId4"/>
          <a:stretch>
            <a:fillRect/>
          </a:stretch>
        </p:blipFill>
        <p:spPr>
          <a:xfrm>
            <a:off x="9430476" y="2795894"/>
            <a:ext cx="1733550" cy="685800"/>
          </a:xfrm>
          <a:prstGeom prst="rect">
            <a:avLst/>
          </a:prstGeom>
        </p:spPr>
      </p:pic>
    </p:spTree>
    <p:extLst>
      <p:ext uri="{BB962C8B-B14F-4D97-AF65-F5344CB8AC3E}">
        <p14:creationId xmlns:p14="http://schemas.microsoft.com/office/powerpoint/2010/main" val="4038691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a:xfrm>
            <a:off x="565148" y="1134385"/>
            <a:ext cx="8377885" cy="1206881"/>
          </a:xfrm>
        </p:spPr>
        <p:txBody>
          <a:bodyPr/>
          <a:lstStyle/>
          <a:p>
            <a:r>
              <a:rPr lang="fr-FR" sz="2800" dirty="0">
                <a:latin typeface="Source Sans Pro" panose="020B0503030403020204" pitchFamily="34" charset="0"/>
                <a:ea typeface="Source Sans Pro" panose="020B0503030403020204" pitchFamily="34" charset="0"/>
              </a:rPr>
              <a:t>Tâches</a:t>
            </a:r>
            <a:br>
              <a:rPr lang="fr-FR" dirty="0"/>
            </a:br>
            <a:r>
              <a:rPr lang="fr-FR" sz="3600" dirty="0">
                <a:latin typeface="Source Sans Pro" panose="020B0503030403020204" pitchFamily="34" charset="0"/>
                <a:ea typeface="Source Sans Pro" panose="020B0503030403020204" pitchFamily="34" charset="0"/>
              </a:rPr>
              <a:t>Accès à la liste des tâches d'activation</a:t>
            </a: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p:txBody>
          <a:bodyPr vert="horz" lIns="91440" tIns="45720" rIns="91440" bIns="45720" rtlCol="0" anchor="t">
            <a:normAutofit/>
          </a:bodyPr>
          <a:lstStyle/>
          <a:p>
            <a:pPr marL="0" indent="0">
              <a:buNone/>
            </a:pPr>
            <a:endParaRPr lang="fr-FR" dirty="0">
              <a:ea typeface="+mn-lt"/>
              <a:cs typeface="+mn-lt"/>
            </a:endParaRPr>
          </a:p>
          <a:p>
            <a:endParaRPr lang="fr-FR" dirty="0">
              <a:ea typeface="+mn-lt"/>
              <a:cs typeface="+mn-lt"/>
            </a:endParaRPr>
          </a:p>
          <a:p>
            <a:endParaRPr lang="fr-FR" dirty="0">
              <a:ea typeface="+mn-lt"/>
              <a:cs typeface="+mn-lt"/>
            </a:endParaRPr>
          </a:p>
          <a:p>
            <a:endParaRPr lang="fr-FR" dirty="0"/>
          </a:p>
          <a:p>
            <a:endParaRPr lang="fr-FR" dirty="0">
              <a:ea typeface="+mn-lt"/>
              <a:cs typeface="+mn-lt"/>
            </a:endParaRPr>
          </a:p>
        </p:txBody>
      </p:sp>
      <p:sp>
        <p:nvSpPr>
          <p:cNvPr id="5" name="Rectangle 4"/>
          <p:cNvSpPr/>
          <p:nvPr/>
        </p:nvSpPr>
        <p:spPr>
          <a:xfrm>
            <a:off x="557342" y="2160798"/>
            <a:ext cx="8385691" cy="3877985"/>
          </a:xfrm>
          <a:prstGeom prst="rect">
            <a:avLst/>
          </a:prstGeom>
        </p:spPr>
        <p:txBody>
          <a:bodyPr wrap="square">
            <a:spAutoFit/>
          </a:bodyPr>
          <a:lstStyle/>
          <a:p>
            <a:r>
              <a:rPr lang="fr-BE" sz="1400" dirty="0">
                <a:solidFill>
                  <a:schemeClr val="tx2"/>
                </a:solidFill>
                <a:latin typeface="Source Sans Pro" panose="020B0503030403020204" pitchFamily="34" charset="0"/>
                <a:ea typeface="Source Sans Pro" panose="020B0503030403020204" pitchFamily="34" charset="0"/>
              </a:rPr>
              <a:t>La liste des tâches est accessible via 3 endroits :</a:t>
            </a:r>
          </a:p>
          <a:p>
            <a:endParaRPr lang="fr-BE" sz="1400" dirty="0">
              <a:solidFill>
                <a:schemeClr val="tx2"/>
              </a:solidFill>
              <a:latin typeface="Source Sans Pro" panose="020B0503030403020204" pitchFamily="34" charset="0"/>
              <a:ea typeface="Source Sans Pro" panose="020B0503030403020204" pitchFamily="34" charset="0"/>
            </a:endParaRPr>
          </a:p>
          <a:p>
            <a:pPr marL="285750" indent="-285750">
              <a:buFont typeface="Wingdings" panose="05000000000000000000" pitchFamily="2" charset="2"/>
              <a:buChar char="§"/>
            </a:pPr>
            <a:r>
              <a:rPr lang="fr-BE" sz="1400" dirty="0">
                <a:solidFill>
                  <a:schemeClr val="tx2"/>
                </a:solidFill>
                <a:latin typeface="Source Sans Pro" panose="020B0503030403020204" pitchFamily="34" charset="0"/>
                <a:ea typeface="Source Sans Pro" panose="020B0503030403020204" pitchFamily="34" charset="0"/>
              </a:rPr>
              <a:t>Widget « </a:t>
            </a:r>
            <a:r>
              <a:rPr lang="fr-BE" sz="1400" dirty="0" err="1">
                <a:solidFill>
                  <a:schemeClr val="tx2"/>
                </a:solidFill>
                <a:latin typeface="Source Sans Pro" panose="020B0503030403020204" pitchFamily="34" charset="0"/>
                <a:ea typeface="Source Sans Pro" panose="020B0503030403020204" pitchFamily="34" charset="0"/>
              </a:rPr>
              <a:t>tasks</a:t>
            </a:r>
            <a:r>
              <a:rPr lang="fr-BE" sz="1400" dirty="0">
                <a:solidFill>
                  <a:schemeClr val="tx2"/>
                </a:solidFill>
                <a:latin typeface="Source Sans Pro" panose="020B0503030403020204" pitchFamily="34" charset="0"/>
                <a:ea typeface="Source Sans Pro" panose="020B0503030403020204" pitchFamily="34" charset="0"/>
              </a:rPr>
              <a:t> » de la page d’accueil</a:t>
            </a:r>
          </a:p>
          <a:p>
            <a:pPr marL="285750" indent="-285750">
              <a:buFont typeface="Wingdings" panose="05000000000000000000" pitchFamily="2" charset="2"/>
              <a:buChar char="§"/>
            </a:pPr>
            <a:r>
              <a:rPr lang="fr-BE" sz="1400" dirty="0" err="1">
                <a:solidFill>
                  <a:schemeClr val="tx2"/>
                </a:solidFill>
                <a:latin typeface="Source Sans Pro" panose="020B0503030403020204" pitchFamily="34" charset="0"/>
                <a:ea typeface="Source Sans Pro" panose="020B0503030403020204" pitchFamily="34" charset="0"/>
              </a:rPr>
              <a:t>Tasklist</a:t>
            </a:r>
            <a:r>
              <a:rPr lang="fr-BE" sz="1400" dirty="0">
                <a:solidFill>
                  <a:schemeClr val="tx2"/>
                </a:solidFill>
                <a:latin typeface="Source Sans Pro" panose="020B0503030403020204" pitchFamily="34" charset="0"/>
                <a:ea typeface="Source Sans Pro" panose="020B0503030403020204" pitchFamily="34" charset="0"/>
              </a:rPr>
              <a:t>        du menu </a:t>
            </a:r>
          </a:p>
          <a:p>
            <a:pPr marL="285750" indent="-285750">
              <a:buFont typeface="Wingdings" panose="05000000000000000000" pitchFamily="2" charset="2"/>
              <a:buChar char="§"/>
            </a:pPr>
            <a:r>
              <a:rPr lang="fr-BE" sz="1400" dirty="0">
                <a:solidFill>
                  <a:schemeClr val="tx2"/>
                </a:solidFill>
                <a:latin typeface="Source Sans Pro" panose="020B0503030403020204" pitchFamily="34" charset="0"/>
                <a:ea typeface="Source Sans Pro" panose="020B0503030403020204" pitchFamily="34" charset="0"/>
              </a:rPr>
              <a:t> </a:t>
            </a:r>
            <a:r>
              <a:rPr lang="fr-BE" sz="1400" dirty="0">
                <a:effectLst/>
                <a:latin typeface="Source Sans Pro" panose="020B0503030403020204" pitchFamily="34" charset="0"/>
                <a:ea typeface="Source Sans Pro" panose="020B0503030403020204" pitchFamily="34" charset="0"/>
              </a:rPr>
              <a:t>Menu Alma &gt; </a:t>
            </a:r>
            <a:r>
              <a:rPr lang="fr-BE" sz="1400" dirty="0" err="1">
                <a:effectLst/>
                <a:latin typeface="Source Sans Pro" panose="020B0503030403020204" pitchFamily="34" charset="0"/>
                <a:ea typeface="Source Sans Pro" panose="020B0503030403020204" pitchFamily="34" charset="0"/>
              </a:rPr>
              <a:t>Resources</a:t>
            </a:r>
            <a:r>
              <a:rPr lang="fr-BE" sz="1400" dirty="0">
                <a:effectLst/>
                <a:latin typeface="Source Sans Pro" panose="020B0503030403020204" pitchFamily="34" charset="0"/>
                <a:ea typeface="Source Sans Pro" panose="020B0503030403020204" pitchFamily="34" charset="0"/>
              </a:rPr>
              <a:t> &gt; Manage Inventory &gt; Manage </a:t>
            </a:r>
            <a:r>
              <a:rPr lang="fr-BE" sz="1400" dirty="0" err="1">
                <a:effectLst/>
                <a:latin typeface="Source Sans Pro" panose="020B0503030403020204" pitchFamily="34" charset="0"/>
                <a:ea typeface="Source Sans Pro" panose="020B0503030403020204" pitchFamily="34" charset="0"/>
              </a:rPr>
              <a:t>Electronic</a:t>
            </a:r>
            <a:r>
              <a:rPr lang="fr-BE" sz="1400" dirty="0">
                <a:effectLst/>
                <a:latin typeface="Source Sans Pro" panose="020B0503030403020204" pitchFamily="34" charset="0"/>
                <a:ea typeface="Source Sans Pro" panose="020B0503030403020204" pitchFamily="34" charset="0"/>
              </a:rPr>
              <a:t> Resource Activation</a:t>
            </a:r>
            <a:endParaRPr lang="fr-BE" sz="1400" dirty="0">
              <a:solidFill>
                <a:schemeClr val="tx2"/>
              </a:solidFill>
              <a:latin typeface="Source Sans Pro" panose="020B0503030403020204" pitchFamily="34" charset="0"/>
              <a:ea typeface="Source Sans Pro" panose="020B0503030403020204" pitchFamily="34" charset="0"/>
            </a:endParaRPr>
          </a:p>
          <a:p>
            <a:endParaRPr lang="fr-BE" sz="1700" dirty="0">
              <a:solidFill>
                <a:schemeClr val="tx2"/>
              </a:solidFill>
              <a:ea typeface="Source Sans Pro" panose="020B0503030403020204" pitchFamily="34" charset="0"/>
            </a:endParaRPr>
          </a:p>
          <a:p>
            <a:pPr>
              <a:lnSpc>
                <a:spcPct val="150000"/>
              </a:lnSpc>
              <a:spcBef>
                <a:spcPts val="600"/>
              </a:spcBef>
              <a:spcAft>
                <a:spcPts val="600"/>
              </a:spcAft>
            </a:pPr>
            <a:r>
              <a:rPr lang="fr-BE" sz="1400" dirty="0">
                <a:solidFill>
                  <a:schemeClr val="tx2"/>
                </a:solidFill>
                <a:latin typeface="Source Sans Pro" panose="020B0503030403020204" pitchFamily="34" charset="0"/>
                <a:ea typeface="Source Sans Pro" panose="020B0503030403020204" pitchFamily="34" charset="0"/>
              </a:rPr>
              <a:t>3 onglets d’informations</a:t>
            </a:r>
          </a:p>
          <a:p>
            <a:pPr marL="285750" indent="-285750">
              <a:lnSpc>
                <a:spcPct val="150000"/>
              </a:lnSpc>
              <a:spcBef>
                <a:spcPts val="600"/>
              </a:spcBef>
              <a:spcAft>
                <a:spcPts val="600"/>
              </a:spcAft>
              <a:buFont typeface="Wingdings" panose="05000000000000000000" pitchFamily="2" charset="2"/>
              <a:buChar char="§"/>
            </a:pPr>
            <a:r>
              <a:rPr lang="fr-BE" sz="1400" dirty="0" err="1">
                <a:solidFill>
                  <a:schemeClr val="tx2"/>
                </a:solidFill>
                <a:latin typeface="Source Sans Pro" panose="020B0503030403020204" pitchFamily="34" charset="0"/>
                <a:ea typeface="Source Sans Pro" panose="020B0503030403020204" pitchFamily="34" charset="0"/>
              </a:rPr>
              <a:t>Assigned</a:t>
            </a:r>
            <a:r>
              <a:rPr lang="fr-BE" sz="1400" dirty="0">
                <a:solidFill>
                  <a:schemeClr val="tx2"/>
                </a:solidFill>
                <a:latin typeface="Source Sans Pro" panose="020B0503030403020204" pitchFamily="34" charset="0"/>
                <a:ea typeface="Source Sans Pro" panose="020B0503030403020204" pitchFamily="34" charset="0"/>
              </a:rPr>
              <a:t> to me : tâches qui me sont attribuées ;</a:t>
            </a:r>
          </a:p>
          <a:p>
            <a:pPr marL="285750" indent="-285750">
              <a:lnSpc>
                <a:spcPct val="150000"/>
              </a:lnSpc>
              <a:spcBef>
                <a:spcPts val="600"/>
              </a:spcBef>
              <a:spcAft>
                <a:spcPts val="600"/>
              </a:spcAft>
              <a:buFont typeface="Arial" panose="020B0604020202020204" pitchFamily="34" charset="0"/>
              <a:buChar char="•"/>
            </a:pPr>
            <a:r>
              <a:rPr lang="fr-BE" sz="1400" dirty="0" err="1">
                <a:solidFill>
                  <a:schemeClr val="tx2"/>
                </a:solidFill>
                <a:latin typeface="Source Sans Pro" panose="020B0503030403020204" pitchFamily="34" charset="0"/>
                <a:ea typeface="Source Sans Pro" panose="020B0503030403020204" pitchFamily="34" charset="0"/>
              </a:rPr>
              <a:t>Assigned</a:t>
            </a:r>
            <a:r>
              <a:rPr lang="fr-BE" sz="1400" dirty="0">
                <a:solidFill>
                  <a:schemeClr val="tx2"/>
                </a:solidFill>
                <a:latin typeface="Source Sans Pro" panose="020B0503030403020204" pitchFamily="34" charset="0"/>
                <a:ea typeface="Source Sans Pro" panose="020B0503030403020204" pitchFamily="34" charset="0"/>
              </a:rPr>
              <a:t> to </a:t>
            </a:r>
            <a:r>
              <a:rPr lang="fr-BE" sz="1400" dirty="0" err="1">
                <a:solidFill>
                  <a:schemeClr val="tx2"/>
                </a:solidFill>
                <a:latin typeface="Source Sans Pro" panose="020B0503030403020204" pitchFamily="34" charset="0"/>
                <a:ea typeface="Source Sans Pro" panose="020B0503030403020204" pitchFamily="34" charset="0"/>
              </a:rPr>
              <a:t>others</a:t>
            </a:r>
            <a:r>
              <a:rPr lang="fr-BE" sz="1400" dirty="0">
                <a:solidFill>
                  <a:schemeClr val="tx2"/>
                </a:solidFill>
                <a:latin typeface="Source Sans Pro" panose="020B0503030403020204" pitchFamily="34" charset="0"/>
                <a:ea typeface="Source Sans Pro" panose="020B0503030403020204" pitchFamily="34" charset="0"/>
              </a:rPr>
              <a:t> : tâches attribuées à d’autres ;</a:t>
            </a:r>
          </a:p>
          <a:p>
            <a:pPr marL="285750" indent="-285750">
              <a:lnSpc>
                <a:spcPct val="150000"/>
              </a:lnSpc>
              <a:spcBef>
                <a:spcPts val="600"/>
              </a:spcBef>
              <a:spcAft>
                <a:spcPts val="600"/>
              </a:spcAft>
              <a:buFont typeface="Arial" panose="020B0604020202020204" pitchFamily="34" charset="0"/>
              <a:buChar char="•"/>
            </a:pPr>
            <a:r>
              <a:rPr lang="fr-BE" sz="1400" dirty="0" err="1">
                <a:solidFill>
                  <a:schemeClr val="tx2"/>
                </a:solidFill>
                <a:latin typeface="Source Sans Pro" panose="020B0503030403020204" pitchFamily="34" charset="0"/>
                <a:ea typeface="Source Sans Pro" panose="020B0503030403020204" pitchFamily="34" charset="0"/>
              </a:rPr>
              <a:t>Unassigned</a:t>
            </a:r>
            <a:r>
              <a:rPr lang="fr-BE" sz="1400" dirty="0">
                <a:solidFill>
                  <a:schemeClr val="tx2"/>
                </a:solidFill>
                <a:latin typeface="Source Sans Pro" panose="020B0503030403020204" pitchFamily="34" charset="0"/>
                <a:ea typeface="Source Sans Pro" panose="020B0503030403020204" pitchFamily="34" charset="0"/>
              </a:rPr>
              <a:t> : tâches non attribuées. Si je prends la main sur l’une de ces tâches, elle passe dans la catégorie « </a:t>
            </a:r>
            <a:r>
              <a:rPr lang="fr-BE" sz="1400" dirty="0" err="1">
                <a:solidFill>
                  <a:schemeClr val="tx2"/>
                </a:solidFill>
                <a:latin typeface="Source Sans Pro" panose="020B0503030403020204" pitchFamily="34" charset="0"/>
                <a:ea typeface="Source Sans Pro" panose="020B0503030403020204" pitchFamily="34" charset="0"/>
              </a:rPr>
              <a:t>Assigned</a:t>
            </a:r>
            <a:r>
              <a:rPr lang="fr-BE" sz="1400" dirty="0">
                <a:solidFill>
                  <a:schemeClr val="tx2"/>
                </a:solidFill>
                <a:latin typeface="Source Sans Pro" panose="020B0503030403020204" pitchFamily="34" charset="0"/>
                <a:ea typeface="Source Sans Pro" panose="020B0503030403020204" pitchFamily="34" charset="0"/>
              </a:rPr>
              <a:t> to me » =&gt; évite de travailler simultanément aux mêmes ressources.</a:t>
            </a:r>
          </a:p>
          <a:p>
            <a:pPr marL="285750" indent="-285750">
              <a:buFont typeface="Arial" panose="020B0604020202020204" pitchFamily="34" charset="0"/>
              <a:buChar char="•"/>
            </a:pPr>
            <a:endParaRPr lang="fr-BE" sz="1400" dirty="0">
              <a:solidFill>
                <a:schemeClr val="tx2"/>
              </a:solidFill>
              <a:ea typeface="Source Sans Pro" panose="020B0503030403020204" pitchFamily="34" charset="0"/>
            </a:endParaRPr>
          </a:p>
        </p:txBody>
      </p:sp>
      <p:sp>
        <p:nvSpPr>
          <p:cNvPr id="7" name="Espace réservé du numéro de diapositive 6"/>
          <p:cNvSpPr>
            <a:spLocks noGrp="1"/>
          </p:cNvSpPr>
          <p:nvPr>
            <p:ph type="sldNum" sz="quarter" idx="12"/>
          </p:nvPr>
        </p:nvSpPr>
        <p:spPr/>
        <p:txBody>
          <a:bodyPr/>
          <a:lstStyle/>
          <a:p>
            <a:fld id="{86BB3423-611C-6944-BA94-F2572F362413}" type="slidenum">
              <a:rPr lang="en-US" smtClean="0"/>
              <a:t>13</a:t>
            </a:fld>
            <a:endParaRPr lang="en-US"/>
          </a:p>
        </p:txBody>
      </p:sp>
      <p:pic>
        <p:nvPicPr>
          <p:cNvPr id="9" name="Image 8">
            <a:extLst>
              <a:ext uri="{FF2B5EF4-FFF2-40B4-BE49-F238E27FC236}">
                <a16:creationId xmlns:a16="http://schemas.microsoft.com/office/drawing/2014/main" id="{BAAA12F2-8D81-22D2-6EA7-0978D69AE17A}"/>
              </a:ext>
            </a:extLst>
          </p:cNvPr>
          <p:cNvPicPr>
            <a:picLocks noChangeAspect="1"/>
          </p:cNvPicPr>
          <p:nvPr/>
        </p:nvPicPr>
        <p:blipFill>
          <a:blip r:embed="rId2"/>
          <a:stretch>
            <a:fillRect/>
          </a:stretch>
        </p:blipFill>
        <p:spPr>
          <a:xfrm>
            <a:off x="9995964" y="6141317"/>
            <a:ext cx="1704975" cy="695325"/>
          </a:xfrm>
          <a:prstGeom prst="rect">
            <a:avLst/>
          </a:prstGeom>
        </p:spPr>
      </p:pic>
      <p:pic>
        <p:nvPicPr>
          <p:cNvPr id="8" name="Image 7">
            <a:extLst>
              <a:ext uri="{FF2B5EF4-FFF2-40B4-BE49-F238E27FC236}">
                <a16:creationId xmlns:a16="http://schemas.microsoft.com/office/drawing/2014/main" id="{54211234-BD5C-640F-B666-82D5C21D86F8}"/>
              </a:ext>
            </a:extLst>
          </p:cNvPr>
          <p:cNvPicPr>
            <a:picLocks noChangeAspect="1"/>
          </p:cNvPicPr>
          <p:nvPr/>
        </p:nvPicPr>
        <p:blipFill>
          <a:blip r:embed="rId3"/>
          <a:stretch>
            <a:fillRect/>
          </a:stretch>
        </p:blipFill>
        <p:spPr>
          <a:xfrm>
            <a:off x="1526635" y="2841448"/>
            <a:ext cx="187590" cy="231361"/>
          </a:xfrm>
          <a:prstGeom prst="rect">
            <a:avLst/>
          </a:prstGeom>
        </p:spPr>
      </p:pic>
    </p:spTree>
    <p:extLst>
      <p:ext uri="{BB962C8B-B14F-4D97-AF65-F5344CB8AC3E}">
        <p14:creationId xmlns:p14="http://schemas.microsoft.com/office/powerpoint/2010/main" val="488106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a:xfrm>
            <a:off x="565150" y="1245088"/>
            <a:ext cx="9980931" cy="745077"/>
          </a:xfrm>
        </p:spPr>
        <p:txBody>
          <a:bodyPr>
            <a:normAutofit/>
          </a:bodyPr>
          <a:lstStyle/>
          <a:p>
            <a:r>
              <a:rPr lang="fr-FR" sz="3600" dirty="0" err="1">
                <a:latin typeface="Source Sans Pro" panose="020B0503030403020204" pitchFamily="34" charset="0"/>
                <a:ea typeface="Source Sans Pro" panose="020B0503030403020204" pitchFamily="34" charset="0"/>
              </a:rPr>
              <a:t>Worflow</a:t>
            </a:r>
            <a:r>
              <a:rPr lang="fr-FR" sz="3600" dirty="0">
                <a:latin typeface="Source Sans Pro" panose="020B0503030403020204" pitchFamily="34" charset="0"/>
                <a:ea typeface="Source Sans Pro" panose="020B0503030403020204" pitchFamily="34" charset="0"/>
              </a:rPr>
              <a:t> </a:t>
            </a:r>
            <a:r>
              <a:rPr lang="fr-FR" sz="3600" dirty="0" err="1">
                <a:latin typeface="Source Sans Pro" panose="020B0503030403020204" pitchFamily="34" charset="0"/>
                <a:ea typeface="Source Sans Pro" panose="020B0503030403020204" pitchFamily="34" charset="0"/>
              </a:rPr>
              <a:t>eRessources</a:t>
            </a:r>
            <a:endParaRPr lang="fr-FR" sz="3600" dirty="0">
              <a:latin typeface="Source Sans Pro" panose="020B0503030403020204" pitchFamily="34" charset="0"/>
              <a:ea typeface="Source Sans Pro" panose="020B0503030403020204" pitchFamily="34" charset="0"/>
            </a:endParaRPr>
          </a:p>
          <a:p>
            <a:endParaRPr lang="fr-FR" dirty="0"/>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a:xfrm>
            <a:off x="422031" y="4290646"/>
            <a:ext cx="8410415" cy="1557494"/>
          </a:xfrm>
        </p:spPr>
        <p:txBody>
          <a:bodyPr vert="horz" lIns="91440" tIns="45720" rIns="91440" bIns="45720" rtlCol="0" anchor="t">
            <a:normAutofit fontScale="92500" lnSpcReduction="10000"/>
          </a:bodyPr>
          <a:lstStyle/>
          <a:p>
            <a:pPr marL="0" indent="0">
              <a:buNone/>
            </a:pPr>
            <a:r>
              <a:rPr lang="fr-FR" sz="1400" dirty="0">
                <a:latin typeface="Source Sans Pro" panose="020B0503030403020204" pitchFamily="34" charset="0"/>
                <a:ea typeface="Source Sans Pro" panose="020B0503030403020204" pitchFamily="34" charset="0"/>
                <a:cs typeface="+mn-lt"/>
              </a:rPr>
              <a:t>= Schéma standard du workflow </a:t>
            </a:r>
            <a:r>
              <a:rPr lang="fr-FR" sz="1400" dirty="0" err="1">
                <a:latin typeface="Source Sans Pro" panose="020B0503030403020204" pitchFamily="34" charset="0"/>
                <a:ea typeface="Source Sans Pro" panose="020B0503030403020204" pitchFamily="34" charset="0"/>
                <a:cs typeface="+mn-lt"/>
              </a:rPr>
              <a:t>eRessources</a:t>
            </a:r>
            <a:r>
              <a:rPr lang="fr-FR" sz="1400" dirty="0">
                <a:latin typeface="Source Sans Pro" panose="020B0503030403020204" pitchFamily="34" charset="0"/>
                <a:ea typeface="Source Sans Pro" panose="020B0503030403020204" pitchFamily="34" charset="0"/>
                <a:cs typeface="+mn-lt"/>
              </a:rPr>
              <a:t> pour les ressources souscrites (NEW :  intégration Rialto)</a:t>
            </a:r>
          </a:p>
          <a:p>
            <a:pPr>
              <a:buFont typeface="Wingdings" panose="05000000000000000000" pitchFamily="2" charset="2"/>
              <a:buChar char="§"/>
            </a:pPr>
            <a:r>
              <a:rPr lang="fr-FR" sz="1400" dirty="0">
                <a:latin typeface="Source Sans Pro" panose="020B0503030403020204" pitchFamily="34" charset="0"/>
                <a:ea typeface="Source Sans Pro" panose="020B0503030403020204" pitchFamily="34" charset="0"/>
                <a:cs typeface="+mn-lt"/>
              </a:rPr>
              <a:t>Collaboration étroite de travail avec l’acquéreur de référence!</a:t>
            </a:r>
          </a:p>
          <a:p>
            <a:pPr>
              <a:buFont typeface="Wingdings" panose="05000000000000000000" pitchFamily="2" charset="2"/>
              <a:buChar char="§"/>
            </a:pPr>
            <a:r>
              <a:rPr lang="fr-FR" sz="1400" dirty="0">
                <a:latin typeface="Source Sans Pro" panose="020B0503030403020204" pitchFamily="34" charset="0"/>
                <a:ea typeface="Source Sans Pro" panose="020B0503030403020204" pitchFamily="34" charset="0"/>
                <a:cs typeface="+mn-lt"/>
              </a:rPr>
              <a:t>Le gestionnaire </a:t>
            </a:r>
            <a:r>
              <a:rPr lang="fr-FR" sz="1400" dirty="0" err="1">
                <a:latin typeface="Source Sans Pro" panose="020B0503030403020204" pitchFamily="34" charset="0"/>
                <a:ea typeface="Source Sans Pro" panose="020B0503030403020204" pitchFamily="34" charset="0"/>
                <a:cs typeface="+mn-lt"/>
              </a:rPr>
              <a:t>eRessources</a:t>
            </a:r>
            <a:r>
              <a:rPr lang="fr-FR" sz="1400" dirty="0">
                <a:latin typeface="Source Sans Pro" panose="020B0503030403020204" pitchFamily="34" charset="0"/>
                <a:ea typeface="Source Sans Pro" panose="020B0503030403020204" pitchFamily="34" charset="0"/>
                <a:cs typeface="+mn-lt"/>
              </a:rPr>
              <a:t> est responsable de l’activation de la ressource électronique : de la sélection du bon portfolio/de la bonne collection à la vérification d’accès</a:t>
            </a:r>
          </a:p>
          <a:p>
            <a:pPr>
              <a:buFont typeface="Wingdings" panose="05000000000000000000" pitchFamily="2" charset="2"/>
              <a:buChar char="§"/>
            </a:pPr>
            <a:r>
              <a:rPr lang="fr-FR" sz="1400" dirty="0">
                <a:latin typeface="Source Sans Pro" panose="020B0503030403020204" pitchFamily="34" charset="0"/>
                <a:ea typeface="Source Sans Pro" panose="020B0503030403020204" pitchFamily="34" charset="0"/>
                <a:cs typeface="+mn-lt"/>
              </a:rPr>
              <a:t>Lorsque le traitement est terminé, ne pas oublier de faire le « </a:t>
            </a:r>
            <a:r>
              <a:rPr lang="fr-FR" sz="1400" dirty="0" err="1">
                <a:latin typeface="Source Sans Pro" panose="020B0503030403020204" pitchFamily="34" charset="0"/>
                <a:ea typeface="Source Sans Pro" panose="020B0503030403020204" pitchFamily="34" charset="0"/>
                <a:cs typeface="+mn-lt"/>
              </a:rPr>
              <a:t>Done</a:t>
            </a:r>
            <a:r>
              <a:rPr lang="fr-FR" sz="1400" dirty="0">
                <a:latin typeface="Source Sans Pro" panose="020B0503030403020204" pitchFamily="34" charset="0"/>
                <a:ea typeface="Source Sans Pro" panose="020B0503030403020204" pitchFamily="34" charset="0"/>
                <a:cs typeface="+mn-lt"/>
              </a:rPr>
              <a:t> » (très important en cas de suggestion utilisateur pour que ce dernier soit notifié</a:t>
            </a:r>
          </a:p>
          <a:p>
            <a:pPr>
              <a:buFont typeface="Wingdings" panose="05000000000000000000" pitchFamily="2" charset="2"/>
              <a:buChar char="§"/>
            </a:pPr>
            <a:endParaRPr lang="fr-FR" sz="1400" dirty="0">
              <a:latin typeface="Source Sans Pro" panose="020B0503030403020204" pitchFamily="34" charset="0"/>
              <a:ea typeface="Source Sans Pro" panose="020B0503030403020204" pitchFamily="34" charset="0"/>
              <a:cs typeface="+mn-lt"/>
            </a:endParaRPr>
          </a:p>
          <a:p>
            <a:pPr>
              <a:buFont typeface="Wingdings" panose="05000000000000000000" pitchFamily="2" charset="2"/>
              <a:buChar char="§"/>
            </a:pPr>
            <a:endParaRPr lang="fr-FR" sz="1400" dirty="0">
              <a:latin typeface="Source Sans Pro" panose="020B0503030403020204" pitchFamily="34" charset="0"/>
              <a:ea typeface="Source Sans Pro" panose="020B0503030403020204" pitchFamily="34" charset="0"/>
              <a:cs typeface="+mn-lt"/>
            </a:endParaRPr>
          </a:p>
        </p:txBody>
      </p:sp>
      <p:sp>
        <p:nvSpPr>
          <p:cNvPr id="5" name="Espace réservé du numéro de diapositive 4"/>
          <p:cNvSpPr>
            <a:spLocks noGrp="1"/>
          </p:cNvSpPr>
          <p:nvPr>
            <p:ph type="sldNum" sz="quarter" idx="12"/>
          </p:nvPr>
        </p:nvSpPr>
        <p:spPr/>
        <p:txBody>
          <a:bodyPr/>
          <a:lstStyle/>
          <a:p>
            <a:fld id="{86BB3423-611C-6944-BA94-F2572F362413}" type="slidenum">
              <a:rPr lang="en-US" smtClean="0"/>
              <a:t>14</a:t>
            </a:fld>
            <a:endParaRPr lang="en-US"/>
          </a:p>
        </p:txBody>
      </p:sp>
      <p:pic>
        <p:nvPicPr>
          <p:cNvPr id="7" name="Image 6">
            <a:extLst>
              <a:ext uri="{FF2B5EF4-FFF2-40B4-BE49-F238E27FC236}">
                <a16:creationId xmlns:a16="http://schemas.microsoft.com/office/drawing/2014/main" id="{BAAA12F2-8D81-22D2-6EA7-0978D69AE17A}"/>
              </a:ext>
            </a:extLst>
          </p:cNvPr>
          <p:cNvPicPr>
            <a:picLocks noChangeAspect="1"/>
          </p:cNvPicPr>
          <p:nvPr/>
        </p:nvPicPr>
        <p:blipFill>
          <a:blip r:embed="rId2"/>
          <a:stretch>
            <a:fillRect/>
          </a:stretch>
        </p:blipFill>
        <p:spPr>
          <a:xfrm>
            <a:off x="9995964" y="6141317"/>
            <a:ext cx="1704975" cy="695325"/>
          </a:xfrm>
          <a:prstGeom prst="rect">
            <a:avLst/>
          </a:prstGeom>
        </p:spPr>
      </p:pic>
      <p:pic>
        <p:nvPicPr>
          <p:cNvPr id="8" name="Image 7"/>
          <p:cNvPicPr>
            <a:picLocks noChangeAspect="1"/>
          </p:cNvPicPr>
          <p:nvPr/>
        </p:nvPicPr>
        <p:blipFill>
          <a:blip r:embed="rId3"/>
          <a:stretch>
            <a:fillRect/>
          </a:stretch>
        </p:blipFill>
        <p:spPr>
          <a:xfrm>
            <a:off x="349694" y="2216378"/>
            <a:ext cx="9286675" cy="1414719"/>
          </a:xfrm>
          <a:prstGeom prst="rect">
            <a:avLst/>
          </a:prstGeom>
        </p:spPr>
      </p:pic>
      <p:sp>
        <p:nvSpPr>
          <p:cNvPr id="9" name="Rectangle à coins arrondis 8"/>
          <p:cNvSpPr/>
          <p:nvPr/>
        </p:nvSpPr>
        <p:spPr>
          <a:xfrm>
            <a:off x="247650" y="1990165"/>
            <a:ext cx="3057525" cy="1819835"/>
          </a:xfrm>
          <a:prstGeom prst="roundRect">
            <a:avLst/>
          </a:prstGeom>
          <a:solidFill>
            <a:schemeClr val="accent2">
              <a:lumMod val="20000"/>
              <a:lumOff val="80000"/>
              <a:alpha val="25098"/>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à coins arrondis 9"/>
          <p:cNvSpPr/>
          <p:nvPr/>
        </p:nvSpPr>
        <p:spPr>
          <a:xfrm>
            <a:off x="3413246" y="1990164"/>
            <a:ext cx="6325167" cy="1819835"/>
          </a:xfrm>
          <a:prstGeom prst="roundRect">
            <a:avLst/>
          </a:prstGeom>
          <a:solidFill>
            <a:srgbClr val="4F81BD">
              <a:alpha val="25098"/>
            </a:srgb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247650" y="3881075"/>
            <a:ext cx="3057525" cy="507831"/>
          </a:xfrm>
          <a:prstGeom prst="rect">
            <a:avLst/>
          </a:prstGeom>
          <a:noFill/>
        </p:spPr>
        <p:txBody>
          <a:bodyPr wrap="square" rtlCol="0">
            <a:spAutoFit/>
          </a:bodyPr>
          <a:lstStyle/>
          <a:p>
            <a:pPr algn="ctr"/>
            <a:r>
              <a:rPr lang="fr-BE" dirty="0">
                <a:solidFill>
                  <a:schemeClr val="accent2"/>
                </a:solidFill>
              </a:rPr>
              <a:t>Acquisition </a:t>
            </a:r>
          </a:p>
          <a:p>
            <a:pPr algn="ctr"/>
            <a:r>
              <a:rPr lang="fr-BE" sz="900" dirty="0">
                <a:solidFill>
                  <a:schemeClr val="accent2"/>
                </a:solidFill>
              </a:rPr>
              <a:t>(avec l’aide du gestionnaire e-ressources)</a:t>
            </a:r>
          </a:p>
        </p:txBody>
      </p:sp>
      <p:sp>
        <p:nvSpPr>
          <p:cNvPr id="12" name="ZoneTexte 11"/>
          <p:cNvSpPr txBox="1"/>
          <p:nvPr/>
        </p:nvSpPr>
        <p:spPr>
          <a:xfrm>
            <a:off x="3413247" y="3881075"/>
            <a:ext cx="6325166" cy="369332"/>
          </a:xfrm>
          <a:prstGeom prst="rect">
            <a:avLst/>
          </a:prstGeom>
          <a:noFill/>
        </p:spPr>
        <p:txBody>
          <a:bodyPr wrap="square" rtlCol="0">
            <a:spAutoFit/>
          </a:bodyPr>
          <a:lstStyle/>
          <a:p>
            <a:pPr algn="ctr"/>
            <a:r>
              <a:rPr lang="fr-BE" dirty="0">
                <a:solidFill>
                  <a:schemeClr val="accent5"/>
                </a:solidFill>
              </a:rPr>
              <a:t>Gestion des e-ressources</a:t>
            </a:r>
          </a:p>
        </p:txBody>
      </p:sp>
    </p:spTree>
    <p:extLst>
      <p:ext uri="{BB962C8B-B14F-4D97-AF65-F5344CB8AC3E}">
        <p14:creationId xmlns:p14="http://schemas.microsoft.com/office/powerpoint/2010/main" val="1607152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a:xfrm>
            <a:off x="565149" y="1204721"/>
            <a:ext cx="10620531" cy="1446550"/>
          </a:xfrm>
        </p:spPr>
        <p:txBody>
          <a:bodyPr/>
          <a:lstStyle/>
          <a:p>
            <a:r>
              <a:rPr lang="fr-FR" sz="2800" cap="small" dirty="0">
                <a:latin typeface="Source Sans Pro" panose="020B0503030403020204" pitchFamily="34" charset="0"/>
                <a:ea typeface="Source Sans Pro" panose="020B0503030403020204" pitchFamily="34" charset="0"/>
              </a:rPr>
              <a:t>TÂCHES</a:t>
            </a:r>
            <a:br>
              <a:rPr lang="fr-FR" dirty="0"/>
            </a:br>
            <a:r>
              <a:rPr lang="fr-FR" sz="3600" dirty="0"/>
              <a:t>Activations à partir de la CZ</a:t>
            </a: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p:txBody>
          <a:bodyPr vert="horz" lIns="91440" tIns="45720" rIns="91440" bIns="45720" rtlCol="0" anchor="t">
            <a:normAutofit fontScale="92500" lnSpcReduction="10000"/>
          </a:bodyPr>
          <a:lstStyle/>
          <a:p>
            <a:pPr marL="0" indent="0">
              <a:lnSpc>
                <a:spcPct val="150000"/>
              </a:lnSpc>
              <a:spcBef>
                <a:spcPts val="600"/>
              </a:spcBef>
              <a:spcAft>
                <a:spcPts val="600"/>
              </a:spcAft>
              <a:buNone/>
            </a:pPr>
            <a:r>
              <a:rPr lang="fr-FR" sz="1400" dirty="0">
                <a:latin typeface="Source Sans Pro" panose="020B0503030403020204" pitchFamily="34" charset="0"/>
                <a:ea typeface="Source Sans Pro" panose="020B0503030403020204" pitchFamily="34" charset="0"/>
              </a:rPr>
              <a:t>Tâche de base = Activation d'une collection électronique ou d'un portfolio</a:t>
            </a:r>
          </a:p>
          <a:p>
            <a:pPr marL="0" indent="0">
              <a:lnSpc>
                <a:spcPct val="150000"/>
              </a:lnSpc>
              <a:spcBef>
                <a:spcPts val="600"/>
              </a:spcBef>
              <a:spcAft>
                <a:spcPts val="600"/>
              </a:spcAft>
              <a:buNone/>
            </a:pPr>
            <a:r>
              <a:rPr lang="fr-FR" sz="1400" dirty="0">
                <a:latin typeface="Source Sans Pro" panose="020B0503030403020204" pitchFamily="34" charset="0"/>
                <a:ea typeface="Source Sans Pro" panose="020B0503030403020204" pitchFamily="34" charset="0"/>
              </a:rPr>
              <a:t>Procédure :</a:t>
            </a:r>
          </a:p>
          <a:p>
            <a:pPr>
              <a:lnSpc>
                <a:spcPct val="150000"/>
              </a:lnSpc>
              <a:spcBef>
                <a:spcPts val="600"/>
              </a:spcBef>
              <a:spcAft>
                <a:spcPts val="600"/>
              </a:spcAft>
              <a:buFont typeface="Wingdings"/>
              <a:buChar char="§"/>
            </a:pPr>
            <a:r>
              <a:rPr lang="fr-FR" sz="1400" dirty="0">
                <a:latin typeface="Source Sans Pro" panose="020B0503030403020204" pitchFamily="34" charset="0"/>
                <a:ea typeface="Source Sans Pro" panose="020B0503030403020204" pitchFamily="34" charset="0"/>
              </a:rPr>
              <a:t>Vérifiez dans l'IZ que la ressource ne soit déjà activée </a:t>
            </a:r>
          </a:p>
          <a:p>
            <a:pPr>
              <a:lnSpc>
                <a:spcPct val="150000"/>
              </a:lnSpc>
              <a:spcBef>
                <a:spcPts val="600"/>
              </a:spcBef>
              <a:spcAft>
                <a:spcPts val="600"/>
              </a:spcAft>
              <a:buFont typeface="Wingdings"/>
              <a:buChar char="§"/>
            </a:pPr>
            <a:r>
              <a:rPr lang="fr-FR" sz="1400" dirty="0">
                <a:latin typeface="Source Sans Pro" panose="020B0503030403020204" pitchFamily="34" charset="0"/>
                <a:ea typeface="Source Sans Pro" panose="020B0503030403020204" pitchFamily="34" charset="0"/>
              </a:rPr>
              <a:t>Si pas, activez la ressource à partir d'une recherche CZ et suivez les informations de l'assistant Alma</a:t>
            </a:r>
          </a:p>
          <a:p>
            <a:pPr>
              <a:lnSpc>
                <a:spcPct val="150000"/>
              </a:lnSpc>
              <a:spcBef>
                <a:spcPts val="600"/>
              </a:spcBef>
              <a:spcAft>
                <a:spcPts val="600"/>
              </a:spcAft>
              <a:buFont typeface="Wingdings"/>
              <a:buChar char="§"/>
            </a:pPr>
            <a:r>
              <a:rPr lang="fr-FR" sz="1400" dirty="0">
                <a:latin typeface="Source Sans Pro" panose="020B0503030403020204" pitchFamily="34" charset="0"/>
                <a:ea typeface="Source Sans Pro" panose="020B0503030403020204" pitchFamily="34" charset="0"/>
              </a:rPr>
              <a:t>Suivez les règles d'or en matière d'activation</a:t>
            </a:r>
          </a:p>
          <a:p>
            <a:pPr marL="0" indent="0">
              <a:lnSpc>
                <a:spcPct val="150000"/>
              </a:lnSpc>
              <a:spcBef>
                <a:spcPts val="600"/>
              </a:spcBef>
              <a:spcAft>
                <a:spcPts val="600"/>
              </a:spcAft>
              <a:buNone/>
            </a:pPr>
            <a:r>
              <a:rPr lang="fr-FR" sz="1400" dirty="0">
                <a:latin typeface="Source Sans Pro" panose="020B0503030403020204" pitchFamily="34" charset="0"/>
                <a:ea typeface="Source Sans Pro" panose="020B0503030403020204" pitchFamily="34" charset="0"/>
              </a:rPr>
              <a:t>	</a:t>
            </a:r>
          </a:p>
          <a:p>
            <a:pPr marL="0" indent="0">
              <a:lnSpc>
                <a:spcPct val="150000"/>
              </a:lnSpc>
              <a:spcBef>
                <a:spcPts val="600"/>
              </a:spcBef>
              <a:spcAft>
                <a:spcPts val="600"/>
              </a:spcAft>
              <a:buNone/>
            </a:pPr>
            <a:r>
              <a:rPr lang="fr-FR" sz="1400" dirty="0">
                <a:latin typeface="Source Sans Pro" panose="020B0503030403020204" pitchFamily="34" charset="0"/>
                <a:ea typeface="Source Sans Pro" panose="020B0503030403020204" pitchFamily="34" charset="0"/>
              </a:rPr>
              <a:t>             </a:t>
            </a:r>
            <a:r>
              <a:rPr lang="fr-FR" sz="1800" cap="all" dirty="0">
                <a:latin typeface="Source Sans Pro" panose="020B0503030403020204" pitchFamily="34" charset="0"/>
                <a:ea typeface="Source Sans Pro" panose="020B0503030403020204" pitchFamily="34" charset="0"/>
              </a:rPr>
              <a:t>Démo</a:t>
            </a:r>
            <a:r>
              <a:rPr lang="fr-FR" sz="1400" dirty="0">
                <a:latin typeface="Source Sans Pro" panose="020B0503030403020204" pitchFamily="34" charset="0"/>
                <a:ea typeface="Source Sans Pro" panose="020B0503030403020204" pitchFamily="34" charset="0"/>
              </a:rPr>
              <a:t> </a:t>
            </a:r>
          </a:p>
          <a:p>
            <a:pPr>
              <a:buFont typeface="Wingdings"/>
              <a:buChar char="§"/>
            </a:pPr>
            <a:endParaRPr lang="fr-FR" dirty="0"/>
          </a:p>
          <a:p>
            <a:pPr marL="0" indent="0">
              <a:buNone/>
            </a:pPr>
            <a:endParaRPr lang="fr-FR" dirty="0"/>
          </a:p>
          <a:p>
            <a:pPr marL="0" indent="0">
              <a:buNone/>
            </a:pPr>
            <a:endParaRPr lang="fr-FR" dirty="0"/>
          </a:p>
        </p:txBody>
      </p:sp>
      <p:pic>
        <p:nvPicPr>
          <p:cNvPr id="4" name="Image 4">
            <a:extLst>
              <a:ext uri="{FF2B5EF4-FFF2-40B4-BE49-F238E27FC236}">
                <a16:creationId xmlns:a16="http://schemas.microsoft.com/office/drawing/2014/main" id="{2FE73F56-BC2D-2D2F-07CA-E56FC25440D7}"/>
              </a:ext>
            </a:extLst>
          </p:cNvPr>
          <p:cNvPicPr>
            <a:picLocks noChangeAspect="1"/>
          </p:cNvPicPr>
          <p:nvPr/>
        </p:nvPicPr>
        <p:blipFill>
          <a:blip r:embed="rId2"/>
          <a:stretch>
            <a:fillRect/>
          </a:stretch>
        </p:blipFill>
        <p:spPr>
          <a:xfrm>
            <a:off x="4560685" y="3624601"/>
            <a:ext cx="276225" cy="238125"/>
          </a:xfrm>
          <a:prstGeom prst="rect">
            <a:avLst/>
          </a:prstGeom>
        </p:spPr>
      </p:pic>
      <p:sp>
        <p:nvSpPr>
          <p:cNvPr id="5" name="Espace réservé du numéro de diapositive 4"/>
          <p:cNvSpPr>
            <a:spLocks noGrp="1"/>
          </p:cNvSpPr>
          <p:nvPr>
            <p:ph type="sldNum" sz="quarter" idx="12"/>
          </p:nvPr>
        </p:nvSpPr>
        <p:spPr/>
        <p:txBody>
          <a:bodyPr/>
          <a:lstStyle/>
          <a:p>
            <a:fld id="{86BB3423-611C-6944-BA94-F2572F362413}" type="slidenum">
              <a:rPr lang="en-US" smtClean="0"/>
              <a:t>15</a:t>
            </a:fld>
            <a:endParaRPr lang="en-US"/>
          </a:p>
        </p:txBody>
      </p:sp>
      <p:pic>
        <p:nvPicPr>
          <p:cNvPr id="7" name="Image 6">
            <a:extLst>
              <a:ext uri="{FF2B5EF4-FFF2-40B4-BE49-F238E27FC236}">
                <a16:creationId xmlns:a16="http://schemas.microsoft.com/office/drawing/2014/main" id="{BAAA12F2-8D81-22D2-6EA7-0978D69AE17A}"/>
              </a:ext>
            </a:extLst>
          </p:cNvPr>
          <p:cNvPicPr>
            <a:picLocks noChangeAspect="1"/>
          </p:cNvPicPr>
          <p:nvPr/>
        </p:nvPicPr>
        <p:blipFill>
          <a:blip r:embed="rId3"/>
          <a:stretch>
            <a:fillRect/>
          </a:stretch>
        </p:blipFill>
        <p:spPr>
          <a:xfrm>
            <a:off x="9995964" y="6141317"/>
            <a:ext cx="1704975" cy="69532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974" y="5312306"/>
            <a:ext cx="402591" cy="402591"/>
          </a:xfrm>
          <a:prstGeom prst="rect">
            <a:avLst/>
          </a:prstGeom>
        </p:spPr>
      </p:pic>
    </p:spTree>
    <p:extLst>
      <p:ext uri="{BB962C8B-B14F-4D97-AF65-F5344CB8AC3E}">
        <p14:creationId xmlns:p14="http://schemas.microsoft.com/office/powerpoint/2010/main" val="2433371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p:txBody>
          <a:bodyPr/>
          <a:lstStyle/>
          <a:p>
            <a:r>
              <a:rPr lang="fr-FR" sz="2800" cap="small" dirty="0">
                <a:latin typeface="Source Sans Pro" panose="020B0503030403020204" pitchFamily="34" charset="0"/>
                <a:ea typeface="Source Sans Pro" panose="020B0503030403020204" pitchFamily="34" charset="0"/>
              </a:rPr>
              <a:t>Tâches</a:t>
            </a:r>
            <a:br>
              <a:rPr lang="fr-FR" dirty="0"/>
            </a:br>
            <a:r>
              <a:rPr lang="fr-FR" sz="3600" dirty="0">
                <a:latin typeface="Source Sans Pro" panose="020B0503030403020204" pitchFamily="34" charset="0"/>
                <a:ea typeface="Source Sans Pro" panose="020B0503030403020204" pitchFamily="34" charset="0"/>
              </a:rPr>
              <a:t>Ajouter une collection locale</a:t>
            </a: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a:xfrm>
            <a:off x="350874" y="2691638"/>
            <a:ext cx="8481572" cy="3815488"/>
          </a:xfrm>
        </p:spPr>
        <p:txBody>
          <a:bodyPr vert="horz" lIns="91440" tIns="45720" rIns="91440" bIns="45720" rtlCol="0" anchor="t">
            <a:normAutofit fontScale="92500" lnSpcReduction="10000"/>
          </a:bodyPr>
          <a:lstStyle/>
          <a:p>
            <a:pPr marL="0" indent="0">
              <a:buNone/>
            </a:pPr>
            <a:r>
              <a:rPr lang="fr-FR" dirty="0"/>
              <a:t> </a:t>
            </a:r>
            <a:r>
              <a:rPr lang="fr-FR" sz="1400" dirty="0">
                <a:latin typeface="Source Sans Pro" panose="020B0503030403020204" pitchFamily="34" charset="0"/>
                <a:ea typeface="Source Sans Pro" panose="020B0503030403020204" pitchFamily="34" charset="0"/>
              </a:rPr>
              <a:t>Il est possible d’ajouter une collection locale dans Alma.  Contacter </a:t>
            </a:r>
            <a:r>
              <a:rPr lang="fr-FR" sz="1400" dirty="0">
                <a:latin typeface="Source Sans Pro" panose="020B0503030403020204" pitchFamily="34" charset="0"/>
                <a:ea typeface="Source Sans Pro" panose="020B0503030403020204" pitchFamily="34" charset="0"/>
                <a:hlinkClick r:id="rId2"/>
              </a:rPr>
              <a:t>alma-eresources@lists.uliege.be</a:t>
            </a:r>
            <a:r>
              <a:rPr lang="fr-FR" sz="1400" dirty="0">
                <a:latin typeface="Source Sans Pro" panose="020B0503030403020204" pitchFamily="34" charset="0"/>
                <a:ea typeface="Source Sans Pro" panose="020B0503030403020204" pitchFamily="34" charset="0"/>
              </a:rPr>
              <a:t> avant d’effectuer cette opération.</a:t>
            </a:r>
          </a:p>
          <a:p>
            <a:pPr marL="0" indent="0">
              <a:buNone/>
            </a:pPr>
            <a:r>
              <a:rPr lang="fr-FR" sz="1400" dirty="0">
                <a:latin typeface="Source Sans Pro" panose="020B0503030403020204" pitchFamily="34" charset="0"/>
                <a:ea typeface="Source Sans Pro" panose="020B0503030403020204" pitchFamily="34" charset="0"/>
              </a:rPr>
              <a:t>Dans quels cas ?</a:t>
            </a:r>
          </a:p>
          <a:p>
            <a:pPr>
              <a:buFontTx/>
              <a:buChar char="-"/>
            </a:pPr>
            <a:r>
              <a:rPr lang="fr-FR" sz="1400" dirty="0">
                <a:latin typeface="Source Sans Pro" panose="020B0503030403020204" pitchFamily="34" charset="0"/>
                <a:ea typeface="Source Sans Pro" panose="020B0503030403020204" pitchFamily="34" charset="0"/>
              </a:rPr>
              <a:t>Soit parce qu’elle n’est pas disponible dans la CZ -&gt; Ajout temporaire le temps de l’ajout dans la CZ via la fonction « </a:t>
            </a:r>
            <a:r>
              <a:rPr lang="fr-FR" sz="1400" dirty="0" err="1">
                <a:latin typeface="Source Sans Pro" panose="020B0503030403020204" pitchFamily="34" charset="0"/>
                <a:ea typeface="Source Sans Pro" panose="020B0503030403020204" pitchFamily="34" charset="0"/>
              </a:rPr>
              <a:t>Contribute</a:t>
            </a:r>
            <a:r>
              <a:rPr lang="fr-FR" sz="1400" dirty="0">
                <a:latin typeface="Source Sans Pro" panose="020B0503030403020204" pitchFamily="34" charset="0"/>
                <a:ea typeface="Source Sans Pro" panose="020B0503030403020204" pitchFamily="34" charset="0"/>
              </a:rPr>
              <a:t> »</a:t>
            </a:r>
          </a:p>
          <a:p>
            <a:pPr>
              <a:buFontTx/>
              <a:buChar char="-"/>
            </a:pPr>
            <a:r>
              <a:rPr lang="fr-FR" sz="1400" dirty="0">
                <a:latin typeface="Source Sans Pro" panose="020B0503030403020204" pitchFamily="34" charset="0"/>
                <a:ea typeface="Source Sans Pro" panose="020B0503030403020204" pitchFamily="34" charset="0"/>
              </a:rPr>
              <a:t>Soit en raison d’un souhait de gestion locale après analyse (à éviter autant que possible) </a:t>
            </a:r>
          </a:p>
          <a:p>
            <a:pPr marL="0" indent="0">
              <a:buNone/>
            </a:pPr>
            <a:r>
              <a:rPr lang="en-US" sz="1400" dirty="0">
                <a:latin typeface="Source Sans Pro" panose="020B0503030403020204" pitchFamily="34" charset="0"/>
                <a:ea typeface="Source Sans Pro" panose="020B0503030403020204" pitchFamily="34" charset="0"/>
              </a:rPr>
              <a:t>Via la section </a:t>
            </a:r>
            <a:r>
              <a:rPr lang="en-US" sz="1400" b="1" dirty="0">
                <a:latin typeface="Source Sans Pro" panose="020B0503030403020204" pitchFamily="34" charset="0"/>
                <a:ea typeface="Source Sans Pro" panose="020B0503030403020204" pitchFamily="34" charset="0"/>
              </a:rPr>
              <a:t>Resource Management &gt; Create Inventory &gt; Add Local Electronic Collection </a:t>
            </a:r>
          </a:p>
          <a:p>
            <a:pPr>
              <a:lnSpc>
                <a:spcPct val="170000"/>
              </a:lnSpc>
              <a:spcBef>
                <a:spcPts val="600"/>
              </a:spcBef>
              <a:spcAft>
                <a:spcPts val="600"/>
              </a:spcAft>
              <a:buFontTx/>
              <a:buChar char="-"/>
            </a:pPr>
            <a:r>
              <a:rPr lang="en-US" sz="1400" dirty="0" err="1">
                <a:latin typeface="Source Sans Pro" panose="020B0503030403020204" pitchFamily="34" charset="0"/>
                <a:ea typeface="Source Sans Pro" panose="020B0503030403020204" pitchFamily="34" charset="0"/>
              </a:rPr>
              <a:t>Suivre</a:t>
            </a:r>
            <a:r>
              <a:rPr lang="en-US" sz="1400" dirty="0">
                <a:latin typeface="Source Sans Pro" panose="020B0503030403020204" pitchFamily="34" charset="0"/>
                <a:ea typeface="Source Sans Pro" panose="020B0503030403020204" pitchFamily="34" charset="0"/>
              </a:rPr>
              <a:t> les details de </a:t>
            </a:r>
            <a:r>
              <a:rPr lang="en-US" sz="1400" dirty="0" err="1">
                <a:latin typeface="Source Sans Pro" panose="020B0503030403020204" pitchFamily="34" charset="0"/>
                <a:ea typeface="Source Sans Pro" panose="020B0503030403020204" pitchFamily="34" charset="0"/>
              </a:rPr>
              <a:t>l’assistant</a:t>
            </a:r>
            <a:r>
              <a:rPr lang="en-US" sz="1400" dirty="0">
                <a:latin typeface="Source Sans Pro" panose="020B0503030403020204" pitchFamily="34" charset="0"/>
                <a:ea typeface="Source Sans Pro" panose="020B0503030403020204" pitchFamily="34" charset="0"/>
              </a:rPr>
              <a:t> pour </a:t>
            </a:r>
            <a:r>
              <a:rPr lang="en-US" sz="1400" dirty="0" err="1">
                <a:latin typeface="Source Sans Pro" panose="020B0503030403020204" pitchFamily="34" charset="0"/>
                <a:ea typeface="Source Sans Pro" panose="020B0503030403020204" pitchFamily="34" charset="0"/>
              </a:rPr>
              <a:t>ajouter</a:t>
            </a:r>
            <a:r>
              <a:rPr lang="en-US" sz="1400" dirty="0">
                <a:latin typeface="Source Sans Pro" panose="020B0503030403020204" pitchFamily="34" charset="0"/>
                <a:ea typeface="Source Sans Pro" panose="020B0503030403020204" pitchFamily="34" charset="0"/>
              </a:rPr>
              <a:t> les </a:t>
            </a:r>
            <a:r>
              <a:rPr lang="en-US" sz="1400" dirty="0" err="1">
                <a:latin typeface="Source Sans Pro" panose="020B0503030403020204" pitchFamily="34" charset="0"/>
                <a:ea typeface="Source Sans Pro" panose="020B0503030403020204" pitchFamily="34" charset="0"/>
              </a:rPr>
              <a:t>informations</a:t>
            </a:r>
            <a:r>
              <a:rPr lang="en-US" sz="1400" dirty="0">
                <a:latin typeface="Source Sans Pro" panose="020B0503030403020204" pitchFamily="34" charset="0"/>
                <a:ea typeface="Source Sans Pro" panose="020B0503030403020204" pitchFamily="34" charset="0"/>
              </a:rPr>
              <a:t> </a:t>
            </a:r>
            <a:r>
              <a:rPr lang="en-US" sz="1400" dirty="0" err="1">
                <a:latin typeface="Source Sans Pro" panose="020B0503030403020204" pitchFamily="34" charset="0"/>
                <a:ea typeface="Source Sans Pro" panose="020B0503030403020204" pitchFamily="34" charset="0"/>
              </a:rPr>
              <a:t>utiles</a:t>
            </a:r>
            <a:r>
              <a:rPr lang="en-US" sz="1400" dirty="0">
                <a:latin typeface="Source Sans Pro" panose="020B0503030403020204" pitchFamily="34" charset="0"/>
                <a:ea typeface="Source Sans Pro" panose="020B0503030403020204" pitchFamily="34" charset="0"/>
              </a:rPr>
              <a:t> (</a:t>
            </a:r>
            <a:r>
              <a:rPr lang="en-US" sz="1400" dirty="0" err="1">
                <a:latin typeface="Source Sans Pro" panose="020B0503030403020204" pitchFamily="34" charset="0"/>
                <a:ea typeface="Source Sans Pro" panose="020B0503030403020204" pitchFamily="34" charset="0"/>
              </a:rPr>
              <a:t>descriptif</a:t>
            </a:r>
            <a:r>
              <a:rPr lang="en-US" sz="1400" dirty="0">
                <a:latin typeface="Source Sans Pro" panose="020B0503030403020204" pitchFamily="34" charset="0"/>
                <a:ea typeface="Source Sans Pro" panose="020B0503030403020204" pitchFamily="34" charset="0"/>
              </a:rPr>
              <a:t>, linking…) et la documentation Ex </a:t>
            </a:r>
            <a:r>
              <a:rPr lang="en-US" sz="1400" dirty="0" err="1">
                <a:latin typeface="Source Sans Pro" panose="020B0503030403020204" pitchFamily="34" charset="0"/>
                <a:ea typeface="Source Sans Pro" panose="020B0503030403020204" pitchFamily="34" charset="0"/>
              </a:rPr>
              <a:t>Libris</a:t>
            </a:r>
            <a:r>
              <a:rPr lang="en-US" sz="1400" dirty="0">
                <a:latin typeface="Source Sans Pro" panose="020B0503030403020204" pitchFamily="34" charset="0"/>
                <a:ea typeface="Source Sans Pro" panose="020B0503030403020204" pitchFamily="34" charset="0"/>
              </a:rPr>
              <a:t> pour </a:t>
            </a:r>
            <a:r>
              <a:rPr lang="en-US" sz="1400" dirty="0" err="1">
                <a:latin typeface="Source Sans Pro" panose="020B0503030403020204" pitchFamily="34" charset="0"/>
                <a:ea typeface="Source Sans Pro" panose="020B0503030403020204" pitchFamily="34" charset="0"/>
              </a:rPr>
              <a:t>paramétrer</a:t>
            </a:r>
            <a:r>
              <a:rPr lang="en-US" sz="1400" dirty="0">
                <a:latin typeface="Source Sans Pro" panose="020B0503030403020204" pitchFamily="34" charset="0"/>
                <a:ea typeface="Source Sans Pro" panose="020B0503030403020204" pitchFamily="34" charset="0"/>
              </a:rPr>
              <a:t> les </a:t>
            </a:r>
            <a:r>
              <a:rPr lang="en-US" sz="1400" dirty="0" err="1">
                <a:latin typeface="Source Sans Pro" panose="020B0503030403020204" pitchFamily="34" charset="0"/>
                <a:ea typeface="Source Sans Pro" panose="020B0503030403020204" pitchFamily="34" charset="0"/>
              </a:rPr>
              <a:t>informations</a:t>
            </a:r>
            <a:r>
              <a:rPr lang="en-US" sz="1400" dirty="0">
                <a:latin typeface="Source Sans Pro" panose="020B0503030403020204" pitchFamily="34" charset="0"/>
                <a:ea typeface="Source Sans Pro" panose="020B0503030403020204" pitchFamily="34" charset="0"/>
              </a:rPr>
              <a:t> de linking</a:t>
            </a:r>
          </a:p>
          <a:p>
            <a:pPr>
              <a:lnSpc>
                <a:spcPct val="170000"/>
              </a:lnSpc>
              <a:spcBef>
                <a:spcPts val="600"/>
              </a:spcBef>
              <a:spcAft>
                <a:spcPts val="600"/>
              </a:spcAft>
              <a:buFontTx/>
              <a:buChar char="-"/>
            </a:pPr>
            <a:r>
              <a:rPr lang="en-US" sz="1400" dirty="0">
                <a:latin typeface="Source Sans Pro" panose="020B0503030403020204" pitchFamily="34" charset="0"/>
                <a:ea typeface="Source Sans Pro" panose="020B0503030403020204" pitchFamily="34" charset="0"/>
              </a:rPr>
              <a:t>Les portfolios </a:t>
            </a:r>
            <a:r>
              <a:rPr lang="en-US" sz="1400" dirty="0" err="1">
                <a:latin typeface="Source Sans Pro" panose="020B0503030403020204" pitchFamily="34" charset="0"/>
                <a:ea typeface="Source Sans Pro" panose="020B0503030403020204" pitchFamily="34" charset="0"/>
              </a:rPr>
              <a:t>peuvent</a:t>
            </a:r>
            <a:r>
              <a:rPr lang="en-US" sz="1400" dirty="0">
                <a:latin typeface="Source Sans Pro" panose="020B0503030403020204" pitchFamily="34" charset="0"/>
                <a:ea typeface="Source Sans Pro" panose="020B0503030403020204" pitchFamily="34" charset="0"/>
              </a:rPr>
              <a:t> </a:t>
            </a:r>
            <a:r>
              <a:rPr lang="en-US" sz="1400" dirty="0" err="1">
                <a:latin typeface="Source Sans Pro" panose="020B0503030403020204" pitchFamily="34" charset="0"/>
                <a:ea typeface="Source Sans Pro" panose="020B0503030403020204" pitchFamily="34" charset="0"/>
              </a:rPr>
              <a:t>être</a:t>
            </a:r>
            <a:r>
              <a:rPr lang="en-US" sz="1400" dirty="0">
                <a:latin typeface="Source Sans Pro" panose="020B0503030403020204" pitchFamily="34" charset="0"/>
                <a:ea typeface="Source Sans Pro" panose="020B0503030403020204" pitchFamily="34" charset="0"/>
              </a:rPr>
              <a:t> </a:t>
            </a:r>
            <a:r>
              <a:rPr lang="en-US" sz="1400" dirty="0" err="1">
                <a:latin typeface="Source Sans Pro" panose="020B0503030403020204" pitchFamily="34" charset="0"/>
                <a:ea typeface="Source Sans Pro" panose="020B0503030403020204" pitchFamily="34" charset="0"/>
              </a:rPr>
              <a:t>ajoutés</a:t>
            </a:r>
            <a:r>
              <a:rPr lang="en-US" sz="1400" dirty="0">
                <a:latin typeface="Source Sans Pro" panose="020B0503030403020204" pitchFamily="34" charset="0"/>
                <a:ea typeface="Source Sans Pro" panose="020B0503030403020204" pitchFamily="34" charset="0"/>
              </a:rPr>
              <a:t> </a:t>
            </a:r>
            <a:r>
              <a:rPr lang="en-US" sz="1400" dirty="0" err="1">
                <a:latin typeface="Source Sans Pro" panose="020B0503030403020204" pitchFamily="34" charset="0"/>
                <a:ea typeface="Source Sans Pro" panose="020B0503030403020204" pitchFamily="34" charset="0"/>
              </a:rPr>
              <a:t>en</a:t>
            </a:r>
            <a:r>
              <a:rPr lang="en-US" sz="1400" dirty="0">
                <a:latin typeface="Source Sans Pro" panose="020B0503030403020204" pitchFamily="34" charset="0"/>
                <a:ea typeface="Source Sans Pro" panose="020B0503030403020204" pitchFamily="34" charset="0"/>
              </a:rPr>
              <a:t> masse via le portfolio loader </a:t>
            </a:r>
            <a:r>
              <a:rPr lang="en-US" sz="1400" dirty="0" err="1">
                <a:latin typeface="Source Sans Pro" panose="020B0503030403020204" pitchFamily="34" charset="0"/>
                <a:ea typeface="Source Sans Pro" panose="020B0503030403020204" pitchFamily="34" charset="0"/>
              </a:rPr>
              <a:t>ou</a:t>
            </a:r>
            <a:r>
              <a:rPr lang="en-US" sz="1400" dirty="0">
                <a:latin typeface="Source Sans Pro" panose="020B0503030403020204" pitchFamily="34" charset="0"/>
                <a:ea typeface="Source Sans Pro" panose="020B0503030403020204" pitchFamily="34" charset="0"/>
              </a:rPr>
              <a:t> </a:t>
            </a:r>
            <a:r>
              <a:rPr lang="en-US" sz="1400" dirty="0" err="1">
                <a:latin typeface="Source Sans Pro" panose="020B0503030403020204" pitchFamily="34" charset="0"/>
                <a:ea typeface="Source Sans Pro" panose="020B0503030403020204" pitchFamily="34" charset="0"/>
              </a:rPr>
              <a:t>en</a:t>
            </a:r>
            <a:r>
              <a:rPr lang="en-US" sz="1400" dirty="0">
                <a:latin typeface="Source Sans Pro" panose="020B0503030403020204" pitchFamily="34" charset="0"/>
                <a:ea typeface="Source Sans Pro" panose="020B0503030403020204" pitchFamily="34" charset="0"/>
              </a:rPr>
              <a:t> function des </a:t>
            </a:r>
            <a:r>
              <a:rPr lang="en-US" sz="1400" dirty="0" err="1">
                <a:latin typeface="Source Sans Pro" panose="020B0503030403020204" pitchFamily="34" charset="0"/>
                <a:ea typeface="Source Sans Pro" panose="020B0503030403020204" pitchFamily="34" charset="0"/>
              </a:rPr>
              <a:t>cas</a:t>
            </a:r>
            <a:r>
              <a:rPr lang="en-US" sz="1400" dirty="0">
                <a:latin typeface="Source Sans Pro" panose="020B0503030403020204" pitchFamily="34" charset="0"/>
                <a:ea typeface="Source Sans Pro" panose="020B0503030403020204" pitchFamily="34" charset="0"/>
              </a:rPr>
              <a:t>, via un </a:t>
            </a:r>
            <a:r>
              <a:rPr lang="en-US" sz="1400" dirty="0" err="1">
                <a:latin typeface="Source Sans Pro" panose="020B0503030403020204" pitchFamily="34" charset="0"/>
                <a:ea typeface="Source Sans Pro" panose="020B0503030403020204" pitchFamily="34" charset="0"/>
              </a:rPr>
              <a:t>profil</a:t>
            </a:r>
            <a:r>
              <a:rPr lang="en-US" sz="1400" dirty="0">
                <a:latin typeface="Source Sans Pro" panose="020B0503030403020204" pitchFamily="34" charset="0"/>
                <a:ea typeface="Source Sans Pro" panose="020B0503030403020204" pitchFamily="34" charset="0"/>
              </a:rPr>
              <a:t> </a:t>
            </a:r>
            <a:r>
              <a:rPr lang="en-US" sz="1400" dirty="0" err="1">
                <a:latin typeface="Source Sans Pro" panose="020B0503030403020204" pitchFamily="34" charset="0"/>
                <a:ea typeface="Source Sans Pro" panose="020B0503030403020204" pitchFamily="34" charset="0"/>
              </a:rPr>
              <a:t>d’import</a:t>
            </a:r>
            <a:r>
              <a:rPr lang="en-US" sz="1400" dirty="0">
                <a:latin typeface="Source Sans Pro" panose="020B0503030403020204" pitchFamily="34" charset="0"/>
                <a:ea typeface="Source Sans Pro" panose="020B0503030403020204" pitchFamily="34" charset="0"/>
              </a:rPr>
              <a:t>.</a:t>
            </a:r>
            <a:endParaRPr lang="en-US" sz="1400" b="1" dirty="0">
              <a:latin typeface="Source Sans Pro" panose="020B0503030403020204" pitchFamily="34" charset="0"/>
              <a:ea typeface="Source Sans Pro" panose="020B0503030403020204" pitchFamily="34" charset="0"/>
            </a:endParaRPr>
          </a:p>
          <a:p>
            <a:r>
              <a:rPr lang="fr-FR" cap="all" dirty="0">
                <a:latin typeface="Source Sans Pro" panose="020B0503030403020204" pitchFamily="34" charset="0"/>
                <a:ea typeface="Source Sans Pro" panose="020B0503030403020204" pitchFamily="34" charset="0"/>
              </a:rPr>
              <a:t>    Démo</a:t>
            </a:r>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p>
          <a:p>
            <a:endParaRPr lang="fr-FR" dirty="0">
              <a:ea typeface="+mn-lt"/>
              <a:cs typeface="+mn-lt"/>
            </a:endParaRPr>
          </a:p>
        </p:txBody>
      </p:sp>
      <p:sp>
        <p:nvSpPr>
          <p:cNvPr id="4" name="Espace réservé du numéro de diapositive 3"/>
          <p:cNvSpPr>
            <a:spLocks noGrp="1"/>
          </p:cNvSpPr>
          <p:nvPr>
            <p:ph type="sldNum" sz="quarter" idx="12"/>
          </p:nvPr>
        </p:nvSpPr>
        <p:spPr/>
        <p:txBody>
          <a:bodyPr/>
          <a:lstStyle/>
          <a:p>
            <a:fld id="{86BB3423-611C-6944-BA94-F2572F362413}" type="slidenum">
              <a:rPr lang="en-US" smtClean="0"/>
              <a:t>16</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3"/>
          <a:stretch>
            <a:fillRect/>
          </a:stretch>
        </p:blipFill>
        <p:spPr>
          <a:xfrm>
            <a:off x="9995964" y="6141317"/>
            <a:ext cx="1704975" cy="695325"/>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974" y="5312306"/>
            <a:ext cx="402591" cy="402591"/>
          </a:xfrm>
          <a:prstGeom prst="rect">
            <a:avLst/>
          </a:prstGeom>
        </p:spPr>
      </p:pic>
    </p:spTree>
    <p:extLst>
      <p:ext uri="{BB962C8B-B14F-4D97-AF65-F5344CB8AC3E}">
        <p14:creationId xmlns:p14="http://schemas.microsoft.com/office/powerpoint/2010/main" val="4097892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a:xfrm>
            <a:off x="565149" y="1094193"/>
            <a:ext cx="8267296" cy="1287270"/>
          </a:xfrm>
        </p:spPr>
        <p:txBody>
          <a:bodyPr/>
          <a:lstStyle/>
          <a:p>
            <a:r>
              <a:rPr lang="fr-FR" sz="2800" cap="small" dirty="0">
                <a:latin typeface="Source Sans Pro" panose="020B0503030403020204" pitchFamily="34" charset="0"/>
                <a:ea typeface="Source Sans Pro" panose="020B0503030403020204" pitchFamily="34" charset="0"/>
              </a:rPr>
              <a:t>Tâches</a:t>
            </a:r>
            <a:br>
              <a:rPr lang="fr-FR" dirty="0"/>
            </a:br>
            <a:r>
              <a:rPr lang="fr-FR" sz="3600" dirty="0">
                <a:latin typeface="Source Sans Pro" panose="020B0503030403020204" pitchFamily="34" charset="0"/>
                <a:ea typeface="Source Sans Pro" panose="020B0503030403020204" pitchFamily="34" charset="0"/>
              </a:rPr>
              <a:t>Ajouter un portfolio local</a:t>
            </a: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p:txBody>
          <a:bodyPr vert="horz" lIns="91440" tIns="45720" rIns="91440" bIns="45720" rtlCol="0" anchor="t">
            <a:normAutofit lnSpcReduction="10000"/>
          </a:bodyPr>
          <a:lstStyle/>
          <a:p>
            <a:pPr>
              <a:lnSpc>
                <a:spcPct val="150000"/>
              </a:lnSpc>
              <a:spcBef>
                <a:spcPts val="0"/>
              </a:spcBef>
            </a:pPr>
            <a:r>
              <a:rPr lang="en-US" sz="1600" dirty="0" err="1">
                <a:latin typeface="Source Sans Pro" panose="020B0503030403020204" pitchFamily="34" charset="0"/>
                <a:ea typeface="Source Sans Pro" panose="020B0503030403020204" pitchFamily="34" charset="0"/>
              </a:rPr>
              <a:t>Fonctionnalité</a:t>
            </a:r>
            <a:r>
              <a:rPr lang="en-US" sz="1600" dirty="0">
                <a:latin typeface="Source Sans Pro" panose="020B0503030403020204" pitchFamily="34" charset="0"/>
                <a:ea typeface="Source Sans Pro" panose="020B0503030403020204" pitchFamily="34" charset="0"/>
              </a:rPr>
              <a:t> à </a:t>
            </a:r>
            <a:r>
              <a:rPr lang="en-US" sz="1600" dirty="0" err="1">
                <a:latin typeface="Source Sans Pro" panose="020B0503030403020204" pitchFamily="34" charset="0"/>
                <a:ea typeface="Source Sans Pro" panose="020B0503030403020204" pitchFamily="34" charset="0"/>
              </a:rPr>
              <a:t>utiliser</a:t>
            </a:r>
            <a:r>
              <a:rPr lang="en-US" sz="1600" dirty="0">
                <a:latin typeface="Source Sans Pro" panose="020B0503030403020204" pitchFamily="34" charset="0"/>
                <a:ea typeface="Source Sans Pro" panose="020B0503030403020204" pitchFamily="34" charset="0"/>
              </a:rPr>
              <a:t> </a:t>
            </a:r>
            <a:r>
              <a:rPr lang="en-US" sz="1600" dirty="0" err="1">
                <a:latin typeface="Source Sans Pro" panose="020B0503030403020204" pitchFamily="34" charset="0"/>
                <a:ea typeface="Source Sans Pro" panose="020B0503030403020204" pitchFamily="34" charset="0"/>
              </a:rPr>
              <a:t>lorsque</a:t>
            </a:r>
            <a:r>
              <a:rPr lang="en-US" sz="1600" dirty="0">
                <a:latin typeface="Source Sans Pro" panose="020B0503030403020204" pitchFamily="34" charset="0"/>
                <a:ea typeface="Source Sans Pro" panose="020B0503030403020204" pitchFamily="34" charset="0"/>
              </a:rPr>
              <a:t> </a:t>
            </a:r>
            <a:r>
              <a:rPr lang="en-US" sz="1600" dirty="0" err="1">
                <a:latin typeface="Source Sans Pro" panose="020B0503030403020204" pitchFamily="34" charset="0"/>
                <a:ea typeface="Source Sans Pro" panose="020B0503030403020204" pitchFamily="34" charset="0"/>
              </a:rPr>
              <a:t>l’on</a:t>
            </a:r>
            <a:r>
              <a:rPr lang="en-US" sz="1600" dirty="0">
                <a:latin typeface="Source Sans Pro" panose="020B0503030403020204" pitchFamily="34" charset="0"/>
                <a:ea typeface="Source Sans Pro" panose="020B0503030403020204" pitchFamily="34" charset="0"/>
              </a:rPr>
              <a:t> </a:t>
            </a:r>
            <a:r>
              <a:rPr lang="en-US" sz="1600" dirty="0" err="1">
                <a:latin typeface="Source Sans Pro" panose="020B0503030403020204" pitchFamily="34" charset="0"/>
                <a:ea typeface="Source Sans Pro" panose="020B0503030403020204" pitchFamily="34" charset="0"/>
              </a:rPr>
              <a:t>souscrit</a:t>
            </a:r>
            <a:r>
              <a:rPr lang="en-US" sz="1600" dirty="0">
                <a:latin typeface="Source Sans Pro" panose="020B0503030403020204" pitchFamily="34" charset="0"/>
                <a:ea typeface="Source Sans Pro" panose="020B0503030403020204" pitchFamily="34" charset="0"/>
              </a:rPr>
              <a:t> à un portfolio </a:t>
            </a:r>
            <a:r>
              <a:rPr lang="en-US" sz="1600" dirty="0" err="1">
                <a:latin typeface="Source Sans Pro" panose="020B0503030403020204" pitchFamily="34" charset="0"/>
                <a:ea typeface="Source Sans Pro" panose="020B0503030403020204" pitchFamily="34" charset="0"/>
              </a:rPr>
              <a:t>uniquement</a:t>
            </a:r>
            <a:r>
              <a:rPr lang="en-US" sz="1600" dirty="0">
                <a:latin typeface="Source Sans Pro" panose="020B0503030403020204" pitchFamily="34" charset="0"/>
                <a:ea typeface="Source Sans Pro" panose="020B0503030403020204" pitchFamily="34" charset="0"/>
              </a:rPr>
              <a:t> </a:t>
            </a:r>
            <a:r>
              <a:rPr lang="en-US" sz="1600" dirty="0" err="1">
                <a:latin typeface="Source Sans Pro" panose="020B0503030403020204" pitchFamily="34" charset="0"/>
                <a:ea typeface="Source Sans Pro" panose="020B0503030403020204" pitchFamily="34" charset="0"/>
              </a:rPr>
              <a:t>ou</a:t>
            </a:r>
            <a:r>
              <a:rPr lang="en-US" sz="1600" dirty="0">
                <a:latin typeface="Source Sans Pro" panose="020B0503030403020204" pitchFamily="34" charset="0"/>
                <a:ea typeface="Source Sans Pro" panose="020B0503030403020204" pitchFamily="34" charset="0"/>
              </a:rPr>
              <a:t> que </a:t>
            </a:r>
            <a:r>
              <a:rPr lang="en-US" sz="1600" dirty="0" err="1">
                <a:latin typeface="Source Sans Pro" panose="020B0503030403020204" pitchFamily="34" charset="0"/>
                <a:ea typeface="Source Sans Pro" panose="020B0503030403020204" pitchFamily="34" charset="0"/>
              </a:rPr>
              <a:t>l’on</a:t>
            </a:r>
            <a:r>
              <a:rPr lang="en-US" sz="1600" dirty="0">
                <a:latin typeface="Source Sans Pro" panose="020B0503030403020204" pitchFamily="34" charset="0"/>
                <a:ea typeface="Source Sans Pro" panose="020B0503030403020204" pitchFamily="34" charset="0"/>
              </a:rPr>
              <a:t> </a:t>
            </a:r>
            <a:r>
              <a:rPr lang="en-US" sz="1600" dirty="0" err="1">
                <a:latin typeface="Source Sans Pro" panose="020B0503030403020204" pitchFamily="34" charset="0"/>
                <a:ea typeface="Source Sans Pro" panose="020B0503030403020204" pitchFamily="34" charset="0"/>
              </a:rPr>
              <a:t>souhaite</a:t>
            </a:r>
            <a:r>
              <a:rPr lang="en-US" sz="1600" dirty="0">
                <a:latin typeface="Source Sans Pro" panose="020B0503030403020204" pitchFamily="34" charset="0"/>
                <a:ea typeface="Source Sans Pro" panose="020B0503030403020204" pitchFamily="34" charset="0"/>
              </a:rPr>
              <a:t> </a:t>
            </a:r>
            <a:r>
              <a:rPr lang="en-US" sz="1600" dirty="0" err="1">
                <a:latin typeface="Source Sans Pro" panose="020B0503030403020204" pitchFamily="34" charset="0"/>
                <a:ea typeface="Source Sans Pro" panose="020B0503030403020204" pitchFamily="34" charset="0"/>
              </a:rPr>
              <a:t>ajouter</a:t>
            </a:r>
            <a:r>
              <a:rPr lang="en-US" sz="1600" dirty="0">
                <a:latin typeface="Source Sans Pro" panose="020B0503030403020204" pitchFamily="34" charset="0"/>
                <a:ea typeface="Source Sans Pro" panose="020B0503030403020204" pitchFamily="34" charset="0"/>
              </a:rPr>
              <a:t>  </a:t>
            </a:r>
            <a:r>
              <a:rPr lang="en-US" sz="1600" dirty="0" err="1">
                <a:latin typeface="Source Sans Pro" panose="020B0503030403020204" pitchFamily="34" charset="0"/>
                <a:ea typeface="Source Sans Pro" panose="020B0503030403020204" pitchFamily="34" charset="0"/>
              </a:rPr>
              <a:t>une</a:t>
            </a:r>
            <a:r>
              <a:rPr lang="en-US" sz="1600" dirty="0">
                <a:latin typeface="Source Sans Pro" panose="020B0503030403020204" pitchFamily="34" charset="0"/>
                <a:ea typeface="Source Sans Pro" panose="020B0503030403020204" pitchFamily="34" charset="0"/>
              </a:rPr>
              <a:t> </a:t>
            </a:r>
            <a:r>
              <a:rPr lang="en-US" sz="1600" dirty="0" err="1">
                <a:latin typeface="Source Sans Pro" panose="020B0503030403020204" pitchFamily="34" charset="0"/>
                <a:ea typeface="Source Sans Pro" panose="020B0503030403020204" pitchFamily="34" charset="0"/>
              </a:rPr>
              <a:t>ressource</a:t>
            </a:r>
            <a:r>
              <a:rPr lang="en-US" sz="1600" dirty="0">
                <a:latin typeface="Source Sans Pro" panose="020B0503030403020204" pitchFamily="34" charset="0"/>
                <a:ea typeface="Source Sans Pro" panose="020B0503030403020204" pitchFamily="34" charset="0"/>
              </a:rPr>
              <a:t> </a:t>
            </a:r>
            <a:r>
              <a:rPr lang="en-US" sz="1600" dirty="0" err="1">
                <a:latin typeface="Source Sans Pro" panose="020B0503030403020204" pitchFamily="34" charset="0"/>
                <a:ea typeface="Source Sans Pro" panose="020B0503030403020204" pitchFamily="34" charset="0"/>
              </a:rPr>
              <a:t>gratuite</a:t>
            </a:r>
            <a:endParaRPr lang="en-US" sz="1600" dirty="0">
              <a:latin typeface="Source Sans Pro" panose="020B0503030403020204" pitchFamily="34" charset="0"/>
              <a:ea typeface="Source Sans Pro" panose="020B0503030403020204" pitchFamily="34" charset="0"/>
            </a:endParaRPr>
          </a:p>
          <a:p>
            <a:pPr lvl="1">
              <a:lnSpc>
                <a:spcPct val="150000"/>
              </a:lnSpc>
              <a:spcBef>
                <a:spcPts val="0"/>
              </a:spcBef>
            </a:pPr>
            <a:r>
              <a:rPr lang="en-US" sz="1600" dirty="0" err="1">
                <a:latin typeface="Source Sans Pro" panose="020B0503030403020204" pitchFamily="34" charset="0"/>
                <a:ea typeface="Source Sans Pro" panose="020B0503030403020204" pitchFamily="34" charset="0"/>
              </a:rPr>
              <a:t>Lors</a:t>
            </a:r>
            <a:r>
              <a:rPr lang="en-US" sz="1600" dirty="0">
                <a:latin typeface="Source Sans Pro" panose="020B0503030403020204" pitchFamily="34" charset="0"/>
                <a:ea typeface="Source Sans Pro" panose="020B0503030403020204" pitchFamily="34" charset="0"/>
              </a:rPr>
              <a:t> de </a:t>
            </a:r>
            <a:r>
              <a:rPr lang="en-US" sz="1600" dirty="0" err="1">
                <a:latin typeface="Source Sans Pro" panose="020B0503030403020204" pitchFamily="34" charset="0"/>
                <a:ea typeface="Source Sans Pro" panose="020B0503030403020204" pitchFamily="34" charset="0"/>
              </a:rPr>
              <a:t>sa</a:t>
            </a:r>
            <a:r>
              <a:rPr lang="en-US" sz="1600" dirty="0">
                <a:latin typeface="Source Sans Pro" panose="020B0503030403020204" pitchFamily="34" charset="0"/>
                <a:ea typeface="Source Sans Pro" panose="020B0503030403020204" pitchFamily="34" charset="0"/>
              </a:rPr>
              <a:t> </a:t>
            </a:r>
            <a:r>
              <a:rPr lang="en-US" sz="1600" dirty="0" err="1">
                <a:latin typeface="Source Sans Pro" panose="020B0503030403020204" pitchFamily="34" charset="0"/>
                <a:ea typeface="Source Sans Pro" panose="020B0503030403020204" pitchFamily="34" charset="0"/>
              </a:rPr>
              <a:t>création</a:t>
            </a:r>
            <a:r>
              <a:rPr lang="en-US" sz="1600" dirty="0">
                <a:latin typeface="Source Sans Pro" panose="020B0503030403020204" pitchFamily="34" charset="0"/>
                <a:ea typeface="Source Sans Pro" panose="020B0503030403020204" pitchFamily="34" charset="0"/>
              </a:rPr>
              <a:t>, </a:t>
            </a:r>
            <a:r>
              <a:rPr lang="en-US" sz="1600" dirty="0" err="1">
                <a:latin typeface="Source Sans Pro" panose="020B0503030403020204" pitchFamily="34" charset="0"/>
                <a:ea typeface="Source Sans Pro" panose="020B0503030403020204" pitchFamily="34" charset="0"/>
              </a:rPr>
              <a:t>il</a:t>
            </a:r>
            <a:r>
              <a:rPr lang="en-US" sz="1600" dirty="0">
                <a:latin typeface="Source Sans Pro" panose="020B0503030403020204" pitchFamily="34" charset="0"/>
                <a:ea typeface="Source Sans Pro" panose="020B0503030403020204" pitchFamily="34" charset="0"/>
              </a:rPr>
              <a:t> </a:t>
            </a:r>
            <a:r>
              <a:rPr lang="en-US" sz="1600" dirty="0" err="1">
                <a:latin typeface="Source Sans Pro" panose="020B0503030403020204" pitchFamily="34" charset="0"/>
                <a:ea typeface="Source Sans Pro" panose="020B0503030403020204" pitchFamily="34" charset="0"/>
              </a:rPr>
              <a:t>suffit</a:t>
            </a:r>
            <a:r>
              <a:rPr lang="en-US" sz="1600" dirty="0">
                <a:latin typeface="Source Sans Pro" panose="020B0503030403020204" pitchFamily="34" charset="0"/>
                <a:ea typeface="Source Sans Pro" panose="020B0503030403020204" pitchFamily="34" charset="0"/>
              </a:rPr>
              <a:t> </a:t>
            </a:r>
            <a:r>
              <a:rPr lang="en-US" sz="1600" dirty="0" err="1">
                <a:latin typeface="Source Sans Pro" panose="020B0503030403020204" pitchFamily="34" charset="0"/>
                <a:ea typeface="Source Sans Pro" panose="020B0503030403020204" pitchFamily="34" charset="0"/>
              </a:rPr>
              <a:t>d’indiquer</a:t>
            </a:r>
            <a:r>
              <a:rPr lang="en-US" sz="1600" dirty="0">
                <a:latin typeface="Source Sans Pro" panose="020B0503030403020204" pitchFamily="34" charset="0"/>
                <a:ea typeface="Source Sans Pro" panose="020B0503030403020204" pitchFamily="34" charset="0"/>
              </a:rPr>
              <a:t> </a:t>
            </a:r>
            <a:r>
              <a:rPr lang="en-US" sz="1600" dirty="0" err="1">
                <a:latin typeface="Source Sans Pro" panose="020B0503030403020204" pitchFamily="34" charset="0"/>
                <a:ea typeface="Source Sans Pro" panose="020B0503030403020204" pitchFamily="34" charset="0"/>
              </a:rPr>
              <a:t>l’url</a:t>
            </a:r>
            <a:r>
              <a:rPr lang="en-US" sz="1600" dirty="0">
                <a:latin typeface="Source Sans Pro" panose="020B0503030403020204" pitchFamily="34" charset="0"/>
                <a:ea typeface="Source Sans Pro" panose="020B0503030403020204" pitchFamily="34" charset="0"/>
              </a:rPr>
              <a:t> et </a:t>
            </a:r>
            <a:r>
              <a:rPr lang="en-US" sz="1600" dirty="0" err="1">
                <a:latin typeface="Source Sans Pro" panose="020B0503030403020204" pitchFamily="34" charset="0"/>
                <a:ea typeface="Source Sans Pro" panose="020B0503030403020204" pitchFamily="34" charset="0"/>
              </a:rPr>
              <a:t>toutes</a:t>
            </a:r>
            <a:r>
              <a:rPr lang="en-US" sz="1600" dirty="0">
                <a:latin typeface="Source Sans Pro" panose="020B0503030403020204" pitchFamily="34" charset="0"/>
                <a:ea typeface="Source Sans Pro" panose="020B0503030403020204" pitchFamily="34" charset="0"/>
              </a:rPr>
              <a:t> les </a:t>
            </a:r>
            <a:r>
              <a:rPr lang="en-US" sz="1600" dirty="0" err="1">
                <a:latin typeface="Source Sans Pro" panose="020B0503030403020204" pitchFamily="34" charset="0"/>
                <a:ea typeface="Source Sans Pro" panose="020B0503030403020204" pitchFamily="34" charset="0"/>
              </a:rPr>
              <a:t>informations</a:t>
            </a:r>
            <a:r>
              <a:rPr lang="en-US" sz="1600" dirty="0">
                <a:latin typeface="Source Sans Pro" panose="020B0503030403020204" pitchFamily="34" charset="0"/>
                <a:ea typeface="Source Sans Pro" panose="020B0503030403020204" pitchFamily="34" charset="0"/>
              </a:rPr>
              <a:t> </a:t>
            </a:r>
            <a:r>
              <a:rPr lang="en-US" sz="1600" dirty="0" err="1">
                <a:latin typeface="Source Sans Pro" panose="020B0503030403020204" pitchFamily="34" charset="0"/>
                <a:ea typeface="Source Sans Pro" panose="020B0503030403020204" pitchFamily="34" charset="0"/>
              </a:rPr>
              <a:t>utiles</a:t>
            </a:r>
            <a:r>
              <a:rPr lang="en-US" sz="1600" dirty="0">
                <a:latin typeface="Source Sans Pro" panose="020B0503030403020204" pitchFamily="34" charset="0"/>
                <a:ea typeface="Source Sans Pro" panose="020B0503030403020204" pitchFamily="34" charset="0"/>
              </a:rPr>
              <a:t> de linking + test </a:t>
            </a:r>
            <a:r>
              <a:rPr lang="en-US" sz="1600" dirty="0" err="1">
                <a:latin typeface="Source Sans Pro" panose="020B0503030403020204" pitchFamily="34" charset="0"/>
                <a:ea typeface="Source Sans Pro" panose="020B0503030403020204" pitchFamily="34" charset="0"/>
              </a:rPr>
              <a:t>accès</a:t>
            </a:r>
            <a:r>
              <a:rPr lang="en-US" sz="1600" dirty="0">
                <a:latin typeface="Source Sans Pro" panose="020B0503030403020204" pitchFamily="34" charset="0"/>
                <a:ea typeface="Source Sans Pro" panose="020B0503030403020204" pitchFamily="34" charset="0"/>
              </a:rPr>
              <a:t> + </a:t>
            </a:r>
            <a:r>
              <a:rPr lang="en-US" sz="1600" dirty="0" err="1">
                <a:latin typeface="Source Sans Pro" panose="020B0503030403020204" pitchFamily="34" charset="0"/>
                <a:ea typeface="Source Sans Pro" panose="020B0503030403020204" pitchFamily="34" charset="0"/>
              </a:rPr>
              <a:t>rendre</a:t>
            </a:r>
            <a:r>
              <a:rPr lang="en-US" sz="1600" dirty="0">
                <a:latin typeface="Source Sans Pro" panose="020B0503030403020204" pitchFamily="34" charset="0"/>
                <a:ea typeface="Source Sans Pro" panose="020B0503030403020204" pitchFamily="34" charset="0"/>
              </a:rPr>
              <a:t> public</a:t>
            </a:r>
          </a:p>
          <a:p>
            <a:pPr>
              <a:lnSpc>
                <a:spcPct val="150000"/>
              </a:lnSpc>
              <a:spcBef>
                <a:spcPts val="0"/>
              </a:spcBef>
            </a:pPr>
            <a:r>
              <a:rPr lang="en-US" sz="1600" dirty="0">
                <a:latin typeface="Source Sans Pro" panose="020B0503030403020204" pitchFamily="34" charset="0"/>
                <a:ea typeface="Source Sans Pro" panose="020B0503030403020204" pitchFamily="34" charset="0"/>
              </a:rPr>
              <a:t>Accessible </a:t>
            </a:r>
            <a:r>
              <a:rPr lang="en-US" sz="1600" dirty="0" err="1">
                <a:latin typeface="Source Sans Pro" panose="020B0503030403020204" pitchFamily="34" charset="0"/>
                <a:ea typeface="Source Sans Pro" panose="020B0503030403020204" pitchFamily="34" charset="0"/>
              </a:rPr>
              <a:t>dans</a:t>
            </a:r>
            <a:r>
              <a:rPr lang="en-US" sz="1600" dirty="0">
                <a:latin typeface="Source Sans Pro" panose="020B0503030403020204" pitchFamily="34" charset="0"/>
                <a:ea typeface="Source Sans Pro" panose="020B0503030403020204" pitchFamily="34" charset="0"/>
              </a:rPr>
              <a:t> la section “Create Inventory” &gt; “Add local portfolio”.</a:t>
            </a:r>
          </a:p>
          <a:p>
            <a:pPr>
              <a:lnSpc>
                <a:spcPct val="150000"/>
              </a:lnSpc>
              <a:spcBef>
                <a:spcPts val="0"/>
              </a:spcBef>
            </a:pPr>
            <a:r>
              <a:rPr lang="en-US" sz="1600" dirty="0" err="1">
                <a:latin typeface="Source Sans Pro" panose="020B0503030403020204" pitchFamily="34" charset="0"/>
                <a:ea typeface="Source Sans Pro" panose="020B0503030403020204" pitchFamily="34" charset="0"/>
              </a:rPr>
              <a:t>Ajouter</a:t>
            </a:r>
            <a:r>
              <a:rPr lang="en-US" sz="1600" dirty="0">
                <a:latin typeface="Source Sans Pro" panose="020B0503030403020204" pitchFamily="34" charset="0"/>
                <a:ea typeface="Source Sans Pro" panose="020B0503030403020204" pitchFamily="34" charset="0"/>
              </a:rPr>
              <a:t> le portfolio </a:t>
            </a:r>
            <a:r>
              <a:rPr lang="en-US" sz="1600" dirty="0" err="1">
                <a:latin typeface="Source Sans Pro" panose="020B0503030403020204" pitchFamily="34" charset="0"/>
                <a:ea typeface="Source Sans Pro" panose="020B0503030403020204" pitchFamily="34" charset="0"/>
              </a:rPr>
              <a:t>dans</a:t>
            </a:r>
            <a:r>
              <a:rPr lang="en-US" sz="1600" dirty="0">
                <a:latin typeface="Source Sans Pro" panose="020B0503030403020204" pitchFamily="34" charset="0"/>
                <a:ea typeface="Source Sans Pro" panose="020B0503030403020204" pitchFamily="34" charset="0"/>
              </a:rPr>
              <a:t> </a:t>
            </a:r>
            <a:r>
              <a:rPr lang="en-US" sz="1600" dirty="0" err="1">
                <a:latin typeface="Source Sans Pro" panose="020B0503030403020204" pitchFamily="34" charset="0"/>
                <a:ea typeface="Source Sans Pro" panose="020B0503030403020204" pitchFamily="34" charset="0"/>
              </a:rPr>
              <a:t>une</a:t>
            </a:r>
            <a:r>
              <a:rPr lang="en-US" sz="1600" dirty="0">
                <a:latin typeface="Source Sans Pro" panose="020B0503030403020204" pitchFamily="34" charset="0"/>
                <a:ea typeface="Source Sans Pro" panose="020B0503030403020204" pitchFamily="34" charset="0"/>
              </a:rPr>
              <a:t> collection -&gt; Pas de standalone</a:t>
            </a:r>
          </a:p>
          <a:p>
            <a:pPr>
              <a:lnSpc>
                <a:spcPct val="150000"/>
              </a:lnSpc>
              <a:spcBef>
                <a:spcPts val="0"/>
              </a:spcBef>
            </a:pPr>
            <a:r>
              <a:rPr lang="en-US" sz="1600" dirty="0">
                <a:latin typeface="Source Sans Pro" panose="020B0503030403020204" pitchFamily="34" charset="0"/>
                <a:ea typeface="Source Sans Pro" panose="020B0503030403020204" pitchFamily="34" charset="0"/>
              </a:rPr>
              <a:t>Linking </a:t>
            </a:r>
            <a:r>
              <a:rPr lang="en-US" sz="1600" dirty="0" err="1">
                <a:latin typeface="Source Sans Pro" panose="020B0503030403020204" pitchFamily="34" charset="0"/>
                <a:ea typeface="Source Sans Pro" panose="020B0503030403020204" pitchFamily="34" charset="0"/>
              </a:rPr>
              <a:t>postérieur</a:t>
            </a:r>
            <a:r>
              <a:rPr lang="en-US" sz="1600" dirty="0">
                <a:latin typeface="Source Sans Pro" panose="020B0503030403020204" pitchFamily="34" charset="0"/>
                <a:ea typeface="Source Sans Pro" panose="020B0503030403020204" pitchFamily="34" charset="0"/>
              </a:rPr>
              <a:t> à </a:t>
            </a:r>
            <a:r>
              <a:rPr lang="en-US" sz="1600" dirty="0" err="1">
                <a:latin typeface="Source Sans Pro" panose="020B0503030403020204" pitchFamily="34" charset="0"/>
                <a:ea typeface="Source Sans Pro" panose="020B0503030403020204" pitchFamily="34" charset="0"/>
              </a:rPr>
              <a:t>l’encodage</a:t>
            </a:r>
            <a:r>
              <a:rPr lang="en-US" sz="1600" dirty="0">
                <a:latin typeface="Source Sans Pro" panose="020B0503030403020204" pitchFamily="34" charset="0"/>
                <a:ea typeface="Source Sans Pro" panose="020B0503030403020204" pitchFamily="34" charset="0"/>
              </a:rPr>
              <a:t> possible avec la CZ  (</a:t>
            </a:r>
            <a:r>
              <a:rPr lang="en-US" sz="1600" dirty="0" err="1">
                <a:latin typeface="Source Sans Pro" panose="020B0503030403020204" pitchFamily="34" charset="0"/>
                <a:ea typeface="Source Sans Pro" panose="020B0503030403020204" pitchFamily="34" charset="0"/>
              </a:rPr>
              <a:t>cf</a:t>
            </a:r>
            <a:r>
              <a:rPr lang="en-US" sz="1600" dirty="0">
                <a:latin typeface="Source Sans Pro" panose="020B0503030403020204" pitchFamily="34" charset="0"/>
                <a:ea typeface="Source Sans Pro" panose="020B0503030403020204" pitchFamily="34" charset="0"/>
              </a:rPr>
              <a:t> </a:t>
            </a:r>
            <a:r>
              <a:rPr lang="en-US" sz="1600" dirty="0" err="1">
                <a:latin typeface="Source Sans Pro" panose="020B0503030403020204" pitchFamily="34" charset="0"/>
                <a:ea typeface="Source Sans Pro" panose="020B0503030403020204" pitchFamily="34" charset="0"/>
              </a:rPr>
              <a:t>Recommandation</a:t>
            </a:r>
            <a:r>
              <a:rPr lang="en-US" sz="1600" dirty="0">
                <a:latin typeface="Source Sans Pro" panose="020B0503030403020204" pitchFamily="34" charset="0"/>
                <a:ea typeface="Source Sans Pro" panose="020B0503030403020204" pitchFamily="34" charset="0"/>
              </a:rPr>
              <a:t> DARA)</a:t>
            </a:r>
          </a:p>
          <a:p>
            <a:pPr lvl="1">
              <a:lnSpc>
                <a:spcPct val="150000"/>
              </a:lnSpc>
              <a:spcBef>
                <a:spcPts val="0"/>
              </a:spcBef>
            </a:pPr>
            <a:r>
              <a:rPr lang="en-US" sz="1600" dirty="0">
                <a:latin typeface="Source Sans Pro" panose="020B0503030403020204" pitchFamily="34" charset="0"/>
                <a:ea typeface="Source Sans Pro" panose="020B0503030403020204" pitchFamily="34" charset="0"/>
              </a:rPr>
              <a:t>Ce portfolio </a:t>
            </a:r>
            <a:r>
              <a:rPr lang="en-US" sz="1600" dirty="0" err="1">
                <a:latin typeface="Source Sans Pro" panose="020B0503030403020204" pitchFamily="34" charset="0"/>
                <a:ea typeface="Source Sans Pro" panose="020B0503030403020204" pitchFamily="34" charset="0"/>
              </a:rPr>
              <a:t>peut</a:t>
            </a:r>
            <a:r>
              <a:rPr lang="en-US" sz="1600" dirty="0">
                <a:latin typeface="Source Sans Pro" panose="020B0503030403020204" pitchFamily="34" charset="0"/>
                <a:ea typeface="Source Sans Pro" panose="020B0503030403020204" pitchFamily="34" charset="0"/>
              </a:rPr>
              <a:t> ne pas </a:t>
            </a:r>
            <a:r>
              <a:rPr lang="en-US" sz="1600" dirty="0" err="1">
                <a:latin typeface="Source Sans Pro" panose="020B0503030403020204" pitchFamily="34" charset="0"/>
                <a:ea typeface="Source Sans Pro" panose="020B0503030403020204" pitchFamily="34" charset="0"/>
              </a:rPr>
              <a:t>exister</a:t>
            </a:r>
            <a:r>
              <a:rPr lang="en-US" sz="1600" dirty="0">
                <a:latin typeface="Source Sans Pro" panose="020B0503030403020204" pitchFamily="34" charset="0"/>
                <a:ea typeface="Source Sans Pro" panose="020B0503030403020204" pitchFamily="34" charset="0"/>
              </a:rPr>
              <a:t> </a:t>
            </a:r>
            <a:r>
              <a:rPr lang="en-US" sz="1600" dirty="0" err="1">
                <a:latin typeface="Source Sans Pro" panose="020B0503030403020204" pitchFamily="34" charset="0"/>
                <a:ea typeface="Source Sans Pro" panose="020B0503030403020204" pitchFamily="34" charset="0"/>
              </a:rPr>
              <a:t>dans</a:t>
            </a:r>
            <a:r>
              <a:rPr lang="en-US" sz="1600" dirty="0">
                <a:latin typeface="Source Sans Pro" panose="020B0503030403020204" pitchFamily="34" charset="0"/>
                <a:ea typeface="Source Sans Pro" panose="020B0503030403020204" pitchFamily="34" charset="0"/>
              </a:rPr>
              <a:t> la CZ au moment </a:t>
            </a:r>
            <a:r>
              <a:rPr lang="en-US" sz="1600" dirty="0" err="1">
                <a:latin typeface="Source Sans Pro" panose="020B0503030403020204" pitchFamily="34" charset="0"/>
                <a:ea typeface="Source Sans Pro" panose="020B0503030403020204" pitchFamily="34" charset="0"/>
              </a:rPr>
              <a:t>où</a:t>
            </a:r>
            <a:r>
              <a:rPr lang="en-US" sz="1600" dirty="0">
                <a:latin typeface="Source Sans Pro" panose="020B0503030403020204" pitchFamily="34" charset="0"/>
                <a:ea typeface="Source Sans Pro" panose="020B0503030403020204" pitchFamily="34" charset="0"/>
              </a:rPr>
              <a:t> on </a:t>
            </a:r>
            <a:r>
              <a:rPr lang="en-US" sz="1600" dirty="0" err="1">
                <a:latin typeface="Source Sans Pro" panose="020B0503030403020204" pitchFamily="34" charset="0"/>
                <a:ea typeface="Source Sans Pro" panose="020B0503030403020204" pitchFamily="34" charset="0"/>
              </a:rPr>
              <a:t>l’encode</a:t>
            </a:r>
            <a:r>
              <a:rPr lang="en-US" sz="1600" dirty="0">
                <a:latin typeface="Source Sans Pro" panose="020B0503030403020204" pitchFamily="34" charset="0"/>
                <a:ea typeface="Source Sans Pro" panose="020B0503030403020204" pitchFamily="34" charset="0"/>
              </a:rPr>
              <a:t>. Si </a:t>
            </a:r>
            <a:r>
              <a:rPr lang="en-US" sz="1600" dirty="0" err="1">
                <a:latin typeface="Source Sans Pro" panose="020B0503030403020204" pitchFamily="34" charset="0"/>
                <a:ea typeface="Source Sans Pro" panose="020B0503030403020204" pitchFamily="34" charset="0"/>
              </a:rPr>
              <a:t>ajout</a:t>
            </a:r>
            <a:r>
              <a:rPr lang="en-US" sz="1600" dirty="0">
                <a:latin typeface="Source Sans Pro" panose="020B0503030403020204" pitchFamily="34" charset="0"/>
                <a:ea typeface="Source Sans Pro" panose="020B0503030403020204" pitchFamily="34" charset="0"/>
              </a:rPr>
              <a:t> dans la CZ, faire le lien pour </a:t>
            </a:r>
            <a:r>
              <a:rPr lang="en-US" sz="1600" dirty="0" err="1">
                <a:latin typeface="Source Sans Pro" panose="020B0503030403020204" pitchFamily="34" charset="0"/>
                <a:ea typeface="Source Sans Pro" panose="020B0503030403020204" pitchFamily="34" charset="0"/>
              </a:rPr>
              <a:t>bénéficier</a:t>
            </a:r>
            <a:r>
              <a:rPr lang="en-US" sz="1600" dirty="0">
                <a:latin typeface="Source Sans Pro" panose="020B0503030403020204" pitchFamily="34" charset="0"/>
                <a:ea typeface="Source Sans Pro" panose="020B0503030403020204" pitchFamily="34" charset="0"/>
              </a:rPr>
              <a:t> des mises à jour de la CZ (plus de gestion locale)</a:t>
            </a:r>
          </a:p>
          <a:p>
            <a:pPr lvl="1">
              <a:lnSpc>
                <a:spcPct val="150000"/>
              </a:lnSpc>
              <a:spcBef>
                <a:spcPts val="0"/>
              </a:spcBef>
            </a:pPr>
            <a:endParaRPr lang="en-US" sz="1600" dirty="0">
              <a:latin typeface="Source Sans Pro" panose="020B0503030403020204" pitchFamily="34" charset="0"/>
              <a:ea typeface="Source Sans Pro" panose="020B0503030403020204" pitchFamily="34" charset="0"/>
            </a:endParaRPr>
          </a:p>
          <a:p>
            <a:pPr lvl="1">
              <a:lnSpc>
                <a:spcPct val="150000"/>
              </a:lnSpc>
              <a:spcBef>
                <a:spcPts val="0"/>
              </a:spcBef>
            </a:pPr>
            <a:endParaRPr lang="en-US" sz="1600" dirty="0">
              <a:latin typeface="Source Sans Pro" panose="020B0503030403020204" pitchFamily="34" charset="0"/>
              <a:ea typeface="Source Sans Pro" panose="020B0503030403020204" pitchFamily="34" charset="0"/>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p>
          <a:p>
            <a:endParaRPr lang="fr-FR" dirty="0">
              <a:ea typeface="+mn-lt"/>
              <a:cs typeface="+mn-lt"/>
            </a:endParaRPr>
          </a:p>
        </p:txBody>
      </p:sp>
      <p:sp>
        <p:nvSpPr>
          <p:cNvPr id="4" name="Espace réservé du numéro de diapositive 3"/>
          <p:cNvSpPr>
            <a:spLocks noGrp="1"/>
          </p:cNvSpPr>
          <p:nvPr>
            <p:ph type="sldNum" sz="quarter" idx="12"/>
          </p:nvPr>
        </p:nvSpPr>
        <p:spPr/>
        <p:txBody>
          <a:bodyPr/>
          <a:lstStyle/>
          <a:p>
            <a:fld id="{86BB3423-611C-6944-BA94-F2572F362413}" type="slidenum">
              <a:rPr lang="en-US" smtClean="0"/>
              <a:t>17</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2"/>
          <a:stretch>
            <a:fillRect/>
          </a:stretch>
        </p:blipFill>
        <p:spPr>
          <a:xfrm>
            <a:off x="9995964" y="6141317"/>
            <a:ext cx="1704975" cy="695325"/>
          </a:xfrm>
          <a:prstGeom prst="rect">
            <a:avLst/>
          </a:prstGeom>
        </p:spPr>
      </p:pic>
    </p:spTree>
    <p:extLst>
      <p:ext uri="{BB962C8B-B14F-4D97-AF65-F5344CB8AC3E}">
        <p14:creationId xmlns:p14="http://schemas.microsoft.com/office/powerpoint/2010/main" val="714724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a:xfrm>
            <a:off x="565148" y="1204721"/>
            <a:ext cx="9824177" cy="1446550"/>
          </a:xfrm>
        </p:spPr>
        <p:txBody>
          <a:bodyPr/>
          <a:lstStyle/>
          <a:p>
            <a:r>
              <a:rPr lang="fr-FR" sz="2800" dirty="0">
                <a:latin typeface="Source Sans Pro" panose="020B0503030403020204" pitchFamily="34" charset="0"/>
                <a:ea typeface="Source Sans Pro" panose="020B0503030403020204" pitchFamily="34" charset="0"/>
              </a:rPr>
              <a:t>Tâches</a:t>
            </a:r>
            <a:br>
              <a:rPr lang="fr-FR" dirty="0"/>
            </a:br>
            <a:r>
              <a:rPr lang="fr-FR" sz="3600" dirty="0">
                <a:latin typeface="Source Sans Pro" panose="020B0503030403020204" pitchFamily="34" charset="0"/>
                <a:ea typeface="Source Sans Pro" panose="020B0503030403020204" pitchFamily="34" charset="0"/>
              </a:rPr>
              <a:t>Contribution de ressources locales</a:t>
            </a: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a:xfrm>
            <a:off x="233916" y="2381693"/>
            <a:ext cx="8598530" cy="4136065"/>
          </a:xfrm>
        </p:spPr>
        <p:txBody>
          <a:bodyPr vert="horz" lIns="91440" tIns="45720" rIns="91440" bIns="45720" rtlCol="0" anchor="t">
            <a:normAutofit fontScale="92500"/>
          </a:bodyPr>
          <a:lstStyle/>
          <a:p>
            <a:pPr marL="0" indent="0">
              <a:lnSpc>
                <a:spcPct val="150000"/>
              </a:lnSpc>
              <a:spcBef>
                <a:spcPts val="600"/>
              </a:spcBef>
              <a:spcAft>
                <a:spcPts val="600"/>
              </a:spcAft>
              <a:buNone/>
            </a:pPr>
            <a:r>
              <a:rPr lang="fr-FR" sz="1500" dirty="0">
                <a:latin typeface="Source Sans Pro" panose="020B0503030403020204" pitchFamily="34" charset="0"/>
                <a:ea typeface="Source Sans Pro" panose="020B0503030403020204" pitchFamily="34" charset="0"/>
                <a:cs typeface="+mn-lt"/>
              </a:rPr>
              <a:t>Chaque institution peut contribuer des ressources locales dans l'intérêt de chacune. Les contributions de collections sont assurées au niveau des responsables </a:t>
            </a:r>
            <a:r>
              <a:rPr lang="fr-FR" sz="1500" dirty="0" err="1">
                <a:latin typeface="Source Sans Pro" panose="020B0503030403020204" pitchFamily="34" charset="0"/>
                <a:ea typeface="Source Sans Pro" panose="020B0503030403020204" pitchFamily="34" charset="0"/>
                <a:cs typeface="+mn-lt"/>
              </a:rPr>
              <a:t>eRessources</a:t>
            </a:r>
            <a:r>
              <a:rPr lang="fr-FR" sz="1500" dirty="0">
                <a:latin typeface="Source Sans Pro" panose="020B0503030403020204" pitchFamily="34" charset="0"/>
                <a:ea typeface="Source Sans Pro" panose="020B0503030403020204" pitchFamily="34" charset="0"/>
                <a:cs typeface="+mn-lt"/>
              </a:rPr>
              <a:t> ainsi que le suivi des ressources locales </a:t>
            </a:r>
            <a:r>
              <a:rPr lang="fr-FR" sz="1500" dirty="0" err="1">
                <a:latin typeface="Source Sans Pro" panose="020B0503030403020204" pitchFamily="34" charset="0"/>
                <a:ea typeface="Source Sans Pro" panose="020B0503030403020204" pitchFamily="34" charset="0"/>
                <a:cs typeface="+mn-lt"/>
              </a:rPr>
              <a:t>Uliège</a:t>
            </a:r>
            <a:r>
              <a:rPr lang="fr-FR" sz="1500" dirty="0">
                <a:latin typeface="Source Sans Pro" panose="020B0503030403020204" pitchFamily="34" charset="0"/>
                <a:ea typeface="Source Sans Pro" panose="020B0503030403020204" pitchFamily="34" charset="0"/>
                <a:cs typeface="+mn-lt"/>
              </a:rPr>
              <a:t>.</a:t>
            </a:r>
          </a:p>
          <a:p>
            <a:pPr marL="0" indent="0">
              <a:lnSpc>
                <a:spcPct val="150000"/>
              </a:lnSpc>
              <a:spcBef>
                <a:spcPts val="600"/>
              </a:spcBef>
              <a:spcAft>
                <a:spcPts val="600"/>
              </a:spcAft>
              <a:buNone/>
            </a:pPr>
            <a:r>
              <a:rPr lang="fr-FR" sz="1600" dirty="0" err="1">
                <a:latin typeface="Source Sans Pro" panose="020B0503030403020204" pitchFamily="34" charset="0"/>
                <a:ea typeface="Source Sans Pro" panose="020B0503030403020204" pitchFamily="34" charset="0"/>
              </a:rPr>
              <a:t>cf</a:t>
            </a:r>
            <a:r>
              <a:rPr lang="fr-FR" sz="1600" dirty="0">
                <a:latin typeface="Source Sans Pro" panose="020B0503030403020204" pitchFamily="34" charset="0"/>
                <a:ea typeface="Source Sans Pro" panose="020B0503030403020204" pitchFamily="34" charset="0"/>
              </a:rPr>
              <a:t> </a:t>
            </a:r>
            <a:r>
              <a:rPr lang="fr-FR" sz="1600" dirty="0">
                <a:latin typeface="Source Sans Pro" panose="020B0503030403020204" pitchFamily="34" charset="0"/>
                <a:ea typeface="Source Sans Pro" panose="020B0503030403020204" pitchFamily="34" charset="0"/>
                <a:hlinkClick r:id="rId2"/>
              </a:rPr>
              <a:t>https://knowledge.exlibrisgroup.com/Alma/Product_Documentation/010Alma_Online_Help_(English)/Electronic_Resource_Management/030_Working_with_Local_Electronic_Resources/030Contributing_to_the_Community_Zone_%E2%80%93_Local_Electronic_Collections</a:t>
            </a:r>
            <a:r>
              <a:rPr lang="fr-FR" sz="1600" dirty="0">
                <a:latin typeface="Source Sans Pro" panose="020B0503030403020204" pitchFamily="34" charset="0"/>
                <a:ea typeface="Source Sans Pro" panose="020B0503030403020204" pitchFamily="34" charset="0"/>
              </a:rPr>
              <a:t> </a:t>
            </a:r>
            <a:endParaRPr lang="fr-FR" sz="1500" dirty="0">
              <a:latin typeface="Source Sans Pro" panose="020B0503030403020204" pitchFamily="34" charset="0"/>
              <a:ea typeface="Source Sans Pro" panose="020B0503030403020204" pitchFamily="34" charset="0"/>
              <a:cs typeface="+mn-lt"/>
            </a:endParaRPr>
          </a:p>
          <a:p>
            <a:pPr marL="0" indent="0">
              <a:lnSpc>
                <a:spcPct val="150000"/>
              </a:lnSpc>
              <a:spcBef>
                <a:spcPts val="600"/>
              </a:spcBef>
              <a:spcAft>
                <a:spcPts val="600"/>
              </a:spcAft>
              <a:buNone/>
            </a:pPr>
            <a:r>
              <a:rPr lang="fr-FR" sz="1500" dirty="0">
                <a:latin typeface="Source Sans Pro" panose="020B0503030403020204" pitchFamily="34" charset="0"/>
                <a:ea typeface="Source Sans Pro" panose="020B0503030403020204" pitchFamily="34" charset="0"/>
                <a:cs typeface="+mn-lt"/>
              </a:rPr>
              <a:t>A l'</a:t>
            </a:r>
            <a:r>
              <a:rPr lang="fr-FR" sz="1500" dirty="0" err="1">
                <a:latin typeface="Source Sans Pro" panose="020B0503030403020204" pitchFamily="34" charset="0"/>
                <a:ea typeface="Source Sans Pro" panose="020B0503030403020204" pitchFamily="34" charset="0"/>
                <a:cs typeface="+mn-lt"/>
              </a:rPr>
              <a:t>ULiège</a:t>
            </a:r>
            <a:r>
              <a:rPr lang="fr-FR" sz="1500" dirty="0">
                <a:latin typeface="Source Sans Pro" panose="020B0503030403020204" pitchFamily="34" charset="0"/>
                <a:ea typeface="Source Sans Pro" panose="020B0503030403020204" pitchFamily="34" charset="0"/>
                <a:cs typeface="+mn-lt"/>
              </a:rPr>
              <a:t>, nous contribuons chaque fois que possible :</a:t>
            </a:r>
          </a:p>
          <a:p>
            <a:pPr>
              <a:lnSpc>
                <a:spcPct val="150000"/>
              </a:lnSpc>
              <a:spcBef>
                <a:spcPts val="600"/>
              </a:spcBef>
              <a:spcAft>
                <a:spcPts val="600"/>
              </a:spcAft>
              <a:buFont typeface="Wingdings"/>
              <a:buChar char="§"/>
            </a:pPr>
            <a:r>
              <a:rPr lang="fr-FR" sz="1500" dirty="0">
                <a:latin typeface="Source Sans Pro" panose="020B0503030403020204" pitchFamily="34" charset="0"/>
                <a:ea typeface="Source Sans Pro" panose="020B0503030403020204" pitchFamily="34" charset="0"/>
                <a:cs typeface="+mn-lt"/>
              </a:rPr>
              <a:t>Des ressources locales, essentiellement des titres </a:t>
            </a:r>
            <a:r>
              <a:rPr lang="fr-FR" sz="1500" dirty="0" err="1">
                <a:latin typeface="Source Sans Pro" panose="020B0503030403020204" pitchFamily="34" charset="0"/>
                <a:ea typeface="Source Sans Pro" panose="020B0503030403020204" pitchFamily="34" charset="0"/>
                <a:cs typeface="+mn-lt"/>
              </a:rPr>
              <a:t>PoPuPS</a:t>
            </a:r>
            <a:r>
              <a:rPr lang="fr-FR" sz="1500" dirty="0">
                <a:latin typeface="Source Sans Pro" panose="020B0503030403020204" pitchFamily="34" charset="0"/>
                <a:ea typeface="Source Sans Pro" panose="020B0503030403020204" pitchFamily="34" charset="0"/>
                <a:cs typeface="+mn-lt"/>
              </a:rPr>
              <a:t> et e-</a:t>
            </a:r>
            <a:r>
              <a:rPr lang="fr-FR" sz="1500" dirty="0" err="1">
                <a:latin typeface="Source Sans Pro" panose="020B0503030403020204" pitchFamily="34" charset="0"/>
                <a:ea typeface="Source Sans Pro" panose="020B0503030403020204" pitchFamily="34" charset="0"/>
                <a:cs typeface="+mn-lt"/>
              </a:rPr>
              <a:t>Publish</a:t>
            </a:r>
            <a:r>
              <a:rPr lang="fr-FR" sz="1500" dirty="0">
                <a:latin typeface="Source Sans Pro" panose="020B0503030403020204" pitchFamily="34" charset="0"/>
                <a:ea typeface="Source Sans Pro" panose="020B0503030403020204" pitchFamily="34" charset="0"/>
                <a:cs typeface="+mn-lt"/>
              </a:rPr>
              <a:t>, des collections locales scientifiques (non présentes dans la CKB), des titres gratuits</a:t>
            </a:r>
            <a:br>
              <a:rPr lang="fr-FR" sz="1500" dirty="0">
                <a:highlight>
                  <a:srgbClr val="FFFF00"/>
                </a:highlight>
                <a:latin typeface="Source Sans Pro" panose="020B0503030403020204" pitchFamily="34" charset="0"/>
                <a:ea typeface="Source Sans Pro" panose="020B0503030403020204" pitchFamily="34" charset="0"/>
                <a:cs typeface="+mn-lt"/>
              </a:rPr>
            </a:br>
            <a:endParaRPr lang="fr-FR" dirty="0"/>
          </a:p>
          <a:p>
            <a:endParaRPr lang="fr-FR" dirty="0">
              <a:ea typeface="+mn-lt"/>
              <a:cs typeface="+mn-lt"/>
            </a:endParaRPr>
          </a:p>
        </p:txBody>
      </p:sp>
      <p:sp>
        <p:nvSpPr>
          <p:cNvPr id="4" name="Espace réservé du numéro de diapositive 3"/>
          <p:cNvSpPr>
            <a:spLocks noGrp="1"/>
          </p:cNvSpPr>
          <p:nvPr>
            <p:ph type="sldNum" sz="quarter" idx="12"/>
          </p:nvPr>
        </p:nvSpPr>
        <p:spPr/>
        <p:txBody>
          <a:bodyPr/>
          <a:lstStyle/>
          <a:p>
            <a:fld id="{86BB3423-611C-6944-BA94-F2572F362413}" type="slidenum">
              <a:rPr lang="en-US" smtClean="0"/>
              <a:t>18</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3"/>
          <a:stretch>
            <a:fillRect/>
          </a:stretch>
        </p:blipFill>
        <p:spPr>
          <a:xfrm>
            <a:off x="9995964" y="6141317"/>
            <a:ext cx="1704975" cy="695325"/>
          </a:xfrm>
          <a:prstGeom prst="rect">
            <a:avLst/>
          </a:prstGeom>
        </p:spPr>
      </p:pic>
    </p:spTree>
    <p:extLst>
      <p:ext uri="{BB962C8B-B14F-4D97-AF65-F5344CB8AC3E}">
        <p14:creationId xmlns:p14="http://schemas.microsoft.com/office/powerpoint/2010/main" val="2055099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a:xfrm>
            <a:off x="565149" y="1085225"/>
            <a:ext cx="9275825" cy="1165606"/>
          </a:xfrm>
        </p:spPr>
        <p:txBody>
          <a:bodyPr/>
          <a:lstStyle/>
          <a:p>
            <a:r>
              <a:rPr lang="fr-FR" sz="2800" dirty="0">
                <a:latin typeface="Source Sans Pro" panose="020B0503030403020204" pitchFamily="34" charset="0"/>
                <a:ea typeface="Source Sans Pro" panose="020B0503030403020204" pitchFamily="34" charset="0"/>
              </a:rPr>
              <a:t>Tâches</a:t>
            </a:r>
            <a:br>
              <a:rPr lang="fr-FR" dirty="0"/>
            </a:br>
            <a:r>
              <a:rPr lang="fr-FR" sz="3600" dirty="0">
                <a:latin typeface="Source Sans Pro" panose="020B0503030403020204" pitchFamily="34" charset="0"/>
                <a:ea typeface="Source Sans Pro" panose="020B0503030403020204" pitchFamily="34" charset="0"/>
              </a:rPr>
              <a:t>Règles d'or en matière de gestion</a:t>
            </a: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a:xfrm>
            <a:off x="565150" y="2250831"/>
            <a:ext cx="8267296" cy="3629393"/>
          </a:xfrm>
        </p:spPr>
        <p:txBody>
          <a:bodyPr vert="horz" lIns="91440" tIns="45720" rIns="91440" bIns="45720" rtlCol="0" anchor="t">
            <a:normAutofit fontScale="77500" lnSpcReduction="20000"/>
          </a:bodyPr>
          <a:lstStyle/>
          <a:p>
            <a:pPr marL="457200" indent="-457200">
              <a:lnSpc>
                <a:spcPct val="160000"/>
              </a:lnSpc>
              <a:spcBef>
                <a:spcPts val="600"/>
              </a:spcBef>
              <a:spcAft>
                <a:spcPts val="600"/>
              </a:spcAft>
              <a:buFont typeface="System Font Regular"/>
              <a:buAutoNum type="arabicPeriod"/>
            </a:pPr>
            <a:r>
              <a:rPr lang="fr-FR" sz="1500" dirty="0">
                <a:latin typeface="Source Sans Pro" panose="020B0503030403020204" pitchFamily="34" charset="0"/>
                <a:ea typeface="Source Sans Pro" panose="020B0503030403020204" pitchFamily="34" charset="0"/>
                <a:cs typeface="+mn-lt"/>
              </a:rPr>
              <a:t>Assurez-vous de sélectionner la </a:t>
            </a:r>
            <a:r>
              <a:rPr lang="fr-FR" sz="1500" b="1" dirty="0">
                <a:latin typeface="Source Sans Pro" panose="020B0503030403020204" pitchFamily="34" charset="0"/>
                <a:ea typeface="Source Sans Pro" panose="020B0503030403020204" pitchFamily="34" charset="0"/>
                <a:cs typeface="+mn-lt"/>
              </a:rPr>
              <a:t>collection électronique correcte</a:t>
            </a:r>
            <a:r>
              <a:rPr lang="fr-FR" sz="1500" u="sng" dirty="0">
                <a:latin typeface="Source Sans Pro" panose="020B0503030403020204" pitchFamily="34" charset="0"/>
                <a:ea typeface="Source Sans Pro" panose="020B0503030403020204" pitchFamily="34" charset="0"/>
                <a:cs typeface="+mn-lt"/>
              </a:rPr>
              <a:t> </a:t>
            </a:r>
            <a:r>
              <a:rPr lang="fr-FR" sz="1500" dirty="0">
                <a:latin typeface="Source Sans Pro" panose="020B0503030403020204" pitchFamily="34" charset="0"/>
                <a:ea typeface="Source Sans Pro" panose="020B0503030403020204" pitchFamily="34" charset="0"/>
                <a:cs typeface="+mn-lt"/>
              </a:rPr>
              <a:t>correspondant à l’abonnement souscrit, en vous référant aux sources d’information pertinentes (votre acquéreur de référence, </a:t>
            </a:r>
            <a:r>
              <a:rPr lang="fr-FR" sz="1500" dirty="0" err="1">
                <a:latin typeface="Source Sans Pro" panose="020B0503030403020204" pitchFamily="34" charset="0"/>
                <a:ea typeface="Source Sans Pro" panose="020B0503030403020204" pitchFamily="34" charset="0"/>
                <a:cs typeface="+mn-lt"/>
              </a:rPr>
              <a:t>Ebsconet</a:t>
            </a:r>
            <a:r>
              <a:rPr lang="fr-FR" sz="1500" dirty="0">
                <a:latin typeface="Source Sans Pro" panose="020B0503030403020204" pitchFamily="34" charset="0"/>
                <a:ea typeface="Source Sans Pro" panose="020B0503030403020204" pitchFamily="34" charset="0"/>
                <a:cs typeface="+mn-lt"/>
              </a:rPr>
              <a:t>, la page d’info sur les achats d’ebooks </a:t>
            </a:r>
            <a:r>
              <a:rPr lang="fr-FR" sz="1800" dirty="0">
                <a:effectLst/>
                <a:latin typeface="Segoe UI" panose="020B0502040204020203" pitchFamily="34" charset="0"/>
              </a:rPr>
              <a:t>lien vers la page : </a:t>
            </a:r>
            <a:r>
              <a:rPr lang="fr-FR" sz="1800" dirty="0">
                <a:effectLst/>
                <a:latin typeface="Segoe UI" panose="020B0502040204020203" pitchFamily="34" charset="0"/>
                <a:hlinkClick r:id="rId2"/>
              </a:rPr>
              <a:t>https://app.lib.uliege.be/alma/ebooks/accords-et-possibilites-dachat-perenne-a-la-piece-sans-drm/</a:t>
            </a:r>
            <a:r>
              <a:rPr lang="fr-FR" sz="1800" dirty="0">
                <a:effectLst/>
                <a:latin typeface="Segoe UI" panose="020B0502040204020203" pitchFamily="34" charset="0"/>
              </a:rPr>
              <a:t> </a:t>
            </a:r>
            <a:r>
              <a:rPr lang="fr-FR" sz="1500" dirty="0">
                <a:latin typeface="Source Sans Pro" panose="020B0503030403020204" pitchFamily="34" charset="0"/>
                <a:ea typeface="Source Sans Pro" panose="020B0503030403020204" pitchFamily="34" charset="0"/>
                <a:cs typeface="+mn-lt"/>
              </a:rPr>
              <a:t>…)</a:t>
            </a:r>
            <a:endParaRPr lang="fr-FR" sz="1500" dirty="0">
              <a:latin typeface="Source Sans Pro" panose="020B0503030403020204" pitchFamily="34" charset="0"/>
              <a:ea typeface="Source Sans Pro" panose="020B0503030403020204" pitchFamily="34" charset="0"/>
            </a:endParaRPr>
          </a:p>
          <a:p>
            <a:pPr marL="457200" indent="-457200">
              <a:lnSpc>
                <a:spcPct val="160000"/>
              </a:lnSpc>
              <a:spcBef>
                <a:spcPts val="600"/>
              </a:spcBef>
              <a:spcAft>
                <a:spcPts val="600"/>
              </a:spcAft>
              <a:buAutoNum type="arabicPeriod"/>
            </a:pPr>
            <a:r>
              <a:rPr lang="fr-FR" sz="1500" dirty="0">
                <a:latin typeface="Source Sans Pro" panose="020B0503030403020204" pitchFamily="34" charset="0"/>
                <a:ea typeface="Source Sans Pro" panose="020B0503030403020204" pitchFamily="34" charset="0"/>
                <a:cs typeface="+mn-lt"/>
              </a:rPr>
              <a:t>Attention à </a:t>
            </a:r>
            <a:r>
              <a:rPr lang="fr-FR" sz="1500" b="1" dirty="0">
                <a:latin typeface="Source Sans Pro" panose="020B0503030403020204" pitchFamily="34" charset="0"/>
                <a:ea typeface="Source Sans Pro" panose="020B0503030403020204" pitchFamily="34" charset="0"/>
                <a:cs typeface="+mn-lt"/>
              </a:rPr>
              <a:t>ne pas confondre accès gratuit et payant </a:t>
            </a:r>
            <a:r>
              <a:rPr lang="fr-FR" sz="1500" dirty="0">
                <a:latin typeface="Source Sans Pro" panose="020B0503030403020204" pitchFamily="34" charset="0"/>
                <a:ea typeface="Source Sans Pro" panose="020B0503030403020204" pitchFamily="34" charset="0"/>
                <a:cs typeface="+mn-lt"/>
              </a:rPr>
              <a:t>dans le signalement de vos </a:t>
            </a:r>
            <a:r>
              <a:rPr lang="fr-FR" sz="1500" dirty="0" err="1">
                <a:latin typeface="Source Sans Pro" panose="020B0503030403020204" pitchFamily="34" charset="0"/>
                <a:ea typeface="Source Sans Pro" panose="020B0503030403020204" pitchFamily="34" charset="0"/>
                <a:cs typeface="+mn-lt"/>
              </a:rPr>
              <a:t>coverages</a:t>
            </a:r>
            <a:r>
              <a:rPr lang="fr-FR" sz="1500" dirty="0">
                <a:latin typeface="Source Sans Pro" panose="020B0503030403020204" pitchFamily="34" charset="0"/>
                <a:ea typeface="Source Sans Pro" panose="020B0503030403020204" pitchFamily="34" charset="0"/>
                <a:cs typeface="+mn-lt"/>
              </a:rPr>
              <a:t>! </a:t>
            </a:r>
            <a:br>
              <a:rPr lang="fr-FR" sz="1500" dirty="0">
                <a:latin typeface="Source Sans Pro" panose="020B0503030403020204" pitchFamily="34" charset="0"/>
                <a:ea typeface="Source Sans Pro" panose="020B0503030403020204" pitchFamily="34" charset="0"/>
                <a:cs typeface="+mn-lt"/>
              </a:rPr>
            </a:br>
            <a:r>
              <a:rPr lang="fr-FR" sz="1500" dirty="0">
                <a:latin typeface="Source Sans Pro" panose="020B0503030403020204" pitchFamily="34" charset="0"/>
                <a:ea typeface="Source Sans Pro" panose="020B0503030403020204" pitchFamily="34" charset="0"/>
                <a:cs typeface="+mn-lt"/>
              </a:rPr>
              <a:t>(accès payant uniquement via VPN du domicile car contractuel)</a:t>
            </a:r>
            <a:endParaRPr lang="fr-FR" sz="1500" dirty="0">
              <a:latin typeface="Source Sans Pro" panose="020B0503030403020204" pitchFamily="34" charset="0"/>
              <a:ea typeface="Source Sans Pro" panose="020B0503030403020204" pitchFamily="34" charset="0"/>
            </a:endParaRPr>
          </a:p>
          <a:p>
            <a:pPr marL="457200" indent="-457200">
              <a:lnSpc>
                <a:spcPct val="160000"/>
              </a:lnSpc>
              <a:spcBef>
                <a:spcPts val="600"/>
              </a:spcBef>
              <a:spcAft>
                <a:spcPts val="600"/>
              </a:spcAft>
              <a:buAutoNum type="arabicPeriod"/>
            </a:pPr>
            <a:r>
              <a:rPr lang="fr-FR" sz="1500" dirty="0">
                <a:latin typeface="Source Sans Pro" panose="020B0503030403020204" pitchFamily="34" charset="0"/>
                <a:ea typeface="Source Sans Pro" panose="020B0503030403020204" pitchFamily="34" charset="0"/>
                <a:cs typeface="+mn-lt"/>
              </a:rPr>
              <a:t>Vérifiez les </a:t>
            </a:r>
            <a:r>
              <a:rPr lang="fr-FR" sz="1500" b="1" dirty="0">
                <a:latin typeface="Source Sans Pro" panose="020B0503030403020204" pitchFamily="34" charset="0"/>
                <a:ea typeface="Source Sans Pro" panose="020B0503030403020204" pitchFamily="34" charset="0"/>
                <a:cs typeface="+mn-lt"/>
              </a:rPr>
              <a:t>informations encodées </a:t>
            </a:r>
            <a:r>
              <a:rPr lang="fr-FR" sz="1500" dirty="0">
                <a:latin typeface="Source Sans Pro" panose="020B0503030403020204" pitchFamily="34" charset="0"/>
                <a:ea typeface="Source Sans Pro" panose="020B0503030403020204" pitchFamily="34" charset="0"/>
                <a:cs typeface="+mn-lt"/>
              </a:rPr>
              <a:t>(accès, couverture, authentification…) via Alma et dans Primo</a:t>
            </a:r>
            <a:endParaRPr lang="fr-FR" sz="1500" dirty="0">
              <a:latin typeface="Source Sans Pro" panose="020B0503030403020204" pitchFamily="34" charset="0"/>
              <a:ea typeface="Source Sans Pro" panose="020B0503030403020204" pitchFamily="34" charset="0"/>
            </a:endParaRPr>
          </a:p>
          <a:p>
            <a:pPr marL="457200" indent="-457200">
              <a:lnSpc>
                <a:spcPct val="160000"/>
              </a:lnSpc>
              <a:spcBef>
                <a:spcPts val="600"/>
              </a:spcBef>
              <a:spcAft>
                <a:spcPts val="600"/>
              </a:spcAft>
              <a:buAutoNum type="arabicPeriod"/>
            </a:pPr>
            <a:r>
              <a:rPr lang="fr-FR" sz="1500" dirty="0">
                <a:latin typeface="Source Sans Pro" panose="020B0503030403020204" pitchFamily="34" charset="0"/>
                <a:ea typeface="Source Sans Pro" panose="020B0503030403020204" pitchFamily="34" charset="0"/>
                <a:cs typeface="+mn-lt"/>
              </a:rPr>
              <a:t>Ne </a:t>
            </a:r>
            <a:r>
              <a:rPr lang="fr-FR" sz="1500" b="1" dirty="0">
                <a:latin typeface="Source Sans Pro" panose="020B0503030403020204" pitchFamily="34" charset="0"/>
                <a:ea typeface="Source Sans Pro" panose="020B0503030403020204" pitchFamily="34" charset="0"/>
                <a:cs typeface="+mn-lt"/>
              </a:rPr>
              <a:t>multipliez les accès que si pertinent </a:t>
            </a:r>
            <a:r>
              <a:rPr lang="fr-FR" sz="1500" dirty="0">
                <a:latin typeface="Source Sans Pro" panose="020B0503030403020204" pitchFamily="34" charset="0"/>
                <a:ea typeface="Source Sans Pro" panose="020B0503030403020204" pitchFamily="34" charset="0"/>
                <a:cs typeface="+mn-lt"/>
              </a:rPr>
              <a:t>afin d'éviter la multiplication d'accès à vérifier et de rendre les infos Primo plus lisibles</a:t>
            </a:r>
            <a:endParaRPr lang="fr-FR" sz="1500" dirty="0">
              <a:latin typeface="Source Sans Pro" panose="020B0503030403020204" pitchFamily="34" charset="0"/>
              <a:ea typeface="Source Sans Pro" panose="020B0503030403020204" pitchFamily="34" charset="0"/>
            </a:endParaRPr>
          </a:p>
          <a:p>
            <a:pPr marL="457200" indent="-457200">
              <a:lnSpc>
                <a:spcPct val="160000"/>
              </a:lnSpc>
              <a:spcBef>
                <a:spcPts val="600"/>
              </a:spcBef>
              <a:spcAft>
                <a:spcPts val="600"/>
              </a:spcAft>
              <a:buAutoNum type="arabicPeriod"/>
            </a:pPr>
            <a:r>
              <a:rPr lang="fr-FR" sz="1500" dirty="0">
                <a:latin typeface="Source Sans Pro" panose="020B0503030403020204" pitchFamily="34" charset="0"/>
                <a:ea typeface="Source Sans Pro" panose="020B0503030403020204" pitchFamily="34" charset="0"/>
                <a:cs typeface="+mn-lt"/>
              </a:rPr>
              <a:t>Evitez autant que possible </a:t>
            </a:r>
            <a:r>
              <a:rPr lang="fr-FR" sz="1500" b="1" dirty="0">
                <a:latin typeface="Source Sans Pro" panose="020B0503030403020204" pitchFamily="34" charset="0"/>
                <a:ea typeface="Source Sans Pro" panose="020B0503030403020204" pitchFamily="34" charset="0"/>
                <a:cs typeface="+mn-lt"/>
              </a:rPr>
              <a:t>l’authentification par identifiant/mot de passe </a:t>
            </a:r>
            <a:r>
              <a:rPr lang="fr-FR" sz="1500" dirty="0">
                <a:latin typeface="Source Sans Pro" panose="020B0503030403020204" pitchFamily="34" charset="0"/>
                <a:ea typeface="Source Sans Pro" panose="020B0503030403020204" pitchFamily="34" charset="0"/>
                <a:cs typeface="+mn-lt"/>
              </a:rPr>
              <a:t>(montrer à l’éditeur l’intérêt de l’identification sur base de l’adresse IP). Création de la page d’authentification centralisée à demander à alma….</a:t>
            </a:r>
            <a:endParaRPr lang="fr-FR" sz="1500"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86BB3423-611C-6944-BA94-F2572F362413}" type="slidenum">
              <a:rPr lang="en-US" smtClean="0"/>
              <a:t>19</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3"/>
          <a:stretch>
            <a:fillRect/>
          </a:stretch>
        </p:blipFill>
        <p:spPr>
          <a:xfrm>
            <a:off x="9995964" y="6141317"/>
            <a:ext cx="1704975" cy="695325"/>
          </a:xfrm>
          <a:prstGeom prst="rect">
            <a:avLst/>
          </a:prstGeom>
        </p:spPr>
      </p:pic>
    </p:spTree>
    <p:extLst>
      <p:ext uri="{BB962C8B-B14F-4D97-AF65-F5344CB8AC3E}">
        <p14:creationId xmlns:p14="http://schemas.microsoft.com/office/powerpoint/2010/main" val="1629847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p:txBody>
          <a:bodyPr/>
          <a:lstStyle/>
          <a:p>
            <a:r>
              <a:rPr lang="fr-FR" dirty="0">
                <a:latin typeface="Source Sans Pro" panose="020B0503030403020204" pitchFamily="34" charset="0"/>
                <a:ea typeface="Source Sans Pro" panose="020B0503030403020204" pitchFamily="34" charset="0"/>
              </a:rPr>
              <a:t>La gestion des </a:t>
            </a:r>
            <a:r>
              <a:rPr lang="fr-FR" dirty="0" err="1">
                <a:latin typeface="Source Sans Pro" panose="020B0503030403020204" pitchFamily="34" charset="0"/>
                <a:ea typeface="Source Sans Pro" panose="020B0503030403020204" pitchFamily="34" charset="0"/>
              </a:rPr>
              <a:t>eRessources</a:t>
            </a:r>
            <a:r>
              <a:rPr lang="fr-FR" dirty="0">
                <a:latin typeface="Source Sans Pro" panose="020B0503030403020204" pitchFamily="34" charset="0"/>
                <a:ea typeface="Source Sans Pro" panose="020B0503030403020204" pitchFamily="34" charset="0"/>
              </a:rPr>
              <a:t> : de quoi s'agit-il ?</a:t>
            </a: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a:xfrm>
            <a:off x="565149" y="2691637"/>
            <a:ext cx="8267296" cy="3726579"/>
          </a:xfrm>
        </p:spPr>
        <p:txBody>
          <a:bodyPr vert="horz" lIns="91440" tIns="45720" rIns="91440" bIns="45720" rtlCol="0" anchor="t">
            <a:normAutofit fontScale="32500" lnSpcReduction="20000"/>
          </a:bodyPr>
          <a:lstStyle/>
          <a:p>
            <a:pPr marL="0" indent="0">
              <a:buNone/>
            </a:pPr>
            <a:endParaRPr lang="fr-FR" dirty="0"/>
          </a:p>
          <a:p>
            <a:pPr marL="0" indent="0">
              <a:lnSpc>
                <a:spcPct val="170000"/>
              </a:lnSpc>
              <a:spcBef>
                <a:spcPts val="600"/>
              </a:spcBef>
              <a:spcAft>
                <a:spcPts val="600"/>
              </a:spcAft>
              <a:buNone/>
            </a:pPr>
            <a:r>
              <a:rPr lang="fr-FR" sz="4300" dirty="0">
                <a:latin typeface="Source Sans Pro" panose="020B0503030403020204" pitchFamily="34" charset="0"/>
                <a:ea typeface="Source Sans Pro" panose="020B0503030403020204" pitchFamily="34" charset="0"/>
                <a:cs typeface="+mn-lt"/>
              </a:rPr>
              <a:t>Cette gestion englobe une série d'actions pour garantir aux utilisateurs de l’outil de </a:t>
            </a:r>
            <a:r>
              <a:rPr lang="fr-FR" sz="4300" dirty="0" err="1">
                <a:latin typeface="Source Sans Pro" panose="020B0503030403020204" pitchFamily="34" charset="0"/>
                <a:ea typeface="Source Sans Pro" panose="020B0503030403020204" pitchFamily="34" charset="0"/>
                <a:cs typeface="+mn-lt"/>
              </a:rPr>
              <a:t>discovery</a:t>
            </a:r>
            <a:r>
              <a:rPr lang="fr-FR" sz="4300" dirty="0">
                <a:latin typeface="Source Sans Pro" panose="020B0503030403020204" pitchFamily="34" charset="0"/>
                <a:ea typeface="Source Sans Pro" panose="020B0503030403020204" pitchFamily="34" charset="0"/>
                <a:cs typeface="+mn-lt"/>
              </a:rPr>
              <a:t> </a:t>
            </a:r>
            <a:r>
              <a:rPr lang="fr-FR" sz="4300" dirty="0" err="1">
                <a:latin typeface="Source Sans Pro" panose="020B0503030403020204" pitchFamily="34" charset="0"/>
                <a:ea typeface="Source Sans Pro" panose="020B0503030403020204" pitchFamily="34" charset="0"/>
                <a:cs typeface="+mn-lt"/>
              </a:rPr>
              <a:t>Uliège</a:t>
            </a:r>
            <a:r>
              <a:rPr lang="fr-FR" sz="4300" dirty="0">
                <a:latin typeface="Source Sans Pro" panose="020B0503030403020204" pitchFamily="34" charset="0"/>
                <a:ea typeface="Source Sans Pro" panose="020B0503030403020204" pitchFamily="34" charset="0"/>
                <a:cs typeface="+mn-lt"/>
              </a:rPr>
              <a:t> un accès aux ressources électroniques souscrites ou Open Access, activées dans Alma :</a:t>
            </a:r>
          </a:p>
          <a:p>
            <a:pPr marL="342900" indent="-342900">
              <a:spcBef>
                <a:spcPts val="600"/>
              </a:spcBef>
              <a:spcAft>
                <a:spcPts val="600"/>
              </a:spcAft>
              <a:buFont typeface="Wingdings"/>
              <a:buChar char="q"/>
            </a:pPr>
            <a:r>
              <a:rPr lang="fr-FR" sz="4300" dirty="0">
                <a:latin typeface="Source Sans Pro" panose="020B0503030403020204" pitchFamily="34" charset="0"/>
                <a:ea typeface="Source Sans Pro" panose="020B0503030403020204" pitchFamily="34" charset="0"/>
                <a:cs typeface="+mn-lt"/>
              </a:rPr>
              <a:t>Ajout, modification et suppression de collections électroniques</a:t>
            </a:r>
          </a:p>
          <a:p>
            <a:pPr marL="342900" indent="-342900">
              <a:spcBef>
                <a:spcPts val="600"/>
              </a:spcBef>
              <a:spcAft>
                <a:spcPts val="600"/>
              </a:spcAft>
              <a:buFont typeface="Wingdings"/>
              <a:buChar char="q"/>
            </a:pPr>
            <a:r>
              <a:rPr lang="fr-FR" sz="4300" dirty="0">
                <a:latin typeface="Source Sans Pro" panose="020B0503030403020204" pitchFamily="34" charset="0"/>
                <a:ea typeface="Source Sans Pro" panose="020B0503030403020204" pitchFamily="34" charset="0"/>
                <a:cs typeface="+mn-lt"/>
              </a:rPr>
              <a:t>Ajout, modification et suppression de portfolios électroniques</a:t>
            </a:r>
          </a:p>
          <a:p>
            <a:pPr marL="342900" indent="-342900">
              <a:spcBef>
                <a:spcPts val="600"/>
              </a:spcBef>
              <a:spcAft>
                <a:spcPts val="600"/>
              </a:spcAft>
              <a:buFont typeface="Wingdings"/>
              <a:buChar char="q"/>
            </a:pPr>
            <a:r>
              <a:rPr lang="fr-FR" sz="4300" dirty="0">
                <a:latin typeface="Source Sans Pro" panose="020B0503030403020204" pitchFamily="34" charset="0"/>
                <a:ea typeface="Source Sans Pro" panose="020B0503030403020204" pitchFamily="34" charset="0"/>
                <a:cs typeface="+mn-lt"/>
              </a:rPr>
              <a:t>Utilisation des outils annexes (portfolio loader, </a:t>
            </a:r>
            <a:r>
              <a:rPr lang="fr-FR" sz="4300" dirty="0" err="1">
                <a:latin typeface="Source Sans Pro" panose="020B0503030403020204" pitchFamily="34" charset="0"/>
                <a:ea typeface="Source Sans Pro" panose="020B0503030403020204" pitchFamily="34" charset="0"/>
                <a:cs typeface="+mn-lt"/>
              </a:rPr>
              <a:t>overlap</a:t>
            </a:r>
            <a:r>
              <a:rPr lang="fr-FR" sz="4300" dirty="0">
                <a:latin typeface="Source Sans Pro" panose="020B0503030403020204" pitchFamily="34" charset="0"/>
                <a:ea typeface="Source Sans Pro" panose="020B0503030403020204" pitchFamily="34" charset="0"/>
                <a:cs typeface="+mn-lt"/>
              </a:rPr>
              <a:t> </a:t>
            </a:r>
            <a:r>
              <a:rPr lang="fr-FR" sz="4300" dirty="0" err="1">
                <a:latin typeface="Source Sans Pro" panose="020B0503030403020204" pitchFamily="34" charset="0"/>
                <a:ea typeface="Source Sans Pro" panose="020B0503030403020204" pitchFamily="34" charset="0"/>
                <a:cs typeface="+mn-lt"/>
              </a:rPr>
              <a:t>analysis</a:t>
            </a:r>
            <a:r>
              <a:rPr lang="fr-FR" sz="4300" dirty="0">
                <a:latin typeface="Source Sans Pro" panose="020B0503030403020204" pitchFamily="34" charset="0"/>
                <a:ea typeface="Source Sans Pro" panose="020B0503030403020204" pitchFamily="34" charset="0"/>
                <a:cs typeface="+mn-lt"/>
              </a:rPr>
              <a:t>...)</a:t>
            </a:r>
          </a:p>
          <a:p>
            <a:pPr marL="342900" indent="-342900">
              <a:spcBef>
                <a:spcPts val="600"/>
              </a:spcBef>
              <a:spcAft>
                <a:spcPts val="600"/>
              </a:spcAft>
              <a:buFont typeface="Wingdings"/>
              <a:buChar char="q"/>
            </a:pPr>
            <a:r>
              <a:rPr lang="fr-FR" sz="4300" dirty="0">
                <a:latin typeface="Source Sans Pro" panose="020B0503030403020204" pitchFamily="34" charset="0"/>
                <a:ea typeface="Source Sans Pro" panose="020B0503030403020204" pitchFamily="34" charset="0"/>
                <a:cs typeface="+mn-lt"/>
              </a:rPr>
              <a:t>Configuration de services et de jobs (intégrations...)</a:t>
            </a:r>
          </a:p>
          <a:p>
            <a:pPr marL="342900" indent="-342900">
              <a:spcBef>
                <a:spcPts val="600"/>
              </a:spcBef>
              <a:spcAft>
                <a:spcPts val="600"/>
              </a:spcAft>
              <a:buFont typeface="Wingdings"/>
              <a:buChar char="q"/>
            </a:pPr>
            <a:r>
              <a:rPr lang="fr-FR" sz="4300" dirty="0">
                <a:latin typeface="Source Sans Pro" panose="020B0503030403020204" pitchFamily="34" charset="0"/>
                <a:ea typeface="Source Sans Pro" panose="020B0503030403020204" pitchFamily="34" charset="0"/>
              </a:rPr>
              <a:t>Association des licences</a:t>
            </a:r>
          </a:p>
          <a:p>
            <a:pPr marL="342900" indent="-342900">
              <a:spcBef>
                <a:spcPts val="600"/>
              </a:spcBef>
              <a:spcAft>
                <a:spcPts val="600"/>
              </a:spcAft>
              <a:buFont typeface="Wingdings"/>
              <a:buChar char="q"/>
            </a:pPr>
            <a:r>
              <a:rPr lang="fr-FR" sz="4300" dirty="0">
                <a:latin typeface="Source Sans Pro" panose="020B0503030403020204" pitchFamily="34" charset="0"/>
                <a:ea typeface="Source Sans Pro" panose="020B0503030403020204" pitchFamily="34" charset="0"/>
              </a:rPr>
              <a:t>Récupération des données statistiques</a:t>
            </a:r>
          </a:p>
          <a:p>
            <a:pPr marL="342900" indent="-342900">
              <a:spcBef>
                <a:spcPts val="600"/>
              </a:spcBef>
              <a:spcAft>
                <a:spcPts val="600"/>
              </a:spcAft>
              <a:buFont typeface="Wingdings"/>
              <a:buChar char="q"/>
            </a:pPr>
            <a:r>
              <a:rPr lang="fr-FR" sz="4300" dirty="0">
                <a:latin typeface="Source Sans Pro" panose="020B0503030403020204" pitchFamily="34" charset="0"/>
                <a:ea typeface="Source Sans Pro" panose="020B0503030403020204" pitchFamily="34" charset="0"/>
                <a:cs typeface="+mn-lt"/>
              </a:rPr>
              <a:t>Analyse et remontées d'incidents à Ex </a:t>
            </a:r>
            <a:r>
              <a:rPr lang="fr-FR" sz="4300" dirty="0" err="1">
                <a:latin typeface="Source Sans Pro" panose="020B0503030403020204" pitchFamily="34" charset="0"/>
                <a:ea typeface="Source Sans Pro" panose="020B0503030403020204" pitchFamily="34" charset="0"/>
                <a:cs typeface="+mn-lt"/>
              </a:rPr>
              <a:t>Libris</a:t>
            </a:r>
            <a:r>
              <a:rPr lang="fr-FR" sz="4300" dirty="0">
                <a:latin typeface="Source Sans Pro" panose="020B0503030403020204" pitchFamily="34" charset="0"/>
                <a:ea typeface="Source Sans Pro" panose="020B0503030403020204" pitchFamily="34" charset="0"/>
                <a:cs typeface="+mn-lt"/>
              </a:rPr>
              <a:t> (tickets usagers…)</a:t>
            </a:r>
          </a:p>
          <a:p>
            <a:pPr marL="0" indent="0">
              <a:buNone/>
            </a:pPr>
            <a:endParaRPr lang="fr-FR" dirty="0">
              <a:ea typeface="+mn-lt"/>
              <a:cs typeface="+mn-lt"/>
            </a:endParaRPr>
          </a:p>
          <a:p>
            <a:pPr marL="0" indent="0">
              <a:buNone/>
            </a:pPr>
            <a:endParaRPr lang="fr-FR" dirty="0">
              <a:ea typeface="+mn-lt"/>
              <a:cs typeface="+mn-lt"/>
            </a:endParaRPr>
          </a:p>
          <a:p>
            <a:pPr marL="0" indent="0">
              <a:buNone/>
            </a:pPr>
            <a:endParaRPr lang="fr-FR" dirty="0">
              <a:ea typeface="+mn-lt"/>
              <a:cs typeface="+mn-lt"/>
            </a:endParaRPr>
          </a:p>
          <a:p>
            <a:endParaRPr lang="fr-FR" dirty="0">
              <a:ea typeface="+mn-lt"/>
              <a:cs typeface="+mn-lt"/>
            </a:endParaRPr>
          </a:p>
        </p:txBody>
      </p:sp>
      <p:sp>
        <p:nvSpPr>
          <p:cNvPr id="4" name="Espace réservé du numéro de diapositive 3"/>
          <p:cNvSpPr>
            <a:spLocks noGrp="1"/>
          </p:cNvSpPr>
          <p:nvPr>
            <p:ph type="sldNum" sz="quarter" idx="12"/>
          </p:nvPr>
        </p:nvSpPr>
        <p:spPr/>
        <p:txBody>
          <a:bodyPr/>
          <a:lstStyle/>
          <a:p>
            <a:fld id="{86BB3423-611C-6944-BA94-F2572F362413}" type="slidenum">
              <a:rPr lang="en-US" smtClean="0"/>
              <a:t>2</a:t>
            </a:fld>
            <a:endParaRPr lang="en-US"/>
          </a:p>
        </p:txBody>
      </p:sp>
      <p:pic>
        <p:nvPicPr>
          <p:cNvPr id="9" name="Image 5">
            <a:extLst>
              <a:ext uri="{FF2B5EF4-FFF2-40B4-BE49-F238E27FC236}">
                <a16:creationId xmlns:a16="http://schemas.microsoft.com/office/drawing/2014/main" id="{BAAA12F2-8D81-22D2-6EA7-0978D69AE17A}"/>
              </a:ext>
            </a:extLst>
          </p:cNvPr>
          <p:cNvPicPr>
            <a:picLocks noChangeAspect="1"/>
          </p:cNvPicPr>
          <p:nvPr/>
        </p:nvPicPr>
        <p:blipFill>
          <a:blip r:embed="rId2"/>
          <a:stretch>
            <a:fillRect/>
          </a:stretch>
        </p:blipFill>
        <p:spPr>
          <a:xfrm>
            <a:off x="9978546" y="6141317"/>
            <a:ext cx="1704975" cy="695325"/>
          </a:xfrm>
          <a:prstGeom prst="rect">
            <a:avLst/>
          </a:prstGeom>
        </p:spPr>
      </p:pic>
    </p:spTree>
    <p:extLst>
      <p:ext uri="{BB962C8B-B14F-4D97-AF65-F5344CB8AC3E}">
        <p14:creationId xmlns:p14="http://schemas.microsoft.com/office/powerpoint/2010/main" val="944290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a:xfrm>
            <a:off x="565149" y="1054001"/>
            <a:ext cx="9275825" cy="1446550"/>
          </a:xfrm>
        </p:spPr>
        <p:txBody>
          <a:bodyPr/>
          <a:lstStyle/>
          <a:p>
            <a:r>
              <a:rPr lang="fr-FR" sz="3600" dirty="0">
                <a:latin typeface="Source Sans Pro" panose="020B0503030403020204" pitchFamily="34" charset="0"/>
                <a:ea typeface="Source Sans Pro" panose="020B0503030403020204" pitchFamily="34" charset="0"/>
              </a:rPr>
              <a:t>Tâches</a:t>
            </a:r>
            <a:br>
              <a:rPr lang="fr-FR" dirty="0"/>
            </a:br>
            <a:r>
              <a:rPr lang="fr-FR" dirty="0">
                <a:latin typeface="Source Sans Pro" panose="020B0503030403020204" pitchFamily="34" charset="0"/>
                <a:ea typeface="Source Sans Pro" panose="020B0503030403020204" pitchFamily="34" charset="0"/>
              </a:rPr>
              <a:t>Règles d'or en matière de gestion</a:t>
            </a:r>
            <a:endParaRPr lang="fr-FR" dirty="0"/>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a:xfrm>
            <a:off x="565150" y="2500551"/>
            <a:ext cx="8267296" cy="3739475"/>
          </a:xfrm>
        </p:spPr>
        <p:txBody>
          <a:bodyPr vert="horz" lIns="91440" tIns="45720" rIns="91440" bIns="45720" rtlCol="0" anchor="t">
            <a:normAutofit fontScale="92500"/>
          </a:bodyPr>
          <a:lstStyle/>
          <a:p>
            <a:pPr>
              <a:lnSpc>
                <a:spcPct val="150000"/>
              </a:lnSpc>
              <a:spcBef>
                <a:spcPts val="600"/>
              </a:spcBef>
              <a:spcAft>
                <a:spcPts val="600"/>
              </a:spcAft>
              <a:buFont typeface="Wingdings" panose="05000000000000000000" pitchFamily="2" charset="2"/>
              <a:buChar char="§"/>
            </a:pPr>
            <a:r>
              <a:rPr lang="fr-FR" sz="1500" b="1" dirty="0">
                <a:latin typeface="Source Sans Pro" panose="020B0503030403020204" pitchFamily="34" charset="0"/>
                <a:ea typeface="Source Sans Pro" panose="020B0503030403020204" pitchFamily="34" charset="0"/>
                <a:cs typeface="+mn-lt"/>
              </a:rPr>
              <a:t>Packages locaux </a:t>
            </a:r>
            <a:r>
              <a:rPr lang="fr-FR" sz="1500" dirty="0">
                <a:latin typeface="Source Sans Pro" panose="020B0503030403020204" pitchFamily="34" charset="0"/>
                <a:ea typeface="Source Sans Pro" panose="020B0503030403020204" pitchFamily="34" charset="0"/>
                <a:cs typeface="+mn-lt"/>
              </a:rPr>
              <a:t>: à ne créer qu’en cas de stricte nécessité (pour faciliter le traitement local, ressource inexistante  dans la CKB) et essayer autant que possible de la faire ajouter dans la CKB</a:t>
            </a:r>
            <a:endParaRPr lang="fr-FR" sz="1500" dirty="0">
              <a:latin typeface="Source Sans Pro" panose="020B0503030403020204" pitchFamily="34" charset="0"/>
              <a:ea typeface="Source Sans Pro" panose="020B0503030403020204" pitchFamily="34" charset="0"/>
            </a:endParaRPr>
          </a:p>
          <a:p>
            <a:pPr>
              <a:lnSpc>
                <a:spcPct val="150000"/>
              </a:lnSpc>
              <a:spcBef>
                <a:spcPts val="600"/>
              </a:spcBef>
              <a:spcAft>
                <a:spcPts val="600"/>
              </a:spcAft>
              <a:buFont typeface="Wingdings" panose="05000000000000000000" pitchFamily="2" charset="2"/>
              <a:buChar char="§"/>
            </a:pPr>
            <a:r>
              <a:rPr lang="fr-FR" sz="1500" dirty="0">
                <a:latin typeface="Source Sans Pro" panose="020B0503030403020204" pitchFamily="34" charset="0"/>
                <a:ea typeface="Source Sans Pro" panose="020B0503030403020204" pitchFamily="34" charset="0"/>
                <a:cs typeface="+mn-lt"/>
              </a:rPr>
              <a:t>Ressources gratuites </a:t>
            </a:r>
            <a:r>
              <a:rPr lang="fr-FR" sz="1500" b="1" dirty="0">
                <a:latin typeface="Source Sans Pro" panose="020B0503030403020204" pitchFamily="34" charset="0"/>
                <a:ea typeface="Source Sans Pro" panose="020B0503030403020204" pitchFamily="34" charset="0"/>
                <a:cs typeface="+mn-lt"/>
              </a:rPr>
              <a:t>: privilégier la qualité et pas la quantité </a:t>
            </a:r>
            <a:r>
              <a:rPr lang="fr-FR" sz="1500" dirty="0">
                <a:latin typeface="Source Sans Pro" panose="020B0503030403020204" pitchFamily="34" charset="0"/>
                <a:ea typeface="Source Sans Pro" panose="020B0503030403020204" pitchFamily="34" charset="0"/>
                <a:cs typeface="+mn-lt"/>
              </a:rPr>
              <a:t>(sélectionner les documents scientifiques et éviter l’activation de ressources de type </a:t>
            </a:r>
            <a:r>
              <a:rPr lang="fr-FR" sz="1500" dirty="0" err="1">
                <a:latin typeface="Source Sans Pro" panose="020B0503030403020204" pitchFamily="34" charset="0"/>
                <a:ea typeface="Source Sans Pro" panose="020B0503030403020204" pitchFamily="34" charset="0"/>
                <a:cs typeface="+mn-lt"/>
              </a:rPr>
              <a:t>newspaper</a:t>
            </a:r>
            <a:r>
              <a:rPr lang="fr-FR" sz="1500" dirty="0">
                <a:latin typeface="Source Sans Pro" panose="020B0503030403020204" pitchFamily="34" charset="0"/>
                <a:ea typeface="Source Sans Pro" panose="020B0503030403020204" pitchFamily="34" charset="0"/>
                <a:cs typeface="+mn-lt"/>
              </a:rPr>
              <a:t>…)</a:t>
            </a:r>
          </a:p>
          <a:p>
            <a:pPr>
              <a:lnSpc>
                <a:spcPct val="150000"/>
              </a:lnSpc>
              <a:spcBef>
                <a:spcPts val="600"/>
              </a:spcBef>
              <a:spcAft>
                <a:spcPts val="600"/>
              </a:spcAft>
              <a:buFont typeface="Wingdings" panose="05000000000000000000" pitchFamily="2" charset="2"/>
              <a:buChar char="§"/>
            </a:pPr>
            <a:r>
              <a:rPr lang="fr-FR" sz="1500" dirty="0">
                <a:latin typeface="Source Sans Pro" panose="020B0503030403020204" pitchFamily="34" charset="0"/>
                <a:ea typeface="Source Sans Pro" panose="020B0503030403020204" pitchFamily="34" charset="0"/>
                <a:cs typeface="+mn-lt"/>
              </a:rPr>
              <a:t>Contribuez à l’amélioration des données CKB chaque fois que possible (</a:t>
            </a:r>
            <a:r>
              <a:rPr lang="fr-FR" sz="1500" dirty="0" err="1">
                <a:latin typeface="Source Sans Pro" panose="020B0503030403020204" pitchFamily="34" charset="0"/>
                <a:ea typeface="Source Sans Pro" panose="020B0503030403020204" pitchFamily="34" charset="0"/>
                <a:cs typeface="+mn-lt"/>
              </a:rPr>
              <a:t>send</a:t>
            </a:r>
            <a:r>
              <a:rPr lang="fr-FR" sz="1500" dirty="0">
                <a:latin typeface="Source Sans Pro" panose="020B0503030403020204" pitchFamily="34" charset="0"/>
                <a:ea typeface="Source Sans Pro" panose="020B0503030403020204" pitchFamily="34" charset="0"/>
                <a:cs typeface="+mn-lt"/>
              </a:rPr>
              <a:t> to Ex </a:t>
            </a:r>
            <a:r>
              <a:rPr lang="fr-FR" sz="1500" dirty="0" err="1">
                <a:latin typeface="Source Sans Pro" panose="020B0503030403020204" pitchFamily="34" charset="0"/>
                <a:ea typeface="Source Sans Pro" panose="020B0503030403020204" pitchFamily="34" charset="0"/>
                <a:cs typeface="+mn-lt"/>
              </a:rPr>
              <a:t>Libris</a:t>
            </a:r>
            <a:r>
              <a:rPr lang="fr-FR" sz="1500" dirty="0">
                <a:latin typeface="Source Sans Pro" panose="020B0503030403020204" pitchFamily="34" charset="0"/>
                <a:ea typeface="Source Sans Pro" panose="020B0503030403020204" pitchFamily="34" charset="0"/>
                <a:cs typeface="+mn-lt"/>
              </a:rPr>
              <a:t>) en évitant la création de doublons et avec des infos vérifiées (impact international)</a:t>
            </a:r>
          </a:p>
          <a:p>
            <a:pPr>
              <a:lnSpc>
                <a:spcPct val="150000"/>
              </a:lnSpc>
              <a:spcBef>
                <a:spcPts val="600"/>
              </a:spcBef>
              <a:spcAft>
                <a:spcPts val="600"/>
              </a:spcAft>
              <a:buFont typeface="Wingdings" panose="05000000000000000000" pitchFamily="2" charset="2"/>
              <a:buChar char="§"/>
            </a:pPr>
            <a:r>
              <a:rPr lang="fr-FR" sz="1500" dirty="0">
                <a:latin typeface="Source Sans Pro" panose="020B0503030403020204" pitchFamily="34" charset="0"/>
                <a:ea typeface="Source Sans Pro" panose="020B0503030403020204" pitchFamily="34" charset="0"/>
                <a:cs typeface="+mn-lt"/>
              </a:rPr>
              <a:t>Vérifier </a:t>
            </a:r>
            <a:r>
              <a:rPr lang="fr-FR" sz="1500" b="1" dirty="0">
                <a:latin typeface="Source Sans Pro" panose="020B0503030403020204" pitchFamily="34" charset="0"/>
                <a:ea typeface="Source Sans Pro" panose="020B0503030403020204" pitchFamily="34" charset="0"/>
                <a:cs typeface="+mn-lt"/>
              </a:rPr>
              <a:t>au moins une fois par an </a:t>
            </a:r>
            <a:r>
              <a:rPr lang="fr-FR" sz="1500" dirty="0">
                <a:latin typeface="Source Sans Pro" panose="020B0503030403020204" pitchFamily="34" charset="0"/>
                <a:ea typeface="Source Sans Pro" panose="020B0503030403020204" pitchFamily="34" charset="0"/>
                <a:cs typeface="+mn-lt"/>
              </a:rPr>
              <a:t>les souscriptions et mettre en place les méthodes de suivi utiles avec les éditeurs (alertes…) ou en suivant les rapports hebdomadaires CZ + suivi des accès temporaires</a:t>
            </a:r>
          </a:p>
          <a:p>
            <a:pPr>
              <a:lnSpc>
                <a:spcPct val="150000"/>
              </a:lnSpc>
              <a:spcBef>
                <a:spcPts val="600"/>
              </a:spcBef>
              <a:spcAft>
                <a:spcPts val="600"/>
              </a:spcAft>
              <a:buFont typeface="Wingdings" panose="05000000000000000000" pitchFamily="2" charset="2"/>
              <a:buChar char="§"/>
            </a:pPr>
            <a:r>
              <a:rPr lang="fr-FR" sz="1500" dirty="0">
                <a:latin typeface="Source Sans Pro" panose="020B0503030403020204" pitchFamily="34" charset="0"/>
                <a:ea typeface="Source Sans Pro" panose="020B0503030403020204" pitchFamily="34" charset="0"/>
                <a:cs typeface="+mn-lt"/>
              </a:rPr>
              <a:t>Testez </a:t>
            </a:r>
            <a:r>
              <a:rPr lang="fr-FR" sz="1500" dirty="0">
                <a:latin typeface="Source Sans Pro" panose="020B0503030403020204" pitchFamily="34" charset="0"/>
                <a:ea typeface="Source Sans Pro" panose="020B0503030403020204" pitchFamily="34" charset="0"/>
              </a:rPr>
              <a:t>sur la </a:t>
            </a:r>
            <a:r>
              <a:rPr lang="fr-FR" sz="1500" dirty="0" err="1">
                <a:latin typeface="Source Sans Pro" panose="020B0503030403020204" pitchFamily="34" charset="0"/>
                <a:ea typeface="Source Sans Pro" panose="020B0503030403020204" pitchFamily="34" charset="0"/>
              </a:rPr>
              <a:t>sandbox</a:t>
            </a:r>
            <a:r>
              <a:rPr lang="fr-FR" sz="1500" dirty="0">
                <a:latin typeface="Source Sans Pro" panose="020B0503030403020204" pitchFamily="34" charset="0"/>
                <a:ea typeface="Source Sans Pro" panose="020B0503030403020204" pitchFamily="34" charset="0"/>
              </a:rPr>
              <a:t>!</a:t>
            </a:r>
            <a:endParaRPr lang="fr-FR" sz="1700"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86BB3423-611C-6944-BA94-F2572F362413}" type="slidenum">
              <a:rPr lang="en-US" smtClean="0"/>
              <a:t>20</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2"/>
          <a:stretch>
            <a:fillRect/>
          </a:stretch>
        </p:blipFill>
        <p:spPr>
          <a:xfrm>
            <a:off x="9995964" y="6141317"/>
            <a:ext cx="1704975" cy="695325"/>
          </a:xfrm>
          <a:prstGeom prst="rect">
            <a:avLst/>
          </a:prstGeom>
        </p:spPr>
      </p:pic>
    </p:spTree>
    <p:extLst>
      <p:ext uri="{BB962C8B-B14F-4D97-AF65-F5344CB8AC3E}">
        <p14:creationId xmlns:p14="http://schemas.microsoft.com/office/powerpoint/2010/main" val="3625839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p:txBody>
          <a:bodyPr/>
          <a:lstStyle/>
          <a:p>
            <a:r>
              <a:rPr lang="fr-FR" sz="2800" dirty="0">
                <a:latin typeface="Source Sans Pro" panose="020B0503030403020204" pitchFamily="34" charset="0"/>
                <a:ea typeface="Source Sans Pro" panose="020B0503030403020204" pitchFamily="34" charset="0"/>
              </a:rPr>
              <a:t>Tâches</a:t>
            </a:r>
            <a:br>
              <a:rPr lang="fr-FR" sz="3600" dirty="0">
                <a:latin typeface="Source Sans Pro" panose="020B0503030403020204" pitchFamily="34" charset="0"/>
                <a:ea typeface="Source Sans Pro" panose="020B0503030403020204" pitchFamily="34" charset="0"/>
              </a:rPr>
            </a:br>
            <a:r>
              <a:rPr lang="fr-FR" sz="3600" dirty="0">
                <a:latin typeface="Source Sans Pro" panose="020B0503030403020204" pitchFamily="34" charset="0"/>
                <a:ea typeface="Source Sans Pro" panose="020B0503030403020204" pitchFamily="34" charset="0"/>
              </a:rPr>
              <a:t>Liste des tâches de mise à jour de la CZ</a:t>
            </a:r>
            <a:r>
              <a:rPr lang="fr-FR" dirty="0"/>
              <a:t> </a:t>
            </a: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p:txBody>
          <a:bodyPr vert="horz" lIns="91440" tIns="45720" rIns="91440" bIns="45720" rtlCol="0" anchor="t">
            <a:normAutofit/>
          </a:bodyPr>
          <a:lstStyle/>
          <a:p>
            <a:pPr marL="0" indent="0">
              <a:lnSpc>
                <a:spcPct val="150000"/>
              </a:lnSpc>
              <a:spcBef>
                <a:spcPts val="600"/>
              </a:spcBef>
              <a:spcAft>
                <a:spcPts val="600"/>
              </a:spcAft>
              <a:buNone/>
            </a:pPr>
            <a:r>
              <a:rPr lang="fr-FR" sz="1400" dirty="0">
                <a:latin typeface="Source Sans Pro" panose="020B0503030403020204" pitchFamily="34" charset="0"/>
                <a:ea typeface="Source Sans Pro" panose="020B0503030403020204" pitchFamily="34" charset="0"/>
                <a:cs typeface="+mn-lt"/>
              </a:rPr>
              <a:t>La CZ est mise à jour chaque semaine + mise à jour de l'IZ avec les changements pertinents.</a:t>
            </a:r>
          </a:p>
          <a:p>
            <a:pPr marL="342900" indent="-342900">
              <a:lnSpc>
                <a:spcPct val="150000"/>
              </a:lnSpc>
              <a:spcBef>
                <a:spcPts val="600"/>
              </a:spcBef>
              <a:spcAft>
                <a:spcPts val="600"/>
              </a:spcAft>
              <a:buFont typeface="Wingdings"/>
              <a:buChar char="§"/>
            </a:pPr>
            <a:r>
              <a:rPr lang="fr-FR" sz="1400" dirty="0">
                <a:latin typeface="Source Sans Pro" panose="020B0503030403020204" pitchFamily="34" charset="0"/>
                <a:ea typeface="Source Sans Pro" panose="020B0503030403020204" pitchFamily="34" charset="0"/>
                <a:cs typeface="+mn-lt"/>
              </a:rPr>
              <a:t>Synchronisation des données tous les dimanches (minuit).</a:t>
            </a:r>
            <a:br>
              <a:rPr lang="fr-FR" sz="1400" dirty="0">
                <a:latin typeface="Source Sans Pro" panose="020B0503030403020204" pitchFamily="34" charset="0"/>
                <a:ea typeface="Source Sans Pro" panose="020B0503030403020204" pitchFamily="34" charset="0"/>
                <a:cs typeface="+mn-lt"/>
              </a:rPr>
            </a:br>
            <a:r>
              <a:rPr lang="fr-FR" sz="1400" dirty="0">
                <a:latin typeface="Source Sans Pro" panose="020B0503030403020204" pitchFamily="34" charset="0"/>
                <a:ea typeface="Source Sans Pro" panose="020B0503030403020204" pitchFamily="34" charset="0"/>
                <a:cs typeface="+mn-lt"/>
              </a:rPr>
              <a:t>Le job peut prendre plusieurs jours.</a:t>
            </a:r>
          </a:p>
          <a:p>
            <a:pPr marL="342900" indent="-342900">
              <a:lnSpc>
                <a:spcPct val="150000"/>
              </a:lnSpc>
              <a:spcBef>
                <a:spcPts val="600"/>
              </a:spcBef>
              <a:spcAft>
                <a:spcPts val="600"/>
              </a:spcAft>
              <a:buFont typeface="Wingdings"/>
              <a:buChar char="§"/>
            </a:pPr>
            <a:r>
              <a:rPr lang="fr-FR" sz="1400" dirty="0">
                <a:latin typeface="Source Sans Pro" panose="020B0503030403020204" pitchFamily="34" charset="0"/>
                <a:ea typeface="Source Sans Pro" panose="020B0503030403020204" pitchFamily="34" charset="0"/>
                <a:cs typeface="+mn-lt"/>
              </a:rPr>
              <a:t>Nécessite un travail de vérification par les gestionnaires des répercussions sur l'IZ sur base des rapports de la CZ update </a:t>
            </a:r>
            <a:r>
              <a:rPr lang="fr-FR" sz="1400" dirty="0" err="1">
                <a:latin typeface="Source Sans Pro" panose="020B0503030403020204" pitchFamily="34" charset="0"/>
                <a:ea typeface="Source Sans Pro" panose="020B0503030403020204" pitchFamily="34" charset="0"/>
                <a:cs typeface="+mn-lt"/>
              </a:rPr>
              <a:t>task</a:t>
            </a:r>
            <a:r>
              <a:rPr lang="fr-FR" sz="1400" dirty="0">
                <a:latin typeface="Source Sans Pro" panose="020B0503030403020204" pitchFamily="34" charset="0"/>
                <a:ea typeface="Source Sans Pro" panose="020B0503030403020204" pitchFamily="34" charset="0"/>
                <a:cs typeface="+mn-lt"/>
              </a:rPr>
              <a:t> </a:t>
            </a:r>
            <a:r>
              <a:rPr lang="fr-FR" sz="1400" dirty="0" err="1">
                <a:latin typeface="Source Sans Pro" panose="020B0503030403020204" pitchFamily="34" charset="0"/>
                <a:ea typeface="Source Sans Pro" panose="020B0503030403020204" pitchFamily="34" charset="0"/>
                <a:cs typeface="+mn-lt"/>
              </a:rPr>
              <a:t>list</a:t>
            </a:r>
            <a:endParaRPr lang="fr-FR" sz="1400" dirty="0">
              <a:latin typeface="Source Sans Pro" panose="020B0503030403020204" pitchFamily="34" charset="0"/>
              <a:ea typeface="Source Sans Pro" panose="020B0503030403020204" pitchFamily="34" charset="0"/>
              <a:cs typeface="+mn-lt"/>
            </a:endParaRPr>
          </a:p>
          <a:p>
            <a:pPr marL="0" indent="0">
              <a:lnSpc>
                <a:spcPct val="150000"/>
              </a:lnSpc>
              <a:spcBef>
                <a:spcPts val="600"/>
              </a:spcBef>
              <a:spcAft>
                <a:spcPts val="600"/>
              </a:spcAft>
              <a:buNone/>
            </a:pPr>
            <a:endParaRPr lang="fr-FR" sz="1400" dirty="0">
              <a:latin typeface="Source Sans Pro" panose="020B0503030403020204" pitchFamily="34" charset="0"/>
              <a:ea typeface="Source Sans Pro" panose="020B0503030403020204" pitchFamily="34" charset="0"/>
              <a:cs typeface="+mn-lt"/>
            </a:endParaRPr>
          </a:p>
          <a:p>
            <a:pPr marL="0" indent="0">
              <a:buNone/>
            </a:pPr>
            <a:r>
              <a:rPr lang="fr-FR" dirty="0">
                <a:ea typeface="+mn-lt"/>
                <a:cs typeface="+mn-lt"/>
              </a:rPr>
              <a:t>      </a:t>
            </a:r>
            <a:r>
              <a:rPr lang="fr-FR" sz="1500" dirty="0">
                <a:latin typeface="Source Sans Pro" panose="020B0503030403020204" pitchFamily="34" charset="0"/>
                <a:ea typeface="Source Sans Pro" panose="020B0503030403020204" pitchFamily="34" charset="0"/>
                <a:cs typeface="+mn-lt"/>
              </a:rPr>
              <a:t>DEMO – Présentation des rapports de traitement (onglet Institution/All) + Suivi des cases</a:t>
            </a:r>
          </a:p>
        </p:txBody>
      </p:sp>
      <p:sp>
        <p:nvSpPr>
          <p:cNvPr id="4" name="Espace réservé du numéro de diapositive 3"/>
          <p:cNvSpPr>
            <a:spLocks noGrp="1"/>
          </p:cNvSpPr>
          <p:nvPr>
            <p:ph type="sldNum" sz="quarter" idx="12"/>
          </p:nvPr>
        </p:nvSpPr>
        <p:spPr/>
        <p:txBody>
          <a:bodyPr/>
          <a:lstStyle/>
          <a:p>
            <a:fld id="{86BB3423-611C-6944-BA94-F2572F362413}" type="slidenum">
              <a:rPr lang="en-US" smtClean="0"/>
              <a:t>21</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2"/>
          <a:stretch>
            <a:fillRect/>
          </a:stretch>
        </p:blipFill>
        <p:spPr>
          <a:xfrm>
            <a:off x="9995964" y="6141317"/>
            <a:ext cx="1704975" cy="695325"/>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74" y="5312306"/>
            <a:ext cx="402591" cy="402591"/>
          </a:xfrm>
          <a:prstGeom prst="rect">
            <a:avLst/>
          </a:prstGeom>
        </p:spPr>
      </p:pic>
    </p:spTree>
    <p:extLst>
      <p:ext uri="{BB962C8B-B14F-4D97-AF65-F5344CB8AC3E}">
        <p14:creationId xmlns:p14="http://schemas.microsoft.com/office/powerpoint/2010/main" val="542082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p:txBody>
          <a:bodyPr/>
          <a:lstStyle/>
          <a:p>
            <a:r>
              <a:rPr lang="fr-FR" sz="2800" cap="small" dirty="0">
                <a:latin typeface="Source Sans Pro" panose="020B0503030403020204" pitchFamily="34" charset="0"/>
                <a:ea typeface="Source Sans Pro" panose="020B0503030403020204" pitchFamily="34" charset="0"/>
              </a:rPr>
              <a:t>Tâches</a:t>
            </a:r>
            <a:br>
              <a:rPr lang="fr-FR" dirty="0"/>
            </a:br>
            <a:r>
              <a:rPr lang="fr-FR" sz="3600" dirty="0" err="1">
                <a:latin typeface="Source Sans Pro" panose="020B0503030403020204" pitchFamily="34" charset="0"/>
                <a:ea typeface="Source Sans Pro" panose="020B0503030403020204" pitchFamily="34" charset="0"/>
              </a:rPr>
              <a:t>Catalographie</a:t>
            </a:r>
            <a:r>
              <a:rPr lang="fr-FR" sz="3600" dirty="0">
                <a:latin typeface="Source Sans Pro" panose="020B0503030403020204" pitchFamily="34" charset="0"/>
                <a:ea typeface="Source Sans Pro" panose="020B0503030403020204" pitchFamily="34" charset="0"/>
              </a:rPr>
              <a:t> des </a:t>
            </a:r>
            <a:r>
              <a:rPr lang="fr-FR" sz="3600" dirty="0" err="1">
                <a:latin typeface="Source Sans Pro" panose="020B0503030403020204" pitchFamily="34" charset="0"/>
                <a:ea typeface="Source Sans Pro" panose="020B0503030403020204" pitchFamily="34" charset="0"/>
              </a:rPr>
              <a:t>eRessources</a:t>
            </a:r>
            <a:endParaRPr lang="fr-FR" sz="3600" dirty="0">
              <a:latin typeface="Source Sans Pro" panose="020B0503030403020204" pitchFamily="34" charset="0"/>
              <a:ea typeface="Source Sans Pro" panose="020B0503030403020204" pitchFamily="34" charset="0"/>
            </a:endParaRP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p:txBody>
          <a:bodyPr vert="horz" lIns="91440" tIns="45720" rIns="91440" bIns="45720" rtlCol="0" anchor="t">
            <a:normAutofit/>
          </a:bodyPr>
          <a:lstStyle/>
          <a:p>
            <a:pPr marL="0" indent="0">
              <a:lnSpc>
                <a:spcPct val="150000"/>
              </a:lnSpc>
              <a:spcBef>
                <a:spcPts val="600"/>
              </a:spcBef>
              <a:spcAft>
                <a:spcPts val="600"/>
              </a:spcAft>
              <a:buNone/>
            </a:pPr>
            <a:r>
              <a:rPr lang="fr-FR" sz="1400" dirty="0">
                <a:latin typeface="Source Sans Pro" panose="020B0503030403020204" pitchFamily="34" charset="0"/>
                <a:ea typeface="Source Sans Pro" panose="020B0503030403020204" pitchFamily="34" charset="0"/>
                <a:cs typeface="+mn-lt"/>
              </a:rPr>
              <a:t>Des catalogueurs de référence ont été désignés pour améliorer la qualité des notices bibliographiques, dans le respect des consignes données en interne.</a:t>
            </a:r>
          </a:p>
          <a:p>
            <a:pPr marL="0" indent="0">
              <a:lnSpc>
                <a:spcPct val="150000"/>
              </a:lnSpc>
              <a:spcBef>
                <a:spcPts val="600"/>
              </a:spcBef>
              <a:spcAft>
                <a:spcPts val="600"/>
              </a:spcAft>
              <a:buNone/>
            </a:pPr>
            <a:r>
              <a:rPr lang="fr-FR" sz="1400" dirty="0">
                <a:latin typeface="Source Sans Pro" panose="020B0503030403020204" pitchFamily="34" charset="0"/>
                <a:ea typeface="Source Sans Pro" panose="020B0503030403020204" pitchFamily="34" charset="0"/>
                <a:cs typeface="+mn-lt"/>
              </a:rPr>
              <a:t>Ces catalogueurs sont spécialisés par type de ressources (</a:t>
            </a:r>
            <a:r>
              <a:rPr lang="fr-FR" sz="1400" dirty="0" err="1">
                <a:latin typeface="Source Sans Pro" panose="020B0503030403020204" pitchFamily="34" charset="0"/>
                <a:ea typeface="Source Sans Pro" panose="020B0503030403020204" pitchFamily="34" charset="0"/>
                <a:cs typeface="+mn-lt"/>
              </a:rPr>
              <a:t>eJournal</a:t>
            </a:r>
            <a:r>
              <a:rPr lang="fr-FR" sz="1400" dirty="0">
                <a:latin typeface="Source Sans Pro" panose="020B0503030403020204" pitchFamily="34" charset="0"/>
                <a:ea typeface="Source Sans Pro" panose="020B0503030403020204" pitchFamily="34" charset="0"/>
                <a:cs typeface="+mn-lt"/>
              </a:rPr>
              <a:t>/</a:t>
            </a:r>
            <a:r>
              <a:rPr lang="fr-FR" sz="1400" dirty="0" err="1">
                <a:latin typeface="Source Sans Pro" panose="020B0503030403020204" pitchFamily="34" charset="0"/>
                <a:ea typeface="Source Sans Pro" panose="020B0503030403020204" pitchFamily="34" charset="0"/>
                <a:cs typeface="+mn-lt"/>
              </a:rPr>
              <a:t>eBook</a:t>
            </a:r>
            <a:r>
              <a:rPr lang="fr-FR" sz="1400" dirty="0">
                <a:latin typeface="Source Sans Pro" panose="020B0503030403020204" pitchFamily="34" charset="0"/>
                <a:ea typeface="Source Sans Pro" panose="020B0503030403020204" pitchFamily="34" charset="0"/>
                <a:cs typeface="+mn-lt"/>
              </a:rPr>
              <a:t>).</a:t>
            </a:r>
          </a:p>
          <a:p>
            <a:pPr marL="0" indent="0">
              <a:lnSpc>
                <a:spcPct val="150000"/>
              </a:lnSpc>
              <a:spcBef>
                <a:spcPts val="600"/>
              </a:spcBef>
              <a:spcAft>
                <a:spcPts val="600"/>
              </a:spcAft>
              <a:buNone/>
            </a:pPr>
            <a:r>
              <a:rPr lang="fr-FR" sz="1400" dirty="0">
                <a:latin typeface="Source Sans Pro" panose="020B0503030403020204" pitchFamily="34" charset="0"/>
                <a:ea typeface="Source Sans Pro" panose="020B0503030403020204" pitchFamily="34" charset="0"/>
                <a:cs typeface="+mn-lt"/>
              </a:rPr>
              <a:t>Ils interviennent essentiellement dans l'amélioration des notices de ressources locales (</a:t>
            </a:r>
            <a:r>
              <a:rPr lang="fr-FR" sz="1400" dirty="0" err="1">
                <a:latin typeface="Source Sans Pro" panose="020B0503030403020204" pitchFamily="34" charset="0"/>
                <a:ea typeface="Source Sans Pro" panose="020B0503030403020204" pitchFamily="34" charset="0"/>
                <a:cs typeface="+mn-lt"/>
              </a:rPr>
              <a:t>PoPuPS</a:t>
            </a:r>
            <a:r>
              <a:rPr lang="fr-FR" sz="1400" dirty="0">
                <a:latin typeface="Source Sans Pro" panose="020B0503030403020204" pitchFamily="34" charset="0"/>
                <a:ea typeface="Source Sans Pro" panose="020B0503030403020204" pitchFamily="34" charset="0"/>
                <a:cs typeface="+mn-lt"/>
              </a:rPr>
              <a:t>, e-</a:t>
            </a:r>
            <a:r>
              <a:rPr lang="fr-FR" sz="1400" dirty="0" err="1">
                <a:latin typeface="Source Sans Pro" panose="020B0503030403020204" pitchFamily="34" charset="0"/>
                <a:ea typeface="Source Sans Pro" panose="020B0503030403020204" pitchFamily="34" charset="0"/>
                <a:cs typeface="+mn-lt"/>
              </a:rPr>
              <a:t>Publish</a:t>
            </a:r>
            <a:r>
              <a:rPr lang="fr-FR" sz="1400" dirty="0">
                <a:latin typeface="Source Sans Pro" panose="020B0503030403020204" pitchFamily="34" charset="0"/>
                <a:ea typeface="Source Sans Pro" panose="020B0503030403020204" pitchFamily="34" charset="0"/>
                <a:cs typeface="+mn-lt"/>
              </a:rPr>
              <a:t>, collections juridiques ou Alpha </a:t>
            </a:r>
            <a:r>
              <a:rPr lang="fr-FR" sz="1400" dirty="0" err="1">
                <a:latin typeface="Source Sans Pro" panose="020B0503030403020204" pitchFamily="34" charset="0"/>
                <a:ea typeface="Source Sans Pro" panose="020B0503030403020204" pitchFamily="34" charset="0"/>
                <a:cs typeface="+mn-lt"/>
              </a:rPr>
              <a:t>d'eBooks</a:t>
            </a:r>
            <a:r>
              <a:rPr lang="fr-FR" sz="1400" dirty="0">
                <a:latin typeface="Source Sans Pro" panose="020B0503030403020204" pitchFamily="34" charset="0"/>
                <a:ea typeface="Source Sans Pro" panose="020B0503030403020204" pitchFamily="34" charset="0"/>
                <a:cs typeface="+mn-lt"/>
              </a:rPr>
              <a:t>); en moindre mesure, à des notices CZ -&gt; dans le respect des consignes Ex </a:t>
            </a:r>
            <a:r>
              <a:rPr lang="fr-FR" sz="1400" dirty="0" err="1">
                <a:latin typeface="Source Sans Pro" panose="020B0503030403020204" pitchFamily="34" charset="0"/>
                <a:ea typeface="Source Sans Pro" panose="020B0503030403020204" pitchFamily="34" charset="0"/>
                <a:cs typeface="+mn-lt"/>
              </a:rPr>
              <a:t>Libris</a:t>
            </a:r>
            <a:r>
              <a:rPr lang="fr-FR" sz="1400" dirty="0">
                <a:latin typeface="Source Sans Pro" panose="020B0503030403020204" pitchFamily="34" charset="0"/>
                <a:ea typeface="Source Sans Pro" panose="020B0503030403020204" pitchFamily="34" charset="0"/>
                <a:cs typeface="+mn-lt"/>
              </a:rPr>
              <a:t> et </a:t>
            </a:r>
            <a:r>
              <a:rPr lang="fr-FR" sz="1400" dirty="0" err="1">
                <a:latin typeface="Source Sans Pro" panose="020B0503030403020204" pitchFamily="34" charset="0"/>
                <a:ea typeface="Source Sans Pro" panose="020B0503030403020204" pitchFamily="34" charset="0"/>
                <a:cs typeface="+mn-lt"/>
              </a:rPr>
              <a:t>ULIège</a:t>
            </a:r>
            <a:r>
              <a:rPr lang="fr-FR" sz="1400" dirty="0">
                <a:latin typeface="Source Sans Pro" panose="020B0503030403020204" pitchFamily="34" charset="0"/>
                <a:ea typeface="Source Sans Pro" panose="020B0503030403020204" pitchFamily="34" charset="0"/>
                <a:cs typeface="+mn-lt"/>
              </a:rPr>
              <a:t> (</a:t>
            </a:r>
            <a:r>
              <a:rPr lang="fr-FR" sz="1400" dirty="0">
                <a:latin typeface="Source Sans Pro" panose="020B0503030403020204" pitchFamily="34" charset="0"/>
                <a:ea typeface="Source Sans Pro" panose="020B0503030403020204" pitchFamily="34" charset="0"/>
                <a:cs typeface="+mn-lt"/>
                <a:hlinkClick r:id="rId2"/>
              </a:rPr>
              <a:t>https://services.lib.uliege.be/guide_catalo/catalogage-des-e-ressources/</a:t>
            </a:r>
            <a:r>
              <a:rPr lang="fr-FR" sz="1400" dirty="0">
                <a:latin typeface="Source Sans Pro" panose="020B0503030403020204" pitchFamily="34" charset="0"/>
                <a:ea typeface="Source Sans Pro" panose="020B0503030403020204" pitchFamily="34" charset="0"/>
                <a:cs typeface="+mn-lt"/>
              </a:rPr>
              <a:t> )</a:t>
            </a:r>
          </a:p>
          <a:p>
            <a:pPr marL="0" indent="0">
              <a:buNone/>
            </a:pPr>
            <a:endParaRPr lang="fr-FR" dirty="0">
              <a:ea typeface="+mn-lt"/>
              <a:cs typeface="+mn-lt"/>
            </a:endParaRPr>
          </a:p>
          <a:p>
            <a:endParaRPr lang="fr-FR" dirty="0"/>
          </a:p>
          <a:p>
            <a:endParaRPr lang="fr-FR" dirty="0">
              <a:ea typeface="+mn-lt"/>
              <a:cs typeface="+mn-lt"/>
            </a:endParaRPr>
          </a:p>
        </p:txBody>
      </p:sp>
      <p:sp>
        <p:nvSpPr>
          <p:cNvPr id="4" name="Espace réservé du numéro de diapositive 3"/>
          <p:cNvSpPr>
            <a:spLocks noGrp="1"/>
          </p:cNvSpPr>
          <p:nvPr>
            <p:ph type="sldNum" sz="quarter" idx="12"/>
          </p:nvPr>
        </p:nvSpPr>
        <p:spPr/>
        <p:txBody>
          <a:bodyPr/>
          <a:lstStyle/>
          <a:p>
            <a:fld id="{86BB3423-611C-6944-BA94-F2572F362413}" type="slidenum">
              <a:rPr lang="en-US" smtClean="0"/>
              <a:t>22</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3"/>
          <a:stretch>
            <a:fillRect/>
          </a:stretch>
        </p:blipFill>
        <p:spPr>
          <a:xfrm>
            <a:off x="9995964" y="6141317"/>
            <a:ext cx="1704975" cy="695325"/>
          </a:xfrm>
          <a:prstGeom prst="rect">
            <a:avLst/>
          </a:prstGeom>
        </p:spPr>
      </p:pic>
    </p:spTree>
    <p:extLst>
      <p:ext uri="{BB962C8B-B14F-4D97-AF65-F5344CB8AC3E}">
        <p14:creationId xmlns:p14="http://schemas.microsoft.com/office/powerpoint/2010/main" val="78833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a:xfrm>
            <a:off x="565150" y="1003754"/>
            <a:ext cx="8498408" cy="1446550"/>
          </a:xfrm>
        </p:spPr>
        <p:txBody>
          <a:bodyPr>
            <a:normAutofit fontScale="90000"/>
          </a:bodyPr>
          <a:lstStyle/>
          <a:p>
            <a:r>
              <a:rPr lang="fr-FR" sz="3100" cap="small" dirty="0">
                <a:latin typeface="Source Sans Pro" panose="020B0503030403020204" pitchFamily="34" charset="0"/>
                <a:ea typeface="Source Sans Pro" panose="020B0503030403020204" pitchFamily="34" charset="0"/>
              </a:rPr>
              <a:t>Outils et intégrations</a:t>
            </a:r>
            <a:br>
              <a:rPr lang="fr-FR" dirty="0"/>
            </a:br>
            <a:r>
              <a:rPr lang="fr-FR" sz="4000" dirty="0">
                <a:latin typeface="Source Sans Pro" panose="020B0503030403020204" pitchFamily="34" charset="0"/>
                <a:ea typeface="Source Sans Pro" panose="020B0503030403020204" pitchFamily="34" charset="0"/>
              </a:rPr>
              <a:t>Intégration automatique des holdings électroniques</a:t>
            </a: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p:txBody>
          <a:bodyPr vert="horz" lIns="91440" tIns="45720" rIns="91440" bIns="45720" rtlCol="0" anchor="t">
            <a:normAutofit fontScale="92500" lnSpcReduction="10000"/>
          </a:bodyPr>
          <a:lstStyle/>
          <a:p>
            <a:pPr marL="0" indent="0">
              <a:lnSpc>
                <a:spcPct val="150000"/>
              </a:lnSpc>
              <a:spcBef>
                <a:spcPts val="600"/>
              </a:spcBef>
              <a:spcAft>
                <a:spcPts val="600"/>
              </a:spcAft>
              <a:buNone/>
            </a:pPr>
            <a:r>
              <a:rPr lang="fr-FR" sz="1500" dirty="0">
                <a:latin typeface="Source Sans Pro" panose="020B0503030403020204" pitchFamily="34" charset="0"/>
                <a:ea typeface="Source Sans Pro" panose="020B0503030403020204" pitchFamily="34" charset="0"/>
              </a:rPr>
              <a:t>Alma permet désormais d'intégrer de manière automatique nos listes de holdings à partir des sites éditeur</a:t>
            </a:r>
          </a:p>
          <a:p>
            <a:pPr marL="342900" indent="-342900">
              <a:lnSpc>
                <a:spcPct val="150000"/>
              </a:lnSpc>
              <a:spcBef>
                <a:spcPts val="600"/>
              </a:spcBef>
              <a:spcAft>
                <a:spcPts val="600"/>
              </a:spcAft>
              <a:buFont typeface="Wingdings"/>
              <a:buChar char="§"/>
            </a:pPr>
            <a:r>
              <a:rPr lang="fr-FR" sz="1500" dirty="0">
                <a:latin typeface="Source Sans Pro" panose="020B0503030403020204" pitchFamily="34" charset="0"/>
                <a:ea typeface="Source Sans Pro" panose="020B0503030403020204" pitchFamily="34" charset="0"/>
                <a:cs typeface="+mn-lt"/>
              </a:rPr>
              <a:t>Fonctionnalité disponible à ce jour pour Elsevier, </a:t>
            </a:r>
            <a:r>
              <a:rPr lang="fr-FR" sz="1500" dirty="0" err="1">
                <a:latin typeface="Source Sans Pro" panose="020B0503030403020204" pitchFamily="34" charset="0"/>
                <a:ea typeface="Source Sans Pro" panose="020B0503030403020204" pitchFamily="34" charset="0"/>
                <a:cs typeface="+mn-lt"/>
              </a:rPr>
              <a:t>Ovid</a:t>
            </a:r>
            <a:r>
              <a:rPr lang="fr-FR" sz="1500" dirty="0">
                <a:latin typeface="Source Sans Pro" panose="020B0503030403020204" pitchFamily="34" charset="0"/>
                <a:ea typeface="Source Sans Pro" panose="020B0503030403020204" pitchFamily="34" charset="0"/>
                <a:cs typeface="+mn-lt"/>
              </a:rPr>
              <a:t>, Springer, Taylor &amp; Francis, </a:t>
            </a:r>
            <a:r>
              <a:rPr lang="fr-FR" sz="1500" dirty="0" err="1">
                <a:latin typeface="Source Sans Pro" panose="020B0503030403020204" pitchFamily="34" charset="0"/>
                <a:ea typeface="Source Sans Pro" panose="020B0503030403020204" pitchFamily="34" charset="0"/>
                <a:cs typeface="+mn-lt"/>
              </a:rPr>
              <a:t>Wiley</a:t>
            </a:r>
            <a:r>
              <a:rPr lang="fr-FR" sz="1500" dirty="0">
                <a:latin typeface="Source Sans Pro" panose="020B0503030403020204" pitchFamily="34" charset="0"/>
                <a:ea typeface="Source Sans Pro" panose="020B0503030403020204" pitchFamily="34" charset="0"/>
                <a:cs typeface="+mn-lt"/>
              </a:rPr>
              <a:t> (pour les collections "Complete" ou "</a:t>
            </a:r>
            <a:r>
              <a:rPr lang="fr-FR" sz="1500" dirty="0" err="1">
                <a:latin typeface="Source Sans Pro" panose="020B0503030403020204" pitchFamily="34" charset="0"/>
                <a:ea typeface="Source Sans Pro" panose="020B0503030403020204" pitchFamily="34" charset="0"/>
                <a:cs typeface="+mn-lt"/>
              </a:rPr>
              <a:t>autoload</a:t>
            </a:r>
            <a:r>
              <a:rPr lang="fr-FR" sz="1500" dirty="0">
                <a:latin typeface="Source Sans Pro" panose="020B0503030403020204" pitchFamily="34" charset="0"/>
                <a:ea typeface="Source Sans Pro" panose="020B0503030403020204" pitchFamily="34" charset="0"/>
                <a:cs typeface="+mn-lt"/>
              </a:rPr>
              <a:t>"); ces collections sont repérables par la mention « </a:t>
            </a:r>
            <a:r>
              <a:rPr lang="fr-FR" sz="1500" dirty="0" err="1">
                <a:latin typeface="Source Sans Pro" panose="020B0503030403020204" pitchFamily="34" charset="0"/>
                <a:ea typeface="Source Sans Pro" panose="020B0503030403020204" pitchFamily="34" charset="0"/>
                <a:cs typeface="+mn-lt"/>
              </a:rPr>
              <a:t>autoload</a:t>
            </a:r>
            <a:r>
              <a:rPr lang="fr-FR" sz="1500" dirty="0">
                <a:latin typeface="Source Sans Pro" panose="020B0503030403020204" pitchFamily="34" charset="0"/>
                <a:ea typeface="Source Sans Pro" panose="020B0503030403020204" pitchFamily="34" charset="0"/>
                <a:cs typeface="+mn-lt"/>
              </a:rPr>
              <a:t> collection » présente dans l’</a:t>
            </a:r>
            <a:r>
              <a:rPr lang="fr-FR" sz="1500" dirty="0" err="1">
                <a:latin typeface="Source Sans Pro" panose="020B0503030403020204" pitchFamily="34" charset="0"/>
                <a:ea typeface="Source Sans Pro" panose="020B0503030403020204" pitchFamily="34" charset="0"/>
                <a:cs typeface="+mn-lt"/>
              </a:rPr>
              <a:t>internal</a:t>
            </a:r>
            <a:r>
              <a:rPr lang="fr-FR" sz="1500" dirty="0">
                <a:latin typeface="Source Sans Pro" panose="020B0503030403020204" pitchFamily="34" charset="0"/>
                <a:ea typeface="Source Sans Pro" panose="020B0503030403020204" pitchFamily="34" charset="0"/>
                <a:cs typeface="+mn-lt"/>
              </a:rPr>
              <a:t> description de la collection </a:t>
            </a:r>
          </a:p>
          <a:p>
            <a:pPr marL="342900" indent="-342900">
              <a:lnSpc>
                <a:spcPct val="150000"/>
              </a:lnSpc>
              <a:spcBef>
                <a:spcPts val="600"/>
              </a:spcBef>
              <a:spcAft>
                <a:spcPts val="600"/>
              </a:spcAft>
              <a:buFont typeface="Wingdings"/>
              <a:buChar char="§"/>
            </a:pPr>
            <a:r>
              <a:rPr lang="fr-FR" sz="1500" dirty="0">
                <a:latin typeface="Source Sans Pro" panose="020B0503030403020204" pitchFamily="34" charset="0"/>
                <a:ea typeface="Source Sans Pro" panose="020B0503030403020204" pitchFamily="34" charset="0"/>
              </a:rPr>
              <a:t>Selon un calendrier planifié </a:t>
            </a:r>
          </a:p>
          <a:p>
            <a:pPr marL="342900" indent="-342900">
              <a:lnSpc>
                <a:spcPct val="150000"/>
              </a:lnSpc>
              <a:spcBef>
                <a:spcPts val="600"/>
              </a:spcBef>
              <a:spcAft>
                <a:spcPts val="600"/>
              </a:spcAft>
              <a:buFont typeface="Wingdings"/>
              <a:buChar char="§"/>
            </a:pPr>
            <a:r>
              <a:rPr lang="fr-FR" sz="1500" dirty="0">
                <a:latin typeface="Source Sans Pro" panose="020B0503030403020204" pitchFamily="34" charset="0"/>
                <a:ea typeface="Source Sans Pro" panose="020B0503030403020204" pitchFamily="34" charset="0"/>
              </a:rPr>
              <a:t>Nos </a:t>
            </a:r>
            <a:r>
              <a:rPr lang="fr-FR" sz="1500" dirty="0" err="1">
                <a:latin typeface="Source Sans Pro" panose="020B0503030403020204" pitchFamily="34" charset="0"/>
                <a:ea typeface="Source Sans Pro" panose="020B0503030403020204" pitchFamily="34" charset="0"/>
              </a:rPr>
              <a:t>coverages</a:t>
            </a:r>
            <a:r>
              <a:rPr lang="fr-FR" sz="1500" dirty="0">
                <a:latin typeface="Source Sans Pro" panose="020B0503030403020204" pitchFamily="34" charset="0"/>
                <a:ea typeface="Source Sans Pro" panose="020B0503030403020204" pitchFamily="34" charset="0"/>
              </a:rPr>
              <a:t> sont ajoutés en </a:t>
            </a:r>
            <a:r>
              <a:rPr lang="fr-FR" sz="1500" dirty="0" err="1">
                <a:latin typeface="Source Sans Pro" panose="020B0503030403020204" pitchFamily="34" charset="0"/>
                <a:ea typeface="Source Sans Pro" panose="020B0503030403020204" pitchFamily="34" charset="0"/>
              </a:rPr>
              <a:t>coverage</a:t>
            </a:r>
            <a:r>
              <a:rPr lang="fr-FR" sz="1500" dirty="0">
                <a:latin typeface="Source Sans Pro" panose="020B0503030403020204" pitchFamily="34" charset="0"/>
                <a:ea typeface="Source Sans Pro" panose="020B0503030403020204" pitchFamily="34" charset="0"/>
              </a:rPr>
              <a:t> local. NE PAS Y TOUCHER!</a:t>
            </a:r>
          </a:p>
          <a:p>
            <a:pPr marL="342900" indent="-342900">
              <a:lnSpc>
                <a:spcPct val="150000"/>
              </a:lnSpc>
              <a:spcBef>
                <a:spcPts val="600"/>
              </a:spcBef>
              <a:spcAft>
                <a:spcPts val="600"/>
              </a:spcAft>
              <a:buFont typeface="Wingdings"/>
              <a:buChar char="§"/>
            </a:pPr>
            <a:r>
              <a:rPr lang="fr-FR" sz="1500" b="1" dirty="0">
                <a:solidFill>
                  <a:srgbClr val="FF0000"/>
                </a:solidFill>
                <a:latin typeface="Source Sans Pro" panose="020B0503030403020204" pitchFamily="34" charset="0"/>
                <a:ea typeface="Source Sans Pro" panose="020B0503030403020204" pitchFamily="34" charset="0"/>
                <a:cs typeface="+mn-lt"/>
              </a:rPr>
              <a:t>Aucune intervention nécessaire des gestionnaires </a:t>
            </a:r>
            <a:r>
              <a:rPr lang="fr-FR" sz="1500" b="1" dirty="0" err="1">
                <a:solidFill>
                  <a:srgbClr val="FF0000"/>
                </a:solidFill>
                <a:latin typeface="Source Sans Pro" panose="020B0503030403020204" pitchFamily="34" charset="0"/>
                <a:ea typeface="Source Sans Pro" panose="020B0503030403020204" pitchFamily="34" charset="0"/>
                <a:cs typeface="+mn-lt"/>
              </a:rPr>
              <a:t>eRessources</a:t>
            </a:r>
            <a:r>
              <a:rPr lang="fr-FR" sz="1500" b="1" dirty="0">
                <a:solidFill>
                  <a:srgbClr val="FF0000"/>
                </a:solidFill>
                <a:latin typeface="Source Sans Pro" panose="020B0503030403020204" pitchFamily="34" charset="0"/>
                <a:ea typeface="Source Sans Pro" panose="020B0503030403020204" pitchFamily="34" charset="0"/>
                <a:cs typeface="+mn-lt"/>
              </a:rPr>
              <a:t> au niveau des données Alma. Si erreur ou manquement, il faut faire corriger le fichier de holdings à la source!</a:t>
            </a:r>
          </a:p>
          <a:p>
            <a:endParaRPr lang="fr-FR" dirty="0">
              <a:ea typeface="+mn-lt"/>
              <a:cs typeface="+mn-lt"/>
            </a:endParaRPr>
          </a:p>
        </p:txBody>
      </p:sp>
      <p:sp>
        <p:nvSpPr>
          <p:cNvPr id="4" name="Espace réservé du numéro de diapositive 3"/>
          <p:cNvSpPr>
            <a:spLocks noGrp="1"/>
          </p:cNvSpPr>
          <p:nvPr>
            <p:ph type="sldNum" sz="quarter" idx="12"/>
          </p:nvPr>
        </p:nvSpPr>
        <p:spPr/>
        <p:txBody>
          <a:bodyPr/>
          <a:lstStyle/>
          <a:p>
            <a:fld id="{86BB3423-611C-6944-BA94-F2572F362413}" type="slidenum">
              <a:rPr lang="en-US" smtClean="0"/>
              <a:t>23</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2"/>
          <a:stretch>
            <a:fillRect/>
          </a:stretch>
        </p:blipFill>
        <p:spPr>
          <a:xfrm>
            <a:off x="9995964" y="6141317"/>
            <a:ext cx="1704975" cy="695325"/>
          </a:xfrm>
          <a:prstGeom prst="rect">
            <a:avLst/>
          </a:prstGeom>
        </p:spPr>
      </p:pic>
    </p:spTree>
    <p:extLst>
      <p:ext uri="{BB962C8B-B14F-4D97-AF65-F5344CB8AC3E}">
        <p14:creationId xmlns:p14="http://schemas.microsoft.com/office/powerpoint/2010/main" val="2874769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p:txBody>
          <a:bodyPr/>
          <a:lstStyle/>
          <a:p>
            <a:r>
              <a:rPr lang="fr-FR" sz="2800" dirty="0">
                <a:latin typeface="Source Sans Pro" panose="020B0503030403020204" pitchFamily="34" charset="0"/>
                <a:ea typeface="Source Sans Pro" panose="020B0503030403020204" pitchFamily="34" charset="0"/>
              </a:rPr>
              <a:t>Outils et intégration</a:t>
            </a:r>
            <a:br>
              <a:rPr lang="fr-FR" dirty="0"/>
            </a:br>
            <a:r>
              <a:rPr lang="fr-FR" sz="3600" dirty="0">
                <a:latin typeface="Source Sans Pro" panose="020B0503030403020204" pitchFamily="34" charset="0"/>
                <a:ea typeface="Source Sans Pro" panose="020B0503030403020204" pitchFamily="34" charset="0"/>
              </a:rPr>
              <a:t>Résolveur de liens</a:t>
            </a: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a:xfrm>
            <a:off x="472273" y="2491991"/>
            <a:ext cx="8360172" cy="3798277"/>
          </a:xfrm>
        </p:spPr>
        <p:txBody>
          <a:bodyPr vert="horz" lIns="91440" tIns="45720" rIns="91440" bIns="45720" rtlCol="0" anchor="t">
            <a:normAutofit/>
          </a:bodyPr>
          <a:lstStyle/>
          <a:p>
            <a:pPr marL="0" indent="0">
              <a:lnSpc>
                <a:spcPct val="150000"/>
              </a:lnSpc>
              <a:spcBef>
                <a:spcPts val="600"/>
              </a:spcBef>
              <a:spcAft>
                <a:spcPts val="600"/>
              </a:spcAft>
              <a:buNone/>
            </a:pPr>
            <a:r>
              <a:rPr lang="fr-FR" sz="1400" dirty="0">
                <a:latin typeface="Source Sans Pro" panose="020B0503030403020204" pitchFamily="34" charset="0"/>
                <a:ea typeface="Source Sans Pro" panose="020B0503030403020204" pitchFamily="34" charset="0"/>
                <a:cs typeface="+mn-lt"/>
              </a:rPr>
              <a:t>Le résolveur de liens Alma (URL de page de service) permet de faire le lien vers des ressources électroniques à partir des sources conformes à la norme </a:t>
            </a:r>
            <a:r>
              <a:rPr lang="fr-FR" sz="1400" dirty="0" err="1">
                <a:latin typeface="Source Sans Pro" panose="020B0503030403020204" pitchFamily="34" charset="0"/>
                <a:ea typeface="Source Sans Pro" panose="020B0503030403020204" pitchFamily="34" charset="0"/>
                <a:cs typeface="+mn-lt"/>
              </a:rPr>
              <a:t>OpenURL</a:t>
            </a:r>
            <a:r>
              <a:rPr lang="fr-FR" sz="1400" dirty="0">
                <a:latin typeface="Source Sans Pro" panose="020B0503030403020204" pitchFamily="34" charset="0"/>
                <a:ea typeface="Source Sans Pro" panose="020B0503030403020204" pitchFamily="34" charset="0"/>
                <a:cs typeface="+mn-lt"/>
              </a:rPr>
              <a:t>.</a:t>
            </a:r>
          </a:p>
          <a:p>
            <a:pPr marL="0" indent="0">
              <a:lnSpc>
                <a:spcPct val="150000"/>
              </a:lnSpc>
              <a:spcBef>
                <a:spcPts val="600"/>
              </a:spcBef>
              <a:spcAft>
                <a:spcPts val="600"/>
              </a:spcAft>
              <a:buNone/>
            </a:pPr>
            <a:r>
              <a:rPr lang="fr-FR" sz="1400" dirty="0">
                <a:latin typeface="Source Sans Pro" panose="020B0503030403020204" pitchFamily="34" charset="0"/>
                <a:ea typeface="Source Sans Pro" panose="020B0503030403020204" pitchFamily="34" charset="0"/>
                <a:cs typeface="+mn-lt"/>
              </a:rPr>
              <a:t>Le principe est d’extraire les métadonnées </a:t>
            </a:r>
            <a:r>
              <a:rPr lang="fr-FR" sz="1400" dirty="0" err="1">
                <a:latin typeface="Source Sans Pro" panose="020B0503030403020204" pitchFamily="34" charset="0"/>
                <a:ea typeface="Source Sans Pro" panose="020B0503030403020204" pitchFamily="34" charset="0"/>
                <a:cs typeface="+mn-lt"/>
              </a:rPr>
              <a:t>openurl</a:t>
            </a:r>
            <a:r>
              <a:rPr lang="fr-FR" sz="1400" dirty="0">
                <a:latin typeface="Source Sans Pro" panose="020B0503030403020204" pitchFamily="34" charset="0"/>
                <a:ea typeface="Source Sans Pro" panose="020B0503030403020204" pitchFamily="34" charset="0"/>
                <a:cs typeface="+mn-lt"/>
              </a:rPr>
              <a:t> pour fournir des services dits contexte-sensitive, sur base notamment d’identifiants tels le </a:t>
            </a:r>
            <a:r>
              <a:rPr lang="fr-FR" sz="1400" dirty="0" err="1">
                <a:latin typeface="Source Sans Pro" panose="020B0503030403020204" pitchFamily="34" charset="0"/>
                <a:ea typeface="Source Sans Pro" panose="020B0503030403020204" pitchFamily="34" charset="0"/>
                <a:cs typeface="+mn-lt"/>
              </a:rPr>
              <a:t>doi</a:t>
            </a:r>
            <a:r>
              <a:rPr lang="fr-FR" sz="1400" dirty="0">
                <a:latin typeface="Source Sans Pro" panose="020B0503030403020204" pitchFamily="34" charset="0"/>
                <a:ea typeface="Source Sans Pro" panose="020B0503030403020204" pitchFamily="34" charset="0"/>
                <a:cs typeface="+mn-lt"/>
              </a:rPr>
              <a:t>, </a:t>
            </a:r>
            <a:r>
              <a:rPr lang="fr-FR" sz="1400" dirty="0" err="1">
                <a:latin typeface="Source Sans Pro" panose="020B0503030403020204" pitchFamily="34" charset="0"/>
                <a:ea typeface="Source Sans Pro" panose="020B0503030403020204" pitchFamily="34" charset="0"/>
                <a:cs typeface="+mn-lt"/>
              </a:rPr>
              <a:t>l’issn</a:t>
            </a:r>
            <a:r>
              <a:rPr lang="fr-FR" sz="1400" dirty="0">
                <a:latin typeface="Source Sans Pro" panose="020B0503030403020204" pitchFamily="34" charset="0"/>
                <a:ea typeface="Source Sans Pro" panose="020B0503030403020204" pitchFamily="34" charset="0"/>
                <a:cs typeface="+mn-lt"/>
              </a:rPr>
              <a:t> …</a:t>
            </a:r>
          </a:p>
          <a:p>
            <a:pPr marL="0" indent="0">
              <a:buNone/>
            </a:pPr>
            <a:endParaRPr lang="fr-FR" dirty="0">
              <a:ea typeface="+mn-lt"/>
              <a:cs typeface="+mn-lt"/>
            </a:endParaRPr>
          </a:p>
          <a:p>
            <a:endParaRPr lang="fr-FR" dirty="0">
              <a:ea typeface="+mn-lt"/>
              <a:cs typeface="+mn-lt"/>
            </a:endParaRPr>
          </a:p>
          <a:p>
            <a:pPr marL="0" indent="0">
              <a:buNone/>
            </a:pPr>
            <a:endParaRPr lang="fr-FR" dirty="0">
              <a:ea typeface="+mn-lt"/>
              <a:cs typeface="+mn-lt"/>
            </a:endParaRPr>
          </a:p>
          <a:p>
            <a:pPr marL="0" indent="0">
              <a:buNone/>
            </a:pPr>
            <a:r>
              <a:rPr lang="fr-FR" sz="1400" dirty="0" err="1">
                <a:latin typeface="Source Sans Pro" panose="020B0503030403020204" pitchFamily="34" charset="0"/>
                <a:ea typeface="Source Sans Pro" panose="020B0503030403020204" pitchFamily="34" charset="0"/>
                <a:cs typeface="+mn-lt"/>
              </a:rPr>
              <a:t>Cf</a:t>
            </a:r>
            <a:r>
              <a:rPr lang="fr-FR" sz="1400" dirty="0">
                <a:latin typeface="Source Sans Pro" panose="020B0503030403020204" pitchFamily="34" charset="0"/>
                <a:ea typeface="Source Sans Pro" panose="020B0503030403020204" pitchFamily="34" charset="0"/>
                <a:cs typeface="+mn-lt"/>
              </a:rPr>
              <a:t> </a:t>
            </a:r>
            <a:r>
              <a:rPr lang="fr-FR" sz="1400" dirty="0" err="1">
                <a:latin typeface="Source Sans Pro" panose="020B0503030403020204" pitchFamily="34" charset="0"/>
                <a:ea typeface="Source Sans Pro" panose="020B0503030403020204" pitchFamily="34" charset="0"/>
                <a:cs typeface="+mn-lt"/>
              </a:rPr>
              <a:t>GetIt</a:t>
            </a:r>
            <a:r>
              <a:rPr lang="fr-FR" sz="1400" dirty="0">
                <a:latin typeface="Source Sans Pro" panose="020B0503030403020204" pitchFamily="34" charset="0"/>
                <a:ea typeface="Source Sans Pro" panose="020B0503030403020204" pitchFamily="34" charset="0"/>
                <a:cs typeface="+mn-lt"/>
              </a:rPr>
              <a:t> (lien vers la base de service) implémenté dans les bases de données telles </a:t>
            </a:r>
            <a:r>
              <a:rPr lang="fr-FR" sz="1400" dirty="0" err="1">
                <a:latin typeface="Source Sans Pro" panose="020B0503030403020204" pitchFamily="34" charset="0"/>
                <a:ea typeface="Source Sans Pro" panose="020B0503030403020204" pitchFamily="34" charset="0"/>
                <a:cs typeface="+mn-lt"/>
              </a:rPr>
              <a:t>Scopus</a:t>
            </a:r>
            <a:r>
              <a:rPr lang="fr-FR" sz="1400" dirty="0">
                <a:latin typeface="Source Sans Pro" panose="020B0503030403020204" pitchFamily="34" charset="0"/>
                <a:ea typeface="Source Sans Pro" panose="020B0503030403020204" pitchFamily="34" charset="0"/>
                <a:cs typeface="+mn-lt"/>
              </a:rPr>
              <a:t>, </a:t>
            </a:r>
            <a:r>
              <a:rPr lang="fr-FR" sz="1400" dirty="0" err="1">
                <a:latin typeface="Source Sans Pro" panose="020B0503030403020204" pitchFamily="34" charset="0"/>
                <a:ea typeface="Source Sans Pro" panose="020B0503030403020204" pitchFamily="34" charset="0"/>
                <a:cs typeface="+mn-lt"/>
              </a:rPr>
              <a:t>Ebsconet</a:t>
            </a:r>
            <a:r>
              <a:rPr lang="fr-FR" sz="1400" dirty="0">
                <a:latin typeface="Source Sans Pro" panose="020B0503030403020204" pitchFamily="34" charset="0"/>
                <a:ea typeface="Source Sans Pro" panose="020B0503030403020204" pitchFamily="34" charset="0"/>
                <a:cs typeface="+mn-lt"/>
              </a:rPr>
              <a:t>…</a:t>
            </a:r>
            <a:endParaRPr lang="fr-FR" sz="1400" dirty="0">
              <a:latin typeface="Source Sans Pro" panose="020B0503030403020204" pitchFamily="34" charset="0"/>
              <a:ea typeface="Source Sans Pro" panose="020B0503030403020204" pitchFamily="34" charset="0"/>
            </a:endParaRPr>
          </a:p>
          <a:p>
            <a:endParaRPr lang="fr-FR" dirty="0">
              <a:ea typeface="+mn-lt"/>
              <a:cs typeface="+mn-lt"/>
            </a:endParaRPr>
          </a:p>
        </p:txBody>
      </p:sp>
      <p:pic>
        <p:nvPicPr>
          <p:cNvPr id="4" name="Image 3"/>
          <p:cNvPicPr>
            <a:picLocks noChangeAspect="1"/>
          </p:cNvPicPr>
          <p:nvPr/>
        </p:nvPicPr>
        <p:blipFill>
          <a:blip r:embed="rId2"/>
          <a:stretch>
            <a:fillRect/>
          </a:stretch>
        </p:blipFill>
        <p:spPr>
          <a:xfrm>
            <a:off x="635318" y="4229589"/>
            <a:ext cx="7873208" cy="1278255"/>
          </a:xfrm>
          <a:prstGeom prst="rect">
            <a:avLst/>
          </a:prstGeom>
        </p:spPr>
      </p:pic>
      <p:sp>
        <p:nvSpPr>
          <p:cNvPr id="5" name="Espace réservé du numéro de diapositive 4"/>
          <p:cNvSpPr>
            <a:spLocks noGrp="1"/>
          </p:cNvSpPr>
          <p:nvPr>
            <p:ph type="sldNum" sz="quarter" idx="12"/>
          </p:nvPr>
        </p:nvSpPr>
        <p:spPr/>
        <p:txBody>
          <a:bodyPr/>
          <a:lstStyle/>
          <a:p>
            <a:fld id="{86BB3423-611C-6944-BA94-F2572F362413}" type="slidenum">
              <a:rPr lang="en-US" smtClean="0"/>
              <a:t>24</a:t>
            </a:fld>
            <a:endParaRPr lang="en-US"/>
          </a:p>
        </p:txBody>
      </p:sp>
      <p:pic>
        <p:nvPicPr>
          <p:cNvPr id="7" name="Image 6">
            <a:extLst>
              <a:ext uri="{FF2B5EF4-FFF2-40B4-BE49-F238E27FC236}">
                <a16:creationId xmlns:a16="http://schemas.microsoft.com/office/drawing/2014/main" id="{BAAA12F2-8D81-22D2-6EA7-0978D69AE17A}"/>
              </a:ext>
            </a:extLst>
          </p:cNvPr>
          <p:cNvPicPr>
            <a:picLocks noChangeAspect="1"/>
          </p:cNvPicPr>
          <p:nvPr/>
        </p:nvPicPr>
        <p:blipFill>
          <a:blip r:embed="rId3"/>
          <a:stretch>
            <a:fillRect/>
          </a:stretch>
        </p:blipFill>
        <p:spPr>
          <a:xfrm>
            <a:off x="9995964" y="6141317"/>
            <a:ext cx="1704975" cy="695325"/>
          </a:xfrm>
          <a:prstGeom prst="rect">
            <a:avLst/>
          </a:prstGeom>
        </p:spPr>
      </p:pic>
    </p:spTree>
    <p:extLst>
      <p:ext uri="{BB962C8B-B14F-4D97-AF65-F5344CB8AC3E}">
        <p14:creationId xmlns:p14="http://schemas.microsoft.com/office/powerpoint/2010/main" val="1117577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a:xfrm>
            <a:off x="565148" y="1204721"/>
            <a:ext cx="9345205" cy="1446550"/>
          </a:xfrm>
        </p:spPr>
        <p:txBody>
          <a:bodyPr/>
          <a:lstStyle/>
          <a:p>
            <a:r>
              <a:rPr lang="fr-FR" sz="2800" cap="small" dirty="0">
                <a:latin typeface="Source Sans Pro" panose="020B0503030403020204" pitchFamily="34" charset="0"/>
                <a:ea typeface="Source Sans Pro" panose="020B0503030403020204" pitchFamily="34" charset="0"/>
              </a:rPr>
              <a:t>Outils et intégrations</a:t>
            </a:r>
            <a:br>
              <a:rPr lang="fr-FR" dirty="0"/>
            </a:br>
            <a:r>
              <a:rPr lang="fr-FR" sz="3600" dirty="0">
                <a:latin typeface="Source Sans Pro" panose="020B0503030403020204" pitchFamily="34" charset="0"/>
                <a:ea typeface="Source Sans Pro" panose="020B0503030403020204" pitchFamily="34" charset="0"/>
              </a:rPr>
              <a:t>Central </a:t>
            </a:r>
            <a:r>
              <a:rPr lang="fr-FR" sz="3600" dirty="0" err="1">
                <a:latin typeface="Source Sans Pro" panose="020B0503030403020204" pitchFamily="34" charset="0"/>
                <a:ea typeface="Source Sans Pro" panose="020B0503030403020204" pitchFamily="34" charset="0"/>
              </a:rPr>
              <a:t>Discovery</a:t>
            </a:r>
            <a:r>
              <a:rPr lang="fr-FR" sz="3600" dirty="0">
                <a:latin typeface="Source Sans Pro" panose="020B0503030403020204" pitchFamily="34" charset="0"/>
                <a:ea typeface="Source Sans Pro" panose="020B0503030403020204" pitchFamily="34" charset="0"/>
              </a:rPr>
              <a:t> Index (CDI)</a:t>
            </a: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p:txBody>
          <a:bodyPr vert="horz" lIns="91440" tIns="45720" rIns="91440" bIns="45720" rtlCol="0" anchor="t">
            <a:normAutofit lnSpcReduction="10000"/>
          </a:bodyPr>
          <a:lstStyle/>
          <a:p>
            <a:pPr marL="0" indent="0">
              <a:lnSpc>
                <a:spcPct val="150000"/>
              </a:lnSpc>
              <a:spcBef>
                <a:spcPts val="600"/>
              </a:spcBef>
              <a:spcAft>
                <a:spcPts val="600"/>
              </a:spcAft>
              <a:buNone/>
            </a:pPr>
            <a:r>
              <a:rPr lang="fr-FR" sz="1400" dirty="0">
                <a:latin typeface="Source Sans Pro" panose="020B0503030403020204" pitchFamily="34" charset="0"/>
                <a:ea typeface="Source Sans Pro" panose="020B0503030403020204" pitchFamily="34" charset="0"/>
              </a:rPr>
              <a:t>Outre les ressources physiques et électroniques référencées dans </a:t>
            </a:r>
            <a:r>
              <a:rPr lang="fr-FR" sz="1400" dirty="0">
                <a:latin typeface="Source Sans Pro" panose="020B0503030403020204" pitchFamily="34" charset="0"/>
                <a:ea typeface="Source Sans Pro" panose="020B0503030403020204" pitchFamily="34" charset="0"/>
                <a:hlinkClick r:id="rId2"/>
              </a:rPr>
              <a:t>Alma</a:t>
            </a:r>
            <a:r>
              <a:rPr lang="fr-FR" sz="1400" dirty="0">
                <a:latin typeface="Source Sans Pro" panose="020B0503030403020204" pitchFamily="34" charset="0"/>
                <a:ea typeface="Source Sans Pro" panose="020B0503030403020204" pitchFamily="34" charset="0"/>
              </a:rPr>
              <a:t>, les contenus d’</a:t>
            </a:r>
            <a:r>
              <a:rPr lang="fr-FR" sz="1400" dirty="0" err="1">
                <a:latin typeface="Source Sans Pro" panose="020B0503030403020204" pitchFamily="34" charset="0"/>
                <a:ea typeface="Source Sans Pro" panose="020B0503030403020204" pitchFamily="34" charset="0"/>
                <a:hlinkClick r:id="rId3"/>
              </a:rPr>
              <a:t>ORBi</a:t>
            </a:r>
            <a:r>
              <a:rPr lang="fr-FR" sz="1400" dirty="0">
                <a:latin typeface="Source Sans Pro" panose="020B0503030403020204" pitchFamily="34" charset="0"/>
                <a:ea typeface="Source Sans Pro" panose="020B0503030403020204" pitchFamily="34" charset="0"/>
              </a:rPr>
              <a:t>, de </a:t>
            </a:r>
            <a:r>
              <a:rPr lang="fr-FR" sz="1400" dirty="0" err="1">
                <a:latin typeface="Source Sans Pro" panose="020B0503030403020204" pitchFamily="34" charset="0"/>
                <a:ea typeface="Source Sans Pro" panose="020B0503030403020204" pitchFamily="34" charset="0"/>
                <a:hlinkClick r:id="rId4"/>
              </a:rPr>
              <a:t>MatheO</a:t>
            </a:r>
            <a:r>
              <a:rPr lang="fr-FR" sz="1400" dirty="0">
                <a:latin typeface="Source Sans Pro" panose="020B0503030403020204" pitchFamily="34" charset="0"/>
                <a:ea typeface="Source Sans Pro" panose="020B0503030403020204" pitchFamily="34" charset="0"/>
              </a:rPr>
              <a:t>, de </a:t>
            </a:r>
            <a:r>
              <a:rPr lang="fr-FR" sz="1400" dirty="0" err="1">
                <a:latin typeface="Source Sans Pro" panose="020B0503030403020204" pitchFamily="34" charset="0"/>
                <a:ea typeface="Source Sans Pro" panose="020B0503030403020204" pitchFamily="34" charset="0"/>
                <a:hlinkClick r:id="rId5"/>
              </a:rPr>
              <a:t>DONum</a:t>
            </a:r>
            <a:r>
              <a:rPr lang="fr-FR" sz="1400" dirty="0">
                <a:latin typeface="Source Sans Pro" panose="020B0503030403020204" pitchFamily="34" charset="0"/>
                <a:ea typeface="Source Sans Pro" panose="020B0503030403020204" pitchFamily="34" charset="0"/>
                <a:hlinkClick r:id="rId5"/>
              </a:rPr>
              <a:t> </a:t>
            </a:r>
            <a:r>
              <a:rPr lang="fr-FR" sz="1400" dirty="0">
                <a:latin typeface="Source Sans Pro" panose="020B0503030403020204" pitchFamily="34" charset="0"/>
                <a:ea typeface="Source Sans Pro" panose="020B0503030403020204" pitchFamily="34" charset="0"/>
              </a:rPr>
              <a:t>et des </a:t>
            </a:r>
            <a:r>
              <a:rPr lang="fr-FR" sz="1400" dirty="0">
                <a:latin typeface="Source Sans Pro" panose="020B0503030403020204" pitchFamily="34" charset="0"/>
                <a:ea typeface="Source Sans Pro" panose="020B0503030403020204" pitchFamily="34" charset="0"/>
                <a:hlinkClick r:id="rId6"/>
              </a:rPr>
              <a:t>autres archives ouvertes</a:t>
            </a:r>
            <a:r>
              <a:rPr lang="fr-FR" sz="1400" dirty="0">
                <a:latin typeface="Source Sans Pro" panose="020B0503030403020204" pitchFamily="34" charset="0"/>
                <a:ea typeface="Source Sans Pro" panose="020B0503030403020204" pitchFamily="34" charset="0"/>
              </a:rPr>
              <a:t> moissonnées, Primo VE comporte également des dizaines de millions d’articles scientifiques, e-books, chapitres d’e-books, actes de congrès, entrées d’encyclopédies, rapports, thèses, images, etc. issues de Central </a:t>
            </a:r>
            <a:r>
              <a:rPr lang="fr-FR" sz="1400" dirty="0" err="1">
                <a:latin typeface="Source Sans Pro" panose="020B0503030403020204" pitchFamily="34" charset="0"/>
                <a:ea typeface="Source Sans Pro" panose="020B0503030403020204" pitchFamily="34" charset="0"/>
              </a:rPr>
              <a:t>Discovery</a:t>
            </a:r>
            <a:r>
              <a:rPr lang="fr-FR" sz="1400" dirty="0">
                <a:latin typeface="Source Sans Pro" panose="020B0503030403020204" pitchFamily="34" charset="0"/>
                <a:ea typeface="Source Sans Pro" panose="020B0503030403020204" pitchFamily="34" charset="0"/>
              </a:rPr>
              <a:t> Index (CDI).</a:t>
            </a:r>
          </a:p>
          <a:p>
            <a:pPr marL="0" indent="0">
              <a:lnSpc>
                <a:spcPct val="150000"/>
              </a:lnSpc>
              <a:spcBef>
                <a:spcPts val="600"/>
              </a:spcBef>
              <a:spcAft>
                <a:spcPts val="600"/>
              </a:spcAft>
              <a:buNone/>
            </a:pPr>
            <a:r>
              <a:rPr lang="fr-FR" sz="1400" dirty="0">
                <a:latin typeface="Source Sans Pro" panose="020B0503030403020204" pitchFamily="34" charset="0"/>
                <a:ea typeface="Source Sans Pro" panose="020B0503030403020204" pitchFamily="34" charset="0"/>
              </a:rPr>
              <a:t>Central </a:t>
            </a:r>
            <a:r>
              <a:rPr lang="fr-FR" sz="1400" dirty="0" err="1">
                <a:latin typeface="Source Sans Pro" panose="020B0503030403020204" pitchFamily="34" charset="0"/>
                <a:ea typeface="Source Sans Pro" panose="020B0503030403020204" pitchFamily="34" charset="0"/>
              </a:rPr>
              <a:t>Discovery</a:t>
            </a:r>
            <a:r>
              <a:rPr lang="fr-FR" sz="1400" dirty="0">
                <a:latin typeface="Source Sans Pro" panose="020B0503030403020204" pitchFamily="34" charset="0"/>
                <a:ea typeface="Source Sans Pro" panose="020B0503030403020204" pitchFamily="34" charset="0"/>
              </a:rPr>
              <a:t> Index est entièrement géré par Ex </a:t>
            </a:r>
            <a:r>
              <a:rPr lang="fr-FR" sz="1400" dirty="0" err="1">
                <a:latin typeface="Source Sans Pro" panose="020B0503030403020204" pitchFamily="34" charset="0"/>
                <a:ea typeface="Source Sans Pro" panose="020B0503030403020204" pitchFamily="34" charset="0"/>
              </a:rPr>
              <a:t>Libris</a:t>
            </a:r>
            <a:r>
              <a:rPr lang="fr-FR" sz="1400" dirty="0">
                <a:latin typeface="Source Sans Pro" panose="020B0503030403020204" pitchFamily="34" charset="0"/>
                <a:ea typeface="Source Sans Pro" panose="020B0503030403020204" pitchFamily="34" charset="0"/>
              </a:rPr>
              <a:t> et directement alimenté par différentes sources primaires ou secondaires : éditeurs, fournisseurs d’accès, agrégateurs, mais aussi certaines institutions comme l’</a:t>
            </a:r>
            <a:r>
              <a:rPr lang="fr-FR" sz="1400" dirty="0" err="1">
                <a:latin typeface="Source Sans Pro" panose="020B0503030403020204" pitchFamily="34" charset="0"/>
                <a:ea typeface="Source Sans Pro" panose="020B0503030403020204" pitchFamily="34" charset="0"/>
              </a:rPr>
              <a:t>ULiège</a:t>
            </a:r>
            <a:r>
              <a:rPr lang="fr-FR" sz="1400" dirty="0">
                <a:latin typeface="Source Sans Pro" panose="020B0503030403020204" pitchFamily="34" charset="0"/>
                <a:ea typeface="Source Sans Pro" panose="020B0503030403020204" pitchFamily="34" charset="0"/>
              </a:rPr>
              <a:t> dont les contenus en accès libre d’</a:t>
            </a:r>
            <a:r>
              <a:rPr lang="fr-FR" sz="1400" dirty="0" err="1">
                <a:latin typeface="Source Sans Pro" panose="020B0503030403020204" pitchFamily="34" charset="0"/>
                <a:ea typeface="Source Sans Pro" panose="020B0503030403020204" pitchFamily="34" charset="0"/>
              </a:rPr>
              <a:t>ORBi</a:t>
            </a:r>
            <a:r>
              <a:rPr lang="fr-FR" sz="1400" dirty="0">
                <a:latin typeface="Source Sans Pro" panose="020B0503030403020204" pitchFamily="34" charset="0"/>
                <a:ea typeface="Source Sans Pro" panose="020B0503030403020204" pitchFamily="34" charset="0"/>
              </a:rPr>
              <a:t>, de </a:t>
            </a:r>
            <a:r>
              <a:rPr lang="fr-FR" sz="1400" dirty="0" err="1">
                <a:latin typeface="Source Sans Pro" panose="020B0503030403020204" pitchFamily="34" charset="0"/>
                <a:ea typeface="Source Sans Pro" panose="020B0503030403020204" pitchFamily="34" charset="0"/>
              </a:rPr>
              <a:t>PoPuPS</a:t>
            </a:r>
            <a:r>
              <a:rPr lang="fr-FR" sz="1400" dirty="0">
                <a:latin typeface="Source Sans Pro" panose="020B0503030403020204" pitchFamily="34" charset="0"/>
                <a:ea typeface="Source Sans Pro" panose="020B0503030403020204" pitchFamily="34" charset="0"/>
              </a:rPr>
              <a:t> et de </a:t>
            </a:r>
            <a:r>
              <a:rPr lang="fr-FR" sz="1400" dirty="0" err="1">
                <a:latin typeface="Source Sans Pro" panose="020B0503030403020204" pitchFamily="34" charset="0"/>
                <a:ea typeface="Source Sans Pro" panose="020B0503030403020204" pitchFamily="34" charset="0"/>
              </a:rPr>
              <a:t>DONum</a:t>
            </a:r>
            <a:r>
              <a:rPr lang="fr-FR" sz="1400" dirty="0">
                <a:latin typeface="Source Sans Pro" panose="020B0503030403020204" pitchFamily="34" charset="0"/>
                <a:ea typeface="Source Sans Pro" panose="020B0503030403020204" pitchFamily="34" charset="0"/>
              </a:rPr>
              <a:t> </a:t>
            </a:r>
            <a:r>
              <a:rPr lang="fr-FR" sz="1400" dirty="0" err="1">
                <a:latin typeface="Source Sans Pro" panose="020B0503030403020204" pitchFamily="34" charset="0"/>
                <a:ea typeface="Source Sans Pro" panose="020B0503030403020204" pitchFamily="34" charset="0"/>
              </a:rPr>
              <a:t>BICfB</a:t>
            </a:r>
            <a:r>
              <a:rPr lang="fr-FR" sz="1400" dirty="0">
                <a:latin typeface="Source Sans Pro" panose="020B0503030403020204" pitchFamily="34" charset="0"/>
                <a:ea typeface="Source Sans Pro" panose="020B0503030403020204" pitchFamily="34" charset="0"/>
              </a:rPr>
              <a:t> sont intégrés dans CDI. </a:t>
            </a:r>
          </a:p>
          <a:p>
            <a:pPr marL="0" indent="0">
              <a:lnSpc>
                <a:spcPct val="150000"/>
              </a:lnSpc>
              <a:spcBef>
                <a:spcPts val="600"/>
              </a:spcBef>
              <a:spcAft>
                <a:spcPts val="600"/>
              </a:spcAft>
              <a:buNone/>
            </a:pPr>
            <a:r>
              <a:rPr lang="fr-FR" sz="1400" dirty="0" err="1">
                <a:latin typeface="Source Sans Pro" panose="020B0503030403020204" pitchFamily="34" charset="0"/>
                <a:ea typeface="Source Sans Pro" panose="020B0503030403020204" pitchFamily="34" charset="0"/>
                <a:cs typeface="+mn-lt"/>
              </a:rPr>
              <a:t>Cf</a:t>
            </a:r>
            <a:r>
              <a:rPr lang="fr-FR" sz="1400" dirty="0">
                <a:latin typeface="Source Sans Pro" panose="020B0503030403020204" pitchFamily="34" charset="0"/>
                <a:ea typeface="Source Sans Pro" panose="020B0503030403020204" pitchFamily="34" charset="0"/>
                <a:cs typeface="+mn-lt"/>
              </a:rPr>
              <a:t> </a:t>
            </a:r>
            <a:r>
              <a:rPr lang="fr-FR" sz="1400" dirty="0">
                <a:latin typeface="Source Sans Pro" panose="020B0503030403020204" pitchFamily="34" charset="0"/>
                <a:ea typeface="Source Sans Pro" panose="020B0503030403020204" pitchFamily="34" charset="0"/>
                <a:cs typeface="+mn-lt"/>
                <a:hlinkClick r:id="rId7"/>
              </a:rPr>
              <a:t>https://app.lib.uliege.be/alma/primo-ve/sources/central-discovery-index/</a:t>
            </a:r>
            <a:r>
              <a:rPr lang="fr-FR" sz="1400" dirty="0">
                <a:latin typeface="Source Sans Pro" panose="020B0503030403020204" pitchFamily="34" charset="0"/>
                <a:ea typeface="Source Sans Pro" panose="020B0503030403020204" pitchFamily="34" charset="0"/>
                <a:cs typeface="+mn-lt"/>
              </a:rPr>
              <a:t> </a:t>
            </a:r>
          </a:p>
          <a:p>
            <a:pPr marL="0" indent="0">
              <a:buNone/>
            </a:pPr>
            <a:endParaRPr lang="fr-FR" dirty="0">
              <a:ea typeface="+mn-lt"/>
              <a:cs typeface="+mn-lt"/>
            </a:endParaRPr>
          </a:p>
          <a:p>
            <a:endParaRPr lang="fr-FR" dirty="0">
              <a:ea typeface="+mn-lt"/>
              <a:cs typeface="+mn-lt"/>
            </a:endParaRPr>
          </a:p>
          <a:p>
            <a:endParaRPr lang="fr-FR" dirty="0">
              <a:ea typeface="+mn-lt"/>
              <a:cs typeface="+mn-lt"/>
            </a:endParaRPr>
          </a:p>
          <a:p>
            <a:endParaRPr lang="fr-FR" dirty="0"/>
          </a:p>
          <a:p>
            <a:endParaRPr lang="fr-FR" dirty="0">
              <a:ea typeface="+mn-lt"/>
              <a:cs typeface="+mn-lt"/>
            </a:endParaRPr>
          </a:p>
        </p:txBody>
      </p:sp>
      <p:sp>
        <p:nvSpPr>
          <p:cNvPr id="4" name="Espace réservé du numéro de diapositive 3"/>
          <p:cNvSpPr>
            <a:spLocks noGrp="1"/>
          </p:cNvSpPr>
          <p:nvPr>
            <p:ph type="sldNum" sz="quarter" idx="12"/>
          </p:nvPr>
        </p:nvSpPr>
        <p:spPr/>
        <p:txBody>
          <a:bodyPr/>
          <a:lstStyle/>
          <a:p>
            <a:fld id="{86BB3423-611C-6944-BA94-F2572F362413}" type="slidenum">
              <a:rPr lang="en-US" smtClean="0"/>
              <a:t>25</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8"/>
          <a:stretch>
            <a:fillRect/>
          </a:stretch>
        </p:blipFill>
        <p:spPr>
          <a:xfrm>
            <a:off x="9995964" y="6141317"/>
            <a:ext cx="1704975" cy="695325"/>
          </a:xfrm>
          <a:prstGeom prst="rect">
            <a:avLst/>
          </a:prstGeom>
        </p:spPr>
      </p:pic>
    </p:spTree>
    <p:extLst>
      <p:ext uri="{BB962C8B-B14F-4D97-AF65-F5344CB8AC3E}">
        <p14:creationId xmlns:p14="http://schemas.microsoft.com/office/powerpoint/2010/main" val="2179590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p:txBody>
          <a:bodyPr>
            <a:normAutofit/>
          </a:bodyPr>
          <a:lstStyle/>
          <a:p>
            <a:r>
              <a:rPr lang="fr-FR" sz="2800" dirty="0">
                <a:latin typeface="Source Sans Pro" panose="020B0503030403020204" pitchFamily="34" charset="0"/>
                <a:ea typeface="Source Sans Pro" panose="020B0503030403020204" pitchFamily="34" charset="0"/>
              </a:rPr>
              <a:t>Outils et intégrations</a:t>
            </a:r>
            <a:br>
              <a:rPr lang="fr-FR" sz="2800" dirty="0">
                <a:latin typeface="Source Sans Pro" panose="020B0503030403020204" pitchFamily="34" charset="0"/>
                <a:ea typeface="Source Sans Pro" panose="020B0503030403020204" pitchFamily="34" charset="0"/>
              </a:rPr>
            </a:br>
            <a:r>
              <a:rPr lang="fr-FR" sz="3600" dirty="0">
                <a:latin typeface="Source Sans Pro" panose="020B0503030403020204" pitchFamily="34" charset="0"/>
                <a:ea typeface="Source Sans Pro" panose="020B0503030403020204" pitchFamily="34" charset="0"/>
              </a:rPr>
              <a:t>Portfolio loader / Profil d’import</a:t>
            </a: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p:txBody>
          <a:bodyPr vert="horz" lIns="91440" tIns="45720" rIns="91440" bIns="45720" rtlCol="0" anchor="t">
            <a:normAutofit/>
          </a:bodyPr>
          <a:lstStyle/>
          <a:p>
            <a:pPr marL="0" indent="0">
              <a:lnSpc>
                <a:spcPct val="150000"/>
              </a:lnSpc>
              <a:spcBef>
                <a:spcPts val="600"/>
              </a:spcBef>
              <a:spcAft>
                <a:spcPts val="600"/>
              </a:spcAft>
              <a:buNone/>
            </a:pPr>
            <a:r>
              <a:rPr lang="fr-FR" sz="1400" dirty="0">
                <a:latin typeface="Source Sans Pro" panose="020B0503030403020204" pitchFamily="34" charset="0"/>
                <a:ea typeface="Source Sans Pro" panose="020B0503030403020204" pitchFamily="34" charset="0"/>
                <a:cs typeface="+mn-lt"/>
              </a:rPr>
              <a:t>Il est possible d’ajouter/modifier/supprimer par lots des portfolios dans une collection électronique, soit sur base d’un fichier csv, soit sur base d’un fichier KBART fourni par l’éditeur ou via un profil d’import.</a:t>
            </a:r>
          </a:p>
          <a:p>
            <a:pPr marL="0" indent="0">
              <a:lnSpc>
                <a:spcPct val="150000"/>
              </a:lnSpc>
              <a:spcBef>
                <a:spcPts val="600"/>
              </a:spcBef>
              <a:spcAft>
                <a:spcPts val="600"/>
              </a:spcAft>
              <a:buNone/>
            </a:pPr>
            <a:r>
              <a:rPr lang="fr-FR" sz="1400" dirty="0">
                <a:latin typeface="Source Sans Pro" panose="020B0503030403020204" pitchFamily="34" charset="0"/>
                <a:ea typeface="Source Sans Pro" panose="020B0503030403020204" pitchFamily="34" charset="0"/>
                <a:cs typeface="+mn-lt"/>
              </a:rPr>
              <a:t>Le format KBART (</a:t>
            </a:r>
            <a:r>
              <a:rPr lang="fr-FR" sz="1400" dirty="0" err="1">
                <a:latin typeface="Source Sans Pro" panose="020B0503030403020204" pitchFamily="34" charset="0"/>
                <a:ea typeface="Source Sans Pro" panose="020B0503030403020204" pitchFamily="34" charset="0"/>
                <a:cs typeface="+mn-lt"/>
              </a:rPr>
              <a:t>Knowledge</a:t>
            </a:r>
            <a:r>
              <a:rPr lang="fr-FR" sz="1400" dirty="0">
                <a:latin typeface="Source Sans Pro" panose="020B0503030403020204" pitchFamily="34" charset="0"/>
                <a:ea typeface="Source Sans Pro" panose="020B0503030403020204" pitchFamily="34" charset="0"/>
                <a:cs typeface="+mn-lt"/>
              </a:rPr>
              <a:t> Base and </a:t>
            </a:r>
            <a:r>
              <a:rPr lang="fr-FR" sz="1400" dirty="0" err="1">
                <a:latin typeface="Source Sans Pro" panose="020B0503030403020204" pitchFamily="34" charset="0"/>
                <a:ea typeface="Source Sans Pro" panose="020B0503030403020204" pitchFamily="34" charset="0"/>
                <a:cs typeface="+mn-lt"/>
              </a:rPr>
              <a:t>Related</a:t>
            </a:r>
            <a:r>
              <a:rPr lang="fr-FR" sz="1400" dirty="0">
                <a:latin typeface="Source Sans Pro" panose="020B0503030403020204" pitchFamily="34" charset="0"/>
                <a:ea typeface="Source Sans Pro" panose="020B0503030403020204" pitchFamily="34" charset="0"/>
                <a:cs typeface="+mn-lt"/>
              </a:rPr>
              <a:t> Tools) est le  format NISO recommandé d’échange </a:t>
            </a:r>
            <a:r>
              <a:rPr lang="fr-FR" sz="1400" dirty="0">
                <a:latin typeface="Source Sans Pro" panose="020B0503030403020204" pitchFamily="34" charset="0"/>
                <a:ea typeface="Source Sans Pro" panose="020B0503030403020204" pitchFamily="34" charset="0"/>
              </a:rPr>
              <a:t>standard de données pour la gestion des accès et le signalement de la documentation électronique, livres et périodiques.</a:t>
            </a:r>
          </a:p>
          <a:p>
            <a:pPr marL="0" indent="0">
              <a:lnSpc>
                <a:spcPct val="150000"/>
              </a:lnSpc>
              <a:spcBef>
                <a:spcPts val="600"/>
              </a:spcBef>
              <a:spcAft>
                <a:spcPts val="600"/>
              </a:spcAft>
              <a:buNone/>
            </a:pPr>
            <a:endParaRPr lang="fr-FR" sz="1400"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86BB3423-611C-6944-BA94-F2572F362413}" type="slidenum">
              <a:rPr lang="en-US" smtClean="0"/>
              <a:t>26</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2"/>
          <a:stretch>
            <a:fillRect/>
          </a:stretch>
        </p:blipFill>
        <p:spPr>
          <a:xfrm>
            <a:off x="9995964" y="6141317"/>
            <a:ext cx="1704975" cy="695325"/>
          </a:xfrm>
          <a:prstGeom prst="rect">
            <a:avLst/>
          </a:prstGeom>
        </p:spPr>
      </p:pic>
    </p:spTree>
    <p:extLst>
      <p:ext uri="{BB962C8B-B14F-4D97-AF65-F5344CB8AC3E}">
        <p14:creationId xmlns:p14="http://schemas.microsoft.com/office/powerpoint/2010/main" val="1439708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p:txBody>
          <a:bodyPr/>
          <a:lstStyle/>
          <a:p>
            <a:r>
              <a:rPr lang="fr-FR" sz="2800" cap="small" dirty="0">
                <a:latin typeface="Source Sans Pro" panose="020B0503030403020204" pitchFamily="34" charset="0"/>
                <a:ea typeface="Source Sans Pro" panose="020B0503030403020204" pitchFamily="34" charset="0"/>
              </a:rPr>
              <a:t>Outils et intégrations</a:t>
            </a:r>
            <a:br>
              <a:rPr lang="fr-FR" dirty="0"/>
            </a:br>
            <a:r>
              <a:rPr lang="fr-FR" sz="3600" dirty="0">
                <a:latin typeface="Source Sans Pro" panose="020B0503030403020204" pitchFamily="34" charset="0"/>
                <a:ea typeface="Source Sans Pro" panose="020B0503030403020204" pitchFamily="34" charset="0"/>
              </a:rPr>
              <a:t>Exports de portfolios</a:t>
            </a: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p:txBody>
          <a:bodyPr vert="horz" lIns="91440" tIns="45720" rIns="91440" bIns="45720" rtlCol="0" anchor="t">
            <a:normAutofit/>
          </a:bodyPr>
          <a:lstStyle/>
          <a:p>
            <a:pPr marL="0" indent="0">
              <a:buNone/>
            </a:pPr>
            <a:endParaRPr lang="fr-FR" dirty="0">
              <a:ea typeface="+mn-lt"/>
              <a:cs typeface="+mn-lt"/>
            </a:endParaRPr>
          </a:p>
          <a:p>
            <a:pPr marL="0" indent="0">
              <a:lnSpc>
                <a:spcPct val="150000"/>
              </a:lnSpc>
              <a:spcBef>
                <a:spcPts val="600"/>
              </a:spcBef>
              <a:spcAft>
                <a:spcPts val="600"/>
              </a:spcAft>
              <a:buNone/>
            </a:pPr>
            <a:r>
              <a:rPr lang="fr-FR" sz="1400" dirty="0">
                <a:latin typeface="Source Sans Pro" panose="020B0503030403020204" pitchFamily="34" charset="0"/>
                <a:ea typeface="Source Sans Pro" panose="020B0503030403020204" pitchFamily="34" charset="0"/>
                <a:cs typeface="+mn-lt"/>
              </a:rPr>
              <a:t>Export possible de la liste de portfolios</a:t>
            </a:r>
          </a:p>
          <a:p>
            <a:pPr>
              <a:lnSpc>
                <a:spcPct val="150000"/>
              </a:lnSpc>
              <a:spcBef>
                <a:spcPts val="600"/>
              </a:spcBef>
              <a:spcAft>
                <a:spcPts val="600"/>
              </a:spcAft>
              <a:buFont typeface="Wingdings" panose="05000000000000000000" pitchFamily="2" charset="2"/>
              <a:buChar char="§"/>
            </a:pPr>
            <a:r>
              <a:rPr lang="en-US" sz="1400" dirty="0" err="1">
                <a:latin typeface="Source Sans Pro" panose="020B0503030403020204" pitchFamily="34" charset="0"/>
                <a:ea typeface="Source Sans Pro" panose="020B0503030403020204" pitchFamily="34" charset="0"/>
              </a:rPr>
              <a:t>en</a:t>
            </a:r>
            <a:r>
              <a:rPr lang="en-US" sz="1400" dirty="0">
                <a:latin typeface="Source Sans Pro" panose="020B0503030403020204" pitchFamily="34" charset="0"/>
                <a:ea typeface="Source Sans Pro" panose="020B0503030403020204" pitchFamily="34" charset="0"/>
              </a:rPr>
              <a:t> </a:t>
            </a:r>
            <a:r>
              <a:rPr lang="en-US" sz="1400" dirty="0" err="1">
                <a:latin typeface="Source Sans Pro" panose="020B0503030403020204" pitchFamily="34" charset="0"/>
                <a:ea typeface="Source Sans Pro" panose="020B0503030403020204" pitchFamily="34" charset="0"/>
              </a:rPr>
              <a:t>deux</a:t>
            </a:r>
            <a:r>
              <a:rPr lang="en-US" sz="1400" dirty="0">
                <a:latin typeface="Source Sans Pro" panose="020B0503030403020204" pitchFamily="34" charset="0"/>
                <a:ea typeface="Source Sans Pro" panose="020B0503030403020204" pitchFamily="34" charset="0"/>
              </a:rPr>
              <a:t> options : current view </a:t>
            </a:r>
            <a:r>
              <a:rPr lang="en-US" sz="1400" dirty="0" err="1">
                <a:latin typeface="Source Sans Pro" panose="020B0503030403020204" pitchFamily="34" charset="0"/>
                <a:ea typeface="Source Sans Pro" panose="020B0503030403020204" pitchFamily="34" charset="0"/>
              </a:rPr>
              <a:t>ou</a:t>
            </a:r>
            <a:r>
              <a:rPr lang="en-US" sz="1400" dirty="0">
                <a:latin typeface="Source Sans Pro" panose="020B0503030403020204" pitchFamily="34" charset="0"/>
                <a:ea typeface="Source Sans Pro" panose="020B0503030403020204" pitchFamily="34" charset="0"/>
              </a:rPr>
              <a:t> extended.</a:t>
            </a:r>
          </a:p>
          <a:p>
            <a:pPr>
              <a:lnSpc>
                <a:spcPct val="150000"/>
              </a:lnSpc>
              <a:spcBef>
                <a:spcPts val="600"/>
              </a:spcBef>
              <a:spcAft>
                <a:spcPts val="600"/>
              </a:spcAft>
              <a:buFont typeface="Wingdings" panose="05000000000000000000" pitchFamily="2" charset="2"/>
              <a:buChar char="§"/>
            </a:pPr>
            <a:r>
              <a:rPr lang="en-US" sz="1400" dirty="0">
                <a:latin typeface="Source Sans Pro" panose="020B0503030403020204" pitchFamily="34" charset="0"/>
                <a:ea typeface="Source Sans Pro" panose="020B0503030403020204" pitchFamily="34" charset="0"/>
              </a:rPr>
              <a:t>Le champ “ localized field” </a:t>
            </a:r>
            <a:r>
              <a:rPr lang="en-US" sz="1400" dirty="0" err="1">
                <a:latin typeface="Source Sans Pro" panose="020B0503030403020204" pitchFamily="34" charset="0"/>
                <a:ea typeface="Source Sans Pro" panose="020B0503030403020204" pitchFamily="34" charset="0"/>
              </a:rPr>
              <a:t>signifie</a:t>
            </a:r>
            <a:r>
              <a:rPr lang="en-US" sz="1400" dirty="0">
                <a:latin typeface="Source Sans Pro" panose="020B0503030403020204" pitchFamily="34" charset="0"/>
                <a:ea typeface="Source Sans Pro" panose="020B0503030403020204" pitchFamily="34" charset="0"/>
              </a:rPr>
              <a:t> que le portfolio a </a:t>
            </a:r>
            <a:r>
              <a:rPr lang="en-US" sz="1400" dirty="0" err="1">
                <a:latin typeface="Source Sans Pro" panose="020B0503030403020204" pitchFamily="34" charset="0"/>
                <a:ea typeface="Source Sans Pro" panose="020B0503030403020204" pitchFamily="34" charset="0"/>
              </a:rPr>
              <a:t>été</a:t>
            </a:r>
            <a:r>
              <a:rPr lang="en-US" sz="1400" dirty="0">
                <a:latin typeface="Source Sans Pro" panose="020B0503030403020204" pitchFamily="34" charset="0"/>
                <a:ea typeface="Source Sans Pro" panose="020B0503030403020204" pitchFamily="34" charset="0"/>
              </a:rPr>
              <a:t> </a:t>
            </a:r>
            <a:r>
              <a:rPr lang="en-US" sz="1400" dirty="0" err="1">
                <a:latin typeface="Source Sans Pro" panose="020B0503030403020204" pitchFamily="34" charset="0"/>
                <a:ea typeface="Source Sans Pro" panose="020B0503030403020204" pitchFamily="34" charset="0"/>
              </a:rPr>
              <a:t>localisé</a:t>
            </a:r>
            <a:r>
              <a:rPr lang="en-US" sz="1400" dirty="0">
                <a:latin typeface="Source Sans Pro" panose="020B0503030403020204" pitchFamily="34" charset="0"/>
                <a:ea typeface="Source Sans Pro" panose="020B0503030403020204" pitchFamily="34" charset="0"/>
              </a:rPr>
              <a:t> </a:t>
            </a:r>
            <a:r>
              <a:rPr lang="en-US" sz="1400" dirty="0" err="1">
                <a:latin typeface="Source Sans Pro" panose="020B0503030403020204" pitchFamily="34" charset="0"/>
                <a:ea typeface="Source Sans Pro" panose="020B0503030403020204" pitchFamily="34" charset="0"/>
              </a:rPr>
              <a:t>dans</a:t>
            </a:r>
            <a:r>
              <a:rPr lang="en-US" sz="1400" dirty="0">
                <a:latin typeface="Source Sans Pro" panose="020B0503030403020204" pitchFamily="34" charset="0"/>
                <a:ea typeface="Source Sans Pro" panose="020B0503030403020204" pitchFamily="34" charset="0"/>
              </a:rPr>
              <a:t> </a:t>
            </a:r>
            <a:r>
              <a:rPr lang="en-US" sz="1400" dirty="0" err="1">
                <a:latin typeface="Source Sans Pro" panose="020B0503030403020204" pitchFamily="34" charset="0"/>
                <a:ea typeface="Source Sans Pro" panose="020B0503030403020204" pitchFamily="34" charset="0"/>
              </a:rPr>
              <a:t>l’Institution</a:t>
            </a:r>
            <a:r>
              <a:rPr lang="en-US" sz="1400" dirty="0">
                <a:latin typeface="Source Sans Pro" panose="020B0503030403020204" pitchFamily="34" charset="0"/>
                <a:ea typeface="Source Sans Pro" panose="020B0503030403020204" pitchFamily="34" charset="0"/>
              </a:rPr>
              <a:t>.</a:t>
            </a:r>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p>
          <a:p>
            <a:endParaRPr lang="fr-FR" dirty="0">
              <a:ea typeface="+mn-lt"/>
              <a:cs typeface="+mn-lt"/>
            </a:endParaRPr>
          </a:p>
        </p:txBody>
      </p:sp>
      <p:sp>
        <p:nvSpPr>
          <p:cNvPr id="4" name="Espace réservé du numéro de diapositive 3"/>
          <p:cNvSpPr>
            <a:spLocks noGrp="1"/>
          </p:cNvSpPr>
          <p:nvPr>
            <p:ph type="sldNum" sz="quarter" idx="12"/>
          </p:nvPr>
        </p:nvSpPr>
        <p:spPr/>
        <p:txBody>
          <a:bodyPr/>
          <a:lstStyle/>
          <a:p>
            <a:fld id="{86BB3423-611C-6944-BA94-F2572F362413}" type="slidenum">
              <a:rPr lang="en-US" smtClean="0"/>
              <a:t>27</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2"/>
          <a:stretch>
            <a:fillRect/>
          </a:stretch>
        </p:blipFill>
        <p:spPr>
          <a:xfrm>
            <a:off x="9995964" y="6141317"/>
            <a:ext cx="1704975" cy="695325"/>
          </a:xfrm>
          <a:prstGeom prst="rect">
            <a:avLst/>
          </a:prstGeom>
        </p:spPr>
      </p:pic>
    </p:spTree>
    <p:extLst>
      <p:ext uri="{BB962C8B-B14F-4D97-AF65-F5344CB8AC3E}">
        <p14:creationId xmlns:p14="http://schemas.microsoft.com/office/powerpoint/2010/main" val="735991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p:txBody>
          <a:bodyPr/>
          <a:lstStyle/>
          <a:p>
            <a:r>
              <a:rPr lang="fr-FR" sz="2800" cap="small" dirty="0">
                <a:latin typeface="Source Sans Pro" panose="020B0503030403020204" pitchFamily="34" charset="0"/>
                <a:ea typeface="Source Sans Pro" panose="020B0503030403020204" pitchFamily="34" charset="0"/>
              </a:rPr>
              <a:t>Outils et intégrations</a:t>
            </a:r>
            <a:br>
              <a:rPr lang="fr-FR" dirty="0"/>
            </a:br>
            <a:r>
              <a:rPr lang="fr-FR" sz="3600" dirty="0">
                <a:latin typeface="Source Sans Pro" panose="020B0503030403020204" pitchFamily="34" charset="0"/>
                <a:ea typeface="Source Sans Pro" panose="020B0503030403020204" pitchFamily="34" charset="0"/>
              </a:rPr>
              <a:t>Sets</a:t>
            </a: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p:txBody>
          <a:bodyPr vert="horz" lIns="91440" tIns="45720" rIns="91440" bIns="45720" rtlCol="0" anchor="t">
            <a:normAutofit/>
          </a:bodyPr>
          <a:lstStyle/>
          <a:p>
            <a:pPr>
              <a:lnSpc>
                <a:spcPct val="150000"/>
              </a:lnSpc>
              <a:spcBef>
                <a:spcPts val="600"/>
              </a:spcBef>
              <a:spcAft>
                <a:spcPts val="600"/>
              </a:spcAft>
              <a:buFont typeface="Wingdings" panose="05000000000000000000" pitchFamily="2" charset="2"/>
              <a:buChar char="§"/>
            </a:pPr>
            <a:r>
              <a:rPr lang="fr-BE" sz="1400" dirty="0">
                <a:latin typeface="Source Sans Pro" panose="020B0503030403020204" pitchFamily="34" charset="0"/>
                <a:ea typeface="Source Sans Pro" panose="020B0503030403020204" pitchFamily="34" charset="0"/>
              </a:rPr>
              <a:t>Les sets peuvent être utilisés </a:t>
            </a:r>
            <a:r>
              <a:rPr lang="en-US" sz="1400" dirty="0">
                <a:latin typeface="Source Sans Pro" panose="020B0503030403020204" pitchFamily="34" charset="0"/>
                <a:ea typeface="Source Sans Pro" panose="020B0503030403020204" pitchFamily="34" charset="0"/>
              </a:rPr>
              <a:t>pour </a:t>
            </a:r>
            <a:r>
              <a:rPr lang="en-US" sz="1400" dirty="0" err="1">
                <a:latin typeface="Source Sans Pro" panose="020B0503030403020204" pitchFamily="34" charset="0"/>
                <a:ea typeface="Source Sans Pro" panose="020B0503030403020204" pitchFamily="34" charset="0"/>
              </a:rPr>
              <a:t>sauver</a:t>
            </a:r>
            <a:r>
              <a:rPr lang="en-US" sz="1400" dirty="0">
                <a:latin typeface="Source Sans Pro" panose="020B0503030403020204" pitchFamily="34" charset="0"/>
                <a:ea typeface="Source Sans Pro" panose="020B0503030403020204" pitchFamily="34" charset="0"/>
              </a:rPr>
              <a:t> des </a:t>
            </a:r>
            <a:r>
              <a:rPr lang="en-US" sz="1400" dirty="0" err="1">
                <a:latin typeface="Source Sans Pro" panose="020B0503030403020204" pitchFamily="34" charset="0"/>
                <a:ea typeface="Source Sans Pro" panose="020B0503030403020204" pitchFamily="34" charset="0"/>
              </a:rPr>
              <a:t>recherches</a:t>
            </a:r>
            <a:r>
              <a:rPr lang="en-US" sz="1400" dirty="0">
                <a:latin typeface="Source Sans Pro" panose="020B0503030403020204" pitchFamily="34" charset="0"/>
                <a:ea typeface="Source Sans Pro" panose="020B0503030403020204" pitchFamily="34" charset="0"/>
              </a:rPr>
              <a:t>, </a:t>
            </a:r>
            <a:r>
              <a:rPr lang="en-US" sz="1400" dirty="0" err="1">
                <a:latin typeface="Source Sans Pro" panose="020B0503030403020204" pitchFamily="34" charset="0"/>
                <a:ea typeface="Source Sans Pro" panose="020B0503030403020204" pitchFamily="34" charset="0"/>
              </a:rPr>
              <a:t>publier</a:t>
            </a:r>
            <a:r>
              <a:rPr lang="en-US" sz="1400" dirty="0">
                <a:latin typeface="Source Sans Pro" panose="020B0503030403020204" pitchFamily="34" charset="0"/>
                <a:ea typeface="Source Sans Pro" panose="020B0503030403020204" pitchFamily="34" charset="0"/>
              </a:rPr>
              <a:t> des </a:t>
            </a:r>
            <a:r>
              <a:rPr lang="en-US" sz="1400" dirty="0" err="1">
                <a:latin typeface="Source Sans Pro" panose="020B0503030403020204" pitchFamily="34" charset="0"/>
                <a:ea typeface="Source Sans Pro" panose="020B0503030403020204" pitchFamily="34" charset="0"/>
              </a:rPr>
              <a:t>métadonnées</a:t>
            </a:r>
            <a:r>
              <a:rPr lang="en-US" sz="1400" dirty="0">
                <a:latin typeface="Source Sans Pro" panose="020B0503030403020204" pitchFamily="34" charset="0"/>
                <a:ea typeface="Source Sans Pro" panose="020B0503030403020204" pitchFamily="34" charset="0"/>
              </a:rPr>
              <a:t>, lancer des </a:t>
            </a:r>
            <a:r>
              <a:rPr lang="en-US" sz="1400" dirty="0" err="1">
                <a:latin typeface="Source Sans Pro" panose="020B0503030403020204" pitchFamily="34" charset="0"/>
                <a:ea typeface="Source Sans Pro" panose="020B0503030403020204" pitchFamily="34" charset="0"/>
              </a:rPr>
              <a:t>processus</a:t>
            </a:r>
            <a:r>
              <a:rPr lang="en-US" sz="1400" dirty="0">
                <a:latin typeface="Source Sans Pro" panose="020B0503030403020204" pitchFamily="34" charset="0"/>
                <a:ea typeface="Source Sans Pro" panose="020B0503030403020204" pitchFamily="34" charset="0"/>
              </a:rPr>
              <a:t>.</a:t>
            </a:r>
          </a:p>
          <a:p>
            <a:pPr>
              <a:lnSpc>
                <a:spcPct val="150000"/>
              </a:lnSpc>
              <a:spcBef>
                <a:spcPts val="600"/>
              </a:spcBef>
              <a:spcAft>
                <a:spcPts val="600"/>
              </a:spcAft>
              <a:buFont typeface="Wingdings" panose="05000000000000000000" pitchFamily="2" charset="2"/>
              <a:buChar char="§"/>
            </a:pPr>
            <a:r>
              <a:rPr lang="en-US" sz="1400" dirty="0">
                <a:latin typeface="Source Sans Pro" panose="020B0503030403020204" pitchFamily="34" charset="0"/>
                <a:ea typeface="Source Sans Pro" panose="020B0503030403020204" pitchFamily="34" charset="0"/>
              </a:rPr>
              <a:t>2 types de sets </a:t>
            </a:r>
            <a:r>
              <a:rPr lang="en-US" sz="1400" dirty="0" err="1">
                <a:latin typeface="Source Sans Pro" panose="020B0503030403020204" pitchFamily="34" charset="0"/>
                <a:ea typeface="Source Sans Pro" panose="020B0503030403020204" pitchFamily="34" charset="0"/>
              </a:rPr>
              <a:t>possibles</a:t>
            </a:r>
            <a:r>
              <a:rPr lang="en-US" sz="1400" dirty="0">
                <a:latin typeface="Source Sans Pro" panose="020B0503030403020204" pitchFamily="34" charset="0"/>
                <a:ea typeface="Source Sans Pro" panose="020B0503030403020204" pitchFamily="34" charset="0"/>
              </a:rPr>
              <a:t> :  logical (</a:t>
            </a:r>
            <a:r>
              <a:rPr lang="en-US" sz="1400" dirty="0" err="1">
                <a:latin typeface="Source Sans Pro" panose="020B0503030403020204" pitchFamily="34" charset="0"/>
                <a:ea typeface="Source Sans Pro" panose="020B0503030403020204" pitchFamily="34" charset="0"/>
              </a:rPr>
              <a:t>dynamiques</a:t>
            </a:r>
            <a:r>
              <a:rPr lang="en-US" sz="1400" dirty="0">
                <a:latin typeface="Source Sans Pro" panose="020B0503030403020204" pitchFamily="34" charset="0"/>
                <a:ea typeface="Source Sans Pro" panose="020B0503030403020204" pitchFamily="34" charset="0"/>
              </a:rPr>
              <a:t>) </a:t>
            </a:r>
            <a:r>
              <a:rPr lang="en-US" sz="1400" dirty="0" err="1">
                <a:latin typeface="Source Sans Pro" panose="020B0503030403020204" pitchFamily="34" charset="0"/>
                <a:ea typeface="Source Sans Pro" panose="020B0503030403020204" pitchFamily="34" charset="0"/>
              </a:rPr>
              <a:t>ou</a:t>
            </a:r>
            <a:r>
              <a:rPr lang="en-US" sz="1400" dirty="0">
                <a:latin typeface="Source Sans Pro" panose="020B0503030403020204" pitchFamily="34" charset="0"/>
                <a:ea typeface="Source Sans Pro" panose="020B0503030403020204" pitchFamily="34" charset="0"/>
              </a:rPr>
              <a:t> itemized (</a:t>
            </a:r>
            <a:r>
              <a:rPr lang="en-US" sz="1400" dirty="0" err="1">
                <a:latin typeface="Source Sans Pro" panose="020B0503030403020204" pitchFamily="34" charset="0"/>
                <a:ea typeface="Source Sans Pro" panose="020B0503030403020204" pitchFamily="34" charset="0"/>
              </a:rPr>
              <a:t>sélection</a:t>
            </a:r>
            <a:r>
              <a:rPr lang="en-US" sz="1400" dirty="0">
                <a:latin typeface="Source Sans Pro" panose="020B0503030403020204" pitchFamily="34" charset="0"/>
                <a:ea typeface="Source Sans Pro" panose="020B0503030403020204" pitchFamily="34" charset="0"/>
              </a:rPr>
              <a:t> de </a:t>
            </a:r>
            <a:r>
              <a:rPr lang="en-US" sz="1400" dirty="0" err="1">
                <a:latin typeface="Source Sans Pro" panose="020B0503030403020204" pitchFamily="34" charset="0"/>
                <a:ea typeface="Source Sans Pro" panose="020B0503030403020204" pitchFamily="34" charset="0"/>
              </a:rPr>
              <a:t>titres</a:t>
            </a:r>
            <a:r>
              <a:rPr lang="en-US" sz="1400" dirty="0">
                <a:latin typeface="Source Sans Pro" panose="020B0503030403020204" pitchFamily="34" charset="0"/>
                <a:ea typeface="Source Sans Pro" panose="020B0503030403020204" pitchFamily="34" charset="0"/>
              </a:rPr>
              <a:t> par </a:t>
            </a:r>
            <a:r>
              <a:rPr lang="en-US" sz="1400" dirty="0" err="1">
                <a:latin typeface="Source Sans Pro" panose="020B0503030403020204" pitchFamily="34" charset="0"/>
                <a:ea typeface="Source Sans Pro" panose="020B0503030403020204" pitchFamily="34" charset="0"/>
              </a:rPr>
              <a:t>l’opérateur</a:t>
            </a:r>
            <a:r>
              <a:rPr lang="en-US" sz="1400" dirty="0">
                <a:latin typeface="Source Sans Pro" panose="020B0503030403020204" pitchFamily="34" charset="0"/>
                <a:ea typeface="Source Sans Pro" panose="020B0503030403020204" pitchFamily="34" charset="0"/>
              </a:rPr>
              <a:t>). </a:t>
            </a:r>
          </a:p>
          <a:p>
            <a:pPr>
              <a:lnSpc>
                <a:spcPct val="150000"/>
              </a:lnSpc>
              <a:spcBef>
                <a:spcPts val="600"/>
              </a:spcBef>
              <a:spcAft>
                <a:spcPts val="600"/>
              </a:spcAft>
              <a:buFont typeface="Wingdings" panose="05000000000000000000" pitchFamily="2" charset="2"/>
              <a:buChar char="§"/>
            </a:pPr>
            <a:r>
              <a:rPr lang="en-US" sz="1400" dirty="0" err="1">
                <a:latin typeface="Source Sans Pro" panose="020B0503030403020204" pitchFamily="34" charset="0"/>
                <a:ea typeface="Source Sans Pro" panose="020B0503030403020204" pitchFamily="34" charset="0"/>
              </a:rPr>
              <a:t>Ils</a:t>
            </a:r>
            <a:r>
              <a:rPr lang="en-US" sz="1400" dirty="0">
                <a:latin typeface="Source Sans Pro" panose="020B0503030403020204" pitchFamily="34" charset="0"/>
                <a:ea typeface="Source Sans Pro" panose="020B0503030403020204" pitchFamily="34" charset="0"/>
              </a:rPr>
              <a:t> </a:t>
            </a:r>
            <a:r>
              <a:rPr lang="en-US" sz="1400" dirty="0" err="1">
                <a:latin typeface="Source Sans Pro" panose="020B0503030403020204" pitchFamily="34" charset="0"/>
                <a:ea typeface="Source Sans Pro" panose="020B0503030403020204" pitchFamily="34" charset="0"/>
              </a:rPr>
              <a:t>peuvent</a:t>
            </a:r>
            <a:r>
              <a:rPr lang="en-US" sz="1400" dirty="0">
                <a:latin typeface="Source Sans Pro" panose="020B0503030403020204" pitchFamily="34" charset="0"/>
                <a:ea typeface="Source Sans Pro" panose="020B0503030403020204" pitchFamily="34" charset="0"/>
              </a:rPr>
              <a:t> </a:t>
            </a:r>
            <a:r>
              <a:rPr lang="en-US" sz="1400" dirty="0" err="1">
                <a:latin typeface="Source Sans Pro" panose="020B0503030403020204" pitchFamily="34" charset="0"/>
                <a:ea typeface="Source Sans Pro" panose="020B0503030403020204" pitchFamily="34" charset="0"/>
              </a:rPr>
              <a:t>être</a:t>
            </a:r>
            <a:r>
              <a:rPr lang="en-US" sz="1400" dirty="0">
                <a:latin typeface="Source Sans Pro" panose="020B0503030403020204" pitchFamily="34" charset="0"/>
                <a:ea typeface="Source Sans Pro" panose="020B0503030403020204" pitchFamily="34" charset="0"/>
              </a:rPr>
              <a:t> </a:t>
            </a:r>
            <a:r>
              <a:rPr lang="en-US" sz="1400" dirty="0" err="1">
                <a:latin typeface="Source Sans Pro" panose="020B0503030403020204" pitchFamily="34" charset="0"/>
                <a:ea typeface="Source Sans Pro" panose="020B0503030403020204" pitchFamily="34" charset="0"/>
              </a:rPr>
              <a:t>privés</a:t>
            </a:r>
            <a:r>
              <a:rPr lang="en-US" sz="1400" dirty="0">
                <a:latin typeface="Source Sans Pro" panose="020B0503030403020204" pitchFamily="34" charset="0"/>
                <a:ea typeface="Source Sans Pro" panose="020B0503030403020204" pitchFamily="34" charset="0"/>
              </a:rPr>
              <a:t> </a:t>
            </a:r>
            <a:r>
              <a:rPr lang="en-US" sz="1400" dirty="0" err="1">
                <a:latin typeface="Source Sans Pro" panose="020B0503030403020204" pitchFamily="34" charset="0"/>
                <a:ea typeface="Source Sans Pro" panose="020B0503030403020204" pitchFamily="34" charset="0"/>
              </a:rPr>
              <a:t>ou</a:t>
            </a:r>
            <a:r>
              <a:rPr lang="en-US" sz="1400" dirty="0">
                <a:latin typeface="Source Sans Pro" panose="020B0503030403020204" pitchFamily="34" charset="0"/>
                <a:ea typeface="Source Sans Pro" panose="020B0503030403020204" pitchFamily="34" charset="0"/>
              </a:rPr>
              <a:t> </a:t>
            </a:r>
            <a:r>
              <a:rPr lang="en-US" sz="1400" dirty="0" err="1">
                <a:latin typeface="Source Sans Pro" panose="020B0503030403020204" pitchFamily="34" charset="0"/>
                <a:ea typeface="Source Sans Pro" panose="020B0503030403020204" pitchFamily="34" charset="0"/>
              </a:rPr>
              <a:t>rendus</a:t>
            </a:r>
            <a:r>
              <a:rPr lang="en-US" sz="1400" dirty="0">
                <a:latin typeface="Source Sans Pro" panose="020B0503030403020204" pitchFamily="34" charset="0"/>
                <a:ea typeface="Source Sans Pro" panose="020B0503030403020204" pitchFamily="34" charset="0"/>
              </a:rPr>
              <a:t> publics (all sets -&gt; </a:t>
            </a:r>
            <a:r>
              <a:rPr lang="en-US" sz="1400" dirty="0" err="1">
                <a:latin typeface="Source Sans Pro" panose="020B0503030403020204" pitchFamily="34" charset="0"/>
                <a:ea typeface="Source Sans Pro" panose="020B0503030403020204" pitchFamily="34" charset="0"/>
              </a:rPr>
              <a:t>uniquement</a:t>
            </a:r>
            <a:r>
              <a:rPr lang="en-US" sz="1400" dirty="0">
                <a:latin typeface="Source Sans Pro" panose="020B0503030403020204" pitchFamily="34" charset="0"/>
                <a:ea typeface="Source Sans Pro" panose="020B0503030403020204" pitchFamily="34" charset="0"/>
              </a:rPr>
              <a:t> accessible au Repository manager)</a:t>
            </a:r>
          </a:p>
          <a:p>
            <a:pPr>
              <a:lnSpc>
                <a:spcPct val="150000"/>
              </a:lnSpc>
              <a:spcBef>
                <a:spcPts val="600"/>
              </a:spcBef>
              <a:spcAft>
                <a:spcPts val="600"/>
              </a:spcAft>
              <a:buFont typeface="Wingdings" panose="05000000000000000000" pitchFamily="2" charset="2"/>
              <a:buChar char="§"/>
            </a:pPr>
            <a:r>
              <a:rPr lang="en-US" sz="1400" dirty="0">
                <a:latin typeface="Source Sans Pro" panose="020B0503030403020204" pitchFamily="34" charset="0"/>
                <a:ea typeface="Source Sans Pro" panose="020B0503030403020204" pitchFamily="34" charset="0"/>
              </a:rPr>
              <a:t>Des jobs </a:t>
            </a:r>
            <a:r>
              <a:rPr lang="en-US" sz="1400" dirty="0" err="1">
                <a:latin typeface="Source Sans Pro" panose="020B0503030403020204" pitchFamily="34" charset="0"/>
                <a:ea typeface="Source Sans Pro" panose="020B0503030403020204" pitchFamily="34" charset="0"/>
              </a:rPr>
              <a:t>peuvent</a:t>
            </a:r>
            <a:r>
              <a:rPr lang="en-US" sz="1400" dirty="0">
                <a:latin typeface="Source Sans Pro" panose="020B0503030403020204" pitchFamily="34" charset="0"/>
                <a:ea typeface="Source Sans Pro" panose="020B0503030403020204" pitchFamily="34" charset="0"/>
              </a:rPr>
              <a:t> </a:t>
            </a:r>
            <a:r>
              <a:rPr lang="en-US" sz="1400" dirty="0" err="1">
                <a:latin typeface="Source Sans Pro" panose="020B0503030403020204" pitchFamily="34" charset="0"/>
                <a:ea typeface="Source Sans Pro" panose="020B0503030403020204" pitchFamily="34" charset="0"/>
              </a:rPr>
              <a:t>être</a:t>
            </a:r>
            <a:r>
              <a:rPr lang="en-US" sz="1400" dirty="0">
                <a:latin typeface="Source Sans Pro" panose="020B0503030403020204" pitchFamily="34" charset="0"/>
                <a:ea typeface="Source Sans Pro" panose="020B0503030403020204" pitchFamily="34" charset="0"/>
              </a:rPr>
              <a:t> </a:t>
            </a:r>
            <a:r>
              <a:rPr lang="en-US" sz="1400" dirty="0" err="1">
                <a:latin typeface="Source Sans Pro" panose="020B0503030403020204" pitchFamily="34" charset="0"/>
                <a:ea typeface="Source Sans Pro" panose="020B0503030403020204" pitchFamily="34" charset="0"/>
              </a:rPr>
              <a:t>lancés</a:t>
            </a:r>
            <a:r>
              <a:rPr lang="en-US" sz="1400" dirty="0">
                <a:latin typeface="Source Sans Pro" panose="020B0503030403020204" pitchFamily="34" charset="0"/>
                <a:ea typeface="Source Sans Pro" panose="020B0503030403020204" pitchFamily="34" charset="0"/>
              </a:rPr>
              <a:t> sur des sets </a:t>
            </a:r>
            <a:r>
              <a:rPr lang="en-US" sz="1400" dirty="0" err="1">
                <a:latin typeface="Source Sans Pro" panose="020B0503030403020204" pitchFamily="34" charset="0"/>
                <a:ea typeface="Source Sans Pro" panose="020B0503030403020204" pitchFamily="34" charset="0"/>
              </a:rPr>
              <a:t>définis</a:t>
            </a:r>
            <a:r>
              <a:rPr lang="en-US" sz="1400" dirty="0">
                <a:latin typeface="Source Sans Pro" panose="020B0503030403020204" pitchFamily="34" charset="0"/>
                <a:ea typeface="Source Sans Pro" panose="020B0503030403020204" pitchFamily="34" charset="0"/>
              </a:rPr>
              <a:t>. Seuls les jobs </a:t>
            </a:r>
            <a:r>
              <a:rPr lang="en-US" sz="1400" dirty="0" err="1">
                <a:latin typeface="Source Sans Pro" panose="020B0503030403020204" pitchFamily="34" charset="0"/>
                <a:ea typeface="Source Sans Pro" panose="020B0503030403020204" pitchFamily="34" charset="0"/>
              </a:rPr>
              <a:t>autorisés</a:t>
            </a:r>
            <a:r>
              <a:rPr lang="en-US" sz="1400" dirty="0">
                <a:latin typeface="Source Sans Pro" panose="020B0503030403020204" pitchFamily="34" charset="0"/>
                <a:ea typeface="Source Sans Pro" panose="020B0503030403020204" pitchFamily="34" charset="0"/>
              </a:rPr>
              <a:t> pour le </a:t>
            </a:r>
            <a:r>
              <a:rPr lang="en-US" sz="1400" dirty="0" err="1">
                <a:latin typeface="Source Sans Pro" panose="020B0503030403020204" pitchFamily="34" charset="0"/>
                <a:ea typeface="Source Sans Pro" panose="020B0503030403020204" pitchFamily="34" charset="0"/>
              </a:rPr>
              <a:t>rôle</a:t>
            </a:r>
            <a:r>
              <a:rPr lang="en-US" sz="1400" dirty="0">
                <a:latin typeface="Source Sans Pro" panose="020B0503030403020204" pitchFamily="34" charset="0"/>
                <a:ea typeface="Source Sans Pro" panose="020B0503030403020204" pitchFamily="34" charset="0"/>
              </a:rPr>
              <a:t> </a:t>
            </a:r>
            <a:r>
              <a:rPr lang="en-US" sz="1400" dirty="0" err="1">
                <a:latin typeface="Source Sans Pro" panose="020B0503030403020204" pitchFamily="34" charset="0"/>
                <a:ea typeface="Source Sans Pro" panose="020B0503030403020204" pitchFamily="34" charset="0"/>
              </a:rPr>
              <a:t>apparaissent</a:t>
            </a:r>
            <a:r>
              <a:rPr lang="en-US" sz="1400" dirty="0">
                <a:latin typeface="Source Sans Pro" panose="020B0503030403020204" pitchFamily="34" charset="0"/>
                <a:ea typeface="Source Sans Pro" panose="020B0503030403020204" pitchFamily="34" charset="0"/>
              </a:rPr>
              <a:t> dans la </a:t>
            </a:r>
            <a:r>
              <a:rPr lang="en-US" sz="1400" dirty="0" err="1">
                <a:latin typeface="Source Sans Pro" panose="020B0503030403020204" pitchFamily="34" charset="0"/>
                <a:ea typeface="Source Sans Pro" panose="020B0503030403020204" pitchFamily="34" charset="0"/>
              </a:rPr>
              <a:t>liste</a:t>
            </a:r>
            <a:endParaRPr lang="en-US" sz="1400" dirty="0">
              <a:latin typeface="Source Sans Pro" panose="020B0503030403020204" pitchFamily="34" charset="0"/>
              <a:ea typeface="Source Sans Pro" panose="020B0503030403020204" pitchFamily="34" charset="0"/>
            </a:endParaRPr>
          </a:p>
          <a:p>
            <a:pPr marL="0" indent="0">
              <a:lnSpc>
                <a:spcPct val="150000"/>
              </a:lnSpc>
              <a:spcBef>
                <a:spcPts val="600"/>
              </a:spcBef>
              <a:spcAft>
                <a:spcPts val="600"/>
              </a:spcAft>
              <a:buNone/>
            </a:pPr>
            <a:r>
              <a:rPr lang="fr-FR" sz="1500" dirty="0">
                <a:latin typeface="Source Sans Pro" panose="020B0503030403020204" pitchFamily="34" charset="0"/>
                <a:ea typeface="Source Sans Pro" panose="020B0503030403020204" pitchFamily="34" charset="0"/>
                <a:cs typeface="+mn-lt"/>
                <a:hlinkClick r:id="rId2"/>
              </a:rPr>
              <a:t>https://services.lib.uliege.be/guide_catalo/exploiter-les-resultats-de-recherche/</a:t>
            </a:r>
            <a:r>
              <a:rPr lang="fr-FR" sz="1500" dirty="0">
                <a:latin typeface="Source Sans Pro" panose="020B0503030403020204" pitchFamily="34" charset="0"/>
                <a:ea typeface="Source Sans Pro" panose="020B0503030403020204" pitchFamily="34" charset="0"/>
                <a:cs typeface="+mn-lt"/>
              </a:rPr>
              <a:t> </a:t>
            </a:r>
          </a:p>
          <a:p>
            <a:endParaRPr lang="fr-FR" dirty="0">
              <a:ea typeface="+mn-lt"/>
              <a:cs typeface="+mn-lt"/>
            </a:endParaRPr>
          </a:p>
          <a:p>
            <a:endParaRPr lang="fr-FR" dirty="0">
              <a:ea typeface="+mn-lt"/>
              <a:cs typeface="+mn-lt"/>
            </a:endParaRPr>
          </a:p>
          <a:p>
            <a:endParaRPr lang="fr-FR" dirty="0">
              <a:ea typeface="+mn-lt"/>
              <a:cs typeface="+mn-lt"/>
            </a:endParaRPr>
          </a:p>
          <a:p>
            <a:endParaRPr lang="fr-FR" dirty="0"/>
          </a:p>
          <a:p>
            <a:endParaRPr lang="fr-FR" dirty="0">
              <a:ea typeface="+mn-lt"/>
              <a:cs typeface="+mn-lt"/>
            </a:endParaRPr>
          </a:p>
        </p:txBody>
      </p:sp>
      <p:sp>
        <p:nvSpPr>
          <p:cNvPr id="4" name="Espace réservé du numéro de diapositive 3"/>
          <p:cNvSpPr>
            <a:spLocks noGrp="1"/>
          </p:cNvSpPr>
          <p:nvPr>
            <p:ph type="sldNum" sz="quarter" idx="12"/>
          </p:nvPr>
        </p:nvSpPr>
        <p:spPr/>
        <p:txBody>
          <a:bodyPr/>
          <a:lstStyle/>
          <a:p>
            <a:fld id="{86BB3423-611C-6944-BA94-F2572F362413}" type="slidenum">
              <a:rPr lang="en-US" smtClean="0"/>
              <a:t>28</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3"/>
          <a:stretch>
            <a:fillRect/>
          </a:stretch>
        </p:blipFill>
        <p:spPr>
          <a:xfrm>
            <a:off x="9995964" y="6141317"/>
            <a:ext cx="1704975" cy="695325"/>
          </a:xfrm>
          <a:prstGeom prst="rect">
            <a:avLst/>
          </a:prstGeom>
        </p:spPr>
      </p:pic>
    </p:spTree>
    <p:extLst>
      <p:ext uri="{BB962C8B-B14F-4D97-AF65-F5344CB8AC3E}">
        <p14:creationId xmlns:p14="http://schemas.microsoft.com/office/powerpoint/2010/main" val="1988386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p:txBody>
          <a:bodyPr>
            <a:normAutofit fontScale="90000"/>
          </a:bodyPr>
          <a:lstStyle/>
          <a:p>
            <a:r>
              <a:rPr lang="fr-FR" sz="3100" dirty="0">
                <a:latin typeface="Source Sans Pro" panose="020B0503030403020204" pitchFamily="34" charset="0"/>
                <a:ea typeface="Source Sans Pro" panose="020B0503030403020204" pitchFamily="34" charset="0"/>
              </a:rPr>
              <a:t>Outils et intégrations</a:t>
            </a:r>
            <a:br>
              <a:rPr lang="fr-FR" dirty="0"/>
            </a:br>
            <a:r>
              <a:rPr lang="fr-FR" sz="4000" dirty="0">
                <a:latin typeface="Source Sans Pro" panose="020B0503030403020204" pitchFamily="34" charset="0"/>
                <a:ea typeface="Source Sans Pro" panose="020B0503030403020204" pitchFamily="34" charset="0"/>
              </a:rPr>
              <a:t>Services électroniques et Display </a:t>
            </a:r>
            <a:r>
              <a:rPr lang="fr-FR" sz="4000" dirty="0" err="1">
                <a:latin typeface="Source Sans Pro" panose="020B0503030403020204" pitchFamily="34" charset="0"/>
                <a:ea typeface="Source Sans Pro" panose="020B0503030403020204" pitchFamily="34" charset="0"/>
              </a:rPr>
              <a:t>logic</a:t>
            </a:r>
            <a:r>
              <a:rPr lang="fr-FR" sz="4000" dirty="0">
                <a:latin typeface="Source Sans Pro" panose="020B0503030403020204" pitchFamily="34" charset="0"/>
                <a:ea typeface="Source Sans Pro" panose="020B0503030403020204" pitchFamily="34" charset="0"/>
              </a:rPr>
              <a:t> </a:t>
            </a:r>
            <a:r>
              <a:rPr lang="fr-FR" sz="4000" dirty="0" err="1">
                <a:latin typeface="Source Sans Pro" panose="020B0503030403020204" pitchFamily="34" charset="0"/>
                <a:ea typeface="Source Sans Pro" panose="020B0503030403020204" pitchFamily="34" charset="0"/>
              </a:rPr>
              <a:t>rules</a:t>
            </a:r>
            <a:endParaRPr lang="fr-FR" sz="4000" dirty="0">
              <a:latin typeface="Source Sans Pro" panose="020B0503030403020204" pitchFamily="34" charset="0"/>
              <a:ea typeface="Source Sans Pro" panose="020B0503030403020204" pitchFamily="34" charset="0"/>
            </a:endParaRP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p:txBody>
          <a:bodyPr vert="horz" lIns="91440" tIns="45720" rIns="91440" bIns="45720" rtlCol="0" anchor="t">
            <a:normAutofit fontScale="85000" lnSpcReduction="20000"/>
          </a:bodyPr>
          <a:lstStyle/>
          <a:p>
            <a:endParaRPr lang="fr-FR" dirty="0">
              <a:ea typeface="+mn-lt"/>
              <a:cs typeface="+mn-lt"/>
            </a:endParaRPr>
          </a:p>
          <a:p>
            <a:r>
              <a:rPr lang="fr-BE" dirty="0">
                <a:latin typeface="Source Sans Pro" panose="020B0503030403020204" pitchFamily="34" charset="0"/>
                <a:ea typeface="Source Sans Pro" panose="020B0503030403020204" pitchFamily="34" charset="0"/>
              </a:rPr>
              <a:t>La configuration des services électroniques du </a:t>
            </a:r>
            <a:r>
              <a:rPr lang="fr-BE" dirty="0" err="1">
                <a:latin typeface="Source Sans Pro" panose="020B0503030403020204" pitchFamily="34" charset="0"/>
                <a:ea typeface="Source Sans Pro" panose="020B0503030403020204" pitchFamily="34" charset="0"/>
              </a:rPr>
              <a:t>View</a:t>
            </a:r>
            <a:r>
              <a:rPr lang="fr-BE" dirty="0">
                <a:latin typeface="Source Sans Pro" panose="020B0503030403020204" pitchFamily="34" charset="0"/>
                <a:ea typeface="Source Sans Pro" panose="020B0503030403020204" pitchFamily="34" charset="0"/>
              </a:rPr>
              <a:t> It (définition des services, ordre, display </a:t>
            </a:r>
            <a:r>
              <a:rPr lang="fr-BE" dirty="0" err="1">
                <a:latin typeface="Source Sans Pro" panose="020B0503030403020204" pitchFamily="34" charset="0"/>
                <a:ea typeface="Source Sans Pro" panose="020B0503030403020204" pitchFamily="34" charset="0"/>
              </a:rPr>
              <a:t>logic</a:t>
            </a:r>
            <a:r>
              <a:rPr lang="fr-BE" dirty="0">
                <a:latin typeface="Source Sans Pro" panose="020B0503030403020204" pitchFamily="34" charset="0"/>
                <a:ea typeface="Source Sans Pro" panose="020B0503030403020204" pitchFamily="34" charset="0"/>
              </a:rPr>
              <a:t> </a:t>
            </a:r>
            <a:r>
              <a:rPr lang="fr-BE" dirty="0" err="1">
                <a:latin typeface="Source Sans Pro" panose="020B0503030403020204" pitchFamily="34" charset="0"/>
                <a:ea typeface="Source Sans Pro" panose="020B0503030403020204" pitchFamily="34" charset="0"/>
              </a:rPr>
              <a:t>rules</a:t>
            </a:r>
            <a:r>
              <a:rPr lang="fr-BE" dirty="0">
                <a:latin typeface="Source Sans Pro" panose="020B0503030403020204" pitchFamily="34" charset="0"/>
                <a:ea typeface="Source Sans Pro" panose="020B0503030403020204" pitchFamily="34" charset="0"/>
              </a:rPr>
              <a:t>…) se fait à partir d’Alma.</a:t>
            </a:r>
            <a:br>
              <a:rPr lang="fr-BE" dirty="0">
                <a:latin typeface="Source Sans Pro" panose="020B0503030403020204" pitchFamily="34" charset="0"/>
                <a:ea typeface="Source Sans Pro" panose="020B0503030403020204" pitchFamily="34" charset="0"/>
              </a:rPr>
            </a:br>
            <a:endParaRPr lang="fr-BE" dirty="0">
              <a:latin typeface="Source Sans Pro" panose="020B0503030403020204" pitchFamily="34" charset="0"/>
              <a:ea typeface="Source Sans Pro" panose="020B0503030403020204" pitchFamily="34" charset="0"/>
            </a:endParaRPr>
          </a:p>
          <a:p>
            <a:r>
              <a:rPr lang="fr-BE" dirty="0">
                <a:latin typeface="Source Sans Pro" panose="020B0503030403020204" pitchFamily="34" charset="0"/>
                <a:ea typeface="Source Sans Pro" panose="020B0503030403020204" pitchFamily="34" charset="0"/>
              </a:rPr>
              <a:t>Permet d’ajouter des services autres que le full </a:t>
            </a:r>
            <a:r>
              <a:rPr lang="fr-BE" dirty="0" err="1">
                <a:latin typeface="Source Sans Pro" panose="020B0503030403020204" pitchFamily="34" charset="0"/>
                <a:ea typeface="Source Sans Pro" panose="020B0503030403020204" pitchFamily="34" charset="0"/>
              </a:rPr>
              <a:t>text</a:t>
            </a:r>
            <a:endParaRPr lang="fr-BE" dirty="0">
              <a:latin typeface="Source Sans Pro" panose="020B0503030403020204" pitchFamily="34" charset="0"/>
              <a:ea typeface="Source Sans Pro" panose="020B0503030403020204" pitchFamily="34" charset="0"/>
            </a:endParaRPr>
          </a:p>
          <a:p>
            <a:pPr lvl="1">
              <a:buFont typeface="Wingdings" pitchFamily="2" charset="2"/>
              <a:buChar char="§"/>
            </a:pPr>
            <a:r>
              <a:rPr lang="fr-BE" dirty="0">
                <a:latin typeface="Source Sans Pro" panose="020B0503030403020204" pitchFamily="34" charset="0"/>
                <a:ea typeface="Source Sans Pro" panose="020B0503030403020204" pitchFamily="34" charset="0"/>
              </a:rPr>
              <a:t>local feedback</a:t>
            </a:r>
          </a:p>
          <a:p>
            <a:pPr lvl="1">
              <a:buFont typeface="Wingdings" pitchFamily="2" charset="2"/>
              <a:buChar char="§"/>
            </a:pPr>
            <a:r>
              <a:rPr lang="fr-BE" dirty="0">
                <a:latin typeface="Source Sans Pro" panose="020B0503030403020204" pitchFamily="34" charset="0"/>
                <a:ea typeface="Source Sans Pro" panose="020B0503030403020204" pitchFamily="34" charset="0"/>
              </a:rPr>
              <a:t>liens vers les indicateurs bibliométriques…</a:t>
            </a:r>
            <a:br>
              <a:rPr lang="fr-BE" dirty="0">
                <a:latin typeface="Source Sans Pro" panose="020B0503030403020204" pitchFamily="34" charset="0"/>
                <a:ea typeface="Source Sans Pro" panose="020B0503030403020204" pitchFamily="34" charset="0"/>
              </a:rPr>
            </a:br>
            <a:endParaRPr lang="fr-BE" dirty="0">
              <a:latin typeface="Source Sans Pro" panose="020B0503030403020204" pitchFamily="34" charset="0"/>
              <a:ea typeface="Source Sans Pro" panose="020B0503030403020204" pitchFamily="34" charset="0"/>
            </a:endParaRPr>
          </a:p>
          <a:p>
            <a:r>
              <a:rPr lang="fr-BE" dirty="0">
                <a:latin typeface="Source Sans Pro" panose="020B0503030403020204" pitchFamily="34" charset="0"/>
                <a:ea typeface="Source Sans Pro" panose="020B0503030403020204" pitchFamily="34" charset="0"/>
              </a:rPr>
              <a:t>et de travailler sur les règles d’affichage</a:t>
            </a:r>
          </a:p>
          <a:p>
            <a:pPr lvl="1">
              <a:buFont typeface="Wingdings" pitchFamily="2" charset="2"/>
              <a:buChar char="§"/>
            </a:pPr>
            <a:r>
              <a:rPr lang="fr-BE" dirty="0">
                <a:latin typeface="Source Sans Pro" panose="020B0503030403020204" pitchFamily="34" charset="0"/>
                <a:ea typeface="Source Sans Pro" panose="020B0503030403020204" pitchFamily="34" charset="0"/>
              </a:rPr>
              <a:t>Ex. : ne pas afficher un portfolio « Free </a:t>
            </a:r>
            <a:r>
              <a:rPr lang="fr-BE" dirty="0" err="1">
                <a:latin typeface="Source Sans Pro" panose="020B0503030403020204" pitchFamily="34" charset="0"/>
                <a:ea typeface="Source Sans Pro" panose="020B0503030403020204" pitchFamily="34" charset="0"/>
              </a:rPr>
              <a:t>eJournals</a:t>
            </a:r>
            <a:r>
              <a:rPr lang="fr-BE" dirty="0">
                <a:latin typeface="Source Sans Pro" panose="020B0503030403020204" pitchFamily="34" charset="0"/>
                <a:ea typeface="Source Sans Pro" panose="020B0503030403020204" pitchFamily="34" charset="0"/>
              </a:rPr>
              <a:t> » si accessible via </a:t>
            </a:r>
            <a:r>
              <a:rPr lang="fr-BE" dirty="0" err="1">
                <a:latin typeface="Source Sans Pro" panose="020B0503030403020204" pitchFamily="34" charset="0"/>
                <a:ea typeface="Source Sans Pro" panose="020B0503030403020204" pitchFamily="34" charset="0"/>
              </a:rPr>
              <a:t>PoPuPS</a:t>
            </a:r>
            <a:endParaRPr lang="fr-BE" dirty="0">
              <a:latin typeface="Source Sans Pro" panose="020B0503030403020204" pitchFamily="34" charset="0"/>
              <a:ea typeface="Source Sans Pro" panose="020B0503030403020204" pitchFamily="34" charset="0"/>
            </a:endParaRPr>
          </a:p>
          <a:p>
            <a:pPr marL="0" indent="0">
              <a:buNone/>
            </a:pPr>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p>
          <a:p>
            <a:endParaRPr lang="fr-FR" dirty="0">
              <a:ea typeface="+mn-lt"/>
              <a:cs typeface="+mn-lt"/>
            </a:endParaRPr>
          </a:p>
        </p:txBody>
      </p:sp>
      <p:sp>
        <p:nvSpPr>
          <p:cNvPr id="4" name="Espace réservé du numéro de diapositive 3"/>
          <p:cNvSpPr>
            <a:spLocks noGrp="1"/>
          </p:cNvSpPr>
          <p:nvPr>
            <p:ph type="sldNum" sz="quarter" idx="12"/>
          </p:nvPr>
        </p:nvSpPr>
        <p:spPr/>
        <p:txBody>
          <a:bodyPr/>
          <a:lstStyle/>
          <a:p>
            <a:fld id="{86BB3423-611C-6944-BA94-F2572F362413}" type="slidenum">
              <a:rPr lang="en-US" smtClean="0"/>
              <a:t>29</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2"/>
          <a:stretch>
            <a:fillRect/>
          </a:stretch>
        </p:blipFill>
        <p:spPr>
          <a:xfrm>
            <a:off x="9995964" y="6141317"/>
            <a:ext cx="1704975" cy="695325"/>
          </a:xfrm>
          <a:prstGeom prst="rect">
            <a:avLst/>
          </a:prstGeom>
        </p:spPr>
      </p:pic>
    </p:spTree>
    <p:extLst>
      <p:ext uri="{BB962C8B-B14F-4D97-AF65-F5344CB8AC3E}">
        <p14:creationId xmlns:p14="http://schemas.microsoft.com/office/powerpoint/2010/main" val="2183887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a:xfrm>
            <a:off x="565148" y="943464"/>
            <a:ext cx="9954805" cy="1242388"/>
          </a:xfrm>
        </p:spPr>
        <p:txBody>
          <a:bodyPr/>
          <a:lstStyle/>
          <a:p>
            <a:r>
              <a:rPr lang="fr-FR" dirty="0">
                <a:latin typeface="Source Sans Pro" panose="020B0503030403020204" pitchFamily="34" charset="0"/>
                <a:ea typeface="Source Sans Pro" panose="020B0503030403020204" pitchFamily="34" charset="0"/>
              </a:rPr>
              <a:t>Rôles - Cellule </a:t>
            </a:r>
            <a:r>
              <a:rPr lang="fr-FR" dirty="0" err="1">
                <a:latin typeface="Source Sans Pro" panose="020B0503030403020204" pitchFamily="34" charset="0"/>
                <a:ea typeface="Source Sans Pro" panose="020B0503030403020204" pitchFamily="34" charset="0"/>
              </a:rPr>
              <a:t>eRessources</a:t>
            </a:r>
            <a:r>
              <a:rPr lang="fr-FR" dirty="0">
                <a:latin typeface="Source Sans Pro" panose="020B0503030403020204" pitchFamily="34" charset="0"/>
                <a:ea typeface="Source Sans Pro" panose="020B0503030403020204" pitchFamily="34" charset="0"/>
              </a:rPr>
              <a:t> </a:t>
            </a:r>
            <a:r>
              <a:rPr lang="fr-FR" dirty="0" err="1">
                <a:latin typeface="Source Sans Pro" panose="020B0503030403020204" pitchFamily="34" charset="0"/>
                <a:ea typeface="Source Sans Pro" panose="020B0503030403020204" pitchFamily="34" charset="0"/>
              </a:rPr>
              <a:t>ULiège</a:t>
            </a: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a:xfrm>
            <a:off x="565150" y="1959429"/>
            <a:ext cx="8047006" cy="4627983"/>
          </a:xfrm>
        </p:spPr>
        <p:txBody>
          <a:bodyPr vert="horz" lIns="91440" tIns="45720" rIns="91440" bIns="45720" rtlCol="0" anchor="t">
            <a:normAutofit fontScale="32500" lnSpcReduction="20000"/>
          </a:bodyPr>
          <a:lstStyle/>
          <a:p>
            <a:pPr marL="342900" indent="-342900">
              <a:lnSpc>
                <a:spcPct val="170000"/>
              </a:lnSpc>
              <a:spcBef>
                <a:spcPts val="600"/>
              </a:spcBef>
              <a:spcAft>
                <a:spcPts val="600"/>
              </a:spcAft>
              <a:buFont typeface="Wingdings"/>
              <a:buChar char="§"/>
            </a:pPr>
            <a:r>
              <a:rPr lang="fr-FR" sz="4300" b="1" dirty="0">
                <a:latin typeface="Source Sans Pro" panose="020B0503030403020204" pitchFamily="34" charset="0"/>
                <a:ea typeface="Source Sans Pro" panose="020B0503030403020204" pitchFamily="34" charset="0"/>
              </a:rPr>
              <a:t>Rôles</a:t>
            </a:r>
          </a:p>
          <a:p>
            <a:pPr lvl="1">
              <a:lnSpc>
                <a:spcPct val="170000"/>
              </a:lnSpc>
              <a:spcBef>
                <a:spcPts val="600"/>
              </a:spcBef>
              <a:spcAft>
                <a:spcPts val="600"/>
              </a:spcAft>
              <a:buFont typeface="Courier New" panose="02070309020205020404" pitchFamily="49" charset="0"/>
              <a:buChar char="o"/>
            </a:pPr>
            <a:r>
              <a:rPr lang="fr-FR" sz="3900" dirty="0" err="1">
                <a:latin typeface="Source Sans Pro" panose="020B0503030403020204" pitchFamily="34" charset="0"/>
                <a:ea typeface="Source Sans Pro" panose="020B0503030403020204" pitchFamily="34" charset="0"/>
              </a:rPr>
              <a:t>Electronic</a:t>
            </a:r>
            <a:r>
              <a:rPr lang="fr-FR" sz="3900" dirty="0">
                <a:latin typeface="Source Sans Pro" panose="020B0503030403020204" pitchFamily="34" charset="0"/>
                <a:ea typeface="Source Sans Pro" panose="020B0503030403020204" pitchFamily="34" charset="0"/>
              </a:rPr>
              <a:t> Inventory </a:t>
            </a:r>
            <a:r>
              <a:rPr lang="fr-FR" sz="3900" dirty="0" err="1">
                <a:latin typeface="Source Sans Pro" panose="020B0503030403020204" pitchFamily="34" charset="0"/>
                <a:ea typeface="Source Sans Pro" panose="020B0503030403020204" pitchFamily="34" charset="0"/>
              </a:rPr>
              <a:t>Operator</a:t>
            </a:r>
            <a:endParaRPr lang="fr-FR" sz="3900" dirty="0">
              <a:latin typeface="Source Sans Pro" panose="020B0503030403020204" pitchFamily="34" charset="0"/>
              <a:ea typeface="Source Sans Pro" panose="020B0503030403020204" pitchFamily="34" charset="0"/>
            </a:endParaRPr>
          </a:p>
          <a:p>
            <a:pPr lvl="1">
              <a:lnSpc>
                <a:spcPct val="170000"/>
              </a:lnSpc>
              <a:spcBef>
                <a:spcPts val="600"/>
              </a:spcBef>
              <a:spcAft>
                <a:spcPts val="600"/>
              </a:spcAft>
              <a:buFont typeface="Courier New" panose="02070309020205020404" pitchFamily="49" charset="0"/>
              <a:buChar char="o"/>
            </a:pPr>
            <a:r>
              <a:rPr lang="fr-FR" sz="4300" dirty="0" err="1">
                <a:latin typeface="Source Sans Pro" panose="020B0503030403020204" pitchFamily="34" charset="0"/>
                <a:ea typeface="Source Sans Pro" panose="020B0503030403020204" pitchFamily="34" charset="0"/>
              </a:rPr>
              <a:t>Electronic</a:t>
            </a:r>
            <a:r>
              <a:rPr lang="fr-FR" sz="4300" dirty="0">
                <a:latin typeface="Source Sans Pro" panose="020B0503030403020204" pitchFamily="34" charset="0"/>
                <a:ea typeface="Source Sans Pro" panose="020B0503030403020204" pitchFamily="34" charset="0"/>
              </a:rPr>
              <a:t> Inventory </a:t>
            </a:r>
            <a:r>
              <a:rPr lang="fr-FR" sz="4300" dirty="0" err="1">
                <a:latin typeface="Source Sans Pro" panose="020B0503030403020204" pitchFamily="34" charset="0"/>
                <a:ea typeface="Source Sans Pro" panose="020B0503030403020204" pitchFamily="34" charset="0"/>
              </a:rPr>
              <a:t>Operator</a:t>
            </a:r>
            <a:r>
              <a:rPr lang="fr-FR" sz="4300" dirty="0">
                <a:latin typeface="Source Sans Pro" panose="020B0503030403020204" pitchFamily="34" charset="0"/>
                <a:ea typeface="Source Sans Pro" panose="020B0503030403020204" pitchFamily="34" charset="0"/>
              </a:rPr>
              <a:t> (</a:t>
            </a:r>
            <a:r>
              <a:rPr lang="fr-FR" sz="4300" dirty="0" err="1">
                <a:latin typeface="Source Sans Pro" panose="020B0503030403020204" pitchFamily="34" charset="0"/>
                <a:ea typeface="Source Sans Pro" panose="020B0503030403020204" pitchFamily="34" charset="0"/>
              </a:rPr>
              <a:t>extended</a:t>
            </a:r>
            <a:r>
              <a:rPr lang="fr-FR" sz="4300" dirty="0">
                <a:latin typeface="Source Sans Pro" panose="020B0503030403020204" pitchFamily="34" charset="0"/>
                <a:ea typeface="Source Sans Pro" panose="020B0503030403020204" pitchFamily="34" charset="0"/>
              </a:rPr>
              <a:t>)</a:t>
            </a:r>
          </a:p>
          <a:p>
            <a:pPr lvl="1">
              <a:lnSpc>
                <a:spcPct val="170000"/>
              </a:lnSpc>
              <a:spcBef>
                <a:spcPts val="600"/>
              </a:spcBef>
              <a:spcAft>
                <a:spcPts val="600"/>
              </a:spcAft>
              <a:buFont typeface="Courier New" panose="02070309020205020404" pitchFamily="49" charset="0"/>
              <a:buChar char="o"/>
            </a:pPr>
            <a:r>
              <a:rPr lang="fr-FR" sz="4300" dirty="0">
                <a:latin typeface="Source Sans Pro" panose="020B0503030403020204" pitchFamily="34" charset="0"/>
                <a:ea typeface="Source Sans Pro" panose="020B0503030403020204" pitchFamily="34" charset="0"/>
              </a:rPr>
              <a:t>En fonction des tâches  à effectuer, des rôles complémentaires sont à ajouter</a:t>
            </a:r>
            <a:br>
              <a:rPr lang="fr-FR" sz="4300" dirty="0">
                <a:latin typeface="Source Sans Pro" panose="020B0503030403020204" pitchFamily="34" charset="0"/>
                <a:ea typeface="Source Sans Pro" panose="020B0503030403020204" pitchFamily="34" charset="0"/>
              </a:rPr>
            </a:br>
            <a:r>
              <a:rPr lang="fr-FR" sz="4300" dirty="0">
                <a:latin typeface="Source Sans Pro" panose="020B0503030403020204" pitchFamily="34" charset="0"/>
                <a:ea typeface="Source Sans Pro" panose="020B0503030403020204" pitchFamily="34" charset="0"/>
              </a:rPr>
              <a:t>(gestion des licences, des trials, du Ressource </a:t>
            </a:r>
            <a:r>
              <a:rPr lang="fr-FR" sz="4300" dirty="0" err="1">
                <a:latin typeface="Source Sans Pro" panose="020B0503030403020204" pitchFamily="34" charset="0"/>
                <a:ea typeface="Source Sans Pro" panose="020B0503030403020204" pitchFamily="34" charset="0"/>
              </a:rPr>
              <a:t>Recommender</a:t>
            </a:r>
            <a:r>
              <a:rPr lang="fr-FR" sz="4300" dirty="0">
                <a:latin typeface="Source Sans Pro" panose="020B0503030403020204" pitchFamily="34" charset="0"/>
                <a:ea typeface="Source Sans Pro" panose="020B0503030403020204" pitchFamily="34" charset="0"/>
              </a:rPr>
              <a:t>...)</a:t>
            </a:r>
          </a:p>
          <a:p>
            <a:pPr marL="342900" indent="-342900">
              <a:lnSpc>
                <a:spcPct val="170000"/>
              </a:lnSpc>
              <a:spcBef>
                <a:spcPts val="600"/>
              </a:spcBef>
              <a:spcAft>
                <a:spcPts val="600"/>
              </a:spcAft>
              <a:buFont typeface="Wingdings"/>
              <a:buChar char="§"/>
            </a:pPr>
            <a:r>
              <a:rPr lang="fr-FR" sz="4300" b="1" dirty="0">
                <a:latin typeface="Source Sans Pro" panose="020B0503030403020204" pitchFamily="34" charset="0"/>
                <a:ea typeface="Source Sans Pro" panose="020B0503030403020204" pitchFamily="34" charset="0"/>
              </a:rPr>
              <a:t>Cellule </a:t>
            </a:r>
            <a:r>
              <a:rPr lang="fr-FR" sz="4300" b="1" dirty="0" err="1">
                <a:latin typeface="Source Sans Pro" panose="020B0503030403020204" pitchFamily="34" charset="0"/>
                <a:ea typeface="Source Sans Pro" panose="020B0503030403020204" pitchFamily="34" charset="0"/>
              </a:rPr>
              <a:t>eRessources</a:t>
            </a:r>
            <a:endParaRPr lang="fr-FR" sz="4300" b="1" dirty="0">
              <a:latin typeface="Source Sans Pro" panose="020B0503030403020204" pitchFamily="34" charset="0"/>
              <a:ea typeface="Source Sans Pro" panose="020B0503030403020204" pitchFamily="34" charset="0"/>
            </a:endParaRPr>
          </a:p>
          <a:p>
            <a:pPr lvl="1">
              <a:lnSpc>
                <a:spcPct val="170000"/>
              </a:lnSpc>
              <a:spcBef>
                <a:spcPts val="600"/>
              </a:spcBef>
              <a:spcAft>
                <a:spcPts val="600"/>
              </a:spcAft>
              <a:buFont typeface="Courier New" panose="02070309020205020404" pitchFamily="49" charset="0"/>
              <a:buChar char="o"/>
            </a:pPr>
            <a:r>
              <a:rPr lang="fr-FR" sz="3900" dirty="0">
                <a:latin typeface="Source Sans Pro" panose="020B0503030403020204" pitchFamily="34" charset="0"/>
                <a:ea typeface="Source Sans Pro" panose="020B0503030403020204" pitchFamily="34" charset="0"/>
                <a:cs typeface="+mn-lt"/>
              </a:rPr>
              <a:t>Responsables : Delphine </a:t>
            </a:r>
            <a:r>
              <a:rPr lang="fr-FR" sz="3900" dirty="0" err="1">
                <a:latin typeface="Source Sans Pro" panose="020B0503030403020204" pitchFamily="34" charset="0"/>
                <a:ea typeface="Source Sans Pro" panose="020B0503030403020204" pitchFamily="34" charset="0"/>
                <a:cs typeface="+mn-lt"/>
              </a:rPr>
              <a:t>Paulissen</a:t>
            </a:r>
            <a:r>
              <a:rPr lang="fr-FR" sz="3900" dirty="0">
                <a:latin typeface="Source Sans Pro" panose="020B0503030403020204" pitchFamily="34" charset="0"/>
                <a:ea typeface="Source Sans Pro" panose="020B0503030403020204" pitchFamily="34" charset="0"/>
                <a:cs typeface="+mn-lt"/>
              </a:rPr>
              <a:t>, Yvonne </a:t>
            </a:r>
            <a:r>
              <a:rPr lang="fr-FR" sz="3900" dirty="0" err="1">
                <a:latin typeface="Source Sans Pro" panose="020B0503030403020204" pitchFamily="34" charset="0"/>
                <a:ea typeface="Source Sans Pro" panose="020B0503030403020204" pitchFamily="34" charset="0"/>
                <a:cs typeface="+mn-lt"/>
              </a:rPr>
              <a:t>Faufra</a:t>
            </a:r>
            <a:r>
              <a:rPr lang="fr-FR" sz="3900" dirty="0">
                <a:latin typeface="Source Sans Pro" panose="020B0503030403020204" pitchFamily="34" charset="0"/>
                <a:ea typeface="Source Sans Pro" panose="020B0503030403020204" pitchFamily="34" charset="0"/>
                <a:cs typeface="+mn-lt"/>
              </a:rPr>
              <a:t>, Myriam </a:t>
            </a:r>
            <a:r>
              <a:rPr lang="fr-FR" sz="3900" dirty="0" err="1">
                <a:latin typeface="Source Sans Pro" panose="020B0503030403020204" pitchFamily="34" charset="0"/>
                <a:ea typeface="Source Sans Pro" panose="020B0503030403020204" pitchFamily="34" charset="0"/>
                <a:cs typeface="+mn-lt"/>
              </a:rPr>
              <a:t>Bastin</a:t>
            </a:r>
            <a:r>
              <a:rPr lang="fr-FR" sz="3900" dirty="0">
                <a:latin typeface="Source Sans Pro" panose="020B0503030403020204" pitchFamily="34" charset="0"/>
                <a:ea typeface="Source Sans Pro" panose="020B0503030403020204" pitchFamily="34" charset="0"/>
                <a:cs typeface="+mn-lt"/>
              </a:rPr>
              <a:t> (Project team Alma)</a:t>
            </a:r>
          </a:p>
          <a:p>
            <a:pPr lvl="1">
              <a:lnSpc>
                <a:spcPct val="170000"/>
              </a:lnSpc>
              <a:spcBef>
                <a:spcPts val="600"/>
              </a:spcBef>
              <a:spcAft>
                <a:spcPts val="600"/>
              </a:spcAft>
              <a:buFont typeface="Courier New" panose="02070309020205020404" pitchFamily="49" charset="0"/>
              <a:buChar char="o"/>
            </a:pPr>
            <a:r>
              <a:rPr lang="fr-FR" sz="3900" dirty="0">
                <a:latin typeface="Source Sans Pro" panose="020B0503030403020204" pitchFamily="34" charset="0"/>
                <a:ea typeface="Source Sans Pro" panose="020B0503030403020204" pitchFamily="34" charset="0"/>
              </a:rPr>
              <a:t>Gestionnaires</a:t>
            </a:r>
            <a:r>
              <a:rPr lang="fr-FR" sz="3900" dirty="0">
                <a:latin typeface="Source Sans Pro" panose="020B0503030403020204" pitchFamily="34" charset="0"/>
                <a:ea typeface="Source Sans Pro" panose="020B0503030403020204" pitchFamily="34" charset="0"/>
                <a:cs typeface="+mn-lt"/>
              </a:rPr>
              <a:t> facultaires : Yvonne </a:t>
            </a:r>
            <a:r>
              <a:rPr lang="fr-FR" sz="3900" dirty="0" err="1">
                <a:latin typeface="Source Sans Pro" panose="020B0503030403020204" pitchFamily="34" charset="0"/>
                <a:ea typeface="Source Sans Pro" panose="020B0503030403020204" pitchFamily="34" charset="0"/>
                <a:cs typeface="+mn-lt"/>
              </a:rPr>
              <a:t>Faufra</a:t>
            </a:r>
            <a:r>
              <a:rPr lang="fr-FR" sz="3900" dirty="0">
                <a:latin typeface="Source Sans Pro" panose="020B0503030403020204" pitchFamily="34" charset="0"/>
                <a:ea typeface="Source Sans Pro" panose="020B0503030403020204" pitchFamily="34" charset="0"/>
                <a:cs typeface="+mn-lt"/>
              </a:rPr>
              <a:t> (Sciences), Coline Compère (ebooks </a:t>
            </a:r>
            <a:r>
              <a:rPr lang="fr-FR" sz="3900" dirty="0" err="1">
                <a:latin typeface="Source Sans Pro" panose="020B0503030403020204" pitchFamily="34" charset="0"/>
                <a:ea typeface="Source Sans Pro" panose="020B0503030403020204" pitchFamily="34" charset="0"/>
                <a:cs typeface="+mn-lt"/>
              </a:rPr>
              <a:t>Graulich</a:t>
            </a:r>
            <a:r>
              <a:rPr lang="fr-FR" sz="3900" dirty="0">
                <a:latin typeface="Source Sans Pro" panose="020B0503030403020204" pitchFamily="34" charset="0"/>
                <a:ea typeface="Source Sans Pro" panose="020B0503030403020204" pitchFamily="34" charset="0"/>
                <a:cs typeface="+mn-lt"/>
              </a:rPr>
              <a:t>), David Marx (</a:t>
            </a:r>
            <a:r>
              <a:rPr lang="fr-FR" sz="3900" dirty="0" err="1">
                <a:latin typeface="Source Sans Pro" panose="020B0503030403020204" pitchFamily="34" charset="0"/>
                <a:ea typeface="Source Sans Pro" panose="020B0503030403020204" pitchFamily="34" charset="0"/>
                <a:cs typeface="+mn-lt"/>
              </a:rPr>
              <a:t>eJournals</a:t>
            </a:r>
            <a:r>
              <a:rPr lang="fr-FR" sz="3900" dirty="0">
                <a:latin typeface="Source Sans Pro" panose="020B0503030403020204" pitchFamily="34" charset="0"/>
                <a:ea typeface="Source Sans Pro" panose="020B0503030403020204" pitchFamily="34" charset="0"/>
                <a:cs typeface="+mn-lt"/>
              </a:rPr>
              <a:t> </a:t>
            </a:r>
            <a:r>
              <a:rPr lang="fr-FR" sz="3900" dirty="0" err="1">
                <a:latin typeface="Source Sans Pro" panose="020B0503030403020204" pitchFamily="34" charset="0"/>
                <a:ea typeface="Source Sans Pro" panose="020B0503030403020204" pitchFamily="34" charset="0"/>
                <a:cs typeface="+mn-lt"/>
              </a:rPr>
              <a:t>Graulich</a:t>
            </a:r>
            <a:r>
              <a:rPr lang="fr-FR" sz="3900" dirty="0">
                <a:latin typeface="Source Sans Pro" panose="020B0503030403020204" pitchFamily="34" charset="0"/>
                <a:ea typeface="Source Sans Pro" panose="020B0503030403020204" pitchFamily="34" charset="0"/>
                <a:cs typeface="+mn-lt"/>
              </a:rPr>
              <a:t>), Delphine </a:t>
            </a:r>
            <a:r>
              <a:rPr lang="fr-FR" sz="3900" dirty="0" err="1">
                <a:latin typeface="Source Sans Pro" panose="020B0503030403020204" pitchFamily="34" charset="0"/>
                <a:ea typeface="Source Sans Pro" panose="020B0503030403020204" pitchFamily="34" charset="0"/>
                <a:cs typeface="+mn-lt"/>
              </a:rPr>
              <a:t>Paulissen</a:t>
            </a:r>
            <a:r>
              <a:rPr lang="fr-FR" sz="3900" dirty="0">
                <a:latin typeface="Source Sans Pro" panose="020B0503030403020204" pitchFamily="34" charset="0"/>
                <a:ea typeface="Source Sans Pro" panose="020B0503030403020204" pitchFamily="34" charset="0"/>
                <a:cs typeface="+mn-lt"/>
              </a:rPr>
              <a:t> (Alpha + en attente gestionnaire ebooks Alpha), </a:t>
            </a:r>
            <a:r>
              <a:rPr lang="fr-FR" sz="3900" dirty="0" err="1">
                <a:latin typeface="Source Sans Pro" panose="020B0503030403020204" pitchFamily="34" charset="0"/>
                <a:ea typeface="Source Sans Pro" panose="020B0503030403020204" pitchFamily="34" charset="0"/>
                <a:cs typeface="+mn-lt"/>
              </a:rPr>
              <a:t>Severine</a:t>
            </a:r>
            <a:r>
              <a:rPr lang="fr-FR" sz="3900" dirty="0">
                <a:latin typeface="Source Sans Pro" panose="020B0503030403020204" pitchFamily="34" charset="0"/>
                <a:ea typeface="Source Sans Pro" panose="020B0503030403020204" pitchFamily="34" charset="0"/>
                <a:cs typeface="+mn-lt"/>
              </a:rPr>
              <a:t> </a:t>
            </a:r>
            <a:r>
              <a:rPr lang="fr-FR" sz="3900" dirty="0" err="1">
                <a:latin typeface="Source Sans Pro" panose="020B0503030403020204" pitchFamily="34" charset="0"/>
                <a:ea typeface="Source Sans Pro" panose="020B0503030403020204" pitchFamily="34" charset="0"/>
                <a:cs typeface="+mn-lt"/>
              </a:rPr>
              <a:t>Spronck</a:t>
            </a:r>
            <a:r>
              <a:rPr lang="fr-FR" sz="3900" dirty="0">
                <a:latin typeface="Source Sans Pro" panose="020B0503030403020204" pitchFamily="34" charset="0"/>
                <a:ea typeface="Source Sans Pro" panose="020B0503030403020204" pitchFamily="34" charset="0"/>
                <a:cs typeface="+mn-lt"/>
              </a:rPr>
              <a:t> (Santé) -&gt; Tâches facultaires + Tâches transversales (suivi CZ...)</a:t>
            </a:r>
          </a:p>
        </p:txBody>
      </p:sp>
      <p:sp>
        <p:nvSpPr>
          <p:cNvPr id="4" name="Espace réservé du numéro de diapositive 3"/>
          <p:cNvSpPr>
            <a:spLocks noGrp="1"/>
          </p:cNvSpPr>
          <p:nvPr>
            <p:ph type="sldNum" sz="quarter" idx="12"/>
          </p:nvPr>
        </p:nvSpPr>
        <p:spPr/>
        <p:txBody>
          <a:bodyPr/>
          <a:lstStyle/>
          <a:p>
            <a:fld id="{86BB3423-611C-6944-BA94-F2572F362413}" type="slidenum">
              <a:rPr lang="en-US" smtClean="0"/>
              <a:t>3</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2"/>
          <a:stretch>
            <a:fillRect/>
          </a:stretch>
        </p:blipFill>
        <p:spPr>
          <a:xfrm>
            <a:off x="9995964" y="6141317"/>
            <a:ext cx="1704975" cy="695325"/>
          </a:xfrm>
          <a:prstGeom prst="rect">
            <a:avLst/>
          </a:prstGeom>
        </p:spPr>
      </p:pic>
    </p:spTree>
    <p:extLst>
      <p:ext uri="{BB962C8B-B14F-4D97-AF65-F5344CB8AC3E}">
        <p14:creationId xmlns:p14="http://schemas.microsoft.com/office/powerpoint/2010/main" val="3141464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p:txBody>
          <a:bodyPr>
            <a:normAutofit/>
          </a:bodyPr>
          <a:lstStyle/>
          <a:p>
            <a:r>
              <a:rPr lang="fr-FR" sz="3100" dirty="0">
                <a:latin typeface="Source Sans Pro" panose="020B0503030403020204" pitchFamily="34" charset="0"/>
                <a:ea typeface="Source Sans Pro" panose="020B0503030403020204" pitchFamily="34" charset="0"/>
              </a:rPr>
              <a:t>Outils et intégrations</a:t>
            </a:r>
            <a:br>
              <a:rPr lang="fr-FR" dirty="0"/>
            </a:br>
            <a:r>
              <a:rPr lang="fr-FR" dirty="0"/>
              <a:t>Recommandations DARA</a:t>
            </a:r>
            <a:endParaRPr lang="fr-FR" sz="4000" dirty="0">
              <a:latin typeface="Source Sans Pro" panose="020B0503030403020204" pitchFamily="34" charset="0"/>
              <a:ea typeface="Source Sans Pro" panose="020B0503030403020204" pitchFamily="34" charset="0"/>
            </a:endParaRP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p:txBody>
          <a:bodyPr vert="horz" lIns="91440" tIns="45720" rIns="91440" bIns="45720" rtlCol="0" anchor="t">
            <a:normAutofit/>
          </a:bodyPr>
          <a:lstStyle/>
          <a:p>
            <a:pPr marL="0" indent="0">
              <a:buNone/>
            </a:pPr>
            <a:r>
              <a:rPr lang="fr-FR" sz="1400" dirty="0">
                <a:latin typeface="Source Sans Pro" panose="020B0503030403020204" pitchFamily="34" charset="0"/>
                <a:ea typeface="Source Sans Pro" panose="020B0503030403020204" pitchFamily="34" charset="0"/>
                <a:cs typeface="+mn-lt"/>
              </a:rPr>
              <a:t>Il s’agit de recommandations basées sur </a:t>
            </a:r>
            <a:r>
              <a:rPr lang="fr-FR" sz="1400" dirty="0" err="1">
                <a:latin typeface="Source Sans Pro" panose="020B0503030403020204" pitchFamily="34" charset="0"/>
                <a:ea typeface="Source Sans Pro" panose="020B0503030403020204" pitchFamily="34" charset="0"/>
                <a:cs typeface="+mn-lt"/>
              </a:rPr>
              <a:t>Analytics</a:t>
            </a:r>
            <a:r>
              <a:rPr lang="fr-FR" sz="1400" dirty="0">
                <a:latin typeface="Source Sans Pro" panose="020B0503030403020204" pitchFamily="34" charset="0"/>
                <a:ea typeface="Source Sans Pro" panose="020B0503030403020204" pitchFamily="34" charset="0"/>
                <a:cs typeface="+mn-lt"/>
              </a:rPr>
              <a:t> qui permettent de repérer des actions à effectuer par les gestionnaires </a:t>
            </a:r>
            <a:r>
              <a:rPr lang="fr-FR" sz="1400" dirty="0" err="1">
                <a:latin typeface="Source Sans Pro" panose="020B0503030403020204" pitchFamily="34" charset="0"/>
                <a:ea typeface="Source Sans Pro" panose="020B0503030403020204" pitchFamily="34" charset="0"/>
                <a:cs typeface="+mn-lt"/>
              </a:rPr>
              <a:t>eRessources</a:t>
            </a:r>
            <a:r>
              <a:rPr lang="fr-FR" sz="1400" dirty="0">
                <a:latin typeface="Source Sans Pro" panose="020B0503030403020204" pitchFamily="34" charset="0"/>
                <a:ea typeface="Source Sans Pro" panose="020B0503030403020204" pitchFamily="34" charset="0"/>
                <a:cs typeface="+mn-lt"/>
              </a:rPr>
              <a:t>.</a:t>
            </a:r>
          </a:p>
          <a:p>
            <a:pPr marL="0" indent="0">
              <a:buNone/>
            </a:pPr>
            <a:r>
              <a:rPr lang="fr-FR" sz="1400" dirty="0">
                <a:latin typeface="Source Sans Pro" panose="020B0503030403020204" pitchFamily="34" charset="0"/>
                <a:ea typeface="Source Sans Pro" panose="020B0503030403020204" pitchFamily="34" charset="0"/>
                <a:cs typeface="+mn-lt"/>
              </a:rPr>
              <a:t>Exemples :</a:t>
            </a:r>
          </a:p>
          <a:p>
            <a:pPr>
              <a:buFontTx/>
              <a:buChar char="-"/>
            </a:pPr>
            <a:r>
              <a:rPr lang="fr-FR" sz="1400" dirty="0">
                <a:latin typeface="Source Sans Pro" panose="020B0503030403020204" pitchFamily="34" charset="0"/>
                <a:ea typeface="Source Sans Pro" panose="020B0503030403020204" pitchFamily="34" charset="0"/>
                <a:cs typeface="+mn-lt"/>
              </a:rPr>
              <a:t>Portfolios inactifs</a:t>
            </a:r>
          </a:p>
          <a:p>
            <a:pPr>
              <a:buFontTx/>
              <a:buChar char="-"/>
            </a:pPr>
            <a:r>
              <a:rPr lang="fr-FR" sz="1400" dirty="0">
                <a:latin typeface="Source Sans Pro" panose="020B0503030403020204" pitchFamily="34" charset="0"/>
                <a:ea typeface="Source Sans Pro" panose="020B0503030403020204" pitchFamily="34" charset="0"/>
                <a:cs typeface="+mn-lt"/>
              </a:rPr>
              <a:t>Nouveau vendeur compatible SUSHI</a:t>
            </a:r>
          </a:p>
          <a:p>
            <a:pPr>
              <a:buFontTx/>
              <a:buChar char="-"/>
            </a:pPr>
            <a:r>
              <a:rPr lang="fr-FR" sz="1400" dirty="0">
                <a:latin typeface="Source Sans Pro" panose="020B0503030403020204" pitchFamily="34" charset="0"/>
                <a:ea typeface="Source Sans Pro" panose="020B0503030403020204" pitchFamily="34" charset="0"/>
                <a:cs typeface="+mn-lt"/>
              </a:rPr>
              <a:t>Standalone</a:t>
            </a:r>
          </a:p>
          <a:p>
            <a:pPr>
              <a:buFontTx/>
              <a:buChar char="-"/>
            </a:pPr>
            <a:r>
              <a:rPr lang="fr-FR" sz="1400" dirty="0">
                <a:latin typeface="Source Sans Pro" panose="020B0503030403020204" pitchFamily="34" charset="0"/>
                <a:ea typeface="Source Sans Pro" panose="020B0503030403020204" pitchFamily="34" charset="0"/>
                <a:cs typeface="+mn-lt"/>
              </a:rPr>
              <a:t>Portfolios à relier à la CZ (dans ce cas, passer par le service de la collection pour faire le </a:t>
            </a:r>
            <a:r>
              <a:rPr lang="fr-FR" sz="1400" dirty="0" err="1">
                <a:latin typeface="Source Sans Pro" panose="020B0503030403020204" pitchFamily="34" charset="0"/>
                <a:ea typeface="Source Sans Pro" panose="020B0503030403020204" pitchFamily="34" charset="0"/>
                <a:cs typeface="+mn-lt"/>
              </a:rPr>
              <a:t>relink</a:t>
            </a:r>
            <a:r>
              <a:rPr lang="fr-FR" sz="1400" dirty="0">
                <a:latin typeface="Source Sans Pro" panose="020B0503030403020204" pitchFamily="34" charset="0"/>
                <a:ea typeface="Source Sans Pro" panose="020B0503030403020204" pitchFamily="34" charset="0"/>
                <a:cs typeface="+mn-lt"/>
              </a:rPr>
              <a:t>)</a:t>
            </a:r>
          </a:p>
          <a:p>
            <a:pPr marL="0" indent="0">
              <a:buNone/>
            </a:pPr>
            <a:r>
              <a:rPr lang="fr-FR" sz="1400" dirty="0">
                <a:latin typeface="Source Sans Pro" panose="020B0503030403020204" pitchFamily="34" charset="0"/>
                <a:ea typeface="Source Sans Pro" panose="020B0503030403020204" pitchFamily="34" charset="0"/>
                <a:cs typeface="+mn-lt"/>
              </a:rPr>
              <a:t>Ces recommandations peuvent être assignées par les responsables </a:t>
            </a:r>
            <a:r>
              <a:rPr lang="fr-FR" sz="1400" dirty="0" err="1">
                <a:latin typeface="Source Sans Pro" panose="020B0503030403020204" pitchFamily="34" charset="0"/>
                <a:ea typeface="Source Sans Pro" panose="020B0503030403020204" pitchFamily="34" charset="0"/>
                <a:cs typeface="+mn-lt"/>
              </a:rPr>
              <a:t>eRessources</a:t>
            </a:r>
            <a:r>
              <a:rPr lang="fr-FR" sz="1400" dirty="0">
                <a:latin typeface="Source Sans Pro" panose="020B0503030403020204" pitchFamily="34" charset="0"/>
                <a:ea typeface="Source Sans Pro" panose="020B0503030403020204" pitchFamily="34" charset="0"/>
                <a:cs typeface="+mn-lt"/>
              </a:rPr>
              <a:t> aux gestionnaires.</a:t>
            </a:r>
          </a:p>
          <a:p>
            <a:pPr marL="0" indent="0">
              <a:buNone/>
            </a:pPr>
            <a:endParaRPr lang="fr-FR" sz="1400" dirty="0">
              <a:latin typeface="Source Sans Pro" panose="020B0503030403020204" pitchFamily="34" charset="0"/>
              <a:ea typeface="Source Sans Pro" panose="020B0503030403020204" pitchFamily="34" charset="0"/>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p>
          <a:p>
            <a:endParaRPr lang="fr-FR" dirty="0">
              <a:ea typeface="+mn-lt"/>
              <a:cs typeface="+mn-lt"/>
            </a:endParaRPr>
          </a:p>
        </p:txBody>
      </p:sp>
      <p:sp>
        <p:nvSpPr>
          <p:cNvPr id="4" name="Espace réservé du numéro de diapositive 3"/>
          <p:cNvSpPr>
            <a:spLocks noGrp="1"/>
          </p:cNvSpPr>
          <p:nvPr>
            <p:ph type="sldNum" sz="quarter" idx="12"/>
          </p:nvPr>
        </p:nvSpPr>
        <p:spPr/>
        <p:txBody>
          <a:bodyPr/>
          <a:lstStyle/>
          <a:p>
            <a:fld id="{86BB3423-611C-6944-BA94-F2572F362413}" type="slidenum">
              <a:rPr lang="en-US" smtClean="0"/>
              <a:t>30</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2"/>
          <a:stretch>
            <a:fillRect/>
          </a:stretch>
        </p:blipFill>
        <p:spPr>
          <a:xfrm>
            <a:off x="9995964" y="6141317"/>
            <a:ext cx="1704975" cy="695325"/>
          </a:xfrm>
          <a:prstGeom prst="rect">
            <a:avLst/>
          </a:prstGeom>
        </p:spPr>
      </p:pic>
    </p:spTree>
    <p:extLst>
      <p:ext uri="{BB962C8B-B14F-4D97-AF65-F5344CB8AC3E}">
        <p14:creationId xmlns:p14="http://schemas.microsoft.com/office/powerpoint/2010/main" val="3578056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p:txBody>
          <a:bodyPr>
            <a:normAutofit/>
          </a:bodyPr>
          <a:lstStyle/>
          <a:p>
            <a:r>
              <a:rPr lang="fr-FR" sz="3100" dirty="0">
                <a:latin typeface="Source Sans Pro" panose="020B0503030403020204" pitchFamily="34" charset="0"/>
                <a:ea typeface="Source Sans Pro" panose="020B0503030403020204" pitchFamily="34" charset="0"/>
              </a:rPr>
              <a:t>Outils et intégrations</a:t>
            </a:r>
            <a:br>
              <a:rPr lang="fr-FR" dirty="0"/>
            </a:br>
            <a:r>
              <a:rPr lang="fr-FR" sz="3600" dirty="0">
                <a:latin typeface="Source Sans Pro" panose="020B0503030403020204" pitchFamily="34" charset="0"/>
                <a:ea typeface="Source Sans Pro" panose="020B0503030403020204" pitchFamily="34" charset="0"/>
              </a:rPr>
              <a:t>Ressource </a:t>
            </a:r>
            <a:r>
              <a:rPr lang="fr-FR" sz="3600" dirty="0" err="1">
                <a:latin typeface="Source Sans Pro" panose="020B0503030403020204" pitchFamily="34" charset="0"/>
                <a:ea typeface="Source Sans Pro" panose="020B0503030403020204" pitchFamily="34" charset="0"/>
              </a:rPr>
              <a:t>Recommender</a:t>
            </a:r>
            <a:endParaRPr lang="fr-FR" sz="3600" dirty="0">
              <a:latin typeface="Source Sans Pro" panose="020B0503030403020204" pitchFamily="34" charset="0"/>
              <a:ea typeface="Source Sans Pro" panose="020B0503030403020204" pitchFamily="34" charset="0"/>
            </a:endParaRP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p:txBody>
          <a:bodyPr vert="horz" lIns="91440" tIns="45720" rIns="91440" bIns="45720" rtlCol="0" anchor="t">
            <a:normAutofit/>
          </a:bodyPr>
          <a:lstStyle/>
          <a:p>
            <a:pPr marL="0" indent="0">
              <a:lnSpc>
                <a:spcPct val="150000"/>
              </a:lnSpc>
              <a:spcBef>
                <a:spcPts val="600"/>
              </a:spcBef>
              <a:spcAft>
                <a:spcPts val="600"/>
              </a:spcAft>
              <a:buNone/>
            </a:pPr>
            <a:r>
              <a:rPr lang="fr-FR" sz="1400" dirty="0">
                <a:latin typeface="Source Sans Pro" panose="020B0503030403020204" pitchFamily="34" charset="0"/>
                <a:ea typeface="Source Sans Pro" panose="020B0503030403020204" pitchFamily="34" charset="0"/>
                <a:cs typeface="+mn-lt"/>
              </a:rPr>
              <a:t>Via un rôle dédié, il est possible de fournir à l’usager de Primo des recommandations en matière de bases de données, de personnes (responsables disciplinaires),…</a:t>
            </a:r>
          </a:p>
          <a:p>
            <a:endParaRPr lang="fr-FR" dirty="0">
              <a:ea typeface="+mn-lt"/>
              <a:cs typeface="+mn-lt"/>
            </a:endParaRPr>
          </a:p>
          <a:p>
            <a:endParaRPr lang="fr-FR" dirty="0">
              <a:ea typeface="+mn-lt"/>
              <a:cs typeface="+mn-lt"/>
            </a:endParaRPr>
          </a:p>
          <a:p>
            <a:endParaRPr lang="fr-FR" dirty="0">
              <a:ea typeface="+mn-lt"/>
              <a:cs typeface="+mn-lt"/>
            </a:endParaRPr>
          </a:p>
          <a:p>
            <a:endParaRPr lang="fr-FR" dirty="0"/>
          </a:p>
          <a:p>
            <a:endParaRPr lang="fr-FR" dirty="0">
              <a:ea typeface="+mn-lt"/>
              <a:cs typeface="+mn-lt"/>
            </a:endParaRPr>
          </a:p>
        </p:txBody>
      </p:sp>
      <p:sp>
        <p:nvSpPr>
          <p:cNvPr id="4" name="Espace réservé du numéro de diapositive 3"/>
          <p:cNvSpPr>
            <a:spLocks noGrp="1"/>
          </p:cNvSpPr>
          <p:nvPr>
            <p:ph type="sldNum" sz="quarter" idx="12"/>
          </p:nvPr>
        </p:nvSpPr>
        <p:spPr/>
        <p:txBody>
          <a:bodyPr/>
          <a:lstStyle/>
          <a:p>
            <a:fld id="{86BB3423-611C-6944-BA94-F2572F362413}" type="slidenum">
              <a:rPr lang="en-US" smtClean="0"/>
              <a:t>31</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2"/>
          <a:stretch>
            <a:fillRect/>
          </a:stretch>
        </p:blipFill>
        <p:spPr>
          <a:xfrm>
            <a:off x="9995964" y="6141317"/>
            <a:ext cx="1704975" cy="695325"/>
          </a:xfrm>
          <a:prstGeom prst="rect">
            <a:avLst/>
          </a:prstGeom>
        </p:spPr>
      </p:pic>
      <p:pic>
        <p:nvPicPr>
          <p:cNvPr id="5" name="Image 4"/>
          <p:cNvPicPr>
            <a:picLocks noChangeAspect="1"/>
          </p:cNvPicPr>
          <p:nvPr/>
        </p:nvPicPr>
        <p:blipFill>
          <a:blip r:embed="rId3"/>
          <a:stretch>
            <a:fillRect/>
          </a:stretch>
        </p:blipFill>
        <p:spPr>
          <a:xfrm>
            <a:off x="653654" y="3675803"/>
            <a:ext cx="8830372" cy="2465514"/>
          </a:xfrm>
          <a:prstGeom prst="rect">
            <a:avLst/>
          </a:prstGeom>
        </p:spPr>
      </p:pic>
    </p:spTree>
    <p:extLst>
      <p:ext uri="{BB962C8B-B14F-4D97-AF65-F5344CB8AC3E}">
        <p14:creationId xmlns:p14="http://schemas.microsoft.com/office/powerpoint/2010/main" val="3347356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p:txBody>
          <a:bodyPr>
            <a:normAutofit/>
          </a:bodyPr>
          <a:lstStyle/>
          <a:p>
            <a:r>
              <a:rPr lang="fr-FR" sz="3100" dirty="0">
                <a:latin typeface="Source Sans Pro" panose="020B0503030403020204" pitchFamily="34" charset="0"/>
                <a:ea typeface="Source Sans Pro" panose="020B0503030403020204" pitchFamily="34" charset="0"/>
              </a:rPr>
              <a:t>Outils et intégrations</a:t>
            </a:r>
            <a:br>
              <a:rPr lang="fr-FR" dirty="0"/>
            </a:br>
            <a:r>
              <a:rPr lang="fr-FR" sz="3600" dirty="0">
                <a:latin typeface="Source Sans Pro" panose="020B0503030403020204" pitchFamily="34" charset="0"/>
                <a:ea typeface="Source Sans Pro" panose="020B0503030403020204" pitchFamily="34" charset="0"/>
              </a:rPr>
              <a:t>Licences</a:t>
            </a: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a:xfrm>
            <a:off x="565149" y="2651271"/>
            <a:ext cx="8267296" cy="3188586"/>
          </a:xfrm>
        </p:spPr>
        <p:txBody>
          <a:bodyPr vert="horz" lIns="91440" tIns="45720" rIns="91440" bIns="45720" rtlCol="0" anchor="t">
            <a:normAutofit/>
          </a:bodyPr>
          <a:lstStyle/>
          <a:p>
            <a:pPr marL="0" indent="0">
              <a:buNone/>
            </a:pPr>
            <a:r>
              <a:rPr lang="fr-FR" sz="1400" dirty="0">
                <a:ea typeface="+mn-lt"/>
                <a:cs typeface="+mn-lt"/>
              </a:rPr>
              <a:t>Alma permet de centraliser les informations de licences (er avenants) via un rôle spécifique.</a:t>
            </a:r>
          </a:p>
          <a:p>
            <a:pPr marL="0" indent="0">
              <a:buNone/>
            </a:pPr>
            <a:r>
              <a:rPr lang="fr-FR" sz="1400" dirty="0">
                <a:ea typeface="+mn-lt"/>
                <a:cs typeface="+mn-lt"/>
              </a:rPr>
              <a:t>Les informations utiles de licence peuvent être affichées dans Primo (usages autorisés pour l’usager…)?</a:t>
            </a:r>
          </a:p>
          <a:p>
            <a:pPr marL="0" indent="0">
              <a:buNone/>
            </a:pPr>
            <a:r>
              <a:rPr lang="fr-FR" sz="1400" dirty="0">
                <a:ea typeface="+mn-lt"/>
                <a:cs typeface="+mn-lt"/>
              </a:rPr>
              <a:t>Le travail d’intégration des licences dans Alma devra faire l’objet d’une nouvelle analyse.</a:t>
            </a:r>
          </a:p>
          <a:p>
            <a:endParaRPr lang="fr-FR" dirty="0">
              <a:ea typeface="+mn-lt"/>
              <a:cs typeface="+mn-lt"/>
            </a:endParaRPr>
          </a:p>
          <a:p>
            <a:endParaRPr lang="fr-FR" dirty="0">
              <a:ea typeface="+mn-lt"/>
              <a:cs typeface="+mn-lt"/>
            </a:endParaRPr>
          </a:p>
          <a:p>
            <a:endParaRPr lang="fr-FR" dirty="0">
              <a:ea typeface="+mn-lt"/>
              <a:cs typeface="+mn-lt"/>
            </a:endParaRPr>
          </a:p>
          <a:p>
            <a:endParaRPr lang="fr-FR" dirty="0"/>
          </a:p>
          <a:p>
            <a:endParaRPr lang="fr-FR" dirty="0">
              <a:ea typeface="+mn-lt"/>
              <a:cs typeface="+mn-lt"/>
            </a:endParaRPr>
          </a:p>
        </p:txBody>
      </p:sp>
      <p:sp>
        <p:nvSpPr>
          <p:cNvPr id="4" name="Espace réservé du numéro de diapositive 3"/>
          <p:cNvSpPr>
            <a:spLocks noGrp="1"/>
          </p:cNvSpPr>
          <p:nvPr>
            <p:ph type="sldNum" sz="quarter" idx="12"/>
          </p:nvPr>
        </p:nvSpPr>
        <p:spPr/>
        <p:txBody>
          <a:bodyPr/>
          <a:lstStyle/>
          <a:p>
            <a:fld id="{86BB3423-611C-6944-BA94-F2572F362413}" type="slidenum">
              <a:rPr lang="en-US" smtClean="0"/>
              <a:t>32</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2"/>
          <a:stretch>
            <a:fillRect/>
          </a:stretch>
        </p:blipFill>
        <p:spPr>
          <a:xfrm>
            <a:off x="9995964" y="6141317"/>
            <a:ext cx="1704975" cy="695325"/>
          </a:xfrm>
          <a:prstGeom prst="rect">
            <a:avLst/>
          </a:prstGeom>
        </p:spPr>
      </p:pic>
    </p:spTree>
    <p:extLst>
      <p:ext uri="{BB962C8B-B14F-4D97-AF65-F5344CB8AC3E}">
        <p14:creationId xmlns:p14="http://schemas.microsoft.com/office/powerpoint/2010/main" val="3657591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p:txBody>
          <a:bodyPr/>
          <a:lstStyle/>
          <a:p>
            <a:r>
              <a:rPr lang="fr-FR" sz="2800" cap="small" dirty="0">
                <a:latin typeface="Source Sans Pro" panose="020B0503030403020204" pitchFamily="34" charset="0"/>
                <a:ea typeface="Source Sans Pro" panose="020B0503030403020204" pitchFamily="34" charset="0"/>
              </a:rPr>
              <a:t>Outils et intégrations </a:t>
            </a:r>
            <a:br>
              <a:rPr lang="fr-FR" cap="small" dirty="0">
                <a:latin typeface="Source Sans Pro" panose="020B0503030403020204" pitchFamily="34" charset="0"/>
                <a:ea typeface="Source Sans Pro" panose="020B0503030403020204" pitchFamily="34" charset="0"/>
              </a:rPr>
            </a:br>
            <a:r>
              <a:rPr lang="fr-FR" sz="3600" dirty="0" err="1">
                <a:latin typeface="Source Sans Pro" panose="020B0503030403020204" pitchFamily="34" charset="0"/>
                <a:ea typeface="Source Sans Pro" panose="020B0503030403020204" pitchFamily="34" charset="0"/>
              </a:rPr>
              <a:t>Overlap</a:t>
            </a:r>
            <a:r>
              <a:rPr lang="fr-FR" sz="3600" dirty="0">
                <a:latin typeface="Source Sans Pro" panose="020B0503030403020204" pitchFamily="34" charset="0"/>
                <a:ea typeface="Source Sans Pro" panose="020B0503030403020204" pitchFamily="34" charset="0"/>
              </a:rPr>
              <a:t> </a:t>
            </a:r>
            <a:r>
              <a:rPr lang="fr-FR" sz="3600" dirty="0" err="1">
                <a:latin typeface="Source Sans Pro" panose="020B0503030403020204" pitchFamily="34" charset="0"/>
                <a:ea typeface="Source Sans Pro" panose="020B0503030403020204" pitchFamily="34" charset="0"/>
              </a:rPr>
              <a:t>Analysis</a:t>
            </a:r>
            <a:endParaRPr lang="fr-FR" sz="3600" dirty="0">
              <a:latin typeface="Source Sans Pro" panose="020B0503030403020204" pitchFamily="34" charset="0"/>
              <a:ea typeface="Source Sans Pro" panose="020B0503030403020204" pitchFamily="34" charset="0"/>
            </a:endParaRP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p:txBody>
          <a:bodyPr vert="horz" lIns="91440" tIns="45720" rIns="91440" bIns="45720" rtlCol="0" anchor="t">
            <a:normAutofit fontScale="92500" lnSpcReduction="10000"/>
          </a:bodyPr>
          <a:lstStyle/>
          <a:p>
            <a:pPr marL="0" indent="0">
              <a:lnSpc>
                <a:spcPct val="150000"/>
              </a:lnSpc>
              <a:spcBef>
                <a:spcPts val="600"/>
              </a:spcBef>
              <a:spcAft>
                <a:spcPts val="600"/>
              </a:spcAft>
              <a:buNone/>
            </a:pPr>
            <a:r>
              <a:rPr lang="fr-FR" sz="1600" dirty="0">
                <a:latin typeface="Source Sans Pro" panose="020B0503030403020204" pitchFamily="34" charset="0"/>
                <a:ea typeface="Source Sans Pro" panose="020B0503030403020204" pitchFamily="34" charset="0"/>
                <a:cs typeface="+mn-lt"/>
              </a:rPr>
              <a:t>Alma offre la possibilité de réaliser des analyses de chevauchement (complets ou partiels)  pour les ressources électroniques. </a:t>
            </a:r>
          </a:p>
          <a:p>
            <a:pPr marL="0" indent="0">
              <a:lnSpc>
                <a:spcPct val="150000"/>
              </a:lnSpc>
              <a:spcBef>
                <a:spcPts val="600"/>
              </a:spcBef>
              <a:spcAft>
                <a:spcPts val="600"/>
              </a:spcAft>
              <a:buNone/>
            </a:pPr>
            <a:r>
              <a:rPr lang="fr-FR" sz="1600" dirty="0">
                <a:latin typeface="Source Sans Pro" panose="020B0503030403020204" pitchFamily="34" charset="0"/>
                <a:ea typeface="Source Sans Pro" panose="020B0503030403020204" pitchFamily="34" charset="0"/>
                <a:cs typeface="+mn-lt"/>
              </a:rPr>
              <a:t>Lorsque vous prenez des décisions en matière d'acquisitions, cette fonction vous permet de comparer le contenu des collections électroniques afin de détecter les abonnements qui pourraient éventuellement se chevaucher. Si la collection/les titres sont inclus dans d'autres collections différentes, il peut être judicieux de les annuler/ne pas les renouveler.</a:t>
            </a:r>
            <a:endParaRPr lang="fr-BE" sz="1600" dirty="0">
              <a:latin typeface="Source Sans Pro" panose="020B0503030403020204" pitchFamily="34" charset="0"/>
              <a:ea typeface="Source Sans Pro" panose="020B0503030403020204" pitchFamily="34" charset="0"/>
            </a:endParaRPr>
          </a:p>
          <a:p>
            <a:pPr>
              <a:lnSpc>
                <a:spcPct val="150000"/>
              </a:lnSpc>
              <a:spcBef>
                <a:spcPts val="600"/>
              </a:spcBef>
              <a:spcAft>
                <a:spcPts val="600"/>
              </a:spcAft>
            </a:pPr>
            <a:r>
              <a:rPr lang="fr-BE" sz="1600" dirty="0">
                <a:latin typeface="Source Sans Pro" panose="020B0503030403020204" pitchFamily="34" charset="0"/>
                <a:ea typeface="Source Sans Pro" panose="020B0503030403020204" pitchFamily="34" charset="0"/>
              </a:rPr>
              <a:t>Fiche how-to (</a:t>
            </a:r>
            <a:r>
              <a:rPr lang="fr-BE" sz="1600" dirty="0" err="1">
                <a:latin typeface="Source Sans Pro" panose="020B0503030403020204" pitchFamily="34" charset="0"/>
                <a:ea typeface="Source Sans Pro" panose="020B0503030403020204" pitchFamily="34" charset="0"/>
              </a:rPr>
              <a:t>fr</a:t>
            </a:r>
            <a:r>
              <a:rPr lang="fr-BE" sz="1600" dirty="0">
                <a:latin typeface="Source Sans Pro" panose="020B0503030403020204" pitchFamily="34" charset="0"/>
                <a:ea typeface="Source Sans Pro" panose="020B0503030403020204" pitchFamily="34" charset="0"/>
              </a:rPr>
              <a:t>) accessible sur BAO</a:t>
            </a:r>
            <a:br>
              <a:rPr lang="fr-BE" sz="1600" dirty="0">
                <a:latin typeface="Source Sans Pro" panose="020B0503030403020204" pitchFamily="34" charset="0"/>
                <a:ea typeface="Source Sans Pro" panose="020B0503030403020204" pitchFamily="34" charset="0"/>
              </a:rPr>
            </a:br>
            <a:r>
              <a:rPr lang="fr-BE" sz="1600" dirty="0">
                <a:latin typeface="Source Sans Pro" panose="020B0503030403020204" pitchFamily="34" charset="0"/>
                <a:ea typeface="Source Sans Pro" panose="020B0503030403020204" pitchFamily="34" charset="0"/>
                <a:hlinkClick r:id="rId2"/>
              </a:rPr>
              <a:t>https://app.lib.uliege.be/alma/comparer-une-liste-de-titres-avec-nos-collections-electroniques/</a:t>
            </a:r>
            <a:r>
              <a:rPr lang="fr-BE" sz="1600" dirty="0">
                <a:latin typeface="Source Sans Pro" panose="020B0503030403020204" pitchFamily="34" charset="0"/>
                <a:ea typeface="Source Sans Pro" panose="020B0503030403020204" pitchFamily="34" charset="0"/>
              </a:rPr>
              <a:t> </a:t>
            </a:r>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p>
          <a:p>
            <a:endParaRPr lang="fr-FR" dirty="0">
              <a:ea typeface="+mn-lt"/>
              <a:cs typeface="+mn-lt"/>
            </a:endParaRPr>
          </a:p>
        </p:txBody>
      </p:sp>
      <p:sp>
        <p:nvSpPr>
          <p:cNvPr id="4" name="Espace réservé du numéro de diapositive 3"/>
          <p:cNvSpPr>
            <a:spLocks noGrp="1"/>
          </p:cNvSpPr>
          <p:nvPr>
            <p:ph type="sldNum" sz="quarter" idx="12"/>
          </p:nvPr>
        </p:nvSpPr>
        <p:spPr/>
        <p:txBody>
          <a:bodyPr/>
          <a:lstStyle/>
          <a:p>
            <a:fld id="{86BB3423-611C-6944-BA94-F2572F362413}" type="slidenum">
              <a:rPr lang="en-US" smtClean="0"/>
              <a:t>33</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3"/>
          <a:stretch>
            <a:fillRect/>
          </a:stretch>
        </p:blipFill>
        <p:spPr>
          <a:xfrm>
            <a:off x="9995964" y="6141317"/>
            <a:ext cx="1704975" cy="695325"/>
          </a:xfrm>
          <a:prstGeom prst="rect">
            <a:avLst/>
          </a:prstGeom>
        </p:spPr>
      </p:pic>
    </p:spTree>
    <p:extLst>
      <p:ext uri="{BB962C8B-B14F-4D97-AF65-F5344CB8AC3E}">
        <p14:creationId xmlns:p14="http://schemas.microsoft.com/office/powerpoint/2010/main" val="2718694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a:xfrm>
            <a:off x="565149" y="1204721"/>
            <a:ext cx="8267296" cy="1146593"/>
          </a:xfrm>
        </p:spPr>
        <p:txBody>
          <a:bodyPr>
            <a:normAutofit/>
          </a:bodyPr>
          <a:lstStyle/>
          <a:p>
            <a:r>
              <a:rPr lang="fr-FR" sz="3100" cap="small" dirty="0">
                <a:latin typeface="Source Sans Pro" panose="020B0503030403020204" pitchFamily="34" charset="0"/>
                <a:ea typeface="Source Sans Pro" panose="020B0503030403020204" pitchFamily="34" charset="0"/>
              </a:rPr>
              <a:t>Outils et </a:t>
            </a:r>
            <a:r>
              <a:rPr lang="fr-FR" sz="3100" cap="small" dirty="0" err="1">
                <a:latin typeface="Source Sans Pro" panose="020B0503030403020204" pitchFamily="34" charset="0"/>
                <a:ea typeface="Source Sans Pro" panose="020B0503030403020204" pitchFamily="34" charset="0"/>
              </a:rPr>
              <a:t>integrations</a:t>
            </a:r>
            <a:br>
              <a:rPr lang="fr-FR" sz="3600" cap="small" dirty="0">
                <a:latin typeface="Source Sans Pro" panose="020B0503030403020204" pitchFamily="34" charset="0"/>
                <a:ea typeface="Source Sans Pro" panose="020B0503030403020204" pitchFamily="34" charset="0"/>
              </a:rPr>
            </a:br>
            <a:r>
              <a:rPr lang="fr-FR" sz="3600" dirty="0">
                <a:latin typeface="Source Sans Pro" panose="020B0503030403020204" pitchFamily="34" charset="0"/>
                <a:ea typeface="Source Sans Pro" panose="020B0503030403020204" pitchFamily="34" charset="0"/>
              </a:rPr>
              <a:t>Statistiques d’usage</a:t>
            </a: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a:xfrm>
            <a:off x="565150" y="2691637"/>
            <a:ext cx="8267296" cy="3699115"/>
          </a:xfrm>
        </p:spPr>
        <p:txBody>
          <a:bodyPr vert="horz" lIns="91440" tIns="45720" rIns="91440" bIns="45720" rtlCol="0" anchor="t">
            <a:normAutofit/>
          </a:bodyPr>
          <a:lstStyle/>
          <a:p>
            <a:pPr>
              <a:lnSpc>
                <a:spcPct val="150000"/>
              </a:lnSpc>
              <a:spcBef>
                <a:spcPts val="600"/>
              </a:spcBef>
              <a:spcAft>
                <a:spcPts val="600"/>
              </a:spcAft>
              <a:buFont typeface="Wingdings" panose="05000000000000000000" pitchFamily="2" charset="2"/>
              <a:buChar char="§"/>
            </a:pPr>
            <a:r>
              <a:rPr lang="fr-BE" sz="1400" dirty="0">
                <a:latin typeface="Source Sans Pro" panose="020B0503030403020204" pitchFamily="34" charset="0"/>
                <a:ea typeface="Source Sans Pro" panose="020B0503030403020204" pitchFamily="34" charset="0"/>
              </a:rPr>
              <a:t>Automatiquement : via configuration du protocole SUSHI (moissonnage automatique des rapports COUNTER (format Counter 5) sur les sites des éditeurs) </a:t>
            </a:r>
            <a:r>
              <a:rPr lang="fr-BE" sz="1400" i="1" dirty="0">
                <a:latin typeface="Source Sans Pro" panose="020B0503030403020204" pitchFamily="34" charset="0"/>
                <a:ea typeface="Source Sans Pro" panose="020B0503030403020204" pitchFamily="34" charset="0"/>
              </a:rPr>
              <a:t>(one-time)</a:t>
            </a:r>
            <a:br>
              <a:rPr lang="fr-BE" sz="1400" i="1" dirty="0">
                <a:latin typeface="Source Sans Pro" panose="020B0503030403020204" pitchFamily="34" charset="0"/>
                <a:ea typeface="Source Sans Pro" panose="020B0503030403020204" pitchFamily="34" charset="0"/>
              </a:rPr>
            </a:br>
            <a:r>
              <a:rPr lang="fr-BE" sz="1400" dirty="0">
                <a:latin typeface="Source Sans Pro" panose="020B0503030403020204" pitchFamily="34" charset="0"/>
                <a:ea typeface="Source Sans Pro" panose="020B0503030403020204" pitchFamily="34" charset="0"/>
                <a:hlinkClick r:id="rId2"/>
              </a:rPr>
              <a:t>https://www.projectcounter.org/counter-sushi/</a:t>
            </a:r>
            <a:br>
              <a:rPr lang="fr-BE" sz="1400" dirty="0">
                <a:latin typeface="Source Sans Pro" panose="020B0503030403020204" pitchFamily="34" charset="0"/>
                <a:ea typeface="Source Sans Pro" panose="020B0503030403020204" pitchFamily="34" charset="0"/>
              </a:rPr>
            </a:br>
            <a:r>
              <a:rPr lang="fr-BE" sz="1400" dirty="0">
                <a:latin typeface="Source Sans Pro" panose="020B0503030403020204" pitchFamily="34" charset="0"/>
                <a:ea typeface="Source Sans Pro" panose="020B0503030403020204" pitchFamily="34" charset="0"/>
              </a:rPr>
              <a:t>Le job SUSHI passe une fois par mois à l’</a:t>
            </a:r>
            <a:r>
              <a:rPr lang="fr-BE" sz="1400" dirty="0" err="1">
                <a:latin typeface="Source Sans Pro" panose="020B0503030403020204" pitchFamily="34" charset="0"/>
                <a:ea typeface="Source Sans Pro" panose="020B0503030403020204" pitchFamily="34" charset="0"/>
              </a:rPr>
              <a:t>ULiège</a:t>
            </a:r>
            <a:endParaRPr lang="fr-BE" sz="1400" dirty="0">
              <a:latin typeface="Source Sans Pro" panose="020B0503030403020204" pitchFamily="34" charset="0"/>
              <a:ea typeface="Source Sans Pro" panose="020B0503030403020204" pitchFamily="34" charset="0"/>
            </a:endParaRPr>
          </a:p>
          <a:p>
            <a:pPr>
              <a:lnSpc>
                <a:spcPct val="150000"/>
              </a:lnSpc>
              <a:spcBef>
                <a:spcPts val="600"/>
              </a:spcBef>
              <a:spcAft>
                <a:spcPts val="600"/>
              </a:spcAft>
              <a:buFont typeface="Wingdings" panose="05000000000000000000" pitchFamily="2" charset="2"/>
              <a:buChar char="§"/>
            </a:pPr>
            <a:r>
              <a:rPr lang="fr-BE" sz="1400" dirty="0">
                <a:latin typeface="Source Sans Pro" panose="020B0503030403020204" pitchFamily="34" charset="0"/>
                <a:ea typeface="Source Sans Pro" panose="020B0503030403020204" pitchFamily="34" charset="0"/>
              </a:rPr>
              <a:t>Les fichiers peuvent également être uploadés manuellement pour les éditeurs non SUSHI (plus d’actualité à l’</a:t>
            </a:r>
            <a:r>
              <a:rPr lang="fr-BE" sz="1400" dirty="0" err="1">
                <a:latin typeface="Source Sans Pro" panose="020B0503030403020204" pitchFamily="34" charset="0"/>
                <a:ea typeface="Source Sans Pro" panose="020B0503030403020204" pitchFamily="34" charset="0"/>
              </a:rPr>
              <a:t>Uliège</a:t>
            </a:r>
            <a:r>
              <a:rPr lang="fr-BE" sz="1400" dirty="0">
                <a:latin typeface="Source Sans Pro" panose="020B0503030403020204" pitchFamily="34" charset="0"/>
                <a:ea typeface="Source Sans Pro" panose="020B0503030403020204" pitchFamily="34" charset="0"/>
              </a:rPr>
              <a:t>)</a:t>
            </a:r>
            <a:endParaRPr lang="fr-BE" sz="1400" i="1" dirty="0">
              <a:latin typeface="Source Sans Pro" panose="020B0503030403020204" pitchFamily="34" charset="0"/>
              <a:ea typeface="Source Sans Pro" panose="020B0503030403020204" pitchFamily="34" charset="0"/>
            </a:endParaRPr>
          </a:p>
          <a:p>
            <a:pPr marL="0" indent="0">
              <a:buNone/>
            </a:pPr>
            <a:r>
              <a:rPr lang="fr-FR" sz="1400" dirty="0">
                <a:latin typeface="Source Sans Pro" panose="020B0503030403020204" pitchFamily="34" charset="0"/>
                <a:ea typeface="Source Sans Pro" panose="020B0503030403020204" pitchFamily="34" charset="0"/>
                <a:cs typeface="+mn-lt"/>
              </a:rPr>
              <a:t>Ces données statistiques sont exploitables au niveau d’Analytics (démo).</a:t>
            </a:r>
          </a:p>
          <a:p>
            <a:pPr marL="0" indent="0">
              <a:lnSpc>
                <a:spcPct val="150000"/>
              </a:lnSpc>
              <a:spcBef>
                <a:spcPts val="600"/>
              </a:spcBef>
              <a:spcAft>
                <a:spcPts val="600"/>
              </a:spcAft>
              <a:buNone/>
            </a:pPr>
            <a:r>
              <a:rPr lang="fr-FR" sz="1400" dirty="0">
                <a:latin typeface="Source Sans Pro" panose="020B0503030403020204" pitchFamily="34" charset="0"/>
                <a:ea typeface="Source Sans Pro" panose="020B0503030403020204" pitchFamily="34" charset="0"/>
                <a:cs typeface="+mn-lt"/>
              </a:rPr>
              <a:t>La configuration des rapports et leur chargement se fait via la fiche du vendeur dans Alma. Il est aussi possible de vérifier via Acquisitions &gt; </a:t>
            </a:r>
            <a:r>
              <a:rPr lang="fr-FR" sz="1400" dirty="0" err="1">
                <a:latin typeface="Source Sans Pro" panose="020B0503030403020204" pitchFamily="34" charset="0"/>
                <a:ea typeface="Source Sans Pro" panose="020B0503030403020204" pitchFamily="34" charset="0"/>
                <a:cs typeface="+mn-lt"/>
              </a:rPr>
              <a:t>Load</a:t>
            </a:r>
            <a:r>
              <a:rPr lang="fr-FR" sz="1400" dirty="0">
                <a:latin typeface="Source Sans Pro" panose="020B0503030403020204" pitchFamily="34" charset="0"/>
                <a:ea typeface="Source Sans Pro" panose="020B0503030403020204" pitchFamily="34" charset="0"/>
                <a:cs typeface="+mn-lt"/>
              </a:rPr>
              <a:t> usage data le bon chargement des fichiers par année/rapport/plateforme.</a:t>
            </a:r>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p>
          <a:p>
            <a:endParaRPr lang="fr-FR" dirty="0">
              <a:ea typeface="+mn-lt"/>
              <a:cs typeface="+mn-lt"/>
            </a:endParaRPr>
          </a:p>
        </p:txBody>
      </p:sp>
      <p:sp>
        <p:nvSpPr>
          <p:cNvPr id="4" name="Espace réservé du numéro de diapositive 3"/>
          <p:cNvSpPr>
            <a:spLocks noGrp="1"/>
          </p:cNvSpPr>
          <p:nvPr>
            <p:ph type="sldNum" sz="quarter" idx="12"/>
          </p:nvPr>
        </p:nvSpPr>
        <p:spPr/>
        <p:txBody>
          <a:bodyPr/>
          <a:lstStyle/>
          <a:p>
            <a:fld id="{86BB3423-611C-6944-BA94-F2572F362413}" type="slidenum">
              <a:rPr lang="en-US" smtClean="0"/>
              <a:t>34</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3"/>
          <a:stretch>
            <a:fillRect/>
          </a:stretch>
        </p:blipFill>
        <p:spPr>
          <a:xfrm>
            <a:off x="9995964" y="6141317"/>
            <a:ext cx="1704975" cy="695325"/>
          </a:xfrm>
          <a:prstGeom prst="rect">
            <a:avLst/>
          </a:prstGeom>
        </p:spPr>
      </p:pic>
    </p:spTree>
    <p:extLst>
      <p:ext uri="{BB962C8B-B14F-4D97-AF65-F5344CB8AC3E}">
        <p14:creationId xmlns:p14="http://schemas.microsoft.com/office/powerpoint/2010/main" val="1858616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p:txBody>
          <a:bodyPr/>
          <a:lstStyle/>
          <a:p>
            <a:r>
              <a:rPr lang="fr-FR" sz="3600" dirty="0">
                <a:latin typeface="Source Sans Pro" panose="020B0503030403020204" pitchFamily="34" charset="0"/>
                <a:ea typeface="Source Sans Pro" panose="020B0503030403020204" pitchFamily="34" charset="0"/>
              </a:rPr>
              <a:t>Communication</a:t>
            </a: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a:xfrm>
            <a:off x="1135464" y="2439089"/>
            <a:ext cx="7043894" cy="3188586"/>
          </a:xfrm>
        </p:spPr>
        <p:txBody>
          <a:bodyPr vert="horz" lIns="91440" tIns="45720" rIns="91440" bIns="45720" rtlCol="0" anchor="t">
            <a:normAutofit fontScale="92500" lnSpcReduction="10000"/>
          </a:bodyPr>
          <a:lstStyle/>
          <a:p>
            <a:pPr marL="0" indent="0">
              <a:lnSpc>
                <a:spcPct val="150000"/>
              </a:lnSpc>
              <a:spcBef>
                <a:spcPts val="600"/>
              </a:spcBef>
              <a:spcAft>
                <a:spcPts val="600"/>
              </a:spcAft>
              <a:buNone/>
            </a:pPr>
            <a:r>
              <a:rPr lang="fr-BE" sz="1800" dirty="0">
                <a:latin typeface="Source Sans Pro" panose="020B0503030403020204" pitchFamily="34" charset="0"/>
                <a:ea typeface="Source Sans Pro" panose="020B0503030403020204" pitchFamily="34" charset="0"/>
              </a:rPr>
              <a:t>Interne </a:t>
            </a:r>
            <a:r>
              <a:rPr lang="fr-BE" sz="1800" dirty="0" err="1">
                <a:latin typeface="Source Sans Pro" panose="020B0503030403020204" pitchFamily="34" charset="0"/>
                <a:ea typeface="Source Sans Pro" panose="020B0503030403020204" pitchFamily="34" charset="0"/>
              </a:rPr>
              <a:t>ULiège</a:t>
            </a:r>
            <a:endParaRPr lang="fr-BE" sz="1800" dirty="0">
              <a:latin typeface="Source Sans Pro" panose="020B0503030403020204" pitchFamily="34" charset="0"/>
              <a:ea typeface="Source Sans Pro" panose="020B0503030403020204" pitchFamily="34" charset="0"/>
            </a:endParaRPr>
          </a:p>
          <a:p>
            <a:pPr lvl="1">
              <a:lnSpc>
                <a:spcPct val="150000"/>
              </a:lnSpc>
              <a:spcBef>
                <a:spcPts val="600"/>
              </a:spcBef>
              <a:spcAft>
                <a:spcPts val="600"/>
              </a:spcAft>
            </a:pPr>
            <a:r>
              <a:rPr lang="fr-BE" sz="1400" dirty="0">
                <a:latin typeface="Source Sans Pro" panose="020B0503030403020204" pitchFamily="34" charset="0"/>
                <a:ea typeface="Source Sans Pro" panose="020B0503030403020204" pitchFamily="34" charset="0"/>
              </a:rPr>
              <a:t>Intra-gestionnaire : contacts directs ou via Dialogue pour la communication des traitements CZ.</a:t>
            </a:r>
          </a:p>
          <a:p>
            <a:pPr lvl="1">
              <a:lnSpc>
                <a:spcPct val="150000"/>
              </a:lnSpc>
              <a:spcBef>
                <a:spcPts val="600"/>
              </a:spcBef>
              <a:spcAft>
                <a:spcPts val="600"/>
              </a:spcAft>
            </a:pPr>
            <a:r>
              <a:rPr lang="fr-BE" sz="1400" dirty="0">
                <a:latin typeface="Source Sans Pro" panose="020B0503030403020204" pitchFamily="34" charset="0"/>
                <a:ea typeface="Source Sans Pro" panose="020B0503030403020204" pitchFamily="34" charset="0"/>
              </a:rPr>
              <a:t>Vers usager :  remontées de tickets via </a:t>
            </a:r>
            <a:r>
              <a:rPr lang="fr-BE" sz="1400" dirty="0" err="1">
                <a:latin typeface="Source Sans Pro" panose="020B0503030403020204" pitchFamily="34" charset="0"/>
                <a:ea typeface="Source Sans Pro" panose="020B0503030403020204" pitchFamily="34" charset="0"/>
              </a:rPr>
              <a:t>Askal</a:t>
            </a:r>
            <a:endParaRPr lang="fr-BE" sz="1400" dirty="0">
              <a:latin typeface="Source Sans Pro" panose="020B0503030403020204" pitchFamily="34" charset="0"/>
              <a:ea typeface="Source Sans Pro" panose="020B0503030403020204" pitchFamily="34" charset="0"/>
            </a:endParaRPr>
          </a:p>
          <a:p>
            <a:pPr marL="0" indent="0">
              <a:lnSpc>
                <a:spcPct val="150000"/>
              </a:lnSpc>
              <a:spcBef>
                <a:spcPts val="600"/>
              </a:spcBef>
              <a:spcAft>
                <a:spcPts val="600"/>
              </a:spcAft>
              <a:buNone/>
            </a:pPr>
            <a:r>
              <a:rPr lang="fr-BE" sz="1800" dirty="0">
                <a:latin typeface="Source Sans Pro" panose="020B0503030403020204" pitchFamily="34" charset="0"/>
                <a:ea typeface="Source Sans Pro" panose="020B0503030403020204" pitchFamily="34" charset="0"/>
              </a:rPr>
              <a:t>Externe (vers </a:t>
            </a:r>
            <a:r>
              <a:rPr lang="fr-BE" sz="1800" dirty="0" err="1">
                <a:latin typeface="Source Sans Pro" panose="020B0503030403020204" pitchFamily="34" charset="0"/>
                <a:ea typeface="Source Sans Pro" panose="020B0503030403020204" pitchFamily="34" charset="0"/>
              </a:rPr>
              <a:t>ExLibris</a:t>
            </a:r>
            <a:r>
              <a:rPr lang="fr-BE" sz="1800" dirty="0">
                <a:latin typeface="Source Sans Pro" panose="020B0503030403020204" pitchFamily="34" charset="0"/>
                <a:ea typeface="Source Sans Pro" panose="020B0503030403020204" pitchFamily="34" charset="0"/>
              </a:rPr>
              <a:t>)</a:t>
            </a:r>
          </a:p>
          <a:p>
            <a:pPr lvl="1">
              <a:lnSpc>
                <a:spcPct val="150000"/>
              </a:lnSpc>
              <a:spcBef>
                <a:spcPts val="600"/>
              </a:spcBef>
              <a:spcAft>
                <a:spcPts val="600"/>
              </a:spcAft>
            </a:pPr>
            <a:r>
              <a:rPr lang="fr-BE" sz="1400" dirty="0" err="1">
                <a:latin typeface="Source Sans Pro" panose="020B0503030403020204" pitchFamily="34" charset="0"/>
                <a:ea typeface="Source Sans Pro" panose="020B0503030403020204" pitchFamily="34" charset="0"/>
              </a:rPr>
              <a:t>Send</a:t>
            </a:r>
            <a:r>
              <a:rPr lang="fr-BE" sz="1400" dirty="0">
                <a:latin typeface="Source Sans Pro" panose="020B0503030403020204" pitchFamily="34" charset="0"/>
                <a:ea typeface="Source Sans Pro" panose="020B0503030403020204" pitchFamily="34" charset="0"/>
              </a:rPr>
              <a:t> to </a:t>
            </a:r>
            <a:r>
              <a:rPr lang="fr-BE" sz="1400" dirty="0" err="1">
                <a:latin typeface="Source Sans Pro" panose="020B0503030403020204" pitchFamily="34" charset="0"/>
                <a:ea typeface="Source Sans Pro" panose="020B0503030403020204" pitchFamily="34" charset="0"/>
              </a:rPr>
              <a:t>ExLibris</a:t>
            </a:r>
            <a:r>
              <a:rPr lang="fr-BE" sz="1400" dirty="0">
                <a:latin typeface="Source Sans Pro" panose="020B0503030403020204" pitchFamily="34" charset="0"/>
                <a:ea typeface="Source Sans Pro" panose="020B0503030403020204" pitchFamily="34" charset="0"/>
              </a:rPr>
              <a:t> (bouton « Actions » à partir du portfolio</a:t>
            </a:r>
          </a:p>
          <a:p>
            <a:pPr lvl="1">
              <a:lnSpc>
                <a:spcPct val="150000"/>
              </a:lnSpc>
              <a:spcBef>
                <a:spcPts val="600"/>
              </a:spcBef>
              <a:spcAft>
                <a:spcPts val="600"/>
              </a:spcAft>
            </a:pPr>
            <a:r>
              <a:rPr lang="fr-BE" sz="1400" dirty="0">
                <a:latin typeface="Source Sans Pro" panose="020B0503030403020204" pitchFamily="34" charset="0"/>
                <a:ea typeface="Source Sans Pro" panose="020B0503030403020204" pitchFamily="34" charset="0"/>
              </a:rPr>
              <a:t>Support center - </a:t>
            </a:r>
            <a:r>
              <a:rPr lang="fr-BE" sz="1400" dirty="0">
                <a:latin typeface="Source Sans Pro" panose="020B0503030403020204" pitchFamily="34" charset="0"/>
                <a:ea typeface="Source Sans Pro" panose="020B0503030403020204" pitchFamily="34" charset="0"/>
                <a:hlinkClick r:id="rId2"/>
              </a:rPr>
              <a:t>https://support.proquest.com</a:t>
            </a:r>
            <a:endParaRPr lang="fr-BE" sz="1400" dirty="0">
              <a:latin typeface="Source Sans Pro" panose="020B0503030403020204" pitchFamily="34" charset="0"/>
              <a:ea typeface="Source Sans Pro" panose="020B0503030403020204" pitchFamily="34" charset="0"/>
            </a:endParaRPr>
          </a:p>
          <a:p>
            <a:endParaRPr lang="fr-FR" dirty="0"/>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p>
          <a:p>
            <a:endParaRPr lang="fr-FR" dirty="0">
              <a:ea typeface="+mn-lt"/>
              <a:cs typeface="+mn-lt"/>
            </a:endParaRPr>
          </a:p>
        </p:txBody>
      </p:sp>
      <p:sp>
        <p:nvSpPr>
          <p:cNvPr id="4" name="Espace réservé du numéro de diapositive 3"/>
          <p:cNvSpPr>
            <a:spLocks noGrp="1"/>
          </p:cNvSpPr>
          <p:nvPr>
            <p:ph type="sldNum" sz="quarter" idx="12"/>
          </p:nvPr>
        </p:nvSpPr>
        <p:spPr/>
        <p:txBody>
          <a:bodyPr/>
          <a:lstStyle/>
          <a:p>
            <a:fld id="{86BB3423-611C-6944-BA94-F2572F362413}" type="slidenum">
              <a:rPr lang="en-US" smtClean="0"/>
              <a:t>35</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3"/>
          <a:stretch>
            <a:fillRect/>
          </a:stretch>
        </p:blipFill>
        <p:spPr>
          <a:xfrm>
            <a:off x="9995964" y="6141317"/>
            <a:ext cx="1704975" cy="695325"/>
          </a:xfrm>
          <a:prstGeom prst="rect">
            <a:avLst/>
          </a:prstGeom>
        </p:spPr>
      </p:pic>
    </p:spTree>
    <p:extLst>
      <p:ext uri="{BB962C8B-B14F-4D97-AF65-F5344CB8AC3E}">
        <p14:creationId xmlns:p14="http://schemas.microsoft.com/office/powerpoint/2010/main" val="361993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a:xfrm>
            <a:off x="565149" y="1114289"/>
            <a:ext cx="8267296" cy="925526"/>
          </a:xfrm>
        </p:spPr>
        <p:txBody>
          <a:bodyPr>
            <a:normAutofit/>
          </a:bodyPr>
          <a:lstStyle/>
          <a:p>
            <a:r>
              <a:rPr lang="fr-FR" sz="3600" dirty="0">
                <a:latin typeface="Source Sans Pro" panose="020B0503030403020204" pitchFamily="34" charset="0"/>
                <a:ea typeface="Source Sans Pro" panose="020B0503030403020204" pitchFamily="34" charset="0"/>
              </a:rPr>
              <a:t>Sources d'information</a:t>
            </a:r>
            <a:br>
              <a:rPr lang="fr-FR" sz="3600" dirty="0">
                <a:latin typeface="Source Sans Pro" panose="020B0503030403020204" pitchFamily="34" charset="0"/>
                <a:ea typeface="Source Sans Pro" panose="020B0503030403020204" pitchFamily="34" charset="0"/>
              </a:rPr>
            </a:br>
            <a:r>
              <a:rPr lang="fr-FR" sz="1100" dirty="0">
                <a:latin typeface="Source Sans Pro" panose="020B0503030403020204" pitchFamily="34" charset="0"/>
                <a:ea typeface="Source Sans Pro" panose="020B0503030403020204" pitchFamily="34" charset="0"/>
              </a:rPr>
              <a:t>Liste de sources utiles pour votre certification et votre travail futur</a:t>
            </a:r>
            <a:endParaRPr lang="fr-FR" sz="3600" dirty="0">
              <a:latin typeface="Source Sans Pro" panose="020B0503030403020204" pitchFamily="34" charset="0"/>
              <a:ea typeface="Source Sans Pro" panose="020B0503030403020204" pitchFamily="34" charset="0"/>
            </a:endParaRP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a:xfrm>
            <a:off x="565150" y="2039815"/>
            <a:ext cx="8267296" cy="4330840"/>
          </a:xfrm>
        </p:spPr>
        <p:txBody>
          <a:bodyPr vert="horz" lIns="91440" tIns="45720" rIns="91440" bIns="45720" rtlCol="0" anchor="t">
            <a:normAutofit fontScale="85000" lnSpcReduction="10000"/>
          </a:bodyPr>
          <a:lstStyle/>
          <a:p>
            <a:pPr marL="0" indent="0">
              <a:lnSpc>
                <a:spcPct val="160000"/>
              </a:lnSpc>
              <a:spcBef>
                <a:spcPts val="600"/>
              </a:spcBef>
              <a:spcAft>
                <a:spcPts val="600"/>
              </a:spcAft>
              <a:buNone/>
            </a:pPr>
            <a:r>
              <a:rPr lang="fr-FR" sz="1600" dirty="0">
                <a:latin typeface="Source Sans Pro" panose="020B0503030403020204" pitchFamily="34" charset="0"/>
                <a:ea typeface="Source Sans Pro" panose="020B0503030403020204" pitchFamily="34" charset="0"/>
                <a:cs typeface="+mn-lt"/>
              </a:rPr>
              <a:t>Dans Alma</a:t>
            </a:r>
          </a:p>
          <a:p>
            <a:pPr>
              <a:lnSpc>
                <a:spcPct val="160000"/>
              </a:lnSpc>
              <a:spcBef>
                <a:spcPts val="600"/>
              </a:spcBef>
              <a:spcAft>
                <a:spcPts val="600"/>
              </a:spcAft>
              <a:buFont typeface="Wingdings" panose="05000000000000000000" pitchFamily="2" charset="2"/>
              <a:buChar char="§"/>
            </a:pPr>
            <a:r>
              <a:rPr lang="fr-FR" sz="1600" dirty="0">
                <a:latin typeface="Source Sans Pro" panose="020B0503030403020204" pitchFamily="34" charset="0"/>
                <a:ea typeface="Source Sans Pro" panose="020B0503030403020204" pitchFamily="34" charset="0"/>
                <a:cs typeface="+mn-lt"/>
              </a:rPr>
              <a:t>Tâches d’activation (créées lors des commandes ou manuellement lors du </a:t>
            </a:r>
            <a:r>
              <a:rPr lang="fr-FR" sz="1600" dirty="0" err="1">
                <a:latin typeface="Source Sans Pro" panose="020B0503030403020204" pitchFamily="34" charset="0"/>
                <a:ea typeface="Source Sans Pro" panose="020B0503030403020204" pitchFamily="34" charset="0"/>
                <a:cs typeface="+mn-lt"/>
              </a:rPr>
              <a:t>linking</a:t>
            </a:r>
            <a:r>
              <a:rPr lang="fr-FR" sz="1600" dirty="0">
                <a:latin typeface="Source Sans Pro" panose="020B0503030403020204" pitchFamily="34" charset="0"/>
                <a:ea typeface="Source Sans Pro" panose="020B0503030403020204" pitchFamily="34" charset="0"/>
                <a:cs typeface="+mn-lt"/>
              </a:rPr>
              <a:t> des titres gratuits)</a:t>
            </a:r>
          </a:p>
          <a:p>
            <a:pPr>
              <a:lnSpc>
                <a:spcPct val="160000"/>
              </a:lnSpc>
              <a:spcBef>
                <a:spcPts val="600"/>
              </a:spcBef>
              <a:spcAft>
                <a:spcPts val="600"/>
              </a:spcAft>
              <a:buFont typeface="Wingdings" panose="05000000000000000000" pitchFamily="2" charset="2"/>
              <a:buChar char="§"/>
            </a:pPr>
            <a:r>
              <a:rPr lang="fr-FR" sz="1600" dirty="0">
                <a:latin typeface="Source Sans Pro" panose="020B0503030403020204" pitchFamily="34" charset="0"/>
                <a:ea typeface="Source Sans Pro" panose="020B0503030403020204" pitchFamily="34" charset="0"/>
                <a:cs typeface="+mn-lt"/>
              </a:rPr>
              <a:t>Les mises à jour CZ</a:t>
            </a:r>
          </a:p>
          <a:p>
            <a:pPr marL="0" indent="0">
              <a:lnSpc>
                <a:spcPct val="160000"/>
              </a:lnSpc>
              <a:spcBef>
                <a:spcPts val="600"/>
              </a:spcBef>
              <a:spcAft>
                <a:spcPts val="600"/>
              </a:spcAft>
              <a:buNone/>
            </a:pPr>
            <a:r>
              <a:rPr lang="fr-FR" sz="1600" dirty="0">
                <a:latin typeface="Source Sans Pro" panose="020B0503030403020204" pitchFamily="34" charset="0"/>
                <a:ea typeface="Source Sans Pro" panose="020B0503030403020204" pitchFamily="34" charset="0"/>
                <a:cs typeface="+mn-lt"/>
              </a:rPr>
              <a:t>Hors Alma</a:t>
            </a:r>
          </a:p>
          <a:p>
            <a:pPr>
              <a:lnSpc>
                <a:spcPct val="160000"/>
              </a:lnSpc>
              <a:spcBef>
                <a:spcPts val="600"/>
              </a:spcBef>
              <a:spcAft>
                <a:spcPts val="600"/>
              </a:spcAft>
              <a:buFont typeface="Wingdings" panose="05000000000000000000" pitchFamily="2" charset="2"/>
              <a:buChar char="§"/>
            </a:pPr>
            <a:r>
              <a:rPr lang="fr-FR" sz="1600" dirty="0">
                <a:latin typeface="Source Sans Pro" panose="020B0503030403020204" pitchFamily="34" charset="0"/>
                <a:ea typeface="Source Sans Pro" panose="020B0503030403020204" pitchFamily="34" charset="0"/>
                <a:cs typeface="+mn-lt"/>
              </a:rPr>
              <a:t>Les informations fournisseurs (</a:t>
            </a:r>
            <a:r>
              <a:rPr lang="fr-FR" sz="1600" dirty="0" err="1">
                <a:latin typeface="Source Sans Pro" panose="020B0503030403020204" pitchFamily="34" charset="0"/>
                <a:ea typeface="Source Sans Pro" panose="020B0503030403020204" pitchFamily="34" charset="0"/>
                <a:cs typeface="+mn-lt"/>
              </a:rPr>
              <a:t>Ebsconet</a:t>
            </a:r>
            <a:r>
              <a:rPr lang="fr-FR" sz="1600" dirty="0">
                <a:latin typeface="Source Sans Pro" panose="020B0503030403020204" pitchFamily="34" charset="0"/>
                <a:ea typeface="Source Sans Pro" panose="020B0503030403020204" pitchFamily="34" charset="0"/>
                <a:cs typeface="+mn-lt"/>
              </a:rPr>
              <a:t>, éditeurs) : listes de titres…</a:t>
            </a:r>
          </a:p>
          <a:p>
            <a:pPr>
              <a:lnSpc>
                <a:spcPct val="160000"/>
              </a:lnSpc>
              <a:spcBef>
                <a:spcPts val="600"/>
              </a:spcBef>
              <a:spcAft>
                <a:spcPts val="600"/>
              </a:spcAft>
              <a:buFont typeface="Wingdings" panose="05000000000000000000" pitchFamily="2" charset="2"/>
              <a:buChar char="§"/>
            </a:pPr>
            <a:r>
              <a:rPr lang="fr-FR" sz="1600" dirty="0">
                <a:latin typeface="Source Sans Pro" panose="020B0503030403020204" pitchFamily="34" charset="0"/>
                <a:ea typeface="Source Sans Pro" panose="020B0503030403020204" pitchFamily="34" charset="0"/>
                <a:cs typeface="+mn-lt"/>
              </a:rPr>
              <a:t> Les infos sur la bao ou autre communication interne au réseau (par ex. listes des titres)</a:t>
            </a:r>
          </a:p>
          <a:p>
            <a:pPr>
              <a:lnSpc>
                <a:spcPct val="160000"/>
              </a:lnSpc>
              <a:spcBef>
                <a:spcPts val="600"/>
              </a:spcBef>
              <a:spcAft>
                <a:spcPts val="600"/>
              </a:spcAft>
              <a:buFont typeface="Wingdings" panose="05000000000000000000" pitchFamily="2" charset="2"/>
              <a:buChar char="§"/>
            </a:pPr>
            <a:r>
              <a:rPr lang="fr-BE" sz="1600" dirty="0">
                <a:latin typeface="Source Sans Pro" panose="020B0503030403020204" pitchFamily="34" charset="0"/>
                <a:ea typeface="Source Sans Pro" panose="020B0503030403020204" pitchFamily="34" charset="0"/>
              </a:rPr>
              <a:t>Documentation EXL (aide en ligne Alma, documentation center…)</a:t>
            </a:r>
          </a:p>
          <a:p>
            <a:pPr marL="0" indent="0" algn="ctr">
              <a:lnSpc>
                <a:spcPct val="160000"/>
              </a:lnSpc>
              <a:spcBef>
                <a:spcPts val="600"/>
              </a:spcBef>
              <a:spcAft>
                <a:spcPts val="600"/>
              </a:spcAft>
              <a:buNone/>
            </a:pPr>
            <a:r>
              <a:rPr lang="fr-BE" sz="1600" b="1" dirty="0">
                <a:latin typeface="Source Sans Pro" panose="020B0503030403020204" pitchFamily="34" charset="0"/>
                <a:ea typeface="Source Sans Pro" panose="020B0503030403020204" pitchFamily="34" charset="0"/>
              </a:rPr>
              <a:t>Et surtout, familiarisez-vous avec votre nouvel environnement de travail sur la </a:t>
            </a:r>
            <a:r>
              <a:rPr lang="fr-BE" sz="1600" b="1" dirty="0" err="1">
                <a:latin typeface="Source Sans Pro" panose="020B0503030403020204" pitchFamily="34" charset="0"/>
                <a:ea typeface="Source Sans Pro" panose="020B0503030403020204" pitchFamily="34" charset="0"/>
              </a:rPr>
              <a:t>sandbox</a:t>
            </a:r>
            <a:r>
              <a:rPr lang="fr-BE" sz="1600" b="1" dirty="0">
                <a:latin typeface="Source Sans Pro" panose="020B0503030403020204" pitchFamily="34" charset="0"/>
                <a:ea typeface="Source Sans Pro" panose="020B0503030403020204" pitchFamily="34" charset="0"/>
              </a:rPr>
              <a:t> Alma</a:t>
            </a:r>
            <a:br>
              <a:rPr lang="fr-BE" sz="1600" dirty="0">
                <a:latin typeface="Source Sans Pro" panose="020B0503030403020204" pitchFamily="34" charset="0"/>
                <a:ea typeface="Source Sans Pro" panose="020B0503030403020204" pitchFamily="34" charset="0"/>
              </a:rPr>
            </a:br>
            <a:r>
              <a:rPr lang="fr-BE" sz="1600" dirty="0">
                <a:latin typeface="Source Sans Pro" panose="020B0503030403020204" pitchFamily="34" charset="0"/>
                <a:ea typeface="Source Sans Pro" panose="020B0503030403020204" pitchFamily="34" charset="0"/>
              </a:rPr>
              <a:t>(</a:t>
            </a:r>
            <a:r>
              <a:rPr lang="fr-BE" sz="1600" dirty="0" err="1">
                <a:latin typeface="Source Sans Pro" panose="020B0503030403020204" pitchFamily="34" charset="0"/>
                <a:ea typeface="Source Sans Pro" panose="020B0503030403020204" pitchFamily="34" charset="0"/>
              </a:rPr>
              <a:t>Electronic</a:t>
            </a:r>
            <a:r>
              <a:rPr lang="fr-BE" sz="1600" dirty="0">
                <a:latin typeface="Source Sans Pro" panose="020B0503030403020204" pitchFamily="34" charset="0"/>
                <a:ea typeface="Source Sans Pro" panose="020B0503030403020204" pitchFamily="34" charset="0"/>
              </a:rPr>
              <a:t>/Electronic123)</a:t>
            </a:r>
            <a:endParaRPr lang="fr-FR" dirty="0">
              <a:ea typeface="+mn-lt"/>
              <a:cs typeface="+mn-lt"/>
            </a:endParaRPr>
          </a:p>
          <a:p>
            <a:endParaRPr lang="fr-FR" dirty="0"/>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ea typeface="+mn-lt"/>
              <a:cs typeface="+mn-lt"/>
            </a:endParaRPr>
          </a:p>
          <a:p>
            <a:endParaRPr lang="fr-FR" dirty="0"/>
          </a:p>
          <a:p>
            <a:endParaRPr lang="fr-FR" dirty="0">
              <a:ea typeface="+mn-lt"/>
              <a:cs typeface="+mn-lt"/>
            </a:endParaRPr>
          </a:p>
        </p:txBody>
      </p:sp>
      <p:sp>
        <p:nvSpPr>
          <p:cNvPr id="4" name="Espace réservé du numéro de diapositive 3"/>
          <p:cNvSpPr>
            <a:spLocks noGrp="1"/>
          </p:cNvSpPr>
          <p:nvPr>
            <p:ph type="sldNum" sz="quarter" idx="12"/>
          </p:nvPr>
        </p:nvSpPr>
        <p:spPr/>
        <p:txBody>
          <a:bodyPr/>
          <a:lstStyle/>
          <a:p>
            <a:fld id="{86BB3423-611C-6944-BA94-F2572F362413}" type="slidenum">
              <a:rPr lang="en-US" smtClean="0"/>
              <a:t>36</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2"/>
          <a:stretch>
            <a:fillRect/>
          </a:stretch>
        </p:blipFill>
        <p:spPr>
          <a:xfrm>
            <a:off x="9995964" y="6141317"/>
            <a:ext cx="1704975" cy="695325"/>
          </a:xfrm>
          <a:prstGeom prst="rect">
            <a:avLst/>
          </a:prstGeom>
        </p:spPr>
      </p:pic>
    </p:spTree>
    <p:extLst>
      <p:ext uri="{BB962C8B-B14F-4D97-AF65-F5344CB8AC3E}">
        <p14:creationId xmlns:p14="http://schemas.microsoft.com/office/powerpoint/2010/main" val="934592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p:txBody>
          <a:bodyPr>
            <a:normAutofit/>
          </a:bodyPr>
          <a:lstStyle/>
          <a:p>
            <a:r>
              <a:rPr lang="fr-FR" sz="4000" dirty="0">
                <a:latin typeface="Source Sans Pro" panose="020B0503030403020204" pitchFamily="34" charset="0"/>
                <a:ea typeface="Source Sans Pro" panose="020B0503030403020204" pitchFamily="34" charset="0"/>
              </a:rPr>
              <a:t>Vos responsabilités de gestionnaires </a:t>
            </a:r>
            <a:r>
              <a:rPr lang="fr-FR" sz="4000" dirty="0" err="1">
                <a:latin typeface="Source Sans Pro" panose="020B0503030403020204" pitchFamily="34" charset="0"/>
                <a:ea typeface="Source Sans Pro" panose="020B0503030403020204" pitchFamily="34" charset="0"/>
              </a:rPr>
              <a:t>eRessources</a:t>
            </a:r>
            <a:r>
              <a:rPr lang="fr-FR" sz="4000" dirty="0">
                <a:latin typeface="Source Sans Pro" panose="020B0503030403020204" pitchFamily="34" charset="0"/>
                <a:ea typeface="Source Sans Pro" panose="020B0503030403020204" pitchFamily="34" charset="0"/>
              </a:rPr>
              <a:t>, en résumé</a:t>
            </a: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p:txBody>
          <a:bodyPr vert="horz" lIns="91440" tIns="45720" rIns="91440" bIns="45720" rtlCol="0" anchor="t">
            <a:normAutofit/>
          </a:bodyPr>
          <a:lstStyle/>
          <a:p>
            <a:pPr lvl="1">
              <a:lnSpc>
                <a:spcPct val="150000"/>
              </a:lnSpc>
              <a:buFont typeface="Wingdings" panose="05000000000000000000" pitchFamily="2" charset="2"/>
              <a:buChar char="§"/>
            </a:pPr>
            <a:r>
              <a:rPr lang="fr-BE" sz="1400" dirty="0">
                <a:latin typeface="Source Sans Pro" panose="020B0503030403020204" pitchFamily="34" charset="0"/>
                <a:ea typeface="Source Sans Pro" panose="020B0503030403020204" pitchFamily="34" charset="0"/>
              </a:rPr>
              <a:t>Gérer les accès aux ressources électroniques souscrites en collaboration étroite avec votre acquéreur de référence</a:t>
            </a:r>
          </a:p>
          <a:p>
            <a:pPr lvl="1">
              <a:lnSpc>
                <a:spcPct val="150000"/>
              </a:lnSpc>
              <a:buFont typeface="Wingdings" panose="05000000000000000000" pitchFamily="2" charset="2"/>
              <a:buChar char="§"/>
            </a:pPr>
            <a:r>
              <a:rPr lang="fr-BE" sz="1400" dirty="0">
                <a:latin typeface="Source Sans Pro" panose="020B0503030403020204" pitchFamily="34" charset="0"/>
                <a:ea typeface="Source Sans Pro" panose="020B0503030403020204" pitchFamily="34" charset="0"/>
              </a:rPr>
              <a:t>Participer aux tâches transversales liées (suivi des releases CKB…)</a:t>
            </a:r>
            <a:endParaRPr lang="fr-FR" sz="1400" dirty="0">
              <a:latin typeface="Source Sans Pro" panose="020B0503030403020204" pitchFamily="34" charset="0"/>
              <a:ea typeface="Source Sans Pro" panose="020B0503030403020204" pitchFamily="34" charset="0"/>
              <a:cs typeface="+mn-lt"/>
            </a:endParaRPr>
          </a:p>
          <a:p>
            <a:pPr lvl="1">
              <a:lnSpc>
                <a:spcPct val="150000"/>
              </a:lnSpc>
              <a:buFont typeface="Wingdings" panose="05000000000000000000" pitchFamily="2" charset="2"/>
              <a:buChar char="§"/>
            </a:pPr>
            <a:r>
              <a:rPr lang="fr-FR" sz="1400" dirty="0">
                <a:latin typeface="Source Sans Pro" panose="020B0503030403020204" pitchFamily="34" charset="0"/>
                <a:ea typeface="Source Sans Pro" panose="020B0503030403020204" pitchFamily="34" charset="0"/>
                <a:cs typeface="+mn-lt"/>
              </a:rPr>
              <a:t>Répondre aux tickets relayés par l’équipe </a:t>
            </a:r>
            <a:r>
              <a:rPr lang="fr-FR" sz="1400" dirty="0" err="1">
                <a:latin typeface="Source Sans Pro" panose="020B0503030403020204" pitchFamily="34" charset="0"/>
                <a:ea typeface="Source Sans Pro" panose="020B0503030403020204" pitchFamily="34" charset="0"/>
                <a:cs typeface="+mn-lt"/>
              </a:rPr>
              <a:t>Askal</a:t>
            </a:r>
            <a:r>
              <a:rPr lang="fr-FR" sz="1400" dirty="0">
                <a:latin typeface="Source Sans Pro" panose="020B0503030403020204" pitchFamily="34" charset="0"/>
                <a:ea typeface="Source Sans Pro" panose="020B0503030403020204" pitchFamily="34" charset="0"/>
                <a:cs typeface="+mn-lt"/>
              </a:rPr>
              <a:t> liés à vos abonnements</a:t>
            </a:r>
          </a:p>
          <a:p>
            <a:pPr lvl="1">
              <a:lnSpc>
                <a:spcPct val="150000"/>
              </a:lnSpc>
              <a:buFont typeface="Wingdings" panose="05000000000000000000" pitchFamily="2" charset="2"/>
              <a:buChar char="§"/>
            </a:pPr>
            <a:r>
              <a:rPr lang="fr-FR" sz="1400" dirty="0">
                <a:latin typeface="Source Sans Pro" panose="020B0503030403020204" pitchFamily="34" charset="0"/>
                <a:ea typeface="Source Sans Pro" panose="020B0503030403020204" pitchFamily="34" charset="0"/>
                <a:cs typeface="+mn-lt"/>
              </a:rPr>
              <a:t>Assurer une veille de base (Alma, newsletters éditeurs…)</a:t>
            </a:r>
            <a:endParaRPr lang="fr-BE" sz="1400"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86BB3423-611C-6944-BA94-F2572F362413}" type="slidenum">
              <a:rPr lang="en-US" smtClean="0"/>
              <a:t>37</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2"/>
          <a:stretch>
            <a:fillRect/>
          </a:stretch>
        </p:blipFill>
        <p:spPr>
          <a:xfrm>
            <a:off x="9995964" y="6141317"/>
            <a:ext cx="1704975" cy="695325"/>
          </a:xfrm>
          <a:prstGeom prst="rect">
            <a:avLst/>
          </a:prstGeom>
        </p:spPr>
      </p:pic>
    </p:spTree>
    <p:extLst>
      <p:ext uri="{BB962C8B-B14F-4D97-AF65-F5344CB8AC3E}">
        <p14:creationId xmlns:p14="http://schemas.microsoft.com/office/powerpoint/2010/main" val="3298602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a:xfrm>
            <a:off x="565149" y="1204721"/>
            <a:ext cx="8267296" cy="995868"/>
          </a:xfrm>
        </p:spPr>
        <p:txBody>
          <a:bodyPr>
            <a:normAutofit fontScale="90000"/>
          </a:bodyPr>
          <a:lstStyle/>
          <a:p>
            <a:r>
              <a:rPr lang="fr-BE" sz="4000" dirty="0">
                <a:latin typeface="Source Sans Pro" panose="020B0503030403020204" pitchFamily="34" charset="0"/>
                <a:ea typeface="Source Sans Pro" panose="020B0503030403020204" pitchFamily="34" charset="0"/>
              </a:rPr>
              <a:t>Pour toute question ou suggestion</a:t>
            </a:r>
            <a:br>
              <a:rPr lang="fr-BE" dirty="0">
                <a:latin typeface="Source Sans Pro" panose="020B0503030403020204" pitchFamily="34" charset="0"/>
                <a:ea typeface="Source Sans Pro" panose="020B0503030403020204" pitchFamily="34" charset="0"/>
              </a:rPr>
            </a:br>
            <a:endParaRPr lang="fr-FR" dirty="0"/>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a:xfrm>
            <a:off x="565150" y="2048545"/>
            <a:ext cx="8267296" cy="3188586"/>
          </a:xfrm>
        </p:spPr>
        <p:txBody>
          <a:bodyPr vert="horz" lIns="91440" tIns="45720" rIns="91440" bIns="45720" rtlCol="0" anchor="t">
            <a:normAutofit/>
          </a:bodyPr>
          <a:lstStyle/>
          <a:p>
            <a:pPr marL="0" indent="0" algn="ctr">
              <a:buNone/>
            </a:pPr>
            <a:r>
              <a:rPr lang="fr-BE" dirty="0">
                <a:latin typeface="Source Sans Pro" panose="020B0503030403020204" pitchFamily="34" charset="0"/>
                <a:ea typeface="Source Sans Pro" panose="020B0503030403020204" pitchFamily="34" charset="0"/>
                <a:hlinkClick r:id="rId2"/>
              </a:rPr>
              <a:t>alma-eresources@lists.uliege.be</a:t>
            </a:r>
            <a:endParaRPr lang="fr-BE" dirty="0">
              <a:latin typeface="Source Sans Pro" panose="020B0503030403020204" pitchFamily="34" charset="0"/>
              <a:ea typeface="Source Sans Pro" panose="020B0503030403020204" pitchFamily="34" charset="0"/>
            </a:endParaRPr>
          </a:p>
          <a:p>
            <a:pPr>
              <a:buNone/>
            </a:pPr>
            <a:endParaRPr lang="fr-BE" dirty="0">
              <a:latin typeface="Source Sans Pro" panose="020B0503030403020204" pitchFamily="34" charset="0"/>
              <a:ea typeface="Source Sans Pro" panose="020B0503030403020204" pitchFamily="34" charset="0"/>
            </a:endParaRPr>
          </a:p>
          <a:p>
            <a:pPr>
              <a:buNone/>
            </a:pPr>
            <a:endParaRPr lang="fr-BE" dirty="0">
              <a:latin typeface="Source Sans Pro" panose="020B0503030403020204" pitchFamily="34" charset="0"/>
              <a:ea typeface="Source Sans Pro" panose="020B0503030403020204" pitchFamily="34" charset="0"/>
            </a:endParaRPr>
          </a:p>
          <a:p>
            <a:pPr>
              <a:buNone/>
            </a:pPr>
            <a:endParaRPr lang="fr-BE" dirty="0">
              <a:latin typeface="Source Sans Pro" panose="020B0503030403020204" pitchFamily="34" charset="0"/>
              <a:ea typeface="Source Sans Pro" panose="020B0503030403020204" pitchFamily="34" charset="0"/>
            </a:endParaRPr>
          </a:p>
          <a:p>
            <a:endParaRPr lang="fr-FR" dirty="0">
              <a:ea typeface="+mn-lt"/>
              <a:cs typeface="+mn-lt"/>
            </a:endParaRPr>
          </a:p>
        </p:txBody>
      </p:sp>
      <p:pic>
        <p:nvPicPr>
          <p:cNvPr id="4" name="Image 3" descr="interro.jpeg"/>
          <p:cNvPicPr>
            <a:picLocks noChangeAspect="1"/>
          </p:cNvPicPr>
          <p:nvPr/>
        </p:nvPicPr>
        <p:blipFill>
          <a:blip r:embed="rId3" cstate="print"/>
          <a:stretch>
            <a:fillRect/>
          </a:stretch>
        </p:blipFill>
        <p:spPr>
          <a:xfrm>
            <a:off x="2659818" y="3298434"/>
            <a:ext cx="2967259" cy="2639365"/>
          </a:xfrm>
          <a:prstGeom prst="rect">
            <a:avLst/>
          </a:prstGeom>
        </p:spPr>
      </p:pic>
      <p:sp>
        <p:nvSpPr>
          <p:cNvPr id="5" name="Espace réservé du numéro de diapositive 4"/>
          <p:cNvSpPr>
            <a:spLocks noGrp="1"/>
          </p:cNvSpPr>
          <p:nvPr>
            <p:ph type="sldNum" sz="quarter" idx="12"/>
          </p:nvPr>
        </p:nvSpPr>
        <p:spPr/>
        <p:txBody>
          <a:bodyPr/>
          <a:lstStyle/>
          <a:p>
            <a:fld id="{86BB3423-611C-6944-BA94-F2572F362413}" type="slidenum">
              <a:rPr lang="en-US" smtClean="0"/>
              <a:t>38</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4"/>
          <a:stretch>
            <a:fillRect/>
          </a:stretch>
        </p:blipFill>
        <p:spPr>
          <a:xfrm>
            <a:off x="9995964" y="6141317"/>
            <a:ext cx="1704975" cy="695325"/>
          </a:xfrm>
          <a:prstGeom prst="rect">
            <a:avLst/>
          </a:prstGeom>
        </p:spPr>
      </p:pic>
    </p:spTree>
    <p:extLst>
      <p:ext uri="{BB962C8B-B14F-4D97-AF65-F5344CB8AC3E}">
        <p14:creationId xmlns:p14="http://schemas.microsoft.com/office/powerpoint/2010/main" val="3198317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a:xfrm>
            <a:off x="565149" y="1124337"/>
            <a:ext cx="10364108" cy="1278462"/>
          </a:xfrm>
        </p:spPr>
        <p:txBody>
          <a:bodyPr>
            <a:normAutofit fontScale="90000"/>
          </a:bodyPr>
          <a:lstStyle/>
          <a:p>
            <a:r>
              <a:rPr lang="fr-FR" sz="3100" cap="small" dirty="0">
                <a:latin typeface="Source Sans Pro" panose="020B0503030403020204" pitchFamily="34" charset="0"/>
                <a:ea typeface="Source Sans Pro" panose="020B0503030403020204" pitchFamily="34" charset="0"/>
              </a:rPr>
              <a:t>Concepts de base</a:t>
            </a:r>
            <a:br>
              <a:rPr lang="fr-FR" dirty="0"/>
            </a:br>
            <a:r>
              <a:rPr lang="fr-FR" sz="4000" dirty="0">
                <a:latin typeface="Source Sans Pro" panose="020B0503030403020204" pitchFamily="34" charset="0"/>
                <a:ea typeface="Source Sans Pro" panose="020B0503030403020204" pitchFamily="34" charset="0"/>
              </a:rPr>
              <a:t>Zone communautaire (CZ)- Zone institutionnelle (IZ)</a:t>
            </a:r>
          </a:p>
        </p:txBody>
      </p:sp>
      <p:pic>
        <p:nvPicPr>
          <p:cNvPr id="4" name="Image 4" descr="Une image contenant texte&#10;&#10;Description générée automatiquement">
            <a:extLst>
              <a:ext uri="{FF2B5EF4-FFF2-40B4-BE49-F238E27FC236}">
                <a16:creationId xmlns:a16="http://schemas.microsoft.com/office/drawing/2014/main" id="{66DBD738-F27E-AB7E-ED76-D64BADB3E313}"/>
              </a:ext>
            </a:extLst>
          </p:cNvPr>
          <p:cNvPicPr>
            <a:picLocks noGrp="1" noChangeAspect="1"/>
          </p:cNvPicPr>
          <p:nvPr>
            <p:ph idx="1"/>
          </p:nvPr>
        </p:nvPicPr>
        <p:blipFill>
          <a:blip r:embed="rId2"/>
          <a:stretch>
            <a:fillRect/>
          </a:stretch>
        </p:blipFill>
        <p:spPr>
          <a:xfrm>
            <a:off x="2495965" y="2736461"/>
            <a:ext cx="4607370" cy="3603203"/>
          </a:xfrm>
        </p:spPr>
      </p:pic>
      <p:sp>
        <p:nvSpPr>
          <p:cNvPr id="3" name="Espace réservé du numéro de diapositive 2"/>
          <p:cNvSpPr>
            <a:spLocks noGrp="1"/>
          </p:cNvSpPr>
          <p:nvPr>
            <p:ph type="sldNum" sz="quarter" idx="12"/>
          </p:nvPr>
        </p:nvSpPr>
        <p:spPr/>
        <p:txBody>
          <a:bodyPr/>
          <a:lstStyle/>
          <a:p>
            <a:fld id="{86BB3423-611C-6944-BA94-F2572F362413}" type="slidenum">
              <a:rPr lang="en-US" smtClean="0"/>
              <a:t>4</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3"/>
          <a:stretch>
            <a:fillRect/>
          </a:stretch>
        </p:blipFill>
        <p:spPr>
          <a:xfrm>
            <a:off x="9995964" y="6141317"/>
            <a:ext cx="1704975" cy="695325"/>
          </a:xfrm>
          <a:prstGeom prst="rect">
            <a:avLst/>
          </a:prstGeom>
        </p:spPr>
      </p:pic>
    </p:spTree>
    <p:extLst>
      <p:ext uri="{BB962C8B-B14F-4D97-AF65-F5344CB8AC3E}">
        <p14:creationId xmlns:p14="http://schemas.microsoft.com/office/powerpoint/2010/main" val="4278275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a:xfrm>
            <a:off x="565149" y="1204721"/>
            <a:ext cx="10766207" cy="1242388"/>
          </a:xfrm>
        </p:spPr>
        <p:txBody>
          <a:bodyPr>
            <a:normAutofit/>
          </a:bodyPr>
          <a:lstStyle/>
          <a:p>
            <a:r>
              <a:rPr lang="fr-FR" sz="2800" cap="small" dirty="0">
                <a:latin typeface="Source Sans Pro" panose="020B0503030403020204" pitchFamily="34" charset="0"/>
                <a:ea typeface="Source Sans Pro" panose="020B0503030403020204" pitchFamily="34" charset="0"/>
              </a:rPr>
              <a:t>Concepts de base</a:t>
            </a:r>
            <a:br>
              <a:rPr lang="fr-FR" dirty="0"/>
            </a:br>
            <a:r>
              <a:rPr lang="fr-FR" sz="3600" dirty="0">
                <a:latin typeface="Source Sans Pro" panose="020B0503030403020204" pitchFamily="34" charset="0"/>
                <a:ea typeface="Source Sans Pro" panose="020B0503030403020204" pitchFamily="34" charset="0"/>
              </a:rPr>
              <a:t>Zone communautaire (CZ)</a:t>
            </a: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p:txBody>
          <a:bodyPr vert="horz" lIns="91440" tIns="45720" rIns="91440" bIns="45720" rtlCol="0" anchor="t">
            <a:normAutofit fontScale="85000" lnSpcReduction="10000"/>
          </a:bodyPr>
          <a:lstStyle/>
          <a:p>
            <a:pPr marL="0" indent="0">
              <a:lnSpc>
                <a:spcPct val="150000"/>
              </a:lnSpc>
              <a:spcBef>
                <a:spcPts val="600"/>
              </a:spcBef>
              <a:spcAft>
                <a:spcPts val="600"/>
              </a:spcAft>
              <a:buNone/>
            </a:pPr>
            <a:r>
              <a:rPr lang="fr-FR" sz="1400" dirty="0">
                <a:latin typeface="Source Sans Pro" panose="020B0503030403020204" pitchFamily="34" charset="0"/>
                <a:ea typeface="Source Sans Pro" panose="020B0503030403020204" pitchFamily="34" charset="0"/>
              </a:rPr>
              <a:t>La CZ est constituée de </a:t>
            </a:r>
            <a:r>
              <a:rPr lang="fr-FR" sz="1400" b="1" dirty="0">
                <a:latin typeface="Source Sans Pro" panose="020B0503030403020204" pitchFamily="34" charset="0"/>
                <a:ea typeface="Source Sans Pro" panose="020B0503030403020204" pitchFamily="34" charset="0"/>
              </a:rPr>
              <a:t>3 composants </a:t>
            </a:r>
            <a:r>
              <a:rPr lang="fr-FR" sz="1400" dirty="0">
                <a:latin typeface="Source Sans Pro" panose="020B0503030403020204" pitchFamily="34" charset="0"/>
                <a:ea typeface="Source Sans Pro" panose="020B0503030403020204" pitchFamily="34" charset="0"/>
              </a:rPr>
              <a:t>:</a:t>
            </a:r>
          </a:p>
          <a:p>
            <a:pPr>
              <a:lnSpc>
                <a:spcPct val="150000"/>
              </a:lnSpc>
              <a:spcBef>
                <a:spcPts val="600"/>
              </a:spcBef>
              <a:spcAft>
                <a:spcPts val="600"/>
              </a:spcAft>
              <a:buFont typeface="Wingdings"/>
              <a:buChar char="§"/>
            </a:pPr>
            <a:r>
              <a:rPr lang="fr-FR" sz="1400" b="1" dirty="0">
                <a:latin typeface="Source Sans Pro" panose="020B0503030403020204" pitchFamily="34" charset="0"/>
                <a:ea typeface="Source Sans Pro" panose="020B0503030403020204" pitchFamily="34" charset="0"/>
              </a:rPr>
              <a:t>Community catalogue </a:t>
            </a:r>
            <a:r>
              <a:rPr lang="fr-FR" sz="1400" dirty="0">
                <a:latin typeface="Source Sans Pro" panose="020B0503030403020204" pitchFamily="34" charset="0"/>
                <a:ea typeface="Source Sans Pro" panose="020B0503030403020204" pitchFamily="34" charset="0"/>
              </a:rPr>
              <a:t>(notices bibliographiques)</a:t>
            </a:r>
          </a:p>
          <a:p>
            <a:pPr lvl="1">
              <a:lnSpc>
                <a:spcPct val="150000"/>
              </a:lnSpc>
              <a:spcBef>
                <a:spcPts val="600"/>
              </a:spcBef>
              <a:spcAft>
                <a:spcPts val="600"/>
              </a:spcAft>
              <a:buFont typeface="Courier New"/>
              <a:buChar char="o"/>
            </a:pPr>
            <a:r>
              <a:rPr lang="fr-FR" sz="1400" dirty="0">
                <a:latin typeface="Source Sans Pro" panose="020B0503030403020204" pitchFamily="34" charset="0"/>
                <a:ea typeface="Source Sans Pro" panose="020B0503030403020204" pitchFamily="34" charset="0"/>
              </a:rPr>
              <a:t>Environnement collaboratif de gestion des métadonnées bibliographiques, entre les différents utilisateurs d'Alma</a:t>
            </a:r>
          </a:p>
          <a:p>
            <a:pPr>
              <a:lnSpc>
                <a:spcPct val="150000"/>
              </a:lnSpc>
              <a:spcBef>
                <a:spcPts val="600"/>
              </a:spcBef>
              <a:spcAft>
                <a:spcPts val="600"/>
              </a:spcAft>
              <a:buFont typeface="Wingdings"/>
              <a:buChar char="§"/>
            </a:pPr>
            <a:r>
              <a:rPr lang="fr-FR" sz="1400" b="1" dirty="0">
                <a:latin typeface="Source Sans Pro" panose="020B0503030403020204" pitchFamily="34" charset="0"/>
                <a:ea typeface="Source Sans Pro" panose="020B0503030403020204" pitchFamily="34" charset="0"/>
              </a:rPr>
              <a:t>Central </a:t>
            </a:r>
            <a:r>
              <a:rPr lang="fr-FR" sz="1400" b="1" dirty="0" err="1">
                <a:latin typeface="Source Sans Pro" panose="020B0503030403020204" pitchFamily="34" charset="0"/>
                <a:ea typeface="Source Sans Pro" panose="020B0503030403020204" pitchFamily="34" charset="0"/>
              </a:rPr>
              <a:t>Knowledge</a:t>
            </a:r>
            <a:r>
              <a:rPr lang="fr-FR" sz="1400" b="1" dirty="0">
                <a:latin typeface="Source Sans Pro" panose="020B0503030403020204" pitchFamily="34" charset="0"/>
                <a:ea typeface="Source Sans Pro" panose="020B0503030403020204" pitchFamily="34" charset="0"/>
              </a:rPr>
              <a:t> Base </a:t>
            </a:r>
            <a:r>
              <a:rPr lang="fr-FR" sz="1400" dirty="0">
                <a:latin typeface="Source Sans Pro" panose="020B0503030403020204" pitchFamily="34" charset="0"/>
                <a:ea typeface="Source Sans Pro" panose="020B0503030403020204" pitchFamily="34" charset="0"/>
              </a:rPr>
              <a:t>(inventaire électronique)</a:t>
            </a:r>
          </a:p>
          <a:p>
            <a:pPr lvl="1">
              <a:lnSpc>
                <a:spcPct val="150000"/>
              </a:lnSpc>
              <a:spcBef>
                <a:spcPts val="600"/>
              </a:spcBef>
              <a:spcAft>
                <a:spcPts val="600"/>
              </a:spcAft>
              <a:buFont typeface="Courier New"/>
              <a:buChar char="o"/>
            </a:pPr>
            <a:r>
              <a:rPr lang="fr-FR" sz="1400" dirty="0">
                <a:latin typeface="Source Sans Pro" panose="020B0503030403020204" pitchFamily="34" charset="0"/>
                <a:ea typeface="Source Sans Pro" panose="020B0503030403020204" pitchFamily="34" charset="0"/>
                <a:cs typeface="+mn-lt"/>
              </a:rPr>
              <a:t>Liste des collections électroniques mises à disposition par des fournisseurs, avec la liste des titres (portfolios) et infos de </a:t>
            </a:r>
            <a:r>
              <a:rPr lang="fr-FR" sz="1400" dirty="0" err="1">
                <a:latin typeface="Source Sans Pro" panose="020B0503030403020204" pitchFamily="34" charset="0"/>
                <a:ea typeface="Source Sans Pro" panose="020B0503030403020204" pitchFamily="34" charset="0"/>
                <a:cs typeface="+mn-lt"/>
              </a:rPr>
              <a:t>linking</a:t>
            </a:r>
            <a:endParaRPr lang="fr-FR" sz="1400" dirty="0" err="1">
              <a:latin typeface="Source Sans Pro" panose="020B0503030403020204" pitchFamily="34" charset="0"/>
              <a:ea typeface="Source Sans Pro" panose="020B0503030403020204" pitchFamily="34" charset="0"/>
            </a:endParaRPr>
          </a:p>
          <a:p>
            <a:pPr>
              <a:lnSpc>
                <a:spcPct val="150000"/>
              </a:lnSpc>
              <a:spcBef>
                <a:spcPts val="600"/>
              </a:spcBef>
              <a:spcAft>
                <a:spcPts val="600"/>
              </a:spcAft>
              <a:buFont typeface="Wingdings"/>
              <a:buChar char="§"/>
            </a:pPr>
            <a:r>
              <a:rPr lang="fr-FR" sz="1400" b="1" dirty="0">
                <a:latin typeface="Source Sans Pro" panose="020B0503030403020204" pitchFamily="34" charset="0"/>
                <a:ea typeface="Source Sans Pro" panose="020B0503030403020204" pitchFamily="34" charset="0"/>
              </a:rPr>
              <a:t>Global </a:t>
            </a:r>
            <a:r>
              <a:rPr lang="fr-FR" sz="1400" b="1" dirty="0" err="1">
                <a:latin typeface="Source Sans Pro" panose="020B0503030403020204" pitchFamily="34" charset="0"/>
                <a:ea typeface="Source Sans Pro" panose="020B0503030403020204" pitchFamily="34" charset="0"/>
              </a:rPr>
              <a:t>authorities</a:t>
            </a:r>
            <a:endParaRPr lang="fr-FR" sz="1400" b="1" dirty="0">
              <a:latin typeface="Source Sans Pro" panose="020B0503030403020204" pitchFamily="34" charset="0"/>
              <a:ea typeface="Source Sans Pro" panose="020B0503030403020204" pitchFamily="34" charset="0"/>
            </a:endParaRPr>
          </a:p>
          <a:p>
            <a:pPr lvl="1">
              <a:lnSpc>
                <a:spcPct val="150000"/>
              </a:lnSpc>
              <a:spcBef>
                <a:spcPts val="600"/>
              </a:spcBef>
              <a:spcAft>
                <a:spcPts val="600"/>
              </a:spcAft>
              <a:buFont typeface="Courier New"/>
              <a:buChar char="o"/>
            </a:pPr>
            <a:r>
              <a:rPr lang="fr-FR" sz="1400" dirty="0">
                <a:latin typeface="Source Sans Pro" panose="020B0503030403020204" pitchFamily="34" charset="0"/>
                <a:ea typeface="Source Sans Pro" panose="020B0503030403020204" pitchFamily="34" charset="0"/>
              </a:rPr>
              <a:t>Fichiers d'autorités partagés (</a:t>
            </a:r>
            <a:r>
              <a:rPr lang="fr-FR" sz="1400" dirty="0">
                <a:latin typeface="Source Sans Pro" panose="020B0503030403020204" pitchFamily="34" charset="0"/>
                <a:ea typeface="Source Sans Pro" panose="020B0503030403020204" pitchFamily="34" charset="0"/>
                <a:cs typeface="+mn-lt"/>
              </a:rPr>
              <a:t>LC, MESH...)</a:t>
            </a:r>
            <a:endParaRPr lang="fr-FR" sz="1400"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86BB3423-611C-6944-BA94-F2572F362413}" type="slidenum">
              <a:rPr lang="en-US" smtClean="0"/>
              <a:t>5</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2"/>
          <a:stretch>
            <a:fillRect/>
          </a:stretch>
        </p:blipFill>
        <p:spPr>
          <a:xfrm>
            <a:off x="9995964" y="6141317"/>
            <a:ext cx="1704975" cy="695325"/>
          </a:xfrm>
          <a:prstGeom prst="rect">
            <a:avLst/>
          </a:prstGeom>
        </p:spPr>
      </p:pic>
    </p:spTree>
    <p:extLst>
      <p:ext uri="{BB962C8B-B14F-4D97-AF65-F5344CB8AC3E}">
        <p14:creationId xmlns:p14="http://schemas.microsoft.com/office/powerpoint/2010/main" val="104224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a:xfrm>
            <a:off x="565149" y="1204721"/>
            <a:ext cx="10508471" cy="1259805"/>
          </a:xfrm>
        </p:spPr>
        <p:txBody>
          <a:bodyPr/>
          <a:lstStyle/>
          <a:p>
            <a:r>
              <a:rPr lang="fr-FR" sz="2800" cap="small" dirty="0">
                <a:latin typeface="Source Sans Pro" panose="020B0503030403020204" pitchFamily="34" charset="0"/>
                <a:ea typeface="Source Sans Pro" panose="020B0503030403020204" pitchFamily="34" charset="0"/>
              </a:rPr>
              <a:t>Concepts de base</a:t>
            </a:r>
            <a:br>
              <a:rPr lang="fr-FR" dirty="0"/>
            </a:br>
            <a:r>
              <a:rPr lang="fr-FR" sz="3600" dirty="0">
                <a:latin typeface="Source Sans Pro" panose="020B0503030403020204" pitchFamily="34" charset="0"/>
                <a:ea typeface="Source Sans Pro" panose="020B0503030403020204" pitchFamily="34" charset="0"/>
              </a:rPr>
              <a:t>Zone Institutionnelle (IZ)</a:t>
            </a: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p:txBody>
          <a:bodyPr vert="horz" lIns="91440" tIns="45720" rIns="91440" bIns="45720" rtlCol="0" anchor="t">
            <a:normAutofit/>
          </a:bodyPr>
          <a:lstStyle/>
          <a:p>
            <a:pPr marL="0" indent="0">
              <a:buNone/>
            </a:pPr>
            <a:r>
              <a:rPr lang="fr-FR" sz="1400" dirty="0">
                <a:latin typeface="Source Sans Pro" panose="020B0503030403020204" pitchFamily="34" charset="0"/>
                <a:ea typeface="Source Sans Pro" panose="020B0503030403020204" pitchFamily="34" charset="0"/>
              </a:rPr>
              <a:t>La Zone Institutionnelle comprend : </a:t>
            </a:r>
          </a:p>
          <a:p>
            <a:pPr>
              <a:buFont typeface="Wingdings"/>
              <a:buChar char="§"/>
            </a:pPr>
            <a:r>
              <a:rPr lang="fr-FR" sz="1400" b="1" dirty="0">
                <a:latin typeface="Source Sans Pro" panose="020B0503030403020204" pitchFamily="34" charset="0"/>
                <a:ea typeface="Source Sans Pro" panose="020B0503030403020204" pitchFamily="34" charset="0"/>
                <a:cs typeface="+mn-lt"/>
              </a:rPr>
              <a:t>Institution catalogue </a:t>
            </a:r>
            <a:r>
              <a:rPr lang="fr-FR" sz="1400" dirty="0">
                <a:latin typeface="Source Sans Pro" panose="020B0503030403020204" pitchFamily="34" charset="0"/>
                <a:ea typeface="Source Sans Pro" panose="020B0503030403020204" pitchFamily="34" charset="0"/>
                <a:cs typeface="+mn-lt"/>
              </a:rPr>
              <a:t>= catalogue local des notices bibliographiques</a:t>
            </a:r>
          </a:p>
          <a:p>
            <a:pPr>
              <a:buFont typeface="Wingdings"/>
              <a:buChar char="§"/>
            </a:pPr>
            <a:r>
              <a:rPr lang="fr-FR" sz="1400" b="1" dirty="0">
                <a:latin typeface="Source Sans Pro" panose="020B0503030403020204" pitchFamily="34" charset="0"/>
                <a:ea typeface="Source Sans Pro" panose="020B0503030403020204" pitchFamily="34" charset="0"/>
                <a:cs typeface="+mn-lt"/>
              </a:rPr>
              <a:t>Local </a:t>
            </a:r>
            <a:r>
              <a:rPr lang="fr-FR" sz="1400" b="1" dirty="0" err="1">
                <a:latin typeface="Source Sans Pro" panose="020B0503030403020204" pitchFamily="34" charset="0"/>
                <a:ea typeface="Source Sans Pro" panose="020B0503030403020204" pitchFamily="34" charset="0"/>
                <a:cs typeface="+mn-lt"/>
              </a:rPr>
              <a:t>inventory</a:t>
            </a:r>
            <a:r>
              <a:rPr lang="fr-FR" sz="1400" b="1" dirty="0">
                <a:latin typeface="Source Sans Pro" panose="020B0503030403020204" pitchFamily="34" charset="0"/>
                <a:ea typeface="Source Sans Pro" panose="020B0503030403020204" pitchFamily="34" charset="0"/>
                <a:cs typeface="+mn-lt"/>
              </a:rPr>
              <a:t> </a:t>
            </a:r>
            <a:r>
              <a:rPr lang="fr-FR" sz="1400" dirty="0">
                <a:latin typeface="Source Sans Pro" panose="020B0503030403020204" pitchFamily="34" charset="0"/>
                <a:ea typeface="Source Sans Pro" panose="020B0503030403020204" pitchFamily="34" charset="0"/>
                <a:cs typeface="+mn-lt"/>
              </a:rPr>
              <a:t>= liste des collections (et portfolios) électroniques accessibles au niveau institutionnel</a:t>
            </a:r>
          </a:p>
          <a:p>
            <a:pPr lvl="1"/>
            <a:r>
              <a:rPr lang="fr-FR" sz="1400" dirty="0">
                <a:latin typeface="Source Sans Pro" panose="020B0503030403020204" pitchFamily="34" charset="0"/>
                <a:ea typeface="Source Sans Pro" panose="020B0503030403020204" pitchFamily="34" charset="0"/>
                <a:cs typeface="+mn-lt"/>
              </a:rPr>
              <a:t>L'inventaire est liée au MMS de la notice</a:t>
            </a:r>
          </a:p>
          <a:p>
            <a:pPr marL="457200" lvl="1" indent="0">
              <a:buNone/>
            </a:pPr>
            <a:endParaRPr lang="fr-FR" sz="1400" dirty="0">
              <a:latin typeface="Source Sans Pro" panose="020B0503030403020204" pitchFamily="34" charset="0"/>
              <a:ea typeface="Source Sans Pro" panose="020B0503030403020204" pitchFamily="34" charset="0"/>
              <a:cs typeface="+mn-lt"/>
            </a:endParaRPr>
          </a:p>
          <a:p>
            <a:pPr marL="0" indent="0">
              <a:buNone/>
            </a:pPr>
            <a:r>
              <a:rPr lang="fr-FR" sz="1400" dirty="0">
                <a:latin typeface="Source Sans Pro" panose="020B0503030403020204" pitchFamily="34" charset="0"/>
                <a:ea typeface="Source Sans Pro" panose="020B0503030403020204" pitchFamily="34" charset="0"/>
                <a:cs typeface="+mn-lt"/>
              </a:rPr>
              <a:t>Le processus de publication vers Primo VE permet à l'usager d'accéder à la ressource</a:t>
            </a:r>
          </a:p>
          <a:p>
            <a:pPr marL="285750" indent="-285750">
              <a:buFont typeface="Wingdings"/>
              <a:buChar char="§"/>
            </a:pPr>
            <a:r>
              <a:rPr lang="fr-FR" sz="1400" dirty="0">
                <a:latin typeface="Source Sans Pro" panose="020B0503030403020204" pitchFamily="34" charset="0"/>
                <a:ea typeface="Source Sans Pro" panose="020B0503030403020204" pitchFamily="34" charset="0"/>
                <a:cs typeface="+mn-lt"/>
              </a:rPr>
              <a:t>S'il s'agit d'une nouvelle ressource, elle sera visible le lendemain dans Primo</a:t>
            </a:r>
          </a:p>
          <a:p>
            <a:pPr marL="285750" indent="-285750">
              <a:buFont typeface="Wingdings"/>
              <a:buChar char="§"/>
            </a:pPr>
            <a:r>
              <a:rPr lang="fr-FR" sz="1400" dirty="0">
                <a:latin typeface="Source Sans Pro" panose="020B0503030403020204" pitchFamily="34" charset="0"/>
                <a:ea typeface="Source Sans Pro" panose="020B0503030403020204" pitchFamily="34" charset="0"/>
                <a:cs typeface="+mn-lt"/>
              </a:rPr>
              <a:t>S'il s'agit uniquement d'un accès supplémentaire, il sera visible directement</a:t>
            </a:r>
          </a:p>
          <a:p>
            <a:pPr marL="0" indent="0">
              <a:buNone/>
            </a:pPr>
            <a:endParaRPr lang="fr-FR" sz="2000" dirty="0">
              <a:ea typeface="+mn-lt"/>
              <a:cs typeface="+mn-lt"/>
            </a:endParaRPr>
          </a:p>
          <a:p>
            <a:pPr marL="0" indent="0">
              <a:buNone/>
            </a:pPr>
            <a:endParaRPr lang="fr-FR" sz="1700" dirty="0">
              <a:ea typeface="+mn-lt"/>
              <a:cs typeface="+mn-lt"/>
            </a:endParaRPr>
          </a:p>
        </p:txBody>
      </p:sp>
      <p:sp>
        <p:nvSpPr>
          <p:cNvPr id="4" name="Espace réservé du numéro de diapositive 3"/>
          <p:cNvSpPr>
            <a:spLocks noGrp="1"/>
          </p:cNvSpPr>
          <p:nvPr>
            <p:ph type="sldNum" sz="quarter" idx="12"/>
          </p:nvPr>
        </p:nvSpPr>
        <p:spPr/>
        <p:txBody>
          <a:bodyPr/>
          <a:lstStyle/>
          <a:p>
            <a:fld id="{86BB3423-611C-6944-BA94-F2572F362413}" type="slidenum">
              <a:rPr lang="en-US" smtClean="0"/>
              <a:t>6</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2"/>
          <a:stretch>
            <a:fillRect/>
          </a:stretch>
        </p:blipFill>
        <p:spPr>
          <a:xfrm>
            <a:off x="9995964" y="6141317"/>
            <a:ext cx="1704975" cy="695325"/>
          </a:xfrm>
          <a:prstGeom prst="rect">
            <a:avLst/>
          </a:prstGeom>
        </p:spPr>
      </p:pic>
    </p:spTree>
    <p:extLst>
      <p:ext uri="{BB962C8B-B14F-4D97-AF65-F5344CB8AC3E}">
        <p14:creationId xmlns:p14="http://schemas.microsoft.com/office/powerpoint/2010/main" val="3421015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a:xfrm>
            <a:off x="565149" y="1117631"/>
            <a:ext cx="8267296" cy="1446550"/>
          </a:xfrm>
        </p:spPr>
        <p:txBody>
          <a:bodyPr/>
          <a:lstStyle/>
          <a:p>
            <a:r>
              <a:rPr lang="fr-FR" sz="2800" cap="small" dirty="0">
                <a:latin typeface="Source Sans Pro" panose="020B0503030403020204" pitchFamily="34" charset="0"/>
                <a:ea typeface="Source Sans Pro" panose="020B0503030403020204" pitchFamily="34" charset="0"/>
              </a:rPr>
              <a:t>Concepts de base</a:t>
            </a:r>
            <a:br>
              <a:rPr lang="fr-FR" dirty="0"/>
            </a:br>
            <a:r>
              <a:rPr lang="fr-FR" sz="3600" dirty="0" err="1">
                <a:latin typeface="Source Sans Pro" panose="020B0503030403020204" pitchFamily="34" charset="0"/>
                <a:ea typeface="Source Sans Pro" panose="020B0503030403020204" pitchFamily="34" charset="0"/>
              </a:rPr>
              <a:t>Linking</a:t>
            </a:r>
            <a:r>
              <a:rPr lang="fr-FR" sz="3600" dirty="0">
                <a:latin typeface="Source Sans Pro" panose="020B0503030403020204" pitchFamily="34" charset="0"/>
                <a:ea typeface="Source Sans Pro" panose="020B0503030403020204" pitchFamily="34" charset="0"/>
              </a:rPr>
              <a:t> CZ</a:t>
            </a: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a:xfrm>
            <a:off x="565151" y="2203269"/>
            <a:ext cx="8491764" cy="4398879"/>
          </a:xfrm>
        </p:spPr>
        <p:txBody>
          <a:bodyPr vert="horz" lIns="91440" tIns="45720" rIns="91440" bIns="45720" rtlCol="0" anchor="t">
            <a:noAutofit/>
          </a:bodyPr>
          <a:lstStyle/>
          <a:p>
            <a:pPr marL="0" indent="0">
              <a:buNone/>
            </a:pPr>
            <a:endParaRPr lang="fr-FR" sz="1400" dirty="0">
              <a:latin typeface="Source Sans Pro" panose="020B0503030403020204" pitchFamily="34" charset="0"/>
              <a:ea typeface="Source Sans Pro" panose="020B0503030403020204" pitchFamily="34" charset="0"/>
              <a:cs typeface="+mn-lt"/>
            </a:endParaRPr>
          </a:p>
          <a:p>
            <a:pPr marL="0" indent="0">
              <a:buNone/>
            </a:pPr>
            <a:r>
              <a:rPr lang="fr-FR" sz="1400" dirty="0">
                <a:latin typeface="Source Sans Pro" panose="020B0503030403020204" pitchFamily="34" charset="0"/>
                <a:ea typeface="Source Sans Pro" panose="020B0503030403020204" pitchFamily="34" charset="0"/>
                <a:cs typeface="+mn-lt"/>
              </a:rPr>
              <a:t>La CZ est maintenue à jour par EX </a:t>
            </a:r>
            <a:r>
              <a:rPr lang="fr-FR" sz="1400" dirty="0" err="1">
                <a:latin typeface="Source Sans Pro" panose="020B0503030403020204" pitchFamily="34" charset="0"/>
                <a:ea typeface="Source Sans Pro" panose="020B0503030403020204" pitchFamily="34" charset="0"/>
                <a:cs typeface="+mn-lt"/>
              </a:rPr>
              <a:t>Libris</a:t>
            </a:r>
            <a:r>
              <a:rPr lang="fr-FR" sz="1400" dirty="0">
                <a:latin typeface="Source Sans Pro" panose="020B0503030403020204" pitchFamily="34" charset="0"/>
                <a:ea typeface="Source Sans Pro" panose="020B0503030403020204" pitchFamily="34" charset="0"/>
                <a:cs typeface="+mn-lt"/>
              </a:rPr>
              <a:t> sur base hebdomadaire. Chaque fois qu’une mise à jour est effectuée dans la CZ, elle est répercutée dans l’IZ pour les ressources liées.</a:t>
            </a:r>
            <a:endParaRPr lang="fr-FR" sz="1400" dirty="0">
              <a:latin typeface="Source Sans Pro" panose="020B0503030403020204" pitchFamily="34" charset="0"/>
              <a:ea typeface="Source Sans Pro" panose="020B0503030403020204" pitchFamily="34" charset="0"/>
            </a:endParaRPr>
          </a:p>
          <a:p>
            <a:pPr>
              <a:buNone/>
            </a:pPr>
            <a:r>
              <a:rPr lang="fr-FR" sz="1400" dirty="0">
                <a:latin typeface="Source Sans Pro" panose="020B0503030403020204" pitchFamily="34" charset="0"/>
                <a:ea typeface="Source Sans Pro" panose="020B0503030403020204" pitchFamily="34" charset="0"/>
                <a:cs typeface="+mn-lt"/>
              </a:rPr>
              <a:t>Il est donc essentiel de faire le lien avec la CZ </a:t>
            </a:r>
            <a:r>
              <a:rPr lang="fr-FR" sz="1400" dirty="0">
                <a:solidFill>
                  <a:srgbClr val="FF0000"/>
                </a:solidFill>
                <a:latin typeface="Source Sans Pro" panose="020B0503030403020204" pitchFamily="34" charset="0"/>
                <a:ea typeface="Source Sans Pro" panose="020B0503030403020204" pitchFamily="34" charset="0"/>
                <a:cs typeface="+mn-lt"/>
              </a:rPr>
              <a:t>CHAQUE FOIS QUE POSSIBLE!</a:t>
            </a:r>
          </a:p>
          <a:p>
            <a:pPr>
              <a:buNone/>
            </a:pPr>
            <a:r>
              <a:rPr lang="fr-FR" sz="1400" dirty="0">
                <a:latin typeface="Source Sans Pro" panose="020B0503030403020204" pitchFamily="34" charset="0"/>
                <a:ea typeface="Source Sans Pro" panose="020B0503030403020204" pitchFamily="34" charset="0"/>
                <a:cs typeface="+mn-lt"/>
              </a:rPr>
              <a:t>Principaux avantages :</a:t>
            </a:r>
          </a:p>
          <a:p>
            <a:pPr>
              <a:buFont typeface="Wingdings"/>
              <a:buChar char="ü"/>
            </a:pPr>
            <a:r>
              <a:rPr lang="fr-FR" sz="1400" b="1" dirty="0">
                <a:latin typeface="Source Sans Pro" panose="020B0503030403020204" pitchFamily="34" charset="0"/>
                <a:ea typeface="Source Sans Pro" panose="020B0503030403020204" pitchFamily="34" charset="0"/>
                <a:cs typeface="+mn-lt"/>
              </a:rPr>
              <a:t>Gain  en temps et efficacité </a:t>
            </a:r>
            <a:r>
              <a:rPr lang="fr-FR" sz="1400" dirty="0">
                <a:latin typeface="Source Sans Pro" panose="020B0503030403020204" pitchFamily="34" charset="0"/>
                <a:ea typeface="Source Sans Pro" panose="020B0503030403020204" pitchFamily="34" charset="0"/>
                <a:cs typeface="+mn-lt"/>
              </a:rPr>
              <a:t>notamment pour des collections importantes soumises à des changements fréquents (url, années d’accès, ajouts automatiques de nouveaux titres pour les agrégateurs…)</a:t>
            </a:r>
          </a:p>
          <a:p>
            <a:pPr>
              <a:buFont typeface="Wingdings"/>
              <a:buChar char="ü"/>
            </a:pPr>
            <a:r>
              <a:rPr lang="fr-FR" sz="1400" dirty="0">
                <a:latin typeface="Source Sans Pro" panose="020B0503030403020204" pitchFamily="34" charset="0"/>
                <a:ea typeface="Source Sans Pro" panose="020B0503030403020204" pitchFamily="34" charset="0"/>
                <a:cs typeface="+mn-lt"/>
              </a:rPr>
              <a:t>Bénéficier automatiquement des </a:t>
            </a:r>
            <a:r>
              <a:rPr lang="fr-FR" sz="1400" b="1" dirty="0">
                <a:latin typeface="Source Sans Pro" panose="020B0503030403020204" pitchFamily="34" charset="0"/>
                <a:ea typeface="Source Sans Pro" panose="020B0503030403020204" pitchFamily="34" charset="0"/>
                <a:cs typeface="+mn-lt"/>
              </a:rPr>
              <a:t>enrichissements</a:t>
            </a:r>
            <a:r>
              <a:rPr lang="fr-FR" sz="1400" dirty="0">
                <a:latin typeface="Source Sans Pro" panose="020B0503030403020204" pitchFamily="34" charset="0"/>
                <a:ea typeface="Source Sans Pro" panose="020B0503030403020204" pitchFamily="34" charset="0"/>
                <a:cs typeface="+mn-lt"/>
              </a:rPr>
              <a:t> apportés aux notices</a:t>
            </a:r>
            <a:endParaRPr lang="fr-FR" sz="1400" dirty="0">
              <a:latin typeface="Source Sans Pro" panose="020B0503030403020204" pitchFamily="34" charset="0"/>
              <a:ea typeface="Source Sans Pro" panose="020B0503030403020204" pitchFamily="34" charset="0"/>
            </a:endParaRPr>
          </a:p>
          <a:p>
            <a:pPr>
              <a:buNone/>
            </a:pPr>
            <a:endParaRPr lang="fr-FR" sz="1400" dirty="0">
              <a:latin typeface="Source Sans Pro" panose="020B0503030403020204" pitchFamily="34" charset="0"/>
              <a:ea typeface="Source Sans Pro" panose="020B0503030403020204" pitchFamily="34" charset="0"/>
              <a:cs typeface="+mn-lt"/>
            </a:endParaRPr>
          </a:p>
          <a:p>
            <a:pPr>
              <a:buNone/>
            </a:pPr>
            <a:r>
              <a:rPr lang="fr-FR" sz="1400" dirty="0">
                <a:latin typeface="Source Sans Pro" panose="020B0503030403020204" pitchFamily="34" charset="0"/>
                <a:ea typeface="Source Sans Pro" panose="020B0503030403020204" pitchFamily="34" charset="0"/>
                <a:cs typeface="+mn-lt"/>
              </a:rPr>
              <a:t>Quelques limitations :</a:t>
            </a:r>
          </a:p>
          <a:p>
            <a:pPr>
              <a:buFont typeface="Wingdings" panose="05000000000000000000" pitchFamily="2" charset="2"/>
              <a:buChar char="§"/>
            </a:pPr>
            <a:r>
              <a:rPr lang="fr-FR" sz="1400" dirty="0">
                <a:latin typeface="Source Sans Pro" panose="020B0503030403020204" pitchFamily="34" charset="0"/>
                <a:ea typeface="Source Sans Pro" panose="020B0503030403020204" pitchFamily="34" charset="0"/>
                <a:cs typeface="+mn-lt"/>
              </a:rPr>
              <a:t>Délai pour l’ajout de nouveaux titres par rapport à leur publication</a:t>
            </a:r>
          </a:p>
          <a:p>
            <a:pPr>
              <a:buFont typeface="Wingdings" panose="05000000000000000000" pitchFamily="2" charset="2"/>
              <a:buChar char="§"/>
            </a:pPr>
            <a:r>
              <a:rPr lang="fr-FR" sz="1400" dirty="0">
                <a:latin typeface="Source Sans Pro" panose="020B0503030403020204" pitchFamily="34" charset="0"/>
                <a:ea typeface="Source Sans Pro" panose="020B0503030403020204" pitchFamily="34" charset="0"/>
                <a:cs typeface="+mn-lt"/>
              </a:rPr>
              <a:t>Toutes les collections ne sont pas dans la CZ</a:t>
            </a:r>
          </a:p>
          <a:p>
            <a:pPr>
              <a:buFont typeface="Wingdings" panose="05000000000000000000" pitchFamily="2" charset="2"/>
              <a:buChar char="§"/>
            </a:pPr>
            <a:r>
              <a:rPr lang="fr-FR" sz="1400" dirty="0">
                <a:latin typeface="Source Sans Pro" panose="020B0503030403020204" pitchFamily="34" charset="0"/>
                <a:ea typeface="Source Sans Pro" panose="020B0503030403020204" pitchFamily="34" charset="0"/>
                <a:cs typeface="+mn-lt"/>
              </a:rPr>
              <a:t>Qualité des métadonnées variable</a:t>
            </a:r>
            <a:endParaRPr lang="fr-FR" sz="1400"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86BB3423-611C-6944-BA94-F2572F362413}" type="slidenum">
              <a:rPr lang="en-US" smtClean="0"/>
              <a:t>7</a:t>
            </a:fld>
            <a:endParaRPr lang="en-US"/>
          </a:p>
        </p:txBody>
      </p:sp>
      <p:pic>
        <p:nvPicPr>
          <p:cNvPr id="6" name="Image 5">
            <a:extLst>
              <a:ext uri="{FF2B5EF4-FFF2-40B4-BE49-F238E27FC236}">
                <a16:creationId xmlns:a16="http://schemas.microsoft.com/office/drawing/2014/main" id="{BAAA12F2-8D81-22D2-6EA7-0978D69AE17A}"/>
              </a:ext>
            </a:extLst>
          </p:cNvPr>
          <p:cNvPicPr>
            <a:picLocks noChangeAspect="1"/>
          </p:cNvPicPr>
          <p:nvPr/>
        </p:nvPicPr>
        <p:blipFill>
          <a:blip r:embed="rId2"/>
          <a:stretch>
            <a:fillRect/>
          </a:stretch>
        </p:blipFill>
        <p:spPr>
          <a:xfrm>
            <a:off x="9995964" y="6141317"/>
            <a:ext cx="1704975" cy="695325"/>
          </a:xfrm>
          <a:prstGeom prst="rect">
            <a:avLst/>
          </a:prstGeom>
        </p:spPr>
      </p:pic>
    </p:spTree>
    <p:extLst>
      <p:ext uri="{BB962C8B-B14F-4D97-AF65-F5344CB8AC3E}">
        <p14:creationId xmlns:p14="http://schemas.microsoft.com/office/powerpoint/2010/main" val="2058856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827FB-0B3D-3163-4176-F61F66A473D0}"/>
              </a:ext>
            </a:extLst>
          </p:cNvPr>
          <p:cNvSpPr>
            <a:spLocks noGrp="1"/>
          </p:cNvSpPr>
          <p:nvPr>
            <p:ph type="title"/>
          </p:nvPr>
        </p:nvSpPr>
        <p:spPr>
          <a:xfrm>
            <a:off x="565149" y="1100215"/>
            <a:ext cx="8267296" cy="1190139"/>
          </a:xfrm>
        </p:spPr>
        <p:txBody>
          <a:bodyPr/>
          <a:lstStyle/>
          <a:p>
            <a:r>
              <a:rPr lang="fr-FR" sz="2800" cap="small" dirty="0">
                <a:latin typeface="Source Sans Pro" panose="020B0503030403020204" pitchFamily="34" charset="0"/>
                <a:ea typeface="Source Sans Pro" panose="020B0503030403020204" pitchFamily="34" charset="0"/>
              </a:rPr>
              <a:t>Concepts de base</a:t>
            </a:r>
            <a:br>
              <a:rPr lang="fr-FR" dirty="0"/>
            </a:br>
            <a:r>
              <a:rPr lang="fr-FR" sz="3600" dirty="0">
                <a:latin typeface="Source Sans Pro" panose="020B0503030403020204" pitchFamily="34" charset="0"/>
                <a:ea typeface="Source Sans Pro" panose="020B0503030403020204" pitchFamily="34" charset="0"/>
              </a:rPr>
              <a:t>Icônes Alma</a:t>
            </a:r>
          </a:p>
        </p:txBody>
      </p:sp>
      <p:sp>
        <p:nvSpPr>
          <p:cNvPr id="3" name="Espace réservé du contenu 2">
            <a:extLst>
              <a:ext uri="{FF2B5EF4-FFF2-40B4-BE49-F238E27FC236}">
                <a16:creationId xmlns:a16="http://schemas.microsoft.com/office/drawing/2014/main" id="{EEE3FC01-B6D6-F2CF-A68A-ECDD14216ECF}"/>
              </a:ext>
            </a:extLst>
          </p:cNvPr>
          <p:cNvSpPr>
            <a:spLocks noGrp="1"/>
          </p:cNvSpPr>
          <p:nvPr>
            <p:ph idx="1"/>
          </p:nvPr>
        </p:nvSpPr>
        <p:spPr>
          <a:xfrm>
            <a:off x="565150" y="2019286"/>
            <a:ext cx="8267296" cy="3860938"/>
          </a:xfrm>
        </p:spPr>
        <p:txBody>
          <a:bodyPr vert="horz" lIns="91440" tIns="45720" rIns="91440" bIns="45720" rtlCol="0" anchor="t">
            <a:normAutofit/>
          </a:bodyPr>
          <a:lstStyle/>
          <a:p>
            <a:pPr marL="0" indent="0">
              <a:buNone/>
            </a:pPr>
            <a:endParaRPr lang="fr-FR" sz="1700" dirty="0">
              <a:ea typeface="+mn-lt"/>
              <a:cs typeface="+mn-lt"/>
            </a:endParaRPr>
          </a:p>
          <a:p>
            <a:pPr marL="0" indent="0">
              <a:buNone/>
            </a:pPr>
            <a:endParaRPr lang="fr-FR" sz="2000" dirty="0">
              <a:ea typeface="+mn-lt"/>
              <a:cs typeface="+mn-lt"/>
            </a:endParaRPr>
          </a:p>
          <a:p>
            <a:pPr marL="0" indent="0">
              <a:buNone/>
            </a:pPr>
            <a:endParaRPr lang="fr-FR" sz="1700" dirty="0">
              <a:ea typeface="+mn-lt"/>
              <a:cs typeface="+mn-lt"/>
            </a:endParaRPr>
          </a:p>
        </p:txBody>
      </p:sp>
      <p:pic>
        <p:nvPicPr>
          <p:cNvPr id="4" name="Image 4" descr="Une image contenant table&#10;&#10;Description générée automatiquement">
            <a:extLst>
              <a:ext uri="{FF2B5EF4-FFF2-40B4-BE49-F238E27FC236}">
                <a16:creationId xmlns:a16="http://schemas.microsoft.com/office/drawing/2014/main" id="{F6CC014C-07B7-4740-0600-5A68458A4B92}"/>
              </a:ext>
            </a:extLst>
          </p:cNvPr>
          <p:cNvPicPr>
            <a:picLocks noChangeAspect="1"/>
          </p:cNvPicPr>
          <p:nvPr/>
        </p:nvPicPr>
        <p:blipFill>
          <a:blip r:embed="rId2"/>
          <a:stretch>
            <a:fillRect/>
          </a:stretch>
        </p:blipFill>
        <p:spPr>
          <a:xfrm>
            <a:off x="880782" y="2190749"/>
            <a:ext cx="6149787" cy="3798795"/>
          </a:xfrm>
          <a:prstGeom prst="rect">
            <a:avLst/>
          </a:prstGeom>
        </p:spPr>
      </p:pic>
      <p:sp>
        <p:nvSpPr>
          <p:cNvPr id="5" name="Espace réservé du numéro de diapositive 4"/>
          <p:cNvSpPr>
            <a:spLocks noGrp="1"/>
          </p:cNvSpPr>
          <p:nvPr>
            <p:ph type="sldNum" sz="quarter" idx="12"/>
          </p:nvPr>
        </p:nvSpPr>
        <p:spPr/>
        <p:txBody>
          <a:bodyPr/>
          <a:lstStyle/>
          <a:p>
            <a:fld id="{86BB3423-611C-6944-BA94-F2572F362413}" type="slidenum">
              <a:rPr lang="en-US" smtClean="0"/>
              <a:t>8</a:t>
            </a:fld>
            <a:endParaRPr lang="en-US"/>
          </a:p>
        </p:txBody>
      </p:sp>
      <p:pic>
        <p:nvPicPr>
          <p:cNvPr id="7" name="Image 6">
            <a:extLst>
              <a:ext uri="{FF2B5EF4-FFF2-40B4-BE49-F238E27FC236}">
                <a16:creationId xmlns:a16="http://schemas.microsoft.com/office/drawing/2014/main" id="{BAAA12F2-8D81-22D2-6EA7-0978D69AE17A}"/>
              </a:ext>
            </a:extLst>
          </p:cNvPr>
          <p:cNvPicPr>
            <a:picLocks noChangeAspect="1"/>
          </p:cNvPicPr>
          <p:nvPr/>
        </p:nvPicPr>
        <p:blipFill>
          <a:blip r:embed="rId3"/>
          <a:stretch>
            <a:fillRect/>
          </a:stretch>
        </p:blipFill>
        <p:spPr>
          <a:xfrm>
            <a:off x="9995964" y="6141317"/>
            <a:ext cx="1704975" cy="695325"/>
          </a:xfrm>
          <a:prstGeom prst="rect">
            <a:avLst/>
          </a:prstGeom>
        </p:spPr>
      </p:pic>
    </p:spTree>
    <p:extLst>
      <p:ext uri="{BB962C8B-B14F-4D97-AF65-F5344CB8AC3E}">
        <p14:creationId xmlns:p14="http://schemas.microsoft.com/office/powerpoint/2010/main" val="3448634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CA9FB-0572-F732-6A0C-B7390A53B13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87D816F-7995-1B8D-8767-3DEFD9BE10DD}"/>
              </a:ext>
            </a:extLst>
          </p:cNvPr>
          <p:cNvSpPr>
            <a:spLocks noGrp="1"/>
          </p:cNvSpPr>
          <p:nvPr>
            <p:ph type="title"/>
          </p:nvPr>
        </p:nvSpPr>
        <p:spPr>
          <a:xfrm>
            <a:off x="565149" y="1100215"/>
            <a:ext cx="8267296" cy="1190139"/>
          </a:xfrm>
        </p:spPr>
        <p:txBody>
          <a:bodyPr/>
          <a:lstStyle/>
          <a:p>
            <a:r>
              <a:rPr lang="fr-FR" sz="2800" cap="small" dirty="0">
                <a:latin typeface="Source Sans Pro" panose="020B0503030403020204" pitchFamily="34" charset="0"/>
                <a:ea typeface="Source Sans Pro" panose="020B0503030403020204" pitchFamily="34" charset="0"/>
              </a:rPr>
              <a:t>Concepts de base</a:t>
            </a:r>
            <a:br>
              <a:rPr lang="fr-FR" dirty="0"/>
            </a:br>
            <a:r>
              <a:rPr lang="fr-FR" sz="3600" dirty="0">
                <a:latin typeface="Source Sans Pro" panose="020B0503030403020204" pitchFamily="34" charset="0"/>
                <a:ea typeface="Source Sans Pro" panose="020B0503030403020204" pitchFamily="34" charset="0"/>
              </a:rPr>
              <a:t>Icônes Alma</a:t>
            </a:r>
          </a:p>
        </p:txBody>
      </p:sp>
      <p:sp>
        <p:nvSpPr>
          <p:cNvPr id="3" name="Espace réservé du contenu 2">
            <a:extLst>
              <a:ext uri="{FF2B5EF4-FFF2-40B4-BE49-F238E27FC236}">
                <a16:creationId xmlns:a16="http://schemas.microsoft.com/office/drawing/2014/main" id="{5D540408-5B5B-AD28-9E41-CB69073AF7AC}"/>
              </a:ext>
            </a:extLst>
          </p:cNvPr>
          <p:cNvSpPr>
            <a:spLocks noGrp="1"/>
          </p:cNvSpPr>
          <p:nvPr>
            <p:ph idx="1"/>
          </p:nvPr>
        </p:nvSpPr>
        <p:spPr>
          <a:xfrm>
            <a:off x="565150" y="2019286"/>
            <a:ext cx="8267296" cy="3860938"/>
          </a:xfrm>
        </p:spPr>
        <p:txBody>
          <a:bodyPr vert="horz" lIns="91440" tIns="45720" rIns="91440" bIns="45720" rtlCol="0" anchor="t">
            <a:normAutofit/>
          </a:bodyPr>
          <a:lstStyle/>
          <a:p>
            <a:pPr marL="0" indent="0">
              <a:buNone/>
            </a:pPr>
            <a:endParaRPr lang="fr-FR" sz="1700" dirty="0">
              <a:ea typeface="+mn-lt"/>
              <a:cs typeface="+mn-lt"/>
            </a:endParaRPr>
          </a:p>
          <a:p>
            <a:pPr marL="0" indent="0">
              <a:buNone/>
            </a:pPr>
            <a:endParaRPr lang="fr-FR" sz="2000" dirty="0">
              <a:ea typeface="+mn-lt"/>
              <a:cs typeface="+mn-lt"/>
            </a:endParaRPr>
          </a:p>
          <a:p>
            <a:pPr marL="0" indent="0">
              <a:buNone/>
            </a:pPr>
            <a:endParaRPr lang="fr-FR" sz="1700" dirty="0">
              <a:ea typeface="+mn-lt"/>
              <a:cs typeface="+mn-lt"/>
            </a:endParaRPr>
          </a:p>
        </p:txBody>
      </p:sp>
      <p:sp>
        <p:nvSpPr>
          <p:cNvPr id="5" name="Espace réservé du numéro de diapositive 4">
            <a:extLst>
              <a:ext uri="{FF2B5EF4-FFF2-40B4-BE49-F238E27FC236}">
                <a16:creationId xmlns:a16="http://schemas.microsoft.com/office/drawing/2014/main" id="{124C3EAC-2DE6-E260-CC4F-F54BCB392C54}"/>
              </a:ext>
            </a:extLst>
          </p:cNvPr>
          <p:cNvSpPr>
            <a:spLocks noGrp="1"/>
          </p:cNvSpPr>
          <p:nvPr>
            <p:ph type="sldNum" sz="quarter" idx="12"/>
          </p:nvPr>
        </p:nvSpPr>
        <p:spPr/>
        <p:txBody>
          <a:bodyPr/>
          <a:lstStyle/>
          <a:p>
            <a:fld id="{86BB3423-611C-6944-BA94-F2572F362413}" type="slidenum">
              <a:rPr lang="en-US" smtClean="0"/>
              <a:t>9</a:t>
            </a:fld>
            <a:endParaRPr lang="en-US"/>
          </a:p>
        </p:txBody>
      </p:sp>
      <p:pic>
        <p:nvPicPr>
          <p:cNvPr id="7" name="Image 6">
            <a:extLst>
              <a:ext uri="{FF2B5EF4-FFF2-40B4-BE49-F238E27FC236}">
                <a16:creationId xmlns:a16="http://schemas.microsoft.com/office/drawing/2014/main" id="{9C2F41EB-1AFA-E10C-69CD-2EF942FC611D}"/>
              </a:ext>
            </a:extLst>
          </p:cNvPr>
          <p:cNvPicPr>
            <a:picLocks noChangeAspect="1"/>
          </p:cNvPicPr>
          <p:nvPr/>
        </p:nvPicPr>
        <p:blipFill>
          <a:blip r:embed="rId2"/>
          <a:stretch>
            <a:fillRect/>
          </a:stretch>
        </p:blipFill>
        <p:spPr>
          <a:xfrm>
            <a:off x="9995964" y="6141317"/>
            <a:ext cx="1704975" cy="695325"/>
          </a:xfrm>
          <a:prstGeom prst="rect">
            <a:avLst/>
          </a:prstGeom>
        </p:spPr>
      </p:pic>
      <p:sp>
        <p:nvSpPr>
          <p:cNvPr id="6" name="ZoneTexte 5">
            <a:extLst>
              <a:ext uri="{FF2B5EF4-FFF2-40B4-BE49-F238E27FC236}">
                <a16:creationId xmlns:a16="http://schemas.microsoft.com/office/drawing/2014/main" id="{353306C8-6DE8-8A80-397D-6D217B1F1A02}"/>
              </a:ext>
            </a:extLst>
          </p:cNvPr>
          <p:cNvSpPr txBox="1"/>
          <p:nvPr/>
        </p:nvSpPr>
        <p:spPr>
          <a:xfrm>
            <a:off x="639038" y="2425959"/>
            <a:ext cx="5623539" cy="369332"/>
          </a:xfrm>
          <a:prstGeom prst="rect">
            <a:avLst/>
          </a:prstGeom>
          <a:noFill/>
        </p:spPr>
        <p:txBody>
          <a:bodyPr wrap="square" rtlCol="0">
            <a:spAutoFit/>
          </a:bodyPr>
          <a:lstStyle/>
          <a:p>
            <a:r>
              <a:rPr lang="fr-BE" dirty="0"/>
              <a:t>Exemple : </a:t>
            </a:r>
            <a:r>
              <a:rPr lang="fr-BE" i="1" dirty="0"/>
              <a:t>Acta Psychologica </a:t>
            </a:r>
            <a:r>
              <a:rPr lang="fr-BE" dirty="0"/>
              <a:t>(</a:t>
            </a:r>
            <a:r>
              <a:rPr lang="fr-BE" dirty="0" err="1"/>
              <a:t>issn</a:t>
            </a:r>
            <a:r>
              <a:rPr lang="fr-BE" dirty="0"/>
              <a:t> 1873-6297)</a:t>
            </a:r>
          </a:p>
        </p:txBody>
      </p:sp>
      <p:pic>
        <p:nvPicPr>
          <p:cNvPr id="11" name="Image 10">
            <a:extLst>
              <a:ext uri="{FF2B5EF4-FFF2-40B4-BE49-F238E27FC236}">
                <a16:creationId xmlns:a16="http://schemas.microsoft.com/office/drawing/2014/main" id="{04CC00E3-9BBE-AF68-F345-399F3D04D6ED}"/>
              </a:ext>
            </a:extLst>
          </p:cNvPr>
          <p:cNvPicPr>
            <a:picLocks noChangeAspect="1"/>
          </p:cNvPicPr>
          <p:nvPr/>
        </p:nvPicPr>
        <p:blipFill>
          <a:blip r:embed="rId3"/>
          <a:stretch>
            <a:fillRect/>
          </a:stretch>
        </p:blipFill>
        <p:spPr>
          <a:xfrm>
            <a:off x="87991" y="2935392"/>
            <a:ext cx="4536000" cy="3171567"/>
          </a:xfrm>
          <a:prstGeom prst="rect">
            <a:avLst/>
          </a:prstGeom>
        </p:spPr>
      </p:pic>
      <p:pic>
        <p:nvPicPr>
          <p:cNvPr id="13" name="Image 12">
            <a:extLst>
              <a:ext uri="{FF2B5EF4-FFF2-40B4-BE49-F238E27FC236}">
                <a16:creationId xmlns:a16="http://schemas.microsoft.com/office/drawing/2014/main" id="{6BF66F97-051C-82A0-715E-264171861404}"/>
              </a:ext>
            </a:extLst>
          </p:cNvPr>
          <p:cNvPicPr>
            <a:picLocks noChangeAspect="1"/>
          </p:cNvPicPr>
          <p:nvPr/>
        </p:nvPicPr>
        <p:blipFill>
          <a:blip r:embed="rId4"/>
          <a:stretch>
            <a:fillRect/>
          </a:stretch>
        </p:blipFill>
        <p:spPr>
          <a:xfrm>
            <a:off x="4627480" y="4197260"/>
            <a:ext cx="4017803" cy="2049800"/>
          </a:xfrm>
          <a:prstGeom prst="rect">
            <a:avLst/>
          </a:prstGeom>
        </p:spPr>
      </p:pic>
      <p:sp>
        <p:nvSpPr>
          <p:cNvPr id="14" name="ZoneTexte 13">
            <a:extLst>
              <a:ext uri="{FF2B5EF4-FFF2-40B4-BE49-F238E27FC236}">
                <a16:creationId xmlns:a16="http://schemas.microsoft.com/office/drawing/2014/main" id="{7A5F8C4A-355C-2699-AADF-7EFEDC24B5BD}"/>
              </a:ext>
            </a:extLst>
          </p:cNvPr>
          <p:cNvSpPr txBox="1"/>
          <p:nvPr/>
        </p:nvSpPr>
        <p:spPr>
          <a:xfrm>
            <a:off x="5550195" y="3615070"/>
            <a:ext cx="2785731" cy="369332"/>
          </a:xfrm>
          <a:prstGeom prst="rect">
            <a:avLst/>
          </a:prstGeom>
          <a:noFill/>
        </p:spPr>
        <p:txBody>
          <a:bodyPr wrap="square" rtlCol="0">
            <a:spAutoFit/>
          </a:bodyPr>
          <a:lstStyle/>
          <a:p>
            <a:r>
              <a:rPr lang="fr-BE" dirty="0"/>
              <a:t>Et côté CZ</a:t>
            </a:r>
          </a:p>
        </p:txBody>
      </p:sp>
    </p:spTree>
    <p:extLst>
      <p:ext uri="{BB962C8B-B14F-4D97-AF65-F5344CB8AC3E}">
        <p14:creationId xmlns:p14="http://schemas.microsoft.com/office/powerpoint/2010/main" val="3326098307"/>
      </p:ext>
    </p:extLst>
  </p:cSld>
  <p:clrMapOvr>
    <a:masterClrMapping/>
  </p:clrMapOvr>
</p:sld>
</file>

<file path=ppt/theme/theme1.xml><?xml version="1.0" encoding="utf-8"?>
<a:theme xmlns:a="http://schemas.openxmlformats.org/drawingml/2006/main" name="MadridVTI">
  <a:themeElements>
    <a:clrScheme name="AnalogousFromDarkSeedLeftStep">
      <a:dk1>
        <a:srgbClr val="000000"/>
      </a:dk1>
      <a:lt1>
        <a:srgbClr val="FFFFFF"/>
      </a:lt1>
      <a:dk2>
        <a:srgbClr val="301B2E"/>
      </a:dk2>
      <a:lt2>
        <a:srgbClr val="F0F3F2"/>
      </a:lt2>
      <a:accent1>
        <a:srgbClr val="E72986"/>
      </a:accent1>
      <a:accent2>
        <a:srgbClr val="D517C3"/>
      </a:accent2>
      <a:accent3>
        <a:srgbClr val="AA29E7"/>
      </a:accent3>
      <a:accent4>
        <a:srgbClr val="5526D8"/>
      </a:accent4>
      <a:accent5>
        <a:srgbClr val="2946E7"/>
      </a:accent5>
      <a:accent6>
        <a:srgbClr val="1784D5"/>
      </a:accent6>
      <a:hlink>
        <a:srgbClr val="413FBF"/>
      </a:hlink>
      <a:folHlink>
        <a:srgbClr val="7F7F7F"/>
      </a:folHlink>
    </a:clrScheme>
    <a:fontScheme name="Madrid">
      <a:majorFont>
        <a:latin typeface="Seaford Display"/>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ridVTI" id="{5F675924-ADDD-6B4C-A2D4-69150D1F0C16}" vid="{BEA84270-19BD-7342-8ABF-EFF1668AF11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9A6F5F103AF04F89B15FEA893CFE08" ma:contentTypeVersion="15" ma:contentTypeDescription="Crée un document." ma:contentTypeScope="" ma:versionID="aee12e0f3c9e266e0d028dc70d0509b9">
  <xsd:schema xmlns:xsd="http://www.w3.org/2001/XMLSchema" xmlns:xs="http://www.w3.org/2001/XMLSchema" xmlns:p="http://schemas.microsoft.com/office/2006/metadata/properties" xmlns:ns2="754f00d7-be6b-4e5c-9c29-fe92ea88b036" xmlns:ns3="74bf7794-5193-4d5b-b3ac-eb48baf62bed" targetNamespace="http://schemas.microsoft.com/office/2006/metadata/properties" ma:root="true" ma:fieldsID="8803f78e86452bca50512a28fa3201b5" ns2:_="" ns3:_="">
    <xsd:import namespace="754f00d7-be6b-4e5c-9c29-fe92ea88b036"/>
    <xsd:import namespace="74bf7794-5193-4d5b-b3ac-eb48baf62b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Envoy_x00e9__x003f_"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4f00d7-be6b-4e5c-9c29-fe92ea88b0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Envoy_x00e9__x003f_" ma:index="14" nillable="true" ma:displayName="Envoyé ?" ma:format="Dropdown" ma:internalName="Envoy_x00e9__x003f_">
      <xsd:simpleType>
        <xsd:union memberTypes="dms:Text">
          <xsd:simpleType>
            <xsd:restriction base="dms:Choice">
              <xsd:enumeration value="OUI"/>
              <xsd:enumeration value="Non"/>
              <xsd:enumeration value="N/A"/>
            </xsd:restriction>
          </xsd:simpleType>
        </xsd:union>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4434ded7-6e41-4000-8be6-3d063d771b3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bf7794-5193-4d5b-b3ac-eb48baf62bed"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7" nillable="true" ma:displayName="Taxonomy Catch All Column" ma:hidden="true" ma:list="{bf4a9bfd-97e6-4f3c-a7ab-48f3ccaec9be}" ma:internalName="TaxCatchAll" ma:showField="CatchAllData" ma:web="74bf7794-5193-4d5b-b3ac-eb48baf62b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nvoy_x00e9__x003f_ xmlns="754f00d7-be6b-4e5c-9c29-fe92ea88b036" xsi:nil="true"/>
    <lcf76f155ced4ddcb4097134ff3c332f xmlns="754f00d7-be6b-4e5c-9c29-fe92ea88b036">
      <Terms xmlns="http://schemas.microsoft.com/office/infopath/2007/PartnerControls"/>
    </lcf76f155ced4ddcb4097134ff3c332f>
    <TaxCatchAll xmlns="74bf7794-5193-4d5b-b3ac-eb48baf62be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33D80D-BFE6-4BEE-9657-D6DF67069067}"/>
</file>

<file path=customXml/itemProps2.xml><?xml version="1.0" encoding="utf-8"?>
<ds:datastoreItem xmlns:ds="http://schemas.openxmlformats.org/officeDocument/2006/customXml" ds:itemID="{BB035D77-FB39-41A4-B9F5-04EC4F741494}">
  <ds:schemaRefs>
    <ds:schemaRef ds:uri="http://www.w3.org/XML/1998/namespace"/>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38c2741e-929d-4dcd-8a1b-b3fe69aebc30"/>
    <ds:schemaRef ds:uri="008016ad-2582-43c4-ab39-7f3f6d8abcc8"/>
    <ds:schemaRef ds:uri="http://purl.org/dc/terms/"/>
  </ds:schemaRefs>
</ds:datastoreItem>
</file>

<file path=customXml/itemProps3.xml><?xml version="1.0" encoding="utf-8"?>
<ds:datastoreItem xmlns:ds="http://schemas.openxmlformats.org/officeDocument/2006/customXml" ds:itemID="{AAFE6E32-CE7A-4E18-AFB3-DB7342F7DC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547</TotalTime>
  <Words>3382</Words>
  <Application>Microsoft Office PowerPoint</Application>
  <PresentationFormat>Grand écran</PresentationFormat>
  <Paragraphs>374</Paragraphs>
  <Slides>38</Slides>
  <Notes>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38</vt:i4>
      </vt:variant>
    </vt:vector>
  </HeadingPairs>
  <TitlesOfParts>
    <vt:vector size="49" baseType="lpstr">
      <vt:lpstr>Arial</vt:lpstr>
      <vt:lpstr>Calibri</vt:lpstr>
      <vt:lpstr>Courier New</vt:lpstr>
      <vt:lpstr>Sans source pro</vt:lpstr>
      <vt:lpstr>Seaford Display</vt:lpstr>
      <vt:lpstr>Segoe UI</vt:lpstr>
      <vt:lpstr>Source Sans Pro</vt:lpstr>
      <vt:lpstr>System Font Regular</vt:lpstr>
      <vt:lpstr>Tenorite</vt:lpstr>
      <vt:lpstr>Wingdings</vt:lpstr>
      <vt:lpstr>MadridVTI</vt:lpstr>
      <vt:lpstr>Management e-Ressources</vt:lpstr>
      <vt:lpstr>La gestion des eRessources : de quoi s'agit-il ?</vt:lpstr>
      <vt:lpstr>Rôles - Cellule eRessources ULiège</vt:lpstr>
      <vt:lpstr>Concepts de base Zone communautaire (CZ)- Zone institutionnelle (IZ)</vt:lpstr>
      <vt:lpstr>Concepts de base Zone communautaire (CZ)</vt:lpstr>
      <vt:lpstr>Concepts de base Zone Institutionnelle (IZ)</vt:lpstr>
      <vt:lpstr>Concepts de base Linking CZ</vt:lpstr>
      <vt:lpstr>Concepts de base Icônes Alma</vt:lpstr>
      <vt:lpstr>Concepts de base Icônes Alma</vt:lpstr>
      <vt:lpstr>Concepts de base Niveaux d'information électronique</vt:lpstr>
      <vt:lpstr>Concepts de base Niveaux d'information électronique Electronic collection level </vt:lpstr>
      <vt:lpstr>Concepts de base Niveau de gestion des collections électroniques  </vt:lpstr>
      <vt:lpstr>Tâches Accès à la liste des tâches d'activation</vt:lpstr>
      <vt:lpstr>Worflow eRessources </vt:lpstr>
      <vt:lpstr>TÂCHES Activations à partir de la CZ</vt:lpstr>
      <vt:lpstr>Tâches Ajouter une collection locale</vt:lpstr>
      <vt:lpstr>Tâches Ajouter un portfolio local</vt:lpstr>
      <vt:lpstr>Tâches Contribution de ressources locales</vt:lpstr>
      <vt:lpstr>Tâches Règles d'or en matière de gestion</vt:lpstr>
      <vt:lpstr>Tâches Règles d'or en matière de gestion</vt:lpstr>
      <vt:lpstr>Tâches Liste des tâches de mise à jour de la CZ </vt:lpstr>
      <vt:lpstr>Tâches Catalographie des eRessources</vt:lpstr>
      <vt:lpstr>Outils et intégrations Intégration automatique des holdings électroniques</vt:lpstr>
      <vt:lpstr>Outils et intégration Résolveur de liens</vt:lpstr>
      <vt:lpstr>Outils et intégrations Central Discovery Index (CDI)</vt:lpstr>
      <vt:lpstr>Outils et intégrations Portfolio loader / Profil d’import</vt:lpstr>
      <vt:lpstr>Outils et intégrations Exports de portfolios</vt:lpstr>
      <vt:lpstr>Outils et intégrations Sets</vt:lpstr>
      <vt:lpstr>Outils et intégrations Services électroniques et Display logic rules</vt:lpstr>
      <vt:lpstr>Outils et intégrations Recommandations DARA</vt:lpstr>
      <vt:lpstr>Outils et intégrations Ressource Recommender</vt:lpstr>
      <vt:lpstr>Outils et intégrations Licences</vt:lpstr>
      <vt:lpstr>Outils et intégrations  Overlap Analysis</vt:lpstr>
      <vt:lpstr>Outils et integrations Statistiques d’usage</vt:lpstr>
      <vt:lpstr>Communication</vt:lpstr>
      <vt:lpstr>Sources d'information Liste de sources utiles pour votre certification et votre travail futur</vt:lpstr>
      <vt:lpstr>Vos responsabilités de gestionnaires eRessources, en résumé</vt:lpstr>
      <vt:lpstr>Pour toute question ou suggestion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MYRIAM</dc:creator>
  <cp:lastModifiedBy>Bastin Myriam</cp:lastModifiedBy>
  <cp:revision>665</cp:revision>
  <dcterms:created xsi:type="dcterms:W3CDTF">2023-03-30T11:28:50Z</dcterms:created>
  <dcterms:modified xsi:type="dcterms:W3CDTF">2024-11-21T10:30:43Z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0x010100F79A6F5F103AF04F89B15FEA893CFE08</vt:lpwstr>
  </property>
</Properties>
</file>