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</p:sldMasterIdLst>
  <p:notesMasterIdLst>
    <p:notesMasterId r:id="rId61"/>
  </p:notesMasterIdLst>
  <p:handoutMasterIdLst>
    <p:handoutMasterId r:id="rId62"/>
  </p:handoutMasterIdLst>
  <p:sldIdLst>
    <p:sldId id="256" r:id="rId3"/>
    <p:sldId id="329" r:id="rId4"/>
    <p:sldId id="448" r:id="rId5"/>
    <p:sldId id="328" r:id="rId6"/>
    <p:sldId id="267" r:id="rId7"/>
    <p:sldId id="450" r:id="rId8"/>
    <p:sldId id="280" r:id="rId9"/>
    <p:sldId id="330" r:id="rId10"/>
    <p:sldId id="332" r:id="rId11"/>
    <p:sldId id="333" r:id="rId12"/>
    <p:sldId id="335" r:id="rId13"/>
    <p:sldId id="449" r:id="rId14"/>
    <p:sldId id="478" r:id="rId15"/>
    <p:sldId id="479" r:id="rId16"/>
    <p:sldId id="480" r:id="rId17"/>
    <p:sldId id="492" r:id="rId18"/>
    <p:sldId id="481" r:id="rId19"/>
    <p:sldId id="483" r:id="rId20"/>
    <p:sldId id="482" r:id="rId21"/>
    <p:sldId id="484" r:id="rId22"/>
    <p:sldId id="485" r:id="rId23"/>
    <p:sldId id="487" r:id="rId24"/>
    <p:sldId id="488" r:id="rId25"/>
    <p:sldId id="489" r:id="rId26"/>
    <p:sldId id="490" r:id="rId27"/>
    <p:sldId id="493" r:id="rId28"/>
    <p:sldId id="491" r:id="rId29"/>
    <p:sldId id="451" r:id="rId30"/>
    <p:sldId id="339" r:id="rId31"/>
    <p:sldId id="452" r:id="rId32"/>
    <p:sldId id="353" r:id="rId33"/>
    <p:sldId id="336" r:id="rId34"/>
    <p:sldId id="340" r:id="rId35"/>
    <p:sldId id="455" r:id="rId36"/>
    <p:sldId id="456" r:id="rId37"/>
    <p:sldId id="457" r:id="rId38"/>
    <p:sldId id="458" r:id="rId39"/>
    <p:sldId id="460" r:id="rId40"/>
    <p:sldId id="461" r:id="rId41"/>
    <p:sldId id="462" r:id="rId42"/>
    <p:sldId id="464" r:id="rId43"/>
    <p:sldId id="465" r:id="rId44"/>
    <p:sldId id="466" r:id="rId45"/>
    <p:sldId id="467" r:id="rId46"/>
    <p:sldId id="463" r:id="rId47"/>
    <p:sldId id="468" r:id="rId48"/>
    <p:sldId id="469" r:id="rId49"/>
    <p:sldId id="470" r:id="rId50"/>
    <p:sldId id="477" r:id="rId51"/>
    <p:sldId id="471" r:id="rId52"/>
    <p:sldId id="472" r:id="rId53"/>
    <p:sldId id="475" r:id="rId54"/>
    <p:sldId id="473" r:id="rId55"/>
    <p:sldId id="474" r:id="rId56"/>
    <p:sldId id="494" r:id="rId57"/>
    <p:sldId id="476" r:id="rId58"/>
    <p:sldId id="495" r:id="rId59"/>
    <p:sldId id="314" r:id="rId6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">
          <p15:clr>
            <a:srgbClr val="A4A3A4"/>
          </p15:clr>
        </p15:guide>
        <p15:guide id="2" orient="horz" pos="536">
          <p15:clr>
            <a:srgbClr val="A4A3A4"/>
          </p15:clr>
        </p15:guide>
        <p15:guide id="3" orient="horz" pos="2154">
          <p15:clr>
            <a:srgbClr val="A4A3A4"/>
          </p15:clr>
        </p15:guide>
        <p15:guide id="4" pos="54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2FB"/>
    <a:srgbClr val="66CCFF"/>
    <a:srgbClr val="5FA3B0"/>
    <a:srgbClr val="F9F8F5"/>
    <a:srgbClr val="00707F"/>
    <a:srgbClr val="4B8B8E"/>
    <a:srgbClr val="4FA163"/>
    <a:srgbClr val="E8E2DE"/>
    <a:srgbClr val="D3E5E9"/>
    <a:srgbClr val="D5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1" autoAdjust="0"/>
  </p:normalViewPr>
  <p:slideViewPr>
    <p:cSldViewPr snapToGrid="0" snapToObjects="1">
      <p:cViewPr varScale="1">
        <p:scale>
          <a:sx n="79" d="100"/>
          <a:sy n="79" d="100"/>
        </p:scale>
        <p:origin x="1498" y="77"/>
      </p:cViewPr>
      <p:guideLst>
        <p:guide orient="horz" pos="274"/>
        <p:guide orient="horz" pos="536"/>
        <p:guide orient="horz" pos="2154"/>
        <p:guide pos="548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096B95-5295-42B8-A39A-EED1FB0DD761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88EA0A6E-73A2-4A8C-9F65-C4121F2BE32A}">
      <dgm:prSet phldrT="[Texte]"/>
      <dgm:spPr>
        <a:solidFill>
          <a:srgbClr val="00707F"/>
        </a:solidFill>
      </dgm:spPr>
      <dgm:t>
        <a:bodyPr/>
        <a:lstStyle/>
        <a:p>
          <a:r>
            <a:rPr lang="fr-BE" b="1" dirty="0" smtClean="0">
              <a:solidFill>
                <a:schemeClr val="bg1"/>
              </a:solidFill>
            </a:rPr>
            <a:t>Implémentation initiale</a:t>
          </a:r>
          <a:endParaRPr lang="fr-BE" b="1" dirty="0">
            <a:solidFill>
              <a:schemeClr val="bg1"/>
            </a:solidFill>
          </a:endParaRPr>
        </a:p>
      </dgm:t>
    </dgm:pt>
    <dgm:pt modelId="{CF540CE1-775B-4017-9746-C2420FC38C29}" type="parTrans" cxnId="{A82F99FF-FD14-4FEC-99AE-3C4A6C75069D}">
      <dgm:prSet/>
      <dgm:spPr/>
      <dgm:t>
        <a:bodyPr/>
        <a:lstStyle/>
        <a:p>
          <a:endParaRPr lang="fr-BE"/>
        </a:p>
      </dgm:t>
    </dgm:pt>
    <dgm:pt modelId="{D028BB0A-D9B6-4134-AD6E-7F15A5563272}" type="sibTrans" cxnId="{A82F99FF-FD14-4FEC-99AE-3C4A6C75069D}">
      <dgm:prSet/>
      <dgm:spPr/>
      <dgm:t>
        <a:bodyPr/>
        <a:lstStyle/>
        <a:p>
          <a:endParaRPr lang="fr-BE"/>
        </a:p>
      </dgm:t>
    </dgm:pt>
    <dgm:pt modelId="{150817CE-5A75-469A-B04A-401343DB2BF1}">
      <dgm:prSet phldrT="[Texte]"/>
      <dgm:spPr>
        <a:solidFill>
          <a:srgbClr val="00707F"/>
        </a:solidFill>
      </dgm:spPr>
      <dgm:t>
        <a:bodyPr/>
        <a:lstStyle/>
        <a:p>
          <a:r>
            <a:rPr lang="fr-BE" b="1" dirty="0" smtClean="0">
              <a:solidFill>
                <a:schemeClr val="bg1"/>
              </a:solidFill>
            </a:rPr>
            <a:t>Configuration</a:t>
          </a:r>
          <a:endParaRPr lang="fr-BE" b="1" dirty="0">
            <a:solidFill>
              <a:schemeClr val="bg1"/>
            </a:solidFill>
          </a:endParaRPr>
        </a:p>
      </dgm:t>
    </dgm:pt>
    <dgm:pt modelId="{C9307ED4-D334-41F4-AC99-19F84BA29B52}" type="parTrans" cxnId="{6D27776F-D6D4-4BA2-AC64-101CECF110C3}">
      <dgm:prSet/>
      <dgm:spPr/>
      <dgm:t>
        <a:bodyPr/>
        <a:lstStyle/>
        <a:p>
          <a:endParaRPr lang="fr-BE"/>
        </a:p>
      </dgm:t>
    </dgm:pt>
    <dgm:pt modelId="{CC5FDBE3-F907-4652-BA7F-F461C2D357C2}" type="sibTrans" cxnId="{6D27776F-D6D4-4BA2-AC64-101CECF110C3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fr-BE"/>
        </a:p>
      </dgm:t>
    </dgm:pt>
    <dgm:pt modelId="{53582CEB-290A-4983-A4EA-13F146E60C93}">
      <dgm:prSet phldrT="[Texte]"/>
      <dgm:spPr>
        <a:solidFill>
          <a:srgbClr val="00707F"/>
        </a:solidFill>
      </dgm:spPr>
      <dgm:t>
        <a:bodyPr/>
        <a:lstStyle/>
        <a:p>
          <a:r>
            <a:rPr lang="fr-BE" b="1" dirty="0" smtClean="0">
              <a:solidFill>
                <a:schemeClr val="bg1"/>
              </a:solidFill>
            </a:rPr>
            <a:t>Mises à jour 4/an</a:t>
          </a:r>
          <a:endParaRPr lang="fr-BE" b="1" dirty="0">
            <a:solidFill>
              <a:schemeClr val="bg1"/>
            </a:solidFill>
          </a:endParaRPr>
        </a:p>
      </dgm:t>
    </dgm:pt>
    <dgm:pt modelId="{E5E39D0C-423A-4EFA-8286-3D4C30C38640}" type="parTrans" cxnId="{3D8E7C61-32D6-41B4-A2D6-D35FFC6498FB}">
      <dgm:prSet/>
      <dgm:spPr/>
      <dgm:t>
        <a:bodyPr/>
        <a:lstStyle/>
        <a:p>
          <a:endParaRPr lang="fr-BE"/>
        </a:p>
      </dgm:t>
    </dgm:pt>
    <dgm:pt modelId="{EE5FF18F-F793-49E2-9D81-61345049A5D5}" type="sibTrans" cxnId="{3D8E7C61-32D6-41B4-A2D6-D35FFC6498FB}">
      <dgm:prSet/>
      <dgm:spPr/>
      <dgm:t>
        <a:bodyPr/>
        <a:lstStyle/>
        <a:p>
          <a:endParaRPr lang="fr-BE"/>
        </a:p>
      </dgm:t>
    </dgm:pt>
    <dgm:pt modelId="{CC74B18E-88E9-4EED-B7EB-ADAB10FAF7CF}">
      <dgm:prSet phldrT="[Texte]"/>
      <dgm:spPr>
        <a:solidFill>
          <a:srgbClr val="00707F"/>
        </a:solidFill>
      </dgm:spPr>
      <dgm:t>
        <a:bodyPr/>
        <a:lstStyle/>
        <a:p>
          <a:r>
            <a:rPr lang="fr-BE" b="1" smtClean="0">
              <a:solidFill>
                <a:schemeClr val="bg1"/>
              </a:solidFill>
            </a:rPr>
            <a:t>Formation continue</a:t>
          </a:r>
          <a:endParaRPr lang="fr-BE" b="1">
            <a:solidFill>
              <a:schemeClr val="bg1"/>
            </a:solidFill>
          </a:endParaRPr>
        </a:p>
      </dgm:t>
    </dgm:pt>
    <dgm:pt modelId="{D40D8AE5-6B7C-40AF-8393-A00A9510F7DC}" type="parTrans" cxnId="{661ECCD1-4866-4D28-B91D-44162AB08D26}">
      <dgm:prSet/>
      <dgm:spPr/>
      <dgm:t>
        <a:bodyPr/>
        <a:lstStyle/>
        <a:p>
          <a:endParaRPr lang="fr-BE"/>
        </a:p>
      </dgm:t>
    </dgm:pt>
    <dgm:pt modelId="{B876BA01-9200-445A-A496-958CF011269E}" type="sibTrans" cxnId="{661ECCD1-4866-4D28-B91D-44162AB08D26}">
      <dgm:prSet/>
      <dgm:spPr/>
      <dgm:t>
        <a:bodyPr/>
        <a:lstStyle/>
        <a:p>
          <a:endParaRPr lang="fr-BE"/>
        </a:p>
      </dgm:t>
    </dgm:pt>
    <dgm:pt modelId="{358CC193-80A5-423C-853C-70DC1DCE1F14}">
      <dgm:prSet phldrT="[Texte]"/>
      <dgm:spPr>
        <a:solidFill>
          <a:srgbClr val="00707F"/>
        </a:solidFill>
      </dgm:spPr>
      <dgm:t>
        <a:bodyPr/>
        <a:lstStyle/>
        <a:p>
          <a:r>
            <a:rPr lang="fr-BE" b="1" smtClean="0">
              <a:solidFill>
                <a:schemeClr val="bg1"/>
              </a:solidFill>
            </a:rPr>
            <a:t>Formation</a:t>
          </a:r>
          <a:endParaRPr lang="fr-BE" b="1">
            <a:solidFill>
              <a:schemeClr val="bg1"/>
            </a:solidFill>
          </a:endParaRPr>
        </a:p>
      </dgm:t>
    </dgm:pt>
    <dgm:pt modelId="{C3665BC2-62F7-4101-B958-F8B305EE1BD6}" type="parTrans" cxnId="{BEBE5687-BEEB-484D-9543-507AEDD9477D}">
      <dgm:prSet/>
      <dgm:spPr/>
      <dgm:t>
        <a:bodyPr/>
        <a:lstStyle/>
        <a:p>
          <a:endParaRPr lang="fr-BE"/>
        </a:p>
      </dgm:t>
    </dgm:pt>
    <dgm:pt modelId="{5D30A02B-1F15-49BC-B8B6-C58CB8ADF7E3}" type="sibTrans" cxnId="{BEBE5687-BEEB-484D-9543-507AEDD9477D}">
      <dgm:prSet/>
      <dgm:spPr>
        <a:ln>
          <a:solidFill>
            <a:srgbClr val="00707F"/>
          </a:solidFill>
        </a:ln>
      </dgm:spPr>
      <dgm:t>
        <a:bodyPr/>
        <a:lstStyle/>
        <a:p>
          <a:endParaRPr lang="fr-BE"/>
        </a:p>
      </dgm:t>
    </dgm:pt>
    <dgm:pt modelId="{6447FC1A-E6C9-46AD-A8B4-673D6AD55239}" type="pres">
      <dgm:prSet presAssocID="{28096B95-5295-42B8-A39A-EED1FB0DD76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D44990F8-82B4-46BE-8E30-9EC7D08D749D}" type="pres">
      <dgm:prSet presAssocID="{88EA0A6E-73A2-4A8C-9F65-C4121F2BE32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B462F91-8242-4444-8011-2805418ED626}" type="pres">
      <dgm:prSet presAssocID="{88EA0A6E-73A2-4A8C-9F65-C4121F2BE32A}" presName="spNode" presStyleCnt="0"/>
      <dgm:spPr/>
    </dgm:pt>
    <dgm:pt modelId="{5FA971D0-6379-4FFA-817E-83123B95CD5B}" type="pres">
      <dgm:prSet presAssocID="{D028BB0A-D9B6-4134-AD6E-7F15A5563272}" presName="sibTrans" presStyleLbl="sibTrans1D1" presStyleIdx="0" presStyleCnt="5"/>
      <dgm:spPr/>
      <dgm:t>
        <a:bodyPr/>
        <a:lstStyle/>
        <a:p>
          <a:endParaRPr lang="fr-BE"/>
        </a:p>
      </dgm:t>
    </dgm:pt>
    <dgm:pt modelId="{02EA3A74-7654-4D2B-BAD0-08B8E4CFD885}" type="pres">
      <dgm:prSet presAssocID="{150817CE-5A75-469A-B04A-401343DB2BF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40ADBB0-0ED2-44CB-B6C5-55ECA93078B5}" type="pres">
      <dgm:prSet presAssocID="{150817CE-5A75-469A-B04A-401343DB2BF1}" presName="spNode" presStyleCnt="0"/>
      <dgm:spPr/>
    </dgm:pt>
    <dgm:pt modelId="{8FADBACB-1312-46D8-8A9E-3350B2C241AC}" type="pres">
      <dgm:prSet presAssocID="{CC5FDBE3-F907-4652-BA7F-F461C2D357C2}" presName="sibTrans" presStyleLbl="sibTrans1D1" presStyleIdx="1" presStyleCnt="5"/>
      <dgm:spPr/>
      <dgm:t>
        <a:bodyPr/>
        <a:lstStyle/>
        <a:p>
          <a:endParaRPr lang="fr-BE"/>
        </a:p>
      </dgm:t>
    </dgm:pt>
    <dgm:pt modelId="{25C86993-EA43-403D-B57A-6C2EDB3E77B5}" type="pres">
      <dgm:prSet presAssocID="{53582CEB-290A-4983-A4EA-13F146E60C9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5960044-A988-47BD-ABC4-B29987EB96B2}" type="pres">
      <dgm:prSet presAssocID="{53582CEB-290A-4983-A4EA-13F146E60C93}" presName="spNode" presStyleCnt="0"/>
      <dgm:spPr/>
    </dgm:pt>
    <dgm:pt modelId="{AD5F0186-723C-43B0-BE9D-92FDBAE7D411}" type="pres">
      <dgm:prSet presAssocID="{EE5FF18F-F793-49E2-9D81-61345049A5D5}" presName="sibTrans" presStyleLbl="sibTrans1D1" presStyleIdx="2" presStyleCnt="5"/>
      <dgm:spPr/>
      <dgm:t>
        <a:bodyPr/>
        <a:lstStyle/>
        <a:p>
          <a:endParaRPr lang="fr-BE"/>
        </a:p>
      </dgm:t>
    </dgm:pt>
    <dgm:pt modelId="{7A9FD1DE-F37E-4E86-84D8-F7AAD0A476AB}" type="pres">
      <dgm:prSet presAssocID="{CC74B18E-88E9-4EED-B7EB-ADAB10FAF7C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50830C-6FFE-4186-A53E-461E0FD028F1}" type="pres">
      <dgm:prSet presAssocID="{CC74B18E-88E9-4EED-B7EB-ADAB10FAF7CF}" presName="spNode" presStyleCnt="0"/>
      <dgm:spPr/>
    </dgm:pt>
    <dgm:pt modelId="{CE80D9BC-885B-49AE-BE67-30AC81E09F8D}" type="pres">
      <dgm:prSet presAssocID="{B876BA01-9200-445A-A496-958CF011269E}" presName="sibTrans" presStyleLbl="sibTrans1D1" presStyleIdx="3" presStyleCnt="5"/>
      <dgm:spPr/>
      <dgm:t>
        <a:bodyPr/>
        <a:lstStyle/>
        <a:p>
          <a:endParaRPr lang="fr-BE"/>
        </a:p>
      </dgm:t>
    </dgm:pt>
    <dgm:pt modelId="{D21127C4-4C2A-48C3-A45E-6F4D218951F6}" type="pres">
      <dgm:prSet presAssocID="{358CC193-80A5-423C-853C-70DC1DCE1F1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0310A5B-98C3-458D-9FCB-571A6CF7B5D3}" type="pres">
      <dgm:prSet presAssocID="{358CC193-80A5-423C-853C-70DC1DCE1F14}" presName="spNode" presStyleCnt="0"/>
      <dgm:spPr/>
    </dgm:pt>
    <dgm:pt modelId="{3BADCEDC-3D1A-47A4-A2AE-9D6BB5C25308}" type="pres">
      <dgm:prSet presAssocID="{5D30A02B-1F15-49BC-B8B6-C58CB8ADF7E3}" presName="sibTrans" presStyleLbl="sibTrans1D1" presStyleIdx="4" presStyleCnt="5"/>
      <dgm:spPr/>
      <dgm:t>
        <a:bodyPr/>
        <a:lstStyle/>
        <a:p>
          <a:endParaRPr lang="fr-BE"/>
        </a:p>
      </dgm:t>
    </dgm:pt>
  </dgm:ptLst>
  <dgm:cxnLst>
    <dgm:cxn modelId="{B3F28123-F079-469B-B9A7-9ED20595C5FB}" type="presOf" srcId="{150817CE-5A75-469A-B04A-401343DB2BF1}" destId="{02EA3A74-7654-4D2B-BAD0-08B8E4CFD885}" srcOrd="0" destOrd="0" presId="urn:microsoft.com/office/officeart/2005/8/layout/cycle6"/>
    <dgm:cxn modelId="{A2DA944F-C0CD-4C7D-826F-07C1A37AB1E7}" type="presOf" srcId="{53582CEB-290A-4983-A4EA-13F146E60C93}" destId="{25C86993-EA43-403D-B57A-6C2EDB3E77B5}" srcOrd="0" destOrd="0" presId="urn:microsoft.com/office/officeart/2005/8/layout/cycle6"/>
    <dgm:cxn modelId="{2AED748E-3FDE-4C79-B5E8-2D0BAFB54BD7}" type="presOf" srcId="{28096B95-5295-42B8-A39A-EED1FB0DD761}" destId="{6447FC1A-E6C9-46AD-A8B4-673D6AD55239}" srcOrd="0" destOrd="0" presId="urn:microsoft.com/office/officeart/2005/8/layout/cycle6"/>
    <dgm:cxn modelId="{D097BA14-B5A0-4403-9FE2-FC1E0E454C23}" type="presOf" srcId="{358CC193-80A5-423C-853C-70DC1DCE1F14}" destId="{D21127C4-4C2A-48C3-A45E-6F4D218951F6}" srcOrd="0" destOrd="0" presId="urn:microsoft.com/office/officeart/2005/8/layout/cycle6"/>
    <dgm:cxn modelId="{DC739208-6AA3-4F87-BB95-3D7B543ED4DF}" type="presOf" srcId="{88EA0A6E-73A2-4A8C-9F65-C4121F2BE32A}" destId="{D44990F8-82B4-46BE-8E30-9EC7D08D749D}" srcOrd="0" destOrd="0" presId="urn:microsoft.com/office/officeart/2005/8/layout/cycle6"/>
    <dgm:cxn modelId="{661ECCD1-4866-4D28-B91D-44162AB08D26}" srcId="{28096B95-5295-42B8-A39A-EED1FB0DD761}" destId="{CC74B18E-88E9-4EED-B7EB-ADAB10FAF7CF}" srcOrd="3" destOrd="0" parTransId="{D40D8AE5-6B7C-40AF-8393-A00A9510F7DC}" sibTransId="{B876BA01-9200-445A-A496-958CF011269E}"/>
    <dgm:cxn modelId="{53D7E287-F7E3-4DE2-A3AE-574BD6215084}" type="presOf" srcId="{B876BA01-9200-445A-A496-958CF011269E}" destId="{CE80D9BC-885B-49AE-BE67-30AC81E09F8D}" srcOrd="0" destOrd="0" presId="urn:microsoft.com/office/officeart/2005/8/layout/cycle6"/>
    <dgm:cxn modelId="{FDEF4B9E-72E3-4A83-BDE9-579A83B0DE59}" type="presOf" srcId="{5D30A02B-1F15-49BC-B8B6-C58CB8ADF7E3}" destId="{3BADCEDC-3D1A-47A4-A2AE-9D6BB5C25308}" srcOrd="0" destOrd="0" presId="urn:microsoft.com/office/officeart/2005/8/layout/cycle6"/>
    <dgm:cxn modelId="{3D8E7C61-32D6-41B4-A2D6-D35FFC6498FB}" srcId="{28096B95-5295-42B8-A39A-EED1FB0DD761}" destId="{53582CEB-290A-4983-A4EA-13F146E60C93}" srcOrd="2" destOrd="0" parTransId="{E5E39D0C-423A-4EFA-8286-3D4C30C38640}" sibTransId="{EE5FF18F-F793-49E2-9D81-61345049A5D5}"/>
    <dgm:cxn modelId="{6D27776F-D6D4-4BA2-AC64-101CECF110C3}" srcId="{28096B95-5295-42B8-A39A-EED1FB0DD761}" destId="{150817CE-5A75-469A-B04A-401343DB2BF1}" srcOrd="1" destOrd="0" parTransId="{C9307ED4-D334-41F4-AC99-19F84BA29B52}" sibTransId="{CC5FDBE3-F907-4652-BA7F-F461C2D357C2}"/>
    <dgm:cxn modelId="{7FE2254A-6054-4298-9FD7-B00BEA0F6463}" type="presOf" srcId="{EE5FF18F-F793-49E2-9D81-61345049A5D5}" destId="{AD5F0186-723C-43B0-BE9D-92FDBAE7D411}" srcOrd="0" destOrd="0" presId="urn:microsoft.com/office/officeart/2005/8/layout/cycle6"/>
    <dgm:cxn modelId="{BEBE5687-BEEB-484D-9543-507AEDD9477D}" srcId="{28096B95-5295-42B8-A39A-EED1FB0DD761}" destId="{358CC193-80A5-423C-853C-70DC1DCE1F14}" srcOrd="4" destOrd="0" parTransId="{C3665BC2-62F7-4101-B958-F8B305EE1BD6}" sibTransId="{5D30A02B-1F15-49BC-B8B6-C58CB8ADF7E3}"/>
    <dgm:cxn modelId="{80382CB4-1688-4484-A9A8-C313178CA39A}" type="presOf" srcId="{D028BB0A-D9B6-4134-AD6E-7F15A5563272}" destId="{5FA971D0-6379-4FFA-817E-83123B95CD5B}" srcOrd="0" destOrd="0" presId="urn:microsoft.com/office/officeart/2005/8/layout/cycle6"/>
    <dgm:cxn modelId="{2A9BC607-7A19-429C-BFDA-FD0EA8626B44}" type="presOf" srcId="{CC5FDBE3-F907-4652-BA7F-F461C2D357C2}" destId="{8FADBACB-1312-46D8-8A9E-3350B2C241AC}" srcOrd="0" destOrd="0" presId="urn:microsoft.com/office/officeart/2005/8/layout/cycle6"/>
    <dgm:cxn modelId="{839148D4-DFFA-4913-BC4C-58E12FE12A5B}" type="presOf" srcId="{CC74B18E-88E9-4EED-B7EB-ADAB10FAF7CF}" destId="{7A9FD1DE-F37E-4E86-84D8-F7AAD0A476AB}" srcOrd="0" destOrd="0" presId="urn:microsoft.com/office/officeart/2005/8/layout/cycle6"/>
    <dgm:cxn modelId="{A82F99FF-FD14-4FEC-99AE-3C4A6C75069D}" srcId="{28096B95-5295-42B8-A39A-EED1FB0DD761}" destId="{88EA0A6E-73A2-4A8C-9F65-C4121F2BE32A}" srcOrd="0" destOrd="0" parTransId="{CF540CE1-775B-4017-9746-C2420FC38C29}" sibTransId="{D028BB0A-D9B6-4134-AD6E-7F15A5563272}"/>
    <dgm:cxn modelId="{3ABA6F0F-9498-4264-9E21-2DA73F015F7D}" type="presParOf" srcId="{6447FC1A-E6C9-46AD-A8B4-673D6AD55239}" destId="{D44990F8-82B4-46BE-8E30-9EC7D08D749D}" srcOrd="0" destOrd="0" presId="urn:microsoft.com/office/officeart/2005/8/layout/cycle6"/>
    <dgm:cxn modelId="{69C15229-1B8B-4635-B9A7-D94600B9E63F}" type="presParOf" srcId="{6447FC1A-E6C9-46AD-A8B4-673D6AD55239}" destId="{6B462F91-8242-4444-8011-2805418ED626}" srcOrd="1" destOrd="0" presId="urn:microsoft.com/office/officeart/2005/8/layout/cycle6"/>
    <dgm:cxn modelId="{5F305B41-8E5D-4B4B-B830-2FD649BC8DEB}" type="presParOf" srcId="{6447FC1A-E6C9-46AD-A8B4-673D6AD55239}" destId="{5FA971D0-6379-4FFA-817E-83123B95CD5B}" srcOrd="2" destOrd="0" presId="urn:microsoft.com/office/officeart/2005/8/layout/cycle6"/>
    <dgm:cxn modelId="{A6D633EF-C45F-4EFF-942D-2B6156C548A0}" type="presParOf" srcId="{6447FC1A-E6C9-46AD-A8B4-673D6AD55239}" destId="{02EA3A74-7654-4D2B-BAD0-08B8E4CFD885}" srcOrd="3" destOrd="0" presId="urn:microsoft.com/office/officeart/2005/8/layout/cycle6"/>
    <dgm:cxn modelId="{A87F6D66-6500-4515-9B6F-EFB3498C4B2C}" type="presParOf" srcId="{6447FC1A-E6C9-46AD-A8B4-673D6AD55239}" destId="{640ADBB0-0ED2-44CB-B6C5-55ECA93078B5}" srcOrd="4" destOrd="0" presId="urn:microsoft.com/office/officeart/2005/8/layout/cycle6"/>
    <dgm:cxn modelId="{B57415AE-B911-433A-8CAF-0D8933627535}" type="presParOf" srcId="{6447FC1A-E6C9-46AD-A8B4-673D6AD55239}" destId="{8FADBACB-1312-46D8-8A9E-3350B2C241AC}" srcOrd="5" destOrd="0" presId="urn:microsoft.com/office/officeart/2005/8/layout/cycle6"/>
    <dgm:cxn modelId="{CE38D411-F860-4FD8-B8C1-F4270D038CD2}" type="presParOf" srcId="{6447FC1A-E6C9-46AD-A8B4-673D6AD55239}" destId="{25C86993-EA43-403D-B57A-6C2EDB3E77B5}" srcOrd="6" destOrd="0" presId="urn:microsoft.com/office/officeart/2005/8/layout/cycle6"/>
    <dgm:cxn modelId="{FDAEA622-DA98-4BD0-B74B-39EB7F74799E}" type="presParOf" srcId="{6447FC1A-E6C9-46AD-A8B4-673D6AD55239}" destId="{65960044-A988-47BD-ABC4-B29987EB96B2}" srcOrd="7" destOrd="0" presId="urn:microsoft.com/office/officeart/2005/8/layout/cycle6"/>
    <dgm:cxn modelId="{E1EAF216-F9BC-4724-BA48-833EC97E8FE4}" type="presParOf" srcId="{6447FC1A-E6C9-46AD-A8B4-673D6AD55239}" destId="{AD5F0186-723C-43B0-BE9D-92FDBAE7D411}" srcOrd="8" destOrd="0" presId="urn:microsoft.com/office/officeart/2005/8/layout/cycle6"/>
    <dgm:cxn modelId="{AAC63B9B-4B93-4ED7-8CF0-13FA5133A524}" type="presParOf" srcId="{6447FC1A-E6C9-46AD-A8B4-673D6AD55239}" destId="{7A9FD1DE-F37E-4E86-84D8-F7AAD0A476AB}" srcOrd="9" destOrd="0" presId="urn:microsoft.com/office/officeart/2005/8/layout/cycle6"/>
    <dgm:cxn modelId="{4CA060AD-360F-4D84-98DA-058122B9B7A1}" type="presParOf" srcId="{6447FC1A-E6C9-46AD-A8B4-673D6AD55239}" destId="{BD50830C-6FFE-4186-A53E-461E0FD028F1}" srcOrd="10" destOrd="0" presId="urn:microsoft.com/office/officeart/2005/8/layout/cycle6"/>
    <dgm:cxn modelId="{8E7066CF-B053-4AA3-B686-C4E3C6324450}" type="presParOf" srcId="{6447FC1A-E6C9-46AD-A8B4-673D6AD55239}" destId="{CE80D9BC-885B-49AE-BE67-30AC81E09F8D}" srcOrd="11" destOrd="0" presId="urn:microsoft.com/office/officeart/2005/8/layout/cycle6"/>
    <dgm:cxn modelId="{800EB03A-13A9-4C6F-90DB-66E1E214661F}" type="presParOf" srcId="{6447FC1A-E6C9-46AD-A8B4-673D6AD55239}" destId="{D21127C4-4C2A-48C3-A45E-6F4D218951F6}" srcOrd="12" destOrd="0" presId="urn:microsoft.com/office/officeart/2005/8/layout/cycle6"/>
    <dgm:cxn modelId="{56DE94A2-C843-44DA-9922-BF2E591444F7}" type="presParOf" srcId="{6447FC1A-E6C9-46AD-A8B4-673D6AD55239}" destId="{00310A5B-98C3-458D-9FCB-571A6CF7B5D3}" srcOrd="13" destOrd="0" presId="urn:microsoft.com/office/officeart/2005/8/layout/cycle6"/>
    <dgm:cxn modelId="{1BF5C595-E907-4388-9375-9F28BF314121}" type="presParOf" srcId="{6447FC1A-E6C9-46AD-A8B4-673D6AD55239}" destId="{3BADCEDC-3D1A-47A4-A2AE-9D6BB5C2530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990F8-82B4-46BE-8E30-9EC7D08D749D}">
      <dsp:nvSpPr>
        <dsp:cNvPr id="0" name=""/>
        <dsp:cNvSpPr/>
      </dsp:nvSpPr>
      <dsp:spPr>
        <a:xfrm>
          <a:off x="3371403" y="736"/>
          <a:ext cx="1486792" cy="966415"/>
        </a:xfrm>
        <a:prstGeom prst="roundRect">
          <a:avLst/>
        </a:prstGeom>
        <a:solidFill>
          <a:srgbClr val="0070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b="1" kern="1200" dirty="0" smtClean="0">
              <a:solidFill>
                <a:schemeClr val="bg1"/>
              </a:solidFill>
            </a:rPr>
            <a:t>Implémentation initiale</a:t>
          </a:r>
          <a:endParaRPr lang="fr-BE" sz="1500" b="1" kern="1200" dirty="0">
            <a:solidFill>
              <a:schemeClr val="bg1"/>
            </a:solidFill>
          </a:endParaRPr>
        </a:p>
      </dsp:txBody>
      <dsp:txXfrm>
        <a:off x="3418579" y="47912"/>
        <a:ext cx="1392440" cy="872063"/>
      </dsp:txXfrm>
    </dsp:sp>
    <dsp:sp modelId="{5FA971D0-6379-4FFA-817E-83123B95CD5B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685052" y="153092"/>
              </a:moveTo>
              <a:arcTo wR="1931434" hR="1931434" stAng="17577964" swAng="19622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A3A74-7654-4D2B-BAD0-08B8E4CFD885}">
      <dsp:nvSpPr>
        <dsp:cNvPr id="0" name=""/>
        <dsp:cNvSpPr/>
      </dsp:nvSpPr>
      <dsp:spPr>
        <a:xfrm>
          <a:off x="5208306" y="1335324"/>
          <a:ext cx="1486792" cy="966415"/>
        </a:xfrm>
        <a:prstGeom prst="roundRect">
          <a:avLst/>
        </a:prstGeom>
        <a:solidFill>
          <a:srgbClr val="0070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b="1" kern="1200" dirty="0" smtClean="0">
              <a:solidFill>
                <a:schemeClr val="bg1"/>
              </a:solidFill>
            </a:rPr>
            <a:t>Configuration</a:t>
          </a:r>
          <a:endParaRPr lang="fr-BE" sz="1500" b="1" kern="1200" dirty="0">
            <a:solidFill>
              <a:schemeClr val="bg1"/>
            </a:solidFill>
          </a:endParaRPr>
        </a:p>
      </dsp:txBody>
      <dsp:txXfrm>
        <a:off x="5255482" y="1382500"/>
        <a:ext cx="1392440" cy="872063"/>
      </dsp:txXfrm>
    </dsp:sp>
    <dsp:sp modelId="{8FADBACB-1312-46D8-8A9E-3350B2C241AC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60210" y="1830145"/>
              </a:moveTo>
              <a:arcTo wR="1931434" hR="1931434" stAng="21419634" swAng="2196873"/>
            </a:path>
          </a:pathLst>
        </a:custGeom>
        <a:noFill/>
        <a:ln w="952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86993-EA43-403D-B57A-6C2EDB3E77B5}">
      <dsp:nvSpPr>
        <dsp:cNvPr id="0" name=""/>
        <dsp:cNvSpPr/>
      </dsp:nvSpPr>
      <dsp:spPr>
        <a:xfrm>
          <a:off x="4506671" y="3494733"/>
          <a:ext cx="1486792" cy="966415"/>
        </a:xfrm>
        <a:prstGeom prst="roundRect">
          <a:avLst/>
        </a:prstGeom>
        <a:solidFill>
          <a:srgbClr val="0070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b="1" kern="1200" dirty="0" smtClean="0">
              <a:solidFill>
                <a:schemeClr val="bg1"/>
              </a:solidFill>
            </a:rPr>
            <a:t>Mises à jour 4/an</a:t>
          </a:r>
          <a:endParaRPr lang="fr-BE" sz="1500" b="1" kern="1200" dirty="0">
            <a:solidFill>
              <a:schemeClr val="bg1"/>
            </a:solidFill>
          </a:endParaRPr>
        </a:p>
      </dsp:txBody>
      <dsp:txXfrm>
        <a:off x="4553847" y="3541909"/>
        <a:ext cx="1392440" cy="872063"/>
      </dsp:txXfrm>
    </dsp:sp>
    <dsp:sp modelId="{AD5F0186-723C-43B0-BE9D-92FDBAE7D411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315628" y="3824271"/>
              </a:moveTo>
              <a:arcTo wR="1931434" hR="1931434" stAng="4711583" swAng="13768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FD1DE-F37E-4E86-84D8-F7AAD0A476AB}">
      <dsp:nvSpPr>
        <dsp:cNvPr id="0" name=""/>
        <dsp:cNvSpPr/>
      </dsp:nvSpPr>
      <dsp:spPr>
        <a:xfrm>
          <a:off x="2236135" y="3494733"/>
          <a:ext cx="1486792" cy="966415"/>
        </a:xfrm>
        <a:prstGeom prst="roundRect">
          <a:avLst/>
        </a:prstGeom>
        <a:solidFill>
          <a:srgbClr val="0070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b="1" kern="1200" smtClean="0">
              <a:solidFill>
                <a:schemeClr val="bg1"/>
              </a:solidFill>
            </a:rPr>
            <a:t>Formation continue</a:t>
          </a:r>
          <a:endParaRPr lang="fr-BE" sz="1500" b="1" kern="1200">
            <a:solidFill>
              <a:schemeClr val="bg1"/>
            </a:solidFill>
          </a:endParaRPr>
        </a:p>
      </dsp:txBody>
      <dsp:txXfrm>
        <a:off x="2283311" y="3541909"/>
        <a:ext cx="1392440" cy="872063"/>
      </dsp:txXfrm>
    </dsp:sp>
    <dsp:sp modelId="{CE80D9BC-885B-49AE-BE67-30AC81E09F8D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22859" y="3000510"/>
              </a:moveTo>
              <a:arcTo wR="1931434" hR="1931434" stAng="8783493" swAng="21968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127C4-4C2A-48C3-A45E-6F4D218951F6}">
      <dsp:nvSpPr>
        <dsp:cNvPr id="0" name=""/>
        <dsp:cNvSpPr/>
      </dsp:nvSpPr>
      <dsp:spPr>
        <a:xfrm>
          <a:off x="1534500" y="1335324"/>
          <a:ext cx="1486792" cy="966415"/>
        </a:xfrm>
        <a:prstGeom prst="roundRect">
          <a:avLst/>
        </a:prstGeom>
        <a:solidFill>
          <a:srgbClr val="0070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b="1" kern="1200" smtClean="0">
              <a:solidFill>
                <a:schemeClr val="bg1"/>
              </a:solidFill>
            </a:rPr>
            <a:t>Formation</a:t>
          </a:r>
          <a:endParaRPr lang="fr-BE" sz="1500" b="1" kern="1200">
            <a:solidFill>
              <a:schemeClr val="bg1"/>
            </a:solidFill>
          </a:endParaRPr>
        </a:p>
      </dsp:txBody>
      <dsp:txXfrm>
        <a:off x="1581676" y="1382500"/>
        <a:ext cx="1392440" cy="872063"/>
      </dsp:txXfrm>
    </dsp:sp>
    <dsp:sp modelId="{3BADCEDC-3D1A-47A4-A2AE-9D6BB5C25308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36435" y="842205"/>
              </a:moveTo>
              <a:arcTo wR="1931434" hR="1931434" stAng="12859756" swAng="1962280"/>
            </a:path>
          </a:pathLst>
        </a:custGeom>
        <a:noFill/>
        <a:ln w="9525" cap="flat" cmpd="sng" algn="ctr">
          <a:solidFill>
            <a:srgbClr val="00707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9567D-54B7-42C7-942F-DB09183E2637}" type="datetimeFigureOut">
              <a:rPr lang="fr-BE" smtClean="0"/>
              <a:t>02-09-24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80E02-1D37-4FED-B4EA-DB2B630B4E1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2456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CA9BF-06F4-1B4F-871E-08BFB1D3CC5F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EF71-3952-194F-85CC-3FDA4381B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87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26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994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866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661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Montrer comment ajouter, déplacer, supprimer</a:t>
            </a:r>
            <a:r>
              <a:rPr lang="fr-BE" baseline="0" dirty="0" smtClean="0"/>
              <a:t> des widgets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76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 userDrawn="1"/>
        </p:nvSpPr>
        <p:spPr>
          <a:xfrm rot="10800000" flipV="1">
            <a:off x="0" y="2258058"/>
            <a:ext cx="9144000" cy="4599941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47645" y="4572579"/>
            <a:ext cx="7772400" cy="796567"/>
          </a:xfrm>
        </p:spPr>
        <p:txBody>
          <a:bodyPr>
            <a:normAutofit/>
          </a:bodyPr>
          <a:lstStyle>
            <a:lvl1pPr algn="r">
              <a:defRPr sz="3200" b="1" i="0" baseline="0">
                <a:solidFill>
                  <a:srgbClr val="5FA3B0"/>
                </a:solidFill>
                <a:latin typeface="Calibri"/>
                <a:cs typeface="Calibri"/>
              </a:defRPr>
            </a:lvl1pPr>
          </a:lstStyle>
          <a:p>
            <a:r>
              <a:rPr lang="fr-FR" smtClean="0"/>
              <a:t>Alma@ULiège Library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19245" y="5496030"/>
            <a:ext cx="6400800" cy="550475"/>
          </a:xfrm>
        </p:spPr>
        <p:txBody>
          <a:bodyPr>
            <a:noAutofit/>
          </a:bodyPr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Introduction au SGB Alma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BF48-D875-4877-A205-62CD9F368F47}" type="datetime1">
              <a:rPr lang="fr-FR" smtClean="0"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riangle rectangle 6"/>
          <p:cNvSpPr>
            <a:spLocks noChangeAspect="1"/>
          </p:cNvSpPr>
          <p:nvPr userDrawn="1"/>
        </p:nvSpPr>
        <p:spPr>
          <a:xfrm rot="10800000">
            <a:off x="3345882" y="0"/>
            <a:ext cx="5798118" cy="290952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rectangle 9"/>
          <p:cNvSpPr/>
          <p:nvPr userDrawn="1"/>
        </p:nvSpPr>
        <p:spPr>
          <a:xfrm>
            <a:off x="0" y="4525194"/>
            <a:ext cx="4632534" cy="2332806"/>
          </a:xfrm>
          <a:prstGeom prst="rtTriangle">
            <a:avLst/>
          </a:prstGeom>
          <a:solidFill>
            <a:srgbClr val="00707F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41" y="145774"/>
            <a:ext cx="2777548" cy="11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7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r 8"/>
          <p:cNvGrpSpPr/>
          <p:nvPr userDrawn="1"/>
        </p:nvGrpSpPr>
        <p:grpSpPr>
          <a:xfrm>
            <a:off x="0" y="0"/>
            <a:ext cx="9144000" cy="6858000"/>
            <a:chOff x="0" y="0"/>
            <a:chExt cx="6858000" cy="5143500"/>
          </a:xfrm>
        </p:grpSpPr>
        <p:sp>
          <p:nvSpPr>
            <p:cNvPr id="10" name="Triangle rectangle 9"/>
            <p:cNvSpPr/>
            <p:nvPr userDrawn="1"/>
          </p:nvSpPr>
          <p:spPr>
            <a:xfrm flipV="1">
              <a:off x="0" y="0"/>
              <a:ext cx="4757430" cy="2395700"/>
            </a:xfrm>
            <a:prstGeom prst="rtTriangle">
              <a:avLst/>
            </a:pr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riangle rectangle 10"/>
            <p:cNvSpPr/>
            <p:nvPr userDrawn="1"/>
          </p:nvSpPr>
          <p:spPr>
            <a:xfrm>
              <a:off x="0" y="1690016"/>
              <a:ext cx="6858000" cy="3453484"/>
            </a:xfrm>
            <a:prstGeom prst="rtTriangle">
              <a:avLst/>
            </a:prstGeom>
            <a:solidFill>
              <a:srgbClr val="E6E6E6">
                <a:alpha val="5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D045-28EE-4A5B-B1C4-17DA4C85AD4D}" type="datetime1">
              <a:rPr lang="fr-FR" smtClean="0"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200" y="4782487"/>
            <a:ext cx="5622328" cy="567349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5FA4B0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428437"/>
            <a:ext cx="5622328" cy="486486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58" y="69573"/>
            <a:ext cx="1208675" cy="49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96092"/>
            <a:ext cx="8229600" cy="621546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rgbClr val="5FA3B0"/>
                </a:solidFill>
                <a:latin typeface="Calibri"/>
                <a:cs typeface="Calibri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F697-E67E-4E81-9C68-49710183AC10}" type="datetime1">
              <a:rPr lang="fr-FR" smtClean="0"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58" y="69573"/>
            <a:ext cx="1208675" cy="49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17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58" y="69573"/>
            <a:ext cx="1208675" cy="49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88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3101-CA9D-4167-AF5B-EAD997B37B80}" type="datetime1">
              <a:rPr lang="fr-FR" smtClean="0"/>
              <a:t>02/09/2024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58" y="69573"/>
            <a:ext cx="1208675" cy="496331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57201" y="745067"/>
            <a:ext cx="8229600" cy="537633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6197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3101-CA9D-4167-AF5B-EAD997B37B80}" type="datetime1">
              <a:rPr lang="fr-FR" smtClean="0"/>
              <a:t>02/09/2024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021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C1F8-EB29-4BC2-94CA-89C5CA94120C}" type="datetime1">
              <a:rPr lang="fr-FR" smtClean="0"/>
              <a:t>02/09/2024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58" y="69573"/>
            <a:ext cx="1208675" cy="49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88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08F0-8251-4F92-A4E7-EC42C233E556}" type="datetime1">
              <a:rPr lang="fr-FR" smtClean="0"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Image 12" descr="uLIEGE_Logo_Compact_CMJN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74" y="240925"/>
            <a:ext cx="1826653" cy="886872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25102" y="2861458"/>
            <a:ext cx="7493796" cy="567349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5FA3B0"/>
                </a:solidFill>
                <a:latin typeface="Calibri"/>
                <a:cs typeface="Calibri"/>
              </a:defRPr>
            </a:lvl1pPr>
          </a:lstStyle>
          <a:p>
            <a:r>
              <a:rPr lang="fr-FR" dirty="0" smtClean="0"/>
              <a:t>Merci de votre attention/</a:t>
            </a:r>
            <a:br>
              <a:rPr lang="fr-FR" dirty="0" smtClean="0"/>
            </a:br>
            <a:r>
              <a:rPr lang="fr-FR" dirty="0" smtClean="0"/>
              <a:t>Questions-suggestions/...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618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et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B4D0-E5BD-4DE4-8025-9576A099D21A}" type="datetime1">
              <a:rPr lang="fr-FR" smtClean="0"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25102" y="2861458"/>
            <a:ext cx="7493796" cy="567349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5FA3B0"/>
                </a:solidFill>
                <a:latin typeface="Calibri"/>
                <a:cs typeface="Calibri"/>
              </a:defRPr>
            </a:lvl1pPr>
          </a:lstStyle>
          <a:p>
            <a:r>
              <a:rPr lang="fr-FR" dirty="0" smtClean="0"/>
              <a:t>Merci de votre attention/</a:t>
            </a:r>
            <a:br>
              <a:rPr lang="fr-FR" dirty="0" smtClean="0"/>
            </a:br>
            <a:r>
              <a:rPr lang="fr-FR" dirty="0" smtClean="0"/>
              <a:t>Questions-suggestions/...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6553200" y="5278847"/>
            <a:ext cx="2133600" cy="1004478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 sz="1800" dirty="0" smtClean="0">
                <a:solidFill>
                  <a:srgbClr val="5FA3B0"/>
                </a:solidFill>
              </a:rPr>
              <a:t>Contact</a:t>
            </a:r>
            <a:endParaRPr lang="fr-FR" sz="1800" dirty="0" smtClean="0"/>
          </a:p>
          <a:p>
            <a:pPr lvl="0"/>
            <a:r>
              <a:rPr lang="fr-FR" dirty="0" smtClean="0"/>
              <a:t>À compléter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41" y="145774"/>
            <a:ext cx="2777548" cy="11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43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LIEGE_Logo_Compact_CMJN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40" y="2681711"/>
            <a:ext cx="3078320" cy="149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6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02-09-24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9141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E58B-7CDB-4564-94E5-1D6FD20DB750}" type="datetime1">
              <a:rPr lang="fr-FR" smtClean="0"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25102" y="2653447"/>
            <a:ext cx="7493796" cy="567349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rgbClr val="5FA3B0"/>
                </a:solidFill>
              </a:defRPr>
            </a:lvl1pPr>
          </a:lstStyle>
          <a:p>
            <a:r>
              <a:rPr lang="fr-FR" smtClean="0"/>
              <a:t>Authority Control Task List</a:t>
            </a:r>
            <a:endParaRPr lang="fr-FR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2012181" y="3429000"/>
            <a:ext cx="5119638" cy="552855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smtClean="0"/>
              <a:t>Liste de tâche Contrôle d’autorité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41" y="145774"/>
            <a:ext cx="2777548" cy="11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97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02-09-24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6305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02-09-24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4021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02-09-24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18847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02-09-24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9601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02-09-24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923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02-09-24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17322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02-09-24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6129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02-09-24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30748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02-09-24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5839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09-7173-467F-96AF-09C7201F093D}" type="datetimeFigureOut">
              <a:rPr lang="fr-BE" smtClean="0"/>
              <a:t>02-09-24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684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- F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_ppt_4-3_FR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" y="0"/>
            <a:ext cx="9142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1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- F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_ppt_4-3_FR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" y="0"/>
            <a:ext cx="9142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- F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_ppt_4-3_FR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9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- 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_ppt_4-3_EN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" y="0"/>
            <a:ext cx="9142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2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- 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_ppt_4-3_EN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" y="0"/>
            <a:ext cx="9142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8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- 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_ppt_4-3_EN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0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5B56-FAEA-4D27-92A8-8EF8A2EB2E84}" type="datetime1">
              <a:rPr lang="fr-FR" smtClean="0"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192540" y="4716148"/>
            <a:ext cx="5622328" cy="567349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5FA4B0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192540" y="5362098"/>
            <a:ext cx="5622328" cy="486486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grpSp>
        <p:nvGrpSpPr>
          <p:cNvPr id="2" name="Grouper 1"/>
          <p:cNvGrpSpPr/>
          <p:nvPr userDrawn="1"/>
        </p:nvGrpSpPr>
        <p:grpSpPr>
          <a:xfrm>
            <a:off x="-5102" y="-5100"/>
            <a:ext cx="9149101" cy="5719283"/>
            <a:chOff x="-5102" y="-5100"/>
            <a:chExt cx="9149101" cy="5719283"/>
          </a:xfrm>
        </p:grpSpPr>
        <p:sp>
          <p:nvSpPr>
            <p:cNvPr id="15" name="Triangle isocèle 17"/>
            <p:cNvSpPr/>
            <p:nvPr userDrawn="1"/>
          </p:nvSpPr>
          <p:spPr>
            <a:xfrm rot="5400000">
              <a:off x="916003" y="-926205"/>
              <a:ext cx="5719283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5150642 w 5719283"/>
                <a:gd name="connsiteY4" fmla="*/ 7560475 h 7561493"/>
                <a:gd name="connsiteX5" fmla="*/ 0 w 5719283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0 w 5719283"/>
                <a:gd name="connsiteY4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9283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719283" y="7553153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5FA4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  <p:sp>
          <p:nvSpPr>
            <p:cNvPr id="16" name="Triangle isocèle 15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58" y="69573"/>
            <a:ext cx="1208675" cy="49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8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73101-CA9D-4167-AF5B-EAD997B37B80}" type="datetime1">
              <a:rPr lang="fr-FR" smtClean="0"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9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4" r:id="rId3"/>
    <p:sldLayoutId id="2147483666" r:id="rId4"/>
    <p:sldLayoutId id="2147483665" r:id="rId5"/>
    <p:sldLayoutId id="2147483667" r:id="rId6"/>
    <p:sldLayoutId id="2147483668" r:id="rId7"/>
    <p:sldLayoutId id="2147483669" r:id="rId8"/>
    <p:sldLayoutId id="2147483663" r:id="rId9"/>
    <p:sldLayoutId id="2147483651" r:id="rId10"/>
    <p:sldLayoutId id="2147483650" r:id="rId11"/>
    <p:sldLayoutId id="2147483655" r:id="rId12"/>
    <p:sldLayoutId id="2147483671" r:id="rId13"/>
    <p:sldLayoutId id="2147483670" r:id="rId14"/>
    <p:sldLayoutId id="2147483657" r:id="rId15"/>
    <p:sldLayoutId id="2147483661" r:id="rId16"/>
    <p:sldLayoutId id="2147483660" r:id="rId17"/>
    <p:sldLayoutId id="2147483662" r:id="rId1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07F"/>
        </a:buClr>
        <a:buSzPct val="55000"/>
        <a:buFont typeface="Lucida Grande"/>
        <a:buChar char="▶"/>
        <a:defRPr sz="32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8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CA209-7173-467F-96AF-09C7201F093D}" type="datetimeFigureOut">
              <a:rPr lang="fr-BE" smtClean="0"/>
              <a:t>02-09-24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1F7CF-8F40-4197-B09B-0121C7E6B6F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680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10Getting_Started/010Alma_Introduction" TargetMode="External"/><Relationship Id="rId2" Type="http://schemas.openxmlformats.org/officeDocument/2006/relationships/hyperlink" Target="https://exlibrisgroup.com/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ervices.lib.uliege.be/alma/primo-ve/recherche-et-decouverte/galeries/" TargetMode="Externa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lib.uliege.be/alma/acces/" TargetMode="External"/><Relationship Id="rId2" Type="http://schemas.openxmlformats.org/officeDocument/2006/relationships/hyperlink" Target="https://app.lib.uliege.be/alma/" TargetMode="Externa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lib.uliege.be/alma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services.lib.uliege.be/guide_catalo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knowledge.exlibrisgroup.com/Alma/Product_Documentation/010Alma_Online_Help_(English)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lib.uliege.be/guide_catalo/workflows-alma/procedures-courantes/preambule-repertoire-et-inventaire-recherche-et-resultats/" TargetMode="Externa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lib.uliege.be/alma/" TargetMode="Externa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ib.uliege.be/fr/uliege-library/propos/organisation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645" y="3933950"/>
            <a:ext cx="7772400" cy="796567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707F"/>
                </a:solidFill>
              </a:rPr>
              <a:t>Alma @ ULiège </a:t>
            </a:r>
            <a:r>
              <a:rPr lang="fr-FR" sz="4000" dirty="0">
                <a:solidFill>
                  <a:srgbClr val="00707F"/>
                </a:solidFill>
              </a:rPr>
              <a:t>Library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19245" y="4992958"/>
            <a:ext cx="6400800" cy="550475"/>
          </a:xfrm>
        </p:spPr>
        <p:txBody>
          <a:bodyPr/>
          <a:lstStyle/>
          <a:p>
            <a:r>
              <a:rPr lang="fr-FR" dirty="0" smtClean="0"/>
              <a:t>Introduction au SGB Alma</a:t>
            </a:r>
            <a:endParaRPr lang="fr-FR" dirty="0"/>
          </a:p>
        </p:txBody>
      </p:sp>
      <p:sp>
        <p:nvSpPr>
          <p:cNvPr id="4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6031992" y="6356350"/>
            <a:ext cx="2895600" cy="365125"/>
          </a:xfrm>
        </p:spPr>
        <p:txBody>
          <a:bodyPr/>
          <a:lstStyle/>
          <a:p>
            <a:pPr algn="r"/>
            <a:r>
              <a:rPr lang="fr-FR" dirty="0" smtClean="0">
                <a:solidFill>
                  <a:schemeClr val="tx1"/>
                </a:solidFill>
              </a:rPr>
              <a:t>Version Août 2024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16048"/>
            <a:ext cx="8229600" cy="48586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2800" dirty="0" smtClean="0">
                <a:solidFill>
                  <a:srgbClr val="0070C0"/>
                </a:solidFill>
              </a:rPr>
              <a:t>… finir de consolider les processus de back end</a:t>
            </a:r>
            <a:endParaRPr lang="fr-BE" sz="2800" dirty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94803" y="1460576"/>
            <a:ext cx="390338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… en permettant une interaction continue avec le front end</a:t>
            </a:r>
          </a:p>
          <a:p>
            <a:pPr marL="285750" indent="-285750">
              <a:buClr>
                <a:srgbClr val="00707F"/>
              </a:buClr>
              <a:buFont typeface="Arial" panose="020B0604020202020204" pitchFamily="34" charset="0"/>
              <a:buChar char="•"/>
            </a:pPr>
            <a:r>
              <a:rPr lang="fr-BE" dirty="0" smtClean="0"/>
              <a:t>Avec </a:t>
            </a:r>
            <a:r>
              <a:rPr lang="fr-BE" dirty="0" err="1" smtClean="0"/>
              <a:t>PrimoVE</a:t>
            </a:r>
            <a:r>
              <a:rPr lang="fr-BE" dirty="0" smtClean="0"/>
              <a:t>, le nouveau modèle de déploiement de la solution Primo</a:t>
            </a:r>
          </a:p>
          <a:p>
            <a:pPr marL="742950" lvl="1" indent="-285750">
              <a:buClr>
                <a:srgbClr val="00707F"/>
              </a:buClr>
              <a:buFont typeface="Courier New" panose="02070309020205020404" pitchFamily="49" charset="0"/>
              <a:buChar char="o"/>
            </a:pPr>
            <a:r>
              <a:rPr lang="fr-BE" sz="1600" dirty="0" smtClean="0"/>
              <a:t>conçu </a:t>
            </a:r>
            <a:r>
              <a:rPr lang="fr-BE" sz="1600" dirty="0"/>
              <a:t>pour simplifier et consolider les processus de </a:t>
            </a:r>
            <a:r>
              <a:rPr lang="fr-BE" sz="1600" i="1" dirty="0" smtClean="0"/>
              <a:t>back-end</a:t>
            </a:r>
          </a:p>
          <a:p>
            <a:pPr marL="742950" lvl="1" indent="-285750">
              <a:buClr>
                <a:srgbClr val="00707F"/>
              </a:buClr>
              <a:buFont typeface="Courier New" panose="02070309020205020404" pitchFamily="49" charset="0"/>
              <a:buChar char="o"/>
            </a:pPr>
            <a:r>
              <a:rPr lang="fr-BE" sz="1600" dirty="0" smtClean="0"/>
              <a:t>en </a:t>
            </a:r>
            <a:r>
              <a:rPr lang="fr-BE" sz="1600" dirty="0"/>
              <a:t>utilisant Alma comme plateforme administrative. </a:t>
            </a:r>
          </a:p>
        </p:txBody>
      </p:sp>
      <p:pic>
        <p:nvPicPr>
          <p:cNvPr id="7" name="Espace réservé du contenu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28" y="3595258"/>
            <a:ext cx="2295600" cy="291114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926" y="4382314"/>
            <a:ext cx="2499970" cy="1945732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786328" y="4590318"/>
            <a:ext cx="505592" cy="2198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788" y="1344986"/>
            <a:ext cx="4045545" cy="2361052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2984926" y="5463384"/>
            <a:ext cx="510749" cy="242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497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11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47107" y="1287637"/>
            <a:ext cx="400206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… au sein d’un même outil…</a:t>
            </a:r>
          </a:p>
          <a:p>
            <a:pPr marL="285750" indent="-285750">
              <a:buClr>
                <a:srgbClr val="00707F"/>
              </a:buClr>
              <a:buFont typeface="Arial" panose="020B0604020202020204" pitchFamily="34" charset="0"/>
              <a:buChar char="•"/>
            </a:pPr>
            <a:r>
              <a:rPr lang="fr-BE" dirty="0" smtClean="0"/>
              <a:t>Alma met à la disposition de ses utilisateurs des métadonnées via sa </a:t>
            </a:r>
            <a:r>
              <a:rPr lang="fr-BE" b="1" dirty="0" smtClean="0"/>
              <a:t>Zone Communautaire</a:t>
            </a:r>
          </a:p>
          <a:p>
            <a:pPr marL="742950" lvl="1" indent="-285750">
              <a:buClr>
                <a:srgbClr val="00707F"/>
              </a:buClr>
              <a:buFont typeface="Courier New" panose="02070309020205020404" pitchFamily="49" charset="0"/>
              <a:buChar char="o"/>
            </a:pPr>
            <a:r>
              <a:rPr lang="fr-BE" sz="1600" dirty="0" smtClean="0"/>
              <a:t>Des descriptions de ressources électroniques</a:t>
            </a:r>
          </a:p>
          <a:p>
            <a:pPr marL="742950" lvl="1" indent="-285750">
              <a:buClr>
                <a:srgbClr val="00707F"/>
              </a:buClr>
              <a:buFont typeface="Courier New" panose="02070309020205020404" pitchFamily="49" charset="0"/>
              <a:buChar char="o"/>
            </a:pPr>
            <a:r>
              <a:rPr lang="fr-BE" sz="1600" dirty="0" smtClean="0"/>
              <a:t>Des fichiers d’autorité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BE" sz="1600" dirty="0"/>
          </a:p>
          <a:p>
            <a:pPr marL="466725" lvl="1" indent="-285750">
              <a:buClr>
                <a:srgbClr val="00707F"/>
              </a:buClr>
              <a:buFont typeface="Arial" panose="020B0604020202020204" pitchFamily="34" charset="0"/>
              <a:buChar char="•"/>
            </a:pPr>
            <a:r>
              <a:rPr lang="fr-BE" dirty="0" smtClean="0"/>
              <a:t>Alma propose une </a:t>
            </a:r>
            <a:r>
              <a:rPr lang="fr-BE" b="1" dirty="0" smtClean="0"/>
              <a:t>infrastructure dans le cloud</a:t>
            </a:r>
          </a:p>
          <a:p>
            <a:pPr marL="923925" lvl="2" indent="-285750">
              <a:buClr>
                <a:srgbClr val="00707F"/>
              </a:buClr>
              <a:buFont typeface="Courier New" panose="02070309020205020404" pitchFamily="49" charset="0"/>
              <a:buChar char="o"/>
            </a:pPr>
            <a:r>
              <a:rPr lang="fr-BE" sz="1600" dirty="0" smtClean="0"/>
              <a:t>Pour réduire les coûts</a:t>
            </a:r>
          </a:p>
          <a:p>
            <a:pPr marL="1381125" lvl="3" indent="-285750">
              <a:buClr>
                <a:srgbClr val="00707F"/>
              </a:buClr>
              <a:buFont typeface="Courier New" panose="02070309020205020404" pitchFamily="49" charset="0"/>
              <a:buChar char="o"/>
            </a:pPr>
            <a:r>
              <a:rPr lang="fr-BE" sz="1600" dirty="0" smtClean="0"/>
              <a:t>d’infrastructure</a:t>
            </a:r>
          </a:p>
          <a:p>
            <a:pPr marL="1381125" lvl="3" indent="-285750">
              <a:buClr>
                <a:srgbClr val="00707F"/>
              </a:buClr>
              <a:buFont typeface="Courier New" panose="02070309020205020404" pitchFamily="49" charset="0"/>
              <a:buChar char="o"/>
            </a:pPr>
            <a:r>
              <a:rPr lang="fr-BE" sz="1600" dirty="0" smtClean="0"/>
              <a:t>humains</a:t>
            </a:r>
          </a:p>
          <a:p>
            <a:pPr marL="638175" lvl="2"/>
            <a:endParaRPr lang="fr-BE" sz="1600" dirty="0" smtClean="0"/>
          </a:p>
          <a:p>
            <a:pPr marL="285750" indent="-285750">
              <a:buClr>
                <a:srgbClr val="00707F"/>
              </a:buClr>
              <a:buFont typeface="Arial" panose="020B0604020202020204" pitchFamily="34" charset="0"/>
              <a:buChar char="•"/>
            </a:pPr>
            <a:r>
              <a:rPr lang="fr-BE" dirty="0" smtClean="0"/>
              <a:t>Alma propose des </a:t>
            </a:r>
            <a:r>
              <a:rPr lang="fr-BE" b="1" dirty="0" smtClean="0"/>
              <a:t>listes de tâches </a:t>
            </a:r>
            <a:r>
              <a:rPr lang="fr-BE" dirty="0" smtClean="0"/>
              <a:t>dans diverses de ses composantes et permet d’assigner une tâche à un opérateur particulier.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923925" y="609600"/>
            <a:ext cx="735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>
                <a:solidFill>
                  <a:srgbClr val="0070C0"/>
                </a:solidFill>
              </a:rPr>
              <a:t>… </a:t>
            </a:r>
            <a:r>
              <a:rPr lang="fr-BE" sz="2800" dirty="0" smtClean="0">
                <a:solidFill>
                  <a:srgbClr val="0070C0"/>
                </a:solidFill>
              </a:rPr>
              <a:t>et repenser l’organisation des bibliothèques.</a:t>
            </a:r>
            <a:endParaRPr lang="fr-BE" sz="28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136" y="1574518"/>
            <a:ext cx="4492914" cy="257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90123"/>
            <a:ext cx="8229600" cy="621546"/>
          </a:xfrm>
        </p:spPr>
        <p:txBody>
          <a:bodyPr/>
          <a:lstStyle/>
          <a:p>
            <a:r>
              <a:rPr lang="fr-FR" dirty="0" smtClean="0"/>
              <a:t>Documentation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000" dirty="0" smtClean="0"/>
              <a:t>Site </a:t>
            </a:r>
            <a:r>
              <a:rPr lang="fr-FR" sz="2000" dirty="0" err="1" smtClean="0"/>
              <a:t>d’ExLibris</a:t>
            </a:r>
            <a:r>
              <a:rPr lang="fr-FR" sz="2000" dirty="0" smtClean="0"/>
              <a:t> </a:t>
            </a:r>
          </a:p>
          <a:p>
            <a:pPr marL="457200" lvl="1" indent="0">
              <a:buNone/>
            </a:pPr>
            <a:r>
              <a:rPr lang="fr-FR" sz="1800" dirty="0">
                <a:hlinkClick r:id="rId2"/>
              </a:rPr>
              <a:t>https://exlibrisgroup.com</a:t>
            </a:r>
            <a:r>
              <a:rPr lang="fr-FR" sz="1800" dirty="0" smtClean="0">
                <a:hlinkClick r:id="rId2"/>
              </a:rPr>
              <a:t>/</a:t>
            </a:r>
            <a:endParaRPr lang="fr-FR" sz="1800" dirty="0" smtClean="0"/>
          </a:p>
          <a:p>
            <a:pPr lvl="1"/>
            <a:endParaRPr lang="fr-FR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000" dirty="0" smtClean="0"/>
              <a:t>Alma Introduction</a:t>
            </a:r>
          </a:p>
          <a:p>
            <a:pPr marL="457200" lvl="1" indent="0">
              <a:buNone/>
            </a:pPr>
            <a:r>
              <a:rPr lang="fr-BE" sz="1800" dirty="0">
                <a:hlinkClick r:id="rId3"/>
              </a:rPr>
              <a:t>https://knowledge.exlibrisgroup.com/Alma/Product_Documentation/010Alma_Online_Help_(English)/</a:t>
            </a:r>
            <a:r>
              <a:rPr lang="fr-BE" sz="1800" dirty="0" smtClean="0">
                <a:hlinkClick r:id="rId3"/>
              </a:rPr>
              <a:t>010Getting_Started/010Alma_Introduction</a:t>
            </a:r>
            <a:endParaRPr lang="fr-BE" sz="1800" dirty="0" smtClean="0"/>
          </a:p>
          <a:p>
            <a:pPr lvl="1"/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9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4782487"/>
            <a:ext cx="8336604" cy="567349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Alma @ ULiège Library </a:t>
            </a:r>
            <a:br>
              <a:rPr lang="fr-BE" dirty="0" smtClean="0"/>
            </a:br>
            <a:r>
              <a:rPr lang="fr-BE" dirty="0" smtClean="0"/>
              <a:t>Nouveaux workflows, nouveaux services</a:t>
            </a:r>
            <a:endParaRPr lang="fr-BE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smtClean="0"/>
              <a:t>Augmenter la performance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73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584216"/>
            <a:ext cx="8229600" cy="621546"/>
          </a:xfrm>
        </p:spPr>
        <p:txBody>
          <a:bodyPr/>
          <a:lstStyle/>
          <a:p>
            <a:r>
              <a:rPr lang="en-US" dirty="0" smtClean="0"/>
              <a:t>Back end - </a:t>
            </a:r>
            <a:r>
              <a:rPr lang="en-US" dirty="0"/>
              <a:t>Travail </a:t>
            </a:r>
            <a:r>
              <a:rPr lang="en-US" dirty="0" err="1" smtClean="0"/>
              <a:t>en</a:t>
            </a:r>
            <a:r>
              <a:rPr lang="en-US" dirty="0" smtClean="0"/>
              <a:t> services </a:t>
            </a:r>
            <a:r>
              <a:rPr lang="en-US" dirty="0" err="1"/>
              <a:t>horizontaux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14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56" y="2320131"/>
            <a:ext cx="4800600" cy="30861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430" y="3579114"/>
            <a:ext cx="2781300" cy="1638300"/>
          </a:xfrm>
          <a:prstGeom prst="rect">
            <a:avLst/>
          </a:prstGeom>
        </p:spPr>
      </p:pic>
      <p:sp>
        <p:nvSpPr>
          <p:cNvPr id="10" name="Accolade fermante 9"/>
          <p:cNvSpPr/>
          <p:nvPr/>
        </p:nvSpPr>
        <p:spPr>
          <a:xfrm>
            <a:off x="5843016" y="3474720"/>
            <a:ext cx="158496" cy="193151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8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485319"/>
            <a:ext cx="8229600" cy="621546"/>
          </a:xfrm>
        </p:spPr>
        <p:txBody>
          <a:bodyPr/>
          <a:lstStyle/>
          <a:p>
            <a:r>
              <a:rPr lang="fr-BE" dirty="0" smtClean="0"/>
              <a:t>Acquisitions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5051425"/>
          </a:xfrm>
        </p:spPr>
        <p:txBody>
          <a:bodyPr>
            <a:normAutofit fontScale="62500" lnSpcReduction="20000"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dirty="0" smtClean="0"/>
              <a:t>Toutes les acquisitions documentaires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b="1" dirty="0" smtClean="0"/>
              <a:t>Ressources physiques </a:t>
            </a:r>
            <a:r>
              <a:rPr lang="fr-BE" dirty="0" smtClean="0"/>
              <a:t>: Livres, périodiques et collections monographiques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b="1" dirty="0" smtClean="0"/>
              <a:t>Ressources électroniques </a:t>
            </a:r>
            <a:r>
              <a:rPr lang="fr-BE" dirty="0" smtClean="0"/>
              <a:t>: e-journaux, e-books, bases de données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dirty="0" smtClean="0"/>
              <a:t>Pour toutes les implantations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dirty="0" smtClean="0"/>
              <a:t>Plus d’acteurs dans le SGB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 smtClean="0"/>
              <a:t>(Documentalistes)</a:t>
            </a:r>
            <a:endParaRPr lang="fr-BE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 smtClean="0"/>
              <a:t>Secrétaires exécutives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 smtClean="0"/>
              <a:t>Responsables de sections (gestion de suggestions d’achats…)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dirty="0" smtClean="0"/>
              <a:t>Gestion par </a:t>
            </a:r>
            <a:r>
              <a:rPr lang="fr-BE" b="1" dirty="0" smtClean="0"/>
              <a:t>EDI</a:t>
            </a:r>
            <a:r>
              <a:rPr lang="fr-BE" dirty="0" smtClean="0"/>
              <a:t> avec certains fournisseurs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 smtClean="0"/>
              <a:t>Commandes / Annulations / Réclamations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 smtClean="0"/>
              <a:t>Factures / Suivi de commande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dirty="0" smtClean="0"/>
              <a:t>Gestion des </a:t>
            </a:r>
            <a:r>
              <a:rPr lang="fr-BE" b="1" dirty="0" smtClean="0"/>
              <a:t>fournisseurs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dirty="0" smtClean="0"/>
              <a:t>Gestion des </a:t>
            </a:r>
            <a:r>
              <a:rPr lang="fr-BE" b="1" dirty="0"/>
              <a:t>budgets</a:t>
            </a:r>
            <a:r>
              <a:rPr lang="fr-BE" dirty="0"/>
              <a:t> / Interfaçage avec </a:t>
            </a:r>
            <a:r>
              <a:rPr lang="fr-BE" dirty="0" smtClean="0"/>
              <a:t>SAP (en cours d’analyse)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dirty="0" smtClean="0"/>
              <a:t>Gestion des licences 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b="1" dirty="0" smtClean="0"/>
              <a:t>Suggestions d’achats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dirty="0" smtClean="0"/>
              <a:t>Simplification du processus de commande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24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Acquisitions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000" b="1" dirty="0"/>
              <a:t>Réception</a:t>
            </a:r>
            <a:r>
              <a:rPr lang="fr-FR" sz="2000" dirty="0"/>
              <a:t> (y compris </a:t>
            </a:r>
            <a:r>
              <a:rPr lang="fr-FR" sz="2000" dirty="0" err="1"/>
              <a:t>bulletinage</a:t>
            </a:r>
            <a:r>
              <a:rPr lang="fr-FR" sz="2000" dirty="0" smtClean="0"/>
              <a:t>)</a:t>
            </a:r>
          </a:p>
          <a:p>
            <a:pPr marL="457200" lvl="1" indent="0">
              <a:buSzPct val="100000"/>
              <a:buNone/>
            </a:pPr>
            <a:r>
              <a:rPr lang="fr-FR" sz="2000" dirty="0" smtClean="0"/>
              <a:t>=&gt; </a:t>
            </a:r>
            <a:r>
              <a:rPr lang="fr-FR" sz="2400" dirty="0" smtClean="0"/>
              <a:t>Traitement post-réception </a:t>
            </a:r>
            <a:endParaRPr lang="fr-BE" sz="2400" dirty="0"/>
          </a:p>
          <a:p>
            <a:pPr marL="0" indent="0">
              <a:buSzPct val="100000"/>
              <a:buNone/>
            </a:pPr>
            <a:endParaRPr lang="fr-FR" dirty="0" smtClean="0">
              <a:solidFill>
                <a:srgbClr val="5FA3B0"/>
              </a:solidFill>
            </a:endParaRPr>
          </a:p>
          <a:p>
            <a:pPr marL="0" indent="0">
              <a:buSzPct val="100000"/>
              <a:buNone/>
            </a:pPr>
            <a:endParaRPr lang="fr-FR" dirty="0">
              <a:solidFill>
                <a:srgbClr val="5FA3B0"/>
              </a:solidFill>
            </a:endParaRPr>
          </a:p>
          <a:p>
            <a:pPr marL="0" indent="0">
              <a:buSzPct val="100000"/>
              <a:buNone/>
            </a:pPr>
            <a:r>
              <a:rPr lang="fr-FR" dirty="0" smtClean="0">
                <a:solidFill>
                  <a:srgbClr val="5FA3B0"/>
                </a:solidFill>
              </a:rPr>
              <a:t>Rôles </a:t>
            </a:r>
            <a:r>
              <a:rPr lang="fr-FR" dirty="0">
                <a:solidFill>
                  <a:srgbClr val="5FA3B0"/>
                </a:solidFill>
              </a:rPr>
              <a:t>principaux liés aux </a:t>
            </a:r>
            <a:r>
              <a:rPr lang="fr-FR" dirty="0" smtClean="0">
                <a:solidFill>
                  <a:srgbClr val="5FA3B0"/>
                </a:solidFill>
              </a:rPr>
              <a:t>Acquisitions</a:t>
            </a:r>
            <a:endParaRPr lang="fr-FR" dirty="0">
              <a:solidFill>
                <a:srgbClr val="5FA3B0"/>
              </a:solidFill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600" dirty="0" smtClean="0"/>
              <a:t>gestionnaire </a:t>
            </a:r>
            <a:r>
              <a:rPr lang="fr-FR" sz="2600" dirty="0" smtClean="0"/>
              <a:t>de factures </a:t>
            </a:r>
            <a:r>
              <a:rPr lang="fr-FR" sz="2600" i="1" dirty="0" smtClean="0"/>
              <a:t>(</a:t>
            </a:r>
            <a:r>
              <a:rPr lang="fr-FR" sz="2600" i="1" dirty="0" err="1" smtClean="0"/>
              <a:t>invoice</a:t>
            </a:r>
            <a:r>
              <a:rPr lang="fr-FR" sz="2600" i="1" dirty="0" smtClean="0"/>
              <a:t> </a:t>
            </a:r>
            <a:r>
              <a:rPr lang="fr-FR" sz="2600" i="1" dirty="0" err="1" smtClean="0"/>
              <a:t>operator</a:t>
            </a:r>
            <a:r>
              <a:rPr lang="fr-FR" sz="2600" i="1" dirty="0" smtClean="0"/>
              <a:t>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600" dirty="0" smtClean="0"/>
              <a:t>gestionnaire </a:t>
            </a:r>
            <a:r>
              <a:rPr lang="fr-FR" sz="2600" dirty="0" smtClean="0"/>
              <a:t>des achats </a:t>
            </a:r>
            <a:r>
              <a:rPr lang="fr-FR" sz="2600" i="1" dirty="0" smtClean="0"/>
              <a:t>(</a:t>
            </a:r>
            <a:r>
              <a:rPr lang="fr-FR" sz="2600" i="1" dirty="0" err="1" smtClean="0"/>
              <a:t>purchasing</a:t>
            </a:r>
            <a:r>
              <a:rPr lang="fr-FR" sz="2600" i="1" dirty="0" smtClean="0"/>
              <a:t> </a:t>
            </a:r>
            <a:r>
              <a:rPr lang="fr-FR" sz="2600" i="1" dirty="0" err="1" smtClean="0"/>
              <a:t>operator</a:t>
            </a:r>
            <a:r>
              <a:rPr lang="fr-FR" sz="2600" i="1" dirty="0" smtClean="0"/>
              <a:t>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600" dirty="0" smtClean="0"/>
              <a:t>gestionnaire </a:t>
            </a:r>
            <a:r>
              <a:rPr lang="fr-FR" sz="2600" dirty="0" smtClean="0"/>
              <a:t>des suggestions d’achat </a:t>
            </a:r>
            <a:r>
              <a:rPr lang="fr-FR" sz="2600" i="1" dirty="0" smtClean="0"/>
              <a:t>(</a:t>
            </a:r>
            <a:r>
              <a:rPr lang="fr-FR" sz="2600" i="1" dirty="0" err="1"/>
              <a:t>purchase</a:t>
            </a:r>
            <a:r>
              <a:rPr lang="fr-FR" sz="2600" i="1" dirty="0"/>
              <a:t> </a:t>
            </a:r>
            <a:r>
              <a:rPr lang="fr-FR" sz="2600" i="1" dirty="0" err="1"/>
              <a:t>request</a:t>
            </a:r>
            <a:r>
              <a:rPr lang="fr-FR" sz="2600" i="1" dirty="0"/>
              <a:t> </a:t>
            </a:r>
            <a:r>
              <a:rPr lang="fr-FR" sz="2600" i="1" dirty="0" smtClean="0"/>
              <a:t>manager)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600" dirty="0" smtClean="0"/>
              <a:t>opérateur </a:t>
            </a:r>
            <a:r>
              <a:rPr lang="fr-FR" sz="2600" dirty="0" smtClean="0"/>
              <a:t>de réception </a:t>
            </a:r>
            <a:r>
              <a:rPr lang="fr-FR" sz="2600" i="1" dirty="0" smtClean="0"/>
              <a:t>(</a:t>
            </a:r>
            <a:r>
              <a:rPr lang="fr-FR" sz="2600" i="1" dirty="0" err="1" smtClean="0"/>
              <a:t>receiving</a:t>
            </a:r>
            <a:r>
              <a:rPr lang="fr-FR" sz="2600" i="1" dirty="0" smtClean="0"/>
              <a:t> </a:t>
            </a:r>
            <a:r>
              <a:rPr lang="fr-FR" sz="2600" i="1" dirty="0" err="1" smtClean="0"/>
              <a:t>operator</a:t>
            </a:r>
            <a:r>
              <a:rPr lang="fr-FR" sz="2600" i="1" dirty="0" smtClean="0"/>
              <a:t>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600" i="1" dirty="0" smtClean="0"/>
              <a:t>…</a:t>
            </a:r>
            <a:endParaRPr lang="fr-FR" sz="2600" i="1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16</a:t>
            </a:fld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3144668" y="2780490"/>
            <a:ext cx="2752725" cy="359923"/>
          </a:xfrm>
          <a:prstGeom prst="roundRect">
            <a:avLst/>
          </a:prstGeom>
          <a:solidFill>
            <a:srgbClr val="5FA3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Ressources</a:t>
            </a:r>
            <a:endParaRPr lang="fr-BE" dirty="0"/>
          </a:p>
        </p:txBody>
      </p:sp>
      <p:sp>
        <p:nvSpPr>
          <p:cNvPr id="6" name="Flèche courbée vers la droite 5"/>
          <p:cNvSpPr/>
          <p:nvPr/>
        </p:nvSpPr>
        <p:spPr>
          <a:xfrm>
            <a:off x="2825885" y="2344367"/>
            <a:ext cx="282102" cy="719846"/>
          </a:xfrm>
          <a:prstGeom prst="curvedRightArrow">
            <a:avLst/>
          </a:prstGeom>
          <a:solidFill>
            <a:srgbClr val="5FA3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902"/>
            <a:ext cx="8229600" cy="621546"/>
          </a:xfrm>
        </p:spPr>
        <p:txBody>
          <a:bodyPr/>
          <a:lstStyle/>
          <a:p>
            <a:r>
              <a:rPr lang="fr-BE" sz="3200" dirty="0" smtClean="0"/>
              <a:t>Ressources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06866"/>
            <a:ext cx="8229600" cy="4720534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dirty="0" smtClean="0"/>
              <a:t>Alma repose sur une structure en </a:t>
            </a:r>
            <a:r>
              <a:rPr lang="fr-BE" sz="2400" b="1" dirty="0" smtClean="0"/>
              <a:t>zones</a:t>
            </a:r>
            <a:r>
              <a:rPr lang="fr-BE" sz="2400" dirty="0" smtClean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 smtClean="0"/>
              <a:t>Zone </a:t>
            </a:r>
            <a:r>
              <a:rPr lang="fr-BE" sz="2200" b="1" dirty="0" smtClean="0"/>
              <a:t>Institution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 smtClean="0"/>
              <a:t>Zone </a:t>
            </a:r>
            <a:r>
              <a:rPr lang="fr-BE" sz="2200" b="1" dirty="0" smtClean="0"/>
              <a:t>Communauté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fr-BE" sz="2200" dirty="0" smtClean="0">
                <a:solidFill>
                  <a:schemeClr val="bg1">
                    <a:lumMod val="65000"/>
                  </a:schemeClr>
                </a:solidFill>
              </a:rPr>
              <a:t>Zone Réseau </a:t>
            </a:r>
          </a:p>
          <a:p>
            <a:pPr marL="457200" lvl="1" indent="0">
              <a:buClr>
                <a:schemeClr val="bg1">
                  <a:lumMod val="50000"/>
                </a:schemeClr>
              </a:buClr>
              <a:buNone/>
            </a:pPr>
            <a:endParaRPr lang="fr-B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17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846907" y="3685004"/>
            <a:ext cx="1376127" cy="508510"/>
          </a:xfrm>
          <a:prstGeom prst="rect">
            <a:avLst/>
          </a:prstGeom>
          <a:solidFill>
            <a:srgbClr val="4FA1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smtClean="0"/>
              <a:t>IZ</a:t>
            </a:r>
          </a:p>
        </p:txBody>
      </p:sp>
      <p:sp>
        <p:nvSpPr>
          <p:cNvPr id="7" name="Rectangle 6"/>
          <p:cNvSpPr/>
          <p:nvPr/>
        </p:nvSpPr>
        <p:spPr>
          <a:xfrm>
            <a:off x="2370498" y="2927523"/>
            <a:ext cx="4403004" cy="641821"/>
          </a:xfrm>
          <a:prstGeom prst="rect">
            <a:avLst/>
          </a:prstGeom>
          <a:solidFill>
            <a:srgbClr val="0070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/>
              <a:t>Notices MARC21</a:t>
            </a:r>
          </a:p>
        </p:txBody>
      </p:sp>
      <p:sp>
        <p:nvSpPr>
          <p:cNvPr id="8" name="Rectangle 7"/>
          <p:cNvSpPr/>
          <p:nvPr/>
        </p:nvSpPr>
        <p:spPr>
          <a:xfrm>
            <a:off x="362893" y="4335972"/>
            <a:ext cx="1376127" cy="13489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/>
              <a:t>Ressources physiques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846907" y="4335973"/>
            <a:ext cx="1376127" cy="13489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/>
              <a:t>Ressources électroniques ‘locales’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28510" y="3685004"/>
            <a:ext cx="1376127" cy="5085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/>
              <a:t>CZ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28510" y="4335971"/>
            <a:ext cx="1376127" cy="134896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/>
              <a:t>Ressources électroniques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58081" y="4335973"/>
            <a:ext cx="1376127" cy="13489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/>
              <a:t>Ressources digitales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3275" y="5969741"/>
            <a:ext cx="4403004" cy="6418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/>
              <a:t>INVENTAIRE (FONDS / ACCÈS)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19888" y="3128995"/>
            <a:ext cx="1395745" cy="67627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Notices locales d’autorité</a:t>
            </a:r>
            <a:endParaRPr lang="fr-BE" sz="14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464675" y="3023688"/>
            <a:ext cx="1484013" cy="915571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Notices d’autorité (BNF, LC, </a:t>
            </a:r>
            <a:r>
              <a:rPr lang="fr-FR" sz="1400" dirty="0" err="1" smtClean="0"/>
              <a:t>IdRef</a:t>
            </a:r>
            <a:r>
              <a:rPr lang="fr-FR" sz="1400" dirty="0" smtClean="0"/>
              <a:t>, LCSH, …)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2271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2788"/>
            <a:ext cx="8229600" cy="621546"/>
          </a:xfrm>
        </p:spPr>
        <p:txBody>
          <a:bodyPr/>
          <a:lstStyle/>
          <a:p>
            <a:r>
              <a:rPr lang="fr-BE" sz="3200" dirty="0"/>
              <a:t>Ressources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8020"/>
            <a:ext cx="8229600" cy="4768143"/>
          </a:xfrm>
        </p:spPr>
        <p:txBody>
          <a:bodyPr>
            <a:norm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200" dirty="0" smtClean="0"/>
              <a:t>Catalogage en </a:t>
            </a:r>
            <a:r>
              <a:rPr lang="fr-FR" sz="2200" b="1" dirty="0" smtClean="0"/>
              <a:t>Marc21</a:t>
            </a:r>
            <a:r>
              <a:rPr lang="fr-FR" sz="2200" dirty="0" smtClean="0"/>
              <a:t> dans Alma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fr-FR" sz="1800" dirty="0" smtClean="0"/>
              <a:t>Notices bibliographiques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fr-FR" sz="1800" dirty="0" smtClean="0"/>
              <a:t>Notices de fonds</a:t>
            </a:r>
          </a:p>
          <a:p>
            <a:pPr marL="457200" lvl="1" indent="0">
              <a:buSzPct val="100000"/>
              <a:buNone/>
            </a:pPr>
            <a:r>
              <a:rPr lang="fr-FR" sz="2200" dirty="0" smtClean="0"/>
              <a:t>+ données d’exemplaires</a:t>
            </a:r>
            <a:endParaRPr lang="fr-BE" sz="2200" dirty="0" smtClean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200" dirty="0" smtClean="0"/>
              <a:t>Présence de fichiers d’autorité dans la CZ Alma (BnF, Rameau, IdRef, LCSH…)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000" dirty="0" smtClean="0"/>
              <a:t>Bénéfice de l’utilisation de données d’autorité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BE" sz="1800" dirty="0" smtClean="0"/>
              <a:t>Pour la cohérence du catalogue (uniformiser les points d’accès auteurs, sujets…)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BE" sz="1800" dirty="0" smtClean="0"/>
              <a:t>Pour l’utilisateur final (recherche étendue aux formes non préférées et associées)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sz="1800" dirty="0" smtClean="0"/>
              <a:t>Important dans le cadre de l’évolution des catalogues (RDA, </a:t>
            </a:r>
            <a:r>
              <a:rPr lang="fr-FR" sz="1800" dirty="0" err="1" smtClean="0"/>
              <a:t>Bibframe</a:t>
            </a:r>
            <a:r>
              <a:rPr lang="fr-FR" sz="1800" dirty="0" smtClean="0"/>
              <a:t>,…)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7735" y="485319"/>
            <a:ext cx="8229600" cy="621546"/>
          </a:xfrm>
        </p:spPr>
        <p:txBody>
          <a:bodyPr/>
          <a:lstStyle/>
          <a:p>
            <a:r>
              <a:rPr lang="fr-BE" sz="3200" dirty="0" smtClean="0"/>
              <a:t>Ressources 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7735" y="1265222"/>
            <a:ext cx="8229600" cy="5009118"/>
          </a:xfrm>
        </p:spPr>
        <p:txBody>
          <a:bodyPr>
            <a:normAutofit fontScale="92500" lnSpcReduction="10000"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dirty="0" smtClean="0"/>
              <a:t>Présence et gestion des </a:t>
            </a:r>
            <a:r>
              <a:rPr lang="fr-BE" sz="2400" b="1" dirty="0" smtClean="0"/>
              <a:t>ressources électroniques</a:t>
            </a:r>
            <a:r>
              <a:rPr lang="fr-BE" sz="2400" dirty="0" smtClean="0"/>
              <a:t> dans le SGB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 smtClean="0"/>
              <a:t>Plus de documentalistes impliqués </a:t>
            </a:r>
          </a:p>
          <a:p>
            <a:pPr lvl="2"/>
            <a:r>
              <a:rPr lang="fr-BE" sz="1900" dirty="0" smtClean="0"/>
              <a:t>activation, suivi pour leur implantation, gestion des mises à jour…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 smtClean="0"/>
              <a:t>Plus d’interactions avec les acquéreurs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b="1" dirty="0" smtClean="0"/>
              <a:t>Gestion de tickets</a:t>
            </a:r>
            <a:r>
              <a:rPr lang="fr-BE" sz="2400" dirty="0" smtClean="0"/>
              <a:t> à partir de Primo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 smtClean="0"/>
              <a:t>L’utilisateur peut signaler un problème d’accès à une ressource électronique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dirty="0" smtClean="0"/>
              <a:t>(2017-) Avec </a:t>
            </a:r>
            <a:r>
              <a:rPr lang="fr-BE" sz="2400" dirty="0"/>
              <a:t>certains </a:t>
            </a:r>
            <a:r>
              <a:rPr lang="fr-BE" sz="2400" dirty="0" smtClean="0"/>
              <a:t>fournisseurs de ressources électroniques, </a:t>
            </a:r>
            <a:r>
              <a:rPr lang="fr-BE" sz="2400" dirty="0"/>
              <a:t>les </a:t>
            </a:r>
            <a:r>
              <a:rPr lang="fr-BE" sz="2400" b="1" dirty="0"/>
              <a:t>mises à jour des holdings </a:t>
            </a:r>
            <a:r>
              <a:rPr lang="fr-BE" sz="2400" dirty="0"/>
              <a:t>(« nos fonds ») se font </a:t>
            </a:r>
            <a:r>
              <a:rPr lang="fr-BE" sz="2400" b="1" dirty="0"/>
              <a:t>automatiquement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/>
              <a:t>Gain de </a:t>
            </a:r>
            <a:r>
              <a:rPr lang="fr-BE" sz="2200" dirty="0" smtClean="0"/>
              <a:t>temps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b="1" dirty="0"/>
              <a:t>Catalogage</a:t>
            </a:r>
            <a:r>
              <a:rPr lang="fr-BE" sz="2400" dirty="0"/>
              <a:t> des e-ressources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/>
              <a:t>Catalogueurs </a:t>
            </a:r>
            <a:r>
              <a:rPr lang="fr-BE" sz="2200" dirty="0" smtClean="0"/>
              <a:t>spécialisés</a:t>
            </a:r>
            <a:endParaRPr lang="fr-BE" sz="2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/>
              <a:t>Notices CZ = des notices pour toute la communauté des clients </a:t>
            </a:r>
            <a:r>
              <a:rPr lang="fr-BE" sz="2200" dirty="0" smtClean="0"/>
              <a:t>Ex Libris </a:t>
            </a:r>
            <a:r>
              <a:rPr lang="fr-BE" sz="2200" dirty="0"/>
              <a:t>-&gt; interventions minimum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/>
              <a:t>Interactions entre le gestionnaire et le </a:t>
            </a:r>
            <a:r>
              <a:rPr lang="fr-BE" sz="2200" dirty="0" smtClean="0"/>
              <a:t>catalogueur </a:t>
            </a:r>
            <a:r>
              <a:rPr lang="fr-BE" sz="2200" dirty="0"/>
              <a:t>e-ressource</a:t>
            </a:r>
          </a:p>
          <a:p>
            <a:pPr lvl="1"/>
            <a:endParaRPr lang="fr-BE" sz="2200" dirty="0"/>
          </a:p>
          <a:p>
            <a:endParaRPr lang="fr-BE" sz="2600" dirty="0" smtClean="0"/>
          </a:p>
          <a:p>
            <a:pPr marL="457200" lvl="1" indent="0">
              <a:buNone/>
            </a:pPr>
            <a:endParaRPr lang="fr-BE" dirty="0" smtClean="0"/>
          </a:p>
          <a:p>
            <a:pPr marL="457200" lvl="1" indent="0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75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2788"/>
            <a:ext cx="8229600" cy="621546"/>
          </a:xfrm>
        </p:spPr>
        <p:txBody>
          <a:bodyPr/>
          <a:lstStyle/>
          <a:p>
            <a:r>
              <a:rPr lang="fr-BE" dirty="0" smtClean="0"/>
              <a:t>Informatisation(s) et outils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240325"/>
            <a:ext cx="8369929" cy="5481149"/>
          </a:xfrm>
        </p:spPr>
        <p:txBody>
          <a:bodyPr>
            <a:normAutofit/>
          </a:bodyPr>
          <a:lstStyle/>
          <a:p>
            <a:pPr marL="457200">
              <a:buSzPct val="100000"/>
              <a:buFont typeface="Wingdings" panose="05000000000000000000" pitchFamily="2" charset="2"/>
              <a:buChar char="q"/>
            </a:pPr>
            <a:r>
              <a:rPr lang="fr-BE" sz="2400" dirty="0"/>
              <a:t>Bref aperçu historique :</a:t>
            </a:r>
          </a:p>
          <a:p>
            <a:pPr lvl="1"/>
            <a:r>
              <a:rPr lang="fr-BE" sz="2000" dirty="0"/>
              <a:t>1980 : système maison Stimuli/</a:t>
            </a:r>
            <a:r>
              <a:rPr lang="fr-BE" sz="2000" dirty="0" err="1"/>
              <a:t>Stipuli</a:t>
            </a:r>
            <a:r>
              <a:rPr lang="fr-BE" sz="2000" dirty="0"/>
              <a:t> </a:t>
            </a:r>
            <a:r>
              <a:rPr lang="fr-BE" sz="1500" dirty="0"/>
              <a:t>(interface de recherche avec STAIRS de IBM)</a:t>
            </a:r>
            <a:endParaRPr lang="fr-BE" sz="2000" dirty="0"/>
          </a:p>
          <a:p>
            <a:pPr lvl="1"/>
            <a:r>
              <a:rPr lang="fr-BE" sz="2000" dirty="0"/>
              <a:t>1989 : Liber (</a:t>
            </a:r>
            <a:r>
              <a:rPr lang="fr-BE" sz="2000" dirty="0" err="1"/>
              <a:t>LiberMedia</a:t>
            </a:r>
            <a:r>
              <a:rPr lang="fr-BE" sz="2000" dirty="0"/>
              <a:t>)</a:t>
            </a:r>
          </a:p>
          <a:p>
            <a:pPr lvl="1"/>
            <a:r>
              <a:rPr lang="fr-BE" sz="2000" dirty="0"/>
              <a:t>2006 juin : déploiement de</a:t>
            </a:r>
          </a:p>
          <a:p>
            <a:pPr lvl="2"/>
            <a:r>
              <a:rPr lang="fr-BE" sz="1800" b="1" dirty="0">
                <a:solidFill>
                  <a:srgbClr val="F27D30"/>
                </a:solidFill>
              </a:rPr>
              <a:t>Aleph</a:t>
            </a:r>
            <a:r>
              <a:rPr lang="fr-BE" sz="1800" b="1" dirty="0"/>
              <a:t> </a:t>
            </a:r>
            <a:r>
              <a:rPr lang="fr-BE" sz="1800" dirty="0"/>
              <a:t>(v17)</a:t>
            </a:r>
          </a:p>
          <a:p>
            <a:pPr lvl="3"/>
            <a:r>
              <a:rPr lang="fr-BE" sz="1600" dirty="0"/>
              <a:t>Catalogage (Marc21)</a:t>
            </a:r>
          </a:p>
          <a:p>
            <a:pPr lvl="3"/>
            <a:r>
              <a:rPr lang="fr-BE" sz="1600" dirty="0"/>
              <a:t>Circulation</a:t>
            </a:r>
          </a:p>
          <a:p>
            <a:pPr lvl="3"/>
            <a:r>
              <a:rPr lang="fr-BE" sz="1600" dirty="0"/>
              <a:t>Acquisitions/Périodiques </a:t>
            </a:r>
            <a:r>
              <a:rPr lang="fr-BE" sz="1600" i="1" dirty="0"/>
              <a:t>(partiel</a:t>
            </a:r>
            <a:r>
              <a:rPr lang="fr-BE" sz="1600" i="1" dirty="0" smtClean="0"/>
              <a:t>)</a:t>
            </a:r>
          </a:p>
          <a:p>
            <a:pPr lvl="3"/>
            <a:r>
              <a:rPr lang="fr-FR" sz="1600" dirty="0" err="1" smtClean="0"/>
              <a:t>Opac</a:t>
            </a:r>
            <a:r>
              <a:rPr lang="fr-FR" sz="1600" dirty="0" smtClean="0"/>
              <a:t> Aleph (catalogue Source)</a:t>
            </a:r>
            <a:endParaRPr lang="fr-BE" sz="1600" dirty="0"/>
          </a:p>
          <a:p>
            <a:pPr lvl="2"/>
            <a:r>
              <a:rPr lang="fr-BE" sz="1800" dirty="0"/>
              <a:t>Résolveur de liens </a:t>
            </a:r>
            <a:r>
              <a:rPr lang="fr-BE" sz="1800" b="1" dirty="0">
                <a:solidFill>
                  <a:srgbClr val="F27D30"/>
                </a:solidFill>
              </a:rPr>
              <a:t>SFX</a:t>
            </a:r>
            <a:r>
              <a:rPr lang="fr-BE" sz="1800" dirty="0">
                <a:solidFill>
                  <a:srgbClr val="F27D30"/>
                </a:solidFill>
              </a:rPr>
              <a:t> </a:t>
            </a:r>
            <a:r>
              <a:rPr lang="fr-BE" sz="1800" dirty="0"/>
              <a:t>(v2)</a:t>
            </a:r>
          </a:p>
          <a:p>
            <a:pPr lvl="1"/>
            <a:r>
              <a:rPr lang="fr-BE" sz="2000" dirty="0"/>
              <a:t>2010-…. : RFID</a:t>
            </a:r>
          </a:p>
          <a:p>
            <a:pPr lvl="1"/>
            <a:r>
              <a:rPr lang="fr-BE" sz="2000" dirty="0"/>
              <a:t>2013 février : </a:t>
            </a:r>
          </a:p>
          <a:p>
            <a:pPr lvl="2"/>
            <a:r>
              <a:rPr lang="fr-BE" sz="1800" dirty="0"/>
              <a:t>Solution </a:t>
            </a:r>
            <a:r>
              <a:rPr lang="fr-BE" sz="1800" dirty="0" err="1"/>
              <a:t>discovery</a:t>
            </a:r>
            <a:r>
              <a:rPr lang="fr-BE" sz="1800" dirty="0"/>
              <a:t> </a:t>
            </a:r>
            <a:r>
              <a:rPr lang="fr-BE" sz="1800" b="1" dirty="0">
                <a:solidFill>
                  <a:srgbClr val="F27D30"/>
                </a:solidFill>
              </a:rPr>
              <a:t>Primo</a:t>
            </a:r>
            <a:r>
              <a:rPr lang="fr-BE" sz="1800" dirty="0">
                <a:solidFill>
                  <a:srgbClr val="F27D30"/>
                </a:solidFill>
              </a:rPr>
              <a:t> </a:t>
            </a:r>
            <a:r>
              <a:rPr lang="fr-BE" sz="1800" dirty="0"/>
              <a:t>(local) + Primo Central Index</a:t>
            </a:r>
          </a:p>
          <a:p>
            <a:pPr lvl="3"/>
            <a:r>
              <a:rPr lang="fr-BE" sz="1700" dirty="0"/>
              <a:t>Couplée à un nouveau site www des Bibliothèques</a:t>
            </a:r>
          </a:p>
          <a:p>
            <a:pPr lvl="2"/>
            <a:r>
              <a:rPr lang="fr-BE" sz="1800" dirty="0"/>
              <a:t>Application locale </a:t>
            </a:r>
            <a:r>
              <a:rPr lang="fr-BE" sz="1800" dirty="0" err="1"/>
              <a:t>MyDelivery</a:t>
            </a:r>
            <a:r>
              <a:rPr lang="fr-BE" sz="1800" dirty="0"/>
              <a:t> pour le PEB</a:t>
            </a:r>
          </a:p>
          <a:p>
            <a:pPr lvl="2"/>
            <a:endParaRPr lang="fr-BE" sz="1800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3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7735" y="485319"/>
            <a:ext cx="8229600" cy="621546"/>
          </a:xfrm>
        </p:spPr>
        <p:txBody>
          <a:bodyPr/>
          <a:lstStyle/>
          <a:p>
            <a:r>
              <a:rPr lang="fr-BE" sz="3200" dirty="0"/>
              <a:t>Ressources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7735" y="1265222"/>
            <a:ext cx="8229600" cy="5026936"/>
          </a:xfrm>
        </p:spPr>
        <p:txBody>
          <a:bodyPr>
            <a:norm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dirty="0" smtClean="0"/>
              <a:t>(2019-) Composante </a:t>
            </a:r>
            <a:r>
              <a:rPr lang="fr-BE" sz="2400" b="1" dirty="0" smtClean="0"/>
              <a:t>Digital</a:t>
            </a:r>
            <a:endParaRPr lang="fr-BE" sz="2400" dirty="0" smtClean="0"/>
          </a:p>
          <a:p>
            <a:pPr marL="457200" lvl="1" indent="0">
              <a:buNone/>
            </a:pPr>
            <a:r>
              <a:rPr lang="fr-BE" sz="1800" i="1" dirty="0" smtClean="0"/>
              <a:t>Implémentation de </a:t>
            </a:r>
            <a:r>
              <a:rPr lang="fr-BE" sz="1800" i="1" dirty="0" err="1" smtClean="0"/>
              <a:t>PrimoVE</a:t>
            </a:r>
            <a:r>
              <a:rPr lang="fr-BE" sz="1800" i="1" dirty="0" smtClean="0"/>
              <a:t> : revoir la façon dont </a:t>
            </a:r>
            <a:r>
              <a:rPr lang="fr-BE" sz="1800" b="1" i="1" dirty="0" err="1" smtClean="0"/>
              <a:t>DONum</a:t>
            </a:r>
            <a:r>
              <a:rPr lang="fr-BE" sz="1800" i="1" dirty="0" smtClean="0"/>
              <a:t> est intégré à </a:t>
            </a:r>
            <a:r>
              <a:rPr lang="fr-BE" sz="1800" b="1" i="1" dirty="0" smtClean="0"/>
              <a:t>Primo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/>
              <a:t>Mise en place d’une nouvelle procédure pour les documents numérisés conservés dans les bibliothèques </a:t>
            </a:r>
            <a:r>
              <a:rPr lang="fr-BE" sz="2200" dirty="0" err="1"/>
              <a:t>ULiège</a:t>
            </a:r>
            <a:r>
              <a:rPr lang="fr-BE" sz="2200" dirty="0"/>
              <a:t> </a:t>
            </a:r>
            <a:r>
              <a:rPr lang="fr-BE" sz="2200" dirty="0" smtClean="0"/>
              <a:t>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BE" sz="1800" dirty="0" smtClean="0"/>
              <a:t>Associer </a:t>
            </a:r>
            <a:r>
              <a:rPr lang="fr-BE" sz="1800" dirty="0"/>
              <a:t>aux notices Marc existantes les </a:t>
            </a:r>
            <a:r>
              <a:rPr lang="fr-BE" sz="1800" b="1" dirty="0"/>
              <a:t>représentations digitales </a:t>
            </a:r>
            <a:r>
              <a:rPr lang="fr-BE" sz="1800" dirty="0"/>
              <a:t>en utilisant la possibilité de « </a:t>
            </a:r>
            <a:r>
              <a:rPr lang="fr-BE" sz="1800" b="1" dirty="0"/>
              <a:t>répertoire distant</a:t>
            </a:r>
            <a:r>
              <a:rPr lang="fr-BE" sz="1800" dirty="0"/>
              <a:t> </a:t>
            </a:r>
            <a:r>
              <a:rPr lang="fr-BE" sz="1800" dirty="0" smtClean="0"/>
              <a:t>» dans Alma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BE" sz="1800" dirty="0" smtClean="0"/>
              <a:t>Simplification </a:t>
            </a:r>
            <a:r>
              <a:rPr lang="fr-BE" sz="1800" dirty="0"/>
              <a:t>pour l’utilisateur final </a:t>
            </a:r>
            <a:r>
              <a:rPr lang="fr-BE" sz="1800" dirty="0" smtClean="0"/>
              <a:t>(1 </a:t>
            </a:r>
            <a:r>
              <a:rPr lang="fr-BE" sz="1800" dirty="0"/>
              <a:t>notice avec inventaire physique </a:t>
            </a:r>
            <a:r>
              <a:rPr lang="fr-BE" sz="1800" dirty="0" smtClean="0"/>
              <a:t>(si conservé) et </a:t>
            </a:r>
            <a:r>
              <a:rPr lang="fr-BE" sz="1800" dirty="0"/>
              <a:t>inventaire </a:t>
            </a:r>
            <a:r>
              <a:rPr lang="fr-BE" sz="1800" dirty="0" smtClean="0"/>
              <a:t>digital)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 smtClean="0"/>
              <a:t>Digital </a:t>
            </a:r>
            <a:r>
              <a:rPr lang="fr-BE" sz="2200" dirty="0"/>
              <a:t>implique </a:t>
            </a:r>
            <a:r>
              <a:rPr lang="fr-BE" sz="2200" b="1" dirty="0" smtClean="0"/>
              <a:t>Collection</a:t>
            </a:r>
            <a:r>
              <a:rPr lang="fr-BE" sz="2200" b="1" dirty="0"/>
              <a:t> </a:t>
            </a:r>
            <a:r>
              <a:rPr lang="fr-BE" sz="2200" b="1" dirty="0" smtClean="0"/>
              <a:t>Alma</a:t>
            </a:r>
            <a:endParaRPr lang="fr-BE" sz="22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fr-BE" sz="1800" dirty="0" smtClean="0"/>
              <a:t>Nouvelle fonctionnalité Alma, nouveaux rôles attribués, nouvelles </a:t>
            </a:r>
            <a:r>
              <a:rPr lang="fr-BE" sz="1800" dirty="0"/>
              <a:t>composantes dans la recherche et dans l’affichage des </a:t>
            </a:r>
            <a:r>
              <a:rPr lang="fr-BE" sz="1800" dirty="0" smtClean="0"/>
              <a:t>résultats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BE" sz="1800" dirty="0" smtClean="0"/>
              <a:t> </a:t>
            </a:r>
            <a:r>
              <a:rPr lang="fr-BE" sz="1800" dirty="0"/>
              <a:t>Nouvelle possibilité de </a:t>
            </a:r>
            <a:r>
              <a:rPr lang="fr-BE" sz="1800" b="1" dirty="0" smtClean="0"/>
              <a:t>découverte</a:t>
            </a:r>
            <a:r>
              <a:rPr lang="fr-BE" sz="1800" dirty="0" smtClean="0"/>
              <a:t> </a:t>
            </a:r>
            <a:r>
              <a:rPr lang="fr-BE" sz="1800" dirty="0"/>
              <a:t>de certains fonds </a:t>
            </a:r>
            <a:r>
              <a:rPr lang="fr-BE" sz="1800" dirty="0" smtClean="0"/>
              <a:t/>
            </a:r>
            <a:br>
              <a:rPr lang="fr-BE" sz="1800" dirty="0" smtClean="0"/>
            </a:br>
            <a:r>
              <a:rPr lang="fr-BE" sz="1800" dirty="0" smtClean="0"/>
              <a:t>= </a:t>
            </a:r>
            <a:r>
              <a:rPr lang="fr-BE" sz="1800" b="1" dirty="0" smtClean="0"/>
              <a:t>Galeries </a:t>
            </a:r>
            <a:r>
              <a:rPr lang="fr-BE" sz="1800" dirty="0"/>
              <a:t>dans </a:t>
            </a:r>
            <a:r>
              <a:rPr lang="fr-BE" sz="1800" dirty="0" smtClean="0"/>
              <a:t>Primo</a:t>
            </a:r>
            <a:r>
              <a:rPr lang="fr-BE" sz="1800" dirty="0"/>
              <a:t/>
            </a:r>
            <a:br>
              <a:rPr lang="fr-BE" sz="1800" dirty="0"/>
            </a:br>
            <a:r>
              <a:rPr lang="fr-BE" sz="1400" dirty="0">
                <a:hlinkClick r:id="rId2"/>
              </a:rPr>
              <a:t>https://services.lib.uliege.be/alma/primo-ve/recherche-et-decouverte/galeries</a:t>
            </a:r>
            <a:r>
              <a:rPr lang="fr-BE" sz="1400" dirty="0" smtClean="0">
                <a:hlinkClick r:id="rId2"/>
              </a:rPr>
              <a:t>/</a:t>
            </a:r>
            <a:endParaRPr lang="fr-BE" sz="1400" dirty="0" smtClean="0"/>
          </a:p>
          <a:p>
            <a:pPr lvl="2">
              <a:buFont typeface="Courier New" panose="02070309020205020404" pitchFamily="49" charset="0"/>
              <a:buChar char="o"/>
            </a:pPr>
            <a:endParaRPr lang="fr-BE" sz="1800" dirty="0"/>
          </a:p>
          <a:p>
            <a:pPr marL="914400" lvl="2" indent="0">
              <a:buNone/>
            </a:pPr>
            <a:endParaRPr lang="fr-BE" sz="2000" dirty="0"/>
          </a:p>
          <a:p>
            <a:pPr lvl="1">
              <a:buFont typeface="Wingdings" panose="05000000000000000000" pitchFamily="2" charset="2"/>
              <a:buChar char="Ø"/>
            </a:pPr>
            <a:endParaRPr lang="fr-BE" sz="2400" dirty="0"/>
          </a:p>
          <a:p>
            <a:pPr marL="457200" lvl="1" indent="0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9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2788"/>
            <a:ext cx="8229600" cy="621546"/>
          </a:xfrm>
        </p:spPr>
        <p:txBody>
          <a:bodyPr/>
          <a:lstStyle/>
          <a:p>
            <a:r>
              <a:rPr lang="fr-BE" sz="3200" dirty="0"/>
              <a:t>Ressources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8020"/>
            <a:ext cx="8229600" cy="4768143"/>
          </a:xfrm>
        </p:spPr>
        <p:txBody>
          <a:bodyPr>
            <a:normAutofit lnSpcReduction="10000"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dirty="0" smtClean="0"/>
              <a:t>Rapidité des traitements 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dirty="0" smtClean="0"/>
              <a:t>Possibilités de recherches sur toutes les données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dirty="0" smtClean="0"/>
              <a:t>Création </a:t>
            </a:r>
            <a:r>
              <a:rPr lang="fr-BE" sz="2400" dirty="0"/>
              <a:t>et gestion aisées de jeux de données (sets</a:t>
            </a:r>
            <a:r>
              <a:rPr lang="fr-BE" sz="2400" dirty="0" smtClean="0"/>
              <a:t>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0" indent="0">
              <a:buSzPct val="100000"/>
              <a:buNone/>
            </a:pPr>
            <a:r>
              <a:rPr lang="fr-FR" sz="2800" dirty="0" smtClean="0">
                <a:solidFill>
                  <a:srgbClr val="5FA3B0"/>
                </a:solidFill>
              </a:rPr>
              <a:t>Rôles principaux liés aux Ressources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400" dirty="0" smtClean="0"/>
              <a:t>catalogueur </a:t>
            </a:r>
            <a:r>
              <a:rPr lang="fr-FR" sz="2400" i="1" dirty="0" smtClean="0"/>
              <a:t>(</a:t>
            </a:r>
            <a:r>
              <a:rPr lang="fr-FR" sz="2400" i="1" dirty="0" err="1" smtClean="0"/>
              <a:t>cataloger</a:t>
            </a:r>
            <a:r>
              <a:rPr lang="fr-FR" sz="2400" i="1" dirty="0" smtClean="0"/>
              <a:t>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400" dirty="0" smtClean="0"/>
              <a:t>opérateur </a:t>
            </a:r>
            <a:r>
              <a:rPr lang="fr-FR" sz="2400" dirty="0" smtClean="0"/>
              <a:t>d’inventaire physique </a:t>
            </a:r>
            <a:r>
              <a:rPr lang="fr-FR" sz="2400" i="1" dirty="0" smtClean="0"/>
              <a:t>(</a:t>
            </a:r>
            <a:r>
              <a:rPr lang="fr-FR" sz="2400" i="1" dirty="0" err="1" smtClean="0"/>
              <a:t>physical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inventory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operator</a:t>
            </a:r>
            <a:r>
              <a:rPr lang="fr-FR" sz="2400" i="1" dirty="0"/>
              <a:t>)</a:t>
            </a:r>
            <a:endParaRPr lang="fr-FR" sz="2400" i="1" dirty="0" smtClean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400" dirty="0" smtClean="0"/>
              <a:t>opérateur </a:t>
            </a:r>
            <a:r>
              <a:rPr lang="fr-FR" sz="2400" dirty="0" smtClean="0"/>
              <a:t>d’inventaire électronique </a:t>
            </a:r>
            <a:r>
              <a:rPr lang="fr-FR" sz="2400" i="1" dirty="0" smtClean="0"/>
              <a:t>(</a:t>
            </a:r>
            <a:r>
              <a:rPr lang="fr-FR" sz="2400" i="1" dirty="0" err="1" smtClean="0"/>
              <a:t>electronic</a:t>
            </a:r>
            <a:r>
              <a:rPr lang="fr-FR" sz="2400" i="1" dirty="0" smtClean="0"/>
              <a:t> </a:t>
            </a:r>
            <a:r>
              <a:rPr lang="fr-FR" sz="2400" i="1" dirty="0" err="1"/>
              <a:t>inventory</a:t>
            </a:r>
            <a:r>
              <a:rPr lang="fr-FR" sz="2400" i="1" dirty="0"/>
              <a:t> </a:t>
            </a:r>
            <a:r>
              <a:rPr lang="fr-FR" sz="2400" i="1" dirty="0" err="1"/>
              <a:t>operator</a:t>
            </a:r>
            <a:r>
              <a:rPr lang="fr-FR" sz="2400" i="1" dirty="0"/>
              <a:t>)</a:t>
            </a:r>
            <a:endParaRPr lang="fr-FR" sz="2400" dirty="0" smtClean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400" dirty="0" smtClean="0"/>
              <a:t>opérateur </a:t>
            </a:r>
            <a:r>
              <a:rPr lang="fr-FR" sz="2400" dirty="0" smtClean="0"/>
              <a:t>d’inventaire digital</a:t>
            </a:r>
            <a:r>
              <a:rPr lang="fr-FR" sz="2400" i="1" dirty="0"/>
              <a:t> </a:t>
            </a:r>
            <a:r>
              <a:rPr lang="fr-FR" sz="2400" i="1" dirty="0" smtClean="0"/>
              <a:t>(digital </a:t>
            </a:r>
            <a:r>
              <a:rPr lang="fr-FR" sz="2400" i="1" dirty="0" err="1"/>
              <a:t>inventory</a:t>
            </a:r>
            <a:r>
              <a:rPr lang="fr-FR" sz="2400" i="1" dirty="0"/>
              <a:t> </a:t>
            </a:r>
            <a:r>
              <a:rPr lang="fr-FR" sz="2400" i="1" dirty="0" err="1"/>
              <a:t>operator</a:t>
            </a:r>
            <a:r>
              <a:rPr lang="fr-FR" sz="2400" i="1" dirty="0" smtClean="0"/>
              <a:t>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400" i="1" dirty="0" smtClean="0"/>
              <a:t>…</a:t>
            </a:r>
            <a:endParaRPr lang="fr-FR" sz="24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0" indent="0">
              <a:buSzPct val="100000"/>
              <a:buNone/>
            </a:pPr>
            <a:endParaRPr lang="fr-BE" sz="2800" dirty="0" smtClean="0">
              <a:solidFill>
                <a:srgbClr val="5FA3B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57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" y="485319"/>
            <a:ext cx="8943975" cy="621546"/>
          </a:xfrm>
        </p:spPr>
        <p:txBody>
          <a:bodyPr/>
          <a:lstStyle/>
          <a:p>
            <a:r>
              <a:rPr lang="fr-BE" sz="3200" dirty="0" smtClean="0"/>
              <a:t>Ressources / Services aux usagers professionnels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3097" y="1504038"/>
            <a:ext cx="8437829" cy="4867731"/>
          </a:xfrm>
        </p:spPr>
        <p:txBody>
          <a:bodyPr>
            <a:norm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dirty="0" smtClean="0"/>
              <a:t>Configuration de suivis de tâches de traitements internes (« </a:t>
            </a:r>
            <a:r>
              <a:rPr lang="fr-BE" sz="2400" i="1" dirty="0" err="1" smtClean="0"/>
              <a:t>work</a:t>
            </a:r>
            <a:r>
              <a:rPr lang="fr-BE" sz="2400" i="1" dirty="0" smtClean="0"/>
              <a:t> </a:t>
            </a:r>
            <a:r>
              <a:rPr lang="fr-BE" sz="2400" i="1" dirty="0" err="1" smtClean="0"/>
              <a:t>orders</a:t>
            </a:r>
            <a:r>
              <a:rPr lang="fr-BE" sz="2400" dirty="0" smtClean="0"/>
              <a:t> »)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 smtClean="0"/>
              <a:t>Meilleur suivi du circuit du document</a:t>
            </a:r>
          </a:p>
          <a:p>
            <a:pPr lvl="2"/>
            <a:r>
              <a:rPr lang="fr-BE" sz="2000" dirty="0" smtClean="0"/>
              <a:t>Pour les nouvelles acquisitions  - suivis post-réception</a:t>
            </a:r>
          </a:p>
          <a:p>
            <a:pPr lvl="2"/>
            <a:r>
              <a:rPr lang="fr-BE" sz="2000" dirty="0" smtClean="0"/>
              <a:t>Pour le </a:t>
            </a:r>
            <a:r>
              <a:rPr lang="fr-BE" sz="2000" dirty="0" err="1" smtClean="0"/>
              <a:t>rétrocatalogage</a:t>
            </a:r>
            <a:endParaRPr lang="fr-BE" sz="2000" dirty="0" smtClean="0"/>
          </a:p>
          <a:p>
            <a:pPr lvl="2"/>
            <a:r>
              <a:rPr lang="fr-BE" sz="2000" dirty="0" smtClean="0"/>
              <a:t>Pour les opérations de reliure</a:t>
            </a:r>
          </a:p>
          <a:p>
            <a:pPr lvl="2"/>
            <a:r>
              <a:rPr lang="fr-BE" sz="2000" dirty="0" smtClean="0"/>
              <a:t>Pour les opérations d’évaluation d’état physique, de restauration, de numérisation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 smtClean="0"/>
              <a:t>Configuration de différents « Départements », d’étapes et durées de traitement</a:t>
            </a:r>
          </a:p>
          <a:p>
            <a:pPr lvl="2"/>
            <a:r>
              <a:rPr lang="fr-BE" sz="2000" dirty="0" smtClean="0"/>
              <a:t>Le document est signalé comme indisponible à l’utilisateur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6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5319"/>
            <a:ext cx="8229600" cy="621546"/>
          </a:xfrm>
        </p:spPr>
        <p:txBody>
          <a:bodyPr/>
          <a:lstStyle/>
          <a:p>
            <a:r>
              <a:rPr lang="fr-BE" sz="3200" dirty="0" smtClean="0"/>
              <a:t>Services aux usagers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40326"/>
            <a:ext cx="8229600" cy="4885838"/>
          </a:xfrm>
        </p:spPr>
        <p:txBody>
          <a:bodyPr>
            <a:norm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dirty="0" smtClean="0"/>
              <a:t>(2015) Simplification des règles de circulation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 smtClean="0"/>
              <a:t>Réduction du nombre de groupe d’utilisateurs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 smtClean="0"/>
              <a:t>On ne parle pas de « statut d’exemplaire » mais d’unités de services aux usagers </a:t>
            </a:r>
            <a:r>
              <a:rPr lang="fr-BE" sz="2200" i="1" dirty="0" smtClean="0"/>
              <a:t>(</a:t>
            </a:r>
            <a:r>
              <a:rPr lang="fr-BE" sz="2200" i="1" dirty="0" err="1" smtClean="0"/>
              <a:t>Fulfillment</a:t>
            </a:r>
            <a:r>
              <a:rPr lang="fr-BE" sz="2200" i="1" dirty="0" smtClean="0"/>
              <a:t> </a:t>
            </a:r>
            <a:r>
              <a:rPr lang="fr-BE" sz="2200" i="1" dirty="0" err="1" smtClean="0"/>
              <a:t>units</a:t>
            </a:r>
            <a:r>
              <a:rPr lang="fr-BE" sz="2200" i="1" dirty="0" smtClean="0"/>
              <a:t>)</a:t>
            </a:r>
          </a:p>
          <a:p>
            <a:pPr lvl="2"/>
            <a:r>
              <a:rPr lang="fr-BE" sz="2000" dirty="0" smtClean="0"/>
              <a:t>Selon le principe que </a:t>
            </a:r>
            <a:r>
              <a:rPr lang="fr-BE" sz="2000" dirty="0"/>
              <a:t>« </a:t>
            </a:r>
            <a:r>
              <a:rPr lang="fr-BE" sz="2000" i="1" dirty="0"/>
              <a:t>tous les exemplaires </a:t>
            </a:r>
            <a:r>
              <a:rPr lang="fr-BE" sz="2000" i="1" dirty="0" smtClean="0"/>
              <a:t>localisés </a:t>
            </a:r>
            <a:r>
              <a:rPr lang="fr-BE" sz="2000" i="1" dirty="0"/>
              <a:t>au même endroit circulent – ou ne circulent pas - de la même façon</a:t>
            </a:r>
            <a:r>
              <a:rPr lang="fr-BE" sz="2000" dirty="0"/>
              <a:t> » </a:t>
            </a:r>
          </a:p>
          <a:p>
            <a:pPr marL="457200" lvl="1" indent="0">
              <a:buNone/>
            </a:pPr>
            <a:endParaRPr lang="fr-BE" dirty="0" smtClean="0"/>
          </a:p>
          <a:p>
            <a:pPr marL="0" indent="0" algn="ctr">
              <a:buNone/>
            </a:pPr>
            <a:r>
              <a:rPr lang="fr-BE" sz="2400" dirty="0" smtClean="0">
                <a:solidFill>
                  <a:srgbClr val="00707F"/>
                </a:solidFill>
              </a:rPr>
              <a:t>Déterminent les règles de circulation des documents physiques</a:t>
            </a:r>
            <a:endParaRPr lang="fr-BE" sz="2400" dirty="0">
              <a:solidFill>
                <a:srgbClr val="00707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23</a:t>
            </a:fld>
            <a:endParaRPr lang="fr-FR"/>
          </a:p>
        </p:txBody>
      </p:sp>
      <p:sp>
        <p:nvSpPr>
          <p:cNvPr id="5" name="Parenthèse ouvrante 4"/>
          <p:cNvSpPr/>
          <p:nvPr/>
        </p:nvSpPr>
        <p:spPr>
          <a:xfrm>
            <a:off x="688063" y="1687715"/>
            <a:ext cx="280658" cy="1548142"/>
          </a:xfrm>
          <a:prstGeom prst="leftBracket">
            <a:avLst/>
          </a:prstGeom>
          <a:ln>
            <a:solidFill>
              <a:srgbClr val="0070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835617" y="3362232"/>
            <a:ext cx="0" cy="577470"/>
          </a:xfrm>
          <a:prstGeom prst="straightConnector1">
            <a:avLst/>
          </a:prstGeom>
          <a:ln w="50800">
            <a:solidFill>
              <a:srgbClr val="00707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8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5319"/>
            <a:ext cx="8229600" cy="621546"/>
          </a:xfrm>
        </p:spPr>
        <p:txBody>
          <a:bodyPr/>
          <a:lstStyle/>
          <a:p>
            <a:r>
              <a:rPr lang="fr-BE" sz="3200" dirty="0" smtClean="0"/>
              <a:t>Services aux usagers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40326"/>
            <a:ext cx="8229600" cy="4885838"/>
          </a:xfrm>
        </p:spPr>
        <p:txBody>
          <a:bodyPr>
            <a:norm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dirty="0" smtClean="0"/>
              <a:t>Préparation des documents demandés par les utilisateurs </a:t>
            </a:r>
            <a:r>
              <a:rPr lang="fr-BE" sz="2400" i="1" dirty="0" smtClean="0"/>
              <a:t>(</a:t>
            </a:r>
            <a:r>
              <a:rPr lang="fr-BE" sz="2400" i="1" dirty="0" err="1" smtClean="0"/>
              <a:t>Pick</a:t>
            </a:r>
            <a:r>
              <a:rPr lang="fr-BE" sz="2400" i="1" dirty="0" smtClean="0"/>
              <a:t> </a:t>
            </a:r>
            <a:r>
              <a:rPr lang="fr-BE" sz="2400" i="1" dirty="0" err="1" smtClean="0"/>
              <a:t>from</a:t>
            </a:r>
            <a:r>
              <a:rPr lang="fr-BE" sz="2400" i="1" dirty="0" smtClean="0"/>
              <a:t> </a:t>
            </a:r>
            <a:r>
              <a:rPr lang="fr-BE" sz="2400" i="1" dirty="0" err="1" smtClean="0"/>
              <a:t>shelf</a:t>
            </a:r>
            <a:r>
              <a:rPr lang="fr-BE" sz="2400" i="1" dirty="0" smtClean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 smtClean="0"/>
              <a:t>Gestion du rayon de réservation </a:t>
            </a:r>
            <a:r>
              <a:rPr lang="fr-BE" sz="2200" i="1" dirty="0" smtClean="0"/>
              <a:t>(</a:t>
            </a:r>
            <a:r>
              <a:rPr lang="fr-BE" sz="2200" i="1" dirty="0" err="1" smtClean="0"/>
              <a:t>Hold</a:t>
            </a:r>
            <a:r>
              <a:rPr lang="fr-BE" sz="2200" i="1" dirty="0" smtClean="0"/>
              <a:t> </a:t>
            </a:r>
            <a:r>
              <a:rPr lang="fr-BE" sz="2200" i="1" dirty="0" err="1" smtClean="0"/>
              <a:t>shelf</a:t>
            </a:r>
            <a:r>
              <a:rPr lang="fr-BE" sz="2200" i="1" dirty="0" smtClean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200" dirty="0" smtClean="0"/>
              <a:t>L’utilisateur peut demander le retrait dans n’importe quelle implantation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dirty="0" smtClean="0"/>
              <a:t>(2016) Demandes de numérisation partielle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000" dirty="0" smtClean="0"/>
              <a:t>L’utilisateur </a:t>
            </a:r>
            <a:r>
              <a:rPr lang="fr-BE" sz="2000" dirty="0"/>
              <a:t>peut </a:t>
            </a:r>
            <a:r>
              <a:rPr lang="fr-BE" sz="2000" dirty="0" smtClean="0"/>
              <a:t>demander la numérisation d’un article, chapitre de livre, livre… issu des collections physiques</a:t>
            </a:r>
          </a:p>
          <a:p>
            <a:pPr lvl="2"/>
            <a:r>
              <a:rPr lang="fr-BE" sz="2000" dirty="0" smtClean="0"/>
              <a:t>Le document est préservé</a:t>
            </a:r>
          </a:p>
          <a:p>
            <a:pPr lvl="2"/>
            <a:r>
              <a:rPr lang="fr-BE" sz="2000" dirty="0" smtClean="0"/>
              <a:t>L’utilisateur ne se déplace pas (envoi par mail du lien de téléchargement)</a:t>
            </a:r>
          </a:p>
          <a:p>
            <a:endParaRPr lang="fr-BE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52120"/>
            <a:ext cx="8229600" cy="621546"/>
          </a:xfrm>
        </p:spPr>
        <p:txBody>
          <a:bodyPr/>
          <a:lstStyle/>
          <a:p>
            <a:r>
              <a:rPr lang="fr-BE" sz="3200" dirty="0" smtClean="0"/>
              <a:t>Services aux usagers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36971"/>
            <a:ext cx="8229600" cy="4919933"/>
          </a:xfrm>
        </p:spPr>
        <p:txBody>
          <a:bodyPr>
            <a:norm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200" dirty="0" smtClean="0"/>
              <a:t>(2018) Transversalisation </a:t>
            </a:r>
            <a:r>
              <a:rPr lang="fr-BE" sz="2200" dirty="0"/>
              <a:t>du </a:t>
            </a:r>
            <a:r>
              <a:rPr lang="fr-BE" sz="2200" dirty="0" smtClean="0"/>
              <a:t>PIB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2000" dirty="0" smtClean="0"/>
              <a:t>1 « bibliothèque » PIB = </a:t>
            </a:r>
            <a:r>
              <a:rPr lang="fr-BE" sz="2000" cap="all" dirty="0" err="1" smtClean="0"/>
              <a:t>Interlibrary</a:t>
            </a:r>
            <a:r>
              <a:rPr lang="fr-BE" sz="2000" cap="all" dirty="0" smtClean="0"/>
              <a:t> </a:t>
            </a:r>
            <a:r>
              <a:rPr lang="fr-BE" sz="2000" cap="all" dirty="0" err="1" smtClean="0"/>
              <a:t>Loan</a:t>
            </a:r>
            <a:r>
              <a:rPr lang="fr-BE" sz="2000" cap="all" dirty="0" smtClean="0"/>
              <a:t> Services</a:t>
            </a:r>
          </a:p>
          <a:p>
            <a:pPr lvl="2"/>
            <a:r>
              <a:rPr lang="fr-FR" sz="2000" dirty="0" smtClean="0"/>
              <a:t>2 </a:t>
            </a:r>
            <a:r>
              <a:rPr lang="fr-FR" sz="2000" dirty="0"/>
              <a:t>localisations : </a:t>
            </a:r>
          </a:p>
          <a:p>
            <a:pPr lvl="3"/>
            <a:r>
              <a:rPr lang="fr-FR" sz="1600" dirty="0"/>
              <a:t>demandes entrantes </a:t>
            </a:r>
            <a:r>
              <a:rPr lang="fr-FR" sz="1600" dirty="0" smtClean="0"/>
              <a:t>(</a:t>
            </a:r>
            <a:r>
              <a:rPr lang="fr-FR" sz="1600" i="1" dirty="0" err="1" smtClean="0"/>
              <a:t>Lending</a:t>
            </a:r>
            <a:r>
              <a:rPr lang="fr-FR" sz="1600" i="1" dirty="0" smtClean="0"/>
              <a:t> </a:t>
            </a:r>
            <a:r>
              <a:rPr lang="fr-FR" sz="1600" i="1" dirty="0"/>
              <a:t>RS </a:t>
            </a:r>
            <a:r>
              <a:rPr lang="fr-FR" sz="1600" i="1" dirty="0" err="1"/>
              <a:t>requests</a:t>
            </a:r>
            <a:r>
              <a:rPr lang="fr-FR" sz="1600" dirty="0"/>
              <a:t>) </a:t>
            </a:r>
          </a:p>
          <a:p>
            <a:pPr lvl="3"/>
            <a:r>
              <a:rPr lang="fr-FR" sz="1600" dirty="0"/>
              <a:t>demandes sortantes </a:t>
            </a:r>
            <a:r>
              <a:rPr lang="fr-FR" sz="1600" dirty="0" smtClean="0"/>
              <a:t>(</a:t>
            </a:r>
            <a:r>
              <a:rPr lang="fr-FR" sz="1600" i="1" dirty="0" err="1" smtClean="0"/>
              <a:t>Borrowing</a:t>
            </a:r>
            <a:r>
              <a:rPr lang="fr-FR" sz="1600" i="1" dirty="0" smtClean="0"/>
              <a:t> </a:t>
            </a:r>
            <a:r>
              <a:rPr lang="fr-FR" sz="1600" i="1" dirty="0"/>
              <a:t>RS </a:t>
            </a:r>
            <a:r>
              <a:rPr lang="fr-FR" sz="1600" i="1" dirty="0" err="1"/>
              <a:t>requests</a:t>
            </a:r>
            <a:r>
              <a:rPr lang="fr-FR" sz="1600" dirty="0"/>
              <a:t>) </a:t>
            </a:r>
          </a:p>
          <a:p>
            <a:pPr lvl="2"/>
            <a:r>
              <a:rPr lang="fr-FR" sz="2000" dirty="0"/>
              <a:t>1 bureau de prêt (circulation desk)</a:t>
            </a:r>
            <a:endParaRPr lang="fr-BE" sz="2000" dirty="0" smtClean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200" dirty="0" smtClean="0"/>
              <a:t>(2020) Interopérabilité partielle du PIB avec RapidILL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200" dirty="0"/>
              <a:t>(</a:t>
            </a:r>
            <a:r>
              <a:rPr lang="fr-BE" sz="2200" dirty="0" smtClean="0"/>
              <a:t>2022) </a:t>
            </a:r>
            <a:r>
              <a:rPr lang="fr-BE" sz="2200" dirty="0"/>
              <a:t>Interopérabilité </a:t>
            </a:r>
            <a:r>
              <a:rPr lang="fr-BE" sz="2200" dirty="0" smtClean="0"/>
              <a:t>complète du PIB avec RapidILL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200" dirty="0"/>
              <a:t>(2022) </a:t>
            </a:r>
            <a:r>
              <a:rPr lang="fr-BE" sz="2200" dirty="0" smtClean="0"/>
              <a:t>Gratuité du PIB pour nos usagers</a:t>
            </a:r>
          </a:p>
          <a:p>
            <a:pPr marL="0" indent="0">
              <a:buSzPct val="100000"/>
              <a:buNone/>
            </a:pPr>
            <a:endParaRPr lang="fr-BE" sz="2400" dirty="0"/>
          </a:p>
          <a:p>
            <a:endParaRPr lang="fr-BE" sz="2400" dirty="0" smtClean="0"/>
          </a:p>
          <a:p>
            <a:endParaRPr lang="fr-BE" sz="2400" dirty="0"/>
          </a:p>
          <a:p>
            <a:pPr lvl="1"/>
            <a:endParaRPr lang="fr-BE" sz="2000" i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9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8466"/>
            <a:ext cx="8229600" cy="621546"/>
          </a:xfrm>
        </p:spPr>
        <p:txBody>
          <a:bodyPr/>
          <a:lstStyle/>
          <a:p>
            <a:r>
              <a:rPr lang="fr-BE" sz="3200" dirty="0" smtClean="0"/>
              <a:t>Services aux usagers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6230"/>
            <a:ext cx="8229600" cy="49199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 smtClean="0">
              <a:solidFill>
                <a:srgbClr val="5FA3B0"/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rgbClr val="5FA3B0"/>
                </a:solidFill>
              </a:rPr>
              <a:t>Rôles </a:t>
            </a:r>
            <a:r>
              <a:rPr lang="fr-FR" sz="2400" dirty="0">
                <a:solidFill>
                  <a:srgbClr val="5FA3B0"/>
                </a:solidFill>
              </a:rPr>
              <a:t>principaux liés aux </a:t>
            </a:r>
            <a:r>
              <a:rPr lang="fr-FR" sz="2400" dirty="0" smtClean="0">
                <a:solidFill>
                  <a:srgbClr val="5FA3B0"/>
                </a:solidFill>
              </a:rPr>
              <a:t>Services aux usagers</a:t>
            </a:r>
            <a:endParaRPr lang="fr-FR" sz="2400" dirty="0">
              <a:solidFill>
                <a:srgbClr val="5FA3B0"/>
              </a:solidFill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400" dirty="0" smtClean="0"/>
              <a:t>opérateur </a:t>
            </a:r>
            <a:r>
              <a:rPr lang="fr-FR" sz="2400" dirty="0" smtClean="0"/>
              <a:t>de bureau de prêt </a:t>
            </a:r>
            <a:r>
              <a:rPr lang="fr-FR" sz="2400" i="1" dirty="0" smtClean="0"/>
              <a:t>(circulation desk </a:t>
            </a:r>
            <a:r>
              <a:rPr lang="fr-FR" sz="2400" i="1" dirty="0" err="1" smtClean="0"/>
              <a:t>operator</a:t>
            </a:r>
            <a:r>
              <a:rPr lang="fr-FR" sz="2400" i="1" dirty="0" smtClean="0"/>
              <a:t>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400" dirty="0" smtClean="0"/>
              <a:t>operateur </a:t>
            </a:r>
            <a:r>
              <a:rPr lang="fr-FR" sz="2400" dirty="0" smtClean="0"/>
              <a:t>des demandes </a:t>
            </a:r>
            <a:r>
              <a:rPr lang="fr-FR" sz="2400" i="1" dirty="0" smtClean="0"/>
              <a:t>(</a:t>
            </a:r>
            <a:r>
              <a:rPr lang="fr-FR" sz="2400" i="1" dirty="0" err="1" smtClean="0"/>
              <a:t>request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operator</a:t>
            </a:r>
            <a:r>
              <a:rPr lang="fr-FR" sz="2400" i="1" dirty="0" smtClean="0"/>
              <a:t>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400" dirty="0" smtClean="0"/>
              <a:t>opérateur </a:t>
            </a:r>
            <a:r>
              <a:rPr lang="fr-FR" sz="2400" dirty="0" smtClean="0"/>
              <a:t>de traitement interne </a:t>
            </a:r>
            <a:r>
              <a:rPr lang="fr-FR" sz="2400" i="1" dirty="0" smtClean="0"/>
              <a:t>(</a:t>
            </a:r>
            <a:r>
              <a:rPr lang="fr-FR" sz="2400" i="1" dirty="0" err="1" smtClean="0"/>
              <a:t>work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order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operator</a:t>
            </a:r>
            <a:r>
              <a:rPr lang="fr-FR" sz="2400" i="1" dirty="0" smtClean="0"/>
              <a:t>)</a:t>
            </a:r>
            <a:endParaRPr lang="fr-FR" sz="2400" i="1" dirty="0"/>
          </a:p>
          <a:p>
            <a:pPr marL="0" indent="0">
              <a:buNone/>
            </a:pPr>
            <a:endParaRPr lang="fr-BE" sz="2400" i="1" dirty="0"/>
          </a:p>
          <a:p>
            <a:endParaRPr lang="fr-BE" sz="2400" dirty="0" smtClean="0"/>
          </a:p>
          <a:p>
            <a:endParaRPr lang="fr-BE" sz="2400" dirty="0"/>
          </a:p>
          <a:p>
            <a:pPr lvl="1"/>
            <a:endParaRPr lang="fr-BE" sz="2000" i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2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2788"/>
            <a:ext cx="8229600" cy="621546"/>
          </a:xfrm>
        </p:spPr>
        <p:txBody>
          <a:bodyPr/>
          <a:lstStyle/>
          <a:p>
            <a:r>
              <a:rPr lang="fr-BE" sz="3200" dirty="0" smtClean="0"/>
              <a:t>Statistiques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600" dirty="0" smtClean="0"/>
              <a:t>Exploiter les statistiques </a:t>
            </a:r>
            <a:r>
              <a:rPr lang="fr-BE" sz="2600" i="1" dirty="0" smtClean="0"/>
              <a:t>(</a:t>
            </a:r>
            <a:r>
              <a:rPr lang="fr-BE" sz="2600" i="1" dirty="0" err="1" smtClean="0"/>
              <a:t>Analytics</a:t>
            </a:r>
            <a:r>
              <a:rPr lang="fr-BE" sz="2600" i="1" dirty="0" smtClean="0"/>
              <a:t>)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fr-BE" sz="2400" dirty="0" smtClean="0"/>
              <a:t>Possibilité de créer des rapports sur toutes les activités de la Bibliothèque, dans différents domaines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fr-FR" sz="2400" dirty="0" smtClean="0"/>
              <a:t>Des ‘rapports’ sont partagés en fonction des rôles</a:t>
            </a:r>
            <a:endParaRPr lang="fr-BE" sz="2400" dirty="0" smtClean="0"/>
          </a:p>
          <a:p>
            <a:pPr marL="1371600" lvl="3" indent="0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5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28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Alma @ </a:t>
            </a:r>
            <a:r>
              <a:rPr lang="fr-BE" dirty="0" err="1"/>
              <a:t>ULiège</a:t>
            </a:r>
            <a:r>
              <a:rPr lang="fr-BE" dirty="0"/>
              <a:t> Library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23874" y="5428437"/>
            <a:ext cx="5555653" cy="486486"/>
          </a:xfrm>
        </p:spPr>
        <p:txBody>
          <a:bodyPr/>
          <a:lstStyle/>
          <a:p>
            <a:r>
              <a:rPr lang="fr-FR" dirty="0" smtClean="0"/>
              <a:t>Organisation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473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424808"/>
            <a:ext cx="8229600" cy="621546"/>
          </a:xfrm>
        </p:spPr>
        <p:txBody>
          <a:bodyPr/>
          <a:lstStyle/>
          <a:p>
            <a:r>
              <a:rPr lang="fr-BE" dirty="0" smtClean="0"/>
              <a:t>Organisation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62139" y="1113576"/>
            <a:ext cx="8564577" cy="5012588"/>
          </a:xfrm>
        </p:spPr>
        <p:txBody>
          <a:bodyPr>
            <a:normAutofit/>
          </a:bodyPr>
          <a:lstStyle/>
          <a:p>
            <a:pPr marL="571500" indent="-457200">
              <a:buSzPct val="100000"/>
              <a:buFont typeface="Arial" panose="020B0604020202020204" pitchFamily="34" charset="0"/>
              <a:buChar char="•"/>
            </a:pPr>
            <a:r>
              <a:rPr lang="fr-BE" sz="2400" dirty="0" smtClean="0"/>
              <a:t>Des </a:t>
            </a:r>
            <a:r>
              <a:rPr lang="fr-BE" sz="2400" dirty="0" err="1" smtClean="0"/>
              <a:t>Task</a:t>
            </a:r>
            <a:r>
              <a:rPr lang="fr-BE" sz="2400" dirty="0" smtClean="0"/>
              <a:t> </a:t>
            </a:r>
            <a:r>
              <a:rPr lang="fr-BE" sz="2400" dirty="0"/>
              <a:t>F</a:t>
            </a:r>
            <a:r>
              <a:rPr lang="fr-BE" sz="2400" dirty="0" smtClean="0"/>
              <a:t>orces Implémentation aux groupes de travail permanents (2014-2023)</a:t>
            </a:r>
          </a:p>
          <a:p>
            <a:pPr marL="571500" indent="-457200">
              <a:buSzPct val="100000"/>
              <a:buFont typeface="Arial" panose="020B0604020202020204" pitchFamily="34" charset="0"/>
              <a:buChar char="•"/>
            </a:pPr>
            <a:r>
              <a:rPr lang="fr-BE" sz="2400" dirty="0" smtClean="0"/>
              <a:t>Par composantes / sous-composantes Alma</a:t>
            </a:r>
          </a:p>
          <a:p>
            <a:pPr marL="971550" lvl="1" indent="-457200">
              <a:buFont typeface="Wingdings" panose="05000000000000000000" pitchFamily="2" charset="2"/>
              <a:buChar char="ü"/>
            </a:pPr>
            <a:r>
              <a:rPr lang="fr-BE" sz="2200" dirty="0" smtClean="0"/>
              <a:t>TF Acquisitions</a:t>
            </a:r>
          </a:p>
          <a:p>
            <a:pPr marL="971550" lvl="1" indent="-457200">
              <a:buFont typeface="Wingdings" panose="05000000000000000000" pitchFamily="2" charset="2"/>
              <a:buChar char="ü"/>
            </a:pPr>
            <a:r>
              <a:rPr lang="fr-BE" sz="2200" dirty="0" smtClean="0"/>
              <a:t>TF Services </a:t>
            </a:r>
            <a:r>
              <a:rPr lang="fr-BE" sz="2200" dirty="0"/>
              <a:t>aux usagers </a:t>
            </a:r>
            <a:r>
              <a:rPr lang="fr-BE" sz="2200" i="1" dirty="0"/>
              <a:t>(</a:t>
            </a:r>
            <a:r>
              <a:rPr lang="fr-BE" sz="2200" i="1" dirty="0" err="1"/>
              <a:t>Fulfillment</a:t>
            </a:r>
            <a:r>
              <a:rPr lang="fr-BE" sz="2200" i="1" dirty="0" smtClean="0"/>
              <a:t>) 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fr-BE" sz="1800" dirty="0" smtClean="0"/>
              <a:t>+ </a:t>
            </a:r>
            <a:r>
              <a:rPr lang="fr-BE" sz="1800" dirty="0"/>
              <a:t>Numérisation </a:t>
            </a:r>
            <a:r>
              <a:rPr lang="fr-BE" sz="1800" dirty="0" smtClean="0"/>
              <a:t>partielle </a:t>
            </a:r>
            <a:r>
              <a:rPr lang="fr-BE" sz="1800" i="1" dirty="0" smtClean="0"/>
              <a:t>(</a:t>
            </a:r>
            <a:r>
              <a:rPr lang="fr-BE" sz="1800" i="1" dirty="0" err="1" smtClean="0"/>
              <a:t>Digitization</a:t>
            </a:r>
            <a:r>
              <a:rPr lang="fr-BE" sz="1800" i="1" dirty="0" smtClean="0"/>
              <a:t>)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fr-BE" sz="1800" dirty="0" smtClean="0"/>
              <a:t>+ PIB </a:t>
            </a:r>
            <a:r>
              <a:rPr lang="fr-BE" sz="1800" i="1" dirty="0" smtClean="0"/>
              <a:t>(Resource sharing)</a:t>
            </a:r>
          </a:p>
          <a:p>
            <a:pPr marL="971550" lvl="1" indent="-457200">
              <a:buFont typeface="Wingdings" panose="05000000000000000000" pitchFamily="2" charset="2"/>
              <a:buChar char="ü"/>
            </a:pPr>
            <a:r>
              <a:rPr lang="fr-BE" sz="2200" dirty="0" smtClean="0"/>
              <a:t>TF Gestion </a:t>
            </a:r>
            <a:r>
              <a:rPr lang="fr-BE" sz="2200" dirty="0"/>
              <a:t>des ressources </a:t>
            </a:r>
            <a:r>
              <a:rPr lang="fr-BE" sz="2200" i="1" dirty="0"/>
              <a:t>(Resource M</a:t>
            </a:r>
            <a:r>
              <a:rPr lang="fr-BE" sz="2200" i="1" dirty="0" smtClean="0"/>
              <a:t>anagement) </a:t>
            </a:r>
          </a:p>
          <a:p>
            <a:pPr marL="971550" lvl="1" indent="-457200">
              <a:buFont typeface="Wingdings" panose="05000000000000000000" pitchFamily="2" charset="2"/>
              <a:buChar char="ü"/>
            </a:pPr>
            <a:r>
              <a:rPr lang="fr-BE" sz="2200" dirty="0" smtClean="0"/>
              <a:t>TF E-</a:t>
            </a:r>
            <a:r>
              <a:rPr lang="fr-BE" sz="2200" dirty="0" err="1" smtClean="0"/>
              <a:t>resources</a:t>
            </a:r>
            <a:endParaRPr lang="fr-BE" sz="2200" dirty="0" smtClean="0"/>
          </a:p>
          <a:p>
            <a:pPr marL="971550" lvl="1" indent="-457200">
              <a:buFont typeface="Wingdings" panose="05000000000000000000" pitchFamily="2" charset="2"/>
              <a:buChar char="ü"/>
            </a:pPr>
            <a:r>
              <a:rPr lang="fr-BE" sz="2200" dirty="0" smtClean="0"/>
              <a:t>TF Analytics</a:t>
            </a:r>
          </a:p>
          <a:p>
            <a:pPr marL="114300" indent="0">
              <a:buNone/>
            </a:pPr>
            <a:r>
              <a:rPr lang="fr-BE" sz="2400" dirty="0" smtClean="0">
                <a:solidFill>
                  <a:srgbClr val="00707F"/>
                </a:solidFill>
              </a:rPr>
              <a:t>+</a:t>
            </a:r>
            <a:r>
              <a:rPr lang="fr-BE" sz="2400" dirty="0" smtClean="0"/>
              <a:t> Gestion des usagers </a:t>
            </a:r>
            <a:r>
              <a:rPr lang="fr-BE" sz="2400" i="1" dirty="0" smtClean="0"/>
              <a:t>(</a:t>
            </a:r>
            <a:r>
              <a:rPr lang="fr-BE" sz="2400" i="1" dirty="0" err="1" smtClean="0"/>
              <a:t>Users</a:t>
            </a:r>
            <a:r>
              <a:rPr lang="fr-BE" sz="2400" i="1" dirty="0" smtClean="0"/>
              <a:t>)</a:t>
            </a:r>
          </a:p>
          <a:p>
            <a:pPr marL="114300" indent="0">
              <a:buNone/>
            </a:pPr>
            <a:r>
              <a:rPr lang="fr-BE" sz="2400" dirty="0" smtClean="0">
                <a:solidFill>
                  <a:srgbClr val="00707F"/>
                </a:solidFill>
              </a:rPr>
              <a:t>+</a:t>
            </a:r>
            <a:r>
              <a:rPr lang="fr-BE" sz="2400" dirty="0" smtClean="0"/>
              <a:t> Administration Alma &amp; </a:t>
            </a:r>
            <a:r>
              <a:rPr lang="fr-BE" sz="2400" dirty="0" err="1" smtClean="0"/>
              <a:t>PrimoVE</a:t>
            </a:r>
            <a:endParaRPr lang="fr-BE" sz="2400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4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30722"/>
            <a:ext cx="8229600" cy="621546"/>
          </a:xfrm>
        </p:spPr>
        <p:txBody>
          <a:bodyPr/>
          <a:lstStyle/>
          <a:p>
            <a:r>
              <a:rPr lang="fr-BE" dirty="0"/>
              <a:t>Informatisation(s) et outils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78604"/>
            <a:ext cx="8229600" cy="4647559"/>
          </a:xfrm>
        </p:spPr>
        <p:txBody>
          <a:bodyPr>
            <a:normAutofit/>
          </a:bodyPr>
          <a:lstStyle/>
          <a:p>
            <a:pPr lvl="1"/>
            <a:r>
              <a:rPr lang="fr-BE" sz="2000" dirty="0"/>
              <a:t>2015 février : </a:t>
            </a:r>
          </a:p>
          <a:p>
            <a:pPr lvl="2"/>
            <a:r>
              <a:rPr lang="fr-BE" sz="1900" b="1" dirty="0">
                <a:solidFill>
                  <a:srgbClr val="F27D30"/>
                </a:solidFill>
              </a:rPr>
              <a:t>Alma</a:t>
            </a:r>
          </a:p>
          <a:p>
            <a:pPr lvl="2"/>
            <a:r>
              <a:rPr lang="fr-BE" sz="1800" b="1" dirty="0">
                <a:solidFill>
                  <a:schemeClr val="accent6"/>
                </a:solidFill>
              </a:rPr>
              <a:t>Primo</a:t>
            </a:r>
            <a:r>
              <a:rPr lang="fr-BE" sz="1800" dirty="0">
                <a:solidFill>
                  <a:schemeClr val="accent6"/>
                </a:solidFill>
              </a:rPr>
              <a:t> (</a:t>
            </a:r>
            <a:r>
              <a:rPr lang="fr-BE" sz="1800" b="1" dirty="0" err="1">
                <a:solidFill>
                  <a:schemeClr val="accent6"/>
                </a:solidFill>
              </a:rPr>
              <a:t>hosted</a:t>
            </a:r>
            <a:r>
              <a:rPr lang="fr-BE" sz="1800" dirty="0">
                <a:solidFill>
                  <a:schemeClr val="accent6"/>
                </a:solidFill>
              </a:rPr>
              <a:t>) + Primo Central Index</a:t>
            </a:r>
          </a:p>
          <a:p>
            <a:pPr lvl="1"/>
            <a:r>
              <a:rPr lang="fr-BE" sz="2000" dirty="0"/>
              <a:t>2019 septembre :</a:t>
            </a:r>
          </a:p>
          <a:p>
            <a:pPr lvl="2"/>
            <a:r>
              <a:rPr lang="fr-BE" sz="1800" b="1" dirty="0">
                <a:solidFill>
                  <a:srgbClr val="F27D30"/>
                </a:solidFill>
              </a:rPr>
              <a:t>Primo New UI </a:t>
            </a:r>
            <a:r>
              <a:rPr lang="fr-BE" sz="1800" dirty="0"/>
              <a:t>/ </a:t>
            </a:r>
            <a:r>
              <a:rPr lang="fr-BE" sz="1800" b="1" dirty="0">
                <a:solidFill>
                  <a:srgbClr val="F27D30"/>
                </a:solidFill>
              </a:rPr>
              <a:t>Primo </a:t>
            </a:r>
            <a:r>
              <a:rPr lang="fr-BE" sz="1800" b="1" dirty="0" smtClean="0">
                <a:solidFill>
                  <a:srgbClr val="F27D30"/>
                </a:solidFill>
              </a:rPr>
              <a:t>VE</a:t>
            </a:r>
          </a:p>
          <a:p>
            <a:pPr lvl="1"/>
            <a:r>
              <a:rPr lang="fr-FR" sz="2000" dirty="0" smtClean="0"/>
              <a:t>2020 : </a:t>
            </a:r>
          </a:p>
          <a:p>
            <a:pPr lvl="2"/>
            <a:r>
              <a:rPr lang="fr-FR" sz="1600" b="1" dirty="0" smtClean="0">
                <a:solidFill>
                  <a:schemeClr val="accent6"/>
                </a:solidFill>
              </a:rPr>
              <a:t>CDI</a:t>
            </a:r>
          </a:p>
          <a:p>
            <a:pPr lvl="2"/>
            <a:r>
              <a:rPr lang="fr-FR" sz="1600" b="1" dirty="0" smtClean="0">
                <a:solidFill>
                  <a:schemeClr val="accent6"/>
                </a:solidFill>
              </a:rPr>
              <a:t>Rapid ILL</a:t>
            </a:r>
            <a:endParaRPr lang="fr-BE" sz="1600" b="1" dirty="0">
              <a:solidFill>
                <a:schemeClr val="accent6"/>
              </a:solidFill>
            </a:endParaRPr>
          </a:p>
          <a:p>
            <a:pPr lvl="1"/>
            <a:r>
              <a:rPr lang="fr-FR" sz="2000" dirty="0" smtClean="0"/>
              <a:t>2022 février :</a:t>
            </a:r>
          </a:p>
          <a:p>
            <a:pPr lvl="2"/>
            <a:r>
              <a:rPr lang="fr-FR" sz="1600" b="1" dirty="0">
                <a:solidFill>
                  <a:schemeClr val="accent6"/>
                </a:solidFill>
              </a:rPr>
              <a:t>Library Mobile </a:t>
            </a:r>
            <a:r>
              <a:rPr lang="fr-FR" sz="1600" b="1" dirty="0" smtClean="0">
                <a:solidFill>
                  <a:schemeClr val="accent6"/>
                </a:solidFill>
              </a:rPr>
              <a:t>(</a:t>
            </a:r>
            <a:r>
              <a:rPr lang="fr-FR" sz="1600" b="1" dirty="0" err="1" smtClean="0">
                <a:solidFill>
                  <a:schemeClr val="accent6"/>
                </a:solidFill>
              </a:rPr>
              <a:t>campusM</a:t>
            </a:r>
            <a:r>
              <a:rPr lang="fr-FR" sz="1600" b="1" dirty="0" smtClean="0">
                <a:solidFill>
                  <a:schemeClr val="accent6"/>
                </a:solidFill>
              </a:rPr>
              <a:t>)</a:t>
            </a:r>
            <a:endParaRPr lang="fr-FR" sz="1600" b="1" dirty="0" smtClean="0">
              <a:solidFill>
                <a:schemeClr val="accent6"/>
              </a:solidFill>
            </a:endParaRPr>
          </a:p>
          <a:p>
            <a:pPr lvl="1"/>
            <a:r>
              <a:rPr lang="fr-FR" sz="2000" dirty="0" smtClean="0"/>
              <a:t>2023 décembre :</a:t>
            </a:r>
            <a:endParaRPr lang="fr-FR" sz="2000" dirty="0"/>
          </a:p>
          <a:p>
            <a:pPr lvl="2"/>
            <a:r>
              <a:rPr lang="fr-FR" sz="1600" b="1" dirty="0" smtClean="0">
                <a:solidFill>
                  <a:schemeClr val="accent6"/>
                </a:solidFill>
              </a:rPr>
              <a:t>Rialto</a:t>
            </a:r>
            <a:endParaRPr lang="fr-BE" sz="1600" b="1" dirty="0">
              <a:solidFill>
                <a:schemeClr val="accent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6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2788"/>
            <a:ext cx="8229600" cy="621546"/>
          </a:xfrm>
        </p:spPr>
        <p:txBody>
          <a:bodyPr/>
          <a:lstStyle/>
          <a:p>
            <a:r>
              <a:rPr lang="fr-BE" dirty="0"/>
              <a:t>Organisation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98060"/>
            <a:ext cx="8229600" cy="4628103"/>
          </a:xfrm>
        </p:spPr>
        <p:txBody>
          <a:bodyPr>
            <a:normAutofit lnSpcReduction="10000"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400" dirty="0" smtClean="0"/>
              <a:t>Pôle Systèmes &amp; Données (2023- )</a:t>
            </a:r>
            <a:endParaRPr lang="fr-BE" sz="2400" dirty="0"/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fr-FR" sz="2000" dirty="0" smtClean="0"/>
              <a:t>Administration courante des outils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fr-FR" sz="2000" dirty="0" smtClean="0"/>
              <a:t>Suivi des mises à jour, nouvelles fonctionnalités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fr-FR" sz="2000" dirty="0" smtClean="0"/>
              <a:t>Analyse des besoins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fr-FR" sz="2000" dirty="0" smtClean="0"/>
              <a:t>Support aux utilisateurs professionnels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fr-FR" sz="2000" dirty="0" smtClean="0"/>
              <a:t>Relais avec les fournisseurs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fr-FR" sz="2000" dirty="0" smtClean="0"/>
              <a:t>…</a:t>
            </a:r>
          </a:p>
          <a:p>
            <a:pPr lvl="2">
              <a:buSzPct val="100000"/>
              <a:buFont typeface="Arial" panose="020B0604020202020204" pitchFamily="34" charset="0"/>
              <a:buChar char="•"/>
            </a:pPr>
            <a:r>
              <a:rPr lang="fr-FR" dirty="0" smtClean="0"/>
              <a:t>Différents groupes</a:t>
            </a:r>
          </a:p>
          <a:p>
            <a:pPr lvl="3">
              <a:buSzPct val="100000"/>
              <a:buFont typeface="Arial" panose="020B0604020202020204" pitchFamily="34" charset="0"/>
              <a:buChar char="•"/>
            </a:pPr>
            <a:r>
              <a:rPr lang="fr-FR" dirty="0" smtClean="0"/>
              <a:t>Alma</a:t>
            </a:r>
          </a:p>
          <a:p>
            <a:pPr lvl="3">
              <a:buSzPct val="100000"/>
              <a:buFont typeface="Arial" panose="020B0604020202020204" pitchFamily="34" charset="0"/>
              <a:buChar char="•"/>
            </a:pPr>
            <a:r>
              <a:rPr lang="fr-FR" dirty="0" smtClean="0"/>
              <a:t>Primo</a:t>
            </a:r>
          </a:p>
          <a:p>
            <a:pPr lvl="3">
              <a:buSzPct val="100000"/>
              <a:buFont typeface="Arial" panose="020B0604020202020204" pitchFamily="34" charset="0"/>
              <a:buChar char="•"/>
            </a:pPr>
            <a:r>
              <a:rPr lang="fr-FR" dirty="0" smtClean="0"/>
              <a:t>Intégrations</a:t>
            </a:r>
          </a:p>
          <a:p>
            <a:pPr lvl="3">
              <a:buSzPct val="100000"/>
              <a:buFont typeface="Arial" panose="020B0604020202020204" pitchFamily="34" charset="0"/>
              <a:buChar char="•"/>
            </a:pPr>
            <a:r>
              <a:rPr lang="fr-FR" dirty="0" smtClean="0"/>
              <a:t>Rialto</a:t>
            </a:r>
          </a:p>
          <a:p>
            <a:pPr lvl="3">
              <a:buSzPct val="100000"/>
              <a:buFont typeface="Arial" panose="020B0604020202020204" pitchFamily="34" charset="0"/>
              <a:buChar char="•"/>
            </a:pPr>
            <a:r>
              <a:rPr lang="fr-FR" dirty="0" smtClean="0"/>
              <a:t>…</a:t>
            </a:r>
          </a:p>
          <a:p>
            <a:pPr marL="914400" lvl="2" indent="0">
              <a:buSzPct val="100000"/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30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419600" y="4503998"/>
            <a:ext cx="2886075" cy="645047"/>
          </a:xfrm>
          <a:prstGeom prst="rect">
            <a:avLst/>
          </a:prstGeom>
          <a:solidFill>
            <a:srgbClr val="0070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« Project </a:t>
            </a:r>
            <a:r>
              <a:rPr lang="fr-FR" dirty="0" smtClean="0"/>
              <a:t>Team Alma</a:t>
            </a:r>
            <a:r>
              <a:rPr lang="fr-FR" dirty="0"/>
              <a:t> » =&gt; réunions </a:t>
            </a:r>
            <a:r>
              <a:rPr lang="fr-FR" dirty="0" smtClean="0"/>
              <a:t>4/an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648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5718" y="352472"/>
            <a:ext cx="8229600" cy="621546"/>
          </a:xfrm>
        </p:spPr>
        <p:txBody>
          <a:bodyPr/>
          <a:lstStyle/>
          <a:p>
            <a:r>
              <a:rPr lang="fr-BE" dirty="0" smtClean="0"/>
              <a:t>Organisation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31</a:t>
            </a:fld>
            <a:endParaRPr lang="fr-FR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3994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lipse 5"/>
          <p:cNvSpPr/>
          <p:nvPr/>
        </p:nvSpPr>
        <p:spPr>
          <a:xfrm>
            <a:off x="1231999" y="3774026"/>
            <a:ext cx="1289957" cy="832757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70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b="1" smtClean="0">
                <a:solidFill>
                  <a:srgbClr val="00707F"/>
                </a:solidFill>
              </a:rPr>
              <a:t>Nouveaux collègues / Stagiaires</a:t>
            </a:r>
            <a:endParaRPr lang="fr-BE" sz="1200" b="1">
              <a:solidFill>
                <a:srgbClr val="0070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461114"/>
            <a:ext cx="8229600" cy="621546"/>
          </a:xfrm>
        </p:spPr>
        <p:txBody>
          <a:bodyPr/>
          <a:lstStyle/>
          <a:p>
            <a:r>
              <a:rPr lang="fr-BE" dirty="0"/>
              <a:t>Principe de </a:t>
            </a:r>
            <a:r>
              <a:rPr lang="fr-BE" dirty="0" smtClean="0"/>
              <a:t>formation / certification</a:t>
            </a:r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53085" y="1240325"/>
            <a:ext cx="8483097" cy="5142367"/>
          </a:xfrm>
        </p:spPr>
        <p:txBody>
          <a:bodyPr>
            <a:normAutofit fontScale="92500" lnSpcReduction="10000"/>
          </a:bodyPr>
          <a:lstStyle/>
          <a:p>
            <a:pPr marL="571500" indent="-457200">
              <a:buSzPct val="100000"/>
              <a:buFont typeface="Arial" panose="020B0604020202020204" pitchFamily="34" charset="0"/>
              <a:buChar char="•"/>
            </a:pPr>
            <a:r>
              <a:rPr lang="fr-BE" sz="2800" dirty="0"/>
              <a:t>Mise en place du principe de  formation </a:t>
            </a:r>
            <a:r>
              <a:rPr lang="fr-BE" sz="2800" dirty="0" smtClean="0"/>
              <a:t>/ certification </a:t>
            </a:r>
            <a:r>
              <a:rPr lang="fr-BE" sz="2800" dirty="0"/>
              <a:t>dès le début du projet </a:t>
            </a:r>
          </a:p>
          <a:p>
            <a:pPr marL="971550" lvl="1" indent="-457200">
              <a:buFont typeface="Courier New" panose="02070309020205020404" pitchFamily="49" charset="0"/>
              <a:buChar char="o"/>
            </a:pPr>
            <a:r>
              <a:rPr lang="fr-BE" sz="2400" dirty="0" smtClean="0"/>
              <a:t>Nouveau </a:t>
            </a:r>
            <a:r>
              <a:rPr lang="fr-BE" sz="2400" dirty="0"/>
              <a:t>système, nouvel </a:t>
            </a:r>
            <a:r>
              <a:rPr lang="fr-BE" sz="2400" dirty="0" smtClean="0"/>
              <a:t>environnement</a:t>
            </a:r>
          </a:p>
          <a:p>
            <a:pPr marL="971550" lvl="1" indent="-457200">
              <a:buFont typeface="Courier New" panose="02070309020205020404" pitchFamily="49" charset="0"/>
              <a:buChar char="o"/>
            </a:pPr>
            <a:r>
              <a:rPr lang="fr-BE" sz="2400" dirty="0" smtClean="0"/>
              <a:t>Nouvelles </a:t>
            </a:r>
            <a:r>
              <a:rPr lang="fr-BE" sz="2400" dirty="0"/>
              <a:t>procédures de travail, nouvelles </a:t>
            </a:r>
            <a:r>
              <a:rPr lang="fr-BE" sz="2400" dirty="0" smtClean="0"/>
              <a:t>tâches</a:t>
            </a:r>
          </a:p>
          <a:p>
            <a:pPr marL="971550" lvl="1" indent="-457200">
              <a:buFont typeface="Courier New" panose="02070309020205020404" pitchFamily="49" charset="0"/>
              <a:buChar char="o"/>
            </a:pPr>
            <a:r>
              <a:rPr lang="fr-BE" sz="2400" dirty="0" smtClean="0"/>
              <a:t>Plus </a:t>
            </a:r>
            <a:r>
              <a:rPr lang="fr-BE" sz="2400" dirty="0"/>
              <a:t>de spécialisation</a:t>
            </a:r>
          </a:p>
          <a:p>
            <a:pPr marL="114300" indent="0" algn="ctr">
              <a:buNone/>
            </a:pPr>
            <a:endParaRPr lang="fr-BE" sz="2800" dirty="0" smtClean="0">
              <a:solidFill>
                <a:srgbClr val="00707F"/>
              </a:solidFill>
            </a:endParaRPr>
          </a:p>
          <a:p>
            <a:pPr marL="114300" indent="0" algn="ctr">
              <a:buNone/>
            </a:pPr>
            <a:endParaRPr lang="fr-BE" sz="2800" dirty="0">
              <a:solidFill>
                <a:srgbClr val="00707F"/>
              </a:solidFill>
            </a:endParaRPr>
          </a:p>
          <a:p>
            <a:pPr marL="114300" indent="0" algn="ctr">
              <a:buNone/>
            </a:pPr>
            <a:endParaRPr lang="fr-BE" sz="2800" dirty="0" smtClean="0">
              <a:solidFill>
                <a:srgbClr val="00707F"/>
              </a:solidFill>
            </a:endParaRPr>
          </a:p>
          <a:p>
            <a:pPr marL="114300" indent="0" algn="ctr">
              <a:buNone/>
            </a:pPr>
            <a:endParaRPr lang="fr-BE" sz="2800" dirty="0">
              <a:solidFill>
                <a:srgbClr val="00707F"/>
              </a:solidFill>
            </a:endParaRPr>
          </a:p>
          <a:p>
            <a:pPr marL="114300" indent="0" algn="ctr">
              <a:buNone/>
            </a:pPr>
            <a:endParaRPr lang="fr-BE" sz="2800" dirty="0" smtClean="0">
              <a:solidFill>
                <a:srgbClr val="00707F"/>
              </a:solidFill>
            </a:endParaRPr>
          </a:p>
          <a:p>
            <a:pPr marL="114300" indent="0" algn="ctr">
              <a:buNone/>
            </a:pPr>
            <a:endParaRPr lang="fr-BE" sz="2800" dirty="0" smtClean="0">
              <a:solidFill>
                <a:srgbClr val="00707F"/>
              </a:solidFill>
            </a:endParaRPr>
          </a:p>
          <a:p>
            <a:pPr marL="114300" indent="0" algn="ctr">
              <a:buNone/>
            </a:pPr>
            <a:r>
              <a:rPr lang="fr-BE" sz="2600" dirty="0" smtClean="0">
                <a:solidFill>
                  <a:srgbClr val="0070C0"/>
                </a:solidFill>
              </a:rPr>
              <a:t>… pour s’assurer </a:t>
            </a:r>
            <a:r>
              <a:rPr lang="fr-BE" sz="2600" dirty="0">
                <a:solidFill>
                  <a:srgbClr val="0070C0"/>
                </a:solidFill>
              </a:rPr>
              <a:t>de la compétence de l’utilisateur professionnel</a:t>
            </a:r>
          </a:p>
          <a:p>
            <a:endParaRPr lang="fr-BE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218" y="3224248"/>
            <a:ext cx="6273296" cy="218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550" y="552788"/>
            <a:ext cx="8646060" cy="621546"/>
          </a:xfrm>
        </p:spPr>
        <p:txBody>
          <a:bodyPr/>
          <a:lstStyle/>
          <a:p>
            <a:r>
              <a:rPr lang="fr-BE" dirty="0" smtClean="0"/>
              <a:t>Mises à jour Alma et Primo VE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2164"/>
            <a:ext cx="8451410" cy="5299311"/>
          </a:xfrm>
        </p:spPr>
        <p:txBody>
          <a:bodyPr>
            <a:normAutofit lnSpcReduction="10000"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100" dirty="0" smtClean="0"/>
              <a:t>Nouvelles fonctionnalités</a:t>
            </a:r>
          </a:p>
          <a:p>
            <a:pPr marL="0" indent="0">
              <a:buNone/>
              <a:tabLst>
                <a:tab pos="361950" algn="l"/>
              </a:tabLst>
            </a:pPr>
            <a:r>
              <a:rPr lang="fr-BE" sz="2100" dirty="0" smtClean="0"/>
              <a:t>	Améliorations</a:t>
            </a:r>
          </a:p>
          <a:p>
            <a:pPr marL="0" indent="0" defTabSz="361950">
              <a:buNone/>
            </a:pPr>
            <a:r>
              <a:rPr lang="fr-BE" sz="2100" dirty="0" smtClean="0"/>
              <a:t>	Corrections de problèmes</a:t>
            </a:r>
          </a:p>
          <a:p>
            <a:pPr defTabSz="361950">
              <a:buSzPct val="100000"/>
              <a:buFont typeface="Arial" panose="020B0604020202020204" pitchFamily="34" charset="0"/>
              <a:buChar char="•"/>
            </a:pPr>
            <a:r>
              <a:rPr lang="fr-BE" sz="2100" dirty="0" smtClean="0"/>
              <a:t>Corrections de problèmes uniquement </a:t>
            </a:r>
          </a:p>
          <a:p>
            <a:pPr marL="0" indent="0">
              <a:buSzPct val="100000"/>
              <a:buNone/>
            </a:pPr>
            <a:endParaRPr lang="fr-BE" sz="800" dirty="0" smtClean="0"/>
          </a:p>
          <a:p>
            <a:pPr marL="0" indent="0">
              <a:buSzPct val="100000"/>
              <a:buNone/>
            </a:pPr>
            <a:endParaRPr lang="fr-BE" sz="800" dirty="0" smtClean="0"/>
          </a:p>
          <a:p>
            <a:pPr>
              <a:buSzPct val="100000"/>
              <a:buFont typeface="Wingdings" panose="05000000000000000000" pitchFamily="2" charset="2"/>
              <a:buChar char="q"/>
            </a:pPr>
            <a:endParaRPr lang="fr-BE" sz="2000" dirty="0" smtClean="0"/>
          </a:p>
          <a:p>
            <a:pPr>
              <a:buSzPct val="100000"/>
              <a:buFont typeface="Wingdings" panose="05000000000000000000" pitchFamily="2" charset="2"/>
              <a:buChar char="q"/>
            </a:pPr>
            <a:endParaRPr lang="fr-BE" sz="2000" dirty="0" smtClean="0"/>
          </a:p>
          <a:p>
            <a:pPr>
              <a:buSzPct val="100000"/>
              <a:buFont typeface="Courier New" panose="02070309020205020404" pitchFamily="49" charset="0"/>
              <a:buChar char="o"/>
            </a:pPr>
            <a:r>
              <a:rPr lang="fr-BE" sz="2000" dirty="0" smtClean="0"/>
              <a:t>D’abord </a:t>
            </a:r>
            <a:r>
              <a:rPr lang="fr-BE" sz="2000" dirty="0"/>
              <a:t>dans la </a:t>
            </a:r>
            <a:r>
              <a:rPr lang="fr-BE" sz="2000" dirty="0" err="1" smtClean="0"/>
              <a:t>Sandbox</a:t>
            </a:r>
            <a:endParaRPr lang="fr-BE" sz="2000" dirty="0"/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fr-BE" sz="1800" dirty="0" smtClean="0"/>
              <a:t>Analyse 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fr-BE" sz="1800" dirty="0" smtClean="0"/>
              <a:t>(Configuration-</a:t>
            </a:r>
            <a:r>
              <a:rPr lang="fr-BE" sz="1800" dirty="0"/>
              <a:t>)</a:t>
            </a:r>
            <a:r>
              <a:rPr lang="fr-BE" sz="1800" dirty="0" smtClean="0"/>
              <a:t>Test</a:t>
            </a:r>
          </a:p>
          <a:p>
            <a:pPr>
              <a:buSzPct val="100000"/>
              <a:buFont typeface="Courier New" panose="02070309020205020404" pitchFamily="49" charset="0"/>
              <a:buChar char="o"/>
            </a:pPr>
            <a:r>
              <a:rPr lang="fr-BE" sz="2000" dirty="0" smtClean="0"/>
              <a:t>2 </a:t>
            </a:r>
            <a:r>
              <a:rPr lang="fr-BE" sz="2000" dirty="0"/>
              <a:t>semaines après </a:t>
            </a:r>
            <a:r>
              <a:rPr lang="fr-BE" sz="2000" dirty="0" smtClean="0"/>
              <a:t>: environnement </a:t>
            </a:r>
            <a:r>
              <a:rPr lang="fr-BE" sz="2000" dirty="0"/>
              <a:t>de production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BE" sz="1800" dirty="0"/>
              <a:t>(</a:t>
            </a:r>
            <a:r>
              <a:rPr lang="fr-BE" sz="1800" dirty="0" smtClean="0"/>
              <a:t>Configuration)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BE" sz="1800" dirty="0" smtClean="0"/>
              <a:t>Information / Formation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fr-FR" sz="1400" dirty="0" smtClean="0"/>
              <a:t>Dialogue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fr-FR" sz="1400" dirty="0" err="1" smtClean="0"/>
              <a:t>Sharepoint</a:t>
            </a:r>
            <a:endParaRPr lang="fr-FR" sz="1400" dirty="0" smtClean="0"/>
          </a:p>
          <a:p>
            <a:pPr lvl="3">
              <a:buFont typeface="Courier New" panose="02070309020205020404" pitchFamily="49" charset="0"/>
              <a:buChar char="o"/>
            </a:pPr>
            <a:r>
              <a:rPr lang="fr-FR" sz="1400" dirty="0" smtClean="0"/>
              <a:t>Boîtes à outils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fr-FR" sz="1400" dirty="0" smtClean="0"/>
              <a:t>Séances de formation</a:t>
            </a:r>
            <a:endParaRPr lang="fr-BE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33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53306" y="3196010"/>
            <a:ext cx="6391072" cy="7061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2200" i="1" dirty="0" smtClean="0">
                <a:solidFill>
                  <a:srgbClr val="00707F"/>
                </a:solidFill>
              </a:rPr>
              <a:t>=&gt;</a:t>
            </a:r>
            <a:r>
              <a:rPr lang="fr-BE" sz="2200" i="1" dirty="0" smtClean="0">
                <a:solidFill>
                  <a:schemeClr val="tx1"/>
                </a:solidFill>
              </a:rPr>
              <a:t> Tout </a:t>
            </a:r>
            <a:r>
              <a:rPr lang="fr-BE" sz="2200" i="1" dirty="0">
                <a:solidFill>
                  <a:schemeClr val="tx1"/>
                </a:solidFill>
              </a:rPr>
              <a:t>ne nous concerne pas !</a:t>
            </a:r>
          </a:p>
        </p:txBody>
      </p:sp>
      <p:sp>
        <p:nvSpPr>
          <p:cNvPr id="6" name="Parenthèse fermante 5"/>
          <p:cNvSpPr/>
          <p:nvPr/>
        </p:nvSpPr>
        <p:spPr>
          <a:xfrm>
            <a:off x="3722901" y="1516734"/>
            <a:ext cx="208681" cy="1037113"/>
          </a:xfrm>
          <a:prstGeom prst="rightBracket">
            <a:avLst/>
          </a:prstGeom>
          <a:ln w="19050">
            <a:solidFill>
              <a:srgbClr val="0070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4069404" y="1862936"/>
            <a:ext cx="2367064" cy="36994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 smtClean="0"/>
              <a:t>4 fois / an</a:t>
            </a:r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5426925" y="2529473"/>
            <a:ext cx="2367064" cy="36994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 smtClean="0"/>
              <a:t>mensuel</a:t>
            </a:r>
            <a:endParaRPr lang="fr-BE" dirty="0"/>
          </a:p>
        </p:txBody>
      </p:sp>
      <p:sp>
        <p:nvSpPr>
          <p:cNvPr id="12" name="Parenthèse fermante 11"/>
          <p:cNvSpPr/>
          <p:nvPr/>
        </p:nvSpPr>
        <p:spPr>
          <a:xfrm>
            <a:off x="5126477" y="2577177"/>
            <a:ext cx="126459" cy="274532"/>
          </a:xfrm>
          <a:prstGeom prst="rightBracket">
            <a:avLst/>
          </a:prstGeom>
          <a:ln w="19050">
            <a:solidFill>
              <a:srgbClr val="0070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44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34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1382" y="4716148"/>
            <a:ext cx="6533486" cy="567349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Premiers pas : environnements de travail</a:t>
            </a:r>
            <a:endParaRPr lang="fr-BE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79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552788"/>
            <a:ext cx="8229600" cy="621546"/>
          </a:xfrm>
        </p:spPr>
        <p:txBody>
          <a:bodyPr/>
          <a:lstStyle/>
          <a:p>
            <a:r>
              <a:rPr lang="fr-BE" dirty="0" smtClean="0"/>
              <a:t>Accès à Alma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33465" y="1476376"/>
            <a:ext cx="8725710" cy="4649788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800" dirty="0" smtClean="0"/>
              <a:t>1 environnement de production 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800" dirty="0" smtClean="0"/>
              <a:t>1 environnement de test « </a:t>
            </a:r>
            <a:r>
              <a:rPr lang="fr-BE" sz="2800" dirty="0" err="1" smtClean="0"/>
              <a:t>Sandbox</a:t>
            </a:r>
            <a:r>
              <a:rPr lang="fr-BE" sz="2800" dirty="0" smtClean="0"/>
              <a:t> »</a:t>
            </a:r>
          </a:p>
          <a:p>
            <a:pPr lvl="1"/>
            <a:r>
              <a:rPr lang="fr-BE" sz="2000" dirty="0" smtClean="0"/>
              <a:t>Réplique exacte de l’environnement de production au temps ‘t’ (rafraîchi 2 fois par an en août et en février)</a:t>
            </a:r>
          </a:p>
          <a:p>
            <a:pPr lvl="1"/>
            <a:r>
              <a:rPr lang="fr-BE" sz="2000" dirty="0" smtClean="0"/>
              <a:t>À utiliser lors des exercices en formation</a:t>
            </a:r>
          </a:p>
          <a:p>
            <a:pPr marL="457200" lvl="1" indent="0">
              <a:buNone/>
            </a:pPr>
            <a:endParaRPr lang="fr-BE" dirty="0" smtClean="0"/>
          </a:p>
          <a:p>
            <a:pPr marL="57150" indent="0">
              <a:buNone/>
            </a:pPr>
            <a:r>
              <a:rPr lang="fr-BE" sz="2100" dirty="0" smtClean="0"/>
              <a:t>Voir la page </a:t>
            </a:r>
            <a:r>
              <a:rPr lang="fr-BE" sz="2100" b="1" dirty="0" smtClean="0"/>
              <a:t>Accès à Alma </a:t>
            </a:r>
            <a:r>
              <a:rPr lang="fr-BE" sz="2100" dirty="0" smtClean="0"/>
              <a:t>sur la boîte à outils </a:t>
            </a:r>
            <a:br>
              <a:rPr lang="fr-BE" sz="2100" dirty="0" smtClean="0"/>
            </a:br>
            <a:r>
              <a:rPr lang="fr-BE" sz="2100" dirty="0" smtClean="0">
                <a:hlinkClick r:id="rId2"/>
              </a:rPr>
              <a:t>Alma et Primo @</a:t>
            </a:r>
            <a:r>
              <a:rPr lang="fr-BE" sz="2100" dirty="0" err="1" smtClean="0">
                <a:hlinkClick r:id="rId2"/>
              </a:rPr>
              <a:t>ULiège</a:t>
            </a:r>
            <a:r>
              <a:rPr lang="fr-BE" sz="2100" dirty="0" smtClean="0">
                <a:hlinkClick r:id="rId2"/>
              </a:rPr>
              <a:t> Library</a:t>
            </a:r>
            <a:endParaRPr lang="fr-BE" sz="2100" dirty="0" smtClean="0"/>
          </a:p>
          <a:p>
            <a:pPr marL="57150" indent="0">
              <a:buNone/>
            </a:pPr>
            <a:r>
              <a:rPr lang="fr-BE" sz="2400" dirty="0">
                <a:hlinkClick r:id="rId3"/>
              </a:rPr>
              <a:t>https://app.lib.uliege.be/alma/acces</a:t>
            </a:r>
            <a:r>
              <a:rPr lang="fr-BE" sz="2400" dirty="0" smtClean="0">
                <a:hlinkClick r:id="rId3"/>
              </a:rPr>
              <a:t>/</a:t>
            </a:r>
            <a:endParaRPr lang="fr-BE" sz="2400" dirty="0" smtClean="0"/>
          </a:p>
          <a:p>
            <a:pPr marL="57150" indent="0">
              <a:buNone/>
            </a:pPr>
            <a:endParaRPr lang="fr-BE" sz="24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1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82487"/>
            <a:ext cx="5622328" cy="56734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Supports </a:t>
            </a:r>
            <a:r>
              <a:rPr lang="fr-FR" dirty="0" smtClean="0"/>
              <a:t>pour l’utilisateur professionnel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01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4068"/>
            <a:ext cx="8229600" cy="621546"/>
          </a:xfrm>
        </p:spPr>
        <p:txBody>
          <a:bodyPr/>
          <a:lstStyle/>
          <a:p>
            <a:r>
              <a:rPr lang="fr-BE" dirty="0"/>
              <a:t>À partir d’Alma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421394"/>
            <a:ext cx="8385243" cy="4704769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dirty="0" smtClean="0"/>
              <a:t>Ajouter le widget « Notifications » à la page d’accueil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425" y="2595620"/>
            <a:ext cx="4297950" cy="234104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6" name="Rectangle à coins arrondis 5"/>
          <p:cNvSpPr/>
          <p:nvPr/>
        </p:nvSpPr>
        <p:spPr>
          <a:xfrm>
            <a:off x="4543425" y="2884345"/>
            <a:ext cx="2325969" cy="33337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à coins arrondis 6"/>
          <p:cNvSpPr/>
          <p:nvPr/>
        </p:nvSpPr>
        <p:spPr>
          <a:xfrm>
            <a:off x="4542358" y="4425818"/>
            <a:ext cx="2325969" cy="33337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ZoneTexte 14"/>
          <p:cNvSpPr txBox="1"/>
          <p:nvPr/>
        </p:nvSpPr>
        <p:spPr>
          <a:xfrm>
            <a:off x="428624" y="2204117"/>
            <a:ext cx="33813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Supports et </a:t>
            </a:r>
            <a:r>
              <a:rPr lang="fr-BE" b="1" dirty="0" err="1"/>
              <a:t>HowTo</a:t>
            </a:r>
            <a:r>
              <a:rPr lang="fr-BE" b="1" dirty="0"/>
              <a:t> </a:t>
            </a:r>
            <a:r>
              <a:rPr lang="fr-BE" b="1" dirty="0" err="1"/>
              <a:t>ULiège</a:t>
            </a:r>
            <a:r>
              <a:rPr lang="fr-BE" b="1" dirty="0"/>
              <a:t> </a:t>
            </a:r>
            <a:r>
              <a:rPr lang="fr-BE" b="1" dirty="0" smtClean="0"/>
              <a:t>Library</a:t>
            </a:r>
          </a:p>
          <a:p>
            <a:endParaRPr lang="fr-B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Contextualisés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Adaptés </a:t>
            </a:r>
            <a:r>
              <a:rPr lang="fr-BE" dirty="0"/>
              <a:t>à nos procédures de travail </a:t>
            </a:r>
            <a:r>
              <a:rPr lang="fr-BE" i="1" dirty="0"/>
              <a:t>(</a:t>
            </a:r>
            <a:r>
              <a:rPr lang="fr-BE" i="1" dirty="0" smtClean="0"/>
              <a:t>workflows)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Conçus </a:t>
            </a:r>
            <a:r>
              <a:rPr lang="fr-BE" dirty="0"/>
              <a:t>pour nos cycles de </a:t>
            </a:r>
            <a:r>
              <a:rPr lang="fr-BE" dirty="0" smtClean="0"/>
              <a:t>formations/certifications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How </a:t>
            </a:r>
            <a:r>
              <a:rPr lang="fr-BE" dirty="0"/>
              <a:t>To sur des points très </a:t>
            </a:r>
            <a:r>
              <a:rPr lang="fr-BE" dirty="0" smtClean="0"/>
              <a:t>précis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En </a:t>
            </a:r>
            <a:r>
              <a:rPr lang="fr-BE" dirty="0"/>
              <a:t>français</a:t>
            </a:r>
          </a:p>
          <a:p>
            <a:endParaRPr lang="fr-BE" b="1" dirty="0" smtClean="0"/>
          </a:p>
          <a:p>
            <a:pPr marL="0" lvl="1"/>
            <a:r>
              <a:rPr lang="fr-BE" sz="1600" dirty="0" smtClean="0"/>
              <a:t>Boîtes </a:t>
            </a:r>
            <a:r>
              <a:rPr lang="fr-BE" sz="1600" dirty="0"/>
              <a:t>à outils </a:t>
            </a:r>
            <a:endParaRPr lang="fr-BE" sz="1600" dirty="0" smtClean="0"/>
          </a:p>
          <a:p>
            <a:pPr marL="0" lvl="1"/>
            <a:r>
              <a:rPr lang="fr-BE" sz="1600" dirty="0" smtClean="0">
                <a:hlinkClick r:id="rId3"/>
              </a:rPr>
              <a:t>Alma </a:t>
            </a:r>
            <a:r>
              <a:rPr lang="fr-BE" sz="1600" dirty="0">
                <a:hlinkClick r:id="rId3"/>
              </a:rPr>
              <a:t>et Primo @ </a:t>
            </a:r>
            <a:r>
              <a:rPr lang="fr-BE" sz="1600" dirty="0" err="1">
                <a:hlinkClick r:id="rId3"/>
              </a:rPr>
              <a:t>ULiège</a:t>
            </a:r>
            <a:r>
              <a:rPr lang="fr-BE" sz="1600" dirty="0">
                <a:hlinkClick r:id="rId3"/>
              </a:rPr>
              <a:t> Library</a:t>
            </a:r>
            <a:endParaRPr lang="fr-BE" sz="1600" dirty="0"/>
          </a:p>
          <a:p>
            <a:pPr marL="0" lvl="1"/>
            <a:r>
              <a:rPr lang="fr-FR" sz="1600" dirty="0">
                <a:hlinkClick r:id="rId4"/>
              </a:rPr>
              <a:t>Gestion des ressources &amp; Catalogage</a:t>
            </a:r>
            <a:endParaRPr lang="fr-BE" sz="1600" dirty="0"/>
          </a:p>
          <a:p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21423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552788"/>
            <a:ext cx="8229600" cy="621546"/>
          </a:xfrm>
        </p:spPr>
        <p:txBody>
          <a:bodyPr/>
          <a:lstStyle/>
          <a:p>
            <a:r>
              <a:rPr lang="fr-BE" smtClean="0"/>
              <a:t>À partir d’Alma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271604" y="1524000"/>
            <a:ext cx="4414696" cy="4602163"/>
          </a:xfrm>
        </p:spPr>
        <p:txBody>
          <a:bodyPr>
            <a:norm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000" dirty="0" smtClean="0"/>
              <a:t>Accès à l’aide en ligne d’Ex </a:t>
            </a:r>
            <a:r>
              <a:rPr lang="fr-BE" sz="2000" dirty="0" err="1" smtClean="0"/>
              <a:t>Libris</a:t>
            </a:r>
            <a:r>
              <a:rPr lang="fr-BE" sz="2000" dirty="0" smtClean="0"/>
              <a:t> à partir de n’importe quelle fonctionnalité d’Alma</a:t>
            </a:r>
          </a:p>
          <a:p>
            <a:pPr marL="273050" indent="87313">
              <a:buSzPct val="100000"/>
              <a:buNone/>
            </a:pPr>
            <a:r>
              <a:rPr lang="fr-BE" sz="1800" dirty="0" err="1" smtClean="0">
                <a:hlinkClick r:id="rId2"/>
              </a:rPr>
              <a:t>Knowledge</a:t>
            </a:r>
            <a:r>
              <a:rPr lang="fr-BE" sz="1800" dirty="0" smtClean="0">
                <a:hlinkClick r:id="rId2"/>
              </a:rPr>
              <a:t> Center d’Ex </a:t>
            </a:r>
            <a:r>
              <a:rPr lang="fr-BE" sz="1800" dirty="0" err="1" smtClean="0">
                <a:hlinkClick r:id="rId2"/>
              </a:rPr>
              <a:t>Libris</a:t>
            </a:r>
            <a:endParaRPr lang="fr-BE" sz="1800" dirty="0" smtClean="0">
              <a:hlinkClick r:id="rId2"/>
            </a:endParaRPr>
          </a:p>
          <a:p>
            <a:pPr marL="457200" lvl="1" indent="0">
              <a:buNone/>
            </a:pPr>
            <a:endParaRPr lang="fr-BE" sz="2400" dirty="0">
              <a:hlinkClick r:id="rId2"/>
            </a:endParaRPr>
          </a:p>
          <a:p>
            <a:pPr marL="361950" lvl="1" indent="-361950">
              <a:buFont typeface="Arial" panose="020B0604020202020204" pitchFamily="34" charset="0"/>
              <a:buChar char="•"/>
            </a:pPr>
            <a:r>
              <a:rPr lang="fr-BE" sz="2000" dirty="0" smtClean="0"/>
              <a:t>Informations diverses</a:t>
            </a:r>
          </a:p>
          <a:p>
            <a:pPr marL="361950" lvl="1" indent="-361950">
              <a:buFont typeface="Arial" panose="020B0604020202020204" pitchFamily="34" charset="0"/>
              <a:buChar char="•"/>
            </a:pPr>
            <a:r>
              <a:rPr lang="fr-FR" sz="2000" dirty="0" smtClean="0"/>
              <a:t>Identification de la mise à jour et nom de l’instance (EU01)</a:t>
            </a:r>
            <a:endParaRPr lang="fr-BE" sz="20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38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026" y="1205379"/>
            <a:ext cx="3472774" cy="478484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730" y="801203"/>
            <a:ext cx="3749365" cy="388654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6950413" y="801203"/>
            <a:ext cx="530157" cy="353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321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39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1382" y="4716148"/>
            <a:ext cx="6533486" cy="567349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Premiers pas : page d’accueil</a:t>
            </a:r>
            <a:endParaRPr lang="fr-BE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68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2958"/>
            <a:ext cx="8229600" cy="621546"/>
          </a:xfrm>
        </p:spPr>
        <p:txBody>
          <a:bodyPr/>
          <a:lstStyle/>
          <a:p>
            <a:r>
              <a:rPr lang="fr-BE" dirty="0" smtClean="0"/>
              <a:t>Collections présentes dans le SGB Alma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30859"/>
            <a:ext cx="8229600" cy="5124261"/>
          </a:xfrm>
        </p:spPr>
        <p:txBody>
          <a:bodyPr>
            <a:normAutofit lnSpcReduction="10000"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600" dirty="0" smtClean="0"/>
              <a:t>Plus de 1,000,000 de livres en format papier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600" dirty="0" smtClean="0"/>
              <a:t>Environ 44,000 titres de périodiques en format papier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fr-BE" sz="1900" dirty="0" smtClean="0"/>
              <a:t>Dont 1,550 titres suivis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600" dirty="0" smtClean="0"/>
              <a:t>10,000 cartes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600" dirty="0" smtClean="0"/>
              <a:t>571 incunables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600" dirty="0" smtClean="0"/>
              <a:t>1,000 manuscrits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600" dirty="0" smtClean="0"/>
              <a:t>Des dizaines de milliers d’imprimés des </a:t>
            </a:r>
            <a:r>
              <a:rPr lang="fr-BE" sz="2600" dirty="0"/>
              <a:t>16</a:t>
            </a:r>
            <a:r>
              <a:rPr lang="fr-BE" sz="2600" baseline="30000" dirty="0"/>
              <a:t>e</a:t>
            </a:r>
            <a:r>
              <a:rPr lang="fr-BE" sz="2600" dirty="0"/>
              <a:t>, 17</a:t>
            </a:r>
            <a:r>
              <a:rPr lang="fr-BE" sz="2600" baseline="30000" dirty="0"/>
              <a:t>e</a:t>
            </a:r>
            <a:r>
              <a:rPr lang="fr-BE" sz="2600" dirty="0"/>
              <a:t> et 18</a:t>
            </a:r>
            <a:r>
              <a:rPr lang="fr-BE" sz="2600" baseline="30000" dirty="0"/>
              <a:t>e</a:t>
            </a:r>
            <a:r>
              <a:rPr lang="fr-BE" sz="2600" dirty="0"/>
              <a:t> </a:t>
            </a:r>
            <a:r>
              <a:rPr lang="fr-BE" sz="2600" dirty="0" smtClean="0"/>
              <a:t>siècles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fr-BE" sz="1900" dirty="0" smtClean="0"/>
              <a:t>Environ 37,700 titres décrits dans le SGB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dirty="0" smtClean="0"/>
              <a:t>Des fonds d’Archives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dirty="0" smtClean="0"/>
              <a:t>100,000 thèses et mémoires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dirty="0" smtClean="0"/>
              <a:t>Des centaines de milliers de ressources électroniques</a:t>
            </a:r>
          </a:p>
          <a:p>
            <a:pPr lvl="1"/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0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40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24748" y="5577737"/>
            <a:ext cx="7494739" cy="8257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Menu permanent </a:t>
            </a:r>
          </a:p>
          <a:p>
            <a:pPr marL="719138" indent="-184150">
              <a:buFontTx/>
              <a:buChar char="-"/>
            </a:pPr>
            <a:r>
              <a:rPr lang="fr-B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Icônes</a:t>
            </a:r>
          </a:p>
          <a:p>
            <a:pPr marL="719138" indent="-184150">
              <a:buFontTx/>
              <a:buChar char="-"/>
            </a:pPr>
            <a:r>
              <a:rPr lang="fr-B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composantes d’Alma : en fonction des rôles de l’utilisateur</a:t>
            </a:r>
          </a:p>
        </p:txBody>
      </p:sp>
      <p:sp>
        <p:nvSpPr>
          <p:cNvPr id="9" name="Rectangle 8"/>
          <p:cNvSpPr/>
          <p:nvPr/>
        </p:nvSpPr>
        <p:spPr>
          <a:xfrm>
            <a:off x="2779679" y="279114"/>
            <a:ext cx="3248131" cy="360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Barre de recherche permanente</a:t>
            </a:r>
            <a:endParaRPr lang="fr-B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Connecteur droit avec flèche 10"/>
          <p:cNvCxnSpPr>
            <a:stCxn id="8" idx="2"/>
            <a:endCxn id="8" idx="2"/>
          </p:cNvCxnSpPr>
          <p:nvPr/>
        </p:nvCxnSpPr>
        <p:spPr>
          <a:xfrm>
            <a:off x="4772118" y="640352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2361209" y="645266"/>
            <a:ext cx="645916" cy="31627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50" y="986054"/>
            <a:ext cx="8758126" cy="43738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16424" y="4775530"/>
            <a:ext cx="2511386" cy="1821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rgbClr val="FF0000"/>
                </a:solidFill>
              </a:rPr>
              <a:t>Widgets à configurer</a:t>
            </a:r>
            <a:endParaRPr lang="fr-BE" dirty="0">
              <a:solidFill>
                <a:srgbClr val="FF0000"/>
              </a:solidFill>
            </a:endParaRPr>
          </a:p>
        </p:txBody>
      </p:sp>
      <p:cxnSp>
        <p:nvCxnSpPr>
          <p:cNvPr id="17" name="Connecteur droit avec flèche 16"/>
          <p:cNvCxnSpPr>
            <a:stCxn id="16" idx="0"/>
          </p:cNvCxnSpPr>
          <p:nvPr/>
        </p:nvCxnSpPr>
        <p:spPr>
          <a:xfrm flipH="1" flipV="1">
            <a:off x="3608962" y="3608962"/>
            <a:ext cx="1163155" cy="11665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 flipV="1">
            <a:off x="4772116" y="2898843"/>
            <a:ext cx="2" cy="18323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16" idx="0"/>
          </p:cNvCxnSpPr>
          <p:nvPr/>
        </p:nvCxnSpPr>
        <p:spPr>
          <a:xfrm flipV="1">
            <a:off x="4772117" y="3346315"/>
            <a:ext cx="1346581" cy="14292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 flipV="1">
            <a:off x="700392" y="5359940"/>
            <a:ext cx="943582" cy="88078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762672" y="961539"/>
            <a:ext cx="1234204" cy="3516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117" y="5834406"/>
            <a:ext cx="998307" cy="312447"/>
          </a:xfrm>
          <a:prstGeom prst="rect">
            <a:avLst/>
          </a:prstGeom>
        </p:spPr>
      </p:pic>
      <p:sp>
        <p:nvSpPr>
          <p:cNvPr id="40" name="Ellipse 39"/>
          <p:cNvSpPr/>
          <p:nvPr/>
        </p:nvSpPr>
        <p:spPr>
          <a:xfrm>
            <a:off x="8519487" y="1381328"/>
            <a:ext cx="477389" cy="2626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739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6211"/>
            <a:ext cx="8229600" cy="621546"/>
          </a:xfrm>
        </p:spPr>
        <p:txBody>
          <a:bodyPr/>
          <a:lstStyle/>
          <a:p>
            <a:r>
              <a:rPr lang="fr-BE" dirty="0" smtClean="0"/>
              <a:t>Widgets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41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80" y="1013610"/>
            <a:ext cx="7508650" cy="39705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116127" y="1126910"/>
            <a:ext cx="3269359" cy="369332"/>
          </a:xfrm>
          <a:prstGeom prst="rect">
            <a:avLst/>
          </a:prstGeom>
          <a:solidFill>
            <a:srgbClr val="00707F"/>
          </a:solidFill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Ajouter/supprimer des widgets</a:t>
            </a:r>
            <a:endParaRPr lang="fr-BE" dirty="0">
              <a:solidFill>
                <a:schemeClr val="bg1"/>
              </a:solidFill>
            </a:endParaRPr>
          </a:p>
        </p:txBody>
      </p:sp>
      <p:pic>
        <p:nvPicPr>
          <p:cNvPr id="17" name="Espace réservé du contenu 1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2297" y="1590963"/>
            <a:ext cx="5927703" cy="4879474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1692296" y="5136203"/>
            <a:ext cx="5272707" cy="656941"/>
          </a:xfrm>
          <a:prstGeom prst="roundRect">
            <a:avLst/>
          </a:prstGeom>
          <a:noFill/>
          <a:ln>
            <a:solidFill>
              <a:srgbClr val="007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ZoneTexte 18"/>
          <p:cNvSpPr txBox="1"/>
          <p:nvPr/>
        </p:nvSpPr>
        <p:spPr>
          <a:xfrm>
            <a:off x="4308385" y="5843685"/>
            <a:ext cx="2610183" cy="738664"/>
          </a:xfrm>
          <a:prstGeom prst="rect">
            <a:avLst/>
          </a:prstGeom>
          <a:solidFill>
            <a:srgbClr val="4B8B8E"/>
          </a:solidFill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bg2"/>
                </a:solidFill>
              </a:rPr>
              <a:t>Widget </a:t>
            </a:r>
            <a:r>
              <a:rPr lang="fr-BE" sz="1400" dirty="0" err="1" smtClean="0">
                <a:solidFill>
                  <a:schemeClr val="bg2"/>
                </a:solidFill>
              </a:rPr>
              <a:t>Analytics</a:t>
            </a:r>
            <a:r>
              <a:rPr lang="fr-BE" sz="1400" dirty="0" smtClean="0">
                <a:solidFill>
                  <a:schemeClr val="bg2"/>
                </a:solidFill>
              </a:rPr>
              <a:t> : si l’utilisateur  a un des rôles définis par le widget</a:t>
            </a:r>
            <a:endParaRPr lang="fr-BE" sz="1400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21719" y="2323902"/>
            <a:ext cx="576064" cy="40324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2197784" y="1524919"/>
            <a:ext cx="1800284" cy="7519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190" y="1635156"/>
            <a:ext cx="3857625" cy="733425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743410" y="2454425"/>
            <a:ext cx="2839120" cy="646331"/>
          </a:xfrm>
          <a:prstGeom prst="rect">
            <a:avLst/>
          </a:prstGeom>
          <a:solidFill>
            <a:srgbClr val="00707F"/>
          </a:solidFill>
        </p:spPr>
        <p:txBody>
          <a:bodyPr wrap="square" rtlCol="0">
            <a:spAutoFit/>
          </a:bodyPr>
          <a:lstStyle/>
          <a:p>
            <a:r>
              <a:rPr lang="fr-BE" sz="1200" dirty="0" smtClean="0">
                <a:solidFill>
                  <a:schemeClr val="bg2"/>
                </a:solidFill>
              </a:rPr>
              <a:t>Un widget peut aussi être supprimé en cliquant sur </a:t>
            </a:r>
            <a:r>
              <a:rPr lang="fr-BE" sz="12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</a:t>
            </a:r>
            <a:r>
              <a:rPr lang="fr-BE" sz="1200" dirty="0" smtClean="0">
                <a:solidFill>
                  <a:schemeClr val="bg2"/>
                </a:solidFill>
              </a:rPr>
              <a:t> dans le coin supérieur droit</a:t>
            </a:r>
            <a:endParaRPr lang="fr-BE" sz="1200" dirty="0">
              <a:solidFill>
                <a:schemeClr val="bg2"/>
              </a:solidFill>
            </a:endParaRPr>
          </a:p>
        </p:txBody>
      </p:sp>
      <p:sp>
        <p:nvSpPr>
          <p:cNvPr id="25" name="Flèche courbée vers la gauche 24"/>
          <p:cNvSpPr/>
          <p:nvPr/>
        </p:nvSpPr>
        <p:spPr>
          <a:xfrm flipV="1">
            <a:off x="8463064" y="2037452"/>
            <a:ext cx="290967" cy="555625"/>
          </a:xfrm>
          <a:prstGeom prst="curvedLeftArrow">
            <a:avLst/>
          </a:prstGeom>
          <a:solidFill>
            <a:srgbClr val="0070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6" name="Flèche courbée vers la gauche 25"/>
          <p:cNvSpPr/>
          <p:nvPr/>
        </p:nvSpPr>
        <p:spPr>
          <a:xfrm flipV="1">
            <a:off x="6819518" y="5380852"/>
            <a:ext cx="290967" cy="555625"/>
          </a:xfrm>
          <a:prstGeom prst="curvedLeftArrow">
            <a:avLst/>
          </a:prstGeom>
          <a:solidFill>
            <a:srgbClr val="0070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Widgets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Widget des notifications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45" y="2450233"/>
            <a:ext cx="3492679" cy="282589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374204" y="2806030"/>
            <a:ext cx="4357991" cy="4616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Boîte à outils =&gt; gestion de l’inventaire physique, gestion de l’inventaire digital, catalogage, recherche, RDA…</a:t>
            </a:r>
            <a:endParaRPr lang="fr-BE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4383930" y="3284366"/>
            <a:ext cx="4357991" cy="276999"/>
          </a:xfrm>
          <a:prstGeom prst="rect">
            <a:avLst/>
          </a:prstGeom>
          <a:noFill/>
          <a:ln>
            <a:solidFill>
              <a:srgbClr val="E8E2DE"/>
            </a:solidFill>
          </a:ln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Documentation complète sur Alma </a:t>
            </a:r>
            <a:endParaRPr lang="fr-BE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4351506" y="4425254"/>
            <a:ext cx="4357991" cy="4616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Boîte à outils </a:t>
            </a:r>
            <a:r>
              <a:rPr lang="fr-BE" sz="1200" dirty="0" err="1" smtClean="0"/>
              <a:t>Alma&amp;Primo</a:t>
            </a:r>
            <a:r>
              <a:rPr lang="fr-BE" sz="1200" dirty="0" smtClean="0"/>
              <a:t> =&gt; supports de formation (FF, Acquisitions, </a:t>
            </a:r>
            <a:r>
              <a:rPr lang="fr-BE" sz="1200" dirty="0" err="1" smtClean="0"/>
              <a:t>Analytics</a:t>
            </a:r>
            <a:r>
              <a:rPr lang="fr-BE" sz="1200" dirty="0" smtClean="0"/>
              <a:t>, E-ressources, Primo…</a:t>
            </a:r>
            <a:endParaRPr lang="fr-BE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4351506" y="4853345"/>
            <a:ext cx="4357991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Application externe pour la gestion des demandes </a:t>
            </a:r>
            <a:r>
              <a:rPr lang="fr-BE" sz="1200" dirty="0" err="1" smtClean="0"/>
              <a:t>IdRef</a:t>
            </a:r>
            <a:endParaRPr lang="fr-BE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4348962" y="4104192"/>
            <a:ext cx="4357991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Suggérer une idée à </a:t>
            </a:r>
            <a:r>
              <a:rPr lang="fr-BE" sz="1200" dirty="0" err="1" smtClean="0"/>
              <a:t>ExLibris</a:t>
            </a:r>
            <a:r>
              <a:rPr lang="fr-BE" sz="1200" dirty="0" smtClean="0"/>
              <a:t> / Voir les suggestions et voter</a:t>
            </a:r>
            <a:endParaRPr lang="fr-BE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383929" y="3694279"/>
            <a:ext cx="4357991" cy="276999"/>
          </a:xfrm>
          <a:prstGeom prst="rect">
            <a:avLst/>
          </a:prstGeom>
          <a:noFill/>
          <a:ln>
            <a:solidFill>
              <a:srgbClr val="E8E2DE"/>
            </a:solidFill>
          </a:ln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En cas de problème avec Alma (EMEA, Alma EU01)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5228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Widgets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Discovery</a:t>
            </a:r>
            <a:r>
              <a:rPr lang="fr-BE" dirty="0" smtClean="0"/>
              <a:t> </a:t>
            </a:r>
            <a:r>
              <a:rPr lang="fr-BE" dirty="0" err="1" smtClean="0"/>
              <a:t>Search</a:t>
            </a: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99" y="2166201"/>
            <a:ext cx="3486329" cy="108590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5021" y="3401516"/>
            <a:ext cx="8531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/>
              <a:t>Recherche directe dans l’interface publique Primo (catalogue </a:t>
            </a:r>
            <a:r>
              <a:rPr lang="fr-BE" sz="2000" dirty="0" err="1" smtClean="0"/>
              <a:t>ULiège</a:t>
            </a:r>
            <a:r>
              <a:rPr lang="fr-BE" sz="2000" dirty="0" smtClean="0"/>
              <a:t> Library)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32159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0352"/>
            <a:ext cx="8229600" cy="621546"/>
          </a:xfrm>
        </p:spPr>
        <p:txBody>
          <a:bodyPr/>
          <a:lstStyle/>
          <a:p>
            <a:r>
              <a:rPr lang="fr-BE" dirty="0"/>
              <a:t>Widgets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35414"/>
            <a:ext cx="8229600" cy="4890750"/>
          </a:xfrm>
        </p:spPr>
        <p:txBody>
          <a:bodyPr/>
          <a:lstStyle/>
          <a:p>
            <a:r>
              <a:rPr lang="fr-BE" dirty="0" smtClean="0"/>
              <a:t>Tâches</a:t>
            </a: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406630" y="2385988"/>
            <a:ext cx="389239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/>
              <a:t>En fonction des rôles de l’utilisateur et de sa localisation</a:t>
            </a:r>
          </a:p>
          <a:p>
            <a:endParaRPr lang="fr-BE" dirty="0"/>
          </a:p>
          <a:p>
            <a:r>
              <a:rPr lang="fr-BE" sz="2000" dirty="0" smtClean="0"/>
              <a:t>Liens cliquables pour accéder directement au processus de traitement concerné </a:t>
            </a:r>
            <a:endParaRPr lang="fr-BE" sz="2000" dirty="0"/>
          </a:p>
        </p:txBody>
      </p:sp>
      <p:pic>
        <p:nvPicPr>
          <p:cNvPr id="7" name="Espace réservé du contenu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09" y="2045520"/>
            <a:ext cx="3429176" cy="34736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550" y="2741047"/>
            <a:ext cx="24765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4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16373"/>
            <a:ext cx="8229600" cy="621546"/>
          </a:xfrm>
        </p:spPr>
        <p:txBody>
          <a:bodyPr/>
          <a:lstStyle/>
          <a:p>
            <a:r>
              <a:rPr lang="fr-BE" dirty="0" smtClean="0"/>
              <a:t>Menu </a:t>
            </a:r>
            <a:r>
              <a:rPr lang="fr-BE" dirty="0"/>
              <a:t>permanent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45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10" y="2421226"/>
            <a:ext cx="3872290" cy="34487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116" y="2401925"/>
            <a:ext cx="2458588" cy="348735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57200" y="1129408"/>
            <a:ext cx="8147304" cy="1200329"/>
          </a:xfrm>
          <a:prstGeom prst="rect">
            <a:avLst/>
          </a:prstGeom>
          <a:solidFill>
            <a:srgbClr val="4B8B8E"/>
          </a:solidFill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Contenu du menu « </a:t>
            </a:r>
            <a:r>
              <a:rPr lang="fr-BE" dirty="0" err="1" smtClean="0">
                <a:solidFill>
                  <a:schemeClr val="bg1"/>
                </a:solidFill>
              </a:rPr>
              <a:t>Resources</a:t>
            </a:r>
            <a:r>
              <a:rPr lang="fr-BE" dirty="0" smtClean="0">
                <a:solidFill>
                  <a:schemeClr val="bg1"/>
                </a:solidFill>
              </a:rPr>
              <a:t> » chez deux utilisateurs différents : les fonctionnalités présentes dépendent des rôles de l’utilisateur . Pour d’autres composantes, par exemple « Acquisitions » , « </a:t>
            </a:r>
            <a:r>
              <a:rPr lang="fr-BE" dirty="0" err="1" smtClean="0">
                <a:solidFill>
                  <a:schemeClr val="bg1"/>
                </a:solidFill>
              </a:rPr>
              <a:t>Fulfillment</a:t>
            </a:r>
            <a:r>
              <a:rPr lang="fr-BE" dirty="0" smtClean="0">
                <a:solidFill>
                  <a:schemeClr val="bg1"/>
                </a:solidFill>
              </a:rPr>
              <a:t> », les fonctionnalités dépendent aussi de la localisation de l’utilisateur dans Alma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6" name="Différent de 15"/>
          <p:cNvSpPr/>
          <p:nvPr/>
        </p:nvSpPr>
        <p:spPr>
          <a:xfrm>
            <a:off x="4530852" y="3694617"/>
            <a:ext cx="1050201" cy="394783"/>
          </a:xfrm>
          <a:prstGeom prst="mathNotEqual">
            <a:avLst/>
          </a:prstGeom>
          <a:gradFill>
            <a:gsLst>
              <a:gs pos="100000">
                <a:srgbClr val="00707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66324"/>
            <a:ext cx="8229600" cy="621546"/>
          </a:xfrm>
        </p:spPr>
        <p:txBody>
          <a:bodyPr/>
          <a:lstStyle/>
          <a:p>
            <a:r>
              <a:rPr lang="fr-BE" dirty="0" smtClean="0"/>
              <a:t>Menu permanent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46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17" y="5466327"/>
            <a:ext cx="685859" cy="929721"/>
          </a:xfrm>
          <a:prstGeom prst="rect">
            <a:avLst/>
          </a:prstGeom>
        </p:spPr>
      </p:pic>
      <p:sp>
        <p:nvSpPr>
          <p:cNvPr id="9" name="Espace réservé du contenu 8"/>
          <p:cNvSpPr txBox="1">
            <a:spLocks noGrp="1"/>
          </p:cNvSpPr>
          <p:nvPr>
            <p:ph idx="1"/>
          </p:nvPr>
        </p:nvSpPr>
        <p:spPr>
          <a:xfrm>
            <a:off x="1751966" y="1081677"/>
            <a:ext cx="7095744" cy="634020"/>
          </a:xfrm>
          <a:prstGeom prst="rect">
            <a:avLst/>
          </a:prstGeom>
          <a:solidFill>
            <a:srgbClr val="00707F"/>
          </a:solidFill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/>
                </a:solidFill>
              </a:rPr>
              <a:t>Logo de l’institution.</a:t>
            </a:r>
          </a:p>
          <a:p>
            <a:r>
              <a:rPr lang="fr-BE" sz="1600" dirty="0" smtClean="0">
                <a:solidFill>
                  <a:schemeClr val="bg1"/>
                </a:solidFill>
              </a:rPr>
              <a:t>Cliquable à partir de n’importe quelle page pour revenir sur la page d’accueil</a:t>
            </a:r>
            <a:endParaRPr lang="fr-BE" sz="1600" dirty="0">
              <a:solidFill>
                <a:schemeClr val="bg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532378" y="2225150"/>
            <a:ext cx="3548958" cy="1186004"/>
          </a:xfrm>
          <a:prstGeom prst="roundRect">
            <a:avLst/>
          </a:prstGeom>
          <a:solidFill>
            <a:srgbClr val="0070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Composantes d’Alma</a:t>
            </a:r>
          </a:p>
          <a:p>
            <a:pPr algn="ctr"/>
            <a:r>
              <a:rPr lang="fr-BE" sz="1500" dirty="0" smtClean="0"/>
              <a:t>Les options dépendent des rôles de l’utilisateur et de sa localisation dans Alma</a:t>
            </a:r>
            <a:endParaRPr lang="fr-BE" sz="15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595837" y="3649191"/>
            <a:ext cx="3485499" cy="831215"/>
          </a:xfrm>
          <a:prstGeom prst="roundRect">
            <a:avLst/>
          </a:prstGeom>
          <a:solidFill>
            <a:srgbClr val="5FA3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</a:rPr>
              <a:t>Les liens par menu peuvent être remplacés par des liens directs </a:t>
            </a:r>
          </a:p>
          <a:p>
            <a:pPr algn="ctr"/>
            <a:r>
              <a:rPr lang="fr-BE" sz="1600" i="1" dirty="0" smtClean="0">
                <a:solidFill>
                  <a:schemeClr val="tx1"/>
                </a:solidFill>
              </a:rPr>
              <a:t>(quick links)</a:t>
            </a:r>
            <a:endParaRPr lang="fr-BE" sz="1600" i="1" dirty="0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83" y="4662601"/>
            <a:ext cx="7026249" cy="9906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95837" y="5047488"/>
            <a:ext cx="5460027" cy="2727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5" name="Connecteur droit avec flèche 14"/>
          <p:cNvCxnSpPr>
            <a:stCxn id="11" idx="2"/>
          </p:cNvCxnSpPr>
          <p:nvPr/>
        </p:nvCxnSpPr>
        <p:spPr>
          <a:xfrm flipH="1">
            <a:off x="4338586" y="4480406"/>
            <a:ext cx="1" cy="5670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1370717" y="2794291"/>
            <a:ext cx="116166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ulg.alma.exlibrisgroup.com/infra/branding/logo/logo-main.png?institution=23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6572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avec flèche 16"/>
          <p:cNvCxnSpPr/>
          <p:nvPr/>
        </p:nvCxnSpPr>
        <p:spPr>
          <a:xfrm>
            <a:off x="2532378" y="5705105"/>
            <a:ext cx="589513" cy="432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149600" y="5931188"/>
            <a:ext cx="4470400" cy="575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Gestion des Quick links</a:t>
            </a:r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310" y="1045046"/>
            <a:ext cx="734885" cy="468388"/>
          </a:xfrm>
          <a:prstGeom prst="rect">
            <a:avLst/>
          </a:prstGeom>
        </p:spPr>
      </p:pic>
      <p:cxnSp>
        <p:nvCxnSpPr>
          <p:cNvPr id="19" name="Connecteur droit avec flèche 18"/>
          <p:cNvCxnSpPr/>
          <p:nvPr/>
        </p:nvCxnSpPr>
        <p:spPr>
          <a:xfrm flipH="1">
            <a:off x="1301195" y="1273033"/>
            <a:ext cx="41411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375" y="1793169"/>
            <a:ext cx="701101" cy="36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79633"/>
            <a:ext cx="8229600" cy="621546"/>
          </a:xfrm>
        </p:spPr>
        <p:txBody>
          <a:bodyPr/>
          <a:lstStyle/>
          <a:p>
            <a:r>
              <a:rPr lang="fr-BE" dirty="0" smtClean="0"/>
              <a:t>Personnaliser son menu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47</a:t>
            </a:fld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1226516" y="1329897"/>
            <a:ext cx="1195988" cy="50813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879387" y="5186799"/>
            <a:ext cx="5807413" cy="1077218"/>
          </a:xfrm>
          <a:prstGeom prst="rect">
            <a:avLst/>
          </a:prstGeom>
          <a:solidFill>
            <a:srgbClr val="00707F"/>
          </a:solidFill>
        </p:spPr>
        <p:txBody>
          <a:bodyPr wrap="square" rtlCol="0">
            <a:spAutoFit/>
          </a:bodyPr>
          <a:lstStyle/>
          <a:p>
            <a:endParaRPr lang="fr-BE" sz="1400" dirty="0" smtClean="0">
              <a:solidFill>
                <a:schemeClr val="bg1"/>
              </a:solidFill>
            </a:endParaRPr>
          </a:p>
          <a:p>
            <a:r>
              <a:rPr lang="fr-BE" dirty="0" smtClean="0">
                <a:solidFill>
                  <a:schemeClr val="bg1"/>
                </a:solidFill>
              </a:rPr>
              <a:t>Ouvrir les menus et sélectionner la fonctionnalité en cliquant sur l’étoile pour ajouter/retirer des liens rapides</a:t>
            </a:r>
          </a:p>
          <a:p>
            <a:endParaRPr lang="fr-BE" sz="1400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504" y="863530"/>
            <a:ext cx="3643536" cy="405369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002" y="3208494"/>
            <a:ext cx="2385267" cy="18518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21771"/>
            <a:ext cx="1050587" cy="108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0027"/>
            <a:ext cx="8229600" cy="621546"/>
          </a:xfrm>
        </p:spPr>
        <p:txBody>
          <a:bodyPr/>
          <a:lstStyle/>
          <a:p>
            <a:r>
              <a:rPr lang="fr-BE" dirty="0"/>
              <a:t>Personnaliser son menu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778" y="1059307"/>
            <a:ext cx="4841983" cy="418271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48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381" y="5241094"/>
            <a:ext cx="3137225" cy="11152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816" y="1317490"/>
            <a:ext cx="501676" cy="4883401"/>
          </a:xfrm>
          <a:prstGeom prst="rect">
            <a:avLst/>
          </a:prstGeom>
        </p:spPr>
      </p:pic>
      <p:sp>
        <p:nvSpPr>
          <p:cNvPr id="8" name="Virage 7"/>
          <p:cNvSpPr/>
          <p:nvPr/>
        </p:nvSpPr>
        <p:spPr>
          <a:xfrm rot="16200000">
            <a:off x="2043166" y="5110012"/>
            <a:ext cx="488938" cy="547306"/>
          </a:xfrm>
          <a:prstGeom prst="bentArrow">
            <a:avLst/>
          </a:prstGeom>
          <a:solidFill>
            <a:srgbClr val="4FA1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0000"/>
              </a:solidFill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4455267" y="5909245"/>
            <a:ext cx="2256818" cy="136187"/>
          </a:xfrm>
          <a:prstGeom prst="rightArrow">
            <a:avLst/>
          </a:prstGeom>
          <a:solidFill>
            <a:srgbClr val="4FA1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95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2788"/>
            <a:ext cx="8229600" cy="621546"/>
          </a:xfrm>
        </p:spPr>
        <p:txBody>
          <a:bodyPr/>
          <a:lstStyle/>
          <a:p>
            <a:r>
              <a:rPr lang="fr-BE" dirty="0"/>
              <a:t>Icônes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49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2938709"/>
            <a:ext cx="2898843" cy="1633292"/>
          </a:xfrm>
        </p:spPr>
        <p:txBody>
          <a:bodyPr>
            <a:normAutofit/>
          </a:bodyPr>
          <a:lstStyle/>
          <a:p>
            <a:pPr marL="174625" indent="-174625">
              <a:buSzPct val="100000"/>
              <a:buFont typeface="Arial" panose="020B0604020202020204" pitchFamily="34" charset="0"/>
              <a:buChar char="•"/>
            </a:pPr>
            <a:r>
              <a:rPr lang="fr-FR" sz="2000" dirty="0" smtClean="0"/>
              <a:t>Personnaliser :</a:t>
            </a:r>
            <a:r>
              <a:rPr lang="fr-BE" dirty="0"/>
              <a:t>	</a:t>
            </a:r>
            <a:endParaRPr lang="fr-BE" dirty="0" smtClean="0"/>
          </a:p>
          <a:p>
            <a:pPr marL="360363" lvl="1" indent="-185738">
              <a:buSzPct val="100000"/>
              <a:buFont typeface="Arial" panose="020B0604020202020204" pitchFamily="34" charset="0"/>
              <a:buChar char="•"/>
            </a:pPr>
            <a:r>
              <a:rPr lang="fr-FR" sz="1800" dirty="0"/>
              <a:t>Déplacer les icônes</a:t>
            </a:r>
            <a:endParaRPr lang="fr-BE" sz="1800" dirty="0"/>
          </a:p>
          <a:p>
            <a:pPr marL="360363" lvl="1" indent="-185738">
              <a:buSzPct val="100000"/>
              <a:buFont typeface="Arial" panose="020B0604020202020204" pitchFamily="34" charset="0"/>
              <a:buChar char="•"/>
            </a:pPr>
            <a:r>
              <a:rPr lang="fr-FR" sz="1800" dirty="0" smtClean="0"/>
              <a:t>Masquer les icônes non utilisées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21" y="1331623"/>
            <a:ext cx="4349389" cy="144979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447" y="1965011"/>
            <a:ext cx="3440480" cy="475646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2314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Introduction à Alma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mtClean="0"/>
              <a:t>Ex Libris et la vision URM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4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9467" y="376461"/>
            <a:ext cx="8229600" cy="621546"/>
          </a:xfrm>
        </p:spPr>
        <p:txBody>
          <a:bodyPr/>
          <a:lstStyle/>
          <a:p>
            <a:r>
              <a:rPr lang="fr-BE" dirty="0" smtClean="0"/>
              <a:t>Icônes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50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52" y="1234158"/>
            <a:ext cx="247650" cy="23812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398300" y="1148163"/>
            <a:ext cx="6091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i="1" dirty="0" smtClean="0">
                <a:solidFill>
                  <a:srgbClr val="0070C0"/>
                </a:solidFill>
              </a:rPr>
              <a:t>Choix et affichage de la localisation Alma</a:t>
            </a:r>
          </a:p>
          <a:p>
            <a:r>
              <a:rPr lang="fr-BE" sz="1500" i="1" dirty="0" smtClean="0">
                <a:solidFill>
                  <a:srgbClr val="0070C0"/>
                </a:solidFill>
              </a:rPr>
              <a:t>- En fonction des rôles de l’utilisateur et des périmètres associés à ses rôles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85" y="1793192"/>
            <a:ext cx="265757" cy="24842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422560" y="1852317"/>
            <a:ext cx="51306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i="1" dirty="0" smtClean="0">
                <a:solidFill>
                  <a:srgbClr val="0070C0"/>
                </a:solidFill>
              </a:rPr>
              <a:t>RFID : à activer uniquement dans les implantations concernées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17" y="2252022"/>
            <a:ext cx="276225" cy="27622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398300" y="2264802"/>
            <a:ext cx="619894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i="1" dirty="0" smtClean="0">
                <a:solidFill>
                  <a:srgbClr val="0070C0"/>
                </a:solidFill>
              </a:rPr>
              <a:t>Utilisateur : </a:t>
            </a:r>
          </a:p>
          <a:p>
            <a:pPr marL="87313" indent="-87313">
              <a:buFontTx/>
              <a:buChar char="-"/>
            </a:pPr>
            <a:r>
              <a:rPr lang="fr-BE" sz="1400" i="1" dirty="0" smtClean="0">
                <a:solidFill>
                  <a:srgbClr val="0070C0"/>
                </a:solidFill>
              </a:rPr>
              <a:t>Détails / Changer la langue de l’interface / Préférences / Se déconnecter d’Alma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818" y="3428934"/>
            <a:ext cx="266966" cy="299002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388768" y="3269374"/>
            <a:ext cx="687743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i="1" dirty="0" smtClean="0">
                <a:solidFill>
                  <a:srgbClr val="0070C0"/>
                </a:solidFill>
              </a:rPr>
              <a:t>Liste de tâches :</a:t>
            </a:r>
          </a:p>
          <a:p>
            <a:r>
              <a:rPr lang="fr-BE" sz="1500" i="1" dirty="0" smtClean="0">
                <a:solidFill>
                  <a:srgbClr val="0070C0"/>
                </a:solidFill>
              </a:rPr>
              <a:t>- </a:t>
            </a:r>
            <a:r>
              <a:rPr lang="fr-BE" sz="1600" i="1" dirty="0">
                <a:solidFill>
                  <a:srgbClr val="0070C0"/>
                </a:solidFill>
              </a:rPr>
              <a:t>des tâches apparaissent ou non dans la </a:t>
            </a:r>
            <a:r>
              <a:rPr lang="fr-BE" sz="1600" i="1" dirty="0" smtClean="0">
                <a:solidFill>
                  <a:srgbClr val="0070C0"/>
                </a:solidFill>
              </a:rPr>
              <a:t>liste</a:t>
            </a:r>
            <a:r>
              <a:rPr lang="fr-BE" sz="1600" dirty="0"/>
              <a:t> </a:t>
            </a:r>
            <a:r>
              <a:rPr lang="fr-BE" sz="1600" i="1" dirty="0">
                <a:solidFill>
                  <a:srgbClr val="0070C0"/>
                </a:solidFill>
              </a:rPr>
              <a:t>en fonction des rôles de l’utilisateur et de sa localisation dans Alma</a:t>
            </a:r>
            <a:endParaRPr lang="fr-BE" sz="1500" i="1" dirty="0" smtClean="0">
              <a:solidFill>
                <a:srgbClr val="0070C0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799" y="4131677"/>
            <a:ext cx="235384" cy="238167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293418" y="4091753"/>
            <a:ext cx="36551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i="1" dirty="0" smtClean="0">
                <a:solidFill>
                  <a:srgbClr val="0070C0"/>
                </a:solidFill>
              </a:rPr>
              <a:t>Menu d’aide et informations sur l’instance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355" y="2878374"/>
            <a:ext cx="270593" cy="297652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388768" y="2878374"/>
            <a:ext cx="70698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i="1" dirty="0" smtClean="0">
                <a:solidFill>
                  <a:srgbClr val="0070C0"/>
                </a:solidFill>
              </a:rPr>
              <a:t>Recommandations (DARA) : limité à des rôles Acquisitions / Inventaire électronique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831" y="5047234"/>
            <a:ext cx="243861" cy="28196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752" y="6038185"/>
            <a:ext cx="263250" cy="309319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1319633" y="5025212"/>
            <a:ext cx="36551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i="1" dirty="0" smtClean="0">
                <a:solidFill>
                  <a:srgbClr val="0070C0"/>
                </a:solidFill>
              </a:rPr>
              <a:t>Applications ‘cloud </a:t>
            </a:r>
            <a:r>
              <a:rPr lang="fr-BE" sz="1500" i="1" dirty="0" err="1" smtClean="0">
                <a:solidFill>
                  <a:srgbClr val="0070C0"/>
                </a:solidFill>
              </a:rPr>
              <a:t>apps</a:t>
            </a:r>
            <a:r>
              <a:rPr lang="fr-BE" sz="1500" i="1" dirty="0" smtClean="0">
                <a:solidFill>
                  <a:srgbClr val="0070C0"/>
                </a:solidFill>
              </a:rPr>
              <a:t>’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319633" y="6000200"/>
            <a:ext cx="65092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i="1" dirty="0" smtClean="0">
                <a:solidFill>
                  <a:srgbClr val="0070C0"/>
                </a:solidFill>
              </a:rPr>
              <a:t>Annonces d’Ex Libris (par exemple quand problèmes de performance…)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577" y="4560604"/>
            <a:ext cx="292115" cy="24766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93418" y="4533807"/>
            <a:ext cx="63424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i="1" dirty="0" smtClean="0">
                <a:solidFill>
                  <a:srgbClr val="0070C0"/>
                </a:solidFill>
              </a:rPr>
              <a:t>Entités récentes : dernières activités sur les notices et les sets (15 jours)</a:t>
            </a:r>
            <a:endParaRPr lang="fr-BE" sz="1500" i="1" dirty="0">
              <a:solidFill>
                <a:srgbClr val="0070C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799" y="5539780"/>
            <a:ext cx="262702" cy="310465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1388768" y="5544429"/>
            <a:ext cx="36551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i="1" dirty="0" smtClean="0">
                <a:solidFill>
                  <a:srgbClr val="0070C0"/>
                </a:solidFill>
              </a:rPr>
              <a:t>Notifications en temps réel</a:t>
            </a:r>
          </a:p>
        </p:txBody>
      </p:sp>
    </p:spTree>
    <p:extLst>
      <p:ext uri="{BB962C8B-B14F-4D97-AF65-F5344CB8AC3E}">
        <p14:creationId xmlns:p14="http://schemas.microsoft.com/office/powerpoint/2010/main" val="23336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143" y="444590"/>
            <a:ext cx="8229600" cy="621546"/>
          </a:xfrm>
        </p:spPr>
        <p:txBody>
          <a:bodyPr/>
          <a:lstStyle/>
          <a:p>
            <a:r>
              <a:rPr lang="fr-BE" dirty="0"/>
              <a:t>Icônes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67074"/>
            <a:ext cx="8229600" cy="4759090"/>
          </a:xfrm>
        </p:spPr>
        <p:txBody>
          <a:bodyPr>
            <a:norm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600" dirty="0" smtClean="0"/>
              <a:t>Icône de localisation</a:t>
            </a:r>
            <a:endParaRPr lang="fr-BE" sz="2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51</a:t>
            </a:fld>
            <a:endParaRPr lang="fr-FR"/>
          </a:p>
        </p:txBody>
      </p:sp>
      <p:pic>
        <p:nvPicPr>
          <p:cNvPr id="5" name="Espace réservé du contenu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29" y="2494488"/>
            <a:ext cx="3823171" cy="33630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336" y="2494488"/>
            <a:ext cx="805607" cy="378635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4017853" y="2366934"/>
            <a:ext cx="597528" cy="6337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349" y="2128165"/>
            <a:ext cx="4182504" cy="1517844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6410613" y="3186819"/>
            <a:ext cx="0" cy="16296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007580" y="4917305"/>
            <a:ext cx="5091239" cy="1107996"/>
          </a:xfrm>
          <a:prstGeom prst="rect">
            <a:avLst/>
          </a:prstGeom>
          <a:solidFill>
            <a:srgbClr val="00707F"/>
          </a:solidFill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Toujours afficher la localisation sélectionnée</a:t>
            </a:r>
          </a:p>
          <a:p>
            <a:r>
              <a:rPr lang="fr-BE" sz="1600" b="1" dirty="0" smtClean="0">
                <a:solidFill>
                  <a:schemeClr val="bg1"/>
                </a:solidFill>
              </a:rPr>
              <a:t>=&gt; Permet d’éviter des erreur, particulièrement dans les opérations </a:t>
            </a:r>
            <a:r>
              <a:rPr lang="fr-BE" sz="1600" b="1" dirty="0" err="1" smtClean="0">
                <a:solidFill>
                  <a:schemeClr val="bg1"/>
                </a:solidFill>
              </a:rPr>
              <a:t>Fulfillment</a:t>
            </a:r>
            <a:r>
              <a:rPr lang="fr-BE" sz="1600" b="1" dirty="0" smtClean="0">
                <a:solidFill>
                  <a:schemeClr val="bg1"/>
                </a:solidFill>
              </a:rPr>
              <a:t>, si l’agent travaille sur plusieurs implantations !</a:t>
            </a:r>
            <a:endParaRPr lang="fr-B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857" y="366695"/>
            <a:ext cx="8229600" cy="621546"/>
          </a:xfrm>
        </p:spPr>
        <p:txBody>
          <a:bodyPr/>
          <a:lstStyle/>
          <a:p>
            <a:r>
              <a:rPr lang="fr-BE" dirty="0"/>
              <a:t>Icônes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8241"/>
            <a:ext cx="8229600" cy="5137923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600" dirty="0" smtClean="0"/>
              <a:t>Icône tâches</a:t>
            </a:r>
          </a:p>
          <a:p>
            <a:pPr marL="360363" lvl="1" indent="0">
              <a:buNone/>
            </a:pPr>
            <a:r>
              <a:rPr lang="fr-BE" sz="1800" dirty="0"/>
              <a:t>Le contenu de la liste de tâches est fonction des rôles de l’utilisateur et de sa localisation dans Alma</a:t>
            </a:r>
          </a:p>
          <a:p>
            <a:pPr lvl="1"/>
            <a:endParaRPr lang="fr-BE" sz="3200" dirty="0" smtClean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52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64073" y="2165912"/>
            <a:ext cx="3485584" cy="584775"/>
          </a:xfrm>
          <a:prstGeom prst="rect">
            <a:avLst/>
          </a:prstGeom>
          <a:solidFill>
            <a:srgbClr val="F9F8F5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Tâches pour un opérateur de services aux usagers, localisé au Magasin à livres </a:t>
            </a:r>
            <a:endParaRPr lang="fr-BE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434857" y="3220953"/>
            <a:ext cx="2846366" cy="1569660"/>
          </a:xfrm>
          <a:prstGeom prst="rect">
            <a:avLst/>
          </a:prstGeom>
          <a:solidFill>
            <a:srgbClr val="F9F8F5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Tâches (ouvrages à traiter) pour un opérateur de traitement interne ou un acquéreur, localisé au Département Acquisitions et Catalogage de l’implantation Sciences (BST03)) </a:t>
            </a:r>
            <a:endParaRPr lang="fr-BE" sz="16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181" y="1971704"/>
            <a:ext cx="1678231" cy="45297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181" y="2428377"/>
            <a:ext cx="3105310" cy="5969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666" y="3220953"/>
            <a:ext cx="1506134" cy="41644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3666" y="3796454"/>
            <a:ext cx="2567366" cy="291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7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1643"/>
            <a:ext cx="8229600" cy="621546"/>
          </a:xfrm>
        </p:spPr>
        <p:txBody>
          <a:bodyPr/>
          <a:lstStyle/>
          <a:p>
            <a:r>
              <a:rPr lang="fr-BE" dirty="0"/>
              <a:t>Icônes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</p:nvPr>
        </p:nvSpPr>
        <p:spPr>
          <a:xfrm>
            <a:off x="457200" y="1376128"/>
            <a:ext cx="8229600" cy="4750036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600" dirty="0" smtClean="0"/>
              <a:t>Icône utilisateur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53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57200" y="2168525"/>
            <a:ext cx="3998068" cy="31990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chemeClr val="tx1"/>
                </a:solidFill>
              </a:rPr>
              <a:t>Visualiser sa fiche utilisateur</a:t>
            </a:r>
          </a:p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chemeClr val="tx1"/>
                </a:solidFill>
              </a:rPr>
              <a:t>Modifier la langue de l’interface</a:t>
            </a:r>
          </a:p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chemeClr val="tx1"/>
                </a:solidFill>
              </a:rPr>
              <a:t>Modifier la taille de l’affichage</a:t>
            </a:r>
          </a:p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chemeClr val="tx1"/>
                </a:solidFill>
              </a:rPr>
              <a:t>Personnaliser les raccourcis clavier</a:t>
            </a:r>
          </a:p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chemeClr val="tx1"/>
                </a:solidFill>
              </a:rPr>
              <a:t>Activer de nouvelles configurations </a:t>
            </a:r>
            <a:r>
              <a:rPr lang="fr-BE" sz="1600" dirty="0" smtClean="0">
                <a:solidFill>
                  <a:schemeClr val="tx1"/>
                </a:solidFill>
              </a:rPr>
              <a:t>(par ex. nouveaux </a:t>
            </a:r>
            <a:r>
              <a:rPr lang="fr-BE" sz="1600" dirty="0" err="1" smtClean="0">
                <a:solidFill>
                  <a:schemeClr val="tx1"/>
                </a:solidFill>
              </a:rPr>
              <a:t>layout</a:t>
            </a:r>
            <a:r>
              <a:rPr lang="fr-BE" sz="16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Modifier le thème de couleur </a:t>
            </a:r>
            <a:r>
              <a:rPr lang="fr-FR" sz="1600" dirty="0" smtClean="0">
                <a:solidFill>
                  <a:schemeClr val="tx1"/>
                </a:solidFill>
              </a:rPr>
              <a:t>(par défaut sur l’environnement de production : bleu ; sur la </a:t>
            </a:r>
            <a:r>
              <a:rPr lang="fr-FR" sz="1600" dirty="0" err="1" smtClean="0">
                <a:solidFill>
                  <a:schemeClr val="tx1"/>
                </a:solidFill>
              </a:rPr>
              <a:t>sandbox</a:t>
            </a:r>
            <a:r>
              <a:rPr lang="fr-FR" sz="1600" dirty="0" smtClean="0">
                <a:solidFill>
                  <a:schemeClr val="tx1"/>
                </a:solidFill>
              </a:rPr>
              <a:t> : bordeaux)</a:t>
            </a:r>
            <a:endParaRPr lang="fr-BE" sz="1600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196" y="1152500"/>
            <a:ext cx="3155136" cy="537950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9" name="Ellipse 8"/>
          <p:cNvSpPr/>
          <p:nvPr/>
        </p:nvSpPr>
        <p:spPr>
          <a:xfrm>
            <a:off x="4815521" y="1043189"/>
            <a:ext cx="524964" cy="5424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13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9827" y="435925"/>
            <a:ext cx="8229600" cy="621546"/>
          </a:xfrm>
        </p:spPr>
        <p:txBody>
          <a:bodyPr/>
          <a:lstStyle/>
          <a:p>
            <a:r>
              <a:rPr lang="fr-BE" dirty="0"/>
              <a:t>Icônes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</p:nvPr>
        </p:nvSpPr>
        <p:spPr>
          <a:xfrm>
            <a:off x="457200" y="1376128"/>
            <a:ext cx="8229600" cy="4750036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600" dirty="0" smtClean="0"/>
              <a:t>Icône utilisateur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54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00" y="2128899"/>
            <a:ext cx="8836182" cy="222468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15223" y="2073245"/>
            <a:ext cx="5558828" cy="2897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à coins arrondis 7"/>
          <p:cNvSpPr/>
          <p:nvPr/>
        </p:nvSpPr>
        <p:spPr>
          <a:xfrm>
            <a:off x="715223" y="2996697"/>
            <a:ext cx="4255129" cy="244444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489827" y="4409241"/>
            <a:ext cx="8118366" cy="1415772"/>
          </a:xfrm>
          <a:prstGeom prst="rect">
            <a:avLst/>
          </a:prstGeom>
          <a:solidFill>
            <a:srgbClr val="00707F"/>
          </a:solidFill>
        </p:spPr>
        <p:txBody>
          <a:bodyPr wrap="square" rtlCol="0">
            <a:spAutoFit/>
          </a:bodyPr>
          <a:lstStyle/>
          <a:p>
            <a:r>
              <a:rPr lang="fr-BE" sz="1700" dirty="0" smtClean="0">
                <a:solidFill>
                  <a:schemeClr val="bg1"/>
                </a:solidFill>
              </a:rPr>
              <a:t>Tous les utilisateurs – professionnels et non professionnels – ont le rôle de Lecteur </a:t>
            </a:r>
            <a:r>
              <a:rPr lang="fr-BE" sz="1700" i="1" dirty="0" smtClean="0">
                <a:solidFill>
                  <a:schemeClr val="bg1"/>
                </a:solidFill>
              </a:rPr>
              <a:t>(Patron) </a:t>
            </a:r>
            <a:r>
              <a:rPr lang="fr-BE" sz="1700" dirty="0" smtClean="0">
                <a:solidFill>
                  <a:schemeClr val="bg1"/>
                </a:solidFill>
              </a:rPr>
              <a:t>dans Alma.</a:t>
            </a:r>
          </a:p>
          <a:p>
            <a:endParaRPr lang="fr-BE" sz="1700" dirty="0" smtClean="0">
              <a:solidFill>
                <a:schemeClr val="bg1"/>
              </a:solidFill>
            </a:endParaRPr>
          </a:p>
          <a:p>
            <a:r>
              <a:rPr lang="fr-BE" sz="1700" dirty="0" smtClean="0">
                <a:solidFill>
                  <a:schemeClr val="bg1"/>
                </a:solidFill>
              </a:rPr>
              <a:t>Les utilisateurs professionnels ont des rôles dans différentes composantes fonctionnelles.</a:t>
            </a:r>
          </a:p>
          <a:p>
            <a:endParaRPr lang="fr-BE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374" y="1391896"/>
            <a:ext cx="3086367" cy="434378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3590639" y="1511377"/>
            <a:ext cx="1013988" cy="4266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215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2788"/>
            <a:ext cx="8229600" cy="621546"/>
          </a:xfrm>
        </p:spPr>
        <p:txBody>
          <a:bodyPr/>
          <a:lstStyle/>
          <a:p>
            <a:r>
              <a:rPr lang="fr-FR" dirty="0" smtClean="0"/>
              <a:t>Rôles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97413"/>
          </a:xfrm>
        </p:spPr>
        <p:txBody>
          <a:bodyPr>
            <a:normAutofit lnSpcReduction="10000"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dirty="0"/>
              <a:t>Un </a:t>
            </a:r>
            <a:r>
              <a:rPr lang="fr-BE" sz="2400" u="sng" dirty="0"/>
              <a:t>rôle</a:t>
            </a:r>
            <a:r>
              <a:rPr lang="fr-BE" sz="2400" dirty="0"/>
              <a:t> est associé à un </a:t>
            </a:r>
            <a:r>
              <a:rPr lang="fr-BE" sz="2400" u="sng" dirty="0"/>
              <a:t>périmètre</a:t>
            </a:r>
            <a:r>
              <a:rPr lang="fr-BE" sz="2400" dirty="0"/>
              <a:t> </a:t>
            </a:r>
            <a:r>
              <a:rPr lang="fr-BE" sz="2400" i="1" dirty="0"/>
              <a:t>(Scope) </a:t>
            </a:r>
            <a:endParaRPr lang="fr-BE" sz="2400" i="1" dirty="0" smtClean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fr-BE" sz="2000" dirty="0" smtClean="0"/>
              <a:t>soit</a:t>
            </a:r>
            <a:r>
              <a:rPr lang="fr-BE" sz="2000" i="1" dirty="0" smtClean="0"/>
              <a:t> </a:t>
            </a:r>
            <a:r>
              <a:rPr lang="fr-BE" sz="2000" dirty="0" err="1" smtClean="0"/>
              <a:t>ULiège</a:t>
            </a:r>
            <a:r>
              <a:rPr lang="fr-BE" sz="2000" dirty="0" smtClean="0"/>
              <a:t> Library, soit une </a:t>
            </a:r>
            <a:r>
              <a:rPr lang="fr-BE" sz="2000" dirty="0"/>
              <a:t>implantation </a:t>
            </a:r>
            <a:r>
              <a:rPr lang="fr-BE" sz="2000" dirty="0" smtClean="0"/>
              <a:t>spécifique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400" dirty="0" smtClean="0"/>
              <a:t>et </a:t>
            </a:r>
            <a:r>
              <a:rPr lang="fr-BE" sz="2400" dirty="0"/>
              <a:t>peut avoir des </a:t>
            </a:r>
            <a:r>
              <a:rPr lang="fr-BE" sz="2400" u="sng" dirty="0"/>
              <a:t>paramètres</a:t>
            </a:r>
            <a:r>
              <a:rPr lang="fr-BE" sz="2400" dirty="0"/>
              <a:t> (</a:t>
            </a:r>
            <a:r>
              <a:rPr lang="fr-BE" sz="2400" i="1" dirty="0" err="1"/>
              <a:t>Parameters</a:t>
            </a:r>
            <a:r>
              <a:rPr lang="fr-BE" sz="2400" dirty="0"/>
              <a:t>) </a:t>
            </a:r>
            <a:endParaRPr lang="fr-BE" sz="2400" dirty="0" smtClean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fr-BE" sz="2000" dirty="0" smtClean="0"/>
              <a:t>bureau </a:t>
            </a:r>
            <a:r>
              <a:rPr lang="fr-BE" sz="2000" dirty="0"/>
              <a:t>de prêt, département particulier (Catalogage rétrospectif, </a:t>
            </a:r>
            <a:r>
              <a:rPr lang="fr-BE" sz="2000" dirty="0" smtClean="0"/>
              <a:t>Acquisitions/Catalogage, Cellule </a:t>
            </a:r>
            <a:r>
              <a:rPr lang="fr-BE" sz="2000" dirty="0"/>
              <a:t>de numérisation</a:t>
            </a:r>
            <a:r>
              <a:rPr lang="fr-BE" sz="2000" dirty="0" smtClean="0"/>
              <a:t>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400" dirty="0" smtClean="0"/>
              <a:t>Il existe différents </a:t>
            </a:r>
            <a:r>
              <a:rPr lang="fr-FR" sz="2400" u="sng" dirty="0" smtClean="0"/>
              <a:t>types</a:t>
            </a:r>
            <a:r>
              <a:rPr lang="fr-FR" sz="2400" dirty="0" smtClean="0"/>
              <a:t> de rôles dans chaque composante d’Alma (Ressources, Services aux usagers, Acquisitions…)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fr-FR" sz="2000" dirty="0" smtClean="0"/>
              <a:t>operateur, manager, administrateur…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400" dirty="0" smtClean="0"/>
              <a:t>et différents </a:t>
            </a:r>
            <a:r>
              <a:rPr lang="fr-FR" sz="2400" u="sng" dirty="0" smtClean="0"/>
              <a:t>niveaux</a:t>
            </a:r>
            <a:endParaRPr lang="fr-BE" sz="2400" u="sng" dirty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fr-FR" sz="2000" dirty="0" err="1" smtClean="0"/>
              <a:t>limited</a:t>
            </a:r>
            <a:r>
              <a:rPr lang="fr-FR" sz="2000" dirty="0" smtClean="0"/>
              <a:t>, </a:t>
            </a:r>
            <a:r>
              <a:rPr lang="fr-FR" sz="2000" dirty="0" err="1" smtClean="0"/>
              <a:t>extended</a:t>
            </a:r>
            <a:r>
              <a:rPr lang="fr-FR" sz="2000" dirty="0" smtClean="0"/>
              <a:t>…</a:t>
            </a:r>
            <a:endParaRPr lang="fr-BE" sz="1600" dirty="0" smtClean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400" dirty="0" smtClean="0"/>
              <a:t>qui permettent d’utiliser ou non les différentes fonctionnalités du SGB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0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297123"/>
            <a:ext cx="8322733" cy="621546"/>
          </a:xfrm>
        </p:spPr>
        <p:txBody>
          <a:bodyPr/>
          <a:lstStyle/>
          <a:p>
            <a:r>
              <a:rPr lang="fr-FR" dirty="0" smtClean="0"/>
              <a:t>Premiers pas – Recherche dans le catalogue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8669"/>
            <a:ext cx="8229600" cy="5207495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400" dirty="0" smtClean="0"/>
              <a:t>Barre de recherche permanente – recherche simple</a:t>
            </a:r>
            <a:endParaRPr lang="fr-FR" sz="2400" dirty="0" smtClean="0"/>
          </a:p>
          <a:p>
            <a:pPr marL="0" indent="0" algn="ctr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56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59" y="1543104"/>
            <a:ext cx="999829" cy="44236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48" y="1465934"/>
            <a:ext cx="6492803" cy="28196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226" y="1731402"/>
            <a:ext cx="1248193" cy="3812214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2390954" y="1532973"/>
            <a:ext cx="242625" cy="18983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/>
          <p:cNvSpPr/>
          <p:nvPr/>
        </p:nvSpPr>
        <p:spPr>
          <a:xfrm>
            <a:off x="3074612" y="1539689"/>
            <a:ext cx="242625" cy="18983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à coins arrondis 10"/>
          <p:cNvSpPr/>
          <p:nvPr/>
        </p:nvSpPr>
        <p:spPr>
          <a:xfrm>
            <a:off x="277219" y="6110718"/>
            <a:ext cx="790574" cy="2781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Rialto</a:t>
            </a:r>
            <a:endParaRPr lang="fr-BE" sz="1600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01304" y="5503683"/>
            <a:ext cx="1150972" cy="5071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Fichiers d’autorité (CZ</a:t>
            </a:r>
            <a:r>
              <a:rPr lang="fr-FR" sz="1600" dirty="0" smtClean="0">
                <a:solidFill>
                  <a:schemeClr val="tx1"/>
                </a:solidFill>
              </a:rPr>
              <a:t>)</a:t>
            </a:r>
            <a:endParaRPr lang="fr-BE" sz="16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2875" y="2369444"/>
            <a:ext cx="1059262" cy="3166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Inventaire physique (IZ)</a:t>
            </a:r>
            <a:endParaRPr lang="fr-BE" sz="16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12613" y="1849631"/>
            <a:ext cx="983956" cy="2896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IZ + CZ</a:t>
            </a:r>
            <a:endParaRPr lang="fr-BE" sz="1600" dirty="0">
              <a:solidFill>
                <a:schemeClr val="tx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51442" y="2843601"/>
            <a:ext cx="1059262" cy="4639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Inventaire électronique (IZ) + CZ</a:t>
            </a:r>
            <a:endParaRPr lang="fr-BE" sz="1600" dirty="0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51442" y="3475590"/>
            <a:ext cx="1059262" cy="3166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Inventaire digital (IZ)</a:t>
            </a:r>
            <a:endParaRPr lang="fr-BE" sz="1600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54504" y="4068561"/>
            <a:ext cx="1059262" cy="3166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Acquisitions</a:t>
            </a:r>
            <a:endParaRPr lang="fr-BE" sz="1600" dirty="0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74960" y="4895757"/>
            <a:ext cx="1059262" cy="3166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>
                <a:solidFill>
                  <a:schemeClr val="tx1"/>
                </a:solidFill>
              </a:rPr>
              <a:t>Fulfillment</a:t>
            </a:r>
            <a:endParaRPr lang="fr-BE" sz="1600" dirty="0">
              <a:solidFill>
                <a:schemeClr val="tx1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1196570" y="1713579"/>
            <a:ext cx="244586" cy="13605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" name="Parenthèse ouvrante 21"/>
          <p:cNvSpPr/>
          <p:nvPr/>
        </p:nvSpPr>
        <p:spPr>
          <a:xfrm>
            <a:off x="1294792" y="2295163"/>
            <a:ext cx="81758" cy="408036"/>
          </a:xfrm>
          <a:prstGeom prst="leftBracke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Parenthèse ouvrante 22"/>
          <p:cNvSpPr/>
          <p:nvPr/>
        </p:nvSpPr>
        <p:spPr>
          <a:xfrm>
            <a:off x="1294792" y="2808656"/>
            <a:ext cx="81758" cy="408036"/>
          </a:xfrm>
          <a:prstGeom prst="leftBracke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Parenthèse ouvrante 23"/>
          <p:cNvSpPr/>
          <p:nvPr/>
        </p:nvSpPr>
        <p:spPr>
          <a:xfrm>
            <a:off x="1279841" y="3337759"/>
            <a:ext cx="81758" cy="408036"/>
          </a:xfrm>
          <a:prstGeom prst="leftBracke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Parenthèse ouvrante 24"/>
          <p:cNvSpPr/>
          <p:nvPr/>
        </p:nvSpPr>
        <p:spPr>
          <a:xfrm>
            <a:off x="1271807" y="3874217"/>
            <a:ext cx="89792" cy="745408"/>
          </a:xfrm>
          <a:prstGeom prst="leftBracke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Rectangle 26"/>
          <p:cNvSpPr/>
          <p:nvPr/>
        </p:nvSpPr>
        <p:spPr>
          <a:xfrm>
            <a:off x="1388391" y="4895756"/>
            <a:ext cx="473665" cy="647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1264945" y="4867640"/>
            <a:ext cx="244586" cy="13605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1222638" y="5715005"/>
            <a:ext cx="244586" cy="13605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>
            <a:off x="1127671" y="5935431"/>
            <a:ext cx="356221" cy="20840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99006" y="2059968"/>
            <a:ext cx="2125568" cy="748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Derniers index utilisés</a:t>
            </a:r>
            <a:endParaRPr lang="fr-BE" sz="1600" dirty="0"/>
          </a:p>
        </p:txBody>
      </p:sp>
      <p:sp>
        <p:nvSpPr>
          <p:cNvPr id="34" name="Rectangle 33"/>
          <p:cNvSpPr/>
          <p:nvPr/>
        </p:nvSpPr>
        <p:spPr>
          <a:xfrm>
            <a:off x="3999005" y="3679304"/>
            <a:ext cx="2125569" cy="7785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Différents index, en fonction du critère de pré-recherche choisi</a:t>
            </a:r>
            <a:endParaRPr lang="fr-BE" sz="1600" dirty="0"/>
          </a:p>
        </p:txBody>
      </p:sp>
      <p:sp>
        <p:nvSpPr>
          <p:cNvPr id="35" name="Rectangle 34"/>
          <p:cNvSpPr/>
          <p:nvPr/>
        </p:nvSpPr>
        <p:spPr>
          <a:xfrm>
            <a:off x="7021282" y="2101158"/>
            <a:ext cx="1419225" cy="508745"/>
          </a:xfrm>
          <a:prstGeom prst="rect">
            <a:avLst/>
          </a:prstGeom>
          <a:solidFill>
            <a:srgbClr val="7DC2FB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Zone : IZ ou CZ</a:t>
            </a:r>
            <a:endParaRPr lang="fr-BE" sz="1600" dirty="0">
              <a:solidFill>
                <a:schemeClr val="tx1"/>
              </a:solidFill>
            </a:endParaRPr>
          </a:p>
        </p:txBody>
      </p:sp>
      <p:cxnSp>
        <p:nvCxnSpPr>
          <p:cNvPr id="37" name="Connecteur droit avec flèche 36"/>
          <p:cNvCxnSpPr>
            <a:endCxn id="35" idx="0"/>
          </p:cNvCxnSpPr>
          <p:nvPr/>
        </p:nvCxnSpPr>
        <p:spPr>
          <a:xfrm>
            <a:off x="7021282" y="1708550"/>
            <a:ext cx="709613" cy="39260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1" name="Ellipse 40"/>
          <p:cNvSpPr/>
          <p:nvPr/>
        </p:nvSpPr>
        <p:spPr>
          <a:xfrm>
            <a:off x="862326" y="1448265"/>
            <a:ext cx="433074" cy="371010"/>
          </a:xfrm>
          <a:prstGeom prst="ellipse">
            <a:avLst/>
          </a:prstGeom>
          <a:noFill/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Ellipse 42"/>
          <p:cNvSpPr/>
          <p:nvPr/>
        </p:nvSpPr>
        <p:spPr>
          <a:xfrm>
            <a:off x="4210049" y="5051037"/>
            <a:ext cx="2395321" cy="1075127"/>
          </a:xfrm>
          <a:prstGeom prst="ellipse">
            <a:avLst/>
          </a:prstGeom>
          <a:noFill/>
          <a:ln w="412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Vers la recherche avancée</a:t>
            </a:r>
            <a:endParaRPr lang="fr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796092"/>
            <a:ext cx="8322733" cy="621546"/>
          </a:xfrm>
        </p:spPr>
        <p:txBody>
          <a:bodyPr/>
          <a:lstStyle/>
          <a:p>
            <a:r>
              <a:rPr lang="fr-FR" dirty="0" smtClean="0"/>
              <a:t>Premiers pas – Recherche dans le catalogue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FR" sz="2400" dirty="0" smtClean="0"/>
              <a:t>Préambule : répertoire et inventaire (recherche et résultats)</a:t>
            </a:r>
          </a:p>
          <a:p>
            <a:pPr marL="1062038">
              <a:buSzPct val="100000"/>
              <a:buFont typeface="Symbol" panose="05050102010706020507" pitchFamily="18" charset="2"/>
              <a:buChar char="Þ"/>
            </a:pPr>
            <a:r>
              <a:rPr lang="fr-FR" sz="2400" dirty="0" smtClean="0"/>
              <a:t>Sur la boîte à outils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400" dirty="0" smtClean="0">
                <a:hlinkClick r:id="rId2"/>
              </a:rPr>
              <a:t>Gestion des ressources &amp; Catalogage</a:t>
            </a:r>
            <a:endParaRPr lang="fr-FR" sz="2400" dirty="0" smtClean="0"/>
          </a:p>
          <a:p>
            <a:pPr marL="1062038">
              <a:buSzPct val="100000"/>
              <a:buFont typeface="Symbol" panose="05050102010706020507" pitchFamily="18" charset="2"/>
              <a:buChar char="Þ"/>
            </a:pPr>
            <a:endParaRPr lang="fr-FR" sz="2400" dirty="0"/>
          </a:p>
          <a:p>
            <a:pPr marL="360363" indent="-273050">
              <a:buSzPct val="100000"/>
              <a:buFont typeface="Arial" panose="020B0604020202020204" pitchFamily="34" charset="0"/>
              <a:buChar char="•"/>
            </a:pPr>
            <a:r>
              <a:rPr lang="fr-FR" sz="2400" dirty="0" smtClean="0"/>
              <a:t>REMARQUE : prochaines mises à jour d’Alma (2024-2025)</a:t>
            </a:r>
          </a:p>
          <a:p>
            <a:pPr marL="760413" lvl="1" indent="-273050">
              <a:buSzPct val="100000"/>
              <a:buFont typeface="Arial" panose="020B0604020202020204" pitchFamily="34" charset="0"/>
              <a:buChar char="•"/>
            </a:pPr>
            <a:r>
              <a:rPr lang="fr-FR" sz="2200" dirty="0" smtClean="0"/>
              <a:t>Changements dans l’interface de recherche !</a:t>
            </a:r>
            <a:endParaRPr lang="fr-FR" sz="2200" dirty="0" smtClean="0"/>
          </a:p>
          <a:p>
            <a:pPr marL="0" indent="0" algn="ctr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2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58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002902" y="1651001"/>
            <a:ext cx="7493796" cy="3327400"/>
          </a:xfrm>
        </p:spPr>
        <p:txBody>
          <a:bodyPr/>
          <a:lstStyle/>
          <a:p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 smtClean="0"/>
              <a:t>Tous </a:t>
            </a:r>
            <a:r>
              <a:rPr lang="fr-BE" sz="2000" dirty="0"/>
              <a:t>les supports de formation et </a:t>
            </a:r>
            <a:r>
              <a:rPr lang="fr-BE" sz="2000" i="1" dirty="0" smtClean="0"/>
              <a:t>how </a:t>
            </a:r>
            <a:r>
              <a:rPr lang="fr-BE" sz="2000" i="1" dirty="0"/>
              <a:t>to </a:t>
            </a:r>
            <a:r>
              <a:rPr lang="fr-BE" sz="2000" dirty="0"/>
              <a:t>proposés par Liège Université Library pour le travail dans le système Alma se trouvent sur la boîte à outils </a:t>
            </a:r>
            <a:r>
              <a:rPr lang="fr-BE" sz="2000" dirty="0" smtClean="0">
                <a:hlinkClick r:id="rId2"/>
              </a:rPr>
              <a:t>Alma et Primo @ ULiège </a:t>
            </a:r>
            <a:r>
              <a:rPr lang="fr-BE" sz="2000" dirty="0">
                <a:hlinkClick r:id="rId2"/>
              </a:rPr>
              <a:t>Library</a:t>
            </a:r>
            <a:r>
              <a:rPr lang="fr-BE" sz="2000" dirty="0"/>
              <a:t/>
            </a:r>
            <a:br>
              <a:rPr lang="fr-BE" sz="2000" dirty="0"/>
            </a:br>
            <a:r>
              <a:rPr lang="fr-BE" sz="2000" dirty="0">
                <a:hlinkClick r:id="rId2"/>
              </a:rPr>
              <a:t>https://app.lib.uliege.be/alma/</a:t>
            </a: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/>
              <a:t/>
            </a:r>
            <a:br>
              <a:rPr lang="fr-BE" sz="2000" dirty="0"/>
            </a:b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248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60940"/>
            <a:ext cx="8229600" cy="621546"/>
          </a:xfrm>
        </p:spPr>
        <p:txBody>
          <a:bodyPr/>
          <a:lstStyle/>
          <a:p>
            <a:r>
              <a:rPr lang="fr-FR" dirty="0" err="1" smtClean="0"/>
              <a:t>ExLibris</a:t>
            </a:r>
            <a:r>
              <a:rPr lang="fr-FR" dirty="0" smtClean="0"/>
              <a:t> et les débuts de l’URM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>
              <a:buSzPct val="100000"/>
              <a:buFont typeface="Arial" panose="020B0604020202020204" pitchFamily="34" charset="0"/>
              <a:buChar char="•"/>
            </a:pPr>
            <a:r>
              <a:rPr lang="fr-FR" sz="3000" dirty="0" smtClean="0"/>
              <a:t>URM </a:t>
            </a:r>
            <a:r>
              <a:rPr lang="fr-BE" sz="3000" dirty="0"/>
              <a:t>= </a:t>
            </a:r>
            <a:r>
              <a:rPr lang="fr-BE" sz="3000" dirty="0" err="1"/>
              <a:t>Unified</a:t>
            </a:r>
            <a:r>
              <a:rPr lang="fr-BE" sz="3000" dirty="0"/>
              <a:t> Resource Management</a:t>
            </a:r>
          </a:p>
          <a:p>
            <a:pPr lvl="1"/>
            <a:r>
              <a:rPr lang="fr-FR" sz="2200" dirty="0" smtClean="0"/>
              <a:t>Initiative lancée en 2007</a:t>
            </a:r>
          </a:p>
          <a:p>
            <a:pPr lvl="1"/>
            <a:r>
              <a:rPr lang="fr-FR" sz="2200" dirty="0" smtClean="0"/>
              <a:t>Alma </a:t>
            </a:r>
            <a:r>
              <a:rPr lang="fr-FR" sz="2200" dirty="0"/>
              <a:t>: développé en partenariat avec </a:t>
            </a:r>
            <a:r>
              <a:rPr lang="fr-FR" sz="2200" dirty="0" smtClean="0"/>
              <a:t>4 institutions académiques </a:t>
            </a:r>
            <a:r>
              <a:rPr lang="fr-FR" sz="1900" dirty="0" smtClean="0"/>
              <a:t>(Boston </a:t>
            </a:r>
            <a:r>
              <a:rPr lang="fr-FR" sz="1900" dirty="0" err="1" smtClean="0"/>
              <a:t>College</a:t>
            </a:r>
            <a:r>
              <a:rPr lang="fr-FR" sz="1900" dirty="0" smtClean="0"/>
              <a:t>, Princeton </a:t>
            </a:r>
            <a:r>
              <a:rPr lang="fr-FR" sz="1900" dirty="0" err="1" smtClean="0"/>
              <a:t>University</a:t>
            </a:r>
            <a:r>
              <a:rPr lang="fr-FR" sz="1900" dirty="0" smtClean="0"/>
              <a:t> Library, </a:t>
            </a:r>
            <a:r>
              <a:rPr lang="fr-FR" sz="1900" dirty="0" err="1" smtClean="0"/>
              <a:t>Purdue</a:t>
            </a:r>
            <a:r>
              <a:rPr lang="fr-FR" sz="1900" dirty="0" smtClean="0"/>
              <a:t> </a:t>
            </a:r>
            <a:r>
              <a:rPr lang="fr-FR" sz="1900" dirty="0" err="1" smtClean="0"/>
              <a:t>University</a:t>
            </a:r>
            <a:r>
              <a:rPr lang="fr-FR" sz="1900" dirty="0" smtClean="0"/>
              <a:t> Library, </a:t>
            </a:r>
            <a:r>
              <a:rPr lang="fr-FR" sz="1900" b="1" dirty="0" err="1"/>
              <a:t>KULeuven</a:t>
            </a:r>
            <a:r>
              <a:rPr lang="fr-FR" sz="1900" dirty="0" smtClean="0"/>
              <a:t>)</a:t>
            </a:r>
          </a:p>
          <a:p>
            <a:pPr lvl="2"/>
            <a:r>
              <a:rPr lang="fr-FR" sz="1900" dirty="0" smtClean="0"/>
              <a:t>‘</a:t>
            </a:r>
            <a:r>
              <a:rPr lang="fr-FR" sz="1900" dirty="0" err="1" smtClean="0"/>
              <a:t>early</a:t>
            </a:r>
            <a:r>
              <a:rPr lang="fr-FR" sz="1900" dirty="0" smtClean="0"/>
              <a:t> </a:t>
            </a:r>
            <a:r>
              <a:rPr lang="fr-FR" sz="1900" dirty="0" err="1" smtClean="0"/>
              <a:t>adopters</a:t>
            </a:r>
            <a:r>
              <a:rPr lang="fr-FR" sz="1900" dirty="0" smtClean="0"/>
              <a:t>’ de l’URM dès 2010 ; en Europe dès 2011 (East London </a:t>
            </a:r>
            <a:r>
              <a:rPr lang="fr-FR" sz="1900" dirty="0" err="1" smtClean="0"/>
              <a:t>University</a:t>
            </a:r>
            <a:r>
              <a:rPr lang="fr-FR" sz="1900" dirty="0" smtClean="0"/>
              <a:t>, Bolzano…)</a:t>
            </a:r>
            <a:endParaRPr lang="fr-FR" sz="1900" dirty="0"/>
          </a:p>
          <a:p>
            <a:pPr lvl="1"/>
            <a:r>
              <a:rPr lang="fr-FR" sz="2400" dirty="0" smtClean="0"/>
              <a:t>Développer un nouveau type de système de gestion de bibliothèque</a:t>
            </a:r>
          </a:p>
          <a:p>
            <a:pPr lvl="2"/>
            <a:r>
              <a:rPr lang="fr-FR" dirty="0" smtClean="0">
                <a:solidFill>
                  <a:srgbClr val="4B8B8E"/>
                </a:solidFill>
              </a:rPr>
              <a:t>Pouvoir gérer toutes les ressources dans un seul système</a:t>
            </a:r>
          </a:p>
          <a:p>
            <a:pPr lvl="2"/>
            <a:r>
              <a:rPr lang="fr-FR" sz="2400" dirty="0" smtClean="0">
                <a:solidFill>
                  <a:srgbClr val="4B8B8E"/>
                </a:solidFill>
              </a:rPr>
              <a:t>Transformer une bibliothèque centrée sur des collections en une composante de l’Institution orientée sur des « services »</a:t>
            </a:r>
          </a:p>
          <a:p>
            <a:pPr marL="1371600" lvl="3" indent="0">
              <a:buNone/>
            </a:pPr>
            <a:r>
              <a:rPr lang="fr-BE" sz="2200" i="1" u="sng" dirty="0">
                <a:solidFill>
                  <a:srgbClr val="00707F"/>
                </a:solidFill>
              </a:rPr>
              <a:t>Pour soutenir les objectifs de l’enseignement et de la </a:t>
            </a:r>
            <a:r>
              <a:rPr lang="fr-BE" sz="2200" i="1" u="sng" dirty="0" smtClean="0">
                <a:solidFill>
                  <a:srgbClr val="00707F"/>
                </a:solidFill>
              </a:rPr>
              <a:t>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6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675418" y="5825758"/>
            <a:ext cx="4771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hlinkClick r:id="rId2"/>
              </a:rPr>
              <a:t>ULiège Library &gt; À propos &gt; Organisation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6753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0863" y="479220"/>
            <a:ext cx="8229600" cy="621546"/>
          </a:xfrm>
        </p:spPr>
        <p:txBody>
          <a:bodyPr/>
          <a:lstStyle/>
          <a:p>
            <a:r>
              <a:rPr lang="fr-BE" sz="3200" dirty="0"/>
              <a:t>La stratégie d’Ex </a:t>
            </a:r>
            <a:r>
              <a:rPr lang="fr-BE" sz="3200" dirty="0" err="1"/>
              <a:t>Libris</a:t>
            </a:r>
            <a:endParaRPr lang="fr-BE" sz="3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7</a:t>
            </a:fld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118364"/>
            <a:ext cx="8229600" cy="4876785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fr-BE" sz="2800" dirty="0" smtClean="0"/>
              <a:t>Unifier</a:t>
            </a:r>
            <a:r>
              <a:rPr lang="fr-BE" sz="2400" dirty="0" smtClean="0"/>
              <a:t> les outils de gestion de ressources</a:t>
            </a:r>
          </a:p>
          <a:p>
            <a:pPr marL="0" indent="0" algn="ctr">
              <a:buNone/>
            </a:pPr>
            <a:r>
              <a:rPr lang="fr-BE" dirty="0">
                <a:solidFill>
                  <a:srgbClr val="0070C0"/>
                </a:solidFill>
              </a:rPr>
              <a:t> </a:t>
            </a:r>
            <a:r>
              <a:rPr lang="fr-BE" dirty="0" smtClean="0">
                <a:solidFill>
                  <a:srgbClr val="0070C0"/>
                </a:solidFill>
              </a:rPr>
              <a:t>   </a:t>
            </a:r>
            <a:r>
              <a:rPr lang="fr-BE" sz="2800" dirty="0" smtClean="0">
                <a:solidFill>
                  <a:srgbClr val="0070C0"/>
                </a:solidFill>
              </a:rPr>
              <a:t>Transformer </a:t>
            </a:r>
            <a:r>
              <a:rPr lang="fr-BE" sz="2800" dirty="0">
                <a:solidFill>
                  <a:srgbClr val="0070C0"/>
                </a:solidFill>
              </a:rPr>
              <a:t>les silos verticaux…</a:t>
            </a:r>
            <a:endParaRPr lang="fr-BE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789" y="2180545"/>
            <a:ext cx="5464235" cy="337394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548511" y="5680953"/>
            <a:ext cx="604697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2200" dirty="0" smtClean="0"/>
              <a:t>Les </a:t>
            </a:r>
            <a:r>
              <a:rPr lang="fr-BE" sz="2200" dirty="0"/>
              <a:t>bibliothèques utilisent des outils différents pour la gestion du papier, de l’électronique, du </a:t>
            </a:r>
            <a:r>
              <a:rPr lang="fr-BE" sz="2200" dirty="0" smtClean="0"/>
              <a:t>digital…</a:t>
            </a:r>
            <a:endParaRPr lang="fr-BE" sz="2200" dirty="0"/>
          </a:p>
        </p:txBody>
      </p:sp>
    </p:spTree>
    <p:extLst>
      <p:ext uri="{BB962C8B-B14F-4D97-AF65-F5344CB8AC3E}">
        <p14:creationId xmlns:p14="http://schemas.microsoft.com/office/powerpoint/2010/main" val="6191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2283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2800" dirty="0" smtClean="0">
                <a:solidFill>
                  <a:srgbClr val="0070C0"/>
                </a:solidFill>
              </a:rPr>
              <a:t>… en services horizontaux…</a:t>
            </a:r>
            <a:endParaRPr lang="fr-BE" sz="2800" dirty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8</a:t>
            </a:fld>
            <a:endParaRPr lang="fr-FR"/>
          </a:p>
        </p:txBody>
      </p:sp>
      <p:pic>
        <p:nvPicPr>
          <p:cNvPr id="5" name="Espace réservé du contenu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001852"/>
            <a:ext cx="5358660" cy="349858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17251" y="4645542"/>
            <a:ext cx="84695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7F"/>
              </a:buClr>
              <a:buFont typeface="Arial" panose="020B0604020202020204" pitchFamily="34" charset="0"/>
              <a:buChar char="•"/>
            </a:pPr>
            <a:r>
              <a:rPr lang="fr-BE" sz="2000" dirty="0" smtClean="0"/>
              <a:t>Consolider les systèmes disparates</a:t>
            </a:r>
          </a:p>
          <a:p>
            <a:pPr marL="285750" indent="-285750">
              <a:buClr>
                <a:srgbClr val="00707F"/>
              </a:buClr>
              <a:buFont typeface="Arial" panose="020B0604020202020204" pitchFamily="34" charset="0"/>
              <a:buChar char="•"/>
            </a:pPr>
            <a:r>
              <a:rPr lang="fr-BE" sz="2000" dirty="0" smtClean="0"/>
              <a:t>Optimiser les flux de travail grâce à</a:t>
            </a:r>
          </a:p>
          <a:p>
            <a:pPr marL="742950" lvl="1" indent="-285750">
              <a:buClr>
                <a:srgbClr val="00707F"/>
              </a:buClr>
              <a:buFont typeface="Courier New" panose="02070309020205020404" pitchFamily="49" charset="0"/>
              <a:buChar char="o"/>
            </a:pPr>
            <a:r>
              <a:rPr lang="fr-BE" sz="1600" dirty="0" smtClean="0"/>
              <a:t>des données partagées</a:t>
            </a:r>
          </a:p>
          <a:p>
            <a:pPr marL="742950" lvl="1" indent="-285750">
              <a:buClr>
                <a:srgbClr val="00707F"/>
              </a:buClr>
              <a:buFont typeface="Courier New" panose="02070309020205020404" pitchFamily="49" charset="0"/>
              <a:buChar char="o"/>
            </a:pPr>
            <a:r>
              <a:rPr lang="fr-BE" sz="1600" dirty="0" smtClean="0"/>
              <a:t>une infrastructure dans le cloud</a:t>
            </a:r>
          </a:p>
          <a:p>
            <a:pPr marL="285750" indent="-285750">
              <a:buClr>
                <a:srgbClr val="00707F"/>
              </a:buClr>
              <a:buFont typeface="Arial" panose="020B0604020202020204" pitchFamily="34" charset="0"/>
              <a:buChar char="•"/>
            </a:pPr>
            <a:r>
              <a:rPr lang="fr-BE" sz="2000" dirty="0"/>
              <a:t>Permettre de nouveaux </a:t>
            </a:r>
            <a:r>
              <a:rPr lang="fr-BE" sz="2000" dirty="0" smtClean="0"/>
              <a:t>services, étendre les services de la bibliothèque</a:t>
            </a:r>
          </a:p>
          <a:p>
            <a:pPr marL="742950" lvl="1" indent="-285750">
              <a:buClr>
                <a:srgbClr val="00707F"/>
              </a:buClr>
              <a:buFont typeface="Courier New" panose="02070309020205020404" pitchFamily="49" charset="0"/>
              <a:buChar char="o"/>
            </a:pPr>
            <a:r>
              <a:rPr lang="fr-BE" sz="1600" dirty="0" smtClean="0"/>
              <a:t>dans l’Institution et en-dehors</a:t>
            </a:r>
            <a:endParaRPr lang="fr-BE" sz="16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238875" y="3966591"/>
            <a:ext cx="2762250" cy="8286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Vision URM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9197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61316"/>
            <a:ext cx="8229600" cy="48134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2800" dirty="0" smtClean="0">
                <a:solidFill>
                  <a:srgbClr val="0070C0"/>
                </a:solidFill>
              </a:rPr>
              <a:t>… dans une interface unifiée</a:t>
            </a:r>
            <a:endParaRPr lang="fr-BE" sz="2800" dirty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9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47107" y="1403287"/>
            <a:ext cx="420986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… au sein d’un même outil…</a:t>
            </a:r>
          </a:p>
          <a:p>
            <a:pPr marL="285750" indent="-285750">
              <a:buClr>
                <a:srgbClr val="00707F"/>
              </a:buClr>
              <a:buFont typeface="Arial" panose="020B0604020202020204" pitchFamily="34" charset="0"/>
              <a:buChar char="•"/>
            </a:pPr>
            <a:r>
              <a:rPr lang="fr-BE" b="1" dirty="0" smtClean="0"/>
              <a:t>Alma</a:t>
            </a:r>
            <a:r>
              <a:rPr lang="fr-BE" dirty="0" smtClean="0"/>
              <a:t> permet la </a:t>
            </a:r>
            <a:r>
              <a:rPr lang="fr-BE" dirty="0"/>
              <a:t>gestion </a:t>
            </a:r>
            <a:endParaRPr lang="fr-BE" dirty="0" smtClean="0"/>
          </a:p>
          <a:p>
            <a:pPr marL="742950" lvl="1" indent="-285750">
              <a:buClr>
                <a:srgbClr val="00707F"/>
              </a:buClr>
              <a:buFont typeface="Courier New" panose="02070309020205020404" pitchFamily="49" charset="0"/>
              <a:buChar char="o"/>
            </a:pPr>
            <a:r>
              <a:rPr lang="fr-BE" sz="1600" dirty="0" smtClean="0"/>
              <a:t>des ressources </a:t>
            </a:r>
            <a:r>
              <a:rPr lang="fr-BE" sz="1600" b="1" dirty="0" smtClean="0"/>
              <a:t>physiques</a:t>
            </a:r>
            <a:r>
              <a:rPr lang="fr-BE" sz="1600" dirty="0" smtClean="0"/>
              <a:t>, </a:t>
            </a:r>
            <a:r>
              <a:rPr lang="fr-BE" sz="1600" b="1" dirty="0" smtClean="0"/>
              <a:t>électroniques</a:t>
            </a:r>
            <a:r>
              <a:rPr lang="fr-BE" sz="1600" dirty="0" smtClean="0"/>
              <a:t>, </a:t>
            </a:r>
            <a:r>
              <a:rPr lang="fr-BE" sz="1600" b="1" dirty="0" smtClean="0"/>
              <a:t>digitales</a:t>
            </a:r>
          </a:p>
          <a:p>
            <a:pPr marL="742950" lvl="1" indent="-285750">
              <a:buClr>
                <a:srgbClr val="00707F"/>
              </a:buClr>
              <a:buFont typeface="Courier New" panose="02070309020205020404" pitchFamily="49" charset="0"/>
              <a:buChar char="o"/>
            </a:pPr>
            <a:r>
              <a:rPr lang="fr-BE" sz="1600" dirty="0" smtClean="0"/>
              <a:t>des </a:t>
            </a:r>
            <a:r>
              <a:rPr lang="fr-BE" sz="1600" b="1" dirty="0" smtClean="0"/>
              <a:t>commandes</a:t>
            </a:r>
            <a:r>
              <a:rPr lang="fr-BE" sz="1600" dirty="0" smtClean="0"/>
              <a:t> des différentes ressources</a:t>
            </a:r>
          </a:p>
          <a:p>
            <a:pPr marL="742950" lvl="1" indent="-285750">
              <a:buClr>
                <a:srgbClr val="00707F"/>
              </a:buClr>
              <a:buFont typeface="Courier New" panose="02070309020205020404" pitchFamily="49" charset="0"/>
              <a:buChar char="o"/>
            </a:pPr>
            <a:r>
              <a:rPr lang="fr-BE" sz="1600" dirty="0" smtClean="0"/>
              <a:t>de la </a:t>
            </a:r>
            <a:r>
              <a:rPr lang="fr-BE" sz="1600" b="1" dirty="0" smtClean="0"/>
              <a:t>circulation</a:t>
            </a:r>
            <a:r>
              <a:rPr lang="fr-BE" sz="1600" dirty="0" smtClean="0"/>
              <a:t> des documents</a:t>
            </a:r>
          </a:p>
          <a:p>
            <a:pPr marL="1200150" lvl="2" indent="-285750">
              <a:buClr>
                <a:srgbClr val="00707F"/>
              </a:buClr>
              <a:buFont typeface="Courier New" panose="02070309020205020404" pitchFamily="49" charset="0"/>
              <a:buChar char="o"/>
            </a:pPr>
            <a:r>
              <a:rPr lang="fr-BE" sz="1400" dirty="0" smtClean="0"/>
              <a:t>Demandes de réservations, fourniture d’une autre implantation/campus, transit entre implantations, PIB, traitements internes</a:t>
            </a:r>
          </a:p>
          <a:p>
            <a:pPr marL="742950" lvl="1" indent="-285750">
              <a:buClr>
                <a:srgbClr val="00707F"/>
              </a:buClr>
              <a:buFont typeface="Courier New" panose="02070309020205020404" pitchFamily="49" charset="0"/>
              <a:buChar char="o"/>
            </a:pPr>
            <a:r>
              <a:rPr lang="fr-BE" sz="1600" dirty="0" smtClean="0"/>
              <a:t>des </a:t>
            </a:r>
            <a:r>
              <a:rPr lang="fr-BE" sz="1600" b="1" dirty="0" smtClean="0"/>
              <a:t>tests</a:t>
            </a:r>
            <a:r>
              <a:rPr lang="fr-BE" sz="1600" dirty="0" smtClean="0"/>
              <a:t>, des </a:t>
            </a:r>
            <a:r>
              <a:rPr lang="fr-BE" sz="1600" b="1" dirty="0" smtClean="0"/>
              <a:t>accès</a:t>
            </a:r>
            <a:r>
              <a:rPr lang="fr-BE" sz="1600" dirty="0" smtClean="0"/>
              <a:t> et des </a:t>
            </a:r>
            <a:r>
              <a:rPr lang="fr-BE" sz="1600" b="1" dirty="0" smtClean="0"/>
              <a:t>licences</a:t>
            </a:r>
            <a:r>
              <a:rPr lang="fr-BE" sz="1600" dirty="0" smtClean="0"/>
              <a:t> aux ressources électroniques</a:t>
            </a:r>
          </a:p>
          <a:p>
            <a:pPr marL="742950" lvl="1" indent="-285750">
              <a:buClr>
                <a:srgbClr val="00707F"/>
              </a:buClr>
              <a:buFont typeface="Courier New" panose="02070309020205020404" pitchFamily="49" charset="0"/>
              <a:buChar char="o"/>
            </a:pPr>
            <a:r>
              <a:rPr lang="fr-BE" sz="1600" dirty="0" smtClean="0"/>
              <a:t>des </a:t>
            </a:r>
            <a:r>
              <a:rPr lang="fr-BE" sz="1600" b="1" dirty="0" smtClean="0"/>
              <a:t>intégrations</a:t>
            </a:r>
            <a:r>
              <a:rPr lang="fr-BE" sz="1600" dirty="0" smtClean="0"/>
              <a:t> avec des applications externes (utilisateurs, SAP, RFID, SUSHI…)</a:t>
            </a:r>
          </a:p>
          <a:p>
            <a:pPr marL="742950" lvl="1" indent="-285750">
              <a:buClr>
                <a:srgbClr val="00707F"/>
              </a:buClr>
              <a:buFont typeface="Courier New" panose="02070309020205020404" pitchFamily="49" charset="0"/>
              <a:buChar char="o"/>
            </a:pPr>
            <a:r>
              <a:rPr lang="fr-BE" sz="1600" dirty="0" smtClean="0"/>
              <a:t>des </a:t>
            </a:r>
            <a:r>
              <a:rPr lang="fr-BE" sz="1600" b="1" dirty="0" smtClean="0"/>
              <a:t>statistiques</a:t>
            </a:r>
            <a:r>
              <a:rPr lang="fr-BE" sz="1600" dirty="0" smtClean="0"/>
              <a:t> sur toutes les composantes (données, usages…)</a:t>
            </a:r>
            <a:endParaRPr lang="fr-B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5106578" y="5222598"/>
            <a:ext cx="2762250" cy="8286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Vision URM</a:t>
            </a:r>
            <a:endParaRPr lang="fr-BE" dirty="0"/>
          </a:p>
        </p:txBody>
      </p:sp>
      <p:cxnSp>
        <p:nvCxnSpPr>
          <p:cNvPr id="7" name="Connecteur droit avec flèche 6"/>
          <p:cNvCxnSpPr>
            <a:endCxn id="5" idx="0"/>
          </p:cNvCxnSpPr>
          <p:nvPr/>
        </p:nvCxnSpPr>
        <p:spPr>
          <a:xfrm>
            <a:off x="6487703" y="4240291"/>
            <a:ext cx="0" cy="982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136" y="1574518"/>
            <a:ext cx="4492914" cy="257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5004</TotalTime>
  <Words>2342</Words>
  <Application>Microsoft Office PowerPoint</Application>
  <PresentationFormat>Affichage à l'écran (4:3)</PresentationFormat>
  <Paragraphs>515</Paragraphs>
  <Slides>58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58</vt:i4>
      </vt:variant>
    </vt:vector>
  </HeadingPairs>
  <TitlesOfParts>
    <vt:vector size="67" baseType="lpstr">
      <vt:lpstr>Arial</vt:lpstr>
      <vt:lpstr>Calibri</vt:lpstr>
      <vt:lpstr>Calibri Light</vt:lpstr>
      <vt:lpstr>Courier New</vt:lpstr>
      <vt:lpstr>Lucida Grande</vt:lpstr>
      <vt:lpstr>Symbol</vt:lpstr>
      <vt:lpstr>Wingdings</vt:lpstr>
      <vt:lpstr>Thème Office</vt:lpstr>
      <vt:lpstr>Conception personnalisée</vt:lpstr>
      <vt:lpstr>Alma @ ULiège Library</vt:lpstr>
      <vt:lpstr>Informatisation(s) et outils</vt:lpstr>
      <vt:lpstr>Informatisation(s) et outils</vt:lpstr>
      <vt:lpstr>Collections présentes dans le SGB Alma</vt:lpstr>
      <vt:lpstr>Introduction à Alma</vt:lpstr>
      <vt:lpstr>ExLibris et les débuts de l’URM</vt:lpstr>
      <vt:lpstr>La stratégie d’Ex Libris</vt:lpstr>
      <vt:lpstr>Présentation PowerPoint</vt:lpstr>
      <vt:lpstr>Présentation PowerPoint</vt:lpstr>
      <vt:lpstr>Présentation PowerPoint</vt:lpstr>
      <vt:lpstr>Présentation PowerPoint</vt:lpstr>
      <vt:lpstr>Documentation</vt:lpstr>
      <vt:lpstr>Alma @ ULiège Library  Nouveaux workflows, nouveaux services</vt:lpstr>
      <vt:lpstr>Back end - Travail en services horizontaux</vt:lpstr>
      <vt:lpstr>Acquisitions</vt:lpstr>
      <vt:lpstr>Acquisitions</vt:lpstr>
      <vt:lpstr>Ressources</vt:lpstr>
      <vt:lpstr>Ressources</vt:lpstr>
      <vt:lpstr>Ressources </vt:lpstr>
      <vt:lpstr>Ressources</vt:lpstr>
      <vt:lpstr>Ressources</vt:lpstr>
      <vt:lpstr>Ressources / Services aux usagers professionnels</vt:lpstr>
      <vt:lpstr>Services aux usagers</vt:lpstr>
      <vt:lpstr>Services aux usagers</vt:lpstr>
      <vt:lpstr>Services aux usagers</vt:lpstr>
      <vt:lpstr>Services aux usagers</vt:lpstr>
      <vt:lpstr>Statistiques</vt:lpstr>
      <vt:lpstr>Alma @ ULiège Library</vt:lpstr>
      <vt:lpstr>Organisation</vt:lpstr>
      <vt:lpstr>Organisation</vt:lpstr>
      <vt:lpstr>Organisation</vt:lpstr>
      <vt:lpstr>Principe de formation / certification</vt:lpstr>
      <vt:lpstr>Mises à jour Alma et Primo VE</vt:lpstr>
      <vt:lpstr>Premiers pas : environnements de travail</vt:lpstr>
      <vt:lpstr>Accès à Alma</vt:lpstr>
      <vt:lpstr>Supports pour l’utilisateur professionnel</vt:lpstr>
      <vt:lpstr>À partir d’Alma</vt:lpstr>
      <vt:lpstr>À partir d’Alma</vt:lpstr>
      <vt:lpstr>Premiers pas : page d’accueil</vt:lpstr>
      <vt:lpstr>Présentation PowerPoint</vt:lpstr>
      <vt:lpstr>Widgets</vt:lpstr>
      <vt:lpstr>Widgets</vt:lpstr>
      <vt:lpstr>Widgets</vt:lpstr>
      <vt:lpstr>Widgets</vt:lpstr>
      <vt:lpstr>Menu permanent</vt:lpstr>
      <vt:lpstr>Menu permanent</vt:lpstr>
      <vt:lpstr>Personnaliser son menu</vt:lpstr>
      <vt:lpstr>Personnaliser son menu</vt:lpstr>
      <vt:lpstr>Icônes</vt:lpstr>
      <vt:lpstr>Icônes</vt:lpstr>
      <vt:lpstr>Icônes</vt:lpstr>
      <vt:lpstr>Icônes</vt:lpstr>
      <vt:lpstr>Icônes</vt:lpstr>
      <vt:lpstr>Icônes</vt:lpstr>
      <vt:lpstr>Rôles</vt:lpstr>
      <vt:lpstr>Premiers pas – Recherche dans le catalogue</vt:lpstr>
      <vt:lpstr>Premiers pas – Recherche dans le catalogue</vt:lpstr>
      <vt:lpstr> Tous les supports de formation et how to proposés par Liège Université Library pour le travail dans le système Alma se trouvent sur la boîte à outils Alma et Primo @ ULiège Library https://app.lib.uliege.be/alma/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Minon</dc:creator>
  <cp:lastModifiedBy>Richelle Laurence</cp:lastModifiedBy>
  <cp:revision>375</cp:revision>
  <dcterms:created xsi:type="dcterms:W3CDTF">2018-04-18T15:28:21Z</dcterms:created>
  <dcterms:modified xsi:type="dcterms:W3CDTF">2024-09-02T09:36:33Z</dcterms:modified>
</cp:coreProperties>
</file>