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2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7F"/>
    <a:srgbClr val="F68213"/>
    <a:srgbClr val="E9E9E9"/>
    <a:srgbClr val="4F81BD"/>
    <a:srgbClr val="4D7199"/>
    <a:srgbClr val="FBBE34"/>
    <a:srgbClr val="001848"/>
    <a:srgbClr val="FFB64B"/>
    <a:srgbClr val="434248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2" d="100"/>
          <a:sy n="102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173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230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215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072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100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0517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2504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685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401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178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988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B9830-9135-4780-959C-407CA347B1A2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82912-C7A9-4DEA-997B-09A04DB675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019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4427984" y="3353727"/>
            <a:ext cx="4462762" cy="2883585"/>
          </a:xfrm>
          <a:prstGeom prst="ellipse">
            <a:avLst/>
          </a:prstGeom>
          <a:solidFill>
            <a:srgbClr val="E9E9E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ctr"/>
          <a:lstStyle/>
          <a:p>
            <a:pPr marL="457200" lvl="2" algn="r"/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>
          <a:xfrm>
            <a:off x="467544" y="836712"/>
            <a:ext cx="7056784" cy="4543473"/>
          </a:xfrm>
          <a:prstGeom prst="ellipse">
            <a:avLst/>
          </a:prstGeom>
          <a:solidFill>
            <a:schemeClr val="bg1"/>
          </a:solidFill>
          <a:ln w="44450">
            <a:solidFill>
              <a:srgbClr val="007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BE" sz="3600" b="1" dirty="0" smtClean="0">
                <a:solidFill>
                  <a:srgbClr val="00707F"/>
                </a:solidFill>
              </a:rPr>
              <a:t>Collections </a:t>
            </a:r>
            <a:r>
              <a:rPr lang="fr-BE" sz="3600" b="1" dirty="0" smtClean="0">
                <a:solidFill>
                  <a:srgbClr val="00707F"/>
                </a:solidFill>
              </a:rPr>
              <a:t>ULiège Library</a:t>
            </a:r>
            <a:endParaRPr lang="fr-BE" sz="3600" b="1" dirty="0" smtClean="0">
              <a:solidFill>
                <a:srgbClr val="00707F"/>
              </a:solidFill>
            </a:endParaRPr>
          </a:p>
          <a:p>
            <a:pPr algn="ctr"/>
            <a:r>
              <a:rPr lang="fr-BE" dirty="0" smtClean="0">
                <a:solidFill>
                  <a:srgbClr val="00707F"/>
                </a:solidFill>
              </a:rPr>
              <a:t>(livres, articles, chapitres de livres, thèses, mémoires, périodiques, cartes, rapports, brevets…)</a:t>
            </a:r>
            <a:endParaRPr lang="fr-BE" dirty="0">
              <a:solidFill>
                <a:srgbClr val="00707F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39552" y="3958607"/>
            <a:ext cx="2535088" cy="1512168"/>
          </a:xfrm>
          <a:prstGeom prst="ellipse">
            <a:avLst/>
          </a:prstGeom>
          <a:solidFill>
            <a:schemeClr val="bg2">
              <a:lumMod val="50000"/>
              <a:alpha val="70000"/>
            </a:schemeClr>
          </a:solidFill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 rot="2159952">
            <a:off x="714779" y="4766730"/>
            <a:ext cx="1008112" cy="255302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bg2">
                    <a:lumMod val="10000"/>
                  </a:schemeClr>
                </a:solidFill>
              </a:rPr>
              <a:t>Scribe</a:t>
            </a:r>
            <a:endParaRPr lang="fr-B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354872" y="1014845"/>
            <a:ext cx="1404674" cy="901987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b="1" dirty="0" err="1" smtClean="0"/>
              <a:t>PoPuPS</a:t>
            </a:r>
            <a:endParaRPr lang="fr-BE" b="1" dirty="0"/>
          </a:p>
        </p:txBody>
      </p:sp>
      <p:sp>
        <p:nvSpPr>
          <p:cNvPr id="6" name="Ellipse 5"/>
          <p:cNvSpPr/>
          <p:nvPr/>
        </p:nvSpPr>
        <p:spPr>
          <a:xfrm>
            <a:off x="4249889" y="1085368"/>
            <a:ext cx="1398014" cy="903472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MatheO</a:t>
            </a:r>
            <a:endParaRPr lang="fr-BE" b="1" dirty="0"/>
          </a:p>
        </p:txBody>
      </p:sp>
      <p:sp>
        <p:nvSpPr>
          <p:cNvPr id="7" name="Ellipse 6"/>
          <p:cNvSpPr/>
          <p:nvPr/>
        </p:nvSpPr>
        <p:spPr>
          <a:xfrm>
            <a:off x="3245994" y="1556792"/>
            <a:ext cx="1398014" cy="929359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ORBi</a:t>
            </a:r>
            <a:endParaRPr lang="fr-BE" b="1" dirty="0"/>
          </a:p>
        </p:txBody>
      </p:sp>
      <p:sp>
        <p:nvSpPr>
          <p:cNvPr id="8" name="Ellipse 7"/>
          <p:cNvSpPr/>
          <p:nvPr/>
        </p:nvSpPr>
        <p:spPr>
          <a:xfrm>
            <a:off x="3059832" y="3931316"/>
            <a:ext cx="1398014" cy="1009852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DONum</a:t>
            </a:r>
            <a:endParaRPr lang="fr-BE" b="1" dirty="0"/>
          </a:p>
        </p:txBody>
      </p:sp>
      <p:sp>
        <p:nvSpPr>
          <p:cNvPr id="12" name="Rectangle à coins arrondis 11"/>
          <p:cNvSpPr/>
          <p:nvPr/>
        </p:nvSpPr>
        <p:spPr>
          <a:xfrm rot="19988817">
            <a:off x="6196377" y="4293201"/>
            <a:ext cx="2511886" cy="6570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lvl="2"/>
            <a:r>
              <a:rPr lang="fr-BE" sz="1600" dirty="0">
                <a:solidFill>
                  <a:schemeClr val="tx1"/>
                </a:solidFill>
              </a:rPr>
              <a:t>Ressources électroniques </a:t>
            </a:r>
            <a:r>
              <a:rPr lang="fr-BE" sz="1600" dirty="0" smtClean="0">
                <a:solidFill>
                  <a:schemeClr val="tx1"/>
                </a:solidFill>
              </a:rPr>
              <a:t>non </a:t>
            </a:r>
            <a:r>
              <a:rPr lang="fr-BE" sz="1600" dirty="0">
                <a:solidFill>
                  <a:schemeClr val="tx1"/>
                </a:solidFill>
              </a:rPr>
              <a:t>accessibles à </a:t>
            </a:r>
            <a:r>
              <a:rPr lang="fr-BE" sz="1600" dirty="0" smtClean="0">
                <a:solidFill>
                  <a:schemeClr val="tx1"/>
                </a:solidFill>
              </a:rPr>
              <a:t>l’ULiège</a:t>
            </a:r>
            <a:endParaRPr lang="fr-BE" sz="1600" dirty="0">
              <a:solidFill>
                <a:schemeClr val="tx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5388757"/>
            <a:ext cx="2880320" cy="457854"/>
          </a:xfrm>
          <a:prstGeom prst="rect">
            <a:avLst/>
          </a:prstGeom>
        </p:spPr>
      </p:pic>
      <p:sp>
        <p:nvSpPr>
          <p:cNvPr id="14" name="Rectangle à coins arrondis 13"/>
          <p:cNvSpPr/>
          <p:nvPr/>
        </p:nvSpPr>
        <p:spPr>
          <a:xfrm>
            <a:off x="1396986" y="4140260"/>
            <a:ext cx="1391783" cy="5744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rgbClr val="00707F"/>
                </a:solidFill>
              </a:rPr>
              <a:t>Fonds </a:t>
            </a:r>
          </a:p>
          <a:p>
            <a:pPr algn="ctr"/>
            <a:r>
              <a:rPr lang="fr-BE" dirty="0">
                <a:solidFill>
                  <a:srgbClr val="00707F"/>
                </a:solidFill>
              </a:rPr>
              <a:t>imprimé</a:t>
            </a:r>
          </a:p>
        </p:txBody>
      </p:sp>
      <p:sp>
        <p:nvSpPr>
          <p:cNvPr id="16" name="Ellipse 15"/>
          <p:cNvSpPr/>
          <p:nvPr/>
        </p:nvSpPr>
        <p:spPr>
          <a:xfrm>
            <a:off x="4644008" y="3739966"/>
            <a:ext cx="2160240" cy="1055553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BE" sz="1600" b="1" dirty="0" smtClean="0"/>
              <a:t>Publications belges en </a:t>
            </a:r>
          </a:p>
          <a:p>
            <a:r>
              <a:rPr lang="fr-BE" sz="1600" b="1" dirty="0" smtClean="0"/>
              <a:t>Open Access</a:t>
            </a:r>
            <a:endParaRPr lang="fr-BE" sz="1600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415" y="4040647"/>
            <a:ext cx="305705" cy="45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41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4427984" y="3353727"/>
            <a:ext cx="4462762" cy="2883585"/>
          </a:xfrm>
          <a:prstGeom prst="ellipse">
            <a:avLst/>
          </a:prstGeom>
          <a:solidFill>
            <a:srgbClr val="E9E9E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ctr"/>
          <a:lstStyle/>
          <a:p>
            <a:pPr marL="457200" lvl="2" algn="r"/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>
          <a:xfrm>
            <a:off x="467544" y="836712"/>
            <a:ext cx="7056784" cy="4543473"/>
          </a:xfrm>
          <a:prstGeom prst="ellipse">
            <a:avLst/>
          </a:prstGeom>
          <a:solidFill>
            <a:srgbClr val="00707F"/>
          </a:solidFill>
          <a:ln w="44450">
            <a:solidFill>
              <a:srgbClr val="007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BE" sz="3600" b="1" dirty="0" smtClean="0">
                <a:solidFill>
                  <a:schemeClr val="bg1"/>
                </a:solidFill>
              </a:rPr>
              <a:t>Collections </a:t>
            </a:r>
            <a:r>
              <a:rPr lang="fr-BE" sz="3600" b="1" dirty="0" smtClean="0">
                <a:solidFill>
                  <a:schemeClr val="bg1"/>
                </a:solidFill>
              </a:rPr>
              <a:t>ULiège Library</a:t>
            </a:r>
            <a:endParaRPr lang="fr-BE" sz="3600" b="1" dirty="0" smtClean="0">
              <a:solidFill>
                <a:schemeClr val="bg1"/>
              </a:solidFill>
            </a:endParaRPr>
          </a:p>
          <a:p>
            <a:pPr algn="ctr"/>
            <a:r>
              <a:rPr lang="fr-BE" dirty="0" smtClean="0">
                <a:solidFill>
                  <a:schemeClr val="bg1"/>
                </a:solidFill>
              </a:rPr>
              <a:t>(livres, articles, chapitres de livres, thèses, mémoires, périodiques, cartes, rapports, brevets…)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39552" y="3958607"/>
            <a:ext cx="2535088" cy="1512168"/>
          </a:xfrm>
          <a:prstGeom prst="ellipse">
            <a:avLst/>
          </a:prstGeom>
          <a:solidFill>
            <a:schemeClr val="bg2">
              <a:lumMod val="50000"/>
              <a:alpha val="70000"/>
            </a:schemeClr>
          </a:solidFill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 rot="2159952">
            <a:off x="714779" y="4766730"/>
            <a:ext cx="1008112" cy="255302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bg2">
                    <a:lumMod val="10000"/>
                  </a:schemeClr>
                </a:solidFill>
              </a:rPr>
              <a:t>Scribe</a:t>
            </a:r>
            <a:endParaRPr lang="fr-B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354872" y="1014845"/>
            <a:ext cx="1404674" cy="901987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b="1" dirty="0" err="1" smtClean="0"/>
              <a:t>PoPuPS</a:t>
            </a:r>
            <a:endParaRPr lang="fr-BE" b="1" dirty="0"/>
          </a:p>
        </p:txBody>
      </p:sp>
      <p:sp>
        <p:nvSpPr>
          <p:cNvPr id="6" name="Ellipse 5"/>
          <p:cNvSpPr/>
          <p:nvPr/>
        </p:nvSpPr>
        <p:spPr>
          <a:xfrm>
            <a:off x="4249889" y="1085368"/>
            <a:ext cx="1398014" cy="903472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MatheO</a:t>
            </a:r>
            <a:endParaRPr lang="fr-BE" b="1" dirty="0"/>
          </a:p>
        </p:txBody>
      </p:sp>
      <p:sp>
        <p:nvSpPr>
          <p:cNvPr id="7" name="Ellipse 6"/>
          <p:cNvSpPr/>
          <p:nvPr/>
        </p:nvSpPr>
        <p:spPr>
          <a:xfrm>
            <a:off x="3245994" y="1556792"/>
            <a:ext cx="1398014" cy="929359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ORBi</a:t>
            </a:r>
            <a:endParaRPr lang="fr-BE" b="1" dirty="0"/>
          </a:p>
        </p:txBody>
      </p:sp>
      <p:sp>
        <p:nvSpPr>
          <p:cNvPr id="8" name="Ellipse 7"/>
          <p:cNvSpPr/>
          <p:nvPr/>
        </p:nvSpPr>
        <p:spPr>
          <a:xfrm>
            <a:off x="3059832" y="3931316"/>
            <a:ext cx="1398014" cy="1009852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DONum</a:t>
            </a:r>
            <a:endParaRPr lang="fr-BE" b="1" dirty="0"/>
          </a:p>
        </p:txBody>
      </p:sp>
      <p:sp>
        <p:nvSpPr>
          <p:cNvPr id="12" name="Rectangle à coins arrondis 11"/>
          <p:cNvSpPr/>
          <p:nvPr/>
        </p:nvSpPr>
        <p:spPr>
          <a:xfrm rot="19988817">
            <a:off x="6196377" y="4293201"/>
            <a:ext cx="2511886" cy="6570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lvl="2"/>
            <a:r>
              <a:rPr lang="fr-BE" sz="1600" dirty="0">
                <a:solidFill>
                  <a:schemeClr val="tx1"/>
                </a:solidFill>
              </a:rPr>
              <a:t>Ressources électroniques </a:t>
            </a:r>
            <a:r>
              <a:rPr lang="fr-BE" sz="1600" dirty="0" smtClean="0">
                <a:solidFill>
                  <a:schemeClr val="tx1"/>
                </a:solidFill>
              </a:rPr>
              <a:t>non </a:t>
            </a:r>
            <a:r>
              <a:rPr lang="fr-BE" sz="1600" dirty="0">
                <a:solidFill>
                  <a:schemeClr val="tx1"/>
                </a:solidFill>
              </a:rPr>
              <a:t>accessibles à </a:t>
            </a:r>
            <a:r>
              <a:rPr lang="fr-BE" sz="1600" dirty="0" smtClean="0">
                <a:solidFill>
                  <a:schemeClr val="tx1"/>
                </a:solidFill>
              </a:rPr>
              <a:t>l’ULiège</a:t>
            </a:r>
            <a:endParaRPr lang="fr-BE" sz="1600" dirty="0">
              <a:solidFill>
                <a:schemeClr val="tx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5388757"/>
            <a:ext cx="2880320" cy="457854"/>
          </a:xfrm>
          <a:prstGeom prst="rect">
            <a:avLst/>
          </a:prstGeom>
        </p:spPr>
      </p:pic>
      <p:sp>
        <p:nvSpPr>
          <p:cNvPr id="14" name="Rectangle à coins arrondis 13"/>
          <p:cNvSpPr/>
          <p:nvPr/>
        </p:nvSpPr>
        <p:spPr>
          <a:xfrm>
            <a:off x="1396986" y="4140260"/>
            <a:ext cx="1391783" cy="5744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Fonds </a:t>
            </a:r>
          </a:p>
          <a:p>
            <a:pPr algn="ctr"/>
            <a:r>
              <a:rPr lang="fr-BE" dirty="0">
                <a:solidFill>
                  <a:schemeClr val="bg1"/>
                </a:solidFill>
              </a:rPr>
              <a:t>imprimé</a:t>
            </a:r>
          </a:p>
        </p:txBody>
      </p:sp>
      <p:sp>
        <p:nvSpPr>
          <p:cNvPr id="16" name="Ellipse 15"/>
          <p:cNvSpPr/>
          <p:nvPr/>
        </p:nvSpPr>
        <p:spPr>
          <a:xfrm>
            <a:off x="4644008" y="3739966"/>
            <a:ext cx="2160240" cy="1055553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BE" sz="1600" b="1" dirty="0" smtClean="0"/>
              <a:t>Publications belges en </a:t>
            </a:r>
          </a:p>
          <a:p>
            <a:r>
              <a:rPr lang="fr-BE" sz="1600" b="1" dirty="0" smtClean="0"/>
              <a:t>Open Access</a:t>
            </a:r>
            <a:endParaRPr lang="fr-BE" sz="1600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415" y="4040647"/>
            <a:ext cx="305705" cy="45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4427984" y="3353727"/>
            <a:ext cx="4462762" cy="2883585"/>
          </a:xfrm>
          <a:prstGeom prst="ellipse">
            <a:avLst/>
          </a:prstGeom>
          <a:solidFill>
            <a:srgbClr val="E9E9E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ctr"/>
          <a:lstStyle/>
          <a:p>
            <a:pPr marL="457200" lvl="2" algn="r"/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>
          <a:xfrm>
            <a:off x="467544" y="836712"/>
            <a:ext cx="7056784" cy="4543473"/>
          </a:xfrm>
          <a:prstGeom prst="ellipse">
            <a:avLst/>
          </a:prstGeom>
          <a:solidFill>
            <a:schemeClr val="bg1"/>
          </a:solidFill>
          <a:ln w="44450">
            <a:solidFill>
              <a:srgbClr val="007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BE" sz="3600" b="1" dirty="0">
                <a:solidFill>
                  <a:srgbClr val="00707F"/>
                </a:solidFill>
              </a:rPr>
              <a:t>ULiège </a:t>
            </a:r>
            <a:r>
              <a:rPr lang="fr-BE" sz="3600" b="1" dirty="0" smtClean="0">
                <a:solidFill>
                  <a:srgbClr val="00707F"/>
                </a:solidFill>
              </a:rPr>
              <a:t>Library Collections</a:t>
            </a:r>
            <a:endParaRPr lang="fr-BE" sz="3600" b="1" dirty="0" smtClean="0">
              <a:solidFill>
                <a:srgbClr val="00707F"/>
              </a:solidFill>
            </a:endParaRPr>
          </a:p>
          <a:p>
            <a:pPr algn="ctr"/>
            <a:r>
              <a:rPr lang="fr-BE" dirty="0" smtClean="0">
                <a:solidFill>
                  <a:srgbClr val="00707F"/>
                </a:solidFill>
              </a:rPr>
              <a:t>(books, </a:t>
            </a:r>
            <a:r>
              <a:rPr lang="fr-BE" dirty="0" smtClean="0">
                <a:solidFill>
                  <a:srgbClr val="00707F"/>
                </a:solidFill>
              </a:rPr>
              <a:t>articles, </a:t>
            </a:r>
            <a:r>
              <a:rPr lang="fr-BE" dirty="0" smtClean="0">
                <a:solidFill>
                  <a:srgbClr val="00707F"/>
                </a:solidFill>
              </a:rPr>
              <a:t>book </a:t>
            </a:r>
            <a:r>
              <a:rPr lang="fr-BE" dirty="0" err="1" smtClean="0">
                <a:solidFill>
                  <a:srgbClr val="00707F"/>
                </a:solidFill>
              </a:rPr>
              <a:t>chapters</a:t>
            </a:r>
            <a:r>
              <a:rPr lang="fr-BE" dirty="0" smtClean="0">
                <a:solidFill>
                  <a:srgbClr val="00707F"/>
                </a:solidFill>
              </a:rPr>
              <a:t>, dissertations, </a:t>
            </a:r>
            <a:r>
              <a:rPr lang="fr-BE" dirty="0" err="1" smtClean="0">
                <a:solidFill>
                  <a:srgbClr val="00707F"/>
                </a:solidFill>
              </a:rPr>
              <a:t>journals</a:t>
            </a:r>
            <a:r>
              <a:rPr lang="fr-BE" dirty="0" smtClean="0">
                <a:solidFill>
                  <a:srgbClr val="00707F"/>
                </a:solidFill>
              </a:rPr>
              <a:t>, </a:t>
            </a:r>
            <a:r>
              <a:rPr lang="fr-BE" dirty="0" err="1" smtClean="0">
                <a:solidFill>
                  <a:srgbClr val="00707F"/>
                </a:solidFill>
              </a:rPr>
              <a:t>maps</a:t>
            </a:r>
            <a:r>
              <a:rPr lang="fr-BE" dirty="0" smtClean="0">
                <a:solidFill>
                  <a:srgbClr val="00707F"/>
                </a:solidFill>
              </a:rPr>
              <a:t>, reports</a:t>
            </a:r>
            <a:r>
              <a:rPr lang="fr-BE" dirty="0" smtClean="0">
                <a:solidFill>
                  <a:srgbClr val="00707F"/>
                </a:solidFill>
              </a:rPr>
              <a:t>, </a:t>
            </a:r>
            <a:r>
              <a:rPr lang="fr-BE" dirty="0" smtClean="0">
                <a:solidFill>
                  <a:srgbClr val="00707F"/>
                </a:solidFill>
              </a:rPr>
              <a:t>patents…)</a:t>
            </a:r>
            <a:endParaRPr lang="fr-BE" dirty="0">
              <a:solidFill>
                <a:srgbClr val="00707F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39552" y="3958607"/>
            <a:ext cx="2535088" cy="1512168"/>
          </a:xfrm>
          <a:prstGeom prst="ellipse">
            <a:avLst/>
          </a:prstGeom>
          <a:solidFill>
            <a:schemeClr val="bg2">
              <a:lumMod val="50000"/>
              <a:alpha val="70000"/>
            </a:schemeClr>
          </a:solidFill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 rot="2159952">
            <a:off x="714779" y="4766730"/>
            <a:ext cx="1008112" cy="255302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bg2">
                    <a:lumMod val="10000"/>
                  </a:schemeClr>
                </a:solidFill>
              </a:rPr>
              <a:t>Scribe</a:t>
            </a:r>
            <a:endParaRPr lang="fr-B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354872" y="1014845"/>
            <a:ext cx="1404674" cy="901987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b="1" dirty="0" err="1" smtClean="0"/>
              <a:t>PoPuPS</a:t>
            </a:r>
            <a:endParaRPr lang="fr-BE" b="1" dirty="0"/>
          </a:p>
        </p:txBody>
      </p:sp>
      <p:sp>
        <p:nvSpPr>
          <p:cNvPr id="6" name="Ellipse 5"/>
          <p:cNvSpPr/>
          <p:nvPr/>
        </p:nvSpPr>
        <p:spPr>
          <a:xfrm>
            <a:off x="4249889" y="1085368"/>
            <a:ext cx="1398014" cy="903472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MatheO</a:t>
            </a:r>
            <a:endParaRPr lang="fr-BE" b="1" dirty="0"/>
          </a:p>
        </p:txBody>
      </p:sp>
      <p:sp>
        <p:nvSpPr>
          <p:cNvPr id="7" name="Ellipse 6"/>
          <p:cNvSpPr/>
          <p:nvPr/>
        </p:nvSpPr>
        <p:spPr>
          <a:xfrm>
            <a:off x="3245994" y="1556792"/>
            <a:ext cx="1398014" cy="929359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ORBi</a:t>
            </a:r>
            <a:endParaRPr lang="fr-BE" b="1" dirty="0"/>
          </a:p>
        </p:txBody>
      </p:sp>
      <p:sp>
        <p:nvSpPr>
          <p:cNvPr id="8" name="Ellipse 7"/>
          <p:cNvSpPr/>
          <p:nvPr/>
        </p:nvSpPr>
        <p:spPr>
          <a:xfrm>
            <a:off x="3059832" y="3931316"/>
            <a:ext cx="1398014" cy="1009852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DONum</a:t>
            </a:r>
            <a:endParaRPr lang="fr-BE" b="1" dirty="0"/>
          </a:p>
        </p:txBody>
      </p:sp>
      <p:sp>
        <p:nvSpPr>
          <p:cNvPr id="12" name="Rectangle à coins arrondis 11"/>
          <p:cNvSpPr/>
          <p:nvPr/>
        </p:nvSpPr>
        <p:spPr>
          <a:xfrm rot="19988817">
            <a:off x="6196377" y="4293201"/>
            <a:ext cx="2511886" cy="6570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lvl="2"/>
            <a:r>
              <a:rPr lang="fr-BE" sz="1600" dirty="0" err="1" smtClean="0">
                <a:solidFill>
                  <a:schemeClr val="tx1"/>
                </a:solidFill>
              </a:rPr>
              <a:t>Electronic</a:t>
            </a:r>
            <a:r>
              <a:rPr lang="fr-BE" sz="1600" dirty="0" smtClean="0">
                <a:solidFill>
                  <a:schemeClr val="tx1"/>
                </a:solidFill>
              </a:rPr>
              <a:t> </a:t>
            </a:r>
            <a:r>
              <a:rPr lang="fr-BE" sz="1600" dirty="0" err="1" smtClean="0">
                <a:solidFill>
                  <a:schemeClr val="tx1"/>
                </a:solidFill>
              </a:rPr>
              <a:t>resources</a:t>
            </a:r>
            <a:r>
              <a:rPr lang="fr-BE" sz="1600" dirty="0" smtClean="0">
                <a:solidFill>
                  <a:schemeClr val="tx1"/>
                </a:solidFill>
              </a:rPr>
              <a:t> not </a:t>
            </a:r>
            <a:r>
              <a:rPr lang="fr-BE" sz="1600" dirty="0" err="1" smtClean="0">
                <a:solidFill>
                  <a:schemeClr val="tx1"/>
                </a:solidFill>
              </a:rPr>
              <a:t>available</a:t>
            </a:r>
            <a:r>
              <a:rPr lang="fr-BE" sz="1600" dirty="0" smtClean="0">
                <a:solidFill>
                  <a:schemeClr val="tx1"/>
                </a:solidFill>
              </a:rPr>
              <a:t> at ULiège</a:t>
            </a:r>
            <a:endParaRPr lang="fr-BE" sz="16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396986" y="4140260"/>
            <a:ext cx="1391783" cy="5744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>
                <a:solidFill>
                  <a:srgbClr val="00707F"/>
                </a:solidFill>
              </a:rPr>
              <a:t>Print</a:t>
            </a:r>
            <a:r>
              <a:rPr lang="fr-BE" dirty="0" smtClean="0">
                <a:solidFill>
                  <a:srgbClr val="00707F"/>
                </a:solidFill>
              </a:rPr>
              <a:t> collections</a:t>
            </a:r>
            <a:endParaRPr lang="fr-BE" dirty="0">
              <a:solidFill>
                <a:srgbClr val="00707F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644008" y="3739966"/>
            <a:ext cx="2160240" cy="1055553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BE" sz="1600" b="1" dirty="0" err="1" smtClean="0"/>
              <a:t>Belgian</a:t>
            </a:r>
            <a:endParaRPr lang="fr-BE" sz="1600" b="1" dirty="0" smtClean="0"/>
          </a:p>
          <a:p>
            <a:r>
              <a:rPr lang="fr-BE" sz="1600" b="1" dirty="0" smtClean="0"/>
              <a:t>Open Access</a:t>
            </a:r>
          </a:p>
          <a:p>
            <a:r>
              <a:rPr lang="fr-BE" sz="1600" b="1" dirty="0"/>
              <a:t>p</a:t>
            </a:r>
            <a:r>
              <a:rPr lang="fr-BE" sz="1600" b="1" dirty="0" smtClean="0"/>
              <a:t>ublications</a:t>
            </a:r>
            <a:endParaRPr lang="fr-BE" sz="1600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415" y="4040647"/>
            <a:ext cx="305705" cy="45419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302" y="5434393"/>
            <a:ext cx="25241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63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4427984" y="3353727"/>
            <a:ext cx="4462762" cy="2883585"/>
          </a:xfrm>
          <a:prstGeom prst="ellipse">
            <a:avLst/>
          </a:prstGeom>
          <a:solidFill>
            <a:srgbClr val="E9E9E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ctr"/>
          <a:lstStyle/>
          <a:p>
            <a:pPr marL="457200" lvl="2" algn="r"/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>
          <a:xfrm>
            <a:off x="467544" y="836712"/>
            <a:ext cx="7056784" cy="4543473"/>
          </a:xfrm>
          <a:prstGeom prst="ellipse">
            <a:avLst/>
          </a:prstGeom>
          <a:solidFill>
            <a:srgbClr val="00707F"/>
          </a:solidFill>
          <a:ln w="44450">
            <a:solidFill>
              <a:srgbClr val="007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BE" sz="3600" b="1" dirty="0">
                <a:solidFill>
                  <a:schemeClr val="bg1"/>
                </a:solidFill>
              </a:rPr>
              <a:t>ULiège </a:t>
            </a:r>
            <a:r>
              <a:rPr lang="fr-BE" sz="3600" b="1" dirty="0" smtClean="0">
                <a:solidFill>
                  <a:schemeClr val="bg1"/>
                </a:solidFill>
              </a:rPr>
              <a:t>Library Collections</a:t>
            </a:r>
            <a:endParaRPr lang="fr-BE" sz="3600" b="1" dirty="0" smtClean="0">
              <a:solidFill>
                <a:schemeClr val="bg1"/>
              </a:solidFill>
            </a:endParaRPr>
          </a:p>
          <a:p>
            <a:pPr algn="ctr"/>
            <a:r>
              <a:rPr lang="fr-BE" dirty="0" smtClean="0">
                <a:solidFill>
                  <a:schemeClr val="bg1"/>
                </a:solidFill>
              </a:rPr>
              <a:t>(books, </a:t>
            </a:r>
            <a:r>
              <a:rPr lang="fr-BE" dirty="0" smtClean="0">
                <a:solidFill>
                  <a:schemeClr val="bg1"/>
                </a:solidFill>
              </a:rPr>
              <a:t>articles, </a:t>
            </a:r>
            <a:r>
              <a:rPr lang="fr-BE" dirty="0" smtClean="0">
                <a:solidFill>
                  <a:schemeClr val="bg1"/>
                </a:solidFill>
              </a:rPr>
              <a:t>book </a:t>
            </a:r>
            <a:r>
              <a:rPr lang="fr-BE" dirty="0" err="1" smtClean="0">
                <a:solidFill>
                  <a:schemeClr val="bg1"/>
                </a:solidFill>
              </a:rPr>
              <a:t>chapters</a:t>
            </a:r>
            <a:r>
              <a:rPr lang="fr-BE" dirty="0" smtClean="0">
                <a:solidFill>
                  <a:schemeClr val="bg1"/>
                </a:solidFill>
              </a:rPr>
              <a:t>, dissertations, </a:t>
            </a:r>
            <a:r>
              <a:rPr lang="fr-BE" dirty="0" err="1" smtClean="0">
                <a:solidFill>
                  <a:schemeClr val="bg1"/>
                </a:solidFill>
              </a:rPr>
              <a:t>journals</a:t>
            </a:r>
            <a:r>
              <a:rPr lang="fr-BE" dirty="0" smtClean="0">
                <a:solidFill>
                  <a:schemeClr val="bg1"/>
                </a:solidFill>
              </a:rPr>
              <a:t>, </a:t>
            </a:r>
            <a:r>
              <a:rPr lang="fr-BE" dirty="0" err="1" smtClean="0">
                <a:solidFill>
                  <a:schemeClr val="bg1"/>
                </a:solidFill>
              </a:rPr>
              <a:t>maps</a:t>
            </a:r>
            <a:r>
              <a:rPr lang="fr-BE" dirty="0" smtClean="0">
                <a:solidFill>
                  <a:schemeClr val="bg1"/>
                </a:solidFill>
              </a:rPr>
              <a:t>, reports</a:t>
            </a:r>
            <a:r>
              <a:rPr lang="fr-BE" dirty="0" smtClean="0">
                <a:solidFill>
                  <a:schemeClr val="bg1"/>
                </a:solidFill>
              </a:rPr>
              <a:t>, </a:t>
            </a:r>
            <a:r>
              <a:rPr lang="fr-BE" dirty="0" smtClean="0">
                <a:solidFill>
                  <a:schemeClr val="bg1"/>
                </a:solidFill>
              </a:rPr>
              <a:t>patents…)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39552" y="3958607"/>
            <a:ext cx="2535088" cy="1512168"/>
          </a:xfrm>
          <a:prstGeom prst="ellipse">
            <a:avLst/>
          </a:prstGeom>
          <a:solidFill>
            <a:schemeClr val="bg2">
              <a:lumMod val="50000"/>
              <a:alpha val="70000"/>
            </a:schemeClr>
          </a:solidFill>
          <a:ln w="158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 rot="2159952">
            <a:off x="714779" y="4766730"/>
            <a:ext cx="1008112" cy="255302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bg2">
                    <a:lumMod val="10000"/>
                  </a:schemeClr>
                </a:solidFill>
              </a:rPr>
              <a:t>Scribe</a:t>
            </a:r>
            <a:endParaRPr lang="fr-B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354872" y="1014845"/>
            <a:ext cx="1404674" cy="901987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b="1" dirty="0" err="1" smtClean="0"/>
              <a:t>PoPuPS</a:t>
            </a:r>
            <a:endParaRPr lang="fr-BE" b="1" dirty="0"/>
          </a:p>
        </p:txBody>
      </p:sp>
      <p:sp>
        <p:nvSpPr>
          <p:cNvPr id="6" name="Ellipse 5"/>
          <p:cNvSpPr/>
          <p:nvPr/>
        </p:nvSpPr>
        <p:spPr>
          <a:xfrm>
            <a:off x="4249889" y="1085368"/>
            <a:ext cx="1398014" cy="903472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MatheO</a:t>
            </a:r>
            <a:endParaRPr lang="fr-BE" b="1" dirty="0"/>
          </a:p>
        </p:txBody>
      </p:sp>
      <p:sp>
        <p:nvSpPr>
          <p:cNvPr id="7" name="Ellipse 6"/>
          <p:cNvSpPr/>
          <p:nvPr/>
        </p:nvSpPr>
        <p:spPr>
          <a:xfrm>
            <a:off x="3245994" y="1556792"/>
            <a:ext cx="1398014" cy="929359"/>
          </a:xfrm>
          <a:prstGeom prst="ellipse">
            <a:avLst/>
          </a:prstGeom>
          <a:solidFill>
            <a:srgbClr val="F68213">
              <a:alpha val="8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ORBi</a:t>
            </a:r>
            <a:endParaRPr lang="fr-BE" b="1" dirty="0"/>
          </a:p>
        </p:txBody>
      </p:sp>
      <p:sp>
        <p:nvSpPr>
          <p:cNvPr id="8" name="Ellipse 7"/>
          <p:cNvSpPr/>
          <p:nvPr/>
        </p:nvSpPr>
        <p:spPr>
          <a:xfrm>
            <a:off x="3059832" y="3931316"/>
            <a:ext cx="1398014" cy="1009852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DONum</a:t>
            </a:r>
            <a:endParaRPr lang="fr-BE" b="1" dirty="0"/>
          </a:p>
        </p:txBody>
      </p:sp>
      <p:sp>
        <p:nvSpPr>
          <p:cNvPr id="12" name="Rectangle à coins arrondis 11"/>
          <p:cNvSpPr/>
          <p:nvPr/>
        </p:nvSpPr>
        <p:spPr>
          <a:xfrm rot="19988817">
            <a:off x="6196377" y="4293201"/>
            <a:ext cx="2511886" cy="6570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lvl="2"/>
            <a:r>
              <a:rPr lang="fr-BE" sz="1600" dirty="0" err="1" smtClean="0">
                <a:solidFill>
                  <a:schemeClr val="tx1"/>
                </a:solidFill>
              </a:rPr>
              <a:t>Electronic</a:t>
            </a:r>
            <a:r>
              <a:rPr lang="fr-BE" sz="1600" dirty="0" smtClean="0">
                <a:solidFill>
                  <a:schemeClr val="tx1"/>
                </a:solidFill>
              </a:rPr>
              <a:t> </a:t>
            </a:r>
            <a:r>
              <a:rPr lang="fr-BE" sz="1600" dirty="0" err="1" smtClean="0">
                <a:solidFill>
                  <a:schemeClr val="tx1"/>
                </a:solidFill>
              </a:rPr>
              <a:t>resources</a:t>
            </a:r>
            <a:r>
              <a:rPr lang="fr-BE" sz="1600" dirty="0" smtClean="0">
                <a:solidFill>
                  <a:schemeClr val="tx1"/>
                </a:solidFill>
              </a:rPr>
              <a:t> not </a:t>
            </a:r>
            <a:r>
              <a:rPr lang="fr-BE" sz="1600" dirty="0" err="1" smtClean="0">
                <a:solidFill>
                  <a:schemeClr val="tx1"/>
                </a:solidFill>
              </a:rPr>
              <a:t>available</a:t>
            </a:r>
            <a:r>
              <a:rPr lang="fr-BE" sz="1600" dirty="0" smtClean="0">
                <a:solidFill>
                  <a:schemeClr val="tx1"/>
                </a:solidFill>
              </a:rPr>
              <a:t> at ULiège</a:t>
            </a:r>
            <a:endParaRPr lang="fr-BE" sz="16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396986" y="4140260"/>
            <a:ext cx="1391783" cy="5744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 smtClean="0">
                <a:solidFill>
                  <a:schemeClr val="bg1"/>
                </a:solidFill>
              </a:rPr>
              <a:t>Print</a:t>
            </a:r>
            <a:r>
              <a:rPr lang="fr-BE" dirty="0" smtClean="0">
                <a:solidFill>
                  <a:schemeClr val="bg1"/>
                </a:solidFill>
              </a:rPr>
              <a:t> collections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644008" y="3739966"/>
            <a:ext cx="2160240" cy="1055553"/>
          </a:xfrm>
          <a:prstGeom prst="ellipse">
            <a:avLst/>
          </a:prstGeom>
          <a:solidFill>
            <a:srgbClr val="F6821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r-BE" sz="1600" b="1" dirty="0" err="1" smtClean="0"/>
              <a:t>Belgian</a:t>
            </a:r>
            <a:endParaRPr lang="fr-BE" sz="1600" b="1" dirty="0" smtClean="0"/>
          </a:p>
          <a:p>
            <a:r>
              <a:rPr lang="fr-BE" sz="1600" b="1" dirty="0" smtClean="0"/>
              <a:t>Open Access</a:t>
            </a:r>
          </a:p>
          <a:p>
            <a:r>
              <a:rPr lang="fr-BE" sz="1600" b="1" dirty="0"/>
              <a:t>p</a:t>
            </a:r>
            <a:r>
              <a:rPr lang="fr-BE" sz="1600" b="1" dirty="0" smtClean="0"/>
              <a:t>ublications</a:t>
            </a:r>
            <a:endParaRPr lang="fr-BE" sz="1600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415" y="4040647"/>
            <a:ext cx="305705" cy="45419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302" y="5434393"/>
            <a:ext cx="25241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160</Words>
  <Application>Microsoft Office PowerPoint</Application>
  <PresentationFormat>Affichage à l'écran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Audrit Stéphanie</dc:creator>
  <cp:lastModifiedBy>François Renaville</cp:lastModifiedBy>
  <cp:revision>37</cp:revision>
  <cp:lastPrinted>2021-02-19T14:58:20Z</cp:lastPrinted>
  <dcterms:created xsi:type="dcterms:W3CDTF">2015-01-20T14:07:11Z</dcterms:created>
  <dcterms:modified xsi:type="dcterms:W3CDTF">2021-02-19T15:07:09Z</dcterms:modified>
</cp:coreProperties>
</file>