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385" r:id="rId2"/>
    <p:sldId id="542" r:id="rId3"/>
    <p:sldId id="543" r:id="rId4"/>
    <p:sldId id="476" r:id="rId5"/>
    <p:sldId id="463" r:id="rId6"/>
    <p:sldId id="531" r:id="rId7"/>
    <p:sldId id="497" r:id="rId8"/>
    <p:sldId id="501" r:id="rId9"/>
    <p:sldId id="545" r:id="rId10"/>
    <p:sldId id="547" r:id="rId11"/>
    <p:sldId id="529" r:id="rId12"/>
    <p:sldId id="530" r:id="rId13"/>
    <p:sldId id="544" r:id="rId14"/>
    <p:sldId id="532" r:id="rId15"/>
    <p:sldId id="504" r:id="rId16"/>
    <p:sldId id="505" r:id="rId17"/>
    <p:sldId id="506" r:id="rId18"/>
    <p:sldId id="511" r:id="rId19"/>
    <p:sldId id="513" r:id="rId20"/>
    <p:sldId id="514" r:id="rId21"/>
    <p:sldId id="533" r:id="rId22"/>
    <p:sldId id="536" r:id="rId23"/>
    <p:sldId id="540" r:id="rId24"/>
    <p:sldId id="539" r:id="rId2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aume Schwaiger" initials="G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E"/>
    <a:srgbClr val="318A98"/>
    <a:srgbClr val="FF3300"/>
    <a:srgbClr val="000000"/>
    <a:srgbClr val="C7BA97"/>
    <a:srgbClr val="585B6E"/>
    <a:srgbClr val="FF99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70928" autoAdjust="0"/>
  </p:normalViewPr>
  <p:slideViewPr>
    <p:cSldViewPr>
      <p:cViewPr varScale="1">
        <p:scale>
          <a:sx n="59" d="100"/>
          <a:sy n="59" d="100"/>
        </p:scale>
        <p:origin x="1915"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0" d="100"/>
          <a:sy n="80" d="100"/>
        </p:scale>
        <p:origin x="-3912"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F5EA7798-A561-4C99-91F3-D24BACABD4A1}" type="datetimeFigureOut">
              <a:rPr lang="fr-BE" smtClean="0"/>
              <a:pPr/>
              <a:t>22-09-20</a:t>
            </a:fld>
            <a:endParaRPr lang="fr-BE"/>
          </a:p>
        </p:txBody>
      </p:sp>
      <p:sp>
        <p:nvSpPr>
          <p:cNvPr id="4" name="Espace réservé du pied de page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5CFE7606-93E1-4414-B184-EF82DF2282F8}" type="datetimeFigureOut">
              <a:rPr lang="fr-BE" smtClean="0"/>
              <a:pPr/>
              <a:t>22-09-20</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fr-BE"/>
          </a:p>
        </p:txBody>
      </p:sp>
      <p:sp>
        <p:nvSpPr>
          <p:cNvPr id="5" name="Espace réservé des commentaires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L’objectifs de cette session est :</a:t>
            </a:r>
          </a:p>
          <a:p>
            <a:endParaRPr lang="fr-BE" dirty="0" smtClean="0"/>
          </a:p>
          <a:p>
            <a:r>
              <a:rPr lang="fr-BE" dirty="0" smtClean="0"/>
              <a:t>- Pouvoir gérer</a:t>
            </a:r>
            <a:r>
              <a:rPr lang="fr-BE" baseline="0" dirty="0" smtClean="0"/>
              <a:t> la réception d’une commande, ainsi que la post-réception.</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98889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7. Si (et uniquement si) la case « </a:t>
            </a:r>
            <a:r>
              <a:rPr lang="fr-BE" dirty="0" err="1" smtClean="0"/>
              <a:t>Keep</a:t>
            </a:r>
            <a:r>
              <a:rPr lang="fr-BE" dirty="0" smtClean="0"/>
              <a:t> in </a:t>
            </a:r>
            <a:r>
              <a:rPr lang="fr-BE" dirty="0" err="1" smtClean="0"/>
              <a:t>Department</a:t>
            </a:r>
            <a:r>
              <a:rPr lang="fr-BE" dirty="0" smtClean="0"/>
              <a:t> » n’a </a:t>
            </a:r>
            <a:r>
              <a:rPr lang="fr-BE" b="1" dirty="0" smtClean="0"/>
              <a:t>PAS </a:t>
            </a:r>
            <a:r>
              <a:rPr lang="fr-BE" b="0" dirty="0" smtClean="0"/>
              <a:t>été cochée,</a:t>
            </a:r>
            <a:r>
              <a:rPr lang="fr-BE" b="0" baseline="0" dirty="0" smtClean="0"/>
              <a:t> il faut </a:t>
            </a:r>
            <a:r>
              <a:rPr lang="fr-BE" b="1" baseline="0" dirty="0" smtClean="0"/>
              <a:t>retourner dans un département de Fulfillment</a:t>
            </a:r>
            <a:r>
              <a:rPr lang="fr-BE" b="0" baseline="0" dirty="0" smtClean="0"/>
              <a:t>.</a:t>
            </a:r>
          </a:p>
          <a:p>
            <a:endParaRPr lang="fr-BE" b="0" baseline="0" dirty="0" smtClean="0"/>
          </a:p>
          <a:p>
            <a:r>
              <a:rPr lang="fr-BE" b="0" baseline="0" dirty="0" smtClean="0"/>
              <a:t>Si la case « </a:t>
            </a:r>
            <a:r>
              <a:rPr lang="fr-BE" b="0" baseline="0" dirty="0" err="1" smtClean="0"/>
              <a:t>Keep</a:t>
            </a:r>
            <a:r>
              <a:rPr lang="fr-BE" b="0" baseline="0" dirty="0" smtClean="0"/>
              <a:t> in </a:t>
            </a:r>
            <a:r>
              <a:rPr lang="fr-BE" b="0" baseline="0" dirty="0" err="1" smtClean="0"/>
              <a:t>Department</a:t>
            </a:r>
            <a:r>
              <a:rPr lang="fr-BE" b="0" baseline="0" dirty="0" smtClean="0"/>
              <a:t> » a été cochée, voir le chapitre suivant : « L’après-réception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406658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8. Dans le bandeau supérieur, dans le menu « Fulfillment », cliquer sur « Scan In Items », dans la section « Resource </a:t>
            </a:r>
            <a:r>
              <a:rPr lang="fr-BE" dirty="0" err="1" smtClean="0"/>
              <a:t>Requests</a:t>
            </a:r>
            <a:r>
              <a:rPr lang="fr-BE" dirty="0" smtClean="0"/>
              <a:t> »</a:t>
            </a:r>
            <a:r>
              <a:rPr lang="fr-BE" baseline="0" dirty="0" smtClean="0"/>
              <a:t>.</a:t>
            </a:r>
          </a:p>
          <a:p>
            <a:endParaRPr lang="fr-BE" baseline="0" dirty="0" smtClean="0"/>
          </a:p>
          <a:p>
            <a:r>
              <a:rPr lang="fr-BE" baseline="0" dirty="0" smtClean="0"/>
              <a:t>9. Scanner le code-barres du document afin de pouvoir le ranger en rayon.</a:t>
            </a:r>
          </a:p>
          <a:p>
            <a:endParaRPr lang="fr-BE" baseline="0" dirty="0" smtClean="0"/>
          </a:p>
          <a:p>
            <a:r>
              <a:rPr lang="fr-BE" baseline="0" dirty="0" smtClean="0"/>
              <a:t>Cette solution est à utiliser dans le cas où le document est traité très rapidement après sa réception. Si le traitement dure plus de 24h, il est conseillé de cocher la case « </a:t>
            </a:r>
            <a:r>
              <a:rPr lang="fr-BE" baseline="0" dirty="0" err="1" smtClean="0"/>
              <a:t>Keep</a:t>
            </a:r>
            <a:r>
              <a:rPr lang="fr-BE" baseline="0" dirty="0" smtClean="0"/>
              <a:t> in </a:t>
            </a:r>
            <a:r>
              <a:rPr lang="fr-BE" baseline="0" dirty="0" err="1" smtClean="0"/>
              <a:t>Department</a:t>
            </a:r>
            <a:r>
              <a:rPr lang="fr-BE" baseline="0" dirty="0" smtClean="0"/>
              <a:t> » et de poursuivre le workflow avec le « post-</a:t>
            </a:r>
            <a:r>
              <a:rPr lang="fr-BE" baseline="0" dirty="0" err="1" smtClean="0"/>
              <a:t>receiving</a:t>
            </a:r>
            <a:r>
              <a:rPr lang="fr-BE" baseline="0" dirty="0" smtClean="0"/>
              <a:t> » (voir slides suivants).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21774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En</a:t>
            </a:r>
            <a:r>
              <a:rPr lang="en-US" dirty="0" smtClean="0"/>
              <a:t> </a:t>
            </a:r>
            <a:r>
              <a:rPr lang="en-US" dirty="0" err="1" smtClean="0"/>
              <a:t>cas</a:t>
            </a:r>
            <a:r>
              <a:rPr lang="en-US" dirty="0" smtClean="0"/>
              <a:t> </a:t>
            </a:r>
            <a:r>
              <a:rPr lang="en-US" dirty="0" err="1" smtClean="0"/>
              <a:t>d’erreur</a:t>
            </a:r>
            <a:r>
              <a:rPr lang="en-US" dirty="0" smtClean="0"/>
              <a:t> de </a:t>
            </a:r>
            <a:r>
              <a:rPr lang="en-US" dirty="0" err="1" smtClean="0"/>
              <a:t>réception</a:t>
            </a:r>
            <a:r>
              <a:rPr lang="en-US" dirty="0" smtClean="0"/>
              <a:t>, </a:t>
            </a:r>
            <a:r>
              <a:rPr lang="en-US" dirty="0" err="1" smtClean="0"/>
              <a:t>il</a:t>
            </a:r>
            <a:r>
              <a:rPr lang="en-US" dirty="0" smtClean="0"/>
              <a:t> </a:t>
            </a:r>
            <a:r>
              <a:rPr lang="en-US" dirty="0" err="1" smtClean="0"/>
              <a:t>est</a:t>
            </a:r>
            <a:r>
              <a:rPr lang="en-US" dirty="0" smtClean="0"/>
              <a:t> possible de faire </a:t>
            </a:r>
            <a:r>
              <a:rPr lang="en-US" dirty="0" err="1" smtClean="0"/>
              <a:t>marche</a:t>
            </a:r>
            <a:r>
              <a:rPr lang="en-US" dirty="0" smtClean="0"/>
              <a:t> </a:t>
            </a:r>
            <a:r>
              <a:rPr lang="en-US" dirty="0" err="1" smtClean="0"/>
              <a:t>arrière</a:t>
            </a:r>
            <a:r>
              <a:rPr lang="en-US" dirty="0" smtClean="0"/>
              <a:t> et de </a:t>
            </a:r>
            <a:r>
              <a:rPr lang="en-US" dirty="0" err="1" smtClean="0"/>
              <a:t>marquer</a:t>
            </a:r>
            <a:r>
              <a:rPr lang="en-US" dirty="0" smtClean="0"/>
              <a:t> un item</a:t>
            </a:r>
            <a:r>
              <a:rPr lang="en-US" baseline="0" dirty="0" smtClean="0"/>
              <a:t> </a:t>
            </a:r>
            <a:r>
              <a:rPr lang="en-US" baseline="0" dirty="0" err="1" smtClean="0"/>
              <a:t>réceptionné</a:t>
            </a:r>
            <a:r>
              <a:rPr lang="en-US" baseline="0" dirty="0" smtClean="0"/>
              <a:t> par </a:t>
            </a:r>
            <a:r>
              <a:rPr lang="en-US" baseline="0" dirty="0" err="1" smtClean="0"/>
              <a:t>erreur</a:t>
            </a:r>
            <a:r>
              <a:rPr lang="en-US" baseline="0" dirty="0" smtClean="0"/>
              <a:t> </a:t>
            </a:r>
            <a:r>
              <a:rPr lang="en-US" baseline="0" dirty="0" err="1" smtClean="0"/>
              <a:t>comme</a:t>
            </a:r>
            <a:r>
              <a:rPr lang="en-US" baseline="0" dirty="0" smtClean="0"/>
              <a:t> </a:t>
            </a:r>
            <a:r>
              <a:rPr lang="en-US" baseline="0" dirty="0" err="1" smtClean="0"/>
              <a:t>étant</a:t>
            </a:r>
            <a:r>
              <a:rPr lang="en-US" baseline="0" dirty="0" smtClean="0"/>
              <a:t> </a:t>
            </a:r>
            <a:r>
              <a:rPr lang="en-US" baseline="0" dirty="0" err="1" smtClean="0"/>
              <a:t>toujours</a:t>
            </a:r>
            <a:r>
              <a:rPr lang="en-US" baseline="0" dirty="0" smtClean="0"/>
              <a:t> </a:t>
            </a:r>
            <a:r>
              <a:rPr lang="en-US" baseline="0" dirty="0" err="1" smtClean="0"/>
              <a:t>en</a:t>
            </a:r>
            <a:r>
              <a:rPr lang="en-US" baseline="0" dirty="0" smtClean="0"/>
              <a:t> </a:t>
            </a:r>
            <a:r>
              <a:rPr lang="en-US" baseline="0" dirty="0" err="1" smtClean="0"/>
              <a:t>attente</a:t>
            </a:r>
            <a:r>
              <a:rPr lang="en-US" baseline="0" dirty="0" smtClean="0"/>
              <a:t> de </a:t>
            </a:r>
            <a:r>
              <a:rPr lang="en-US" baseline="0" dirty="0" err="1" smtClean="0"/>
              <a:t>réception</a:t>
            </a:r>
            <a:r>
              <a:rPr lang="en-US" baseline="0" dirty="0" smtClean="0"/>
              <a:t>.</a:t>
            </a:r>
          </a:p>
          <a:p>
            <a:endParaRPr lang="en-US" baseline="0" dirty="0" smtClean="0"/>
          </a:p>
          <a:p>
            <a:r>
              <a:rPr lang="en-US" baseline="0" dirty="0" err="1" smtClean="0"/>
              <a:t>Cette</a:t>
            </a:r>
            <a:r>
              <a:rPr lang="en-US" baseline="0" dirty="0" smtClean="0"/>
              <a:t> </a:t>
            </a:r>
            <a:r>
              <a:rPr lang="en-US" baseline="0" dirty="0" err="1" smtClean="0"/>
              <a:t>fonctionnalité</a:t>
            </a:r>
            <a:r>
              <a:rPr lang="en-US" baseline="0" dirty="0" smtClean="0"/>
              <a:t> </a:t>
            </a:r>
            <a:r>
              <a:rPr lang="en-US" baseline="0" dirty="0" err="1" smtClean="0"/>
              <a:t>n’est</a:t>
            </a:r>
            <a:r>
              <a:rPr lang="en-US" baseline="0" dirty="0" smtClean="0"/>
              <a:t> </a:t>
            </a:r>
            <a:r>
              <a:rPr lang="en-US" baseline="0" dirty="0" err="1" smtClean="0"/>
              <a:t>cependant</a:t>
            </a:r>
            <a:r>
              <a:rPr lang="en-US" baseline="0" dirty="0" smtClean="0"/>
              <a:t> possible que </a:t>
            </a:r>
            <a:r>
              <a:rPr lang="en-US" u="sng" baseline="0" dirty="0" err="1" smtClean="0"/>
              <a:t>si</a:t>
            </a:r>
            <a:r>
              <a:rPr lang="en-US" u="sng" baseline="0" dirty="0" smtClean="0"/>
              <a:t> les 4 conditions </a:t>
            </a:r>
            <a:r>
              <a:rPr lang="en-US" u="sng" baseline="0" dirty="0" err="1" smtClean="0"/>
              <a:t>suivantes</a:t>
            </a:r>
            <a:r>
              <a:rPr lang="en-US" u="sng" baseline="0" dirty="0" smtClean="0"/>
              <a:t> </a:t>
            </a:r>
            <a:r>
              <a:rPr lang="en-US" u="sng" baseline="0" dirty="0" err="1" smtClean="0"/>
              <a:t>sont</a:t>
            </a:r>
            <a:r>
              <a:rPr lang="en-US" u="sng" baseline="0" dirty="0" smtClean="0"/>
              <a:t> </a:t>
            </a:r>
            <a:r>
              <a:rPr lang="en-US" u="sng" baseline="0" dirty="0" err="1" smtClean="0"/>
              <a:t>remplies</a:t>
            </a:r>
            <a:r>
              <a:rPr lang="en-US" baseline="0" dirty="0" smtClean="0"/>
              <a:t> :</a:t>
            </a:r>
          </a:p>
          <a:p>
            <a:pPr marL="228600" indent="-228600">
              <a:buFont typeface="+mj-lt"/>
              <a:buAutoNum type="arabicPeriod"/>
            </a:pPr>
            <a:r>
              <a:rPr lang="en-US" dirty="0" err="1" smtClean="0"/>
              <a:t>L’item</a:t>
            </a:r>
            <a:r>
              <a:rPr lang="en-US" dirty="0" smtClean="0"/>
              <a:t> </a:t>
            </a:r>
            <a:r>
              <a:rPr lang="en-US" dirty="0" err="1" smtClean="0"/>
              <a:t>doit</a:t>
            </a:r>
            <a:r>
              <a:rPr lang="en-US" dirty="0" smtClean="0"/>
              <a:t> </a:t>
            </a:r>
            <a:r>
              <a:rPr lang="en-US" dirty="0" err="1" smtClean="0"/>
              <a:t>avoir</a:t>
            </a:r>
            <a:r>
              <a:rPr lang="en-US" dirty="0" smtClean="0"/>
              <a:t> </a:t>
            </a:r>
            <a:r>
              <a:rPr lang="en-US" dirty="0" err="1" smtClean="0"/>
              <a:t>été</a:t>
            </a:r>
            <a:r>
              <a:rPr lang="en-US" dirty="0" smtClean="0"/>
              <a:t> </a:t>
            </a:r>
            <a:r>
              <a:rPr lang="en-US" dirty="0" err="1" smtClean="0"/>
              <a:t>correctement</a:t>
            </a:r>
            <a:r>
              <a:rPr lang="en-US" dirty="0" smtClean="0"/>
              <a:t> </a:t>
            </a:r>
            <a:r>
              <a:rPr lang="en-US" dirty="0" err="1" smtClean="0"/>
              <a:t>réceptionné</a:t>
            </a:r>
            <a:r>
              <a:rPr lang="en-US" dirty="0" smtClean="0"/>
              <a:t>, c.-à-d.</a:t>
            </a:r>
            <a:r>
              <a:rPr lang="en-US" baseline="0" dirty="0" smtClean="0"/>
              <a:t> </a:t>
            </a:r>
            <a:r>
              <a:rPr lang="en-US" baseline="0" dirty="0" err="1" smtClean="0"/>
              <a:t>en</a:t>
            </a:r>
            <a:r>
              <a:rPr lang="en-US" baseline="0" dirty="0" smtClean="0"/>
              <a:t> </a:t>
            </a:r>
            <a:r>
              <a:rPr lang="en-US" baseline="0" dirty="0" err="1" smtClean="0"/>
              <a:t>suivant</a:t>
            </a:r>
            <a:r>
              <a:rPr lang="en-US" baseline="0" dirty="0" smtClean="0"/>
              <a:t> la </a:t>
            </a:r>
            <a:r>
              <a:rPr lang="en-US" baseline="0" dirty="0" err="1" smtClean="0"/>
              <a:t>procédure</a:t>
            </a:r>
            <a:r>
              <a:rPr lang="en-US" baseline="0" dirty="0" smtClean="0"/>
              <a:t> </a:t>
            </a:r>
            <a:r>
              <a:rPr lang="en-US" baseline="0" dirty="0" err="1" smtClean="0"/>
              <a:t>normale</a:t>
            </a:r>
            <a:endParaRPr lang="en-US" dirty="0" smtClean="0"/>
          </a:p>
          <a:p>
            <a:pPr marL="228600" indent="-228600">
              <a:buFont typeface="+mj-lt"/>
              <a:buAutoNum type="arabicPeriod"/>
            </a:pPr>
            <a:r>
              <a:rPr lang="en-US" dirty="0" err="1" smtClean="0"/>
              <a:t>L’item</a:t>
            </a:r>
            <a:r>
              <a:rPr lang="en-US" dirty="0" smtClean="0"/>
              <a:t> </a:t>
            </a:r>
            <a:r>
              <a:rPr lang="en-US" dirty="0" err="1" smtClean="0"/>
              <a:t>doit</a:t>
            </a:r>
            <a:r>
              <a:rPr lang="en-US" dirty="0" smtClean="0"/>
              <a:t> </a:t>
            </a:r>
            <a:r>
              <a:rPr lang="en-US" dirty="0" err="1" smtClean="0"/>
              <a:t>toujours</a:t>
            </a:r>
            <a:r>
              <a:rPr lang="en-US" baseline="0" dirty="0" smtClean="0"/>
              <a:t> se </a:t>
            </a:r>
            <a:r>
              <a:rPr lang="en-US" baseline="0" dirty="0" err="1" smtClean="0"/>
              <a:t>trouver</a:t>
            </a:r>
            <a:r>
              <a:rPr lang="en-US" baseline="0" dirty="0" smtClean="0"/>
              <a:t> </a:t>
            </a:r>
            <a:r>
              <a:rPr lang="en-US" baseline="0" dirty="0" err="1" smtClean="0"/>
              <a:t>dans</a:t>
            </a:r>
            <a:r>
              <a:rPr lang="en-US" baseline="0" dirty="0" smtClean="0"/>
              <a:t> le </a:t>
            </a:r>
            <a:r>
              <a:rPr lang="en-US" baseline="0" dirty="0" err="1" smtClean="0"/>
              <a:t>Département</a:t>
            </a:r>
            <a:r>
              <a:rPr lang="en-US" baseline="0" dirty="0" smtClean="0"/>
              <a:t> Acquisitions/</a:t>
            </a:r>
            <a:r>
              <a:rPr lang="en-US" baseline="0" dirty="0" err="1" smtClean="0"/>
              <a:t>Catalogage</a:t>
            </a:r>
            <a:r>
              <a:rPr lang="en-US" baseline="0" dirty="0" smtClean="0"/>
              <a:t>. La case “Keep item in Department” aura </a:t>
            </a:r>
            <a:r>
              <a:rPr lang="en-US" baseline="0" dirty="0" err="1" smtClean="0"/>
              <a:t>dû</a:t>
            </a:r>
            <a:r>
              <a:rPr lang="en-US" baseline="0" dirty="0" smtClean="0"/>
              <a:t> </a:t>
            </a:r>
            <a:r>
              <a:rPr lang="en-US" baseline="0" dirty="0" err="1" smtClean="0"/>
              <a:t>être</a:t>
            </a:r>
            <a:r>
              <a:rPr lang="en-US" baseline="0" dirty="0" smtClean="0"/>
              <a:t> </a:t>
            </a:r>
            <a:r>
              <a:rPr lang="en-US" baseline="0" dirty="0" err="1" smtClean="0"/>
              <a:t>cochée</a:t>
            </a:r>
            <a:r>
              <a:rPr lang="en-US" baseline="0" dirty="0" smtClean="0"/>
              <a:t> à la </a:t>
            </a:r>
            <a:r>
              <a:rPr lang="en-US" baseline="0" dirty="0" err="1" smtClean="0"/>
              <a:t>réception</a:t>
            </a:r>
            <a:r>
              <a:rPr lang="en-US" baseline="0" dirty="0" smtClean="0"/>
              <a:t> (cf. </a:t>
            </a:r>
            <a:r>
              <a:rPr lang="en-US" baseline="0" dirty="0" err="1" smtClean="0"/>
              <a:t>aussi</a:t>
            </a:r>
            <a:r>
              <a:rPr lang="en-US" baseline="0" dirty="0" smtClean="0"/>
              <a:t> la formation sur les </a:t>
            </a:r>
            <a:r>
              <a:rPr lang="en-US" baseline="0" dirty="0" err="1" smtClean="0"/>
              <a:t>Workorders</a:t>
            </a:r>
            <a:r>
              <a:rPr lang="en-US" baseline="0" dirty="0" smtClean="0"/>
              <a:t>)</a:t>
            </a:r>
            <a:endParaRPr lang="en-US" dirty="0" smtClean="0"/>
          </a:p>
          <a:p>
            <a:pPr marL="228600" indent="-228600">
              <a:buFont typeface="+mj-lt"/>
              <a:buAutoNum type="arabicPeriod"/>
            </a:pPr>
            <a:r>
              <a:rPr lang="en-US" sz="1200" b="0" i="0" kern="1200" dirty="0" smtClean="0">
                <a:solidFill>
                  <a:schemeClr val="tx1"/>
                </a:solidFill>
                <a:effectLst/>
                <a:latin typeface="+mn-lt"/>
                <a:ea typeface="+mn-ea"/>
                <a:cs typeface="+mn-cs"/>
              </a:rPr>
              <a:t>Il ne </a:t>
            </a:r>
            <a:r>
              <a:rPr lang="en-US" sz="1200" b="0" i="0" kern="1200" dirty="0" err="1" smtClean="0">
                <a:solidFill>
                  <a:schemeClr val="tx1"/>
                </a:solidFill>
                <a:effectLst/>
                <a:latin typeface="+mn-lt"/>
                <a:ea typeface="+mn-ea"/>
                <a:cs typeface="+mn-cs"/>
              </a:rPr>
              <a:t>peut</a:t>
            </a:r>
            <a:r>
              <a:rPr lang="en-US" sz="1200" b="0" i="0" kern="1200" dirty="0" smtClean="0">
                <a:solidFill>
                  <a:schemeClr val="tx1"/>
                </a:solidFill>
                <a:effectLst/>
                <a:latin typeface="+mn-lt"/>
                <a:ea typeface="+mn-ea"/>
                <a:cs typeface="+mn-cs"/>
              </a:rPr>
              <a:t> pas y </a:t>
            </a:r>
            <a:r>
              <a:rPr lang="en-US" sz="1200" b="0" i="0" kern="1200" dirty="0" err="1" smtClean="0">
                <a:solidFill>
                  <a:schemeClr val="tx1"/>
                </a:solidFill>
                <a:effectLst/>
                <a:latin typeface="+mn-lt"/>
                <a:ea typeface="+mn-ea"/>
                <a:cs typeface="+mn-cs"/>
              </a:rPr>
              <a:t>avoir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d’Interested</a:t>
            </a:r>
            <a:r>
              <a:rPr lang="en-US" sz="1200" b="0" i="0" kern="1200" baseline="0" dirty="0" smtClean="0">
                <a:solidFill>
                  <a:schemeClr val="tx1"/>
                </a:solidFill>
                <a:effectLst/>
                <a:latin typeface="+mn-lt"/>
                <a:ea typeface="+mn-ea"/>
                <a:cs typeface="+mn-cs"/>
              </a:rPr>
              <a:t> User </a:t>
            </a:r>
            <a:r>
              <a:rPr lang="en-US" sz="1200" b="0" i="0" kern="1200" baseline="0" dirty="0" err="1" smtClean="0">
                <a:solidFill>
                  <a:schemeClr val="tx1"/>
                </a:solidFill>
                <a:effectLst/>
                <a:latin typeface="+mn-lt"/>
                <a:ea typeface="+mn-ea"/>
                <a:cs typeface="+mn-cs"/>
              </a:rPr>
              <a:t>ni</a:t>
            </a:r>
            <a:r>
              <a:rPr lang="en-US" sz="1200" b="0" i="0" kern="1200" baseline="0" dirty="0" smtClean="0">
                <a:solidFill>
                  <a:schemeClr val="tx1"/>
                </a:solidFill>
                <a:effectLst/>
                <a:latin typeface="+mn-lt"/>
                <a:ea typeface="+mn-ea"/>
                <a:cs typeface="+mn-cs"/>
              </a:rPr>
              <a:t> de </a:t>
            </a:r>
            <a:r>
              <a:rPr lang="en-US" sz="1200" b="0" i="0" kern="1200" baseline="0" dirty="0" err="1" smtClean="0">
                <a:solidFill>
                  <a:schemeClr val="tx1"/>
                </a:solidFill>
                <a:effectLst/>
                <a:latin typeface="+mn-lt"/>
                <a:ea typeface="+mn-ea"/>
                <a:cs typeface="+mn-cs"/>
              </a:rPr>
              <a:t>réservation</a:t>
            </a:r>
            <a:r>
              <a:rPr lang="en-US" sz="1200" b="0" i="0" kern="1200" baseline="0" dirty="0" smtClean="0">
                <a:solidFill>
                  <a:schemeClr val="tx1"/>
                </a:solidFill>
                <a:effectLst/>
                <a:latin typeface="+mn-lt"/>
                <a:ea typeface="+mn-ea"/>
                <a:cs typeface="+mn-cs"/>
              </a:rPr>
              <a:t> sur </a:t>
            </a:r>
            <a:r>
              <a:rPr lang="en-US" sz="1200" b="0" i="0" kern="1200" baseline="0" dirty="0" err="1" smtClean="0">
                <a:solidFill>
                  <a:schemeClr val="tx1"/>
                </a:solidFill>
                <a:effectLst/>
                <a:latin typeface="+mn-lt"/>
                <a:ea typeface="+mn-ea"/>
                <a:cs typeface="+mn-cs"/>
              </a:rPr>
              <a:t>l’item</a:t>
            </a:r>
            <a:endParaRPr lang="en-US" sz="1200" b="0" i="0" kern="1200" baseline="0" dirty="0" smtClean="0">
              <a:solidFill>
                <a:schemeClr val="tx1"/>
              </a:solidFill>
              <a:effectLst/>
              <a:latin typeface="+mn-lt"/>
              <a:ea typeface="+mn-ea"/>
              <a:cs typeface="+mn-cs"/>
            </a:endParaRPr>
          </a:p>
          <a:p>
            <a:pPr marL="228600" indent="-228600">
              <a:buFont typeface="+mj-lt"/>
              <a:buAutoNum type="arabicPeriod"/>
            </a:pPr>
            <a:r>
              <a:rPr lang="en-US" sz="1200" b="0" i="0" kern="1200" baseline="0" dirty="0" smtClean="0">
                <a:solidFill>
                  <a:schemeClr val="tx1"/>
                </a:solidFill>
                <a:effectLst/>
                <a:latin typeface="+mn-lt"/>
                <a:ea typeface="+mn-ea"/>
                <a:cs typeface="+mn-cs"/>
              </a:rPr>
              <a:t>Il </a:t>
            </a:r>
            <a:r>
              <a:rPr lang="en-US" sz="1200" b="0" i="0" kern="1200" baseline="0" dirty="0" err="1" smtClean="0">
                <a:solidFill>
                  <a:schemeClr val="tx1"/>
                </a:solidFill>
                <a:effectLst/>
                <a:latin typeface="+mn-lt"/>
                <a:ea typeface="+mn-ea"/>
                <a:cs typeface="+mn-cs"/>
              </a:rPr>
              <a:t>doit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s’agir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d’une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ligne</a:t>
            </a:r>
            <a:r>
              <a:rPr lang="en-US" sz="1200" b="0" i="0" kern="1200" baseline="0" dirty="0" smtClean="0">
                <a:solidFill>
                  <a:schemeClr val="tx1"/>
                </a:solidFill>
                <a:effectLst/>
                <a:latin typeface="+mn-lt"/>
                <a:ea typeface="+mn-ea"/>
                <a:cs typeface="+mn-cs"/>
              </a:rPr>
              <a:t> de </a:t>
            </a:r>
            <a:r>
              <a:rPr lang="en-US" sz="1200" b="0" i="0" kern="1200" baseline="0" dirty="0" err="1" smtClean="0">
                <a:solidFill>
                  <a:schemeClr val="tx1"/>
                </a:solidFill>
                <a:effectLst/>
                <a:latin typeface="+mn-lt"/>
                <a:ea typeface="+mn-ea"/>
                <a:cs typeface="+mn-cs"/>
              </a:rPr>
              <a:t>commande</a:t>
            </a:r>
            <a:r>
              <a:rPr lang="en-US" sz="1200" b="0" i="0" kern="1200" baseline="0" dirty="0" smtClean="0">
                <a:solidFill>
                  <a:schemeClr val="tx1"/>
                </a:solidFill>
                <a:effectLst/>
                <a:latin typeface="+mn-lt"/>
                <a:ea typeface="+mn-ea"/>
                <a:cs typeface="+mn-cs"/>
              </a:rPr>
              <a:t> de type One-Time (les fascicules de </a:t>
            </a:r>
            <a:r>
              <a:rPr lang="en-US" sz="1200" b="0" i="0" kern="1200" baseline="0" dirty="0" err="1" smtClean="0">
                <a:solidFill>
                  <a:schemeClr val="tx1"/>
                </a:solidFill>
                <a:effectLst/>
                <a:latin typeface="+mn-lt"/>
                <a:ea typeface="+mn-ea"/>
                <a:cs typeface="+mn-cs"/>
              </a:rPr>
              <a:t>périodique</a:t>
            </a:r>
            <a:r>
              <a:rPr lang="en-US" sz="1200" b="0" i="0" kern="1200" baseline="0" dirty="0" smtClean="0">
                <a:solidFill>
                  <a:schemeClr val="tx1"/>
                </a:solidFill>
                <a:effectLst/>
                <a:latin typeface="+mn-lt"/>
                <a:ea typeface="+mn-ea"/>
                <a:cs typeface="+mn-cs"/>
              </a:rPr>
              <a:t> ne </a:t>
            </a:r>
            <a:r>
              <a:rPr lang="en-US" sz="1200" b="0" i="0" kern="1200" baseline="0" dirty="0" err="1" smtClean="0">
                <a:solidFill>
                  <a:schemeClr val="tx1"/>
                </a:solidFill>
                <a:effectLst/>
                <a:latin typeface="+mn-lt"/>
                <a:ea typeface="+mn-ea"/>
                <a:cs typeface="+mn-cs"/>
              </a:rPr>
              <a:t>peuvent</a:t>
            </a:r>
            <a:r>
              <a:rPr lang="en-US" sz="1200" b="0" i="0" kern="1200" baseline="0" dirty="0" smtClean="0">
                <a:solidFill>
                  <a:schemeClr val="tx1"/>
                </a:solidFill>
                <a:effectLst/>
                <a:latin typeface="+mn-lt"/>
                <a:ea typeface="+mn-ea"/>
                <a:cs typeface="+mn-cs"/>
              </a:rPr>
              <a:t> pas </a:t>
            </a:r>
            <a:r>
              <a:rPr lang="en-US" sz="1200" b="0" i="0" kern="1200" baseline="0" dirty="0" err="1" smtClean="0">
                <a:solidFill>
                  <a:schemeClr val="tx1"/>
                </a:solidFill>
                <a:effectLst/>
                <a:latin typeface="+mn-lt"/>
                <a:ea typeface="+mn-ea"/>
                <a:cs typeface="+mn-cs"/>
              </a:rPr>
              <a:t>être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déréceptionnés</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u="sng" kern="1200" baseline="0" dirty="0" err="1" smtClean="0">
                <a:solidFill>
                  <a:schemeClr val="tx1"/>
                </a:solidFill>
                <a:effectLst/>
                <a:latin typeface="+mn-lt"/>
                <a:ea typeface="+mn-ea"/>
                <a:cs typeface="+mn-cs"/>
              </a:rPr>
              <a:t>Procédure</a:t>
            </a:r>
            <a:r>
              <a:rPr lang="en-US" sz="1200" b="0" i="0" kern="1200" baseline="0" dirty="0" smtClean="0">
                <a:solidFill>
                  <a:schemeClr val="tx1"/>
                </a:solidFill>
                <a:effectLst/>
                <a:latin typeface="+mn-lt"/>
                <a:ea typeface="+mn-ea"/>
                <a:cs typeface="+mn-cs"/>
              </a:rPr>
              <a:t> :</a:t>
            </a:r>
          </a:p>
          <a:p>
            <a:r>
              <a:rPr lang="en-US" sz="1200" b="0" i="1" kern="1200" baseline="0" dirty="0" smtClean="0">
                <a:solidFill>
                  <a:schemeClr val="tx1"/>
                </a:solidFill>
                <a:effectLst/>
                <a:latin typeface="+mn-lt"/>
                <a:ea typeface="+mn-ea"/>
                <a:cs typeface="+mn-cs"/>
              </a:rPr>
              <a:t>Au </a:t>
            </a:r>
            <a:r>
              <a:rPr lang="en-US" sz="1200" b="0" i="1" kern="1200" baseline="0" dirty="0" err="1" smtClean="0">
                <a:solidFill>
                  <a:schemeClr val="tx1"/>
                </a:solidFill>
                <a:effectLst/>
                <a:latin typeface="+mn-lt"/>
                <a:ea typeface="+mn-ea"/>
                <a:cs typeface="+mn-cs"/>
              </a:rPr>
              <a:t>préalable</a:t>
            </a:r>
            <a:r>
              <a:rPr lang="en-US" sz="1200" b="0" i="1" kern="1200" baseline="0" dirty="0" smtClean="0">
                <a:solidFill>
                  <a:schemeClr val="tx1"/>
                </a:solidFill>
                <a:effectLst/>
                <a:latin typeface="+mn-lt"/>
                <a:ea typeface="+mn-ea"/>
                <a:cs typeface="+mn-cs"/>
              </a:rPr>
              <a:t> :</a:t>
            </a:r>
          </a:p>
          <a:p>
            <a:r>
              <a:rPr lang="en-US" i="1" dirty="0" smtClean="0"/>
              <a:t>a) </a:t>
            </a:r>
            <a:r>
              <a:rPr lang="en-US" i="1" dirty="0" err="1" smtClean="0"/>
              <a:t>Être</a:t>
            </a:r>
            <a:r>
              <a:rPr lang="en-US" i="1" dirty="0" smtClean="0"/>
              <a:t> </a:t>
            </a:r>
            <a:r>
              <a:rPr lang="en-US" i="1" dirty="0" err="1" smtClean="0"/>
              <a:t>localisé</a:t>
            </a:r>
            <a:r>
              <a:rPr lang="en-US" i="1" dirty="0" smtClean="0"/>
              <a:t> </a:t>
            </a:r>
            <a:r>
              <a:rPr lang="en-US" i="1" dirty="0" err="1" smtClean="0"/>
              <a:t>dans</a:t>
            </a:r>
            <a:r>
              <a:rPr lang="en-US" i="1" dirty="0" smtClean="0"/>
              <a:t> un </a:t>
            </a:r>
            <a:r>
              <a:rPr lang="en-US" i="1" dirty="0" err="1" smtClean="0"/>
              <a:t>département</a:t>
            </a:r>
            <a:r>
              <a:rPr lang="en-US" i="1" baseline="0" dirty="0" smtClean="0"/>
              <a:t> Acquisitions/</a:t>
            </a:r>
            <a:r>
              <a:rPr lang="en-US" i="1" baseline="0" dirty="0" err="1" smtClean="0"/>
              <a:t>Catalogage</a:t>
            </a:r>
            <a:r>
              <a:rPr lang="en-US" i="1" baseline="0" dirty="0" smtClean="0"/>
              <a:t> </a:t>
            </a:r>
          </a:p>
          <a:p>
            <a:r>
              <a:rPr lang="en-US" i="1" dirty="0" smtClean="0"/>
              <a:t>b) Passer</a:t>
            </a:r>
            <a:r>
              <a:rPr lang="en-US" i="1" baseline="0" dirty="0" smtClean="0"/>
              <a:t> par Acquisitions &gt; </a:t>
            </a:r>
            <a:r>
              <a:rPr lang="en-US" i="1" dirty="0" smtClean="0"/>
              <a:t>Receiving and Invoicing &gt; Receive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Identifier </a:t>
            </a:r>
            <a:r>
              <a:rPr lang="en-US" dirty="0" err="1" smtClean="0"/>
              <a:t>l’item</a:t>
            </a:r>
            <a:r>
              <a:rPr lang="en-US" dirty="0" smtClean="0"/>
              <a:t> à </a:t>
            </a:r>
            <a:r>
              <a:rPr lang="en-US" dirty="0" err="1" smtClean="0"/>
              <a:t>déréceptionner</a:t>
            </a:r>
            <a:r>
              <a:rPr lang="en-US" baseline="0" dirty="0" smtClean="0"/>
              <a:t> </a:t>
            </a:r>
            <a:r>
              <a:rPr lang="en-US" baseline="0" dirty="0" err="1" smtClean="0"/>
              <a:t>dans</a:t>
            </a:r>
            <a:r>
              <a:rPr lang="en-US" baseline="0" dirty="0" smtClean="0"/>
              <a:t> la </a:t>
            </a:r>
            <a:r>
              <a:rPr lang="en-US" baseline="0" dirty="0" err="1" smtClean="0"/>
              <a:t>liste</a:t>
            </a:r>
            <a:r>
              <a:rPr lang="en-US" baseline="0" dirty="0" smtClean="0"/>
              <a:t> des </a:t>
            </a:r>
            <a:r>
              <a:rPr lang="en-US" baseline="0" dirty="0" err="1" smtClean="0"/>
              <a:t>réceptions</a:t>
            </a:r>
            <a:r>
              <a:rPr lang="en-US" baseline="0" dirty="0" smtClean="0"/>
              <a:t> et </a:t>
            </a:r>
            <a:r>
              <a:rPr lang="en-US" baseline="0" dirty="0" err="1" smtClean="0"/>
              <a:t>cliquer</a:t>
            </a:r>
            <a:r>
              <a:rPr lang="en-US" baseline="0" dirty="0" smtClean="0"/>
              <a:t> sur “Manage Items”. </a:t>
            </a:r>
            <a:r>
              <a:rPr lang="en-US" baseline="0" dirty="0" err="1" smtClean="0"/>
              <a:t>L’item</a:t>
            </a:r>
            <a:r>
              <a:rPr lang="en-US" baseline="0" dirty="0" smtClean="0"/>
              <a:t> sera </a:t>
            </a:r>
            <a:r>
              <a:rPr lang="en-US" baseline="0" dirty="0" err="1" smtClean="0"/>
              <a:t>toujours</a:t>
            </a:r>
            <a:r>
              <a:rPr lang="en-US" baseline="0" dirty="0" smtClean="0"/>
              <a:t> </a:t>
            </a:r>
            <a:r>
              <a:rPr lang="en-US" baseline="0" dirty="0" err="1" smtClean="0"/>
              <a:t>dans</a:t>
            </a:r>
            <a:r>
              <a:rPr lang="en-US" baseline="0" dirty="0" smtClean="0"/>
              <a:t> un </a:t>
            </a:r>
            <a:r>
              <a:rPr lang="en-US" baseline="0" dirty="0" err="1" smtClean="0"/>
              <a:t>statut</a:t>
            </a:r>
            <a:r>
              <a:rPr lang="en-US" baseline="0" dirty="0" smtClean="0"/>
              <a:t> du </a:t>
            </a:r>
            <a:r>
              <a:rPr lang="en-US" baseline="0" dirty="0" err="1" smtClean="0"/>
              <a:t>workorder</a:t>
            </a:r>
            <a:r>
              <a:rPr lang="en-US" baseline="0" dirty="0" smtClean="0"/>
              <a:t> Acquisitions/</a:t>
            </a:r>
            <a:r>
              <a:rPr lang="en-US" baseline="0" dirty="0" err="1" smtClean="0"/>
              <a:t>Catalogage</a:t>
            </a:r>
            <a:r>
              <a:rPr lang="en-US" baseline="0" dirty="0" smtClean="0"/>
              <a:t>.</a:t>
            </a:r>
          </a:p>
          <a:p>
            <a:endParaRPr lang="en-US" baseline="0" dirty="0" smtClean="0"/>
          </a:p>
          <a:p>
            <a:endParaRPr lang="en-US" baseline="0" dirty="0" smtClean="0"/>
          </a:p>
          <a:p>
            <a:pPr marL="228600" indent="-228600">
              <a:buAutoNum type="arabicParenR" startAt="2"/>
            </a:pPr>
            <a:r>
              <a:rPr lang="en-US" dirty="0" smtClean="0"/>
              <a:t>Cliquer sur </a:t>
            </a:r>
            <a:r>
              <a:rPr lang="en-US" dirty="0" err="1" smtClean="0"/>
              <a:t>l’action</a:t>
            </a:r>
            <a:r>
              <a:rPr lang="en-US" dirty="0" smtClean="0"/>
              <a:t> “Un-receive”</a:t>
            </a:r>
          </a:p>
          <a:p>
            <a:pPr marL="228600" indent="-228600">
              <a:buAutoNum type="arabicParenR" startAt="2"/>
            </a:pPr>
            <a:endParaRPr lang="en-US" dirty="0" smtClean="0"/>
          </a:p>
          <a:p>
            <a:pPr marL="0" indent="0">
              <a:buNone/>
            </a:pPr>
            <a:r>
              <a:rPr lang="en-US" dirty="0" smtClean="0"/>
              <a:t>Alma </a:t>
            </a:r>
            <a:r>
              <a:rPr lang="en-US" dirty="0" err="1" smtClean="0"/>
              <a:t>affichera</a:t>
            </a:r>
            <a:r>
              <a:rPr lang="en-US" dirty="0" smtClean="0"/>
              <a:t> un message de confirmation. </a:t>
            </a:r>
            <a:r>
              <a:rPr lang="en-US" dirty="0" err="1" smtClean="0"/>
              <a:t>Une</a:t>
            </a:r>
            <a:r>
              <a:rPr lang="en-US" dirty="0" smtClean="0"/>
              <a:t> </a:t>
            </a:r>
            <a:r>
              <a:rPr lang="en-US" dirty="0" err="1" smtClean="0"/>
              <a:t>fois</a:t>
            </a:r>
            <a:r>
              <a:rPr lang="en-US" dirty="0" smtClean="0"/>
              <a:t> la</a:t>
            </a:r>
            <a:r>
              <a:rPr lang="en-US" baseline="0" dirty="0" smtClean="0"/>
              <a:t> confirmation </a:t>
            </a:r>
            <a:r>
              <a:rPr lang="en-US" baseline="0" dirty="0" err="1" smtClean="0"/>
              <a:t>validée</a:t>
            </a:r>
            <a:r>
              <a:rPr lang="en-US" baseline="0" dirty="0" smtClean="0"/>
              <a:t>, le </a:t>
            </a:r>
            <a:r>
              <a:rPr lang="en-US" baseline="0" dirty="0" err="1" smtClean="0"/>
              <a:t>statut</a:t>
            </a:r>
            <a:r>
              <a:rPr lang="en-US" baseline="0" dirty="0" smtClean="0"/>
              <a:t> de </a:t>
            </a:r>
            <a:r>
              <a:rPr lang="en-US" baseline="0" dirty="0" err="1" smtClean="0"/>
              <a:t>l’item</a:t>
            </a:r>
            <a:r>
              <a:rPr lang="en-US" baseline="0" dirty="0" smtClean="0"/>
              <a:t> </a:t>
            </a:r>
            <a:r>
              <a:rPr lang="en-US" baseline="0" dirty="0" err="1" smtClean="0"/>
              <a:t>passera</a:t>
            </a:r>
            <a:r>
              <a:rPr lang="en-US" baseline="0" dirty="0" smtClean="0"/>
              <a:t> de “Received” à “Unreceived” et la date de </a:t>
            </a:r>
            <a:r>
              <a:rPr lang="en-US" baseline="0" dirty="0" err="1" smtClean="0"/>
              <a:t>réception</a:t>
            </a:r>
            <a:r>
              <a:rPr lang="en-US" baseline="0" dirty="0" smtClean="0"/>
              <a:t> sera </a:t>
            </a:r>
            <a:r>
              <a:rPr lang="en-US" baseline="0" dirty="0" err="1" smtClean="0"/>
              <a:t>supprimée</a:t>
            </a:r>
            <a:r>
              <a:rPr lang="en-US" baseline="0" dirty="0" smtClean="0"/>
              <a:t>.</a:t>
            </a:r>
          </a:p>
          <a:p>
            <a:pPr marL="0" indent="0">
              <a:buNone/>
            </a:pPr>
            <a:endParaRPr lang="en-US" baseline="0" dirty="0" smtClean="0"/>
          </a:p>
          <a:p>
            <a:pPr marL="0" indent="0">
              <a:buNone/>
            </a:pPr>
            <a:r>
              <a:rPr lang="en-US" baseline="0" dirty="0" smtClean="0"/>
              <a:t>Alma ne </a:t>
            </a:r>
            <a:r>
              <a:rPr lang="en-US" baseline="0" dirty="0" err="1" smtClean="0"/>
              <a:t>proposera</a:t>
            </a:r>
            <a:r>
              <a:rPr lang="en-US" baseline="0" dirty="0" smtClean="0"/>
              <a:t> pas la </a:t>
            </a:r>
            <a:r>
              <a:rPr lang="en-US" baseline="0" dirty="0" err="1" smtClean="0"/>
              <a:t>fonctionnalité</a:t>
            </a:r>
            <a:r>
              <a:rPr lang="en-US" baseline="0" dirty="0" smtClean="0"/>
              <a:t> “Un-receive” </a:t>
            </a:r>
            <a:r>
              <a:rPr lang="en-US" baseline="0" dirty="0" err="1" smtClean="0"/>
              <a:t>si</a:t>
            </a:r>
            <a:r>
              <a:rPr lang="en-US" baseline="0" dirty="0" smtClean="0"/>
              <a:t> les 4 conditions ne </a:t>
            </a:r>
            <a:r>
              <a:rPr lang="en-US" baseline="0" dirty="0" err="1" smtClean="0"/>
              <a:t>sont</a:t>
            </a:r>
            <a:r>
              <a:rPr lang="en-US" baseline="0" dirty="0" smtClean="0"/>
              <a:t> pas </a:t>
            </a:r>
            <a:r>
              <a:rPr lang="en-US" baseline="0" dirty="0" err="1" smtClean="0"/>
              <a:t>toutes</a:t>
            </a:r>
            <a:r>
              <a:rPr lang="en-US" baseline="0" dirty="0" smtClean="0"/>
              <a:t> </a:t>
            </a:r>
            <a:r>
              <a:rPr lang="en-US" baseline="0" dirty="0" err="1" smtClean="0"/>
              <a:t>remplies</a:t>
            </a:r>
            <a:r>
              <a:rPr lang="en-US" baseline="0" dirty="0" smtClean="0"/>
              <a:t>.</a:t>
            </a:r>
            <a:r>
              <a:rPr lang="en-US" dirty="0" smtClean="0"/>
              <a:t/>
            </a:r>
            <a:br>
              <a:rPr lang="en-US" dirty="0" smtClean="0"/>
            </a:br>
            <a:endParaRPr lang="en-US"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81948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Lorsque l’on a décidé</a:t>
            </a:r>
            <a:r>
              <a:rPr lang="fr-BE" baseline="0" dirty="0" smtClean="0"/>
              <a:t> que l’ouvrage devait encore être traité après la réception (case « </a:t>
            </a:r>
            <a:r>
              <a:rPr lang="fr-BE" baseline="0" dirty="0" err="1" smtClean="0"/>
              <a:t>Keep</a:t>
            </a:r>
            <a:r>
              <a:rPr lang="fr-BE" baseline="0" dirty="0" smtClean="0"/>
              <a:t> in </a:t>
            </a:r>
            <a:r>
              <a:rPr lang="fr-BE" baseline="0" dirty="0" err="1" smtClean="0"/>
              <a:t>Department</a:t>
            </a:r>
            <a:r>
              <a:rPr lang="fr-BE" baseline="0" dirty="0" smtClean="0"/>
              <a:t> » cochée), les choses ne s’arrêtent pas là.</a:t>
            </a:r>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1. Pour trouver la liste des exemplaires qui sont encore en cours de traitement suite à leur réception, il faut aller dans le menu « Acquisitions », puis cliquer sur « </a:t>
            </a:r>
            <a:r>
              <a:rPr lang="fr-BE" baseline="0" dirty="0" err="1" smtClean="0"/>
              <a:t>Receiving</a:t>
            </a:r>
            <a:r>
              <a:rPr lang="fr-BE" baseline="0" dirty="0" smtClean="0"/>
              <a:t> </a:t>
            </a:r>
            <a:r>
              <a:rPr lang="fr-BE" baseline="0" dirty="0" err="1" smtClean="0"/>
              <a:t>Department</a:t>
            </a:r>
            <a:r>
              <a:rPr lang="fr-BE" baseline="0" dirty="0" smtClean="0"/>
              <a:t> Items », dans la section « Post-</a:t>
            </a:r>
            <a:r>
              <a:rPr lang="fr-BE" baseline="0" dirty="0" err="1" smtClean="0"/>
              <a:t>Receiving</a:t>
            </a:r>
            <a:r>
              <a:rPr lang="fr-BE" baseline="0" dirty="0" smtClean="0"/>
              <a:t> </a:t>
            </a:r>
            <a:r>
              <a:rPr lang="fr-BE" baseline="0" dirty="0" err="1" smtClean="0"/>
              <a:t>Processing</a:t>
            </a:r>
            <a:r>
              <a:rPr lang="fr-BE" baseline="0" dirty="0" smtClean="0"/>
              <a:t> ».</a:t>
            </a:r>
          </a:p>
          <a:p>
            <a:endParaRPr lang="fr-BE" dirty="0" smtClean="0"/>
          </a:p>
          <a:p>
            <a:r>
              <a:rPr lang="fr-BE" u="sng" dirty="0" smtClean="0"/>
              <a:t>Remarque</a:t>
            </a:r>
            <a:r>
              <a:rPr lang="fr-BE" dirty="0" smtClean="0"/>
              <a:t> : Il faut toujours bien s’assurer, comme pour la réception, que l’on se trouve bien dans un département « Acquisitions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233517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baseline="0" dirty="0" smtClean="0"/>
              <a:t>La liste des items qui sont encore en traitement après leur réception s’affiche. C’est-à-dire, ceux pour lesquels la case « </a:t>
            </a:r>
            <a:r>
              <a:rPr lang="fr-BE" i="0" baseline="0" dirty="0" err="1" smtClean="0"/>
              <a:t>Keep</a:t>
            </a:r>
            <a:r>
              <a:rPr lang="fr-BE" i="0" baseline="0" dirty="0" smtClean="0"/>
              <a:t> in </a:t>
            </a:r>
            <a:r>
              <a:rPr lang="fr-BE" i="0" baseline="0" dirty="0" err="1" smtClean="0"/>
              <a:t>department</a:t>
            </a:r>
            <a:r>
              <a:rPr lang="fr-BE" i="0" baseline="0" dirty="0" smtClean="0"/>
              <a:t> » a été cochée à la réception (voir plus haut).</a:t>
            </a:r>
          </a:p>
          <a:p>
            <a:endParaRPr lang="fr-BE" i="0" baseline="0" dirty="0" smtClean="0"/>
          </a:p>
          <a:p>
            <a:pPr marL="0" indent="0">
              <a:buNone/>
            </a:pPr>
            <a:r>
              <a:rPr lang="fr-BE" i="0" baseline="0" dirty="0" smtClean="0"/>
              <a:t>1. Permet d’effectuer et de filtrer la recherche.</a:t>
            </a:r>
          </a:p>
          <a:p>
            <a:pPr marL="0" indent="0">
              <a:buNone/>
            </a:pPr>
            <a:endParaRPr lang="fr-BE" i="0" baseline="0" dirty="0" smtClean="0"/>
          </a:p>
          <a:p>
            <a:pPr marL="0" indent="0">
              <a:buNone/>
            </a:pPr>
            <a:r>
              <a:rPr lang="fr-BE" i="0" baseline="0" dirty="0" smtClean="0"/>
              <a:t>2. Reprend les principales informations relatives à l’exemplaire :</a:t>
            </a:r>
          </a:p>
          <a:p>
            <a:pPr marL="628650" lvl="1" indent="-171450">
              <a:buFont typeface="Arial" panose="020B0604020202020204" pitchFamily="34" charset="0"/>
              <a:buChar char="•"/>
            </a:pPr>
            <a:r>
              <a:rPr lang="fr-BE" i="0" baseline="0" dirty="0" smtClean="0"/>
              <a:t>Une case à cocher si l’on veut changer le statut de l’item (« Change </a:t>
            </a:r>
            <a:r>
              <a:rPr lang="fr-BE" i="0" baseline="0" dirty="0" err="1" smtClean="0"/>
              <a:t>status</a:t>
            </a:r>
            <a:r>
              <a:rPr lang="fr-BE" i="0" baseline="0" dirty="0" smtClean="0"/>
              <a:t> ») ou indiquer qu’il a été traité. Voir le slide suivant pour plus d’infos.</a:t>
            </a:r>
          </a:p>
          <a:p>
            <a:pPr marL="628650" lvl="1" indent="-171450">
              <a:buFont typeface="Arial" panose="020B0604020202020204" pitchFamily="34" charset="0"/>
              <a:buChar char="•"/>
            </a:pPr>
            <a:r>
              <a:rPr lang="fr-BE" i="0" baseline="0" dirty="0" smtClean="0"/>
              <a:t>Titre</a:t>
            </a:r>
          </a:p>
          <a:p>
            <a:pPr marL="628650" lvl="1" indent="-171450">
              <a:buFont typeface="Arial" panose="020B0604020202020204" pitchFamily="34" charset="0"/>
              <a:buChar char="•"/>
            </a:pPr>
            <a:r>
              <a:rPr lang="fr-BE" i="0" baseline="0" dirty="0" smtClean="0"/>
              <a:t>Code-barres</a:t>
            </a:r>
          </a:p>
          <a:p>
            <a:pPr marL="628650" lvl="1" indent="-171450">
              <a:buFont typeface="Arial" panose="020B0604020202020204" pitchFamily="34" charset="0"/>
              <a:buChar char="•"/>
            </a:pPr>
            <a:r>
              <a:rPr lang="fr-BE" i="0" baseline="0" dirty="0" smtClean="0"/>
              <a:t>Statuts : 3 principaux statuts </a:t>
            </a:r>
          </a:p>
          <a:p>
            <a:pPr marL="1085850" lvl="2" indent="-171450">
              <a:buFont typeface="Arial" panose="020B0604020202020204" pitchFamily="34" charset="0"/>
              <a:buChar char="•"/>
            </a:pPr>
            <a:r>
              <a:rPr lang="fr-BE" b="0" baseline="0" dirty="0" smtClean="0"/>
              <a:t>Catalogage : L’ouvrage doit encore passer par la </a:t>
            </a:r>
            <a:r>
              <a:rPr lang="fr-BE" b="0" baseline="0" dirty="0" err="1" smtClean="0"/>
              <a:t>catalo</a:t>
            </a:r>
            <a:r>
              <a:rPr lang="fr-BE" b="0" baseline="0" dirty="0" smtClean="0"/>
              <a:t>.</a:t>
            </a:r>
          </a:p>
          <a:p>
            <a:pPr marL="1085850" lvl="2" indent="-171450">
              <a:buFont typeface="Arial" panose="020B0604020202020204" pitchFamily="34" charset="0"/>
              <a:buChar char="•"/>
            </a:pPr>
            <a:r>
              <a:rPr lang="fr-BE" b="0" baseline="0" dirty="0" smtClean="0"/>
              <a:t>Equipement physique: L’ouvrage doit être équipé, doit recevoir un code-barres…</a:t>
            </a:r>
          </a:p>
          <a:p>
            <a:pPr marL="1085850" lvl="2" indent="-171450">
              <a:buFont typeface="Arial" panose="020B0604020202020204" pitchFamily="34" charset="0"/>
              <a:buChar char="•"/>
            </a:pPr>
            <a:r>
              <a:rPr lang="fr-BE" b="0" baseline="0" dirty="0" smtClean="0"/>
              <a:t>Indexation/Classification : Des mots clés et/ou une cote de rangement doivent encore être donnés à l’ouvrage.</a:t>
            </a:r>
          </a:p>
          <a:p>
            <a:pPr marL="628650" lvl="1" indent="-171450">
              <a:buFont typeface="Arial" panose="020B0604020202020204" pitchFamily="34" charset="0"/>
              <a:buChar char="•"/>
            </a:pPr>
            <a:r>
              <a:rPr lang="fr-BE" i="0" baseline="0" dirty="0" smtClean="0"/>
              <a:t>Date de réception</a:t>
            </a:r>
          </a:p>
          <a:p>
            <a:pPr marL="628650" lvl="1" indent="-171450">
              <a:buFont typeface="Arial" panose="020B0604020202020204" pitchFamily="34" charset="0"/>
              <a:buChar char="•"/>
            </a:pPr>
            <a:r>
              <a:rPr lang="fr-BE" i="0" baseline="0" dirty="0" smtClean="0"/>
              <a:t>Date prévue pour la fin du « traitement » en cours (lié au statut)</a:t>
            </a:r>
          </a:p>
          <a:p>
            <a:pPr marL="628650" lvl="1" indent="-171450">
              <a:buFont typeface="Arial" panose="020B0604020202020204" pitchFamily="34" charset="0"/>
              <a:buChar char="•"/>
            </a:pPr>
            <a:r>
              <a:rPr lang="fr-BE" i="0" baseline="0" dirty="0" smtClean="0"/>
              <a:t>Modifié par :</a:t>
            </a:r>
          </a:p>
          <a:p>
            <a:pPr marL="628650" lvl="1" indent="-171450">
              <a:buFont typeface="Arial" panose="020B0604020202020204" pitchFamily="34" charset="0"/>
              <a:buChar char="•"/>
            </a:pPr>
            <a:r>
              <a:rPr lang="fr-BE" i="0" baseline="0" dirty="0" smtClean="0"/>
              <a:t>Date de dernière modification</a:t>
            </a:r>
          </a:p>
          <a:p>
            <a:pPr marL="628650" lvl="1" indent="-171450">
              <a:buFont typeface="Arial" panose="020B0604020202020204" pitchFamily="34" charset="0"/>
              <a:buChar char="•"/>
            </a:pPr>
            <a:r>
              <a:rPr lang="fr-BE" i="0" baseline="0" dirty="0" smtClean="0"/>
              <a:t>Les éventuelles réservations, notes…</a:t>
            </a:r>
            <a:endParaRPr lang="fr-BE" i="1"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163447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0" baseline="0" dirty="0" smtClean="0"/>
              <a:t>4. </a:t>
            </a:r>
            <a:r>
              <a:rPr lang="fr-BE" b="0" dirty="0" smtClean="0"/>
              <a:t>Change</a:t>
            </a:r>
            <a:r>
              <a:rPr lang="fr-BE" b="0" baseline="0" dirty="0" smtClean="0"/>
              <a:t> </a:t>
            </a:r>
            <a:r>
              <a:rPr lang="fr-BE" b="0" baseline="0" dirty="0" err="1" smtClean="0"/>
              <a:t>Status</a:t>
            </a:r>
            <a:r>
              <a:rPr lang="fr-BE" b="0" baseline="0" dirty="0" smtClean="0"/>
              <a:t> :</a:t>
            </a:r>
          </a:p>
          <a:p>
            <a:endParaRPr lang="fr-BE" b="1" baseline="0" dirty="0" smtClean="0"/>
          </a:p>
          <a:p>
            <a:r>
              <a:rPr lang="fr-BE" b="0" baseline="0" dirty="0" smtClean="0"/>
              <a:t>Pour changer le statut d’un ou plusieurs items, il faut cocher la case située au début de la ou des lignes concernées. Ensuite, il faut cliquer, en haut à droite, sur « Change </a:t>
            </a:r>
            <a:r>
              <a:rPr lang="fr-BE" b="0" baseline="0" dirty="0" err="1" smtClean="0"/>
              <a:t>Status</a:t>
            </a:r>
            <a:r>
              <a:rPr lang="fr-BE" b="0" baseline="0" dirty="0" smtClean="0"/>
              <a:t> », choisir dans la liste déroulante le statut à appliquer à la sélection et enfin, cliquer sur le bouton « Change </a:t>
            </a:r>
            <a:r>
              <a:rPr lang="fr-BE" b="0" baseline="0" dirty="0" err="1" smtClean="0"/>
              <a:t>Status</a:t>
            </a:r>
            <a:r>
              <a:rPr lang="fr-BE" b="0" baseline="0" dirty="0" smtClean="0"/>
              <a:t> ».</a:t>
            </a:r>
          </a:p>
          <a:p>
            <a:endParaRPr lang="fr-BE" b="0" baseline="0" dirty="0" smtClean="0"/>
          </a:p>
          <a:p>
            <a:endParaRPr lang="fr-BE" b="0" baseline="0" dirty="0" smtClean="0"/>
          </a:p>
          <a:p>
            <a:r>
              <a:rPr lang="fr-BE" b="0" baseline="0" dirty="0" smtClean="0"/>
              <a:t>5. Actions :</a:t>
            </a:r>
          </a:p>
          <a:p>
            <a:endParaRPr lang="fr-BE" b="1" baseline="0" dirty="0" smtClean="0"/>
          </a:p>
          <a:p>
            <a:r>
              <a:rPr lang="fr-BE" b="0" baseline="0" dirty="0" smtClean="0"/>
              <a:t>A côté de chaque ligne se trouve un bouton « Actions ». Voici les actions possibles :</a:t>
            </a:r>
          </a:p>
          <a:p>
            <a:endParaRPr lang="fr-BE" b="0" baseline="0" dirty="0" smtClean="0"/>
          </a:p>
          <a:p>
            <a:pPr marL="628650" lvl="1" indent="-171450">
              <a:buFont typeface="Arial" panose="020B0604020202020204" pitchFamily="34" charset="0"/>
              <a:buChar char="•"/>
            </a:pPr>
            <a:r>
              <a:rPr lang="fr-BE" b="0" baseline="0" dirty="0" smtClean="0"/>
              <a:t>Edit Inventory item : Permet de modifier des données relatives à l’inventaire, par exemple ajouter un montant dans la zone « Replacement </a:t>
            </a:r>
            <a:r>
              <a:rPr lang="fr-BE" b="0" baseline="0" dirty="0" err="1" smtClean="0"/>
              <a:t>cost</a:t>
            </a:r>
            <a:r>
              <a:rPr lang="fr-BE" b="0" baseline="0" dirty="0" smtClean="0"/>
              <a:t> » (Voir les formations en Ressource Management pour plus d’informations)</a:t>
            </a:r>
          </a:p>
          <a:p>
            <a:pPr marL="628650" lvl="1" indent="-171450">
              <a:buFont typeface="Arial" panose="020B0604020202020204" pitchFamily="34" charset="0"/>
              <a:buChar char="•"/>
            </a:pPr>
            <a:r>
              <a:rPr lang="fr-BE" b="0" baseline="0" dirty="0" smtClean="0"/>
              <a:t>Edit : Permet de modifier le statut (comme vu ci-dessus) et d’ajouter des notes à l’exemplaire.</a:t>
            </a:r>
          </a:p>
          <a:p>
            <a:pPr marL="628650" lvl="1" indent="-171450">
              <a:buFont typeface="Arial" panose="020B0604020202020204" pitchFamily="34" charset="0"/>
              <a:buChar char="•"/>
            </a:pPr>
            <a:r>
              <a:rPr lang="fr-BE" b="0" baseline="0" dirty="0" err="1" smtClean="0"/>
              <a:t>Done</a:t>
            </a:r>
            <a:r>
              <a:rPr lang="fr-BE" b="0" baseline="0" dirty="0" smtClean="0"/>
              <a:t> : Voir slide suivant.</a:t>
            </a:r>
          </a:p>
          <a:p>
            <a:pPr marL="628650" lvl="1" indent="-171450">
              <a:buFont typeface="Arial" panose="020B0604020202020204" pitchFamily="34" charset="0"/>
              <a:buChar char="•"/>
            </a:pPr>
            <a:r>
              <a:rPr lang="fr-BE" b="0" baseline="0" dirty="0" smtClean="0"/>
              <a:t>Update </a:t>
            </a:r>
            <a:r>
              <a:rPr lang="fr-BE" b="0" baseline="0" dirty="0" err="1" smtClean="0"/>
              <a:t>Expiry</a:t>
            </a:r>
            <a:r>
              <a:rPr lang="fr-BE" b="0" baseline="0" dirty="0" smtClean="0"/>
              <a:t> : Permet de modifier date de « End of Activity », c’est-à-dire la date prévue pour la fin du traitement en cours.</a:t>
            </a:r>
          </a:p>
          <a:p>
            <a:pPr marL="628650" lvl="1" indent="-171450">
              <a:buFont typeface="Arial" panose="020B0604020202020204" pitchFamily="34" charset="0"/>
              <a:buChar char="•"/>
            </a:pPr>
            <a:r>
              <a:rPr lang="fr-BE" b="0" baseline="0" dirty="0" err="1" smtClean="0"/>
              <a:t>Print</a:t>
            </a:r>
            <a:r>
              <a:rPr lang="fr-BE" b="0" baseline="0" dirty="0" smtClean="0"/>
              <a:t> Slip : Permet d’imprimer le slip.</a:t>
            </a:r>
          </a:p>
          <a:p>
            <a:pPr marL="628650" lvl="1" indent="-171450">
              <a:buFont typeface="Arial" panose="020B0604020202020204" pitchFamily="34" charset="0"/>
              <a:buChar char="•"/>
            </a:pPr>
            <a:r>
              <a:rPr lang="fr-BE" b="0" baseline="0" dirty="0" err="1" smtClean="0"/>
              <a:t>View</a:t>
            </a:r>
            <a:r>
              <a:rPr lang="fr-BE" b="0" baseline="0" dirty="0" smtClean="0"/>
              <a:t> </a:t>
            </a:r>
            <a:r>
              <a:rPr lang="fr-BE" b="0" baseline="0" dirty="0" err="1" smtClean="0"/>
              <a:t>hidden</a:t>
            </a:r>
            <a:r>
              <a:rPr lang="fr-BE" b="0" baseline="0" dirty="0" smtClean="0"/>
              <a:t> : Permet de voir des colonnes non visibles.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71301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fois que le document</a:t>
            </a:r>
            <a:r>
              <a:rPr lang="fr-BE" baseline="0" dirty="0" smtClean="0"/>
              <a:t> a été complètement traité et peut aller en rayon, il faut :</a:t>
            </a:r>
          </a:p>
          <a:p>
            <a:endParaRPr lang="fr-BE" baseline="0" dirty="0" smtClean="0"/>
          </a:p>
          <a:p>
            <a:pPr marL="0" indent="0">
              <a:buNone/>
            </a:pPr>
            <a:r>
              <a:rPr lang="fr-BE" baseline="0" dirty="0" smtClean="0"/>
              <a:t>A. Cliquer sur le bouton « … » correspondant à la ligne traitée, puis cliquer sur « </a:t>
            </a:r>
            <a:r>
              <a:rPr lang="fr-BE" baseline="0" dirty="0" err="1" smtClean="0"/>
              <a:t>Done</a:t>
            </a:r>
            <a:r>
              <a:rPr lang="fr-BE" baseline="0" dirty="0" smtClean="0"/>
              <a:t> ».</a:t>
            </a:r>
          </a:p>
          <a:p>
            <a:pPr marL="0" indent="0">
              <a:buNone/>
            </a:pPr>
            <a:endParaRPr lang="fr-BE" baseline="0" dirty="0" smtClean="0"/>
          </a:p>
          <a:p>
            <a:pPr marL="0" indent="0">
              <a:buNone/>
            </a:pPr>
            <a:r>
              <a:rPr lang="fr-BE" baseline="0" dirty="0" smtClean="0"/>
              <a:t>OU</a:t>
            </a:r>
          </a:p>
          <a:p>
            <a:pPr marL="0" indent="0">
              <a:buNone/>
            </a:pPr>
            <a:endParaRPr lang="fr-BE" baseline="0" dirty="0" smtClean="0"/>
          </a:p>
          <a:p>
            <a:pPr marL="0" indent="0">
              <a:buNone/>
            </a:pPr>
            <a:r>
              <a:rPr lang="fr-BE" baseline="0" dirty="0" smtClean="0"/>
              <a:t>B. Cocher la case de la ligne traitée, puis cliquer sur le bouton « </a:t>
            </a:r>
            <a:r>
              <a:rPr lang="fr-BE" baseline="0" dirty="0" err="1" smtClean="0"/>
              <a:t>Done</a:t>
            </a:r>
            <a:r>
              <a:rPr lang="fr-BE" baseline="0" dirty="0" smtClean="0"/>
              <a:t> », en haut à droite.</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3619296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document</a:t>
            </a:r>
            <a:r>
              <a:rPr lang="fr-BE" baseline="0" dirty="0" smtClean="0"/>
              <a:t> est alors mentionné comme « en transit » vers les rayons. Il faut encore scanner l’ouvrage à un « Circulation Desk ». La première étape est donc de changer, ou vérifier, le département dans lequel on se trouve.</a:t>
            </a:r>
          </a:p>
          <a:p>
            <a:endParaRPr lang="fr-BE" baseline="0" dirty="0" smtClean="0"/>
          </a:p>
          <a:p>
            <a:pPr marL="0" indent="0">
              <a:buNone/>
            </a:pPr>
            <a:r>
              <a:rPr lang="fr-BE" baseline="0" dirty="0" smtClean="0"/>
              <a:t>1. Cliquer sur le logo de localisation, en haut à droite.</a:t>
            </a:r>
          </a:p>
          <a:p>
            <a:pPr marL="0" indent="0">
              <a:buNone/>
            </a:pPr>
            <a:endParaRPr lang="fr-BE" baseline="0" dirty="0" smtClean="0"/>
          </a:p>
          <a:p>
            <a:pPr marL="0" indent="0">
              <a:buNone/>
            </a:pPr>
            <a:r>
              <a:rPr lang="fr-BE" baseline="0" dirty="0" smtClean="0"/>
              <a:t>2. Choisir le « Circulation Desk »</a:t>
            </a:r>
          </a:p>
          <a:p>
            <a:pPr marL="0" indent="0">
              <a:buNone/>
            </a:pPr>
            <a:endParaRPr lang="fr-BE" baseline="0" dirty="0" smtClean="0"/>
          </a:p>
          <a:p>
            <a:pPr marL="0" indent="0">
              <a:buNone/>
            </a:pPr>
            <a:r>
              <a:rPr lang="fr-BE" b="1" u="sng" baseline="0" dirty="0" smtClean="0"/>
              <a:t>ATTENTION </a:t>
            </a:r>
            <a:r>
              <a:rPr lang="fr-BE" baseline="0" dirty="0" smtClean="0"/>
              <a:t>: Selon la logique Alma du regroupement des tâches par pôle, il y a donc bien :</a:t>
            </a:r>
          </a:p>
          <a:p>
            <a:pPr marL="171450" indent="-171450">
              <a:buFont typeface="Arial" panose="020B0604020202020204" pitchFamily="34" charset="0"/>
              <a:buChar char="•"/>
            </a:pPr>
            <a:r>
              <a:rPr lang="fr-BE" baseline="0" dirty="0" smtClean="0"/>
              <a:t>1 réception au niveau du département d’Acquisitions, suivi de</a:t>
            </a:r>
          </a:p>
          <a:p>
            <a:pPr marL="171450" indent="-171450">
              <a:buFont typeface="Arial" panose="020B0604020202020204" pitchFamily="34" charset="0"/>
              <a:buChar char="•"/>
            </a:pPr>
            <a:r>
              <a:rPr lang="fr-BE" baseline="0" dirty="0" smtClean="0"/>
              <a:t>1 réception au niveau du Circulation Desk de la bibliothèque</a:t>
            </a:r>
          </a:p>
          <a:p>
            <a:pPr marL="171450" indent="-171450">
              <a:buFontTx/>
              <a:buChar char="-"/>
            </a:pPr>
            <a:endParaRPr lang="fr-BE" baseline="0" dirty="0" smtClean="0"/>
          </a:p>
          <a:p>
            <a:pPr marL="0" indent="0">
              <a:buNone/>
            </a:pPr>
            <a:r>
              <a:rPr lang="fr-BE" b="1" dirty="0" smtClean="0"/>
              <a:t>Ne pas effectuer</a:t>
            </a:r>
            <a:r>
              <a:rPr lang="fr-BE" b="1" baseline="0" dirty="0" smtClean="0"/>
              <a:t> la 2</a:t>
            </a:r>
            <a:r>
              <a:rPr lang="fr-BE" b="1" baseline="30000" dirty="0" smtClean="0"/>
              <a:t>e</a:t>
            </a:r>
            <a:r>
              <a:rPr lang="fr-BE" b="1" baseline="0" dirty="0" smtClean="0"/>
              <a:t> réception laissera l’item en transit !!!</a:t>
            </a:r>
            <a:endParaRPr lang="fr-BE" b="1" dirty="0" smtClean="0"/>
          </a:p>
          <a:p>
            <a:endParaRPr lang="fr-BE" i="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51366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3.</a:t>
            </a:r>
            <a:r>
              <a:rPr lang="fr-BE" baseline="0" dirty="0" smtClean="0"/>
              <a:t> Dans le menu « </a:t>
            </a:r>
            <a:r>
              <a:rPr lang="fr-BE" baseline="0" dirty="0" err="1" smtClean="0"/>
              <a:t>Fulfillment</a:t>
            </a:r>
            <a:r>
              <a:rPr lang="fr-BE" baseline="0" dirty="0" smtClean="0"/>
              <a:t> », cliquer sur « Scan In Items », dans la section « Resource </a:t>
            </a:r>
            <a:r>
              <a:rPr lang="fr-BE" baseline="0" dirty="0" err="1" smtClean="0"/>
              <a:t>Requests</a:t>
            </a:r>
            <a:r>
              <a:rPr lang="fr-BE" baseline="0" dirty="0" smtClean="0"/>
              <a:t> ».</a:t>
            </a:r>
          </a:p>
          <a:p>
            <a:endParaRPr lang="fr-BE" baseline="0" dirty="0" smtClean="0"/>
          </a:p>
          <a:p>
            <a:r>
              <a:rPr lang="fr-BE" dirty="0" smtClean="0"/>
              <a:t>4. Scanner le code-barres dans le champ</a:t>
            </a:r>
            <a:r>
              <a:rPr lang="fr-BE" baseline="0" dirty="0" smtClean="0"/>
              <a:t> « Scan item </a:t>
            </a:r>
            <a:r>
              <a:rPr lang="fr-BE" baseline="0" dirty="0" err="1" smtClean="0"/>
              <a:t>barcode</a:t>
            </a:r>
            <a:r>
              <a:rPr lang="fr-BE" baseline="0" dirty="0" smtClean="0"/>
              <a:t> » puis cliquer sur « OK ».</a:t>
            </a:r>
          </a:p>
          <a:p>
            <a:endParaRPr lang="fr-BE" baseline="0" dirty="0" smtClean="0"/>
          </a:p>
          <a:p>
            <a:r>
              <a:rPr lang="fr-BE" baseline="0" dirty="0" smtClean="0"/>
              <a:t>Le livre peut alors rejoindre les rayons.</a:t>
            </a:r>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406368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Alma permet la création de 3 types de commande :</a:t>
            </a:r>
          </a:p>
          <a:p>
            <a:pPr marL="171450" indent="-171450">
              <a:buFont typeface="Arial" panose="020B0604020202020204" pitchFamily="34" charset="0"/>
              <a:buChar char="•"/>
            </a:pPr>
            <a:r>
              <a:rPr lang="fr-BE" dirty="0" smtClean="0"/>
              <a:t>One Time</a:t>
            </a:r>
          </a:p>
          <a:p>
            <a:pPr marL="171450" indent="-171450">
              <a:buFont typeface="Arial" panose="020B0604020202020204" pitchFamily="34" charset="0"/>
              <a:buChar char="•"/>
            </a:pPr>
            <a:r>
              <a:rPr lang="fr-BE" dirty="0" err="1" smtClean="0"/>
              <a:t>Subscription</a:t>
            </a:r>
            <a:endParaRPr lang="fr-BE" dirty="0" smtClean="0"/>
          </a:p>
          <a:p>
            <a:pPr marL="171450" indent="-171450">
              <a:buFont typeface="Arial" panose="020B0604020202020204" pitchFamily="34" charset="0"/>
              <a:buChar char="•"/>
            </a:pPr>
            <a:r>
              <a:rPr lang="fr-BE" dirty="0" smtClean="0"/>
              <a:t>Standing</a:t>
            </a:r>
            <a:r>
              <a:rPr lang="fr-BE" baseline="0" dirty="0" smtClean="0"/>
              <a:t> </a:t>
            </a:r>
            <a:r>
              <a:rPr lang="fr-BE" baseline="0" dirty="0" err="1" smtClean="0"/>
              <a:t>Order</a:t>
            </a:r>
            <a:endParaRPr lang="fr-BE" dirty="0" smtClean="0"/>
          </a:p>
          <a:p>
            <a:endParaRPr lang="fr-BE" dirty="0" smtClean="0"/>
          </a:p>
          <a:p>
            <a:r>
              <a:rPr lang="fr-BE" dirty="0" smtClean="0"/>
              <a:t>Le One Time est choisi pour des acquisitions ponctuelles</a:t>
            </a:r>
            <a:r>
              <a:rPr lang="fr-BE" baseline="0" dirty="0" smtClean="0"/>
              <a:t> (achat d’ouvrages papier, d’e-books, des archives électroniques d’un périodique, des archives électroniques pour une collection…). </a:t>
            </a:r>
          </a:p>
          <a:p>
            <a:r>
              <a:rPr lang="fr-BE" baseline="0" dirty="0" smtClean="0"/>
              <a:t>Le </a:t>
            </a:r>
            <a:r>
              <a:rPr lang="fr-BE" baseline="0" dirty="0" err="1" smtClean="0"/>
              <a:t>Subscription</a:t>
            </a:r>
            <a:r>
              <a:rPr lang="fr-BE" baseline="0" dirty="0" smtClean="0"/>
              <a:t> est choisi pour des souscriptions à des périodiques, des e-books, des packages d’e-books ou d’e-journaux…</a:t>
            </a:r>
          </a:p>
          <a:p>
            <a:r>
              <a:rPr lang="fr-BE" baseline="0" dirty="0" smtClean="0"/>
              <a:t>Le Standing </a:t>
            </a:r>
            <a:r>
              <a:rPr lang="fr-BE" baseline="0" dirty="0" err="1" smtClean="0"/>
              <a:t>Order</a:t>
            </a:r>
            <a:r>
              <a:rPr lang="fr-BE" baseline="0" dirty="0" smtClean="0"/>
              <a:t> est choisi pour les ordres permanents et bons de commande ouverts.</a:t>
            </a:r>
          </a:p>
          <a:p>
            <a:endParaRPr lang="fr-BE" baseline="0" dirty="0" smtClean="0"/>
          </a:p>
          <a:p>
            <a:r>
              <a:rPr lang="fr-BE" baseline="0" dirty="0" smtClean="0"/>
              <a:t>Le choix du type de commande influence le contenu même des données de la commande ainsi que la réception qu’il conviendra d’effectuer.</a:t>
            </a:r>
          </a:p>
          <a:p>
            <a:endParaRPr lang="fr-BE" baseline="0" dirty="0" smtClean="0"/>
          </a:p>
          <a:p>
            <a:r>
              <a:rPr lang="fr-BE" baseline="0" dirty="0" smtClean="0"/>
              <a:t>Cette formation ne détaille que la réception du One Time, la réception physique des abonnements ayant été abordée lors de la formation RM </a:t>
            </a:r>
            <a:r>
              <a:rPr lang="fr-BE" baseline="0" dirty="0" err="1" smtClean="0"/>
              <a:t>Print</a:t>
            </a:r>
            <a:r>
              <a:rPr lang="fr-BE" baseline="0" dirty="0" smtClean="0"/>
              <a:t> Serials et la réception électronique (activation) a été abordée lors de la formation </a:t>
            </a:r>
            <a:r>
              <a:rPr lang="fr-BE" baseline="0" dirty="0" err="1" smtClean="0"/>
              <a:t>eResources</a:t>
            </a:r>
            <a:r>
              <a:rPr lang="fr-BE" baseline="0" dirty="0" smtClean="0"/>
              <a:t> 2.</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35918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Comme vu lors des formations de Resource Management, l’onglet « Change Item Information » du « Scan In Items » (Menu Alma -&gt; Scan In Items) permet de changer des données</a:t>
            </a:r>
            <a:r>
              <a:rPr lang="fr-BE" baseline="0" dirty="0" smtClean="0"/>
              <a:t> </a:t>
            </a:r>
            <a:r>
              <a:rPr lang="fr-BE" dirty="0" smtClean="0"/>
              <a:t>d’inventaire de</a:t>
            </a:r>
            <a:r>
              <a:rPr lang="fr-BE" baseline="0" dirty="0" smtClean="0"/>
              <a:t> manière temporaire (en choisissant « </a:t>
            </a:r>
            <a:r>
              <a:rPr lang="fr-BE" baseline="0" dirty="0" err="1" smtClean="0"/>
              <a:t>Temporary</a:t>
            </a:r>
            <a:r>
              <a:rPr lang="fr-BE" baseline="0" dirty="0" smtClean="0"/>
              <a:t> » dans le champ « Change Type »). </a:t>
            </a:r>
            <a:r>
              <a:rPr lang="fr-BE" b="1" baseline="0" dirty="0" smtClean="0"/>
              <a:t>Attention : Il faut bien veiller à être dans un département de Fulfillment avant de cliquer sur « Scan In Items ». Cela ne fonctionnera pas si l’on est dans un département d’Acquisitions.</a:t>
            </a:r>
            <a:endParaRPr lang="fr-BE" baseline="0" dirty="0" smtClean="0"/>
          </a:p>
          <a:p>
            <a:endParaRPr lang="fr-BE" baseline="0" dirty="0" smtClean="0"/>
          </a:p>
          <a:p>
            <a:r>
              <a:rPr lang="fr-BE" baseline="0" dirty="0" smtClean="0"/>
              <a:t>Cette option est très intéressante pour les bibliothèques qui utilisent des présentoirs pour les nouveautés. Il suffit de changer temporairement la localisation de l’ouvrage (« Location »). On peut demander la création d’une localisation « Présentoir » si elle n’existe pas encore.</a:t>
            </a:r>
          </a:p>
          <a:p>
            <a:endParaRPr lang="fr-BE" baseline="0" dirty="0" smtClean="0"/>
          </a:p>
          <a:p>
            <a:r>
              <a:rPr lang="fr-BE" baseline="0" dirty="0" smtClean="0"/>
              <a:t>Pour ce qui est de la « Due Back », deux options sont envisageables en fonction de la façon dont on veut travailler :</a:t>
            </a:r>
          </a:p>
          <a:p>
            <a:endParaRPr lang="fr-BE" baseline="0" dirty="0" smtClean="0"/>
          </a:p>
          <a:p>
            <a:r>
              <a:rPr lang="fr-BE" baseline="0" dirty="0" smtClean="0"/>
              <a:t>	- On indique une date : les ouvrages sur le présentoir récupéreront automatiquement leur localisation d’origine au-delà de cette date. Avantage : Plus besoin de traitement dans Alma lorsqu’il faut les remettre en rayon. Inconvénient : Il ne faut pas oublier d’aller ranger les ouvrages du présentoir une fois la date dépassée.</a:t>
            </a:r>
          </a:p>
          <a:p>
            <a:endParaRPr lang="fr-BE" baseline="0" dirty="0" smtClean="0"/>
          </a:p>
          <a:p>
            <a:r>
              <a:rPr lang="fr-BE" baseline="0" dirty="0" smtClean="0"/>
              <a:t>	- On n’indique pas de date : il faudra traiter manuellement chacun des ouvrages lorsqu’on les remet en rayon. Avantage : On peut retirer les ouvrages du présentoir quand on veut, sans s’inquiéter du changement automatique de localisation. Inconvénient : Il faut restaurer (« Change Type » = « Restore ») les ouvrages avant de les remettre en rayon.</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3208481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le cas des ouvrages</a:t>
            </a:r>
            <a:r>
              <a:rPr lang="fr-BE" baseline="0" dirty="0" smtClean="0"/>
              <a:t> que l’on réceptionne pour un bon de commande ouvert (c’est le cas de certains ordres permanents par exemple), les choses se passent différemment :</a:t>
            </a:r>
            <a:endParaRPr lang="fr-BE" dirty="0" smtClean="0"/>
          </a:p>
          <a:p>
            <a:endParaRPr lang="fr-BE" dirty="0" smtClean="0"/>
          </a:p>
          <a:p>
            <a:r>
              <a:rPr lang="fr-BE" dirty="0" smtClean="0"/>
              <a:t>A la réception, cataloguer l’ouvrage et créer l’inventaire. Ensuite</a:t>
            </a:r>
            <a:r>
              <a:rPr lang="fr-BE" baseline="0" dirty="0" smtClean="0"/>
              <a:t> :</a:t>
            </a:r>
          </a:p>
          <a:p>
            <a:endParaRPr lang="fr-BE" baseline="0" dirty="0" smtClean="0"/>
          </a:p>
          <a:p>
            <a:r>
              <a:rPr lang="fr-BE" dirty="0" smtClean="0"/>
              <a:t>1. Lors</a:t>
            </a:r>
            <a:r>
              <a:rPr lang="fr-BE" baseline="0" dirty="0" smtClean="0"/>
              <a:t> de la création de l’item, dans l’onglet « General information », lier l’item à la PO line du bon de commande ouvert (champ « PO line ») et choisir la date de réception (champ « </a:t>
            </a:r>
            <a:r>
              <a:rPr lang="fr-BE" baseline="0" dirty="0" err="1" smtClean="0"/>
              <a:t>Receiving</a:t>
            </a:r>
            <a:r>
              <a:rPr lang="fr-BE" baseline="0" dirty="0" smtClean="0"/>
              <a:t> date »).</a:t>
            </a:r>
          </a:p>
          <a:p>
            <a:endParaRPr lang="fr-BE" baseline="0" dirty="0" smtClean="0"/>
          </a:p>
          <a:p>
            <a:r>
              <a:rPr lang="fr-BE" baseline="0" dirty="0" smtClean="0"/>
              <a:t>2. Remplir le champ « Replacement </a:t>
            </a:r>
            <a:r>
              <a:rPr lang="fr-BE" baseline="0" dirty="0" err="1" smtClean="0"/>
              <a:t>cost</a:t>
            </a:r>
            <a:r>
              <a:rPr lang="fr-BE" baseline="0" dirty="0" smtClean="0"/>
              <a:t> » si on souhaite garder une trace du prix de l’ouvrage.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321081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Schéma des acquisitions</a:t>
            </a:r>
            <a:r>
              <a:rPr lang="fr-BE" baseline="0" dirty="0" smtClean="0"/>
              <a:t> dans Alma.</a:t>
            </a:r>
          </a:p>
          <a:p>
            <a:endParaRPr lang="fr-BE" baseline="0" dirty="0" smtClean="0"/>
          </a:p>
          <a:p>
            <a:r>
              <a:rPr lang="fr-BE" baseline="0" dirty="0" smtClean="0"/>
              <a:t>0. Suggestion d’achat (hors Alma) + décision de l’achat après vérification qu’il n’existe déjà pas de commande ou que le document n’a pas déjà été acquis par les Bibliothèques</a:t>
            </a:r>
          </a:p>
          <a:p>
            <a:endParaRPr lang="fr-BE" baseline="0" dirty="0" smtClean="0"/>
          </a:p>
          <a:p>
            <a:pPr marL="228600" indent="-228600">
              <a:buAutoNum type="arabicPeriod"/>
            </a:pPr>
            <a:r>
              <a:rPr lang="fr-BE" baseline="0" dirty="0" smtClean="0"/>
              <a:t>On crée la PO line à partir :</a:t>
            </a:r>
          </a:p>
          <a:p>
            <a:pPr marL="628650" lvl="1" indent="-171450">
              <a:buFont typeface="Arial" panose="020B0604020202020204" pitchFamily="34" charset="0"/>
              <a:buChar char="•"/>
            </a:pPr>
            <a:r>
              <a:rPr lang="fr-BE" baseline="0" dirty="0" smtClean="0"/>
              <a:t>d’une notice déjà existante dans la Institution Zone (IZ)</a:t>
            </a:r>
          </a:p>
          <a:p>
            <a:pPr marL="628650" lvl="1" indent="-171450">
              <a:buFont typeface="Arial" panose="020B0604020202020204" pitchFamily="34" charset="0"/>
              <a:buChar char="•"/>
            </a:pPr>
            <a:r>
              <a:rPr lang="fr-BE" baseline="0" dirty="0" smtClean="0"/>
              <a:t>d’une notice de la </a:t>
            </a:r>
            <a:r>
              <a:rPr lang="fr-BE" baseline="0" dirty="0" err="1" smtClean="0"/>
              <a:t>Community</a:t>
            </a:r>
            <a:r>
              <a:rPr lang="fr-BE" baseline="0" dirty="0" smtClean="0"/>
              <a:t> Zone (e-ressources)</a:t>
            </a:r>
          </a:p>
          <a:p>
            <a:pPr marL="628650" lvl="1" indent="-171450">
              <a:buFont typeface="Arial" panose="020B0604020202020204" pitchFamily="34" charset="0"/>
              <a:buChar char="•"/>
            </a:pPr>
            <a:r>
              <a:rPr lang="fr-BE" baseline="0" dirty="0" smtClean="0"/>
              <a:t>d’une notice importée depuis un catalogue externe </a:t>
            </a:r>
          </a:p>
          <a:p>
            <a:pPr marL="628650" lvl="1" indent="-171450">
              <a:buFont typeface="Arial" panose="020B0604020202020204" pitchFamily="34" charset="0"/>
              <a:buChar char="•"/>
            </a:pPr>
            <a:r>
              <a:rPr lang="fr-BE" baseline="0" dirty="0" smtClean="0"/>
              <a:t>d’une notice créée via le </a:t>
            </a:r>
            <a:r>
              <a:rPr lang="fr-BE" baseline="0" dirty="0" err="1" smtClean="0"/>
              <a:t>Metadata</a:t>
            </a:r>
            <a:r>
              <a:rPr lang="fr-BE" baseline="0" dirty="0" smtClean="0"/>
              <a:t> Editor</a:t>
            </a:r>
          </a:p>
          <a:p>
            <a:pPr marL="628650" lvl="1" indent="-171450">
              <a:buFont typeface="Arial" panose="020B0604020202020204" pitchFamily="34" charset="0"/>
              <a:buChar char="•"/>
            </a:pPr>
            <a:r>
              <a:rPr lang="fr-BE" baseline="0" dirty="0" smtClean="0"/>
              <a:t>d’une notice créée via le Quick </a:t>
            </a:r>
            <a:r>
              <a:rPr lang="fr-BE" baseline="0" dirty="0" err="1" smtClean="0"/>
              <a:t>Cataloguing</a:t>
            </a:r>
            <a:r>
              <a:rPr lang="fr-BE" baseline="0" dirty="0" smtClean="0"/>
              <a:t> (</a:t>
            </a:r>
            <a:r>
              <a:rPr lang="fr-BE" baseline="0" dirty="0" smtClean="0">
                <a:sym typeface="Wingdings" panose="05000000000000000000" pitchFamily="2" charset="2"/>
              </a:rPr>
              <a:t> notice obligatoirement à retravailler à la réception)</a:t>
            </a:r>
          </a:p>
          <a:p>
            <a:pPr marL="628650" lvl="1" indent="-171450">
              <a:buFont typeface="Arial" panose="020B0604020202020204" pitchFamily="34" charset="0"/>
              <a:buChar char="•"/>
            </a:pPr>
            <a:endParaRPr lang="fr-BE" baseline="0" dirty="0" smtClean="0"/>
          </a:p>
          <a:p>
            <a:pPr marL="0" indent="0">
              <a:buNone/>
            </a:pPr>
            <a:r>
              <a:rPr lang="fr-BE" baseline="0" dirty="0" smtClean="0"/>
              <a:t>2. La ligne de commande est « validée » par un processus automatique. C’est-à-dire qu’Alma produira des alertes si certains champs ne sont pas remplis ou sont mal remplis.</a:t>
            </a:r>
          </a:p>
          <a:p>
            <a:pPr marL="0" indent="0">
              <a:buNone/>
            </a:pPr>
            <a:endParaRPr lang="fr-BE" baseline="0" dirty="0" smtClean="0"/>
          </a:p>
          <a:p>
            <a:pPr marL="0" indent="0">
              <a:buNone/>
            </a:pPr>
            <a:r>
              <a:rPr lang="fr-BE" i="0" dirty="0" smtClean="0">
                <a:solidFill>
                  <a:srgbClr val="000000"/>
                </a:solidFill>
              </a:rPr>
              <a:t>3. </a:t>
            </a:r>
            <a:r>
              <a:rPr lang="fr-BE" i="0" dirty="0" err="1" smtClean="0">
                <a:solidFill>
                  <a:srgbClr val="000000"/>
                </a:solidFill>
              </a:rPr>
              <a:t>Review</a:t>
            </a:r>
            <a:r>
              <a:rPr lang="fr-BE" i="0" baseline="0" dirty="0" smtClean="0">
                <a:solidFill>
                  <a:srgbClr val="000000"/>
                </a:solidFill>
              </a:rPr>
              <a:t> : Révision éventuelle de la ligne de commande si des problèmes ont été détectés lors de l’étape précédente.</a:t>
            </a:r>
          </a:p>
          <a:p>
            <a:pPr marL="0" indent="0">
              <a:buNone/>
            </a:pPr>
            <a:endParaRPr lang="fr-BE" i="0" dirty="0" smtClean="0">
              <a:solidFill>
                <a:srgbClr val="000000"/>
              </a:solidFill>
            </a:endParaRPr>
          </a:p>
          <a:p>
            <a:pPr marL="0" indent="0">
              <a:buNone/>
            </a:pPr>
            <a:r>
              <a:rPr lang="fr-BE" i="0" dirty="0" smtClean="0">
                <a:solidFill>
                  <a:srgbClr val="000000"/>
                </a:solidFill>
              </a:rPr>
              <a:t>4.</a:t>
            </a:r>
            <a:r>
              <a:rPr lang="fr-BE" i="0" baseline="0" dirty="0" smtClean="0">
                <a:solidFill>
                  <a:srgbClr val="000000"/>
                </a:solidFill>
              </a:rPr>
              <a:t> </a:t>
            </a:r>
            <a:r>
              <a:rPr lang="fr-BE" i="0" dirty="0" smtClean="0">
                <a:solidFill>
                  <a:srgbClr val="000000"/>
                </a:solidFill>
              </a:rPr>
              <a:t>Packaging : Les PO</a:t>
            </a:r>
            <a:r>
              <a:rPr lang="fr-BE" i="0" baseline="0" dirty="0" smtClean="0">
                <a:solidFill>
                  <a:srgbClr val="000000"/>
                </a:solidFill>
              </a:rPr>
              <a:t> </a:t>
            </a:r>
            <a:r>
              <a:rPr lang="fr-BE" i="0" baseline="0" dirty="0" err="1" smtClean="0">
                <a:solidFill>
                  <a:srgbClr val="000000"/>
                </a:solidFill>
              </a:rPr>
              <a:t>l</a:t>
            </a:r>
            <a:r>
              <a:rPr lang="fr-BE" i="0" dirty="0" err="1" smtClean="0">
                <a:solidFill>
                  <a:srgbClr val="000000"/>
                </a:solidFill>
              </a:rPr>
              <a:t>ines</a:t>
            </a:r>
            <a:r>
              <a:rPr lang="fr-BE" i="0" baseline="0" dirty="0" smtClean="0">
                <a:solidFill>
                  <a:srgbClr val="000000"/>
                </a:solidFill>
              </a:rPr>
              <a:t> sont regroupées en fonction du fournisseur, de la bibliothèque qui passe la commande, de la devise, de la « continuité » (One-time, </a:t>
            </a:r>
            <a:r>
              <a:rPr lang="fr-BE" i="0" baseline="0" dirty="0" err="1" smtClean="0">
                <a:solidFill>
                  <a:srgbClr val="000000"/>
                </a:solidFill>
              </a:rPr>
              <a:t>continuous</a:t>
            </a:r>
            <a:r>
              <a:rPr lang="fr-BE" i="0" baseline="0" dirty="0" smtClean="0">
                <a:solidFill>
                  <a:srgbClr val="000000"/>
                </a:solidFill>
              </a:rPr>
              <a:t>…), de la méthode d’acquisition et du budget (</a:t>
            </a:r>
            <a:r>
              <a:rPr lang="fr-BE" i="0" baseline="0" dirty="0" err="1" smtClean="0">
                <a:solidFill>
                  <a:srgbClr val="000000"/>
                </a:solidFill>
              </a:rPr>
              <a:t>Fund</a:t>
            </a:r>
            <a:r>
              <a:rPr lang="fr-BE" i="0" baseline="0" dirty="0" smtClean="0">
                <a:solidFill>
                  <a:srgbClr val="000000"/>
                </a:solidFill>
              </a:rPr>
              <a:t>), pour créer une PO (= bon de commande). Une procédure automatique existe mais n’est actuellement pas appliquée à l’ULiège.</a:t>
            </a:r>
          </a:p>
          <a:p>
            <a:pPr marL="0" indent="0">
              <a:buNone/>
            </a:pPr>
            <a:endParaRPr lang="fr-BE" i="1" baseline="0" dirty="0" smtClean="0">
              <a:solidFill>
                <a:srgbClr val="000000"/>
              </a:solidFill>
            </a:endParaRPr>
          </a:p>
          <a:p>
            <a:pPr marL="0" indent="0">
              <a:buNone/>
            </a:pPr>
            <a:r>
              <a:rPr lang="fr-BE" i="0" baseline="0" dirty="0" smtClean="0">
                <a:solidFill>
                  <a:srgbClr val="000000"/>
                </a:solidFill>
              </a:rPr>
              <a:t>4’. La PO est envoyée à la secrétaire exécutive pour encodage dans SAP (via un fichier Excel en attendant l’interfaçage avec SAP). Le numéro de bon de commande provenant de SAP est ensuite encodé dans Alma.</a:t>
            </a:r>
          </a:p>
          <a:p>
            <a:pPr marL="0" indent="0">
              <a:buNone/>
            </a:pP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solidFill>
                  <a:srgbClr val="000000"/>
                </a:solidFill>
              </a:rPr>
              <a:t>5. Approbation automatique ou manuelle. Envoi des commandes par mail ou par EDI (</a:t>
            </a:r>
            <a:r>
              <a:rPr lang="fr-BE" i="0" baseline="0" dirty="0" err="1" smtClean="0">
                <a:solidFill>
                  <a:srgbClr val="000000"/>
                </a:solidFill>
              </a:rPr>
              <a:t>Electronic</a:t>
            </a:r>
            <a:r>
              <a:rPr lang="fr-BE" i="0" baseline="0" dirty="0" smtClean="0">
                <a:solidFill>
                  <a:srgbClr val="000000"/>
                </a:solidFill>
              </a:rPr>
              <a:t> data </a:t>
            </a:r>
            <a:r>
              <a:rPr lang="fr-BE" i="0" baseline="0" dirty="0" err="1" smtClean="0">
                <a:solidFill>
                  <a:srgbClr val="000000"/>
                </a:solidFill>
              </a:rPr>
              <a:t>interchange</a:t>
            </a:r>
            <a:r>
              <a:rPr lang="fr-BE" i="0" baseline="0" dirty="0" smtClean="0">
                <a:solidFill>
                  <a:srgbClr val="000000"/>
                </a:solidFill>
              </a:rPr>
              <a:t>, qui permet d’échanger des données directement d’Alma vers le système du fournisseur).</a:t>
            </a:r>
          </a:p>
          <a:p>
            <a:pPr marL="0" marR="0" indent="0" algn="l" defTabSz="914400" rtl="0" eaLnBrk="1" fontAlgn="auto" latinLnBrk="0" hangingPunct="1">
              <a:lnSpc>
                <a:spcPct val="100000"/>
              </a:lnSpc>
              <a:spcBef>
                <a:spcPts val="0"/>
              </a:spcBef>
              <a:spcAft>
                <a:spcPts val="0"/>
              </a:spcAft>
              <a:buClrTx/>
              <a:buSzTx/>
              <a:buFontTx/>
              <a:buNone/>
              <a:tabLst/>
              <a:defRPr/>
            </a:pP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solidFill>
                  <a:srgbClr val="000000"/>
                </a:solidFill>
              </a:rPr>
              <a:t>6. Réception (pour le « papier ») ou activation (pour l’électronique).</a:t>
            </a:r>
          </a:p>
          <a:p>
            <a:pPr marL="228600" indent="-228600">
              <a:buAutoNum type="arabicPeriod"/>
            </a:pPr>
            <a:endParaRPr lang="fr-BE"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solidFill>
                  <a:srgbClr val="000000"/>
                </a:solidFill>
              </a:rPr>
              <a:t>Nous nous concentrerons ici sur l’étape 6 : la Réception (pour le « papier »).</a:t>
            </a:r>
          </a:p>
          <a:p>
            <a:pPr marL="0" marR="0" indent="0" algn="l" defTabSz="914400" rtl="0" eaLnBrk="1" fontAlgn="auto" latinLnBrk="0" hangingPunct="1">
              <a:lnSpc>
                <a:spcPct val="100000"/>
              </a:lnSpc>
              <a:spcBef>
                <a:spcPts val="0"/>
              </a:spcBef>
              <a:spcAft>
                <a:spcPts val="0"/>
              </a:spcAft>
              <a:buClrTx/>
              <a:buSzTx/>
              <a:buFontTx/>
              <a:buNone/>
              <a:tabLst/>
              <a:defRPr/>
            </a:pP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b="1" i="0" baseline="0" dirty="0" smtClean="0">
                <a:solidFill>
                  <a:srgbClr val="000000"/>
                </a:solidFill>
              </a:rPr>
              <a:t>ATTENTION</a:t>
            </a:r>
            <a:r>
              <a:rPr lang="fr-BE" i="0" baseline="0" dirty="0" smtClean="0">
                <a:solidFill>
                  <a:srgbClr val="000000"/>
                </a:solidFill>
              </a:rPr>
              <a:t> : le workflow complet des Acquisitions se compose 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i="0" baseline="0" dirty="0" err="1" smtClean="0">
                <a:solidFill>
                  <a:srgbClr val="000000"/>
                </a:solidFill>
              </a:rPr>
              <a:t>Purchase</a:t>
            </a:r>
            <a:r>
              <a:rPr lang="fr-BE" i="0" baseline="0" dirty="0" smtClean="0">
                <a:solidFill>
                  <a:srgbClr val="000000"/>
                </a:solidFill>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i="0" baseline="0" dirty="0" err="1" smtClean="0">
                <a:solidFill>
                  <a:srgbClr val="000000"/>
                </a:solidFill>
              </a:rPr>
              <a:t>Receiving</a:t>
            </a:r>
            <a:endParaRPr lang="fr-BE" i="0" baseline="0" dirty="0" smtClean="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i="0" baseline="0" dirty="0" err="1" smtClean="0">
                <a:solidFill>
                  <a:srgbClr val="000000"/>
                </a:solidFill>
              </a:rPr>
              <a:t>Invoicing</a:t>
            </a: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solidFill>
                  <a:srgbClr val="000000"/>
                </a:solidFill>
              </a:rPr>
              <a:t>La réception seule n’est pas suffisante pour clôturer un processus d’acquisition, la facturation (</a:t>
            </a:r>
            <a:r>
              <a:rPr lang="fr-BE" i="0" baseline="0" dirty="0" err="1" smtClean="0">
                <a:solidFill>
                  <a:srgbClr val="000000"/>
                </a:solidFill>
              </a:rPr>
              <a:t>Invoicing</a:t>
            </a:r>
            <a:r>
              <a:rPr lang="fr-BE" i="0" baseline="0" dirty="0" smtClean="0">
                <a:solidFill>
                  <a:srgbClr val="000000"/>
                </a:solidFill>
              </a:rPr>
              <a:t>) dans Alma par un acquéreur ou une SE est nécessaire.</a:t>
            </a:r>
          </a:p>
          <a:p>
            <a:pPr marL="0" marR="0" indent="0" algn="l" defTabSz="914400" rtl="0" eaLnBrk="1" fontAlgn="auto" latinLnBrk="0" hangingPunct="1">
              <a:lnSpc>
                <a:spcPct val="100000"/>
              </a:lnSpc>
              <a:spcBef>
                <a:spcPts val="0"/>
              </a:spcBef>
              <a:spcAft>
                <a:spcPts val="0"/>
              </a:spcAft>
              <a:buClrTx/>
              <a:buSzTx/>
              <a:buFontTx/>
              <a:buNone/>
              <a:tabLst/>
              <a:defRPr/>
            </a:pPr>
            <a:endParaRPr lang="fr-BE" i="0" baseline="0" dirty="0" smtClean="0">
              <a:solidFill>
                <a:srgbClr val="00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129642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Avant</a:t>
            </a:r>
            <a:r>
              <a:rPr lang="fr-BE" i="0" baseline="0" dirty="0" smtClean="0"/>
              <a:t> de réceptionner, il faut s’assurer que l’on se trouve dans le bon « département » des Acquisitions</a:t>
            </a:r>
          </a:p>
          <a:p>
            <a:endParaRPr lang="fr-BE" i="0" baseline="0" dirty="0" smtClean="0"/>
          </a:p>
          <a:p>
            <a:pPr marL="0" indent="0">
              <a:buNone/>
            </a:pPr>
            <a:r>
              <a:rPr lang="fr-BE" i="0" baseline="0" dirty="0" smtClean="0"/>
              <a:t>1. Cliquer sur le logo « Position », dans le bandeau, en haut à droite.</a:t>
            </a:r>
          </a:p>
          <a:p>
            <a:pPr marL="0" indent="0">
              <a:buNone/>
            </a:pPr>
            <a:r>
              <a:rPr lang="fr-BE" i="0" baseline="0" dirty="0" smtClean="0"/>
              <a:t>2. Sélectionner un département d’acquisitions dans la liste déroulante.</a:t>
            </a:r>
          </a:p>
          <a:p>
            <a:pPr marL="0" indent="0">
              <a:buNone/>
            </a:pPr>
            <a:endParaRPr lang="fr-BE" i="0" baseline="0" dirty="0" smtClean="0"/>
          </a:p>
          <a:p>
            <a:pPr marL="0" indent="0">
              <a:buNone/>
            </a:pPr>
            <a:r>
              <a:rPr lang="fr-BE" i="0" baseline="0" dirty="0" smtClean="0"/>
              <a:t>Astuce : Cocher la case « </a:t>
            </a:r>
            <a:r>
              <a:rPr lang="fr-BE" i="0" baseline="0" dirty="0" err="1" smtClean="0"/>
              <a:t>Always</a:t>
            </a:r>
            <a:r>
              <a:rPr lang="fr-BE" i="0" baseline="0" dirty="0" smtClean="0"/>
              <a:t> show </a:t>
            </a:r>
            <a:r>
              <a:rPr lang="fr-BE" i="0" baseline="0" dirty="0" err="1" smtClean="0"/>
              <a:t>current</a:t>
            </a:r>
            <a:r>
              <a:rPr lang="fr-BE" i="0" baseline="0" dirty="0" smtClean="0"/>
              <a:t> location » permet de toujours voir dans quel département on se trouve.</a:t>
            </a:r>
            <a:endParaRPr lang="fr-BE" i="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51366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BE" baseline="0" dirty="0" smtClean="0"/>
              <a:t>Dans le bandeau supérieur, dans le menu Acquisitions, cliquer sur « </a:t>
            </a:r>
            <a:r>
              <a:rPr lang="fr-BE" baseline="0" dirty="0" err="1" smtClean="0"/>
              <a:t>Receive</a:t>
            </a:r>
            <a:r>
              <a:rPr lang="fr-BE" baseline="0" dirty="0" smtClean="0"/>
              <a:t> », dans la section « </a:t>
            </a:r>
            <a:r>
              <a:rPr lang="fr-BE" baseline="0" dirty="0" err="1" smtClean="0"/>
              <a:t>Receiving</a:t>
            </a:r>
            <a:r>
              <a:rPr lang="fr-BE" baseline="0" dirty="0" smtClean="0"/>
              <a:t> and </a:t>
            </a:r>
            <a:r>
              <a:rPr lang="fr-BE" baseline="0" dirty="0" err="1" smtClean="0"/>
              <a:t>Invoicing</a:t>
            </a:r>
            <a:r>
              <a:rPr lang="fr-BE" baseline="0" dirty="0" smtClean="0"/>
              <a:t> ».</a:t>
            </a:r>
          </a:p>
          <a:p>
            <a:pPr marL="0" indent="0">
              <a:buNone/>
            </a:pPr>
            <a:endParaRPr lang="fr-BE" baseline="0" dirty="0" smtClean="0"/>
          </a:p>
          <a:p>
            <a:pPr marL="0" indent="0">
              <a:buNone/>
            </a:pPr>
            <a:r>
              <a:rPr lang="fr-BE" baseline="0" dirty="0" smtClean="0"/>
              <a:t>Astuce : Cliquer sur l’étoile à côté de « </a:t>
            </a:r>
            <a:r>
              <a:rPr lang="fr-BE" baseline="0" dirty="0" err="1" smtClean="0"/>
              <a:t>Receive</a:t>
            </a:r>
            <a:r>
              <a:rPr lang="fr-BE" baseline="0" dirty="0" smtClean="0"/>
              <a:t> » permet de l’enregistrer dans les favoris.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384749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S’affiche alors la liste des PO Lines :</a:t>
            </a:r>
          </a:p>
          <a:p>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2.</a:t>
            </a:r>
            <a:r>
              <a:rPr lang="fr-BE" baseline="0" dirty="0" smtClean="0"/>
              <a:t> </a:t>
            </a:r>
            <a:r>
              <a:rPr lang="fr-BE" b="0" baseline="0" dirty="0" smtClean="0"/>
              <a:t>Il existe deux listes reprenant les PO </a:t>
            </a:r>
            <a:r>
              <a:rPr lang="fr-BE" b="0" baseline="0" dirty="0" err="1" smtClean="0"/>
              <a:t>lines</a:t>
            </a:r>
            <a:r>
              <a:rPr lang="fr-BE" b="0" baseline="0" dirty="0" smtClean="0"/>
              <a:t> qui correspondent à la recherche : l’une comprenant les monographies, l’autre les périodiques. Cliquer sur les onglets « One time » ou « </a:t>
            </a:r>
            <a:r>
              <a:rPr lang="fr-BE" b="0" baseline="0" dirty="0" err="1" smtClean="0"/>
              <a:t>Continuous</a:t>
            </a:r>
            <a:r>
              <a:rPr lang="fr-BE" b="0" baseline="0" dirty="0" smtClean="0"/>
              <a:t> » permet de voyager entre les deux.</a:t>
            </a:r>
            <a:endParaRPr lang="fr-BE" dirty="0" smtClean="0"/>
          </a:p>
          <a:p>
            <a:endParaRPr lang="fr-BE" dirty="0" smtClean="0"/>
          </a:p>
          <a:p>
            <a:r>
              <a:rPr lang="fr-BE" dirty="0" smtClean="0"/>
              <a:t>3. </a:t>
            </a:r>
            <a:r>
              <a:rPr lang="fr-BE" b="0" baseline="0" dirty="0" smtClean="0"/>
              <a:t>Cette section permet de faire une recherche et de l’affiner.</a:t>
            </a:r>
          </a:p>
          <a:p>
            <a:endParaRPr lang="fr-BE" b="0" baseline="0" dirty="0" smtClean="0"/>
          </a:p>
          <a:p>
            <a:r>
              <a:rPr lang="fr-BE" b="0" baseline="0" dirty="0" err="1" smtClean="0"/>
              <a:t>Filter</a:t>
            </a:r>
            <a:r>
              <a:rPr lang="fr-BE" b="0" baseline="0" dirty="0" smtClean="0"/>
              <a:t> by </a:t>
            </a:r>
            <a:r>
              <a:rPr lang="fr-BE" b="0" baseline="0" dirty="0" err="1" smtClean="0"/>
              <a:t>vendor</a:t>
            </a:r>
            <a:r>
              <a:rPr lang="fr-BE" b="0" baseline="0" dirty="0" smtClean="0"/>
              <a:t> = Permet de ne faire apparaître que les lignes de commande d’un fournisseur en particulier.</a:t>
            </a:r>
          </a:p>
          <a:p>
            <a:endParaRPr lang="fr-BE" b="0" baseline="0" dirty="0" smtClean="0"/>
          </a:p>
          <a:p>
            <a:r>
              <a:rPr lang="fr-BE" b="0" baseline="0" dirty="0" err="1" smtClean="0"/>
              <a:t>Status</a:t>
            </a:r>
            <a:r>
              <a:rPr lang="fr-BE" b="0" baseline="0" dirty="0" smtClean="0"/>
              <a:t> = Permet d’affiner par statut de commande. Voici les options possibles :</a:t>
            </a:r>
          </a:p>
          <a:p>
            <a:pPr marL="628650" lvl="1" indent="-171450">
              <a:buFont typeface="Arial" panose="020B0604020202020204" pitchFamily="34" charset="0"/>
              <a:buChar char="•"/>
            </a:pPr>
            <a:r>
              <a:rPr lang="fr-BE" b="0" dirty="0" smtClean="0"/>
              <a:t>Sent :</a:t>
            </a:r>
            <a:r>
              <a:rPr lang="fr-BE" b="0" baseline="0" dirty="0" smtClean="0"/>
              <a:t> La PO line a été envoyée.</a:t>
            </a:r>
          </a:p>
          <a:p>
            <a:pPr marL="628650" lvl="1" indent="-171450">
              <a:buFont typeface="Arial" panose="020B0604020202020204" pitchFamily="34" charset="0"/>
              <a:buChar char="•"/>
            </a:pPr>
            <a:r>
              <a:rPr lang="fr-BE" b="0" baseline="0" dirty="0" smtClean="0"/>
              <a:t>In </a:t>
            </a:r>
            <a:r>
              <a:rPr lang="fr-BE" b="0" baseline="0" dirty="0" err="1" smtClean="0"/>
              <a:t>review</a:t>
            </a:r>
            <a:r>
              <a:rPr lang="fr-BE" b="0" baseline="0" dirty="0" smtClean="0"/>
              <a:t> : La PO line est à « réviser ». Voir les slides concernant le « </a:t>
            </a:r>
            <a:r>
              <a:rPr lang="fr-BE" b="0" baseline="0" dirty="0" err="1" smtClean="0"/>
              <a:t>Review</a:t>
            </a:r>
            <a:r>
              <a:rPr lang="fr-BE" b="0" baseline="0" dirty="0" smtClean="0"/>
              <a:t> ».</a:t>
            </a:r>
          </a:p>
          <a:p>
            <a:pPr marL="628650" lvl="1" indent="-171450">
              <a:buFont typeface="Arial" panose="020B0604020202020204" pitchFamily="34" charset="0"/>
              <a:buChar char="•"/>
            </a:pPr>
            <a:r>
              <a:rPr lang="fr-BE" b="0" baseline="0" dirty="0" err="1" smtClean="0"/>
              <a:t>Manual</a:t>
            </a:r>
            <a:r>
              <a:rPr lang="fr-BE" b="0" baseline="0" dirty="0" smtClean="0"/>
              <a:t>/Auto Packaging : La PO line est en packaging manuel ou automatique. Voir la partie concernant le « Packaging ».</a:t>
            </a:r>
          </a:p>
          <a:p>
            <a:pPr marL="628650" lvl="1" indent="-171450">
              <a:buFont typeface="Arial" panose="020B0604020202020204" pitchFamily="34" charset="0"/>
              <a:buChar char="•"/>
            </a:pPr>
            <a:r>
              <a:rPr lang="fr-BE" b="0" baseline="0" dirty="0" err="1" smtClean="0"/>
              <a:t>Ready</a:t>
            </a:r>
            <a:r>
              <a:rPr lang="fr-BE" b="0" baseline="0" dirty="0" smtClean="0"/>
              <a:t> : La PO line est prête à être envoyée.</a:t>
            </a:r>
          </a:p>
          <a:p>
            <a:pPr marL="628650" lvl="1" indent="-171450">
              <a:buFont typeface="Arial" panose="020B0604020202020204" pitchFamily="34" charset="0"/>
              <a:buChar char="•"/>
            </a:pPr>
            <a:r>
              <a:rPr lang="fr-BE" b="0" baseline="0" dirty="0" err="1" smtClean="0"/>
              <a:t>Closed</a:t>
            </a:r>
            <a:r>
              <a:rPr lang="fr-BE" b="0" baseline="0" dirty="0" smtClean="0"/>
              <a:t> : La PO line est clôturée.</a:t>
            </a:r>
          </a:p>
          <a:p>
            <a:pPr marL="628650" lvl="1" indent="-171450">
              <a:buFont typeface="Arial" panose="020B0604020202020204" pitchFamily="34" charset="0"/>
              <a:buChar char="•"/>
            </a:pPr>
            <a:r>
              <a:rPr lang="fr-BE" b="0" baseline="0" dirty="0" err="1" smtClean="0"/>
              <a:t>Waiting</a:t>
            </a:r>
            <a:r>
              <a:rPr lang="fr-BE" b="0" baseline="0" dirty="0" smtClean="0"/>
              <a:t> for (</a:t>
            </a:r>
            <a:r>
              <a:rPr lang="fr-BE" b="0" baseline="0" dirty="0" err="1" smtClean="0"/>
              <a:t>manual</a:t>
            </a:r>
            <a:r>
              <a:rPr lang="fr-BE" b="0" baseline="0" dirty="0" smtClean="0"/>
              <a:t>) </a:t>
            </a:r>
            <a:r>
              <a:rPr lang="fr-BE" b="0" baseline="0" dirty="0" err="1" smtClean="0"/>
              <a:t>renewal</a:t>
            </a:r>
            <a:r>
              <a:rPr lang="fr-BE" b="0" baseline="0" dirty="0" smtClean="0"/>
              <a:t> : La PO line est en cours de « renouvellement ». Concerne les ressources continues uniquement. Voir la partie concernant le « </a:t>
            </a:r>
            <a:r>
              <a:rPr lang="fr-BE" b="0" baseline="0" dirty="0" err="1" smtClean="0"/>
              <a:t>Renewal</a:t>
            </a:r>
            <a:r>
              <a:rPr lang="fr-BE" b="0"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0" baseline="0" dirty="0" err="1" smtClean="0"/>
              <a:t>Waiting</a:t>
            </a:r>
            <a:r>
              <a:rPr lang="fr-BE" b="0" baseline="0" dirty="0" smtClean="0"/>
              <a:t> for </a:t>
            </a:r>
            <a:r>
              <a:rPr lang="fr-BE" b="0" baseline="0" dirty="0" err="1" smtClean="0"/>
              <a:t>invoice</a:t>
            </a:r>
            <a:r>
              <a:rPr lang="fr-BE" b="0" baseline="0" dirty="0" smtClean="0"/>
              <a:t> : La PO line est en attente de facturation. Voir le Power Point concernant l’ « </a:t>
            </a:r>
            <a:r>
              <a:rPr lang="fr-BE" b="0" baseline="0" dirty="0" err="1" smtClean="0"/>
              <a:t>Invoicing</a:t>
            </a:r>
            <a:r>
              <a:rPr lang="fr-BE" b="0" baseline="0" dirty="0" smtClean="0"/>
              <a:t> »</a:t>
            </a:r>
          </a:p>
          <a:p>
            <a:pPr marL="628650" lvl="1" indent="-171450">
              <a:buFont typeface="Arial" panose="020B0604020202020204" pitchFamily="34" charset="0"/>
              <a:buChar char="•"/>
            </a:pPr>
            <a:r>
              <a:rPr lang="fr-BE" b="0" baseline="0" dirty="0" smtClean="0"/>
              <a:t>Under </a:t>
            </a:r>
            <a:r>
              <a:rPr lang="fr-BE" b="0" baseline="0" dirty="0" err="1" smtClean="0"/>
              <a:t>evaluation</a:t>
            </a:r>
            <a:r>
              <a:rPr lang="fr-BE" b="0" baseline="0" dirty="0" smtClean="0"/>
              <a:t> : La ressource liée à la PO line est en cours de test (Trial) et la commande ne sera passée (ou non) qu’au terme de celui-ci.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0" baseline="0" dirty="0" smtClean="0"/>
              <a:t>Under </a:t>
            </a:r>
            <a:r>
              <a:rPr lang="fr-BE" b="0" baseline="0" dirty="0" err="1" smtClean="0"/>
              <a:t>evaluation</a:t>
            </a:r>
            <a:r>
              <a:rPr lang="fr-BE" b="0" baseline="0" dirty="0" smtClean="0"/>
              <a:t> (</a:t>
            </a:r>
            <a:r>
              <a:rPr lang="fr-BE" b="0" baseline="0" dirty="0" err="1" smtClean="0"/>
              <a:t>renewal</a:t>
            </a:r>
            <a:r>
              <a:rPr lang="fr-BE" b="0" baseline="0" dirty="0" smtClean="0"/>
              <a:t>) : Le « renouvellement » de la PO line est en cours d’évaluation. Voir la partie concernant le « </a:t>
            </a:r>
            <a:r>
              <a:rPr lang="fr-BE" b="0" baseline="0" dirty="0" err="1" smtClean="0"/>
              <a:t>Renewal</a:t>
            </a:r>
            <a:r>
              <a:rPr lang="fr-BE" b="0" baseline="0" dirty="0" smtClean="0"/>
              <a:t> ».</a:t>
            </a:r>
          </a:p>
          <a:p>
            <a:pPr marL="628650" lvl="1" indent="-171450">
              <a:buFont typeface="Arial" panose="020B0604020202020204" pitchFamily="34" charset="0"/>
              <a:buChar char="•"/>
            </a:pPr>
            <a:r>
              <a:rPr lang="fr-BE" b="0" baseline="0" dirty="0" err="1" smtClean="0"/>
              <a:t>Deferred</a:t>
            </a:r>
            <a:r>
              <a:rPr lang="fr-BE" b="0" baseline="0" dirty="0" smtClean="0"/>
              <a:t> : La PO line est « mise en attente ». Voir la partie concernant le « </a:t>
            </a:r>
            <a:r>
              <a:rPr lang="fr-BE" b="0" baseline="0" dirty="0" err="1" smtClean="0"/>
              <a:t>Deferring</a:t>
            </a:r>
            <a:r>
              <a:rPr lang="fr-BE" b="0" baseline="0" dirty="0" smtClean="0"/>
              <a:t> ».</a:t>
            </a:r>
          </a:p>
          <a:p>
            <a:pPr marL="628650" lvl="1" indent="-171450">
              <a:buFont typeface="Arial" panose="020B0604020202020204" pitchFamily="34" charset="0"/>
              <a:buChar char="•"/>
            </a:pPr>
            <a:r>
              <a:rPr lang="fr-BE" b="0" baseline="0" dirty="0" err="1" smtClean="0"/>
              <a:t>Deleted</a:t>
            </a:r>
            <a:r>
              <a:rPr lang="fr-BE" b="0" baseline="0" dirty="0" smtClean="0"/>
              <a:t> : La PO line a été supprimée.</a:t>
            </a:r>
          </a:p>
          <a:p>
            <a:pPr marL="628650" lvl="1" indent="-171450">
              <a:buFont typeface="Arial" panose="020B0604020202020204" pitchFamily="34" charset="0"/>
              <a:buChar char="•"/>
            </a:pPr>
            <a:r>
              <a:rPr lang="fr-BE" b="0" baseline="0" dirty="0" smtClean="0"/>
              <a:t>All (</a:t>
            </a:r>
            <a:r>
              <a:rPr lang="fr-BE" b="0" baseline="0" dirty="0" err="1" smtClean="0"/>
              <a:t>except</a:t>
            </a:r>
            <a:r>
              <a:rPr lang="fr-BE" b="0" baseline="0" dirty="0" smtClean="0"/>
              <a:t> </a:t>
            </a:r>
            <a:r>
              <a:rPr lang="fr-BE" b="0" baseline="0" dirty="0" err="1" smtClean="0"/>
              <a:t>Closed</a:t>
            </a:r>
            <a:r>
              <a:rPr lang="fr-BE" b="0" baseline="0" dirty="0" smtClean="0"/>
              <a:t>) : Tous les statuts cités ci-dessus, sauf le « </a:t>
            </a:r>
            <a:r>
              <a:rPr lang="fr-BE" b="0" baseline="0" dirty="0" err="1" smtClean="0"/>
              <a:t>Closed</a:t>
            </a:r>
            <a:r>
              <a:rPr lang="fr-BE" b="0" baseline="0" dirty="0" smtClean="0"/>
              <a:t> ».</a:t>
            </a:r>
          </a:p>
          <a:p>
            <a:pPr marL="457200" lvl="1"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Locate</a:t>
            </a:r>
            <a:r>
              <a:rPr lang="fr-BE" b="0" baseline="0" dirty="0" smtClean="0"/>
              <a:t> = Permet de chercher au niveau des PO </a:t>
            </a:r>
            <a:r>
              <a:rPr lang="fr-BE" b="0" baseline="0" dirty="0" err="1" smtClean="0"/>
              <a:t>lines</a:t>
            </a:r>
            <a:r>
              <a:rPr lang="fr-BE" b="0" baseline="0" dirty="0" smtClean="0"/>
              <a:t> ou au niveau des PO.</a:t>
            </a:r>
          </a:p>
          <a:p>
            <a:pPr marL="0" lvl="0" indent="0">
              <a:buFont typeface="Arial" panose="020B0604020202020204" pitchFamily="34" charset="0"/>
              <a:buNone/>
            </a:pPr>
            <a:endParaRPr lang="fr-B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b="0" baseline="0" dirty="0" err="1" smtClean="0"/>
              <a:t>Filter</a:t>
            </a:r>
            <a:r>
              <a:rPr lang="fr-BE" b="0" baseline="0" dirty="0" smtClean="0"/>
              <a:t> </a:t>
            </a:r>
            <a:r>
              <a:rPr lang="fr-BE" b="0" baseline="0" dirty="0" err="1" smtClean="0"/>
              <a:t>orders</a:t>
            </a:r>
            <a:r>
              <a:rPr lang="fr-BE" b="0" baseline="0" dirty="0" smtClean="0"/>
              <a:t> </a:t>
            </a:r>
            <a:r>
              <a:rPr lang="fr-BE" b="0" baseline="0" dirty="0" err="1" smtClean="0"/>
              <a:t>with</a:t>
            </a:r>
            <a:r>
              <a:rPr lang="fr-BE" b="0" baseline="0" dirty="0" smtClean="0"/>
              <a:t> </a:t>
            </a:r>
            <a:r>
              <a:rPr lang="fr-BE" b="0" baseline="0" dirty="0" err="1" smtClean="0"/>
              <a:t>interested</a:t>
            </a:r>
            <a:r>
              <a:rPr lang="fr-BE" b="0" baseline="0" dirty="0" smtClean="0"/>
              <a:t> </a:t>
            </a:r>
            <a:r>
              <a:rPr lang="fr-BE" b="0" baseline="0" dirty="0" err="1" smtClean="0"/>
              <a:t>users</a:t>
            </a:r>
            <a:r>
              <a:rPr lang="fr-BE" b="0" baseline="0" dirty="0" smtClean="0"/>
              <a:t> = Choisir « </a:t>
            </a:r>
            <a:r>
              <a:rPr lang="fr-BE" b="0" baseline="0" dirty="0" err="1" smtClean="0"/>
              <a:t>Yes</a:t>
            </a:r>
            <a:r>
              <a:rPr lang="fr-BE" b="0" baseline="0" dirty="0" smtClean="0"/>
              <a:t> » pour n’avoir que les PO </a:t>
            </a:r>
            <a:r>
              <a:rPr lang="fr-BE" b="0" baseline="0" dirty="0" err="1" smtClean="0"/>
              <a:t>lines</a:t>
            </a:r>
            <a:r>
              <a:rPr lang="fr-BE" b="0" baseline="0" dirty="0" smtClean="0"/>
              <a:t> pour lesquelles on a </a:t>
            </a:r>
            <a:r>
              <a:rPr lang="fr-BE" b="0" baseline="0" dirty="0" err="1" smtClean="0"/>
              <a:t>selectioné</a:t>
            </a:r>
            <a:r>
              <a:rPr lang="fr-BE" b="0" baseline="0" dirty="0" smtClean="0"/>
              <a:t> un « </a:t>
            </a:r>
            <a:r>
              <a:rPr lang="fr-BE" b="0" baseline="0" dirty="0" err="1" smtClean="0"/>
              <a:t>Interested</a:t>
            </a:r>
            <a:r>
              <a:rPr lang="fr-BE" b="0" baseline="0" dirty="0" smtClean="0"/>
              <a:t> user ». </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Filter</a:t>
            </a:r>
            <a:r>
              <a:rPr lang="fr-BE" b="0" baseline="0" dirty="0" smtClean="0"/>
              <a:t> </a:t>
            </a:r>
            <a:r>
              <a:rPr lang="fr-BE" b="0" baseline="0" dirty="0" err="1" smtClean="0"/>
              <a:t>orders</a:t>
            </a:r>
            <a:r>
              <a:rPr lang="fr-BE" b="0" baseline="0" dirty="0" smtClean="0"/>
              <a:t> </a:t>
            </a:r>
            <a:r>
              <a:rPr lang="fr-BE" b="0" baseline="0" dirty="0" err="1" smtClean="0"/>
              <a:t>with</a:t>
            </a:r>
            <a:r>
              <a:rPr lang="fr-BE" b="0" baseline="0" dirty="0" smtClean="0"/>
              <a:t> patron </a:t>
            </a:r>
            <a:r>
              <a:rPr lang="fr-BE" b="0" baseline="0" dirty="0" err="1" smtClean="0"/>
              <a:t>requests</a:t>
            </a:r>
            <a:r>
              <a:rPr lang="fr-BE" b="0" baseline="0" dirty="0" smtClean="0"/>
              <a:t> = Choisir « </a:t>
            </a:r>
            <a:r>
              <a:rPr lang="fr-BE" b="0" baseline="0" dirty="0" err="1" smtClean="0"/>
              <a:t>Yes</a:t>
            </a:r>
            <a:r>
              <a:rPr lang="fr-BE" b="0" baseline="0" dirty="0" smtClean="0"/>
              <a:t> » pour n’avoir que les PO </a:t>
            </a:r>
            <a:r>
              <a:rPr lang="fr-BE" b="0" baseline="0" dirty="0" err="1" smtClean="0"/>
              <a:t>lines</a:t>
            </a:r>
            <a:r>
              <a:rPr lang="fr-BE" b="0" baseline="0" dirty="0" smtClean="0"/>
              <a:t> pour lesquelles il y a une réservation.</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Clear</a:t>
            </a:r>
            <a:r>
              <a:rPr lang="fr-BE" b="0" baseline="0" dirty="0" smtClean="0"/>
              <a:t> all = Permet d’annuler les filtres actifs.</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smtClean="0"/>
              <a:t>4. Liste des POL :</a:t>
            </a:r>
          </a:p>
          <a:p>
            <a:pPr marL="0" lvl="0" indent="0">
              <a:buFont typeface="Arial" panose="020B0604020202020204" pitchFamily="34" charset="0"/>
              <a:buNone/>
            </a:pPr>
            <a:r>
              <a:rPr lang="fr-BE" b="0" baseline="0" dirty="0" smtClean="0"/>
              <a:t>Reprend les lignes de commande correspondant à la recherche. Les colonnes reprennent le numéro de la POL, sa description, son statut, sa (ou ses) localisation(s), le nombre d’items commandés, le nombre d’items réceptionnés, la date d’envoi de la POL, l’étape suivante du workflow (voir plus loin), une icône représentant une horloge rouge si la commande est urgente, les notes, la note de réception et un V vert s’il existe des personnes intéressées.</a:t>
            </a:r>
          </a:p>
          <a:p>
            <a:pPr marL="0" lvl="0" indent="0">
              <a:buFont typeface="Arial" panose="020B0604020202020204" pitchFamily="34" charset="0"/>
              <a:buNone/>
            </a:pPr>
            <a:r>
              <a:rPr lang="fr-BE" b="0" baseline="0" dirty="0" smtClean="0"/>
              <a:t>Le tableau peut être configuré : l’ordre des colonnes peut être modifié, leur largeur peut être changée, des colonnes peuvent être masquées. Comme toujours, ces adaptations sont conservées d’une session à l’autre.</a:t>
            </a:r>
          </a:p>
          <a:p>
            <a:pPr marL="0" lvl="0" indent="0">
              <a:buFont typeface="Arial" panose="020B0604020202020204" pitchFamily="34" charset="0"/>
              <a:buNone/>
            </a:pPr>
            <a:endParaRPr lang="fr-B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b="0" baseline="0" dirty="0" smtClean="0"/>
              <a:t>5. Cliquer sur le bouton « … » correspondant à la PO line que l’on veut traiter, puis cliquer sur « Manage Items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B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b="1" u="sng" baseline="0" dirty="0" smtClean="0"/>
              <a:t>Attention </a:t>
            </a:r>
            <a:r>
              <a:rPr lang="fr-BE" b="0" baseline="0" dirty="0" smtClean="0"/>
              <a:t>: Il est important de veiller </a:t>
            </a:r>
            <a:r>
              <a:rPr lang="fr-BE" b="0" u="sng" baseline="0" dirty="0" smtClean="0"/>
              <a:t>le plus rapidement possible au traitement complet</a:t>
            </a:r>
            <a:r>
              <a:rPr lang="fr-BE" b="0" baseline="0" dirty="0" smtClean="0"/>
              <a:t> (réception – facturation- équipement du CB et de l’étiquette – catalogage) des nouvelles acquisitions. Sauf cas problématique ou difficile, un </a:t>
            </a:r>
            <a:r>
              <a:rPr lang="fr-BE" b="1" baseline="0" dirty="0" smtClean="0"/>
              <a:t>délai de 48 heures maximum </a:t>
            </a:r>
            <a:r>
              <a:rPr lang="fr-BE" b="0" baseline="0" dirty="0" smtClean="0"/>
              <a:t>ne doit pas être dépassé afin de ne pas laisser s’accumuler des items dans le processus de réception et de permettre une mise à disposition la plus rapide possible des nouvelles acquisitions.</a:t>
            </a:r>
          </a:p>
          <a:p>
            <a:pPr marL="0" lvl="0" indent="0">
              <a:buFont typeface="Arial" panose="020B0604020202020204" pitchFamily="34" charset="0"/>
              <a:buNone/>
            </a:pPr>
            <a:endParaRPr lang="fr-BE" b="0"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355886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b="0" dirty="0" smtClean="0"/>
              <a:t>1. On retrouve ici des données relatives</a:t>
            </a:r>
            <a:r>
              <a:rPr lang="fr-BE" b="0" baseline="0" dirty="0" smtClean="0"/>
              <a:t> à la POL. On retrouve également l’éventuelle note de réception.</a:t>
            </a:r>
            <a:endParaRPr lang="fr-BE" b="0" dirty="0" smtClean="0"/>
          </a:p>
          <a:p>
            <a:pPr marL="0" indent="0">
              <a:buNone/>
            </a:pPr>
            <a:endParaRPr lang="fr-BE" b="0" baseline="0" dirty="0" smtClean="0"/>
          </a:p>
          <a:p>
            <a:pPr marL="0" lvl="0" indent="0">
              <a:buFont typeface="Arial" panose="020B0604020202020204" pitchFamily="34" charset="0"/>
              <a:buNone/>
            </a:pPr>
            <a:r>
              <a:rPr lang="fr-BE" b="0" baseline="0" dirty="0" smtClean="0"/>
              <a:t>2.</a:t>
            </a:r>
            <a:r>
              <a:rPr lang="fr-BE" b="1" baseline="0" dirty="0" smtClean="0"/>
              <a:t> </a:t>
            </a:r>
            <a:r>
              <a:rPr lang="fr-BE" b="1" baseline="0" dirty="0" err="1" smtClean="0"/>
              <a:t>Keep</a:t>
            </a:r>
            <a:r>
              <a:rPr lang="fr-BE" b="1" baseline="0" dirty="0" smtClean="0"/>
              <a:t> in </a:t>
            </a:r>
            <a:r>
              <a:rPr lang="fr-BE" b="1" baseline="0" dirty="0" err="1" smtClean="0"/>
              <a:t>Department</a:t>
            </a:r>
            <a:r>
              <a:rPr lang="fr-BE" b="1" baseline="0" dirty="0" smtClean="0"/>
              <a:t> </a:t>
            </a:r>
            <a:r>
              <a:rPr lang="fr-BE" b="0" baseline="0" dirty="0" smtClean="0"/>
              <a:t>= Il faut </a:t>
            </a:r>
            <a:r>
              <a:rPr lang="fr-BE" b="0" u="sng" baseline="0" dirty="0" smtClean="0"/>
              <a:t>absolument cocher cette case</a:t>
            </a:r>
            <a:r>
              <a:rPr lang="fr-BE" b="0" baseline="0" dirty="0" smtClean="0"/>
              <a:t> si le document réceptionné doit encore être traité avant d’être mis à disposition des lecteurs. Lorsque la case est cochée, un champ apparaît dans lequel on peut choisir la prochaine étape par laquelle passera l’ouvrage. Les principaux utilisés chez nous sont :</a:t>
            </a:r>
          </a:p>
          <a:p>
            <a:pPr marL="628650" lvl="1" indent="-171450">
              <a:buFont typeface="Arial" panose="020B0604020202020204" pitchFamily="34" charset="0"/>
              <a:buChar char="•"/>
            </a:pPr>
            <a:r>
              <a:rPr lang="fr-BE" b="0" baseline="0" dirty="0" smtClean="0"/>
              <a:t>Catalogage : L’ouvrage doit encore passer par la </a:t>
            </a:r>
            <a:r>
              <a:rPr lang="fr-BE" b="0" baseline="0" dirty="0" err="1" smtClean="0"/>
              <a:t>catalo</a:t>
            </a:r>
            <a:r>
              <a:rPr lang="fr-BE" b="0" baseline="0" dirty="0" smtClean="0"/>
              <a:t>.</a:t>
            </a:r>
          </a:p>
          <a:p>
            <a:pPr marL="628650" lvl="1" indent="-171450">
              <a:buFont typeface="Arial" panose="020B0604020202020204" pitchFamily="34" charset="0"/>
              <a:buChar char="•"/>
            </a:pPr>
            <a:r>
              <a:rPr lang="fr-BE" b="0" baseline="0" dirty="0" smtClean="0"/>
              <a:t>Equipement physique: L’ouvrage doit être équipé, doit recevoir un code-barres…</a:t>
            </a:r>
          </a:p>
          <a:p>
            <a:pPr marL="628650" lvl="1" indent="-171450">
              <a:buFont typeface="Arial" panose="020B0604020202020204" pitchFamily="34" charset="0"/>
              <a:buChar char="•"/>
            </a:pPr>
            <a:r>
              <a:rPr lang="fr-BE" b="0" baseline="0" dirty="0" smtClean="0"/>
              <a:t>Indexation/Classification : Des mots clés et/ou une cote de rangement doivent encore être donnés à l’ouvrage.</a:t>
            </a:r>
          </a:p>
          <a:p>
            <a:pPr marL="0" indent="0">
              <a:buNone/>
            </a:pPr>
            <a:endParaRPr lang="fr-BE" b="0" baseline="0" dirty="0" smtClean="0"/>
          </a:p>
          <a:p>
            <a:pPr marL="0" indent="0">
              <a:buNone/>
            </a:pPr>
            <a:r>
              <a:rPr lang="fr-BE" b="0" baseline="0" dirty="0" smtClean="0"/>
              <a:t>3. </a:t>
            </a:r>
            <a:r>
              <a:rPr lang="fr-BE" dirty="0" err="1" smtClean="0"/>
              <a:t>Received</a:t>
            </a:r>
            <a:r>
              <a:rPr lang="fr-BE" baseline="0" dirty="0" smtClean="0"/>
              <a:t> Date = Date du jour par défaut, mais peut être modifiée.</a:t>
            </a:r>
          </a:p>
          <a:p>
            <a:pPr marL="0" indent="0">
              <a:buNone/>
            </a:pPr>
            <a:endParaRPr lang="fr-BE" baseline="0" dirty="0" smtClean="0"/>
          </a:p>
          <a:p>
            <a:pPr marL="0" indent="0">
              <a:buNone/>
            </a:pPr>
            <a:r>
              <a:rPr lang="fr-BE" baseline="0" dirty="0" smtClean="0"/>
              <a:t>4. L’onglet « </a:t>
            </a:r>
            <a:r>
              <a:rPr lang="fr-BE" baseline="0" dirty="0" err="1" smtClean="0"/>
              <a:t>Bibliographic</a:t>
            </a:r>
            <a:r>
              <a:rPr lang="fr-BE" baseline="0" dirty="0" smtClean="0"/>
              <a:t> Information » permet de visionner la description bibliographique de la ligne de commande.</a:t>
            </a:r>
          </a:p>
          <a:p>
            <a:pPr marL="0" indent="0">
              <a:buNone/>
            </a:pPr>
            <a:endParaRPr lang="fr-BE" baseline="0" dirty="0" smtClean="0"/>
          </a:p>
          <a:p>
            <a:pPr marL="0" indent="0">
              <a:buNone/>
            </a:pPr>
            <a:r>
              <a:rPr lang="fr-BE" baseline="0" dirty="0" smtClean="0"/>
              <a:t>5. </a:t>
            </a:r>
            <a:r>
              <a:rPr lang="fr-BE" b="0" baseline="0" dirty="0" smtClean="0"/>
              <a:t>On trouve ici la liste des exemplaires à recevoir.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0" baseline="0" dirty="0" smtClean="0"/>
              <a:t>Cocher la ou les cases correspondant à l’exemplaire (aux exemplaires) que l’on souhaite réceptionner;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0" dirty="0" smtClean="0"/>
              <a:t>Introduire</a:t>
            </a:r>
            <a:r>
              <a:rPr lang="fr-BE" b="0" baseline="0" dirty="0" smtClean="0"/>
              <a:t> le(s) code-barres qui figureront dans l’ouvrage.</a:t>
            </a:r>
          </a:p>
          <a:p>
            <a:pPr marL="0" marR="0" indent="0" algn="l" defTabSz="914400" rtl="0" eaLnBrk="1" fontAlgn="auto" latinLnBrk="0" hangingPunct="1">
              <a:lnSpc>
                <a:spcPct val="100000"/>
              </a:lnSpc>
              <a:spcBef>
                <a:spcPts val="0"/>
              </a:spcBef>
              <a:spcAft>
                <a:spcPts val="0"/>
              </a:spcAft>
              <a:buClrTx/>
              <a:buSzTx/>
              <a:buFontTx/>
              <a:buNone/>
              <a:tabLst/>
              <a:defRPr/>
            </a:pPr>
            <a:endParaRPr lang="fr-BE"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6. Cliquer enfin sur « Save and </a:t>
            </a:r>
            <a:r>
              <a:rPr lang="fr-BE" b="0" baseline="0" dirty="0" err="1" smtClean="0"/>
              <a:t>Receive</a:t>
            </a:r>
            <a:r>
              <a:rPr lang="fr-BE" b="0" baseline="0" dirty="0" smtClean="0"/>
              <a:t> »</a:t>
            </a:r>
            <a:endParaRPr lang="fr-BE" b="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298998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latin typeface="Source Sans Pro" panose="020B0503030403020204" pitchFamily="34" charset="0"/>
                <a:ea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lvl1pPr>
              <a:defRPr>
                <a:latin typeface="Source Sans Pro" panose="020B0503030403020204" pitchFamily="34" charset="0"/>
                <a:ea typeface="Source Sans Pro" panose="020B0503030403020204" pitchFamily="34" charset="0"/>
              </a:defRPr>
            </a:lvl1pPr>
          </a:lstStyle>
          <a:p>
            <a:r>
              <a:rPr lang="en-US" smtClean="0"/>
              <a:t>Alma @ ULiège - Acquisitions - Receiving (One Time)</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atin typeface="Source Sans Pro" panose="020B0503030403020204" pitchFamily="34" charset="0"/>
                <a:ea typeface="Source Sans Pro" panose="020B0503030403020204" pitchFamily="34" charset="0"/>
              </a:defRPr>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atin typeface="Source Sans Pro" panose="020B0503030403020204" pitchFamily="34" charset="0"/>
                <a:ea typeface="Source Sans Pro" panose="020B0503030403020204" pitchFamily="34" charset="0"/>
              </a:defRPr>
            </a:lvl1pPr>
          </a:lstStyle>
          <a:p>
            <a:r>
              <a:rPr lang="fr-FR" dirty="0" smtClean="0"/>
              <a:t>Modifiez le style du titre</a:t>
            </a:r>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Source Sans Pro" panose="020B0503030403020204" pitchFamily="34" charset="0"/>
                <a:ea typeface="Source Sans Pro" panose="020B0503030403020204"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Clr>
                <a:srgbClr val="00707E"/>
              </a:buClr>
              <a:buSzPct val="120000"/>
              <a:defRPr>
                <a:latin typeface="Source Sans Pro" panose="020B0503030403020204" pitchFamily="34" charset="0"/>
                <a:ea typeface="Source Sans Pro" panose="020B0503030403020204" pitchFamily="34" charset="0"/>
              </a:defRPr>
            </a:lvl1pPr>
            <a:lvl2pPr>
              <a:buClr>
                <a:srgbClr val="00707E"/>
              </a:buClr>
              <a:buSzPct val="120000"/>
              <a:defRPr>
                <a:latin typeface="Source Sans Pro" panose="020B0503030403020204" pitchFamily="34" charset="0"/>
                <a:ea typeface="Source Sans Pro" panose="020B0503030403020204" pitchFamily="34" charset="0"/>
              </a:defRPr>
            </a:lvl2pPr>
            <a:lvl3pPr>
              <a:buClr>
                <a:srgbClr val="00707E"/>
              </a:buClr>
              <a:buSzPct val="120000"/>
              <a:defRPr>
                <a:latin typeface="Source Sans Pro" panose="020B0503030403020204" pitchFamily="34" charset="0"/>
                <a:ea typeface="Source Sans Pro" panose="020B0503030403020204" pitchFamily="34" charset="0"/>
              </a:defRPr>
            </a:lvl3pPr>
            <a:lvl4pPr>
              <a:buClr>
                <a:srgbClr val="00707E"/>
              </a:buClr>
              <a:buSzPct val="120000"/>
              <a:defRPr>
                <a:latin typeface="Source Sans Pro" panose="020B0503030403020204" pitchFamily="34" charset="0"/>
                <a:ea typeface="Source Sans Pro" panose="020B0503030403020204" pitchFamily="34" charset="0"/>
              </a:defRPr>
            </a:lvl4pPr>
            <a:lvl5pPr>
              <a:buClr>
                <a:srgbClr val="00707E"/>
              </a:buClr>
              <a:buSzPct val="120000"/>
              <a:defRPr>
                <a:latin typeface="Source Sans Pro" panose="020B0503030403020204" pitchFamily="34" charset="0"/>
                <a:ea typeface="Source Sans Pro" panose="020B0503030403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E667ED75-B537-4810-9364-B7D9FE7FDC55}" type="slidenum">
              <a:rPr lang="en-US" smtClean="0"/>
              <a:pPr/>
              <a:t>‹N°›</a:t>
            </a:fld>
            <a:endParaRPr lang="en-US" dirty="0"/>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chemeClr val="bg1"/>
                </a:solidFill>
                <a:latin typeface="Source Sans Pro" panose="020B0503030403020204" pitchFamily="34" charset="0"/>
                <a:ea typeface="Source Sans Pro" panose="020B0503030403020204" pitchFamily="34" charset="0"/>
              </a:defRPr>
            </a:lvl1pPr>
          </a:lstStyle>
          <a:p>
            <a:r>
              <a:rPr lang="en-US" smtClean="0"/>
              <a:t>Alma @ ULiège - Acquisitions - Receiving (One Time)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Source Sans Pro" panose="020B0503030403020204" pitchFamily="34" charset="0"/>
                <a:ea typeface="Source Sans Pro" panose="020B0503030403020204" pitchFamily="34" charset="0"/>
              </a:defRPr>
            </a:lvl1pPr>
          </a:lstStyle>
          <a:p>
            <a:r>
              <a:rPr lang="fr-FR" dirty="0"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Clr>
                <a:srgbClr val="00707E"/>
              </a:buClr>
              <a:buSzPct val="120000"/>
              <a:defRPr sz="2000">
                <a:latin typeface="Source Sans Pro" panose="020B0503030403020204" pitchFamily="34" charset="0"/>
                <a:ea typeface="Source Sans Pro" panose="020B0503030403020204" pitchFamily="34" charset="0"/>
              </a:defRPr>
            </a:lvl1pPr>
            <a:lvl2pPr>
              <a:buClr>
                <a:srgbClr val="00707E"/>
              </a:buClr>
              <a:buSzPct val="120000"/>
              <a:defRPr sz="2000">
                <a:latin typeface="Source Sans Pro" panose="020B0503030403020204" pitchFamily="34" charset="0"/>
                <a:ea typeface="Source Sans Pro" panose="020B0503030403020204" pitchFamily="34" charset="0"/>
              </a:defRPr>
            </a:lvl2pPr>
            <a:lvl3pPr>
              <a:buClr>
                <a:srgbClr val="00707E"/>
              </a:buClr>
              <a:buSzPct val="120000"/>
              <a:defRPr sz="1800">
                <a:latin typeface="Source Sans Pro" panose="020B0503030403020204" pitchFamily="34" charset="0"/>
                <a:ea typeface="Source Sans Pro" panose="020B0503030403020204" pitchFamily="34" charset="0"/>
              </a:defRPr>
            </a:lvl3pPr>
            <a:lvl4pPr>
              <a:buClr>
                <a:srgbClr val="00707E"/>
              </a:buClr>
              <a:buSzPct val="120000"/>
              <a:defRPr sz="1600">
                <a:latin typeface="Source Sans Pro" panose="020B0503030403020204" pitchFamily="34" charset="0"/>
                <a:ea typeface="Source Sans Pro" panose="020B0503030403020204" pitchFamily="34" charset="0"/>
              </a:defRPr>
            </a:lvl4pPr>
            <a:lvl5pPr marL="1554480" indent="-228600">
              <a:buClr>
                <a:srgbClr val="00707E"/>
              </a:buClr>
              <a:defRPr lang="en-US" sz="1400" kern="1200" baseline="0" dirty="0">
                <a:solidFill>
                  <a:schemeClr val="tx1"/>
                </a:solidFill>
                <a:latin typeface="Source Sans Pro" panose="020B0503030403020204" pitchFamily="34" charset="0"/>
                <a:ea typeface="Source Sans Pro" panose="020B0503030403020204" pitchFamily="34" charset="0"/>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marL="1554480" lvl="4" indent="-228600" algn="l" defTabSz="914400" rtl="0" eaLnBrk="1" latinLnBrk="0" hangingPunct="1">
              <a:spcBef>
                <a:spcPct val="20000"/>
              </a:spcBef>
              <a:buClr>
                <a:schemeClr val="tx2"/>
              </a:buClr>
              <a:buSzPct val="120000"/>
              <a:buFont typeface="Arial" pitchFamily="34" charset="0"/>
              <a:buChar char="•"/>
            </a:pPr>
            <a:r>
              <a:rPr lang="fr-FR" dirty="0" smtClean="0"/>
              <a:t>Cinquième niveau</a:t>
            </a:r>
            <a:endParaRPr lang="en-US" dirty="0"/>
          </a:p>
        </p:txBody>
      </p:sp>
      <p:sp>
        <p:nvSpPr>
          <p:cNvPr id="7" name="Slide Number Placeholder 6"/>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chemeClr val="bg1"/>
                </a:solidFill>
                <a:latin typeface="Source Sans Pro" panose="020B0503030403020204" pitchFamily="34" charset="0"/>
                <a:ea typeface="Source Sans Pro" panose="020B0503030403020204" pitchFamily="34" charset="0"/>
              </a:defRPr>
            </a:lvl1pPr>
          </a:lstStyle>
          <a:p>
            <a:r>
              <a:rPr lang="en-US" smtClean="0"/>
              <a:t>Alma @ ULiège - Acquisitions - Receiving (One Time)</a:t>
            </a:r>
            <a:endParaRPr lang="en-US" dirty="0"/>
          </a:p>
        </p:txBody>
      </p:sp>
      <p:sp>
        <p:nvSpPr>
          <p:cNvPr id="8" name="Content Placeholder 2"/>
          <p:cNvSpPr>
            <a:spLocks noGrp="1"/>
          </p:cNvSpPr>
          <p:nvPr>
            <p:ph sz="half" idx="13"/>
          </p:nvPr>
        </p:nvSpPr>
        <p:spPr>
          <a:xfrm>
            <a:off x="4381128" y="1412776"/>
            <a:ext cx="3863280" cy="4968552"/>
          </a:xfrm>
        </p:spPr>
        <p:txBody>
          <a:bodyPr/>
          <a:lstStyle>
            <a:lvl1pPr>
              <a:buClr>
                <a:srgbClr val="00707E"/>
              </a:buClr>
              <a:buSzPct val="120000"/>
              <a:defRPr sz="2000">
                <a:latin typeface="Source Sans Pro" panose="020B0503030403020204" pitchFamily="34" charset="0"/>
                <a:ea typeface="Source Sans Pro" panose="020B0503030403020204" pitchFamily="34" charset="0"/>
              </a:defRPr>
            </a:lvl1pPr>
            <a:lvl2pPr>
              <a:buClr>
                <a:srgbClr val="00707E"/>
              </a:buClr>
              <a:buSzPct val="120000"/>
              <a:defRPr sz="2000">
                <a:latin typeface="Source Sans Pro" panose="020B0503030403020204" pitchFamily="34" charset="0"/>
                <a:ea typeface="Source Sans Pro" panose="020B0503030403020204" pitchFamily="34" charset="0"/>
              </a:defRPr>
            </a:lvl2pPr>
            <a:lvl3pPr>
              <a:buClr>
                <a:srgbClr val="00707E"/>
              </a:buClr>
              <a:buSzPct val="120000"/>
              <a:defRPr sz="1800">
                <a:latin typeface="Source Sans Pro" panose="020B0503030403020204" pitchFamily="34" charset="0"/>
                <a:ea typeface="Source Sans Pro" panose="020B0503030403020204" pitchFamily="34" charset="0"/>
              </a:defRPr>
            </a:lvl3pPr>
            <a:lvl4pPr>
              <a:buClr>
                <a:srgbClr val="00707E"/>
              </a:buClr>
              <a:buSzPct val="120000"/>
              <a:defRPr sz="1600">
                <a:latin typeface="Source Sans Pro" panose="020B0503030403020204" pitchFamily="34" charset="0"/>
                <a:ea typeface="Source Sans Pro" panose="020B0503030403020204" pitchFamily="34" charset="0"/>
              </a:defRPr>
            </a:lvl4pPr>
            <a:lvl5pPr marL="1554480" indent="-228600">
              <a:buClr>
                <a:srgbClr val="00707E"/>
              </a:buClr>
              <a:defRPr lang="en-US" sz="1400" kern="1200" baseline="0" dirty="0">
                <a:solidFill>
                  <a:schemeClr val="tx1"/>
                </a:solidFill>
                <a:latin typeface="Source Sans Pro" panose="020B0503030403020204" pitchFamily="34" charset="0"/>
                <a:ea typeface="Source Sans Pro" panose="020B0503030403020204" pitchFamily="34" charset="0"/>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marL="1554480" lvl="4" indent="-228600" algn="l" defTabSz="914400" rtl="0" eaLnBrk="1" latinLnBrk="0" hangingPunct="1">
              <a:spcBef>
                <a:spcPct val="20000"/>
              </a:spcBef>
              <a:buClr>
                <a:schemeClr val="tx2"/>
              </a:buClr>
              <a:buSzPct val="120000"/>
              <a:buFont typeface="Arial" pitchFamily="34" charset="0"/>
              <a:buChar char="•"/>
            </a:pPr>
            <a:r>
              <a:rPr lang="fr-FR" dirty="0" smtClean="0"/>
              <a:t>Cinquième niveau</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ource Sans Pro" panose="020B0503030403020204" pitchFamily="34" charset="0"/>
                <a:ea typeface="Source Sans Pro" panose="020B0503030403020204" pitchFamily="34" charset="0"/>
              </a:defRPr>
            </a:lvl1pPr>
          </a:lstStyle>
          <a:p>
            <a:r>
              <a:rPr lang="fr-FR" dirty="0" smtClean="0"/>
              <a:t>Modifiez le style du titre</a:t>
            </a:r>
            <a:endParaRPr lang="en-US" dirty="0"/>
          </a:p>
        </p:txBody>
      </p:sp>
      <p:sp>
        <p:nvSpPr>
          <p:cNvPr id="3" name="Text Placeholder 2"/>
          <p:cNvSpPr>
            <a:spLocks noGrp="1"/>
          </p:cNvSpPr>
          <p:nvPr>
            <p:ph type="body" idx="1"/>
          </p:nvPr>
        </p:nvSpPr>
        <p:spPr>
          <a:xfrm>
            <a:off x="323528" y="1535113"/>
            <a:ext cx="3791272" cy="639762"/>
          </a:xfrm>
        </p:spPr>
        <p:txBody>
          <a:bodyPr anchor="b">
            <a:noAutofit/>
          </a:bodyPr>
          <a:lstStyle>
            <a:lvl1pPr marL="0" indent="0" algn="l">
              <a:buNone/>
              <a:defRPr sz="2000" b="0">
                <a:solidFill>
                  <a:srgbClr val="00707E"/>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323528" y="2174874"/>
            <a:ext cx="3791272" cy="4206453"/>
          </a:xfrm>
        </p:spPr>
        <p:txBody>
          <a:bodyPr/>
          <a:lstStyle>
            <a:lvl1pPr marL="342900" indent="-228600">
              <a:buClr>
                <a:srgbClr val="00707E"/>
              </a:buClr>
              <a:buSzPct val="120000"/>
              <a:buFont typeface="Arial" panose="020B0604020202020204" pitchFamily="34" charset="0"/>
              <a:buChar char="•"/>
              <a:defRPr sz="2000">
                <a:latin typeface="Source Sans Pro" panose="020B0503030403020204" pitchFamily="34" charset="0"/>
                <a:ea typeface="Source Sans Pro" panose="020B0503030403020204" pitchFamily="34" charset="0"/>
              </a:defRPr>
            </a:lvl1pPr>
            <a:lvl2pPr>
              <a:buClr>
                <a:srgbClr val="00707E"/>
              </a:buClr>
              <a:buSzPct val="120000"/>
              <a:defRPr sz="2000">
                <a:latin typeface="Source Sans Pro" panose="020B0503030403020204" pitchFamily="34" charset="0"/>
                <a:ea typeface="Source Sans Pro" panose="020B0503030403020204" pitchFamily="34" charset="0"/>
              </a:defRPr>
            </a:lvl2pPr>
            <a:lvl3pPr>
              <a:buClr>
                <a:srgbClr val="00707E"/>
              </a:buClr>
              <a:buSzPct val="120000"/>
              <a:defRPr sz="1800">
                <a:latin typeface="Source Sans Pro" panose="020B0503030403020204" pitchFamily="34" charset="0"/>
                <a:ea typeface="Source Sans Pro" panose="020B0503030403020204" pitchFamily="34" charset="0"/>
              </a:defRPr>
            </a:lvl3pPr>
            <a:lvl4pPr>
              <a:buClr>
                <a:srgbClr val="00707E"/>
              </a:buClr>
              <a:buSzPct val="120000"/>
              <a:defRPr sz="1600">
                <a:latin typeface="Source Sans Pro" panose="020B0503030403020204" pitchFamily="34" charset="0"/>
                <a:ea typeface="Source Sans Pro" panose="020B0503030403020204" pitchFamily="34" charset="0"/>
              </a:defRPr>
            </a:lvl4pPr>
            <a:lvl5pPr marL="1554480" indent="-228600">
              <a:buClr>
                <a:srgbClr val="00707E"/>
              </a:buClr>
              <a:defRPr lang="en-US" sz="1600" kern="1200" baseline="0" dirty="0">
                <a:solidFill>
                  <a:schemeClr val="tx1"/>
                </a:solidFill>
                <a:latin typeface="Source Sans Pro" panose="020B0503030403020204" pitchFamily="34" charset="0"/>
                <a:ea typeface="Source Sans Pro" panose="020B0503030403020204" pitchFamily="34" charset="0"/>
                <a:cs typeface="+mn-cs"/>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marL="1554480" lvl="4" indent="-228600" algn="l" defTabSz="914400" rtl="0" eaLnBrk="1" latinLnBrk="0" hangingPunct="1">
              <a:spcBef>
                <a:spcPct val="20000"/>
              </a:spcBef>
              <a:buClr>
                <a:schemeClr val="accent1"/>
              </a:buClr>
              <a:buSzPct val="120000"/>
              <a:buFont typeface="Arial" pitchFamily="34" charset="0"/>
              <a:buChar char="•"/>
            </a:pPr>
            <a:r>
              <a:rPr lang="fr-FR" dirty="0" smtClean="0"/>
              <a:t>Cinquième niveau</a:t>
            </a:r>
            <a:endParaRPr lang="en-US" dirty="0"/>
          </a:p>
        </p:txBody>
      </p:sp>
      <p:sp>
        <p:nvSpPr>
          <p:cNvPr id="5" name="Text Placeholder 4"/>
          <p:cNvSpPr>
            <a:spLocks noGrp="1"/>
          </p:cNvSpPr>
          <p:nvPr>
            <p:ph type="body" sz="quarter" idx="3"/>
          </p:nvPr>
        </p:nvSpPr>
        <p:spPr>
          <a:xfrm>
            <a:off x="4419600" y="1535113"/>
            <a:ext cx="3824808" cy="639762"/>
          </a:xfrm>
        </p:spPr>
        <p:txBody>
          <a:bodyPr anchor="b">
            <a:noAutofit/>
          </a:bodyPr>
          <a:lstStyle>
            <a:lvl1pPr marL="0" indent="0" algn="l">
              <a:buNone/>
              <a:defRPr sz="2000" b="0">
                <a:solidFill>
                  <a:srgbClr val="00707E"/>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9" name="Slide Number Placeholder 8"/>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latin typeface="Source Sans Pro" panose="020B0503030403020204" pitchFamily="34" charset="0"/>
                <a:ea typeface="Source Sans Pro" panose="020B0503030403020204" pitchFamily="34" charset="0"/>
              </a:defRPr>
            </a:lvl1pPr>
          </a:lstStyle>
          <a:p>
            <a:r>
              <a:rPr lang="en-US" smtClean="0"/>
              <a:t>Alma @ ULiège - Acquisitions - Receiving (One Time)</a:t>
            </a:r>
            <a:endParaRPr lang="en-US" dirty="0"/>
          </a:p>
        </p:txBody>
      </p:sp>
      <p:sp>
        <p:nvSpPr>
          <p:cNvPr id="10" name="Content Placeholder 3"/>
          <p:cNvSpPr>
            <a:spLocks noGrp="1"/>
          </p:cNvSpPr>
          <p:nvPr>
            <p:ph sz="half" idx="14"/>
          </p:nvPr>
        </p:nvSpPr>
        <p:spPr>
          <a:xfrm>
            <a:off x="4453136" y="2174875"/>
            <a:ext cx="3791272" cy="4206453"/>
          </a:xfrm>
        </p:spPr>
        <p:txBody>
          <a:bodyPr/>
          <a:lstStyle>
            <a:lvl1pPr marL="342900" indent="-228600">
              <a:buClr>
                <a:srgbClr val="00707E"/>
              </a:buClr>
              <a:buSzPct val="120000"/>
              <a:buFont typeface="Arial" panose="020B0604020202020204" pitchFamily="34" charset="0"/>
              <a:buChar char="•"/>
              <a:defRPr sz="2000">
                <a:latin typeface="Source Sans Pro" panose="020B0503030403020204" pitchFamily="34" charset="0"/>
                <a:ea typeface="Source Sans Pro" panose="020B0503030403020204" pitchFamily="34" charset="0"/>
              </a:defRPr>
            </a:lvl1pPr>
            <a:lvl2pPr>
              <a:buClr>
                <a:srgbClr val="00707E"/>
              </a:buClr>
              <a:buSzPct val="120000"/>
              <a:defRPr sz="2000">
                <a:latin typeface="Source Sans Pro" panose="020B0503030403020204" pitchFamily="34" charset="0"/>
                <a:ea typeface="Source Sans Pro" panose="020B0503030403020204" pitchFamily="34" charset="0"/>
              </a:defRPr>
            </a:lvl2pPr>
            <a:lvl3pPr>
              <a:buClr>
                <a:srgbClr val="00707E"/>
              </a:buClr>
              <a:buSzPct val="120000"/>
              <a:defRPr sz="1800">
                <a:latin typeface="Source Sans Pro" panose="020B0503030403020204" pitchFamily="34" charset="0"/>
                <a:ea typeface="Source Sans Pro" panose="020B0503030403020204" pitchFamily="34" charset="0"/>
              </a:defRPr>
            </a:lvl3pPr>
            <a:lvl4pPr>
              <a:buClr>
                <a:srgbClr val="00707E"/>
              </a:buClr>
              <a:buSzPct val="120000"/>
              <a:defRPr sz="1600">
                <a:latin typeface="Source Sans Pro" panose="020B0503030403020204" pitchFamily="34" charset="0"/>
                <a:ea typeface="Source Sans Pro" panose="020B0503030403020204" pitchFamily="34" charset="0"/>
              </a:defRPr>
            </a:lvl4pPr>
            <a:lvl5pPr marL="1554480" indent="-228600">
              <a:buClr>
                <a:srgbClr val="00707E"/>
              </a:buClr>
              <a:defRPr lang="en-US" sz="1600" kern="1200" baseline="0" dirty="0">
                <a:solidFill>
                  <a:schemeClr val="tx1"/>
                </a:solidFill>
                <a:latin typeface="Source Sans Pro" panose="020B0503030403020204" pitchFamily="34" charset="0"/>
                <a:ea typeface="Source Sans Pro" panose="020B0503030403020204" pitchFamily="34" charset="0"/>
                <a:cs typeface="+mn-cs"/>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marL="1554480" lvl="4" indent="-228600" algn="l" defTabSz="914400" rtl="0" eaLnBrk="1" latinLnBrk="0" hangingPunct="1">
              <a:spcBef>
                <a:spcPct val="20000"/>
              </a:spcBef>
              <a:buClr>
                <a:schemeClr val="accent1"/>
              </a:buClr>
              <a:buSzPct val="120000"/>
              <a:buFont typeface="Arial" pitchFamily="34" charset="0"/>
              <a:buChar char="•"/>
            </a:pPr>
            <a:r>
              <a:rPr lang="fr-FR" dirty="0" smtClean="0"/>
              <a:t>Cinquième niveau</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Source Sans Pro" panose="020B0503030403020204" pitchFamily="34" charset="0"/>
                <a:ea typeface="Source Sans Pro" panose="020B0503030403020204" pitchFamily="34" charset="0"/>
              </a:defRPr>
            </a:lvl1pPr>
          </a:lstStyle>
          <a:p>
            <a:r>
              <a:rPr lang="fr-FR" dirty="0"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chemeClr val="bg1"/>
                </a:solidFill>
              </a:defRPr>
            </a:lvl1pPr>
          </a:lstStyle>
          <a:p>
            <a:r>
              <a:rPr lang="en-US" smtClean="0"/>
              <a:t>Alma @ ULiège - Acquisitions - Receiving (One Time)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chemeClr val="bg1"/>
                </a:solidFill>
              </a:defRPr>
            </a:lvl1pPr>
          </a:lstStyle>
          <a:p>
            <a:r>
              <a:rPr lang="en-US" smtClean="0"/>
              <a:t>Alma @ ULiège - Acquisitions - Receiving (One Time)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007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8" name="Rectangle 7"/>
          <p:cNvSpPr/>
          <p:nvPr/>
        </p:nvSpPr>
        <p:spPr>
          <a:xfrm>
            <a:off x="8458200" y="5486400"/>
            <a:ext cx="685800" cy="685800"/>
          </a:xfrm>
          <a:prstGeom prst="rect">
            <a:avLst/>
          </a:prstGeom>
          <a:solidFill>
            <a:srgbClr val="318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ource Sans Pro" panose="020B0503030403020204" pitchFamily="34" charset="0"/>
              <a:ea typeface="Source Sans Pro" panose="020B0503030403020204" pitchFamily="34" charset="0"/>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latin typeface="Source Sans Pro" panose="020B0503030403020204" pitchFamily="34" charset="0"/>
                <a:ea typeface="Source Sans Pro" panose="020B0503030403020204" pitchFamily="34" charset="0"/>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chemeClr val="bg1"/>
                </a:solidFill>
                <a:latin typeface="Source Sans Pro" panose="020B0503030403020204" pitchFamily="34" charset="0"/>
                <a:ea typeface="Source Sans Pro" panose="020B0503030403020204" pitchFamily="34" charset="0"/>
              </a:defRPr>
            </a:lvl1pPr>
          </a:lstStyle>
          <a:p>
            <a:r>
              <a:rPr lang="en-US" smtClean="0"/>
              <a:t>Alma @ ULiège - Acquisitions - Receiving (One Time)</a:t>
            </a:r>
            <a:endParaRPr lang="en-US" dirty="0"/>
          </a:p>
        </p:txBody>
      </p:sp>
      <p:pic>
        <p:nvPicPr>
          <p:cNvPr id="4" name="Imag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504" y="6445031"/>
            <a:ext cx="1224136" cy="36534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rgbClr val="00707E"/>
          </a:solidFill>
          <a:effectLst/>
          <a:latin typeface="Source Sans Pro" panose="020B0503030403020204" pitchFamily="34" charset="0"/>
          <a:ea typeface="Source Sans Pro" panose="020B0503030403020204" pitchFamily="34" charset="0"/>
          <a:cs typeface="+mj-cs"/>
        </a:defRPr>
      </a:lvl1pPr>
    </p:titleStyle>
    <p:bodyStyle>
      <a:lvl1pPr marL="342900" indent="-228600" algn="l" defTabSz="914400" rtl="0" eaLnBrk="1" latinLnBrk="0" hangingPunct="1">
        <a:spcBef>
          <a:spcPct val="20000"/>
        </a:spcBef>
        <a:buClr>
          <a:srgbClr val="00707E"/>
        </a:buClr>
        <a:buSzPct val="120000"/>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1pPr>
      <a:lvl2pPr marL="640080" indent="-228600" algn="l" defTabSz="914400" rtl="0" eaLnBrk="1" latinLnBrk="0" hangingPunct="1">
        <a:spcBef>
          <a:spcPct val="20000"/>
        </a:spcBef>
        <a:buClr>
          <a:srgbClr val="00707E"/>
        </a:buClr>
        <a:buSzPct val="120000"/>
        <a:buFont typeface="Arial"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2pPr>
      <a:lvl3pPr marL="1005840" indent="-228600" algn="l" defTabSz="914400" rtl="0" eaLnBrk="1" latinLnBrk="0" hangingPunct="1">
        <a:spcBef>
          <a:spcPct val="20000"/>
        </a:spcBef>
        <a:buClr>
          <a:srgbClr val="00707E"/>
        </a:buClr>
        <a:buSzPct val="120000"/>
        <a:buFont typeface="Arial"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3pPr>
      <a:lvl4pPr marL="1280160" indent="-228600" algn="l" defTabSz="914400" rtl="0" eaLnBrk="1" latinLnBrk="0" hangingPunct="1">
        <a:spcBef>
          <a:spcPct val="20000"/>
        </a:spcBef>
        <a:buClr>
          <a:srgbClr val="00707E"/>
        </a:buClr>
        <a:buSzPct val="120000"/>
        <a:buFont typeface="Arial"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4pPr>
      <a:lvl5pPr marL="1554480" indent="-228600" algn="l" defTabSz="914400" rtl="0" eaLnBrk="1" latinLnBrk="0" hangingPunct="1">
        <a:spcBef>
          <a:spcPct val="20000"/>
        </a:spcBef>
        <a:buClr>
          <a:srgbClr val="00707E"/>
        </a:buClr>
        <a:buSzPct val="120000"/>
        <a:buFont typeface="Arial" pitchFamily="34" charset="0"/>
        <a:buChar char="•"/>
        <a:defRPr sz="1400" kern="1200" baseline="0">
          <a:solidFill>
            <a:schemeClr val="tx1"/>
          </a:solidFill>
          <a:latin typeface="Source Sans Pro" panose="020B0503030403020204" pitchFamily="34" charset="0"/>
          <a:ea typeface="Source Sans Pro" panose="020B0503030403020204" pitchFamily="34"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552" y="2204864"/>
            <a:ext cx="7620000" cy="1143000"/>
          </a:xfrm>
        </p:spPr>
        <p:txBody>
          <a:bodyPr/>
          <a:lstStyle/>
          <a:p>
            <a:pPr fontAlgn="base"/>
            <a:r>
              <a:rPr lang="fr-BE" b="0" dirty="0">
                <a:latin typeface="Source Sans Pro" panose="020B0503030403020204" pitchFamily="34" charset="0"/>
                <a:ea typeface="Source Sans Pro" panose="020B0503030403020204" pitchFamily="34" charset="0"/>
              </a:rPr>
              <a:t> </a:t>
            </a:r>
            <a:r>
              <a:rPr lang="fr-BE" b="0" dirty="0" err="1" smtClean="0">
                <a:latin typeface="Source Sans Pro" panose="020B0503030403020204" pitchFamily="34" charset="0"/>
                <a:ea typeface="Source Sans Pro" panose="020B0503030403020204" pitchFamily="34" charset="0"/>
              </a:rPr>
              <a:t>Receiving</a:t>
            </a:r>
            <a:r>
              <a:rPr lang="fr-BE" b="0" dirty="0" smtClean="0">
                <a:latin typeface="Source Sans Pro" panose="020B0503030403020204" pitchFamily="34" charset="0"/>
                <a:ea typeface="Source Sans Pro" panose="020B0503030403020204" pitchFamily="34" charset="0"/>
              </a:rPr>
              <a:t> (</a:t>
            </a:r>
            <a:r>
              <a:rPr lang="fr-BE" b="0" i="1" dirty="0" smtClean="0">
                <a:latin typeface="Source Sans Pro" panose="020B0503030403020204" pitchFamily="34" charset="0"/>
                <a:ea typeface="Source Sans Pro" panose="020B0503030403020204" pitchFamily="34" charset="0"/>
              </a:rPr>
              <a:t>One Time</a:t>
            </a:r>
            <a:r>
              <a:rPr lang="fr-BE" b="0" dirty="0" smtClean="0">
                <a:latin typeface="Source Sans Pro" panose="020B0503030403020204" pitchFamily="34" charset="0"/>
                <a:ea typeface="Source Sans Pro" panose="020B0503030403020204" pitchFamily="34" charset="0"/>
              </a:rPr>
              <a:t>)</a:t>
            </a:r>
            <a:endParaRPr lang="fr-BE" b="0" dirty="0">
              <a:latin typeface="Source Sans Pro" panose="020B0503030403020204" pitchFamily="34" charset="0"/>
              <a:ea typeface="Source Sans Pro" panose="020B0503030403020204" pitchFamily="34" charset="0"/>
            </a:endParaRPr>
          </a:p>
        </p:txBody>
      </p:sp>
      <p:sp>
        <p:nvSpPr>
          <p:cNvPr id="5" name="ZoneTexte 4"/>
          <p:cNvSpPr txBox="1"/>
          <p:nvPr/>
        </p:nvSpPr>
        <p:spPr>
          <a:xfrm>
            <a:off x="4211960" y="303024"/>
            <a:ext cx="4298094" cy="830997"/>
          </a:xfrm>
          <a:prstGeom prst="rect">
            <a:avLst/>
          </a:prstGeom>
          <a:noFill/>
        </p:spPr>
        <p:txBody>
          <a:bodyPr wrap="square" rtlCol="0">
            <a:spAutoFit/>
          </a:bodyPr>
          <a:lstStyle/>
          <a:p>
            <a:pPr algn="r"/>
            <a:r>
              <a:rPr lang="fr-BE" sz="2400" dirty="0">
                <a:solidFill>
                  <a:srgbClr val="00707E"/>
                </a:solidFill>
                <a:latin typeface="Source Sans Pro" panose="020B0503030403020204" pitchFamily="34" charset="0"/>
                <a:ea typeface="Source Sans Pro" panose="020B0503030403020204" pitchFamily="34" charset="0"/>
              </a:rPr>
              <a:t>Alma @ </a:t>
            </a:r>
            <a:r>
              <a:rPr lang="fr-BE" sz="2400" dirty="0" err="1">
                <a:solidFill>
                  <a:srgbClr val="00707E"/>
                </a:solidFill>
                <a:latin typeface="Source Sans Pro" panose="020B0503030403020204" pitchFamily="34" charset="0"/>
                <a:ea typeface="Source Sans Pro" panose="020B0503030403020204" pitchFamily="34" charset="0"/>
              </a:rPr>
              <a:t>ULiège</a:t>
            </a:r>
            <a:r>
              <a:rPr lang="fr-BE" sz="2400" dirty="0">
                <a:solidFill>
                  <a:srgbClr val="00707E"/>
                </a:solidFill>
                <a:latin typeface="Source Sans Pro" panose="020B0503030403020204" pitchFamily="34" charset="0"/>
                <a:ea typeface="Source Sans Pro" panose="020B0503030403020204" pitchFamily="34" charset="0"/>
              </a:rPr>
              <a:t> Library - Acquisitions</a:t>
            </a:r>
            <a:endParaRPr lang="fr-BE" sz="2400" dirty="0" smtClean="0">
              <a:solidFill>
                <a:srgbClr val="00707E"/>
              </a:solidFill>
              <a:latin typeface="Source Sans Pro" panose="020B0503030403020204" pitchFamily="34" charset="0"/>
              <a:ea typeface="Source Sans Pro" panose="020B0503030403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 y="0"/>
            <a:ext cx="3473886" cy="98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796136" y="6517119"/>
            <a:ext cx="2560365" cy="307777"/>
          </a:xfrm>
          <a:prstGeom prst="rect">
            <a:avLst/>
          </a:prstGeom>
          <a:noFill/>
        </p:spPr>
        <p:txBody>
          <a:bodyPr wrap="square" rtlCol="0">
            <a:spAutoFit/>
          </a:bodyPr>
          <a:lstStyle/>
          <a:p>
            <a:pPr algn="r"/>
            <a:r>
              <a:rPr lang="fr-BE" sz="1400" i="1" dirty="0" smtClean="0">
                <a:latin typeface="Source Sans Pro" panose="020B0503030403020204" pitchFamily="34" charset="0"/>
                <a:ea typeface="Source Sans Pro" panose="020B0503030403020204" pitchFamily="34" charset="0"/>
              </a:rPr>
              <a:t>Version du </a:t>
            </a:r>
            <a:r>
              <a:rPr lang="fr-BE" sz="1400" i="1" dirty="0" smtClean="0">
                <a:latin typeface="Source Sans Pro" panose="020B0503030403020204" pitchFamily="34" charset="0"/>
                <a:ea typeface="Source Sans Pro" panose="020B0503030403020204" pitchFamily="34" charset="0"/>
              </a:rPr>
              <a:t>25 septembre 2020</a:t>
            </a:r>
            <a:endParaRPr lang="fr-BE" sz="1400" i="1" dirty="0">
              <a:latin typeface="Source Sans Pro" panose="020B0503030403020204" pitchFamily="34" charset="0"/>
              <a:ea typeface="Source Sans Pro" panose="020B0503030403020204" pitchFamily="34"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89040"/>
            <a:ext cx="2160241" cy="18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1639197"/>
            <a:ext cx="9144000" cy="3579605"/>
          </a:xfrm>
          <a:prstGeom prst="rect">
            <a:avLst/>
          </a:prstGeom>
        </p:spPr>
      </p:pic>
      <p:sp>
        <p:nvSpPr>
          <p:cNvPr id="2" name="Titre 1"/>
          <p:cNvSpPr>
            <a:spLocks noGrp="1"/>
          </p:cNvSpPr>
          <p:nvPr>
            <p:ph type="title"/>
          </p:nvPr>
        </p:nvSpPr>
        <p:spPr/>
        <p:txBody>
          <a:bodyPr/>
          <a:lstStyle/>
          <a:p>
            <a:r>
              <a:rPr lang="fr-BE" dirty="0" smtClean="0"/>
              <a:t>Réception (3)</a:t>
            </a:r>
            <a:endParaRPr lang="fr-BE" dirty="0"/>
          </a:p>
        </p:txBody>
      </p:sp>
      <p:sp>
        <p:nvSpPr>
          <p:cNvPr id="5" name="Espace réservé du pied de page 4"/>
          <p:cNvSpPr>
            <a:spLocks noGrp="1"/>
          </p:cNvSpPr>
          <p:nvPr>
            <p:ph type="ftr" sz="quarter" idx="3"/>
          </p:nvPr>
        </p:nvSpPr>
        <p:spPr/>
        <p:txBody>
          <a:bodyPr/>
          <a:lstStyle/>
          <a:p>
            <a:r>
              <a:rPr lang="en-US" dirty="0" smtClean="0"/>
              <a:t>Alma @ ULiège - Acquisitions - Receiving (One Time)</a:t>
            </a:r>
            <a:endParaRPr lang="en-US" dirty="0"/>
          </a:p>
        </p:txBody>
      </p:sp>
      <p:sp>
        <p:nvSpPr>
          <p:cNvPr id="7" name="ZoneTexte 6"/>
          <p:cNvSpPr txBox="1"/>
          <p:nvPr/>
        </p:nvSpPr>
        <p:spPr>
          <a:xfrm>
            <a:off x="8626921" y="2673648"/>
            <a:ext cx="367803" cy="461665"/>
          </a:xfrm>
          <a:prstGeom prst="rect">
            <a:avLst/>
          </a:prstGeom>
          <a:noFill/>
        </p:spPr>
        <p:txBody>
          <a:bodyPr wrap="square" rtlCol="0">
            <a:spAutoFit/>
          </a:bodyPr>
          <a:lstStyle/>
          <a:p>
            <a:r>
              <a:rPr lang="fr-BE" sz="2400" b="1" dirty="0">
                <a:solidFill>
                  <a:srgbClr val="FF0000"/>
                </a:solidFill>
              </a:rPr>
              <a:t>1</a:t>
            </a:r>
          </a:p>
        </p:txBody>
      </p:sp>
      <p:sp>
        <p:nvSpPr>
          <p:cNvPr id="8" name="Rectangle à coins arrondis 7"/>
          <p:cNvSpPr/>
          <p:nvPr/>
        </p:nvSpPr>
        <p:spPr>
          <a:xfrm>
            <a:off x="7596336" y="1815207"/>
            <a:ext cx="1547663" cy="3403594"/>
          </a:xfrm>
          <a:prstGeom prst="roundRect">
            <a:avLst>
              <a:gd name="adj" fmla="val 93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171501" y="1951775"/>
            <a:ext cx="364577" cy="461665"/>
          </a:xfrm>
          <a:prstGeom prst="rect">
            <a:avLst/>
          </a:prstGeom>
          <a:noFill/>
        </p:spPr>
        <p:txBody>
          <a:bodyPr wrap="square" rtlCol="0">
            <a:spAutoFit/>
          </a:bodyPr>
          <a:lstStyle/>
          <a:p>
            <a:r>
              <a:rPr lang="fr-BE" sz="2400" b="1" dirty="0">
                <a:solidFill>
                  <a:srgbClr val="FF0000"/>
                </a:solidFill>
              </a:rPr>
              <a:t>2</a:t>
            </a:r>
          </a:p>
        </p:txBody>
      </p:sp>
      <p:sp>
        <p:nvSpPr>
          <p:cNvPr id="10" name="Rectangle à coins arrondis 9"/>
          <p:cNvSpPr/>
          <p:nvPr/>
        </p:nvSpPr>
        <p:spPr>
          <a:xfrm>
            <a:off x="95916" y="1978485"/>
            <a:ext cx="1080121" cy="399193"/>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à coins arrondis 10"/>
          <p:cNvSpPr/>
          <p:nvPr/>
        </p:nvSpPr>
        <p:spPr>
          <a:xfrm>
            <a:off x="185017" y="2931302"/>
            <a:ext cx="7123287" cy="936104"/>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247304" y="3857921"/>
            <a:ext cx="364577" cy="461665"/>
          </a:xfrm>
          <a:prstGeom prst="rect">
            <a:avLst/>
          </a:prstGeom>
          <a:noFill/>
        </p:spPr>
        <p:txBody>
          <a:bodyPr wrap="square" rtlCol="0">
            <a:spAutoFit/>
          </a:bodyPr>
          <a:lstStyle/>
          <a:p>
            <a:r>
              <a:rPr lang="fr-BE" sz="2400" b="1" dirty="0">
                <a:solidFill>
                  <a:srgbClr val="FF0000"/>
                </a:solidFill>
              </a:rPr>
              <a:t>5</a:t>
            </a:r>
          </a:p>
        </p:txBody>
      </p:sp>
      <p:sp>
        <p:nvSpPr>
          <p:cNvPr id="13" name="ZoneTexte 12"/>
          <p:cNvSpPr txBox="1"/>
          <p:nvPr/>
        </p:nvSpPr>
        <p:spPr>
          <a:xfrm>
            <a:off x="7756952" y="677888"/>
            <a:ext cx="589527" cy="461665"/>
          </a:xfrm>
          <a:prstGeom prst="rect">
            <a:avLst/>
          </a:prstGeom>
          <a:noFill/>
        </p:spPr>
        <p:txBody>
          <a:bodyPr wrap="square" rtlCol="0">
            <a:spAutoFit/>
          </a:bodyPr>
          <a:lstStyle/>
          <a:p>
            <a:r>
              <a:rPr lang="fr-BE" sz="2400" b="1" dirty="0">
                <a:solidFill>
                  <a:srgbClr val="FF0000"/>
                </a:solidFill>
              </a:rPr>
              <a:t>6</a:t>
            </a:r>
          </a:p>
        </p:txBody>
      </p:sp>
      <p:sp>
        <p:nvSpPr>
          <p:cNvPr id="14" name="Ellipse 13"/>
          <p:cNvSpPr/>
          <p:nvPr/>
        </p:nvSpPr>
        <p:spPr>
          <a:xfrm>
            <a:off x="7162020" y="1148020"/>
            <a:ext cx="1370421" cy="405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6" name="Rectangle à coins arrondis 15"/>
          <p:cNvSpPr/>
          <p:nvPr/>
        </p:nvSpPr>
        <p:spPr>
          <a:xfrm>
            <a:off x="5292079" y="1978485"/>
            <a:ext cx="2175271" cy="399193"/>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5263142" y="2285662"/>
            <a:ext cx="364577" cy="461665"/>
          </a:xfrm>
          <a:prstGeom prst="rect">
            <a:avLst/>
          </a:prstGeom>
          <a:noFill/>
        </p:spPr>
        <p:txBody>
          <a:bodyPr wrap="square" rtlCol="0">
            <a:spAutoFit/>
          </a:bodyPr>
          <a:lstStyle/>
          <a:p>
            <a:r>
              <a:rPr lang="fr-BE" sz="2400" b="1" dirty="0">
                <a:solidFill>
                  <a:srgbClr val="FF0000"/>
                </a:solidFill>
              </a:rPr>
              <a:t>3</a:t>
            </a:r>
          </a:p>
        </p:txBody>
      </p:sp>
      <p:sp>
        <p:nvSpPr>
          <p:cNvPr id="18" name="Rectangle à coins arrondis 17"/>
          <p:cNvSpPr/>
          <p:nvPr/>
        </p:nvSpPr>
        <p:spPr>
          <a:xfrm>
            <a:off x="218832" y="2396116"/>
            <a:ext cx="1832888" cy="277532"/>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2059893" y="2304049"/>
            <a:ext cx="364577" cy="461665"/>
          </a:xfrm>
          <a:prstGeom prst="rect">
            <a:avLst/>
          </a:prstGeom>
          <a:noFill/>
        </p:spPr>
        <p:txBody>
          <a:bodyPr wrap="square" rtlCol="0">
            <a:spAutoFit/>
          </a:bodyPr>
          <a:lstStyle/>
          <a:p>
            <a:r>
              <a:rPr lang="fr-BE" sz="2400" b="1" dirty="0">
                <a:solidFill>
                  <a:srgbClr val="FF0000"/>
                </a:solidFill>
              </a:rPr>
              <a:t>4</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dirty="0"/>
          </a:p>
        </p:txBody>
      </p:sp>
      <p:cxnSp>
        <p:nvCxnSpPr>
          <p:cNvPr id="19" name="Connecteur droit avec flèche 18"/>
          <p:cNvCxnSpPr/>
          <p:nvPr/>
        </p:nvCxnSpPr>
        <p:spPr>
          <a:xfrm flipV="1">
            <a:off x="5419236" y="3706215"/>
            <a:ext cx="52387" cy="3748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75603" y="3678881"/>
            <a:ext cx="184758" cy="3748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141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Réception </a:t>
            </a:r>
            <a:r>
              <a:rPr lang="fr-BE" dirty="0" smtClean="0"/>
              <a:t>(4)</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9" name="ZoneTexte 8"/>
          <p:cNvSpPr txBox="1"/>
          <p:nvPr/>
        </p:nvSpPr>
        <p:spPr>
          <a:xfrm>
            <a:off x="1115616" y="3687415"/>
            <a:ext cx="389231" cy="461665"/>
          </a:xfrm>
          <a:prstGeom prst="rect">
            <a:avLst/>
          </a:prstGeom>
          <a:noFill/>
        </p:spPr>
        <p:txBody>
          <a:bodyPr wrap="square" rtlCol="0">
            <a:spAutoFit/>
          </a:bodyPr>
          <a:lstStyle/>
          <a:p>
            <a:r>
              <a:rPr lang="fr-BE" sz="2400" b="1" dirty="0">
                <a:solidFill>
                  <a:srgbClr val="FF0000"/>
                </a:solidFill>
              </a:rPr>
              <a:t>7</a:t>
            </a:r>
          </a:p>
        </p:txBody>
      </p:sp>
      <p:pic>
        <p:nvPicPr>
          <p:cNvPr id="11" name="Espace réservé du contenu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3808" y="1351334"/>
            <a:ext cx="2603351" cy="1995091"/>
          </a:xfrm>
          <a:ln>
            <a:solidFill>
              <a:srgbClr val="FF3300"/>
            </a:solidFill>
            <a:prstDash val="dash"/>
          </a:ln>
        </p:spPr>
      </p:pic>
      <p:sp>
        <p:nvSpPr>
          <p:cNvPr id="7" name="Ellipse 6"/>
          <p:cNvSpPr/>
          <p:nvPr/>
        </p:nvSpPr>
        <p:spPr>
          <a:xfrm flipV="1">
            <a:off x="2915816" y="1965992"/>
            <a:ext cx="1656184" cy="454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cxnSp>
        <p:nvCxnSpPr>
          <p:cNvPr id="10" name="Connecteur droit avec flèche 9"/>
          <p:cNvCxnSpPr/>
          <p:nvPr/>
        </p:nvCxnSpPr>
        <p:spPr>
          <a:xfrm>
            <a:off x="4211960" y="3392996"/>
            <a:ext cx="0" cy="54006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422" y="4029001"/>
            <a:ext cx="5553075" cy="1762125"/>
          </a:xfrm>
          <a:prstGeom prst="rect">
            <a:avLst/>
          </a:prstGeom>
          <a:ln>
            <a:solidFill>
              <a:srgbClr val="FF3300"/>
            </a:solidFill>
            <a:prstDash val="dash"/>
          </a:ln>
        </p:spPr>
      </p:pic>
      <p:sp>
        <p:nvSpPr>
          <p:cNvPr id="3" name="Espace réservé du numéro de diapositive 2"/>
          <p:cNvSpPr>
            <a:spLocks noGrp="1"/>
          </p:cNvSpPr>
          <p:nvPr>
            <p:ph type="sldNum" sz="quarter" idx="12"/>
          </p:nvPr>
        </p:nvSpPr>
        <p:spPr/>
        <p:txBody>
          <a:bodyPr/>
          <a:lstStyle/>
          <a:p>
            <a:fld id="{E667ED75-B537-4810-9364-B7D9FE7FDC55}" type="slidenum">
              <a:rPr lang="en-US" smtClean="0"/>
              <a:pPr/>
              <a:t>11</a:t>
            </a:fld>
            <a:endParaRPr lang="en-US" dirty="0"/>
          </a:p>
        </p:txBody>
      </p:sp>
    </p:spTree>
    <p:extLst>
      <p:ext uri="{BB962C8B-B14F-4D97-AF65-F5344CB8AC3E}">
        <p14:creationId xmlns:p14="http://schemas.microsoft.com/office/powerpoint/2010/main" val="236117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539552" y="1582108"/>
            <a:ext cx="3675662" cy="2566971"/>
          </a:xfrm>
          <a:prstGeom prst="rect">
            <a:avLst/>
          </a:prstGeom>
        </p:spPr>
      </p:pic>
      <p:sp>
        <p:nvSpPr>
          <p:cNvPr id="2" name="Titre 1"/>
          <p:cNvSpPr>
            <a:spLocks noGrp="1"/>
          </p:cNvSpPr>
          <p:nvPr>
            <p:ph type="title"/>
          </p:nvPr>
        </p:nvSpPr>
        <p:spPr/>
        <p:txBody>
          <a:bodyPr/>
          <a:lstStyle/>
          <a:p>
            <a:r>
              <a:rPr lang="fr-BE" dirty="0"/>
              <a:t>Réception </a:t>
            </a:r>
            <a:r>
              <a:rPr lang="fr-BE" dirty="0" smtClean="0"/>
              <a:t>(5)</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7" name="Rectangle à coins arrondis 6"/>
          <p:cNvSpPr/>
          <p:nvPr/>
        </p:nvSpPr>
        <p:spPr>
          <a:xfrm>
            <a:off x="1799692" y="2883063"/>
            <a:ext cx="1044116" cy="257905"/>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308" y="4750461"/>
            <a:ext cx="6000750" cy="1685925"/>
          </a:xfrm>
          <a:prstGeom prst="rect">
            <a:avLst/>
          </a:prstGeom>
          <a:ln>
            <a:solidFill>
              <a:srgbClr val="FF3300"/>
            </a:solidFill>
            <a:prstDash val="dash"/>
          </a:ln>
        </p:spPr>
      </p:pic>
      <p:sp>
        <p:nvSpPr>
          <p:cNvPr id="8" name="ZoneTexte 7"/>
          <p:cNvSpPr txBox="1"/>
          <p:nvPr/>
        </p:nvSpPr>
        <p:spPr>
          <a:xfrm>
            <a:off x="2123728" y="2262063"/>
            <a:ext cx="468693" cy="461665"/>
          </a:xfrm>
          <a:prstGeom prst="rect">
            <a:avLst/>
          </a:prstGeom>
          <a:noFill/>
        </p:spPr>
        <p:txBody>
          <a:bodyPr wrap="square" rtlCol="0">
            <a:spAutoFit/>
          </a:bodyPr>
          <a:lstStyle/>
          <a:p>
            <a:r>
              <a:rPr lang="fr-BE" sz="2400" b="1" dirty="0">
                <a:solidFill>
                  <a:srgbClr val="FF0000"/>
                </a:solidFill>
              </a:rPr>
              <a:t>8</a:t>
            </a:r>
          </a:p>
        </p:txBody>
      </p:sp>
      <p:sp>
        <p:nvSpPr>
          <p:cNvPr id="9" name="Ellipse 8"/>
          <p:cNvSpPr/>
          <p:nvPr/>
        </p:nvSpPr>
        <p:spPr>
          <a:xfrm>
            <a:off x="552493" y="3465004"/>
            <a:ext cx="864096"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ZoneTexte 10"/>
          <p:cNvSpPr txBox="1"/>
          <p:nvPr/>
        </p:nvSpPr>
        <p:spPr>
          <a:xfrm flipH="1">
            <a:off x="7250732" y="4981293"/>
            <a:ext cx="459027" cy="461665"/>
          </a:xfrm>
          <a:prstGeom prst="rect">
            <a:avLst/>
          </a:prstGeom>
          <a:noFill/>
        </p:spPr>
        <p:txBody>
          <a:bodyPr wrap="square" rtlCol="0">
            <a:spAutoFit/>
          </a:bodyPr>
          <a:lstStyle/>
          <a:p>
            <a:r>
              <a:rPr lang="fr-BE" sz="2400" b="1" dirty="0">
                <a:solidFill>
                  <a:srgbClr val="FF0000"/>
                </a:solidFill>
              </a:rPr>
              <a:t>9</a:t>
            </a:r>
          </a:p>
        </p:txBody>
      </p:sp>
      <p:sp>
        <p:nvSpPr>
          <p:cNvPr id="12" name="Ellipse 11"/>
          <p:cNvSpPr/>
          <p:nvPr/>
        </p:nvSpPr>
        <p:spPr>
          <a:xfrm flipH="1">
            <a:off x="2286066" y="5301208"/>
            <a:ext cx="559830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cxnSp>
        <p:nvCxnSpPr>
          <p:cNvPr id="13" name="Connecteur droit avec flèche 12"/>
          <p:cNvCxnSpPr>
            <a:stCxn id="7" idx="2"/>
          </p:cNvCxnSpPr>
          <p:nvPr/>
        </p:nvCxnSpPr>
        <p:spPr>
          <a:xfrm>
            <a:off x="2321750" y="3140968"/>
            <a:ext cx="814316" cy="162304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12</a:t>
            </a:fld>
            <a:endParaRPr lang="en-US" dirty="0"/>
          </a:p>
        </p:txBody>
      </p:sp>
    </p:spTree>
    <p:extLst>
      <p:ext uri="{BB962C8B-B14F-4D97-AF65-F5344CB8AC3E}">
        <p14:creationId xmlns:p14="http://schemas.microsoft.com/office/powerpoint/2010/main" val="2956641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Dé-réception</a:t>
            </a:r>
            <a:r>
              <a:rPr lang="en-US" dirty="0" smtClean="0"/>
              <a:t> ?</a:t>
            </a:r>
            <a:endParaRPr lang="en-US"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9678"/>
          <a:stretch/>
        </p:blipFill>
        <p:spPr bwMode="auto">
          <a:xfrm>
            <a:off x="2829590" y="3779589"/>
            <a:ext cx="5356726"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8186316" cy="175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V="1">
            <a:off x="6012160" y="2723792"/>
            <a:ext cx="522509" cy="2731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4860032" y="2478589"/>
            <a:ext cx="522509" cy="2731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273938" y="5927317"/>
            <a:ext cx="59445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951969" y="2012526"/>
            <a:ext cx="468693" cy="461665"/>
          </a:xfrm>
          <a:prstGeom prst="rect">
            <a:avLst/>
          </a:prstGeom>
          <a:noFill/>
        </p:spPr>
        <p:txBody>
          <a:bodyPr wrap="square" rtlCol="0">
            <a:spAutoFit/>
          </a:bodyPr>
          <a:lstStyle/>
          <a:p>
            <a:r>
              <a:rPr lang="fr-BE" sz="2400" b="1" dirty="0" smtClean="0">
                <a:solidFill>
                  <a:srgbClr val="FF0000"/>
                </a:solidFill>
              </a:rPr>
              <a:t>1</a:t>
            </a:r>
            <a:endParaRPr lang="fr-BE" sz="2400" b="1" dirty="0">
              <a:solidFill>
                <a:srgbClr val="FF0000"/>
              </a:solidFill>
            </a:endParaRPr>
          </a:p>
        </p:txBody>
      </p:sp>
      <p:sp>
        <p:nvSpPr>
          <p:cNvPr id="20" name="ZoneTexte 19"/>
          <p:cNvSpPr txBox="1"/>
          <p:nvPr/>
        </p:nvSpPr>
        <p:spPr>
          <a:xfrm>
            <a:off x="6543865" y="5291757"/>
            <a:ext cx="468693" cy="461665"/>
          </a:xfrm>
          <a:prstGeom prst="rect">
            <a:avLst/>
          </a:prstGeom>
          <a:noFill/>
        </p:spPr>
        <p:txBody>
          <a:bodyPr wrap="square" rtlCol="0">
            <a:spAutoFit/>
          </a:bodyPr>
          <a:lstStyle/>
          <a:p>
            <a:r>
              <a:rPr lang="fr-BE" sz="2400" b="1" dirty="0" smtClean="0">
                <a:solidFill>
                  <a:srgbClr val="FF0000"/>
                </a:solidFill>
              </a:rPr>
              <a:t>2</a:t>
            </a:r>
            <a:endParaRPr lang="fr-BE" sz="2400" b="1" dirty="0">
              <a:solidFill>
                <a:srgbClr val="FF0000"/>
              </a:solidFill>
            </a:endParaRPr>
          </a:p>
        </p:txBody>
      </p:sp>
      <p:sp>
        <p:nvSpPr>
          <p:cNvPr id="12" name="Espace réservé du numéro de diapositive 11"/>
          <p:cNvSpPr>
            <a:spLocks noGrp="1"/>
          </p:cNvSpPr>
          <p:nvPr>
            <p:ph type="sldNum" sz="quarter" idx="12"/>
          </p:nvPr>
        </p:nvSpPr>
        <p:spPr/>
        <p:txBody>
          <a:bodyPr/>
          <a:lstStyle/>
          <a:p>
            <a:fld id="{E667ED75-B537-4810-9364-B7D9FE7FDC55}" type="slidenum">
              <a:rPr lang="en-US" smtClean="0"/>
              <a:pPr/>
              <a:t>13</a:t>
            </a:fld>
            <a:endParaRPr lang="en-US" dirty="0"/>
          </a:p>
        </p:txBody>
      </p:sp>
    </p:spTree>
    <p:extLst>
      <p:ext uri="{BB962C8B-B14F-4D97-AF65-F5344CB8AC3E}">
        <p14:creationId xmlns:p14="http://schemas.microsoft.com/office/powerpoint/2010/main" val="130657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solidFill>
                  <a:srgbClr val="000000"/>
                </a:solidFill>
              </a:rPr>
              <a:t>Workflow des achats (</a:t>
            </a:r>
            <a:r>
              <a:rPr lang="fr-BE" sz="2800" dirty="0" err="1">
                <a:solidFill>
                  <a:srgbClr val="000000"/>
                </a:solidFill>
              </a:rPr>
              <a:t>Purchase</a:t>
            </a:r>
            <a:r>
              <a:rPr lang="fr-BE" sz="2800" dirty="0" smtClean="0">
                <a:solidFill>
                  <a:srgbClr val="000000"/>
                </a:solidFill>
              </a:rPr>
              <a:t>)</a:t>
            </a:r>
            <a:endParaRPr lang="fr-BE" sz="2800" dirty="0">
              <a:solidFill>
                <a:srgbClr val="000000"/>
              </a:solidFill>
            </a:endParaRPr>
          </a:p>
          <a:p>
            <a:pPr marL="712788" indent="-439738"/>
            <a:endParaRPr lang="fr-BE" sz="2800" dirty="0" smtClean="0"/>
          </a:p>
          <a:p>
            <a:pPr marL="712788" indent="-439738"/>
            <a:r>
              <a:rPr lang="fr-BE" sz="2800" dirty="0" smtClean="0"/>
              <a:t>Réception</a:t>
            </a:r>
          </a:p>
          <a:p>
            <a:pPr marL="712788" indent="-439738"/>
            <a:r>
              <a:rPr lang="fr-BE" sz="2800" b="1" dirty="0" smtClean="0">
                <a:solidFill>
                  <a:srgbClr val="FF0000"/>
                </a:solidFill>
              </a:rPr>
              <a:t>Après-réception</a:t>
            </a:r>
          </a:p>
          <a:p>
            <a:pPr marL="712788" indent="-439738"/>
            <a:r>
              <a:rPr lang="fr-BE" sz="2800" dirty="0" smtClean="0"/>
              <a:t>Mise sur présentoir</a:t>
            </a:r>
          </a:p>
          <a:p>
            <a:pPr marL="712788" indent="-439738"/>
            <a:r>
              <a:rPr lang="fr-BE" sz="2800" dirty="0"/>
              <a:t>Bons de </a:t>
            </a:r>
            <a:r>
              <a:rPr lang="fr-BE" sz="2800" dirty="0" smtClean="0"/>
              <a:t>commande </a:t>
            </a:r>
            <a:r>
              <a:rPr lang="fr-BE" sz="2800" dirty="0"/>
              <a:t>ouverts</a:t>
            </a:r>
          </a:p>
          <a:p>
            <a:pPr marL="273050" indent="0">
              <a:buNone/>
            </a:pPr>
            <a:endParaRPr lang="fr-BE" sz="2800" dirty="0" smtClean="0"/>
          </a:p>
          <a:p>
            <a:pPr marL="712788" indent="-439738"/>
            <a:endParaRPr lang="fr-BE" sz="2800" dirty="0" smtClean="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Après-réception</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7" name="ZoneTexte 6"/>
          <p:cNvSpPr txBox="1"/>
          <p:nvPr/>
        </p:nvSpPr>
        <p:spPr>
          <a:xfrm>
            <a:off x="3476221" y="5550269"/>
            <a:ext cx="578973" cy="461665"/>
          </a:xfrm>
          <a:prstGeom prst="rect">
            <a:avLst/>
          </a:prstGeom>
          <a:noFill/>
        </p:spPr>
        <p:txBody>
          <a:bodyPr wrap="square" rtlCol="0">
            <a:spAutoFit/>
          </a:bodyPr>
          <a:lstStyle/>
          <a:p>
            <a:r>
              <a:rPr lang="fr-BE" sz="2400" b="1" dirty="0">
                <a:solidFill>
                  <a:srgbClr val="FF0000"/>
                </a:solidFill>
              </a:rPr>
              <a:t>1</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dirty="0"/>
          </a:p>
        </p:txBody>
      </p:sp>
      <p:pic>
        <p:nvPicPr>
          <p:cNvPr id="3" name="Image 2"/>
          <p:cNvPicPr>
            <a:picLocks noChangeAspect="1"/>
          </p:cNvPicPr>
          <p:nvPr/>
        </p:nvPicPr>
        <p:blipFill>
          <a:blip r:embed="rId3"/>
          <a:stretch>
            <a:fillRect/>
          </a:stretch>
        </p:blipFill>
        <p:spPr>
          <a:xfrm>
            <a:off x="633526" y="1331640"/>
            <a:ext cx="2822350" cy="4797994"/>
          </a:xfrm>
          <a:prstGeom prst="rect">
            <a:avLst/>
          </a:prstGeom>
        </p:spPr>
      </p:pic>
      <p:sp>
        <p:nvSpPr>
          <p:cNvPr id="9" name="Ellipse 8"/>
          <p:cNvSpPr/>
          <p:nvPr/>
        </p:nvSpPr>
        <p:spPr>
          <a:xfrm>
            <a:off x="550933" y="1415737"/>
            <a:ext cx="91625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Ellipse 7"/>
          <p:cNvSpPr/>
          <p:nvPr/>
        </p:nvSpPr>
        <p:spPr>
          <a:xfrm>
            <a:off x="1619672" y="5648960"/>
            <a:ext cx="1836204" cy="396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4236086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3" y="1872062"/>
            <a:ext cx="8568953" cy="4077218"/>
          </a:xfrm>
        </p:spPr>
      </p:pic>
      <p:sp>
        <p:nvSpPr>
          <p:cNvPr id="2" name="Titre 1"/>
          <p:cNvSpPr>
            <a:spLocks noGrp="1"/>
          </p:cNvSpPr>
          <p:nvPr>
            <p:ph type="title"/>
          </p:nvPr>
        </p:nvSpPr>
        <p:spPr/>
        <p:txBody>
          <a:bodyPr/>
          <a:lstStyle/>
          <a:p>
            <a:r>
              <a:rPr lang="fr-BE" dirty="0" smtClean="0"/>
              <a:t>Après-réception</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9" name="ZoneTexte 8"/>
          <p:cNvSpPr txBox="1"/>
          <p:nvPr/>
        </p:nvSpPr>
        <p:spPr>
          <a:xfrm>
            <a:off x="181428" y="2276872"/>
            <a:ext cx="358124" cy="461665"/>
          </a:xfrm>
          <a:prstGeom prst="rect">
            <a:avLst/>
          </a:prstGeom>
          <a:noFill/>
        </p:spPr>
        <p:txBody>
          <a:bodyPr wrap="square" rtlCol="0">
            <a:spAutoFit/>
          </a:bodyPr>
          <a:lstStyle/>
          <a:p>
            <a:r>
              <a:rPr lang="fr-BE" sz="2400" b="1" dirty="0">
                <a:solidFill>
                  <a:srgbClr val="FF0000"/>
                </a:solidFill>
              </a:rPr>
              <a:t>1</a:t>
            </a:r>
          </a:p>
        </p:txBody>
      </p:sp>
      <p:sp>
        <p:nvSpPr>
          <p:cNvPr id="10" name="Rectangle à coins arrondis 9"/>
          <p:cNvSpPr/>
          <p:nvPr/>
        </p:nvSpPr>
        <p:spPr>
          <a:xfrm>
            <a:off x="170169" y="2351669"/>
            <a:ext cx="4473840" cy="716303"/>
          </a:xfrm>
          <a:prstGeom prst="roundRect">
            <a:avLst>
              <a:gd name="adj" fmla="val 93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p:cNvSpPr/>
          <p:nvPr/>
        </p:nvSpPr>
        <p:spPr>
          <a:xfrm>
            <a:off x="169425" y="3067972"/>
            <a:ext cx="8435023" cy="2593276"/>
          </a:xfrm>
          <a:prstGeom prst="roundRect">
            <a:avLst>
              <a:gd name="adj" fmla="val 93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81428" y="3471391"/>
            <a:ext cx="358124" cy="461665"/>
          </a:xfrm>
          <a:prstGeom prst="rect">
            <a:avLst/>
          </a:prstGeom>
          <a:noFill/>
        </p:spPr>
        <p:txBody>
          <a:bodyPr wrap="square" rtlCol="0">
            <a:spAutoFit/>
          </a:bodyPr>
          <a:lstStyle/>
          <a:p>
            <a:r>
              <a:rPr lang="fr-BE" sz="2400" b="1" dirty="0">
                <a:solidFill>
                  <a:srgbClr val="FF0000"/>
                </a:solidFill>
              </a:rPr>
              <a:t>2</a:t>
            </a:r>
          </a:p>
        </p:txBody>
      </p:sp>
      <p:sp>
        <p:nvSpPr>
          <p:cNvPr id="14" name="Rectangle à coins arrondis 13"/>
          <p:cNvSpPr/>
          <p:nvPr/>
        </p:nvSpPr>
        <p:spPr>
          <a:xfrm>
            <a:off x="7020272" y="3933056"/>
            <a:ext cx="1584177" cy="1728192"/>
          </a:xfrm>
          <a:prstGeom prst="roundRect">
            <a:avLst>
              <a:gd name="adj" fmla="val 93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nvSpPr>
        <p:spPr>
          <a:xfrm>
            <a:off x="7020272" y="3964955"/>
            <a:ext cx="358124" cy="461665"/>
          </a:xfrm>
          <a:prstGeom prst="rect">
            <a:avLst/>
          </a:prstGeom>
          <a:noFill/>
        </p:spPr>
        <p:txBody>
          <a:bodyPr wrap="square" rtlCol="0">
            <a:spAutoFit/>
          </a:bodyPr>
          <a:lstStyle/>
          <a:p>
            <a:r>
              <a:rPr lang="fr-BE" sz="2400" b="1" dirty="0">
                <a:solidFill>
                  <a:srgbClr val="FF0000"/>
                </a:solidFill>
              </a:rPr>
              <a:t>3</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dirty="0"/>
          </a:p>
        </p:txBody>
      </p:sp>
    </p:spTree>
    <p:extLst>
      <p:ext uri="{BB962C8B-B14F-4D97-AF65-F5344CB8AC3E}">
        <p14:creationId xmlns:p14="http://schemas.microsoft.com/office/powerpoint/2010/main" val="397636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1" y="2420888"/>
            <a:ext cx="7992889" cy="2964159"/>
          </a:xfrm>
        </p:spPr>
      </p:pic>
      <p:sp>
        <p:nvSpPr>
          <p:cNvPr id="2" name="Titre 1"/>
          <p:cNvSpPr>
            <a:spLocks noGrp="1"/>
          </p:cNvSpPr>
          <p:nvPr>
            <p:ph type="title"/>
          </p:nvPr>
        </p:nvSpPr>
        <p:spPr/>
        <p:txBody>
          <a:bodyPr/>
          <a:lstStyle/>
          <a:p>
            <a:r>
              <a:rPr lang="fr-BE" dirty="0" smtClean="0"/>
              <a:t>Après-réception</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8" name="Ellipse 7"/>
          <p:cNvSpPr/>
          <p:nvPr/>
        </p:nvSpPr>
        <p:spPr>
          <a:xfrm>
            <a:off x="323528" y="4178697"/>
            <a:ext cx="398953"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Ellipse 11"/>
          <p:cNvSpPr/>
          <p:nvPr/>
        </p:nvSpPr>
        <p:spPr>
          <a:xfrm>
            <a:off x="6804248" y="2636912"/>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3" name="ZoneTexte 12"/>
          <p:cNvSpPr txBox="1"/>
          <p:nvPr/>
        </p:nvSpPr>
        <p:spPr>
          <a:xfrm>
            <a:off x="6516216" y="2772172"/>
            <a:ext cx="398953" cy="461665"/>
          </a:xfrm>
          <a:prstGeom prst="rect">
            <a:avLst/>
          </a:prstGeom>
          <a:noFill/>
        </p:spPr>
        <p:txBody>
          <a:bodyPr wrap="square" rtlCol="0">
            <a:spAutoFit/>
          </a:bodyPr>
          <a:lstStyle/>
          <a:p>
            <a:r>
              <a:rPr lang="fr-BE" sz="2400" b="1" dirty="0" smtClean="0">
                <a:solidFill>
                  <a:srgbClr val="FF0000"/>
                </a:solidFill>
              </a:rPr>
              <a:t>4</a:t>
            </a:r>
            <a:endParaRPr lang="fr-BE" sz="2400" b="1" dirty="0">
              <a:solidFill>
                <a:srgbClr val="FF0000"/>
              </a:solidFill>
            </a:endParaRPr>
          </a:p>
        </p:txBody>
      </p:sp>
      <p:sp>
        <p:nvSpPr>
          <p:cNvPr id="15" name="Ellipse 14"/>
          <p:cNvSpPr/>
          <p:nvPr/>
        </p:nvSpPr>
        <p:spPr>
          <a:xfrm>
            <a:off x="7884368" y="4187081"/>
            <a:ext cx="398953"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6" name="ZoneTexte 15"/>
          <p:cNvSpPr txBox="1"/>
          <p:nvPr/>
        </p:nvSpPr>
        <p:spPr>
          <a:xfrm>
            <a:off x="7683221" y="4331097"/>
            <a:ext cx="398953" cy="461665"/>
          </a:xfrm>
          <a:prstGeom prst="rect">
            <a:avLst/>
          </a:prstGeom>
          <a:noFill/>
        </p:spPr>
        <p:txBody>
          <a:bodyPr wrap="square" rtlCol="0">
            <a:spAutoFit/>
          </a:bodyPr>
          <a:lstStyle/>
          <a:p>
            <a:r>
              <a:rPr lang="fr-BE" sz="2400" b="1" dirty="0">
                <a:solidFill>
                  <a:srgbClr val="FF0000"/>
                </a:solidFill>
              </a:rPr>
              <a:t>5</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dirty="0"/>
          </a:p>
        </p:txBody>
      </p:sp>
    </p:spTree>
    <p:extLst>
      <p:ext uri="{BB962C8B-B14F-4D97-AF65-F5344CB8AC3E}">
        <p14:creationId xmlns:p14="http://schemas.microsoft.com/office/powerpoint/2010/main" val="993935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603" y="1925743"/>
            <a:ext cx="8427845" cy="3663497"/>
          </a:xfrm>
        </p:spPr>
      </p:pic>
      <p:sp>
        <p:nvSpPr>
          <p:cNvPr id="2" name="Titre 1"/>
          <p:cNvSpPr>
            <a:spLocks noGrp="1"/>
          </p:cNvSpPr>
          <p:nvPr>
            <p:ph type="title"/>
          </p:nvPr>
        </p:nvSpPr>
        <p:spPr/>
        <p:txBody>
          <a:bodyPr/>
          <a:lstStyle/>
          <a:p>
            <a:r>
              <a:rPr lang="fr-BE" dirty="0" smtClean="0"/>
              <a:t>Après-réception</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7" name="Ellipse 6"/>
          <p:cNvSpPr/>
          <p:nvPr/>
        </p:nvSpPr>
        <p:spPr>
          <a:xfrm>
            <a:off x="8100392" y="3709566"/>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7953467" y="4136169"/>
            <a:ext cx="398953" cy="461665"/>
          </a:xfrm>
          <a:prstGeom prst="rect">
            <a:avLst/>
          </a:prstGeom>
          <a:noFill/>
        </p:spPr>
        <p:txBody>
          <a:bodyPr wrap="square" rtlCol="0">
            <a:spAutoFit/>
          </a:bodyPr>
          <a:lstStyle/>
          <a:p>
            <a:r>
              <a:rPr lang="fr-BE" sz="2400" b="1" dirty="0">
                <a:solidFill>
                  <a:srgbClr val="FF0000"/>
                </a:solidFill>
              </a:rPr>
              <a:t>A</a:t>
            </a:r>
          </a:p>
        </p:txBody>
      </p:sp>
      <p:sp>
        <p:nvSpPr>
          <p:cNvPr id="9" name="Ellipse 8"/>
          <p:cNvSpPr/>
          <p:nvPr/>
        </p:nvSpPr>
        <p:spPr>
          <a:xfrm>
            <a:off x="7376839" y="4484340"/>
            <a:ext cx="46805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Ellipse 10"/>
          <p:cNvSpPr/>
          <p:nvPr/>
        </p:nvSpPr>
        <p:spPr>
          <a:xfrm>
            <a:off x="6588224" y="2060848"/>
            <a:ext cx="432048" cy="29641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3" name="ZoneTexte 12"/>
          <p:cNvSpPr txBox="1"/>
          <p:nvPr/>
        </p:nvSpPr>
        <p:spPr>
          <a:xfrm>
            <a:off x="6156176" y="2209031"/>
            <a:ext cx="650981" cy="461665"/>
          </a:xfrm>
          <a:prstGeom prst="rect">
            <a:avLst/>
          </a:prstGeom>
          <a:noFill/>
        </p:spPr>
        <p:txBody>
          <a:bodyPr wrap="square" rtlCol="0">
            <a:spAutoFit/>
          </a:bodyPr>
          <a:lstStyle/>
          <a:p>
            <a:r>
              <a:rPr lang="fr-BE" sz="2400" b="1" dirty="0" smtClean="0">
                <a:solidFill>
                  <a:srgbClr val="92D050"/>
                </a:solidFill>
              </a:rPr>
              <a:t>B.2</a:t>
            </a:r>
            <a:endParaRPr lang="fr-BE" sz="2400" b="1" dirty="0">
              <a:solidFill>
                <a:srgbClr val="92D050"/>
              </a:solidFill>
            </a:endParaRPr>
          </a:p>
        </p:txBody>
      </p:sp>
      <p:sp>
        <p:nvSpPr>
          <p:cNvPr id="16" name="Ellipse 15"/>
          <p:cNvSpPr/>
          <p:nvPr/>
        </p:nvSpPr>
        <p:spPr>
          <a:xfrm>
            <a:off x="251520" y="3701182"/>
            <a:ext cx="432048" cy="29641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7" name="ZoneTexte 16"/>
          <p:cNvSpPr txBox="1"/>
          <p:nvPr/>
        </p:nvSpPr>
        <p:spPr>
          <a:xfrm>
            <a:off x="32587" y="3997598"/>
            <a:ext cx="650981" cy="461665"/>
          </a:xfrm>
          <a:prstGeom prst="rect">
            <a:avLst/>
          </a:prstGeom>
          <a:noFill/>
        </p:spPr>
        <p:txBody>
          <a:bodyPr wrap="square" rtlCol="0">
            <a:spAutoFit/>
          </a:bodyPr>
          <a:lstStyle/>
          <a:p>
            <a:r>
              <a:rPr lang="fr-BE" sz="2400" b="1" dirty="0" smtClean="0">
                <a:solidFill>
                  <a:srgbClr val="92D050"/>
                </a:solidFill>
              </a:rPr>
              <a:t>B.1</a:t>
            </a:r>
            <a:endParaRPr lang="fr-BE" sz="2400" b="1" dirty="0">
              <a:solidFill>
                <a:srgbClr val="92D050"/>
              </a:solidFill>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dirty="0"/>
          </a:p>
        </p:txBody>
      </p:sp>
    </p:spTree>
    <p:extLst>
      <p:ext uri="{BB962C8B-B14F-4D97-AF65-F5344CB8AC3E}">
        <p14:creationId xmlns:p14="http://schemas.microsoft.com/office/powerpoint/2010/main" val="3010463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Après-réception</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pic>
        <p:nvPicPr>
          <p:cNvPr id="14" name="Espace réservé du contenu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339" y="1124744"/>
            <a:ext cx="7993063" cy="1946697"/>
          </a:xfr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880" y="3807775"/>
            <a:ext cx="4724400" cy="2762250"/>
          </a:xfrm>
          <a:prstGeom prst="rect">
            <a:avLst/>
          </a:prstGeom>
          <a:ln>
            <a:solidFill>
              <a:srgbClr val="FF3300"/>
            </a:solidFill>
            <a:prstDash val="dash"/>
          </a:ln>
        </p:spPr>
      </p:pic>
      <p:sp>
        <p:nvSpPr>
          <p:cNvPr id="16" name="Ellipse 15"/>
          <p:cNvSpPr/>
          <p:nvPr/>
        </p:nvSpPr>
        <p:spPr>
          <a:xfrm>
            <a:off x="6927981" y="1060443"/>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7" name="ZoneTexte 16"/>
          <p:cNvSpPr txBox="1"/>
          <p:nvPr/>
        </p:nvSpPr>
        <p:spPr>
          <a:xfrm>
            <a:off x="6608106" y="836712"/>
            <a:ext cx="340158" cy="461665"/>
          </a:xfrm>
          <a:prstGeom prst="rect">
            <a:avLst/>
          </a:prstGeom>
          <a:noFill/>
        </p:spPr>
        <p:txBody>
          <a:bodyPr wrap="none" rtlCol="0">
            <a:spAutoFit/>
          </a:bodyPr>
          <a:lstStyle/>
          <a:p>
            <a:r>
              <a:rPr lang="fr-BE" sz="2400" b="1" dirty="0">
                <a:solidFill>
                  <a:srgbClr val="FF0000"/>
                </a:solidFill>
              </a:rPr>
              <a:t>1</a:t>
            </a:r>
          </a:p>
        </p:txBody>
      </p:sp>
      <p:sp>
        <p:nvSpPr>
          <p:cNvPr id="18" name="Ellipse 17"/>
          <p:cNvSpPr/>
          <p:nvPr/>
        </p:nvSpPr>
        <p:spPr>
          <a:xfrm>
            <a:off x="3570747" y="4797152"/>
            <a:ext cx="3573258"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9" name="ZoneTexte 18"/>
          <p:cNvSpPr txBox="1"/>
          <p:nvPr/>
        </p:nvSpPr>
        <p:spPr>
          <a:xfrm>
            <a:off x="3419872" y="4941168"/>
            <a:ext cx="340158" cy="461665"/>
          </a:xfrm>
          <a:prstGeom prst="rect">
            <a:avLst/>
          </a:prstGeom>
          <a:noFill/>
        </p:spPr>
        <p:txBody>
          <a:bodyPr wrap="none" rtlCol="0">
            <a:spAutoFit/>
          </a:bodyPr>
          <a:lstStyle/>
          <a:p>
            <a:r>
              <a:rPr lang="fr-BE" sz="2400" b="1" dirty="0">
                <a:solidFill>
                  <a:srgbClr val="FF0000"/>
                </a:solidFill>
              </a:rPr>
              <a:t>2</a:t>
            </a:r>
          </a:p>
        </p:txBody>
      </p:sp>
      <p:cxnSp>
        <p:nvCxnSpPr>
          <p:cNvPr id="20" name="Connecteur droit avec flèche 19"/>
          <p:cNvCxnSpPr/>
          <p:nvPr/>
        </p:nvCxnSpPr>
        <p:spPr>
          <a:xfrm flipH="1">
            <a:off x="5292080" y="1628800"/>
            <a:ext cx="1635902" cy="216024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19</a:t>
            </a:fld>
            <a:endParaRPr lang="en-US" dirty="0"/>
          </a:p>
        </p:txBody>
      </p:sp>
    </p:spTree>
    <p:extLst>
      <p:ext uri="{BB962C8B-B14F-4D97-AF65-F5344CB8AC3E}">
        <p14:creationId xmlns:p14="http://schemas.microsoft.com/office/powerpoint/2010/main" val="196270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Un peu de vocabulaire</a:t>
            </a:r>
          </a:p>
        </p:txBody>
      </p:sp>
      <p:sp>
        <p:nvSpPr>
          <p:cNvPr id="3" name="Espace réservé du contenu 2"/>
          <p:cNvSpPr>
            <a:spLocks noGrp="1"/>
          </p:cNvSpPr>
          <p:nvPr>
            <p:ph idx="1"/>
          </p:nvPr>
        </p:nvSpPr>
        <p:spPr/>
        <p:txBody>
          <a:bodyPr/>
          <a:lstStyle/>
          <a:p>
            <a:endParaRPr lang="fr-BE" sz="2400" dirty="0" smtClean="0">
              <a:latin typeface="Source Sans Pro" panose="020B0503030403020204" pitchFamily="34" charset="0"/>
              <a:ea typeface="Source Sans Pro" panose="020B0503030403020204" pitchFamily="34" charset="0"/>
            </a:endParaRPr>
          </a:p>
          <a:p>
            <a:r>
              <a:rPr lang="fr-BE" sz="2200" dirty="0" smtClean="0">
                <a:latin typeface="Source Sans Pro" panose="020B0503030403020204" pitchFamily="34" charset="0"/>
                <a:ea typeface="Source Sans Pro" panose="020B0503030403020204" pitchFamily="34" charset="0"/>
              </a:rPr>
              <a:t>PO line = </a:t>
            </a:r>
            <a:r>
              <a:rPr lang="fr-BE" sz="2200" dirty="0" err="1" smtClean="0">
                <a:latin typeface="Source Sans Pro" panose="020B0503030403020204" pitchFamily="34" charset="0"/>
                <a:ea typeface="Source Sans Pro" panose="020B0503030403020204" pitchFamily="34" charset="0"/>
              </a:rPr>
              <a:t>Purchase</a:t>
            </a:r>
            <a:r>
              <a:rPr lang="fr-BE" sz="2200" dirty="0" smtClean="0">
                <a:latin typeface="Source Sans Pro" panose="020B0503030403020204" pitchFamily="34" charset="0"/>
                <a:ea typeface="Source Sans Pro" panose="020B0503030403020204" pitchFamily="34" charset="0"/>
              </a:rPr>
              <a:t> </a:t>
            </a:r>
            <a:r>
              <a:rPr lang="fr-BE" sz="2200" dirty="0" err="1">
                <a:latin typeface="Source Sans Pro" panose="020B0503030403020204" pitchFamily="34" charset="0"/>
                <a:ea typeface="Source Sans Pro" panose="020B0503030403020204" pitchFamily="34" charset="0"/>
              </a:rPr>
              <a:t>Order</a:t>
            </a:r>
            <a:r>
              <a:rPr lang="fr-BE" sz="2200" dirty="0">
                <a:latin typeface="Source Sans Pro" panose="020B0503030403020204" pitchFamily="34" charset="0"/>
                <a:ea typeface="Source Sans Pro" panose="020B0503030403020204" pitchFamily="34" charset="0"/>
              </a:rPr>
              <a:t> line </a:t>
            </a:r>
          </a:p>
          <a:p>
            <a:pPr lvl="1"/>
            <a:r>
              <a:rPr lang="fr-BE" sz="2200" dirty="0" smtClean="0">
                <a:latin typeface="Source Sans Pro" panose="020B0503030403020204" pitchFamily="34" charset="0"/>
                <a:ea typeface="Source Sans Pro" panose="020B0503030403020204" pitchFamily="34" charset="0"/>
              </a:rPr>
              <a:t>Ligne </a:t>
            </a:r>
            <a:r>
              <a:rPr lang="fr-BE" sz="2200" dirty="0">
                <a:latin typeface="Source Sans Pro" panose="020B0503030403020204" pitchFamily="34" charset="0"/>
                <a:ea typeface="Source Sans Pro" panose="020B0503030403020204" pitchFamily="34" charset="0"/>
              </a:rPr>
              <a:t>de commande</a:t>
            </a:r>
          </a:p>
          <a:p>
            <a:endParaRPr lang="fr-BE" sz="2200" dirty="0" smtClean="0">
              <a:latin typeface="Source Sans Pro" panose="020B0503030403020204" pitchFamily="34" charset="0"/>
              <a:ea typeface="Source Sans Pro" panose="020B0503030403020204" pitchFamily="34" charset="0"/>
            </a:endParaRPr>
          </a:p>
          <a:p>
            <a:r>
              <a:rPr lang="fr-BE" sz="2200" dirty="0" smtClean="0">
                <a:latin typeface="Source Sans Pro" panose="020B0503030403020204" pitchFamily="34" charset="0"/>
                <a:ea typeface="Source Sans Pro" panose="020B0503030403020204" pitchFamily="34" charset="0"/>
              </a:rPr>
              <a:t>PO </a:t>
            </a:r>
            <a:r>
              <a:rPr lang="fr-BE" sz="2200" dirty="0">
                <a:latin typeface="Source Sans Pro" panose="020B0503030403020204" pitchFamily="34" charset="0"/>
                <a:ea typeface="Source Sans Pro" panose="020B0503030403020204" pitchFamily="34" charset="0"/>
              </a:rPr>
              <a:t>= </a:t>
            </a:r>
            <a:r>
              <a:rPr lang="fr-BE" sz="2200" dirty="0" err="1">
                <a:latin typeface="Source Sans Pro" panose="020B0503030403020204" pitchFamily="34" charset="0"/>
                <a:ea typeface="Source Sans Pro" panose="020B0503030403020204" pitchFamily="34" charset="0"/>
              </a:rPr>
              <a:t>Purchase</a:t>
            </a:r>
            <a:r>
              <a:rPr lang="fr-BE" sz="2200" dirty="0">
                <a:latin typeface="Source Sans Pro" panose="020B0503030403020204" pitchFamily="34" charset="0"/>
                <a:ea typeface="Source Sans Pro" panose="020B0503030403020204" pitchFamily="34" charset="0"/>
              </a:rPr>
              <a:t> </a:t>
            </a:r>
            <a:r>
              <a:rPr lang="fr-BE" sz="2200" dirty="0" err="1" smtClean="0">
                <a:latin typeface="Source Sans Pro" panose="020B0503030403020204" pitchFamily="34" charset="0"/>
                <a:ea typeface="Source Sans Pro" panose="020B0503030403020204" pitchFamily="34" charset="0"/>
              </a:rPr>
              <a:t>Order</a:t>
            </a:r>
            <a:endParaRPr lang="fr-BE" sz="2200" dirty="0" smtClean="0">
              <a:latin typeface="Source Sans Pro" panose="020B0503030403020204" pitchFamily="34" charset="0"/>
              <a:ea typeface="Source Sans Pro" panose="020B0503030403020204" pitchFamily="34" charset="0"/>
            </a:endParaRPr>
          </a:p>
          <a:p>
            <a:pPr lvl="1"/>
            <a:r>
              <a:rPr lang="fr-BE" sz="2200" dirty="0" smtClean="0">
                <a:latin typeface="Source Sans Pro" panose="020B0503030403020204" pitchFamily="34" charset="0"/>
                <a:ea typeface="Source Sans Pro" panose="020B0503030403020204" pitchFamily="34" charset="0"/>
              </a:rPr>
              <a:t>Commande </a:t>
            </a:r>
            <a:r>
              <a:rPr lang="fr-BE" sz="2200" dirty="0">
                <a:latin typeface="Source Sans Pro" panose="020B0503030403020204" pitchFamily="34" charset="0"/>
                <a:ea typeface="Source Sans Pro" panose="020B0503030403020204" pitchFamily="34" charset="0"/>
              </a:rPr>
              <a:t>(1 PO = 1 bon de commande)</a:t>
            </a:r>
          </a:p>
          <a:p>
            <a:endParaRPr lang="fr-BE" sz="2200" dirty="0" smtClean="0">
              <a:latin typeface="Source Sans Pro" panose="020B0503030403020204" pitchFamily="34" charset="0"/>
              <a:ea typeface="Source Sans Pro" panose="020B0503030403020204" pitchFamily="34" charset="0"/>
            </a:endParaRPr>
          </a:p>
          <a:p>
            <a:r>
              <a:rPr lang="fr-BE" sz="2200" dirty="0" smtClean="0">
                <a:latin typeface="Source Sans Pro" panose="020B0503030403020204" pitchFamily="34" charset="0"/>
                <a:ea typeface="Source Sans Pro" panose="020B0503030403020204" pitchFamily="34" charset="0"/>
              </a:rPr>
              <a:t>Standing </a:t>
            </a:r>
            <a:r>
              <a:rPr lang="fr-BE" sz="2200" dirty="0" err="1" smtClean="0">
                <a:latin typeface="Source Sans Pro" panose="020B0503030403020204" pitchFamily="34" charset="0"/>
                <a:ea typeface="Source Sans Pro" panose="020B0503030403020204" pitchFamily="34" charset="0"/>
              </a:rPr>
              <a:t>Order</a:t>
            </a:r>
            <a:endParaRPr lang="fr-BE" sz="2200" dirty="0" smtClean="0">
              <a:latin typeface="Source Sans Pro" panose="020B0503030403020204" pitchFamily="34" charset="0"/>
              <a:ea typeface="Source Sans Pro" panose="020B0503030403020204" pitchFamily="34" charset="0"/>
            </a:endParaRPr>
          </a:p>
          <a:p>
            <a:pPr lvl="1"/>
            <a:r>
              <a:rPr lang="fr-BE" sz="2200" dirty="0" smtClean="0">
                <a:latin typeface="Source Sans Pro" panose="020B0503030403020204" pitchFamily="34" charset="0"/>
                <a:ea typeface="Source Sans Pro" panose="020B0503030403020204" pitchFamily="34" charset="0"/>
              </a:rPr>
              <a:t>Ordre </a:t>
            </a:r>
            <a:r>
              <a:rPr lang="fr-BE" sz="2200" dirty="0">
                <a:latin typeface="Source Sans Pro" panose="020B0503030403020204" pitchFamily="34" charset="0"/>
                <a:ea typeface="Source Sans Pro" panose="020B0503030403020204" pitchFamily="34" charset="0"/>
              </a:rPr>
              <a:t>permanent</a:t>
            </a:r>
          </a:p>
          <a:p>
            <a:endParaRPr lang="fr-BE" dirty="0">
              <a:latin typeface="Source Sans Pro" panose="020B0503030403020204" pitchFamily="34" charset="0"/>
              <a:ea typeface="Source Sans Pro" panose="020B0503030403020204" pitchFamily="34" charset="0"/>
            </a:endParaRPr>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a:t>
            </a:fld>
            <a:endParaRPr lang="en-US" dirty="0"/>
          </a:p>
        </p:txBody>
      </p:sp>
    </p:spTree>
    <p:extLst>
      <p:ext uri="{BB962C8B-B14F-4D97-AF65-F5344CB8AC3E}">
        <p14:creationId xmlns:p14="http://schemas.microsoft.com/office/powerpoint/2010/main" val="530886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Après-réception</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pic>
        <p:nvPicPr>
          <p:cNvPr id="11" name="Espace réservé du contenu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147812"/>
            <a:ext cx="2872835" cy="3410248"/>
          </a:xfrm>
          <a:ln>
            <a:solidFill>
              <a:srgbClr val="FF3300"/>
            </a:solidFill>
            <a:prstDash val="dash"/>
          </a:ln>
        </p:spPr>
      </p:pic>
      <p:sp>
        <p:nvSpPr>
          <p:cNvPr id="12" name="Rectangle à coins arrondis 11"/>
          <p:cNvSpPr/>
          <p:nvPr/>
        </p:nvSpPr>
        <p:spPr>
          <a:xfrm>
            <a:off x="1187624" y="1124744"/>
            <a:ext cx="648072" cy="360040"/>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308" y="4750461"/>
            <a:ext cx="6000750" cy="1685925"/>
          </a:xfrm>
          <a:prstGeom prst="rect">
            <a:avLst/>
          </a:prstGeom>
          <a:ln>
            <a:solidFill>
              <a:srgbClr val="FF3300"/>
            </a:solidFill>
            <a:prstDash val="dash"/>
          </a:ln>
        </p:spPr>
      </p:pic>
      <p:sp>
        <p:nvSpPr>
          <p:cNvPr id="14" name="ZoneTexte 13"/>
          <p:cNvSpPr txBox="1"/>
          <p:nvPr/>
        </p:nvSpPr>
        <p:spPr>
          <a:xfrm>
            <a:off x="2123728" y="2262063"/>
            <a:ext cx="468693" cy="461665"/>
          </a:xfrm>
          <a:prstGeom prst="rect">
            <a:avLst/>
          </a:prstGeom>
          <a:noFill/>
        </p:spPr>
        <p:txBody>
          <a:bodyPr wrap="square" rtlCol="0">
            <a:spAutoFit/>
          </a:bodyPr>
          <a:lstStyle/>
          <a:p>
            <a:r>
              <a:rPr lang="fr-BE" sz="2400" b="1" dirty="0">
                <a:solidFill>
                  <a:srgbClr val="FF0000"/>
                </a:solidFill>
              </a:rPr>
              <a:t>3</a:t>
            </a:r>
          </a:p>
        </p:txBody>
      </p:sp>
      <p:sp>
        <p:nvSpPr>
          <p:cNvPr id="15" name="Ellipse 14"/>
          <p:cNvSpPr/>
          <p:nvPr/>
        </p:nvSpPr>
        <p:spPr>
          <a:xfrm>
            <a:off x="1259632" y="2348880"/>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6" name="Ellipse 15"/>
          <p:cNvSpPr/>
          <p:nvPr/>
        </p:nvSpPr>
        <p:spPr>
          <a:xfrm flipH="1">
            <a:off x="2286066" y="5301208"/>
            <a:ext cx="559830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cxnSp>
        <p:nvCxnSpPr>
          <p:cNvPr id="17" name="Connecteur droit avec flèche 16"/>
          <p:cNvCxnSpPr/>
          <p:nvPr/>
        </p:nvCxnSpPr>
        <p:spPr>
          <a:xfrm>
            <a:off x="2123728" y="2852936"/>
            <a:ext cx="936104" cy="18002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8" name="ZoneTexte 17"/>
          <p:cNvSpPr txBox="1"/>
          <p:nvPr/>
        </p:nvSpPr>
        <p:spPr>
          <a:xfrm>
            <a:off x="2231099" y="5517232"/>
            <a:ext cx="468693" cy="461665"/>
          </a:xfrm>
          <a:prstGeom prst="rect">
            <a:avLst/>
          </a:prstGeom>
          <a:noFill/>
        </p:spPr>
        <p:txBody>
          <a:bodyPr wrap="square" rtlCol="0">
            <a:spAutoFit/>
          </a:bodyPr>
          <a:lstStyle/>
          <a:p>
            <a:r>
              <a:rPr lang="fr-BE" sz="2400" b="1" dirty="0">
                <a:solidFill>
                  <a:srgbClr val="FF0000"/>
                </a:solidFill>
              </a:rPr>
              <a:t>4</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dirty="0"/>
          </a:p>
        </p:txBody>
      </p:sp>
    </p:spTree>
    <p:extLst>
      <p:ext uri="{BB962C8B-B14F-4D97-AF65-F5344CB8AC3E}">
        <p14:creationId xmlns:p14="http://schemas.microsoft.com/office/powerpoint/2010/main" val="265373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solidFill>
                  <a:srgbClr val="000000"/>
                </a:solidFill>
              </a:rPr>
              <a:t>Workflow des achats (</a:t>
            </a:r>
            <a:r>
              <a:rPr lang="fr-BE" sz="2800" dirty="0" err="1">
                <a:solidFill>
                  <a:srgbClr val="000000"/>
                </a:solidFill>
              </a:rPr>
              <a:t>Purchase</a:t>
            </a:r>
            <a:r>
              <a:rPr lang="fr-BE" sz="2800" dirty="0">
                <a:solidFill>
                  <a:srgbClr val="000000"/>
                </a:solidFill>
              </a:rPr>
              <a:t>)</a:t>
            </a:r>
          </a:p>
          <a:p>
            <a:pPr marL="712788" indent="-439738"/>
            <a:endParaRPr lang="fr-BE" sz="2800" dirty="0" smtClean="0"/>
          </a:p>
          <a:p>
            <a:pPr marL="712788" indent="-439738"/>
            <a:r>
              <a:rPr lang="fr-BE" sz="2800" dirty="0" smtClean="0"/>
              <a:t>Réception</a:t>
            </a:r>
          </a:p>
          <a:p>
            <a:pPr marL="712788" indent="-439738"/>
            <a:r>
              <a:rPr lang="fr-BE" sz="2800" dirty="0" smtClean="0"/>
              <a:t>Après-réception</a:t>
            </a:r>
          </a:p>
          <a:p>
            <a:pPr marL="712788" indent="-439738"/>
            <a:r>
              <a:rPr lang="fr-BE" sz="2800" b="1" dirty="0" smtClean="0">
                <a:solidFill>
                  <a:srgbClr val="FF0000"/>
                </a:solidFill>
              </a:rPr>
              <a:t>Mise sur présentoir</a:t>
            </a:r>
          </a:p>
          <a:p>
            <a:pPr marL="712788" indent="-439738"/>
            <a:r>
              <a:rPr lang="fr-BE" sz="2800" dirty="0"/>
              <a:t>Bons de </a:t>
            </a:r>
            <a:r>
              <a:rPr lang="fr-BE" sz="2800" dirty="0" smtClean="0"/>
              <a:t>commande </a:t>
            </a:r>
            <a:r>
              <a:rPr lang="fr-BE" sz="2800" dirty="0"/>
              <a:t>ouverts</a:t>
            </a:r>
          </a:p>
          <a:p>
            <a:pPr marL="273050" indent="0">
              <a:buNone/>
            </a:pPr>
            <a:endParaRPr lang="fr-BE" sz="2800" b="1" dirty="0" smtClean="0">
              <a:solidFill>
                <a:srgbClr val="FF3300"/>
              </a:solidFill>
            </a:endParaRPr>
          </a:p>
          <a:p>
            <a:pPr marL="712788" indent="-439738"/>
            <a:endParaRPr lang="fr-BE" sz="2800" dirty="0" smtClean="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117229"/>
            <a:ext cx="8495853" cy="3313735"/>
          </a:xfrm>
        </p:spPr>
      </p:pic>
      <p:sp>
        <p:nvSpPr>
          <p:cNvPr id="2" name="Titre 1"/>
          <p:cNvSpPr>
            <a:spLocks noGrp="1"/>
          </p:cNvSpPr>
          <p:nvPr>
            <p:ph type="title"/>
          </p:nvPr>
        </p:nvSpPr>
        <p:spPr/>
        <p:txBody>
          <a:bodyPr/>
          <a:lstStyle/>
          <a:p>
            <a:r>
              <a:rPr lang="fr-BE" dirty="0" smtClean="0"/>
              <a:t>Mise sur présentoir</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8" name="Rectangle à coins arrondis 7"/>
          <p:cNvSpPr/>
          <p:nvPr/>
        </p:nvSpPr>
        <p:spPr>
          <a:xfrm>
            <a:off x="1222326" y="2718194"/>
            <a:ext cx="1584176" cy="27875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9" name="Ellipse 8"/>
          <p:cNvSpPr/>
          <p:nvPr/>
        </p:nvSpPr>
        <p:spPr>
          <a:xfrm>
            <a:off x="467544" y="3078234"/>
            <a:ext cx="3874714" cy="8548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Ellipse 9"/>
          <p:cNvSpPr/>
          <p:nvPr/>
        </p:nvSpPr>
        <p:spPr>
          <a:xfrm>
            <a:off x="5004048" y="3173556"/>
            <a:ext cx="3442666" cy="399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Rectangle à coins arrondis 10"/>
          <p:cNvSpPr/>
          <p:nvPr/>
        </p:nvSpPr>
        <p:spPr>
          <a:xfrm>
            <a:off x="107504" y="2126930"/>
            <a:ext cx="1080120" cy="29395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dirty="0"/>
          </a:p>
        </p:txBody>
      </p:sp>
    </p:spTree>
    <p:extLst>
      <p:ext uri="{BB962C8B-B14F-4D97-AF65-F5344CB8AC3E}">
        <p14:creationId xmlns:p14="http://schemas.microsoft.com/office/powerpoint/2010/main" val="4267830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solidFill>
                  <a:srgbClr val="000000"/>
                </a:solidFill>
              </a:rPr>
              <a:t>Workflow des achats (</a:t>
            </a:r>
            <a:r>
              <a:rPr lang="fr-BE" sz="2800" dirty="0" err="1">
                <a:solidFill>
                  <a:srgbClr val="000000"/>
                </a:solidFill>
              </a:rPr>
              <a:t>Purchase</a:t>
            </a:r>
            <a:r>
              <a:rPr lang="fr-BE" sz="2800" dirty="0" smtClean="0">
                <a:solidFill>
                  <a:srgbClr val="000000"/>
                </a:solidFill>
              </a:rPr>
              <a:t>)</a:t>
            </a:r>
            <a:endParaRPr lang="fr-BE" sz="2800" dirty="0">
              <a:solidFill>
                <a:srgbClr val="000000"/>
              </a:solidFill>
            </a:endParaRPr>
          </a:p>
          <a:p>
            <a:pPr marL="712788" indent="-439738"/>
            <a:endParaRPr lang="fr-BE" sz="2800" dirty="0" smtClean="0"/>
          </a:p>
          <a:p>
            <a:pPr marL="712788" indent="-439738"/>
            <a:r>
              <a:rPr lang="fr-BE" sz="2800" dirty="0" smtClean="0"/>
              <a:t>Réception</a:t>
            </a:r>
          </a:p>
          <a:p>
            <a:pPr marL="712788" indent="-439738"/>
            <a:r>
              <a:rPr lang="fr-BE" sz="2800" dirty="0" smtClean="0"/>
              <a:t>Après-réception</a:t>
            </a:r>
          </a:p>
          <a:p>
            <a:pPr marL="712788" indent="-439738"/>
            <a:r>
              <a:rPr lang="fr-BE" sz="2800" dirty="0" smtClean="0"/>
              <a:t>Mise sur présentoir</a:t>
            </a:r>
          </a:p>
          <a:p>
            <a:pPr marL="712788" indent="-439738"/>
            <a:r>
              <a:rPr lang="fr-BE" sz="2800" b="1" dirty="0">
                <a:solidFill>
                  <a:srgbClr val="FF0000"/>
                </a:solidFill>
              </a:rPr>
              <a:t>Bons de </a:t>
            </a:r>
            <a:r>
              <a:rPr lang="fr-BE" sz="2800" b="1" dirty="0" smtClean="0">
                <a:solidFill>
                  <a:srgbClr val="FF0000"/>
                </a:solidFill>
              </a:rPr>
              <a:t>commande ouverts</a:t>
            </a:r>
            <a:endParaRPr lang="fr-BE" sz="2800" b="1" dirty="0">
              <a:solidFill>
                <a:srgbClr val="FF0000"/>
              </a:solidFill>
            </a:endParaRPr>
          </a:p>
          <a:p>
            <a:pPr marL="273050" indent="0">
              <a:buNone/>
            </a:pPr>
            <a:endParaRPr lang="fr-BE" sz="2800" b="1" dirty="0" smtClean="0">
              <a:solidFill>
                <a:srgbClr val="FF3300"/>
              </a:solidFill>
            </a:endParaRPr>
          </a:p>
          <a:p>
            <a:pPr marL="712788" indent="-439738"/>
            <a:endParaRPr lang="fr-BE" sz="2800" dirty="0" smtClean="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dirty="0"/>
          </a:p>
        </p:txBody>
      </p:sp>
    </p:spTree>
    <p:extLst>
      <p:ext uri="{BB962C8B-B14F-4D97-AF65-F5344CB8AC3E}">
        <p14:creationId xmlns:p14="http://schemas.microsoft.com/office/powerpoint/2010/main" val="1233804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03" y="2780928"/>
            <a:ext cx="4917993" cy="2520280"/>
          </a:xfrm>
          <a:prstGeom prst="rect">
            <a:avLst/>
          </a:prstGeom>
          <a:ln>
            <a:solidFill>
              <a:srgbClr val="FF3300"/>
            </a:solidFill>
            <a:prstDash val="dash"/>
          </a:ln>
        </p:spPr>
      </p:pic>
      <p:sp>
        <p:nvSpPr>
          <p:cNvPr id="2" name="Titre 1"/>
          <p:cNvSpPr>
            <a:spLocks noGrp="1"/>
          </p:cNvSpPr>
          <p:nvPr>
            <p:ph type="title"/>
          </p:nvPr>
        </p:nvSpPr>
        <p:spPr/>
        <p:txBody>
          <a:bodyPr/>
          <a:lstStyle/>
          <a:p>
            <a:r>
              <a:rPr lang="fr-BE" dirty="0"/>
              <a:t>Bons de </a:t>
            </a:r>
            <a:r>
              <a:rPr lang="fr-BE" dirty="0" smtClean="0"/>
              <a:t>commande ouverts</a:t>
            </a:r>
            <a:endParaRPr lang="fr-BE" dirty="0"/>
          </a:p>
        </p:txBody>
      </p:sp>
      <p:sp>
        <p:nvSpPr>
          <p:cNvPr id="3" name="Espace réservé du contenu 2"/>
          <p:cNvSpPr>
            <a:spLocks noGrp="1"/>
          </p:cNvSpPr>
          <p:nvPr>
            <p:ph idx="1"/>
          </p:nvPr>
        </p:nvSpPr>
        <p:spPr/>
        <p:txBody>
          <a:bodyPr/>
          <a:lstStyle/>
          <a:p>
            <a:r>
              <a:rPr lang="fr-BE" dirty="0" smtClean="0"/>
              <a:t>A la réception : </a:t>
            </a:r>
          </a:p>
          <a:p>
            <a:pPr lvl="1"/>
            <a:r>
              <a:rPr lang="fr-BE" dirty="0" smtClean="0"/>
              <a:t>Cataloguer l’ouvrage</a:t>
            </a:r>
          </a:p>
          <a:p>
            <a:pPr lvl="1"/>
            <a:r>
              <a:rPr lang="fr-BE" dirty="0" smtClean="0"/>
              <a:t>Créer le HOL et l’item</a:t>
            </a:r>
          </a:p>
          <a:p>
            <a:pPr lvl="1"/>
            <a:r>
              <a:rPr lang="fr-BE" dirty="0" smtClean="0"/>
              <a:t>Lors de la création de l’item :</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7" name="ZoneTexte 6"/>
          <p:cNvSpPr txBox="1"/>
          <p:nvPr/>
        </p:nvSpPr>
        <p:spPr>
          <a:xfrm>
            <a:off x="1708945" y="4191471"/>
            <a:ext cx="414783" cy="461665"/>
          </a:xfrm>
          <a:prstGeom prst="rect">
            <a:avLst/>
          </a:prstGeom>
          <a:noFill/>
        </p:spPr>
        <p:txBody>
          <a:bodyPr wrap="square" rtlCol="0">
            <a:spAutoFit/>
          </a:bodyPr>
          <a:lstStyle/>
          <a:p>
            <a:r>
              <a:rPr lang="fr-BE" sz="2400" b="1" dirty="0">
                <a:solidFill>
                  <a:srgbClr val="FF0000"/>
                </a:solidFill>
              </a:rPr>
              <a:t>1</a:t>
            </a:r>
          </a:p>
        </p:txBody>
      </p:sp>
      <p:sp>
        <p:nvSpPr>
          <p:cNvPr id="8" name="Ellipse 7"/>
          <p:cNvSpPr/>
          <p:nvPr/>
        </p:nvSpPr>
        <p:spPr>
          <a:xfrm>
            <a:off x="1899070" y="4293096"/>
            <a:ext cx="456342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Rectangle à coins arrondis 8"/>
          <p:cNvSpPr/>
          <p:nvPr/>
        </p:nvSpPr>
        <p:spPr>
          <a:xfrm>
            <a:off x="1544503" y="2924944"/>
            <a:ext cx="1227297" cy="360040"/>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2104971" y="5630836"/>
            <a:ext cx="846831" cy="461665"/>
          </a:xfrm>
          <a:prstGeom prst="rect">
            <a:avLst/>
          </a:prstGeom>
          <a:noFill/>
        </p:spPr>
        <p:txBody>
          <a:bodyPr wrap="square" rtlCol="0">
            <a:spAutoFit/>
          </a:bodyPr>
          <a:lstStyle/>
          <a:p>
            <a:r>
              <a:rPr lang="fr-BE" sz="2400" b="1" dirty="0">
                <a:solidFill>
                  <a:srgbClr val="FF0000"/>
                </a:solidFill>
              </a:rPr>
              <a:t>2</a:t>
            </a:r>
          </a:p>
        </p:txBody>
      </p:sp>
      <p:sp>
        <p:nvSpPr>
          <p:cNvPr id="12" name="ZoneTexte 11"/>
          <p:cNvSpPr txBox="1"/>
          <p:nvPr/>
        </p:nvSpPr>
        <p:spPr>
          <a:xfrm>
            <a:off x="3912553" y="5097958"/>
            <a:ext cx="536460" cy="923330"/>
          </a:xfrm>
          <a:prstGeom prst="rect">
            <a:avLst/>
          </a:prstGeom>
          <a:noFill/>
        </p:spPr>
        <p:txBody>
          <a:bodyPr wrap="square" rtlCol="0">
            <a:spAutoFit/>
          </a:bodyPr>
          <a:lstStyle/>
          <a:p>
            <a:r>
              <a:rPr lang="fr-BE" sz="5400" b="1" dirty="0">
                <a:solidFill>
                  <a:srgbClr val="FF0000"/>
                </a:solidFill>
              </a:rPr>
              <a:t>+</a:t>
            </a: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5852120"/>
            <a:ext cx="3200400" cy="457200"/>
          </a:xfrm>
          <a:prstGeom prst="rect">
            <a:avLst/>
          </a:prstGeom>
          <a:ln>
            <a:solidFill>
              <a:srgbClr val="FF3300"/>
            </a:solidFill>
            <a:prstDash val="dash"/>
          </a:ln>
        </p:spPr>
      </p:pic>
      <p:sp>
        <p:nvSpPr>
          <p:cNvPr id="6" name="Espace réservé du numéro de diapositive 5"/>
          <p:cNvSpPr>
            <a:spLocks noGrp="1"/>
          </p:cNvSpPr>
          <p:nvPr>
            <p:ph type="sldNum" sz="quarter" idx="12"/>
          </p:nvPr>
        </p:nvSpPr>
        <p:spPr/>
        <p:txBody>
          <a:bodyPr/>
          <a:lstStyle/>
          <a:p>
            <a:fld id="{E667ED75-B537-4810-9364-B7D9FE7FDC55}" type="slidenum">
              <a:rPr lang="en-US" smtClean="0"/>
              <a:pPr/>
              <a:t>24</a:t>
            </a:fld>
            <a:endParaRPr lang="en-US" dirty="0"/>
          </a:p>
        </p:txBody>
      </p:sp>
    </p:spTree>
    <p:extLst>
      <p:ext uri="{BB962C8B-B14F-4D97-AF65-F5344CB8AC3E}">
        <p14:creationId xmlns:p14="http://schemas.microsoft.com/office/powerpoint/2010/main" val="190085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Receiving</a:t>
            </a:r>
            <a:r>
              <a:rPr lang="fr-BE" dirty="0" smtClean="0"/>
              <a:t> - One Time</a:t>
            </a:r>
            <a:endParaRPr lang="fr-BE" dirty="0"/>
          </a:p>
        </p:txBody>
      </p:sp>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412776"/>
            <a:ext cx="5918944" cy="4617843"/>
          </a:xfrm>
        </p:spPr>
      </p:pic>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3</a:t>
            </a:fld>
            <a:endParaRPr lang="en-US" dirty="0"/>
          </a:p>
        </p:txBody>
      </p:sp>
    </p:spTree>
    <p:extLst>
      <p:ext uri="{BB962C8B-B14F-4D97-AF65-F5344CB8AC3E}">
        <p14:creationId xmlns:p14="http://schemas.microsoft.com/office/powerpoint/2010/main" val="379456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b="1" dirty="0" smtClean="0">
                <a:solidFill>
                  <a:srgbClr val="FF0000"/>
                </a:solidFill>
              </a:rPr>
              <a:t>Workflow </a:t>
            </a:r>
            <a:r>
              <a:rPr lang="fr-BE" sz="2800" b="1" dirty="0">
                <a:solidFill>
                  <a:srgbClr val="FF0000"/>
                </a:solidFill>
              </a:rPr>
              <a:t>des </a:t>
            </a:r>
            <a:r>
              <a:rPr lang="fr-BE" sz="2800" b="1" dirty="0" smtClean="0">
                <a:solidFill>
                  <a:srgbClr val="FF0000"/>
                </a:solidFill>
              </a:rPr>
              <a:t>achats (</a:t>
            </a:r>
            <a:r>
              <a:rPr lang="fr-BE" sz="2800" b="1" dirty="0" err="1" smtClean="0">
                <a:solidFill>
                  <a:srgbClr val="FF0000"/>
                </a:solidFill>
              </a:rPr>
              <a:t>Purchase</a:t>
            </a:r>
            <a:r>
              <a:rPr lang="fr-BE" sz="2800" b="1" dirty="0" smtClean="0">
                <a:solidFill>
                  <a:srgbClr val="FF0000"/>
                </a:solidFill>
              </a:rPr>
              <a:t>)</a:t>
            </a:r>
            <a:endParaRPr lang="fr-BE" sz="2800" b="1" dirty="0">
              <a:solidFill>
                <a:srgbClr val="FF0000"/>
              </a:solidFill>
            </a:endParaRPr>
          </a:p>
          <a:p>
            <a:pPr marL="712788" indent="-439738"/>
            <a:endParaRPr lang="fr-BE" sz="2800" dirty="0" smtClean="0"/>
          </a:p>
          <a:p>
            <a:pPr marL="712788" indent="-439738"/>
            <a:r>
              <a:rPr lang="fr-BE" sz="2800" dirty="0" smtClean="0"/>
              <a:t>Réception</a:t>
            </a:r>
          </a:p>
          <a:p>
            <a:pPr marL="712788" indent="-439738"/>
            <a:r>
              <a:rPr lang="fr-BE" sz="2800" dirty="0" smtClean="0"/>
              <a:t>Après-réception</a:t>
            </a:r>
          </a:p>
          <a:p>
            <a:pPr marL="712788" indent="-439738"/>
            <a:r>
              <a:rPr lang="fr-BE" sz="2800" dirty="0" smtClean="0"/>
              <a:t>Mise sur présentoir</a:t>
            </a:r>
          </a:p>
          <a:p>
            <a:pPr marL="712788" indent="-439738"/>
            <a:r>
              <a:rPr lang="fr-BE" sz="2800" dirty="0" smtClean="0"/>
              <a:t>Bons de commande ouverts</a:t>
            </a:r>
          </a:p>
          <a:p>
            <a:pPr marL="712788" indent="-439738"/>
            <a:endParaRPr lang="fr-BE" sz="2800" dirty="0" smtClean="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dirty="0"/>
          </a:p>
        </p:txBody>
      </p:sp>
    </p:spTree>
    <p:extLst>
      <p:ext uri="{BB962C8B-B14F-4D97-AF65-F5344CB8AC3E}">
        <p14:creationId xmlns:p14="http://schemas.microsoft.com/office/powerpoint/2010/main" val="3953221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Workflow des achats (</a:t>
            </a:r>
            <a:r>
              <a:rPr lang="fr-BE" dirty="0" err="1" smtClean="0"/>
              <a:t>Purchase</a:t>
            </a:r>
            <a:r>
              <a:rPr lang="fr-BE" dirty="0" smtClean="0"/>
              <a:t>)</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052736"/>
            <a:ext cx="4462940" cy="5429297"/>
          </a:xfrm>
        </p:spPr>
      </p:pic>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7" name="Rectangle à coins arrondis 6"/>
          <p:cNvSpPr/>
          <p:nvPr/>
        </p:nvSpPr>
        <p:spPr>
          <a:xfrm>
            <a:off x="2195736" y="5589240"/>
            <a:ext cx="4464496" cy="9328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dirty="0"/>
          </a:p>
        </p:txBody>
      </p:sp>
    </p:spTree>
    <p:extLst>
      <p:ext uri="{BB962C8B-B14F-4D97-AF65-F5344CB8AC3E}">
        <p14:creationId xmlns:p14="http://schemas.microsoft.com/office/powerpoint/2010/main" val="200129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t>Workflow des achats (</a:t>
            </a:r>
            <a:r>
              <a:rPr lang="fr-BE" sz="2800" dirty="0" err="1"/>
              <a:t>Purchase</a:t>
            </a:r>
            <a:r>
              <a:rPr lang="fr-BE" sz="2800" dirty="0"/>
              <a:t>)</a:t>
            </a:r>
          </a:p>
          <a:p>
            <a:pPr marL="712788" indent="-439738"/>
            <a:endParaRPr lang="fr-BE" sz="2800" dirty="0" smtClean="0"/>
          </a:p>
          <a:p>
            <a:pPr marL="712788" indent="-439738"/>
            <a:r>
              <a:rPr lang="fr-BE" sz="2800" b="1" dirty="0" smtClean="0">
                <a:solidFill>
                  <a:srgbClr val="FF0000"/>
                </a:solidFill>
              </a:rPr>
              <a:t>Réception</a:t>
            </a:r>
          </a:p>
          <a:p>
            <a:pPr marL="712788" indent="-439738"/>
            <a:r>
              <a:rPr lang="fr-BE" sz="2800" dirty="0" smtClean="0"/>
              <a:t>Après-réception</a:t>
            </a:r>
          </a:p>
          <a:p>
            <a:pPr marL="712788" indent="-439738"/>
            <a:r>
              <a:rPr lang="fr-BE" sz="2800" dirty="0" smtClean="0"/>
              <a:t>Mise sur présentoir</a:t>
            </a:r>
          </a:p>
          <a:p>
            <a:pPr marL="712788" indent="-439738"/>
            <a:r>
              <a:rPr lang="fr-BE" sz="2800" dirty="0"/>
              <a:t>Bons de </a:t>
            </a:r>
            <a:r>
              <a:rPr lang="fr-BE" sz="2800" dirty="0" smtClean="0"/>
              <a:t>commande </a:t>
            </a:r>
            <a:r>
              <a:rPr lang="fr-BE" sz="2800" dirty="0"/>
              <a:t>ouverts</a:t>
            </a:r>
          </a:p>
          <a:p>
            <a:pPr marL="273050" indent="0">
              <a:buNone/>
            </a:pPr>
            <a:endParaRPr lang="fr-BE" sz="2800" dirty="0" smtClean="0"/>
          </a:p>
          <a:p>
            <a:pPr marL="712788" indent="-439738"/>
            <a:endParaRPr lang="fr-BE" sz="2800" dirty="0" smtClean="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a:off x="3716578" y="3483698"/>
            <a:ext cx="3787468" cy="3086367"/>
          </a:xfrm>
          <a:prstGeom prst="rect">
            <a:avLst/>
          </a:prstGeom>
        </p:spPr>
      </p:pic>
      <p:pic>
        <p:nvPicPr>
          <p:cNvPr id="6" name="Image 5"/>
          <p:cNvPicPr>
            <a:picLocks noChangeAspect="1"/>
          </p:cNvPicPr>
          <p:nvPr/>
        </p:nvPicPr>
        <p:blipFill>
          <a:blip r:embed="rId4"/>
          <a:stretch>
            <a:fillRect/>
          </a:stretch>
        </p:blipFill>
        <p:spPr>
          <a:xfrm>
            <a:off x="2578348" y="1327836"/>
            <a:ext cx="5558056" cy="1356948"/>
          </a:xfrm>
          <a:prstGeom prst="rect">
            <a:avLst/>
          </a:prstGeom>
        </p:spPr>
      </p:pic>
      <p:sp>
        <p:nvSpPr>
          <p:cNvPr id="2" name="Titre 1"/>
          <p:cNvSpPr>
            <a:spLocks noGrp="1"/>
          </p:cNvSpPr>
          <p:nvPr>
            <p:ph type="title"/>
          </p:nvPr>
        </p:nvSpPr>
        <p:spPr/>
        <p:txBody>
          <a:bodyPr/>
          <a:lstStyle/>
          <a:p>
            <a:r>
              <a:rPr lang="fr-BE" dirty="0" smtClean="0"/>
              <a:t>Réception (1)</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7" name="Ellipse 6"/>
          <p:cNvSpPr/>
          <p:nvPr/>
        </p:nvSpPr>
        <p:spPr>
          <a:xfrm>
            <a:off x="4515705" y="1383009"/>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4607595" y="840486"/>
            <a:ext cx="340158" cy="461665"/>
          </a:xfrm>
          <a:prstGeom prst="rect">
            <a:avLst/>
          </a:prstGeom>
          <a:noFill/>
        </p:spPr>
        <p:txBody>
          <a:bodyPr wrap="none" rtlCol="0">
            <a:spAutoFit/>
          </a:bodyPr>
          <a:lstStyle/>
          <a:p>
            <a:r>
              <a:rPr lang="fr-BE" sz="2400" b="1" dirty="0">
                <a:solidFill>
                  <a:srgbClr val="FF0000"/>
                </a:solidFill>
              </a:rPr>
              <a:t>1</a:t>
            </a:r>
          </a:p>
        </p:txBody>
      </p:sp>
      <p:sp>
        <p:nvSpPr>
          <p:cNvPr id="11" name="Ellipse 10"/>
          <p:cNvSpPr/>
          <p:nvPr/>
        </p:nvSpPr>
        <p:spPr>
          <a:xfrm>
            <a:off x="3161124" y="5153582"/>
            <a:ext cx="3573258" cy="554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2991045" y="5477618"/>
            <a:ext cx="340158" cy="461665"/>
          </a:xfrm>
          <a:prstGeom prst="rect">
            <a:avLst/>
          </a:prstGeom>
          <a:noFill/>
        </p:spPr>
        <p:txBody>
          <a:bodyPr wrap="none" rtlCol="0">
            <a:spAutoFit/>
          </a:bodyPr>
          <a:lstStyle/>
          <a:p>
            <a:r>
              <a:rPr lang="fr-BE" sz="2400" b="1" dirty="0">
                <a:solidFill>
                  <a:srgbClr val="FF0000"/>
                </a:solidFill>
              </a:rPr>
              <a:t>2</a:t>
            </a:r>
          </a:p>
        </p:txBody>
      </p:sp>
      <p:cxnSp>
        <p:nvCxnSpPr>
          <p:cNvPr id="13" name="Connecteur droit avec flèche 12"/>
          <p:cNvCxnSpPr>
            <a:stCxn id="7" idx="5"/>
          </p:cNvCxnSpPr>
          <p:nvPr/>
        </p:nvCxnSpPr>
        <p:spPr>
          <a:xfrm>
            <a:off x="4884481" y="1751785"/>
            <a:ext cx="407599" cy="203725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dirty="0"/>
          </a:p>
        </p:txBody>
      </p:sp>
    </p:spTree>
    <p:extLst>
      <p:ext uri="{BB962C8B-B14F-4D97-AF65-F5344CB8AC3E}">
        <p14:creationId xmlns:p14="http://schemas.microsoft.com/office/powerpoint/2010/main" val="63417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1771776" y="1054661"/>
            <a:ext cx="3232272" cy="5583017"/>
          </a:xfrm>
          <a:prstGeom prst="rect">
            <a:avLst/>
          </a:prstGeom>
        </p:spPr>
      </p:pic>
      <p:sp>
        <p:nvSpPr>
          <p:cNvPr id="2" name="Titre 1"/>
          <p:cNvSpPr>
            <a:spLocks noGrp="1"/>
          </p:cNvSpPr>
          <p:nvPr>
            <p:ph type="title"/>
          </p:nvPr>
        </p:nvSpPr>
        <p:spPr/>
        <p:txBody>
          <a:bodyPr/>
          <a:lstStyle/>
          <a:p>
            <a:r>
              <a:rPr lang="fr-BE" dirty="0" smtClean="0"/>
              <a:t>Réception (2)</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7" name="Ellipse 6"/>
          <p:cNvSpPr/>
          <p:nvPr/>
        </p:nvSpPr>
        <p:spPr>
          <a:xfrm>
            <a:off x="1547663" y="2197661"/>
            <a:ext cx="1300681" cy="511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2627784" y="5583535"/>
            <a:ext cx="220561" cy="461665"/>
          </a:xfrm>
          <a:prstGeom prst="rect">
            <a:avLst/>
          </a:prstGeom>
          <a:noFill/>
        </p:spPr>
        <p:txBody>
          <a:bodyPr wrap="square" rtlCol="0">
            <a:spAutoFit/>
          </a:bodyPr>
          <a:lstStyle/>
          <a:p>
            <a:r>
              <a:rPr lang="fr-BE" sz="2400" b="1" dirty="0">
                <a:solidFill>
                  <a:srgbClr val="FF0000"/>
                </a:solidFill>
              </a:rPr>
              <a:t>1</a:t>
            </a:r>
          </a:p>
        </p:txBody>
      </p:sp>
      <p:sp>
        <p:nvSpPr>
          <p:cNvPr id="9" name="Ellipse 8"/>
          <p:cNvSpPr/>
          <p:nvPr/>
        </p:nvSpPr>
        <p:spPr>
          <a:xfrm>
            <a:off x="2946684" y="5661722"/>
            <a:ext cx="617204" cy="250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dirty="0"/>
          </a:p>
        </p:txBody>
      </p:sp>
    </p:spTree>
    <p:extLst>
      <p:ext uri="{BB962C8B-B14F-4D97-AF65-F5344CB8AC3E}">
        <p14:creationId xmlns:p14="http://schemas.microsoft.com/office/powerpoint/2010/main" val="226074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1702550"/>
            <a:ext cx="9144000" cy="3634704"/>
          </a:xfrm>
          <a:prstGeom prst="rect">
            <a:avLst/>
          </a:prstGeom>
        </p:spPr>
      </p:pic>
      <p:sp>
        <p:nvSpPr>
          <p:cNvPr id="2" name="Titre 1"/>
          <p:cNvSpPr>
            <a:spLocks noGrp="1"/>
          </p:cNvSpPr>
          <p:nvPr>
            <p:ph type="title"/>
          </p:nvPr>
        </p:nvSpPr>
        <p:spPr/>
        <p:txBody>
          <a:bodyPr/>
          <a:lstStyle/>
          <a:p>
            <a:r>
              <a:rPr lang="fr-BE" dirty="0" smtClean="0"/>
              <a:t>Réception (2)</a:t>
            </a:r>
            <a:endParaRPr lang="fr-BE" dirty="0"/>
          </a:p>
        </p:txBody>
      </p:sp>
      <p:sp>
        <p:nvSpPr>
          <p:cNvPr id="5" name="Espace réservé du pied de page 4"/>
          <p:cNvSpPr>
            <a:spLocks noGrp="1"/>
          </p:cNvSpPr>
          <p:nvPr>
            <p:ph type="ftr" sz="quarter" idx="3"/>
          </p:nvPr>
        </p:nvSpPr>
        <p:spPr/>
        <p:txBody>
          <a:bodyPr/>
          <a:lstStyle/>
          <a:p>
            <a:r>
              <a:rPr lang="en-US" smtClean="0"/>
              <a:t>Alma @ ULiège - Acquisitions - Receiving (One Time)</a:t>
            </a:r>
            <a:endParaRPr lang="en-US" dirty="0"/>
          </a:p>
        </p:txBody>
      </p:sp>
      <p:sp>
        <p:nvSpPr>
          <p:cNvPr id="11" name="ZoneTexte 10"/>
          <p:cNvSpPr txBox="1"/>
          <p:nvPr/>
        </p:nvSpPr>
        <p:spPr>
          <a:xfrm>
            <a:off x="254322" y="2994150"/>
            <a:ext cx="364577" cy="461665"/>
          </a:xfrm>
          <a:prstGeom prst="rect">
            <a:avLst/>
          </a:prstGeom>
          <a:noFill/>
        </p:spPr>
        <p:txBody>
          <a:bodyPr wrap="square" rtlCol="0">
            <a:spAutoFit/>
          </a:bodyPr>
          <a:lstStyle/>
          <a:p>
            <a:r>
              <a:rPr lang="fr-BE" sz="2400" b="1" dirty="0">
                <a:solidFill>
                  <a:srgbClr val="FF0000"/>
                </a:solidFill>
              </a:rPr>
              <a:t>3</a:t>
            </a:r>
          </a:p>
        </p:txBody>
      </p:sp>
      <p:sp>
        <p:nvSpPr>
          <p:cNvPr id="12" name="Rectangle à coins arrondis 11"/>
          <p:cNvSpPr/>
          <p:nvPr/>
        </p:nvSpPr>
        <p:spPr>
          <a:xfrm>
            <a:off x="251520" y="3670780"/>
            <a:ext cx="8723558" cy="1799543"/>
          </a:xfrm>
          <a:prstGeom prst="roundRect">
            <a:avLst>
              <a:gd name="adj" fmla="val 6140"/>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3" name="ZoneTexte 12"/>
          <p:cNvSpPr txBox="1"/>
          <p:nvPr/>
        </p:nvSpPr>
        <p:spPr>
          <a:xfrm>
            <a:off x="254322" y="4101086"/>
            <a:ext cx="364577" cy="461665"/>
          </a:xfrm>
          <a:prstGeom prst="rect">
            <a:avLst/>
          </a:prstGeom>
          <a:noFill/>
        </p:spPr>
        <p:txBody>
          <a:bodyPr wrap="square" rtlCol="0">
            <a:spAutoFit/>
          </a:bodyPr>
          <a:lstStyle/>
          <a:p>
            <a:r>
              <a:rPr lang="fr-BE" sz="2400" b="1" dirty="0">
                <a:solidFill>
                  <a:srgbClr val="FF0000"/>
                </a:solidFill>
              </a:rPr>
              <a:t>4</a:t>
            </a:r>
          </a:p>
        </p:txBody>
      </p:sp>
      <p:sp>
        <p:nvSpPr>
          <p:cNvPr id="14" name="ZoneTexte 13"/>
          <p:cNvSpPr txBox="1"/>
          <p:nvPr/>
        </p:nvSpPr>
        <p:spPr>
          <a:xfrm>
            <a:off x="8059653" y="4163888"/>
            <a:ext cx="330842" cy="461665"/>
          </a:xfrm>
          <a:prstGeom prst="rect">
            <a:avLst/>
          </a:prstGeom>
          <a:noFill/>
        </p:spPr>
        <p:txBody>
          <a:bodyPr wrap="square" rtlCol="0">
            <a:spAutoFit/>
          </a:bodyPr>
          <a:lstStyle/>
          <a:p>
            <a:r>
              <a:rPr lang="fr-BE" sz="2400" b="1" dirty="0">
                <a:solidFill>
                  <a:srgbClr val="FF0000"/>
                </a:solidFill>
              </a:rPr>
              <a:t>5</a:t>
            </a:r>
          </a:p>
        </p:txBody>
      </p:sp>
      <p:sp>
        <p:nvSpPr>
          <p:cNvPr id="15" name="Ellipse 14"/>
          <p:cNvSpPr/>
          <p:nvPr/>
        </p:nvSpPr>
        <p:spPr>
          <a:xfrm>
            <a:off x="8507405" y="4505154"/>
            <a:ext cx="432048" cy="4008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6" name="Rectangle à coins arrondis 15"/>
          <p:cNvSpPr/>
          <p:nvPr/>
        </p:nvSpPr>
        <p:spPr>
          <a:xfrm>
            <a:off x="249787" y="2937959"/>
            <a:ext cx="8395737" cy="749150"/>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7" name="Ellipse 16"/>
          <p:cNvSpPr/>
          <p:nvPr/>
        </p:nvSpPr>
        <p:spPr>
          <a:xfrm>
            <a:off x="0" y="2597887"/>
            <a:ext cx="1698994" cy="360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8" name="ZoneTexte 17"/>
          <p:cNvSpPr txBox="1"/>
          <p:nvPr/>
        </p:nvSpPr>
        <p:spPr>
          <a:xfrm>
            <a:off x="0" y="2258956"/>
            <a:ext cx="330842" cy="461665"/>
          </a:xfrm>
          <a:prstGeom prst="rect">
            <a:avLst/>
          </a:prstGeom>
          <a:noFill/>
        </p:spPr>
        <p:txBody>
          <a:bodyPr wrap="square" rtlCol="0">
            <a:spAutoFit/>
          </a:bodyPr>
          <a:lstStyle/>
          <a:p>
            <a:r>
              <a:rPr lang="fr-BE" sz="2400" b="1" dirty="0">
                <a:solidFill>
                  <a:srgbClr val="FF0000"/>
                </a:solidFill>
              </a:rPr>
              <a:t>2</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dirty="0"/>
          </a:p>
        </p:txBody>
      </p:sp>
      <p:pic>
        <p:nvPicPr>
          <p:cNvPr id="6" name="Image 5"/>
          <p:cNvPicPr>
            <a:picLocks noChangeAspect="1"/>
          </p:cNvPicPr>
          <p:nvPr/>
        </p:nvPicPr>
        <p:blipFill>
          <a:blip r:embed="rId4"/>
          <a:stretch>
            <a:fillRect/>
          </a:stretch>
        </p:blipFill>
        <p:spPr>
          <a:xfrm>
            <a:off x="7483907" y="5002715"/>
            <a:ext cx="1455546" cy="1074513"/>
          </a:xfrm>
          <a:prstGeom prst="rect">
            <a:avLst/>
          </a:prstGeom>
        </p:spPr>
      </p:pic>
      <p:sp>
        <p:nvSpPr>
          <p:cNvPr id="19" name="Ellipse 18"/>
          <p:cNvSpPr/>
          <p:nvPr/>
        </p:nvSpPr>
        <p:spPr>
          <a:xfrm>
            <a:off x="7442663" y="5005658"/>
            <a:ext cx="1008112" cy="324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3363914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19789</TotalTime>
  <Words>1445</Words>
  <Application>Microsoft Office PowerPoint</Application>
  <PresentationFormat>Affichage à l'écran (4:3)</PresentationFormat>
  <Paragraphs>390</Paragraphs>
  <Slides>24</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Source Sans Pro</vt:lpstr>
      <vt:lpstr>Wingdings</vt:lpstr>
      <vt:lpstr>Contiguïté</vt:lpstr>
      <vt:lpstr> Receiving (One Time)</vt:lpstr>
      <vt:lpstr>Un peu de vocabulaire</vt:lpstr>
      <vt:lpstr>Receiving - One Time</vt:lpstr>
      <vt:lpstr>Plan</vt:lpstr>
      <vt:lpstr>Workflow des achats (Purchase)</vt:lpstr>
      <vt:lpstr>Plan</vt:lpstr>
      <vt:lpstr>Réception (1)</vt:lpstr>
      <vt:lpstr>Réception (2)</vt:lpstr>
      <vt:lpstr>Réception (2)</vt:lpstr>
      <vt:lpstr>Réception (3)</vt:lpstr>
      <vt:lpstr>Réception (4)</vt:lpstr>
      <vt:lpstr>Réception (5)</vt:lpstr>
      <vt:lpstr>Dé-réception ?</vt:lpstr>
      <vt:lpstr>Plan</vt:lpstr>
      <vt:lpstr>Après-réception</vt:lpstr>
      <vt:lpstr>Après-réception</vt:lpstr>
      <vt:lpstr>Après-réception</vt:lpstr>
      <vt:lpstr>Après-réception</vt:lpstr>
      <vt:lpstr>Après-réception</vt:lpstr>
      <vt:lpstr>Après-réception</vt:lpstr>
      <vt:lpstr>Plan</vt:lpstr>
      <vt:lpstr>Mise sur présentoir</vt:lpstr>
      <vt:lpstr>Plan</vt:lpstr>
      <vt:lpstr>Bons de commande ouverts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Scriptorium, a retro-cataloguing tool to easily and quickly encode older book items</dc:title>
  <dc:creator>François Renaville</dc:creator>
  <cp:lastModifiedBy>Stéphanie Simon</cp:lastModifiedBy>
  <cp:revision>1426</cp:revision>
  <cp:lastPrinted>2013-11-05T15:03:53Z</cp:lastPrinted>
  <dcterms:created xsi:type="dcterms:W3CDTF">2012-10-03T15:09:59Z</dcterms:created>
  <dcterms:modified xsi:type="dcterms:W3CDTF">2020-09-22T14:19:21Z</dcterms:modified>
</cp:coreProperties>
</file>