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2.xml" ContentType="application/vnd.openxmlformats-officedocument.themeOverride+xml"/>
  <Override PartName="/ppt/notesSlides/notesSlide39.xml" ContentType="application/vnd.openxmlformats-officedocument.presentationml.notesSlide+xml"/>
  <Override PartName="/ppt/theme/themeOverride3.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Override4.xml" ContentType="application/vnd.openxmlformats-officedocument.themeOverride+xml"/>
  <Override PartName="/ppt/tags/tag1.xml" ContentType="application/vnd.openxmlformats-officedocument.presentationml.tags+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59"/>
  </p:notesMasterIdLst>
  <p:handoutMasterIdLst>
    <p:handoutMasterId r:id="rId60"/>
  </p:handoutMasterIdLst>
  <p:sldIdLst>
    <p:sldId id="385" r:id="rId3"/>
    <p:sldId id="397" r:id="rId4"/>
    <p:sldId id="421" r:id="rId5"/>
    <p:sldId id="433" r:id="rId6"/>
    <p:sldId id="422" r:id="rId7"/>
    <p:sldId id="424" r:id="rId8"/>
    <p:sldId id="423" r:id="rId9"/>
    <p:sldId id="425" r:id="rId10"/>
    <p:sldId id="426" r:id="rId11"/>
    <p:sldId id="431" r:id="rId12"/>
    <p:sldId id="430" r:id="rId13"/>
    <p:sldId id="429" r:id="rId14"/>
    <p:sldId id="432" r:id="rId15"/>
    <p:sldId id="428" r:id="rId16"/>
    <p:sldId id="427" r:id="rId17"/>
    <p:sldId id="435" r:id="rId18"/>
    <p:sldId id="436" r:id="rId19"/>
    <p:sldId id="439" r:id="rId20"/>
    <p:sldId id="438" r:id="rId21"/>
    <p:sldId id="437" r:id="rId22"/>
    <p:sldId id="434" r:id="rId23"/>
    <p:sldId id="440" r:id="rId24"/>
    <p:sldId id="441" r:id="rId25"/>
    <p:sldId id="442" r:id="rId26"/>
    <p:sldId id="443" r:id="rId27"/>
    <p:sldId id="444" r:id="rId28"/>
    <p:sldId id="445" r:id="rId29"/>
    <p:sldId id="446" r:id="rId30"/>
    <p:sldId id="455" r:id="rId31"/>
    <p:sldId id="454" r:id="rId32"/>
    <p:sldId id="453" r:id="rId33"/>
    <p:sldId id="452" r:id="rId34"/>
    <p:sldId id="456" r:id="rId35"/>
    <p:sldId id="451" r:id="rId36"/>
    <p:sldId id="450" r:id="rId37"/>
    <p:sldId id="449" r:id="rId38"/>
    <p:sldId id="448" r:id="rId39"/>
    <p:sldId id="447" r:id="rId40"/>
    <p:sldId id="460" r:id="rId41"/>
    <p:sldId id="461" r:id="rId42"/>
    <p:sldId id="457" r:id="rId43"/>
    <p:sldId id="458" r:id="rId44"/>
    <p:sldId id="459" r:id="rId45"/>
    <p:sldId id="463" r:id="rId46"/>
    <p:sldId id="462" r:id="rId47"/>
    <p:sldId id="464" r:id="rId48"/>
    <p:sldId id="465" r:id="rId49"/>
    <p:sldId id="467" r:id="rId50"/>
    <p:sldId id="468" r:id="rId51"/>
    <p:sldId id="470" r:id="rId52"/>
    <p:sldId id="472" r:id="rId53"/>
    <p:sldId id="471" r:id="rId54"/>
    <p:sldId id="469" r:id="rId55"/>
    <p:sldId id="466" r:id="rId56"/>
    <p:sldId id="473" r:id="rId57"/>
    <p:sldId id="420" r:id="rId58"/>
  </p:sldIdLst>
  <p:sldSz cx="9144000" cy="6858000" type="screen4x3"/>
  <p:notesSz cx="6797675"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279682A-25C1-4D41-A019-4370102D1B2E}">
          <p14:sldIdLst>
            <p14:sldId id="385"/>
            <p14:sldId id="397"/>
            <p14:sldId id="421"/>
            <p14:sldId id="433"/>
            <p14:sldId id="422"/>
            <p14:sldId id="424"/>
            <p14:sldId id="423"/>
            <p14:sldId id="425"/>
            <p14:sldId id="426"/>
            <p14:sldId id="431"/>
            <p14:sldId id="430"/>
            <p14:sldId id="429"/>
            <p14:sldId id="432"/>
            <p14:sldId id="428"/>
            <p14:sldId id="427"/>
            <p14:sldId id="435"/>
            <p14:sldId id="436"/>
            <p14:sldId id="439"/>
            <p14:sldId id="438"/>
            <p14:sldId id="437"/>
            <p14:sldId id="434"/>
            <p14:sldId id="440"/>
            <p14:sldId id="441"/>
            <p14:sldId id="442"/>
            <p14:sldId id="443"/>
            <p14:sldId id="444"/>
            <p14:sldId id="445"/>
            <p14:sldId id="446"/>
            <p14:sldId id="455"/>
            <p14:sldId id="454"/>
            <p14:sldId id="453"/>
            <p14:sldId id="452"/>
            <p14:sldId id="456"/>
            <p14:sldId id="451"/>
            <p14:sldId id="450"/>
            <p14:sldId id="449"/>
            <p14:sldId id="448"/>
            <p14:sldId id="447"/>
            <p14:sldId id="460"/>
            <p14:sldId id="461"/>
            <p14:sldId id="457"/>
            <p14:sldId id="458"/>
            <p14:sldId id="459"/>
            <p14:sldId id="463"/>
            <p14:sldId id="462"/>
            <p14:sldId id="464"/>
            <p14:sldId id="465"/>
            <p14:sldId id="467"/>
            <p14:sldId id="468"/>
            <p14:sldId id="470"/>
            <p14:sldId id="472"/>
            <p14:sldId id="471"/>
            <p14:sldId id="469"/>
            <p14:sldId id="466"/>
            <p14:sldId id="473"/>
            <p14:sldId id="420"/>
          </p14:sldIdLst>
        </p14:section>
        <p14:section name="Section sans titre" id="{1E7955A7-AF45-44C9-B7D4-6B5A6365F7A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ce Richelle" initials="LR" lastIdx="6" clrIdx="0">
    <p:extLst>
      <p:ext uri="{19B8F6BF-5375-455C-9EA6-DF929625EA0E}">
        <p15:presenceInfo xmlns:p15="http://schemas.microsoft.com/office/powerpoint/2012/main" userId="Laurence Richelle" providerId="None"/>
      </p:ext>
    </p:extLst>
  </p:cmAuthor>
  <p:cmAuthor id="2" name="Sandra Luciani" initials="S.L." lastIdx="0" clrIdx="1">
    <p:extLst>
      <p:ext uri="{19B8F6BF-5375-455C-9EA6-DF929625EA0E}">
        <p15:presenceInfo xmlns:p15="http://schemas.microsoft.com/office/powerpoint/2012/main" userId="Sandra Lucia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D1D"/>
    <a:srgbClr val="FF410D"/>
    <a:srgbClr val="FF3300"/>
    <a:srgbClr val="278989"/>
    <a:srgbClr val="A8183A"/>
    <a:srgbClr val="D1DEFB"/>
    <a:srgbClr val="FDD9CF"/>
    <a:srgbClr val="FF8361"/>
    <a:srgbClr val="FB3621"/>
    <a:srgbClr val="225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350" autoAdjust="0"/>
  </p:normalViewPr>
  <p:slideViewPr>
    <p:cSldViewPr>
      <p:cViewPr varScale="1">
        <p:scale>
          <a:sx n="94" d="100"/>
          <a:sy n="94" d="100"/>
        </p:scale>
        <p:origin x="1992"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81" d="100"/>
          <a:sy n="81" d="100"/>
        </p:scale>
        <p:origin x="2958" y="144"/>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2945659" cy="493713"/>
          </a:xfrm>
          <a:prstGeom prst="rect">
            <a:avLst/>
          </a:prstGeom>
        </p:spPr>
        <p:txBody>
          <a:bodyPr vert="horz" lIns="91131" tIns="45566" rIns="91131" bIns="45566" rtlCol="0"/>
          <a:lstStyle>
            <a:lvl1pPr algn="l">
              <a:defRPr sz="1200"/>
            </a:lvl1pPr>
          </a:lstStyle>
          <a:p>
            <a:endParaRPr lang="fr-BE"/>
          </a:p>
        </p:txBody>
      </p:sp>
      <p:sp>
        <p:nvSpPr>
          <p:cNvPr id="3" name="Espace réservé de la date 2"/>
          <p:cNvSpPr>
            <a:spLocks noGrp="1"/>
          </p:cNvSpPr>
          <p:nvPr>
            <p:ph type="dt" sz="quarter" idx="1"/>
          </p:nvPr>
        </p:nvSpPr>
        <p:spPr>
          <a:xfrm>
            <a:off x="3850446" y="2"/>
            <a:ext cx="2945659" cy="493713"/>
          </a:xfrm>
          <a:prstGeom prst="rect">
            <a:avLst/>
          </a:prstGeom>
        </p:spPr>
        <p:txBody>
          <a:bodyPr vert="horz" lIns="91131" tIns="45566" rIns="91131" bIns="45566" rtlCol="0"/>
          <a:lstStyle>
            <a:lvl1pPr algn="r">
              <a:defRPr sz="1200"/>
            </a:lvl1pPr>
          </a:lstStyle>
          <a:p>
            <a:fld id="{F5EA7798-A561-4C99-91F3-D24BACABD4A1}" type="datetimeFigureOut">
              <a:rPr lang="fr-BE" smtClean="0"/>
              <a:pPr/>
              <a:t>20-05-19</a:t>
            </a:fld>
            <a:endParaRPr lang="fr-BE"/>
          </a:p>
        </p:txBody>
      </p:sp>
      <p:sp>
        <p:nvSpPr>
          <p:cNvPr id="4" name="Espace réservé du pied de page 3"/>
          <p:cNvSpPr>
            <a:spLocks noGrp="1"/>
          </p:cNvSpPr>
          <p:nvPr>
            <p:ph type="ftr" sz="quarter" idx="2"/>
          </p:nvPr>
        </p:nvSpPr>
        <p:spPr>
          <a:xfrm>
            <a:off x="3" y="9378826"/>
            <a:ext cx="2945659" cy="493713"/>
          </a:xfrm>
          <a:prstGeom prst="rect">
            <a:avLst/>
          </a:prstGeom>
        </p:spPr>
        <p:txBody>
          <a:bodyPr vert="horz" lIns="91131" tIns="45566" rIns="91131" bIns="45566"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6" y="9378826"/>
            <a:ext cx="2945659" cy="493713"/>
          </a:xfrm>
          <a:prstGeom prst="rect">
            <a:avLst/>
          </a:prstGeom>
        </p:spPr>
        <p:txBody>
          <a:bodyPr vert="horz" lIns="91131" tIns="45566" rIns="91131" bIns="45566"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2945659" cy="493713"/>
          </a:xfrm>
          <a:prstGeom prst="rect">
            <a:avLst/>
          </a:prstGeom>
        </p:spPr>
        <p:txBody>
          <a:bodyPr vert="horz" lIns="91131" tIns="45566" rIns="91131" bIns="45566" rtlCol="0"/>
          <a:lstStyle>
            <a:lvl1pPr algn="l">
              <a:defRPr sz="1200"/>
            </a:lvl1pPr>
          </a:lstStyle>
          <a:p>
            <a:endParaRPr lang="fr-BE" dirty="0"/>
          </a:p>
        </p:txBody>
      </p:sp>
      <p:sp>
        <p:nvSpPr>
          <p:cNvPr id="3" name="Espace réservé de la date 2"/>
          <p:cNvSpPr>
            <a:spLocks noGrp="1"/>
          </p:cNvSpPr>
          <p:nvPr>
            <p:ph type="dt" idx="1"/>
          </p:nvPr>
        </p:nvSpPr>
        <p:spPr>
          <a:xfrm>
            <a:off x="3850446" y="2"/>
            <a:ext cx="2945659" cy="493713"/>
          </a:xfrm>
          <a:prstGeom prst="rect">
            <a:avLst/>
          </a:prstGeom>
        </p:spPr>
        <p:txBody>
          <a:bodyPr vert="horz" lIns="91131" tIns="45566" rIns="91131" bIns="45566" rtlCol="0"/>
          <a:lstStyle>
            <a:lvl1pPr algn="r">
              <a:defRPr sz="1200"/>
            </a:lvl1pPr>
          </a:lstStyle>
          <a:p>
            <a:fld id="{5CFE7606-93E1-4414-B184-EF82DF2282F8}" type="datetimeFigureOut">
              <a:rPr lang="fr-BE" smtClean="0"/>
              <a:pPr/>
              <a:t>20-05-19</a:t>
            </a:fld>
            <a:endParaRPr lang="fr-BE"/>
          </a:p>
        </p:txBody>
      </p:sp>
      <p:sp>
        <p:nvSpPr>
          <p:cNvPr id="4" name="Espace réservé de l'image des diapositives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131" tIns="45566" rIns="91131" bIns="45566" rtlCol="0" anchor="ctr"/>
          <a:lstStyle/>
          <a:p>
            <a:endParaRPr lang="fr-BE"/>
          </a:p>
        </p:txBody>
      </p:sp>
      <p:sp>
        <p:nvSpPr>
          <p:cNvPr id="5" name="Espace réservé des commentaires 4"/>
          <p:cNvSpPr>
            <a:spLocks noGrp="1"/>
          </p:cNvSpPr>
          <p:nvPr>
            <p:ph type="body" sz="quarter" idx="3"/>
          </p:nvPr>
        </p:nvSpPr>
        <p:spPr>
          <a:xfrm>
            <a:off x="679768" y="4690271"/>
            <a:ext cx="5438140" cy="4443413"/>
          </a:xfrm>
          <a:prstGeom prst="rect">
            <a:avLst/>
          </a:prstGeom>
        </p:spPr>
        <p:txBody>
          <a:bodyPr vert="horz" lIns="91131" tIns="45566" rIns="91131" bIns="4556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3" y="9378826"/>
            <a:ext cx="2945659" cy="493713"/>
          </a:xfrm>
          <a:prstGeom prst="rect">
            <a:avLst/>
          </a:prstGeom>
        </p:spPr>
        <p:txBody>
          <a:bodyPr vert="horz" lIns="91131" tIns="45566" rIns="91131" bIns="45566"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6" y="9378826"/>
            <a:ext cx="2945659" cy="493713"/>
          </a:xfrm>
          <a:prstGeom prst="rect">
            <a:avLst/>
          </a:prstGeom>
        </p:spPr>
        <p:txBody>
          <a:bodyPr vert="horz" lIns="91131" tIns="45566" rIns="91131" bIns="45566"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rojectcounter.org/code-of-practice-sections/usage-repor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a:t>
            </a:fld>
            <a:endParaRPr lang="fr-BE"/>
          </a:p>
        </p:txBody>
      </p:sp>
    </p:spTree>
    <p:extLst>
      <p:ext uri="{BB962C8B-B14F-4D97-AF65-F5344CB8AC3E}">
        <p14:creationId xmlns:p14="http://schemas.microsoft.com/office/powerpoint/2010/main" val="949509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10</a:t>
            </a:fld>
            <a:endParaRPr lang="fr-BE"/>
          </a:p>
        </p:txBody>
      </p:sp>
    </p:spTree>
    <p:extLst>
      <p:ext uri="{BB962C8B-B14F-4D97-AF65-F5344CB8AC3E}">
        <p14:creationId xmlns:p14="http://schemas.microsoft.com/office/powerpoint/2010/main" val="3438128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Pour plus d’informations sur les différents</a:t>
            </a:r>
            <a:r>
              <a:rPr lang="fr-BE" baseline="0" dirty="0" smtClean="0"/>
              <a:t> rapports statistiques :</a:t>
            </a:r>
          </a:p>
          <a:p>
            <a:r>
              <a:rPr lang="fr-BE" dirty="0" smtClean="0">
                <a:hlinkClick r:id="rId3"/>
              </a:rPr>
              <a:t>https://www.projectcounter.org/code-of-practice-sections/usage-reports/</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11</a:t>
            </a:fld>
            <a:endParaRPr lang="fr-BE"/>
          </a:p>
        </p:txBody>
      </p:sp>
    </p:spTree>
    <p:extLst>
      <p:ext uri="{BB962C8B-B14F-4D97-AF65-F5344CB8AC3E}">
        <p14:creationId xmlns:p14="http://schemas.microsoft.com/office/powerpoint/2010/main" val="3158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Système</a:t>
            </a:r>
            <a:r>
              <a:rPr lang="fr-BE" baseline="0" dirty="0" smtClean="0"/>
              <a:t> d’intégration permettant, si il est coché, de vérifier sur la plate-forme du fournisseur la disponibilité et le prix de la documentation souhaitée.</a:t>
            </a:r>
          </a:p>
          <a:p>
            <a:r>
              <a:rPr lang="fr-BE" baseline="0" dirty="0" smtClean="0"/>
              <a:t>Uniquement disponible chez le fournisseur </a:t>
            </a:r>
            <a:r>
              <a:rPr lang="fr-BE" baseline="0" dirty="0" err="1" smtClean="0"/>
              <a:t>Proquest</a:t>
            </a:r>
            <a:r>
              <a:rPr lang="fr-BE" baseline="0" dirty="0" smtClean="0"/>
              <a:t> via leur plate-forme Oasis. (avril 2019)  </a:t>
            </a:r>
            <a:r>
              <a:rPr lang="fr-BE" dirty="0" smtClean="0"/>
              <a:t>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12</a:t>
            </a:fld>
            <a:endParaRPr lang="fr-BE"/>
          </a:p>
        </p:txBody>
      </p:sp>
    </p:spTree>
    <p:extLst>
      <p:ext uri="{BB962C8B-B14F-4D97-AF65-F5344CB8AC3E}">
        <p14:creationId xmlns:p14="http://schemas.microsoft.com/office/powerpoint/2010/main" val="367648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13</a:t>
            </a:fld>
            <a:endParaRPr lang="fr-BE"/>
          </a:p>
        </p:txBody>
      </p:sp>
    </p:spTree>
    <p:extLst>
      <p:ext uri="{BB962C8B-B14F-4D97-AF65-F5344CB8AC3E}">
        <p14:creationId xmlns:p14="http://schemas.microsoft.com/office/powerpoint/2010/main" val="129767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Filtres</a:t>
            </a:r>
            <a:r>
              <a:rPr lang="fr-BE" baseline="0" dirty="0" smtClean="0"/>
              <a:t> possibles :</a:t>
            </a:r>
          </a:p>
          <a:p>
            <a:r>
              <a:rPr lang="fr-BE" baseline="0" dirty="0" smtClean="0"/>
              <a:t>Statut </a:t>
            </a:r>
            <a:r>
              <a:rPr lang="fr-BE" baseline="0" dirty="0" smtClean="0"/>
              <a:t>de la ligne de commande (</a:t>
            </a:r>
            <a:r>
              <a:rPr lang="fr-BE" baseline="0" dirty="0" err="1" smtClean="0"/>
              <a:t>cancelled</a:t>
            </a:r>
            <a:r>
              <a:rPr lang="fr-BE" baseline="0" dirty="0" smtClean="0"/>
              <a:t>, </a:t>
            </a:r>
            <a:r>
              <a:rPr lang="fr-BE" baseline="0" dirty="0" err="1" smtClean="0"/>
              <a:t>closed</a:t>
            </a:r>
            <a:r>
              <a:rPr lang="fr-BE" baseline="0" dirty="0" smtClean="0"/>
              <a:t>, in </a:t>
            </a:r>
            <a:r>
              <a:rPr lang="fr-BE" baseline="0" dirty="0" err="1" smtClean="0"/>
              <a:t>review</a:t>
            </a:r>
            <a:r>
              <a:rPr lang="fr-BE" baseline="0" dirty="0" smtClean="0"/>
              <a:t>, sent, </a:t>
            </a:r>
            <a:r>
              <a:rPr lang="fr-BE" baseline="0" dirty="0" err="1" smtClean="0"/>
              <a:t>manual</a:t>
            </a:r>
            <a:r>
              <a:rPr lang="fr-BE" baseline="0" dirty="0" smtClean="0"/>
              <a:t> packaging)</a:t>
            </a:r>
            <a:endParaRPr lang="fr-BE" baseline="0" dirty="0" smtClean="0"/>
          </a:p>
          <a:p>
            <a:r>
              <a:rPr lang="fr-BE" baseline="0" dirty="0" smtClean="0"/>
              <a:t>Bibliothèque </a:t>
            </a:r>
          </a:p>
          <a:p>
            <a:r>
              <a:rPr lang="fr-BE" baseline="0" dirty="0" smtClean="0"/>
              <a:t>Type de commande (Ouvrage, </a:t>
            </a:r>
            <a:r>
              <a:rPr lang="fr-BE" baseline="0" dirty="0" err="1" smtClean="0"/>
              <a:t>ebook</a:t>
            </a:r>
            <a:r>
              <a:rPr lang="fr-BE" baseline="0" dirty="0" smtClean="0"/>
              <a:t>,…)</a:t>
            </a:r>
          </a:p>
          <a:p>
            <a:r>
              <a:rPr lang="fr-BE" baseline="0" dirty="0" smtClean="0"/>
              <a:t>Alerte (Ex. : informations manquantes)</a:t>
            </a:r>
          </a:p>
          <a:p>
            <a:r>
              <a:rPr lang="fr-BE" dirty="0" smtClean="0"/>
              <a:t>Méthode d’acquisition (</a:t>
            </a:r>
            <a:r>
              <a:rPr lang="fr-BE" dirty="0" err="1" smtClean="0"/>
              <a:t>Purchase</a:t>
            </a:r>
            <a:r>
              <a:rPr lang="fr-BE" dirty="0" smtClean="0"/>
              <a:t>, </a:t>
            </a:r>
            <a:r>
              <a:rPr lang="fr-BE" dirty="0" err="1" smtClean="0"/>
              <a:t>purchase</a:t>
            </a:r>
            <a:r>
              <a:rPr lang="fr-BE" dirty="0" smtClean="0"/>
              <a:t> at </a:t>
            </a:r>
            <a:r>
              <a:rPr lang="fr-BE" dirty="0" err="1" smtClean="0"/>
              <a:t>vendor</a:t>
            </a:r>
            <a:r>
              <a:rPr lang="fr-BE" dirty="0" smtClean="0"/>
              <a:t> system,</a:t>
            </a:r>
            <a:r>
              <a:rPr lang="fr-BE" baseline="0" dirty="0" smtClean="0"/>
              <a:t> gift, </a:t>
            </a:r>
            <a:r>
              <a:rPr lang="fr-BE" baseline="0" dirty="0" err="1" smtClean="0"/>
              <a:t>technical</a:t>
            </a:r>
            <a:r>
              <a:rPr lang="fr-BE" baseline="0" dirty="0" smtClean="0"/>
              <a:t>…)</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14</a:t>
            </a:fld>
            <a:endParaRPr lang="fr-BE"/>
          </a:p>
        </p:txBody>
      </p:sp>
    </p:spTree>
    <p:extLst>
      <p:ext uri="{BB962C8B-B14F-4D97-AF65-F5344CB8AC3E}">
        <p14:creationId xmlns:p14="http://schemas.microsoft.com/office/powerpoint/2010/main" val="1702066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Les communications avec le fournisseur peuvent être envoyées par email via Alma. </a:t>
            </a:r>
          </a:p>
          <a:p>
            <a:r>
              <a:rPr lang="fr-BE" dirty="0"/>
              <a:t>Toutes les réponses ou communications avec un fournisseur faites hors Alma (e-mail, conversations téléphoniques), ont pu également être ajoutées manuellement dans cet onglet. Les pièces jointes associées à toute communication peuvent aussi être enregistrées et affichées </a:t>
            </a:r>
            <a:r>
              <a:rPr lang="fr-BE" dirty="0" smtClean="0"/>
              <a:t>à cet endroit. </a:t>
            </a:r>
            <a:endParaRPr lang="fr-BE" dirty="0"/>
          </a:p>
          <a:p>
            <a:endParaRPr lang="fr-BE" dirty="0"/>
          </a:p>
          <a:p>
            <a:r>
              <a:rPr lang="fr-BE" dirty="0"/>
              <a:t>Au niveau des réclamations (</a:t>
            </a:r>
            <a:r>
              <a:rPr lang="fr-BE" dirty="0" err="1"/>
              <a:t>Order</a:t>
            </a:r>
            <a:r>
              <a:rPr lang="fr-BE" dirty="0"/>
              <a:t> claim), un e-mail est automatiquement envoyé au fournisseur si les deux conditions suivantes sont remplies : </a:t>
            </a:r>
          </a:p>
          <a:p>
            <a:r>
              <a:rPr lang="fr-BE" dirty="0"/>
              <a:t>1-La clé de paramètre </a:t>
            </a:r>
            <a:r>
              <a:rPr lang="fr-BE" dirty="0" err="1"/>
              <a:t>autoclaim</a:t>
            </a:r>
            <a:r>
              <a:rPr lang="fr-BE" dirty="0"/>
              <a:t> est réglé sur Y (oui ),</a:t>
            </a:r>
          </a:p>
          <a:p>
            <a:r>
              <a:rPr lang="fr-BE" dirty="0"/>
              <a:t>2-Un jour s’est écoulé depuis le ERD (date de réception prévue) </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15</a:t>
            </a:fld>
            <a:endParaRPr lang="fr-BE"/>
          </a:p>
        </p:txBody>
      </p:sp>
    </p:spTree>
    <p:extLst>
      <p:ext uri="{BB962C8B-B14F-4D97-AF65-F5344CB8AC3E}">
        <p14:creationId xmlns:p14="http://schemas.microsoft.com/office/powerpoint/2010/main" val="69392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Les fichiers EDI envoyés ou reçus du fournisseur, ainsi que les pièces jointes provenant des communications avec le fournisseur, apparaissent automatiquement dans cet onglet.</a:t>
            </a:r>
          </a:p>
          <a:p>
            <a:endParaRPr lang="fr-BE" dirty="0" smtClean="0"/>
          </a:p>
          <a:p>
            <a:r>
              <a:rPr lang="fr-BE" dirty="0" smtClean="0"/>
              <a:t>Le bouton «</a:t>
            </a:r>
            <a:r>
              <a:rPr lang="fr-BE" dirty="0" err="1" smtClean="0"/>
              <a:t>Download</a:t>
            </a:r>
            <a:r>
              <a:rPr lang="fr-BE" dirty="0" smtClean="0"/>
              <a:t>» permet</a:t>
            </a:r>
            <a:r>
              <a:rPr lang="fr-BE" baseline="0" dirty="0" smtClean="0"/>
              <a:t> de télécharger l’annexe.</a:t>
            </a:r>
          </a:p>
          <a:p>
            <a:endParaRPr lang="fr-BE" baseline="0" dirty="0" smtClean="0"/>
          </a:p>
          <a:p>
            <a:r>
              <a:rPr lang="fr-BE" baseline="0" dirty="0" smtClean="0"/>
              <a:t>Il s’agit des commandes envoyées, des lettres de réclamation et  des fichiers EDI. </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16</a:t>
            </a:fld>
            <a:endParaRPr lang="fr-BE"/>
          </a:p>
        </p:txBody>
      </p:sp>
    </p:spTree>
    <p:extLst>
      <p:ext uri="{BB962C8B-B14F-4D97-AF65-F5344CB8AC3E}">
        <p14:creationId xmlns:p14="http://schemas.microsoft.com/office/powerpoint/2010/main" val="3537232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Performances par fournisseur pour les commandes créées au cours de l'exercice précédent.</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17</a:t>
            </a:fld>
            <a:endParaRPr lang="fr-BE"/>
          </a:p>
        </p:txBody>
      </p:sp>
    </p:spTree>
    <p:extLst>
      <p:ext uri="{BB962C8B-B14F-4D97-AF65-F5344CB8AC3E}">
        <p14:creationId xmlns:p14="http://schemas.microsoft.com/office/powerpoint/2010/main" val="3986834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Acquisitions -&gt;Acquisitions infrastructure -&gt; Funds and </a:t>
            </a:r>
            <a:r>
              <a:rPr lang="fr-BE" dirty="0" err="1" smtClean="0"/>
              <a:t>ledgers</a:t>
            </a:r>
            <a:endParaRPr lang="fr-BE" dirty="0" smtClean="0"/>
          </a:p>
          <a:p>
            <a:endParaRPr lang="fr-BE" dirty="0" smtClean="0"/>
          </a:p>
          <a:p>
            <a:r>
              <a:rPr lang="fr-BE" dirty="0" smtClean="0"/>
              <a:t>Seuls</a:t>
            </a:r>
            <a:r>
              <a:rPr lang="fr-BE" baseline="0" dirty="0" smtClean="0"/>
              <a:t> les « Fund Manager » et « Ledger Manager » peuvent  créer, modifier ou supprimer un </a:t>
            </a:r>
            <a:r>
              <a:rPr lang="fr-BE" baseline="0" dirty="0" err="1" smtClean="0"/>
              <a:t>ledger</a:t>
            </a:r>
            <a:r>
              <a:rPr lang="fr-BE" baseline="0" dirty="0" smtClean="0"/>
              <a:t> ou un fonds. </a:t>
            </a:r>
          </a:p>
          <a:p>
            <a:r>
              <a:rPr lang="fr-BE" baseline="0" dirty="0" smtClean="0"/>
              <a:t>Les secrétaires exécutives veilleront à la correspondance avec SAP.</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18</a:t>
            </a:fld>
            <a:endParaRPr lang="fr-BE"/>
          </a:p>
        </p:txBody>
      </p:sp>
    </p:spTree>
    <p:extLst>
      <p:ext uri="{BB962C8B-B14F-4D97-AF65-F5344CB8AC3E}">
        <p14:creationId xmlns:p14="http://schemas.microsoft.com/office/powerpoint/2010/main" val="2851182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19</a:t>
            </a:fld>
            <a:endParaRPr lang="fr-BE"/>
          </a:p>
        </p:txBody>
      </p:sp>
    </p:spTree>
    <p:extLst>
      <p:ext uri="{BB962C8B-B14F-4D97-AF65-F5344CB8AC3E}">
        <p14:creationId xmlns:p14="http://schemas.microsoft.com/office/powerpoint/2010/main" val="149376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a:t>
            </a:fld>
            <a:endParaRPr lang="fr-BE"/>
          </a:p>
        </p:txBody>
      </p:sp>
    </p:spTree>
    <p:extLst>
      <p:ext uri="{BB962C8B-B14F-4D97-AF65-F5344CB8AC3E}">
        <p14:creationId xmlns:p14="http://schemas.microsoft.com/office/powerpoint/2010/main" val="2049057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20</a:t>
            </a:fld>
            <a:endParaRPr lang="fr-BE"/>
          </a:p>
        </p:txBody>
      </p:sp>
    </p:spTree>
    <p:extLst>
      <p:ext uri="{BB962C8B-B14F-4D97-AF65-F5344CB8AC3E}">
        <p14:creationId xmlns:p14="http://schemas.microsoft.com/office/powerpoint/2010/main" val="3596237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Pour chaque </a:t>
            </a:r>
            <a:r>
              <a:rPr lang="fr-BE" dirty="0" err="1" smtClean="0"/>
              <a:t>ledger</a:t>
            </a:r>
            <a:r>
              <a:rPr lang="fr-BE" dirty="0" smtClean="0"/>
              <a:t>,</a:t>
            </a:r>
            <a:r>
              <a:rPr lang="fr-BE" baseline="0" dirty="0" smtClean="0"/>
              <a:t> on retrouve les informations suivantes :</a:t>
            </a:r>
          </a:p>
          <a:p>
            <a:endParaRPr lang="fr-BE" baseline="0" dirty="0" smtClean="0"/>
          </a:p>
          <a:p>
            <a:r>
              <a:rPr lang="fr-BE" baseline="0" dirty="0" smtClean="0"/>
              <a:t>Name : Nom du </a:t>
            </a:r>
            <a:r>
              <a:rPr lang="fr-BE" baseline="0" dirty="0" err="1" smtClean="0"/>
              <a:t>ledger</a:t>
            </a:r>
            <a:endParaRPr lang="fr-BE" baseline="0" dirty="0" smtClean="0"/>
          </a:p>
          <a:p>
            <a:r>
              <a:rPr lang="fr-BE" baseline="0" dirty="0" smtClean="0"/>
              <a:t>Code : Abréviation du nom du </a:t>
            </a:r>
            <a:r>
              <a:rPr lang="fr-BE" baseline="0" dirty="0" err="1" smtClean="0"/>
              <a:t>ledger</a:t>
            </a:r>
            <a:endParaRPr lang="fr-BE" baseline="0" dirty="0" smtClean="0"/>
          </a:p>
          <a:p>
            <a:r>
              <a:rPr lang="fr-BE" baseline="0" dirty="0" err="1" smtClean="0"/>
              <a:t>Status</a:t>
            </a:r>
            <a:r>
              <a:rPr lang="fr-BE" baseline="0" dirty="0" smtClean="0"/>
              <a:t> : Active / Inactive / </a:t>
            </a:r>
            <a:r>
              <a:rPr lang="fr-BE" baseline="0" dirty="0" err="1" smtClean="0"/>
              <a:t>Draft</a:t>
            </a:r>
            <a:endParaRPr lang="fr-BE" baseline="0" dirty="0" smtClean="0"/>
          </a:p>
          <a:p>
            <a:endParaRPr lang="fr-BE" baseline="0" dirty="0" smtClean="0"/>
          </a:p>
          <a:p>
            <a:r>
              <a:rPr lang="fr-BE" baseline="0" dirty="0" smtClean="0"/>
              <a:t>Available balance : le disponible </a:t>
            </a:r>
          </a:p>
          <a:p>
            <a:r>
              <a:rPr lang="fr-BE" baseline="0" dirty="0" smtClean="0"/>
              <a:t>Cash balance : le solde de trésorerie</a:t>
            </a:r>
          </a:p>
          <a:p>
            <a:r>
              <a:rPr lang="fr-BE" baseline="0" dirty="0" smtClean="0"/>
              <a:t>Encumbered balance : les charges </a:t>
            </a:r>
          </a:p>
          <a:p>
            <a:r>
              <a:rPr lang="fr-BE" baseline="0" dirty="0" smtClean="0"/>
              <a:t>Expenditure balance : les dépenses réalisées</a:t>
            </a:r>
          </a:p>
          <a:p>
            <a:r>
              <a:rPr lang="fr-BE" baseline="0" dirty="0" smtClean="0"/>
              <a:t>Allocated balance : </a:t>
            </a:r>
            <a:r>
              <a:rPr lang="fr-BE" baseline="0" dirty="0" smtClean="0"/>
              <a:t>approvisionnement </a:t>
            </a:r>
            <a:r>
              <a:rPr lang="fr-BE" baseline="0" dirty="0" smtClean="0"/>
              <a:t>de l’année (budget) et report d’engagement des années antérieures.</a:t>
            </a:r>
          </a:p>
          <a:p>
            <a:pPr defTabSz="910102">
              <a:defRPr/>
            </a:pPr>
            <a:endParaRPr lang="fr-BE" dirty="0" smtClean="0"/>
          </a:p>
          <a:p>
            <a:pPr defTabSz="910102">
              <a:defRPr/>
            </a:pPr>
            <a:r>
              <a:rPr lang="fr-BE" dirty="0" smtClean="0"/>
              <a:t>Remarque : un Funds actif</a:t>
            </a:r>
            <a:r>
              <a:rPr lang="fr-BE" baseline="0" dirty="0" smtClean="0"/>
              <a:t> dans Alma n’est utilisable dans le workflow des acquisitions que si </a:t>
            </a:r>
            <a:r>
              <a:rPr lang="fr-BE" baseline="0" dirty="0" smtClean="0"/>
              <a:t>un montant </a:t>
            </a:r>
            <a:r>
              <a:rPr lang="fr-BE" baseline="0" dirty="0" smtClean="0"/>
              <a:t>lui </a:t>
            </a:r>
            <a:r>
              <a:rPr lang="fr-BE" baseline="0" dirty="0" smtClean="0"/>
              <a:t>a été alloué.</a:t>
            </a:r>
            <a:endParaRPr lang="fr-BE" dirty="0" smtClean="0"/>
          </a:p>
          <a:p>
            <a:endParaRPr lang="fr-BE" baseline="0"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21</a:t>
            </a:fld>
            <a:endParaRPr lang="fr-BE"/>
          </a:p>
        </p:txBody>
      </p:sp>
    </p:spTree>
    <p:extLst>
      <p:ext uri="{BB962C8B-B14F-4D97-AF65-F5344CB8AC3E}">
        <p14:creationId xmlns:p14="http://schemas.microsoft.com/office/powerpoint/2010/main" val="3302100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effectLst/>
              </a:rPr>
              <a:t>Filtres</a:t>
            </a:r>
            <a:r>
              <a:rPr lang="en-US" baseline="0" dirty="0" smtClean="0">
                <a:effectLst/>
              </a:rPr>
              <a:t> </a:t>
            </a:r>
            <a:r>
              <a:rPr lang="en-US" baseline="0" dirty="0" err="1" smtClean="0">
                <a:effectLst/>
              </a:rPr>
              <a:t>possibles</a:t>
            </a:r>
            <a:r>
              <a:rPr lang="en-US" baseline="0" dirty="0" smtClean="0">
                <a:effectLst/>
              </a:rPr>
              <a:t> sur :</a:t>
            </a:r>
            <a:r>
              <a:rPr lang="en-US" dirty="0" smtClean="0">
                <a:effectLst/>
              </a:rPr>
              <a:t> </a:t>
            </a:r>
          </a:p>
          <a:p>
            <a:r>
              <a:rPr lang="en-US" dirty="0" smtClean="0">
                <a:effectLst/>
              </a:rPr>
              <a:t>Status – Le </a:t>
            </a:r>
            <a:r>
              <a:rPr lang="en-US" dirty="0" err="1" smtClean="0">
                <a:effectLst/>
              </a:rPr>
              <a:t>statut</a:t>
            </a:r>
            <a:r>
              <a:rPr lang="en-US" dirty="0" smtClean="0">
                <a:effectLst/>
              </a:rPr>
              <a:t> du </a:t>
            </a:r>
            <a:r>
              <a:rPr lang="en-US" dirty="0" err="1" smtClean="0">
                <a:effectLst/>
              </a:rPr>
              <a:t>fonds</a:t>
            </a:r>
            <a:r>
              <a:rPr lang="en-US" dirty="0" smtClean="0">
                <a:effectLst/>
              </a:rPr>
              <a:t> </a:t>
            </a:r>
            <a:r>
              <a:rPr lang="en-US" dirty="0" err="1" smtClean="0">
                <a:effectLst/>
              </a:rPr>
              <a:t>ou</a:t>
            </a:r>
            <a:r>
              <a:rPr lang="en-US" dirty="0" smtClean="0">
                <a:effectLst/>
              </a:rPr>
              <a:t> du ledger</a:t>
            </a:r>
            <a:r>
              <a:rPr lang="en-US" baseline="0" dirty="0" smtClean="0">
                <a:effectLst/>
              </a:rPr>
              <a:t> :</a:t>
            </a:r>
            <a:r>
              <a:rPr lang="en-US" dirty="0" smtClean="0">
                <a:effectLst/>
              </a:rPr>
              <a:t> Active, Inactive,</a:t>
            </a:r>
            <a:r>
              <a:rPr lang="en-US" b="0" dirty="0" smtClean="0">
                <a:effectLst/>
              </a:rPr>
              <a:t> </a:t>
            </a:r>
            <a:r>
              <a:rPr lang="en-US" dirty="0" smtClean="0">
                <a:effectLst/>
              </a:rPr>
              <a:t>or </a:t>
            </a:r>
            <a:r>
              <a:rPr lang="en-US" b="0" dirty="0" smtClean="0">
                <a:effectLst/>
              </a:rPr>
              <a:t>Draft</a:t>
            </a:r>
          </a:p>
          <a:p>
            <a:r>
              <a:rPr lang="en-US" dirty="0" smtClean="0">
                <a:effectLst/>
              </a:rPr>
              <a:t>Type – Le type de </a:t>
            </a:r>
            <a:r>
              <a:rPr lang="en-US" dirty="0" err="1" smtClean="0">
                <a:effectLst/>
              </a:rPr>
              <a:t>fonds</a:t>
            </a:r>
            <a:r>
              <a:rPr lang="en-US" dirty="0" smtClean="0">
                <a:effectLst/>
              </a:rPr>
              <a:t> </a:t>
            </a:r>
            <a:r>
              <a:rPr lang="en-US" dirty="0" err="1" smtClean="0">
                <a:effectLst/>
              </a:rPr>
              <a:t>ou</a:t>
            </a:r>
            <a:r>
              <a:rPr lang="en-US" dirty="0" smtClean="0">
                <a:effectLst/>
              </a:rPr>
              <a:t> ledger :  Allocated fund, Ledger, or Summary fund</a:t>
            </a:r>
          </a:p>
          <a:p>
            <a:r>
              <a:rPr lang="en-US" dirty="0" smtClean="0">
                <a:effectLst/>
              </a:rPr>
              <a:t>Fiscal Period – La </a:t>
            </a:r>
            <a:r>
              <a:rPr lang="en-US" dirty="0" err="1" smtClean="0">
                <a:effectLst/>
              </a:rPr>
              <a:t>période</a:t>
            </a:r>
            <a:r>
              <a:rPr lang="en-US" dirty="0" smtClean="0">
                <a:effectLst/>
              </a:rPr>
              <a:t> </a:t>
            </a:r>
            <a:r>
              <a:rPr lang="en-US" dirty="0" err="1" smtClean="0">
                <a:effectLst/>
              </a:rPr>
              <a:t>fiscale</a:t>
            </a:r>
            <a:r>
              <a:rPr lang="en-US" dirty="0" smtClean="0">
                <a:effectLst/>
              </a:rPr>
              <a:t> du </a:t>
            </a:r>
            <a:r>
              <a:rPr lang="en-US" dirty="0" err="1" smtClean="0">
                <a:effectLst/>
              </a:rPr>
              <a:t>fonds</a:t>
            </a:r>
            <a:r>
              <a:rPr lang="en-US" dirty="0" smtClean="0">
                <a:effectLst/>
              </a:rPr>
              <a:t> </a:t>
            </a:r>
            <a:r>
              <a:rPr lang="en-US" dirty="0" err="1" smtClean="0">
                <a:effectLst/>
              </a:rPr>
              <a:t>ou</a:t>
            </a:r>
            <a:r>
              <a:rPr lang="en-US" dirty="0" smtClean="0">
                <a:effectLst/>
              </a:rPr>
              <a:t> du ledger</a:t>
            </a:r>
          </a:p>
          <a:p>
            <a:r>
              <a:rPr lang="en-US" dirty="0" smtClean="0">
                <a:effectLst/>
              </a:rPr>
              <a:t>Ledger – Le nom du ledger</a:t>
            </a:r>
          </a:p>
          <a:p>
            <a:r>
              <a:rPr lang="en-US" dirty="0" smtClean="0">
                <a:effectLst/>
              </a:rPr>
              <a:t>Library – La </a:t>
            </a:r>
            <a:r>
              <a:rPr lang="en-US" dirty="0" err="1" smtClean="0">
                <a:effectLst/>
              </a:rPr>
              <a:t>bibliothèque</a:t>
            </a:r>
            <a:r>
              <a:rPr lang="en-US" baseline="0" dirty="0" smtClean="0">
                <a:effectLst/>
              </a:rPr>
              <a:t> pour </a:t>
            </a:r>
            <a:r>
              <a:rPr lang="en-US" baseline="0" dirty="0" err="1" smtClean="0">
                <a:effectLst/>
              </a:rPr>
              <a:t>laquelle</a:t>
            </a:r>
            <a:r>
              <a:rPr lang="en-US" baseline="0" dirty="0" smtClean="0">
                <a:effectLst/>
              </a:rPr>
              <a:t> le </a:t>
            </a:r>
            <a:r>
              <a:rPr lang="en-US" baseline="0" dirty="0" err="1" smtClean="0">
                <a:effectLst/>
              </a:rPr>
              <a:t>fonds</a:t>
            </a:r>
            <a:r>
              <a:rPr lang="en-US" baseline="0" dirty="0" smtClean="0">
                <a:effectLst/>
              </a:rPr>
              <a:t> </a:t>
            </a:r>
            <a:r>
              <a:rPr lang="en-US" baseline="0" dirty="0" err="1" smtClean="0">
                <a:effectLst/>
              </a:rPr>
              <a:t>est</a:t>
            </a:r>
            <a:r>
              <a:rPr lang="en-US" baseline="0" dirty="0" smtClean="0">
                <a:effectLst/>
              </a:rPr>
              <a:t> </a:t>
            </a:r>
            <a:r>
              <a:rPr lang="en-US" baseline="0" dirty="0" err="1" smtClean="0">
                <a:effectLst/>
              </a:rPr>
              <a:t>activé</a:t>
            </a:r>
            <a:endParaRPr lang="en-US" baseline="0" dirty="0" smtClean="0">
              <a:effectLst/>
            </a:endParaRPr>
          </a:p>
          <a:p>
            <a:pPr defTabSz="910102">
              <a:defRPr/>
            </a:pPr>
            <a:r>
              <a:rPr lang="fr-BE" b="0" dirty="0" smtClean="0">
                <a:solidFill>
                  <a:schemeClr val="tx1"/>
                </a:solidFill>
              </a:rPr>
              <a:t>Path = Dans quel Ledger et Summary fund,</a:t>
            </a:r>
            <a:r>
              <a:rPr lang="fr-BE" b="0" baseline="0" dirty="0" smtClean="0">
                <a:solidFill>
                  <a:schemeClr val="tx1"/>
                </a:solidFill>
              </a:rPr>
              <a:t> le fonds se trouve : Ledger (Bibliothèque des Sciences agronomiques) </a:t>
            </a:r>
          </a:p>
          <a:p>
            <a:pPr defTabSz="910102">
              <a:defRPr/>
            </a:pPr>
            <a:endParaRPr lang="fr-BE" b="0" baseline="0" dirty="0" smtClean="0">
              <a:solidFill>
                <a:schemeClr val="tx1"/>
              </a:solidFill>
            </a:endParaRPr>
          </a:p>
          <a:p>
            <a:r>
              <a:rPr lang="fr-BE" dirty="0" smtClean="0"/>
              <a:t>Dans l’onglet « Summary »</a:t>
            </a:r>
            <a:r>
              <a:rPr lang="fr-BE" baseline="0" dirty="0" smtClean="0"/>
              <a:t> :</a:t>
            </a:r>
          </a:p>
          <a:p>
            <a:r>
              <a:rPr lang="fr-BE" baseline="0" dirty="0" smtClean="0"/>
              <a:t>Nom et code de la bibliothèque concernée</a:t>
            </a:r>
          </a:p>
          <a:p>
            <a:r>
              <a:rPr lang="fr-BE" baseline="0" dirty="0" smtClean="0"/>
              <a:t>« Available for » :  Bibliothèques concernées par ce </a:t>
            </a:r>
            <a:r>
              <a:rPr lang="fr-BE" baseline="0" dirty="0" err="1" smtClean="0"/>
              <a:t>ledger</a:t>
            </a:r>
            <a:r>
              <a:rPr lang="fr-BE" baseline="0" dirty="0" smtClean="0"/>
              <a:t> </a:t>
            </a:r>
          </a:p>
          <a:p>
            <a:r>
              <a:rPr lang="fr-BE" baseline="0" dirty="0" smtClean="0"/>
              <a:t>« </a:t>
            </a:r>
            <a:r>
              <a:rPr lang="fr-BE" baseline="0" dirty="0" err="1" smtClean="0"/>
              <a:t>Status</a:t>
            </a:r>
            <a:r>
              <a:rPr lang="fr-BE" baseline="0" dirty="0" smtClean="0"/>
              <a:t> » : </a:t>
            </a:r>
          </a:p>
          <a:p>
            <a:pPr marL="170644" indent="-170644">
              <a:buFontTx/>
              <a:buChar char="-"/>
            </a:pPr>
            <a:r>
              <a:rPr lang="fr-BE" baseline="0" dirty="0" smtClean="0"/>
              <a:t>Active : Opérationnel</a:t>
            </a:r>
          </a:p>
          <a:p>
            <a:pPr marL="170644" indent="-170644">
              <a:buFontTx/>
              <a:buChar char="-"/>
            </a:pPr>
            <a:r>
              <a:rPr lang="fr-BE" baseline="0" dirty="0" smtClean="0"/>
              <a:t>Inactive : Non opérationnel </a:t>
            </a:r>
          </a:p>
          <a:p>
            <a:pPr marL="170644" indent="-170644">
              <a:buFontTx/>
              <a:buChar char="-"/>
            </a:pPr>
            <a:r>
              <a:rPr lang="fr-BE" baseline="0" dirty="0" err="1" smtClean="0"/>
              <a:t>Draft</a:t>
            </a:r>
            <a:r>
              <a:rPr lang="fr-BE" baseline="0" dirty="0" smtClean="0"/>
              <a:t> : configuré mais non encore opérationnel </a:t>
            </a:r>
          </a:p>
          <a:p>
            <a:r>
              <a:rPr lang="fr-BE" baseline="0" dirty="0" smtClean="0"/>
              <a:t>«</a:t>
            </a:r>
            <a:r>
              <a:rPr lang="fr-BE" baseline="0" dirty="0" smtClean="0"/>
              <a:t> </a:t>
            </a:r>
            <a:r>
              <a:rPr lang="fr-BE" baseline="0" dirty="0" err="1" smtClean="0"/>
              <a:t>Currency</a:t>
            </a:r>
            <a:r>
              <a:rPr lang="fr-BE" baseline="0" dirty="0" smtClean="0"/>
              <a:t> » : Devise sélectionnée</a:t>
            </a:r>
          </a:p>
          <a:p>
            <a:r>
              <a:rPr lang="fr-BE" baseline="0" dirty="0" smtClean="0"/>
              <a:t>« Fiscal </a:t>
            </a:r>
            <a:r>
              <a:rPr lang="fr-BE" baseline="0" dirty="0" err="1" smtClean="0"/>
              <a:t>period</a:t>
            </a:r>
            <a:r>
              <a:rPr lang="fr-BE" baseline="0" dirty="0" smtClean="0"/>
              <a:t> » et « Fiscal </a:t>
            </a:r>
            <a:r>
              <a:rPr lang="fr-BE" baseline="0" dirty="0" err="1" smtClean="0"/>
              <a:t>period</a:t>
            </a:r>
            <a:r>
              <a:rPr lang="fr-BE" baseline="0" dirty="0" smtClean="0"/>
              <a:t> dates » : Exercice auquel se rapporte ce Ledger.</a:t>
            </a:r>
          </a:p>
          <a:p>
            <a:r>
              <a:rPr lang="fr-BE" dirty="0" smtClean="0"/>
              <a:t>Dans la</a:t>
            </a:r>
            <a:r>
              <a:rPr lang="fr-BE" baseline="0" dirty="0" smtClean="0"/>
              <a:t> partie inférieure de l’</a:t>
            </a:r>
            <a:r>
              <a:rPr lang="fr-BE" dirty="0" smtClean="0"/>
              <a:t>onglet « Summary »</a:t>
            </a:r>
            <a:r>
              <a:rPr lang="fr-BE" baseline="0" dirty="0" smtClean="0"/>
              <a:t>, vous trouverez également les règles de paramétrage d’un </a:t>
            </a:r>
            <a:r>
              <a:rPr lang="fr-BE" baseline="0" dirty="0" err="1" smtClean="0"/>
              <a:t>ledger</a:t>
            </a:r>
            <a:r>
              <a:rPr lang="fr-BE" baseline="0" dirty="0" smtClean="0"/>
              <a:t>.</a:t>
            </a:r>
            <a:endParaRPr lang="fr-BE" b="1" dirty="0" smtClean="0"/>
          </a:p>
          <a:p>
            <a:endParaRPr lang="fr-BE" b="1" dirty="0" smtClean="0"/>
          </a:p>
          <a:p>
            <a:r>
              <a:rPr lang="fr-BE" b="1" dirty="0" err="1" smtClean="0"/>
              <a:t>Rules</a:t>
            </a:r>
            <a:r>
              <a:rPr lang="fr-BE" b="1" baseline="0" dirty="0" smtClean="0"/>
              <a:t> :</a:t>
            </a:r>
          </a:p>
          <a:p>
            <a:endParaRPr lang="fr-BE" baseline="0" dirty="0" smtClean="0"/>
          </a:p>
          <a:p>
            <a:pPr fontAlgn="t"/>
            <a:r>
              <a:rPr lang="fr-BE" b="1" dirty="0" err="1" smtClean="0">
                <a:effectLst/>
              </a:rPr>
              <a:t>Overencumbrance</a:t>
            </a:r>
            <a:r>
              <a:rPr lang="fr-BE" b="1" dirty="0" smtClean="0">
                <a:effectLst/>
              </a:rPr>
              <a:t> </a:t>
            </a:r>
            <a:r>
              <a:rPr lang="fr-BE" b="1" dirty="0" err="1" smtClean="0">
                <a:effectLst/>
              </a:rPr>
              <a:t>allowed</a:t>
            </a:r>
            <a:r>
              <a:rPr lang="fr-BE" b="1" dirty="0" smtClean="0">
                <a:effectLst/>
              </a:rPr>
              <a:t> </a:t>
            </a:r>
            <a:r>
              <a:rPr lang="fr-BE" dirty="0" smtClean="0">
                <a:effectLst/>
              </a:rPr>
              <a:t>: Indique si</a:t>
            </a:r>
            <a:r>
              <a:rPr lang="fr-BE" baseline="0" dirty="0" smtClean="0">
                <a:effectLst/>
              </a:rPr>
              <a:t> les fonds associés autorisent un surplus de charges (BC engagés) par rapport au solde de trésorerie (Cash balance)</a:t>
            </a:r>
          </a:p>
          <a:p>
            <a:pPr fontAlgn="t"/>
            <a:r>
              <a:rPr lang="fr-BE" u="sng" baseline="0" dirty="0" smtClean="0">
                <a:effectLst/>
              </a:rPr>
              <a:t>3 possibilités :</a:t>
            </a:r>
          </a:p>
          <a:p>
            <a:pPr fontAlgn="base"/>
            <a:r>
              <a:rPr lang="en-US" dirty="0"/>
              <a:t>- No : Non</a:t>
            </a:r>
            <a:endParaRPr lang="en-US" b="1" dirty="0"/>
          </a:p>
          <a:p>
            <a:pPr fontAlgn="t"/>
            <a:r>
              <a:rPr lang="en-US" dirty="0" smtClean="0">
                <a:effectLst/>
              </a:rPr>
              <a:t>- Yes :</a:t>
            </a:r>
            <a:r>
              <a:rPr lang="en-US" baseline="0" dirty="0" smtClean="0">
                <a:effectLst/>
              </a:rPr>
              <a:t> </a:t>
            </a:r>
            <a:r>
              <a:rPr lang="en-US" dirty="0" smtClean="0">
                <a:effectLst/>
              </a:rPr>
              <a:t>Alma </a:t>
            </a:r>
            <a:r>
              <a:rPr lang="en-US" dirty="0" err="1" smtClean="0">
                <a:effectLst/>
              </a:rPr>
              <a:t>vérifie</a:t>
            </a:r>
            <a:r>
              <a:rPr lang="en-US" dirty="0" smtClean="0">
                <a:effectLst/>
              </a:rPr>
              <a:t> la</a:t>
            </a:r>
            <a:r>
              <a:rPr lang="en-US" baseline="0" dirty="0" smtClean="0">
                <a:effectLst/>
              </a:rPr>
              <a:t> </a:t>
            </a:r>
            <a:r>
              <a:rPr lang="en-US" baseline="0" dirty="0" err="1" smtClean="0">
                <a:effectLst/>
              </a:rPr>
              <a:t>limite</a:t>
            </a:r>
            <a:r>
              <a:rPr lang="en-US" baseline="0" dirty="0" smtClean="0">
                <a:effectLst/>
              </a:rPr>
              <a:t> </a:t>
            </a:r>
            <a:r>
              <a:rPr lang="en-US" baseline="0" dirty="0" err="1" smtClean="0">
                <a:effectLst/>
              </a:rPr>
              <a:t>spécifiée</a:t>
            </a:r>
            <a:r>
              <a:rPr lang="en-US" baseline="0" dirty="0" smtClean="0">
                <a:effectLst/>
              </a:rPr>
              <a:t> </a:t>
            </a:r>
            <a:r>
              <a:rPr lang="en-US" baseline="0" dirty="0" err="1" smtClean="0">
                <a:effectLst/>
              </a:rPr>
              <a:t>dans</a:t>
            </a:r>
            <a:r>
              <a:rPr lang="en-US" baseline="0" dirty="0" smtClean="0">
                <a:effectLst/>
              </a:rPr>
              <a:t> le </a:t>
            </a:r>
            <a:r>
              <a:rPr lang="en-US" baseline="0" dirty="0" err="1" smtClean="0">
                <a:effectLst/>
              </a:rPr>
              <a:t>fonds</a:t>
            </a:r>
            <a:r>
              <a:rPr lang="en-US" baseline="0" dirty="0" smtClean="0">
                <a:effectLst/>
              </a:rPr>
              <a:t>. (Si </a:t>
            </a:r>
            <a:r>
              <a:rPr lang="en-US" baseline="0" dirty="0" err="1" smtClean="0">
                <a:effectLst/>
              </a:rPr>
              <a:t>rien</a:t>
            </a:r>
            <a:r>
              <a:rPr lang="en-US" baseline="0" dirty="0" smtClean="0">
                <a:effectLst/>
              </a:rPr>
              <a:t> </a:t>
            </a:r>
            <a:r>
              <a:rPr lang="en-US" baseline="0" dirty="0" err="1" smtClean="0">
                <a:effectLst/>
              </a:rPr>
              <a:t>est</a:t>
            </a:r>
            <a:r>
              <a:rPr lang="en-US" baseline="0" dirty="0" smtClean="0">
                <a:effectLst/>
              </a:rPr>
              <a:t> </a:t>
            </a:r>
            <a:r>
              <a:rPr lang="en-US" baseline="0" dirty="0" err="1" smtClean="0">
                <a:effectLst/>
              </a:rPr>
              <a:t>spécifié</a:t>
            </a:r>
            <a:r>
              <a:rPr lang="en-US" baseline="0" dirty="0" smtClean="0">
                <a:effectLst/>
              </a:rPr>
              <a:t>, la </a:t>
            </a:r>
            <a:r>
              <a:rPr lang="en-US" baseline="0" dirty="0" err="1" smtClean="0">
                <a:effectLst/>
              </a:rPr>
              <a:t>limite</a:t>
            </a:r>
            <a:r>
              <a:rPr lang="en-US" baseline="0" dirty="0" smtClean="0">
                <a:effectLst/>
              </a:rPr>
              <a:t> </a:t>
            </a:r>
            <a:r>
              <a:rPr lang="en-US" baseline="0" dirty="0" err="1" smtClean="0">
                <a:effectLst/>
              </a:rPr>
              <a:t>est</a:t>
            </a:r>
            <a:r>
              <a:rPr lang="en-US" baseline="0" dirty="0" smtClean="0">
                <a:effectLst/>
              </a:rPr>
              <a:t> de 0€, </a:t>
            </a:r>
            <a:r>
              <a:rPr lang="en-US" baseline="0" dirty="0" err="1" smtClean="0">
                <a:effectLst/>
              </a:rPr>
              <a:t>c’est</a:t>
            </a:r>
            <a:r>
              <a:rPr lang="en-US" baseline="0" dirty="0" smtClean="0">
                <a:effectLst/>
              </a:rPr>
              <a:t> à dire que </a:t>
            </a:r>
            <a:r>
              <a:rPr lang="en-US" baseline="0" dirty="0" err="1" smtClean="0">
                <a:effectLst/>
              </a:rPr>
              <a:t>oit</a:t>
            </a:r>
            <a:r>
              <a:rPr lang="en-US" baseline="0" dirty="0" smtClean="0">
                <a:effectLst/>
              </a:rPr>
              <a:t> le </a:t>
            </a:r>
            <a:r>
              <a:rPr lang="en-US" i="1" baseline="0" dirty="0" smtClean="0">
                <a:effectLst/>
              </a:rPr>
              <a:t>Yes </a:t>
            </a:r>
            <a:r>
              <a:rPr lang="en-US" baseline="0" dirty="0" err="1" smtClean="0">
                <a:effectLst/>
              </a:rPr>
              <a:t>fonctionnera</a:t>
            </a:r>
            <a:r>
              <a:rPr lang="en-US" baseline="0" dirty="0" smtClean="0">
                <a:effectLst/>
              </a:rPr>
              <a:t> </a:t>
            </a:r>
            <a:r>
              <a:rPr lang="en-US" baseline="0" dirty="0" err="1" smtClean="0">
                <a:effectLst/>
              </a:rPr>
              <a:t>comme</a:t>
            </a:r>
            <a:r>
              <a:rPr lang="en-US" baseline="0" dirty="0" smtClean="0">
                <a:effectLst/>
              </a:rPr>
              <a:t> un </a:t>
            </a:r>
            <a:r>
              <a:rPr lang="en-US" i="1" baseline="0" dirty="0" smtClean="0">
                <a:effectLst/>
              </a:rPr>
              <a:t>No</a:t>
            </a:r>
            <a:r>
              <a:rPr lang="en-US" dirty="0" smtClean="0">
                <a:effectLst/>
              </a:rPr>
              <a:t>.)</a:t>
            </a:r>
          </a:p>
          <a:p>
            <a:pPr fontAlgn="t"/>
            <a:r>
              <a:rPr lang="en-US" dirty="0" smtClean="0">
                <a:effectLst/>
              </a:rPr>
              <a:t>- No Limits : Les charges </a:t>
            </a:r>
            <a:r>
              <a:rPr lang="en-US" dirty="0" err="1" smtClean="0">
                <a:effectLst/>
              </a:rPr>
              <a:t>sont</a:t>
            </a:r>
            <a:r>
              <a:rPr lang="en-US" dirty="0" smtClean="0">
                <a:effectLst/>
              </a:rPr>
              <a:t> </a:t>
            </a:r>
            <a:r>
              <a:rPr lang="en-US" dirty="0" err="1" smtClean="0">
                <a:effectLst/>
              </a:rPr>
              <a:t>autorisées</a:t>
            </a:r>
            <a:r>
              <a:rPr lang="en-US" baseline="0" dirty="0" smtClean="0">
                <a:effectLst/>
              </a:rPr>
              <a:t> sans </a:t>
            </a:r>
            <a:r>
              <a:rPr lang="en-US" baseline="0" dirty="0" err="1" smtClean="0">
                <a:effectLst/>
              </a:rPr>
              <a:t>limite</a:t>
            </a:r>
            <a:r>
              <a:rPr lang="en-US" baseline="0" dirty="0" smtClean="0">
                <a:effectLst/>
              </a:rPr>
              <a:t>, </a:t>
            </a:r>
            <a:r>
              <a:rPr lang="en-US" baseline="0" dirty="0" err="1" smtClean="0">
                <a:effectLst/>
              </a:rPr>
              <a:t>aucun</a:t>
            </a:r>
            <a:r>
              <a:rPr lang="en-US" baseline="0" dirty="0" smtClean="0">
                <a:effectLst/>
              </a:rPr>
              <a:t> </a:t>
            </a:r>
            <a:r>
              <a:rPr lang="en-US" baseline="0" dirty="0" err="1" smtClean="0">
                <a:effectLst/>
              </a:rPr>
              <a:t>contrôle</a:t>
            </a:r>
            <a:r>
              <a:rPr lang="en-US" baseline="0" dirty="0" smtClean="0">
                <a:effectLst/>
              </a:rPr>
              <a:t> sur le </a:t>
            </a:r>
            <a:r>
              <a:rPr lang="en-US" baseline="0" dirty="0" err="1" smtClean="0">
                <a:effectLst/>
              </a:rPr>
              <a:t>fonds</a:t>
            </a:r>
            <a:r>
              <a:rPr lang="en-US" baseline="0" dirty="0" smtClean="0">
                <a:effectLst/>
              </a:rPr>
              <a:t> ne sera </a:t>
            </a:r>
            <a:r>
              <a:rPr lang="en-US" baseline="0" dirty="0" err="1" smtClean="0">
                <a:effectLst/>
              </a:rPr>
              <a:t>effectué</a:t>
            </a:r>
            <a:r>
              <a:rPr lang="en-US" baseline="0" dirty="0" smtClean="0">
                <a:effectLst/>
              </a:rPr>
              <a:t>.</a:t>
            </a:r>
          </a:p>
          <a:p>
            <a:pPr fontAlgn="t"/>
            <a:endParaRPr lang="en-US" baseline="0" dirty="0" smtClean="0">
              <a:effectLst/>
            </a:endParaRPr>
          </a:p>
          <a:p>
            <a:pPr defTabSz="910102" fontAlgn="t">
              <a:defRPr/>
            </a:pPr>
            <a:r>
              <a:rPr lang="fr-BE" b="1" dirty="0" err="1" smtClean="0">
                <a:effectLst/>
              </a:rPr>
              <a:t>Overencumbrance</a:t>
            </a:r>
            <a:r>
              <a:rPr lang="fr-BE" b="1" dirty="0" smtClean="0">
                <a:effectLst/>
              </a:rPr>
              <a:t> warning percent : </a:t>
            </a:r>
            <a:r>
              <a:rPr lang="fr-BE" b="0" dirty="0" smtClean="0">
                <a:effectLst/>
              </a:rPr>
              <a:t>Indique le pourcentage de charges supplémentaire</a:t>
            </a:r>
            <a:r>
              <a:rPr lang="fr-BE" b="0" baseline="0" dirty="0" smtClean="0">
                <a:effectLst/>
              </a:rPr>
              <a:t>s autorisées avant avertissement.</a:t>
            </a:r>
          </a:p>
          <a:p>
            <a:pPr defTabSz="910102" fontAlgn="t">
              <a:defRPr/>
            </a:pPr>
            <a:endParaRPr lang="fr-BE" b="0" baseline="0" dirty="0" smtClean="0">
              <a:effectLst/>
            </a:endParaRPr>
          </a:p>
          <a:p>
            <a:pPr defTabSz="910102" fontAlgn="t">
              <a:defRPr/>
            </a:pPr>
            <a:r>
              <a:rPr lang="fr-BE" b="1" dirty="0" err="1" smtClean="0">
                <a:effectLst/>
              </a:rPr>
              <a:t>Overencumbrance</a:t>
            </a:r>
            <a:r>
              <a:rPr lang="fr-BE" b="1" dirty="0" smtClean="0">
                <a:effectLst/>
              </a:rPr>
              <a:t> </a:t>
            </a:r>
            <a:r>
              <a:rPr lang="fr-BE" b="1" dirty="0" err="1" smtClean="0">
                <a:effectLst/>
              </a:rPr>
              <a:t>limit</a:t>
            </a:r>
            <a:r>
              <a:rPr lang="fr-BE" b="1" dirty="0" smtClean="0">
                <a:effectLst/>
              </a:rPr>
              <a:t> percent :</a:t>
            </a:r>
            <a:r>
              <a:rPr lang="fr-BE" b="0" dirty="0" smtClean="0">
                <a:effectLst/>
              </a:rPr>
              <a:t> Indique le pourcentage maximum de charges supplémentaire</a:t>
            </a:r>
            <a:r>
              <a:rPr lang="fr-BE" b="0" baseline="0" dirty="0" smtClean="0">
                <a:effectLst/>
              </a:rPr>
              <a:t>s autorisées avant que le système ne bloque les commandes.</a:t>
            </a:r>
          </a:p>
          <a:p>
            <a:pPr defTabSz="910102" fontAlgn="t">
              <a:defRPr/>
            </a:pPr>
            <a:endParaRPr lang="fr-BE" b="1" dirty="0" smtClean="0">
              <a:effectLst/>
            </a:endParaRPr>
          </a:p>
          <a:p>
            <a:pPr fontAlgn="t"/>
            <a:r>
              <a:rPr lang="fr-BE" b="1" dirty="0" err="1" smtClean="0">
                <a:effectLst/>
              </a:rPr>
              <a:t>Encumbrances</a:t>
            </a:r>
            <a:r>
              <a:rPr lang="fr-BE" b="1" dirty="0" smtClean="0">
                <a:effectLst/>
              </a:rPr>
              <a:t> </a:t>
            </a:r>
            <a:r>
              <a:rPr lang="fr-BE" b="1" dirty="0" err="1" smtClean="0">
                <a:effectLst/>
              </a:rPr>
              <a:t>prior</a:t>
            </a:r>
            <a:r>
              <a:rPr lang="fr-BE" b="1" dirty="0" smtClean="0">
                <a:effectLst/>
              </a:rPr>
              <a:t> to fiscal </a:t>
            </a:r>
            <a:r>
              <a:rPr lang="fr-BE" b="1" dirty="0" err="1" smtClean="0">
                <a:effectLst/>
              </a:rPr>
              <a:t>period</a:t>
            </a:r>
            <a:r>
              <a:rPr lang="fr-BE" b="1" dirty="0" smtClean="0">
                <a:effectLst/>
              </a:rPr>
              <a:t> (</a:t>
            </a:r>
            <a:r>
              <a:rPr lang="fr-BE" b="1" dirty="0" err="1" smtClean="0">
                <a:effectLst/>
              </a:rPr>
              <a:t>days</a:t>
            </a:r>
            <a:r>
              <a:rPr lang="fr-BE" b="1" dirty="0" smtClean="0">
                <a:effectLst/>
              </a:rPr>
              <a:t>) : </a:t>
            </a:r>
            <a:r>
              <a:rPr lang="fr-BE" b="0" dirty="0" smtClean="0">
                <a:effectLst/>
              </a:rPr>
              <a:t>Indique le nombre de jours autorisés pour encoder des bons de commande</a:t>
            </a:r>
            <a:r>
              <a:rPr lang="fr-BE" b="0" baseline="0" dirty="0" smtClean="0">
                <a:effectLst/>
              </a:rPr>
              <a:t> après le dernier jour de la période fiscale déterminée par le </a:t>
            </a:r>
            <a:r>
              <a:rPr lang="fr-BE" b="0" baseline="0" dirty="0" err="1" smtClean="0">
                <a:effectLst/>
              </a:rPr>
              <a:t>ledger</a:t>
            </a:r>
            <a:r>
              <a:rPr lang="fr-BE" b="0" baseline="0" dirty="0" smtClean="0">
                <a:effectLst/>
              </a:rPr>
              <a:t>.</a:t>
            </a:r>
          </a:p>
          <a:p>
            <a:pPr fontAlgn="t"/>
            <a:endParaRPr lang="fr-BE" b="0" baseline="0" dirty="0" smtClean="0">
              <a:effectLst/>
            </a:endParaRPr>
          </a:p>
          <a:p>
            <a:pPr defTabSz="910102" fontAlgn="t">
              <a:defRPr/>
            </a:pPr>
            <a:r>
              <a:rPr lang="en-US" b="1" dirty="0" smtClean="0">
                <a:effectLst/>
              </a:rPr>
              <a:t>Fiscal period end expenditure grace period (days) : </a:t>
            </a:r>
            <a:r>
              <a:rPr lang="fr-BE" b="0" dirty="0" smtClean="0">
                <a:effectLst/>
              </a:rPr>
              <a:t>Indique le nombre de jours autorisés pour encoder des factures d’achat </a:t>
            </a:r>
            <a:r>
              <a:rPr lang="fr-BE" b="0" baseline="0" dirty="0" smtClean="0">
                <a:effectLst/>
              </a:rPr>
              <a:t>après le dernier jour de la période fiscale déterminée par le </a:t>
            </a:r>
            <a:r>
              <a:rPr lang="fr-BE" b="0" baseline="0" dirty="0" err="1" smtClean="0">
                <a:effectLst/>
              </a:rPr>
              <a:t>ledger</a:t>
            </a:r>
            <a:r>
              <a:rPr lang="fr-BE" b="0" baseline="0" dirty="0" smtClean="0">
                <a:effectLst/>
              </a:rPr>
              <a:t>.</a:t>
            </a:r>
          </a:p>
          <a:p>
            <a:pPr defTabSz="910102" fontAlgn="t">
              <a:defRPr/>
            </a:pPr>
            <a:endParaRPr lang="en-US" b="1" dirty="0" smtClean="0">
              <a:effectLst/>
            </a:endParaRPr>
          </a:p>
          <a:p>
            <a:pPr defTabSz="910102" fontAlgn="t">
              <a:defRPr/>
            </a:pPr>
            <a:r>
              <a:rPr lang="fr-BE" b="1" dirty="0" err="1" smtClean="0">
                <a:effectLst/>
              </a:rPr>
              <a:t>Overexpenditure</a:t>
            </a:r>
            <a:r>
              <a:rPr lang="fr-BE" b="1" dirty="0" smtClean="0">
                <a:effectLst/>
              </a:rPr>
              <a:t> </a:t>
            </a:r>
            <a:r>
              <a:rPr lang="fr-BE" b="1" dirty="0" err="1" smtClean="0">
                <a:effectLst/>
              </a:rPr>
              <a:t>allowed</a:t>
            </a:r>
            <a:r>
              <a:rPr lang="fr-BE" b="1" dirty="0" smtClean="0">
                <a:effectLst/>
              </a:rPr>
              <a:t> : </a:t>
            </a:r>
            <a:r>
              <a:rPr lang="fr-BE" dirty="0" smtClean="0">
                <a:effectLst/>
              </a:rPr>
              <a:t>Indique si</a:t>
            </a:r>
            <a:r>
              <a:rPr lang="fr-BE" baseline="0" dirty="0" smtClean="0">
                <a:effectLst/>
              </a:rPr>
              <a:t> les fonds associés peuvent avoir un dépassement budgétaire. (Non, oui, sans limite)</a:t>
            </a:r>
          </a:p>
          <a:p>
            <a:pPr defTabSz="910102" fontAlgn="t">
              <a:defRPr/>
            </a:pPr>
            <a:endParaRPr lang="fr-BE" b="1" baseline="0" dirty="0" smtClean="0">
              <a:effectLst/>
            </a:endParaRPr>
          </a:p>
          <a:p>
            <a:pPr defTabSz="910102" fontAlgn="t">
              <a:defRPr/>
            </a:pPr>
            <a:r>
              <a:rPr lang="fr-BE" b="1" dirty="0" err="1" smtClean="0">
                <a:effectLst/>
              </a:rPr>
              <a:t>Overexpenditure</a:t>
            </a:r>
            <a:r>
              <a:rPr lang="fr-BE" b="1" dirty="0" smtClean="0">
                <a:effectLst/>
              </a:rPr>
              <a:t> warning </a:t>
            </a:r>
            <a:r>
              <a:rPr lang="fr-BE" b="1" dirty="0" err="1" smtClean="0">
                <a:effectLst/>
              </a:rPr>
              <a:t>sum</a:t>
            </a:r>
            <a:r>
              <a:rPr lang="fr-BE" b="1" dirty="0" smtClean="0">
                <a:effectLst/>
              </a:rPr>
              <a:t> : </a:t>
            </a:r>
            <a:r>
              <a:rPr lang="fr-BE" b="0" dirty="0" smtClean="0">
                <a:effectLst/>
              </a:rPr>
              <a:t>Le montant excédentaire à</a:t>
            </a:r>
            <a:r>
              <a:rPr lang="fr-BE" b="0" baseline="0" dirty="0" smtClean="0">
                <a:effectLst/>
              </a:rPr>
              <a:t> partir duquel le système nous avertira.</a:t>
            </a:r>
          </a:p>
          <a:p>
            <a:pPr defTabSz="910102" fontAlgn="t">
              <a:defRPr/>
            </a:pPr>
            <a:endParaRPr lang="fr-BE" b="0" baseline="0" dirty="0" smtClean="0">
              <a:effectLst/>
            </a:endParaRPr>
          </a:p>
          <a:p>
            <a:pPr defTabSz="910102" fontAlgn="t">
              <a:defRPr/>
            </a:pPr>
            <a:r>
              <a:rPr lang="fr-BE" b="1" dirty="0" err="1" smtClean="0">
                <a:effectLst/>
              </a:rPr>
              <a:t>Overexpenditure</a:t>
            </a:r>
            <a:r>
              <a:rPr lang="fr-BE" b="1" dirty="0" smtClean="0">
                <a:effectLst/>
              </a:rPr>
              <a:t> </a:t>
            </a:r>
            <a:r>
              <a:rPr lang="fr-BE" b="1" dirty="0" err="1" smtClean="0">
                <a:effectLst/>
              </a:rPr>
              <a:t>limit</a:t>
            </a:r>
            <a:r>
              <a:rPr lang="fr-BE" b="1" dirty="0" smtClean="0">
                <a:effectLst/>
              </a:rPr>
              <a:t> </a:t>
            </a:r>
            <a:r>
              <a:rPr lang="fr-BE" b="1" dirty="0" err="1" smtClean="0">
                <a:effectLst/>
              </a:rPr>
              <a:t>sum</a:t>
            </a:r>
            <a:r>
              <a:rPr lang="fr-BE" b="1" dirty="0" smtClean="0">
                <a:effectLst/>
              </a:rPr>
              <a:t> : </a:t>
            </a:r>
            <a:r>
              <a:rPr lang="fr-BE" b="0" dirty="0" smtClean="0">
                <a:effectLst/>
              </a:rPr>
              <a:t>Le montant excédentaire autorisé avant que </a:t>
            </a:r>
            <a:r>
              <a:rPr lang="fr-BE" b="0" baseline="0" dirty="0" smtClean="0">
                <a:effectLst/>
              </a:rPr>
              <a:t>le système ne bloque de nouvelles factures.</a:t>
            </a:r>
          </a:p>
          <a:p>
            <a:pPr defTabSz="910102" fontAlgn="t">
              <a:defRPr/>
            </a:pPr>
            <a:endParaRPr lang="fr-BE" b="0" baseline="0" dirty="0" smtClean="0">
              <a:effectLst/>
            </a:endParaRPr>
          </a:p>
          <a:p>
            <a:pPr defTabSz="910102" fontAlgn="t">
              <a:defRPr/>
            </a:pPr>
            <a:r>
              <a:rPr lang="en-US" b="1" dirty="0" smtClean="0">
                <a:effectLst/>
              </a:rPr>
              <a:t>Expenditures prior to fiscal period (days) : </a:t>
            </a:r>
            <a:r>
              <a:rPr lang="fr-BE" b="0" dirty="0" smtClean="0">
                <a:effectLst/>
              </a:rPr>
              <a:t>Indique le nombre de jours autorisés pour encoder des factures d’achat avant la date de début de la</a:t>
            </a:r>
            <a:r>
              <a:rPr lang="fr-BE" b="0" baseline="0" dirty="0" smtClean="0">
                <a:effectLst/>
              </a:rPr>
              <a:t> période fiscale déterminée par le </a:t>
            </a:r>
            <a:r>
              <a:rPr lang="fr-BE" b="0" baseline="0" dirty="0" err="1" smtClean="0">
                <a:effectLst/>
              </a:rPr>
              <a:t>ledger</a:t>
            </a:r>
            <a:r>
              <a:rPr lang="fr-BE" b="0" baseline="0" dirty="0" smtClean="0">
                <a:effectLst/>
              </a:rPr>
              <a:t>.</a:t>
            </a:r>
          </a:p>
          <a:p>
            <a:pPr defTabSz="910102" fontAlgn="t">
              <a:defRPr/>
            </a:pPr>
            <a:endParaRPr lang="fr-BE" b="0" baseline="0" dirty="0" smtClean="0">
              <a:effectLst/>
            </a:endParaRPr>
          </a:p>
          <a:p>
            <a:pPr defTabSz="910102" fontAlgn="t">
              <a:defRPr/>
            </a:pPr>
            <a:endParaRPr lang="fr-BE" b="0" baseline="0" dirty="0" smtClean="0">
              <a:effectLst/>
            </a:endParaRPr>
          </a:p>
          <a:p>
            <a:pPr algn="ctr" defTabSz="910102" fontAlgn="t">
              <a:defRPr/>
            </a:pPr>
            <a:r>
              <a:rPr lang="fr-BE" b="0" baseline="0" dirty="0" smtClean="0">
                <a:effectLst/>
              </a:rPr>
              <a:t>************************</a:t>
            </a:r>
          </a:p>
          <a:p>
            <a:pPr defTabSz="910102" fontAlgn="t">
              <a:defRPr/>
            </a:pPr>
            <a:endParaRPr lang="fr-BE" b="0" baseline="0" dirty="0" smtClean="0">
              <a:effectLst/>
            </a:endParaRPr>
          </a:p>
          <a:p>
            <a:pPr defTabSz="910102" fontAlgn="t">
              <a:defRPr/>
            </a:pPr>
            <a:endParaRPr lang="fr-BE" b="0" baseline="0" dirty="0" smtClean="0">
              <a:effectLst/>
            </a:endParaRPr>
          </a:p>
          <a:p>
            <a:r>
              <a:rPr lang="fr-BE" baseline="0" dirty="0" smtClean="0"/>
              <a:t>Les </a:t>
            </a:r>
            <a:r>
              <a:rPr lang="fr-BE" baseline="0" dirty="0" err="1" smtClean="0"/>
              <a:t>ledgers</a:t>
            </a:r>
            <a:r>
              <a:rPr lang="fr-BE" baseline="0" dirty="0" smtClean="0"/>
              <a:t> ont été paramétrés de sorte que les bons de commande et les factures puissent être encodés jusqu’au 30 janvier de l’année suivante.  </a:t>
            </a:r>
          </a:p>
          <a:p>
            <a:endParaRPr lang="fr-BE" baseline="0" dirty="0" smtClean="0"/>
          </a:p>
          <a:p>
            <a:endParaRPr lang="fr-BE" baseline="0" dirty="0" smtClean="0"/>
          </a:p>
          <a:p>
            <a:pPr defTabSz="910102">
              <a:defRPr/>
            </a:pP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22</a:t>
            </a:fld>
            <a:endParaRPr lang="fr-BE"/>
          </a:p>
        </p:txBody>
      </p:sp>
    </p:spTree>
    <p:extLst>
      <p:ext uri="{BB962C8B-B14F-4D97-AF65-F5344CB8AC3E}">
        <p14:creationId xmlns:p14="http://schemas.microsoft.com/office/powerpoint/2010/main" val="1559847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23</a:t>
            </a:fld>
            <a:endParaRPr lang="fr-BE"/>
          </a:p>
        </p:txBody>
      </p:sp>
    </p:spTree>
    <p:extLst>
      <p:ext uri="{BB962C8B-B14F-4D97-AF65-F5344CB8AC3E}">
        <p14:creationId xmlns:p14="http://schemas.microsoft.com/office/powerpoint/2010/main" val="3521211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24</a:t>
            </a:fld>
            <a:endParaRPr lang="fr-BE"/>
          </a:p>
        </p:txBody>
      </p:sp>
    </p:spTree>
    <p:extLst>
      <p:ext uri="{BB962C8B-B14F-4D97-AF65-F5344CB8AC3E}">
        <p14:creationId xmlns:p14="http://schemas.microsoft.com/office/powerpoint/2010/main" val="1521043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Statut peut être : Active, </a:t>
            </a:r>
            <a:r>
              <a:rPr lang="fr-BE" dirty="0" err="1" smtClean="0"/>
              <a:t>Deleted</a:t>
            </a:r>
            <a:r>
              <a:rPr lang="fr-BE" dirty="0" smtClean="0"/>
              <a:t>, </a:t>
            </a:r>
            <a:r>
              <a:rPr lang="fr-BE" dirty="0" err="1" smtClean="0"/>
              <a:t>Draft</a:t>
            </a:r>
            <a:r>
              <a:rPr lang="fr-BE" dirty="0" smtClean="0"/>
              <a:t>,</a:t>
            </a:r>
            <a:r>
              <a:rPr lang="fr-BE" baseline="0" dirty="0" smtClean="0"/>
              <a:t> </a:t>
            </a:r>
            <a:r>
              <a:rPr lang="fr-BE" baseline="0" dirty="0" err="1" smtClean="0"/>
              <a:t>Expired</a:t>
            </a:r>
            <a:r>
              <a:rPr lang="fr-BE" baseline="0" dirty="0" smtClean="0"/>
              <a:t> ou </a:t>
            </a:r>
            <a:r>
              <a:rPr lang="fr-BE" baseline="0" dirty="0" err="1" smtClean="0"/>
              <a:t>Retired</a:t>
            </a:r>
            <a:endParaRPr lang="fr-BE" baseline="0" dirty="0" smtClean="0"/>
          </a:p>
          <a:p>
            <a:r>
              <a:rPr lang="fr-BE" dirty="0" err="1" smtClean="0"/>
              <a:t>Review</a:t>
            </a:r>
            <a:r>
              <a:rPr lang="fr-BE" dirty="0" smtClean="0"/>
              <a:t> statut</a:t>
            </a:r>
            <a:r>
              <a:rPr lang="fr-BE" baseline="0" dirty="0" smtClean="0"/>
              <a:t> peut être : </a:t>
            </a:r>
            <a:r>
              <a:rPr lang="fr-BE" baseline="0" dirty="0" err="1" smtClean="0"/>
              <a:t>Pending</a:t>
            </a:r>
            <a:r>
              <a:rPr lang="fr-BE" baseline="0" dirty="0" smtClean="0"/>
              <a:t>, </a:t>
            </a:r>
            <a:r>
              <a:rPr lang="fr-BE" baseline="0" dirty="0" err="1" smtClean="0"/>
              <a:t>Accepted</a:t>
            </a:r>
            <a:r>
              <a:rPr lang="fr-BE" baseline="0" dirty="0" smtClean="0"/>
              <a:t>, </a:t>
            </a:r>
            <a:r>
              <a:rPr lang="fr-BE" baseline="0" dirty="0" err="1" smtClean="0"/>
              <a:t>Rejected</a:t>
            </a:r>
            <a:r>
              <a:rPr lang="fr-BE" baseline="0" dirty="0" smtClean="0"/>
              <a:t> ou In </a:t>
            </a:r>
            <a:r>
              <a:rPr lang="fr-BE" baseline="0" dirty="0" err="1" smtClean="0"/>
              <a:t>Review</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25</a:t>
            </a:fld>
            <a:endParaRPr lang="fr-BE"/>
          </a:p>
        </p:txBody>
      </p:sp>
    </p:spTree>
    <p:extLst>
      <p:ext uri="{BB962C8B-B14F-4D97-AF65-F5344CB8AC3E}">
        <p14:creationId xmlns:p14="http://schemas.microsoft.com/office/powerpoint/2010/main" val="3228003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La recherche d’une facture</a:t>
            </a:r>
            <a:r>
              <a:rPr lang="fr-BE" baseline="0" dirty="0" smtClean="0"/>
              <a:t> </a:t>
            </a:r>
            <a:r>
              <a:rPr lang="fr-BE" dirty="0" smtClean="0"/>
              <a:t>peut porter sur les</a:t>
            </a:r>
            <a:r>
              <a:rPr lang="fr-BE" baseline="0" dirty="0" smtClean="0"/>
              <a:t> </a:t>
            </a:r>
            <a:r>
              <a:rPr lang="fr-BE" dirty="0" smtClean="0"/>
              <a:t>champs suivants</a:t>
            </a:r>
            <a:r>
              <a:rPr lang="fr-BE" baseline="0" dirty="0" smtClean="0"/>
              <a:t> </a:t>
            </a:r>
            <a:r>
              <a:rPr lang="fr-BE" dirty="0" smtClean="0"/>
              <a:t>:</a:t>
            </a:r>
          </a:p>
          <a:p>
            <a:pPr marL="170644" indent="-170644">
              <a:buFont typeface="Arial" pitchFamily="34" charset="0"/>
              <a:buChar char="•"/>
            </a:pPr>
            <a:r>
              <a:rPr lang="fr-BE" baseline="0" dirty="0" smtClean="0"/>
              <a:t>Numéro de facture (</a:t>
            </a:r>
            <a:r>
              <a:rPr lang="fr-BE" baseline="0" dirty="0" err="1" smtClean="0"/>
              <a:t>Invoice</a:t>
            </a:r>
            <a:r>
              <a:rPr lang="fr-BE" baseline="0" dirty="0" smtClean="0"/>
              <a:t> </a:t>
            </a:r>
            <a:r>
              <a:rPr lang="fr-BE" baseline="0" dirty="0" err="1" smtClean="0"/>
              <a:t>Number</a:t>
            </a:r>
            <a:r>
              <a:rPr lang="fr-BE" baseline="0" dirty="0" smtClean="0"/>
              <a:t>) </a:t>
            </a:r>
          </a:p>
          <a:p>
            <a:pPr marL="170644" indent="-170644">
              <a:buFont typeface="Arial" pitchFamily="34" charset="0"/>
              <a:buChar char="•"/>
            </a:pPr>
            <a:r>
              <a:rPr lang="fr-BE" baseline="0" dirty="0" smtClean="0"/>
              <a:t>Référence reprise sur la facture (</a:t>
            </a:r>
            <a:r>
              <a:rPr lang="fr-BE" baseline="0" dirty="0" err="1" smtClean="0"/>
              <a:t>Invoice</a:t>
            </a:r>
            <a:r>
              <a:rPr lang="fr-BE" baseline="0" dirty="0" smtClean="0"/>
              <a:t> Reference </a:t>
            </a:r>
            <a:r>
              <a:rPr lang="fr-BE" baseline="0" dirty="0" err="1" smtClean="0"/>
              <a:t>Number</a:t>
            </a:r>
            <a:r>
              <a:rPr lang="fr-BE" baseline="0" dirty="0" smtClean="0"/>
              <a:t>)</a:t>
            </a:r>
          </a:p>
          <a:p>
            <a:pPr marL="170644" indent="-170644">
              <a:buFont typeface="Arial" pitchFamily="34" charset="0"/>
              <a:buChar char="•"/>
            </a:pPr>
            <a:r>
              <a:rPr lang="fr-BE" baseline="0" dirty="0" smtClean="0"/>
              <a:t>Numéro de facture attribué par ALMA (</a:t>
            </a:r>
            <a:r>
              <a:rPr lang="fr-BE" baseline="0" dirty="0" err="1" smtClean="0"/>
              <a:t>Invoice</a:t>
            </a:r>
            <a:r>
              <a:rPr lang="fr-BE" baseline="0" dirty="0" smtClean="0"/>
              <a:t> Unique Identifier)</a:t>
            </a:r>
          </a:p>
          <a:p>
            <a:pPr marL="170644" indent="-170644">
              <a:buFont typeface="Arial" pitchFamily="34" charset="0"/>
              <a:buChar char="•"/>
            </a:pPr>
            <a:r>
              <a:rPr lang="fr-BE" dirty="0" smtClean="0"/>
              <a:t>Code fournisseur (</a:t>
            </a:r>
            <a:r>
              <a:rPr lang="fr-BE" dirty="0" err="1" smtClean="0"/>
              <a:t>Vendor</a:t>
            </a:r>
            <a:r>
              <a:rPr lang="fr-BE" baseline="0" dirty="0" smtClean="0"/>
              <a:t> Code)</a:t>
            </a:r>
          </a:p>
          <a:p>
            <a:pPr marL="170644" indent="-170644">
              <a:buFont typeface="Arial" pitchFamily="34" charset="0"/>
              <a:buChar char="•"/>
            </a:pPr>
            <a:r>
              <a:rPr lang="fr-BE" baseline="0" dirty="0" smtClean="0"/>
              <a:t>Nom du fournisseur (</a:t>
            </a:r>
            <a:r>
              <a:rPr lang="fr-BE" baseline="0" dirty="0" err="1" smtClean="0"/>
              <a:t>Vendor</a:t>
            </a:r>
            <a:r>
              <a:rPr lang="fr-BE" baseline="0" dirty="0" smtClean="0"/>
              <a:t> Name)</a:t>
            </a:r>
          </a:p>
          <a:p>
            <a:pPr marL="170644" indent="-170644">
              <a:buFont typeface="Arial" pitchFamily="34" charset="0"/>
              <a:buChar char="•"/>
            </a:pPr>
            <a:r>
              <a:rPr lang="fr-BE" baseline="0" dirty="0" smtClean="0"/>
              <a:t>Ligne de commande (PO Line) </a:t>
            </a:r>
          </a:p>
          <a:p>
            <a:pPr marL="170644" indent="-170644" defTabSz="910102">
              <a:buFont typeface="Arial" pitchFamily="34" charset="0"/>
              <a:buChar char="•"/>
              <a:defRPr/>
            </a:pPr>
            <a:r>
              <a:rPr lang="fr-BE" baseline="0" dirty="0" smtClean="0"/>
              <a:t>Référence supplémentaire sur la ligne de commande (</a:t>
            </a:r>
            <a:r>
              <a:rPr lang="fr-BE" baseline="0" dirty="0" err="1" smtClean="0"/>
              <a:t>Additionnal</a:t>
            </a:r>
            <a:r>
              <a:rPr lang="fr-BE" baseline="0" dirty="0" smtClean="0"/>
              <a:t> Po Line </a:t>
            </a:r>
            <a:r>
              <a:rPr lang="fr-BE" baseline="0" dirty="0" err="1" smtClean="0"/>
              <a:t>reference</a:t>
            </a:r>
            <a:r>
              <a:rPr lang="fr-BE" baseline="0" dirty="0" smtClean="0"/>
              <a:t>)</a:t>
            </a:r>
          </a:p>
          <a:p>
            <a:pPr marL="170644" indent="-170644">
              <a:buFont typeface="Arial" pitchFamily="34" charset="0"/>
              <a:buChar char="•"/>
            </a:pPr>
            <a:r>
              <a:rPr lang="fr-BE" baseline="0" dirty="0" smtClean="0"/>
              <a:t>Bon de commande (PO </a:t>
            </a:r>
            <a:r>
              <a:rPr lang="fr-BE" baseline="0" dirty="0" err="1" smtClean="0"/>
              <a:t>number</a:t>
            </a:r>
            <a:r>
              <a:rPr lang="fr-BE" baseline="0" dirty="0" smtClean="0"/>
              <a:t>)</a:t>
            </a:r>
          </a:p>
          <a:p>
            <a:pPr marL="170644" indent="-170644">
              <a:buFont typeface="Arial" pitchFamily="34" charset="0"/>
              <a:buChar char="•"/>
            </a:pPr>
            <a:r>
              <a:rPr lang="fr-BE" baseline="0" dirty="0" smtClean="0">
                <a:solidFill>
                  <a:schemeClr val="tx1"/>
                </a:solidFill>
              </a:rPr>
              <a:t>Titre repris sur la ligne de commande (PO Line </a:t>
            </a:r>
            <a:r>
              <a:rPr lang="fr-BE" baseline="0" dirty="0" err="1" smtClean="0">
                <a:solidFill>
                  <a:schemeClr val="tx1"/>
                </a:solidFill>
              </a:rPr>
              <a:t>Title</a:t>
            </a:r>
            <a:r>
              <a:rPr lang="fr-BE" baseline="0" dirty="0" smtClean="0">
                <a:solidFill>
                  <a:schemeClr val="tx1"/>
                </a:solidFill>
              </a:rPr>
              <a:t>)</a:t>
            </a:r>
          </a:p>
          <a:p>
            <a:pPr marL="170644" indent="-170644">
              <a:buFont typeface="Arial" pitchFamily="34" charset="0"/>
              <a:buChar char="•"/>
            </a:pPr>
            <a:r>
              <a:rPr lang="fr-BE" baseline="0" dirty="0" smtClean="0"/>
              <a:t>Tous les champs mentionnés ci-dessus (All)</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26</a:t>
            </a:fld>
            <a:endParaRPr lang="fr-BE"/>
          </a:p>
        </p:txBody>
      </p:sp>
    </p:spTree>
    <p:extLst>
      <p:ext uri="{BB962C8B-B14F-4D97-AF65-F5344CB8AC3E}">
        <p14:creationId xmlns:p14="http://schemas.microsoft.com/office/powerpoint/2010/main" val="2836990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Schéma des acquisitions</a:t>
            </a:r>
            <a:r>
              <a:rPr lang="fr-BE" baseline="0" dirty="0" smtClean="0"/>
              <a:t> dans Alma.</a:t>
            </a:r>
          </a:p>
          <a:p>
            <a:endParaRPr lang="fr-BE" baseline="0" dirty="0" smtClean="0"/>
          </a:p>
          <a:p>
            <a:r>
              <a:rPr lang="fr-BE" baseline="0" dirty="0" smtClean="0"/>
              <a:t>0. Suggestion d’achat + décision de l’achat après vérification qu’il n’existe déjà pas de commande ou que le document n’a pas déjà été acquis par les Bibliothèques</a:t>
            </a:r>
          </a:p>
          <a:p>
            <a:endParaRPr lang="fr-BE" baseline="0" dirty="0" smtClean="0"/>
          </a:p>
          <a:p>
            <a:pPr marL="227526" indent="-227526">
              <a:buAutoNum type="arabicPeriod"/>
            </a:pPr>
            <a:r>
              <a:rPr lang="fr-BE" baseline="0" dirty="0" smtClean="0"/>
              <a:t>On </a:t>
            </a:r>
            <a:r>
              <a:rPr lang="fr-BE" baseline="0" dirty="0" smtClean="0"/>
              <a:t>peut créer </a:t>
            </a:r>
            <a:r>
              <a:rPr lang="fr-BE" baseline="0" dirty="0" smtClean="0"/>
              <a:t>la PO line à partir :</a:t>
            </a:r>
          </a:p>
          <a:p>
            <a:pPr marL="625695" lvl="1" indent="-170644">
              <a:buFont typeface="Arial" panose="020B0604020202020204" pitchFamily="34" charset="0"/>
              <a:buChar char="•"/>
            </a:pPr>
            <a:r>
              <a:rPr lang="fr-BE" baseline="0" dirty="0" smtClean="0"/>
              <a:t>d’une notice déjà existante dans la Institution Zone (IZ)</a:t>
            </a:r>
          </a:p>
          <a:p>
            <a:pPr marL="625695" lvl="1" indent="-170644">
              <a:buFont typeface="Arial" panose="020B0604020202020204" pitchFamily="34" charset="0"/>
              <a:buChar char="•"/>
            </a:pPr>
            <a:r>
              <a:rPr lang="fr-BE" baseline="0" dirty="0" smtClean="0"/>
              <a:t>d’une notice de la </a:t>
            </a:r>
            <a:r>
              <a:rPr lang="fr-BE" baseline="0" dirty="0" err="1" smtClean="0"/>
              <a:t>Community</a:t>
            </a:r>
            <a:r>
              <a:rPr lang="fr-BE" baseline="0" dirty="0" smtClean="0"/>
              <a:t> Zone (e-ressources)</a:t>
            </a:r>
          </a:p>
          <a:p>
            <a:pPr marL="625695" lvl="1" indent="-170644">
              <a:buFont typeface="Arial" panose="020B0604020202020204" pitchFamily="34" charset="0"/>
              <a:buChar char="•"/>
            </a:pPr>
            <a:r>
              <a:rPr lang="fr-BE" baseline="0" dirty="0" smtClean="0"/>
              <a:t>d’une notice importée depuis un catalogue externe </a:t>
            </a:r>
          </a:p>
          <a:p>
            <a:pPr marL="625695" lvl="1" indent="-170644">
              <a:buFont typeface="Arial" panose="020B0604020202020204" pitchFamily="34" charset="0"/>
              <a:buChar char="•"/>
            </a:pPr>
            <a:r>
              <a:rPr lang="fr-BE" baseline="0" dirty="0" smtClean="0"/>
              <a:t>d’une notice créée via le </a:t>
            </a:r>
            <a:r>
              <a:rPr lang="fr-BE" baseline="0" dirty="0" err="1" smtClean="0"/>
              <a:t>Metadata</a:t>
            </a:r>
            <a:r>
              <a:rPr lang="fr-BE" baseline="0" dirty="0" smtClean="0"/>
              <a:t> Editor</a:t>
            </a:r>
          </a:p>
          <a:p>
            <a:pPr marL="625695" lvl="1" indent="-170644">
              <a:buFont typeface="Arial" panose="020B0604020202020204" pitchFamily="34" charset="0"/>
              <a:buChar char="•"/>
            </a:pPr>
            <a:r>
              <a:rPr lang="fr-BE" baseline="0" dirty="0" smtClean="0"/>
              <a:t>d’une notice créée via le </a:t>
            </a:r>
            <a:r>
              <a:rPr lang="fr-BE" baseline="0" dirty="0" err="1" smtClean="0"/>
              <a:t>Create</a:t>
            </a:r>
            <a:r>
              <a:rPr lang="fr-BE" baseline="0" dirty="0" smtClean="0"/>
              <a:t> </a:t>
            </a:r>
            <a:r>
              <a:rPr lang="fr-BE" baseline="0" dirty="0" err="1" smtClean="0"/>
              <a:t>Purchase</a:t>
            </a:r>
            <a:r>
              <a:rPr lang="fr-BE" baseline="0" dirty="0" smtClean="0"/>
              <a:t> </a:t>
            </a:r>
            <a:r>
              <a:rPr lang="fr-BE" baseline="0" dirty="0" err="1" smtClean="0"/>
              <a:t>Request</a:t>
            </a:r>
            <a:r>
              <a:rPr lang="fr-BE" baseline="0" dirty="0" smtClean="0"/>
              <a:t> (voir plus loin) (</a:t>
            </a:r>
            <a:r>
              <a:rPr lang="fr-BE" baseline="0" dirty="0" smtClean="0">
                <a:sym typeface="Wingdings" panose="05000000000000000000" pitchFamily="2" charset="2"/>
              </a:rPr>
              <a:t> notice obligatoirement à retravailler à la réception</a:t>
            </a:r>
            <a:r>
              <a:rPr lang="fr-BE" baseline="0" dirty="0" smtClean="0">
                <a:sym typeface="Wingdings" panose="05000000000000000000" pitchFamily="2" charset="2"/>
              </a:rPr>
              <a:t>) = Méthode à privilégier</a:t>
            </a:r>
            <a:endParaRPr lang="fr-BE" baseline="0" dirty="0" smtClean="0">
              <a:sym typeface="Wingdings" panose="05000000000000000000" pitchFamily="2" charset="2"/>
            </a:endParaRPr>
          </a:p>
          <a:p>
            <a:pPr marL="625695" lvl="1" indent="-170644">
              <a:buFont typeface="Arial" panose="020B0604020202020204" pitchFamily="34" charset="0"/>
              <a:buChar char="•"/>
            </a:pPr>
            <a:endParaRPr lang="fr-BE" baseline="0" dirty="0" smtClean="0"/>
          </a:p>
          <a:p>
            <a:r>
              <a:rPr lang="fr-BE" baseline="0" dirty="0" smtClean="0"/>
              <a:t>2. La ligne de commande est « validée » par un processus automatique. C’est-à-dire qu’Alma produira des alertes si certains champs ne sont pas remplis ou sont mal remplis.</a:t>
            </a:r>
          </a:p>
          <a:p>
            <a:endParaRPr lang="fr-BE" baseline="0" dirty="0" smtClean="0"/>
          </a:p>
          <a:p>
            <a:r>
              <a:rPr lang="fr-BE" i="0" dirty="0" smtClean="0">
                <a:solidFill>
                  <a:srgbClr val="000000"/>
                </a:solidFill>
              </a:rPr>
              <a:t>3. </a:t>
            </a:r>
            <a:r>
              <a:rPr lang="fr-BE" i="0" dirty="0" err="1" smtClean="0">
                <a:solidFill>
                  <a:srgbClr val="000000"/>
                </a:solidFill>
              </a:rPr>
              <a:t>Review</a:t>
            </a:r>
            <a:r>
              <a:rPr lang="fr-BE" i="0" baseline="0" dirty="0" smtClean="0">
                <a:solidFill>
                  <a:srgbClr val="000000"/>
                </a:solidFill>
              </a:rPr>
              <a:t> : Révision éventuelle de la ligne de commande si des problèmes ont été détectés lors de l’étape précédente.</a:t>
            </a:r>
          </a:p>
          <a:p>
            <a:endParaRPr lang="fr-BE" i="0" dirty="0" smtClean="0">
              <a:solidFill>
                <a:srgbClr val="000000"/>
              </a:solidFill>
            </a:endParaRPr>
          </a:p>
          <a:p>
            <a:r>
              <a:rPr lang="fr-BE" i="0" dirty="0" smtClean="0">
                <a:solidFill>
                  <a:srgbClr val="000000"/>
                </a:solidFill>
              </a:rPr>
              <a:t>4.</a:t>
            </a:r>
            <a:r>
              <a:rPr lang="fr-BE" i="0" baseline="0" dirty="0" smtClean="0">
                <a:solidFill>
                  <a:srgbClr val="000000"/>
                </a:solidFill>
              </a:rPr>
              <a:t> </a:t>
            </a:r>
            <a:r>
              <a:rPr lang="fr-BE" i="0" dirty="0" smtClean="0">
                <a:solidFill>
                  <a:srgbClr val="000000"/>
                </a:solidFill>
              </a:rPr>
              <a:t>Packaging : Les PO</a:t>
            </a:r>
            <a:r>
              <a:rPr lang="fr-BE" i="0" baseline="0" dirty="0" smtClean="0">
                <a:solidFill>
                  <a:srgbClr val="000000"/>
                </a:solidFill>
              </a:rPr>
              <a:t> </a:t>
            </a:r>
            <a:r>
              <a:rPr lang="fr-BE" i="0" baseline="0" dirty="0" err="1" smtClean="0">
                <a:solidFill>
                  <a:srgbClr val="000000"/>
                </a:solidFill>
              </a:rPr>
              <a:t>l</a:t>
            </a:r>
            <a:r>
              <a:rPr lang="fr-BE" i="0" dirty="0" err="1" smtClean="0">
                <a:solidFill>
                  <a:srgbClr val="000000"/>
                </a:solidFill>
              </a:rPr>
              <a:t>ines</a:t>
            </a:r>
            <a:r>
              <a:rPr lang="fr-BE" i="0" baseline="0" dirty="0" smtClean="0">
                <a:solidFill>
                  <a:srgbClr val="000000"/>
                </a:solidFill>
              </a:rPr>
              <a:t> sont regroupées en fonction du fournisseur, de la bibliothèque qui passe la commande, de la devise, de la « continuité » (One-time, </a:t>
            </a:r>
            <a:r>
              <a:rPr lang="fr-BE" i="0" baseline="0" dirty="0" err="1" smtClean="0">
                <a:solidFill>
                  <a:srgbClr val="000000"/>
                </a:solidFill>
              </a:rPr>
              <a:t>continuous</a:t>
            </a:r>
            <a:r>
              <a:rPr lang="fr-BE" i="0" baseline="0" dirty="0" smtClean="0">
                <a:solidFill>
                  <a:srgbClr val="000000"/>
                </a:solidFill>
              </a:rPr>
              <a:t>…), de la méthode d’acquisition et du budget (Fund), pour créer une PO (= bon de commande). Une procédure automatique existe mais ne sera pas appliquée à </a:t>
            </a:r>
            <a:r>
              <a:rPr lang="fr-BE" i="0" baseline="0" dirty="0" smtClean="0">
                <a:solidFill>
                  <a:srgbClr val="000000"/>
                </a:solidFill>
              </a:rPr>
              <a:t>l’</a:t>
            </a:r>
            <a:r>
              <a:rPr lang="fr-BE" i="0" baseline="0" dirty="0" err="1" smtClean="0">
                <a:solidFill>
                  <a:srgbClr val="000000"/>
                </a:solidFill>
              </a:rPr>
              <a:t>ULiège</a:t>
            </a:r>
            <a:r>
              <a:rPr lang="fr-BE" i="0" baseline="0" dirty="0" smtClean="0">
                <a:solidFill>
                  <a:srgbClr val="000000"/>
                </a:solidFill>
              </a:rPr>
              <a:t>.</a:t>
            </a:r>
            <a:endParaRPr lang="fr-BE" i="0" baseline="0" dirty="0" smtClean="0">
              <a:solidFill>
                <a:srgbClr val="000000"/>
              </a:solidFill>
            </a:endParaRPr>
          </a:p>
          <a:p>
            <a:endParaRPr lang="fr-BE" i="1" baseline="0" dirty="0" smtClean="0">
              <a:solidFill>
                <a:srgbClr val="000000"/>
              </a:solidFill>
            </a:endParaRPr>
          </a:p>
          <a:p>
            <a:r>
              <a:rPr lang="fr-BE" i="0" baseline="0" dirty="0" smtClean="0">
                <a:solidFill>
                  <a:srgbClr val="000000"/>
                </a:solidFill>
              </a:rPr>
              <a:t>4’. La PO est envoyée à la secrétaire exécutive pour encodage dans SAP (via un fichier Excel en attendant l’interfaçage avec SAP). Le numéro de bon de commande provenant de SAP est ensuite encodé dans Alma.</a:t>
            </a:r>
          </a:p>
          <a:p>
            <a:endParaRPr lang="fr-BE" i="0" baseline="0" dirty="0" smtClean="0">
              <a:solidFill>
                <a:srgbClr val="000000"/>
              </a:solidFill>
            </a:endParaRPr>
          </a:p>
          <a:p>
            <a:pPr defTabSz="910102">
              <a:defRPr/>
            </a:pPr>
            <a:r>
              <a:rPr lang="fr-BE" i="0" baseline="0" dirty="0" smtClean="0">
                <a:solidFill>
                  <a:srgbClr val="000000"/>
                </a:solidFill>
              </a:rPr>
              <a:t>5. Approbation automatique ou manuelle. Envoi des commandes par mail ou par EDI (</a:t>
            </a:r>
            <a:r>
              <a:rPr lang="fr-BE" i="0" baseline="0" dirty="0" err="1" smtClean="0">
                <a:solidFill>
                  <a:srgbClr val="000000"/>
                </a:solidFill>
              </a:rPr>
              <a:t>Electronic</a:t>
            </a:r>
            <a:r>
              <a:rPr lang="fr-BE" i="0" baseline="0" dirty="0" smtClean="0">
                <a:solidFill>
                  <a:srgbClr val="000000"/>
                </a:solidFill>
              </a:rPr>
              <a:t> data </a:t>
            </a:r>
            <a:r>
              <a:rPr lang="fr-BE" i="0" baseline="0" dirty="0" err="1" smtClean="0">
                <a:solidFill>
                  <a:srgbClr val="000000"/>
                </a:solidFill>
              </a:rPr>
              <a:t>interchange</a:t>
            </a:r>
            <a:r>
              <a:rPr lang="fr-BE" i="0" baseline="0" dirty="0" smtClean="0">
                <a:solidFill>
                  <a:srgbClr val="000000"/>
                </a:solidFill>
              </a:rPr>
              <a:t> = permet d’échanger des données directement d’Alma vers le système du fournisseur.</a:t>
            </a:r>
          </a:p>
          <a:p>
            <a:pPr defTabSz="910102">
              <a:defRPr/>
            </a:pPr>
            <a:endParaRPr lang="fr-BE" i="0" baseline="0" dirty="0" smtClean="0">
              <a:solidFill>
                <a:srgbClr val="000000"/>
              </a:solidFill>
            </a:endParaRPr>
          </a:p>
          <a:p>
            <a:pPr defTabSz="910102">
              <a:defRPr/>
            </a:pPr>
            <a:r>
              <a:rPr lang="fr-BE" i="0" baseline="0" dirty="0" smtClean="0">
                <a:solidFill>
                  <a:srgbClr val="000000"/>
                </a:solidFill>
              </a:rPr>
              <a:t>6. Réception (pour le « papier ») ou activation (pour l’électronique).</a:t>
            </a:r>
          </a:p>
          <a:p>
            <a:pPr marL="227526" indent="-227526">
              <a:buAutoNum type="arabicPeriod"/>
            </a:pPr>
            <a:endParaRPr lang="fr-BE" i="0" baseline="0" dirty="0" smtClean="0">
              <a:solidFill>
                <a:srgbClr val="FF0000"/>
              </a:solidFill>
            </a:endParaRP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27</a:t>
            </a:fld>
            <a:endParaRPr lang="fr-BE"/>
          </a:p>
        </p:txBody>
      </p:sp>
    </p:spTree>
    <p:extLst>
      <p:ext uri="{BB962C8B-B14F-4D97-AF65-F5344CB8AC3E}">
        <p14:creationId xmlns:p14="http://schemas.microsoft.com/office/powerpoint/2010/main" val="3609347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Une PO Line comporte toutes</a:t>
            </a:r>
            <a:r>
              <a:rPr lang="fr-BE" baseline="0" dirty="0" smtClean="0"/>
              <a:t> les informations nécessaires pour l’acquisition du document :</a:t>
            </a:r>
          </a:p>
          <a:p>
            <a:pPr marL="170644" indent="-170644">
              <a:buFontTx/>
              <a:buChar char="-"/>
            </a:pPr>
            <a:r>
              <a:rPr lang="fr-BE" b="0" i="0" baseline="0" dirty="0" smtClean="0"/>
              <a:t>Un résumé des </a:t>
            </a:r>
            <a:r>
              <a:rPr lang="fr-BE" b="1" i="0" baseline="0" dirty="0" smtClean="0"/>
              <a:t>données bibliographiques</a:t>
            </a:r>
          </a:p>
          <a:p>
            <a:pPr marL="170644" indent="-170644">
              <a:buFontTx/>
              <a:buChar char="-"/>
            </a:pPr>
            <a:r>
              <a:rPr lang="fr-BE" b="0" i="0" baseline="0" dirty="0" smtClean="0"/>
              <a:t>Le </a:t>
            </a:r>
            <a:r>
              <a:rPr lang="fr-BE" b="1" i="0" baseline="0" dirty="0" smtClean="0"/>
              <a:t>statut</a:t>
            </a:r>
            <a:r>
              <a:rPr lang="fr-BE" b="0" i="0" baseline="0" dirty="0" smtClean="0"/>
              <a:t> de la ligne de commande</a:t>
            </a:r>
          </a:p>
          <a:p>
            <a:pPr marL="170644" indent="-170644">
              <a:buFontTx/>
              <a:buChar char="-"/>
            </a:pPr>
            <a:r>
              <a:rPr lang="fr-BE" b="0" i="0" baseline="0" dirty="0" smtClean="0"/>
              <a:t>L’</a:t>
            </a:r>
            <a:r>
              <a:rPr lang="fr-BE" b="1" i="0" baseline="0" dirty="0" smtClean="0"/>
              <a:t>identifiant</a:t>
            </a:r>
            <a:r>
              <a:rPr lang="fr-BE" b="0" i="0" baseline="0" dirty="0" smtClean="0"/>
              <a:t> de la notice bibliographique liée (MMS ID)</a:t>
            </a:r>
          </a:p>
          <a:p>
            <a:pPr marL="170644" indent="-170644">
              <a:buFontTx/>
              <a:buChar char="-"/>
            </a:pPr>
            <a:r>
              <a:rPr lang="fr-BE" b="0" i="0" baseline="0" dirty="0" smtClean="0"/>
              <a:t>La personne à qui la PO line a été </a:t>
            </a:r>
            <a:r>
              <a:rPr lang="fr-BE" b="1" i="0" baseline="0" dirty="0" smtClean="0"/>
              <a:t>assignée</a:t>
            </a:r>
          </a:p>
          <a:p>
            <a:pPr marL="170644" indent="-170644">
              <a:buFontTx/>
              <a:buChar char="-"/>
            </a:pPr>
            <a:r>
              <a:rPr lang="fr-BE" b="0" i="0" baseline="0" dirty="0" smtClean="0"/>
              <a:t>Le </a:t>
            </a:r>
            <a:r>
              <a:rPr lang="fr-BE" b="1" i="0" baseline="0" dirty="0" smtClean="0"/>
              <a:t>type de commande</a:t>
            </a:r>
            <a:r>
              <a:rPr lang="fr-BE" b="0" i="0" baseline="0" dirty="0" smtClean="0"/>
              <a:t>. Celui-ci est composé de deux informations, la première concernant le type de matériel (</a:t>
            </a:r>
            <a:r>
              <a:rPr lang="fr-BE" b="0" i="0" baseline="0" dirty="0" err="1" smtClean="0"/>
              <a:t>Print</a:t>
            </a:r>
            <a:r>
              <a:rPr lang="fr-BE" b="0" i="0" baseline="0" dirty="0" smtClean="0"/>
              <a:t> book, </a:t>
            </a:r>
            <a:r>
              <a:rPr lang="fr-BE" b="0" i="0" baseline="0" dirty="0" err="1" smtClean="0"/>
              <a:t>print</a:t>
            </a:r>
            <a:r>
              <a:rPr lang="fr-BE" b="0" i="0" baseline="0" dirty="0" smtClean="0"/>
              <a:t> journal, </a:t>
            </a:r>
            <a:r>
              <a:rPr lang="fr-BE" b="0" i="0" baseline="0" dirty="0" err="1" smtClean="0"/>
              <a:t>electronic</a:t>
            </a:r>
            <a:r>
              <a:rPr lang="fr-BE" b="0" i="0" baseline="0" dirty="0" smtClean="0"/>
              <a:t> book, </a:t>
            </a:r>
            <a:r>
              <a:rPr lang="fr-BE" b="0" i="0" baseline="0" dirty="0" err="1" smtClean="0"/>
              <a:t>electronic</a:t>
            </a:r>
            <a:r>
              <a:rPr lang="fr-BE" b="0" i="0" baseline="0" dirty="0" smtClean="0"/>
              <a:t> journal,…), la seconde concernant la périodicité de l’achat (one time = achat unique ; </a:t>
            </a:r>
            <a:r>
              <a:rPr lang="fr-BE" b="0" i="0" baseline="0" dirty="0" err="1" smtClean="0"/>
              <a:t>subscription</a:t>
            </a:r>
            <a:r>
              <a:rPr lang="fr-BE" b="0" i="0" baseline="0" dirty="0" smtClean="0"/>
              <a:t> = abonnement ; standing </a:t>
            </a:r>
            <a:r>
              <a:rPr lang="fr-BE" b="0" i="0" baseline="0" dirty="0" err="1" smtClean="0"/>
              <a:t>order</a:t>
            </a:r>
            <a:r>
              <a:rPr lang="fr-BE" b="0" i="0" baseline="0" dirty="0" smtClean="0"/>
              <a:t> = ordre permanent).</a:t>
            </a:r>
          </a:p>
          <a:p>
            <a:pPr marL="170644" indent="-170644">
              <a:buFontTx/>
              <a:buChar char="-"/>
            </a:pPr>
            <a:r>
              <a:rPr lang="fr-BE" b="0" i="0" baseline="0" dirty="0" smtClean="0"/>
              <a:t>L’ISBN</a:t>
            </a:r>
          </a:p>
          <a:p>
            <a:pPr marL="170644" indent="-170644">
              <a:buFontTx/>
              <a:buChar char="-"/>
            </a:pPr>
            <a:r>
              <a:rPr lang="fr-BE" b="0" i="0" baseline="0" dirty="0" smtClean="0"/>
              <a:t>Le </a:t>
            </a:r>
            <a:r>
              <a:rPr lang="fr-BE" b="1" i="0" baseline="0" dirty="0" smtClean="0"/>
              <a:t>numéro de PO </a:t>
            </a:r>
            <a:r>
              <a:rPr lang="fr-BE" b="0" i="0" baseline="0" dirty="0" smtClean="0"/>
              <a:t>(qui correspond au numéro de bon de commande SAP) et le </a:t>
            </a:r>
            <a:r>
              <a:rPr lang="fr-BE" b="1" i="0" baseline="0" dirty="0" smtClean="0"/>
              <a:t>numéro automatique de la ligne de commande</a:t>
            </a:r>
            <a:r>
              <a:rPr lang="fr-BE" b="0" i="0" baseline="0" dirty="0" smtClean="0"/>
              <a:t>, sous la forme POL-….</a:t>
            </a:r>
          </a:p>
          <a:p>
            <a:pPr marL="170644" indent="-170644">
              <a:buFontTx/>
              <a:buChar char="-"/>
            </a:pPr>
            <a:r>
              <a:rPr lang="fr-BE" b="0" i="0" baseline="0" dirty="0" smtClean="0"/>
              <a:t>La </a:t>
            </a:r>
            <a:r>
              <a:rPr lang="fr-BE" b="1" i="0" baseline="0" dirty="0" smtClean="0"/>
              <a:t>bibliothèque</a:t>
            </a:r>
            <a:r>
              <a:rPr lang="fr-BE" b="0" i="0" baseline="0" dirty="0" smtClean="0"/>
              <a:t>, le </a:t>
            </a:r>
            <a:r>
              <a:rPr lang="fr-BE" b="1" i="0" baseline="0" dirty="0" smtClean="0"/>
              <a:t>prix</a:t>
            </a:r>
            <a:r>
              <a:rPr lang="fr-BE" b="0" i="0" baseline="0" dirty="0" smtClean="0"/>
              <a:t>, le </a:t>
            </a:r>
            <a:r>
              <a:rPr lang="fr-BE" b="1" i="0" baseline="0" dirty="0" smtClean="0"/>
              <a:t>budget</a:t>
            </a:r>
            <a:r>
              <a:rPr lang="fr-BE" b="0" i="0" baseline="0" dirty="0" smtClean="0"/>
              <a:t>, le </a:t>
            </a:r>
            <a:r>
              <a:rPr lang="fr-BE" b="1" i="0" baseline="0" dirty="0" smtClean="0"/>
              <a:t>fournisseur </a:t>
            </a:r>
            <a:r>
              <a:rPr lang="fr-BE" b="0" i="0" baseline="0" dirty="0" smtClean="0"/>
              <a:t>et la </a:t>
            </a:r>
            <a:r>
              <a:rPr lang="fr-BE" b="1" i="0" baseline="0" dirty="0" smtClean="0"/>
              <a:t>date supposée de réception</a:t>
            </a:r>
          </a:p>
          <a:p>
            <a:pPr marL="170644" indent="-170644">
              <a:buFontTx/>
              <a:buChar char="-"/>
            </a:pPr>
            <a:r>
              <a:rPr lang="fr-BE" b="0" i="0" baseline="0" dirty="0" smtClean="0"/>
              <a:t>L’éventuelle </a:t>
            </a:r>
            <a:r>
              <a:rPr lang="fr-BE" b="1" i="0" baseline="0" dirty="0" smtClean="0"/>
              <a:t>note de réception</a:t>
            </a:r>
          </a:p>
          <a:p>
            <a:pPr marL="170644" indent="-170644">
              <a:buFontTx/>
              <a:buChar char="-"/>
            </a:pPr>
            <a:r>
              <a:rPr lang="fr-BE" b="0" i="0" baseline="0" dirty="0" smtClean="0"/>
              <a:t>La </a:t>
            </a:r>
            <a:r>
              <a:rPr lang="fr-BE" b="1" i="0" baseline="0" dirty="0" smtClean="0"/>
              <a:t>date d’envoi de la commande au fournisseur</a:t>
            </a:r>
          </a:p>
          <a:p>
            <a:endParaRPr lang="fr-BE" baseline="0" dirty="0" smtClean="0"/>
          </a:p>
          <a:p>
            <a:endParaRPr lang="fr-BE" baseline="0" dirty="0" smtClean="0"/>
          </a:p>
          <a:p>
            <a:r>
              <a:rPr lang="fr-BE" baseline="0" dirty="0" smtClean="0"/>
              <a:t>Elle comporte aussi des informations sur le statut de la commande : (ici Sent)</a:t>
            </a:r>
          </a:p>
          <a:p>
            <a:r>
              <a:rPr lang="fr-BE" baseline="0" dirty="0" smtClean="0"/>
              <a:t>Voici la liste des statuts:</a:t>
            </a:r>
          </a:p>
          <a:p>
            <a:pPr marL="170644" indent="-170644">
              <a:buFont typeface="Arial" panose="020B0604020202020204" pitchFamily="34" charset="0"/>
              <a:buChar char="•"/>
            </a:pPr>
            <a:r>
              <a:rPr lang="fr-BE" b="1" baseline="0" dirty="0" smtClean="0"/>
              <a:t>In </a:t>
            </a:r>
            <a:r>
              <a:rPr lang="fr-BE" b="1" baseline="0" dirty="0" err="1" smtClean="0"/>
              <a:t>Review</a:t>
            </a:r>
            <a:r>
              <a:rPr lang="fr-BE" b="1" baseline="0" dirty="0" smtClean="0"/>
              <a:t> : </a:t>
            </a:r>
            <a:r>
              <a:rPr lang="fr-BE" b="0" baseline="0" dirty="0" smtClean="0"/>
              <a:t>La PO line doit être révisée. Il manque des informations et elle n’a pas été envoyée au fournisseur.</a:t>
            </a:r>
          </a:p>
          <a:p>
            <a:pPr marL="170644" indent="-170644">
              <a:buFont typeface="Arial" panose="020B0604020202020204" pitchFamily="34" charset="0"/>
              <a:buChar char="•"/>
            </a:pPr>
            <a:r>
              <a:rPr lang="fr-BE" b="1" baseline="0" dirty="0" err="1" smtClean="0"/>
              <a:t>Manual</a:t>
            </a:r>
            <a:r>
              <a:rPr lang="fr-BE" b="1" baseline="0" dirty="0" smtClean="0"/>
              <a:t> Packaging / Auto Packaging : </a:t>
            </a:r>
            <a:r>
              <a:rPr lang="fr-BE" b="0" baseline="0" dirty="0" smtClean="0"/>
              <a:t>La PO line est en attente de packaging. </a:t>
            </a:r>
          </a:p>
          <a:p>
            <a:pPr marL="170644" indent="-170644">
              <a:buFont typeface="Arial" panose="020B0604020202020204" pitchFamily="34" charset="0"/>
              <a:buChar char="•"/>
            </a:pPr>
            <a:r>
              <a:rPr lang="fr-BE" b="1" baseline="0" dirty="0" err="1" smtClean="0"/>
              <a:t>Ready</a:t>
            </a:r>
            <a:r>
              <a:rPr lang="fr-BE" b="1" baseline="0" dirty="0" smtClean="0"/>
              <a:t> : </a:t>
            </a:r>
            <a:r>
              <a:rPr lang="fr-BE" b="0" baseline="0" dirty="0" smtClean="0"/>
              <a:t>La PO line a été « packagée », fait partie d’un PO et est en attente d’être envoyée au fournisseur.</a:t>
            </a:r>
          </a:p>
          <a:p>
            <a:pPr marL="170644" indent="-170644">
              <a:buFont typeface="Arial" panose="020B0604020202020204" pitchFamily="34" charset="0"/>
              <a:buChar char="•"/>
            </a:pPr>
            <a:r>
              <a:rPr lang="fr-BE" b="1" baseline="0" dirty="0" smtClean="0"/>
              <a:t>Sent : </a:t>
            </a:r>
            <a:r>
              <a:rPr lang="fr-BE" b="0" baseline="0" dirty="0" smtClean="0"/>
              <a:t>La PO line a été envoyée au fournisseur. Le document n’a pas encore été réceptionné.</a:t>
            </a:r>
          </a:p>
          <a:p>
            <a:pPr marL="170644" indent="-170644">
              <a:buFont typeface="Arial" panose="020B0604020202020204" pitchFamily="34" charset="0"/>
              <a:buChar char="•"/>
            </a:pPr>
            <a:r>
              <a:rPr lang="fr-BE" b="1" baseline="0" dirty="0" err="1" smtClean="0"/>
              <a:t>Closed</a:t>
            </a:r>
            <a:r>
              <a:rPr lang="fr-BE" b="1" baseline="0" dirty="0" smtClean="0"/>
              <a:t> : </a:t>
            </a:r>
            <a:r>
              <a:rPr lang="fr-BE" b="0" baseline="0" dirty="0" smtClean="0"/>
              <a:t>La PO line est clôturée.</a:t>
            </a:r>
          </a:p>
          <a:p>
            <a:pPr marL="170644" indent="-170644">
              <a:buFont typeface="Arial" panose="020B0604020202020204" pitchFamily="34" charset="0"/>
              <a:buChar char="•"/>
            </a:pPr>
            <a:r>
              <a:rPr lang="fr-BE" b="1" baseline="0" dirty="0" err="1" smtClean="0"/>
              <a:t>Waiting</a:t>
            </a:r>
            <a:r>
              <a:rPr lang="fr-BE" b="1" baseline="0" dirty="0" smtClean="0"/>
              <a:t> for (</a:t>
            </a:r>
            <a:r>
              <a:rPr lang="fr-BE" b="1" baseline="0" dirty="0" err="1" smtClean="0"/>
              <a:t>manual</a:t>
            </a:r>
            <a:r>
              <a:rPr lang="fr-BE" b="1" baseline="0" dirty="0" smtClean="0"/>
              <a:t>) </a:t>
            </a:r>
            <a:r>
              <a:rPr lang="fr-BE" b="1" baseline="0" dirty="0" err="1" smtClean="0"/>
              <a:t>renewal</a:t>
            </a:r>
            <a:r>
              <a:rPr lang="fr-BE" b="1" baseline="0" dirty="0" smtClean="0"/>
              <a:t> : </a:t>
            </a:r>
            <a:r>
              <a:rPr lang="fr-BE" b="0" baseline="0" dirty="0" smtClean="0"/>
              <a:t>La PO line est en attente de renouvellement (pour les souscriptions) manuel ou automatique. </a:t>
            </a:r>
          </a:p>
          <a:p>
            <a:pPr marL="170644" indent="-170644">
              <a:buFont typeface="Arial" panose="020B0604020202020204" pitchFamily="34" charset="0"/>
              <a:buChar char="•"/>
            </a:pPr>
            <a:r>
              <a:rPr lang="fr-BE" b="1" baseline="0" dirty="0" err="1" smtClean="0"/>
              <a:t>Waiting</a:t>
            </a:r>
            <a:r>
              <a:rPr lang="fr-BE" b="1" baseline="0" dirty="0" smtClean="0"/>
              <a:t> for Invoice : </a:t>
            </a:r>
            <a:r>
              <a:rPr lang="fr-BE" b="0" baseline="0" dirty="0" smtClean="0"/>
              <a:t>La PO line est prête à être reliée à une Invoice Line (Facturation).</a:t>
            </a:r>
          </a:p>
          <a:p>
            <a:pPr marL="170644" indent="-170644">
              <a:buFont typeface="Arial" panose="020B0604020202020204" pitchFamily="34" charset="0"/>
              <a:buChar char="•"/>
            </a:pPr>
            <a:r>
              <a:rPr lang="fr-BE" b="1" baseline="0" dirty="0" smtClean="0"/>
              <a:t>Under Evaluation / Under </a:t>
            </a:r>
            <a:r>
              <a:rPr lang="fr-BE" b="1" baseline="0" dirty="0" err="1" smtClean="0"/>
              <a:t>evaluation</a:t>
            </a:r>
            <a:r>
              <a:rPr lang="fr-BE" b="1" baseline="0" dirty="0" smtClean="0"/>
              <a:t> (</a:t>
            </a:r>
            <a:r>
              <a:rPr lang="fr-BE" b="1" baseline="0" dirty="0" err="1" smtClean="0"/>
              <a:t>Renewal</a:t>
            </a:r>
            <a:r>
              <a:rPr lang="fr-BE" b="1" baseline="0" dirty="0" smtClean="0"/>
              <a:t>) : </a:t>
            </a:r>
            <a:r>
              <a:rPr lang="fr-BE" b="0" baseline="0" dirty="0" smtClean="0"/>
              <a:t>La PO line est en cours d’évaluation, en vue d’un renouvellement ou non : </a:t>
            </a:r>
            <a:r>
              <a:rPr lang="fr-BE" dirty="0" smtClean="0"/>
              <a:t>-&gt; Signifie que la ressource est en cours d'évaluation (trials).</a:t>
            </a:r>
            <a:endParaRPr lang="fr-BE" b="0" baseline="0" dirty="0" smtClean="0"/>
          </a:p>
          <a:p>
            <a:pPr marL="170644" indent="-170644">
              <a:buFont typeface="Arial" panose="020B0604020202020204" pitchFamily="34" charset="0"/>
              <a:buChar char="•"/>
            </a:pPr>
            <a:r>
              <a:rPr lang="fr-BE" b="1" baseline="0" dirty="0" err="1" smtClean="0"/>
              <a:t>Deferred</a:t>
            </a:r>
            <a:r>
              <a:rPr lang="fr-BE" b="1" baseline="0" dirty="0" smtClean="0"/>
              <a:t> : </a:t>
            </a:r>
            <a:r>
              <a:rPr lang="fr-BE" b="0" baseline="0" dirty="0" smtClean="0"/>
              <a:t>La PO line est « mise en attente » pour un traitement ultérieur.</a:t>
            </a:r>
          </a:p>
          <a:p>
            <a:pPr marL="170644" indent="-170644">
              <a:buFont typeface="Arial" panose="020B0604020202020204" pitchFamily="34" charset="0"/>
              <a:buChar char="•"/>
            </a:pPr>
            <a:r>
              <a:rPr lang="fr-BE" b="1" baseline="0" dirty="0" err="1" smtClean="0"/>
              <a:t>Cancelled</a:t>
            </a:r>
            <a:r>
              <a:rPr lang="fr-BE" b="1" baseline="0" dirty="0" smtClean="0"/>
              <a:t> : </a:t>
            </a:r>
            <a:r>
              <a:rPr lang="fr-BE" b="0" baseline="0" dirty="0" smtClean="0"/>
              <a:t>La PO line est annulée, elle n’est pas supprimée.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28</a:t>
            </a:fld>
            <a:endParaRPr lang="fr-BE"/>
          </a:p>
        </p:txBody>
      </p:sp>
    </p:spTree>
    <p:extLst>
      <p:ext uri="{BB962C8B-B14F-4D97-AF65-F5344CB8AC3E}">
        <p14:creationId xmlns:p14="http://schemas.microsoft.com/office/powerpoint/2010/main" val="3521594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0102">
              <a:defRPr/>
            </a:pPr>
            <a:r>
              <a:rPr lang="fr-BE" dirty="0" smtClean="0"/>
              <a:t>Deux icônes spécifiques aux PO </a:t>
            </a:r>
            <a:r>
              <a:rPr lang="fr-BE" dirty="0" err="1" smtClean="0"/>
              <a:t>lines</a:t>
            </a:r>
            <a:r>
              <a:rPr lang="fr-BE" dirty="0" smtClean="0"/>
              <a:t> peuvent être visibles juste devant le titre de l’ouvrage :</a:t>
            </a:r>
          </a:p>
          <a:p>
            <a:endParaRPr lang="fr-BE" dirty="0" smtClean="0"/>
          </a:p>
          <a:p>
            <a:r>
              <a:rPr lang="fr-BE" b="1" dirty="0" smtClean="0"/>
              <a:t>Commande urgente : </a:t>
            </a:r>
            <a:r>
              <a:rPr lang="fr-BE" b="0" dirty="0" smtClean="0"/>
              <a:t>Si la</a:t>
            </a:r>
            <a:r>
              <a:rPr lang="fr-BE" b="0" baseline="0" dirty="0" smtClean="0"/>
              <a:t> case « Rush » a été cochée lors de la création de la PO line, stipulant ainsi qu’il s’agissait d’une commande urgente demandée au fournisseur, l’icône d’une horloge rouge apparait devant le titre de la PO line en question. Il s’agit uniquement d’une indication visuelle pour la personne qui traite les PO </a:t>
            </a:r>
            <a:r>
              <a:rPr lang="fr-BE" b="0" baseline="0" dirty="0" err="1" smtClean="0"/>
              <a:t>lines</a:t>
            </a:r>
            <a:r>
              <a:rPr lang="fr-BE" b="0" baseline="0" dirty="0" smtClean="0"/>
              <a:t>. Cela n’a aucun impact sur le workflow. </a:t>
            </a:r>
          </a:p>
          <a:p>
            <a:endParaRPr lang="fr-BE" b="1" baseline="0" dirty="0" smtClean="0"/>
          </a:p>
          <a:p>
            <a:r>
              <a:rPr lang="fr-BE" b="1" baseline="0" dirty="0" smtClean="0"/>
              <a:t>Commande avec restriction d’annulation : </a:t>
            </a:r>
            <a:r>
              <a:rPr lang="fr-BE" b="0" baseline="0" dirty="0" smtClean="0"/>
              <a:t>Si la case « </a:t>
            </a:r>
            <a:r>
              <a:rPr lang="fr-BE" baseline="0" dirty="0" err="1" smtClean="0"/>
              <a:t>Cancellation</a:t>
            </a:r>
            <a:r>
              <a:rPr lang="fr-BE" baseline="0" dirty="0" smtClean="0"/>
              <a:t> restriction » a été cochée lors de la création de la PO line, stipulant qu’il s’agissait d’une commande pour laquelle l’annulation n’est pas prévue, l’icône « interdiction » apparait devant le titre de la PO line en question. Si l’on clique sur le « Cancel » correspondant à cette PO line, une fenêtre s’ouvre, demandant la confirmation (ou non) de l’annulation. La « </a:t>
            </a:r>
            <a:r>
              <a:rPr lang="fr-BE" baseline="0" dirty="0" err="1" smtClean="0"/>
              <a:t>Cancellation</a:t>
            </a:r>
            <a:r>
              <a:rPr lang="fr-BE" baseline="0" dirty="0" smtClean="0"/>
              <a:t> restriction note » qui a éventuellement été ajoutée lors de la création de la PO line s’affiche également. </a:t>
            </a:r>
          </a:p>
          <a:p>
            <a:r>
              <a:rPr lang="fr-BE" dirty="0" smtClean="0"/>
              <a:t>Cette option est notamment utilisée dans le cas de renouvellements de holdings dans le cadre de </a:t>
            </a:r>
            <a:r>
              <a:rPr lang="fr-BE" dirty="0" err="1" smtClean="0"/>
              <a:t>big</a:t>
            </a:r>
            <a:r>
              <a:rPr lang="fr-BE" dirty="0" smtClean="0"/>
              <a:t> deals.</a:t>
            </a:r>
          </a:p>
          <a:p>
            <a:endParaRPr lang="fr-BE" b="1" dirty="0" smtClean="0"/>
          </a:p>
          <a:p>
            <a:pPr defTabSz="910102">
              <a:defRPr/>
            </a:pPr>
            <a:r>
              <a:rPr lang="fr-BE" baseline="0" dirty="0" smtClean="0"/>
              <a:t>En cliquant sur </a:t>
            </a:r>
            <a:r>
              <a:rPr lang="fr-BE" baseline="0" dirty="0" err="1" smtClean="0"/>
              <a:t>view</a:t>
            </a:r>
            <a:r>
              <a:rPr lang="fr-BE" baseline="0" dirty="0" smtClean="0"/>
              <a:t>, vous accéderez aux dix onglets qui vont être détaillés ci-après. </a:t>
            </a:r>
          </a:p>
          <a:p>
            <a:endParaRPr lang="fr-BE" b="1"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29</a:t>
            </a:fld>
            <a:endParaRPr lang="fr-BE"/>
          </a:p>
        </p:txBody>
      </p:sp>
    </p:spTree>
    <p:extLst>
      <p:ext uri="{BB962C8B-B14F-4D97-AF65-F5344CB8AC3E}">
        <p14:creationId xmlns:p14="http://schemas.microsoft.com/office/powerpoint/2010/main" val="1026822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Voici un aperçu des</a:t>
            </a:r>
            <a:r>
              <a:rPr lang="fr-BE" baseline="0" dirty="0" smtClean="0"/>
              <a:t> options disponibles dans le menu Alma pour quelqu’un qui n’aurait que le rôle « </a:t>
            </a:r>
            <a:r>
              <a:rPr lang="fr-BE" baseline="0" dirty="0" err="1" smtClean="0"/>
              <a:t>Selector</a:t>
            </a:r>
            <a:r>
              <a:rPr lang="fr-BE" baseline="0" dirty="0" smtClean="0"/>
              <a:t> ». Voici ceux qui vont être développés dans la suite et première partie de ce Power Point :</a:t>
            </a:r>
          </a:p>
          <a:p>
            <a:endParaRPr lang="fr-BE" baseline="0" dirty="0" smtClean="0"/>
          </a:p>
          <a:p>
            <a:r>
              <a:rPr lang="fr-BE" b="1" baseline="0" dirty="0" smtClean="0"/>
              <a:t>1- Via le menu Acquisitions :</a:t>
            </a:r>
          </a:p>
          <a:p>
            <a:pPr marL="170644" indent="-170644">
              <a:buFont typeface="Arial" panose="020B0604020202020204" pitchFamily="34" charset="0"/>
              <a:buChar char="•"/>
            </a:pPr>
            <a:r>
              <a:rPr lang="fr-BE" b="1" baseline="0" dirty="0" err="1" smtClean="0"/>
              <a:t>Vendors</a:t>
            </a:r>
            <a:r>
              <a:rPr lang="fr-BE" b="1" baseline="0" dirty="0" smtClean="0"/>
              <a:t>, (Données relatives aux fournisseurs)</a:t>
            </a:r>
          </a:p>
          <a:p>
            <a:pPr marL="170644" indent="-170644">
              <a:buFont typeface="Arial" panose="020B0604020202020204" pitchFamily="34" charset="0"/>
              <a:buChar char="•"/>
            </a:pPr>
            <a:r>
              <a:rPr lang="fr-BE" b="1" baseline="0" dirty="0" smtClean="0"/>
              <a:t>Funds and Ledgers, (</a:t>
            </a:r>
            <a:r>
              <a:rPr lang="fr-BE" b="1" baseline="0" dirty="0" smtClean="0"/>
              <a:t>Données </a:t>
            </a:r>
            <a:r>
              <a:rPr lang="fr-BE" b="1" baseline="0" dirty="0" smtClean="0"/>
              <a:t>relatives aux budgets)</a:t>
            </a:r>
          </a:p>
          <a:p>
            <a:pPr marL="170644" indent="-170644">
              <a:buFont typeface="Arial" panose="020B0604020202020204" pitchFamily="34" charset="0"/>
              <a:buChar char="•"/>
            </a:pPr>
            <a:r>
              <a:rPr lang="fr-BE" b="1" baseline="0" dirty="0" err="1" smtClean="0"/>
              <a:t>Licenses</a:t>
            </a:r>
            <a:r>
              <a:rPr lang="fr-BE" b="1" baseline="0" dirty="0" smtClean="0"/>
              <a:t>. </a:t>
            </a:r>
            <a:r>
              <a:rPr lang="fr-BE" b="1" baseline="0" dirty="0" smtClean="0"/>
              <a:t>(Informations sur les licences enregistrées)</a:t>
            </a:r>
          </a:p>
          <a:p>
            <a:endParaRPr lang="fr-BE" b="1" dirty="0" smtClean="0"/>
          </a:p>
          <a:p>
            <a:pPr defTabSz="910102">
              <a:defRPr/>
            </a:pPr>
            <a:r>
              <a:rPr lang="fr-BE" b="1" baseline="0" dirty="0" smtClean="0"/>
              <a:t>2. Via la zone de recherche : </a:t>
            </a:r>
          </a:p>
          <a:p>
            <a:pPr marL="170644" indent="-170644" defTabSz="910102">
              <a:buFont typeface="Arial" panose="020B0604020202020204" pitchFamily="34" charset="0"/>
              <a:buChar char="•"/>
              <a:defRPr/>
            </a:pPr>
            <a:r>
              <a:rPr lang="fr-BE" b="1" baseline="0" dirty="0" smtClean="0"/>
              <a:t>« </a:t>
            </a:r>
            <a:r>
              <a:rPr lang="fr-BE" b="1" baseline="0" dirty="0" err="1" smtClean="0"/>
              <a:t>Order</a:t>
            </a:r>
            <a:r>
              <a:rPr lang="fr-BE" b="1" baseline="0" dirty="0" smtClean="0"/>
              <a:t> </a:t>
            </a:r>
            <a:r>
              <a:rPr lang="fr-BE" b="1" baseline="0" dirty="0" err="1" smtClean="0"/>
              <a:t>lines</a:t>
            </a:r>
            <a:r>
              <a:rPr lang="fr-BE" b="1" baseline="0" dirty="0" smtClean="0"/>
              <a:t> » soit les PO Line, </a:t>
            </a:r>
            <a:r>
              <a:rPr lang="fr-BE" b="0" baseline="0" dirty="0" smtClean="0"/>
              <a:t>lignes de commande </a:t>
            </a:r>
            <a:r>
              <a:rPr lang="fr-BE" b="1" baseline="0" dirty="0" smtClean="0"/>
              <a:t>ou les  PO, </a:t>
            </a:r>
            <a:r>
              <a:rPr lang="fr-BE" b="0" baseline="0" dirty="0" smtClean="0"/>
              <a:t>bons de commande.</a:t>
            </a:r>
          </a:p>
          <a:p>
            <a:pPr defTabSz="910102">
              <a:defRPr/>
            </a:pPr>
            <a:endParaRPr lang="fr-BE" b="0" baseline="0" dirty="0" smtClean="0"/>
          </a:p>
          <a:p>
            <a:r>
              <a:rPr lang="fr-BE" b="1" dirty="0" smtClean="0"/>
              <a:t>3.</a:t>
            </a:r>
            <a:r>
              <a:rPr lang="fr-BE" b="1" baseline="0" dirty="0" smtClean="0"/>
              <a:t> Via le menu </a:t>
            </a:r>
            <a:r>
              <a:rPr lang="fr-BE" b="1" baseline="0" dirty="0" err="1" smtClean="0"/>
              <a:t>Tasks</a:t>
            </a:r>
            <a:r>
              <a:rPr lang="fr-BE" b="1" baseline="0" dirty="0" smtClean="0"/>
              <a:t> :</a:t>
            </a:r>
          </a:p>
          <a:p>
            <a:pPr marL="170644" indent="-170644">
              <a:buFont typeface="Arial" panose="020B0604020202020204" pitchFamily="34" charset="0"/>
              <a:buChar char="•"/>
            </a:pPr>
            <a:r>
              <a:rPr lang="fr-BE" b="1" baseline="0" dirty="0" smtClean="0"/>
              <a:t>Les </a:t>
            </a:r>
            <a:r>
              <a:rPr lang="fr-BE" b="1" baseline="0" dirty="0" err="1" smtClean="0"/>
              <a:t>purchase</a:t>
            </a:r>
            <a:r>
              <a:rPr lang="fr-BE" b="1" baseline="0" dirty="0" smtClean="0"/>
              <a:t> </a:t>
            </a:r>
            <a:r>
              <a:rPr lang="fr-BE" b="1" baseline="0" dirty="0" err="1" smtClean="0"/>
              <a:t>requests</a:t>
            </a:r>
            <a:r>
              <a:rPr lang="fr-BE" b="1" baseline="0" dirty="0" smtClean="0"/>
              <a:t>, </a:t>
            </a:r>
            <a:r>
              <a:rPr lang="fr-BE" b="0" baseline="0" dirty="0" smtClean="0"/>
              <a:t>les suggestions </a:t>
            </a:r>
            <a:r>
              <a:rPr lang="fr-BE" b="0" baseline="0" dirty="0" smtClean="0"/>
              <a:t>d’achat.</a:t>
            </a:r>
            <a:endParaRPr lang="fr-BE" b="1"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a:t>
            </a:fld>
            <a:endParaRPr lang="fr-BE"/>
          </a:p>
        </p:txBody>
      </p:sp>
    </p:spTree>
    <p:extLst>
      <p:ext uri="{BB962C8B-B14F-4D97-AF65-F5344CB8AC3E}">
        <p14:creationId xmlns:p14="http://schemas.microsoft.com/office/powerpoint/2010/main" val="3714036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1" dirty="0" smtClean="0"/>
              <a:t>Onglet « Summary »</a:t>
            </a:r>
          </a:p>
          <a:p>
            <a:endParaRPr lang="fr-BE" b="1" dirty="0" smtClean="0"/>
          </a:p>
          <a:p>
            <a:r>
              <a:rPr lang="fr-BE" b="0" dirty="0" smtClean="0"/>
              <a:t>1. Permet</a:t>
            </a:r>
            <a:r>
              <a:rPr lang="fr-BE" b="0" baseline="0" dirty="0" smtClean="0"/>
              <a:t> de voir </a:t>
            </a:r>
            <a:r>
              <a:rPr lang="fr-BE" b="0" dirty="0" smtClean="0"/>
              <a:t>l’item (ou les items)</a:t>
            </a:r>
            <a:r>
              <a:rPr lang="fr-BE" b="0" baseline="0" dirty="0" smtClean="0"/>
              <a:t> lié à la PO line, avec la bibliothèque, la localisation, le code-barres et la date de réception éventuelle.</a:t>
            </a:r>
          </a:p>
          <a:p>
            <a:r>
              <a:rPr lang="fr-BE" b="0" dirty="0" smtClean="0"/>
              <a:t>Juste</a:t>
            </a:r>
            <a:r>
              <a:rPr lang="fr-BE" b="0" baseline="0" dirty="0" smtClean="0"/>
              <a:t> en dessous, on peut voir la note de réception.</a:t>
            </a:r>
          </a:p>
          <a:p>
            <a:endParaRPr lang="fr-BE" b="0" baseline="0" dirty="0" smtClean="0"/>
          </a:p>
          <a:p>
            <a:r>
              <a:rPr lang="fr-BE" b="0" baseline="0" dirty="0" smtClean="0"/>
              <a:t>2. Permet de voir le fournisseur ainsi que la date de réception attendue et le nombre de jours avant l’envoi par Alma d’un mail de rappel au fournisseur en cas de retard dans la fourniture.</a:t>
            </a:r>
          </a:p>
          <a:p>
            <a:endParaRPr lang="fr-BE" b="0" baseline="0" dirty="0" smtClean="0"/>
          </a:p>
          <a:p>
            <a:r>
              <a:rPr lang="fr-BE" b="0" baseline="0" dirty="0" smtClean="0"/>
              <a:t>3. Permet de voir le prix, la quantité d’exemplaires commandés et la remise (Discount).</a:t>
            </a:r>
          </a:p>
          <a:p>
            <a:r>
              <a:rPr lang="fr-BE" dirty="0" smtClean="0"/>
              <a:t>4. Permet de voir le </a:t>
            </a:r>
            <a:r>
              <a:rPr lang="fr-BE" dirty="0" smtClean="0"/>
              <a:t>budget/l’OTP </a:t>
            </a:r>
            <a:r>
              <a:rPr lang="fr-BE" dirty="0" smtClean="0"/>
              <a:t>utilisé.</a:t>
            </a:r>
          </a:p>
          <a:p>
            <a:endParaRPr lang="fr-BE" dirty="0" smtClean="0"/>
          </a:p>
          <a:p>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30</a:t>
            </a:fld>
            <a:endParaRPr lang="fr-BE"/>
          </a:p>
        </p:txBody>
      </p:sp>
    </p:spTree>
    <p:extLst>
      <p:ext uri="{BB962C8B-B14F-4D97-AF65-F5344CB8AC3E}">
        <p14:creationId xmlns:p14="http://schemas.microsoft.com/office/powerpoint/2010/main" val="525068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5.</a:t>
            </a:r>
            <a:r>
              <a:rPr lang="fr-BE" baseline="0" dirty="0" smtClean="0"/>
              <a:t> Permet de visualiser, entre autre, la méthode d’acquisition qui peut être :</a:t>
            </a:r>
          </a:p>
          <a:p>
            <a:r>
              <a:rPr lang="fr-BE" baseline="0" dirty="0" smtClean="0"/>
              <a:t>	- </a:t>
            </a:r>
            <a:r>
              <a:rPr lang="fr-BE" baseline="0" dirty="0" err="1" smtClean="0"/>
              <a:t>Purchase</a:t>
            </a:r>
            <a:r>
              <a:rPr lang="fr-BE" baseline="0" dirty="0" smtClean="0"/>
              <a:t> : Achat « normal », la commande a été envoyée au fournisseur via Alma.</a:t>
            </a:r>
          </a:p>
          <a:p>
            <a:r>
              <a:rPr lang="fr-BE" baseline="0" dirty="0" smtClean="0"/>
              <a:t>	- </a:t>
            </a:r>
            <a:r>
              <a:rPr lang="fr-BE" baseline="0" dirty="0" err="1" smtClean="0"/>
              <a:t>Purchase</a:t>
            </a:r>
            <a:r>
              <a:rPr lang="fr-BE" baseline="0" dirty="0" smtClean="0"/>
              <a:t> at </a:t>
            </a:r>
            <a:r>
              <a:rPr lang="fr-BE" baseline="0" dirty="0" err="1" smtClean="0"/>
              <a:t>vendor</a:t>
            </a:r>
            <a:r>
              <a:rPr lang="fr-BE" baseline="0" dirty="0" smtClean="0"/>
              <a:t> system : La commande a été envoyée en dehors d’Alma et crée pour régularisation.</a:t>
            </a:r>
          </a:p>
          <a:p>
            <a:r>
              <a:rPr lang="fr-BE" baseline="0" dirty="0" smtClean="0"/>
              <a:t>	- </a:t>
            </a:r>
            <a:r>
              <a:rPr lang="fr-BE" baseline="0" dirty="0" err="1" smtClean="0"/>
              <a:t>Technical</a:t>
            </a:r>
            <a:r>
              <a:rPr lang="fr-BE" baseline="0" dirty="0" smtClean="0"/>
              <a:t> : PO line « technique », utilisée dans certains cas particuliers. La commande n’a pas été envoyée au fournisseur via Alma.</a:t>
            </a:r>
          </a:p>
          <a:p>
            <a:r>
              <a:rPr lang="fr-BE" baseline="0" dirty="0" smtClean="0"/>
              <a:t>	- Gift : Don.</a:t>
            </a:r>
          </a:p>
          <a:p>
            <a:r>
              <a:rPr lang="fr-BE" baseline="0" dirty="0" smtClean="0"/>
              <a:t>	- Exchange : Echange.</a:t>
            </a:r>
          </a:p>
          <a:p>
            <a:r>
              <a:rPr lang="fr-BE" baseline="0" dirty="0" smtClean="0"/>
              <a:t>	- </a:t>
            </a:r>
            <a:r>
              <a:rPr lang="fr-BE" baseline="0" dirty="0" err="1" smtClean="0"/>
              <a:t>Depository</a:t>
            </a:r>
            <a:r>
              <a:rPr lang="fr-BE" baseline="0" dirty="0" smtClean="0"/>
              <a:t> : Dépôt.</a:t>
            </a:r>
          </a:p>
          <a:p>
            <a:endParaRPr lang="fr-BE" baseline="0" dirty="0" smtClean="0"/>
          </a:p>
          <a:p>
            <a:endParaRPr lang="fr-BE" baseline="0" dirty="0" smtClean="0"/>
          </a:p>
          <a:p>
            <a:endParaRPr lang="fr-BE" baseline="0" dirty="0" smtClean="0"/>
          </a:p>
          <a:p>
            <a:endParaRPr lang="fr-BE" b="0" dirty="0" smtClean="0"/>
          </a:p>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31</a:t>
            </a:fld>
            <a:endParaRPr lang="fr-BE"/>
          </a:p>
        </p:txBody>
      </p:sp>
    </p:spTree>
    <p:extLst>
      <p:ext uri="{BB962C8B-B14F-4D97-AF65-F5344CB8AC3E}">
        <p14:creationId xmlns:p14="http://schemas.microsoft.com/office/powerpoint/2010/main" val="1205997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32</a:t>
            </a:fld>
            <a:endParaRPr lang="fr-BE"/>
          </a:p>
        </p:txBody>
      </p:sp>
    </p:spTree>
    <p:extLst>
      <p:ext uri="{BB962C8B-B14F-4D97-AF65-F5344CB8AC3E}">
        <p14:creationId xmlns:p14="http://schemas.microsoft.com/office/powerpoint/2010/main" val="1419735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33</a:t>
            </a:fld>
            <a:endParaRPr lang="fr-BE"/>
          </a:p>
        </p:txBody>
      </p:sp>
    </p:spTree>
    <p:extLst>
      <p:ext uri="{BB962C8B-B14F-4D97-AF65-F5344CB8AC3E}">
        <p14:creationId xmlns:p14="http://schemas.microsoft.com/office/powerpoint/2010/main" val="521141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34</a:t>
            </a:fld>
            <a:endParaRPr lang="fr-BE"/>
          </a:p>
        </p:txBody>
      </p:sp>
    </p:spTree>
    <p:extLst>
      <p:ext uri="{BB962C8B-B14F-4D97-AF65-F5344CB8AC3E}">
        <p14:creationId xmlns:p14="http://schemas.microsoft.com/office/powerpoint/2010/main" val="4165404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0831">
              <a:defRPr/>
            </a:pPr>
            <a:r>
              <a:rPr lang="fr-BE" dirty="0" smtClean="0"/>
              <a:t>Le workflow facturation est lié au préalable à celui des </a:t>
            </a:r>
            <a:r>
              <a:rPr lang="fr-BE" i="1" dirty="0" smtClean="0"/>
              <a:t>achats </a:t>
            </a:r>
            <a:r>
              <a:rPr lang="fr-BE" dirty="0" smtClean="0"/>
              <a:t>(bon de commande) et ensuite à celui des </a:t>
            </a:r>
            <a:r>
              <a:rPr lang="fr-BE" i="1" dirty="0" smtClean="0"/>
              <a:t>réceptions</a:t>
            </a:r>
            <a:r>
              <a:rPr lang="fr-BE" dirty="0" smtClean="0"/>
              <a:t>.</a:t>
            </a:r>
          </a:p>
          <a:p>
            <a:pPr defTabSz="910831">
              <a:defRPr/>
            </a:pPr>
            <a:r>
              <a:rPr lang="fr-BE" dirty="0" smtClean="0"/>
              <a:t>A</a:t>
            </a:r>
            <a:r>
              <a:rPr lang="fr-BE" baseline="0" dirty="0" smtClean="0"/>
              <a:t> l’encodage des factures d’achats, les achats (engagements) « </a:t>
            </a:r>
            <a:r>
              <a:rPr lang="fr-BE" b="1" dirty="0" smtClean="0"/>
              <a:t>Encumbered Balance » </a:t>
            </a:r>
            <a:r>
              <a:rPr lang="fr-BE" baseline="0" dirty="0" smtClean="0"/>
              <a:t> deviennent des dépenses (réalisées) « </a:t>
            </a:r>
            <a:r>
              <a:rPr lang="fr-BE" b="1" dirty="0" smtClean="0"/>
              <a:t>Expenditure Balance </a:t>
            </a:r>
            <a:r>
              <a:rPr lang="fr-BE" b="0" dirty="0" smtClean="0"/>
              <a:t>».</a:t>
            </a:r>
          </a:p>
          <a:p>
            <a:endParaRPr lang="fr-BE" sz="1400" dirty="0">
              <a:solidFill>
                <a:schemeClr val="tx2">
                  <a:lumMod val="75000"/>
                </a:schemeClr>
              </a:solidFill>
            </a:endParaRPr>
          </a:p>
          <a:p>
            <a:r>
              <a:rPr lang="fr-BE" sz="1400" dirty="0" smtClean="0">
                <a:solidFill>
                  <a:schemeClr val="tx2">
                    <a:lumMod val="75000"/>
                  </a:schemeClr>
                </a:solidFill>
              </a:rPr>
              <a:t>! Pas </a:t>
            </a:r>
            <a:r>
              <a:rPr lang="fr-BE" sz="1400" dirty="0">
                <a:solidFill>
                  <a:schemeClr val="tx2">
                    <a:lumMod val="75000"/>
                  </a:schemeClr>
                </a:solidFill>
              </a:rPr>
              <a:t>d’accès direct aux factures via le menu Alma mais via les PO </a:t>
            </a:r>
            <a:r>
              <a:rPr lang="fr-BE" sz="1400" dirty="0" err="1" smtClean="0">
                <a:solidFill>
                  <a:schemeClr val="tx2">
                    <a:lumMod val="75000"/>
                  </a:schemeClr>
                </a:solidFill>
              </a:rPr>
              <a:t>lines</a:t>
            </a:r>
            <a:r>
              <a:rPr lang="fr-BE" sz="1400" dirty="0" smtClean="0">
                <a:solidFill>
                  <a:schemeClr val="tx2">
                    <a:lumMod val="75000"/>
                  </a:schemeClr>
                </a:solidFill>
              </a:rPr>
              <a:t>.</a:t>
            </a:r>
            <a:endParaRPr lang="fr-BE" sz="1400" dirty="0">
              <a:solidFill>
                <a:schemeClr val="tx2">
                  <a:lumMod val="75000"/>
                </a:schemeClr>
              </a:solidFill>
            </a:endParaRPr>
          </a:p>
          <a:p>
            <a:r>
              <a:rPr lang="fr-BE" dirty="0"/>
              <a:t>A la base, le Workflow facturation se compose de 6 étapes allant de la création de la facture jusqu’à sa clôture. </a:t>
            </a:r>
          </a:p>
          <a:p>
            <a:r>
              <a:rPr lang="fr-BE" dirty="0"/>
              <a:t>La TF Acquisitions a décidé de ne pas intégrer les étapes validation et approbation dans un premier temps.</a:t>
            </a:r>
          </a:p>
          <a:p>
            <a:r>
              <a:rPr lang="fr-BE" dirty="0"/>
              <a:t/>
            </a:r>
            <a:br>
              <a:rPr lang="fr-BE" dirty="0"/>
            </a:br>
            <a:r>
              <a:rPr lang="fr-BE" dirty="0"/>
              <a:t>Toutefois, voici un aperçu des différentes étapes possibles dans </a:t>
            </a:r>
            <a:r>
              <a:rPr lang="fr-BE" dirty="0" smtClean="0"/>
              <a:t>ALMA</a:t>
            </a:r>
            <a:r>
              <a:rPr lang="fr-BE" baseline="0" dirty="0" smtClean="0"/>
              <a:t> :</a:t>
            </a:r>
            <a:endParaRPr lang="fr-BE" dirty="0"/>
          </a:p>
          <a:p>
            <a:pPr>
              <a:buAutoNum type="arabicPeriod"/>
            </a:pPr>
            <a:r>
              <a:rPr lang="fr-BE" b="1" dirty="0"/>
              <a:t>La création</a:t>
            </a:r>
            <a:endParaRPr lang="fr-BE" dirty="0"/>
          </a:p>
          <a:p>
            <a:r>
              <a:rPr lang="fr-BE" b="1" dirty="0"/>
              <a:t>2. La validation </a:t>
            </a:r>
            <a:r>
              <a:rPr lang="fr-BE" dirty="0"/>
              <a:t>(automatique)</a:t>
            </a:r>
          </a:p>
          <a:p>
            <a:r>
              <a:rPr lang="fr-BE" b="1" dirty="0">
                <a:effectLst>
                  <a:outerShdw blurRad="38100" dist="38100" dir="2700000" algn="tl">
                    <a:srgbClr val="000000">
                      <a:alpha val="43137"/>
                    </a:srgbClr>
                  </a:outerShdw>
                </a:effectLst>
              </a:rPr>
              <a:t>3. La révision </a:t>
            </a:r>
            <a:r>
              <a:rPr lang="fr-BE" dirty="0">
                <a:effectLst>
                  <a:outerShdw blurRad="38100" dist="38100" dir="2700000" algn="tl">
                    <a:srgbClr val="000000">
                      <a:alpha val="43137"/>
                    </a:srgbClr>
                  </a:outerShdw>
                </a:effectLst>
              </a:rPr>
              <a:t>(informations relatives à la facture)</a:t>
            </a:r>
            <a:endParaRPr lang="fr-BE" b="1" dirty="0">
              <a:effectLst>
                <a:outerShdw blurRad="38100" dist="38100" dir="2700000" algn="tl">
                  <a:srgbClr val="000000">
                    <a:alpha val="43137"/>
                  </a:srgbClr>
                </a:outerShdw>
              </a:effectLst>
            </a:endParaRPr>
          </a:p>
          <a:p>
            <a:r>
              <a:rPr lang="fr-BE" b="1" dirty="0"/>
              <a:t>4</a:t>
            </a:r>
            <a:r>
              <a:rPr lang="fr-BE" dirty="0"/>
              <a:t>. </a:t>
            </a:r>
            <a:r>
              <a:rPr lang="fr-BE" b="1" dirty="0"/>
              <a:t>L’approbation </a:t>
            </a:r>
            <a:r>
              <a:rPr lang="fr-BE" dirty="0"/>
              <a:t>(automatique)</a:t>
            </a:r>
          </a:p>
          <a:p>
            <a:r>
              <a:rPr lang="fr-BE" b="1" dirty="0"/>
              <a:t>5/6.</a:t>
            </a:r>
            <a:r>
              <a:rPr lang="fr-BE" dirty="0"/>
              <a:t> </a:t>
            </a:r>
            <a:r>
              <a:rPr lang="fr-BE" b="1" dirty="0">
                <a:effectLst>
                  <a:outerShdw blurRad="38100" dist="38100" dir="2700000" algn="tl">
                    <a:srgbClr val="000000">
                      <a:alpha val="43137"/>
                    </a:srgbClr>
                  </a:outerShdw>
                </a:effectLst>
              </a:rPr>
              <a:t>Le paiement et la clôture de la facture </a:t>
            </a:r>
            <a:r>
              <a:rPr lang="fr-BE" dirty="0">
                <a:effectLst>
                  <a:outerShdw blurRad="38100" dist="38100" dir="2700000" algn="tl">
                    <a:srgbClr val="000000">
                      <a:alpha val="43137"/>
                    </a:srgbClr>
                  </a:outerShdw>
                </a:effectLst>
              </a:rPr>
              <a:t>(Statut « close »)</a:t>
            </a:r>
          </a:p>
          <a:p>
            <a:endParaRPr lang="fr-BE" dirty="0"/>
          </a:p>
          <a:p>
            <a:r>
              <a:rPr lang="fr-BE" dirty="0"/>
              <a:t>En pratique, la facture originale sera envoyée à l’ARF par la secrétaire exécutive pour encodage et paiement.   </a:t>
            </a:r>
          </a:p>
          <a:p>
            <a:endParaRPr lang="fr-BE" dirty="0"/>
          </a:p>
          <a:p>
            <a:r>
              <a:rPr lang="fr-BE" dirty="0"/>
              <a:t>Par la suite quand l’interfaçage avec SAP sera terminé, les données seront envoyées de manière automatique.</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35</a:t>
            </a:fld>
            <a:endParaRPr lang="fr-BE"/>
          </a:p>
        </p:txBody>
      </p:sp>
    </p:spTree>
    <p:extLst>
      <p:ext uri="{BB962C8B-B14F-4D97-AF65-F5344CB8AC3E}">
        <p14:creationId xmlns:p14="http://schemas.microsoft.com/office/powerpoint/2010/main" val="980475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t"/>
            <a:r>
              <a:rPr lang="fr-BE" dirty="0"/>
              <a:t>Les informations reprises sur cette page sont les données reprises sur la facture originale du fournisseur. </a:t>
            </a:r>
          </a:p>
          <a:p>
            <a:pPr fontAlgn="t"/>
            <a:r>
              <a:rPr lang="fr-BE" dirty="0"/>
              <a:t>A savoir :</a:t>
            </a:r>
          </a:p>
          <a:p>
            <a:pPr marL="170644" indent="-170644" fontAlgn="t">
              <a:buFont typeface="Arial" panose="020B0604020202020204" pitchFamily="34" charset="0"/>
              <a:buChar char="•"/>
            </a:pPr>
            <a:r>
              <a:rPr lang="fr-BE" dirty="0"/>
              <a:t>Le numéro de facture </a:t>
            </a:r>
          </a:p>
          <a:p>
            <a:pPr marL="170644" indent="-170644" fontAlgn="t">
              <a:buFont typeface="Arial" panose="020B0604020202020204" pitchFamily="34" charset="0"/>
              <a:buChar char="•"/>
            </a:pPr>
            <a:r>
              <a:rPr lang="fr-BE" dirty="0"/>
              <a:t>Le type, pour la majorité des factures sera « Regular », et dans certains cas « </a:t>
            </a:r>
            <a:r>
              <a:rPr lang="fr-BE" dirty="0" err="1"/>
              <a:t>Shipment</a:t>
            </a:r>
            <a:r>
              <a:rPr lang="fr-BE" dirty="0"/>
              <a:t> » pour les frais de port mais il existe également : </a:t>
            </a:r>
            <a:r>
              <a:rPr lang="fr-BE" dirty="0" err="1"/>
              <a:t>Insurance</a:t>
            </a:r>
            <a:r>
              <a:rPr lang="fr-BE" dirty="0"/>
              <a:t> – Discount (pour une remise globale) – </a:t>
            </a:r>
            <a:r>
              <a:rPr lang="fr-BE" dirty="0" err="1"/>
              <a:t>Overhead</a:t>
            </a:r>
            <a:r>
              <a:rPr lang="fr-BE" dirty="0"/>
              <a:t> </a:t>
            </a:r>
            <a:r>
              <a:rPr lang="fr-BE" baseline="0" dirty="0" smtClean="0"/>
              <a:t>(exemple taxes douanières)</a:t>
            </a:r>
            <a:r>
              <a:rPr lang="fr-BE" dirty="0"/>
              <a:t> – </a:t>
            </a:r>
            <a:r>
              <a:rPr lang="fr-BE" dirty="0" err="1"/>
              <a:t>Adjustment</a:t>
            </a:r>
            <a:r>
              <a:rPr lang="fr-BE" dirty="0"/>
              <a:t> – Commission - </a:t>
            </a:r>
            <a:r>
              <a:rPr lang="fr-BE" dirty="0" err="1"/>
              <a:t>Other</a:t>
            </a:r>
            <a:r>
              <a:rPr lang="fr-BE" dirty="0"/>
              <a:t> )</a:t>
            </a:r>
          </a:p>
          <a:p>
            <a:pPr marL="170644" indent="-170644" defTabSz="910831" fontAlgn="t">
              <a:buFont typeface="Arial" panose="020B0604020202020204" pitchFamily="34" charset="0"/>
              <a:buChar char="•"/>
            </a:pPr>
            <a:r>
              <a:rPr lang="fr-BE" dirty="0"/>
              <a:t>La date de facture</a:t>
            </a:r>
          </a:p>
          <a:p>
            <a:pPr marL="170644" indent="-170644" defTabSz="910831" fontAlgn="t">
              <a:buFont typeface="Arial" panose="020B0604020202020204" pitchFamily="34" charset="0"/>
              <a:buChar char="•"/>
            </a:pPr>
            <a:r>
              <a:rPr lang="fr-BE" dirty="0"/>
              <a:t>Le statut de la ligne de facture </a:t>
            </a:r>
            <a:r>
              <a:rPr lang="fr-BE" baseline="0" dirty="0" smtClean="0"/>
              <a:t>(clôturée ou en révision)</a:t>
            </a:r>
          </a:p>
          <a:p>
            <a:pPr marL="170644" indent="-170644" defTabSz="910831" fontAlgn="t">
              <a:buFont typeface="Arial" panose="020B0604020202020204" pitchFamily="34" charset="0"/>
              <a:buChar char="•"/>
              <a:defRPr/>
            </a:pPr>
            <a:r>
              <a:rPr lang="fr-BE" dirty="0"/>
              <a:t>Le prix de la ligne de facture </a:t>
            </a:r>
          </a:p>
          <a:p>
            <a:pPr marL="170644" indent="-170644" defTabSz="910831" fontAlgn="t">
              <a:buFont typeface="Arial" panose="020B0604020202020204" pitchFamily="34" charset="0"/>
              <a:buChar char="•"/>
              <a:defRPr/>
            </a:pPr>
            <a:r>
              <a:rPr lang="fr-BE" u="sng" dirty="0"/>
              <a:t>Remarque</a:t>
            </a:r>
            <a:r>
              <a:rPr lang="fr-BE" dirty="0"/>
              <a:t> : Lorsque le montant est négatif, il s’agira d’une note de crédit. </a:t>
            </a:r>
          </a:p>
          <a:p>
            <a:pPr marL="170644" indent="-170644" defTabSz="910831" fontAlgn="t">
              <a:buFont typeface="Arial" panose="020B0604020202020204" pitchFamily="34" charset="0"/>
              <a:buChar char="•"/>
              <a:defRPr/>
            </a:pPr>
            <a:r>
              <a:rPr lang="fr-BE" dirty="0"/>
              <a:t>La note relative à la TVA</a:t>
            </a:r>
          </a:p>
          <a:p>
            <a:pPr marL="170644" indent="-170644" defTabSz="910831" fontAlgn="t">
              <a:buFont typeface="Arial" panose="020B0604020202020204" pitchFamily="34" charset="0"/>
              <a:buChar char="•"/>
              <a:defRPr/>
            </a:pPr>
            <a:r>
              <a:rPr lang="fr-BE" dirty="0"/>
              <a:t>L’OTP sur lequel la ligne de facture a été prise.</a:t>
            </a:r>
          </a:p>
          <a:p>
            <a:pPr marL="170644" indent="-170644" defTabSz="910831" fontAlgn="t">
              <a:buFont typeface="Arial" panose="020B0604020202020204" pitchFamily="34" charset="0"/>
              <a:buChar char="•"/>
              <a:defRPr/>
            </a:pPr>
            <a:endParaRPr lang="fr-BE" b="1" dirty="0"/>
          </a:p>
          <a:p>
            <a:pPr marL="170644" indent="-170644" defTabSz="910831" fontAlgn="t">
              <a:buFont typeface="Arial" panose="020B0604020202020204" pitchFamily="34" charset="0"/>
              <a:buChar char="•"/>
            </a:pP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36</a:t>
            </a:fld>
            <a:endParaRPr lang="fr-BE"/>
          </a:p>
        </p:txBody>
      </p:sp>
    </p:spTree>
    <p:extLst>
      <p:ext uri="{BB962C8B-B14F-4D97-AF65-F5344CB8AC3E}">
        <p14:creationId xmlns:p14="http://schemas.microsoft.com/office/powerpoint/2010/main" val="634965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t"/>
            <a:r>
              <a:rPr lang="fr-BE" b="1" dirty="0" err="1"/>
              <a:t>View</a:t>
            </a:r>
            <a:r>
              <a:rPr lang="fr-BE" b="1" dirty="0"/>
              <a:t> permet d’accéder aux données suivantes de la ligne de facturation </a:t>
            </a:r>
          </a:p>
          <a:p>
            <a:pPr fontAlgn="t"/>
            <a:endParaRPr lang="fr-BE" b="1" dirty="0"/>
          </a:p>
          <a:p>
            <a:pPr fontAlgn="t"/>
            <a:r>
              <a:rPr lang="fr-BE" dirty="0"/>
              <a:t>A savoir :</a:t>
            </a:r>
          </a:p>
          <a:p>
            <a:pPr marL="170644" indent="-170644" fontAlgn="t">
              <a:buFont typeface="Arial" panose="020B0604020202020204" pitchFamily="34" charset="0"/>
              <a:buChar char="•"/>
            </a:pPr>
            <a:r>
              <a:rPr lang="fr-BE" dirty="0"/>
              <a:t>Le numéro de facture </a:t>
            </a:r>
          </a:p>
          <a:p>
            <a:pPr marL="170644" indent="-170644" fontAlgn="t">
              <a:buFont typeface="Arial" panose="020B0604020202020204" pitchFamily="34" charset="0"/>
              <a:buChar char="•"/>
            </a:pPr>
            <a:r>
              <a:rPr lang="fr-BE" dirty="0" err="1"/>
              <a:t>Vendor</a:t>
            </a:r>
            <a:r>
              <a:rPr lang="fr-BE" dirty="0"/>
              <a:t> Code (Numéro du fournisseur dans SAP)</a:t>
            </a:r>
          </a:p>
          <a:p>
            <a:pPr marL="170644" indent="-170644" fontAlgn="t">
              <a:buFont typeface="Arial" panose="020B0604020202020204" pitchFamily="34" charset="0"/>
              <a:buChar char="•"/>
            </a:pPr>
            <a:r>
              <a:rPr lang="fr-BE" dirty="0"/>
              <a:t>Le montant total de la ligne de commande</a:t>
            </a:r>
          </a:p>
          <a:p>
            <a:pPr marL="170644" indent="-170644" defTabSz="910831" fontAlgn="t">
              <a:buFont typeface="Arial" panose="020B0604020202020204" pitchFamily="34" charset="0"/>
              <a:buChar char="•"/>
            </a:pPr>
            <a:r>
              <a:rPr lang="fr-BE" dirty="0"/>
              <a:t>Si la ligne est entièrement facturée ou non (</a:t>
            </a:r>
            <a:r>
              <a:rPr lang="fr-BE" dirty="0" err="1"/>
              <a:t>fully</a:t>
            </a:r>
            <a:r>
              <a:rPr lang="fr-BE" dirty="0"/>
              <a:t> </a:t>
            </a:r>
            <a:r>
              <a:rPr lang="fr-BE" dirty="0" err="1"/>
              <a:t>invoiced</a:t>
            </a:r>
            <a:r>
              <a:rPr lang="fr-BE" dirty="0"/>
              <a:t> ou </a:t>
            </a:r>
            <a:r>
              <a:rPr lang="fr-BE" dirty="0" err="1"/>
              <a:t>partially</a:t>
            </a:r>
            <a:r>
              <a:rPr lang="fr-BE" dirty="0"/>
              <a:t>)</a:t>
            </a:r>
          </a:p>
          <a:p>
            <a:pPr marL="170644" indent="-170644" defTabSz="910831" fontAlgn="t">
              <a:buFont typeface="Arial" panose="020B0604020202020204" pitchFamily="34" charset="0"/>
              <a:buChar char="•"/>
            </a:pP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37</a:t>
            </a:fld>
            <a:endParaRPr lang="fr-BE"/>
          </a:p>
        </p:txBody>
      </p:sp>
    </p:spTree>
    <p:extLst>
      <p:ext uri="{BB962C8B-B14F-4D97-AF65-F5344CB8AC3E}">
        <p14:creationId xmlns:p14="http://schemas.microsoft.com/office/powerpoint/2010/main" val="2644234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 prix facturé de la ligne de commande</a:t>
            </a:r>
          </a:p>
          <a:p>
            <a:pPr defTabSz="910102">
              <a:defRPr/>
            </a:pPr>
            <a:r>
              <a:rPr lang="fr-BE" u="sng" dirty="0"/>
              <a:t>Remarque</a:t>
            </a:r>
            <a:r>
              <a:rPr lang="fr-BE" dirty="0"/>
              <a:t> : Lorsque le montant est négatif, il s’agira d’une note de crédit. </a:t>
            </a:r>
          </a:p>
          <a:p>
            <a:endParaRPr lang="fr-BE" dirty="0" smtClean="0"/>
          </a:p>
          <a:p>
            <a:r>
              <a:rPr lang="fr-BE" dirty="0" smtClean="0"/>
              <a:t>En </a:t>
            </a:r>
            <a:r>
              <a:rPr lang="fr-BE" dirty="0" err="1" smtClean="0"/>
              <a:t>invoice</a:t>
            </a:r>
            <a:r>
              <a:rPr lang="fr-BE" dirty="0" smtClean="0"/>
              <a:t> </a:t>
            </a:r>
            <a:r>
              <a:rPr lang="fr-BE" dirty="0" err="1" smtClean="0"/>
              <a:t>amount</a:t>
            </a:r>
            <a:r>
              <a:rPr lang="fr-BE" dirty="0" smtClean="0"/>
              <a:t>,</a:t>
            </a:r>
            <a:r>
              <a:rPr lang="fr-BE" baseline="0" dirty="0" smtClean="0"/>
              <a:t> le montant total de la facture qui peut bien évidemment comporter </a:t>
            </a:r>
            <a:r>
              <a:rPr lang="fr-BE" baseline="0" dirty="0" smtClean="0"/>
              <a:t>plusieurs lignes de factures.</a:t>
            </a:r>
            <a:endParaRPr lang="fr-BE"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38</a:t>
            </a:fld>
            <a:endParaRPr lang="fr-BE"/>
          </a:p>
        </p:txBody>
      </p:sp>
    </p:spTree>
    <p:extLst>
      <p:ext uri="{BB962C8B-B14F-4D97-AF65-F5344CB8AC3E}">
        <p14:creationId xmlns:p14="http://schemas.microsoft.com/office/powerpoint/2010/main" val="27196053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39</a:t>
            </a:fld>
            <a:endParaRPr lang="fr-BE"/>
          </a:p>
        </p:txBody>
      </p:sp>
    </p:spTree>
    <p:extLst>
      <p:ext uri="{BB962C8B-B14F-4D97-AF65-F5344CB8AC3E}">
        <p14:creationId xmlns:p14="http://schemas.microsoft.com/office/powerpoint/2010/main" val="2199451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a:t>
            </a:fld>
            <a:endParaRPr lang="fr-BE"/>
          </a:p>
        </p:txBody>
      </p:sp>
    </p:spTree>
    <p:extLst>
      <p:ext uri="{BB962C8B-B14F-4D97-AF65-F5344CB8AC3E}">
        <p14:creationId xmlns:p14="http://schemas.microsoft.com/office/powerpoint/2010/main" val="34247237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Voici un aperçu des</a:t>
            </a:r>
            <a:r>
              <a:rPr lang="fr-BE" baseline="0" dirty="0" smtClean="0"/>
              <a:t> options disponibles dans le menu Alma pour quelqu’un qui n’aurait que le rôle « </a:t>
            </a:r>
            <a:r>
              <a:rPr lang="fr-BE" baseline="0" dirty="0" err="1" smtClean="0"/>
              <a:t>Selector</a:t>
            </a:r>
            <a:r>
              <a:rPr lang="fr-BE" baseline="0" dirty="0" smtClean="0"/>
              <a:t> ». Voici ceux qui vont être développés dans la suite et première partie de ce Power Point :</a:t>
            </a:r>
          </a:p>
          <a:p>
            <a:endParaRPr lang="fr-BE" baseline="0" dirty="0" smtClean="0"/>
          </a:p>
          <a:p>
            <a:r>
              <a:rPr lang="fr-BE" dirty="0"/>
              <a:t>Tout rôle en lien avec les acquisitions (</a:t>
            </a:r>
            <a:r>
              <a:rPr lang="fr-BE" dirty="0" err="1"/>
              <a:t>Purchase</a:t>
            </a:r>
            <a:r>
              <a:rPr lang="fr-BE" dirty="0"/>
              <a:t> </a:t>
            </a:r>
            <a:r>
              <a:rPr lang="fr-BE" dirty="0" err="1"/>
              <a:t>Operator</a:t>
            </a:r>
            <a:r>
              <a:rPr lang="fr-BE" dirty="0"/>
              <a:t>, </a:t>
            </a:r>
            <a:r>
              <a:rPr lang="fr-BE" dirty="0" err="1"/>
              <a:t>Invoice</a:t>
            </a:r>
            <a:r>
              <a:rPr lang="fr-BE" dirty="0"/>
              <a:t> </a:t>
            </a:r>
            <a:r>
              <a:rPr lang="fr-BE" dirty="0" err="1"/>
              <a:t>Operator</a:t>
            </a:r>
            <a:r>
              <a:rPr lang="fr-BE" dirty="0"/>
              <a:t>, </a:t>
            </a:r>
            <a:r>
              <a:rPr lang="fr-BE" dirty="0" err="1"/>
              <a:t>Selector</a:t>
            </a:r>
            <a:r>
              <a:rPr lang="fr-BE" dirty="0"/>
              <a:t>...) permet depuis avril 2016 de créer des demandes/suggestions d'achat. </a:t>
            </a:r>
          </a:p>
          <a:p>
            <a:r>
              <a:rPr lang="fr-BE" dirty="0"/>
              <a:t>Le rôle </a:t>
            </a:r>
            <a:r>
              <a:rPr lang="fr-BE" dirty="0" err="1"/>
              <a:t>Selector</a:t>
            </a:r>
            <a:r>
              <a:rPr lang="fr-BE" dirty="0"/>
              <a:t> permet en outre de les gérer.</a:t>
            </a:r>
            <a:endParaRPr lang="fr-BE"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40</a:t>
            </a:fld>
            <a:endParaRPr lang="fr-BE"/>
          </a:p>
        </p:txBody>
      </p:sp>
    </p:spTree>
    <p:extLst>
      <p:ext uri="{BB962C8B-B14F-4D97-AF65-F5344CB8AC3E}">
        <p14:creationId xmlns:p14="http://schemas.microsoft.com/office/powerpoint/2010/main" val="9723217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41</a:t>
            </a:fld>
            <a:endParaRPr lang="fr-BE"/>
          </a:p>
        </p:txBody>
      </p:sp>
    </p:spTree>
    <p:extLst>
      <p:ext uri="{BB962C8B-B14F-4D97-AF65-F5344CB8AC3E}">
        <p14:creationId xmlns:p14="http://schemas.microsoft.com/office/powerpoint/2010/main" val="24333654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a:t>
            </a:r>
            <a:r>
              <a:rPr lang="fr-BE" baseline="0" dirty="0" smtClean="0"/>
              <a:t> lien « Suggestion d’achat » ne sera visible qu’aux usagers identifiés et pour de la documentation sans exemplaire (physique ou électronique) dans Alma.</a:t>
            </a:r>
          </a:p>
          <a:p>
            <a:r>
              <a:rPr lang="fr-BE" baseline="0" dirty="0" smtClean="0"/>
              <a:t>La case « Plus de résultats sans accès en ligne » devra forcément être cochée.</a:t>
            </a:r>
          </a:p>
          <a:p>
            <a:endParaRPr lang="fr-BE" baseline="0" dirty="0" smtClean="0"/>
          </a:p>
          <a:p>
            <a:pPr defTabSz="910102">
              <a:defRPr/>
            </a:pPr>
            <a:r>
              <a:rPr lang="fr-BE" baseline="0" dirty="0" smtClean="0"/>
              <a:t>Le lien apparaît toujours associé à une référence existante, il n’existe pas de lien pointant vers un formulaire vierge de suggestion d’achat (analyse en cours par la TF Acquisition des possibilités éventuelles).</a:t>
            </a:r>
          </a:p>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42</a:t>
            </a:fld>
            <a:endParaRPr lang="fr-BE"/>
          </a:p>
        </p:txBody>
      </p:sp>
    </p:spTree>
    <p:extLst>
      <p:ext uri="{BB962C8B-B14F-4D97-AF65-F5344CB8AC3E}">
        <p14:creationId xmlns:p14="http://schemas.microsoft.com/office/powerpoint/2010/main" val="2552221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 formulaire contient des informations</a:t>
            </a:r>
            <a:r>
              <a:rPr lang="fr-BE" baseline="0" dirty="0" smtClean="0"/>
              <a:t> bibliographiques pré-remplies, </a:t>
            </a:r>
            <a:r>
              <a:rPr lang="fr-BE" u="sng" baseline="0" dirty="0" smtClean="0"/>
              <a:t>non modifiables</a:t>
            </a:r>
            <a:r>
              <a:rPr lang="fr-BE" baseline="0" dirty="0" smtClean="0"/>
              <a:t>. </a:t>
            </a:r>
          </a:p>
          <a:p>
            <a:endParaRPr lang="fr-BE" baseline="0" dirty="0" smtClean="0"/>
          </a:p>
          <a:p>
            <a:r>
              <a:rPr lang="fr-BE" baseline="0" dirty="0" smtClean="0"/>
              <a:t>Il n’existe malheureusement pas de zone commentaire.</a:t>
            </a:r>
          </a:p>
          <a:p>
            <a:endParaRPr lang="fr-BE" baseline="0" dirty="0" smtClean="0"/>
          </a:p>
          <a:p>
            <a:r>
              <a:rPr lang="fr-BE" baseline="0" dirty="0" smtClean="0"/>
              <a:t>Une suggestion d’achat faite par un usager </a:t>
            </a:r>
            <a:r>
              <a:rPr lang="fr-BE" u="sng" baseline="0" dirty="0" smtClean="0"/>
              <a:t>n’est pas attribuable à une bibliothèque</a:t>
            </a:r>
            <a:r>
              <a:rPr lang="fr-BE" baseline="0" dirty="0" smtClean="0"/>
              <a:t> : la suggestion est générale et associable à n’importe quelle bibliothèque/implantation qui gère les acquisitions (physiques ou électroniques). L’implantation qui décidera de l’acquisition sera automatiquement sélectionnée par Alma en </a:t>
            </a:r>
            <a:r>
              <a:rPr lang="fr-BE" baseline="0" dirty="0" err="1" smtClean="0"/>
              <a:t>Owner</a:t>
            </a:r>
            <a:r>
              <a:rPr lang="fr-BE" baseline="0" dirty="0" smtClean="0"/>
              <a:t> Library pour la POL.</a:t>
            </a:r>
          </a:p>
          <a:p>
            <a:endParaRPr lang="fr-BE" baseline="0" dirty="0" smtClean="0"/>
          </a:p>
          <a:p>
            <a:r>
              <a:rPr lang="fr-BE" baseline="0" dirty="0" smtClean="0"/>
              <a:t>Vos suggestions d’achat sont disponible sous l’onglet « Demandes » de votre compte </a:t>
            </a:r>
            <a:r>
              <a:rPr lang="fr-BE" baseline="0" dirty="0" err="1" smtClean="0"/>
              <a:t>MyLibrary</a:t>
            </a:r>
            <a:r>
              <a:rPr lang="fr-BE" baseline="0" dirty="0" smtClean="0"/>
              <a:t>.</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43</a:t>
            </a:fld>
            <a:endParaRPr lang="fr-BE"/>
          </a:p>
        </p:txBody>
      </p:sp>
    </p:spTree>
    <p:extLst>
      <p:ext uri="{BB962C8B-B14F-4D97-AF65-F5344CB8AC3E}">
        <p14:creationId xmlns:p14="http://schemas.microsoft.com/office/powerpoint/2010/main" val="26388135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Vous avez la possibilité</a:t>
            </a:r>
            <a:r>
              <a:rPr lang="fr-BE" baseline="0" dirty="0" smtClean="0"/>
              <a:t> de partir d’une notice existante dans Alma en cochant Use </a:t>
            </a:r>
            <a:r>
              <a:rPr lang="fr-BE" baseline="0" dirty="0" err="1" smtClean="0"/>
              <a:t>existing</a:t>
            </a:r>
            <a:r>
              <a:rPr lang="fr-BE" baseline="0" dirty="0" smtClean="0"/>
              <a:t> record ou de vérifier l’existence de doublon.</a:t>
            </a:r>
          </a:p>
          <a:p>
            <a:r>
              <a:rPr lang="fr-BE" baseline="0" dirty="0" smtClean="0"/>
              <a:t>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44</a:t>
            </a:fld>
            <a:endParaRPr lang="fr-BE"/>
          </a:p>
        </p:txBody>
      </p:sp>
    </p:spTree>
    <p:extLst>
      <p:ext uri="{BB962C8B-B14F-4D97-AF65-F5344CB8AC3E}">
        <p14:creationId xmlns:p14="http://schemas.microsoft.com/office/powerpoint/2010/main" val="25784512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Une fois la</a:t>
            </a:r>
            <a:r>
              <a:rPr lang="fr-BE" baseline="0" dirty="0" smtClean="0"/>
              <a:t> </a:t>
            </a:r>
            <a:r>
              <a:rPr lang="fr-BE" baseline="0" dirty="0" err="1" smtClean="0"/>
              <a:t>purchase</a:t>
            </a:r>
            <a:r>
              <a:rPr lang="fr-BE" baseline="0" dirty="0" smtClean="0"/>
              <a:t> </a:t>
            </a:r>
            <a:r>
              <a:rPr lang="fr-BE" baseline="0" dirty="0" err="1" smtClean="0"/>
              <a:t>request</a:t>
            </a:r>
            <a:r>
              <a:rPr lang="fr-BE" baseline="0" dirty="0" smtClean="0"/>
              <a:t> sauvée, une notice bibliographique sera créée dans Alma. Par contre, celle-ci ne sera pas visible dans le répertoire.</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45</a:t>
            </a:fld>
            <a:endParaRPr lang="fr-BE"/>
          </a:p>
        </p:txBody>
      </p:sp>
    </p:spTree>
    <p:extLst>
      <p:ext uri="{BB962C8B-B14F-4D97-AF65-F5344CB8AC3E}">
        <p14:creationId xmlns:p14="http://schemas.microsoft.com/office/powerpoint/2010/main" val="16584681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1" dirty="0"/>
              <a:t>Requested Format</a:t>
            </a:r>
            <a:r>
              <a:rPr lang="en-US" dirty="0"/>
              <a:t> – </a:t>
            </a:r>
            <a:r>
              <a:rPr lang="en-US" dirty="0" err="1"/>
              <a:t>Choisir</a:t>
            </a:r>
            <a:r>
              <a:rPr lang="en-US" dirty="0"/>
              <a:t> entre Physical </a:t>
            </a:r>
            <a:r>
              <a:rPr lang="en-US" dirty="0" err="1"/>
              <a:t>ou</a:t>
            </a:r>
            <a:r>
              <a:rPr lang="en-US" dirty="0"/>
              <a:t> Electronic</a:t>
            </a:r>
          </a:p>
          <a:p>
            <a:r>
              <a:rPr lang="en-US" b="1" dirty="0"/>
              <a:t>Requester</a:t>
            </a:r>
            <a:r>
              <a:rPr lang="en-US" dirty="0"/>
              <a:t> – Le user qui </a:t>
            </a:r>
            <a:r>
              <a:rPr lang="en-US" dirty="0" err="1"/>
              <a:t>crée</a:t>
            </a:r>
            <a:r>
              <a:rPr lang="en-US" dirty="0"/>
              <a:t> la </a:t>
            </a:r>
            <a:r>
              <a:rPr lang="en-US" dirty="0" err="1"/>
              <a:t>demande</a:t>
            </a:r>
            <a:endParaRPr lang="en-US" dirty="0"/>
          </a:p>
          <a:p>
            <a:r>
              <a:rPr lang="en-US" b="1" dirty="0"/>
              <a:t>Request Status</a:t>
            </a:r>
            <a:r>
              <a:rPr lang="en-US" dirty="0"/>
              <a:t> – </a:t>
            </a:r>
            <a:r>
              <a:rPr lang="en-US" dirty="0" err="1"/>
              <a:t>Statut</a:t>
            </a:r>
            <a:r>
              <a:rPr lang="en-US" dirty="0"/>
              <a:t> initial </a:t>
            </a:r>
            <a:r>
              <a:rPr lang="en-US" dirty="0" err="1"/>
              <a:t>soit</a:t>
            </a:r>
            <a:r>
              <a:rPr lang="en-US" dirty="0"/>
              <a:t> </a:t>
            </a:r>
            <a:r>
              <a:rPr lang="en-US" dirty="0" err="1"/>
              <a:t>toujours</a:t>
            </a:r>
            <a:r>
              <a:rPr lang="en-US" dirty="0"/>
              <a:t> In Review à </a:t>
            </a:r>
            <a:r>
              <a:rPr lang="en-US" dirty="0" err="1"/>
              <a:t>ce</a:t>
            </a:r>
            <a:r>
              <a:rPr lang="en-US" dirty="0"/>
              <a:t> </a:t>
            </a:r>
            <a:r>
              <a:rPr lang="en-US" dirty="0" err="1"/>
              <a:t>stade</a:t>
            </a:r>
            <a:endParaRPr lang="en-US" dirty="0"/>
          </a:p>
          <a:p>
            <a:r>
              <a:rPr lang="en-US" b="1" dirty="0"/>
              <a:t>Owning Library</a:t>
            </a:r>
            <a:r>
              <a:rPr lang="en-US" dirty="0"/>
              <a:t> – La </a:t>
            </a:r>
            <a:r>
              <a:rPr lang="en-US" dirty="0" err="1"/>
              <a:t>bibliothèque</a:t>
            </a:r>
            <a:r>
              <a:rPr lang="en-US" dirty="0"/>
              <a:t> qui </a:t>
            </a:r>
            <a:r>
              <a:rPr lang="en-US" dirty="0" err="1"/>
              <a:t>pourrait</a:t>
            </a:r>
            <a:r>
              <a:rPr lang="en-US" dirty="0"/>
              <a:t> </a:t>
            </a:r>
            <a:r>
              <a:rPr lang="en-US" dirty="0" err="1"/>
              <a:t>recevoir</a:t>
            </a:r>
            <a:r>
              <a:rPr lang="en-US" dirty="0"/>
              <a:t> </a:t>
            </a:r>
            <a:r>
              <a:rPr lang="en-US" dirty="0" err="1"/>
              <a:t>l’item</a:t>
            </a:r>
            <a:endParaRPr lang="en-US" dirty="0"/>
          </a:p>
          <a:p>
            <a:r>
              <a:rPr lang="en-US" b="1" dirty="0"/>
              <a:t>Estimated Cost</a:t>
            </a:r>
            <a:r>
              <a:rPr lang="en-US" dirty="0"/>
              <a:t> – Un </a:t>
            </a:r>
            <a:r>
              <a:rPr lang="en-US" dirty="0" err="1"/>
              <a:t>coût</a:t>
            </a:r>
            <a:r>
              <a:rPr lang="en-US" dirty="0"/>
              <a:t> </a:t>
            </a:r>
            <a:r>
              <a:rPr lang="en-US" dirty="0" err="1"/>
              <a:t>estimé</a:t>
            </a:r>
            <a:r>
              <a:rPr lang="en-US" dirty="0"/>
              <a:t> </a:t>
            </a:r>
          </a:p>
          <a:p>
            <a:pPr defTabSz="910102">
              <a:defRPr/>
            </a:pPr>
            <a:r>
              <a:rPr lang="en-US" b="1" dirty="0"/>
              <a:t>Fund</a:t>
            </a:r>
            <a:r>
              <a:rPr lang="en-US" dirty="0"/>
              <a:t> – L’OTP qui </a:t>
            </a:r>
            <a:r>
              <a:rPr lang="en-US" dirty="0" err="1"/>
              <a:t>accueillera</a:t>
            </a:r>
            <a:r>
              <a:rPr lang="en-US" dirty="0"/>
              <a:t> la </a:t>
            </a:r>
            <a:r>
              <a:rPr lang="en-US" dirty="0" err="1"/>
              <a:t>dépense</a:t>
            </a:r>
            <a:r>
              <a:rPr lang="en-US" dirty="0"/>
              <a:t> (Ce champ </a:t>
            </a:r>
            <a:r>
              <a:rPr lang="en-US" dirty="0" err="1"/>
              <a:t>est</a:t>
            </a:r>
            <a:r>
              <a:rPr lang="en-US" dirty="0"/>
              <a:t> </a:t>
            </a:r>
            <a:r>
              <a:rPr lang="en-US" dirty="0" err="1"/>
              <a:t>disponible</a:t>
            </a:r>
            <a:r>
              <a:rPr lang="en-US" dirty="0"/>
              <a:t> </a:t>
            </a:r>
            <a:r>
              <a:rPr lang="en-US" dirty="0" err="1"/>
              <a:t>si</a:t>
            </a:r>
            <a:r>
              <a:rPr lang="en-US" dirty="0"/>
              <a:t> la </a:t>
            </a:r>
            <a:r>
              <a:rPr lang="en-US" dirty="0" err="1"/>
              <a:t>bibliothèque</a:t>
            </a:r>
            <a:r>
              <a:rPr lang="en-US" dirty="0"/>
              <a:t> a </a:t>
            </a:r>
            <a:r>
              <a:rPr lang="en-US" dirty="0" err="1"/>
              <a:t>été</a:t>
            </a:r>
            <a:r>
              <a:rPr lang="en-US" dirty="0"/>
              <a:t> </a:t>
            </a:r>
            <a:r>
              <a:rPr lang="en-US" dirty="0" err="1"/>
              <a:t>sélectionnée</a:t>
            </a:r>
            <a:r>
              <a:rPr lang="en-US" dirty="0"/>
              <a:t>). </a:t>
            </a:r>
          </a:p>
          <a:p>
            <a:pPr defTabSz="910102">
              <a:defRPr/>
            </a:pPr>
            <a:r>
              <a:rPr lang="en-US" b="1" dirty="0"/>
              <a:t>Vendor/Account</a:t>
            </a:r>
            <a:r>
              <a:rPr lang="en-US" dirty="0"/>
              <a:t> – </a:t>
            </a:r>
            <a:r>
              <a:rPr lang="en-US" dirty="0" err="1"/>
              <a:t>Possibilité</a:t>
            </a:r>
            <a:r>
              <a:rPr lang="en-US" dirty="0"/>
              <a:t> de </a:t>
            </a:r>
            <a:r>
              <a:rPr lang="en-US" dirty="0" err="1"/>
              <a:t>choisir</a:t>
            </a:r>
            <a:r>
              <a:rPr lang="en-US" dirty="0"/>
              <a:t> un </a:t>
            </a:r>
            <a:r>
              <a:rPr lang="en-US" dirty="0" err="1"/>
              <a:t>fournisseur</a:t>
            </a:r>
            <a:endParaRPr lang="en-US" dirty="0"/>
          </a:p>
          <a:p>
            <a:r>
              <a:rPr lang="en-US" b="1" dirty="0"/>
              <a:t>Approved By</a:t>
            </a:r>
            <a:r>
              <a:rPr lang="en-US" dirty="0"/>
              <a:t> – Vide par </a:t>
            </a:r>
            <a:r>
              <a:rPr lang="en-US" dirty="0" err="1"/>
              <a:t>défaut</a:t>
            </a:r>
            <a:r>
              <a:rPr lang="en-US" dirty="0"/>
              <a:t> </a:t>
            </a:r>
            <a:r>
              <a:rPr lang="en-US" dirty="0" err="1"/>
              <a:t>initialement</a:t>
            </a:r>
            <a:r>
              <a:rPr lang="en-US" dirty="0"/>
              <a:t>. </a:t>
            </a:r>
          </a:p>
          <a:p>
            <a:r>
              <a:rPr lang="en-US" b="1" dirty="0"/>
              <a:t>Requester Note</a:t>
            </a:r>
            <a:r>
              <a:rPr lang="en-US" dirty="0"/>
              <a:t> – Note du </a:t>
            </a:r>
            <a:r>
              <a:rPr lang="en-US" dirty="0" err="1"/>
              <a:t>demandeur</a:t>
            </a:r>
            <a:r>
              <a:rPr lang="en-US" dirty="0"/>
              <a:t> – (interested users par </a:t>
            </a:r>
            <a:r>
              <a:rPr lang="en-US" dirty="0" err="1"/>
              <a:t>exemple</a:t>
            </a:r>
            <a:r>
              <a:rPr lang="en-US" dirty="0"/>
              <a:t>)</a:t>
            </a:r>
          </a:p>
          <a:p>
            <a:pPr defTabSz="910102">
              <a:defRPr/>
            </a:pPr>
            <a:r>
              <a:rPr lang="en-US" b="1" dirty="0"/>
              <a:t>Rejection Reason</a:t>
            </a:r>
            <a:r>
              <a:rPr lang="en-US" dirty="0"/>
              <a:t> – Vide par </a:t>
            </a:r>
            <a:r>
              <a:rPr lang="en-US" dirty="0" err="1"/>
              <a:t>défaut</a:t>
            </a:r>
            <a:r>
              <a:rPr lang="en-US" dirty="0"/>
              <a:t> </a:t>
            </a:r>
            <a:r>
              <a:rPr lang="en-US" dirty="0" err="1"/>
              <a:t>initialement</a:t>
            </a:r>
            <a:r>
              <a:rPr lang="en-US" dirty="0"/>
              <a:t>. (</a:t>
            </a:r>
            <a:r>
              <a:rPr lang="en-US" dirty="0" err="1"/>
              <a:t>Mentionnera</a:t>
            </a:r>
            <a:r>
              <a:rPr lang="en-US" dirty="0"/>
              <a:t> par la suite la raison de la non acceptation de </a:t>
            </a:r>
            <a:r>
              <a:rPr lang="en-US" dirty="0" err="1"/>
              <a:t>l’achat</a:t>
            </a:r>
            <a:r>
              <a:rPr lang="en-US" dirty="0"/>
              <a:t>)</a:t>
            </a:r>
          </a:p>
          <a:p>
            <a:pPr defTabSz="910102">
              <a:defRPr/>
            </a:pPr>
            <a:endParaRPr lang="en-US" dirty="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46</a:t>
            </a:fld>
            <a:endParaRPr lang="fr-BE"/>
          </a:p>
        </p:txBody>
      </p:sp>
    </p:spTree>
    <p:extLst>
      <p:ext uri="{BB962C8B-B14F-4D97-AF65-F5344CB8AC3E}">
        <p14:creationId xmlns:p14="http://schemas.microsoft.com/office/powerpoint/2010/main" val="13285812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Les demandes arrivent sous l’onglet</a:t>
            </a:r>
            <a:r>
              <a:rPr lang="fr-BE" baseline="0" dirty="0" smtClean="0"/>
              <a:t> « </a:t>
            </a:r>
            <a:r>
              <a:rPr lang="fr-BE" baseline="0" dirty="0" err="1" smtClean="0"/>
              <a:t>Unassigned</a:t>
            </a:r>
            <a:r>
              <a:rPr lang="fr-BE" baseline="0" dirty="0" smtClean="0"/>
              <a:t> ».</a:t>
            </a:r>
          </a:p>
          <a:p>
            <a:r>
              <a:rPr lang="fr-BE" baseline="0" dirty="0" smtClean="0"/>
              <a:t>En cliquant sur le titre, vous accédez à la notice «</a:t>
            </a:r>
            <a:r>
              <a:rPr lang="fr-BE" b="0" baseline="0" dirty="0" smtClean="0"/>
              <a:t> </a:t>
            </a:r>
            <a:r>
              <a:rPr lang="fr-BE" dirty="0"/>
              <a:t>MARC Record Simple </a:t>
            </a:r>
            <a:r>
              <a:rPr lang="fr-BE" dirty="0" err="1"/>
              <a:t>View</a:t>
            </a:r>
            <a:r>
              <a:rPr lang="fr-BE" dirty="0"/>
              <a:t> ». Sauf si la </a:t>
            </a:r>
            <a:r>
              <a:rPr lang="fr-BE" dirty="0" err="1"/>
              <a:t>request</a:t>
            </a:r>
            <a:r>
              <a:rPr lang="fr-BE" dirty="0"/>
              <a:t> a été associée à une notice existante du </a:t>
            </a:r>
            <a:r>
              <a:rPr lang="fr-BE" dirty="0" err="1"/>
              <a:t>Repository</a:t>
            </a:r>
            <a:r>
              <a:rPr lang="fr-BE" dirty="0"/>
              <a:t>, il s’agira toujours d’une notice minimale.</a:t>
            </a:r>
          </a:p>
          <a:p>
            <a:endParaRPr lang="fr-BE" b="0" baseline="0" dirty="0" smtClean="0"/>
          </a:p>
          <a:p>
            <a:r>
              <a:rPr lang="fr-BE" b="0" baseline="0" dirty="0" smtClean="0"/>
              <a:t>Edit : Permet de modifier la demande d’achat,</a:t>
            </a:r>
          </a:p>
          <a:p>
            <a:pPr defTabSz="910102">
              <a:defRPr/>
            </a:pPr>
            <a:r>
              <a:rPr lang="fr-BE" b="0" baseline="0" dirty="0" err="1" smtClean="0"/>
              <a:t>Approve</a:t>
            </a:r>
            <a:r>
              <a:rPr lang="fr-BE" b="0" baseline="0" dirty="0" smtClean="0"/>
              <a:t> and </a:t>
            </a:r>
            <a:r>
              <a:rPr lang="fr-BE" b="0" baseline="0" dirty="0" err="1" smtClean="0"/>
              <a:t>order</a:t>
            </a:r>
            <a:r>
              <a:rPr lang="fr-BE" b="0" baseline="0" dirty="0" smtClean="0"/>
              <a:t> : </a:t>
            </a:r>
            <a:r>
              <a:rPr lang="fr-BE" dirty="0" smtClean="0"/>
              <a:t>Crée une PO line, son numéro apparait dans le message de confirmation,</a:t>
            </a:r>
          </a:p>
          <a:p>
            <a:pPr defTabSz="910102">
              <a:defRPr/>
            </a:pPr>
            <a:r>
              <a:rPr lang="fr-BE" dirty="0" err="1" smtClean="0"/>
              <a:t>Reject</a:t>
            </a:r>
            <a:r>
              <a:rPr lang="fr-BE" dirty="0" smtClean="0"/>
              <a:t> : Le rejet de la demande </a:t>
            </a:r>
            <a:r>
              <a:rPr lang="fr-BE" dirty="0"/>
              <a:t>génère un courriel au demandeur avec le motif du refus,</a:t>
            </a:r>
          </a:p>
          <a:p>
            <a:pPr defTabSz="910102">
              <a:defRPr/>
            </a:pPr>
            <a:r>
              <a:rPr lang="fr-BE" dirty="0" err="1"/>
              <a:t>Send</a:t>
            </a:r>
            <a:r>
              <a:rPr lang="fr-BE" dirty="0"/>
              <a:t> </a:t>
            </a:r>
            <a:r>
              <a:rPr lang="fr-BE" dirty="0" err="1"/>
              <a:t>query</a:t>
            </a:r>
            <a:r>
              <a:rPr lang="fr-BE" dirty="0"/>
              <a:t> to </a:t>
            </a:r>
            <a:r>
              <a:rPr lang="fr-BE" dirty="0" err="1"/>
              <a:t>requester</a:t>
            </a:r>
            <a:r>
              <a:rPr lang="fr-BE" dirty="0"/>
              <a:t> : Permet d’envoyer un courriel au demandeur pour obtenir plus d’informations par exemple ou, le cas échéant, expliquer en détails que la suggestion risque d’être refusée.</a:t>
            </a:r>
            <a:endParaRPr lang="fr-BE" dirty="0" smtClean="0"/>
          </a:p>
          <a:p>
            <a:pPr defTabSz="910102">
              <a:defRPr/>
            </a:pPr>
            <a:r>
              <a:rPr lang="fr-BE" dirty="0" err="1" smtClean="0"/>
              <a:t>Assign</a:t>
            </a:r>
            <a:r>
              <a:rPr lang="fr-BE" dirty="0" smtClean="0"/>
              <a:t> to : Permet</a:t>
            </a:r>
            <a:r>
              <a:rPr lang="fr-BE" baseline="0" dirty="0" smtClean="0"/>
              <a:t> d’assigner la demande à un </a:t>
            </a:r>
            <a:r>
              <a:rPr lang="fr-BE" baseline="0" dirty="0" err="1" smtClean="0"/>
              <a:t>Selector</a:t>
            </a:r>
            <a:r>
              <a:rPr lang="fr-BE" baseline="0" dirty="0" smtClean="0"/>
              <a:t>.</a:t>
            </a:r>
          </a:p>
          <a:p>
            <a:pPr defTabSz="910102">
              <a:defRPr/>
            </a:pPr>
            <a:r>
              <a:rPr lang="fr-BE" baseline="0" dirty="0" err="1" smtClean="0"/>
              <a:t>Relink</a:t>
            </a:r>
            <a:r>
              <a:rPr lang="fr-BE" baseline="0" dirty="0" smtClean="0"/>
              <a:t> : Permet de rebondir dans le répertoire et relié la notice minimale à une autre disponible. </a:t>
            </a:r>
          </a:p>
          <a:p>
            <a:pPr defTabSz="910102">
              <a:defRPr/>
            </a:pPr>
            <a:endParaRPr lang="fr-BE" baseline="0" dirty="0" smtClean="0"/>
          </a:p>
          <a:p>
            <a:pPr defTabSz="910102">
              <a:defRPr/>
            </a:pPr>
            <a:r>
              <a:rPr lang="fr-BE" dirty="0"/>
              <a:t>Le </a:t>
            </a:r>
            <a:r>
              <a:rPr lang="fr-BE" dirty="0" err="1"/>
              <a:t>Selector</a:t>
            </a:r>
            <a:r>
              <a:rPr lang="fr-BE" dirty="0"/>
              <a:t> peut facilement trouver les demandes d'achat qui peuvent le concerner avec la facette </a:t>
            </a:r>
            <a:r>
              <a:rPr lang="fr-BE" dirty="0" err="1"/>
              <a:t>Owning</a:t>
            </a:r>
            <a:r>
              <a:rPr lang="fr-BE" dirty="0"/>
              <a:t> Library + la facette </a:t>
            </a:r>
            <a:r>
              <a:rPr lang="fr-BE" dirty="0" err="1"/>
              <a:t>Status</a:t>
            </a:r>
            <a:r>
              <a:rPr lang="fr-BE" dirty="0"/>
              <a:t> (In </a:t>
            </a:r>
            <a:r>
              <a:rPr lang="fr-BE" dirty="0" err="1"/>
              <a:t>Review</a:t>
            </a:r>
            <a:r>
              <a:rPr lang="fr-BE" dirty="0"/>
              <a:t>).</a:t>
            </a:r>
          </a:p>
          <a:p>
            <a:pPr defTabSz="910102">
              <a:defRPr/>
            </a:pP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47</a:t>
            </a:fld>
            <a:endParaRPr lang="fr-BE"/>
          </a:p>
        </p:txBody>
      </p:sp>
    </p:spTree>
    <p:extLst>
      <p:ext uri="{BB962C8B-B14F-4D97-AF65-F5344CB8AC3E}">
        <p14:creationId xmlns:p14="http://schemas.microsoft.com/office/powerpoint/2010/main" val="494563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Le </a:t>
            </a:r>
            <a:r>
              <a:rPr lang="fr-BE" dirty="0" err="1"/>
              <a:t>Selector</a:t>
            </a:r>
            <a:r>
              <a:rPr lang="fr-BE" dirty="0"/>
              <a:t> peut l’assigner à un autre </a:t>
            </a:r>
            <a:r>
              <a:rPr lang="fr-BE" dirty="0" err="1"/>
              <a:t>Selector</a:t>
            </a:r>
            <a:r>
              <a:rPr lang="fr-BE" dirty="0"/>
              <a:t> ou à un acquéreur : à l'</a:t>
            </a:r>
            <a:r>
              <a:rPr lang="fr-BE" dirty="0" err="1"/>
              <a:t>ULiège</a:t>
            </a:r>
            <a:r>
              <a:rPr lang="fr-BE" dirty="0"/>
              <a:t>, tous les acquéreurs sont automatiquement </a:t>
            </a:r>
            <a:r>
              <a:rPr lang="fr-BE" dirty="0" err="1"/>
              <a:t>Selector</a:t>
            </a:r>
            <a:r>
              <a:rPr lang="fr-BE" dirty="0"/>
              <a:t>.</a:t>
            </a:r>
          </a:p>
          <a:p>
            <a:r>
              <a:rPr lang="fr-BE" dirty="0"/>
              <a:t>Cela peut être par exemple très utile si vous estimez que vous n’allez pas acheter la suggestion de l’usager et souhaitez voir, avant que la suggestion ne soit rejetée si une autre bibliothèque ne serait pas intéressée.</a:t>
            </a:r>
          </a:p>
          <a:p>
            <a:endParaRPr lang="fr-BE" baseline="0" dirty="0" smtClean="0"/>
          </a:p>
          <a:p>
            <a:r>
              <a:rPr lang="fr-BE" baseline="0" dirty="0" smtClean="0"/>
              <a:t>La fonction « Release </a:t>
            </a:r>
            <a:r>
              <a:rPr lang="fr-BE" baseline="0" dirty="0" err="1" smtClean="0"/>
              <a:t>assignment</a:t>
            </a:r>
            <a:r>
              <a:rPr lang="fr-BE" baseline="0" dirty="0" smtClean="0"/>
              <a:t> » replace la demande sous l’onglet « </a:t>
            </a:r>
            <a:r>
              <a:rPr lang="fr-BE" baseline="0" dirty="0" err="1" smtClean="0"/>
              <a:t>Unassigned</a:t>
            </a:r>
            <a:r>
              <a:rPr lang="fr-BE" baseline="0" dirty="0" smtClean="0"/>
              <a:t> ».</a:t>
            </a:r>
            <a:endParaRPr lang="fr-BE" dirty="0" smtClean="0"/>
          </a:p>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48</a:t>
            </a:fld>
            <a:endParaRPr lang="fr-BE"/>
          </a:p>
        </p:txBody>
      </p:sp>
    </p:spTree>
    <p:extLst>
      <p:ext uri="{BB962C8B-B14F-4D97-AF65-F5344CB8AC3E}">
        <p14:creationId xmlns:p14="http://schemas.microsoft.com/office/powerpoint/2010/main" val="22822504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Permet d’envoyer un message au demandeur.</a:t>
            </a:r>
          </a:p>
          <a:p>
            <a:endParaRPr lang="fr-BE" dirty="0" smtClean="0"/>
          </a:p>
          <a:p>
            <a:r>
              <a:rPr lang="fr-BE" dirty="0" smtClean="0"/>
              <a:t>Les zones </a:t>
            </a:r>
            <a:r>
              <a:rPr lang="fr-BE" dirty="0" err="1" smtClean="0"/>
              <a:t>From</a:t>
            </a:r>
            <a:r>
              <a:rPr lang="fr-BE" dirty="0" smtClean="0"/>
              <a:t>, To et </a:t>
            </a:r>
            <a:r>
              <a:rPr lang="fr-BE" dirty="0" err="1" smtClean="0"/>
              <a:t>Subject</a:t>
            </a:r>
            <a:r>
              <a:rPr lang="fr-BE" dirty="0" smtClean="0"/>
              <a:t> sont pré-remplies par Alma et modifiables.</a:t>
            </a:r>
          </a:p>
          <a:p>
            <a:endParaRPr lang="fr-BE" dirty="0" smtClean="0"/>
          </a:p>
          <a:p>
            <a:r>
              <a:rPr lang="fr-BE" dirty="0" smtClean="0"/>
              <a:t>La</a:t>
            </a:r>
            <a:r>
              <a:rPr lang="fr-BE" baseline="0" dirty="0" smtClean="0"/>
              <a:t> zone Body contient également des informations. Il est conseillé de </a:t>
            </a:r>
            <a:r>
              <a:rPr lang="fr-BE" b="1" baseline="0" dirty="0" smtClean="0"/>
              <a:t>vider totalement cette zone de son contenu avant de mettre un message personnalisé.</a:t>
            </a:r>
            <a:endParaRPr lang="fr-BE" dirty="0" smtClean="0"/>
          </a:p>
          <a:p>
            <a:pPr defTabSz="910102"/>
            <a:r>
              <a:rPr lang="fr-BE" baseline="0" dirty="0" smtClean="0"/>
              <a:t>Le mail que recevra le </a:t>
            </a:r>
            <a:r>
              <a:rPr lang="fr-BE" baseline="0" dirty="0" err="1" smtClean="0"/>
              <a:t>Requester</a:t>
            </a:r>
            <a:r>
              <a:rPr lang="fr-BE" baseline="0" dirty="0" smtClean="0"/>
              <a:t> contiendra </a:t>
            </a:r>
            <a:r>
              <a:rPr lang="fr-BE" u="sng" baseline="0" dirty="0" smtClean="0"/>
              <a:t>par défaut</a:t>
            </a:r>
            <a:r>
              <a:rPr lang="fr-BE" baseline="0" dirty="0" smtClean="0"/>
              <a:t> les </a:t>
            </a:r>
            <a:r>
              <a:rPr lang="fr-BE" b="1" baseline="0" dirty="0" smtClean="0"/>
              <a:t>informations bibliographiques de base en lien avec la suggestion d’achat</a:t>
            </a:r>
            <a:r>
              <a:rPr lang="fr-BE" baseline="0" dirty="0" smtClean="0"/>
              <a:t> (cf. « </a:t>
            </a:r>
            <a:r>
              <a:rPr lang="fr-BE" i="1" u="sng" baseline="0" dirty="0" smtClean="0"/>
              <a:t>Votre référence</a:t>
            </a:r>
            <a:r>
              <a:rPr lang="fr-BE" i="1" u="none" baseline="0" dirty="0" smtClean="0"/>
              <a:t> : titre + auteur + ISBN/ISSN</a:t>
            </a:r>
            <a:r>
              <a:rPr lang="fr-BE" i="0" u="none" baseline="0" dirty="0" smtClean="0"/>
              <a:t> »</a:t>
            </a:r>
            <a:r>
              <a:rPr lang="fr-BE" baseline="0" dirty="0" smtClean="0"/>
              <a:t>). Il ne faut donc pas réintroduire ces informations dans la zone Body lorsqu’on s’adresse au demandeur.</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49</a:t>
            </a:fld>
            <a:endParaRPr lang="fr-BE"/>
          </a:p>
        </p:txBody>
      </p:sp>
    </p:spTree>
    <p:extLst>
      <p:ext uri="{BB962C8B-B14F-4D97-AF65-F5344CB8AC3E}">
        <p14:creationId xmlns:p14="http://schemas.microsoft.com/office/powerpoint/2010/main" val="40966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 rôle </a:t>
            </a:r>
            <a:r>
              <a:rPr lang="fr-BE" dirty="0" err="1" smtClean="0"/>
              <a:t>Selector</a:t>
            </a:r>
            <a:r>
              <a:rPr lang="fr-BE" dirty="0" smtClean="0"/>
              <a:t> permet d’accéder à la base de données </a:t>
            </a:r>
            <a:r>
              <a:rPr lang="fr-BE" dirty="0" err="1" smtClean="0"/>
              <a:t>Vendors</a:t>
            </a:r>
            <a:r>
              <a:rPr lang="fr-BE" dirty="0" smtClean="0"/>
              <a:t> en consultation uniquement. </a:t>
            </a:r>
          </a:p>
          <a:p>
            <a:r>
              <a:rPr lang="fr-BE" dirty="0" smtClean="0"/>
              <a:t>Cette présentation vous donnera un aperçu des informations relatives à nos fournisseurs visibles grâce à ce rôle.</a:t>
            </a:r>
          </a:p>
          <a:p>
            <a:endParaRPr lang="fr-BE" dirty="0" smtClean="0"/>
          </a:p>
          <a:p>
            <a:r>
              <a:rPr lang="fr-BE" dirty="0" smtClean="0"/>
              <a:t>Menu Acquisitions -&gt;Acquisitions infrastructure -&gt; </a:t>
            </a:r>
            <a:r>
              <a:rPr lang="fr-BE" dirty="0" err="1" smtClean="0"/>
              <a:t>Vendors</a:t>
            </a:r>
            <a:endParaRPr lang="fr-BE" dirty="0" smtClean="0"/>
          </a:p>
          <a:p>
            <a:endParaRPr lang="fr-BE" dirty="0" smtClean="0"/>
          </a:p>
          <a:p>
            <a:r>
              <a:rPr lang="fr-BE" dirty="0" smtClean="0"/>
              <a:t>Seul</a:t>
            </a:r>
            <a:r>
              <a:rPr lang="fr-BE" baseline="0" dirty="0" smtClean="0"/>
              <a:t> le « </a:t>
            </a:r>
            <a:r>
              <a:rPr lang="fr-BE" baseline="0" dirty="0" err="1" smtClean="0"/>
              <a:t>Vendor</a:t>
            </a:r>
            <a:r>
              <a:rPr lang="fr-BE" baseline="0" dirty="0" smtClean="0"/>
              <a:t> Manager » peut créer, modifier ou supprimer un fournisseur. </a:t>
            </a:r>
          </a:p>
          <a:p>
            <a:r>
              <a:rPr lang="fr-BE" baseline="0" dirty="0" smtClean="0"/>
              <a:t>Les secrétaires exécutives veilleront à la mise à jour de cette BD, en adéquation avec SAP.</a:t>
            </a:r>
          </a:p>
          <a:p>
            <a:endParaRPr lang="fr-BE" baseline="0" dirty="0" smtClean="0"/>
          </a:p>
          <a:p>
            <a:r>
              <a:rPr lang="fr-BE" baseline="0" dirty="0" smtClean="0"/>
              <a:t>La recherche d’un </a:t>
            </a:r>
            <a:r>
              <a:rPr lang="fr-BE" baseline="0" dirty="0" err="1" smtClean="0"/>
              <a:t>vendor</a:t>
            </a:r>
            <a:r>
              <a:rPr lang="fr-BE" baseline="0" dirty="0" smtClean="0"/>
              <a:t> peut se faire directement via la barre de recherche Alma sur le nom, le code (en principe le N° SAP attribué), la bibliothèque (mais les </a:t>
            </a:r>
            <a:r>
              <a:rPr lang="fr-BE" baseline="0" dirty="0" err="1" smtClean="0"/>
              <a:t>vendors</a:t>
            </a:r>
            <a:r>
              <a:rPr lang="fr-BE" baseline="0" dirty="0" smtClean="0"/>
              <a:t> ont été configurés pour </a:t>
            </a:r>
            <a:r>
              <a:rPr lang="fr-BE" i="1" baseline="0" dirty="0" smtClean="0"/>
              <a:t>toutes</a:t>
            </a:r>
            <a:r>
              <a:rPr lang="fr-BE" baseline="0" dirty="0" smtClean="0"/>
              <a:t> les bibliothèques </a:t>
            </a:r>
            <a:r>
              <a:rPr lang="fr-BE" baseline="0" dirty="0" smtClean="0"/>
              <a:t>de l’</a:t>
            </a:r>
            <a:r>
              <a:rPr lang="fr-BE" baseline="0" dirty="0" err="1" smtClean="0"/>
              <a:t>ULiège</a:t>
            </a:r>
            <a:r>
              <a:rPr lang="fr-BE" baseline="0" dirty="0" smtClean="0"/>
              <a:t> Library), </a:t>
            </a:r>
            <a:r>
              <a:rPr lang="fr-BE" baseline="0" dirty="0" smtClean="0"/>
              <a:t>l’interface Name (nom de la plate-forme propre à chaque fournisseur d’accès électroniques. Ex.: </a:t>
            </a:r>
            <a:r>
              <a:rPr lang="fr-BE" baseline="0" dirty="0" err="1" smtClean="0"/>
              <a:t>Dawsonera</a:t>
            </a:r>
            <a:r>
              <a:rPr lang="fr-BE" baseline="0" dirty="0" smtClean="0"/>
              <a:t> fourni les accès pour le fournisseur Dawson France) ou éventuellement le nom du compte SUSHI du fournisseur/éditeur/</a:t>
            </a:r>
            <a:r>
              <a:rPr lang="fr-BE" baseline="0" dirty="0" err="1" smtClean="0"/>
              <a:t>access</a:t>
            </a:r>
            <a:r>
              <a:rPr lang="fr-BE" baseline="0" dirty="0" smtClean="0"/>
              <a:t> provider.</a:t>
            </a:r>
          </a:p>
          <a:p>
            <a:endParaRPr lang="fr-BE" baseline="0" dirty="0" smtClean="0"/>
          </a:p>
          <a:p>
            <a:r>
              <a:rPr lang="fr-BE" b="1" baseline="0" dirty="0" err="1" smtClean="0"/>
              <a:t>Vendor</a:t>
            </a:r>
            <a:r>
              <a:rPr lang="fr-BE" b="1" baseline="0" dirty="0" smtClean="0"/>
              <a:t> Type :</a:t>
            </a:r>
          </a:p>
          <a:p>
            <a:r>
              <a:rPr lang="fr-BE" u="sng" dirty="0" err="1"/>
              <a:t>Material</a:t>
            </a:r>
            <a:r>
              <a:rPr lang="fr-BE" u="sng" dirty="0"/>
              <a:t> supplier </a:t>
            </a:r>
            <a:r>
              <a:rPr lang="fr-BE" dirty="0"/>
              <a:t>: Fournisseurs pour ouvrages, périodiques papier ou électroniques, abonnements…</a:t>
            </a:r>
            <a:br>
              <a:rPr lang="fr-BE" dirty="0"/>
            </a:br>
            <a:r>
              <a:rPr lang="fr-BE" u="sng" dirty="0"/>
              <a:t>Access provider </a:t>
            </a:r>
            <a:r>
              <a:rPr lang="fr-BE" dirty="0"/>
              <a:t>: Fournisseurs d'accès aux ressources électroniques</a:t>
            </a:r>
            <a:br>
              <a:rPr lang="fr-BE" dirty="0"/>
            </a:br>
            <a:r>
              <a:rPr lang="fr-BE" u="sng" dirty="0" err="1"/>
              <a:t>Licensor</a:t>
            </a:r>
            <a:r>
              <a:rPr lang="fr-BE" u="sng" dirty="0"/>
              <a:t> :</a:t>
            </a:r>
            <a:r>
              <a:rPr lang="fr-BE" dirty="0"/>
              <a:t> Fournisseurs e-ressources avec licence (gérée dans Alma)</a:t>
            </a:r>
            <a:br>
              <a:rPr lang="fr-BE" dirty="0"/>
            </a:br>
            <a:r>
              <a:rPr lang="fr-BE" u="sng" dirty="0"/>
              <a:t>SUSHI </a:t>
            </a:r>
            <a:r>
              <a:rPr lang="fr-BE" u="sng" dirty="0" err="1"/>
              <a:t>Vendor</a:t>
            </a:r>
            <a:r>
              <a:rPr lang="fr-BE" u="sng" dirty="0"/>
              <a:t> : </a:t>
            </a:r>
            <a:r>
              <a:rPr lang="fr-BE" dirty="0"/>
              <a:t>Fournisseurs pour lesquels nous pouvons récolter les statistiques d’utilisation via SUSHI</a:t>
            </a:r>
          </a:p>
          <a:p>
            <a:r>
              <a:rPr lang="fr-BE" dirty="0"/>
              <a:t/>
            </a:r>
            <a:br>
              <a:rPr lang="fr-BE" dirty="0"/>
            </a:br>
            <a:r>
              <a:rPr lang="fr-BE" dirty="0"/>
              <a:t>Une même ressource souscrite peut avoir un </a:t>
            </a:r>
            <a:r>
              <a:rPr lang="fr-BE" dirty="0" err="1"/>
              <a:t>Material</a:t>
            </a:r>
            <a:r>
              <a:rPr lang="fr-BE" dirty="0"/>
              <a:t> supplier et un Access Provider différent. </a:t>
            </a:r>
          </a:p>
          <a:p>
            <a:r>
              <a:rPr lang="fr-BE" dirty="0"/>
              <a:t>Ex.: Actuellement, les abonnements </a:t>
            </a:r>
            <a:r>
              <a:rPr lang="fr-BE" dirty="0" err="1"/>
              <a:t>Wiley</a:t>
            </a:r>
            <a:r>
              <a:rPr lang="fr-BE" dirty="0"/>
              <a:t> ont EBSCO en </a:t>
            </a:r>
            <a:r>
              <a:rPr lang="fr-BE" dirty="0" err="1"/>
              <a:t>Material</a:t>
            </a:r>
            <a:r>
              <a:rPr lang="fr-BE" dirty="0"/>
              <a:t> supplier (facturation par </a:t>
            </a:r>
            <a:r>
              <a:rPr lang="fr-BE" dirty="0" err="1"/>
              <a:t>Ebsco</a:t>
            </a:r>
            <a:r>
              <a:rPr lang="fr-BE" dirty="0"/>
              <a:t>) et </a:t>
            </a:r>
            <a:r>
              <a:rPr lang="fr-BE" dirty="0" err="1"/>
              <a:t>Wiley</a:t>
            </a:r>
            <a:r>
              <a:rPr lang="fr-BE" dirty="0"/>
              <a:t> en Access provider car l'accès est fourni par </a:t>
            </a:r>
            <a:r>
              <a:rPr lang="fr-BE" dirty="0" err="1"/>
              <a:t>Wiley</a:t>
            </a:r>
            <a:r>
              <a:rPr lang="fr-BE" dirty="0"/>
              <a:t>, sur la plate-forme de </a:t>
            </a:r>
            <a:r>
              <a:rPr lang="fr-BE" dirty="0" err="1"/>
              <a:t>Wiley</a:t>
            </a:r>
            <a:r>
              <a:rPr lang="fr-BE" dirty="0"/>
              <a:t>.</a:t>
            </a:r>
            <a:br>
              <a:rPr lang="fr-BE" dirty="0"/>
            </a:br>
            <a:r>
              <a:rPr lang="fr-BE" dirty="0" smtClean="0"/>
              <a:t/>
            </a:r>
            <a:br>
              <a:rPr lang="fr-BE" dirty="0" smtClean="0"/>
            </a:br>
            <a:endParaRPr lang="fr-BE" dirty="0" smtClean="0"/>
          </a:p>
          <a:p>
            <a:endParaRPr lang="fr-BE" baseline="0" dirty="0" smtClean="0"/>
          </a:p>
          <a:p>
            <a:endParaRPr lang="fr-BE" baseline="0" dirty="0" smtClean="0"/>
          </a:p>
          <a:p>
            <a:endParaRPr lang="fr-BE" dirty="0" smtClean="0"/>
          </a:p>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a:t>
            </a:fld>
            <a:endParaRPr lang="fr-BE"/>
          </a:p>
        </p:txBody>
      </p:sp>
    </p:spTree>
    <p:extLst>
      <p:ext uri="{BB962C8B-B14F-4D97-AF65-F5344CB8AC3E}">
        <p14:creationId xmlns:p14="http://schemas.microsoft.com/office/powerpoint/2010/main" val="35110913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En cas de rejet, le début de phrase "Votre suggestion d'achat relative au titre ci-dessous n'a pas été validée" est complété par un détail de la raison du rejet : </a:t>
            </a:r>
          </a:p>
          <a:p>
            <a:pPr marL="170644" indent="-170644">
              <a:buFontTx/>
              <a:buChar char="-"/>
            </a:pPr>
            <a:r>
              <a:rPr lang="fr-BE" dirty="0" smtClean="0"/>
              <a:t>Si COST est choisi --&gt; "car le prix est jugé trop élevé" </a:t>
            </a:r>
          </a:p>
          <a:p>
            <a:pPr marL="170644" indent="-170644">
              <a:buFontTx/>
              <a:buChar char="-"/>
            </a:pPr>
            <a:r>
              <a:rPr lang="fr-BE" dirty="0" smtClean="0"/>
              <a:t>Si DUPLICATE est choisi --&gt; "car ce document est déjà disponible dans nos collections" </a:t>
            </a:r>
          </a:p>
          <a:p>
            <a:pPr marL="170644" indent="-170644">
              <a:buFontTx/>
              <a:buChar char="-"/>
            </a:pPr>
            <a:r>
              <a:rPr lang="fr-BE" dirty="0" smtClean="0"/>
              <a:t>Si IRRELEVANT est choisi --&gt; "car celle-ci ne nous semble pas rentrer dans la politique d'acquisition de la bibliothèque" </a:t>
            </a:r>
          </a:p>
          <a:p>
            <a:pPr marL="170644" indent="-170644">
              <a:buFontTx/>
              <a:buChar char="-"/>
            </a:pPr>
            <a:r>
              <a:rPr lang="fr-BE" dirty="0" smtClean="0"/>
              <a:t>Si ON_ORDER est choisi --&gt; "car celle-ci fait déjà l'objet d'une commande en cours" </a:t>
            </a:r>
          </a:p>
          <a:p>
            <a:pPr marL="170644" indent="-170644">
              <a:buFontTx/>
              <a:buChar char="-"/>
            </a:pPr>
            <a:r>
              <a:rPr lang="fr-BE" dirty="0" smtClean="0"/>
              <a:t>Si CANNOT_BE_SUPPLIED est choisi --&gt; "car nous avons déjà tenté d'acquérir ce document et la commande n'a pas pu être honorée par le fournisseur" </a:t>
            </a:r>
          </a:p>
          <a:p>
            <a:pPr marL="170644" indent="-170644">
              <a:buFontTx/>
              <a:buChar char="-"/>
            </a:pPr>
            <a:r>
              <a:rPr lang="fr-BE" dirty="0" smtClean="0"/>
              <a:t>Si CANCELED_BY_REQUESTER est choisi --&gt; ": celle-ci a été supprimée à votre demande" </a:t>
            </a:r>
          </a:p>
          <a:p>
            <a:endParaRPr lang="fr-BE" dirty="0" smtClean="0"/>
          </a:p>
          <a:p>
            <a:r>
              <a:rPr lang="fr-BE" dirty="0" smtClean="0"/>
              <a:t>! Si vous voyez d'autres motifs de rejet qui pourraient être ajoutés, merci de le suggérer à la TF Acquisitions. </a:t>
            </a:r>
          </a:p>
          <a:p>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50</a:t>
            </a:fld>
            <a:endParaRPr lang="fr-BE"/>
          </a:p>
        </p:txBody>
      </p:sp>
    </p:spTree>
    <p:extLst>
      <p:ext uri="{BB962C8B-B14F-4D97-AF65-F5344CB8AC3E}">
        <p14:creationId xmlns:p14="http://schemas.microsoft.com/office/powerpoint/2010/main" val="37535990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0102"/>
            <a:r>
              <a:rPr lang="fr-BE" dirty="0" smtClean="0"/>
              <a:t>Dans</a:t>
            </a:r>
            <a:r>
              <a:rPr lang="fr-BE" baseline="0" dirty="0" smtClean="0"/>
              <a:t> </a:t>
            </a:r>
            <a:r>
              <a:rPr lang="fr-BE" dirty="0" smtClean="0"/>
              <a:t>tous les cas</a:t>
            </a:r>
            <a:r>
              <a:rPr lang="fr-BE" baseline="0" dirty="0" smtClean="0"/>
              <a:t> :</a:t>
            </a:r>
            <a:endParaRPr lang="fr-BE" dirty="0" smtClean="0"/>
          </a:p>
          <a:p>
            <a:pPr defTabSz="910102"/>
            <a:endParaRPr lang="fr-BE" dirty="0" smtClean="0"/>
          </a:p>
          <a:p>
            <a:pPr defTabSz="910102"/>
            <a:r>
              <a:rPr lang="fr-BE" dirty="0" smtClean="0"/>
              <a:t>Le</a:t>
            </a:r>
            <a:r>
              <a:rPr lang="fr-BE" baseline="0" dirty="0" smtClean="0"/>
              <a:t> motif apparaît ainsi que la mention suivante : « </a:t>
            </a:r>
            <a:r>
              <a:rPr lang="fr-BE" dirty="0" smtClean="0"/>
              <a:t>Si vous estimez que cette décision mériterait d'être réexaminée, nous vous invitons à nous recontacter via le lien ci-dessous ou à nous ré-adresser votre demande lors de votre prochain passage dans l'une de nos implantations ».</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51</a:t>
            </a:fld>
            <a:endParaRPr lang="fr-BE"/>
          </a:p>
        </p:txBody>
      </p:sp>
    </p:spTree>
    <p:extLst>
      <p:ext uri="{BB962C8B-B14F-4D97-AF65-F5344CB8AC3E}">
        <p14:creationId xmlns:p14="http://schemas.microsoft.com/office/powerpoint/2010/main" val="16233637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 </a:t>
            </a:r>
            <a:r>
              <a:rPr lang="fr-BE" dirty="0" err="1" smtClean="0"/>
              <a:t>Selector</a:t>
            </a:r>
            <a:r>
              <a:rPr lang="fr-BE" dirty="0" smtClean="0"/>
              <a:t> qui est également </a:t>
            </a:r>
            <a:r>
              <a:rPr lang="fr-BE" dirty="0" err="1" smtClean="0"/>
              <a:t>Selector</a:t>
            </a:r>
            <a:r>
              <a:rPr lang="fr-BE" dirty="0" smtClean="0"/>
              <a:t> </a:t>
            </a:r>
            <a:r>
              <a:rPr lang="fr-BE" dirty="0" err="1" smtClean="0"/>
              <a:t>extended</a:t>
            </a:r>
            <a:r>
              <a:rPr lang="fr-BE" dirty="0" smtClean="0"/>
              <a:t> pourra</a:t>
            </a:r>
            <a:r>
              <a:rPr lang="fr-BE" baseline="0" dirty="0" smtClean="0"/>
              <a:t> s</a:t>
            </a:r>
            <a:r>
              <a:rPr lang="fr-BE" dirty="0" smtClean="0"/>
              <a:t>upprimer les demandes d’achat rejetées.</a:t>
            </a:r>
          </a:p>
          <a:p>
            <a:endParaRPr lang="fr-BE" dirty="0" smtClean="0"/>
          </a:p>
          <a:p>
            <a:r>
              <a:rPr lang="fr-BE" dirty="0" smtClean="0"/>
              <a:t>Une demande d’achat qui a été rejetée sera automatiquement supprimée du </a:t>
            </a:r>
            <a:r>
              <a:rPr lang="fr-BE" u="sng" dirty="0" smtClean="0"/>
              <a:t>répertoire</a:t>
            </a:r>
            <a:r>
              <a:rPr lang="fr-BE" baseline="0" dirty="0" smtClean="0"/>
              <a:t>.</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52</a:t>
            </a:fld>
            <a:endParaRPr lang="fr-BE"/>
          </a:p>
        </p:txBody>
      </p:sp>
    </p:spTree>
    <p:extLst>
      <p:ext uri="{BB962C8B-B14F-4D97-AF65-F5344CB8AC3E}">
        <p14:creationId xmlns:p14="http://schemas.microsoft.com/office/powerpoint/2010/main" val="9216051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baseline="0" dirty="0" smtClean="0"/>
              <a:t>Permet de rebondir dans le répertoire et relié la notice minimale à une autre disponible. </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53</a:t>
            </a:fld>
            <a:endParaRPr lang="fr-BE"/>
          </a:p>
        </p:txBody>
      </p:sp>
    </p:spTree>
    <p:extLst>
      <p:ext uri="{BB962C8B-B14F-4D97-AF65-F5344CB8AC3E}">
        <p14:creationId xmlns:p14="http://schemas.microsoft.com/office/powerpoint/2010/main" val="29091700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La PO line créée sera en statut</a:t>
            </a:r>
            <a:r>
              <a:rPr lang="fr-BE" baseline="0" dirty="0" smtClean="0"/>
              <a:t> « In </a:t>
            </a:r>
            <a:r>
              <a:rPr lang="fr-BE" baseline="0" dirty="0" err="1" smtClean="0"/>
              <a:t>review</a:t>
            </a:r>
            <a:r>
              <a:rPr lang="fr-BE" baseline="0" dirty="0" smtClean="0"/>
              <a:t> » et devra être traitée par un acquéreur.</a:t>
            </a:r>
          </a:p>
          <a:p>
            <a:endParaRPr lang="fr-BE" baseline="0" dirty="0" smtClean="0"/>
          </a:p>
          <a:p>
            <a:pPr defTabSz="910102">
              <a:defRPr/>
            </a:pPr>
            <a:r>
              <a:rPr lang="fr-BE" dirty="0"/>
              <a:t>Les notices créées avec une </a:t>
            </a:r>
            <a:r>
              <a:rPr lang="fr-BE" i="1" dirty="0" err="1"/>
              <a:t>Purchase</a:t>
            </a:r>
            <a:r>
              <a:rPr lang="fr-BE" i="1" dirty="0"/>
              <a:t> </a:t>
            </a:r>
            <a:r>
              <a:rPr lang="fr-BE" i="1" dirty="0" err="1"/>
              <a:t>Request</a:t>
            </a:r>
            <a:r>
              <a:rPr lang="fr-BE" i="1" dirty="0"/>
              <a:t> </a:t>
            </a:r>
            <a:r>
              <a:rPr lang="fr-BE" dirty="0"/>
              <a:t>ne sont pas visibles dans le répertoire. Une fois qu’elles sont approuvées, la notice peut être retrouvée et passe automatiquement en « </a:t>
            </a:r>
            <a:r>
              <a:rPr lang="fr-BE" b="1" dirty="0" err="1"/>
              <a:t>Suppress</a:t>
            </a:r>
            <a:r>
              <a:rPr lang="fr-BE" b="1" dirty="0"/>
              <a:t> </a:t>
            </a:r>
            <a:r>
              <a:rPr lang="fr-BE" b="1" dirty="0" err="1"/>
              <a:t>from</a:t>
            </a:r>
            <a:r>
              <a:rPr lang="fr-BE" b="1" dirty="0"/>
              <a:t> </a:t>
            </a:r>
            <a:r>
              <a:rPr lang="fr-BE" b="1" dirty="0" err="1"/>
              <a:t>discovery</a:t>
            </a:r>
            <a:r>
              <a:rPr lang="fr-BE" dirty="0"/>
              <a:t> » (s’il n’y a aucun autre item déjà existant dans l’IZ). L’acquéreur ne devra pas oublier de la rendre visible !</a:t>
            </a:r>
          </a:p>
          <a:p>
            <a:endParaRPr lang="fr-BE" dirty="0" smtClean="0"/>
          </a:p>
          <a:p>
            <a:r>
              <a:rPr lang="fr-BE" dirty="0" smtClean="0"/>
              <a:t>Le demandeur est informé de la validation de la suggestion d’achat</a:t>
            </a:r>
            <a:r>
              <a:rPr lang="fr-BE" baseline="0" dirty="0" smtClean="0"/>
              <a:t> et la référence de la POL lui est communiquée. Le demandeur ainsi que le </a:t>
            </a:r>
            <a:r>
              <a:rPr lang="fr-BE" baseline="0" dirty="0" err="1" smtClean="0"/>
              <a:t>Selector</a:t>
            </a:r>
            <a:r>
              <a:rPr lang="fr-BE" baseline="0" dirty="0" smtClean="0"/>
              <a:t> qui a approuvé la suggestion sont </a:t>
            </a:r>
            <a:r>
              <a:rPr lang="fr-BE" u="sng" baseline="0" dirty="0" smtClean="0"/>
              <a:t>tous deux</a:t>
            </a:r>
            <a:r>
              <a:rPr lang="fr-BE" baseline="0" dirty="0" smtClean="0"/>
              <a:t> automatiquement mis en </a:t>
            </a:r>
            <a:r>
              <a:rPr lang="fr-BE" i="1" baseline="0" dirty="0" err="1" smtClean="0"/>
              <a:t>Interested</a:t>
            </a:r>
            <a:r>
              <a:rPr lang="fr-BE" i="1" baseline="0" dirty="0" smtClean="0"/>
              <a:t> User </a:t>
            </a:r>
            <a:r>
              <a:rPr lang="fr-BE" baseline="0" dirty="0" smtClean="0"/>
              <a:t>de la POL (</a:t>
            </a:r>
            <a:r>
              <a:rPr lang="fr-BE" i="1" baseline="0" dirty="0" err="1" smtClean="0"/>
              <a:t>Notify</a:t>
            </a:r>
            <a:r>
              <a:rPr lang="fr-BE" i="1" baseline="0" dirty="0" smtClean="0"/>
              <a:t> user </a:t>
            </a:r>
            <a:r>
              <a:rPr lang="fr-BE" i="1" baseline="0" dirty="0" err="1" smtClean="0"/>
              <a:t>upon</a:t>
            </a:r>
            <a:r>
              <a:rPr lang="fr-BE" i="1" baseline="0" dirty="0" smtClean="0"/>
              <a:t> </a:t>
            </a:r>
            <a:r>
              <a:rPr lang="fr-BE" i="1" baseline="0" dirty="0" err="1" smtClean="0"/>
              <a:t>receiving</a:t>
            </a:r>
            <a:r>
              <a:rPr lang="fr-BE" i="1" baseline="0" dirty="0" smtClean="0"/>
              <a:t>/activation</a:t>
            </a:r>
            <a:r>
              <a:rPr lang="fr-BE" baseline="0" dirty="0" smtClean="0"/>
              <a:t>), aucune réservation n’est créée.</a:t>
            </a:r>
            <a:endParaRPr lang="fr-BE" dirty="0"/>
          </a:p>
          <a:p>
            <a:endParaRPr lang="fr-BE" dirty="0" smtClean="0"/>
          </a:p>
          <a:p>
            <a:pPr defTabSz="910102">
              <a:defRPr/>
            </a:pPr>
            <a:endParaRPr lang="fr-BE" dirty="0"/>
          </a:p>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54</a:t>
            </a:fld>
            <a:endParaRPr lang="fr-BE"/>
          </a:p>
        </p:txBody>
      </p:sp>
    </p:spTree>
    <p:extLst>
      <p:ext uri="{BB962C8B-B14F-4D97-AF65-F5344CB8AC3E}">
        <p14:creationId xmlns:p14="http://schemas.microsoft.com/office/powerpoint/2010/main" val="11716032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55</a:t>
            </a:fld>
            <a:endParaRPr lang="fr-BE"/>
          </a:p>
        </p:txBody>
      </p:sp>
    </p:spTree>
    <p:extLst>
      <p:ext uri="{BB962C8B-B14F-4D97-AF65-F5344CB8AC3E}">
        <p14:creationId xmlns:p14="http://schemas.microsoft.com/office/powerpoint/2010/main" val="14754284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56</a:t>
            </a:fld>
            <a:endParaRPr lang="fr-BE"/>
          </a:p>
        </p:txBody>
      </p:sp>
    </p:spTree>
    <p:extLst>
      <p:ext uri="{BB962C8B-B14F-4D97-AF65-F5344CB8AC3E}">
        <p14:creationId xmlns:p14="http://schemas.microsoft.com/office/powerpoint/2010/main" val="517236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Les</a:t>
            </a:r>
            <a:r>
              <a:rPr lang="fr-BE" baseline="0" dirty="0" smtClean="0"/>
              <a:t> fournisseurs proviennent essentiellement de la BD d’Aleph.</a:t>
            </a:r>
          </a:p>
          <a:p>
            <a:r>
              <a:rPr lang="fr-BE" baseline="0" dirty="0" smtClean="0"/>
              <a:t>Ont été activés uniquement les fournisseurs actifs dans SAP depuis 2013.</a:t>
            </a:r>
          </a:p>
          <a:p>
            <a:endParaRPr lang="fr-BE" baseline="0" dirty="0" smtClean="0"/>
          </a:p>
          <a:p>
            <a:r>
              <a:rPr lang="fr-BE" baseline="0" dirty="0" smtClean="0"/>
              <a:t>Pour chaque fournisseur, vous trouverez les infos d’ordre général (N° TVA, Devise, langue paramétrée).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a:t>
            </a:fld>
            <a:endParaRPr lang="fr-BE"/>
          </a:p>
        </p:txBody>
      </p:sp>
    </p:spTree>
    <p:extLst>
      <p:ext uri="{BB962C8B-B14F-4D97-AF65-F5344CB8AC3E}">
        <p14:creationId xmlns:p14="http://schemas.microsoft.com/office/powerpoint/2010/main" val="4464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Et suivant le type de </a:t>
            </a:r>
            <a:r>
              <a:rPr lang="fr-BE" baseline="0" dirty="0" err="1" smtClean="0"/>
              <a:t>vendor</a:t>
            </a:r>
            <a:r>
              <a:rPr lang="fr-BE" baseline="0" dirty="0" smtClean="0"/>
              <a:t>, d’autres informations telles que pour le :</a:t>
            </a:r>
          </a:p>
          <a:p>
            <a:endParaRPr lang="fr-BE" baseline="0" dirty="0" smtClean="0"/>
          </a:p>
          <a:p>
            <a:r>
              <a:rPr lang="fr-BE" baseline="0" dirty="0" smtClean="0"/>
              <a:t>« </a:t>
            </a:r>
            <a:r>
              <a:rPr lang="fr-BE" baseline="0" dirty="0" err="1" smtClean="0"/>
              <a:t>Material</a:t>
            </a:r>
            <a:r>
              <a:rPr lang="fr-BE" baseline="0" dirty="0" smtClean="0"/>
              <a:t> supplier », dans la partie « </a:t>
            </a:r>
            <a:r>
              <a:rPr lang="fr-BE" baseline="0" dirty="0" err="1" smtClean="0"/>
              <a:t>Accounts</a:t>
            </a:r>
            <a:r>
              <a:rPr lang="fr-BE" baseline="0" dirty="0" smtClean="0"/>
              <a:t> », de type financier et commercial (Numéro de compte bancaire, remise accordée généralement par ce fournisseur, mais aussi les règles paramétrées sur les délais de livraison et réclamations attendues pour ce fournisseur…)</a:t>
            </a:r>
          </a:p>
          <a:p>
            <a:r>
              <a:rPr lang="fr-BE" baseline="0" dirty="0" smtClean="0"/>
              <a:t>Sachez toutefois que ces données sont modifiables au moment de la création de chacune des lignes de </a:t>
            </a:r>
            <a:r>
              <a:rPr lang="fr-BE" baseline="0" dirty="0" smtClean="0"/>
              <a:t>commande.</a:t>
            </a:r>
            <a:endParaRPr lang="fr-BE" baseline="0" dirty="0" smtClean="0"/>
          </a:p>
          <a:p>
            <a:endParaRPr lang="fr-BE" baseline="0" dirty="0" smtClean="0"/>
          </a:p>
          <a:p>
            <a:r>
              <a:rPr lang="fr-BE" baseline="0" dirty="0" smtClean="0"/>
              <a:t>« Access provider » , dans la partie « </a:t>
            </a:r>
            <a:r>
              <a:rPr lang="fr-BE" dirty="0"/>
              <a:t>Interfaces » : </a:t>
            </a:r>
          </a:p>
          <a:p>
            <a:pPr marL="170644" indent="-170644">
              <a:buFont typeface="Arial" panose="020B0604020202020204" pitchFamily="34" charset="0"/>
              <a:buChar char="•"/>
            </a:pPr>
            <a:r>
              <a:rPr lang="fr-BE" dirty="0"/>
              <a:t>le nom de l’interface qui sert au niveau des accès aux services qui gèrent les ressources électroniques,</a:t>
            </a:r>
          </a:p>
          <a:p>
            <a:pPr marL="170644" indent="-170644">
              <a:buFont typeface="Arial" panose="020B0604020202020204" pitchFamily="34" charset="0"/>
              <a:buChar char="•"/>
            </a:pPr>
            <a:r>
              <a:rPr lang="fr-BE" dirty="0"/>
              <a:t>Les contacts</a:t>
            </a:r>
          </a:p>
          <a:p>
            <a:pPr marL="170644" indent="-170644">
              <a:buFont typeface="Arial" panose="020B0604020202020204" pitchFamily="34" charset="0"/>
              <a:buChar char="•"/>
            </a:pPr>
            <a:r>
              <a:rPr lang="fr-BE" i="1" dirty="0"/>
              <a:t>Les informations administratives </a:t>
            </a:r>
            <a:r>
              <a:rPr lang="fr-BE" dirty="0"/>
              <a:t>: URL et supports et l</a:t>
            </a:r>
            <a:r>
              <a:rPr lang="fr-BE" i="1" dirty="0"/>
              <a:t>es informations d’accès </a:t>
            </a:r>
            <a:r>
              <a:rPr lang="fr-BE" dirty="0"/>
              <a:t>: Adresse IP, la méthode d'autorisation. (certificat, Adresse IP, Adresse IP + mot de passe,…) et d</a:t>
            </a:r>
            <a:r>
              <a:rPr lang="fr-BE" i="1" dirty="0"/>
              <a:t>es informations de statistiques (m</a:t>
            </a:r>
            <a:r>
              <a:rPr lang="fr-BE" dirty="0"/>
              <a:t>éthode de livraison, fréquence…)</a:t>
            </a:r>
          </a:p>
          <a:p>
            <a:pPr marL="170644" indent="-170644">
              <a:buFontTx/>
              <a:buChar char="-"/>
            </a:pPr>
            <a:r>
              <a:rPr lang="fr-BE" dirty="0"/>
              <a:t>Les formats dans lesquels les statistiques sont disponibles (HTML, Excel, PDF, CSV, ASCII, autres); plusieurs formats ont pu être sélectionnés. </a:t>
            </a:r>
          </a:p>
          <a:p>
            <a:pPr marL="170644" indent="-170644">
              <a:buFontTx/>
              <a:buChar char="-"/>
            </a:pPr>
            <a:r>
              <a:rPr lang="fr-BE" dirty="0"/>
              <a:t>L'emplacement en ligne où les statistiques sont accessibles, comme un chemin d'URL ou un fichier.   </a:t>
            </a:r>
          </a:p>
          <a:p>
            <a:pPr marL="170644" indent="-170644">
              <a:buFontTx/>
              <a:buChar char="-"/>
            </a:pPr>
            <a:r>
              <a:rPr lang="fr-BE" i="1" dirty="0"/>
              <a:t>Inventaire</a:t>
            </a:r>
            <a:r>
              <a:rPr lang="fr-BE" dirty="0"/>
              <a:t> : Liste des collections électroniques associées à l'interface. </a:t>
            </a:r>
          </a:p>
          <a:p>
            <a:pPr marL="170644" indent="-170644">
              <a:buFontTx/>
              <a:buChar char="-"/>
            </a:pPr>
            <a:r>
              <a:rPr lang="fr-BE" i="1" dirty="0"/>
              <a:t>Les notes </a:t>
            </a:r>
            <a:r>
              <a:rPr lang="fr-BE" dirty="0"/>
              <a:t>relatives à l'interface de fournisseur. </a:t>
            </a:r>
          </a:p>
          <a:p>
            <a:endParaRPr lang="fr-BE" baseline="0"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a:t>
            </a:fld>
            <a:endParaRPr lang="fr-BE"/>
          </a:p>
        </p:txBody>
      </p:sp>
    </p:spTree>
    <p:extLst>
      <p:ext uri="{BB962C8B-B14F-4D97-AF65-F5344CB8AC3E}">
        <p14:creationId xmlns:p14="http://schemas.microsoft.com/office/powerpoint/2010/main" val="1227745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0102">
              <a:defRPr/>
            </a:pPr>
            <a:r>
              <a:rPr lang="fr-BE" dirty="0"/>
              <a:t>Plusieurs entrées peuvent être fournies pour chaque méthode de contact, avec une indication sur la nature ou la destination (commande, livraison ou de facturation). </a:t>
            </a:r>
          </a:p>
          <a:p>
            <a:pPr defTabSz="910102">
              <a:defRPr/>
            </a:pPr>
            <a:endParaRPr lang="fr-BE" dirty="0" smtClean="0"/>
          </a:p>
          <a:p>
            <a:pPr defTabSz="910102">
              <a:defRPr/>
            </a:pPr>
            <a:r>
              <a:rPr lang="fr-BE" dirty="0" smtClean="0"/>
              <a:t>Le type de contact est différent</a:t>
            </a:r>
            <a:r>
              <a:rPr lang="fr-BE" baseline="0" dirty="0" smtClean="0"/>
              <a:t> suivant le mode :</a:t>
            </a:r>
          </a:p>
          <a:p>
            <a:r>
              <a:rPr lang="fr-BE" baseline="0" dirty="0" smtClean="0"/>
              <a:t>Par courrier postal, les champs suivants sont disponibles : </a:t>
            </a:r>
            <a:r>
              <a:rPr lang="en-US" dirty="0" smtClean="0"/>
              <a:t>Billing, Claim, Order, Payment, Returns, et Shipping</a:t>
            </a:r>
          </a:p>
          <a:p>
            <a:r>
              <a:rPr lang="fr-BE" dirty="0" smtClean="0"/>
              <a:t>Par téléphone</a:t>
            </a:r>
            <a:r>
              <a:rPr lang="fr-BE" baseline="0" dirty="0" smtClean="0"/>
              <a:t> :</a:t>
            </a:r>
            <a:r>
              <a:rPr lang="en-US" baseline="0" dirty="0" smtClean="0"/>
              <a:t> </a:t>
            </a:r>
            <a:r>
              <a:rPr lang="en-US" dirty="0" smtClean="0"/>
              <a:t>Claim fax, Claim phone, Order fax, Order phone, Payment fax, Payment phone, Returns fax, Returns phone</a:t>
            </a:r>
          </a:p>
          <a:p>
            <a:r>
              <a:rPr lang="en-US" dirty="0" smtClean="0"/>
              <a:t>Par e-mail : Claim, Order, Payment, Queries, Returns</a:t>
            </a:r>
          </a:p>
          <a:p>
            <a:pPr defTabSz="910102">
              <a:defRPr/>
            </a:pPr>
            <a:endParaRPr lang="fr-BE" dirty="0" smtClean="0"/>
          </a:p>
          <a:p>
            <a:pPr defTabSz="910102">
              <a:defRPr/>
            </a:pPr>
            <a:r>
              <a:rPr lang="fr-BE" dirty="0" smtClean="0"/>
              <a:t>Plusieurs types ont pu être sélectionnés</a:t>
            </a:r>
            <a:r>
              <a:rPr lang="fr-BE" baseline="0" dirty="0" smtClean="0"/>
              <a:t> par adresse, numéro de téléphone ou adresse e-mail.</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a:t>
            </a:fld>
            <a:endParaRPr lang="fr-BE"/>
          </a:p>
        </p:txBody>
      </p:sp>
    </p:spTree>
    <p:extLst>
      <p:ext uri="{BB962C8B-B14F-4D97-AF65-F5344CB8AC3E}">
        <p14:creationId xmlns:p14="http://schemas.microsoft.com/office/powerpoint/2010/main" val="1273948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Dans l' EDI (</a:t>
            </a:r>
            <a:r>
              <a:rPr lang="fr-BE" dirty="0" err="1"/>
              <a:t>Electronic</a:t>
            </a:r>
            <a:r>
              <a:rPr lang="fr-BE" dirty="0"/>
              <a:t> Data </a:t>
            </a:r>
            <a:r>
              <a:rPr lang="fr-BE" dirty="0" err="1"/>
              <a:t>Interchange</a:t>
            </a:r>
            <a:r>
              <a:rPr lang="fr-BE" dirty="0"/>
              <a:t>) information, nous retrouvons toutes les données qui permettront d’envoyer nos BC mais aussi de recevoir les factures du fournisseur par voie électronique à condition que notre interlocuteur supporte également  ce système…</a:t>
            </a:r>
          </a:p>
          <a:p>
            <a:r>
              <a:rPr lang="fr-BE" dirty="0"/>
              <a:t>Il faut impérativement que le fournisseur possède un numéro de système attribué par EDI. </a:t>
            </a:r>
          </a:p>
          <a:p>
            <a:endParaRPr lang="fr-BE" dirty="0"/>
          </a:p>
          <a:p>
            <a:r>
              <a:rPr lang="fr-BE" dirty="0"/>
              <a:t>En quoi cela consiste-t-il ?</a:t>
            </a:r>
          </a:p>
          <a:p>
            <a:r>
              <a:rPr lang="fr-BE" dirty="0"/>
              <a:t>Les bons de commande : Lorsque la commande est terminée et envoyée par l'acquéreur, elle est exportée au format EDIFACT sur le serveur FTP du fournisseur, prête à être directement intégrée dans son propre système de gestion des commandes.</a:t>
            </a:r>
          </a:p>
          <a:p>
            <a:r>
              <a:rPr lang="fr-BE" dirty="0"/>
              <a:t>Les factures : lorsque des factures sont placées dans un emplacement FTP par le fournisseur EDI, Alma peut automatiquement charger et analyser les factures. </a:t>
            </a:r>
          </a:p>
          <a:p>
            <a:r>
              <a:rPr lang="fr-BE" dirty="0"/>
              <a:t>Les fichiers EDI qui sont créés pour les commandes et/ou factures sont basées sur les normes internationales pour la transmission de l'EDI. </a:t>
            </a:r>
          </a:p>
          <a:p>
            <a:endParaRPr lang="fr-BE" dirty="0"/>
          </a:p>
          <a:p>
            <a:r>
              <a:rPr lang="fr-BE" dirty="0"/>
              <a:t>A l’heure actuelle, la communication EDI  fonctionne avec plusieurs de nos fournisseurs d’ouvrages (Dawson, </a:t>
            </a:r>
            <a:r>
              <a:rPr lang="fr-BE" dirty="0" err="1"/>
              <a:t>Starkmann</a:t>
            </a:r>
            <a:r>
              <a:rPr lang="fr-BE" dirty="0"/>
              <a:t>, </a:t>
            </a:r>
            <a:r>
              <a:rPr lang="fr-BE" dirty="0" err="1"/>
              <a:t>Mayersche</a:t>
            </a:r>
            <a:r>
              <a:rPr lang="fr-BE" dirty="0"/>
              <a:t> </a:t>
            </a:r>
            <a:r>
              <a:rPr lang="fr-BE" dirty="0" err="1"/>
              <a:t>Buchhandlung</a:t>
            </a:r>
            <a:r>
              <a:rPr lang="fr-BE" dirty="0"/>
              <a:t>, et </a:t>
            </a:r>
            <a:r>
              <a:rPr lang="fr-BE" dirty="0" err="1"/>
              <a:t>Casalini</a:t>
            </a:r>
            <a:r>
              <a:rPr lang="fr-BE" dirty="0"/>
              <a:t>).</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9</a:t>
            </a:fld>
            <a:endParaRPr lang="fr-BE"/>
          </a:p>
        </p:txBody>
      </p:sp>
    </p:spTree>
    <p:extLst>
      <p:ext uri="{BB962C8B-B14F-4D97-AF65-F5344CB8AC3E}">
        <p14:creationId xmlns:p14="http://schemas.microsoft.com/office/powerpoint/2010/main" val="2806171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933056"/>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Espace réservé du pied de page 3"/>
          <p:cNvSpPr>
            <a:spLocks noGrp="1"/>
          </p:cNvSpPr>
          <p:nvPr>
            <p:ph type="ftr" sz="quarter" idx="10"/>
          </p:nvPr>
        </p:nvSpPr>
        <p:spPr/>
        <p:txBody>
          <a:bodyPr/>
          <a:lstStyle/>
          <a:p>
            <a:r>
              <a:rPr lang="en-US" smtClean="0">
                <a:solidFill>
                  <a:srgbClr val="278989"/>
                </a:solidFill>
              </a:rPr>
              <a:t>Alma - ULiège - ACQ/SELECTOR</a:t>
            </a:r>
            <a:endParaRPr lang="en-US">
              <a:solidFill>
                <a:srgbClr val="278989"/>
              </a:solidFill>
            </a:endParaRPr>
          </a:p>
        </p:txBody>
      </p:sp>
      <p:sp>
        <p:nvSpPr>
          <p:cNvPr id="5" name="Espace réservé du numéro de diapositive 4"/>
          <p:cNvSpPr>
            <a:spLocks noGrp="1"/>
          </p:cNvSpPr>
          <p:nvPr>
            <p:ph type="sldNum" sz="quarter" idx="11"/>
          </p:nvPr>
        </p:nvSpPr>
        <p:spPr>
          <a:ln w="19050">
            <a:solidFill>
              <a:srgbClr val="278989"/>
            </a:solidFill>
          </a:ln>
        </p:spPr>
        <p:txBody>
          <a:bodyPr vert="horz" lIns="0" tIns="0" rIns="0" bIns="0" rtlCol="0" anchor="ctr"/>
          <a:lstStyle>
            <a:lvl1pPr>
              <a:defRPr lang="en-US" smtClean="0">
                <a:solidFill>
                  <a:srgbClr val="278989"/>
                </a:solidFill>
              </a:defRPr>
            </a:lvl1pPr>
          </a:lstStyle>
          <a:p>
            <a:fld id="{E667ED75-B537-4810-9364-B7D9FE7FDC55}" type="slidenum">
              <a:rPr lang="fr-BE" smtClean="0"/>
              <a:pPr/>
              <a:t>‹N°›</a:t>
            </a:fld>
            <a:endParaRPr lang="fr-BE"/>
          </a:p>
        </p:txBody>
      </p:sp>
      <p:sp>
        <p:nvSpPr>
          <p:cNvPr id="6" name="Titre 5"/>
          <p:cNvSpPr>
            <a:spLocks noGrp="1"/>
          </p:cNvSpPr>
          <p:nvPr>
            <p:ph type="title"/>
          </p:nvPr>
        </p:nvSpPr>
        <p:spPr>
          <a:xfrm>
            <a:off x="611560" y="2780928"/>
            <a:ext cx="7620000" cy="1143000"/>
          </a:xfrm>
          <a:solidFill>
            <a:schemeClr val="bg1">
              <a:lumMod val="95000"/>
            </a:schemeClr>
          </a:solidFill>
          <a:ln w="22225">
            <a:solidFill>
              <a:schemeClr val="tx2">
                <a:lumMod val="50000"/>
              </a:schemeClr>
            </a:solidFill>
            <a:round/>
          </a:ln>
        </p:spPr>
        <p:txBody>
          <a:bodyPr/>
          <a:lstStyle>
            <a:lvl1pPr>
              <a:defRPr sz="3600" b="1"/>
            </a:lvl1pPr>
          </a:lstStyle>
          <a:p>
            <a:r>
              <a:rPr lang="fr-FR" smtClean="0"/>
              <a:t>Modifiez le style du titre</a:t>
            </a:r>
            <a:endParaRPr lang="fr-BE" dirty="0"/>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531" y="1"/>
            <a:ext cx="2672261" cy="75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userDrawn="1"/>
        </p:nvSpPr>
        <p:spPr>
          <a:xfrm>
            <a:off x="5969732" y="188638"/>
            <a:ext cx="2448272" cy="553998"/>
          </a:xfrm>
          <a:prstGeom prst="rect">
            <a:avLst/>
          </a:prstGeom>
          <a:noFill/>
        </p:spPr>
        <p:txBody>
          <a:bodyPr wrap="square" rtlCol="0">
            <a:spAutoFit/>
          </a:bodyPr>
          <a:lstStyle/>
          <a:p>
            <a:pPr algn="ctr"/>
            <a:r>
              <a:rPr lang="fr-BE" sz="1600" b="1" dirty="0" smtClean="0">
                <a:solidFill>
                  <a:srgbClr val="002060"/>
                </a:solidFill>
                <a:latin typeface="Arial" panose="020B0604020202020204" pitchFamily="34" charset="0"/>
                <a:cs typeface="Arial" panose="020B0604020202020204" pitchFamily="34" charset="0"/>
              </a:rPr>
              <a:t>ACQUISITIONS</a:t>
            </a:r>
          </a:p>
          <a:p>
            <a:pPr algn="ctr"/>
            <a:r>
              <a:rPr lang="fr-BE" sz="1400" b="1" i="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Alma</a:t>
            </a:r>
            <a:r>
              <a:rPr lang="fr-BE" sz="1400" b="1" i="0" baseline="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New UI</a:t>
            </a:r>
            <a:endParaRPr lang="fr-BE" sz="1400" b="1" i="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smtClean="0"/>
              <a:t>Alma - ULiège - ACQ/SELECTOR</a:t>
            </a:r>
            <a:endParaRPr lang="fr-BE"/>
          </a:p>
        </p:txBody>
      </p:sp>
      <p:sp>
        <p:nvSpPr>
          <p:cNvPr id="7" name="Espace réservé du numéro de diapositive 6"/>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66180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endParaRPr lang="fr-BE"/>
          </a:p>
        </p:txBody>
      </p:sp>
      <p:sp>
        <p:nvSpPr>
          <p:cNvPr id="8" name="Espace réservé du pied de page 7"/>
          <p:cNvSpPr>
            <a:spLocks noGrp="1"/>
          </p:cNvSpPr>
          <p:nvPr>
            <p:ph type="ftr" sz="quarter" idx="11"/>
          </p:nvPr>
        </p:nvSpPr>
        <p:spPr/>
        <p:txBody>
          <a:bodyPr/>
          <a:lstStyle/>
          <a:p>
            <a:r>
              <a:rPr lang="fr-BE" smtClean="0"/>
              <a:t>Alma - ULiège - ACQ/SELECTOR</a:t>
            </a:r>
            <a:endParaRPr lang="fr-BE"/>
          </a:p>
        </p:txBody>
      </p:sp>
      <p:sp>
        <p:nvSpPr>
          <p:cNvPr id="9" name="Espace réservé du numéro de diapositive 8"/>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801719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endParaRPr lang="fr-BE"/>
          </a:p>
        </p:txBody>
      </p:sp>
      <p:sp>
        <p:nvSpPr>
          <p:cNvPr id="4" name="Espace réservé du pied de page 3"/>
          <p:cNvSpPr>
            <a:spLocks noGrp="1"/>
          </p:cNvSpPr>
          <p:nvPr>
            <p:ph type="ftr" sz="quarter" idx="11"/>
          </p:nvPr>
        </p:nvSpPr>
        <p:spPr/>
        <p:txBody>
          <a:bodyPr/>
          <a:lstStyle/>
          <a:p>
            <a:r>
              <a:rPr lang="fr-BE" smtClean="0"/>
              <a:t>Alma - ULiège - ACQ/SELECTOR</a:t>
            </a:r>
            <a:endParaRPr lang="fr-BE"/>
          </a:p>
        </p:txBody>
      </p:sp>
      <p:sp>
        <p:nvSpPr>
          <p:cNvPr id="5" name="Espace réservé du numéro de diapositive 4"/>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200646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BE"/>
          </a:p>
        </p:txBody>
      </p:sp>
      <p:sp>
        <p:nvSpPr>
          <p:cNvPr id="3" name="Espace réservé du pied de page 2"/>
          <p:cNvSpPr>
            <a:spLocks noGrp="1"/>
          </p:cNvSpPr>
          <p:nvPr>
            <p:ph type="ftr" sz="quarter" idx="11"/>
          </p:nvPr>
        </p:nvSpPr>
        <p:spPr/>
        <p:txBody>
          <a:bodyPr/>
          <a:lstStyle/>
          <a:p>
            <a:r>
              <a:rPr lang="fr-BE" smtClean="0"/>
              <a:t>Alma - ULiège - ACQ/SELECTOR</a:t>
            </a:r>
            <a:endParaRPr lang="fr-BE"/>
          </a:p>
        </p:txBody>
      </p:sp>
      <p:sp>
        <p:nvSpPr>
          <p:cNvPr id="4" name="Espace réservé du numéro de diapositive 3"/>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166397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smtClean="0"/>
              <a:t>Alma - ULiège - ACQ/SELECTOR</a:t>
            </a:r>
            <a:endParaRPr lang="fr-BE"/>
          </a:p>
        </p:txBody>
      </p:sp>
      <p:sp>
        <p:nvSpPr>
          <p:cNvPr id="7" name="Espace réservé du numéro de diapositive 6"/>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490485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smtClean="0"/>
              <a:t>Alma - ULiège - ACQ/SELECTOR</a:t>
            </a:r>
            <a:endParaRPr lang="fr-BE"/>
          </a:p>
        </p:txBody>
      </p:sp>
      <p:sp>
        <p:nvSpPr>
          <p:cNvPr id="7" name="Espace réservé du numéro de diapositive 6"/>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026902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ULiège - ACQ/SELECTOR</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100969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ULiège - ACQ/SELECTOR</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298600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flip="none" rotWithShape="1">
          <a:gsLst>
            <a:gs pos="37500">
              <a:srgbClr val="FFFFFF"/>
            </a:gs>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idx="1"/>
          </p:nvPr>
        </p:nvSpPr>
        <p:spPr>
          <a:xfrm>
            <a:off x="251520" y="1412776"/>
            <a:ext cx="7992888" cy="4988024"/>
          </a:xfrm>
        </p:spPr>
        <p:txBody>
          <a:bodyPr/>
          <a:lstStyle>
            <a:lvl1pPr>
              <a:buSzPct val="120000"/>
              <a:defRPr/>
            </a:lvl1pPr>
            <a:lvl2pPr>
              <a:buClr>
                <a:schemeClr val="tx2"/>
              </a:buClr>
              <a:buSzPct val="120000"/>
              <a:defRPr/>
            </a:lvl2pPr>
            <a:lvl3pPr>
              <a:buClr>
                <a:schemeClr val="accent1"/>
              </a:buClr>
              <a:buSzPct val="120000"/>
              <a:defRPr/>
            </a:lvl3pPr>
            <a:lvl4pPr>
              <a:buClr>
                <a:schemeClr val="tx2"/>
              </a:buClr>
              <a:buSzPct val="120000"/>
              <a:defRPr/>
            </a:lvl4pPr>
            <a:lvl5pPr>
              <a:buClr>
                <a:schemeClr val="accent1"/>
              </a:buClr>
              <a:buSzPct val="12000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ULiège - ACQ/SELECTOR</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sz="half" idx="1"/>
          </p:nvPr>
        </p:nvSpPr>
        <p:spPr>
          <a:xfrm>
            <a:off x="251520" y="1412776"/>
            <a:ext cx="3863280" cy="4968552"/>
          </a:xfrm>
        </p:spPr>
        <p:txBody>
          <a:bodyPr/>
          <a:lstStyle>
            <a:lvl1pPr>
              <a:buSzPct val="120000"/>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400" kern="1200" baseline="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412776"/>
            <a:ext cx="3824808" cy="4968552"/>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buClr>
                <a:schemeClr val="accent1"/>
              </a:buClr>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tx2"/>
              </a:buClr>
              <a:buSzPct val="120000"/>
              <a:defRPr sz="1400"/>
            </a:lvl5pPr>
            <a:lvl6pPr>
              <a:defRPr sz="1800"/>
            </a:lvl6pPr>
            <a:lvl7pPr>
              <a:defRPr sz="1800"/>
            </a:lvl7pPr>
            <a:lvl8pPr>
              <a:defRPr sz="1800"/>
            </a:lvl8pPr>
            <a:lvl9pPr>
              <a:defRPr sz="1800"/>
            </a:lvl9pPr>
          </a:lstStyle>
          <a:p>
            <a:pPr marL="342900" lvl="0" indent="-228600" algn="l" defTabSz="914400" rtl="0" eaLnBrk="1" latinLnBrk="0" hangingPunct="1">
              <a:spcBef>
                <a:spcPct val="20000"/>
              </a:spcBef>
              <a:buClr>
                <a:schemeClr val="accent1"/>
              </a:buClr>
              <a:buSzPct val="120000"/>
              <a:buFont typeface="Arial"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itchFamily="34" charset="0"/>
              <a:buChar char="•"/>
            </a:pPr>
            <a:r>
              <a:rPr lang="fr-FR" smtClean="0"/>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ULiège - ACQ/SELECTOR</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323528" y="1412776"/>
            <a:ext cx="3791272"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23528" y="2060848"/>
            <a:ext cx="3791272" cy="4320479"/>
          </a:xfrm>
        </p:spPr>
        <p:txBody>
          <a:bodyPr/>
          <a:lstStyle>
            <a:lvl1pPr marL="342900" indent="-228600">
              <a:buClr>
                <a:schemeClr val="accent1"/>
              </a:buClr>
              <a:buSzPct val="120000"/>
              <a:buFont typeface="Arial" panose="020B0604020202020204" pitchFamily="34" charset="0"/>
              <a:buChar char="•"/>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6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412776"/>
            <a:ext cx="3824808"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060848"/>
            <a:ext cx="3824808" cy="4320479"/>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accent1"/>
              </a:buClr>
              <a:buSzPct val="120000"/>
              <a:defRPr sz="1600"/>
            </a:lvl5pPr>
            <a:lvl6pPr>
              <a:defRPr sz="1600"/>
            </a:lvl6pPr>
            <a:lvl7pPr>
              <a:defRPr sz="1600"/>
            </a:lvl7pPr>
            <a:lvl8pPr>
              <a:defRPr sz="1600"/>
            </a:lvl8pPr>
            <a:lvl9pPr>
              <a:defRPr sz="1600"/>
            </a:lvl9pPr>
          </a:lstStyle>
          <a:p>
            <a:pPr marL="342900" lvl="0"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1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ULiège - ACQ/SELECTOR</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a:p>
        </p:txBody>
      </p:sp>
      <p:sp>
        <p:nvSpPr>
          <p:cNvPr id="7"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ULiège - ACQ/SELECTOR</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6"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ULiège - ACQ/SELECTOR</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ULiège - ACQ/SELECTOR</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73351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ULiège - ACQ/SELECTOR</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52382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ULiège - ACQ/SELECTOR</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22483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7992888"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251520" y="1412776"/>
            <a:ext cx="7992888" cy="498802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278989"/>
            </a:solidFill>
          </a:ln>
        </p:spPr>
        <p:txBody>
          <a:bodyPr vert="horz" lIns="0" tIns="0" rIns="0" bIns="0" rtlCol="0" anchor="ctr"/>
          <a:lstStyle>
            <a:lvl1pPr algn="ctr">
              <a:defRPr sz="1500" b="1" baseline="0">
                <a:solidFill>
                  <a:srgbClr val="278989"/>
                </a:solidFill>
              </a:defRPr>
            </a:lvl1p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195040" y="2598047"/>
            <a:ext cx="5184577" cy="365760"/>
          </a:xfrm>
          <a:prstGeom prst="rect">
            <a:avLst/>
          </a:prstGeom>
        </p:spPr>
        <p:txBody>
          <a:bodyPr/>
          <a:lstStyle>
            <a:lvl1pPr>
              <a:defRPr sz="1300" b="0" baseline="0">
                <a:solidFill>
                  <a:srgbClr val="278989"/>
                </a:solidFill>
              </a:defRPr>
            </a:lvl1pPr>
          </a:lstStyle>
          <a:p>
            <a:r>
              <a:rPr lang="fr-BE" smtClean="0"/>
              <a:t>Alma - ULiège - ACQ/SELECTOR</a:t>
            </a:r>
            <a:endParaRPr lang="en-US"/>
          </a:p>
        </p:txBody>
      </p:sp>
      <p:pic>
        <p:nvPicPr>
          <p:cNvPr id="10" name="Image 9"/>
          <p:cNvPicPr>
            <a:picLocks noChangeAspect="1"/>
          </p:cNvPicPr>
          <p:nvPr userDrawn="1"/>
        </p:nvPicPr>
        <p:blipFill>
          <a:blip r:embed="rId8"/>
          <a:stretch>
            <a:fillRect/>
          </a:stretch>
        </p:blipFill>
        <p:spPr>
          <a:xfrm>
            <a:off x="6483" y="6255593"/>
            <a:ext cx="1963713" cy="6024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iming>
    <p:tnLst>
      <p:par>
        <p:cTn id="1" dur="indefinite" restart="never" nodeType="tmRoot"/>
      </p:par>
    </p:tnLst>
  </p:timing>
  <p:hf hdr="0" dt="0"/>
  <p:txStyles>
    <p:title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Alma - ULiège - ACQ/SELECTOR</a:t>
            </a:r>
            <a:endParaRPr lang="fr-BE"/>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5FB95-ABB8-499B-B163-FF8E1785E17E}" type="slidenum">
              <a:rPr lang="fr-BE" smtClean="0"/>
              <a:t>‹N°›</a:t>
            </a:fld>
            <a:endParaRPr lang="fr-BE"/>
          </a:p>
        </p:txBody>
      </p:sp>
    </p:spTree>
    <p:extLst>
      <p:ext uri="{BB962C8B-B14F-4D97-AF65-F5344CB8AC3E}">
        <p14:creationId xmlns:p14="http://schemas.microsoft.com/office/powerpoint/2010/main" val="21432029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26.xml"/><Relationship Id="rId7"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9.jpeg"/><Relationship Id="rId5" Type="http://schemas.openxmlformats.org/officeDocument/2006/relationships/hyperlink" Target="https://www.google.be/imgres?imgurl=http://plugandgo.be/wp-content/uploads/2013/04/facture-electronique-efff.jpg&amp;imgrefurl=http://plugandgo.be/facturation-electronique-ali/&amp;docid=wnu3wVxLej9SzM&amp;tbnid=MZ_vp1pM7lprLM:&amp;w=438&amp;h=461&amp;ei=Xij4VIm2BILvUoXng2g&amp;ved=0CAIQxiAwAA&amp;iact=c" TargetMode="External"/><Relationship Id="rId10" Type="http://schemas.openxmlformats.org/officeDocument/2006/relationships/image" Target="../media/image63.png"/><Relationship Id="rId4" Type="http://schemas.openxmlformats.org/officeDocument/2006/relationships/image" Target="../media/image58.png"/><Relationship Id="rId9"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3" Type="http://schemas.openxmlformats.org/officeDocument/2006/relationships/hyperlink" Target="https://www.google.be/imgres?imgurl=http://t2.ftcdn.net/jpg/00/37/30/75/240_F_37307585_iMaOV1D8W0IrOefvh9TaYuDMgjU0BJjk.jpg&amp;imgrefurl=http://fr.fotolia.com/tag/pay%C3%A9&amp;docid=it4rpTP6Mc2iTM&amp;tbnid=zRXNJgmBAtoKaM&amp;w=240&amp;h=240&amp;ei=YCn4VJ_FLYS2UePVg8gK&amp;ved=0CAcQxiAwBQ&amp;iact=c"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jpeg"/></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90.jpg"/><Relationship Id="rId4" Type="http://schemas.openxmlformats.org/officeDocument/2006/relationships/image" Target="../media/image89.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ebsco.com/"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92.png"/><Relationship Id="rId4" Type="http://schemas.openxmlformats.org/officeDocument/2006/relationships/image" Target="../media/image91.png"/></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4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4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4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4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4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5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5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5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6.jpeg"/><Relationship Id="rId2" Type="http://schemas.openxmlformats.org/officeDocument/2006/relationships/tags" Target="../tags/tag1.xml"/><Relationship Id="rId1" Type="http://schemas.openxmlformats.org/officeDocument/2006/relationships/themeOverride" Target="../theme/themeOverride4.xml"/><Relationship Id="rId6" Type="http://schemas.openxmlformats.org/officeDocument/2006/relationships/hyperlink" Target="http://lib.ulg.ac.be/alma" TargetMode="External"/><Relationship Id="rId5" Type="http://schemas.openxmlformats.org/officeDocument/2006/relationships/hyperlink" Target="mailto:Alma-Acquisitions@lists.ulg.ac.be" TargetMode="External"/><Relationship Id="rId4"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info.iqms.com/IQMS-Manufacturing-erp-expertise/?BBPage=1&amp;Tag=eCommerce/EDI" TargetMode="External"/><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0312">
              <a:srgbClr val="FFFFFF"/>
            </a:gs>
            <a:gs pos="71000">
              <a:srgbClr val="FFFFFF"/>
            </a:gs>
            <a:gs pos="56250">
              <a:schemeClr val="accent2">
                <a:lumMod val="51000"/>
                <a:lumOff val="49000"/>
              </a:schemeClr>
            </a:gs>
            <a:gs pos="47000">
              <a:srgbClr val="FFFFFF"/>
            </a:gs>
            <a:gs pos="0">
              <a:schemeClr val="bg1">
                <a:tint val="90000"/>
              </a:schemeClr>
            </a:gs>
            <a:gs pos="97687">
              <a:srgbClr val="DEDEDE"/>
            </a:gs>
            <a:gs pos="95375">
              <a:srgbClr val="E1E1E1"/>
            </a:gs>
            <a:gs pos="92000">
              <a:srgbClr val="E8E8E8">
                <a:alpha val="63000"/>
              </a:srgb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4" name="Sous-titre 3"/>
          <p:cNvSpPr>
            <a:spLocks noGrp="1"/>
          </p:cNvSpPr>
          <p:nvPr>
            <p:ph type="subTitle" idx="1"/>
          </p:nvPr>
        </p:nvSpPr>
        <p:spPr/>
        <p:txBody>
          <a:bodyPr/>
          <a:lstStyle/>
          <a:p>
            <a:endParaRPr lang="fr-BE" dirty="0" smtClean="0"/>
          </a:p>
          <a:p>
            <a:endParaRPr lang="fr-BE" dirty="0" smtClean="0"/>
          </a:p>
          <a:p>
            <a:endParaRPr lang="fr-BE" dirty="0" smtClean="0"/>
          </a:p>
          <a:p>
            <a:endParaRPr lang="fr-BE" dirty="0"/>
          </a:p>
        </p:txBody>
      </p:sp>
      <p:sp>
        <p:nvSpPr>
          <p:cNvPr id="2" name="Espace réservé du pied de page 1"/>
          <p:cNvSpPr>
            <a:spLocks noGrp="1"/>
          </p:cNvSpPr>
          <p:nvPr>
            <p:ph type="ftr" sz="quarter" idx="10"/>
          </p:nvPr>
        </p:nvSpPr>
        <p:spPr/>
        <p:txBody>
          <a:bodyPr/>
          <a:lstStyle/>
          <a:p>
            <a:r>
              <a:rPr lang="en-US" smtClean="0"/>
              <a:t>Alma - ULiège - ACQ/SELECTOR</a:t>
            </a:r>
            <a:endParaRPr lang="en-US"/>
          </a:p>
        </p:txBody>
      </p:sp>
      <p:sp>
        <p:nvSpPr>
          <p:cNvPr id="3" name="Espace réservé du numéro de diapositive 2"/>
          <p:cNvSpPr>
            <a:spLocks noGrp="1"/>
          </p:cNvSpPr>
          <p:nvPr>
            <p:ph type="sldNum" sz="quarter" idx="11"/>
          </p:nvPr>
        </p:nvSpPr>
        <p:spPr/>
        <p:txBody>
          <a:bodyPr/>
          <a:lstStyle/>
          <a:p>
            <a:fld id="{E667ED75-B537-4810-9364-B7D9FE7FDC55}" type="slidenum">
              <a:rPr lang="fr-BE" smtClean="0"/>
              <a:pPr/>
              <a:t>1</a:t>
            </a:fld>
            <a:endParaRPr lang="fr-BE"/>
          </a:p>
        </p:txBody>
      </p:sp>
      <p:sp>
        <p:nvSpPr>
          <p:cNvPr id="5" name="Titre 4"/>
          <p:cNvSpPr>
            <a:spLocks noGrp="1"/>
          </p:cNvSpPr>
          <p:nvPr>
            <p:ph type="title"/>
          </p:nvPr>
        </p:nvSpPr>
        <p:spPr>
          <a:xfrm>
            <a:off x="611560" y="2646040"/>
            <a:ext cx="7620000" cy="1143000"/>
          </a:xfrm>
        </p:spPr>
        <p:txBody>
          <a:bodyPr/>
          <a:lstStyle/>
          <a:p>
            <a:r>
              <a:rPr lang="fr-BE" dirty="0" smtClean="0"/>
              <a:t/>
            </a:r>
            <a:br>
              <a:rPr lang="fr-BE" dirty="0" smtClean="0"/>
            </a:br>
            <a:r>
              <a:rPr lang="fr-BE" dirty="0" smtClean="0"/>
              <a:t>SELECTOR</a:t>
            </a:r>
            <a:br>
              <a:rPr lang="fr-BE" dirty="0" smtClean="0"/>
            </a:br>
            <a:r>
              <a:rPr lang="fr-BE" dirty="0" smtClean="0"/>
              <a:t>	</a:t>
            </a:r>
            <a:endParaRPr lang="fr-BE"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221088"/>
            <a:ext cx="5315744" cy="169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411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18" y="188640"/>
            <a:ext cx="8892481" cy="1143000"/>
          </a:xfrm>
        </p:spPr>
        <p:txBody>
          <a:bodyPr/>
          <a:lstStyle/>
          <a:p>
            <a:r>
              <a:rPr lang="fr-BE" dirty="0" err="1" smtClean="0"/>
              <a:t>Vendors</a:t>
            </a:r>
            <a:r>
              <a:rPr lang="fr-BE" dirty="0" smtClean="0"/>
              <a:t> (</a:t>
            </a:r>
            <a:r>
              <a:rPr lang="fr-BE" dirty="0"/>
              <a:t>Exemple d’une commande </a:t>
            </a:r>
            <a:r>
              <a:rPr lang="fr-BE" dirty="0" smtClean="0"/>
              <a:t>EDI)</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10</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ULiège</a:t>
            </a:r>
            <a:r>
              <a:rPr lang="fr-BE" dirty="0" smtClean="0"/>
              <a:t> - ACQ/SELECTOR</a:t>
            </a:r>
            <a:endParaRPr lang="en-US" dirty="0"/>
          </a:p>
        </p:txBody>
      </p:sp>
      <p:pic>
        <p:nvPicPr>
          <p:cNvPr id="6" name="Image 5"/>
          <p:cNvPicPr/>
          <p:nvPr/>
        </p:nvPicPr>
        <p:blipFill rotWithShape="1">
          <a:blip r:embed="rId3" cstate="print">
            <a:extLst>
              <a:ext uri="{28A0092B-C50C-407E-A947-70E740481C1C}">
                <a14:useLocalDpi xmlns:a14="http://schemas.microsoft.com/office/drawing/2010/main" val="0"/>
              </a:ext>
            </a:extLst>
          </a:blip>
          <a:srcRect t="4849" b="4219"/>
          <a:stretch/>
        </p:blipFill>
        <p:spPr bwMode="auto">
          <a:xfrm>
            <a:off x="181" y="1206488"/>
            <a:ext cx="5219891" cy="5651512"/>
          </a:xfrm>
          <a:prstGeom prst="rect">
            <a:avLst/>
          </a:prstGeom>
          <a:ln>
            <a:noFill/>
          </a:ln>
          <a:extLst>
            <a:ext uri="{53640926-AAD7-44D8-BBD7-CCE9431645EC}">
              <a14:shadowObscured xmlns:a14="http://schemas.microsoft.com/office/drawing/2010/main"/>
            </a:ext>
          </a:extLst>
        </p:spPr>
      </p:pic>
      <p:sp>
        <p:nvSpPr>
          <p:cNvPr id="7" name="ZoneTexte 6"/>
          <p:cNvSpPr txBox="1"/>
          <p:nvPr/>
        </p:nvSpPr>
        <p:spPr>
          <a:xfrm>
            <a:off x="5635335" y="1096238"/>
            <a:ext cx="2295693" cy="369332"/>
          </a:xfrm>
          <a:prstGeom prst="rect">
            <a:avLst/>
          </a:prstGeom>
          <a:noFill/>
        </p:spPr>
        <p:txBody>
          <a:bodyPr wrap="none" rtlCol="0">
            <a:spAutoFit/>
          </a:bodyPr>
          <a:lstStyle/>
          <a:p>
            <a:r>
              <a:rPr lang="fr-BE" dirty="0" smtClean="0">
                <a:solidFill>
                  <a:srgbClr val="0070C0"/>
                </a:solidFill>
              </a:rPr>
              <a:t>Notre code EDI (1/bib)</a:t>
            </a:r>
            <a:endParaRPr lang="fr-BE" dirty="0">
              <a:solidFill>
                <a:srgbClr val="0070C0"/>
              </a:solidFill>
            </a:endParaRPr>
          </a:p>
        </p:txBody>
      </p:sp>
      <p:sp>
        <p:nvSpPr>
          <p:cNvPr id="8" name="ZoneTexte 7"/>
          <p:cNvSpPr txBox="1"/>
          <p:nvPr/>
        </p:nvSpPr>
        <p:spPr>
          <a:xfrm>
            <a:off x="5657150" y="1428286"/>
            <a:ext cx="2771528" cy="369332"/>
          </a:xfrm>
          <a:prstGeom prst="rect">
            <a:avLst/>
          </a:prstGeom>
          <a:noFill/>
        </p:spPr>
        <p:txBody>
          <a:bodyPr wrap="none" rtlCol="0">
            <a:spAutoFit/>
          </a:bodyPr>
          <a:lstStyle/>
          <a:p>
            <a:r>
              <a:rPr lang="fr-BE" dirty="0" smtClean="0">
                <a:solidFill>
                  <a:schemeClr val="bg2">
                    <a:lumMod val="75000"/>
                  </a:schemeClr>
                </a:solidFill>
              </a:rPr>
              <a:t>Le code EDI du fournisseur</a:t>
            </a:r>
            <a:endParaRPr lang="fr-BE" dirty="0">
              <a:solidFill>
                <a:schemeClr val="bg2">
                  <a:lumMod val="75000"/>
                </a:schemeClr>
              </a:solidFill>
            </a:endParaRPr>
          </a:p>
        </p:txBody>
      </p:sp>
      <p:cxnSp>
        <p:nvCxnSpPr>
          <p:cNvPr id="9" name="Connecteur droit avec flèche 8"/>
          <p:cNvCxnSpPr/>
          <p:nvPr/>
        </p:nvCxnSpPr>
        <p:spPr>
          <a:xfrm flipV="1">
            <a:off x="4662350" y="1286052"/>
            <a:ext cx="593726" cy="10086"/>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4673757" y="1411204"/>
            <a:ext cx="602908" cy="237774"/>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657150" y="1762888"/>
            <a:ext cx="841834" cy="369332"/>
          </a:xfrm>
          <a:prstGeom prst="rect">
            <a:avLst/>
          </a:prstGeom>
          <a:noFill/>
        </p:spPr>
        <p:txBody>
          <a:bodyPr wrap="none" rtlCol="0">
            <a:spAutoFit/>
          </a:bodyPr>
          <a:lstStyle/>
          <a:p>
            <a:r>
              <a:rPr lang="fr-BE" dirty="0" smtClean="0"/>
              <a:t>BC SAP</a:t>
            </a:r>
            <a:endParaRPr lang="fr-BE" dirty="0"/>
          </a:p>
        </p:txBody>
      </p:sp>
      <p:cxnSp>
        <p:nvCxnSpPr>
          <p:cNvPr id="14" name="Connecteur droit avec flèche 13"/>
          <p:cNvCxnSpPr/>
          <p:nvPr/>
        </p:nvCxnSpPr>
        <p:spPr>
          <a:xfrm>
            <a:off x="4499992" y="1797618"/>
            <a:ext cx="776673" cy="149936"/>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659186" y="2287311"/>
            <a:ext cx="1282787" cy="369332"/>
          </a:xfrm>
          <a:prstGeom prst="rect">
            <a:avLst/>
          </a:prstGeom>
          <a:noFill/>
        </p:spPr>
        <p:txBody>
          <a:bodyPr wrap="none" rtlCol="0">
            <a:spAutoFit/>
          </a:bodyPr>
          <a:lstStyle/>
          <a:p>
            <a:r>
              <a:rPr lang="fr-BE" dirty="0" smtClean="0">
                <a:solidFill>
                  <a:schemeClr val="bg2">
                    <a:lumMod val="75000"/>
                  </a:schemeClr>
                </a:solidFill>
              </a:rPr>
              <a:t>Fournisseur</a:t>
            </a:r>
            <a:endParaRPr lang="fr-BE" dirty="0">
              <a:solidFill>
                <a:schemeClr val="bg2">
                  <a:lumMod val="75000"/>
                </a:schemeClr>
              </a:solidFill>
            </a:endParaRPr>
          </a:p>
        </p:txBody>
      </p:sp>
      <p:cxnSp>
        <p:nvCxnSpPr>
          <p:cNvPr id="18" name="Connecteur droit avec flèche 17"/>
          <p:cNvCxnSpPr/>
          <p:nvPr/>
        </p:nvCxnSpPr>
        <p:spPr>
          <a:xfrm flipV="1">
            <a:off x="4682939" y="2504627"/>
            <a:ext cx="593726" cy="10086"/>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5925195" y="3658116"/>
            <a:ext cx="1974130" cy="646331"/>
          </a:xfrm>
          <a:prstGeom prst="rect">
            <a:avLst/>
          </a:prstGeom>
          <a:noFill/>
        </p:spPr>
        <p:txBody>
          <a:bodyPr wrap="none" rtlCol="0">
            <a:spAutoFit/>
          </a:bodyPr>
          <a:lstStyle/>
          <a:p>
            <a:r>
              <a:rPr lang="fr-BE" dirty="0" smtClean="0"/>
              <a:t>Désignation de </a:t>
            </a:r>
          </a:p>
          <a:p>
            <a:r>
              <a:rPr lang="fr-BE" dirty="0" smtClean="0"/>
              <a:t>l’article commandé</a:t>
            </a:r>
            <a:endParaRPr lang="fr-BE" dirty="0"/>
          </a:p>
        </p:txBody>
      </p:sp>
      <p:sp>
        <p:nvSpPr>
          <p:cNvPr id="20" name="Accolade fermante 19"/>
          <p:cNvSpPr/>
          <p:nvPr/>
        </p:nvSpPr>
        <p:spPr>
          <a:xfrm>
            <a:off x="5123011" y="2926126"/>
            <a:ext cx="666149" cy="2304256"/>
          </a:xfrm>
          <a:prstGeom prst="rightBrace">
            <a:avLst>
              <a:gd name="adj1" fmla="val 8333"/>
              <a:gd name="adj2" fmla="val 48618"/>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1" name="ZoneTexte 20"/>
          <p:cNvSpPr txBox="1"/>
          <p:nvPr/>
        </p:nvSpPr>
        <p:spPr>
          <a:xfrm>
            <a:off x="5648065" y="5161063"/>
            <a:ext cx="1012008" cy="369332"/>
          </a:xfrm>
          <a:prstGeom prst="rect">
            <a:avLst/>
          </a:prstGeom>
          <a:noFill/>
        </p:spPr>
        <p:txBody>
          <a:bodyPr wrap="none" rtlCol="0">
            <a:spAutoFit/>
          </a:bodyPr>
          <a:lstStyle/>
          <a:p>
            <a:r>
              <a:rPr lang="fr-BE" dirty="0" smtClean="0"/>
              <a:t>Quantité</a:t>
            </a:r>
            <a:endParaRPr lang="fr-BE" dirty="0"/>
          </a:p>
        </p:txBody>
      </p:sp>
      <p:sp>
        <p:nvSpPr>
          <p:cNvPr id="22" name="ZoneTexte 21"/>
          <p:cNvSpPr txBox="1"/>
          <p:nvPr/>
        </p:nvSpPr>
        <p:spPr>
          <a:xfrm>
            <a:off x="5635335" y="5530395"/>
            <a:ext cx="2643352" cy="369332"/>
          </a:xfrm>
          <a:prstGeom prst="rect">
            <a:avLst/>
          </a:prstGeom>
          <a:noFill/>
        </p:spPr>
        <p:txBody>
          <a:bodyPr wrap="none" rtlCol="0">
            <a:spAutoFit/>
          </a:bodyPr>
          <a:lstStyle/>
          <a:p>
            <a:r>
              <a:rPr lang="fr-BE" dirty="0" smtClean="0"/>
              <a:t>Ligne de commande (POL)</a:t>
            </a:r>
            <a:endParaRPr lang="fr-BE" dirty="0"/>
          </a:p>
        </p:txBody>
      </p:sp>
      <p:sp>
        <p:nvSpPr>
          <p:cNvPr id="23" name="ZoneTexte 22"/>
          <p:cNvSpPr txBox="1"/>
          <p:nvPr/>
        </p:nvSpPr>
        <p:spPr>
          <a:xfrm>
            <a:off x="5657150" y="5863182"/>
            <a:ext cx="1315040" cy="369332"/>
          </a:xfrm>
          <a:prstGeom prst="rect">
            <a:avLst/>
          </a:prstGeom>
          <a:noFill/>
        </p:spPr>
        <p:txBody>
          <a:bodyPr wrap="none" rtlCol="0">
            <a:spAutoFit/>
          </a:bodyPr>
          <a:lstStyle/>
          <a:p>
            <a:r>
              <a:rPr lang="fr-BE" dirty="0" smtClean="0"/>
              <a:t>Fonds / OTP</a:t>
            </a:r>
            <a:endParaRPr lang="fr-BE" dirty="0"/>
          </a:p>
        </p:txBody>
      </p:sp>
      <p:cxnSp>
        <p:nvCxnSpPr>
          <p:cNvPr id="24" name="Connecteur droit avec flèche 23"/>
          <p:cNvCxnSpPr/>
          <p:nvPr/>
        </p:nvCxnSpPr>
        <p:spPr>
          <a:xfrm flipV="1">
            <a:off x="4753733" y="5349018"/>
            <a:ext cx="593726" cy="10086"/>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4752897" y="5715061"/>
            <a:ext cx="593726" cy="10086"/>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V="1">
            <a:off x="4752897" y="6071018"/>
            <a:ext cx="593726" cy="10086"/>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407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Vendors</a:t>
            </a:r>
            <a:endParaRPr lang="fr-BE" dirty="0"/>
          </a:p>
        </p:txBody>
      </p:sp>
      <p:sp>
        <p:nvSpPr>
          <p:cNvPr id="3" name="Espace réservé du contenu 2"/>
          <p:cNvSpPr>
            <a:spLocks noGrp="1"/>
          </p:cNvSpPr>
          <p:nvPr>
            <p:ph idx="1"/>
          </p:nvPr>
        </p:nvSpPr>
        <p:spPr>
          <a:xfrm>
            <a:off x="16515" y="1331640"/>
            <a:ext cx="8496944" cy="4988024"/>
          </a:xfrm>
        </p:spPr>
        <p:txBody>
          <a:bodyPr/>
          <a:lstStyle/>
          <a:p>
            <a:r>
              <a:rPr lang="fr-BE" dirty="0" smtClean="0"/>
              <a:t>Usage Data : relatif aux statistiques d’utilisation des ressources électroniques</a:t>
            </a:r>
          </a:p>
          <a:p>
            <a:pPr marL="114300" indent="0">
              <a:buNone/>
            </a:pPr>
            <a:r>
              <a:rPr lang="fr-BE" dirty="0" smtClean="0"/>
              <a:t>Soit via les </a:t>
            </a:r>
            <a:r>
              <a:rPr lang="fr-BE" dirty="0"/>
              <a:t>comptes SUSHI </a:t>
            </a:r>
            <a:r>
              <a:rPr lang="fr-BE" dirty="0" smtClean="0"/>
              <a:t>qui permettent </a:t>
            </a:r>
            <a:r>
              <a:rPr lang="fr-BE" dirty="0"/>
              <a:t>à Alma de récupérer automatiquement les rapports COUNTER des fournisseurs. </a:t>
            </a:r>
            <a:r>
              <a:rPr lang="fr-BE" dirty="0" smtClean="0"/>
              <a:t>(un compte par type de rapport)</a:t>
            </a:r>
          </a:p>
          <a:p>
            <a:pPr marL="114300" indent="0">
              <a:buNone/>
            </a:pPr>
            <a:r>
              <a:rPr lang="fr-BE" dirty="0" smtClean="0"/>
              <a:t>Soit en téléchargeant manuellement les statistiques (mail, </a:t>
            </a:r>
            <a:r>
              <a:rPr lang="fr-BE" dirty="0" smtClean="0"/>
              <a:t>sur la </a:t>
            </a:r>
            <a:r>
              <a:rPr lang="fr-BE" dirty="0" smtClean="0"/>
              <a:t>plate-forme </a:t>
            </a:r>
            <a:r>
              <a:rPr lang="fr-BE" dirty="0" smtClean="0"/>
              <a:t>de l’éditeur</a:t>
            </a:r>
            <a:r>
              <a:rPr lang="fr-BE" dirty="0" smtClean="0"/>
              <a:t>…)</a:t>
            </a:r>
          </a:p>
          <a:p>
            <a:pPr marL="114300" indent="0">
              <a:buNone/>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11</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ULiège</a:t>
            </a:r>
            <a:r>
              <a:rPr lang="fr-BE" dirty="0" smtClean="0"/>
              <a:t> - ACQ/SELECTOR</a:t>
            </a:r>
            <a:endParaRPr lang="en-US" dirty="0"/>
          </a:p>
        </p:txBody>
      </p:sp>
      <p:pic>
        <p:nvPicPr>
          <p:cNvPr id="6" name="Image 5"/>
          <p:cNvPicPr>
            <a:picLocks noChangeAspect="1"/>
          </p:cNvPicPr>
          <p:nvPr/>
        </p:nvPicPr>
        <p:blipFill>
          <a:blip r:embed="rId3"/>
          <a:stretch>
            <a:fillRect/>
          </a:stretch>
        </p:blipFill>
        <p:spPr>
          <a:xfrm>
            <a:off x="0" y="3717032"/>
            <a:ext cx="9144000" cy="1314873"/>
          </a:xfrm>
          <a:prstGeom prst="rect">
            <a:avLst/>
          </a:prstGeom>
        </p:spPr>
      </p:pic>
      <p:sp>
        <p:nvSpPr>
          <p:cNvPr id="7" name="ZoneTexte 6"/>
          <p:cNvSpPr txBox="1"/>
          <p:nvPr/>
        </p:nvSpPr>
        <p:spPr>
          <a:xfrm>
            <a:off x="1907704" y="5398869"/>
            <a:ext cx="5134354" cy="646331"/>
          </a:xfrm>
          <a:prstGeom prst="rect">
            <a:avLst/>
          </a:prstGeom>
          <a:noFill/>
        </p:spPr>
        <p:txBody>
          <a:bodyPr wrap="none" rtlCol="0">
            <a:spAutoFit/>
          </a:bodyPr>
          <a:lstStyle/>
          <a:p>
            <a:r>
              <a:rPr lang="fr-BE" b="1" dirty="0" smtClean="0">
                <a:solidFill>
                  <a:srgbClr val="002060"/>
                </a:solidFill>
              </a:rPr>
              <a:t>Ces données sont exploitables via </a:t>
            </a:r>
            <a:r>
              <a:rPr lang="fr-BE" b="1" dirty="0" err="1" smtClean="0">
                <a:solidFill>
                  <a:srgbClr val="002060"/>
                </a:solidFill>
              </a:rPr>
              <a:t>Analytics</a:t>
            </a:r>
            <a:r>
              <a:rPr lang="fr-BE" b="1" dirty="0" smtClean="0">
                <a:solidFill>
                  <a:srgbClr val="002060"/>
                </a:solidFill>
              </a:rPr>
              <a:t> et </a:t>
            </a:r>
            <a:endParaRPr lang="fr-BE" b="1" dirty="0">
              <a:solidFill>
                <a:srgbClr val="002060"/>
              </a:solidFill>
            </a:endParaRPr>
          </a:p>
          <a:p>
            <a:r>
              <a:rPr lang="fr-BE" b="1" dirty="0" smtClean="0">
                <a:solidFill>
                  <a:srgbClr val="002060"/>
                </a:solidFill>
              </a:rPr>
              <a:t>sont disponibles sur les </a:t>
            </a:r>
            <a:r>
              <a:rPr lang="fr-BE" b="1" dirty="0" err="1" smtClean="0">
                <a:solidFill>
                  <a:srgbClr val="002060"/>
                </a:solidFill>
              </a:rPr>
              <a:t>dashboard</a:t>
            </a:r>
            <a:r>
              <a:rPr lang="fr-BE" b="1" dirty="0" smtClean="0">
                <a:solidFill>
                  <a:srgbClr val="002060"/>
                </a:solidFill>
              </a:rPr>
              <a:t> des </a:t>
            </a:r>
            <a:r>
              <a:rPr lang="fr-BE" b="1" dirty="0" err="1" smtClean="0">
                <a:solidFill>
                  <a:srgbClr val="002060"/>
                </a:solidFill>
              </a:rPr>
              <a:t>eRessources</a:t>
            </a:r>
            <a:r>
              <a:rPr lang="fr-BE" b="1" dirty="0">
                <a:solidFill>
                  <a:srgbClr val="002060"/>
                </a:solidFill>
              </a:rPr>
              <a:t>.</a:t>
            </a:r>
          </a:p>
        </p:txBody>
      </p:sp>
    </p:spTree>
    <p:extLst>
      <p:ext uri="{BB962C8B-B14F-4D97-AF65-F5344CB8AC3E}">
        <p14:creationId xmlns:p14="http://schemas.microsoft.com/office/powerpoint/2010/main" val="701367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Vendors</a:t>
            </a:r>
            <a:endParaRPr lang="fr-BE" dirty="0"/>
          </a:p>
        </p:txBody>
      </p:sp>
      <p:sp>
        <p:nvSpPr>
          <p:cNvPr id="3" name="Espace réservé du contenu 2"/>
          <p:cNvSpPr>
            <a:spLocks noGrp="1"/>
          </p:cNvSpPr>
          <p:nvPr>
            <p:ph idx="1"/>
          </p:nvPr>
        </p:nvSpPr>
        <p:spPr/>
        <p:txBody>
          <a:bodyPr/>
          <a:lstStyle/>
          <a:p>
            <a:r>
              <a:rPr lang="fr-BE" dirty="0" smtClean="0"/>
              <a:t>System </a:t>
            </a:r>
            <a:r>
              <a:rPr lang="fr-BE" dirty="0" err="1" smtClean="0"/>
              <a:t>Integration</a:t>
            </a:r>
            <a:endParaRPr lang="fr-BE" dirty="0" smtClean="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12</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Image 5"/>
          <p:cNvPicPr>
            <a:picLocks noChangeAspect="1"/>
          </p:cNvPicPr>
          <p:nvPr/>
        </p:nvPicPr>
        <p:blipFill>
          <a:blip r:embed="rId3"/>
          <a:stretch>
            <a:fillRect/>
          </a:stretch>
        </p:blipFill>
        <p:spPr>
          <a:xfrm>
            <a:off x="611560" y="2191790"/>
            <a:ext cx="2752725" cy="1076325"/>
          </a:xfrm>
          <a:prstGeom prst="rect">
            <a:avLst/>
          </a:prstGeom>
        </p:spPr>
      </p:pic>
      <p:pic>
        <p:nvPicPr>
          <p:cNvPr id="9" name="Image 8"/>
          <p:cNvPicPr>
            <a:picLocks noChangeAspect="1"/>
          </p:cNvPicPr>
          <p:nvPr/>
        </p:nvPicPr>
        <p:blipFill rotWithShape="1">
          <a:blip r:embed="rId4"/>
          <a:srcRect l="61410" t="47900" r="25550" b="36350"/>
          <a:stretch/>
        </p:blipFill>
        <p:spPr>
          <a:xfrm>
            <a:off x="5148064" y="3583579"/>
            <a:ext cx="1800200" cy="1687688"/>
          </a:xfrm>
          <a:prstGeom prst="rect">
            <a:avLst/>
          </a:prstGeom>
        </p:spPr>
      </p:pic>
    </p:spTree>
    <p:extLst>
      <p:ext uri="{BB962C8B-B14F-4D97-AF65-F5344CB8AC3E}">
        <p14:creationId xmlns:p14="http://schemas.microsoft.com/office/powerpoint/2010/main" val="512438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Vendors</a:t>
            </a:r>
            <a:endParaRPr lang="fr-BE" dirty="0"/>
          </a:p>
        </p:txBody>
      </p:sp>
      <p:sp>
        <p:nvSpPr>
          <p:cNvPr id="3" name="Espace réservé du contenu 2"/>
          <p:cNvSpPr>
            <a:spLocks noGrp="1"/>
          </p:cNvSpPr>
          <p:nvPr>
            <p:ph idx="1"/>
          </p:nvPr>
        </p:nvSpPr>
        <p:spPr/>
        <p:txBody>
          <a:bodyPr/>
          <a:lstStyle/>
          <a:p>
            <a:r>
              <a:rPr lang="fr-BE" dirty="0" err="1" smtClean="0"/>
              <a:t>Invoices</a:t>
            </a:r>
            <a:r>
              <a:rPr lang="fr-BE" dirty="0" smtClean="0"/>
              <a:t> : Historique des factures liées au fournisseur </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13</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Image 5"/>
          <p:cNvPicPr>
            <a:picLocks noChangeAspect="1"/>
          </p:cNvPicPr>
          <p:nvPr/>
        </p:nvPicPr>
        <p:blipFill rotWithShape="1">
          <a:blip r:embed="rId3"/>
          <a:srcRect b="19219"/>
          <a:stretch/>
        </p:blipFill>
        <p:spPr>
          <a:xfrm>
            <a:off x="13665" y="1944009"/>
            <a:ext cx="9144000" cy="1268967"/>
          </a:xfrm>
          <a:prstGeom prst="rect">
            <a:avLst/>
          </a:prstGeom>
        </p:spPr>
      </p:pic>
      <p:pic>
        <p:nvPicPr>
          <p:cNvPr id="8" name="Image 7"/>
          <p:cNvPicPr>
            <a:picLocks noChangeAspect="1"/>
          </p:cNvPicPr>
          <p:nvPr/>
        </p:nvPicPr>
        <p:blipFill>
          <a:blip r:embed="rId4"/>
          <a:stretch>
            <a:fillRect/>
          </a:stretch>
        </p:blipFill>
        <p:spPr>
          <a:xfrm>
            <a:off x="5220072" y="3703731"/>
            <a:ext cx="1657350" cy="3114675"/>
          </a:xfrm>
          <a:prstGeom prst="rect">
            <a:avLst/>
          </a:prstGeom>
        </p:spPr>
      </p:pic>
      <p:sp>
        <p:nvSpPr>
          <p:cNvPr id="9" name="ZoneTexte 8"/>
          <p:cNvSpPr txBox="1"/>
          <p:nvPr/>
        </p:nvSpPr>
        <p:spPr>
          <a:xfrm>
            <a:off x="899592" y="4581128"/>
            <a:ext cx="1906419" cy="369332"/>
          </a:xfrm>
          <a:prstGeom prst="rect">
            <a:avLst/>
          </a:prstGeom>
          <a:noFill/>
        </p:spPr>
        <p:txBody>
          <a:bodyPr wrap="none" rtlCol="0">
            <a:spAutoFit/>
          </a:bodyPr>
          <a:lstStyle/>
          <a:p>
            <a:r>
              <a:rPr lang="fr-BE" b="1" dirty="0" smtClean="0">
                <a:solidFill>
                  <a:srgbClr val="002060"/>
                </a:solidFill>
              </a:rPr>
              <a:t>Infos disponibles :</a:t>
            </a:r>
            <a:endParaRPr lang="fr-BE" b="1" dirty="0">
              <a:solidFill>
                <a:srgbClr val="002060"/>
              </a:solidFill>
            </a:endParaRPr>
          </a:p>
        </p:txBody>
      </p:sp>
      <p:sp>
        <p:nvSpPr>
          <p:cNvPr id="10" name="Accolade fermante 9"/>
          <p:cNvSpPr/>
          <p:nvPr/>
        </p:nvSpPr>
        <p:spPr>
          <a:xfrm>
            <a:off x="3520011" y="3944318"/>
            <a:ext cx="666149" cy="2725042"/>
          </a:xfrm>
          <a:prstGeom prst="rightBrace">
            <a:avLst>
              <a:gd name="adj1" fmla="val 8333"/>
              <a:gd name="adj2" fmla="val 48618"/>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1" name="ZoneTexte 10"/>
          <p:cNvSpPr txBox="1"/>
          <p:nvPr/>
        </p:nvSpPr>
        <p:spPr>
          <a:xfrm>
            <a:off x="5508104" y="764704"/>
            <a:ext cx="2847190" cy="369332"/>
          </a:xfrm>
          <a:prstGeom prst="rect">
            <a:avLst/>
          </a:prstGeom>
          <a:noFill/>
        </p:spPr>
        <p:txBody>
          <a:bodyPr wrap="none" rtlCol="0">
            <a:spAutoFit/>
          </a:bodyPr>
          <a:lstStyle/>
          <a:p>
            <a:r>
              <a:rPr lang="fr-BE" b="1" dirty="0" smtClean="0">
                <a:solidFill>
                  <a:srgbClr val="FF410D"/>
                </a:solidFill>
              </a:rPr>
              <a:t>! Pas d’accès si </a:t>
            </a:r>
            <a:r>
              <a:rPr lang="fr-BE" b="1" dirty="0" err="1" smtClean="0">
                <a:solidFill>
                  <a:srgbClr val="FF410D"/>
                </a:solidFill>
              </a:rPr>
              <a:t>selector</a:t>
            </a:r>
            <a:r>
              <a:rPr lang="fr-BE" b="1" dirty="0" smtClean="0">
                <a:solidFill>
                  <a:srgbClr val="FF410D"/>
                </a:solidFill>
              </a:rPr>
              <a:t> </a:t>
            </a:r>
            <a:r>
              <a:rPr lang="fr-BE" b="1" dirty="0" err="1" smtClean="0">
                <a:solidFill>
                  <a:srgbClr val="FF410D"/>
                </a:solidFill>
              </a:rPr>
              <a:t>only</a:t>
            </a:r>
            <a:endParaRPr lang="fr-BE" b="1" dirty="0">
              <a:solidFill>
                <a:srgbClr val="FF410D"/>
              </a:solidFill>
            </a:endParaRPr>
          </a:p>
        </p:txBody>
      </p:sp>
    </p:spTree>
    <p:extLst>
      <p:ext uri="{BB962C8B-B14F-4D97-AF65-F5344CB8AC3E}">
        <p14:creationId xmlns:p14="http://schemas.microsoft.com/office/powerpoint/2010/main" val="1050687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Vendors</a:t>
            </a:r>
            <a:endParaRPr lang="fr-BE" dirty="0"/>
          </a:p>
        </p:txBody>
      </p:sp>
      <p:sp>
        <p:nvSpPr>
          <p:cNvPr id="3" name="Espace réservé du contenu 2"/>
          <p:cNvSpPr>
            <a:spLocks noGrp="1"/>
          </p:cNvSpPr>
          <p:nvPr>
            <p:ph idx="1"/>
          </p:nvPr>
        </p:nvSpPr>
        <p:spPr/>
        <p:txBody>
          <a:bodyPr/>
          <a:lstStyle/>
          <a:p>
            <a:r>
              <a:rPr lang="fr-BE" dirty="0" smtClean="0"/>
              <a:t>PO Lines : </a:t>
            </a:r>
            <a:r>
              <a:rPr lang="fr-BE" dirty="0"/>
              <a:t>Historique des </a:t>
            </a:r>
            <a:r>
              <a:rPr lang="fr-BE" dirty="0" smtClean="0"/>
              <a:t>lignes de commande </a:t>
            </a:r>
            <a:r>
              <a:rPr lang="fr-BE" dirty="0"/>
              <a:t>liées au </a:t>
            </a:r>
            <a:r>
              <a:rPr lang="fr-BE" dirty="0" smtClean="0"/>
              <a:t>fournisseur </a:t>
            </a:r>
            <a:endParaRPr lang="fr-BE" dirty="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14</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sp>
        <p:nvSpPr>
          <p:cNvPr id="6" name="ZoneTexte 5"/>
          <p:cNvSpPr txBox="1"/>
          <p:nvPr/>
        </p:nvSpPr>
        <p:spPr>
          <a:xfrm>
            <a:off x="5508104" y="764704"/>
            <a:ext cx="2847190" cy="369332"/>
          </a:xfrm>
          <a:prstGeom prst="rect">
            <a:avLst/>
          </a:prstGeom>
          <a:noFill/>
        </p:spPr>
        <p:txBody>
          <a:bodyPr wrap="none" rtlCol="0">
            <a:spAutoFit/>
          </a:bodyPr>
          <a:lstStyle/>
          <a:p>
            <a:r>
              <a:rPr lang="fr-BE" b="1" dirty="0" smtClean="0">
                <a:solidFill>
                  <a:srgbClr val="FF410D"/>
                </a:solidFill>
              </a:rPr>
              <a:t>! Pas d’accès si </a:t>
            </a:r>
            <a:r>
              <a:rPr lang="fr-BE" b="1" dirty="0" err="1" smtClean="0">
                <a:solidFill>
                  <a:srgbClr val="FF410D"/>
                </a:solidFill>
              </a:rPr>
              <a:t>selector</a:t>
            </a:r>
            <a:r>
              <a:rPr lang="fr-BE" b="1" dirty="0" smtClean="0">
                <a:solidFill>
                  <a:srgbClr val="FF410D"/>
                </a:solidFill>
              </a:rPr>
              <a:t> </a:t>
            </a:r>
            <a:r>
              <a:rPr lang="fr-BE" b="1" dirty="0" err="1" smtClean="0">
                <a:solidFill>
                  <a:srgbClr val="FF410D"/>
                </a:solidFill>
              </a:rPr>
              <a:t>only</a:t>
            </a:r>
            <a:endParaRPr lang="fr-BE" b="1" dirty="0">
              <a:solidFill>
                <a:srgbClr val="FF410D"/>
              </a:solidFill>
            </a:endParaRPr>
          </a:p>
        </p:txBody>
      </p:sp>
      <p:pic>
        <p:nvPicPr>
          <p:cNvPr id="8" name="Image 7"/>
          <p:cNvPicPr>
            <a:picLocks noChangeAspect="1"/>
          </p:cNvPicPr>
          <p:nvPr/>
        </p:nvPicPr>
        <p:blipFill>
          <a:blip r:embed="rId3"/>
          <a:stretch>
            <a:fillRect/>
          </a:stretch>
        </p:blipFill>
        <p:spPr>
          <a:xfrm>
            <a:off x="117214" y="1766542"/>
            <a:ext cx="1714208" cy="4999295"/>
          </a:xfrm>
          <a:prstGeom prst="rect">
            <a:avLst/>
          </a:prstGeom>
        </p:spPr>
      </p:pic>
      <p:pic>
        <p:nvPicPr>
          <p:cNvPr id="9" name="Image 8"/>
          <p:cNvPicPr>
            <a:picLocks noChangeAspect="1"/>
          </p:cNvPicPr>
          <p:nvPr/>
        </p:nvPicPr>
        <p:blipFill>
          <a:blip r:embed="rId4"/>
          <a:stretch>
            <a:fillRect/>
          </a:stretch>
        </p:blipFill>
        <p:spPr>
          <a:xfrm>
            <a:off x="2011442" y="1994335"/>
            <a:ext cx="6917933" cy="1900603"/>
          </a:xfrm>
          <a:prstGeom prst="rect">
            <a:avLst/>
          </a:prstGeom>
        </p:spPr>
      </p:pic>
      <p:sp>
        <p:nvSpPr>
          <p:cNvPr id="10" name="ZoneTexte 9"/>
          <p:cNvSpPr txBox="1"/>
          <p:nvPr/>
        </p:nvSpPr>
        <p:spPr>
          <a:xfrm>
            <a:off x="2011442" y="4188301"/>
            <a:ext cx="1906419" cy="369332"/>
          </a:xfrm>
          <a:prstGeom prst="rect">
            <a:avLst/>
          </a:prstGeom>
          <a:noFill/>
        </p:spPr>
        <p:txBody>
          <a:bodyPr wrap="none" rtlCol="0">
            <a:spAutoFit/>
          </a:bodyPr>
          <a:lstStyle/>
          <a:p>
            <a:r>
              <a:rPr lang="fr-BE" b="1" dirty="0" smtClean="0">
                <a:solidFill>
                  <a:srgbClr val="002060"/>
                </a:solidFill>
              </a:rPr>
              <a:t>Infos disponibles :</a:t>
            </a:r>
            <a:endParaRPr lang="fr-BE" b="1" dirty="0">
              <a:solidFill>
                <a:srgbClr val="002060"/>
              </a:solidFill>
            </a:endParaRPr>
          </a:p>
        </p:txBody>
      </p:sp>
      <p:pic>
        <p:nvPicPr>
          <p:cNvPr id="11" name="Image 10"/>
          <p:cNvPicPr>
            <a:picLocks noChangeAspect="1"/>
          </p:cNvPicPr>
          <p:nvPr/>
        </p:nvPicPr>
        <p:blipFill>
          <a:blip r:embed="rId5"/>
          <a:stretch>
            <a:fillRect/>
          </a:stretch>
        </p:blipFill>
        <p:spPr>
          <a:xfrm>
            <a:off x="2001588" y="4557632"/>
            <a:ext cx="5738764" cy="2208205"/>
          </a:xfrm>
          <a:prstGeom prst="rect">
            <a:avLst/>
          </a:prstGeom>
        </p:spPr>
      </p:pic>
    </p:spTree>
    <p:extLst>
      <p:ext uri="{BB962C8B-B14F-4D97-AF65-F5344CB8AC3E}">
        <p14:creationId xmlns:p14="http://schemas.microsoft.com/office/powerpoint/2010/main" val="2469188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Vendors</a:t>
            </a:r>
            <a:endParaRPr lang="fr-BE" dirty="0"/>
          </a:p>
        </p:txBody>
      </p:sp>
      <p:sp>
        <p:nvSpPr>
          <p:cNvPr id="3" name="Espace réservé du contenu 2"/>
          <p:cNvSpPr>
            <a:spLocks noGrp="1"/>
          </p:cNvSpPr>
          <p:nvPr>
            <p:ph idx="1"/>
          </p:nvPr>
        </p:nvSpPr>
        <p:spPr/>
        <p:txBody>
          <a:bodyPr/>
          <a:lstStyle/>
          <a:p>
            <a:r>
              <a:rPr lang="fr-BE" dirty="0" smtClean="0"/>
              <a:t>Communications</a:t>
            </a:r>
          </a:p>
          <a:p>
            <a:endParaRPr lang="fr-BE" dirty="0"/>
          </a:p>
          <a:p>
            <a:endParaRPr lang="fr-BE" dirty="0" smtClean="0"/>
          </a:p>
          <a:p>
            <a:endParaRPr lang="fr-BE" dirty="0"/>
          </a:p>
          <a:p>
            <a:endParaRPr lang="fr-BE" dirty="0" smtClean="0"/>
          </a:p>
          <a:p>
            <a:endParaRPr lang="fr-BE" dirty="0"/>
          </a:p>
          <a:p>
            <a:endParaRPr lang="fr-BE" dirty="0" smtClean="0"/>
          </a:p>
          <a:p>
            <a:r>
              <a:rPr lang="fr-BE" dirty="0" smtClean="0"/>
              <a:t>Annexes </a:t>
            </a: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15</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7" name="Image 6"/>
          <p:cNvPicPr>
            <a:picLocks noChangeAspect="1"/>
          </p:cNvPicPr>
          <p:nvPr/>
        </p:nvPicPr>
        <p:blipFill>
          <a:blip r:embed="rId3"/>
          <a:stretch>
            <a:fillRect/>
          </a:stretch>
        </p:blipFill>
        <p:spPr>
          <a:xfrm>
            <a:off x="0" y="2132856"/>
            <a:ext cx="9144000" cy="1419580"/>
          </a:xfrm>
          <a:prstGeom prst="rect">
            <a:avLst/>
          </a:prstGeom>
        </p:spPr>
      </p:pic>
      <p:pic>
        <p:nvPicPr>
          <p:cNvPr id="8" name="Image 7"/>
          <p:cNvPicPr>
            <a:picLocks noChangeAspect="1"/>
          </p:cNvPicPr>
          <p:nvPr/>
        </p:nvPicPr>
        <p:blipFill>
          <a:blip r:embed="rId4"/>
          <a:stretch>
            <a:fillRect/>
          </a:stretch>
        </p:blipFill>
        <p:spPr>
          <a:xfrm>
            <a:off x="28352" y="4327639"/>
            <a:ext cx="9144000" cy="1887255"/>
          </a:xfrm>
          <a:prstGeom prst="rect">
            <a:avLst/>
          </a:prstGeom>
        </p:spPr>
      </p:pic>
    </p:spTree>
    <p:extLst>
      <p:ext uri="{BB962C8B-B14F-4D97-AF65-F5344CB8AC3E}">
        <p14:creationId xmlns:p14="http://schemas.microsoft.com/office/powerpoint/2010/main" val="2426193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Vendors</a:t>
            </a:r>
            <a:endParaRPr lang="fr-BE" dirty="0"/>
          </a:p>
        </p:txBody>
      </p:sp>
      <p:sp>
        <p:nvSpPr>
          <p:cNvPr id="3" name="Espace réservé du contenu 2"/>
          <p:cNvSpPr>
            <a:spLocks noGrp="1"/>
          </p:cNvSpPr>
          <p:nvPr>
            <p:ph idx="1"/>
          </p:nvPr>
        </p:nvSpPr>
        <p:spPr>
          <a:xfrm>
            <a:off x="251520" y="1268760"/>
            <a:ext cx="7992888" cy="5132040"/>
          </a:xfrm>
        </p:spPr>
        <p:txBody>
          <a:bodyPr/>
          <a:lstStyle/>
          <a:p>
            <a:r>
              <a:rPr lang="fr-BE" dirty="0" smtClean="0"/>
              <a:t>Annexes -</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16</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8" name="Image 7"/>
          <p:cNvPicPr>
            <a:picLocks noChangeAspect="1"/>
          </p:cNvPicPr>
          <p:nvPr/>
        </p:nvPicPr>
        <p:blipFill rotWithShape="1">
          <a:blip r:embed="rId3"/>
          <a:srcRect r="-884"/>
          <a:stretch/>
        </p:blipFill>
        <p:spPr>
          <a:xfrm>
            <a:off x="207442" y="1830482"/>
            <a:ext cx="8252990" cy="4114636"/>
          </a:xfrm>
          <a:prstGeom prst="rect">
            <a:avLst/>
          </a:prstGeom>
        </p:spPr>
      </p:pic>
      <p:sp>
        <p:nvSpPr>
          <p:cNvPr id="9" name="ZoneTexte 8"/>
          <p:cNvSpPr txBox="1"/>
          <p:nvPr/>
        </p:nvSpPr>
        <p:spPr>
          <a:xfrm>
            <a:off x="1763688" y="1268760"/>
            <a:ext cx="3860159" cy="369332"/>
          </a:xfrm>
          <a:prstGeom prst="rect">
            <a:avLst/>
          </a:prstGeom>
          <a:noFill/>
        </p:spPr>
        <p:txBody>
          <a:bodyPr wrap="none" rtlCol="0">
            <a:spAutoFit/>
          </a:bodyPr>
          <a:lstStyle/>
          <a:p>
            <a:r>
              <a:rPr lang="fr-BE" b="1" dirty="0" smtClean="0">
                <a:solidFill>
                  <a:srgbClr val="002060"/>
                </a:solidFill>
              </a:rPr>
              <a:t>Exemple d’une lettre de réclamation :</a:t>
            </a:r>
            <a:endParaRPr lang="fr-BE" b="1" dirty="0">
              <a:solidFill>
                <a:srgbClr val="002060"/>
              </a:solidFill>
            </a:endParaRPr>
          </a:p>
        </p:txBody>
      </p:sp>
    </p:spTree>
    <p:extLst>
      <p:ext uri="{BB962C8B-B14F-4D97-AF65-F5344CB8AC3E}">
        <p14:creationId xmlns:p14="http://schemas.microsoft.com/office/powerpoint/2010/main" val="8523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Vendors</a:t>
            </a:r>
            <a:endParaRPr lang="fr-BE" dirty="0"/>
          </a:p>
        </p:txBody>
      </p:sp>
      <p:sp>
        <p:nvSpPr>
          <p:cNvPr id="3" name="Espace réservé du contenu 2"/>
          <p:cNvSpPr>
            <a:spLocks noGrp="1"/>
          </p:cNvSpPr>
          <p:nvPr>
            <p:ph idx="1"/>
          </p:nvPr>
        </p:nvSpPr>
        <p:spPr>
          <a:xfrm>
            <a:off x="251520" y="1331640"/>
            <a:ext cx="7992888" cy="5069160"/>
          </a:xfrm>
        </p:spPr>
        <p:txBody>
          <a:bodyPr/>
          <a:lstStyle/>
          <a:p>
            <a:r>
              <a:rPr lang="fr-BE" dirty="0" err="1" smtClean="0"/>
              <a:t>Analytics</a:t>
            </a:r>
            <a:r>
              <a:rPr lang="fr-BE" dirty="0" smtClean="0"/>
              <a:t> </a:t>
            </a:r>
            <a:r>
              <a:rPr lang="fr-BE" dirty="0"/>
              <a:t>: </a:t>
            </a:r>
            <a:r>
              <a:rPr lang="fr-BE" dirty="0" smtClean="0"/>
              <a:t>Informations d'analyse et de performance </a:t>
            </a:r>
            <a:r>
              <a:rPr lang="fr-BE" dirty="0"/>
              <a:t>sur </a:t>
            </a:r>
            <a:r>
              <a:rPr lang="fr-BE" dirty="0" smtClean="0"/>
              <a:t>le fournisseur</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17</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Image 5"/>
          <p:cNvPicPr>
            <a:picLocks noChangeAspect="1"/>
          </p:cNvPicPr>
          <p:nvPr/>
        </p:nvPicPr>
        <p:blipFill>
          <a:blip r:embed="rId3"/>
          <a:stretch>
            <a:fillRect/>
          </a:stretch>
        </p:blipFill>
        <p:spPr>
          <a:xfrm>
            <a:off x="16387" y="2132856"/>
            <a:ext cx="9144000" cy="2484485"/>
          </a:xfrm>
          <a:prstGeom prst="rect">
            <a:avLst/>
          </a:prstGeom>
        </p:spPr>
      </p:pic>
      <p:pic>
        <p:nvPicPr>
          <p:cNvPr id="8" name="Image 7"/>
          <p:cNvPicPr>
            <a:picLocks noChangeAspect="1"/>
          </p:cNvPicPr>
          <p:nvPr/>
        </p:nvPicPr>
        <p:blipFill>
          <a:blip r:embed="rId4"/>
          <a:stretch>
            <a:fillRect/>
          </a:stretch>
        </p:blipFill>
        <p:spPr>
          <a:xfrm>
            <a:off x="2123728" y="4725144"/>
            <a:ext cx="4965551" cy="1944258"/>
          </a:xfrm>
          <a:prstGeom prst="rect">
            <a:avLst/>
          </a:prstGeom>
        </p:spPr>
      </p:pic>
    </p:spTree>
    <p:extLst>
      <p:ext uri="{BB962C8B-B14F-4D97-AF65-F5344CB8AC3E}">
        <p14:creationId xmlns:p14="http://schemas.microsoft.com/office/powerpoint/2010/main" val="3966736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Funds &amp; Ledgers </a:t>
            </a:r>
            <a:endParaRPr lang="fr-BE" dirty="0"/>
          </a:p>
        </p:txBody>
      </p:sp>
      <p:sp>
        <p:nvSpPr>
          <p:cNvPr id="3" name="Espace réservé du contenu 2"/>
          <p:cNvSpPr>
            <a:spLocks noGrp="1"/>
          </p:cNvSpPr>
          <p:nvPr>
            <p:ph idx="1"/>
          </p:nvPr>
        </p:nvSpPr>
        <p:spPr/>
        <p:txBody>
          <a:bodyPr/>
          <a:lstStyle/>
          <a:p>
            <a:r>
              <a:rPr lang="fr-BE" dirty="0" smtClean="0"/>
              <a:t>Informations générales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18</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Image 5"/>
          <p:cNvPicPr/>
          <p:nvPr/>
        </p:nvPicPr>
        <p:blipFill rotWithShape="1">
          <a:blip r:embed="rId3"/>
          <a:srcRect l="9271" t="8409" r="73512" b="86602"/>
          <a:stretch/>
        </p:blipFill>
        <p:spPr bwMode="auto">
          <a:xfrm>
            <a:off x="5436096" y="262980"/>
            <a:ext cx="2808312" cy="503693"/>
          </a:xfrm>
          <a:prstGeom prst="rect">
            <a:avLst/>
          </a:prstGeom>
          <a:ln>
            <a:noFill/>
          </a:ln>
          <a:extLst>
            <a:ext uri="{53640926-AAD7-44D8-BBD7-CCE9431645EC}">
              <a14:shadowObscured xmlns:a14="http://schemas.microsoft.com/office/drawing/2010/main"/>
            </a:ext>
          </a:extLst>
        </p:spPr>
      </p:pic>
      <p:pic>
        <p:nvPicPr>
          <p:cNvPr id="7" name="Image 6"/>
          <p:cNvPicPr>
            <a:picLocks noChangeAspect="1"/>
          </p:cNvPicPr>
          <p:nvPr/>
        </p:nvPicPr>
        <p:blipFill>
          <a:blip r:embed="rId4"/>
          <a:stretch>
            <a:fillRect/>
          </a:stretch>
        </p:blipFill>
        <p:spPr>
          <a:xfrm>
            <a:off x="5887113" y="1132744"/>
            <a:ext cx="2124075" cy="400050"/>
          </a:xfrm>
          <a:prstGeom prst="rect">
            <a:avLst/>
          </a:prstGeom>
        </p:spPr>
      </p:pic>
      <p:cxnSp>
        <p:nvCxnSpPr>
          <p:cNvPr id="8" name="Connecteur droit avec flèche 7"/>
          <p:cNvCxnSpPr/>
          <p:nvPr/>
        </p:nvCxnSpPr>
        <p:spPr>
          <a:xfrm>
            <a:off x="5449997" y="1139124"/>
            <a:ext cx="356966" cy="1427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5"/>
          <a:stretch>
            <a:fillRect/>
          </a:stretch>
        </p:blipFill>
        <p:spPr>
          <a:xfrm>
            <a:off x="251520" y="1794642"/>
            <a:ext cx="7848872" cy="4301559"/>
          </a:xfrm>
          <a:prstGeom prst="rect">
            <a:avLst/>
          </a:prstGeom>
        </p:spPr>
      </p:pic>
      <p:pic>
        <p:nvPicPr>
          <p:cNvPr id="10" name="Image 9"/>
          <p:cNvPicPr>
            <a:picLocks noChangeAspect="1"/>
          </p:cNvPicPr>
          <p:nvPr/>
        </p:nvPicPr>
        <p:blipFill rotWithShape="1">
          <a:blip r:embed="rId6"/>
          <a:srcRect l="8099" t="3061" r="17500" b="49860"/>
          <a:stretch/>
        </p:blipFill>
        <p:spPr>
          <a:xfrm>
            <a:off x="5787957" y="820429"/>
            <a:ext cx="2322388" cy="360040"/>
          </a:xfrm>
          <a:prstGeom prst="rect">
            <a:avLst/>
          </a:prstGeom>
        </p:spPr>
      </p:pic>
    </p:spTree>
    <p:extLst>
      <p:ext uri="{BB962C8B-B14F-4D97-AF65-F5344CB8AC3E}">
        <p14:creationId xmlns:p14="http://schemas.microsoft.com/office/powerpoint/2010/main" val="1693057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Funds &amp; Ledgers </a:t>
            </a:r>
          </a:p>
        </p:txBody>
      </p:sp>
      <p:sp>
        <p:nvSpPr>
          <p:cNvPr id="3" name="Espace réservé du contenu 2"/>
          <p:cNvSpPr>
            <a:spLocks noGrp="1"/>
          </p:cNvSpPr>
          <p:nvPr>
            <p:ph idx="1"/>
          </p:nvPr>
        </p:nvSpPr>
        <p:spPr/>
        <p:txBody>
          <a:bodyPr/>
          <a:lstStyle/>
          <a:p>
            <a:r>
              <a:rPr lang="fr-BE" dirty="0" smtClean="0"/>
              <a:t>Informations générales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19</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7" name="Image 6"/>
          <p:cNvPicPr>
            <a:picLocks noChangeAspect="1"/>
          </p:cNvPicPr>
          <p:nvPr/>
        </p:nvPicPr>
        <p:blipFill>
          <a:blip r:embed="rId3"/>
          <a:stretch>
            <a:fillRect/>
          </a:stretch>
        </p:blipFill>
        <p:spPr>
          <a:xfrm>
            <a:off x="107504" y="1772816"/>
            <a:ext cx="8136904" cy="4293406"/>
          </a:xfrm>
          <a:prstGeom prst="rect">
            <a:avLst/>
          </a:prstGeom>
        </p:spPr>
      </p:pic>
    </p:spTree>
    <p:extLst>
      <p:ext uri="{BB962C8B-B14F-4D97-AF65-F5344CB8AC3E}">
        <p14:creationId xmlns:p14="http://schemas.microsoft.com/office/powerpoint/2010/main" val="257165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2">
                <a:lumMod val="45000"/>
                <a:lumOff val="55000"/>
              </a:schemeClr>
            </a:gs>
            <a:gs pos="100000">
              <a:schemeClr val="accent2">
                <a:lumMod val="59000"/>
                <a:lumOff val="41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196752"/>
            <a:ext cx="7992888" cy="4988024"/>
          </a:xfrm>
          <a:noFill/>
        </p:spPr>
        <p:txBody>
          <a:bodyPr>
            <a:normAutofit/>
          </a:bodyPr>
          <a:lstStyle/>
          <a:p>
            <a:pPr>
              <a:buClrTx/>
              <a:buSzPct val="110000"/>
              <a:buFont typeface="Wingdings" panose="05000000000000000000" pitchFamily="2" charset="2"/>
              <a:buChar char="ü"/>
            </a:pPr>
            <a:r>
              <a:rPr lang="fr-BE" sz="2800" b="1" dirty="0" smtClean="0">
                <a:solidFill>
                  <a:schemeClr val="tx2">
                    <a:lumMod val="50000"/>
                  </a:schemeClr>
                </a:solidFill>
                <a:effectLst>
                  <a:outerShdw blurRad="38100" dist="38100" dir="2700000" algn="tl">
                    <a:srgbClr val="000000">
                      <a:alpha val="43137"/>
                    </a:srgbClr>
                  </a:outerShdw>
                </a:effectLst>
              </a:rPr>
              <a:t>Aperçu </a:t>
            </a:r>
          </a:p>
          <a:p>
            <a:pPr>
              <a:buClrTx/>
              <a:buSzPct val="110000"/>
            </a:pPr>
            <a:r>
              <a:rPr lang="fr-BE" sz="2800" b="1" dirty="0" smtClean="0">
                <a:solidFill>
                  <a:schemeClr val="tx2">
                    <a:lumMod val="50000"/>
                  </a:schemeClr>
                </a:solidFill>
                <a:effectLst>
                  <a:outerShdw blurRad="38100" dist="38100" dir="2700000" algn="tl">
                    <a:srgbClr val="000000">
                      <a:alpha val="43137"/>
                    </a:srgbClr>
                  </a:outerShdw>
                </a:effectLst>
              </a:rPr>
              <a:t>Infrastructure</a:t>
            </a:r>
          </a:p>
          <a:p>
            <a:pPr>
              <a:buClrTx/>
              <a:buSzPct val="110000"/>
            </a:pPr>
            <a:r>
              <a:rPr lang="fr-BE" sz="2800" b="1" dirty="0" smtClean="0">
                <a:solidFill>
                  <a:schemeClr val="tx2">
                    <a:lumMod val="50000"/>
                  </a:schemeClr>
                </a:solidFill>
                <a:effectLst>
                  <a:outerShdw blurRad="38100" dist="38100" dir="2700000" algn="tl">
                    <a:srgbClr val="000000">
                      <a:alpha val="43137"/>
                    </a:srgbClr>
                  </a:outerShdw>
                </a:effectLst>
              </a:rPr>
              <a:t>Workflows liés </a:t>
            </a:r>
            <a:r>
              <a:rPr lang="fr-BE" sz="2800" b="1" dirty="0">
                <a:solidFill>
                  <a:schemeClr val="tx2">
                    <a:lumMod val="50000"/>
                  </a:schemeClr>
                </a:solidFill>
                <a:effectLst>
                  <a:outerShdw blurRad="38100" dist="38100" dir="2700000" algn="tl">
                    <a:srgbClr val="000000">
                      <a:alpha val="43137"/>
                    </a:srgbClr>
                  </a:outerShdw>
                </a:effectLst>
              </a:rPr>
              <a:t>aux acquisitions</a:t>
            </a:r>
          </a:p>
          <a:p>
            <a:pPr>
              <a:buClrTx/>
              <a:buSzPct val="110000"/>
              <a:buFont typeface="Wingdings" panose="05000000000000000000" pitchFamily="2" charset="2"/>
              <a:buChar char="ü"/>
            </a:pPr>
            <a:r>
              <a:rPr lang="fr-BE" sz="2800" b="1" dirty="0" err="1">
                <a:solidFill>
                  <a:schemeClr val="tx2">
                    <a:lumMod val="50000"/>
                  </a:schemeClr>
                </a:solidFill>
                <a:effectLst>
                  <a:outerShdw blurRad="38100" dist="38100" dir="2700000" algn="tl">
                    <a:srgbClr val="000000">
                      <a:alpha val="43137"/>
                    </a:srgbClr>
                  </a:outerShdw>
                </a:effectLst>
              </a:rPr>
              <a:t>Purchase</a:t>
            </a:r>
            <a:r>
              <a:rPr lang="fr-BE" sz="2800" b="1" dirty="0">
                <a:solidFill>
                  <a:schemeClr val="tx2">
                    <a:lumMod val="50000"/>
                  </a:schemeClr>
                </a:solidFill>
                <a:effectLst>
                  <a:outerShdw blurRad="38100" dist="38100" dir="2700000" algn="tl">
                    <a:srgbClr val="000000">
                      <a:alpha val="43137"/>
                    </a:srgbClr>
                  </a:outerShdw>
                </a:effectLst>
              </a:rPr>
              <a:t> </a:t>
            </a:r>
            <a:r>
              <a:rPr lang="fr-BE" sz="2800" b="1" dirty="0" err="1" smtClean="0">
                <a:solidFill>
                  <a:schemeClr val="tx2">
                    <a:lumMod val="50000"/>
                  </a:schemeClr>
                </a:solidFill>
                <a:effectLst>
                  <a:outerShdw blurRad="38100" dist="38100" dir="2700000" algn="tl">
                    <a:srgbClr val="000000">
                      <a:alpha val="43137"/>
                    </a:srgbClr>
                  </a:outerShdw>
                </a:effectLst>
              </a:rPr>
              <a:t>Requests</a:t>
            </a:r>
            <a:endParaRPr lang="fr-BE" sz="2800" b="1" dirty="0">
              <a:solidFill>
                <a:schemeClr val="tx2">
                  <a:lumMod val="50000"/>
                </a:schemeClr>
              </a:solidFill>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a:t>
            </a:fld>
            <a:endParaRPr lang="en-US"/>
          </a:p>
        </p:txBody>
      </p:sp>
      <p:sp>
        <p:nvSpPr>
          <p:cNvPr id="5" name="Espace réservé du pied de page 4"/>
          <p:cNvSpPr>
            <a:spLocks noGrp="1"/>
          </p:cNvSpPr>
          <p:nvPr>
            <p:ph type="ftr" sz="quarter" idx="3"/>
          </p:nvPr>
        </p:nvSpPr>
        <p:spPr>
          <a:ln w="3175">
            <a:noFill/>
          </a:ln>
        </p:spPr>
        <p:txBody>
          <a:bodyPr/>
          <a:lstStyle/>
          <a:p>
            <a:r>
              <a:rPr lang="fr-BE" smtClean="0">
                <a:solidFill>
                  <a:srgbClr val="278989"/>
                </a:solidFill>
              </a:rPr>
              <a:t>Alma - ULiège - ACQ/SELECTOR</a:t>
            </a:r>
            <a:endParaRPr lang="en-US">
              <a:solidFill>
                <a:srgbClr val="278989"/>
              </a:solidFill>
            </a:endParaRPr>
          </a:p>
        </p:txBody>
      </p:sp>
      <p:pic>
        <p:nvPicPr>
          <p:cNvPr id="6" name="Image 5"/>
          <p:cNvPicPr/>
          <p:nvPr/>
        </p:nvPicPr>
        <p:blipFill rotWithShape="1">
          <a:blip r:embed="rId3" cstate="print">
            <a:extLst>
              <a:ext uri="{28A0092B-C50C-407E-A947-70E740481C1C}">
                <a14:useLocalDpi xmlns:a14="http://schemas.microsoft.com/office/drawing/2010/main" val="0"/>
              </a:ext>
            </a:extLst>
          </a:blip>
          <a:srcRect/>
          <a:stretch/>
        </p:blipFill>
        <p:spPr bwMode="auto">
          <a:xfrm>
            <a:off x="2339752" y="3861048"/>
            <a:ext cx="4644218" cy="1656184"/>
          </a:xfrm>
          <a:prstGeom prst="rect">
            <a:avLst/>
          </a:prstGeom>
          <a:ln w="6350">
            <a:solidFill>
              <a:schemeClr val="tx1"/>
            </a:solidFill>
          </a:ln>
          <a:effectLst>
            <a:reflection blurRad="6350" stA="52000" endA="300" endPos="3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38430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Funds &amp; Ledgers </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20</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sp>
        <p:nvSpPr>
          <p:cNvPr id="6" name="Espace réservé du texte 2"/>
          <p:cNvSpPr>
            <a:spLocks noGrp="1"/>
          </p:cNvSpPr>
          <p:nvPr>
            <p:ph idx="1"/>
          </p:nvPr>
        </p:nvSpPr>
        <p:spPr/>
        <p:txBody>
          <a:bodyPr/>
          <a:lstStyle/>
          <a:p>
            <a:r>
              <a:rPr lang="fr-BE" dirty="0" smtClean="0"/>
              <a:t>7 LEDGERS / Grands Livres (par année fiscale en €)</a:t>
            </a:r>
            <a:endParaRPr lang="fr-BE" dirty="0"/>
          </a:p>
        </p:txBody>
      </p:sp>
      <p:sp>
        <p:nvSpPr>
          <p:cNvPr id="7" name="Flèche vers le bas 6"/>
          <p:cNvSpPr/>
          <p:nvPr/>
        </p:nvSpPr>
        <p:spPr>
          <a:xfrm>
            <a:off x="755576" y="1988840"/>
            <a:ext cx="360040" cy="94967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Image 7"/>
          <p:cNvPicPr>
            <a:picLocks noChangeAspect="1"/>
          </p:cNvPicPr>
          <p:nvPr/>
        </p:nvPicPr>
        <p:blipFill>
          <a:blip r:embed="rId3"/>
          <a:stretch>
            <a:fillRect/>
          </a:stretch>
        </p:blipFill>
        <p:spPr>
          <a:xfrm>
            <a:off x="395536" y="3075086"/>
            <a:ext cx="5760640" cy="2970114"/>
          </a:xfrm>
          <a:prstGeom prst="rect">
            <a:avLst/>
          </a:prstGeom>
        </p:spPr>
      </p:pic>
    </p:spTree>
    <p:extLst>
      <p:ext uri="{BB962C8B-B14F-4D97-AF65-F5344CB8AC3E}">
        <p14:creationId xmlns:p14="http://schemas.microsoft.com/office/powerpoint/2010/main" val="1398563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Funds &amp; Ledgers </a:t>
            </a:r>
          </a:p>
        </p:txBody>
      </p:sp>
      <p:pic>
        <p:nvPicPr>
          <p:cNvPr id="6" name="Espace réservé du contenu 5"/>
          <p:cNvPicPr>
            <a:picLocks noGrp="1" noChangeAspect="1"/>
          </p:cNvPicPr>
          <p:nvPr>
            <p:ph idx="1"/>
          </p:nvPr>
        </p:nvPicPr>
        <p:blipFill rotWithShape="1">
          <a:blip r:embed="rId3"/>
          <a:srcRect r="60640"/>
          <a:stretch/>
        </p:blipFill>
        <p:spPr>
          <a:xfrm>
            <a:off x="107505" y="1916832"/>
            <a:ext cx="3974842" cy="1728192"/>
          </a:xfrm>
          <a:prstGeom prst="rect">
            <a:avLst/>
          </a:prstGeo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21</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7" name="Espace réservé du contenu 5"/>
          <p:cNvPicPr>
            <a:picLocks noChangeAspect="1"/>
          </p:cNvPicPr>
          <p:nvPr/>
        </p:nvPicPr>
        <p:blipFill rotWithShape="1">
          <a:blip r:embed="rId3"/>
          <a:srcRect l="67113"/>
          <a:stretch/>
        </p:blipFill>
        <p:spPr>
          <a:xfrm>
            <a:off x="4067944" y="1916832"/>
            <a:ext cx="3321188" cy="1728192"/>
          </a:xfrm>
          <a:prstGeom prst="rect">
            <a:avLst/>
          </a:prstGeom>
        </p:spPr>
      </p:pic>
      <p:sp>
        <p:nvSpPr>
          <p:cNvPr id="8" name="Rectangle 7"/>
          <p:cNvSpPr/>
          <p:nvPr/>
        </p:nvSpPr>
        <p:spPr>
          <a:xfrm>
            <a:off x="107505" y="1401960"/>
            <a:ext cx="4572000" cy="369332"/>
          </a:xfrm>
          <a:prstGeom prst="rect">
            <a:avLst/>
          </a:prstGeom>
        </p:spPr>
        <p:txBody>
          <a:bodyPr>
            <a:spAutoFit/>
          </a:bodyPr>
          <a:lstStyle/>
          <a:p>
            <a:r>
              <a:rPr lang="fr-BE" b="1" dirty="0" smtClean="0"/>
              <a:t>Exemple du Ledger BSA</a:t>
            </a:r>
            <a:endParaRPr lang="fr-BE" b="1" dirty="0"/>
          </a:p>
        </p:txBody>
      </p:sp>
      <p:sp>
        <p:nvSpPr>
          <p:cNvPr id="9" name="Rectangle 8"/>
          <p:cNvSpPr/>
          <p:nvPr/>
        </p:nvSpPr>
        <p:spPr>
          <a:xfrm>
            <a:off x="107505" y="3933056"/>
            <a:ext cx="7703586" cy="646331"/>
          </a:xfrm>
          <a:prstGeom prst="rect">
            <a:avLst/>
          </a:prstGeom>
        </p:spPr>
        <p:txBody>
          <a:bodyPr wrap="square">
            <a:spAutoFit/>
          </a:bodyPr>
          <a:lstStyle/>
          <a:p>
            <a:r>
              <a:rPr lang="fr-BE" b="1" dirty="0"/>
              <a:t>7 LEDGERS = 177 fonds actifs (OTP de type « O », « P », « R » et « D </a:t>
            </a:r>
            <a:r>
              <a:rPr lang="fr-BE" b="1" dirty="0" smtClean="0"/>
              <a:t>») utilisés à des fins d’acquisitions documentaires :</a:t>
            </a:r>
            <a:endParaRPr lang="fr-BE" b="1" dirty="0"/>
          </a:p>
        </p:txBody>
      </p:sp>
      <p:pic>
        <p:nvPicPr>
          <p:cNvPr id="11" name="Image 10"/>
          <p:cNvPicPr>
            <a:picLocks noChangeAspect="1"/>
          </p:cNvPicPr>
          <p:nvPr/>
        </p:nvPicPr>
        <p:blipFill>
          <a:blip r:embed="rId4"/>
          <a:stretch>
            <a:fillRect/>
          </a:stretch>
        </p:blipFill>
        <p:spPr>
          <a:xfrm>
            <a:off x="2094925" y="4646855"/>
            <a:ext cx="5716165" cy="1931137"/>
          </a:xfrm>
          <a:prstGeom prst="rect">
            <a:avLst/>
          </a:prstGeom>
        </p:spPr>
      </p:pic>
      <p:sp>
        <p:nvSpPr>
          <p:cNvPr id="12" name="Ellipse 11"/>
          <p:cNvSpPr/>
          <p:nvPr/>
        </p:nvSpPr>
        <p:spPr>
          <a:xfrm>
            <a:off x="107505" y="2204864"/>
            <a:ext cx="1080119"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029376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Funds &amp; Ledgers </a:t>
            </a:r>
          </a:p>
        </p:txBody>
      </p:sp>
      <p:sp>
        <p:nvSpPr>
          <p:cNvPr id="3" name="Espace réservé du contenu 2"/>
          <p:cNvSpPr>
            <a:spLocks noGrp="1"/>
          </p:cNvSpPr>
          <p:nvPr>
            <p:ph idx="1"/>
          </p:nvPr>
        </p:nvSpPr>
        <p:spPr>
          <a:xfrm>
            <a:off x="190484" y="1057176"/>
            <a:ext cx="7992888" cy="4988024"/>
          </a:xfrm>
        </p:spPr>
        <p:txBody>
          <a:bodyPr/>
          <a:lstStyle/>
          <a:p>
            <a:r>
              <a:rPr lang="fr-BE" b="1" dirty="0"/>
              <a:t>Exemple </a:t>
            </a:r>
            <a:r>
              <a:rPr lang="fr-BE" b="1" dirty="0" smtClean="0"/>
              <a:t>d’un fonds actif pour la BSA</a:t>
            </a:r>
            <a:endParaRPr lang="fr-BE" b="1" dirty="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22</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Image 5"/>
          <p:cNvPicPr>
            <a:picLocks noChangeAspect="1"/>
          </p:cNvPicPr>
          <p:nvPr/>
        </p:nvPicPr>
        <p:blipFill rotWithShape="1">
          <a:blip r:embed="rId3"/>
          <a:srcRect r="58353"/>
          <a:stretch/>
        </p:blipFill>
        <p:spPr>
          <a:xfrm>
            <a:off x="251521" y="1916832"/>
            <a:ext cx="4173526" cy="1728192"/>
          </a:xfrm>
          <a:prstGeom prst="rect">
            <a:avLst/>
          </a:prstGeom>
        </p:spPr>
      </p:pic>
      <p:pic>
        <p:nvPicPr>
          <p:cNvPr id="7" name="Image 6"/>
          <p:cNvPicPr>
            <a:picLocks noChangeAspect="1"/>
          </p:cNvPicPr>
          <p:nvPr/>
        </p:nvPicPr>
        <p:blipFill rotWithShape="1">
          <a:blip r:embed="rId3"/>
          <a:srcRect l="68174"/>
          <a:stretch/>
        </p:blipFill>
        <p:spPr>
          <a:xfrm>
            <a:off x="4846124" y="1940532"/>
            <a:ext cx="3087255" cy="1672879"/>
          </a:xfrm>
          <a:prstGeom prst="rect">
            <a:avLst/>
          </a:prstGeom>
        </p:spPr>
      </p:pic>
      <p:sp>
        <p:nvSpPr>
          <p:cNvPr id="8" name="Ellipse 7"/>
          <p:cNvSpPr/>
          <p:nvPr/>
        </p:nvSpPr>
        <p:spPr>
          <a:xfrm>
            <a:off x="107505" y="2204864"/>
            <a:ext cx="3168351"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p:cNvPicPr>
            <a:picLocks noChangeAspect="1"/>
          </p:cNvPicPr>
          <p:nvPr/>
        </p:nvPicPr>
        <p:blipFill>
          <a:blip r:embed="rId4"/>
          <a:stretch>
            <a:fillRect/>
          </a:stretch>
        </p:blipFill>
        <p:spPr>
          <a:xfrm>
            <a:off x="251520" y="3645024"/>
            <a:ext cx="865597" cy="585192"/>
          </a:xfrm>
          <a:prstGeom prst="rect">
            <a:avLst/>
          </a:prstGeom>
        </p:spPr>
      </p:pic>
      <p:pic>
        <p:nvPicPr>
          <p:cNvPr id="11" name="Image 10"/>
          <p:cNvPicPr>
            <a:picLocks noChangeAspect="1"/>
          </p:cNvPicPr>
          <p:nvPr/>
        </p:nvPicPr>
        <p:blipFill>
          <a:blip r:embed="rId5"/>
          <a:stretch>
            <a:fillRect/>
          </a:stretch>
        </p:blipFill>
        <p:spPr>
          <a:xfrm>
            <a:off x="2661013" y="3639121"/>
            <a:ext cx="4248150" cy="514350"/>
          </a:xfrm>
          <a:prstGeom prst="rect">
            <a:avLst/>
          </a:prstGeom>
        </p:spPr>
      </p:pic>
      <p:sp>
        <p:nvSpPr>
          <p:cNvPr id="12" name="Flèche vers le bas 11"/>
          <p:cNvSpPr/>
          <p:nvPr/>
        </p:nvSpPr>
        <p:spPr>
          <a:xfrm rot="16200000">
            <a:off x="1625926" y="3395191"/>
            <a:ext cx="360040" cy="100811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ZoneTexte 13"/>
          <p:cNvSpPr txBox="1"/>
          <p:nvPr/>
        </p:nvSpPr>
        <p:spPr>
          <a:xfrm>
            <a:off x="0" y="4314773"/>
            <a:ext cx="7933379" cy="2031325"/>
          </a:xfrm>
          <a:prstGeom prst="rect">
            <a:avLst/>
          </a:prstGeom>
          <a:noFill/>
        </p:spPr>
        <p:txBody>
          <a:bodyPr wrap="square" rtlCol="0">
            <a:spAutoFit/>
          </a:bodyPr>
          <a:lstStyle/>
          <a:p>
            <a:r>
              <a:rPr lang="fr-BE" b="1" dirty="0" smtClean="0"/>
              <a:t>Summary</a:t>
            </a:r>
            <a:r>
              <a:rPr lang="fr-BE" dirty="0" smtClean="0"/>
              <a:t> : </a:t>
            </a:r>
          </a:p>
          <a:p>
            <a:r>
              <a:rPr lang="fr-BE" dirty="0" smtClean="0"/>
              <a:t>Accès aux données générales du fonds ainsi qu’à la vision du graphique du fonds (ou du </a:t>
            </a:r>
            <a:r>
              <a:rPr lang="fr-BE" dirty="0" err="1" smtClean="0"/>
              <a:t>ledger</a:t>
            </a:r>
            <a:r>
              <a:rPr lang="fr-BE" dirty="0" smtClean="0"/>
              <a:t>, ou du </a:t>
            </a:r>
            <a:r>
              <a:rPr lang="fr-BE" dirty="0" err="1" smtClean="0"/>
              <a:t>summary</a:t>
            </a:r>
            <a:r>
              <a:rPr lang="fr-BE" dirty="0" smtClean="0"/>
              <a:t> fonds) et aux règles d’utilisation liées au </a:t>
            </a:r>
            <a:r>
              <a:rPr lang="fr-BE" dirty="0" err="1" smtClean="0"/>
              <a:t>ledger</a:t>
            </a:r>
            <a:r>
              <a:rPr lang="fr-BE" dirty="0" smtClean="0"/>
              <a:t> </a:t>
            </a:r>
          </a:p>
          <a:p>
            <a:r>
              <a:rPr lang="fr-BE" b="1" dirty="0" smtClean="0"/>
              <a:t>Transactions :</a:t>
            </a:r>
          </a:p>
          <a:p>
            <a:r>
              <a:rPr lang="fr-BE" dirty="0" smtClean="0"/>
              <a:t> Accès aux opérations liées au fonds (approvisionnement, transfert, commandes, et factures) </a:t>
            </a:r>
          </a:p>
          <a:p>
            <a:r>
              <a:rPr lang="fr-BE" b="1" dirty="0" smtClean="0"/>
              <a:t>Notes et </a:t>
            </a:r>
            <a:r>
              <a:rPr lang="fr-BE" b="1" dirty="0" err="1" smtClean="0"/>
              <a:t>attachments</a:t>
            </a:r>
            <a:r>
              <a:rPr lang="fr-BE" b="1" dirty="0" smtClean="0"/>
              <a:t> </a:t>
            </a:r>
            <a:r>
              <a:rPr lang="fr-BE" dirty="0" smtClean="0"/>
              <a:t>: </a:t>
            </a:r>
            <a:r>
              <a:rPr lang="fr-BE" dirty="0"/>
              <a:t>Accès aux notes et annexes liées aux </a:t>
            </a:r>
            <a:r>
              <a:rPr lang="fr-BE" dirty="0" err="1"/>
              <a:t>ledgers</a:t>
            </a:r>
            <a:r>
              <a:rPr lang="fr-BE" dirty="0"/>
              <a:t> ou aux </a:t>
            </a:r>
            <a:r>
              <a:rPr lang="fr-BE" dirty="0" smtClean="0"/>
              <a:t>fonds</a:t>
            </a:r>
            <a:endParaRPr lang="fr-BE" dirty="0"/>
          </a:p>
        </p:txBody>
      </p:sp>
    </p:spTree>
    <p:extLst>
      <p:ext uri="{BB962C8B-B14F-4D97-AF65-F5344CB8AC3E}">
        <p14:creationId xmlns:p14="http://schemas.microsoft.com/office/powerpoint/2010/main" val="1423079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Funds &amp; Ledgers </a:t>
            </a:r>
          </a:p>
        </p:txBody>
      </p:sp>
      <p:sp>
        <p:nvSpPr>
          <p:cNvPr id="3" name="Espace réservé du contenu 2"/>
          <p:cNvSpPr>
            <a:spLocks noGrp="1"/>
          </p:cNvSpPr>
          <p:nvPr>
            <p:ph idx="1"/>
          </p:nvPr>
        </p:nvSpPr>
        <p:spPr/>
        <p:txBody>
          <a:bodyPr/>
          <a:lstStyle/>
          <a:p>
            <a:r>
              <a:rPr lang="fr-BE" dirty="0" smtClean="0"/>
              <a:t>Balance du </a:t>
            </a:r>
            <a:r>
              <a:rPr lang="fr-BE" dirty="0" err="1" smtClean="0"/>
              <a:t>ledger</a:t>
            </a:r>
            <a:r>
              <a:rPr lang="fr-BE" dirty="0" smtClean="0"/>
              <a:t> BSA</a:t>
            </a:r>
          </a:p>
          <a:p>
            <a:pPr marL="114300" indent="0">
              <a:buNone/>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23</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Image 5"/>
          <p:cNvPicPr>
            <a:picLocks noChangeAspect="1"/>
          </p:cNvPicPr>
          <p:nvPr/>
        </p:nvPicPr>
        <p:blipFill>
          <a:blip r:embed="rId3"/>
          <a:stretch>
            <a:fillRect/>
          </a:stretch>
        </p:blipFill>
        <p:spPr>
          <a:xfrm>
            <a:off x="3769547" y="1184877"/>
            <a:ext cx="4609964" cy="1480264"/>
          </a:xfrm>
          <a:prstGeom prst="rect">
            <a:avLst/>
          </a:prstGeom>
        </p:spPr>
      </p:pic>
      <p:pic>
        <p:nvPicPr>
          <p:cNvPr id="7" name="Image 6"/>
          <p:cNvPicPr>
            <a:picLocks noChangeAspect="1"/>
          </p:cNvPicPr>
          <p:nvPr/>
        </p:nvPicPr>
        <p:blipFill>
          <a:blip r:embed="rId4"/>
          <a:stretch>
            <a:fillRect/>
          </a:stretch>
        </p:blipFill>
        <p:spPr>
          <a:xfrm>
            <a:off x="3769547" y="2665140"/>
            <a:ext cx="4609964" cy="3735660"/>
          </a:xfrm>
          <a:prstGeom prst="rect">
            <a:avLst/>
          </a:prstGeom>
        </p:spPr>
      </p:pic>
    </p:spTree>
    <p:extLst>
      <p:ext uri="{BB962C8B-B14F-4D97-AF65-F5344CB8AC3E}">
        <p14:creationId xmlns:p14="http://schemas.microsoft.com/office/powerpoint/2010/main" val="1146648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Funds &amp; Ledgers </a:t>
            </a:r>
          </a:p>
        </p:txBody>
      </p:sp>
      <p:sp>
        <p:nvSpPr>
          <p:cNvPr id="3" name="Espace réservé du contenu 2"/>
          <p:cNvSpPr>
            <a:spLocks noGrp="1"/>
          </p:cNvSpPr>
          <p:nvPr>
            <p:ph idx="1"/>
          </p:nvPr>
        </p:nvSpPr>
        <p:spPr/>
        <p:txBody>
          <a:bodyPr/>
          <a:lstStyle/>
          <a:p>
            <a:r>
              <a:rPr lang="fr-BE" dirty="0"/>
              <a:t>Balance </a:t>
            </a:r>
            <a:r>
              <a:rPr lang="fr-BE" dirty="0" smtClean="0"/>
              <a:t>d’un fonds du </a:t>
            </a:r>
            <a:r>
              <a:rPr lang="fr-BE" dirty="0" err="1" smtClean="0"/>
              <a:t>ledger</a:t>
            </a:r>
            <a:r>
              <a:rPr lang="fr-BE" dirty="0" smtClean="0"/>
              <a:t> </a:t>
            </a:r>
            <a:r>
              <a:rPr lang="fr-BE" dirty="0"/>
              <a:t>BSA</a:t>
            </a: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24</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Image 5"/>
          <p:cNvPicPr>
            <a:picLocks noChangeAspect="1"/>
          </p:cNvPicPr>
          <p:nvPr/>
        </p:nvPicPr>
        <p:blipFill>
          <a:blip r:embed="rId3"/>
          <a:stretch>
            <a:fillRect/>
          </a:stretch>
        </p:blipFill>
        <p:spPr>
          <a:xfrm>
            <a:off x="3491879" y="2469376"/>
            <a:ext cx="4957475" cy="4012559"/>
          </a:xfrm>
          <a:prstGeom prst="rect">
            <a:avLst/>
          </a:prstGeom>
        </p:spPr>
      </p:pic>
      <p:pic>
        <p:nvPicPr>
          <p:cNvPr id="7" name="Image 6"/>
          <p:cNvPicPr>
            <a:picLocks noChangeAspect="1"/>
          </p:cNvPicPr>
          <p:nvPr/>
        </p:nvPicPr>
        <p:blipFill>
          <a:blip r:embed="rId4"/>
          <a:stretch>
            <a:fillRect/>
          </a:stretch>
        </p:blipFill>
        <p:spPr>
          <a:xfrm>
            <a:off x="3380739" y="1938549"/>
            <a:ext cx="3423509" cy="506729"/>
          </a:xfrm>
          <a:prstGeom prst="rect">
            <a:avLst/>
          </a:prstGeom>
        </p:spPr>
      </p:pic>
    </p:spTree>
    <p:extLst>
      <p:ext uri="{BB962C8B-B14F-4D97-AF65-F5344CB8AC3E}">
        <p14:creationId xmlns:p14="http://schemas.microsoft.com/office/powerpoint/2010/main" val="1437697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Licences </a:t>
            </a:r>
            <a:endParaRPr lang="fr-BE" dirty="0"/>
          </a:p>
        </p:txBody>
      </p:sp>
      <p:sp>
        <p:nvSpPr>
          <p:cNvPr id="3" name="Espace réservé du contenu 2"/>
          <p:cNvSpPr>
            <a:spLocks noGrp="1"/>
          </p:cNvSpPr>
          <p:nvPr>
            <p:ph idx="1"/>
          </p:nvPr>
        </p:nvSpPr>
        <p:spPr>
          <a:xfrm>
            <a:off x="251519" y="1412776"/>
            <a:ext cx="8352929" cy="4988024"/>
          </a:xfrm>
        </p:spPr>
        <p:txBody>
          <a:bodyPr/>
          <a:lstStyle/>
          <a:p>
            <a:r>
              <a:rPr lang="fr-BE" dirty="0" smtClean="0"/>
              <a:t>Accès aux licences enregistrées concernant nos ressources électroniques </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25</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Image 5"/>
          <p:cNvPicPr/>
          <p:nvPr/>
        </p:nvPicPr>
        <p:blipFill rotWithShape="1">
          <a:blip r:embed="rId3"/>
          <a:srcRect l="9271" t="8409" r="73512" b="86602"/>
          <a:stretch/>
        </p:blipFill>
        <p:spPr bwMode="auto">
          <a:xfrm>
            <a:off x="5436096" y="262980"/>
            <a:ext cx="2808312" cy="503693"/>
          </a:xfrm>
          <a:prstGeom prst="rect">
            <a:avLst/>
          </a:prstGeom>
          <a:ln>
            <a:noFill/>
          </a:ln>
          <a:extLst>
            <a:ext uri="{53640926-AAD7-44D8-BBD7-CCE9431645EC}">
              <a14:shadowObscured xmlns:a14="http://schemas.microsoft.com/office/drawing/2010/main"/>
            </a:ext>
          </a:extLst>
        </p:spPr>
      </p:pic>
      <p:pic>
        <p:nvPicPr>
          <p:cNvPr id="7" name="Image 6"/>
          <p:cNvPicPr>
            <a:picLocks noChangeAspect="1"/>
          </p:cNvPicPr>
          <p:nvPr/>
        </p:nvPicPr>
        <p:blipFill rotWithShape="1">
          <a:blip r:embed="rId4"/>
          <a:srcRect r="25806" b="21968"/>
          <a:stretch/>
        </p:blipFill>
        <p:spPr>
          <a:xfrm>
            <a:off x="6555613" y="1060613"/>
            <a:ext cx="1656183" cy="420950"/>
          </a:xfrm>
          <a:prstGeom prst="rect">
            <a:avLst/>
          </a:prstGeom>
        </p:spPr>
      </p:pic>
      <p:cxnSp>
        <p:nvCxnSpPr>
          <p:cNvPr id="8" name="Connecteur droit avec flèche 7"/>
          <p:cNvCxnSpPr/>
          <p:nvPr/>
        </p:nvCxnSpPr>
        <p:spPr>
          <a:xfrm>
            <a:off x="5838606" y="1098910"/>
            <a:ext cx="356966" cy="1427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p:nvPicPr>
        <p:blipFill>
          <a:blip r:embed="rId5"/>
          <a:stretch>
            <a:fillRect/>
          </a:stretch>
        </p:blipFill>
        <p:spPr>
          <a:xfrm>
            <a:off x="19472" y="1821141"/>
            <a:ext cx="9144000" cy="2949405"/>
          </a:xfrm>
          <a:prstGeom prst="rect">
            <a:avLst/>
          </a:prstGeom>
        </p:spPr>
      </p:pic>
      <p:pic>
        <p:nvPicPr>
          <p:cNvPr id="10" name="Image 9"/>
          <p:cNvPicPr>
            <a:picLocks noChangeAspect="1"/>
          </p:cNvPicPr>
          <p:nvPr/>
        </p:nvPicPr>
        <p:blipFill>
          <a:blip r:embed="rId6"/>
          <a:stretch>
            <a:fillRect/>
          </a:stretch>
        </p:blipFill>
        <p:spPr>
          <a:xfrm>
            <a:off x="233989" y="5541688"/>
            <a:ext cx="8676456" cy="503512"/>
          </a:xfrm>
          <a:prstGeom prst="rect">
            <a:avLst/>
          </a:prstGeom>
        </p:spPr>
      </p:pic>
      <p:sp>
        <p:nvSpPr>
          <p:cNvPr id="11" name="Rectangle 10"/>
          <p:cNvSpPr/>
          <p:nvPr/>
        </p:nvSpPr>
        <p:spPr>
          <a:xfrm>
            <a:off x="251518" y="5064486"/>
            <a:ext cx="8161914" cy="369332"/>
          </a:xfrm>
          <a:prstGeom prst="rect">
            <a:avLst/>
          </a:prstGeom>
        </p:spPr>
        <p:txBody>
          <a:bodyPr wrap="none">
            <a:spAutoFit/>
          </a:bodyPr>
          <a:lstStyle/>
          <a:p>
            <a:r>
              <a:rPr lang="fr-BE" b="1" dirty="0" smtClean="0">
                <a:solidFill>
                  <a:srgbClr val="002060"/>
                </a:solidFill>
              </a:rPr>
              <a:t>Pour chacune des licences enregistrées , vous pourrez accéder aux infos suivantes : </a:t>
            </a:r>
            <a:endParaRPr lang="fr-BE" dirty="0"/>
          </a:p>
        </p:txBody>
      </p:sp>
      <p:pic>
        <p:nvPicPr>
          <p:cNvPr id="12" name="Image 11"/>
          <p:cNvPicPr>
            <a:picLocks noChangeAspect="1"/>
          </p:cNvPicPr>
          <p:nvPr/>
        </p:nvPicPr>
        <p:blipFill rotWithShape="1">
          <a:blip r:embed="rId7"/>
          <a:srcRect l="8099" t="3061" r="17500" b="49860"/>
          <a:stretch/>
        </p:blipFill>
        <p:spPr>
          <a:xfrm>
            <a:off x="5922020" y="710460"/>
            <a:ext cx="2322388" cy="360040"/>
          </a:xfrm>
          <a:prstGeom prst="rect">
            <a:avLst/>
          </a:prstGeom>
        </p:spPr>
      </p:pic>
    </p:spTree>
    <p:extLst>
      <p:ext uri="{BB962C8B-B14F-4D97-AF65-F5344CB8AC3E}">
        <p14:creationId xmlns:p14="http://schemas.microsoft.com/office/powerpoint/2010/main" val="2368852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37500">
              <a:srgbClr val="FFFFFF"/>
            </a:gs>
            <a:gs pos="0">
              <a:schemeClr val="bg1">
                <a:tint val="90000"/>
              </a:schemeClr>
            </a:gs>
            <a:gs pos="75000">
              <a:schemeClr val="accent2">
                <a:lumMod val="60000"/>
                <a:lumOff val="40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Workflows liés aux acquisitions </a:t>
            </a:r>
            <a:endParaRPr lang="fr-BE" dirty="0"/>
          </a:p>
        </p:txBody>
      </p:sp>
      <p:sp>
        <p:nvSpPr>
          <p:cNvPr id="3" name="Espace réservé du contenu 2"/>
          <p:cNvSpPr>
            <a:spLocks noGrp="1"/>
          </p:cNvSpPr>
          <p:nvPr>
            <p:ph idx="1"/>
          </p:nvPr>
        </p:nvSpPr>
        <p:spPr/>
        <p:txBody>
          <a:bodyPr/>
          <a:lstStyle/>
          <a:p>
            <a:r>
              <a:rPr lang="fr-BE" sz="2400" b="1" dirty="0" err="1" smtClean="0"/>
              <a:t>Purchase</a:t>
            </a:r>
            <a:r>
              <a:rPr lang="fr-BE" sz="2400" b="1" dirty="0" smtClean="0"/>
              <a:t> </a:t>
            </a:r>
          </a:p>
          <a:p>
            <a:endParaRPr lang="fr-BE" dirty="0" smtClean="0"/>
          </a:p>
          <a:p>
            <a:endParaRPr lang="fr-BE" dirty="0"/>
          </a:p>
          <a:p>
            <a:endParaRPr lang="fr-BE" dirty="0" smtClean="0"/>
          </a:p>
          <a:p>
            <a:endParaRPr lang="fr-BE" dirty="0"/>
          </a:p>
          <a:p>
            <a:r>
              <a:rPr lang="fr-BE" sz="2400" b="1" dirty="0" smtClean="0"/>
              <a:t>Invoice </a:t>
            </a:r>
            <a:endParaRPr lang="fr-BE" sz="2400"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26</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1331640"/>
            <a:ext cx="108324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s://encrypted-tbn3.gstatic.com/images?q=tbn:ANd9GcQtpSUdkQc_ZSq9gsIy2HliloZQUHmXYKt9_ZZiLcGfac9olnJ4V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0092" y="2852936"/>
            <a:ext cx="994441" cy="104439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7"/>
          <a:stretch>
            <a:fillRect/>
          </a:stretch>
        </p:blipFill>
        <p:spPr>
          <a:xfrm>
            <a:off x="4218757" y="1357350"/>
            <a:ext cx="1866900" cy="514350"/>
          </a:xfrm>
          <a:prstGeom prst="rect">
            <a:avLst/>
          </a:prstGeom>
        </p:spPr>
      </p:pic>
      <p:pic>
        <p:nvPicPr>
          <p:cNvPr id="10" name="Image 9"/>
          <p:cNvPicPr>
            <a:picLocks noChangeAspect="1"/>
          </p:cNvPicPr>
          <p:nvPr/>
        </p:nvPicPr>
        <p:blipFill rotWithShape="1">
          <a:blip r:embed="rId8"/>
          <a:srcRect l="67" t="10994" r="-67" b="-53"/>
          <a:stretch/>
        </p:blipFill>
        <p:spPr>
          <a:xfrm>
            <a:off x="6085657" y="1412775"/>
            <a:ext cx="2267313" cy="5009115"/>
          </a:xfrm>
          <a:prstGeom prst="rect">
            <a:avLst/>
          </a:prstGeom>
        </p:spPr>
      </p:pic>
      <p:sp>
        <p:nvSpPr>
          <p:cNvPr id="11" name="ZoneTexte 10"/>
          <p:cNvSpPr txBox="1"/>
          <p:nvPr/>
        </p:nvSpPr>
        <p:spPr>
          <a:xfrm>
            <a:off x="360082" y="3660415"/>
            <a:ext cx="2847190" cy="369332"/>
          </a:xfrm>
          <a:prstGeom prst="rect">
            <a:avLst/>
          </a:prstGeom>
          <a:noFill/>
        </p:spPr>
        <p:txBody>
          <a:bodyPr wrap="none" rtlCol="0">
            <a:spAutoFit/>
          </a:bodyPr>
          <a:lstStyle/>
          <a:p>
            <a:r>
              <a:rPr lang="fr-BE" b="1" dirty="0" smtClean="0">
                <a:solidFill>
                  <a:srgbClr val="FF410D"/>
                </a:solidFill>
              </a:rPr>
              <a:t>! Pas d’accès si </a:t>
            </a:r>
            <a:r>
              <a:rPr lang="fr-BE" b="1" dirty="0" err="1" smtClean="0">
                <a:solidFill>
                  <a:srgbClr val="FF410D"/>
                </a:solidFill>
              </a:rPr>
              <a:t>selector</a:t>
            </a:r>
            <a:r>
              <a:rPr lang="fr-BE" b="1" dirty="0" smtClean="0">
                <a:solidFill>
                  <a:srgbClr val="FF410D"/>
                </a:solidFill>
              </a:rPr>
              <a:t> </a:t>
            </a:r>
            <a:r>
              <a:rPr lang="fr-BE" b="1" dirty="0" err="1" smtClean="0">
                <a:solidFill>
                  <a:srgbClr val="FF410D"/>
                </a:solidFill>
              </a:rPr>
              <a:t>only</a:t>
            </a:r>
            <a:endParaRPr lang="fr-BE" b="1" dirty="0">
              <a:solidFill>
                <a:srgbClr val="FF410D"/>
              </a:solidFill>
            </a:endParaRPr>
          </a:p>
        </p:txBody>
      </p:sp>
      <p:pic>
        <p:nvPicPr>
          <p:cNvPr id="12" name="Image 11"/>
          <p:cNvPicPr>
            <a:picLocks noChangeAspect="1"/>
          </p:cNvPicPr>
          <p:nvPr/>
        </p:nvPicPr>
        <p:blipFill>
          <a:blip r:embed="rId9"/>
          <a:stretch>
            <a:fillRect/>
          </a:stretch>
        </p:blipFill>
        <p:spPr>
          <a:xfrm>
            <a:off x="1238145" y="4083531"/>
            <a:ext cx="3295650" cy="352425"/>
          </a:xfrm>
          <a:prstGeom prst="rect">
            <a:avLst/>
          </a:prstGeom>
        </p:spPr>
      </p:pic>
      <p:pic>
        <p:nvPicPr>
          <p:cNvPr id="13" name="Image 12"/>
          <p:cNvPicPr>
            <a:picLocks noChangeAspect="1"/>
          </p:cNvPicPr>
          <p:nvPr/>
        </p:nvPicPr>
        <p:blipFill>
          <a:blip r:embed="rId10"/>
          <a:stretch>
            <a:fillRect/>
          </a:stretch>
        </p:blipFill>
        <p:spPr>
          <a:xfrm>
            <a:off x="2885970" y="4114021"/>
            <a:ext cx="1857375" cy="2733675"/>
          </a:xfrm>
          <a:prstGeom prst="rect">
            <a:avLst/>
          </a:prstGeom>
        </p:spPr>
      </p:pic>
    </p:spTree>
    <p:extLst>
      <p:ext uri="{BB962C8B-B14F-4D97-AF65-F5344CB8AC3E}">
        <p14:creationId xmlns:p14="http://schemas.microsoft.com/office/powerpoint/2010/main" val="33143222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Workflow des achats : </a:t>
            </a:r>
            <a:r>
              <a:rPr lang="fr-BE" dirty="0" err="1" smtClean="0"/>
              <a:t>Purchase</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27</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Espace réservé du contenu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3" y="980728"/>
            <a:ext cx="4831180" cy="5877272"/>
          </a:xfrm>
          <a:prstGeom prst="rect">
            <a:avLst/>
          </a:prstGeom>
        </p:spPr>
      </p:pic>
    </p:spTree>
    <p:extLst>
      <p:ext uri="{BB962C8B-B14F-4D97-AF65-F5344CB8AC3E}">
        <p14:creationId xmlns:p14="http://schemas.microsoft.com/office/powerpoint/2010/main" val="603913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Purchase</a:t>
            </a:r>
            <a:r>
              <a:rPr lang="fr-BE" dirty="0" smtClean="0"/>
              <a:t> : PO et POL</a:t>
            </a:r>
            <a:endParaRPr lang="fr-BE" dirty="0"/>
          </a:p>
        </p:txBody>
      </p:sp>
      <p:pic>
        <p:nvPicPr>
          <p:cNvPr id="6" name="Espace réservé du contenu 5"/>
          <p:cNvPicPr>
            <a:picLocks noGrp="1" noChangeAspect="1"/>
          </p:cNvPicPr>
          <p:nvPr>
            <p:ph idx="1"/>
          </p:nvPr>
        </p:nvPicPr>
        <p:blipFill>
          <a:blip r:embed="rId3"/>
          <a:stretch>
            <a:fillRect/>
          </a:stretch>
        </p:blipFill>
        <p:spPr>
          <a:xfrm>
            <a:off x="107504" y="4313248"/>
            <a:ext cx="8655082" cy="1867588"/>
          </a:xfrm>
          <a:prstGeom prst="rect">
            <a:avLst/>
          </a:prstGeo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28</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7" name="Image 6"/>
          <p:cNvPicPr>
            <a:picLocks noChangeAspect="1"/>
          </p:cNvPicPr>
          <p:nvPr/>
        </p:nvPicPr>
        <p:blipFill>
          <a:blip r:embed="rId4"/>
          <a:stretch>
            <a:fillRect/>
          </a:stretch>
        </p:blipFill>
        <p:spPr>
          <a:xfrm>
            <a:off x="107504" y="1094267"/>
            <a:ext cx="3143250" cy="495300"/>
          </a:xfrm>
          <a:prstGeom prst="rect">
            <a:avLst/>
          </a:prstGeom>
        </p:spPr>
      </p:pic>
      <p:sp>
        <p:nvSpPr>
          <p:cNvPr id="8" name="ZoneTexte 7"/>
          <p:cNvSpPr txBox="1"/>
          <p:nvPr/>
        </p:nvSpPr>
        <p:spPr>
          <a:xfrm>
            <a:off x="3562955" y="1200137"/>
            <a:ext cx="3314882" cy="369332"/>
          </a:xfrm>
          <a:prstGeom prst="rect">
            <a:avLst/>
          </a:prstGeom>
          <a:noFill/>
        </p:spPr>
        <p:txBody>
          <a:bodyPr wrap="none" rtlCol="0">
            <a:spAutoFit/>
          </a:bodyPr>
          <a:lstStyle/>
          <a:p>
            <a:r>
              <a:rPr lang="fr-BE" b="1" dirty="0" smtClean="0"/>
              <a:t>= PO (Bon de commande </a:t>
            </a:r>
            <a:r>
              <a:rPr lang="fr-BE" b="1" dirty="0" err="1" smtClean="0"/>
              <a:t>ULiège</a:t>
            </a:r>
            <a:r>
              <a:rPr lang="fr-BE" b="1" dirty="0" smtClean="0"/>
              <a:t>)</a:t>
            </a:r>
            <a:endParaRPr lang="fr-BE" b="1" dirty="0"/>
          </a:p>
        </p:txBody>
      </p:sp>
      <p:sp>
        <p:nvSpPr>
          <p:cNvPr id="9" name="Flèche vers le bas 8"/>
          <p:cNvSpPr/>
          <p:nvPr/>
        </p:nvSpPr>
        <p:spPr>
          <a:xfrm>
            <a:off x="2627784" y="1625100"/>
            <a:ext cx="360040" cy="75382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ZoneTexte 9"/>
          <p:cNvSpPr txBox="1"/>
          <p:nvPr/>
        </p:nvSpPr>
        <p:spPr>
          <a:xfrm>
            <a:off x="1538242" y="2449992"/>
            <a:ext cx="3879524" cy="369332"/>
          </a:xfrm>
          <a:prstGeom prst="rect">
            <a:avLst/>
          </a:prstGeom>
          <a:noFill/>
        </p:spPr>
        <p:txBody>
          <a:bodyPr wrap="none" rtlCol="0">
            <a:spAutoFit/>
          </a:bodyPr>
          <a:lstStyle/>
          <a:p>
            <a:r>
              <a:rPr lang="fr-BE" b="1" dirty="0" smtClean="0"/>
              <a:t>= 8 PO Line max. (Ligne de commande)</a:t>
            </a:r>
            <a:endParaRPr lang="fr-BE" b="1" dirty="0"/>
          </a:p>
        </p:txBody>
      </p:sp>
      <p:sp>
        <p:nvSpPr>
          <p:cNvPr id="11" name="Flèche vers le bas 10"/>
          <p:cNvSpPr/>
          <p:nvPr/>
        </p:nvSpPr>
        <p:spPr>
          <a:xfrm>
            <a:off x="2627784" y="2925650"/>
            <a:ext cx="360040" cy="75382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107504" y="3196954"/>
            <a:ext cx="1112099" cy="369332"/>
          </a:xfrm>
          <a:prstGeom prst="rect">
            <a:avLst/>
          </a:prstGeom>
          <a:noFill/>
        </p:spPr>
        <p:txBody>
          <a:bodyPr wrap="none" rtlCol="0">
            <a:spAutoFit/>
          </a:bodyPr>
          <a:lstStyle/>
          <a:p>
            <a:r>
              <a:rPr lang="fr-BE" b="1" dirty="0" smtClean="0"/>
              <a:t>Exemple :</a:t>
            </a:r>
            <a:endParaRPr lang="fr-BE" b="1" dirty="0"/>
          </a:p>
        </p:txBody>
      </p:sp>
      <p:cxnSp>
        <p:nvCxnSpPr>
          <p:cNvPr id="14" name="Connecteur droit 13"/>
          <p:cNvCxnSpPr/>
          <p:nvPr/>
        </p:nvCxnSpPr>
        <p:spPr>
          <a:xfrm>
            <a:off x="107504" y="6093296"/>
            <a:ext cx="158417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p:nvPicPr>
        <p:blipFill>
          <a:blip r:embed="rId5"/>
          <a:stretch>
            <a:fillRect/>
          </a:stretch>
        </p:blipFill>
        <p:spPr>
          <a:xfrm>
            <a:off x="107504" y="3780958"/>
            <a:ext cx="2705100" cy="419100"/>
          </a:xfrm>
          <a:prstGeom prst="rect">
            <a:avLst/>
          </a:prstGeom>
        </p:spPr>
      </p:pic>
    </p:spTree>
    <p:extLst>
      <p:ext uri="{BB962C8B-B14F-4D97-AF65-F5344CB8AC3E}">
        <p14:creationId xmlns:p14="http://schemas.microsoft.com/office/powerpoint/2010/main" val="239397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Purchase</a:t>
            </a:r>
            <a:endParaRPr lang="fr-BE" dirty="0"/>
          </a:p>
        </p:txBody>
      </p:sp>
      <p:sp>
        <p:nvSpPr>
          <p:cNvPr id="3" name="Espace réservé du contenu 2"/>
          <p:cNvSpPr>
            <a:spLocks noGrp="1"/>
          </p:cNvSpPr>
          <p:nvPr>
            <p:ph idx="1"/>
          </p:nvPr>
        </p:nvSpPr>
        <p:spPr/>
        <p:txBody>
          <a:bodyPr/>
          <a:lstStyle/>
          <a:p>
            <a:r>
              <a:rPr lang="fr-BE" dirty="0" smtClean="0"/>
              <a:t>Icônes </a:t>
            </a:r>
            <a:r>
              <a:rPr lang="fr-BE" dirty="0" smtClean="0"/>
              <a:t>particuliers sur </a:t>
            </a:r>
            <a:r>
              <a:rPr lang="fr-BE" dirty="0" smtClean="0"/>
              <a:t>POL</a:t>
            </a:r>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r>
              <a:rPr lang="fr-BE" dirty="0" smtClean="0"/>
              <a:t>Le </a:t>
            </a:r>
            <a:r>
              <a:rPr lang="fr-BE" dirty="0" err="1" smtClean="0"/>
              <a:t>View</a:t>
            </a:r>
            <a:r>
              <a:rPr lang="fr-BE" dirty="0" smtClean="0"/>
              <a:t> de la POL : vous permettra d’accéder aux infos suivantes </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29</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sp>
        <p:nvSpPr>
          <p:cNvPr id="6" name="Rectangle à coins arrondis 5"/>
          <p:cNvSpPr/>
          <p:nvPr/>
        </p:nvSpPr>
        <p:spPr>
          <a:xfrm>
            <a:off x="539552" y="2178596"/>
            <a:ext cx="3384376" cy="1728192"/>
          </a:xfrm>
          <a:prstGeom prst="roundRect">
            <a:avLst/>
          </a:prstGeom>
          <a:solidFill>
            <a:srgbClr val="C7BA9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335974"/>
            <a:ext cx="569846" cy="485343"/>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436" y="3067170"/>
            <a:ext cx="569846" cy="595748"/>
          </a:xfrm>
          <a:prstGeom prst="rect">
            <a:avLst/>
          </a:prstGeom>
        </p:spPr>
      </p:pic>
      <p:sp>
        <p:nvSpPr>
          <p:cNvPr id="9" name="ZoneTexte 8"/>
          <p:cNvSpPr txBox="1"/>
          <p:nvPr/>
        </p:nvSpPr>
        <p:spPr>
          <a:xfrm>
            <a:off x="1440898" y="2360621"/>
            <a:ext cx="2343369" cy="369332"/>
          </a:xfrm>
          <a:prstGeom prst="rect">
            <a:avLst/>
          </a:prstGeom>
          <a:noFill/>
        </p:spPr>
        <p:txBody>
          <a:bodyPr wrap="square" rtlCol="0">
            <a:spAutoFit/>
          </a:bodyPr>
          <a:lstStyle/>
          <a:p>
            <a:r>
              <a:rPr lang="fr-BE" b="1" dirty="0" smtClean="0">
                <a:solidFill>
                  <a:srgbClr val="FF3300"/>
                </a:solidFill>
              </a:rPr>
              <a:t>Commande urgente</a:t>
            </a:r>
            <a:endParaRPr lang="fr-BE" b="1" dirty="0">
              <a:solidFill>
                <a:srgbClr val="FF3300"/>
              </a:solidFill>
            </a:endParaRPr>
          </a:p>
        </p:txBody>
      </p:sp>
      <p:sp>
        <p:nvSpPr>
          <p:cNvPr id="10" name="ZoneTexte 9"/>
          <p:cNvSpPr txBox="1"/>
          <p:nvPr/>
        </p:nvSpPr>
        <p:spPr>
          <a:xfrm>
            <a:off x="1420122" y="3016587"/>
            <a:ext cx="2703410" cy="646331"/>
          </a:xfrm>
          <a:prstGeom prst="rect">
            <a:avLst/>
          </a:prstGeom>
          <a:noFill/>
        </p:spPr>
        <p:txBody>
          <a:bodyPr wrap="square" rtlCol="0">
            <a:spAutoFit/>
          </a:bodyPr>
          <a:lstStyle/>
          <a:p>
            <a:r>
              <a:rPr lang="fr-BE" b="1" dirty="0" smtClean="0">
                <a:solidFill>
                  <a:srgbClr val="FF3300"/>
                </a:solidFill>
              </a:rPr>
              <a:t>Commande avec restriction d’annulation</a:t>
            </a:r>
            <a:endParaRPr lang="fr-BE" b="1" dirty="0">
              <a:solidFill>
                <a:srgbClr val="FF3300"/>
              </a:solidFill>
            </a:endParaRPr>
          </a:p>
        </p:txBody>
      </p:sp>
      <p:pic>
        <p:nvPicPr>
          <p:cNvPr id="11" name="Image 10"/>
          <p:cNvPicPr>
            <a:picLocks noChangeAspect="1"/>
          </p:cNvPicPr>
          <p:nvPr/>
        </p:nvPicPr>
        <p:blipFill>
          <a:blip r:embed="rId5"/>
          <a:stretch>
            <a:fillRect/>
          </a:stretch>
        </p:blipFill>
        <p:spPr>
          <a:xfrm>
            <a:off x="0" y="4836255"/>
            <a:ext cx="9144000" cy="878947"/>
          </a:xfrm>
          <a:prstGeom prst="rect">
            <a:avLst/>
          </a:prstGeom>
        </p:spPr>
      </p:pic>
      <p:pic>
        <p:nvPicPr>
          <p:cNvPr id="12" name="Image 11"/>
          <p:cNvPicPr>
            <a:picLocks noChangeAspect="1"/>
          </p:cNvPicPr>
          <p:nvPr/>
        </p:nvPicPr>
        <p:blipFill>
          <a:blip r:embed="rId6"/>
          <a:stretch>
            <a:fillRect/>
          </a:stretch>
        </p:blipFill>
        <p:spPr>
          <a:xfrm>
            <a:off x="4348279" y="1291678"/>
            <a:ext cx="4467356" cy="1529639"/>
          </a:xfrm>
          <a:prstGeom prst="rect">
            <a:avLst/>
          </a:prstGeom>
        </p:spPr>
      </p:pic>
      <p:sp>
        <p:nvSpPr>
          <p:cNvPr id="13" name="Flèche droite 12"/>
          <p:cNvSpPr/>
          <p:nvPr/>
        </p:nvSpPr>
        <p:spPr>
          <a:xfrm>
            <a:off x="4035788" y="2434678"/>
            <a:ext cx="312492" cy="3866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à coins arrondis 13"/>
          <p:cNvSpPr/>
          <p:nvPr/>
        </p:nvSpPr>
        <p:spPr>
          <a:xfrm>
            <a:off x="23168" y="5271267"/>
            <a:ext cx="9120832" cy="4439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95386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
                <a:lumOff val="95000"/>
                <a:alpha val="62000"/>
              </a:schemeClr>
            </a:gs>
            <a:gs pos="67000">
              <a:schemeClr val="accent2">
                <a:lumMod val="5000"/>
                <a:lumOff val="95000"/>
                <a:alpha val="62000"/>
              </a:schemeClr>
            </a:gs>
            <a:gs pos="0">
              <a:schemeClr val="accent2">
                <a:lumMod val="45000"/>
                <a:lumOff val="55000"/>
              </a:schemeClr>
            </a:gs>
            <a:gs pos="100000">
              <a:schemeClr val="accent2">
                <a:lumMod val="59000"/>
                <a:lumOff val="41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Aperçu</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Espace réservé du contenu 5"/>
          <p:cNvPicPr>
            <a:picLocks noGrp="1"/>
          </p:cNvPicPr>
          <p:nvPr>
            <p:ph idx="1"/>
          </p:nvPr>
        </p:nvPicPr>
        <p:blipFill rotWithShape="1">
          <a:blip r:embed="rId3"/>
          <a:srcRect l="2044" t="8141" r="51295" b="36407"/>
          <a:stretch/>
        </p:blipFill>
        <p:spPr bwMode="auto">
          <a:xfrm>
            <a:off x="383697" y="1362381"/>
            <a:ext cx="6120680" cy="3938341"/>
          </a:xfrm>
          <a:prstGeom prst="rect">
            <a:avLst/>
          </a:prstGeom>
          <a:ln>
            <a:noFill/>
          </a:ln>
          <a:extLst>
            <a:ext uri="{53640926-AAD7-44D8-BBD7-CCE9431645EC}">
              <a14:shadowObscured xmlns:a14="http://schemas.microsoft.com/office/drawing/2010/main"/>
            </a:ext>
          </a:extLst>
        </p:spPr>
      </p:pic>
      <p:sp>
        <p:nvSpPr>
          <p:cNvPr id="7" name="Rectangle à coins arrondis 6"/>
          <p:cNvSpPr/>
          <p:nvPr/>
        </p:nvSpPr>
        <p:spPr>
          <a:xfrm>
            <a:off x="3725906" y="1362381"/>
            <a:ext cx="1134126" cy="59070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à coins arrondis 7"/>
          <p:cNvSpPr/>
          <p:nvPr/>
        </p:nvSpPr>
        <p:spPr>
          <a:xfrm>
            <a:off x="611560" y="2060848"/>
            <a:ext cx="1368153" cy="43204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à coins arrondis 8"/>
          <p:cNvSpPr/>
          <p:nvPr/>
        </p:nvSpPr>
        <p:spPr>
          <a:xfrm>
            <a:off x="611560" y="4363480"/>
            <a:ext cx="2448272" cy="92816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ZoneTexte 9"/>
          <p:cNvSpPr txBox="1"/>
          <p:nvPr/>
        </p:nvSpPr>
        <p:spPr>
          <a:xfrm>
            <a:off x="3707548" y="1011586"/>
            <a:ext cx="216024" cy="369332"/>
          </a:xfrm>
          <a:prstGeom prst="rect">
            <a:avLst/>
          </a:prstGeom>
          <a:noFill/>
        </p:spPr>
        <p:txBody>
          <a:bodyPr wrap="square" rtlCol="0">
            <a:spAutoFit/>
          </a:bodyPr>
          <a:lstStyle/>
          <a:p>
            <a:r>
              <a:rPr lang="fr-BE" b="1" dirty="0" smtClean="0">
                <a:solidFill>
                  <a:srgbClr val="FF0000"/>
                </a:solidFill>
              </a:rPr>
              <a:t>1</a:t>
            </a:r>
            <a:endParaRPr lang="fr-BE" b="1" dirty="0">
              <a:solidFill>
                <a:srgbClr val="FF0000"/>
              </a:solidFill>
            </a:endParaRPr>
          </a:p>
        </p:txBody>
      </p:sp>
      <p:sp>
        <p:nvSpPr>
          <p:cNvPr id="12" name="ZoneTexte 11"/>
          <p:cNvSpPr txBox="1"/>
          <p:nvPr/>
        </p:nvSpPr>
        <p:spPr>
          <a:xfrm>
            <a:off x="517088" y="1718391"/>
            <a:ext cx="216024" cy="369332"/>
          </a:xfrm>
          <a:prstGeom prst="rect">
            <a:avLst/>
          </a:prstGeom>
          <a:noFill/>
        </p:spPr>
        <p:txBody>
          <a:bodyPr wrap="square" rtlCol="0">
            <a:spAutoFit/>
          </a:bodyPr>
          <a:lstStyle/>
          <a:p>
            <a:r>
              <a:rPr lang="fr-BE" b="1" dirty="0" smtClean="0">
                <a:solidFill>
                  <a:srgbClr val="FF0000"/>
                </a:solidFill>
              </a:rPr>
              <a:t>2</a:t>
            </a:r>
            <a:endParaRPr lang="fr-BE" b="1" dirty="0">
              <a:solidFill>
                <a:srgbClr val="FF0000"/>
              </a:solidFill>
            </a:endParaRPr>
          </a:p>
        </p:txBody>
      </p:sp>
      <p:sp>
        <p:nvSpPr>
          <p:cNvPr id="13" name="ZoneTexte 12"/>
          <p:cNvSpPr txBox="1"/>
          <p:nvPr/>
        </p:nvSpPr>
        <p:spPr>
          <a:xfrm>
            <a:off x="589703" y="3995434"/>
            <a:ext cx="216024" cy="369332"/>
          </a:xfrm>
          <a:prstGeom prst="rect">
            <a:avLst/>
          </a:prstGeom>
          <a:noFill/>
        </p:spPr>
        <p:txBody>
          <a:bodyPr wrap="square" rtlCol="0">
            <a:spAutoFit/>
          </a:bodyPr>
          <a:lstStyle/>
          <a:p>
            <a:r>
              <a:rPr lang="fr-BE" b="1" dirty="0" smtClean="0">
                <a:solidFill>
                  <a:srgbClr val="FF0000"/>
                </a:solidFill>
              </a:rPr>
              <a:t>3</a:t>
            </a:r>
            <a:endParaRPr lang="fr-BE" b="1" dirty="0">
              <a:solidFill>
                <a:srgbClr val="FF0000"/>
              </a:solidFill>
            </a:endParaRPr>
          </a:p>
        </p:txBody>
      </p:sp>
      <p:sp>
        <p:nvSpPr>
          <p:cNvPr id="14" name="ZoneTexte 13"/>
          <p:cNvSpPr txBox="1"/>
          <p:nvPr/>
        </p:nvSpPr>
        <p:spPr>
          <a:xfrm>
            <a:off x="1823040" y="2740559"/>
            <a:ext cx="1884507" cy="461665"/>
          </a:xfrm>
          <a:prstGeom prst="rect">
            <a:avLst/>
          </a:prstGeom>
          <a:solidFill>
            <a:schemeClr val="bg1">
              <a:lumMod val="75000"/>
            </a:schemeClr>
          </a:solidFill>
        </p:spPr>
        <p:txBody>
          <a:bodyPr wrap="square" rtlCol="0">
            <a:spAutoFit/>
          </a:bodyPr>
          <a:lstStyle/>
          <a:p>
            <a:r>
              <a:rPr lang="fr-BE" sz="2400" dirty="0" err="1" smtClean="0">
                <a:latin typeface="Arial Rounded MT Bold" panose="020F0704030504030204" pitchFamily="34" charset="0"/>
              </a:rPr>
              <a:t>Selector</a:t>
            </a:r>
            <a:endParaRPr lang="fr-BE" sz="2400" dirty="0">
              <a:latin typeface="Arial Rounded MT Bold" panose="020F0704030504030204" pitchFamily="34" charset="0"/>
            </a:endParaRPr>
          </a:p>
        </p:txBody>
      </p:sp>
    </p:spTree>
    <p:extLst>
      <p:ext uri="{BB962C8B-B14F-4D97-AF65-F5344CB8AC3E}">
        <p14:creationId xmlns:p14="http://schemas.microsoft.com/office/powerpoint/2010/main" val="2542049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Purchase</a:t>
            </a:r>
            <a:r>
              <a:rPr lang="fr-BE" dirty="0" smtClean="0"/>
              <a:t> </a:t>
            </a:r>
            <a:endParaRPr lang="fr-BE" dirty="0"/>
          </a:p>
        </p:txBody>
      </p:sp>
      <p:sp>
        <p:nvSpPr>
          <p:cNvPr id="3" name="Espace réservé du contenu 2"/>
          <p:cNvSpPr>
            <a:spLocks noGrp="1"/>
          </p:cNvSpPr>
          <p:nvPr>
            <p:ph idx="1"/>
          </p:nvPr>
        </p:nvSpPr>
        <p:spPr/>
        <p:txBody>
          <a:bodyPr/>
          <a:lstStyle/>
          <a:p>
            <a:r>
              <a:rPr lang="fr-BE" dirty="0" smtClean="0"/>
              <a:t>POL - Summary</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30</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Image 5"/>
          <p:cNvPicPr>
            <a:picLocks noChangeAspect="1"/>
          </p:cNvPicPr>
          <p:nvPr/>
        </p:nvPicPr>
        <p:blipFill>
          <a:blip r:embed="rId3"/>
          <a:stretch>
            <a:fillRect/>
          </a:stretch>
        </p:blipFill>
        <p:spPr>
          <a:xfrm>
            <a:off x="0" y="1988840"/>
            <a:ext cx="9144000" cy="1249433"/>
          </a:xfrm>
          <a:prstGeom prst="rect">
            <a:avLst/>
          </a:prstGeom>
        </p:spPr>
      </p:pic>
      <p:pic>
        <p:nvPicPr>
          <p:cNvPr id="7" name="Image 6"/>
          <p:cNvPicPr>
            <a:picLocks noChangeAspect="1"/>
          </p:cNvPicPr>
          <p:nvPr/>
        </p:nvPicPr>
        <p:blipFill>
          <a:blip r:embed="rId4"/>
          <a:stretch>
            <a:fillRect/>
          </a:stretch>
        </p:blipFill>
        <p:spPr>
          <a:xfrm>
            <a:off x="-5680" y="2780928"/>
            <a:ext cx="9144000" cy="1141894"/>
          </a:xfrm>
          <a:prstGeom prst="rect">
            <a:avLst/>
          </a:prstGeom>
        </p:spPr>
      </p:pic>
      <p:pic>
        <p:nvPicPr>
          <p:cNvPr id="8" name="Image 7"/>
          <p:cNvPicPr>
            <a:picLocks noChangeAspect="1"/>
          </p:cNvPicPr>
          <p:nvPr/>
        </p:nvPicPr>
        <p:blipFill>
          <a:blip r:embed="rId5"/>
          <a:stretch>
            <a:fillRect/>
          </a:stretch>
        </p:blipFill>
        <p:spPr>
          <a:xfrm>
            <a:off x="-6300" y="3933056"/>
            <a:ext cx="9144000" cy="1119673"/>
          </a:xfrm>
          <a:prstGeom prst="rect">
            <a:avLst/>
          </a:prstGeom>
        </p:spPr>
      </p:pic>
      <p:pic>
        <p:nvPicPr>
          <p:cNvPr id="9" name="Image 8"/>
          <p:cNvPicPr>
            <a:picLocks noChangeAspect="1"/>
          </p:cNvPicPr>
          <p:nvPr/>
        </p:nvPicPr>
        <p:blipFill>
          <a:blip r:embed="rId6"/>
          <a:stretch>
            <a:fillRect/>
          </a:stretch>
        </p:blipFill>
        <p:spPr>
          <a:xfrm>
            <a:off x="0" y="4987418"/>
            <a:ext cx="9144000" cy="1174774"/>
          </a:xfrm>
          <a:prstGeom prst="rect">
            <a:avLst/>
          </a:prstGeom>
        </p:spPr>
      </p:pic>
      <p:sp>
        <p:nvSpPr>
          <p:cNvPr id="11" name="Ellipse 10"/>
          <p:cNvSpPr/>
          <p:nvPr/>
        </p:nvSpPr>
        <p:spPr>
          <a:xfrm>
            <a:off x="0" y="1988840"/>
            <a:ext cx="1115616" cy="360040"/>
          </a:xfrm>
          <a:prstGeom prst="ellipse">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p:cNvSpPr/>
          <p:nvPr/>
        </p:nvSpPr>
        <p:spPr>
          <a:xfrm>
            <a:off x="0" y="2774121"/>
            <a:ext cx="1403648" cy="360040"/>
          </a:xfrm>
          <a:prstGeom prst="ellipse">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Ellipse 12"/>
          <p:cNvSpPr/>
          <p:nvPr/>
        </p:nvSpPr>
        <p:spPr>
          <a:xfrm>
            <a:off x="-12600" y="3906788"/>
            <a:ext cx="840184" cy="360040"/>
          </a:xfrm>
          <a:prstGeom prst="ellipse">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Ellipse 13"/>
          <p:cNvSpPr/>
          <p:nvPr/>
        </p:nvSpPr>
        <p:spPr>
          <a:xfrm>
            <a:off x="0" y="4961150"/>
            <a:ext cx="827584" cy="360040"/>
          </a:xfrm>
          <a:prstGeom prst="ellipse">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ZoneTexte 14"/>
          <p:cNvSpPr txBox="1"/>
          <p:nvPr/>
        </p:nvSpPr>
        <p:spPr>
          <a:xfrm>
            <a:off x="1085841" y="1959223"/>
            <a:ext cx="317807" cy="461665"/>
          </a:xfrm>
          <a:prstGeom prst="rect">
            <a:avLst/>
          </a:prstGeom>
          <a:noFill/>
        </p:spPr>
        <p:txBody>
          <a:bodyPr wrap="square" rtlCol="0">
            <a:spAutoFit/>
          </a:bodyPr>
          <a:lstStyle/>
          <a:p>
            <a:r>
              <a:rPr lang="fr-BE" sz="2400" b="1" dirty="0">
                <a:solidFill>
                  <a:srgbClr val="FF0000"/>
                </a:solidFill>
              </a:rPr>
              <a:t>1</a:t>
            </a:r>
          </a:p>
        </p:txBody>
      </p:sp>
      <p:sp>
        <p:nvSpPr>
          <p:cNvPr id="16" name="ZoneTexte 15"/>
          <p:cNvSpPr txBox="1"/>
          <p:nvPr/>
        </p:nvSpPr>
        <p:spPr>
          <a:xfrm>
            <a:off x="1445881" y="2708920"/>
            <a:ext cx="317807" cy="461665"/>
          </a:xfrm>
          <a:prstGeom prst="rect">
            <a:avLst/>
          </a:prstGeom>
          <a:noFill/>
        </p:spPr>
        <p:txBody>
          <a:bodyPr wrap="square" rtlCol="0">
            <a:spAutoFit/>
          </a:bodyPr>
          <a:lstStyle/>
          <a:p>
            <a:r>
              <a:rPr lang="fr-BE" sz="2400" b="1" dirty="0">
                <a:solidFill>
                  <a:srgbClr val="FF0000"/>
                </a:solidFill>
              </a:rPr>
              <a:t>2</a:t>
            </a:r>
            <a:endParaRPr lang="fr-BE" sz="2400" b="1" dirty="0">
              <a:solidFill>
                <a:srgbClr val="FF0000"/>
              </a:solidFill>
            </a:endParaRPr>
          </a:p>
        </p:txBody>
      </p:sp>
      <p:sp>
        <p:nvSpPr>
          <p:cNvPr id="17" name="ZoneTexte 16"/>
          <p:cNvSpPr txBox="1"/>
          <p:nvPr/>
        </p:nvSpPr>
        <p:spPr>
          <a:xfrm>
            <a:off x="920200" y="3862170"/>
            <a:ext cx="317807" cy="461665"/>
          </a:xfrm>
          <a:prstGeom prst="rect">
            <a:avLst/>
          </a:prstGeom>
          <a:noFill/>
        </p:spPr>
        <p:txBody>
          <a:bodyPr wrap="square" rtlCol="0">
            <a:spAutoFit/>
          </a:bodyPr>
          <a:lstStyle/>
          <a:p>
            <a:r>
              <a:rPr lang="fr-BE" sz="2400" b="1" dirty="0">
                <a:solidFill>
                  <a:srgbClr val="FF0000"/>
                </a:solidFill>
              </a:rPr>
              <a:t>3</a:t>
            </a:r>
          </a:p>
        </p:txBody>
      </p:sp>
      <p:sp>
        <p:nvSpPr>
          <p:cNvPr id="18" name="ZoneTexte 17"/>
          <p:cNvSpPr txBox="1"/>
          <p:nvPr/>
        </p:nvSpPr>
        <p:spPr>
          <a:xfrm>
            <a:off x="920199" y="4882057"/>
            <a:ext cx="317807" cy="461665"/>
          </a:xfrm>
          <a:prstGeom prst="rect">
            <a:avLst/>
          </a:prstGeom>
          <a:noFill/>
        </p:spPr>
        <p:txBody>
          <a:bodyPr wrap="square" rtlCol="0">
            <a:spAutoFit/>
          </a:bodyPr>
          <a:lstStyle/>
          <a:p>
            <a:r>
              <a:rPr lang="fr-BE" sz="2400" b="1" dirty="0">
                <a:solidFill>
                  <a:srgbClr val="FF0000"/>
                </a:solidFill>
              </a:rPr>
              <a:t>4</a:t>
            </a:r>
            <a:endParaRPr lang="fr-BE" sz="2400" b="1" dirty="0">
              <a:solidFill>
                <a:srgbClr val="FF0000"/>
              </a:solidFill>
            </a:endParaRPr>
          </a:p>
        </p:txBody>
      </p:sp>
    </p:spTree>
    <p:extLst>
      <p:ext uri="{BB962C8B-B14F-4D97-AF65-F5344CB8AC3E}">
        <p14:creationId xmlns:p14="http://schemas.microsoft.com/office/powerpoint/2010/main" val="1123046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Purchase</a:t>
            </a:r>
            <a:endParaRPr lang="fr-BE" dirty="0"/>
          </a:p>
        </p:txBody>
      </p:sp>
      <p:sp>
        <p:nvSpPr>
          <p:cNvPr id="3" name="Espace réservé du contenu 2"/>
          <p:cNvSpPr>
            <a:spLocks noGrp="1"/>
          </p:cNvSpPr>
          <p:nvPr>
            <p:ph idx="1"/>
          </p:nvPr>
        </p:nvSpPr>
        <p:spPr/>
        <p:txBody>
          <a:bodyPr/>
          <a:lstStyle/>
          <a:p>
            <a:r>
              <a:rPr lang="fr-BE" dirty="0" smtClean="0"/>
              <a:t>POL - Summary</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31</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Image 5"/>
          <p:cNvPicPr>
            <a:picLocks noChangeAspect="1"/>
          </p:cNvPicPr>
          <p:nvPr/>
        </p:nvPicPr>
        <p:blipFill rotWithShape="1">
          <a:blip r:embed="rId3"/>
          <a:srcRect b="9071"/>
          <a:stretch/>
        </p:blipFill>
        <p:spPr>
          <a:xfrm>
            <a:off x="0" y="1864029"/>
            <a:ext cx="9144000" cy="3848414"/>
          </a:xfrm>
          <a:prstGeom prst="rect">
            <a:avLst/>
          </a:prstGeom>
        </p:spPr>
      </p:pic>
      <p:sp>
        <p:nvSpPr>
          <p:cNvPr id="7" name="Ellipse 6"/>
          <p:cNvSpPr/>
          <p:nvPr/>
        </p:nvSpPr>
        <p:spPr>
          <a:xfrm>
            <a:off x="-35860" y="1914525"/>
            <a:ext cx="1403648" cy="360040"/>
          </a:xfrm>
          <a:prstGeom prst="ellipse">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1373873" y="1887215"/>
            <a:ext cx="317807" cy="461665"/>
          </a:xfrm>
          <a:prstGeom prst="rect">
            <a:avLst/>
          </a:prstGeom>
          <a:noFill/>
        </p:spPr>
        <p:txBody>
          <a:bodyPr wrap="square" rtlCol="0">
            <a:spAutoFit/>
          </a:bodyPr>
          <a:lstStyle/>
          <a:p>
            <a:r>
              <a:rPr lang="fr-BE" sz="2400" b="1" dirty="0">
                <a:solidFill>
                  <a:srgbClr val="FF0000"/>
                </a:solidFill>
              </a:rPr>
              <a:t>5</a:t>
            </a:r>
            <a:endParaRPr lang="fr-BE" sz="2400" b="1" dirty="0">
              <a:solidFill>
                <a:srgbClr val="FF0000"/>
              </a:solidFill>
            </a:endParaRPr>
          </a:p>
        </p:txBody>
      </p:sp>
    </p:spTree>
    <p:extLst>
      <p:ext uri="{BB962C8B-B14F-4D97-AF65-F5344CB8AC3E}">
        <p14:creationId xmlns:p14="http://schemas.microsoft.com/office/powerpoint/2010/main" val="1962210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Purchase</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32</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sp>
        <p:nvSpPr>
          <p:cNvPr id="6" name="Espace réservé du contenu 5"/>
          <p:cNvSpPr txBox="1">
            <a:spLocks noGrp="1"/>
          </p:cNvSpPr>
          <p:nvPr>
            <p:ph idx="1"/>
          </p:nvPr>
        </p:nvSpPr>
        <p:spPr>
          <a:xfrm>
            <a:off x="251520" y="2420888"/>
            <a:ext cx="7992888" cy="5139869"/>
          </a:xfrm>
          <a:prstGeom prst="rect">
            <a:avLst/>
          </a:prstGeom>
          <a:noFill/>
        </p:spPr>
        <p:txBody>
          <a:bodyPr wrap="square" rtlCol="0">
            <a:spAutoFit/>
          </a:bodyPr>
          <a:lstStyle/>
          <a:p>
            <a:r>
              <a:rPr lang="fr-BE" u="sng" dirty="0" smtClean="0"/>
              <a:t>Description</a:t>
            </a:r>
            <a:r>
              <a:rPr lang="fr-BE" dirty="0"/>
              <a:t> </a:t>
            </a:r>
            <a:r>
              <a:rPr lang="fr-BE" dirty="0" smtClean="0"/>
              <a:t> </a:t>
            </a:r>
            <a:r>
              <a:rPr lang="fr-BE" dirty="0"/>
              <a:t>:</a:t>
            </a:r>
          </a:p>
          <a:p>
            <a:pPr marL="114300" indent="0">
              <a:buNone/>
            </a:pPr>
            <a:r>
              <a:rPr lang="fr-BE" dirty="0" smtClean="0"/>
              <a:t>Reprend </a:t>
            </a:r>
            <a:r>
              <a:rPr lang="fr-BE" dirty="0"/>
              <a:t>des données bibliographiques. Ces données </a:t>
            </a:r>
            <a:r>
              <a:rPr lang="fr-BE" dirty="0" smtClean="0"/>
              <a:t>ont pu </a:t>
            </a:r>
            <a:r>
              <a:rPr lang="fr-BE" dirty="0"/>
              <a:t>être changées manuellement, sans impact sur la notice bibliographique en elle-même</a:t>
            </a:r>
            <a:r>
              <a:rPr lang="fr-BE" dirty="0" smtClean="0"/>
              <a:t>.</a:t>
            </a:r>
          </a:p>
          <a:p>
            <a:r>
              <a:rPr lang="fr-BE" u="sng" dirty="0" err="1"/>
              <a:t>Alerts</a:t>
            </a:r>
            <a:r>
              <a:rPr lang="fr-BE" dirty="0"/>
              <a:t> </a:t>
            </a:r>
            <a:r>
              <a:rPr lang="fr-BE" dirty="0" smtClean="0"/>
              <a:t>:</a:t>
            </a:r>
          </a:p>
          <a:p>
            <a:pPr marL="114300" indent="0">
              <a:buNone/>
            </a:pPr>
            <a:r>
              <a:rPr lang="fr-BE" dirty="0" smtClean="0"/>
              <a:t> Reprend </a:t>
            </a:r>
            <a:r>
              <a:rPr lang="fr-BE" dirty="0"/>
              <a:t>les alertes générées par le système</a:t>
            </a:r>
            <a:r>
              <a:rPr lang="fr-BE" dirty="0" smtClean="0"/>
              <a:t>.</a:t>
            </a:r>
          </a:p>
          <a:p>
            <a:r>
              <a:rPr lang="fr-BE" u="sng" dirty="0"/>
              <a:t>Invoice Lines</a:t>
            </a:r>
            <a:r>
              <a:rPr lang="fr-BE" dirty="0"/>
              <a:t> </a:t>
            </a:r>
            <a:r>
              <a:rPr lang="fr-BE" dirty="0" smtClean="0"/>
              <a:t> : </a:t>
            </a:r>
          </a:p>
          <a:p>
            <a:pPr marL="114300" indent="0">
              <a:buNone/>
            </a:pPr>
            <a:r>
              <a:rPr lang="fr-BE" dirty="0" smtClean="0"/>
              <a:t>Reprend </a:t>
            </a:r>
            <a:r>
              <a:rPr lang="fr-BE" dirty="0"/>
              <a:t>les lignes de facturation relatives à la PO Line. </a:t>
            </a:r>
            <a:endParaRPr lang="fr-BE" dirty="0" smtClean="0"/>
          </a:p>
          <a:p>
            <a:r>
              <a:rPr lang="fr-BE" u="sng" dirty="0" smtClean="0"/>
              <a:t>Associated </a:t>
            </a:r>
            <a:r>
              <a:rPr lang="fr-BE" u="sng" dirty="0"/>
              <a:t>PO Lines</a:t>
            </a:r>
            <a:r>
              <a:rPr lang="fr-BE" dirty="0"/>
              <a:t> </a:t>
            </a:r>
            <a:r>
              <a:rPr lang="fr-BE" dirty="0" smtClean="0"/>
              <a:t>: </a:t>
            </a:r>
          </a:p>
          <a:p>
            <a:pPr marL="114300" indent="0">
              <a:buNone/>
            </a:pPr>
            <a:r>
              <a:rPr lang="fr-BE" dirty="0" smtClean="0"/>
              <a:t>Reprend </a:t>
            </a:r>
            <a:r>
              <a:rPr lang="fr-BE" dirty="0"/>
              <a:t>les autres </a:t>
            </a:r>
            <a:r>
              <a:rPr lang="fr-BE" dirty="0" smtClean="0"/>
              <a:t>POL </a:t>
            </a:r>
            <a:r>
              <a:rPr lang="fr-BE" dirty="0"/>
              <a:t>existantes pour ce titre.</a:t>
            </a:r>
          </a:p>
          <a:p>
            <a:r>
              <a:rPr lang="fr-BE" u="sng" dirty="0"/>
              <a:t>Communications</a:t>
            </a:r>
            <a:r>
              <a:rPr lang="fr-BE" b="1" dirty="0"/>
              <a:t> : </a:t>
            </a:r>
            <a:r>
              <a:rPr lang="fr-BE" b="1" dirty="0" smtClean="0"/>
              <a:t> </a:t>
            </a:r>
          </a:p>
          <a:p>
            <a:pPr marL="114300" indent="0">
              <a:buNone/>
            </a:pPr>
            <a:r>
              <a:rPr lang="fr-BE" dirty="0" smtClean="0"/>
              <a:t>Reprend </a:t>
            </a:r>
            <a:r>
              <a:rPr lang="fr-BE" dirty="0"/>
              <a:t>la liste des mails envoyés au fournisseur via la PO line</a:t>
            </a:r>
            <a:r>
              <a:rPr lang="fr-BE" dirty="0" smtClean="0"/>
              <a:t>.</a:t>
            </a:r>
          </a:p>
          <a:p>
            <a:pPr marL="114300" indent="0">
              <a:buNone/>
            </a:pPr>
            <a:endParaRPr lang="fr-BE" b="1" dirty="0"/>
          </a:p>
          <a:p>
            <a:endParaRPr lang="fr-BE" dirty="0"/>
          </a:p>
          <a:p>
            <a:endParaRPr lang="fr-BE" dirty="0"/>
          </a:p>
        </p:txBody>
      </p:sp>
      <p:pic>
        <p:nvPicPr>
          <p:cNvPr id="3" name="Image 2"/>
          <p:cNvPicPr>
            <a:picLocks noChangeAspect="1"/>
          </p:cNvPicPr>
          <p:nvPr/>
        </p:nvPicPr>
        <p:blipFill>
          <a:blip r:embed="rId3"/>
          <a:stretch>
            <a:fillRect/>
          </a:stretch>
        </p:blipFill>
        <p:spPr>
          <a:xfrm>
            <a:off x="251520" y="1327572"/>
            <a:ext cx="7285396" cy="589260"/>
          </a:xfrm>
          <a:prstGeom prst="rect">
            <a:avLst/>
          </a:prstGeom>
        </p:spPr>
      </p:pic>
    </p:spTree>
    <p:extLst>
      <p:ext uri="{BB962C8B-B14F-4D97-AF65-F5344CB8AC3E}">
        <p14:creationId xmlns:p14="http://schemas.microsoft.com/office/powerpoint/2010/main" val="2490131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Purchase</a:t>
            </a:r>
            <a:endParaRPr lang="fr-BE" dirty="0"/>
          </a:p>
        </p:txBody>
      </p:sp>
      <p:sp>
        <p:nvSpPr>
          <p:cNvPr id="3" name="Espace réservé du contenu 2"/>
          <p:cNvSpPr>
            <a:spLocks noGrp="1"/>
          </p:cNvSpPr>
          <p:nvPr>
            <p:ph idx="1"/>
          </p:nvPr>
        </p:nvSpPr>
        <p:spPr>
          <a:xfrm>
            <a:off x="251520" y="2636912"/>
            <a:ext cx="7992888" cy="3763888"/>
          </a:xfrm>
        </p:spPr>
        <p:txBody>
          <a:bodyPr/>
          <a:lstStyle/>
          <a:p>
            <a:r>
              <a:rPr lang="fr-BE" u="sng" dirty="0" err="1"/>
              <a:t>Interested</a:t>
            </a:r>
            <a:r>
              <a:rPr lang="fr-BE" u="sng" dirty="0"/>
              <a:t> </a:t>
            </a:r>
            <a:r>
              <a:rPr lang="fr-BE" u="sng" dirty="0" err="1"/>
              <a:t>Users</a:t>
            </a:r>
            <a:r>
              <a:rPr lang="fr-BE" dirty="0"/>
              <a:t> : </a:t>
            </a:r>
            <a:endParaRPr lang="fr-BE" dirty="0" smtClean="0"/>
          </a:p>
          <a:p>
            <a:pPr marL="114300" indent="0">
              <a:buNone/>
            </a:pPr>
            <a:r>
              <a:rPr lang="fr-BE" dirty="0" smtClean="0"/>
              <a:t>Reprend </a:t>
            </a:r>
            <a:r>
              <a:rPr lang="fr-BE" dirty="0"/>
              <a:t>la liste des personnes intéressées par l’acquisition du document</a:t>
            </a:r>
          </a:p>
          <a:p>
            <a:r>
              <a:rPr lang="fr-BE" u="sng" dirty="0" err="1"/>
              <a:t>History</a:t>
            </a:r>
            <a:r>
              <a:rPr lang="fr-BE" dirty="0"/>
              <a:t> : </a:t>
            </a:r>
            <a:endParaRPr lang="fr-BE" dirty="0" smtClean="0"/>
          </a:p>
          <a:p>
            <a:pPr marL="114300" indent="0">
              <a:buNone/>
            </a:pPr>
            <a:r>
              <a:rPr lang="fr-BE" dirty="0" smtClean="0"/>
              <a:t>Reprend </a:t>
            </a:r>
            <a:r>
              <a:rPr lang="fr-BE" dirty="0"/>
              <a:t>les changements opérés sur la PO line</a:t>
            </a:r>
          </a:p>
          <a:p>
            <a:r>
              <a:rPr lang="fr-BE" u="sng" dirty="0"/>
              <a:t>Notes</a:t>
            </a:r>
            <a:r>
              <a:rPr lang="fr-BE" dirty="0"/>
              <a:t>  : </a:t>
            </a:r>
            <a:endParaRPr lang="fr-BE" dirty="0" smtClean="0"/>
          </a:p>
          <a:p>
            <a:pPr marL="114300" indent="0">
              <a:buNone/>
            </a:pPr>
            <a:r>
              <a:rPr lang="fr-BE" dirty="0" smtClean="0"/>
              <a:t>Reprend </a:t>
            </a:r>
            <a:r>
              <a:rPr lang="fr-BE" dirty="0"/>
              <a:t>les notes ajoutées manuellement à la PO line</a:t>
            </a:r>
          </a:p>
          <a:p>
            <a:r>
              <a:rPr lang="fr-BE" u="sng" dirty="0" err="1"/>
              <a:t>Attachments</a:t>
            </a:r>
            <a:r>
              <a:rPr lang="fr-BE" dirty="0"/>
              <a:t> : </a:t>
            </a:r>
            <a:endParaRPr lang="fr-BE" dirty="0" smtClean="0"/>
          </a:p>
          <a:p>
            <a:pPr marL="114300" indent="0">
              <a:buNone/>
            </a:pPr>
            <a:r>
              <a:rPr lang="fr-BE" dirty="0" smtClean="0"/>
              <a:t>Reprend </a:t>
            </a:r>
            <a:r>
              <a:rPr lang="fr-BE" dirty="0"/>
              <a:t>les fichiers joints manuellement à la PO line</a:t>
            </a: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33</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7" name="Image 6"/>
          <p:cNvPicPr>
            <a:picLocks noChangeAspect="1"/>
          </p:cNvPicPr>
          <p:nvPr/>
        </p:nvPicPr>
        <p:blipFill>
          <a:blip r:embed="rId3"/>
          <a:stretch>
            <a:fillRect/>
          </a:stretch>
        </p:blipFill>
        <p:spPr>
          <a:xfrm>
            <a:off x="395536" y="1479450"/>
            <a:ext cx="5782027" cy="653406"/>
          </a:xfrm>
          <a:prstGeom prst="rect">
            <a:avLst/>
          </a:prstGeom>
        </p:spPr>
      </p:pic>
    </p:spTree>
    <p:extLst>
      <p:ext uri="{BB962C8B-B14F-4D97-AF65-F5344CB8AC3E}">
        <p14:creationId xmlns:p14="http://schemas.microsoft.com/office/powerpoint/2010/main" val="3587003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Purchase</a:t>
            </a:r>
            <a:endParaRPr lang="fr-BE" dirty="0"/>
          </a:p>
        </p:txBody>
      </p:sp>
      <p:sp>
        <p:nvSpPr>
          <p:cNvPr id="3" name="Espace réservé du contenu 2"/>
          <p:cNvSpPr>
            <a:spLocks noGrp="1"/>
          </p:cNvSpPr>
          <p:nvPr>
            <p:ph idx="1"/>
          </p:nvPr>
        </p:nvSpPr>
        <p:spPr>
          <a:xfrm>
            <a:off x="251520" y="1331640"/>
            <a:ext cx="7992888" cy="4988024"/>
          </a:xfrm>
        </p:spPr>
        <p:txBody>
          <a:bodyPr/>
          <a:lstStyle/>
          <a:p>
            <a:r>
              <a:rPr lang="fr-BE" dirty="0" smtClean="0"/>
              <a:t>PO Line </a:t>
            </a:r>
            <a:r>
              <a:rPr lang="fr-BE" dirty="0" err="1" smtClean="0"/>
              <a:t>Search</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34</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7" name="Image 6"/>
          <p:cNvPicPr>
            <a:picLocks noChangeAspect="1"/>
          </p:cNvPicPr>
          <p:nvPr/>
        </p:nvPicPr>
        <p:blipFill>
          <a:blip r:embed="rId3"/>
          <a:stretch>
            <a:fillRect/>
          </a:stretch>
        </p:blipFill>
        <p:spPr>
          <a:xfrm>
            <a:off x="22153" y="1991765"/>
            <a:ext cx="9058275" cy="1476375"/>
          </a:xfrm>
          <a:prstGeom prst="rect">
            <a:avLst/>
          </a:prstGeom>
        </p:spPr>
      </p:pic>
      <p:sp>
        <p:nvSpPr>
          <p:cNvPr id="8" name="Ellipse 7"/>
          <p:cNvSpPr/>
          <p:nvPr/>
        </p:nvSpPr>
        <p:spPr>
          <a:xfrm>
            <a:off x="7884369" y="2180420"/>
            <a:ext cx="1085840" cy="411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pic>
        <p:nvPicPr>
          <p:cNvPr id="9" name="Image 8"/>
          <p:cNvPicPr>
            <a:picLocks noChangeAspect="1"/>
          </p:cNvPicPr>
          <p:nvPr/>
        </p:nvPicPr>
        <p:blipFill rotWithShape="1">
          <a:blip r:embed="rId4"/>
          <a:srcRect r="31523"/>
          <a:stretch/>
        </p:blipFill>
        <p:spPr>
          <a:xfrm>
            <a:off x="1605586" y="3976856"/>
            <a:ext cx="6261519" cy="1834091"/>
          </a:xfrm>
          <a:prstGeom prst="rect">
            <a:avLst/>
          </a:prstGeom>
        </p:spPr>
      </p:pic>
      <p:cxnSp>
        <p:nvCxnSpPr>
          <p:cNvPr id="11" name="Connecteur droit avec flèche 10"/>
          <p:cNvCxnSpPr/>
          <p:nvPr/>
        </p:nvCxnSpPr>
        <p:spPr>
          <a:xfrm flipH="1">
            <a:off x="7236296" y="2592120"/>
            <a:ext cx="864096" cy="12335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1979712" y="5575326"/>
            <a:ext cx="1085840" cy="411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Tree>
    <p:extLst>
      <p:ext uri="{BB962C8B-B14F-4D97-AF65-F5344CB8AC3E}">
        <p14:creationId xmlns:p14="http://schemas.microsoft.com/office/powerpoint/2010/main" val="158718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Workflow des achats : </a:t>
            </a:r>
            <a:r>
              <a:rPr lang="fr-BE" dirty="0" err="1" smtClean="0"/>
              <a:t>Invoicing</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35</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Picture 6" descr="https://encrypted-tbn1.gstatic.com/images?q=tbn:ANd9GcQyBp6Z15cppHyM1qRGHuseL7easgLbbLUN-iJxxhtXKdYXkzRaPVui7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916" y="155684"/>
            <a:ext cx="910017" cy="91001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5"/>
          <a:stretch>
            <a:fillRect/>
          </a:stretch>
        </p:blipFill>
        <p:spPr>
          <a:xfrm>
            <a:off x="3439297" y="1052737"/>
            <a:ext cx="5016941" cy="5904656"/>
          </a:xfrm>
          <a:prstGeom prst="rect">
            <a:avLst/>
          </a:prstGeom>
        </p:spPr>
      </p:pic>
      <p:sp>
        <p:nvSpPr>
          <p:cNvPr id="8" name="ZoneTexte 7"/>
          <p:cNvSpPr txBox="1"/>
          <p:nvPr/>
        </p:nvSpPr>
        <p:spPr>
          <a:xfrm>
            <a:off x="162933" y="1426981"/>
            <a:ext cx="3096344" cy="830997"/>
          </a:xfrm>
          <a:prstGeom prst="rect">
            <a:avLst/>
          </a:prstGeom>
          <a:noFill/>
        </p:spPr>
        <p:txBody>
          <a:bodyPr wrap="square" rtlCol="0">
            <a:spAutoFit/>
          </a:bodyPr>
          <a:lstStyle/>
          <a:p>
            <a:pPr algn="ctr"/>
            <a:r>
              <a:rPr lang="fr-BE" sz="2400" b="1" dirty="0" smtClean="0">
                <a:solidFill>
                  <a:srgbClr val="002060"/>
                </a:solidFill>
              </a:rPr>
              <a:t>6 étapes prévues par ALMA -&gt; 4 pour </a:t>
            </a:r>
            <a:r>
              <a:rPr lang="fr-BE" sz="2400" b="1" dirty="0" err="1" smtClean="0">
                <a:solidFill>
                  <a:srgbClr val="002060"/>
                </a:solidFill>
              </a:rPr>
              <a:t>ULiège</a:t>
            </a:r>
            <a:endParaRPr lang="fr-BE" sz="2400" b="1" dirty="0">
              <a:solidFill>
                <a:srgbClr val="002060"/>
              </a:solidFill>
            </a:endParaRPr>
          </a:p>
        </p:txBody>
      </p:sp>
      <p:sp>
        <p:nvSpPr>
          <p:cNvPr id="9" name="Flèche vers le bas 8"/>
          <p:cNvSpPr/>
          <p:nvPr/>
        </p:nvSpPr>
        <p:spPr>
          <a:xfrm>
            <a:off x="1531085" y="2420788"/>
            <a:ext cx="360040" cy="72008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space réservé du contenu 3"/>
          <p:cNvSpPr txBox="1">
            <a:spLocks/>
          </p:cNvSpPr>
          <p:nvPr/>
        </p:nvSpPr>
        <p:spPr>
          <a:xfrm>
            <a:off x="508100" y="3222381"/>
            <a:ext cx="3791272" cy="3528392"/>
          </a:xfrm>
          <a:prstGeom prst="rect">
            <a:avLst/>
          </a:prstGeom>
        </p:spPr>
        <p:txBody>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571500" indent="-457200">
              <a:buFont typeface="Arial" panose="020B0604020202020204" pitchFamily="34" charset="0"/>
              <a:buAutoNum type="arabicPeriod"/>
            </a:pPr>
            <a:r>
              <a:rPr lang="fr-BE" sz="2400" b="1" dirty="0" smtClean="0"/>
              <a:t>Création </a:t>
            </a:r>
          </a:p>
          <a:p>
            <a:pPr marL="571500" indent="-457200">
              <a:buFont typeface="Arial" panose="020B0604020202020204" pitchFamily="34" charset="0"/>
              <a:buAutoNum type="arabicPeriod"/>
            </a:pPr>
            <a:r>
              <a:rPr lang="fr-BE" sz="2400" i="1" dirty="0" smtClean="0"/>
              <a:t>(Validation) </a:t>
            </a:r>
          </a:p>
          <a:p>
            <a:pPr marL="571500" indent="-457200">
              <a:buFont typeface="Arial" panose="020B0604020202020204" pitchFamily="34" charset="0"/>
              <a:buAutoNum type="arabicPeriod"/>
            </a:pPr>
            <a:r>
              <a:rPr lang="fr-BE" sz="2400" b="1" dirty="0" smtClean="0"/>
              <a:t>Révision</a:t>
            </a:r>
          </a:p>
          <a:p>
            <a:pPr marL="571500" indent="-457200">
              <a:buFont typeface="Arial" panose="020B0604020202020204" pitchFamily="34" charset="0"/>
              <a:buAutoNum type="arabicPeriod"/>
            </a:pPr>
            <a:r>
              <a:rPr lang="fr-BE" sz="2400" i="1" dirty="0" smtClean="0"/>
              <a:t>(Approbation) </a:t>
            </a:r>
          </a:p>
          <a:p>
            <a:pPr marL="571500" indent="-457200">
              <a:buFont typeface="Arial" panose="020B0604020202020204" pitchFamily="34" charset="0"/>
              <a:buAutoNum type="arabicPeriod"/>
            </a:pPr>
            <a:r>
              <a:rPr lang="fr-BE" sz="2400" b="1" dirty="0" smtClean="0"/>
              <a:t>Paiement (SAP)</a:t>
            </a:r>
          </a:p>
          <a:p>
            <a:pPr marL="571500" indent="-457200">
              <a:buFont typeface="Arial" panose="020B0604020202020204" pitchFamily="34" charset="0"/>
              <a:buAutoNum type="arabicPeriod"/>
            </a:pPr>
            <a:r>
              <a:rPr lang="fr-BE" sz="2400" b="1" dirty="0" smtClean="0"/>
              <a:t>Clôture</a:t>
            </a:r>
          </a:p>
          <a:p>
            <a:pPr marL="114300" indent="0">
              <a:buFont typeface="Arial" panose="020B0604020202020204" pitchFamily="34" charset="0"/>
              <a:buNone/>
            </a:pPr>
            <a:endParaRPr lang="fr-BE" dirty="0"/>
          </a:p>
        </p:txBody>
      </p:sp>
    </p:spTree>
    <p:extLst>
      <p:ext uri="{BB962C8B-B14F-4D97-AF65-F5344CB8AC3E}">
        <p14:creationId xmlns:p14="http://schemas.microsoft.com/office/powerpoint/2010/main" val="2719966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stretch>
            <a:fillRect/>
          </a:stretch>
        </p:blipFill>
        <p:spPr>
          <a:xfrm>
            <a:off x="318975" y="1196752"/>
            <a:ext cx="5352270" cy="2088232"/>
          </a:xfrm>
          <a:prstGeom prst="rect">
            <a:avLst/>
          </a:prstGeom>
        </p:spPr>
      </p:pic>
      <p:sp>
        <p:nvSpPr>
          <p:cNvPr id="2" name="Titre 1"/>
          <p:cNvSpPr>
            <a:spLocks noGrp="1"/>
          </p:cNvSpPr>
          <p:nvPr>
            <p:ph type="title"/>
          </p:nvPr>
        </p:nvSpPr>
        <p:spPr/>
        <p:txBody>
          <a:bodyPr/>
          <a:lstStyle/>
          <a:p>
            <a:r>
              <a:rPr lang="fr-BE" dirty="0" err="1" smtClean="0"/>
              <a:t>Invoice</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36</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sp>
        <p:nvSpPr>
          <p:cNvPr id="7" name="Rectangle à coins arrondis 6"/>
          <p:cNvSpPr/>
          <p:nvPr/>
        </p:nvSpPr>
        <p:spPr>
          <a:xfrm>
            <a:off x="3995936" y="2708921"/>
            <a:ext cx="1584176" cy="576064"/>
          </a:xfrm>
          <a:prstGeom prst="roundRect">
            <a:avLst/>
          </a:prstGeom>
          <a:noFill/>
          <a:ln>
            <a:solidFill>
              <a:srgbClr val="FF4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 name="Image 9"/>
          <p:cNvPicPr>
            <a:picLocks noChangeAspect="1"/>
          </p:cNvPicPr>
          <p:nvPr/>
        </p:nvPicPr>
        <p:blipFill>
          <a:blip r:embed="rId4"/>
          <a:stretch>
            <a:fillRect/>
          </a:stretch>
        </p:blipFill>
        <p:spPr>
          <a:xfrm>
            <a:off x="2704" y="3599220"/>
            <a:ext cx="9144000" cy="1058853"/>
          </a:xfrm>
          <a:prstGeom prst="rect">
            <a:avLst/>
          </a:prstGeom>
        </p:spPr>
      </p:pic>
      <p:pic>
        <p:nvPicPr>
          <p:cNvPr id="11" name="Image 10"/>
          <p:cNvPicPr>
            <a:picLocks noChangeAspect="1"/>
          </p:cNvPicPr>
          <p:nvPr/>
        </p:nvPicPr>
        <p:blipFill rotWithShape="1">
          <a:blip r:embed="rId5"/>
          <a:srcRect b="44547"/>
          <a:stretch/>
        </p:blipFill>
        <p:spPr>
          <a:xfrm>
            <a:off x="4211960" y="5149982"/>
            <a:ext cx="1675309" cy="511266"/>
          </a:xfrm>
          <a:prstGeom prst="rect">
            <a:avLst/>
          </a:prstGeom>
        </p:spPr>
      </p:pic>
      <p:cxnSp>
        <p:nvCxnSpPr>
          <p:cNvPr id="13" name="Connecteur droit avec flèche 12"/>
          <p:cNvCxnSpPr/>
          <p:nvPr/>
        </p:nvCxnSpPr>
        <p:spPr>
          <a:xfrm>
            <a:off x="3347864" y="4987660"/>
            <a:ext cx="648072" cy="3246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1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Invoice</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37</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7" name="Image 6"/>
          <p:cNvPicPr>
            <a:picLocks noChangeAspect="1"/>
          </p:cNvPicPr>
          <p:nvPr/>
        </p:nvPicPr>
        <p:blipFill rotWithShape="1">
          <a:blip r:embed="rId3"/>
          <a:srcRect b="17203"/>
          <a:stretch/>
        </p:blipFill>
        <p:spPr>
          <a:xfrm>
            <a:off x="251520" y="1518309"/>
            <a:ext cx="7668344" cy="3752958"/>
          </a:xfrm>
          <a:prstGeom prst="rect">
            <a:avLst/>
          </a:prstGeom>
        </p:spPr>
      </p:pic>
      <p:sp>
        <p:nvSpPr>
          <p:cNvPr id="8" name="Ellipse 7"/>
          <p:cNvSpPr/>
          <p:nvPr/>
        </p:nvSpPr>
        <p:spPr>
          <a:xfrm>
            <a:off x="467544" y="4077072"/>
            <a:ext cx="2952328" cy="504056"/>
          </a:xfrm>
          <a:prstGeom prst="ellipse">
            <a:avLst/>
          </a:prstGeom>
          <a:noFill/>
          <a:ln>
            <a:solidFill>
              <a:srgbClr val="FF4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228131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Invoice</a:t>
            </a:r>
            <a:endParaRPr lang="fr-BE" dirty="0"/>
          </a:p>
        </p:txBody>
      </p:sp>
      <p:pic>
        <p:nvPicPr>
          <p:cNvPr id="6" name="Espace réservé du contenu 5"/>
          <p:cNvPicPr>
            <a:picLocks noGrp="1" noChangeAspect="1"/>
          </p:cNvPicPr>
          <p:nvPr>
            <p:ph idx="1"/>
          </p:nvPr>
        </p:nvPicPr>
        <p:blipFill>
          <a:blip r:embed="rId3"/>
          <a:stretch>
            <a:fillRect/>
          </a:stretch>
        </p:blipFill>
        <p:spPr>
          <a:xfrm>
            <a:off x="12039" y="2410516"/>
            <a:ext cx="8524764" cy="3898803"/>
          </a:xfrm>
          <a:prstGeom prst="rect">
            <a:avLst/>
          </a:prstGeo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38</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7" name="Image 6"/>
          <p:cNvPicPr>
            <a:picLocks noChangeAspect="1"/>
          </p:cNvPicPr>
          <p:nvPr/>
        </p:nvPicPr>
        <p:blipFill>
          <a:blip r:embed="rId4"/>
          <a:stretch>
            <a:fillRect/>
          </a:stretch>
        </p:blipFill>
        <p:spPr>
          <a:xfrm>
            <a:off x="12039" y="1700808"/>
            <a:ext cx="2290658" cy="688763"/>
          </a:xfrm>
          <a:prstGeom prst="rect">
            <a:avLst/>
          </a:prstGeom>
        </p:spPr>
      </p:pic>
      <p:sp>
        <p:nvSpPr>
          <p:cNvPr id="8" name="Ellipse 7"/>
          <p:cNvSpPr/>
          <p:nvPr/>
        </p:nvSpPr>
        <p:spPr>
          <a:xfrm>
            <a:off x="251520" y="2708920"/>
            <a:ext cx="1944216" cy="360040"/>
          </a:xfrm>
          <a:prstGeom prst="ellipse">
            <a:avLst/>
          </a:prstGeom>
          <a:noFill/>
          <a:ln>
            <a:solidFill>
              <a:srgbClr val="FF4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p:cNvSpPr/>
          <p:nvPr/>
        </p:nvSpPr>
        <p:spPr>
          <a:xfrm>
            <a:off x="6651941" y="6021024"/>
            <a:ext cx="1800200" cy="360040"/>
          </a:xfrm>
          <a:prstGeom prst="ellipse">
            <a:avLst/>
          </a:prstGeom>
          <a:noFill/>
          <a:ln>
            <a:solidFill>
              <a:srgbClr val="FF4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Égal 9"/>
          <p:cNvSpPr/>
          <p:nvPr/>
        </p:nvSpPr>
        <p:spPr>
          <a:xfrm>
            <a:off x="3959932" y="4077071"/>
            <a:ext cx="468052" cy="432049"/>
          </a:xfrm>
          <a:prstGeom prst="mathEqual">
            <a:avLst/>
          </a:prstGeom>
          <a:solidFill>
            <a:srgbClr val="FF410D"/>
          </a:solidFill>
          <a:ln>
            <a:solidFill>
              <a:srgbClr val="FF4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34549545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37500">
              <a:srgbClr val="FFFFFF"/>
            </a:gs>
            <a:gs pos="0">
              <a:schemeClr val="bg1">
                <a:tint val="90000"/>
              </a:schemeClr>
            </a:gs>
            <a:gs pos="75000">
              <a:schemeClr val="accent2">
                <a:lumMod val="60000"/>
                <a:lumOff val="40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Purchase</a:t>
            </a:r>
            <a:r>
              <a:rPr lang="fr-BE" dirty="0" smtClean="0"/>
              <a:t> </a:t>
            </a:r>
            <a:r>
              <a:rPr lang="fr-BE" dirty="0" err="1" smtClean="0"/>
              <a:t>Request</a:t>
            </a:r>
            <a:r>
              <a:rPr lang="fr-BE" dirty="0" err="1"/>
              <a:t>s</a:t>
            </a:r>
            <a:endParaRPr lang="fr-BE"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v"/>
            </a:pPr>
            <a:endParaRPr lang="fr-BE" sz="3200" b="1" dirty="0"/>
          </a:p>
          <a:p>
            <a:pPr>
              <a:buFont typeface="Wingdings" panose="05000000000000000000" pitchFamily="2" charset="2"/>
              <a:buChar char="v"/>
            </a:pPr>
            <a:endParaRPr lang="fr-BE" sz="3200" b="1" dirty="0" smtClean="0"/>
          </a:p>
          <a:p>
            <a:pPr>
              <a:buFont typeface="Wingdings" panose="05000000000000000000" pitchFamily="2" charset="2"/>
              <a:buChar char="v"/>
            </a:pPr>
            <a:endParaRPr lang="fr-BE" sz="3200" b="1" dirty="0"/>
          </a:p>
          <a:p>
            <a:pPr>
              <a:buFont typeface="Wingdings" panose="05000000000000000000" pitchFamily="2" charset="2"/>
              <a:buChar char="v"/>
            </a:pPr>
            <a:endParaRPr lang="fr-BE" sz="3200" b="1" dirty="0" smtClean="0"/>
          </a:p>
          <a:p>
            <a:endParaRPr lang="fr-BE" sz="3200"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39</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sp>
        <p:nvSpPr>
          <p:cNvPr id="14" name="Titre 4"/>
          <p:cNvSpPr txBox="1">
            <a:spLocks/>
          </p:cNvSpPr>
          <p:nvPr/>
        </p:nvSpPr>
        <p:spPr>
          <a:xfrm>
            <a:off x="272570" y="1390452"/>
            <a:ext cx="7764016" cy="280831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r>
              <a:rPr lang="fr-BE" sz="2800" dirty="0" smtClean="0"/>
              <a:t/>
            </a:r>
            <a:br>
              <a:rPr lang="fr-BE" sz="2800" dirty="0" smtClean="0"/>
            </a:br>
            <a:r>
              <a:rPr lang="fr-BE" sz="2800" dirty="0" smtClean="0">
                <a:latin typeface="Arno Pro Display" panose="02020502050506020403" pitchFamily="18" charset="0"/>
              </a:rPr>
              <a:t>Bonjour, je vous suggère l’acquisition de ce remarquable, que dis-je prodigieux et non moins intéressant …</a:t>
            </a:r>
            <a:endParaRPr lang="fr-BE" dirty="0">
              <a:latin typeface="Arno Pro Display" panose="02020502050506020403" pitchFamily="18" charset="0"/>
            </a:endParaRP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89989">
            <a:off x="5949987" y="4013078"/>
            <a:ext cx="1913161" cy="1673280"/>
          </a:xfrm>
          <a:prstGeom prst="rect">
            <a:avLst/>
          </a:prstGeom>
        </p:spPr>
      </p:pic>
      <p:sp>
        <p:nvSpPr>
          <p:cNvPr id="16" name="ZoneTexte 15"/>
          <p:cNvSpPr txBox="1"/>
          <p:nvPr/>
        </p:nvSpPr>
        <p:spPr>
          <a:xfrm rot="317705">
            <a:off x="5790443" y="5782714"/>
            <a:ext cx="2232248" cy="369332"/>
          </a:xfrm>
          <a:prstGeom prst="rect">
            <a:avLst/>
          </a:prstGeom>
          <a:noFill/>
        </p:spPr>
        <p:txBody>
          <a:bodyPr wrap="square" rtlCol="0">
            <a:spAutoFit/>
          </a:bodyPr>
          <a:lstStyle/>
          <a:p>
            <a:r>
              <a:rPr lang="fr-BE" b="1" dirty="0" smtClean="0">
                <a:solidFill>
                  <a:srgbClr val="00B050"/>
                </a:solidFill>
              </a:rPr>
              <a:t>Par l’</a:t>
            </a:r>
            <a:r>
              <a:rPr lang="fr-BE" b="1" dirty="0" err="1" smtClean="0">
                <a:solidFill>
                  <a:srgbClr val="00B050"/>
                </a:solidFill>
              </a:rPr>
              <a:t>ULiège</a:t>
            </a:r>
            <a:r>
              <a:rPr lang="fr-BE" b="1" dirty="0" smtClean="0">
                <a:solidFill>
                  <a:srgbClr val="00B050"/>
                </a:solidFill>
              </a:rPr>
              <a:t> Library</a:t>
            </a:r>
            <a:endParaRPr lang="fr-BE" b="1" dirty="0">
              <a:solidFill>
                <a:srgbClr val="00B050"/>
              </a:solidFill>
            </a:endParaRPr>
          </a:p>
        </p:txBody>
      </p:sp>
      <p:pic>
        <p:nvPicPr>
          <p:cNvPr id="18" name="Image 17"/>
          <p:cNvPicPr>
            <a:picLocks noChangeAspect="1"/>
          </p:cNvPicPr>
          <p:nvPr/>
        </p:nvPicPr>
        <p:blipFill rotWithShape="1">
          <a:blip r:embed="rId5">
            <a:extLst>
              <a:ext uri="{28A0092B-C50C-407E-A947-70E740481C1C}">
                <a14:useLocalDpi xmlns:a14="http://schemas.microsoft.com/office/drawing/2010/main" val="0"/>
              </a:ext>
            </a:extLst>
          </a:blip>
          <a:srcRect l="37400" r="31888"/>
          <a:stretch/>
        </p:blipFill>
        <p:spPr>
          <a:xfrm>
            <a:off x="971600" y="3254329"/>
            <a:ext cx="3672408" cy="2790871"/>
          </a:xfrm>
          <a:prstGeom prst="rect">
            <a:avLst/>
          </a:prstGeom>
        </p:spPr>
      </p:pic>
    </p:spTree>
    <p:extLst>
      <p:ext uri="{BB962C8B-B14F-4D97-AF65-F5344CB8AC3E}">
        <p14:creationId xmlns:p14="http://schemas.microsoft.com/office/powerpoint/2010/main" val="23697638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7500">
              <a:srgbClr val="FFFFFF"/>
            </a:gs>
            <a:gs pos="0">
              <a:schemeClr val="bg1">
                <a:tint val="90000"/>
              </a:schemeClr>
            </a:gs>
            <a:gs pos="75000">
              <a:schemeClr val="accent2">
                <a:lumMod val="60000"/>
                <a:lumOff val="40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Aperçu de l’infrastructure </a:t>
            </a:r>
            <a:endParaRPr lang="fr-BE"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v"/>
            </a:pPr>
            <a:r>
              <a:rPr lang="fr-BE" sz="3200" b="1" dirty="0" smtClean="0"/>
              <a:t>1- </a:t>
            </a:r>
            <a:r>
              <a:rPr lang="fr-BE" sz="3200" b="1" dirty="0" err="1" smtClean="0"/>
              <a:t>Vendors</a:t>
            </a:r>
            <a:r>
              <a:rPr lang="fr-BE" sz="3200" b="1" dirty="0" smtClean="0"/>
              <a:t>  </a:t>
            </a:r>
          </a:p>
          <a:p>
            <a:pPr>
              <a:buFont typeface="Wingdings" panose="05000000000000000000" pitchFamily="2" charset="2"/>
              <a:buChar char="v"/>
            </a:pPr>
            <a:endParaRPr lang="fr-BE" sz="3200" b="1" dirty="0"/>
          </a:p>
          <a:p>
            <a:pPr>
              <a:buFont typeface="Wingdings" panose="05000000000000000000" pitchFamily="2" charset="2"/>
              <a:buChar char="v"/>
            </a:pPr>
            <a:endParaRPr lang="fr-BE" sz="3200" b="1" dirty="0" smtClean="0"/>
          </a:p>
          <a:p>
            <a:pPr>
              <a:buFont typeface="Wingdings" panose="05000000000000000000" pitchFamily="2" charset="2"/>
              <a:buChar char="v"/>
            </a:pPr>
            <a:r>
              <a:rPr lang="fr-BE" sz="3200" b="1" dirty="0" smtClean="0"/>
              <a:t>2- Funds &amp; Ledgers </a:t>
            </a:r>
          </a:p>
          <a:p>
            <a:pPr>
              <a:buFont typeface="Wingdings" panose="05000000000000000000" pitchFamily="2" charset="2"/>
              <a:buChar char="v"/>
            </a:pPr>
            <a:endParaRPr lang="fr-BE" sz="3200" b="1" dirty="0"/>
          </a:p>
          <a:p>
            <a:pPr>
              <a:buFont typeface="Wingdings" panose="05000000000000000000" pitchFamily="2" charset="2"/>
              <a:buChar char="v"/>
            </a:pPr>
            <a:endParaRPr lang="fr-BE" sz="3200" b="1" dirty="0" smtClean="0"/>
          </a:p>
          <a:p>
            <a:pPr>
              <a:buFont typeface="Wingdings" panose="05000000000000000000" pitchFamily="2" charset="2"/>
              <a:buChar char="v"/>
            </a:pPr>
            <a:r>
              <a:rPr lang="fr-BE" sz="3200" b="1" dirty="0" smtClean="0"/>
              <a:t>3-Licenses </a:t>
            </a:r>
          </a:p>
          <a:p>
            <a:endParaRPr lang="fr-BE" sz="3200" b="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Image 4" descr="EBSC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249905"/>
            <a:ext cx="1169789" cy="40322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p:nvPr/>
        </p:nvPicPr>
        <p:blipFill rotWithShape="1">
          <a:blip r:embed="rId5"/>
          <a:srcRect l="1402" t="8837" r="78342" b="82753"/>
          <a:stretch/>
        </p:blipFill>
        <p:spPr bwMode="auto">
          <a:xfrm>
            <a:off x="1919140" y="2279050"/>
            <a:ext cx="1500732" cy="349101"/>
          </a:xfrm>
          <a:prstGeom prst="rect">
            <a:avLst/>
          </a:prstGeom>
          <a:ln>
            <a:noFill/>
          </a:ln>
          <a:extLst>
            <a:ext uri="{53640926-AAD7-44D8-BBD7-CCE9431645EC}">
              <a14:shadowObscured xmlns:a14="http://schemas.microsoft.com/office/drawing/2010/main"/>
            </a:ext>
          </a:extLst>
        </p:spPr>
      </p:pic>
      <p:pic>
        <p:nvPicPr>
          <p:cNvPr id="8" name="Image 7"/>
          <p:cNvPicPr/>
          <p:nvPr/>
        </p:nvPicPr>
        <p:blipFill rotWithShape="1">
          <a:blip r:embed="rId6"/>
          <a:srcRect l="18838" t="11025" r="72247" b="82529"/>
          <a:stretch/>
        </p:blipFill>
        <p:spPr bwMode="auto">
          <a:xfrm>
            <a:off x="4896036" y="2261392"/>
            <a:ext cx="936104" cy="360039"/>
          </a:xfrm>
          <a:prstGeom prst="rect">
            <a:avLst/>
          </a:prstGeom>
          <a:ln>
            <a:noFill/>
          </a:ln>
          <a:extLst>
            <a:ext uri="{53640926-AAD7-44D8-BBD7-CCE9431645EC}">
              <a14:shadowObscured xmlns:a14="http://schemas.microsoft.com/office/drawing/2010/main"/>
            </a:ext>
          </a:extLst>
        </p:spPr>
      </p:pic>
      <p:pic>
        <p:nvPicPr>
          <p:cNvPr id="9" name="Imag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04015" y="2274150"/>
            <a:ext cx="887898" cy="33577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8077" y="2249906"/>
            <a:ext cx="2096709" cy="45036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p:nvPr/>
        </p:nvPicPr>
        <p:blipFill rotWithShape="1">
          <a:blip r:embed="rId9"/>
          <a:srcRect l="5531" t="33067" r="61670" b="34152"/>
          <a:stretch/>
        </p:blipFill>
        <p:spPr bwMode="auto">
          <a:xfrm>
            <a:off x="4499992" y="3356992"/>
            <a:ext cx="3600400" cy="2088232"/>
          </a:xfrm>
          <a:prstGeom prst="rect">
            <a:avLst/>
          </a:prstGeom>
          <a:ln>
            <a:noFill/>
          </a:ln>
          <a:extLst>
            <a:ext uri="{53640926-AAD7-44D8-BBD7-CCE9431645EC}">
              <a14:shadowObscured xmlns:a14="http://schemas.microsoft.com/office/drawing/2010/main"/>
            </a:ext>
          </a:extLst>
        </p:spPr>
      </p:pic>
      <p:pic>
        <p:nvPicPr>
          <p:cNvPr id="12" name="Image 11"/>
          <p:cNvPicPr>
            <a:picLocks noChangeAspect="1"/>
          </p:cNvPicPr>
          <p:nvPr/>
        </p:nvPicPr>
        <p:blipFill rotWithShape="1">
          <a:blip r:embed="rId10">
            <a:extLst>
              <a:ext uri="{28A0092B-C50C-407E-A947-70E740481C1C}">
                <a14:useLocalDpi xmlns:a14="http://schemas.microsoft.com/office/drawing/2010/main" val="0"/>
              </a:ext>
            </a:extLst>
          </a:blip>
          <a:srcRect t="13040" b="13040"/>
          <a:stretch/>
        </p:blipFill>
        <p:spPr>
          <a:xfrm>
            <a:off x="2621561" y="5445224"/>
            <a:ext cx="1503611" cy="1111454"/>
          </a:xfrm>
          <a:prstGeom prst="rect">
            <a:avLst/>
          </a:prstGeom>
        </p:spPr>
      </p:pic>
    </p:spTree>
    <p:extLst>
      <p:ext uri="{BB962C8B-B14F-4D97-AF65-F5344CB8AC3E}">
        <p14:creationId xmlns:p14="http://schemas.microsoft.com/office/powerpoint/2010/main" val="1747324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37500">
              <a:srgbClr val="FFFFFF"/>
            </a:gs>
            <a:gs pos="0">
              <a:schemeClr val="bg1">
                <a:tint val="90000"/>
              </a:schemeClr>
            </a:gs>
            <a:gs pos="75000">
              <a:schemeClr val="accent2">
                <a:lumMod val="60000"/>
                <a:lumOff val="40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Aperçu</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40</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sp>
        <p:nvSpPr>
          <p:cNvPr id="10" name="ZoneTexte 9"/>
          <p:cNvSpPr txBox="1"/>
          <p:nvPr/>
        </p:nvSpPr>
        <p:spPr>
          <a:xfrm>
            <a:off x="79664" y="1453640"/>
            <a:ext cx="216024" cy="369332"/>
          </a:xfrm>
          <a:prstGeom prst="rect">
            <a:avLst/>
          </a:prstGeom>
          <a:noFill/>
        </p:spPr>
        <p:txBody>
          <a:bodyPr wrap="square" rtlCol="0">
            <a:spAutoFit/>
          </a:bodyPr>
          <a:lstStyle/>
          <a:p>
            <a:r>
              <a:rPr lang="fr-BE" b="1" dirty="0" smtClean="0">
                <a:solidFill>
                  <a:srgbClr val="FF0000"/>
                </a:solidFill>
              </a:rPr>
              <a:t>1</a:t>
            </a:r>
            <a:endParaRPr lang="fr-BE" b="1" dirty="0">
              <a:solidFill>
                <a:srgbClr val="FF0000"/>
              </a:solidFill>
            </a:endParaRPr>
          </a:p>
        </p:txBody>
      </p:sp>
      <p:pic>
        <p:nvPicPr>
          <p:cNvPr id="15" name="Image 14"/>
          <p:cNvPicPr/>
          <p:nvPr/>
        </p:nvPicPr>
        <p:blipFill rotWithShape="1">
          <a:blip r:embed="rId4"/>
          <a:srcRect l="16996" t="48879" r="72437" b="40340"/>
          <a:stretch/>
        </p:blipFill>
        <p:spPr bwMode="auto">
          <a:xfrm>
            <a:off x="391096" y="1453764"/>
            <a:ext cx="3316808" cy="2013508"/>
          </a:xfrm>
          <a:prstGeom prst="rect">
            <a:avLst/>
          </a:prstGeom>
          <a:ln>
            <a:noFill/>
          </a:ln>
          <a:extLst>
            <a:ext uri="{53640926-AAD7-44D8-BBD7-CCE9431645EC}">
              <a14:shadowObscured xmlns:a14="http://schemas.microsoft.com/office/drawing/2010/main"/>
            </a:ext>
          </a:extLst>
        </p:spPr>
      </p:pic>
      <p:pic>
        <p:nvPicPr>
          <p:cNvPr id="11" name="Image 10"/>
          <p:cNvPicPr>
            <a:picLocks noChangeAspect="1"/>
          </p:cNvPicPr>
          <p:nvPr/>
        </p:nvPicPr>
        <p:blipFill>
          <a:blip r:embed="rId5"/>
          <a:stretch>
            <a:fillRect/>
          </a:stretch>
        </p:blipFill>
        <p:spPr>
          <a:xfrm>
            <a:off x="391096" y="4270375"/>
            <a:ext cx="5581650" cy="1085850"/>
          </a:xfrm>
          <a:prstGeom prst="rect">
            <a:avLst/>
          </a:prstGeom>
        </p:spPr>
      </p:pic>
      <p:sp>
        <p:nvSpPr>
          <p:cNvPr id="7" name="Rectangle à coins arrondis 6"/>
          <p:cNvSpPr/>
          <p:nvPr/>
        </p:nvSpPr>
        <p:spPr>
          <a:xfrm>
            <a:off x="367696" y="1453764"/>
            <a:ext cx="2692136" cy="39513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à coins arrondis 7"/>
          <p:cNvSpPr/>
          <p:nvPr/>
        </p:nvSpPr>
        <p:spPr>
          <a:xfrm>
            <a:off x="391096" y="4276617"/>
            <a:ext cx="2668736" cy="40139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35496" y="4324551"/>
            <a:ext cx="216024" cy="369332"/>
          </a:xfrm>
          <a:prstGeom prst="rect">
            <a:avLst/>
          </a:prstGeom>
          <a:noFill/>
        </p:spPr>
        <p:txBody>
          <a:bodyPr wrap="square" rtlCol="0">
            <a:spAutoFit/>
          </a:bodyPr>
          <a:lstStyle/>
          <a:p>
            <a:r>
              <a:rPr lang="fr-BE" b="1" dirty="0" smtClean="0">
                <a:solidFill>
                  <a:srgbClr val="FF0000"/>
                </a:solidFill>
              </a:rPr>
              <a:t>2</a:t>
            </a:r>
            <a:endParaRPr lang="fr-BE" b="1" dirty="0">
              <a:solidFill>
                <a:srgbClr val="FF0000"/>
              </a:solidFill>
            </a:endParaRPr>
          </a:p>
        </p:txBody>
      </p:sp>
    </p:spTree>
    <p:extLst>
      <p:ext uri="{BB962C8B-B14F-4D97-AF65-F5344CB8AC3E}">
        <p14:creationId xmlns:p14="http://schemas.microsoft.com/office/powerpoint/2010/main" val="19531476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Selector</a:t>
            </a:r>
            <a:r>
              <a:rPr lang="fr-BE" dirty="0" smtClean="0"/>
              <a:t> </a:t>
            </a:r>
            <a:r>
              <a:rPr lang="fr-BE" dirty="0" err="1" smtClean="0"/>
              <a:t>role</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41</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sp>
        <p:nvSpPr>
          <p:cNvPr id="6" name="Espace réservé du contenu 7"/>
          <p:cNvSpPr>
            <a:spLocks noGrp="1"/>
          </p:cNvSpPr>
          <p:nvPr>
            <p:ph idx="1"/>
          </p:nvPr>
        </p:nvSpPr>
        <p:spPr/>
        <p:txBody>
          <a:bodyPr>
            <a:normAutofit/>
          </a:bodyPr>
          <a:lstStyle/>
          <a:p>
            <a:r>
              <a:rPr lang="fr-BE" dirty="0" smtClean="0"/>
              <a:t>Le </a:t>
            </a:r>
            <a:r>
              <a:rPr lang="fr-BE" dirty="0" err="1" smtClean="0"/>
              <a:t>Selector</a:t>
            </a:r>
            <a:r>
              <a:rPr lang="fr-BE" dirty="0" smtClean="0"/>
              <a:t> peut :</a:t>
            </a:r>
          </a:p>
          <a:p>
            <a:pPr lvl="1">
              <a:buFont typeface="Wingdings" panose="05000000000000000000" pitchFamily="2" charset="2"/>
              <a:buChar char="Ø"/>
            </a:pPr>
            <a:r>
              <a:rPr lang="fr-BE" dirty="0"/>
              <a:t>Créer une demande </a:t>
            </a:r>
            <a:r>
              <a:rPr lang="fr-BE" dirty="0" smtClean="0"/>
              <a:t>d’achat</a:t>
            </a:r>
          </a:p>
          <a:p>
            <a:pPr lvl="1">
              <a:buFont typeface="Wingdings" panose="05000000000000000000" pitchFamily="2" charset="2"/>
              <a:buChar char="Ø"/>
            </a:pPr>
            <a:r>
              <a:rPr lang="fr-BE" dirty="0"/>
              <a:t>V</a:t>
            </a:r>
            <a:r>
              <a:rPr lang="fr-BE" dirty="0" smtClean="0"/>
              <a:t>isualiser toute la liste des demandes d’achat </a:t>
            </a:r>
          </a:p>
          <a:p>
            <a:pPr lvl="1">
              <a:buFont typeface="Wingdings" panose="05000000000000000000" pitchFamily="2" charset="2"/>
              <a:buChar char="Ø"/>
            </a:pPr>
            <a:r>
              <a:rPr lang="fr-BE" dirty="0" smtClean="0"/>
              <a:t>Assigner la demande à un autre </a:t>
            </a:r>
            <a:r>
              <a:rPr lang="fr-BE" dirty="0" err="1" smtClean="0"/>
              <a:t>Selector</a:t>
            </a:r>
            <a:endParaRPr lang="fr-BE" dirty="0" smtClean="0"/>
          </a:p>
          <a:p>
            <a:pPr lvl="1">
              <a:buFont typeface="Wingdings" panose="05000000000000000000" pitchFamily="2" charset="2"/>
              <a:buChar char="Ø"/>
            </a:pPr>
            <a:r>
              <a:rPr lang="fr-BE" dirty="0" smtClean="0"/>
              <a:t>Editer une demande d’achat</a:t>
            </a:r>
          </a:p>
          <a:p>
            <a:pPr lvl="1">
              <a:buFont typeface="Wingdings" panose="05000000000000000000" pitchFamily="2" charset="2"/>
              <a:buChar char="Ø"/>
            </a:pPr>
            <a:r>
              <a:rPr lang="fr-BE" dirty="0" smtClean="0"/>
              <a:t>Envoyer par courriel la demande d’achat au demandeur pour plus d’informations</a:t>
            </a:r>
          </a:p>
          <a:p>
            <a:pPr lvl="1">
              <a:buFont typeface="Wingdings" panose="05000000000000000000" pitchFamily="2" charset="2"/>
              <a:buChar char="Ø"/>
            </a:pPr>
            <a:r>
              <a:rPr lang="fr-BE" dirty="0" smtClean="0"/>
              <a:t>Approuver des demandes d’achat </a:t>
            </a:r>
          </a:p>
          <a:p>
            <a:pPr lvl="1">
              <a:buFont typeface="Wingdings" panose="05000000000000000000" pitchFamily="2" charset="2"/>
              <a:buChar char="Ø"/>
            </a:pPr>
            <a:r>
              <a:rPr lang="fr-BE" dirty="0" smtClean="0"/>
              <a:t>Rejeter des demandes d’achat</a:t>
            </a:r>
          </a:p>
          <a:p>
            <a:pPr marL="114300" indent="0">
              <a:buNone/>
            </a:pPr>
            <a:endParaRPr lang="fr-BE" dirty="0" smtClean="0"/>
          </a:p>
          <a:p>
            <a:r>
              <a:rPr lang="fr-BE" dirty="0" smtClean="0"/>
              <a:t>Le </a:t>
            </a:r>
            <a:r>
              <a:rPr lang="fr-BE" dirty="0" err="1" smtClean="0"/>
              <a:t>Selector</a:t>
            </a:r>
            <a:r>
              <a:rPr lang="fr-BE" dirty="0" smtClean="0"/>
              <a:t> qui est également </a:t>
            </a:r>
            <a:r>
              <a:rPr lang="fr-BE" dirty="0" err="1" smtClean="0"/>
              <a:t>Selector</a:t>
            </a:r>
            <a:r>
              <a:rPr lang="fr-BE" dirty="0" smtClean="0"/>
              <a:t> </a:t>
            </a:r>
            <a:r>
              <a:rPr lang="fr-BE" dirty="0" err="1" smtClean="0"/>
              <a:t>extended</a:t>
            </a:r>
            <a:r>
              <a:rPr lang="fr-BE" dirty="0" smtClean="0"/>
              <a:t> peut :</a:t>
            </a:r>
          </a:p>
          <a:p>
            <a:pPr lvl="1">
              <a:buFont typeface="Wingdings" panose="05000000000000000000" pitchFamily="2" charset="2"/>
              <a:buChar char="Ø"/>
            </a:pPr>
            <a:r>
              <a:rPr lang="fr-BE" dirty="0" smtClean="0"/>
              <a:t>Supprimer des demandes d’achat </a:t>
            </a:r>
            <a:r>
              <a:rPr lang="fr-BE" u="sng" dirty="0" smtClean="0"/>
              <a:t>rejetées</a:t>
            </a:r>
          </a:p>
          <a:p>
            <a:pPr>
              <a:buFont typeface="Wingdings" panose="05000000000000000000" pitchFamily="2" charset="2"/>
              <a:buChar char="Ø"/>
            </a:pPr>
            <a:endParaRPr lang="fr-BE" dirty="0" smtClean="0"/>
          </a:p>
          <a:p>
            <a:pPr>
              <a:buFont typeface="Wingdings" panose="05000000000000000000" pitchFamily="2" charset="2"/>
              <a:buChar char="Ø"/>
            </a:pPr>
            <a:endParaRPr lang="fr-BE" dirty="0" smtClean="0"/>
          </a:p>
          <a:p>
            <a:pPr>
              <a:buFont typeface="Wingdings" panose="05000000000000000000" pitchFamily="2" charset="2"/>
              <a:buChar char="Ø"/>
            </a:pPr>
            <a:endParaRPr lang="fr-BE" dirty="0"/>
          </a:p>
        </p:txBody>
      </p:sp>
      <p:pic>
        <p:nvPicPr>
          <p:cNvPr id="7" name="Image 6"/>
          <p:cNvPicPr/>
          <p:nvPr/>
        </p:nvPicPr>
        <p:blipFill rotWithShape="1">
          <a:blip r:embed="rId3" cstate="print">
            <a:extLst>
              <a:ext uri="{28A0092B-C50C-407E-A947-70E740481C1C}">
                <a14:useLocalDpi xmlns:a14="http://schemas.microsoft.com/office/drawing/2010/main" val="0"/>
              </a:ext>
            </a:extLst>
          </a:blip>
          <a:srcRect/>
          <a:stretch/>
        </p:blipFill>
        <p:spPr bwMode="auto">
          <a:xfrm>
            <a:off x="5652120" y="332656"/>
            <a:ext cx="2448272" cy="16561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54502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1- Création d’une demande d’achat </a:t>
            </a:r>
          </a:p>
        </p:txBody>
      </p:sp>
      <p:sp>
        <p:nvSpPr>
          <p:cNvPr id="3" name="Espace réservé du contenu 2"/>
          <p:cNvSpPr>
            <a:spLocks noGrp="1"/>
          </p:cNvSpPr>
          <p:nvPr>
            <p:ph idx="1"/>
          </p:nvPr>
        </p:nvSpPr>
        <p:spPr/>
        <p:txBody>
          <a:bodyPr/>
          <a:lstStyle/>
          <a:p>
            <a:r>
              <a:rPr lang="fr-BE" dirty="0" smtClean="0"/>
              <a:t>Via Primo</a:t>
            </a: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42</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Image 5"/>
          <p:cNvPicPr>
            <a:picLocks noChangeAspect="1"/>
          </p:cNvPicPr>
          <p:nvPr/>
        </p:nvPicPr>
        <p:blipFill>
          <a:blip r:embed="rId3"/>
          <a:stretch>
            <a:fillRect/>
          </a:stretch>
        </p:blipFill>
        <p:spPr>
          <a:xfrm>
            <a:off x="755576" y="1772816"/>
            <a:ext cx="6768752" cy="4864080"/>
          </a:xfrm>
          <a:prstGeom prst="rect">
            <a:avLst/>
          </a:prstGeom>
        </p:spPr>
      </p:pic>
      <p:sp>
        <p:nvSpPr>
          <p:cNvPr id="8" name="Ellipse 7"/>
          <p:cNvSpPr/>
          <p:nvPr/>
        </p:nvSpPr>
        <p:spPr>
          <a:xfrm>
            <a:off x="2123728" y="6150992"/>
            <a:ext cx="1728193" cy="499616"/>
          </a:xfrm>
          <a:prstGeom prst="ellipse">
            <a:avLst/>
          </a:prstGeom>
          <a:noFill/>
          <a:ln>
            <a:solidFill>
              <a:srgbClr val="FF4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9908237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1- Création d’une demande d’achat </a:t>
            </a:r>
          </a:p>
        </p:txBody>
      </p:sp>
      <p:pic>
        <p:nvPicPr>
          <p:cNvPr id="9" name="Espace réservé du contenu 8"/>
          <p:cNvPicPr>
            <a:picLocks noGrp="1" noChangeAspect="1"/>
          </p:cNvPicPr>
          <p:nvPr>
            <p:ph idx="1"/>
          </p:nvPr>
        </p:nvPicPr>
        <p:blipFill rotWithShape="1">
          <a:blip r:embed="rId3"/>
          <a:srcRect r="58433" b="9600"/>
          <a:stretch/>
        </p:blipFill>
        <p:spPr>
          <a:xfrm>
            <a:off x="395535" y="1107724"/>
            <a:ext cx="2304256" cy="3719748"/>
          </a:xfrm>
          <a:prstGeom prst="rect">
            <a:avLst/>
          </a:prstGeo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43</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cxnSp>
        <p:nvCxnSpPr>
          <p:cNvPr id="8" name="Connecteur droit avec flèche 7"/>
          <p:cNvCxnSpPr/>
          <p:nvPr/>
        </p:nvCxnSpPr>
        <p:spPr>
          <a:xfrm>
            <a:off x="3851920" y="4553237"/>
            <a:ext cx="50405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Image 9"/>
          <p:cNvPicPr/>
          <p:nvPr/>
        </p:nvPicPr>
        <p:blipFill rotWithShape="1">
          <a:blip r:embed="rId3"/>
          <a:srcRect l="83830" t="93354"/>
          <a:stretch/>
        </p:blipFill>
        <p:spPr bwMode="auto">
          <a:xfrm>
            <a:off x="2699791" y="4437112"/>
            <a:ext cx="895985" cy="273050"/>
          </a:xfrm>
          <a:prstGeom prst="rect">
            <a:avLst/>
          </a:prstGeom>
          <a:ln>
            <a:noFill/>
          </a:ln>
          <a:extLst>
            <a:ext uri="{53640926-AAD7-44D8-BBD7-CCE9431645EC}">
              <a14:shadowObscured xmlns:a14="http://schemas.microsoft.com/office/drawing/2010/main"/>
            </a:ext>
          </a:extLst>
        </p:spPr>
      </p:pic>
      <p:pic>
        <p:nvPicPr>
          <p:cNvPr id="11" name="Image 10"/>
          <p:cNvPicPr>
            <a:picLocks noChangeAspect="1"/>
          </p:cNvPicPr>
          <p:nvPr/>
        </p:nvPicPr>
        <p:blipFill>
          <a:blip r:embed="rId4"/>
          <a:stretch>
            <a:fillRect/>
          </a:stretch>
        </p:blipFill>
        <p:spPr>
          <a:xfrm>
            <a:off x="4746518" y="4217872"/>
            <a:ext cx="2667000" cy="609600"/>
          </a:xfrm>
          <a:prstGeom prst="rect">
            <a:avLst/>
          </a:prstGeom>
        </p:spPr>
      </p:pic>
      <p:pic>
        <p:nvPicPr>
          <p:cNvPr id="12" name="Image 11"/>
          <p:cNvPicPr>
            <a:picLocks noChangeAspect="1"/>
          </p:cNvPicPr>
          <p:nvPr/>
        </p:nvPicPr>
        <p:blipFill>
          <a:blip r:embed="rId5"/>
          <a:stretch>
            <a:fillRect/>
          </a:stretch>
        </p:blipFill>
        <p:spPr>
          <a:xfrm>
            <a:off x="0" y="5013177"/>
            <a:ext cx="8078819" cy="1844824"/>
          </a:xfrm>
          <a:prstGeom prst="rect">
            <a:avLst/>
          </a:prstGeom>
        </p:spPr>
      </p:pic>
      <p:sp>
        <p:nvSpPr>
          <p:cNvPr id="3" name="Rectangle à coins arrondis 2"/>
          <p:cNvSpPr/>
          <p:nvPr/>
        </p:nvSpPr>
        <p:spPr>
          <a:xfrm>
            <a:off x="0" y="5013177"/>
            <a:ext cx="1691680" cy="3600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4196930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1- Création d’une demande d’achat </a:t>
            </a:r>
          </a:p>
        </p:txBody>
      </p:sp>
      <p:sp>
        <p:nvSpPr>
          <p:cNvPr id="3" name="Espace réservé du contenu 2"/>
          <p:cNvSpPr>
            <a:spLocks noGrp="1"/>
          </p:cNvSpPr>
          <p:nvPr>
            <p:ph idx="1"/>
          </p:nvPr>
        </p:nvSpPr>
        <p:spPr/>
        <p:txBody>
          <a:bodyPr/>
          <a:lstStyle/>
          <a:p>
            <a:r>
              <a:rPr lang="fr-BE" dirty="0"/>
              <a:t>Via ALMA (Acquisitions/</a:t>
            </a:r>
            <a:r>
              <a:rPr lang="fr-BE" dirty="0" err="1"/>
              <a:t>Purchase</a:t>
            </a:r>
            <a:r>
              <a:rPr lang="fr-BE" dirty="0"/>
              <a:t> </a:t>
            </a:r>
            <a:r>
              <a:rPr lang="fr-BE" dirty="0" err="1"/>
              <a:t>requests</a:t>
            </a:r>
            <a:r>
              <a:rPr lang="fr-BE" dirty="0"/>
              <a:t>/</a:t>
            </a:r>
            <a:r>
              <a:rPr lang="fr-BE" dirty="0" err="1"/>
              <a:t>Create</a:t>
            </a:r>
            <a:r>
              <a:rPr lang="fr-BE" dirty="0"/>
              <a:t> </a:t>
            </a:r>
            <a:r>
              <a:rPr lang="fr-BE" dirty="0" err="1"/>
              <a:t>Purchase</a:t>
            </a:r>
            <a:r>
              <a:rPr lang="fr-BE" dirty="0"/>
              <a:t> </a:t>
            </a:r>
            <a:r>
              <a:rPr lang="fr-BE" dirty="0" err="1"/>
              <a:t>Request</a:t>
            </a:r>
            <a:r>
              <a:rPr lang="fr-BE" dirty="0"/>
              <a:t>)</a:t>
            </a: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44</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7" name="Image 6"/>
          <p:cNvPicPr>
            <a:picLocks noChangeAspect="1"/>
          </p:cNvPicPr>
          <p:nvPr/>
        </p:nvPicPr>
        <p:blipFill>
          <a:blip r:embed="rId3"/>
          <a:stretch>
            <a:fillRect/>
          </a:stretch>
        </p:blipFill>
        <p:spPr>
          <a:xfrm>
            <a:off x="899592" y="2798141"/>
            <a:ext cx="6106800" cy="1781150"/>
          </a:xfrm>
          <a:prstGeom prst="rect">
            <a:avLst/>
          </a:prstGeom>
        </p:spPr>
      </p:pic>
      <p:pic>
        <p:nvPicPr>
          <p:cNvPr id="9" name="Image 8"/>
          <p:cNvPicPr>
            <a:picLocks noChangeAspect="1"/>
          </p:cNvPicPr>
          <p:nvPr/>
        </p:nvPicPr>
        <p:blipFill>
          <a:blip r:embed="rId4"/>
          <a:stretch>
            <a:fillRect/>
          </a:stretch>
        </p:blipFill>
        <p:spPr>
          <a:xfrm>
            <a:off x="755576" y="2328948"/>
            <a:ext cx="2143125" cy="428625"/>
          </a:xfrm>
          <a:prstGeom prst="rect">
            <a:avLst/>
          </a:prstGeom>
        </p:spPr>
      </p:pic>
    </p:spTree>
    <p:extLst>
      <p:ext uri="{BB962C8B-B14F-4D97-AF65-F5344CB8AC3E}">
        <p14:creationId xmlns:p14="http://schemas.microsoft.com/office/powerpoint/2010/main" val="3761924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1- Création d’une demande d’achat </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45</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7" name="Image 6"/>
          <p:cNvPicPr>
            <a:picLocks noChangeAspect="1"/>
          </p:cNvPicPr>
          <p:nvPr/>
        </p:nvPicPr>
        <p:blipFill>
          <a:blip r:embed="rId3"/>
          <a:stretch>
            <a:fillRect/>
          </a:stretch>
        </p:blipFill>
        <p:spPr>
          <a:xfrm>
            <a:off x="216619" y="1064666"/>
            <a:ext cx="2143125" cy="428625"/>
          </a:xfrm>
          <a:prstGeom prst="rect">
            <a:avLst/>
          </a:prstGeom>
        </p:spPr>
      </p:pic>
      <p:pic>
        <p:nvPicPr>
          <p:cNvPr id="9" name="Image 8"/>
          <p:cNvPicPr>
            <a:picLocks noChangeAspect="1"/>
          </p:cNvPicPr>
          <p:nvPr/>
        </p:nvPicPr>
        <p:blipFill>
          <a:blip r:embed="rId4"/>
          <a:stretch>
            <a:fillRect/>
          </a:stretch>
        </p:blipFill>
        <p:spPr>
          <a:xfrm>
            <a:off x="2359744" y="1117326"/>
            <a:ext cx="5184448" cy="5740674"/>
          </a:xfrm>
          <a:prstGeom prst="rect">
            <a:avLst/>
          </a:prstGeom>
        </p:spPr>
      </p:pic>
      <p:pic>
        <p:nvPicPr>
          <p:cNvPr id="3" name="Image 2"/>
          <p:cNvPicPr>
            <a:picLocks noChangeAspect="1"/>
          </p:cNvPicPr>
          <p:nvPr/>
        </p:nvPicPr>
        <p:blipFill>
          <a:blip r:embed="rId5"/>
          <a:stretch>
            <a:fillRect/>
          </a:stretch>
        </p:blipFill>
        <p:spPr>
          <a:xfrm>
            <a:off x="324181" y="4642918"/>
            <a:ext cx="1047967" cy="1429046"/>
          </a:xfrm>
          <a:prstGeom prst="rect">
            <a:avLst/>
          </a:prstGeom>
        </p:spPr>
      </p:pic>
    </p:spTree>
    <p:extLst>
      <p:ext uri="{BB962C8B-B14F-4D97-AF65-F5344CB8AC3E}">
        <p14:creationId xmlns:p14="http://schemas.microsoft.com/office/powerpoint/2010/main" val="12293686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1- Création d’une demande d’achat </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46</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8" name="Image 7"/>
          <p:cNvPicPr>
            <a:picLocks noChangeAspect="1"/>
          </p:cNvPicPr>
          <p:nvPr/>
        </p:nvPicPr>
        <p:blipFill>
          <a:blip r:embed="rId3"/>
          <a:stretch>
            <a:fillRect/>
          </a:stretch>
        </p:blipFill>
        <p:spPr>
          <a:xfrm>
            <a:off x="71003" y="1332407"/>
            <a:ext cx="8353425" cy="4581525"/>
          </a:xfrm>
          <a:prstGeom prst="rect">
            <a:avLst/>
          </a:prstGeom>
        </p:spPr>
      </p:pic>
      <p:pic>
        <p:nvPicPr>
          <p:cNvPr id="9" name="Image 8"/>
          <p:cNvPicPr>
            <a:picLocks noChangeAspect="1"/>
          </p:cNvPicPr>
          <p:nvPr/>
        </p:nvPicPr>
        <p:blipFill>
          <a:blip r:embed="rId4"/>
          <a:stretch>
            <a:fillRect/>
          </a:stretch>
        </p:blipFill>
        <p:spPr>
          <a:xfrm>
            <a:off x="6256455" y="5648960"/>
            <a:ext cx="2167973" cy="649094"/>
          </a:xfrm>
          <a:prstGeom prst="rect">
            <a:avLst/>
          </a:prstGeom>
        </p:spPr>
      </p:pic>
      <p:pic>
        <p:nvPicPr>
          <p:cNvPr id="11" name="Image 10"/>
          <p:cNvPicPr>
            <a:picLocks noChangeAspect="1"/>
          </p:cNvPicPr>
          <p:nvPr/>
        </p:nvPicPr>
        <p:blipFill>
          <a:blip r:embed="rId5"/>
          <a:stretch>
            <a:fillRect/>
          </a:stretch>
        </p:blipFill>
        <p:spPr>
          <a:xfrm>
            <a:off x="395536" y="4293096"/>
            <a:ext cx="5734050" cy="366142"/>
          </a:xfrm>
          <a:prstGeom prst="rect">
            <a:avLst/>
          </a:prstGeom>
        </p:spPr>
      </p:pic>
      <p:pic>
        <p:nvPicPr>
          <p:cNvPr id="13" name="Image 12"/>
          <p:cNvPicPr>
            <a:picLocks noChangeAspect="1"/>
          </p:cNvPicPr>
          <p:nvPr/>
        </p:nvPicPr>
        <p:blipFill>
          <a:blip r:embed="rId6"/>
          <a:stretch>
            <a:fillRect/>
          </a:stretch>
        </p:blipFill>
        <p:spPr>
          <a:xfrm>
            <a:off x="4843028" y="6369829"/>
            <a:ext cx="3581400" cy="342900"/>
          </a:xfrm>
          <a:prstGeom prst="rect">
            <a:avLst/>
          </a:prstGeom>
        </p:spPr>
      </p:pic>
    </p:spTree>
    <p:extLst>
      <p:ext uri="{BB962C8B-B14F-4D97-AF65-F5344CB8AC3E}">
        <p14:creationId xmlns:p14="http://schemas.microsoft.com/office/powerpoint/2010/main" val="4988141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2- Gérer les demandes d’achats</a:t>
            </a:r>
            <a:endParaRPr lang="fr-BE" dirty="0"/>
          </a:p>
        </p:txBody>
      </p:sp>
      <p:pic>
        <p:nvPicPr>
          <p:cNvPr id="6" name="Espace réservé du contenu 5"/>
          <p:cNvPicPr>
            <a:picLocks noGrp="1" noChangeAspect="1"/>
          </p:cNvPicPr>
          <p:nvPr>
            <p:ph idx="1"/>
          </p:nvPr>
        </p:nvPicPr>
        <p:blipFill>
          <a:blip r:embed="rId3"/>
          <a:stretch>
            <a:fillRect/>
          </a:stretch>
        </p:blipFill>
        <p:spPr>
          <a:xfrm>
            <a:off x="299199" y="1844824"/>
            <a:ext cx="4210050" cy="2771775"/>
          </a:xfrm>
          <a:prstGeom prst="rect">
            <a:avLst/>
          </a:prstGeo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47</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7" name="Image 6"/>
          <p:cNvPicPr>
            <a:picLocks noChangeAspect="1"/>
          </p:cNvPicPr>
          <p:nvPr/>
        </p:nvPicPr>
        <p:blipFill>
          <a:blip r:embed="rId4"/>
          <a:stretch>
            <a:fillRect/>
          </a:stretch>
        </p:blipFill>
        <p:spPr>
          <a:xfrm>
            <a:off x="3577124" y="3563913"/>
            <a:ext cx="2600325" cy="971550"/>
          </a:xfrm>
          <a:prstGeom prst="rect">
            <a:avLst/>
          </a:prstGeom>
        </p:spPr>
      </p:pic>
      <p:pic>
        <p:nvPicPr>
          <p:cNvPr id="8" name="Image 7"/>
          <p:cNvPicPr>
            <a:picLocks noChangeAspect="1"/>
          </p:cNvPicPr>
          <p:nvPr/>
        </p:nvPicPr>
        <p:blipFill>
          <a:blip r:embed="rId5"/>
          <a:stretch>
            <a:fillRect/>
          </a:stretch>
        </p:blipFill>
        <p:spPr>
          <a:xfrm>
            <a:off x="5245323" y="4616599"/>
            <a:ext cx="2623053" cy="2050751"/>
          </a:xfrm>
          <a:prstGeom prst="rect">
            <a:avLst/>
          </a:prstGeom>
        </p:spPr>
      </p:pic>
      <p:sp>
        <p:nvSpPr>
          <p:cNvPr id="9" name="Espace réservé du contenu 2"/>
          <p:cNvSpPr txBox="1">
            <a:spLocks/>
          </p:cNvSpPr>
          <p:nvPr/>
        </p:nvSpPr>
        <p:spPr>
          <a:xfrm>
            <a:off x="251520" y="1412776"/>
            <a:ext cx="7992888" cy="498802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BE" dirty="0" smtClean="0"/>
              <a:t>Via ALMA (Acquisitions/</a:t>
            </a:r>
            <a:r>
              <a:rPr lang="fr-BE" dirty="0" err="1" smtClean="0"/>
              <a:t>Purchase</a:t>
            </a:r>
            <a:r>
              <a:rPr lang="fr-BE" dirty="0" smtClean="0"/>
              <a:t> </a:t>
            </a:r>
            <a:r>
              <a:rPr lang="fr-BE" dirty="0" err="1" smtClean="0"/>
              <a:t>requests</a:t>
            </a:r>
            <a:r>
              <a:rPr lang="fr-BE" dirty="0" smtClean="0"/>
              <a:t>/Manage </a:t>
            </a:r>
            <a:r>
              <a:rPr lang="fr-BE" dirty="0" err="1" smtClean="0"/>
              <a:t>Purchase</a:t>
            </a:r>
            <a:r>
              <a:rPr lang="fr-BE" dirty="0" smtClean="0"/>
              <a:t> </a:t>
            </a:r>
            <a:r>
              <a:rPr lang="fr-BE" dirty="0" err="1" smtClean="0"/>
              <a:t>Requests</a:t>
            </a:r>
            <a:r>
              <a:rPr lang="fr-BE" dirty="0" smtClean="0"/>
              <a:t>)</a:t>
            </a:r>
          </a:p>
          <a:p>
            <a:endParaRPr lang="fr-BE" dirty="0"/>
          </a:p>
        </p:txBody>
      </p:sp>
      <p:sp>
        <p:nvSpPr>
          <p:cNvPr id="10" name="Rectangle à coins arrondis 9"/>
          <p:cNvSpPr/>
          <p:nvPr/>
        </p:nvSpPr>
        <p:spPr>
          <a:xfrm>
            <a:off x="1547664" y="2348880"/>
            <a:ext cx="1008112"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2481691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2- Gérer les demandes </a:t>
            </a:r>
            <a:r>
              <a:rPr lang="fr-BE" dirty="0" smtClean="0"/>
              <a:t>d’achats</a:t>
            </a:r>
            <a:endParaRPr lang="fr-BE" dirty="0"/>
          </a:p>
        </p:txBody>
      </p:sp>
      <p:pic>
        <p:nvPicPr>
          <p:cNvPr id="6" name="Espace réservé du contenu 5"/>
          <p:cNvPicPr>
            <a:picLocks noGrp="1" noChangeAspect="1"/>
          </p:cNvPicPr>
          <p:nvPr>
            <p:ph idx="1"/>
          </p:nvPr>
        </p:nvPicPr>
        <p:blipFill>
          <a:blip r:embed="rId3"/>
          <a:stretch>
            <a:fillRect/>
          </a:stretch>
        </p:blipFill>
        <p:spPr>
          <a:xfrm>
            <a:off x="224632" y="1934362"/>
            <a:ext cx="2686050" cy="361950"/>
          </a:xfrm>
          <a:prstGeom prst="rect">
            <a:avLst/>
          </a:prstGeo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48</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7" name="Image 6"/>
          <p:cNvPicPr>
            <a:picLocks noChangeAspect="1"/>
          </p:cNvPicPr>
          <p:nvPr/>
        </p:nvPicPr>
        <p:blipFill rotWithShape="1">
          <a:blip r:embed="rId4"/>
          <a:srcRect l="1962" r="1176"/>
          <a:stretch/>
        </p:blipFill>
        <p:spPr>
          <a:xfrm>
            <a:off x="113225" y="2296312"/>
            <a:ext cx="9030776" cy="2553183"/>
          </a:xfrm>
          <a:prstGeom prst="rect">
            <a:avLst/>
          </a:prstGeom>
        </p:spPr>
      </p:pic>
      <p:sp>
        <p:nvSpPr>
          <p:cNvPr id="9" name="Espace réservé du contenu 2"/>
          <p:cNvSpPr txBox="1">
            <a:spLocks/>
          </p:cNvSpPr>
          <p:nvPr/>
        </p:nvSpPr>
        <p:spPr>
          <a:xfrm>
            <a:off x="251520" y="1412776"/>
            <a:ext cx="7992888" cy="498802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BE" dirty="0" err="1" smtClean="0"/>
              <a:t>Assign</a:t>
            </a:r>
            <a:r>
              <a:rPr lang="fr-BE" dirty="0" smtClean="0"/>
              <a:t> to</a:t>
            </a:r>
            <a:endParaRPr lang="fr-BE" dirty="0"/>
          </a:p>
        </p:txBody>
      </p:sp>
      <p:sp>
        <p:nvSpPr>
          <p:cNvPr id="10" name="Rectangle à coins arrondis 9"/>
          <p:cNvSpPr/>
          <p:nvPr/>
        </p:nvSpPr>
        <p:spPr>
          <a:xfrm>
            <a:off x="0" y="3645024"/>
            <a:ext cx="1763688"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15032" y="4350625"/>
            <a:ext cx="5564280" cy="369332"/>
          </a:xfrm>
          <a:prstGeom prst="rect">
            <a:avLst/>
          </a:prstGeom>
          <a:noFill/>
        </p:spPr>
        <p:txBody>
          <a:bodyPr wrap="none" rtlCol="0">
            <a:spAutoFit/>
          </a:bodyPr>
          <a:lstStyle/>
          <a:p>
            <a:r>
              <a:rPr lang="fr-BE" dirty="0" smtClean="0"/>
              <a:t>Possibilité de prévenir le </a:t>
            </a:r>
            <a:r>
              <a:rPr lang="fr-BE" dirty="0" err="1" smtClean="0"/>
              <a:t>Selector</a:t>
            </a:r>
            <a:r>
              <a:rPr lang="fr-BE" dirty="0" smtClean="0"/>
              <a:t> sélectionné par courriel</a:t>
            </a:r>
            <a:endParaRPr lang="fr-BE" dirty="0"/>
          </a:p>
        </p:txBody>
      </p:sp>
      <p:sp>
        <p:nvSpPr>
          <p:cNvPr id="12" name="Flèche vers le bas 11"/>
          <p:cNvSpPr/>
          <p:nvPr/>
        </p:nvSpPr>
        <p:spPr>
          <a:xfrm>
            <a:off x="755576" y="4221088"/>
            <a:ext cx="126268" cy="129537"/>
          </a:xfrm>
          <a:prstGeom prst="downArrow">
            <a:avLst/>
          </a:prstGeom>
          <a:solidFill>
            <a:srgbClr val="FF4D1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Pensées 12"/>
          <p:cNvSpPr/>
          <p:nvPr/>
        </p:nvSpPr>
        <p:spPr>
          <a:xfrm>
            <a:off x="1350666" y="2729953"/>
            <a:ext cx="1584176" cy="216024"/>
          </a:xfrm>
          <a:prstGeom prst="cloudCallou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0744438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2- Gérer les demandes </a:t>
            </a:r>
            <a:r>
              <a:rPr lang="fr-BE" dirty="0" smtClean="0"/>
              <a:t>d’achats</a:t>
            </a:r>
            <a:endParaRPr lang="fr-BE" dirty="0"/>
          </a:p>
        </p:txBody>
      </p:sp>
      <p:pic>
        <p:nvPicPr>
          <p:cNvPr id="6" name="Espace réservé du contenu 5"/>
          <p:cNvPicPr>
            <a:picLocks noGrp="1" noChangeAspect="1"/>
          </p:cNvPicPr>
          <p:nvPr>
            <p:ph idx="1"/>
          </p:nvPr>
        </p:nvPicPr>
        <p:blipFill>
          <a:blip r:embed="rId3"/>
          <a:stretch>
            <a:fillRect/>
          </a:stretch>
        </p:blipFill>
        <p:spPr>
          <a:xfrm>
            <a:off x="286829" y="1876970"/>
            <a:ext cx="8137599" cy="4618286"/>
          </a:xfrm>
          <a:prstGeom prst="rect">
            <a:avLst/>
          </a:prstGeo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49</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ULiège</a:t>
            </a:r>
            <a:r>
              <a:rPr lang="fr-BE" dirty="0" smtClean="0"/>
              <a:t> - ACQ/SELECTOR</a:t>
            </a:r>
            <a:endParaRPr lang="en-US" dirty="0"/>
          </a:p>
        </p:txBody>
      </p:sp>
      <p:pic>
        <p:nvPicPr>
          <p:cNvPr id="7" name="Image 6"/>
          <p:cNvPicPr>
            <a:picLocks noChangeAspect="1"/>
          </p:cNvPicPr>
          <p:nvPr/>
        </p:nvPicPr>
        <p:blipFill>
          <a:blip r:embed="rId4"/>
          <a:stretch>
            <a:fillRect/>
          </a:stretch>
        </p:blipFill>
        <p:spPr>
          <a:xfrm>
            <a:off x="4067944" y="5066479"/>
            <a:ext cx="2381250" cy="409575"/>
          </a:xfrm>
          <a:prstGeom prst="rect">
            <a:avLst/>
          </a:prstGeom>
        </p:spPr>
      </p:pic>
      <p:sp>
        <p:nvSpPr>
          <p:cNvPr id="8" name="Espace réservé du contenu 2"/>
          <p:cNvSpPr txBox="1">
            <a:spLocks/>
          </p:cNvSpPr>
          <p:nvPr/>
        </p:nvSpPr>
        <p:spPr>
          <a:xfrm>
            <a:off x="251520" y="1412776"/>
            <a:ext cx="7992888" cy="498802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BE" dirty="0" err="1" smtClean="0"/>
              <a:t>Send</a:t>
            </a:r>
            <a:r>
              <a:rPr lang="fr-BE" dirty="0" smtClean="0"/>
              <a:t> </a:t>
            </a:r>
            <a:r>
              <a:rPr lang="fr-BE" dirty="0" err="1" smtClean="0"/>
              <a:t>query</a:t>
            </a:r>
            <a:r>
              <a:rPr lang="fr-BE" dirty="0" smtClean="0"/>
              <a:t> to </a:t>
            </a:r>
            <a:r>
              <a:rPr lang="fr-BE" dirty="0" err="1" smtClean="0"/>
              <a:t>requester</a:t>
            </a:r>
            <a:endParaRPr lang="fr-BE" dirty="0" smtClean="0"/>
          </a:p>
          <a:p>
            <a:endParaRPr lang="fr-BE" dirty="0"/>
          </a:p>
        </p:txBody>
      </p:sp>
      <p:sp>
        <p:nvSpPr>
          <p:cNvPr id="9" name="Rectangle 8"/>
          <p:cNvSpPr/>
          <p:nvPr/>
        </p:nvSpPr>
        <p:spPr>
          <a:xfrm>
            <a:off x="4067944" y="5066479"/>
            <a:ext cx="2520280" cy="409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Pensées 2"/>
          <p:cNvSpPr/>
          <p:nvPr/>
        </p:nvSpPr>
        <p:spPr>
          <a:xfrm>
            <a:off x="1547664" y="2564904"/>
            <a:ext cx="1584176" cy="216024"/>
          </a:xfrm>
          <a:prstGeom prst="cloudCallou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736644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Vendors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Image 5"/>
          <p:cNvPicPr/>
          <p:nvPr/>
        </p:nvPicPr>
        <p:blipFill rotWithShape="1">
          <a:blip r:embed="rId3"/>
          <a:srcRect l="9271" t="8409" r="73512" b="86602"/>
          <a:stretch/>
        </p:blipFill>
        <p:spPr bwMode="auto">
          <a:xfrm>
            <a:off x="5436096" y="405026"/>
            <a:ext cx="2808312" cy="503693"/>
          </a:xfrm>
          <a:prstGeom prst="rect">
            <a:avLst/>
          </a:prstGeom>
          <a:ln>
            <a:noFill/>
          </a:ln>
          <a:extLst>
            <a:ext uri="{53640926-AAD7-44D8-BBD7-CCE9431645EC}">
              <a14:shadowObscured xmlns:a14="http://schemas.microsoft.com/office/drawing/2010/main"/>
            </a:ext>
          </a:extLst>
        </p:spPr>
      </p:pic>
      <p:pic>
        <p:nvPicPr>
          <p:cNvPr id="7" name="Image 6"/>
          <p:cNvPicPr>
            <a:picLocks noChangeAspect="1"/>
          </p:cNvPicPr>
          <p:nvPr/>
        </p:nvPicPr>
        <p:blipFill rotWithShape="1">
          <a:blip r:embed="rId4"/>
          <a:srcRect r="17500"/>
          <a:stretch/>
        </p:blipFill>
        <p:spPr>
          <a:xfrm>
            <a:off x="5543473" y="949263"/>
            <a:ext cx="2575175" cy="764754"/>
          </a:xfrm>
          <a:prstGeom prst="rect">
            <a:avLst/>
          </a:prstGeom>
        </p:spPr>
      </p:pic>
      <p:cxnSp>
        <p:nvCxnSpPr>
          <p:cNvPr id="8" name="Connecteur droit avec flèche 7"/>
          <p:cNvCxnSpPr/>
          <p:nvPr/>
        </p:nvCxnSpPr>
        <p:spPr>
          <a:xfrm>
            <a:off x="5239230" y="1341412"/>
            <a:ext cx="356966" cy="1427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Espace réservé du contenu 9"/>
          <p:cNvPicPr>
            <a:picLocks noGrp="1"/>
          </p:cNvPicPr>
          <p:nvPr>
            <p:ph idx="1"/>
          </p:nvPr>
        </p:nvPicPr>
        <p:blipFill rotWithShape="1">
          <a:blip r:embed="rId5"/>
          <a:srcRect l="10284" t="14967" r="20380" b="22257"/>
          <a:stretch/>
        </p:blipFill>
        <p:spPr bwMode="auto">
          <a:xfrm>
            <a:off x="1" y="1724052"/>
            <a:ext cx="8460432" cy="4009204"/>
          </a:xfrm>
          <a:prstGeom prst="rect">
            <a:avLst/>
          </a:prstGeom>
          <a:ln>
            <a:noFill/>
          </a:ln>
          <a:extLst>
            <a:ext uri="{53640926-AAD7-44D8-BBD7-CCE9431645EC}">
              <a14:shadowObscured xmlns:a14="http://schemas.microsoft.com/office/drawing/2010/main"/>
            </a:ext>
          </a:extLst>
        </p:spPr>
      </p:pic>
      <p:sp>
        <p:nvSpPr>
          <p:cNvPr id="12" name="ZoneTexte 11"/>
          <p:cNvSpPr txBox="1"/>
          <p:nvPr/>
        </p:nvSpPr>
        <p:spPr>
          <a:xfrm>
            <a:off x="2915816" y="5867290"/>
            <a:ext cx="4229043" cy="646331"/>
          </a:xfrm>
          <a:prstGeom prst="rect">
            <a:avLst/>
          </a:prstGeom>
          <a:noFill/>
        </p:spPr>
        <p:txBody>
          <a:bodyPr wrap="none" rtlCol="0">
            <a:spAutoFit/>
          </a:bodyPr>
          <a:lstStyle/>
          <a:p>
            <a:r>
              <a:rPr lang="fr-BE" b="1" dirty="0">
                <a:solidFill>
                  <a:srgbClr val="002060"/>
                </a:solidFill>
              </a:rPr>
              <a:t>Actuellement 752 </a:t>
            </a:r>
            <a:r>
              <a:rPr lang="fr-BE" b="1" dirty="0" err="1">
                <a:solidFill>
                  <a:srgbClr val="002060"/>
                </a:solidFill>
              </a:rPr>
              <a:t>vendors</a:t>
            </a:r>
            <a:r>
              <a:rPr lang="fr-BE" b="1" dirty="0">
                <a:solidFill>
                  <a:srgbClr val="002060"/>
                </a:solidFill>
              </a:rPr>
              <a:t> dont 463 actifs</a:t>
            </a:r>
            <a:br>
              <a:rPr lang="fr-BE" b="1" dirty="0">
                <a:solidFill>
                  <a:srgbClr val="002060"/>
                </a:solidFill>
              </a:rPr>
            </a:br>
            <a:r>
              <a:rPr lang="fr-BE" b="1" dirty="0">
                <a:solidFill>
                  <a:srgbClr val="002060"/>
                </a:solidFill>
              </a:rPr>
              <a:t>Possibilité de filtrer sur le « </a:t>
            </a:r>
            <a:r>
              <a:rPr lang="fr-BE" b="1" dirty="0" err="1">
                <a:solidFill>
                  <a:srgbClr val="002060"/>
                </a:solidFill>
              </a:rPr>
              <a:t>vendor</a:t>
            </a:r>
            <a:r>
              <a:rPr lang="fr-BE" b="1" dirty="0">
                <a:solidFill>
                  <a:srgbClr val="002060"/>
                </a:solidFill>
              </a:rPr>
              <a:t> type » </a:t>
            </a:r>
            <a:endParaRPr lang="fr-BE" b="1" dirty="0">
              <a:solidFill>
                <a:srgbClr val="002060"/>
              </a:solidFill>
            </a:endParaRPr>
          </a:p>
        </p:txBody>
      </p:sp>
      <p:pic>
        <p:nvPicPr>
          <p:cNvPr id="13" name="Image 12"/>
          <p:cNvPicPr>
            <a:picLocks noChangeAspect="1"/>
          </p:cNvPicPr>
          <p:nvPr/>
        </p:nvPicPr>
        <p:blipFill rotWithShape="1">
          <a:blip r:embed="rId6"/>
          <a:srcRect r="12592"/>
          <a:stretch/>
        </p:blipFill>
        <p:spPr>
          <a:xfrm>
            <a:off x="2734197" y="2729953"/>
            <a:ext cx="1499592" cy="2434542"/>
          </a:xfrm>
          <a:prstGeom prst="rect">
            <a:avLst/>
          </a:prstGeom>
        </p:spPr>
      </p:pic>
      <p:sp>
        <p:nvSpPr>
          <p:cNvPr id="11" name="Rectangle à coins arrondis 10"/>
          <p:cNvSpPr/>
          <p:nvPr/>
        </p:nvSpPr>
        <p:spPr>
          <a:xfrm>
            <a:off x="2699793" y="2337541"/>
            <a:ext cx="1584176" cy="282695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ZoneTexte 13"/>
          <p:cNvSpPr txBox="1"/>
          <p:nvPr/>
        </p:nvSpPr>
        <p:spPr>
          <a:xfrm>
            <a:off x="2712369" y="4437112"/>
            <a:ext cx="1355575" cy="369332"/>
          </a:xfrm>
          <a:prstGeom prst="rect">
            <a:avLst/>
          </a:prstGeom>
          <a:noFill/>
        </p:spPr>
        <p:txBody>
          <a:bodyPr wrap="square" rtlCol="0">
            <a:spAutoFit/>
          </a:bodyPr>
          <a:lstStyle/>
          <a:p>
            <a:endParaRPr lang="fr-BE" dirty="0"/>
          </a:p>
        </p:txBody>
      </p:sp>
      <p:sp>
        <p:nvSpPr>
          <p:cNvPr id="15" name="Multiplier 14"/>
          <p:cNvSpPr/>
          <p:nvPr/>
        </p:nvSpPr>
        <p:spPr>
          <a:xfrm>
            <a:off x="3203848" y="4365104"/>
            <a:ext cx="504056" cy="441340"/>
          </a:xfrm>
          <a:prstGeom prst="mathMultiply">
            <a:avLst/>
          </a:prstGeom>
          <a:noFill/>
          <a:ln>
            <a:solidFill>
              <a:srgbClr val="FF4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451531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2- Gérer les demandes </a:t>
            </a:r>
            <a:r>
              <a:rPr lang="fr-BE" dirty="0" smtClean="0"/>
              <a:t>d’achats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50</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ULiège</a:t>
            </a:r>
            <a:r>
              <a:rPr lang="fr-BE" dirty="0" smtClean="0"/>
              <a:t> - ACQ/SELECTOR</a:t>
            </a:r>
            <a:endParaRPr lang="en-US" dirty="0"/>
          </a:p>
        </p:txBody>
      </p:sp>
      <p:pic>
        <p:nvPicPr>
          <p:cNvPr id="7" name="Image 6"/>
          <p:cNvPicPr/>
          <p:nvPr/>
        </p:nvPicPr>
        <p:blipFill rotWithShape="1">
          <a:blip r:embed="rId3"/>
          <a:srcRect l="24353" t="10875" r="24611" b="58749"/>
          <a:stretch/>
        </p:blipFill>
        <p:spPr bwMode="auto">
          <a:xfrm>
            <a:off x="251520" y="3403647"/>
            <a:ext cx="8828908" cy="3265713"/>
          </a:xfrm>
          <a:prstGeom prst="rect">
            <a:avLst/>
          </a:prstGeom>
          <a:ln>
            <a:noFill/>
          </a:ln>
          <a:extLst>
            <a:ext uri="{53640926-AAD7-44D8-BBD7-CCE9431645EC}">
              <a14:shadowObscured xmlns:a14="http://schemas.microsoft.com/office/drawing/2010/main"/>
            </a:ext>
          </a:extLst>
        </p:spPr>
      </p:pic>
      <p:sp>
        <p:nvSpPr>
          <p:cNvPr id="8" name="Espace réservé du contenu 2"/>
          <p:cNvSpPr txBox="1">
            <a:spLocks/>
          </p:cNvSpPr>
          <p:nvPr/>
        </p:nvSpPr>
        <p:spPr>
          <a:xfrm>
            <a:off x="251520" y="1412776"/>
            <a:ext cx="7992888" cy="498802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BE" dirty="0" err="1" smtClean="0"/>
              <a:t>Reject</a:t>
            </a:r>
            <a:endParaRPr lang="fr-BE" dirty="0" smtClean="0"/>
          </a:p>
          <a:p>
            <a:endParaRPr lang="fr-BE" dirty="0"/>
          </a:p>
        </p:txBody>
      </p:sp>
      <p:pic>
        <p:nvPicPr>
          <p:cNvPr id="6" name="Espace réservé du contenu 5"/>
          <p:cNvPicPr>
            <a:picLocks noGrp="1" noChangeAspect="1"/>
          </p:cNvPicPr>
          <p:nvPr>
            <p:ph idx="1"/>
          </p:nvPr>
        </p:nvPicPr>
        <p:blipFill>
          <a:blip r:embed="rId4"/>
          <a:stretch>
            <a:fillRect/>
          </a:stretch>
        </p:blipFill>
        <p:spPr>
          <a:xfrm>
            <a:off x="1694483" y="1458541"/>
            <a:ext cx="7275726" cy="1907521"/>
          </a:xfrm>
          <a:prstGeom prst="rect">
            <a:avLst/>
          </a:prstGeom>
        </p:spPr>
      </p:pic>
      <p:sp>
        <p:nvSpPr>
          <p:cNvPr id="10" name="Accolade fermante 9"/>
          <p:cNvSpPr/>
          <p:nvPr/>
        </p:nvSpPr>
        <p:spPr>
          <a:xfrm>
            <a:off x="3419872" y="4437112"/>
            <a:ext cx="864096" cy="187220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1" name="ZoneTexte 10"/>
          <p:cNvSpPr txBox="1"/>
          <p:nvPr/>
        </p:nvSpPr>
        <p:spPr>
          <a:xfrm>
            <a:off x="4283968" y="5086601"/>
            <a:ext cx="2389372" cy="369332"/>
          </a:xfrm>
          <a:prstGeom prst="rect">
            <a:avLst/>
          </a:prstGeom>
          <a:noFill/>
        </p:spPr>
        <p:txBody>
          <a:bodyPr wrap="none" rtlCol="0">
            <a:spAutoFit/>
          </a:bodyPr>
          <a:lstStyle/>
          <a:p>
            <a:r>
              <a:rPr lang="fr-BE" dirty="0" smtClean="0">
                <a:solidFill>
                  <a:srgbClr val="FF0000"/>
                </a:solidFill>
              </a:rPr>
              <a:t>Choisir le motif de rejet</a:t>
            </a:r>
            <a:endParaRPr lang="fr-BE" dirty="0">
              <a:solidFill>
                <a:srgbClr val="FF0000"/>
              </a:solidFill>
            </a:endParaRPr>
          </a:p>
        </p:txBody>
      </p:sp>
      <p:sp>
        <p:nvSpPr>
          <p:cNvPr id="12" name="Rectangle 11"/>
          <p:cNvSpPr/>
          <p:nvPr/>
        </p:nvSpPr>
        <p:spPr>
          <a:xfrm>
            <a:off x="2933818" y="6416602"/>
            <a:ext cx="5670631" cy="369332"/>
          </a:xfrm>
          <a:prstGeom prst="rect">
            <a:avLst/>
          </a:prstGeom>
        </p:spPr>
        <p:txBody>
          <a:bodyPr wrap="square">
            <a:spAutoFit/>
          </a:bodyPr>
          <a:lstStyle/>
          <a:p>
            <a:r>
              <a:rPr lang="fr-BE" b="1" dirty="0"/>
              <a:t>Un courriel </a:t>
            </a:r>
            <a:r>
              <a:rPr lang="fr-BE" b="1" dirty="0" smtClean="0"/>
              <a:t>sera automatiquement </a:t>
            </a:r>
            <a:r>
              <a:rPr lang="fr-BE" b="1" dirty="0"/>
              <a:t>envoyé au </a:t>
            </a:r>
            <a:r>
              <a:rPr lang="fr-BE" b="1" dirty="0" smtClean="0"/>
              <a:t>demandeur</a:t>
            </a:r>
            <a:endParaRPr lang="fr-BE" b="1" dirty="0"/>
          </a:p>
        </p:txBody>
      </p:sp>
      <p:sp>
        <p:nvSpPr>
          <p:cNvPr id="13" name="Flèche droite 12"/>
          <p:cNvSpPr/>
          <p:nvPr/>
        </p:nvSpPr>
        <p:spPr>
          <a:xfrm>
            <a:off x="2610762" y="6481936"/>
            <a:ext cx="288032" cy="258233"/>
          </a:xfrm>
          <a:prstGeom prst="rightArrow">
            <a:avLst/>
          </a:prstGeom>
          <a:solidFill>
            <a:srgbClr val="FF4D1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4" name="Espace réservé du contenu 5"/>
          <p:cNvPicPr>
            <a:picLocks noChangeAspect="1"/>
          </p:cNvPicPr>
          <p:nvPr/>
        </p:nvPicPr>
        <p:blipFill rotWithShape="1">
          <a:blip r:embed="rId5"/>
          <a:srcRect l="81835" t="61268"/>
          <a:stretch/>
        </p:blipFill>
        <p:spPr>
          <a:xfrm>
            <a:off x="7485071" y="4775699"/>
            <a:ext cx="1623433" cy="476842"/>
          </a:xfrm>
          <a:prstGeom prst="rect">
            <a:avLst/>
          </a:prstGeom>
        </p:spPr>
      </p:pic>
      <p:sp>
        <p:nvSpPr>
          <p:cNvPr id="15" name="Rectangle à coins arrondis 14"/>
          <p:cNvSpPr/>
          <p:nvPr/>
        </p:nvSpPr>
        <p:spPr>
          <a:xfrm>
            <a:off x="8244408" y="2927316"/>
            <a:ext cx="725801" cy="5507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à coins arrondis 15"/>
          <p:cNvSpPr/>
          <p:nvPr/>
        </p:nvSpPr>
        <p:spPr>
          <a:xfrm>
            <a:off x="8296773" y="4725144"/>
            <a:ext cx="811731" cy="5507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ZoneTexte 16"/>
          <p:cNvSpPr txBox="1"/>
          <p:nvPr/>
        </p:nvSpPr>
        <p:spPr>
          <a:xfrm>
            <a:off x="1085841" y="1959223"/>
            <a:ext cx="317807" cy="461665"/>
          </a:xfrm>
          <a:prstGeom prst="rect">
            <a:avLst/>
          </a:prstGeom>
          <a:noFill/>
        </p:spPr>
        <p:txBody>
          <a:bodyPr wrap="square" rtlCol="0">
            <a:spAutoFit/>
          </a:bodyPr>
          <a:lstStyle/>
          <a:p>
            <a:r>
              <a:rPr lang="fr-BE" sz="2400" b="1" dirty="0">
                <a:solidFill>
                  <a:srgbClr val="FF0000"/>
                </a:solidFill>
              </a:rPr>
              <a:t>1</a:t>
            </a:r>
          </a:p>
        </p:txBody>
      </p:sp>
      <p:sp>
        <p:nvSpPr>
          <p:cNvPr id="18" name="ZoneTexte 17"/>
          <p:cNvSpPr txBox="1"/>
          <p:nvPr/>
        </p:nvSpPr>
        <p:spPr>
          <a:xfrm>
            <a:off x="1062897" y="4206279"/>
            <a:ext cx="317807" cy="461665"/>
          </a:xfrm>
          <a:prstGeom prst="rect">
            <a:avLst/>
          </a:prstGeom>
          <a:noFill/>
        </p:spPr>
        <p:txBody>
          <a:bodyPr wrap="square" rtlCol="0">
            <a:spAutoFit/>
          </a:bodyPr>
          <a:lstStyle/>
          <a:p>
            <a:r>
              <a:rPr lang="fr-BE" sz="2400" b="1" dirty="0">
                <a:solidFill>
                  <a:srgbClr val="FF0000"/>
                </a:solidFill>
              </a:rPr>
              <a:t>2</a:t>
            </a:r>
            <a:endParaRPr lang="fr-BE" sz="2400" b="1" dirty="0">
              <a:solidFill>
                <a:srgbClr val="FF0000"/>
              </a:solidFill>
            </a:endParaRPr>
          </a:p>
        </p:txBody>
      </p:sp>
    </p:spTree>
    <p:extLst>
      <p:ext uri="{BB962C8B-B14F-4D97-AF65-F5344CB8AC3E}">
        <p14:creationId xmlns:p14="http://schemas.microsoft.com/office/powerpoint/2010/main" val="23261084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2- Gérer les demandes </a:t>
            </a:r>
            <a:r>
              <a:rPr lang="fr-BE" dirty="0" smtClean="0"/>
              <a:t>d’achats</a:t>
            </a:r>
            <a:endParaRPr lang="fr-BE" dirty="0"/>
          </a:p>
        </p:txBody>
      </p:sp>
      <p:sp>
        <p:nvSpPr>
          <p:cNvPr id="3" name="Espace réservé du contenu 2"/>
          <p:cNvSpPr>
            <a:spLocks noGrp="1"/>
          </p:cNvSpPr>
          <p:nvPr>
            <p:ph idx="1"/>
          </p:nvPr>
        </p:nvSpPr>
        <p:spPr/>
        <p:txBody>
          <a:bodyPr/>
          <a:lstStyle/>
          <a:p>
            <a:r>
              <a:rPr lang="fr-BE" dirty="0" err="1"/>
              <a:t>Reject</a:t>
            </a:r>
            <a:r>
              <a:rPr lang="fr-BE" dirty="0"/>
              <a:t> : exemple de mail reçu par le demandeur</a:t>
            </a:r>
            <a:br>
              <a:rPr lang="fr-BE" dirty="0"/>
            </a:b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51</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8" name="Image 7"/>
          <p:cNvPicPr>
            <a:picLocks noChangeAspect="1"/>
          </p:cNvPicPr>
          <p:nvPr/>
        </p:nvPicPr>
        <p:blipFill>
          <a:blip r:embed="rId3"/>
          <a:stretch>
            <a:fillRect/>
          </a:stretch>
        </p:blipFill>
        <p:spPr>
          <a:xfrm>
            <a:off x="418914" y="1992262"/>
            <a:ext cx="8105874" cy="4052937"/>
          </a:xfrm>
          <a:prstGeom prst="rect">
            <a:avLst/>
          </a:prstGeom>
        </p:spPr>
      </p:pic>
    </p:spTree>
    <p:extLst>
      <p:ext uri="{BB962C8B-B14F-4D97-AF65-F5344CB8AC3E}">
        <p14:creationId xmlns:p14="http://schemas.microsoft.com/office/powerpoint/2010/main" val="12336772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2- Gérer les demandes d’achats</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52</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7" name="Image 6"/>
          <p:cNvPicPr>
            <a:picLocks noChangeAspect="1"/>
          </p:cNvPicPr>
          <p:nvPr/>
        </p:nvPicPr>
        <p:blipFill>
          <a:blip r:embed="rId3"/>
          <a:stretch>
            <a:fillRect/>
          </a:stretch>
        </p:blipFill>
        <p:spPr>
          <a:xfrm>
            <a:off x="755576" y="1330772"/>
            <a:ext cx="3605844" cy="944662"/>
          </a:xfrm>
          <a:prstGeom prst="rect">
            <a:avLst/>
          </a:prstGeom>
        </p:spPr>
      </p:pic>
      <p:pic>
        <p:nvPicPr>
          <p:cNvPr id="8" name="Image 7"/>
          <p:cNvPicPr>
            <a:picLocks noChangeAspect="1"/>
          </p:cNvPicPr>
          <p:nvPr/>
        </p:nvPicPr>
        <p:blipFill>
          <a:blip r:embed="rId4"/>
          <a:stretch>
            <a:fillRect/>
          </a:stretch>
        </p:blipFill>
        <p:spPr>
          <a:xfrm>
            <a:off x="395536" y="2696913"/>
            <a:ext cx="6334125" cy="2324100"/>
          </a:xfrm>
          <a:prstGeom prst="rect">
            <a:avLst/>
          </a:prstGeom>
        </p:spPr>
      </p:pic>
      <p:pic>
        <p:nvPicPr>
          <p:cNvPr id="9" name="Image 8"/>
          <p:cNvPicPr>
            <a:picLocks noChangeAspect="1"/>
          </p:cNvPicPr>
          <p:nvPr/>
        </p:nvPicPr>
        <p:blipFill>
          <a:blip r:embed="rId5"/>
          <a:stretch>
            <a:fillRect/>
          </a:stretch>
        </p:blipFill>
        <p:spPr>
          <a:xfrm>
            <a:off x="6943305" y="4437112"/>
            <a:ext cx="723749" cy="482499"/>
          </a:xfrm>
          <a:prstGeom prst="rect">
            <a:avLst/>
          </a:prstGeom>
        </p:spPr>
      </p:pic>
      <p:pic>
        <p:nvPicPr>
          <p:cNvPr id="10" name="Image 9"/>
          <p:cNvPicPr>
            <a:picLocks noChangeAspect="1"/>
          </p:cNvPicPr>
          <p:nvPr/>
        </p:nvPicPr>
        <p:blipFill rotWithShape="1">
          <a:blip r:embed="rId6"/>
          <a:srcRect t="-10542" r="11626"/>
          <a:stretch/>
        </p:blipFill>
        <p:spPr>
          <a:xfrm>
            <a:off x="4932040" y="5373216"/>
            <a:ext cx="3312368" cy="473864"/>
          </a:xfrm>
          <a:prstGeom prst="rect">
            <a:avLst/>
          </a:prstGeom>
        </p:spPr>
      </p:pic>
      <p:sp>
        <p:nvSpPr>
          <p:cNvPr id="12" name="Flèche vers le bas 11"/>
          <p:cNvSpPr/>
          <p:nvPr/>
        </p:nvSpPr>
        <p:spPr>
          <a:xfrm>
            <a:off x="7231608" y="4962026"/>
            <a:ext cx="147141" cy="212735"/>
          </a:xfrm>
          <a:prstGeom prst="downArrow">
            <a:avLst/>
          </a:prstGeom>
          <a:solidFill>
            <a:srgbClr val="FF4D1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617221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2- Gérer les demandes </a:t>
            </a:r>
            <a:r>
              <a:rPr lang="fr-BE" dirty="0" smtClean="0"/>
              <a:t>d’achats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53</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7" name="Image 6"/>
          <p:cNvPicPr>
            <a:picLocks noChangeAspect="1"/>
          </p:cNvPicPr>
          <p:nvPr/>
        </p:nvPicPr>
        <p:blipFill>
          <a:blip r:embed="rId3"/>
          <a:stretch>
            <a:fillRect/>
          </a:stretch>
        </p:blipFill>
        <p:spPr>
          <a:xfrm>
            <a:off x="1542404" y="4884548"/>
            <a:ext cx="7128792" cy="1615168"/>
          </a:xfrm>
          <a:prstGeom prst="rect">
            <a:avLst/>
          </a:prstGeom>
        </p:spPr>
      </p:pic>
      <p:pic>
        <p:nvPicPr>
          <p:cNvPr id="8" name="Image 7"/>
          <p:cNvPicPr>
            <a:picLocks noChangeAspect="1"/>
          </p:cNvPicPr>
          <p:nvPr/>
        </p:nvPicPr>
        <p:blipFill>
          <a:blip r:embed="rId4"/>
          <a:stretch>
            <a:fillRect/>
          </a:stretch>
        </p:blipFill>
        <p:spPr>
          <a:xfrm>
            <a:off x="5521625" y="6464521"/>
            <a:ext cx="3571875" cy="381000"/>
          </a:xfrm>
          <a:prstGeom prst="rect">
            <a:avLst/>
          </a:prstGeom>
        </p:spPr>
      </p:pic>
      <p:sp>
        <p:nvSpPr>
          <p:cNvPr id="9" name="Espace réservé du contenu 2"/>
          <p:cNvSpPr txBox="1">
            <a:spLocks/>
          </p:cNvSpPr>
          <p:nvPr/>
        </p:nvSpPr>
        <p:spPr>
          <a:xfrm>
            <a:off x="251520" y="1412776"/>
            <a:ext cx="7992888" cy="498802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BE" dirty="0" err="1" smtClean="0"/>
              <a:t>Relink</a:t>
            </a:r>
            <a:endParaRPr lang="fr-BE" dirty="0" smtClean="0"/>
          </a:p>
          <a:p>
            <a:endParaRPr lang="fr-BE" dirty="0"/>
          </a:p>
        </p:txBody>
      </p:sp>
      <p:pic>
        <p:nvPicPr>
          <p:cNvPr id="6" name="Espace réservé du contenu 5"/>
          <p:cNvPicPr>
            <a:picLocks noGrp="1" noChangeAspect="1"/>
          </p:cNvPicPr>
          <p:nvPr>
            <p:ph idx="1"/>
          </p:nvPr>
        </p:nvPicPr>
        <p:blipFill>
          <a:blip r:embed="rId5"/>
          <a:stretch>
            <a:fillRect/>
          </a:stretch>
        </p:blipFill>
        <p:spPr>
          <a:xfrm>
            <a:off x="1574340" y="1412776"/>
            <a:ext cx="7569660" cy="3505885"/>
          </a:xfrm>
          <a:prstGeom prst="rect">
            <a:avLst/>
          </a:prstGeom>
        </p:spPr>
      </p:pic>
      <p:sp>
        <p:nvSpPr>
          <p:cNvPr id="10" name="Rectangle 9"/>
          <p:cNvSpPr/>
          <p:nvPr/>
        </p:nvSpPr>
        <p:spPr>
          <a:xfrm>
            <a:off x="5106800" y="5517233"/>
            <a:ext cx="2201504" cy="191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smtClean="0">
                <a:solidFill>
                  <a:sysClr val="windowText" lastClr="000000"/>
                </a:solidFill>
              </a:rPr>
              <a:t>Données spatiales de l’eau</a:t>
            </a:r>
            <a:endParaRPr lang="fr-BE" sz="1200" dirty="0"/>
          </a:p>
        </p:txBody>
      </p:sp>
      <p:pic>
        <p:nvPicPr>
          <p:cNvPr id="3" name="Image 2"/>
          <p:cNvPicPr>
            <a:picLocks noChangeAspect="1"/>
          </p:cNvPicPr>
          <p:nvPr/>
        </p:nvPicPr>
        <p:blipFill>
          <a:blip r:embed="rId6"/>
          <a:stretch>
            <a:fillRect/>
          </a:stretch>
        </p:blipFill>
        <p:spPr>
          <a:xfrm>
            <a:off x="7204346" y="6113594"/>
            <a:ext cx="1440160" cy="381810"/>
          </a:xfrm>
          <a:prstGeom prst="rect">
            <a:avLst/>
          </a:prstGeom>
        </p:spPr>
      </p:pic>
      <p:sp>
        <p:nvSpPr>
          <p:cNvPr id="11" name="ZoneTexte 10"/>
          <p:cNvSpPr txBox="1"/>
          <p:nvPr/>
        </p:nvSpPr>
        <p:spPr>
          <a:xfrm>
            <a:off x="1085841" y="1959223"/>
            <a:ext cx="317807" cy="461665"/>
          </a:xfrm>
          <a:prstGeom prst="rect">
            <a:avLst/>
          </a:prstGeom>
          <a:noFill/>
        </p:spPr>
        <p:txBody>
          <a:bodyPr wrap="square" rtlCol="0">
            <a:spAutoFit/>
          </a:bodyPr>
          <a:lstStyle/>
          <a:p>
            <a:r>
              <a:rPr lang="fr-BE" sz="2400" b="1" dirty="0">
                <a:solidFill>
                  <a:srgbClr val="FF0000"/>
                </a:solidFill>
              </a:rPr>
              <a:t>1</a:t>
            </a:r>
          </a:p>
        </p:txBody>
      </p:sp>
      <p:sp>
        <p:nvSpPr>
          <p:cNvPr id="12" name="ZoneTexte 11"/>
          <p:cNvSpPr txBox="1"/>
          <p:nvPr/>
        </p:nvSpPr>
        <p:spPr>
          <a:xfrm>
            <a:off x="1133172" y="5461299"/>
            <a:ext cx="317807" cy="461665"/>
          </a:xfrm>
          <a:prstGeom prst="rect">
            <a:avLst/>
          </a:prstGeom>
          <a:noFill/>
        </p:spPr>
        <p:txBody>
          <a:bodyPr wrap="square" rtlCol="0">
            <a:spAutoFit/>
          </a:bodyPr>
          <a:lstStyle/>
          <a:p>
            <a:r>
              <a:rPr lang="fr-BE" sz="2400" b="1" dirty="0" smtClean="0">
                <a:solidFill>
                  <a:srgbClr val="FF0000"/>
                </a:solidFill>
              </a:rPr>
              <a:t>2</a:t>
            </a:r>
            <a:endParaRPr lang="fr-BE" sz="2400" b="1" dirty="0">
              <a:solidFill>
                <a:srgbClr val="FF0000"/>
              </a:solidFill>
            </a:endParaRPr>
          </a:p>
        </p:txBody>
      </p:sp>
    </p:spTree>
    <p:extLst>
      <p:ext uri="{BB962C8B-B14F-4D97-AF65-F5344CB8AC3E}">
        <p14:creationId xmlns:p14="http://schemas.microsoft.com/office/powerpoint/2010/main" val="15854767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2- Gérer les demandes </a:t>
            </a:r>
            <a:r>
              <a:rPr lang="fr-BE" dirty="0" smtClean="0"/>
              <a:t>d’achats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54</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ULiège</a:t>
            </a:r>
            <a:r>
              <a:rPr lang="fr-BE" dirty="0" smtClean="0"/>
              <a:t> - ACQ/SELECTOR</a:t>
            </a:r>
            <a:endParaRPr lang="en-US" dirty="0"/>
          </a:p>
        </p:txBody>
      </p:sp>
      <p:sp>
        <p:nvSpPr>
          <p:cNvPr id="9" name="Espace réservé du contenu 8"/>
          <p:cNvSpPr>
            <a:spLocks noGrp="1"/>
          </p:cNvSpPr>
          <p:nvPr>
            <p:ph idx="1"/>
          </p:nvPr>
        </p:nvSpPr>
        <p:spPr/>
        <p:txBody>
          <a:bodyPr/>
          <a:lstStyle/>
          <a:p>
            <a:r>
              <a:rPr lang="fr-BE" dirty="0" err="1" smtClean="0"/>
              <a:t>Approve</a:t>
            </a:r>
            <a:r>
              <a:rPr lang="fr-BE" dirty="0" smtClean="0"/>
              <a:t> and </a:t>
            </a:r>
            <a:r>
              <a:rPr lang="fr-BE" dirty="0" err="1" smtClean="0"/>
              <a:t>Order</a:t>
            </a:r>
            <a:r>
              <a:rPr lang="fr-BE" dirty="0" smtClean="0"/>
              <a:t> </a:t>
            </a:r>
            <a:endParaRPr lang="fr-BE" dirty="0"/>
          </a:p>
        </p:txBody>
      </p:sp>
      <p:pic>
        <p:nvPicPr>
          <p:cNvPr id="10" name="Image 9"/>
          <p:cNvPicPr>
            <a:picLocks noChangeAspect="1"/>
          </p:cNvPicPr>
          <p:nvPr/>
        </p:nvPicPr>
        <p:blipFill>
          <a:blip r:embed="rId3"/>
          <a:stretch>
            <a:fillRect/>
          </a:stretch>
        </p:blipFill>
        <p:spPr>
          <a:xfrm>
            <a:off x="2771589" y="2132856"/>
            <a:ext cx="2911628" cy="864096"/>
          </a:xfrm>
          <a:prstGeom prst="rect">
            <a:avLst/>
          </a:prstGeom>
        </p:spPr>
      </p:pic>
      <p:sp>
        <p:nvSpPr>
          <p:cNvPr id="11" name="Rectangle à coins arrondis 10"/>
          <p:cNvSpPr/>
          <p:nvPr/>
        </p:nvSpPr>
        <p:spPr>
          <a:xfrm>
            <a:off x="2771589" y="2132856"/>
            <a:ext cx="2911628"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1043608" y="3717032"/>
            <a:ext cx="8332748" cy="646331"/>
          </a:xfrm>
          <a:prstGeom prst="rect">
            <a:avLst/>
          </a:prstGeom>
          <a:noFill/>
        </p:spPr>
        <p:txBody>
          <a:bodyPr wrap="square" rtlCol="0">
            <a:spAutoFit/>
          </a:bodyPr>
          <a:lstStyle/>
          <a:p>
            <a:r>
              <a:rPr lang="fr-BE" b="1" dirty="0"/>
              <a:t>Créé une PO line, son numéro apparait dans le message de confirmation. </a:t>
            </a:r>
          </a:p>
          <a:p>
            <a:endParaRPr lang="fr-BE" dirty="0"/>
          </a:p>
        </p:txBody>
      </p:sp>
      <p:sp>
        <p:nvSpPr>
          <p:cNvPr id="13" name="Flèche vers le bas 12"/>
          <p:cNvSpPr/>
          <p:nvPr/>
        </p:nvSpPr>
        <p:spPr>
          <a:xfrm>
            <a:off x="4139952" y="2996952"/>
            <a:ext cx="288032" cy="360040"/>
          </a:xfrm>
          <a:prstGeom prst="downArrow">
            <a:avLst/>
          </a:prstGeom>
          <a:solidFill>
            <a:srgbClr val="FF4D1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p:nvSpPr>
        <p:spPr>
          <a:xfrm>
            <a:off x="1592668" y="4636829"/>
            <a:ext cx="5670631" cy="369332"/>
          </a:xfrm>
          <a:prstGeom prst="rect">
            <a:avLst/>
          </a:prstGeom>
        </p:spPr>
        <p:txBody>
          <a:bodyPr wrap="square">
            <a:spAutoFit/>
          </a:bodyPr>
          <a:lstStyle/>
          <a:p>
            <a:r>
              <a:rPr lang="fr-BE" b="1" dirty="0"/>
              <a:t>Un courriel </a:t>
            </a:r>
            <a:r>
              <a:rPr lang="fr-BE" b="1" dirty="0" smtClean="0"/>
              <a:t>sera automatiquement </a:t>
            </a:r>
            <a:r>
              <a:rPr lang="fr-BE" b="1" dirty="0"/>
              <a:t>envoyé au </a:t>
            </a:r>
            <a:r>
              <a:rPr lang="fr-BE" b="1" dirty="0" smtClean="0"/>
              <a:t>demandeur</a:t>
            </a:r>
            <a:endParaRPr lang="fr-BE" b="1" dirty="0"/>
          </a:p>
        </p:txBody>
      </p:sp>
    </p:spTree>
    <p:extLst>
      <p:ext uri="{BB962C8B-B14F-4D97-AF65-F5344CB8AC3E}">
        <p14:creationId xmlns:p14="http://schemas.microsoft.com/office/powerpoint/2010/main" val="8128462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Check </a:t>
            </a:r>
            <a:r>
              <a:rPr lang="fr-BE" dirty="0" err="1" smtClean="0"/>
              <a:t>availability</a:t>
            </a:r>
            <a:r>
              <a:rPr lang="fr-BE" dirty="0" smtClean="0"/>
              <a:t> and </a:t>
            </a:r>
            <a:r>
              <a:rPr lang="fr-BE" dirty="0" err="1" smtClean="0"/>
              <a:t>pricing</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55</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8" name="Espace réservé du contenu 7"/>
          <p:cNvPicPr>
            <a:picLocks noGrp="1" noChangeAspect="1"/>
          </p:cNvPicPr>
          <p:nvPr>
            <p:ph idx="1"/>
          </p:nvPr>
        </p:nvPicPr>
        <p:blipFill rotWithShape="1">
          <a:blip r:embed="rId3"/>
          <a:srcRect l="61410" t="47900" r="25550" b="36350"/>
          <a:stretch/>
        </p:blipFill>
        <p:spPr>
          <a:xfrm>
            <a:off x="899592" y="2132856"/>
            <a:ext cx="1944216" cy="1822740"/>
          </a:xfrm>
          <a:prstGeom prst="rect">
            <a:avLst/>
          </a:prstGeom>
        </p:spPr>
      </p:pic>
    </p:spTree>
    <p:extLst>
      <p:ext uri="{BB962C8B-B14F-4D97-AF65-F5344CB8AC3E}">
        <p14:creationId xmlns:p14="http://schemas.microsoft.com/office/powerpoint/2010/main" val="33991989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37500">
              <a:srgbClr val="FFFFFF"/>
            </a:gs>
            <a:gs pos="0">
              <a:schemeClr val="bg1">
                <a:tint val="90000"/>
              </a:schemeClr>
            </a:gs>
            <a:gs pos="75000">
              <a:schemeClr val="accent2">
                <a:lumMod val="60000"/>
                <a:lumOff val="40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19" y="2852936"/>
            <a:ext cx="8013591" cy="2899792"/>
          </a:xfrm>
        </p:spPr>
        <p:txBody>
          <a:bodyPr>
            <a:normAutofit fontScale="92500" lnSpcReduction="20000"/>
          </a:bodyPr>
          <a:lstStyle/>
          <a:p>
            <a:pPr marL="114300" indent="0" algn="ctr">
              <a:buNone/>
            </a:pPr>
            <a:endParaRPr lang="fr-BE" sz="1800" i="1" dirty="0" smtClean="0">
              <a:solidFill>
                <a:srgbClr val="0070C0"/>
              </a:solidFill>
            </a:endParaRPr>
          </a:p>
          <a:p>
            <a:pPr marL="114300" indent="0" algn="ctr">
              <a:buNone/>
            </a:pPr>
            <a:endParaRPr lang="fr-BE" sz="1800" i="1" dirty="0">
              <a:solidFill>
                <a:srgbClr val="0070C0"/>
              </a:solidFill>
            </a:endParaRPr>
          </a:p>
          <a:p>
            <a:pPr marL="114300" indent="0" algn="ctr">
              <a:buNone/>
            </a:pPr>
            <a:r>
              <a:rPr lang="fr-BE" sz="1800" i="1" dirty="0" smtClean="0">
                <a:solidFill>
                  <a:srgbClr val="0070C0"/>
                </a:solidFill>
              </a:rPr>
              <a:t>TF </a:t>
            </a:r>
            <a:r>
              <a:rPr lang="fr-BE" sz="1800" i="1" dirty="0">
                <a:solidFill>
                  <a:srgbClr val="0070C0"/>
                </a:solidFill>
              </a:rPr>
              <a:t>Alma Acquisitions </a:t>
            </a:r>
          </a:p>
          <a:p>
            <a:pPr marL="114300" indent="0" algn="ctr">
              <a:buNone/>
            </a:pPr>
            <a:r>
              <a:rPr lang="fr-BE" sz="1800" i="1" dirty="0" err="1">
                <a:solidFill>
                  <a:srgbClr val="0070C0"/>
                </a:solidFill>
              </a:rPr>
              <a:t>ULiège</a:t>
            </a:r>
            <a:r>
              <a:rPr lang="fr-BE" sz="1800" i="1" dirty="0">
                <a:solidFill>
                  <a:srgbClr val="0070C0"/>
                </a:solidFill>
              </a:rPr>
              <a:t> Library</a:t>
            </a:r>
          </a:p>
          <a:p>
            <a:pPr marL="114300" indent="0" algn="ctr">
              <a:buNone/>
            </a:pPr>
            <a:r>
              <a:rPr lang="fr-BE" sz="1800" dirty="0"/>
              <a:t>mail:</a:t>
            </a:r>
            <a:r>
              <a:rPr lang="fr-BE" sz="1800" i="1" dirty="0"/>
              <a:t> </a:t>
            </a:r>
            <a:r>
              <a:rPr lang="fr-BE" sz="1800" dirty="0">
                <a:hlinkClick r:id="rId5"/>
              </a:rPr>
              <a:t>Alma-Acquisitions@lists.ulg.ac.be</a:t>
            </a:r>
            <a:endParaRPr lang="fr-BE" sz="1800" dirty="0"/>
          </a:p>
          <a:p>
            <a:pPr marL="114300" indent="0" algn="ctr">
              <a:buNone/>
            </a:pPr>
            <a:endParaRPr lang="fr-BE" sz="1800" b="1" dirty="0"/>
          </a:p>
          <a:p>
            <a:pPr marL="114300" indent="0" algn="ctr">
              <a:buNone/>
            </a:pPr>
            <a:r>
              <a:rPr lang="fr-BE" sz="1800" i="1" dirty="0">
                <a:solidFill>
                  <a:srgbClr val="0070C0"/>
                </a:solidFill>
              </a:rPr>
              <a:t>Les supports de formation et How to proposés par la TF</a:t>
            </a:r>
          </a:p>
          <a:p>
            <a:pPr marL="114300" algn="ctr"/>
            <a:r>
              <a:rPr lang="fr-BE" sz="1800" dirty="0"/>
              <a:t>La boîte à outils </a:t>
            </a:r>
            <a:r>
              <a:rPr lang="fr-BE" sz="1800" dirty="0">
                <a:solidFill>
                  <a:srgbClr val="00B050"/>
                </a:solidFill>
                <a:hlinkClick r:id="rId6"/>
              </a:rPr>
              <a:t>Alma @ </a:t>
            </a:r>
            <a:r>
              <a:rPr lang="fr-BE" sz="1800" dirty="0" err="1">
                <a:solidFill>
                  <a:srgbClr val="00B050"/>
                </a:solidFill>
                <a:hlinkClick r:id="rId6"/>
              </a:rPr>
              <a:t>ULiège</a:t>
            </a:r>
            <a:r>
              <a:rPr lang="fr-BE" sz="1800" dirty="0">
                <a:solidFill>
                  <a:srgbClr val="00B050"/>
                </a:solidFill>
                <a:hlinkClick r:id="rId6"/>
              </a:rPr>
              <a:t> Library</a:t>
            </a:r>
            <a:endParaRPr lang="fr-BE" sz="1800" dirty="0">
              <a:solidFill>
                <a:srgbClr val="00B050"/>
              </a:solidFill>
            </a:endParaRPr>
          </a:p>
          <a:p>
            <a:pPr>
              <a:buClrTx/>
              <a:buSzPct val="100000"/>
              <a:buFont typeface="Wingdings" panose="05000000000000000000" pitchFamily="2" charset="2"/>
              <a:buChar char="q"/>
            </a:pPr>
            <a:endParaRPr lang="fr-BE" sz="1800" dirty="0" smtClean="0"/>
          </a:p>
          <a:p>
            <a:pPr marL="114300" indent="0">
              <a:buNone/>
            </a:pPr>
            <a:r>
              <a:rPr lang="fr-BE" dirty="0"/>
              <a:t>	</a:t>
            </a:r>
            <a:r>
              <a:rPr lang="fr-BE" dirty="0" smtClean="0"/>
              <a:t>	</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56</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Espace réservé du contenu 5"/>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491880" y="1484784"/>
            <a:ext cx="1728093" cy="1718965"/>
          </a:xfrm>
          <a:prstGeom prst="rect">
            <a:avLst/>
          </a:prstGeom>
        </p:spPr>
      </p:pic>
    </p:spTree>
    <p:extLst>
      <p:ext uri="{BB962C8B-B14F-4D97-AF65-F5344CB8AC3E}">
        <p14:creationId xmlns:p14="http://schemas.microsoft.com/office/powerpoint/2010/main" val="25550164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Vendors</a:t>
            </a:r>
            <a:endParaRPr lang="fr-BE" dirty="0"/>
          </a:p>
        </p:txBody>
      </p:sp>
      <p:pic>
        <p:nvPicPr>
          <p:cNvPr id="6" name="Espace réservé du contenu 5"/>
          <p:cNvPicPr>
            <a:picLocks noGrp="1" noChangeAspect="1"/>
          </p:cNvPicPr>
          <p:nvPr>
            <p:ph idx="1"/>
          </p:nvPr>
        </p:nvPicPr>
        <p:blipFill>
          <a:blip r:embed="rId3"/>
          <a:stretch>
            <a:fillRect/>
          </a:stretch>
        </p:blipFill>
        <p:spPr>
          <a:xfrm>
            <a:off x="6510385" y="364852"/>
            <a:ext cx="1914525" cy="790575"/>
          </a:xfrm>
          <a:prstGeom prst="rect">
            <a:avLst/>
          </a:prstGeo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6</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cxnSp>
        <p:nvCxnSpPr>
          <p:cNvPr id="7" name="Connecteur droit avec flèche 6"/>
          <p:cNvCxnSpPr/>
          <p:nvPr/>
        </p:nvCxnSpPr>
        <p:spPr>
          <a:xfrm>
            <a:off x="6153419" y="760139"/>
            <a:ext cx="356966" cy="1427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rotWithShape="1">
          <a:blip r:embed="rId4"/>
          <a:srcRect l="99" t="10808" r="6977" b="994"/>
          <a:stretch/>
        </p:blipFill>
        <p:spPr>
          <a:xfrm>
            <a:off x="0" y="1331638"/>
            <a:ext cx="9134490" cy="4257601"/>
          </a:xfrm>
          <a:prstGeom prst="rect">
            <a:avLst/>
          </a:prstGeom>
        </p:spPr>
      </p:pic>
      <p:sp>
        <p:nvSpPr>
          <p:cNvPr id="9" name="Rectangle 8"/>
          <p:cNvSpPr/>
          <p:nvPr/>
        </p:nvSpPr>
        <p:spPr>
          <a:xfrm>
            <a:off x="2411760" y="3429000"/>
            <a:ext cx="1152128" cy="369332"/>
          </a:xfrm>
          <a:prstGeom prst="rect">
            <a:avLst/>
          </a:prstGeom>
        </p:spPr>
        <p:txBody>
          <a:bodyPr wrap="square">
            <a:spAutoFit/>
          </a:bodyPr>
          <a:lstStyle/>
          <a:p>
            <a:r>
              <a:rPr lang="fr-BE" b="1" dirty="0" smtClean="0">
                <a:solidFill>
                  <a:srgbClr val="00B050"/>
                </a:solidFill>
              </a:rPr>
              <a:t>N° SAP</a:t>
            </a:r>
            <a:endParaRPr lang="fr-BE" dirty="0"/>
          </a:p>
        </p:txBody>
      </p:sp>
      <p:sp>
        <p:nvSpPr>
          <p:cNvPr id="10" name="ZoneTexte 9"/>
          <p:cNvSpPr txBox="1"/>
          <p:nvPr/>
        </p:nvSpPr>
        <p:spPr>
          <a:xfrm>
            <a:off x="7380312" y="3717032"/>
            <a:ext cx="936104" cy="338554"/>
          </a:xfrm>
          <a:prstGeom prst="rect">
            <a:avLst/>
          </a:prstGeom>
          <a:noFill/>
        </p:spPr>
        <p:txBody>
          <a:bodyPr wrap="square" rtlCol="0">
            <a:spAutoFit/>
          </a:bodyPr>
          <a:lstStyle/>
          <a:p>
            <a:r>
              <a:rPr lang="fr-BE" sz="1600" b="1" dirty="0" smtClean="0">
                <a:solidFill>
                  <a:srgbClr val="00B050"/>
                </a:solidFill>
              </a:rPr>
              <a:t>N°TVA</a:t>
            </a:r>
            <a:endParaRPr lang="fr-BE" sz="1600" b="1" dirty="0">
              <a:solidFill>
                <a:srgbClr val="00B050"/>
              </a:solidFill>
            </a:endParaRPr>
          </a:p>
        </p:txBody>
      </p:sp>
      <p:sp>
        <p:nvSpPr>
          <p:cNvPr id="11" name="Rectangle à coins arrondis 10"/>
          <p:cNvSpPr/>
          <p:nvPr/>
        </p:nvSpPr>
        <p:spPr>
          <a:xfrm>
            <a:off x="0" y="1916832"/>
            <a:ext cx="827584" cy="50405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241348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Vendors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7</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sp>
        <p:nvSpPr>
          <p:cNvPr id="7" name="Espace réservé du contenu 6"/>
          <p:cNvSpPr>
            <a:spLocks noGrp="1"/>
          </p:cNvSpPr>
          <p:nvPr>
            <p:ph idx="1"/>
          </p:nvPr>
        </p:nvSpPr>
        <p:spPr/>
        <p:txBody>
          <a:bodyPr/>
          <a:lstStyle/>
          <a:p>
            <a:endParaRPr lang="fr-BE" dirty="0"/>
          </a:p>
        </p:txBody>
      </p:sp>
      <p:pic>
        <p:nvPicPr>
          <p:cNvPr id="8" name="Image 7"/>
          <p:cNvPicPr>
            <a:picLocks noChangeAspect="1"/>
          </p:cNvPicPr>
          <p:nvPr/>
        </p:nvPicPr>
        <p:blipFill>
          <a:blip r:embed="rId3"/>
          <a:stretch>
            <a:fillRect/>
          </a:stretch>
        </p:blipFill>
        <p:spPr>
          <a:xfrm>
            <a:off x="41406" y="1196752"/>
            <a:ext cx="8563043" cy="4876965"/>
          </a:xfrm>
          <a:prstGeom prst="rect">
            <a:avLst/>
          </a:prstGeom>
        </p:spPr>
      </p:pic>
      <p:sp>
        <p:nvSpPr>
          <p:cNvPr id="9" name="Rectangle à coins arrondis 8"/>
          <p:cNvSpPr/>
          <p:nvPr/>
        </p:nvSpPr>
        <p:spPr>
          <a:xfrm>
            <a:off x="395536" y="1916832"/>
            <a:ext cx="784887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1" name="Connecteur droit avec flèche 10"/>
          <p:cNvCxnSpPr/>
          <p:nvPr/>
        </p:nvCxnSpPr>
        <p:spPr>
          <a:xfrm>
            <a:off x="5076056" y="4005064"/>
            <a:ext cx="432048"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à coins arrondis 11"/>
          <p:cNvSpPr/>
          <p:nvPr/>
        </p:nvSpPr>
        <p:spPr>
          <a:xfrm>
            <a:off x="395536" y="5534526"/>
            <a:ext cx="7848872" cy="2224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343005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Vendors</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8</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Espace réservé du contenu 5"/>
          <p:cNvPicPr>
            <a:picLocks noGrp="1" noChangeAspect="1"/>
          </p:cNvPicPr>
          <p:nvPr>
            <p:ph idx="1"/>
          </p:nvPr>
        </p:nvPicPr>
        <p:blipFill rotWithShape="1">
          <a:blip r:embed="rId3"/>
          <a:srcRect l="9670" t="26050" r="66053" b="69187"/>
          <a:stretch/>
        </p:blipFill>
        <p:spPr>
          <a:xfrm>
            <a:off x="251520" y="1298449"/>
            <a:ext cx="4176454" cy="402359"/>
          </a:xfrm>
          <a:prstGeom prst="rect">
            <a:avLst/>
          </a:prstGeom>
        </p:spPr>
      </p:pic>
      <p:sp>
        <p:nvSpPr>
          <p:cNvPr id="7" name="ZoneTexte 6"/>
          <p:cNvSpPr txBox="1"/>
          <p:nvPr/>
        </p:nvSpPr>
        <p:spPr>
          <a:xfrm>
            <a:off x="251520" y="2036785"/>
            <a:ext cx="8236681" cy="923330"/>
          </a:xfrm>
          <a:prstGeom prst="rect">
            <a:avLst/>
          </a:prstGeom>
          <a:noFill/>
        </p:spPr>
        <p:txBody>
          <a:bodyPr wrap="square" rtlCol="0">
            <a:spAutoFit/>
          </a:bodyPr>
          <a:lstStyle/>
          <a:p>
            <a:r>
              <a:rPr lang="fr-BE" dirty="0" smtClean="0"/>
              <a:t>Informations relatives aux adresses postale, email, web et téléphone du fournisseur.</a:t>
            </a:r>
          </a:p>
          <a:p>
            <a:r>
              <a:rPr lang="fr-BE" dirty="0" smtClean="0"/>
              <a:t>L’adresse cochée est l’adresse prioritaire.</a:t>
            </a:r>
          </a:p>
          <a:p>
            <a:r>
              <a:rPr lang="fr-BE" dirty="0" smtClean="0"/>
              <a:t> </a:t>
            </a:r>
            <a:endParaRPr lang="fr-BE" dirty="0"/>
          </a:p>
        </p:txBody>
      </p:sp>
      <p:sp>
        <p:nvSpPr>
          <p:cNvPr id="8" name="ZoneTexte 7"/>
          <p:cNvSpPr txBox="1"/>
          <p:nvPr/>
        </p:nvSpPr>
        <p:spPr>
          <a:xfrm>
            <a:off x="251520" y="1101678"/>
            <a:ext cx="287967" cy="369332"/>
          </a:xfrm>
          <a:prstGeom prst="rect">
            <a:avLst/>
          </a:prstGeom>
          <a:noFill/>
        </p:spPr>
        <p:txBody>
          <a:bodyPr wrap="square" rtlCol="0">
            <a:spAutoFit/>
          </a:bodyPr>
          <a:lstStyle/>
          <a:p>
            <a:r>
              <a:rPr lang="fr-BE" b="1" dirty="0" smtClean="0">
                <a:solidFill>
                  <a:srgbClr val="FF3300"/>
                </a:solidFill>
              </a:rPr>
              <a:t>1</a:t>
            </a:r>
            <a:endParaRPr lang="fr-BE" b="1" dirty="0">
              <a:solidFill>
                <a:srgbClr val="FF3300"/>
              </a:solidFill>
            </a:endParaRPr>
          </a:p>
        </p:txBody>
      </p:sp>
      <p:sp>
        <p:nvSpPr>
          <p:cNvPr id="9" name="ZoneTexte 8"/>
          <p:cNvSpPr txBox="1"/>
          <p:nvPr/>
        </p:nvSpPr>
        <p:spPr>
          <a:xfrm>
            <a:off x="2429613" y="1101678"/>
            <a:ext cx="287967" cy="369332"/>
          </a:xfrm>
          <a:prstGeom prst="rect">
            <a:avLst/>
          </a:prstGeom>
          <a:noFill/>
        </p:spPr>
        <p:txBody>
          <a:bodyPr wrap="square" rtlCol="0">
            <a:spAutoFit/>
          </a:bodyPr>
          <a:lstStyle/>
          <a:p>
            <a:r>
              <a:rPr lang="fr-BE" b="1" dirty="0">
                <a:solidFill>
                  <a:srgbClr val="FF3300"/>
                </a:solidFill>
              </a:rPr>
              <a:t>2</a:t>
            </a:r>
          </a:p>
        </p:txBody>
      </p:sp>
      <p:pic>
        <p:nvPicPr>
          <p:cNvPr id="10" name="Image 9"/>
          <p:cNvPicPr>
            <a:picLocks noChangeAspect="1"/>
          </p:cNvPicPr>
          <p:nvPr/>
        </p:nvPicPr>
        <p:blipFill>
          <a:blip r:embed="rId4"/>
          <a:stretch>
            <a:fillRect/>
          </a:stretch>
        </p:blipFill>
        <p:spPr>
          <a:xfrm>
            <a:off x="4174" y="2810617"/>
            <a:ext cx="9144000" cy="1012808"/>
          </a:xfrm>
          <a:prstGeom prst="rect">
            <a:avLst/>
          </a:prstGeom>
        </p:spPr>
      </p:pic>
      <p:sp>
        <p:nvSpPr>
          <p:cNvPr id="11" name="Ellipse 10"/>
          <p:cNvSpPr/>
          <p:nvPr/>
        </p:nvSpPr>
        <p:spPr>
          <a:xfrm>
            <a:off x="395503" y="3429000"/>
            <a:ext cx="504089" cy="394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p:cNvSpPr/>
          <p:nvPr/>
        </p:nvSpPr>
        <p:spPr>
          <a:xfrm>
            <a:off x="8174439" y="3463989"/>
            <a:ext cx="969561" cy="394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ZoneTexte 12"/>
          <p:cNvSpPr txBox="1"/>
          <p:nvPr/>
        </p:nvSpPr>
        <p:spPr>
          <a:xfrm>
            <a:off x="9745" y="2042246"/>
            <a:ext cx="287967" cy="369332"/>
          </a:xfrm>
          <a:prstGeom prst="rect">
            <a:avLst/>
          </a:prstGeom>
          <a:noFill/>
        </p:spPr>
        <p:txBody>
          <a:bodyPr wrap="square" rtlCol="0">
            <a:spAutoFit/>
          </a:bodyPr>
          <a:lstStyle/>
          <a:p>
            <a:r>
              <a:rPr lang="fr-BE" b="1" dirty="0" smtClean="0">
                <a:solidFill>
                  <a:srgbClr val="FF3300"/>
                </a:solidFill>
              </a:rPr>
              <a:t>1</a:t>
            </a:r>
            <a:endParaRPr lang="fr-BE" b="1" dirty="0">
              <a:solidFill>
                <a:srgbClr val="FF3300"/>
              </a:solidFill>
            </a:endParaRPr>
          </a:p>
        </p:txBody>
      </p:sp>
      <p:sp>
        <p:nvSpPr>
          <p:cNvPr id="14" name="ZoneTexte 13"/>
          <p:cNvSpPr txBox="1"/>
          <p:nvPr/>
        </p:nvSpPr>
        <p:spPr>
          <a:xfrm>
            <a:off x="107536" y="4374043"/>
            <a:ext cx="287967" cy="369332"/>
          </a:xfrm>
          <a:prstGeom prst="rect">
            <a:avLst/>
          </a:prstGeom>
          <a:noFill/>
        </p:spPr>
        <p:txBody>
          <a:bodyPr wrap="square" rtlCol="0">
            <a:spAutoFit/>
          </a:bodyPr>
          <a:lstStyle/>
          <a:p>
            <a:r>
              <a:rPr lang="fr-BE" b="1" dirty="0">
                <a:solidFill>
                  <a:srgbClr val="FF3300"/>
                </a:solidFill>
              </a:rPr>
              <a:t>2</a:t>
            </a:r>
          </a:p>
        </p:txBody>
      </p:sp>
      <p:sp>
        <p:nvSpPr>
          <p:cNvPr id="15" name="Rectangle 14"/>
          <p:cNvSpPr/>
          <p:nvPr/>
        </p:nvSpPr>
        <p:spPr>
          <a:xfrm>
            <a:off x="511751" y="4374043"/>
            <a:ext cx="4606004" cy="369332"/>
          </a:xfrm>
          <a:prstGeom prst="rect">
            <a:avLst/>
          </a:prstGeom>
        </p:spPr>
        <p:txBody>
          <a:bodyPr wrap="none">
            <a:spAutoFit/>
          </a:bodyPr>
          <a:lstStyle/>
          <a:p>
            <a:r>
              <a:rPr lang="fr-BE" dirty="0" smtClean="0"/>
              <a:t>Carte de visite des contacts chez le fournisseur </a:t>
            </a:r>
            <a:endParaRPr lang="fr-BE" dirty="0"/>
          </a:p>
        </p:txBody>
      </p:sp>
      <p:pic>
        <p:nvPicPr>
          <p:cNvPr id="17" name="Image 16"/>
          <p:cNvPicPr>
            <a:picLocks noChangeAspect="1"/>
          </p:cNvPicPr>
          <p:nvPr/>
        </p:nvPicPr>
        <p:blipFill>
          <a:blip r:embed="rId5"/>
          <a:stretch>
            <a:fillRect/>
          </a:stretch>
        </p:blipFill>
        <p:spPr>
          <a:xfrm>
            <a:off x="2455309" y="4774026"/>
            <a:ext cx="5508866" cy="2083974"/>
          </a:xfrm>
          <a:prstGeom prst="rect">
            <a:avLst/>
          </a:prstGeom>
        </p:spPr>
      </p:pic>
    </p:spTree>
    <p:extLst>
      <p:ext uri="{BB962C8B-B14F-4D97-AF65-F5344CB8AC3E}">
        <p14:creationId xmlns:p14="http://schemas.microsoft.com/office/powerpoint/2010/main" val="438446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Vendors</a:t>
            </a:r>
            <a:endParaRPr lang="fr-BE" dirty="0"/>
          </a:p>
        </p:txBody>
      </p:sp>
      <p:sp>
        <p:nvSpPr>
          <p:cNvPr id="3" name="Espace réservé du contenu 2"/>
          <p:cNvSpPr>
            <a:spLocks noGrp="1"/>
          </p:cNvSpPr>
          <p:nvPr>
            <p:ph idx="1"/>
          </p:nvPr>
        </p:nvSpPr>
        <p:spPr/>
        <p:txBody>
          <a:bodyPr/>
          <a:lstStyle/>
          <a:p>
            <a:r>
              <a:rPr lang="fr-BE" dirty="0" smtClean="0"/>
              <a:t>EDI Information</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9</a:t>
            </a:fld>
            <a:endParaRPr lang="en-US"/>
          </a:p>
        </p:txBody>
      </p:sp>
      <p:sp>
        <p:nvSpPr>
          <p:cNvPr id="5" name="Espace réservé du pied de page 4"/>
          <p:cNvSpPr>
            <a:spLocks noGrp="1"/>
          </p:cNvSpPr>
          <p:nvPr>
            <p:ph type="ftr" sz="quarter" idx="3"/>
          </p:nvPr>
        </p:nvSpPr>
        <p:spPr/>
        <p:txBody>
          <a:bodyPr/>
          <a:lstStyle/>
          <a:p>
            <a:r>
              <a:rPr lang="fr-BE" smtClean="0"/>
              <a:t>Alma - ULiège - ACQ/SELECTOR</a:t>
            </a:r>
            <a:endParaRPr lang="en-US"/>
          </a:p>
        </p:txBody>
      </p:sp>
      <p:pic>
        <p:nvPicPr>
          <p:cNvPr id="6" name="Image 5" descr="https://encrypted-tbn3.gstatic.com/images?q=tbn:ANd9GcRhOWlyd127WymH7u6BF2tCGnQcaW8z5YWPZejU2f935nczpYou">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094454" y="194355"/>
            <a:ext cx="1129030" cy="1137285"/>
          </a:xfrm>
          <a:prstGeom prst="rect">
            <a:avLst/>
          </a:prstGeom>
          <a:noFill/>
          <a:ln>
            <a:noFill/>
          </a:ln>
        </p:spPr>
      </p:pic>
      <p:pic>
        <p:nvPicPr>
          <p:cNvPr id="7" name="Image 6"/>
          <p:cNvPicPr>
            <a:picLocks noChangeAspect="1"/>
          </p:cNvPicPr>
          <p:nvPr/>
        </p:nvPicPr>
        <p:blipFill>
          <a:blip r:embed="rId5"/>
          <a:stretch>
            <a:fillRect/>
          </a:stretch>
        </p:blipFill>
        <p:spPr>
          <a:xfrm>
            <a:off x="0" y="1825928"/>
            <a:ext cx="9144000" cy="1426975"/>
          </a:xfrm>
          <a:prstGeom prst="rect">
            <a:avLst/>
          </a:prstGeom>
        </p:spPr>
      </p:pic>
      <p:sp>
        <p:nvSpPr>
          <p:cNvPr id="8" name="Rectangle 7"/>
          <p:cNvSpPr/>
          <p:nvPr/>
        </p:nvSpPr>
        <p:spPr>
          <a:xfrm>
            <a:off x="251520" y="2589672"/>
            <a:ext cx="4176464" cy="8393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4903964" y="2602422"/>
            <a:ext cx="4176464" cy="8393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 name="Image 9"/>
          <p:cNvPicPr>
            <a:picLocks noChangeAspect="1"/>
          </p:cNvPicPr>
          <p:nvPr/>
        </p:nvPicPr>
        <p:blipFill>
          <a:blip r:embed="rId6"/>
          <a:stretch>
            <a:fillRect/>
          </a:stretch>
        </p:blipFill>
        <p:spPr>
          <a:xfrm>
            <a:off x="150375" y="3650338"/>
            <a:ext cx="4350255" cy="1601186"/>
          </a:xfrm>
          <a:prstGeom prst="rect">
            <a:avLst/>
          </a:prstGeom>
        </p:spPr>
      </p:pic>
      <p:pic>
        <p:nvPicPr>
          <p:cNvPr id="11" name="Image 10"/>
          <p:cNvPicPr>
            <a:picLocks noChangeAspect="1"/>
          </p:cNvPicPr>
          <p:nvPr/>
        </p:nvPicPr>
        <p:blipFill>
          <a:blip r:embed="rId7"/>
          <a:stretch>
            <a:fillRect/>
          </a:stretch>
        </p:blipFill>
        <p:spPr>
          <a:xfrm>
            <a:off x="4067944" y="4938200"/>
            <a:ext cx="2562513" cy="1792966"/>
          </a:xfrm>
          <a:prstGeom prst="rect">
            <a:avLst/>
          </a:prstGeom>
        </p:spPr>
      </p:pic>
      <p:pic>
        <p:nvPicPr>
          <p:cNvPr id="12" name="Image 11"/>
          <p:cNvPicPr>
            <a:picLocks noChangeAspect="1"/>
          </p:cNvPicPr>
          <p:nvPr/>
        </p:nvPicPr>
        <p:blipFill>
          <a:blip r:embed="rId8"/>
          <a:stretch>
            <a:fillRect/>
          </a:stretch>
        </p:blipFill>
        <p:spPr>
          <a:xfrm>
            <a:off x="6753849" y="4939537"/>
            <a:ext cx="1113720" cy="1772861"/>
          </a:xfrm>
          <a:prstGeom prst="rect">
            <a:avLst/>
          </a:prstGeom>
        </p:spPr>
      </p:pic>
    </p:spTree>
    <p:extLst>
      <p:ext uri="{BB962C8B-B14F-4D97-AF65-F5344CB8AC3E}">
        <p14:creationId xmlns:p14="http://schemas.microsoft.com/office/powerpoint/2010/main" val="26105799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2.xml><?xml version="1.0" encoding="utf-8"?>
<a:themeOverride xmlns:a="http://schemas.openxmlformats.org/drawingml/2006/main">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3.xml><?xml version="1.0" encoding="utf-8"?>
<a:themeOverride xmlns:a="http://schemas.openxmlformats.org/drawingml/2006/main">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4.xml><?xml version="1.0" encoding="utf-8"?>
<a:themeOverride xmlns:a="http://schemas.openxmlformats.org/drawingml/2006/main">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23016</TotalTime>
  <Words>3153</Words>
  <Application>Microsoft Office PowerPoint</Application>
  <PresentationFormat>Affichage à l'écran (4:3)</PresentationFormat>
  <Paragraphs>750</Paragraphs>
  <Slides>56</Slides>
  <Notes>56</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56</vt:i4>
      </vt:variant>
    </vt:vector>
  </HeadingPairs>
  <TitlesOfParts>
    <vt:vector size="64" baseType="lpstr">
      <vt:lpstr>Arial</vt:lpstr>
      <vt:lpstr>Arial Rounded MT Bold</vt:lpstr>
      <vt:lpstr>Arno Pro Display</vt:lpstr>
      <vt:lpstr>Calibri</vt:lpstr>
      <vt:lpstr>Calibri Light</vt:lpstr>
      <vt:lpstr>Wingdings</vt:lpstr>
      <vt:lpstr>Contiguïté</vt:lpstr>
      <vt:lpstr>Conception personnalisée</vt:lpstr>
      <vt:lpstr> SELECTOR  </vt:lpstr>
      <vt:lpstr>Présentation PowerPoint</vt:lpstr>
      <vt:lpstr>Aperçu</vt:lpstr>
      <vt:lpstr>Aperçu de l’infrastructure </vt:lpstr>
      <vt:lpstr>Vendors</vt:lpstr>
      <vt:lpstr>Vendors</vt:lpstr>
      <vt:lpstr>Vendors</vt:lpstr>
      <vt:lpstr>Vendors</vt:lpstr>
      <vt:lpstr>Vendors</vt:lpstr>
      <vt:lpstr>Vendors (Exemple d’une commande EDI)</vt:lpstr>
      <vt:lpstr>Vendors</vt:lpstr>
      <vt:lpstr>Vendors</vt:lpstr>
      <vt:lpstr>Vendors</vt:lpstr>
      <vt:lpstr>Vendors</vt:lpstr>
      <vt:lpstr>Vendors</vt:lpstr>
      <vt:lpstr>Vendors</vt:lpstr>
      <vt:lpstr>Vendors</vt:lpstr>
      <vt:lpstr>Funds &amp; Ledgers </vt:lpstr>
      <vt:lpstr>Funds &amp; Ledgers </vt:lpstr>
      <vt:lpstr>Funds &amp; Ledgers </vt:lpstr>
      <vt:lpstr>Funds &amp; Ledgers </vt:lpstr>
      <vt:lpstr>Funds &amp; Ledgers </vt:lpstr>
      <vt:lpstr>Funds &amp; Ledgers </vt:lpstr>
      <vt:lpstr>Funds &amp; Ledgers </vt:lpstr>
      <vt:lpstr>Licences </vt:lpstr>
      <vt:lpstr>Workflows liés aux acquisitions </vt:lpstr>
      <vt:lpstr>Workflow des achats : Purchase</vt:lpstr>
      <vt:lpstr>Purchase : PO et POL</vt:lpstr>
      <vt:lpstr>Purchase</vt:lpstr>
      <vt:lpstr>Purchase </vt:lpstr>
      <vt:lpstr>Purchase</vt:lpstr>
      <vt:lpstr>Purchase</vt:lpstr>
      <vt:lpstr>Purchase</vt:lpstr>
      <vt:lpstr>Purchase</vt:lpstr>
      <vt:lpstr>Workflow des achats : Invoicing</vt:lpstr>
      <vt:lpstr>Invoice</vt:lpstr>
      <vt:lpstr>Invoice</vt:lpstr>
      <vt:lpstr>Invoice</vt:lpstr>
      <vt:lpstr>Purchase Requests</vt:lpstr>
      <vt:lpstr>Aperçu</vt:lpstr>
      <vt:lpstr>Selector role</vt:lpstr>
      <vt:lpstr>1- Création d’une demande d’achat </vt:lpstr>
      <vt:lpstr>1- Création d’une demande d’achat </vt:lpstr>
      <vt:lpstr>1- Création d’une demande d’achat </vt:lpstr>
      <vt:lpstr>1- Création d’une demande d’achat </vt:lpstr>
      <vt:lpstr>1- Création d’une demande d’achat </vt:lpstr>
      <vt:lpstr>2- Gérer les demandes d’achats</vt:lpstr>
      <vt:lpstr>2- Gérer les demandes d’achats</vt:lpstr>
      <vt:lpstr>2- Gérer les demandes d’achats</vt:lpstr>
      <vt:lpstr>2- Gérer les demandes d’achats</vt:lpstr>
      <vt:lpstr>2- Gérer les demandes d’achats</vt:lpstr>
      <vt:lpstr>2- Gérer les demandes d’achats</vt:lpstr>
      <vt:lpstr>2- Gérer les demandes d’achats</vt:lpstr>
      <vt:lpstr>2- Gérer les demandes d’achats</vt:lpstr>
      <vt:lpstr>Check availability and pricing</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Richelle</dc:creator>
  <cp:lastModifiedBy>Sandra Luciani</cp:lastModifiedBy>
  <cp:revision>1097</cp:revision>
  <cp:lastPrinted>2019-05-17T14:16:23Z</cp:lastPrinted>
  <dcterms:created xsi:type="dcterms:W3CDTF">2014-10-28T10:20:46Z</dcterms:created>
  <dcterms:modified xsi:type="dcterms:W3CDTF">2019-05-21T13:51:44Z</dcterms:modified>
</cp:coreProperties>
</file>