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</p:sldMasterIdLst>
  <p:notesMasterIdLst>
    <p:notesMasterId r:id="rId61"/>
  </p:notesMasterIdLst>
  <p:handoutMasterIdLst>
    <p:handoutMasterId r:id="rId62"/>
  </p:handoutMasterIdLst>
  <p:sldIdLst>
    <p:sldId id="256" r:id="rId3"/>
    <p:sldId id="258" r:id="rId4"/>
    <p:sldId id="276" r:id="rId5"/>
    <p:sldId id="353" r:id="rId6"/>
    <p:sldId id="342" r:id="rId7"/>
    <p:sldId id="267" r:id="rId8"/>
    <p:sldId id="334" r:id="rId9"/>
    <p:sldId id="335" r:id="rId10"/>
    <p:sldId id="343" r:id="rId11"/>
    <p:sldId id="344" r:id="rId12"/>
    <p:sldId id="345" r:id="rId13"/>
    <p:sldId id="336" r:id="rId14"/>
    <p:sldId id="372" r:id="rId15"/>
    <p:sldId id="354" r:id="rId16"/>
    <p:sldId id="351" r:id="rId17"/>
    <p:sldId id="348" r:id="rId18"/>
    <p:sldId id="349" r:id="rId19"/>
    <p:sldId id="356" r:id="rId20"/>
    <p:sldId id="357" r:id="rId21"/>
    <p:sldId id="365" r:id="rId22"/>
    <p:sldId id="355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33" r:id="rId31"/>
    <p:sldId id="280" r:id="rId32"/>
    <p:sldId id="370" r:id="rId33"/>
    <p:sldId id="315" r:id="rId34"/>
    <p:sldId id="332" r:id="rId35"/>
    <p:sldId id="329" r:id="rId36"/>
    <p:sldId id="331" r:id="rId37"/>
    <p:sldId id="328" r:id="rId38"/>
    <p:sldId id="317" r:id="rId39"/>
    <p:sldId id="350" r:id="rId40"/>
    <p:sldId id="322" r:id="rId41"/>
    <p:sldId id="323" r:id="rId42"/>
    <p:sldId id="324" r:id="rId43"/>
    <p:sldId id="325" r:id="rId44"/>
    <p:sldId id="371" r:id="rId45"/>
    <p:sldId id="373" r:id="rId46"/>
    <p:sldId id="326" r:id="rId47"/>
    <p:sldId id="338" r:id="rId48"/>
    <p:sldId id="337" r:id="rId49"/>
    <p:sldId id="367" r:id="rId50"/>
    <p:sldId id="366" r:id="rId51"/>
    <p:sldId id="327" r:id="rId52"/>
    <p:sldId id="374" r:id="rId53"/>
    <p:sldId id="375" r:id="rId54"/>
    <p:sldId id="340" r:id="rId55"/>
    <p:sldId id="341" r:id="rId56"/>
    <p:sldId id="368" r:id="rId57"/>
    <p:sldId id="274" r:id="rId58"/>
    <p:sldId id="314" r:id="rId59"/>
    <p:sldId id="275" r:id="rId6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">
          <p15:clr>
            <a:srgbClr val="A4A3A4"/>
          </p15:clr>
        </p15:guide>
        <p15:guide id="2" orient="horz" pos="536">
          <p15:clr>
            <a:srgbClr val="A4A3A4"/>
          </p15:clr>
        </p15:guide>
        <p15:guide id="3" orient="horz" pos="2154">
          <p15:clr>
            <a:srgbClr val="A4A3A4"/>
          </p15:clr>
        </p15:guide>
        <p15:guide id="4" pos="54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7F"/>
    <a:srgbClr val="00A6AB"/>
    <a:srgbClr val="5FA3B0"/>
    <a:srgbClr val="D3E5E9"/>
    <a:srgbClr val="D5FEFF"/>
    <a:srgbClr val="007182"/>
    <a:srgbClr val="E6E6E6"/>
    <a:srgbClr val="E8E2DE"/>
    <a:srgbClr val="4B8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434" autoAdjust="0"/>
  </p:normalViewPr>
  <p:slideViewPr>
    <p:cSldViewPr snapToGrid="0" snapToObjects="1">
      <p:cViewPr varScale="1">
        <p:scale>
          <a:sx n="106" d="100"/>
          <a:sy n="106" d="100"/>
        </p:scale>
        <p:origin x="1140" y="108"/>
      </p:cViewPr>
      <p:guideLst>
        <p:guide orient="horz" pos="274"/>
        <p:guide orient="horz" pos="536"/>
        <p:guide orient="horz" pos="2154"/>
        <p:guide pos="548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102"/>
    </p:cViewPr>
  </p:sorterViewPr>
  <p:notesViewPr>
    <p:cSldViewPr snapToGrid="0" snapToObject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9567D-54B7-42C7-942F-DB09183E2637}" type="datetimeFigureOut">
              <a:rPr lang="fr-BE" smtClean="0"/>
              <a:t>14-01-19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80E02-1D37-4FED-B4EA-DB2B630B4E1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2456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CA9BF-06F4-1B4F-871E-08BFB1D3CC5F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EF71-3952-194F-85CC-3FDA4381B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87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266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PAGE IDENTITÉ ULIÈGE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65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0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781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586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994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971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104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mtClean="0"/>
              <a:t>Cas des « Varia », « Volume</a:t>
            </a:r>
            <a:r>
              <a:rPr lang="fr-BE" baseline="0" smtClean="0"/>
              <a:t> factice », « Recueil factice »</a:t>
            </a:r>
          </a:p>
          <a:p>
            <a:r>
              <a:rPr lang="fr-BE" smtClean="0"/>
              <a:t>Définir le texte de la note</a:t>
            </a:r>
            <a:r>
              <a:rPr lang="fr-BE" baseline="0" smtClean="0"/>
              <a:t> en $$z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861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92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 userDrawn="1"/>
        </p:nvSpPr>
        <p:spPr>
          <a:xfrm rot="10800000" flipV="1">
            <a:off x="0" y="2258058"/>
            <a:ext cx="9144000" cy="4599941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47645" y="4572579"/>
            <a:ext cx="7772400" cy="796567"/>
          </a:xfrm>
        </p:spPr>
        <p:txBody>
          <a:bodyPr>
            <a:normAutofit/>
          </a:bodyPr>
          <a:lstStyle>
            <a:lvl1pPr algn="r">
              <a:defRPr sz="3200" b="1" i="0" baseline="0">
                <a:solidFill>
                  <a:srgbClr val="5FA3B0"/>
                </a:solidFill>
                <a:latin typeface="Calibri"/>
                <a:cs typeface="Calibri"/>
              </a:defRPr>
            </a:lvl1pPr>
          </a:lstStyle>
          <a:p>
            <a:r>
              <a:rPr lang="fr-FR" smtClean="0"/>
              <a:t>Alma - Resource management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19245" y="5496030"/>
            <a:ext cx="6400800" cy="550475"/>
          </a:xfrm>
        </p:spPr>
        <p:txBody>
          <a:bodyPr>
            <a:noAutofit/>
          </a:bodyPr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BF48-D875-4877-A205-62CD9F368F47}" type="datetime1">
              <a:rPr lang="fr-FR" smtClean="0"/>
              <a:t>14/01/2019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riangle rectangle 6"/>
          <p:cNvSpPr>
            <a:spLocks noChangeAspect="1"/>
          </p:cNvSpPr>
          <p:nvPr userDrawn="1"/>
        </p:nvSpPr>
        <p:spPr>
          <a:xfrm rot="10800000">
            <a:off x="3345882" y="0"/>
            <a:ext cx="5798118" cy="290952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rectangle 9"/>
          <p:cNvSpPr/>
          <p:nvPr userDrawn="1"/>
        </p:nvSpPr>
        <p:spPr>
          <a:xfrm>
            <a:off x="0" y="4525194"/>
            <a:ext cx="4632534" cy="2332806"/>
          </a:xfrm>
          <a:prstGeom prst="rtTriangle">
            <a:avLst/>
          </a:prstGeom>
          <a:solidFill>
            <a:srgbClr val="00707F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41" y="145774"/>
            <a:ext cx="2777548" cy="11405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733"/>
            <a:ext cx="9144000" cy="17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7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r 8"/>
          <p:cNvGrpSpPr/>
          <p:nvPr userDrawn="1"/>
        </p:nvGrpSpPr>
        <p:grpSpPr>
          <a:xfrm>
            <a:off x="0" y="0"/>
            <a:ext cx="9144000" cy="6858000"/>
            <a:chOff x="0" y="0"/>
            <a:chExt cx="6858000" cy="5143500"/>
          </a:xfrm>
        </p:grpSpPr>
        <p:sp>
          <p:nvSpPr>
            <p:cNvPr id="10" name="Triangle rectangle 9"/>
            <p:cNvSpPr/>
            <p:nvPr userDrawn="1"/>
          </p:nvSpPr>
          <p:spPr>
            <a:xfrm flipV="1">
              <a:off x="0" y="0"/>
              <a:ext cx="4757430" cy="2395700"/>
            </a:xfrm>
            <a:prstGeom prst="rtTriangle">
              <a:avLst/>
            </a:pr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riangle rectangle 10"/>
            <p:cNvSpPr/>
            <p:nvPr userDrawn="1"/>
          </p:nvSpPr>
          <p:spPr>
            <a:xfrm>
              <a:off x="0" y="1690016"/>
              <a:ext cx="6858000" cy="3453484"/>
            </a:xfrm>
            <a:prstGeom prst="rtTriangle">
              <a:avLst/>
            </a:prstGeom>
            <a:solidFill>
              <a:srgbClr val="E6E6E6">
                <a:alpha val="5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D045-28EE-4A5B-B1C4-17DA4C85AD4D}" type="datetime1">
              <a:rPr lang="fr-FR" smtClean="0"/>
              <a:t>14/01/2019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200" y="4782487"/>
            <a:ext cx="5622328" cy="567349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5FA4B0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428437"/>
            <a:ext cx="5622328" cy="486486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58" y="69573"/>
            <a:ext cx="1208675" cy="49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96092"/>
            <a:ext cx="8229600" cy="621546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rgbClr val="5FA3B0"/>
                </a:solidFill>
                <a:latin typeface="Calibri"/>
                <a:cs typeface="Calibri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F697-E67E-4E81-9C68-49710183AC10}" type="datetime1">
              <a:rPr lang="fr-FR" smtClean="0"/>
              <a:t>14/01/2019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58" y="69573"/>
            <a:ext cx="1208675" cy="49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17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58" y="69573"/>
            <a:ext cx="1208675" cy="49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88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3101-CA9D-4167-AF5B-EAD997B37B80}" type="datetime1">
              <a:rPr lang="fr-FR" smtClean="0"/>
              <a:t>14/01/2019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58" y="69573"/>
            <a:ext cx="1208675" cy="496331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57201" y="745067"/>
            <a:ext cx="8229600" cy="537633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6197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3101-CA9D-4167-AF5B-EAD997B37B80}" type="datetime1">
              <a:rPr lang="fr-FR" smtClean="0"/>
              <a:t>14/01/2019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021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C1F8-EB29-4BC2-94CA-89C5CA94120C}" type="datetime1">
              <a:rPr lang="fr-FR" smtClean="0"/>
              <a:t>14/01/2019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58" y="69573"/>
            <a:ext cx="1208675" cy="49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88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08F0-8251-4F92-A4E7-EC42C233E556}" type="datetime1">
              <a:rPr lang="fr-FR" smtClean="0"/>
              <a:t>14/01/2019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Image 12" descr="uLIEGE_Logo_Compact_CMJN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74" y="240925"/>
            <a:ext cx="1826653" cy="886872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25102" y="2861458"/>
            <a:ext cx="7493796" cy="567349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5FA3B0"/>
                </a:solidFill>
                <a:latin typeface="Calibri"/>
                <a:cs typeface="Calibri"/>
              </a:defRPr>
            </a:lvl1pPr>
          </a:lstStyle>
          <a:p>
            <a:r>
              <a:rPr lang="fr-FR" dirty="0" smtClean="0"/>
              <a:t>Merci de votre attention/</a:t>
            </a:r>
            <a:br>
              <a:rPr lang="fr-FR" dirty="0" smtClean="0"/>
            </a:br>
            <a:r>
              <a:rPr lang="fr-FR" dirty="0" smtClean="0"/>
              <a:t>Questions-suggestions/...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618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et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B4D0-E5BD-4DE4-8025-9576A099D21A}" type="datetime1">
              <a:rPr lang="fr-FR" smtClean="0"/>
              <a:t>14/01/2019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25102" y="2861458"/>
            <a:ext cx="7493796" cy="567349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5FA3B0"/>
                </a:solidFill>
                <a:latin typeface="Calibri"/>
                <a:cs typeface="Calibri"/>
              </a:defRPr>
            </a:lvl1pPr>
          </a:lstStyle>
          <a:p>
            <a:r>
              <a:rPr lang="fr-FR" dirty="0" smtClean="0"/>
              <a:t>Merci de votre attention/</a:t>
            </a:r>
            <a:br>
              <a:rPr lang="fr-FR" dirty="0" smtClean="0"/>
            </a:br>
            <a:r>
              <a:rPr lang="fr-FR" dirty="0" smtClean="0"/>
              <a:t>Questions-suggestions/...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6553200" y="5278847"/>
            <a:ext cx="2133600" cy="1004478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 sz="1800" dirty="0" smtClean="0">
                <a:solidFill>
                  <a:srgbClr val="5FA3B0"/>
                </a:solidFill>
              </a:rPr>
              <a:t>Contact</a:t>
            </a:r>
            <a:endParaRPr lang="fr-FR" sz="1800" dirty="0" smtClean="0"/>
          </a:p>
          <a:p>
            <a:pPr lvl="0"/>
            <a:r>
              <a:rPr lang="fr-FR" dirty="0" smtClean="0"/>
              <a:t>À compléter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41" y="145774"/>
            <a:ext cx="2777548" cy="11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43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LIEGE_Logo_Compact_CMJN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40" y="2681711"/>
            <a:ext cx="3078320" cy="149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6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14-01-19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9141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E58B-7CDB-4564-94E5-1D6FD20DB750}" type="datetime1">
              <a:rPr lang="fr-FR" smtClean="0"/>
              <a:t>14/01/2019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25102" y="2653447"/>
            <a:ext cx="7493796" cy="567349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rgbClr val="5FA3B0"/>
                </a:solidFill>
              </a:defRPr>
            </a:lvl1pPr>
          </a:lstStyle>
          <a:p>
            <a:r>
              <a:rPr lang="fr-FR" smtClean="0"/>
              <a:t>Authority Control Task List</a:t>
            </a:r>
            <a:endParaRPr lang="fr-FR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2012181" y="3429000"/>
            <a:ext cx="5119638" cy="552855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smtClean="0"/>
              <a:t>Liste de tâche Contrôle d’autorité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41" y="145774"/>
            <a:ext cx="2777548" cy="11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97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14-01-19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6305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14-01-19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4021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14-01-19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18847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14-01-19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9601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14-01-19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923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14-01-19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17322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14-01-19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6129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14-01-19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30748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14-01-19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5839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14-01-19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684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- F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_ppt_4-3_FR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" y="0"/>
            <a:ext cx="9142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1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- F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_ppt_4-3_FR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" y="0"/>
            <a:ext cx="9142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- F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_ppt_4-3_FR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9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- 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_ppt_4-3_EN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" y="0"/>
            <a:ext cx="9142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2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- 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_ppt_4-3_EN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" y="0"/>
            <a:ext cx="9142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8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- 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_ppt_4-3_EN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0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5B56-FAEA-4D27-92A8-8EF8A2EB2E84}" type="datetime1">
              <a:rPr lang="fr-FR" smtClean="0"/>
              <a:t>14/01/2019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192540" y="4716148"/>
            <a:ext cx="5622328" cy="567349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5FA4B0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192540" y="5362098"/>
            <a:ext cx="5622328" cy="486486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grpSp>
        <p:nvGrpSpPr>
          <p:cNvPr id="2" name="Grouper 1"/>
          <p:cNvGrpSpPr/>
          <p:nvPr userDrawn="1"/>
        </p:nvGrpSpPr>
        <p:grpSpPr>
          <a:xfrm>
            <a:off x="-5102" y="-5100"/>
            <a:ext cx="9149101" cy="5719283"/>
            <a:chOff x="-5102" y="-5100"/>
            <a:chExt cx="9149101" cy="5719283"/>
          </a:xfrm>
        </p:grpSpPr>
        <p:sp>
          <p:nvSpPr>
            <p:cNvPr id="15" name="Triangle isocèle 17"/>
            <p:cNvSpPr/>
            <p:nvPr userDrawn="1"/>
          </p:nvSpPr>
          <p:spPr>
            <a:xfrm rot="5400000">
              <a:off x="916003" y="-926205"/>
              <a:ext cx="5719283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5150642 w 5719283"/>
                <a:gd name="connsiteY4" fmla="*/ 7560475 h 7561493"/>
                <a:gd name="connsiteX5" fmla="*/ 0 w 5719283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0 w 5719283"/>
                <a:gd name="connsiteY4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9283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719283" y="7553153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5FA4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  <p:sp>
          <p:nvSpPr>
            <p:cNvPr id="16" name="Triangle isocèle 15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58" y="69573"/>
            <a:ext cx="1208675" cy="49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8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73101-CA9D-4167-AF5B-EAD997B37B80}" type="datetime1">
              <a:rPr lang="fr-FR" smtClean="0"/>
              <a:t>14/01/2019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9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4" r:id="rId3"/>
    <p:sldLayoutId id="2147483666" r:id="rId4"/>
    <p:sldLayoutId id="2147483665" r:id="rId5"/>
    <p:sldLayoutId id="2147483667" r:id="rId6"/>
    <p:sldLayoutId id="2147483668" r:id="rId7"/>
    <p:sldLayoutId id="2147483669" r:id="rId8"/>
    <p:sldLayoutId id="2147483663" r:id="rId9"/>
    <p:sldLayoutId id="2147483651" r:id="rId10"/>
    <p:sldLayoutId id="2147483650" r:id="rId11"/>
    <p:sldLayoutId id="2147483655" r:id="rId12"/>
    <p:sldLayoutId id="2147483671" r:id="rId13"/>
    <p:sldLayoutId id="2147483670" r:id="rId14"/>
    <p:sldLayoutId id="2147483657" r:id="rId15"/>
    <p:sldLayoutId id="2147483661" r:id="rId16"/>
    <p:sldLayoutId id="2147483660" r:id="rId17"/>
    <p:sldLayoutId id="2147483662" r:id="rId1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07F"/>
        </a:buClr>
        <a:buSzPct val="55000"/>
        <a:buFont typeface="Lucida Grande"/>
        <a:buChar char="▶"/>
        <a:defRPr sz="32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8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CA209-7173-467F-96AF-09C7201F093D}" type="datetimeFigureOut">
              <a:rPr lang="fr-BE" smtClean="0"/>
              <a:t>14-01-19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680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hdl.handle.net/2268.1/238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hdl.handle.net/2268.1/2372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donum.uliege.be/handle/2268.1/4202" TargetMode="External"/><Relationship Id="rId2" Type="http://schemas.openxmlformats.org/officeDocument/2006/relationships/hyperlink" Target="https://donum.uliege.be/handle/2268.1/3586" TargetMode="Externa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donum.uliege.be/handle/2268.1/4222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onum.uliege.be/browse?type=type&amp;order=ASC&amp;rpp=20&amp;authority=letters+(correspondence)" TargetMode="External"/><Relationship Id="rId13" Type="http://schemas.openxmlformats.org/officeDocument/2006/relationships/hyperlink" Target="https://donum.uliege.be/browse?type=type&amp;order=ASC&amp;rpp=20&amp;authority=fossils" TargetMode="External"/><Relationship Id="rId18" Type="http://schemas.openxmlformats.org/officeDocument/2006/relationships/hyperlink" Target="https://donum.uliege.be/browse?type=type&amp;order=ASC&amp;rpp=20&amp;authority=art+objects+(object+genre)" TargetMode="External"/><Relationship Id="rId3" Type="http://schemas.openxmlformats.org/officeDocument/2006/relationships/hyperlink" Target="https://donum.uliege.be/browse?type=type&amp;order=ASC&amp;rpp=20&amp;authority=posters" TargetMode="External"/><Relationship Id="rId21" Type="http://schemas.openxmlformats.org/officeDocument/2006/relationships/hyperlink" Target="https://donum.uliege.be/browse?type=type&amp;order=ASC&amp;rpp=20&amp;authority=periodicals" TargetMode="External"/><Relationship Id="rId7" Type="http://schemas.openxmlformats.org/officeDocument/2006/relationships/hyperlink" Target="https://donum.uliege.be/browse?type=type&amp;order=ASC&amp;rpp=20&amp;authority=maps" TargetMode="External"/><Relationship Id="rId12" Type="http://schemas.openxmlformats.org/officeDocument/2006/relationships/hyperlink" Target="https://donum.uliege.be/browse?type=type&amp;order=ASC&amp;rpp=20&amp;authority=prints+(visual+works)" TargetMode="External"/><Relationship Id="rId17" Type="http://schemas.openxmlformats.org/officeDocument/2006/relationships/hyperlink" Target="https://donum.uliege.be/browse?type=type&amp;order=ASC&amp;rpp=20&amp;authority=manuscripts+(document+genre)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donum.uliege.be/browse?type=type&amp;order=ASC&amp;rpp=20&amp;authority=books" TargetMode="External"/><Relationship Id="rId20" Type="http://schemas.openxmlformats.org/officeDocument/2006/relationships/hyperlink" Target="https://donum.uliege.be/browse?type=type&amp;order=ASC&amp;rpp=20&amp;authority=sheet+music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donum.uliege.be/browse?type=type&amp;order=ASC&amp;rpp=20&amp;authority=atlases" TargetMode="External"/><Relationship Id="rId11" Type="http://schemas.openxmlformats.org/officeDocument/2006/relationships/hyperlink" Target="https://donum.uliege.be/browse?type=type&amp;order=ASC&amp;rpp=20&amp;authority=archival+materials" TargetMode="External"/><Relationship Id="rId5" Type="http://schemas.openxmlformats.org/officeDocument/2006/relationships/hyperlink" Target="https://donum.uliege.be/browse?type=type&amp;order=ASC&amp;rpp=20&amp;authority=articles" TargetMode="External"/><Relationship Id="rId15" Type="http://schemas.openxmlformats.org/officeDocument/2006/relationships/hyperlink" Target="https://donum.uliege.be/browse?type=type&amp;order=ASC&amp;rpp=20&amp;authority=newspapers" TargetMode="External"/><Relationship Id="rId23" Type="http://schemas.openxmlformats.org/officeDocument/2006/relationships/hyperlink" Target="https://donum.uliege.be/browse?type=type&amp;order=ASC&amp;rpp=20&amp;authority=paintings+(visual+works)" TargetMode="External"/><Relationship Id="rId10" Type="http://schemas.openxmlformats.org/officeDocument/2006/relationships/hyperlink" Target="https://donum.uliege.be/browse?type=type&amp;order=ASC&amp;rpp=20&amp;authority=slides+(photographs)" TargetMode="External"/><Relationship Id="rId19" Type="http://schemas.openxmlformats.org/officeDocument/2006/relationships/hyperlink" Target="https://donum.uliege.be/browse?type=type&amp;order=ASC&amp;rpp=20&amp;authority=artifacts+(object+genre)" TargetMode="External"/><Relationship Id="rId4" Type="http://schemas.openxmlformats.org/officeDocument/2006/relationships/hyperlink" Target="https://donum.uliege.be/browse?type=type&amp;order=ASC&amp;rpp=20&amp;authority=photograph+albums" TargetMode="External"/><Relationship Id="rId9" Type="http://schemas.openxmlformats.org/officeDocument/2006/relationships/hyperlink" Target="https://donum.uliege.be/browse?type=type&amp;order=ASC&amp;rpp=20&amp;authority=drawings" TargetMode="External"/><Relationship Id="rId14" Type="http://schemas.openxmlformats.org/officeDocument/2006/relationships/hyperlink" Target="https://donum.uliege.be/browse?type=type&amp;order=ASC&amp;rpp=20&amp;authority=incunabula" TargetMode="External"/><Relationship Id="rId22" Type="http://schemas.openxmlformats.org/officeDocument/2006/relationships/hyperlink" Target="https://donum.uliege.be/browse?type=type&amp;order=ASC&amp;rpp=20&amp;authority=plans+(maps)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donum.uliege.be/handle/2268.1/2137" TargetMode="External"/><Relationship Id="rId2" Type="http://schemas.openxmlformats.org/officeDocument/2006/relationships/hyperlink" Target="https://donum.uliege.be/handle/2268.1/2136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hdl.handle.net/2268.1/1025" TargetMode="Externa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doclib.uliege.be/catalo/" TargetMode="External"/><Relationship Id="rId2" Type="http://schemas.openxmlformats.org/officeDocument/2006/relationships/hyperlink" Target="https://lib.uliege.be/alma/" TargetMode="External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xplore.lib.uliege.be/discovery/collectionDiscovery?vid=32ULG_INST:32ULIEGEsds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Alma – Resource Management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mtClean="0"/>
              <a:t>Formation avancée – Cycle 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1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0114"/>
            <a:ext cx="8229600" cy="5226050"/>
          </a:xfrm>
        </p:spPr>
        <p:txBody>
          <a:bodyPr>
            <a:normAutofit/>
          </a:bodyPr>
          <a:lstStyle/>
          <a:p>
            <a:r>
              <a:rPr lang="fr-BE" sz="2800" smtClean="0"/>
              <a:t>Chaque Collection peut être subdivisée en plusieurs sous-collections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mtClean="0"/>
              <a:t>Chaque sous-collection peut ensuite  être subdivisée en plusieurs sous-sous-collections…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" y="2686034"/>
            <a:ext cx="8815387" cy="367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14388"/>
            <a:ext cx="8229600" cy="5311775"/>
          </a:xfrm>
        </p:spPr>
        <p:txBody>
          <a:bodyPr/>
          <a:lstStyle/>
          <a:p>
            <a:r>
              <a:rPr lang="fr-BE" smtClean="0"/>
              <a:t>Les notices bibliographiques sont ensuite associées à la collection ou à la sous-collection</a:t>
            </a:r>
          </a:p>
          <a:p>
            <a:pPr marL="0" indent="0">
              <a:buNone/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035245"/>
            <a:ext cx="8901112" cy="346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Collections et inventaire digital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BE" smtClean="0"/>
              <a:t>Pour pouvoir associer à une notice un inventaire digital, il faut que cette notice fasse partie d’une Collection dans Alma</a:t>
            </a:r>
          </a:p>
          <a:p>
            <a:r>
              <a:rPr lang="fr-BE" smtClean="0"/>
              <a:t>La Collection peut ne pas être publiée dans Primo</a:t>
            </a:r>
          </a:p>
          <a:p>
            <a:pPr lvl="1"/>
            <a:r>
              <a:rPr lang="fr-BE" smtClean="0"/>
              <a:t>La notice qui contient la représentation digitale n’est pas visible dans une Galerie</a:t>
            </a:r>
          </a:p>
          <a:p>
            <a:pPr lvl="1"/>
            <a:r>
              <a:rPr lang="fr-BE" smtClean="0"/>
              <a:t>Mais la représentation digitale est bien accessible pour l’utilisateur</a:t>
            </a:r>
          </a:p>
          <a:p>
            <a:pPr lvl="1"/>
            <a:r>
              <a:rPr lang="fr-BE" smtClean="0"/>
              <a:t>En plus des 3 Collections (Galeries) visibles pour l’utilisateur final, nous définissons donc une collection « Numérisation – Divers » qui permettra d’associer les représentations numériques pour des documents qui ne doivent pas être mis en avant dans une des Galeries Primo.</a:t>
            </a:r>
          </a:p>
          <a:p>
            <a:pPr lvl="8"/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1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5319"/>
            <a:ext cx="8229600" cy="621546"/>
          </a:xfrm>
        </p:spPr>
        <p:txBody>
          <a:bodyPr/>
          <a:lstStyle/>
          <a:p>
            <a:r>
              <a:rPr lang="fr-BE" smtClean="0"/>
              <a:t>Collections et périmètre des rôles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BE" sz="2800"/>
              <a:t>Une représentation digitale ne peut être ajoutée que dans les collections correspondant au périmètre du </a:t>
            </a:r>
            <a:r>
              <a:rPr lang="fr-BE" sz="2800" smtClean="0"/>
              <a:t>rôle</a:t>
            </a:r>
          </a:p>
          <a:p>
            <a:r>
              <a:rPr lang="fr-BE" sz="2800" smtClean="0"/>
              <a:t>Une notice bibliographique ne peut être ajoutée que dans les collections correspondant au périmètre du rôle</a:t>
            </a:r>
            <a:endParaRPr lang="fr-BE" sz="2800"/>
          </a:p>
          <a:p>
            <a:endParaRPr lang="fr-BE" sz="2800" smtClean="0"/>
          </a:p>
          <a:p>
            <a:pPr>
              <a:buFont typeface="Symbol" panose="05050102010706020507" pitchFamily="18" charset="2"/>
              <a:buChar char="Þ"/>
            </a:pPr>
            <a:r>
              <a:rPr lang="fr-BE" sz="2800" smtClean="0"/>
              <a:t>Toutes </a:t>
            </a:r>
            <a:r>
              <a:rPr lang="fr-BE" sz="2800"/>
              <a:t>les Collections sont définies sur le périmètre ULiège Library. Direction </a:t>
            </a:r>
            <a:r>
              <a:rPr lang="fr-BE" sz="2800" smtClean="0"/>
              <a:t>générale.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BE" smtClean="0"/>
              <a:t>Les </a:t>
            </a:r>
            <a:r>
              <a:rPr lang="fr-BE"/>
              <a:t>opérateurs ont donc uniquement le rôle activé pour ce périmètre </a:t>
            </a:r>
            <a:r>
              <a:rPr lang="fr-BE" smtClean="0"/>
              <a:t>DG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243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14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mtClean="0"/>
              <a:t>Gérer les Collections dans Alma</a:t>
            </a:r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04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400" smtClean="0"/>
              <a:t>Ajouter une notice à une Collection en créant l’inventaire digital</a:t>
            </a:r>
            <a:endParaRPr lang="fr-BE" sz="34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u="sng" smtClean="0"/>
              <a:t>Digital Inventory Operator </a:t>
            </a:r>
            <a:r>
              <a:rPr lang="fr-BE" smtClean="0"/>
              <a:t>: à partir d’un résultat de recherche &gt; Add Representation</a:t>
            </a:r>
          </a:p>
          <a:p>
            <a:pPr lvl="2"/>
            <a:r>
              <a:rPr lang="fr-BE" i="1"/>
              <a:t>*</a:t>
            </a:r>
            <a:r>
              <a:rPr lang="fr-BE" i="1" smtClean="0"/>
              <a:t>Sans rôle de Catalogueur*</a:t>
            </a:r>
          </a:p>
          <a:p>
            <a:pPr marL="0" indent="0">
              <a:buNone/>
            </a:pPr>
            <a:r>
              <a:rPr lang="fr-BE" smtClean="0"/>
              <a:t>	</a:t>
            </a:r>
          </a:p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04019"/>
            <a:ext cx="8329613" cy="155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7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" y="2251365"/>
            <a:ext cx="8129587" cy="440003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57200" y="607420"/>
            <a:ext cx="8415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200" smtClean="0"/>
              <a:t>La recherche de « * » donne la liste de toutes les collections, sous-collections, sous-sous-collections… Si vous entrez un terme de recherche plus précis, par exemple, ‘manuscrits’, vous aurez la liste de toutes les collections, sous-collections… dont le nom contient ‘ manuscrits’…</a:t>
            </a:r>
          </a:p>
          <a:p>
            <a:endParaRPr lang="fr-BE" sz="2000"/>
          </a:p>
        </p:txBody>
      </p:sp>
      <p:sp>
        <p:nvSpPr>
          <p:cNvPr id="7" name="Rectangle 6"/>
          <p:cNvSpPr/>
          <p:nvPr/>
        </p:nvSpPr>
        <p:spPr>
          <a:xfrm>
            <a:off x="4729163" y="4171950"/>
            <a:ext cx="3471862" cy="10858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mtClean="0"/>
              <a:t>Sélectionner la collection en cliquant sur la ligne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506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17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4525963"/>
          </a:xfrm>
        </p:spPr>
        <p:txBody>
          <a:bodyPr/>
          <a:lstStyle/>
          <a:p>
            <a:r>
              <a:rPr lang="fr-BE" sz="3000" smtClean="0"/>
              <a:t>La notice est désormais assignée à la collection ou sous-collection sélectionnée. L’inventaire digital peut être ajouté, puis la procédure sauvegardée..</a:t>
            </a:r>
          </a:p>
          <a:p>
            <a:endParaRPr lang="fr-BE"/>
          </a:p>
        </p:txBody>
      </p:sp>
      <p:pic>
        <p:nvPicPr>
          <p:cNvPr id="7" name="Espace réservé du contenu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20244"/>
            <a:ext cx="8229600" cy="15492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5999" y="3620293"/>
            <a:ext cx="657225" cy="108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12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292" y="303140"/>
            <a:ext cx="8229600" cy="621546"/>
          </a:xfrm>
        </p:spPr>
        <p:txBody>
          <a:bodyPr/>
          <a:lstStyle/>
          <a:p>
            <a:r>
              <a:rPr lang="fr-BE" sz="3400" smtClean="0"/>
              <a:t>Ajouter une notice à une Collection à partir de l’éditeur de métadonnées</a:t>
            </a:r>
            <a:endParaRPr lang="fr-BE" sz="34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18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94711" y="1166086"/>
            <a:ext cx="8386763" cy="4525963"/>
          </a:xfrm>
        </p:spPr>
        <p:txBody>
          <a:bodyPr>
            <a:normAutofit/>
          </a:bodyPr>
          <a:lstStyle/>
          <a:p>
            <a:r>
              <a:rPr lang="fr-BE" sz="3000" u="sng" smtClean="0"/>
              <a:t>Digital inventory operator + Catalogueur</a:t>
            </a:r>
            <a:r>
              <a:rPr lang="fr-BE" sz="3000" smtClean="0"/>
              <a:t> : menu Tools &gt;&gt; View Collections</a:t>
            </a:r>
            <a:endParaRPr lang="fr-BE" sz="300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89" y="2097606"/>
            <a:ext cx="8797411" cy="261772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281" y="4823743"/>
            <a:ext cx="5992831" cy="1980390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 flipH="1">
            <a:off x="3250689" y="2868949"/>
            <a:ext cx="1500187" cy="2019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329238" y="3271838"/>
            <a:ext cx="3073655" cy="1060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mtClean="0"/>
              <a:t>Sélectionner la Collection ou Sous-collection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264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2926"/>
            <a:ext cx="8229600" cy="5583238"/>
          </a:xfrm>
        </p:spPr>
        <p:txBody>
          <a:bodyPr/>
          <a:lstStyle/>
          <a:p>
            <a:r>
              <a:rPr lang="fr-BE" sz="3000" smtClean="0"/>
              <a:t>La notice est désormais associée à la Collection Evènements et expositions</a:t>
            </a:r>
          </a:p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1707364"/>
            <a:ext cx="8791574" cy="2678898"/>
          </a:xfrm>
          <a:prstGeom prst="rect">
            <a:avLst/>
          </a:prstGeom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262" y="4017461"/>
            <a:ext cx="6053137" cy="233888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46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Intégration de représentations digitales distantes dans Alma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Version de janvier 2019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smtClean="0"/>
              <a:t>Alma/Primo VE - DONum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77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2345" y="388687"/>
            <a:ext cx="8229600" cy="621546"/>
          </a:xfrm>
        </p:spPr>
        <p:txBody>
          <a:bodyPr/>
          <a:lstStyle/>
          <a:p>
            <a:r>
              <a:rPr lang="fr-BE" smtClean="0"/>
              <a:t>Travailler dans le gestionnaire de Collections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33527"/>
          </a:xfrm>
        </p:spPr>
        <p:txBody>
          <a:bodyPr>
            <a:normAutofit fontScale="70000" lnSpcReduction="20000"/>
          </a:bodyPr>
          <a:lstStyle/>
          <a:p>
            <a:r>
              <a:rPr lang="fr-BE" smtClean="0"/>
              <a:t>Les rôles Collection Inventory Operator sont liés à un périmètre de bibliothèque</a:t>
            </a:r>
          </a:p>
          <a:p>
            <a:pPr lvl="1"/>
            <a:r>
              <a:rPr lang="fr-BE" smtClean="0"/>
              <a:t>Le périmètre peut être l’ensemble de l’Institution (&gt; administrateurs)</a:t>
            </a:r>
          </a:p>
          <a:p>
            <a:r>
              <a:rPr lang="fr-BE" smtClean="0"/>
              <a:t>L’opérateur Collection Inventory peut donc ajouter des sous-collections à une collection existante uniquement dans son périmètre (à ne pas faire !!)</a:t>
            </a:r>
          </a:p>
          <a:p>
            <a:r>
              <a:rPr lang="fr-BE"/>
              <a:t>L’opérateur peut donc ajouter des </a:t>
            </a:r>
            <a:r>
              <a:rPr lang="fr-BE" smtClean="0"/>
              <a:t>titres </a:t>
            </a:r>
            <a:r>
              <a:rPr lang="fr-BE"/>
              <a:t>uniquement dans </a:t>
            </a:r>
            <a:r>
              <a:rPr lang="fr-BE" smtClean="0"/>
              <a:t>les collections et sous-collections pour lesquelles son </a:t>
            </a:r>
            <a:r>
              <a:rPr lang="fr-BE"/>
              <a:t>périmètre </a:t>
            </a:r>
            <a:r>
              <a:rPr lang="fr-BE" smtClean="0"/>
              <a:t>est activé.</a:t>
            </a:r>
          </a:p>
          <a:p>
            <a:r>
              <a:rPr lang="fr-BE" smtClean="0"/>
              <a:t>L’opérateur Extended peut ajouter des Collections ‘top-level’ uniquement dans son </a:t>
            </a:r>
            <a:r>
              <a:rPr lang="fr-BE"/>
              <a:t>périmètre (&gt; administrateurs</a:t>
            </a:r>
            <a:r>
              <a:rPr lang="fr-BE" smtClean="0"/>
              <a:t>)</a:t>
            </a:r>
          </a:p>
          <a:p>
            <a:endParaRPr lang="fr-BE" smtClean="0"/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endParaRPr lang="fr-BE"/>
          </a:p>
          <a:p>
            <a:endParaRPr lang="fr-BE" smtClean="0"/>
          </a:p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20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57200" y="5033727"/>
            <a:ext cx="8342768" cy="12493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BE" b="1" smtClean="0">
              <a:solidFill>
                <a:srgbClr val="002060"/>
              </a:solidFill>
            </a:endParaRPr>
          </a:p>
          <a:p>
            <a:r>
              <a:rPr lang="fr-BE" b="1" smtClean="0">
                <a:solidFill>
                  <a:srgbClr val="002060"/>
                </a:solidFill>
              </a:rPr>
              <a:t>Toutes les Collections sont définies sur le périmètre </a:t>
            </a:r>
            <a:r>
              <a:rPr lang="fr-BE" b="1">
                <a:solidFill>
                  <a:srgbClr val="002060"/>
                </a:solidFill>
              </a:rPr>
              <a:t>ULiège Library. Direction </a:t>
            </a:r>
            <a:r>
              <a:rPr lang="fr-BE" b="1" smtClean="0">
                <a:solidFill>
                  <a:srgbClr val="002060"/>
                </a:solidFill>
              </a:rPr>
              <a:t>générale.</a:t>
            </a:r>
          </a:p>
          <a:p>
            <a:endParaRPr lang="fr-BE" b="1" smtClean="0">
              <a:solidFill>
                <a:srgbClr val="002060"/>
              </a:solidFill>
            </a:endParaRPr>
          </a:p>
          <a:p>
            <a:r>
              <a:rPr lang="fr-BE" b="1" smtClean="0">
                <a:solidFill>
                  <a:srgbClr val="002060"/>
                </a:solidFill>
              </a:rPr>
              <a:t>Les opérateurs ont donc uniquement le rôle activé pour ce périmètre DG</a:t>
            </a:r>
          </a:p>
          <a:p>
            <a:endParaRPr lang="fr-BE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811" y="299927"/>
            <a:ext cx="8229600" cy="621546"/>
          </a:xfrm>
        </p:spPr>
        <p:txBody>
          <a:bodyPr/>
          <a:lstStyle/>
          <a:p>
            <a:r>
              <a:rPr lang="fr-BE" sz="3400" smtClean="0"/>
              <a:t>Ajouter une notice à une collection à partir du gestionnaire de Collection</a:t>
            </a:r>
            <a:endParaRPr lang="fr-BE" sz="34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811" y="1241503"/>
            <a:ext cx="8677745" cy="4525963"/>
          </a:xfrm>
        </p:spPr>
        <p:txBody>
          <a:bodyPr>
            <a:normAutofit/>
          </a:bodyPr>
          <a:lstStyle/>
          <a:p>
            <a:r>
              <a:rPr lang="fr-BE" sz="2800" u="sng" smtClean="0"/>
              <a:t>Collection Inventory Operator </a:t>
            </a:r>
            <a:r>
              <a:rPr lang="fr-BE" sz="2800" smtClean="0"/>
              <a:t>: Fonctionnalité Resources &gt; Manage Inventory &gt;&gt; Manage Collections</a:t>
            </a:r>
          </a:p>
          <a:p>
            <a:pPr lvl="1"/>
            <a:r>
              <a:rPr lang="fr-BE" sz="2400" smtClean="0"/>
              <a:t>Add Title</a:t>
            </a:r>
          </a:p>
          <a:p>
            <a:pPr lvl="1"/>
            <a:r>
              <a:rPr lang="fr-BE" sz="2400" smtClean="0"/>
              <a:t>Add Titles from Set</a:t>
            </a:r>
            <a:endParaRPr lang="fr-BE" sz="24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58" y="3083715"/>
            <a:ext cx="8449145" cy="33360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32499" y="5269117"/>
            <a:ext cx="1928388" cy="307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llipse 6"/>
          <p:cNvSpPr/>
          <p:nvPr/>
        </p:nvSpPr>
        <p:spPr>
          <a:xfrm>
            <a:off x="507085" y="4995220"/>
            <a:ext cx="786006" cy="343397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3657600" y="4110273"/>
            <a:ext cx="2027976" cy="23539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421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22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48970" y="425514"/>
            <a:ext cx="8229600" cy="5700650"/>
          </a:xfrm>
        </p:spPr>
        <p:txBody>
          <a:bodyPr/>
          <a:lstStyle/>
          <a:p>
            <a:r>
              <a:rPr lang="fr-BE" sz="3000" smtClean="0"/>
              <a:t>Ajouter 1 ou plusieurs titres à partir d’une recherche</a:t>
            </a:r>
          </a:p>
          <a:p>
            <a:pPr lvl="1"/>
            <a:r>
              <a:rPr lang="fr-BE" sz="2600" smtClean="0"/>
              <a:t>Add Titles</a:t>
            </a:r>
          </a:p>
          <a:p>
            <a:pPr marL="0" indent="0">
              <a:buNone/>
            </a:pPr>
            <a:endParaRPr lang="fr-BE"/>
          </a:p>
        </p:txBody>
      </p:sp>
      <p:pic>
        <p:nvPicPr>
          <p:cNvPr id="7" name="Espace réservé du contenu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136" y="976216"/>
            <a:ext cx="6287630" cy="315252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774" y="4128740"/>
            <a:ext cx="5848539" cy="2367653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8302028" y="3820562"/>
            <a:ext cx="660903" cy="30817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/>
          <p:cNvSpPr/>
          <p:nvPr/>
        </p:nvSpPr>
        <p:spPr>
          <a:xfrm>
            <a:off x="6352138" y="4083026"/>
            <a:ext cx="474175" cy="31651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llipse 10"/>
          <p:cNvSpPr/>
          <p:nvPr/>
        </p:nvSpPr>
        <p:spPr>
          <a:xfrm>
            <a:off x="959667" y="5378948"/>
            <a:ext cx="688064" cy="273896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483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23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425514"/>
            <a:ext cx="8229600" cy="5700650"/>
          </a:xfrm>
        </p:spPr>
        <p:txBody>
          <a:bodyPr/>
          <a:lstStyle/>
          <a:p>
            <a:r>
              <a:rPr lang="fr-BE" sz="3000" smtClean="0"/>
              <a:t>Ajouter 1 ou plusieurs titres à partir d’un set (recherche sauvegardée)</a:t>
            </a:r>
          </a:p>
          <a:p>
            <a:pPr lvl="1"/>
            <a:r>
              <a:rPr lang="fr-BE" sz="2600" smtClean="0"/>
              <a:t>Add Titles from set</a:t>
            </a:r>
          </a:p>
          <a:p>
            <a:pPr marL="0" indent="0">
              <a:buNone/>
            </a:pPr>
            <a:endParaRPr lang="fr-BE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265" y="1838922"/>
            <a:ext cx="6065534" cy="17556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29" y="3709679"/>
            <a:ext cx="6785572" cy="7909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240" y="4544329"/>
            <a:ext cx="2571137" cy="1505678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959667" y="5776111"/>
            <a:ext cx="688064" cy="273896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/>
          <p:cNvSpPr/>
          <p:nvPr/>
        </p:nvSpPr>
        <p:spPr>
          <a:xfrm>
            <a:off x="6835366" y="3709679"/>
            <a:ext cx="688064" cy="323401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/>
          <p:cNvSpPr/>
          <p:nvPr/>
        </p:nvSpPr>
        <p:spPr>
          <a:xfrm>
            <a:off x="7890735" y="1820714"/>
            <a:ext cx="688064" cy="323401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327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3826" y="174546"/>
            <a:ext cx="8229600" cy="621546"/>
          </a:xfrm>
        </p:spPr>
        <p:txBody>
          <a:bodyPr/>
          <a:lstStyle/>
          <a:p>
            <a:r>
              <a:rPr lang="fr-BE" smtClean="0"/>
              <a:t>Autres fonctionnalités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3826" y="984563"/>
            <a:ext cx="8229600" cy="4525963"/>
          </a:xfrm>
        </p:spPr>
        <p:txBody>
          <a:bodyPr>
            <a:normAutofit/>
          </a:bodyPr>
          <a:lstStyle/>
          <a:p>
            <a:r>
              <a:rPr lang="fr-BE" sz="2800" smtClean="0"/>
              <a:t>Modifier l’ordre des titres dans la collection ou sous-collection</a:t>
            </a:r>
          </a:p>
          <a:p>
            <a:pPr lvl="1"/>
            <a:r>
              <a:rPr lang="fr-BE" sz="2400" smtClean="0"/>
              <a:t>Mais l’ordre des titres dans Alma n’est pas répercuté dans le front end Primo</a:t>
            </a:r>
          </a:p>
          <a:p>
            <a:r>
              <a:rPr lang="fr-BE" sz="2800" smtClean="0"/>
              <a:t>Supprimer les notices sélectionnées</a:t>
            </a:r>
          </a:p>
          <a:p>
            <a:r>
              <a:rPr lang="fr-BE" sz="2800" smtClean="0"/>
              <a:t>Supprimer tous les titres de la collection</a:t>
            </a:r>
          </a:p>
          <a:p>
            <a:r>
              <a:rPr lang="fr-BE" sz="2800" smtClean="0"/>
              <a:t>Si l’opérateur a un rôle de catalogueur, la notice peut être éditée dans l’éditeur de métadonnées</a:t>
            </a:r>
          </a:p>
          <a:p>
            <a:endParaRPr lang="fr-BE" sz="2800"/>
          </a:p>
          <a:p>
            <a:endParaRPr lang="fr-BE" sz="2800" smtClean="0"/>
          </a:p>
          <a:p>
            <a:pPr marL="0" indent="0">
              <a:buNone/>
            </a:pPr>
            <a:endParaRPr lang="fr-BE" sz="2800" smtClean="0"/>
          </a:p>
          <a:p>
            <a:pPr marL="0" indent="0">
              <a:buNone/>
            </a:pPr>
            <a:endParaRPr lang="fr-BE" smtClean="0"/>
          </a:p>
          <a:p>
            <a:pPr marL="0" indent="0">
              <a:buNone/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43" y="4603044"/>
            <a:ext cx="7756583" cy="1753306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7324254" y="5808958"/>
            <a:ext cx="470780" cy="29060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5925493" y="4925086"/>
            <a:ext cx="2023450" cy="19917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1489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06582"/>
            <a:ext cx="8229600" cy="5519581"/>
          </a:xfrm>
        </p:spPr>
        <p:txBody>
          <a:bodyPr/>
          <a:lstStyle/>
          <a:p>
            <a:r>
              <a:rPr lang="fr-BE" sz="2800" smtClean="0"/>
              <a:t>Les titres qui ont une représentation digitale associée présentent + de possibilités à partir du menu Actions</a:t>
            </a:r>
          </a:p>
          <a:p>
            <a:pPr lvl="1"/>
            <a:r>
              <a:rPr lang="fr-BE" sz="2400" smtClean="0"/>
              <a:t>Representations : ouvre le Digital </a:t>
            </a:r>
            <a:r>
              <a:rPr lang="fr-BE" sz="2400"/>
              <a:t>Resource Editor </a:t>
            </a:r>
            <a:endParaRPr lang="fr-BE" sz="2400" smtClean="0"/>
          </a:p>
          <a:p>
            <a:pPr lvl="1"/>
            <a:r>
              <a:rPr lang="fr-BE" sz="2400" smtClean="0"/>
              <a:t>Deliver : accès à la représentation numérique</a:t>
            </a:r>
          </a:p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77" y="2654828"/>
            <a:ext cx="7695446" cy="1907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06558" y="3485584"/>
            <a:ext cx="823866" cy="3440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68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238" y="397740"/>
            <a:ext cx="8229600" cy="621546"/>
          </a:xfrm>
        </p:spPr>
        <p:txBody>
          <a:bodyPr/>
          <a:lstStyle/>
          <a:p>
            <a:r>
              <a:rPr lang="fr-BE" sz="3400" smtClean="0"/>
              <a:t>Ajouter une nouvelle sous-collection à une collection existante</a:t>
            </a:r>
            <a:endParaRPr lang="fr-BE" sz="340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438" y="1949342"/>
            <a:ext cx="7935362" cy="3975069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26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943192" y="3277354"/>
            <a:ext cx="1176951" cy="389299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452673" y="1448554"/>
            <a:ext cx="793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BE"/>
              <a:t>Si le périmètre associé au rôle est celui assigné à la collection</a:t>
            </a:r>
          </a:p>
        </p:txBody>
      </p:sp>
    </p:spTree>
    <p:extLst>
      <p:ext uri="{BB962C8B-B14F-4D97-AF65-F5344CB8AC3E}">
        <p14:creationId xmlns:p14="http://schemas.microsoft.com/office/powerpoint/2010/main" val="23508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79010"/>
            <a:ext cx="8229600" cy="5447153"/>
          </a:xfrm>
        </p:spPr>
        <p:txBody>
          <a:bodyPr/>
          <a:lstStyle/>
          <a:p>
            <a:r>
              <a:rPr lang="fr-BE" sz="2800" smtClean="0"/>
              <a:t>Compléter les zones Title, Name et Description</a:t>
            </a:r>
          </a:p>
          <a:p>
            <a:r>
              <a:rPr lang="fr-BE" sz="2800" smtClean="0"/>
              <a:t>Associer une imagette</a:t>
            </a:r>
          </a:p>
          <a:p>
            <a:pPr marL="0" indent="0">
              <a:buNone/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67" y="1894301"/>
            <a:ext cx="8184333" cy="37589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8598" y="5196689"/>
            <a:ext cx="2372008" cy="33497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97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451" y="463644"/>
            <a:ext cx="8229600" cy="621546"/>
          </a:xfrm>
        </p:spPr>
        <p:txBody>
          <a:bodyPr/>
          <a:lstStyle/>
          <a:p>
            <a:r>
              <a:rPr lang="fr-BE" sz="3400" smtClean="0"/>
              <a:t>Supprimer des collections ou des sous-collections &amp; Ajouter des Collections </a:t>
            </a:r>
            <a:endParaRPr lang="fr-BE" sz="34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57788"/>
            <a:ext cx="8229600" cy="4525963"/>
          </a:xfrm>
        </p:spPr>
        <p:txBody>
          <a:bodyPr/>
          <a:lstStyle/>
          <a:p>
            <a:r>
              <a:rPr lang="fr-BE" u="sng"/>
              <a:t>Collection Inventory </a:t>
            </a:r>
            <a:r>
              <a:rPr lang="fr-BE" u="sng" smtClean="0"/>
              <a:t>Operator Extended</a:t>
            </a:r>
          </a:p>
          <a:p>
            <a:pPr lvl="1"/>
            <a:r>
              <a:rPr lang="fr-BE"/>
              <a:t>L’opérateur </a:t>
            </a:r>
            <a:r>
              <a:rPr lang="fr-BE" smtClean="0"/>
              <a:t>peut supprimer une collection ou une sous-collection si son périmètre de bibliothèque le permet</a:t>
            </a:r>
            <a:endParaRPr lang="fr-BE"/>
          </a:p>
          <a:p>
            <a:pPr lvl="1"/>
            <a:r>
              <a:rPr lang="fr-BE" smtClean="0"/>
              <a:t>L’opérateur peut ajouter des Collections ‘top-level’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0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Ajouter une représentation digitale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mtClean="0"/>
              <a:t>Alma Digital Representation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1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81754"/>
            <a:ext cx="8229600" cy="621546"/>
          </a:xfrm>
        </p:spPr>
        <p:txBody>
          <a:bodyPr/>
          <a:lstStyle/>
          <a:p>
            <a:r>
              <a:rPr lang="fr-FR" smtClean="0"/>
              <a:t>Introduction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85863"/>
            <a:ext cx="8458200" cy="5170487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2019 : implémentation d’une nouvelle interface Primo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Changements dans la façon dont les répertoires </a:t>
            </a:r>
            <a:r>
              <a:rPr lang="fr-FR" dirty="0" err="1" smtClean="0"/>
              <a:t>DSpace</a:t>
            </a:r>
            <a:r>
              <a:rPr lang="fr-FR" dirty="0" smtClean="0"/>
              <a:t> sont intégrés dans l’outil de découverte</a:t>
            </a:r>
          </a:p>
          <a:p>
            <a:pPr lvl="2"/>
            <a:r>
              <a:rPr lang="fr-FR" dirty="0" smtClean="0"/>
              <a:t>2013-2019 : moissonnage par Primo de l’entièreté de </a:t>
            </a:r>
            <a:r>
              <a:rPr lang="fr-FR" dirty="0" err="1" smtClean="0"/>
              <a:t>DONum</a:t>
            </a:r>
            <a:r>
              <a:rPr lang="fr-FR" dirty="0" smtClean="0"/>
              <a:t> </a:t>
            </a:r>
            <a:r>
              <a:rPr lang="fr-FR" dirty="0" err="1" smtClean="0"/>
              <a:t>BICfB</a:t>
            </a:r>
            <a:endParaRPr lang="fr-FR" dirty="0" smtClean="0"/>
          </a:p>
          <a:p>
            <a:pPr lvl="2"/>
            <a:r>
              <a:rPr lang="fr-FR" dirty="0" smtClean="0"/>
              <a:t>2019 -&gt; : </a:t>
            </a:r>
            <a:r>
              <a:rPr lang="fr-FR" dirty="0" err="1" smtClean="0"/>
              <a:t>DONum</a:t>
            </a:r>
            <a:r>
              <a:rPr lang="fr-FR" dirty="0" smtClean="0"/>
              <a:t> ULiège : Traitement différent en fonction des sets </a:t>
            </a:r>
            <a:r>
              <a:rPr lang="fr-FR" dirty="0" err="1" smtClean="0"/>
              <a:t>DONum</a:t>
            </a:r>
            <a:endParaRPr lang="fr-FR" dirty="0" smtClean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sz="2400" dirty="0" smtClean="0"/>
              <a:t>Soit ajout dans Alma du lien vers la représentation numérique distante =&gt; </a:t>
            </a:r>
            <a:r>
              <a:rPr lang="fr-FR" sz="2400" i="1" dirty="0" smtClean="0"/>
              <a:t>la notice de la version imprimée proposera en plus le lien vers la version numérisée</a:t>
            </a:r>
          </a:p>
          <a:p>
            <a:pPr marL="1371600" lvl="3" indent="0">
              <a:buNone/>
            </a:pPr>
            <a:endParaRPr lang="fr-FR" sz="2400" dirty="0" smtClean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sz="2400" dirty="0" smtClean="0"/>
              <a:t>Soit moissonnage par Alma/Primo VE du set </a:t>
            </a:r>
            <a:r>
              <a:rPr lang="fr-FR" sz="2400" dirty="0" err="1" smtClean="0"/>
              <a:t>DONum</a:t>
            </a:r>
            <a:r>
              <a:rPr lang="fr-FR" sz="2400" dirty="0" smtClean="0"/>
              <a:t> ULiège =&gt; </a:t>
            </a:r>
            <a:r>
              <a:rPr lang="fr-FR" sz="2400" i="1" dirty="0" smtClean="0"/>
              <a:t>pour ces documents-là, correspondra à la situation actuelle</a:t>
            </a:r>
          </a:p>
          <a:p>
            <a:pPr marL="914400" lvl="2" indent="0">
              <a:buNone/>
            </a:pPr>
            <a:r>
              <a:rPr lang="fr-FR" i="1" dirty="0" smtClean="0"/>
              <a:t> </a:t>
            </a:r>
            <a:endParaRPr lang="fr-FR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7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0863" y="479220"/>
            <a:ext cx="8229600" cy="621546"/>
          </a:xfrm>
        </p:spPr>
        <p:txBody>
          <a:bodyPr/>
          <a:lstStyle/>
          <a:p>
            <a:r>
              <a:rPr lang="fr-BE" sz="3200" smtClean="0"/>
              <a:t>Ajouter une représentation digitale à une notice existant dans le répertoire</a:t>
            </a:r>
            <a:endParaRPr lang="fr-BE" sz="32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30</a:t>
            </a:fld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BE"/>
          </a:p>
          <a:p>
            <a:pPr marL="0" indent="0" algn="ctr">
              <a:buNone/>
            </a:pPr>
            <a:r>
              <a:rPr lang="fr-BE" smtClean="0"/>
              <a:t>Rôle Digital Inventory operator (extended)</a:t>
            </a:r>
          </a:p>
          <a:p>
            <a:r>
              <a:rPr lang="fr-BE" smtClean="0"/>
              <a:t>Soit à partir d’un résultat de recherche (1)</a:t>
            </a:r>
          </a:p>
          <a:p>
            <a:r>
              <a:rPr lang="fr-BE" smtClean="0"/>
              <a:t>Soit à partir du menu Resources (2)</a:t>
            </a:r>
          </a:p>
          <a:p>
            <a:endParaRPr lang="fr-BE"/>
          </a:p>
          <a:p>
            <a:pPr marL="0" indent="0">
              <a:buNone/>
            </a:pPr>
            <a:endParaRPr lang="fr-BE" smtClean="0"/>
          </a:p>
        </p:txBody>
      </p:sp>
    </p:spTree>
    <p:extLst>
      <p:ext uri="{BB962C8B-B14F-4D97-AF65-F5344CB8AC3E}">
        <p14:creationId xmlns:p14="http://schemas.microsoft.com/office/powerpoint/2010/main" val="6191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0863" y="479220"/>
            <a:ext cx="8229600" cy="621546"/>
          </a:xfrm>
        </p:spPr>
        <p:txBody>
          <a:bodyPr/>
          <a:lstStyle/>
          <a:p>
            <a:r>
              <a:rPr lang="fr-BE" sz="3200" smtClean="0"/>
              <a:t>Ajouter une représentation digitale à une notice existant dans le répertoire</a:t>
            </a:r>
            <a:endParaRPr lang="fr-BE" sz="32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31</a:t>
            </a:fld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smtClean="0"/>
              <a:t>La représentation digitale n’est pas stockée dans Alma</a:t>
            </a:r>
          </a:p>
          <a:p>
            <a:pPr lvl="1"/>
            <a:r>
              <a:rPr lang="fr-BE" smtClean="0"/>
              <a:t>Seuls sont enregistrés les paramètres de lien vers une représentation stockée dans un répertoire distant (</a:t>
            </a:r>
            <a:r>
              <a:rPr lang="fr-BE" i="1" smtClean="0"/>
              <a:t>Remote</a:t>
            </a:r>
            <a:r>
              <a:rPr lang="fr-BE" smtClean="0"/>
              <a:t>)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BE" smtClean="0"/>
              <a:t>On enregistre le paramètre de lien vers la notice DONum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BE" smtClean="0"/>
              <a:t>On enregistre le paramètre de lien vers une imagette </a:t>
            </a:r>
          </a:p>
          <a:p>
            <a:pPr lvl="2">
              <a:buFontTx/>
              <a:buChar char="-"/>
            </a:pPr>
            <a:r>
              <a:rPr lang="fr-BE"/>
              <a:t>L</a:t>
            </a:r>
            <a:r>
              <a:rPr lang="fr-BE" smtClean="0"/>
              <a:t>’imagette ne sera visible que via Primo !</a:t>
            </a:r>
          </a:p>
          <a:p>
            <a:pPr marL="914400" lvl="2" indent="0">
              <a:buNone/>
            </a:pPr>
            <a:endParaRPr lang="fr-BE"/>
          </a:p>
          <a:p>
            <a:pPr marL="0" indent="0">
              <a:buNone/>
            </a:pPr>
            <a:endParaRPr lang="fr-BE" smtClean="0"/>
          </a:p>
        </p:txBody>
      </p:sp>
    </p:spTree>
    <p:extLst>
      <p:ext uri="{BB962C8B-B14F-4D97-AF65-F5344CB8AC3E}">
        <p14:creationId xmlns:p14="http://schemas.microsoft.com/office/powerpoint/2010/main" val="14918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0863" y="479220"/>
            <a:ext cx="8229600" cy="621546"/>
          </a:xfrm>
        </p:spPr>
        <p:txBody>
          <a:bodyPr/>
          <a:lstStyle/>
          <a:p>
            <a:r>
              <a:rPr lang="fr-BE" sz="3000"/>
              <a:t>Ajouter une représentation digitale à une notice existante à partir </a:t>
            </a:r>
            <a:r>
              <a:rPr lang="fr-BE" sz="3000" smtClean="0"/>
              <a:t>d’un résultat de </a:t>
            </a:r>
            <a:r>
              <a:rPr lang="fr-BE" sz="3000"/>
              <a:t>recherche dans le répertoire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376127" y="2562131"/>
            <a:ext cx="6826313" cy="25349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18" y="2035152"/>
            <a:ext cx="8293141" cy="364302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104" y="3718435"/>
            <a:ext cx="1202696" cy="13458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460622" y="3701982"/>
            <a:ext cx="1214437" cy="348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7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85814"/>
            <a:ext cx="8229600" cy="5340350"/>
          </a:xfrm>
        </p:spPr>
        <p:txBody>
          <a:bodyPr/>
          <a:lstStyle/>
          <a:p>
            <a:r>
              <a:rPr lang="fr-BE" smtClean="0"/>
              <a:t>Pour pouvoir ajouter une représentation digitale à une notice, celle-ci doit être associée à une collection ou une sous-collection Alma</a:t>
            </a:r>
          </a:p>
          <a:p>
            <a:pPr lvl="1"/>
            <a:r>
              <a:rPr lang="fr-BE" smtClean="0"/>
              <a:t>Ici, la notice est associée à la sous-collection Manuscrits Wittert</a:t>
            </a:r>
          </a:p>
          <a:p>
            <a:pPr lvl="1"/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33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48" y="3455989"/>
            <a:ext cx="4686303" cy="135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34</a:t>
            </a:fld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32150"/>
            <a:ext cx="5721500" cy="4525963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1385187" y="3272734"/>
            <a:ext cx="846100" cy="4270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llipse 10"/>
          <p:cNvSpPr/>
          <p:nvPr/>
        </p:nvSpPr>
        <p:spPr>
          <a:xfrm>
            <a:off x="704094" y="3626711"/>
            <a:ext cx="785812" cy="414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/>
          <p:cNvSpPr/>
          <p:nvPr/>
        </p:nvSpPr>
        <p:spPr>
          <a:xfrm>
            <a:off x="5064919" y="705630"/>
            <a:ext cx="4079081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fr-BE" smtClean="0"/>
              <a:t>La case </a:t>
            </a:r>
            <a:r>
              <a:rPr lang="fr-BE" b="1" smtClean="0"/>
              <a:t>Remote</a:t>
            </a:r>
            <a:r>
              <a:rPr lang="fr-BE" smtClean="0"/>
              <a:t> doit être cochée</a:t>
            </a:r>
            <a:endParaRPr lang="fr-BE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36" y="2784052"/>
            <a:ext cx="7639521" cy="30881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15802" y="4279367"/>
            <a:ext cx="2328051" cy="75018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tx1"/>
                </a:solidFill>
              </a:rPr>
              <a:t>Usage type &gt; sélectionner Master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27089" y="4458382"/>
            <a:ext cx="2806512" cy="110013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tx1"/>
                </a:solidFill>
              </a:rPr>
              <a:t>Périmètre pour le rôle Digital </a:t>
            </a:r>
            <a:r>
              <a:rPr lang="fr-BE" dirty="0" err="1">
                <a:solidFill>
                  <a:schemeClr val="tx1"/>
                </a:solidFill>
              </a:rPr>
              <a:t>inventory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operator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>
                <a:solidFill>
                  <a:schemeClr val="tx1"/>
                </a:solidFill>
              </a:rPr>
              <a:t>= </a:t>
            </a:r>
            <a:r>
              <a:rPr lang="fr-BE" smtClean="0">
                <a:solidFill>
                  <a:schemeClr val="tx1"/>
                </a:solidFill>
              </a:rPr>
              <a:t>ULiège Library. Direction générale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60109" y="1462792"/>
            <a:ext cx="4079081" cy="86177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fr-BE" smtClean="0"/>
              <a:t>Toujours </a:t>
            </a:r>
            <a:r>
              <a:rPr lang="fr-BE" dirty="0" smtClean="0"/>
              <a:t>sélectionner </a:t>
            </a:r>
            <a:r>
              <a:rPr lang="fr-BE" dirty="0"/>
              <a:t>«</a:t>
            </a:r>
            <a:r>
              <a:rPr lang="fr-BE"/>
              <a:t> </a:t>
            </a:r>
            <a:r>
              <a:rPr lang="fr-BE" b="1"/>
              <a:t>A</a:t>
            </a:r>
            <a:r>
              <a:rPr lang="fr-BE" b="1" smtClean="0"/>
              <a:t>ctive</a:t>
            </a:r>
            <a:r>
              <a:rPr lang="fr-BE" dirty="0"/>
              <a:t> </a:t>
            </a:r>
            <a:r>
              <a:rPr lang="fr-BE"/>
              <a:t> </a:t>
            </a:r>
            <a:r>
              <a:rPr lang="fr-BE" smtClean="0"/>
              <a:t>». </a:t>
            </a:r>
          </a:p>
          <a:p>
            <a:pPr lvl="1"/>
            <a:r>
              <a:rPr lang="fr-BE" sz="1600" smtClean="0"/>
              <a:t>(La représentation sera visible </a:t>
            </a:r>
            <a:r>
              <a:rPr lang="fr-BE" sz="1600" dirty="0"/>
              <a:t>dans l’interface Collections </a:t>
            </a:r>
            <a:r>
              <a:rPr lang="fr-BE" sz="1600" dirty="0" smtClean="0"/>
              <a:t>ULiège </a:t>
            </a:r>
            <a:r>
              <a:rPr lang="fr-BE" sz="1600" smtClean="0"/>
              <a:t>actuelle</a:t>
            </a:r>
            <a:r>
              <a:rPr lang="fr-BE" sz="1600" smtClean="0"/>
              <a:t>.) </a:t>
            </a:r>
            <a:endParaRPr lang="fr-BE" sz="1600" dirty="0"/>
          </a:p>
        </p:txBody>
      </p:sp>
      <p:sp>
        <p:nvSpPr>
          <p:cNvPr id="19" name="Ellipse 18"/>
          <p:cNvSpPr/>
          <p:nvPr/>
        </p:nvSpPr>
        <p:spPr>
          <a:xfrm>
            <a:off x="455716" y="3035385"/>
            <a:ext cx="1760086" cy="414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Ellipse 20"/>
          <p:cNvSpPr/>
          <p:nvPr/>
        </p:nvSpPr>
        <p:spPr>
          <a:xfrm>
            <a:off x="888253" y="3466509"/>
            <a:ext cx="1086454" cy="2572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Ellipse 21"/>
          <p:cNvSpPr/>
          <p:nvPr/>
        </p:nvSpPr>
        <p:spPr>
          <a:xfrm>
            <a:off x="455716" y="3753998"/>
            <a:ext cx="1760086" cy="414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Ellipse 22"/>
          <p:cNvSpPr/>
          <p:nvPr/>
        </p:nvSpPr>
        <p:spPr>
          <a:xfrm>
            <a:off x="4446207" y="3705933"/>
            <a:ext cx="2709336" cy="462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82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35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548143" y="298764"/>
            <a:ext cx="5395865" cy="81566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tx1"/>
                </a:solidFill>
              </a:rPr>
              <a:t>Choisir </a:t>
            </a:r>
            <a:r>
              <a:rPr lang="fr-BE" dirty="0" err="1" smtClean="0">
                <a:solidFill>
                  <a:schemeClr val="tx1"/>
                </a:solidFill>
              </a:rPr>
              <a:t>DONum</a:t>
            </a:r>
            <a:r>
              <a:rPr lang="fr-BE" dirty="0" smtClean="0">
                <a:solidFill>
                  <a:schemeClr val="tx1"/>
                </a:solidFill>
              </a:rPr>
              <a:t> ULiège dans la liste =&gt; Les données Source Format, OAI Base URL et Delivery Link se complètent alors automatiquement</a:t>
            </a:r>
            <a:endParaRPr lang="fr-BE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9" y="1181639"/>
            <a:ext cx="8919680" cy="29034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626" y="4253836"/>
            <a:ext cx="4402000" cy="1879745"/>
          </a:xfrm>
          <a:prstGeom prst="rect">
            <a:avLst/>
          </a:prstGeom>
          <a:noFill/>
          <a:ln w="349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tx1"/>
                </a:solidFill>
              </a:rPr>
              <a:t>Compléter les informations obligatoires </a:t>
            </a:r>
            <a:r>
              <a:rPr lang="fr-BE" b="1" u="sng" dirty="0" err="1" smtClean="0">
                <a:solidFill>
                  <a:schemeClr val="tx1"/>
                </a:solidFill>
              </a:rPr>
              <a:t>Originating</a:t>
            </a:r>
            <a:r>
              <a:rPr lang="fr-BE" b="1" u="sng" dirty="0" smtClean="0">
                <a:solidFill>
                  <a:schemeClr val="tx1"/>
                </a:solidFill>
              </a:rPr>
              <a:t> system ID</a:t>
            </a:r>
            <a:r>
              <a:rPr lang="fr-BE" b="1" dirty="0" smtClean="0">
                <a:solidFill>
                  <a:schemeClr val="tx1"/>
                </a:solidFill>
              </a:rPr>
              <a:t> </a:t>
            </a:r>
            <a:r>
              <a:rPr lang="fr-BE" dirty="0" smtClean="0">
                <a:solidFill>
                  <a:schemeClr val="tx1"/>
                </a:solidFill>
              </a:rPr>
              <a:t>et </a:t>
            </a:r>
            <a:r>
              <a:rPr lang="fr-BE" b="1" u="sng" dirty="0" err="1" smtClean="0">
                <a:solidFill>
                  <a:schemeClr val="tx1"/>
                </a:solidFill>
              </a:rPr>
              <a:t>Linking</a:t>
            </a:r>
            <a:r>
              <a:rPr lang="fr-BE" b="1" u="sng" dirty="0" smtClean="0">
                <a:solidFill>
                  <a:schemeClr val="tx1"/>
                </a:solidFill>
              </a:rPr>
              <a:t> </a:t>
            </a:r>
            <a:r>
              <a:rPr lang="fr-BE" b="1" u="sng" dirty="0" err="1" smtClean="0">
                <a:solidFill>
                  <a:schemeClr val="tx1"/>
                </a:solidFill>
              </a:rPr>
              <a:t>Parameter</a:t>
            </a:r>
            <a:r>
              <a:rPr lang="fr-BE" b="1" u="sng" dirty="0" smtClean="0">
                <a:solidFill>
                  <a:schemeClr val="tx1"/>
                </a:solidFill>
              </a:rPr>
              <a:t> 1 </a:t>
            </a:r>
            <a:r>
              <a:rPr lang="fr-BE" dirty="0" smtClean="0">
                <a:solidFill>
                  <a:schemeClr val="tx1"/>
                </a:solidFill>
              </a:rPr>
              <a:t>avec le numéro de l’objet = la dernière partie du </a:t>
            </a:r>
            <a:r>
              <a:rPr lang="fr-BE" dirty="0" err="1" smtClean="0">
                <a:solidFill>
                  <a:schemeClr val="tx1"/>
                </a:solidFill>
              </a:rPr>
              <a:t>handle</a:t>
            </a:r>
            <a:endParaRPr lang="fr-BE" dirty="0" smtClean="0">
              <a:solidFill>
                <a:schemeClr val="tx1"/>
              </a:solidFill>
            </a:endParaRPr>
          </a:p>
          <a:p>
            <a:pPr algn="ctr"/>
            <a:r>
              <a:rPr lang="fr-BE" dirty="0">
                <a:solidFill>
                  <a:schemeClr val="tx1"/>
                </a:solidFill>
              </a:rPr>
              <a:t>http://hdl.handle.net/2268.1/</a:t>
            </a:r>
            <a:r>
              <a:rPr lang="fr-BE" b="1" dirty="0">
                <a:solidFill>
                  <a:srgbClr val="FF0000"/>
                </a:solidFill>
              </a:rPr>
              <a:t>1531</a:t>
            </a:r>
            <a:endParaRPr lang="fr-BE" b="1" dirty="0" smtClean="0">
              <a:solidFill>
                <a:srgbClr val="FF0000"/>
              </a:solidFill>
            </a:endParaRPr>
          </a:p>
          <a:p>
            <a:pPr algn="ctr"/>
            <a:endParaRPr lang="fr-BE" dirty="0">
              <a:solidFill>
                <a:schemeClr val="tx1"/>
              </a:solidFill>
            </a:endParaRPr>
          </a:p>
        </p:txBody>
      </p:sp>
      <p:cxnSp>
        <p:nvCxnSpPr>
          <p:cNvPr id="13" name="Connecteur droit avec flèche 12"/>
          <p:cNvCxnSpPr>
            <a:stCxn id="10" idx="0"/>
          </p:cNvCxnSpPr>
          <p:nvPr/>
        </p:nvCxnSpPr>
        <p:spPr>
          <a:xfrm flipH="1" flipV="1">
            <a:off x="1548143" y="3069125"/>
            <a:ext cx="759483" cy="11847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2262059" y="3069125"/>
            <a:ext cx="1911589" cy="11847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2571750" y="1114425"/>
            <a:ext cx="271464" cy="5857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693727" y="4590107"/>
            <a:ext cx="4341632" cy="1643062"/>
          </a:xfrm>
          <a:prstGeom prst="rect">
            <a:avLst/>
          </a:prstGeom>
          <a:noFill/>
          <a:ln w="349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mtClean="0">
                <a:solidFill>
                  <a:schemeClr val="tx1"/>
                </a:solidFill>
              </a:rPr>
              <a:t>Compléter le </a:t>
            </a:r>
            <a:r>
              <a:rPr lang="fr-BE" b="1" u="sng" smtClean="0">
                <a:solidFill>
                  <a:schemeClr val="tx1"/>
                </a:solidFill>
              </a:rPr>
              <a:t>Linking </a:t>
            </a:r>
            <a:r>
              <a:rPr lang="fr-BE" b="1" u="sng" err="1" smtClean="0">
                <a:solidFill>
                  <a:schemeClr val="tx1"/>
                </a:solidFill>
              </a:rPr>
              <a:t>Parameter</a:t>
            </a:r>
            <a:r>
              <a:rPr lang="fr-BE" b="1" u="sng" smtClean="0">
                <a:solidFill>
                  <a:schemeClr val="tx1"/>
                </a:solidFill>
              </a:rPr>
              <a:t> 2</a:t>
            </a:r>
            <a:r>
              <a:rPr lang="fr-BE" b="1" smtClean="0">
                <a:solidFill>
                  <a:schemeClr val="tx1"/>
                </a:solidFill>
              </a:rPr>
              <a:t> </a:t>
            </a:r>
            <a:r>
              <a:rPr lang="fr-BE" smtClean="0">
                <a:solidFill>
                  <a:schemeClr val="tx1"/>
                </a:solidFill>
              </a:rPr>
              <a:t>pour générer l’imagette = </a:t>
            </a:r>
            <a:r>
              <a:rPr lang="fr-BE" dirty="0" smtClean="0">
                <a:solidFill>
                  <a:schemeClr val="tx1"/>
                </a:solidFill>
              </a:rPr>
              <a:t>la dernière </a:t>
            </a:r>
            <a:r>
              <a:rPr lang="fr-BE" smtClean="0">
                <a:solidFill>
                  <a:schemeClr val="tx1"/>
                </a:solidFill>
              </a:rPr>
              <a:t>partie de l’URL d’une image de prévisualisation dans DONum</a:t>
            </a:r>
            <a:endParaRPr lang="fr-BE" dirty="0" smtClean="0">
              <a:solidFill>
                <a:schemeClr val="tx1"/>
              </a:solidFill>
            </a:endParaRPr>
          </a:p>
          <a:p>
            <a:pPr algn="ctr"/>
            <a:r>
              <a:rPr lang="fr-BE">
                <a:solidFill>
                  <a:schemeClr val="tx1"/>
                </a:solidFill>
              </a:rPr>
              <a:t>https://donum.uliege.be/retrieve/</a:t>
            </a:r>
            <a:r>
              <a:rPr lang="fr-BE" b="1">
                <a:solidFill>
                  <a:srgbClr val="FF0000"/>
                </a:solidFill>
              </a:rPr>
              <a:t>9683/MsW013.pdf.93.jpg</a:t>
            </a:r>
            <a:endParaRPr lang="fr-BE" b="1" dirty="0">
              <a:solidFill>
                <a:srgbClr val="FF0000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6973533" y="3069125"/>
            <a:ext cx="513683" cy="15209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95881" y="2770360"/>
            <a:ext cx="1711601" cy="298765"/>
          </a:xfrm>
          <a:prstGeom prst="rect">
            <a:avLst/>
          </a:prstGeom>
          <a:noFill/>
          <a:ln w="19050">
            <a:solidFill>
              <a:srgbClr val="0070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/>
          <p:cNvSpPr/>
          <p:nvPr/>
        </p:nvSpPr>
        <p:spPr>
          <a:xfrm>
            <a:off x="3983694" y="2757466"/>
            <a:ext cx="1711601" cy="298765"/>
          </a:xfrm>
          <a:prstGeom prst="rect">
            <a:avLst/>
          </a:prstGeom>
          <a:noFill/>
          <a:ln w="19050">
            <a:solidFill>
              <a:srgbClr val="0070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llipse 7"/>
          <p:cNvSpPr/>
          <p:nvPr/>
        </p:nvSpPr>
        <p:spPr>
          <a:xfrm>
            <a:off x="0" y="2740509"/>
            <a:ext cx="995881" cy="4100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Ellipse 15"/>
          <p:cNvSpPr/>
          <p:nvPr/>
        </p:nvSpPr>
        <p:spPr>
          <a:xfrm>
            <a:off x="2962847" y="2670772"/>
            <a:ext cx="1020847" cy="5884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Ellipse 18"/>
          <p:cNvSpPr/>
          <p:nvPr/>
        </p:nvSpPr>
        <p:spPr>
          <a:xfrm>
            <a:off x="5938177" y="2670772"/>
            <a:ext cx="1020847" cy="5884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47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0863" y="479220"/>
            <a:ext cx="8229600" cy="621546"/>
          </a:xfrm>
        </p:spPr>
        <p:txBody>
          <a:bodyPr/>
          <a:lstStyle/>
          <a:p>
            <a:r>
              <a:rPr lang="fr-BE" sz="3200" smtClean="0"/>
              <a:t>Ajouter une représentation digitale à une notice existant dans le répertoire</a:t>
            </a:r>
            <a:endParaRPr lang="fr-BE" sz="320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70877"/>
            <a:ext cx="8229600" cy="4289955"/>
          </a:xfrm>
          <a:prstGeom prst="rect">
            <a:avLst/>
          </a:prstGeom>
          <a:noFill/>
          <a:ln w="15875"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36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376127" y="2993184"/>
            <a:ext cx="6826313" cy="25349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919" y="950614"/>
            <a:ext cx="1787012" cy="268945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71192" y="1357987"/>
            <a:ext cx="6862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BE" sz="2400"/>
              <a:t>Create inventory </a:t>
            </a:r>
          </a:p>
          <a:p>
            <a:r>
              <a:rPr lang="fr-BE" sz="2400" smtClean="0"/>
              <a:t>	&gt;&gt; </a:t>
            </a:r>
            <a:r>
              <a:rPr lang="fr-BE" sz="2400"/>
              <a:t>Add Digital Representation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979406" y="3367889"/>
            <a:ext cx="1394234" cy="20823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/>
          <p:cNvSpPr/>
          <p:nvPr/>
        </p:nvSpPr>
        <p:spPr>
          <a:xfrm>
            <a:off x="1539089" y="2598345"/>
            <a:ext cx="977774" cy="394839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881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37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557214"/>
            <a:ext cx="8229600" cy="5111750"/>
          </a:xfrm>
        </p:spPr>
        <p:txBody>
          <a:bodyPr/>
          <a:lstStyle/>
          <a:p>
            <a:r>
              <a:rPr lang="fr-BE" smtClean="0"/>
              <a:t>Sélectionner la notice dans la liste de résultats</a:t>
            </a:r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100308"/>
            <a:ext cx="8686800" cy="474888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14941" y="5402920"/>
            <a:ext cx="7885568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2600" smtClean="0"/>
              <a:t>Et compléter les détails de la Représentation comme expliqué auparavant</a:t>
            </a:r>
            <a:endParaRPr lang="fr-BE" sz="2600"/>
          </a:p>
        </p:txBody>
      </p:sp>
    </p:spTree>
    <p:extLst>
      <p:ext uri="{BB962C8B-B14F-4D97-AF65-F5344CB8AC3E}">
        <p14:creationId xmlns:p14="http://schemas.microsoft.com/office/powerpoint/2010/main" val="1722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6570" y="438073"/>
            <a:ext cx="8229600" cy="621546"/>
          </a:xfrm>
        </p:spPr>
        <p:txBody>
          <a:bodyPr/>
          <a:lstStyle/>
          <a:p>
            <a:r>
              <a:rPr lang="fr-BE" smtClean="0"/>
              <a:t>Ajouter une représentation digitale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6570" y="1135440"/>
            <a:ext cx="8229600" cy="4525963"/>
          </a:xfrm>
        </p:spPr>
        <p:txBody>
          <a:bodyPr/>
          <a:lstStyle/>
          <a:p>
            <a:r>
              <a:rPr lang="fr-BE" sz="3000" smtClean="0"/>
              <a:t>Catalogueur : dans l’éditeur de métadonnées</a:t>
            </a:r>
          </a:p>
          <a:p>
            <a:pPr lvl="1"/>
            <a:r>
              <a:rPr lang="fr-BE" sz="2600" smtClean="0"/>
              <a:t>Tools &gt;&gt; MARC Bibliographic &gt;&gt; Add Representation</a:t>
            </a:r>
          </a:p>
          <a:p>
            <a:pPr marL="0" indent="0">
              <a:buNone/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2278063"/>
            <a:ext cx="8490860" cy="4078287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386139" y="3083908"/>
            <a:ext cx="257174" cy="330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6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2788"/>
            <a:ext cx="8229600" cy="621546"/>
          </a:xfrm>
        </p:spPr>
        <p:txBody>
          <a:bodyPr/>
          <a:lstStyle/>
          <a:p>
            <a:r>
              <a:rPr lang="fr-BE" smtClean="0"/>
              <a:t>Visualisation de l’inventaire dans Alma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29757"/>
            <a:ext cx="8229600" cy="4525963"/>
          </a:xfrm>
        </p:spPr>
        <p:txBody>
          <a:bodyPr/>
          <a:lstStyle/>
          <a:p>
            <a:r>
              <a:rPr lang="fr-BE" smtClean="0"/>
              <a:t>La notice a désormais</a:t>
            </a:r>
          </a:p>
          <a:p>
            <a:pPr lvl="1"/>
            <a:r>
              <a:rPr lang="fr-BE" smtClean="0"/>
              <a:t>1 inventaire physique</a:t>
            </a:r>
          </a:p>
          <a:p>
            <a:pPr lvl="1"/>
            <a:r>
              <a:rPr lang="fr-BE" smtClean="0"/>
              <a:t>1 inventaire digital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6899"/>
            <a:ext cx="9144000" cy="19260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57375" y="3943350"/>
            <a:ext cx="871538" cy="31432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llipse 6"/>
          <p:cNvSpPr/>
          <p:nvPr/>
        </p:nvSpPr>
        <p:spPr>
          <a:xfrm>
            <a:off x="6858000" y="4371975"/>
            <a:ext cx="762000" cy="52863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2986088" y="5400675"/>
            <a:ext cx="5086350" cy="955675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 smtClean="0">
                <a:solidFill>
                  <a:srgbClr val="00B050"/>
                </a:solidFill>
              </a:rPr>
              <a:t>Cliquer sur Viewer pour accéder à la représentation distante, c’est-à-dire la notice sur </a:t>
            </a:r>
            <a:r>
              <a:rPr lang="fr-BE" sz="2000" b="1" dirty="0" err="1" smtClean="0">
                <a:solidFill>
                  <a:srgbClr val="00B050"/>
                </a:solidFill>
              </a:rPr>
              <a:t>DONum</a:t>
            </a:r>
            <a:endParaRPr lang="fr-BE" sz="2000" b="1" dirty="0">
              <a:solidFill>
                <a:srgbClr val="00B050"/>
              </a:solidFill>
            </a:endParaRPr>
          </a:p>
        </p:txBody>
      </p:sp>
      <p:cxnSp>
        <p:nvCxnSpPr>
          <p:cNvPr id="10" name="Connecteur droit avec flèche 9"/>
          <p:cNvCxnSpPr>
            <a:stCxn id="7" idx="4"/>
          </p:cNvCxnSpPr>
          <p:nvPr/>
        </p:nvCxnSpPr>
        <p:spPr>
          <a:xfrm flipH="1">
            <a:off x="5986463" y="4900613"/>
            <a:ext cx="1252537" cy="50006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8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74675"/>
            <a:ext cx="81629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5319"/>
            <a:ext cx="8229600" cy="621546"/>
          </a:xfrm>
        </p:spPr>
        <p:txBody>
          <a:bodyPr/>
          <a:lstStyle/>
          <a:p>
            <a:r>
              <a:rPr lang="fr-BE" smtClean="0"/>
              <a:t>Modifier la représentation</a:t>
            </a:r>
            <a:endParaRPr lang="fr-BE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" y="1256636"/>
            <a:ext cx="8229600" cy="244131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40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9" y="3957618"/>
            <a:ext cx="8501062" cy="2398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72364" y="3128963"/>
            <a:ext cx="900112" cy="200025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7472364" y="5734616"/>
            <a:ext cx="900112" cy="200025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5772150" y="3255566"/>
            <a:ext cx="1700215" cy="86409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33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9615"/>
            <a:ext cx="8229600" cy="621546"/>
          </a:xfrm>
        </p:spPr>
        <p:txBody>
          <a:bodyPr/>
          <a:lstStyle/>
          <a:p>
            <a:r>
              <a:rPr lang="fr-BE"/>
              <a:t>Modifier la représentation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7888"/>
            <a:ext cx="8229600" cy="4525963"/>
          </a:xfrm>
        </p:spPr>
        <p:txBody>
          <a:bodyPr/>
          <a:lstStyle/>
          <a:p>
            <a:r>
              <a:rPr lang="fr-BE" sz="2800" smtClean="0"/>
              <a:t>Ajouter une note publique…</a:t>
            </a:r>
          </a:p>
          <a:p>
            <a:pPr lvl="1"/>
            <a:r>
              <a:rPr lang="fr-BE" sz="2400" smtClean="0"/>
              <a:t>Mais on ne peut pas modifier le paramètre de linking!</a:t>
            </a:r>
          </a:p>
          <a:p>
            <a:endParaRPr lang="fr-BE"/>
          </a:p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8" y="1954069"/>
            <a:ext cx="8386762" cy="30106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990" y="4714259"/>
            <a:ext cx="7687972" cy="164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67467"/>
            <a:ext cx="8229600" cy="621546"/>
          </a:xfrm>
        </p:spPr>
        <p:txBody>
          <a:bodyPr/>
          <a:lstStyle/>
          <a:p>
            <a:r>
              <a:rPr lang="fr-BE" smtClean="0"/>
              <a:t>Dans Primo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42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37" y="1065322"/>
            <a:ext cx="8555525" cy="529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67467"/>
            <a:ext cx="8229600" cy="621546"/>
          </a:xfrm>
        </p:spPr>
        <p:txBody>
          <a:bodyPr/>
          <a:lstStyle/>
          <a:p>
            <a:r>
              <a:rPr lang="fr-BE" smtClean="0"/>
              <a:t>Dans Primo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43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437" y="989013"/>
            <a:ext cx="5375126" cy="565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Identifier les notices dans Alma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77500" lnSpcReduction="20000"/>
          </a:bodyPr>
          <a:lstStyle/>
          <a:p>
            <a:r>
              <a:rPr lang="fr-BE" smtClean="0"/>
              <a:t>Ne pas se limiter à la recherche par code-barres</a:t>
            </a:r>
          </a:p>
          <a:p>
            <a:pPr lvl="1"/>
            <a:r>
              <a:rPr lang="fr-BE" smtClean="0"/>
              <a:t>Par ex., s’il y a plusieurs notices pour des éditions différentes, il peut être intéressant d’associer la représentation à chaque notice, en précisant en </a:t>
            </a:r>
            <a:r>
              <a:rPr lang="fr-BE" i="1" smtClean="0"/>
              <a:t>Public note </a:t>
            </a:r>
            <a:r>
              <a:rPr lang="fr-BE" smtClean="0"/>
              <a:t>que l’objet numérisé est l’exemplaire x de la bibliothèque.</a:t>
            </a:r>
          </a:p>
          <a:p>
            <a:r>
              <a:rPr lang="fr-BE" smtClean="0"/>
              <a:t>Si le catalogue présente des incohérences de traitement, des notices issues de systèmes plus anciens (par ex. catalogage à niveaux pour une monographie en plusieurs volumes)…</a:t>
            </a:r>
          </a:p>
          <a:p>
            <a:pPr lvl="1"/>
            <a:r>
              <a:rPr lang="fr-BE" smtClean="0"/>
              <a:t>D’abord apporter les corrections nécessaires au catalogue</a:t>
            </a:r>
          </a:p>
          <a:p>
            <a:pPr marL="457200" lvl="1" indent="0">
              <a:buNone/>
            </a:pPr>
            <a:r>
              <a:rPr lang="fr-BE" smtClean="0"/>
              <a:t>=&gt; Rationnaliser le catalogue pour éviter des situations complexes pour l’utilisateur!</a:t>
            </a:r>
          </a:p>
          <a:p>
            <a:pPr marL="457200" lvl="1" indent="0">
              <a:buNone/>
            </a:pPr>
            <a:endParaRPr lang="fr-BE" smtClean="0"/>
          </a:p>
          <a:p>
            <a:pPr marL="457200" lvl="1" indent="0">
              <a:buNone/>
            </a:pPr>
            <a:r>
              <a:rPr lang="fr-BE" smtClean="0"/>
              <a:t>(Dans un premier temps, cibler l’ajout des représentations sur les cas simples)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4574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163" y="414338"/>
            <a:ext cx="8786812" cy="1243012"/>
          </a:xfrm>
        </p:spPr>
        <p:txBody>
          <a:bodyPr/>
          <a:lstStyle/>
          <a:p>
            <a:r>
              <a:rPr lang="fr-BE" sz="2800" smtClean="0"/>
              <a:t>1 volume physique contenant plusieurs œuvres : présence d’une notice « mère » avec un titre forgé de type « Varia  » &amp; plusieurs notices DONum</a:t>
            </a:r>
            <a:br>
              <a:rPr lang="fr-BE" sz="2800" smtClean="0"/>
            </a:br>
            <a:endParaRPr lang="fr-BE" sz="28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0658" y="1776428"/>
            <a:ext cx="8663318" cy="4841655"/>
          </a:xfrm>
        </p:spPr>
        <p:txBody>
          <a:bodyPr>
            <a:normAutofit fontScale="70000" lnSpcReduction="20000"/>
          </a:bodyPr>
          <a:lstStyle/>
          <a:p>
            <a:r>
              <a:rPr lang="fr-BE" smtClean="0"/>
              <a:t>1 notice </a:t>
            </a:r>
            <a:r>
              <a:rPr lang="fr-BE"/>
              <a:t>« mère » dans Alma, à laquelle est lié l’inventaire physique</a:t>
            </a:r>
          </a:p>
          <a:p>
            <a:r>
              <a:rPr lang="fr-BE" smtClean="0"/>
              <a:t>X notices pour les différentes œuvres contenues</a:t>
            </a:r>
          </a:p>
          <a:p>
            <a:pPr marL="0" indent="0">
              <a:buNone/>
            </a:pPr>
            <a:r>
              <a:rPr lang="fr-BE" smtClean="0"/>
              <a:t>Ex</a:t>
            </a:r>
            <a:r>
              <a:rPr lang="fr-BE"/>
              <a:t>. MMS ID </a:t>
            </a:r>
            <a:r>
              <a:rPr lang="fr-BE" smtClean="0"/>
              <a:t>990000257050502321</a:t>
            </a:r>
          </a:p>
          <a:p>
            <a:pPr marL="0" indent="0">
              <a:buNone/>
            </a:pPr>
            <a:r>
              <a:rPr lang="fr-BE" i="1" smtClean="0"/>
              <a:t>est lié à 43 notices correspondant aux différentes œuvres contenues.</a:t>
            </a:r>
          </a:p>
          <a:p>
            <a:pPr marL="0" indent="0">
              <a:buNone/>
            </a:pPr>
            <a:endParaRPr lang="fr-BE" sz="3300" smtClean="0"/>
          </a:p>
          <a:p>
            <a:pPr>
              <a:buFont typeface="Symbol" panose="05050102010706020507" pitchFamily="18" charset="2"/>
              <a:buChar char="Þ"/>
            </a:pPr>
            <a:r>
              <a:rPr lang="fr-BE" sz="3300" b="1" smtClean="0"/>
              <a:t>Associer sa représentation digitale à chacune des œuvres</a:t>
            </a:r>
          </a:p>
          <a:p>
            <a:r>
              <a:rPr lang="fr-BE"/>
              <a:t>MMS ID 990000265250502321 : </a:t>
            </a:r>
            <a:r>
              <a:rPr lang="fr-BE" u="sng">
                <a:hlinkClick r:id="rId3"/>
              </a:rPr>
              <a:t>http://hdl.handle.net/2268.1/2383</a:t>
            </a:r>
            <a:endParaRPr lang="fr-BE" u="sng"/>
          </a:p>
          <a:p>
            <a:r>
              <a:rPr lang="fr-BE"/>
              <a:t>MMS ID 990000264710502321 </a:t>
            </a:r>
            <a:r>
              <a:rPr lang="fr-BE">
                <a:hlinkClick r:id="rId4"/>
              </a:rPr>
              <a:t>http://hdl.handle.net/2268.1/2372</a:t>
            </a:r>
            <a:endParaRPr lang="fr-BE"/>
          </a:p>
          <a:p>
            <a:pPr marL="0" indent="0">
              <a:buNone/>
            </a:pPr>
            <a:endParaRPr lang="fr-BE" sz="3300" smtClean="0"/>
          </a:p>
          <a:p>
            <a:pPr>
              <a:buFont typeface="Symbol" panose="05050102010706020507" pitchFamily="18" charset="2"/>
              <a:buChar char="Þ"/>
            </a:pPr>
            <a:r>
              <a:rPr lang="fr-BE" b="1" smtClean="0"/>
              <a:t>La notice « mère » n’a donc pas d’inventaire digital</a:t>
            </a:r>
          </a:p>
          <a:p>
            <a:pPr marL="0" indent="0">
              <a:buNone/>
            </a:pPr>
            <a:endParaRPr lang="fr-BE" smtClean="0"/>
          </a:p>
          <a:p>
            <a:pPr>
              <a:buFont typeface="Symbol" panose="05050102010706020507" pitchFamily="18" charset="2"/>
              <a:buChar char="Þ"/>
            </a:pPr>
            <a:r>
              <a:rPr lang="fr-BE" b="1" smtClean="0"/>
              <a:t>Le HOL de la notice « mère » contient un 583</a:t>
            </a:r>
            <a:r>
              <a:rPr lang="fr-BE" smtClean="0"/>
              <a:t> « Numérisation » sans $u (URL) (ajouter une note publique en $z « Voir au titre des différentes œuvres » &gt; liste déroulante du $z)</a:t>
            </a:r>
          </a:p>
          <a:p>
            <a:pPr>
              <a:buFont typeface="Symbol" panose="05050102010706020507" pitchFamily="18" charset="2"/>
              <a:buChar char="Þ"/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63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3291" y="485319"/>
            <a:ext cx="8229600" cy="621546"/>
          </a:xfrm>
        </p:spPr>
        <p:txBody>
          <a:bodyPr/>
          <a:lstStyle/>
          <a:p>
            <a:r>
              <a:rPr lang="fr-BE" sz="2800" smtClean="0"/>
              <a:t>1 volume physique </a:t>
            </a:r>
            <a:r>
              <a:rPr lang="fr-BE" sz="2800"/>
              <a:t>contenant plusieurs </a:t>
            </a:r>
            <a:r>
              <a:rPr lang="fr-BE" sz="2800" smtClean="0"/>
              <a:t>œuvres</a:t>
            </a:r>
            <a:r>
              <a:rPr lang="fr-BE" sz="2800"/>
              <a:t/>
            </a:r>
            <a:br>
              <a:rPr lang="fr-BE" sz="2800"/>
            </a:br>
            <a:r>
              <a:rPr lang="fr-BE" sz="2800"/>
              <a:t>&amp; plusieurs notices DONum</a:t>
            </a:r>
            <a:endParaRPr lang="fr-BE" sz="280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5990"/>
          </a:xfrm>
        </p:spPr>
        <p:txBody>
          <a:bodyPr>
            <a:normAutofit fontScale="70000" lnSpcReduction="20000"/>
          </a:bodyPr>
          <a:lstStyle/>
          <a:p>
            <a:r>
              <a:rPr lang="fr-BE" smtClean="0"/>
              <a:t>Il n’y a pas de notice « mère » de type « Varia »</a:t>
            </a:r>
          </a:p>
          <a:p>
            <a:pPr marL="0" indent="0">
              <a:buNone/>
            </a:pPr>
            <a:endParaRPr lang="fr-BE" smtClean="0"/>
          </a:p>
          <a:p>
            <a:r>
              <a:rPr lang="fr-BE" smtClean="0"/>
              <a:t>À la notice de la 1</a:t>
            </a:r>
            <a:r>
              <a:rPr lang="fr-BE" baseline="30000" smtClean="0"/>
              <a:t>ère</a:t>
            </a:r>
            <a:r>
              <a:rPr lang="fr-BE" smtClean="0"/>
              <a:t> œuvre contenue est associé l’inventaire physique</a:t>
            </a:r>
          </a:p>
          <a:p>
            <a:r>
              <a:rPr lang="fr-BE" smtClean="0"/>
              <a:t>X notices pour les œuvres contenues suivantes</a:t>
            </a:r>
          </a:p>
          <a:p>
            <a:r>
              <a:rPr lang="fr-BE" smtClean="0"/>
              <a:t>Présence de  la zone 501</a:t>
            </a:r>
          </a:p>
          <a:p>
            <a:pPr marL="0" indent="0">
              <a:buNone/>
            </a:pPr>
            <a:endParaRPr lang="fr-BE" smtClean="0"/>
          </a:p>
          <a:p>
            <a:pPr marL="0" indent="0">
              <a:buNone/>
            </a:pPr>
            <a:endParaRPr lang="fr-BE" smtClean="0"/>
          </a:p>
          <a:p>
            <a:pPr>
              <a:buFont typeface="Symbol" panose="05050102010706020507" pitchFamily="18" charset="2"/>
              <a:buChar char="Þ"/>
            </a:pPr>
            <a:r>
              <a:rPr lang="fr-BE" b="1" smtClean="0"/>
              <a:t>Associer sa représentation digitale à chacune des œuvres</a:t>
            </a:r>
          </a:p>
          <a:p>
            <a:pPr>
              <a:buFont typeface="Symbol" panose="05050102010706020507" pitchFamily="18" charset="2"/>
              <a:buChar char="Þ"/>
            </a:pPr>
            <a:endParaRPr lang="fr-BE" b="1" smtClean="0"/>
          </a:p>
          <a:p>
            <a:pPr>
              <a:buFont typeface="Symbol" panose="05050102010706020507" pitchFamily="18" charset="2"/>
              <a:buChar char="Þ"/>
            </a:pPr>
            <a:r>
              <a:rPr lang="fr-BE" b="1"/>
              <a:t>Le HOL de la notice « mère » contient un 583 </a:t>
            </a:r>
            <a:r>
              <a:rPr lang="fr-BE"/>
              <a:t>« Numérisation » sans $u (URL) (ajouter une note publique en $z « Voir au titre des différentes œuvres » &gt; liste déroulante du $z</a:t>
            </a:r>
            <a:r>
              <a:rPr lang="fr-BE" smtClean="0"/>
              <a:t>)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0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Plusieurs volumes</a:t>
            </a:r>
            <a:br>
              <a:rPr lang="fr-BE" smtClean="0"/>
            </a:br>
            <a:r>
              <a:rPr lang="fr-BE" smtClean="0"/>
              <a:t>&amp; plusieurs notices DONum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BE" smtClean="0"/>
              <a:t>1 notice BIB globale dans </a:t>
            </a:r>
            <a:r>
              <a:rPr lang="fr-BE" smtClean="0"/>
              <a:t>Alma</a:t>
            </a:r>
          </a:p>
          <a:p>
            <a:pPr marL="0" indent="0">
              <a:buNone/>
            </a:pPr>
            <a:r>
              <a:rPr lang="fr-BE"/>
              <a:t>	</a:t>
            </a:r>
            <a:r>
              <a:rPr lang="fr-BE" sz="2300"/>
              <a:t>MMS ID 990010615600502321</a:t>
            </a:r>
            <a:endParaRPr lang="fr-BE" sz="2300" smtClean="0"/>
          </a:p>
          <a:p>
            <a:r>
              <a:rPr lang="fr-BE" smtClean="0"/>
              <a:t>1 notice HOL </a:t>
            </a:r>
          </a:p>
          <a:p>
            <a:pPr lvl="1"/>
            <a:r>
              <a:rPr lang="fr-BE" b="1"/>
              <a:t>1 zone 583 unique, complète ($3 $a $c </a:t>
            </a:r>
            <a:r>
              <a:rPr lang="fr-BE" b="1"/>
              <a:t>$</a:t>
            </a:r>
            <a:r>
              <a:rPr lang="fr-BE" b="1" smtClean="0"/>
              <a:t>u $z)</a:t>
            </a:r>
            <a:endParaRPr lang="fr-BE" b="1"/>
          </a:p>
          <a:p>
            <a:pPr lvl="3"/>
            <a:r>
              <a:rPr lang="fr-BE" b="1" smtClean="0"/>
              <a:t>Adapter </a:t>
            </a:r>
            <a:r>
              <a:rPr lang="fr-BE" b="1"/>
              <a:t>le contenu du $3 pour désigner les volumes numérisés</a:t>
            </a:r>
          </a:p>
          <a:p>
            <a:pPr lvl="3"/>
            <a:r>
              <a:rPr lang="fr-BE" b="1"/>
              <a:t>Répéter le $c si les dates sont différentes</a:t>
            </a:r>
          </a:p>
          <a:p>
            <a:pPr lvl="3"/>
            <a:r>
              <a:rPr lang="fr-BE" b="1"/>
              <a:t>Répéter le $u pour </a:t>
            </a:r>
            <a:r>
              <a:rPr lang="fr-BE" b="1"/>
              <a:t>chaque </a:t>
            </a:r>
            <a:r>
              <a:rPr lang="fr-BE" b="1" smtClean="0"/>
              <a:t>URL correspondant à chacune des notices DONum</a:t>
            </a:r>
            <a:endParaRPr lang="fr-BE" b="1"/>
          </a:p>
          <a:p>
            <a:pPr lvl="1"/>
            <a:endParaRPr lang="fr-BE"/>
          </a:p>
          <a:p>
            <a:pPr lvl="1">
              <a:buFont typeface="Symbol" panose="05050102010706020507" pitchFamily="18" charset="2"/>
              <a:buChar char="Þ"/>
            </a:pPr>
            <a:r>
              <a:rPr lang="fr-BE" b="1"/>
              <a:t>Ajouter </a:t>
            </a:r>
            <a:r>
              <a:rPr lang="fr-BE" b="1" smtClean="0"/>
              <a:t>les représentations digitales </a:t>
            </a:r>
            <a:endParaRPr lang="fr-BE" b="1"/>
          </a:p>
          <a:p>
            <a:pPr lvl="2">
              <a:buFont typeface="Symbol" panose="05050102010706020507" pitchFamily="18" charset="2"/>
              <a:buChar char="Þ"/>
            </a:pPr>
            <a:r>
              <a:rPr lang="fr-BE"/>
              <a:t>en précisant le numéro de volume dans la zone </a:t>
            </a:r>
            <a:r>
              <a:rPr lang="fr-BE" b="1"/>
              <a:t>Public note</a:t>
            </a:r>
            <a:r>
              <a:rPr lang="fr-BE"/>
              <a:t> : « Volume 1 » ou « Tomes 1-2 » si le volume comprend 2 tomes.</a:t>
            </a:r>
          </a:p>
          <a:p>
            <a:pPr marL="914400" lvl="2" indent="0">
              <a:buNone/>
            </a:pPr>
            <a:r>
              <a:rPr lang="fr-BE" smtClean="0"/>
              <a:t>(Ajouter la représentation du dernier volume en 1</a:t>
            </a:r>
            <a:r>
              <a:rPr lang="fr-BE" baseline="30000" smtClean="0"/>
              <a:t>er</a:t>
            </a:r>
            <a:r>
              <a:rPr lang="fr-BE" smtClean="0"/>
              <a:t>, ordre décroissant de la numérotation des volumes)</a:t>
            </a:r>
          </a:p>
          <a:p>
            <a:pPr marL="914400" lvl="2" indent="0">
              <a:buNone/>
            </a:pPr>
            <a:r>
              <a:rPr lang="fr-BE" smtClean="0"/>
              <a:t>(</a:t>
            </a:r>
            <a:r>
              <a:rPr lang="fr-BE"/>
              <a:t>La zone ‘Notes’ = notes internes)</a:t>
            </a:r>
          </a:p>
          <a:p>
            <a:pPr lvl="1"/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9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6295" y="552788"/>
            <a:ext cx="8451410" cy="621546"/>
          </a:xfrm>
        </p:spPr>
        <p:txBody>
          <a:bodyPr/>
          <a:lstStyle/>
          <a:p>
            <a:r>
              <a:rPr lang="fr-BE" smtClean="0"/>
              <a:t>Plusieurs volumes</a:t>
            </a:r>
            <a:br>
              <a:rPr lang="fr-BE" smtClean="0"/>
            </a:br>
            <a:r>
              <a:rPr lang="fr-BE" smtClean="0"/>
              <a:t>&amp; 1 seul volume numérisé - 1 notice DONum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77500" lnSpcReduction="20000"/>
          </a:bodyPr>
          <a:lstStyle/>
          <a:p>
            <a:r>
              <a:rPr lang="fr-BE" smtClean="0"/>
              <a:t>1 notice BIB globale dans Alma</a:t>
            </a:r>
          </a:p>
          <a:p>
            <a:r>
              <a:rPr lang="fr-BE" smtClean="0"/>
              <a:t>1 notice HOL </a:t>
            </a:r>
          </a:p>
          <a:p>
            <a:pPr lvl="1"/>
            <a:r>
              <a:rPr lang="fr-BE" b="1" smtClean="0"/>
              <a:t>1 zone </a:t>
            </a:r>
            <a:r>
              <a:rPr lang="fr-BE" b="1" smtClean="0"/>
              <a:t>583 </a:t>
            </a:r>
            <a:r>
              <a:rPr lang="fr-BE" b="1" smtClean="0"/>
              <a:t>unique, complète ($3 $a $c $u $z)</a:t>
            </a:r>
          </a:p>
          <a:p>
            <a:pPr lvl="2"/>
            <a:r>
              <a:rPr lang="fr-BE" b="1" smtClean="0"/>
              <a:t>Si d’autres volumes sont numérisés ultérieurement, modifier la zone 583 </a:t>
            </a:r>
          </a:p>
          <a:p>
            <a:pPr lvl="3"/>
            <a:r>
              <a:rPr lang="fr-BE" b="1" smtClean="0"/>
              <a:t>Adapter le contenu du $3 pour désigner les volumes numérisés</a:t>
            </a:r>
          </a:p>
          <a:p>
            <a:pPr lvl="3"/>
            <a:r>
              <a:rPr lang="fr-BE" b="1" smtClean="0"/>
              <a:t>Répéter le $c si les dates sont différentes</a:t>
            </a:r>
          </a:p>
          <a:p>
            <a:pPr lvl="3"/>
            <a:r>
              <a:rPr lang="fr-BE" b="1" smtClean="0"/>
              <a:t>Répéter le $u pour chaque URL</a:t>
            </a:r>
          </a:p>
          <a:p>
            <a:pPr marL="1371600" lvl="3" indent="0">
              <a:buNone/>
            </a:pPr>
            <a:endParaRPr lang="fr-BE" b="1" smtClean="0"/>
          </a:p>
          <a:p>
            <a:pPr marL="457200" lvl="1" indent="0">
              <a:buNone/>
            </a:pPr>
            <a:r>
              <a:rPr lang="fr-BE" sz="1700" smtClean="0"/>
              <a:t>MMS </a:t>
            </a:r>
            <a:r>
              <a:rPr lang="fr-BE" sz="1700"/>
              <a:t>ID 9919380674102321 &gt; seul le volume 1 est numérisé </a:t>
            </a:r>
            <a:r>
              <a:rPr lang="fr-BE" sz="1700">
                <a:hlinkClick r:id="rId2"/>
              </a:rPr>
              <a:t>https://</a:t>
            </a:r>
            <a:r>
              <a:rPr lang="fr-BE" sz="1700" smtClean="0">
                <a:hlinkClick r:id="rId2"/>
              </a:rPr>
              <a:t>donum.uliege.be/handle/2268.1/3586</a:t>
            </a:r>
            <a:endParaRPr lang="fr-BE" sz="1700" smtClean="0"/>
          </a:p>
          <a:p>
            <a:pPr marL="457200" lvl="1" indent="0">
              <a:buNone/>
            </a:pPr>
            <a:r>
              <a:rPr lang="fr-BE" sz="1700"/>
              <a:t>MMS ID 990006174950502321 &gt; seul le tome III est numérisé </a:t>
            </a:r>
            <a:r>
              <a:rPr lang="fr-BE" sz="1700">
                <a:hlinkClick r:id="rId3"/>
              </a:rPr>
              <a:t>https://</a:t>
            </a:r>
            <a:r>
              <a:rPr lang="fr-BE" sz="1700" smtClean="0">
                <a:hlinkClick r:id="rId3"/>
              </a:rPr>
              <a:t>donum.uliege.be/handle/2268.1/4202</a:t>
            </a:r>
            <a:endParaRPr lang="fr-BE" sz="1700" smtClean="0"/>
          </a:p>
          <a:p>
            <a:pPr marL="457200" lvl="1" indent="0">
              <a:buNone/>
            </a:pPr>
            <a:endParaRPr lang="fr-BE" sz="1700" b="1"/>
          </a:p>
          <a:p>
            <a:pPr lvl="1">
              <a:buFont typeface="Symbol" panose="05050102010706020507" pitchFamily="18" charset="2"/>
              <a:buChar char="Þ"/>
            </a:pPr>
            <a:r>
              <a:rPr lang="fr-BE" b="1" smtClean="0"/>
              <a:t>Ajouter </a:t>
            </a:r>
            <a:r>
              <a:rPr lang="fr-BE" b="1" smtClean="0"/>
              <a:t>la/les représentation(s) digitale(s)</a:t>
            </a:r>
            <a:endParaRPr lang="fr-BE" b="1" smtClean="0"/>
          </a:p>
          <a:p>
            <a:pPr lvl="2">
              <a:buFont typeface="Symbol" panose="05050102010706020507" pitchFamily="18" charset="2"/>
              <a:buChar char="Þ"/>
            </a:pPr>
            <a:r>
              <a:rPr lang="fr-BE" smtClean="0"/>
              <a:t>en précisant le numéro de volume dans la zone Public note : « Volume 1 » ou « Tomes 1-2 » si le volume comprend 2 tomes.</a:t>
            </a:r>
          </a:p>
          <a:p>
            <a:pPr marL="914400" lvl="2" indent="0">
              <a:buNone/>
            </a:pPr>
            <a:r>
              <a:rPr lang="fr-BE" smtClean="0"/>
              <a:t>(La zone ‘Notes’ = notes internes)</a:t>
            </a:r>
          </a:p>
          <a:p>
            <a:pPr lvl="2">
              <a:buFont typeface="Symbol" panose="05050102010706020507" pitchFamily="18" charset="2"/>
              <a:buChar char="Þ"/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49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237" y="370580"/>
            <a:ext cx="8229600" cy="621546"/>
          </a:xfrm>
        </p:spPr>
        <p:txBody>
          <a:bodyPr/>
          <a:lstStyle/>
          <a:p>
            <a:r>
              <a:rPr lang="fr-BE" smtClean="0"/>
              <a:t>Plusieurs volumes</a:t>
            </a:r>
            <a:br>
              <a:rPr lang="fr-BE" smtClean="0"/>
            </a:br>
            <a:r>
              <a:rPr lang="fr-BE" smtClean="0"/>
              <a:t>&amp; 1 notice DONum avec x fichiers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mtClean="0"/>
              <a:t>1 notice BIB globale dans Alma</a:t>
            </a:r>
          </a:p>
          <a:p>
            <a:pPr marL="0" indent="0">
              <a:buNone/>
            </a:pPr>
            <a:r>
              <a:rPr lang="fr-BE" sz="1800"/>
              <a:t>MMS ID 9919496585802321</a:t>
            </a:r>
            <a:endParaRPr lang="fr-BE" sz="1800" smtClean="0"/>
          </a:p>
          <a:p>
            <a:r>
              <a:rPr lang="fr-BE" smtClean="0"/>
              <a:t>1 notice HOL </a:t>
            </a:r>
          </a:p>
          <a:p>
            <a:pPr lvl="1"/>
            <a:r>
              <a:rPr lang="fr-BE"/>
              <a:t>1 zone 583 contenant l’URL d’une notice globale dans DONum </a:t>
            </a:r>
            <a:r>
              <a:rPr lang="fr-BE" smtClean="0">
                <a:hlinkClick r:id="rId2"/>
              </a:rPr>
              <a:t>https</a:t>
            </a:r>
            <a:r>
              <a:rPr lang="fr-BE">
                <a:hlinkClick r:id="rId2"/>
              </a:rPr>
              <a:t>://</a:t>
            </a:r>
            <a:r>
              <a:rPr lang="fr-BE" smtClean="0">
                <a:hlinkClick r:id="rId2"/>
              </a:rPr>
              <a:t>donum.uliege.be/handle/2268.1/4222</a:t>
            </a:r>
            <a:endParaRPr lang="fr-BE" smtClean="0"/>
          </a:p>
          <a:p>
            <a:pPr marL="457200" lvl="1" indent="0">
              <a:buNone/>
            </a:pPr>
            <a:endParaRPr lang="fr-BE"/>
          </a:p>
          <a:p>
            <a:pPr lvl="1">
              <a:buFont typeface="Symbol" panose="05050102010706020507" pitchFamily="18" charset="2"/>
              <a:buChar char="Þ"/>
            </a:pPr>
            <a:r>
              <a:rPr lang="fr-BE" b="1" smtClean="0"/>
              <a:t>Associer </a:t>
            </a:r>
            <a:r>
              <a:rPr lang="fr-BE" b="1" smtClean="0"/>
              <a:t>le lien vers la </a:t>
            </a:r>
            <a:r>
              <a:rPr lang="fr-BE" b="1"/>
              <a:t>représentation </a:t>
            </a:r>
            <a:r>
              <a:rPr lang="fr-BE" b="1" smtClean="0"/>
              <a:t>digitale</a:t>
            </a:r>
          </a:p>
          <a:p>
            <a:pPr lvl="1">
              <a:buFont typeface="Symbol" panose="05050102010706020507" pitchFamily="18" charset="2"/>
              <a:buChar char="Þ"/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3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320562"/>
              </p:ext>
            </p:extLst>
          </p:nvPr>
        </p:nvGraphicFramePr>
        <p:xfrm>
          <a:off x="485775" y="557207"/>
          <a:ext cx="7886701" cy="5997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46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89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41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44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44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3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Import profile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583 + Digital Alma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Collection Alma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 smtClean="0">
                          <a:effectLst/>
                        </a:rPr>
                        <a:t>PATRIMOINE / Sous-collections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50" u="sng">
                          <a:effectLst/>
                          <a:hlinkClick r:id="rId3"/>
                        </a:rPr>
                        <a:t>Affiche, placard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6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50" u="sng">
                          <a:effectLst/>
                          <a:hlinkClick r:id="rId4"/>
                        </a:rPr>
                        <a:t>Album photo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6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50" u="sng">
                          <a:effectLst/>
                          <a:hlinkClick r:id="rId5"/>
                        </a:rPr>
                        <a:t>Article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6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50" u="sng">
                          <a:effectLst/>
                          <a:hlinkClick r:id="rId6"/>
                        </a:rPr>
                        <a:t>Atlas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6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50" u="sng">
                          <a:effectLst/>
                          <a:hlinkClick r:id="rId7"/>
                        </a:rPr>
                        <a:t>Carte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r>
                        <a:rPr lang="fr-BE" sz="1100" smtClean="0">
                          <a:effectLst/>
                        </a:rPr>
                        <a:t>x 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6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50" u="sng">
                          <a:effectLst/>
                          <a:hlinkClick r:id="rId8"/>
                        </a:rPr>
                        <a:t>Correspondance, lettres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6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50" u="sng">
                          <a:effectLst/>
                          <a:hlinkClick r:id="rId9"/>
                        </a:rPr>
                        <a:t>Dessin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6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50" u="sng">
                          <a:effectLst/>
                          <a:hlinkClick r:id="rId10"/>
                        </a:rPr>
                        <a:t>Diapositive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31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50" u="sng">
                          <a:effectLst/>
                          <a:hlinkClick r:id="rId11"/>
                        </a:rPr>
                        <a:t>Document d'archives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r>
                        <a:rPr lang="fr-BE" sz="1100" smtClean="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smtClean="0">
                          <a:effectLst/>
                        </a:rPr>
                        <a:t>Actuellement,</a:t>
                      </a:r>
                      <a:r>
                        <a:rPr lang="fr-BE" sz="1100" baseline="0" smtClean="0">
                          <a:effectLst/>
                        </a:rPr>
                        <a:t> uniquement </a:t>
                      </a:r>
                      <a:r>
                        <a:rPr lang="fr-BE" sz="1100" smtClean="0">
                          <a:effectLst/>
                        </a:rPr>
                        <a:t>Weissenbruch</a:t>
                      </a:r>
                      <a:endParaRPr lang="fr-BE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6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50" u="sng">
                          <a:effectLst/>
                          <a:hlinkClick r:id="rId12"/>
                        </a:rPr>
                        <a:t>Estampe, gravure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6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50" u="sng">
                          <a:effectLst/>
                          <a:hlinkClick r:id="rId13"/>
                        </a:rPr>
                        <a:t>Fossiles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6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50" u="sng">
                          <a:effectLst/>
                          <a:hlinkClick r:id="rId14"/>
                        </a:rPr>
                        <a:t>Incunable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6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50" u="sng">
                          <a:effectLst/>
                          <a:hlinkClick r:id="rId15"/>
                        </a:rPr>
                        <a:t>Journal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6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50" u="sng">
                          <a:effectLst/>
                          <a:hlinkClick r:id="rId16"/>
                        </a:rPr>
                        <a:t>Livre, monographie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6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50" u="sng">
                          <a:effectLst/>
                          <a:hlinkClick r:id="rId17"/>
                        </a:rPr>
                        <a:t>Manuscrit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36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50" u="sng">
                          <a:effectLst/>
                          <a:hlinkClick r:id="rId18"/>
                        </a:rPr>
                        <a:t>Objet d'art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36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50" u="sng">
                          <a:effectLst/>
                          <a:hlinkClick r:id="rId19"/>
                        </a:rPr>
                        <a:t>Objet manufacturé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36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50" u="sng">
                          <a:effectLst/>
                          <a:hlinkClick r:id="rId20"/>
                        </a:rPr>
                        <a:t>Partition musicale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36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50" u="sng">
                          <a:effectLst/>
                          <a:hlinkClick r:id="rId21"/>
                        </a:rPr>
                        <a:t>Périodique, revue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36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50" u="sng">
                          <a:effectLst/>
                          <a:hlinkClick r:id="rId22"/>
                        </a:rPr>
                        <a:t>Plan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36431">
                <a:tc>
                  <a:txBody>
                    <a:bodyPr/>
                    <a:lstStyle/>
                    <a:p>
                      <a:pPr marL="111760" indent="-1117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50" u="sng">
                          <a:effectLst/>
                          <a:hlinkClick r:id="rId23"/>
                        </a:rPr>
                        <a:t>Tableau, peinture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 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 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7034543" y="1876202"/>
            <a:ext cx="1140735" cy="3829616"/>
          </a:xfrm>
          <a:prstGeom prst="rect">
            <a:avLst/>
          </a:prstGeom>
          <a:gradFill>
            <a:gsLst>
              <a:gs pos="100000">
                <a:schemeClr val="accent4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smtClean="0"/>
              <a:t>Selon les documents, par type de document, par provenance, par siècle, par lieu d’impression…</a:t>
            </a:r>
            <a:endParaRPr lang="fr-BE" sz="1200"/>
          </a:p>
        </p:txBody>
      </p:sp>
    </p:spTree>
    <p:extLst>
      <p:ext uri="{BB962C8B-B14F-4D97-AF65-F5344CB8AC3E}">
        <p14:creationId xmlns:p14="http://schemas.microsoft.com/office/powerpoint/2010/main" val="32630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780" y="397739"/>
            <a:ext cx="8229600" cy="621546"/>
          </a:xfrm>
        </p:spPr>
        <p:txBody>
          <a:bodyPr/>
          <a:lstStyle/>
          <a:p>
            <a:r>
              <a:rPr lang="fr-BE" smtClean="0"/>
              <a:t>Cas particuliers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20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fr-BE" dirty="0" smtClean="0"/>
              <a:t>« Vingt années de vie africaine / A. </a:t>
            </a:r>
            <a:r>
              <a:rPr lang="fr-BE" dirty="0" err="1" smtClean="0"/>
              <a:t>Delcommune</a:t>
            </a:r>
            <a:r>
              <a:rPr lang="fr-BE" dirty="0" smtClean="0"/>
              <a:t> »</a:t>
            </a:r>
          </a:p>
          <a:p>
            <a:pPr lvl="1"/>
            <a:r>
              <a:rPr lang="fr-BE" dirty="0" smtClean="0"/>
              <a:t>2 notices dans Alma (+ 1 notice ‘mère’ pour le tome 2)</a:t>
            </a:r>
          </a:p>
          <a:p>
            <a:pPr lvl="1"/>
            <a:r>
              <a:rPr lang="fr-BE" dirty="0" smtClean="0"/>
              <a:t>Numérisation de 2 tomes (volumes) </a:t>
            </a:r>
          </a:p>
          <a:p>
            <a:pPr lvl="1"/>
            <a:r>
              <a:rPr lang="fr-BE" dirty="0" smtClean="0"/>
              <a:t>2 notices dans </a:t>
            </a:r>
            <a:r>
              <a:rPr lang="fr-BE" dirty="0" err="1" smtClean="0"/>
              <a:t>DONum</a:t>
            </a:r>
            <a:endParaRPr lang="fr-BE" dirty="0" smtClean="0"/>
          </a:p>
          <a:p>
            <a:pPr lvl="2"/>
            <a:r>
              <a:rPr lang="fr-BE" dirty="0">
                <a:hlinkClick r:id="rId2"/>
              </a:rPr>
              <a:t>https://</a:t>
            </a:r>
            <a:r>
              <a:rPr lang="fr-BE" dirty="0" smtClean="0">
                <a:hlinkClick r:id="rId2"/>
              </a:rPr>
              <a:t>donum.uliege.be/handle/2268.1/2136</a:t>
            </a:r>
            <a:r>
              <a:rPr lang="fr-BE" dirty="0" smtClean="0"/>
              <a:t> (tome 1 : 709417879 </a:t>
            </a:r>
            <a:r>
              <a:rPr lang="fr-BE" dirty="0"/>
              <a:t>(code-barres ULiège</a:t>
            </a:r>
            <a:r>
              <a:rPr lang="fr-BE" dirty="0" smtClean="0"/>
              <a:t>))</a:t>
            </a:r>
          </a:p>
          <a:p>
            <a:pPr lvl="2"/>
            <a:r>
              <a:rPr lang="fr-BE" dirty="0">
                <a:hlinkClick r:id="rId3"/>
              </a:rPr>
              <a:t>https://</a:t>
            </a:r>
            <a:r>
              <a:rPr lang="fr-BE" dirty="0" smtClean="0">
                <a:hlinkClick r:id="rId3"/>
              </a:rPr>
              <a:t>donum.uliege.be/handle/2268.1/2137</a:t>
            </a:r>
            <a:r>
              <a:rPr lang="fr-BE" dirty="0" smtClean="0"/>
              <a:t> (tome 2 : 709301578 </a:t>
            </a:r>
            <a:r>
              <a:rPr lang="fr-BE" dirty="0"/>
              <a:t>(code-barres ULiège</a:t>
            </a:r>
            <a:r>
              <a:rPr lang="fr-BE" dirty="0" smtClean="0"/>
              <a:t>))</a:t>
            </a:r>
            <a:endParaRPr lang="fr-BE" dirty="0"/>
          </a:p>
          <a:p>
            <a:pPr lvl="1"/>
            <a:r>
              <a:rPr lang="fr-BE" dirty="0"/>
              <a:t>Le lien en </a:t>
            </a:r>
            <a:r>
              <a:rPr lang="fr-BE" dirty="0" smtClean="0"/>
              <a:t>583 vers la notice </a:t>
            </a:r>
            <a:r>
              <a:rPr lang="fr-BE" dirty="0" err="1" smtClean="0"/>
              <a:t>DONum</a:t>
            </a:r>
            <a:r>
              <a:rPr lang="fr-BE" dirty="0" smtClean="0"/>
              <a:t> du tome 1 </a:t>
            </a:r>
            <a:r>
              <a:rPr lang="fr-BE" dirty="0"/>
              <a:t>est aussi ajouté sur MMS ID </a:t>
            </a:r>
            <a:r>
              <a:rPr lang="fr-BE" dirty="0" smtClean="0"/>
              <a:t>990005061000502321 = notice globale pour les 2 volumes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50</a:t>
            </a:fld>
            <a:endParaRPr lang="fr-FR"/>
          </a:p>
        </p:txBody>
      </p:sp>
      <p:pic>
        <p:nvPicPr>
          <p:cNvPr id="1025" name="Picture 1" descr="Vingt années de vie africaine : récits de voyages, d'aventures et d'exploration au Congo belge : 1874-1893 : Tome premier / Alexandre DELCOMMUN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6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452" y="361526"/>
            <a:ext cx="8229600" cy="621546"/>
          </a:xfrm>
        </p:spPr>
        <p:txBody>
          <a:bodyPr/>
          <a:lstStyle/>
          <a:p>
            <a:r>
              <a:rPr lang="fr-BE"/>
              <a:t>Cas particuliers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0901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fr-BE" smtClean="0"/>
              <a:t>Sermones</a:t>
            </a:r>
            <a:r>
              <a:rPr lang="fr-BE"/>
              <a:t> </a:t>
            </a:r>
            <a:r>
              <a:rPr lang="fr-BE"/>
              <a:t>aurei</a:t>
            </a:r>
            <a:r>
              <a:rPr lang="fr-BE"/>
              <a:t> de</a:t>
            </a:r>
            <a:r>
              <a:rPr lang="fr-BE"/>
              <a:t> </a:t>
            </a:r>
            <a:r>
              <a:rPr lang="fr-BE" smtClean="0"/>
              <a:t>sanctis / </a:t>
            </a:r>
            <a:r>
              <a:rPr lang="fr-BE"/>
              <a:t>Léonard </a:t>
            </a:r>
            <a:r>
              <a:rPr lang="fr-BE" smtClean="0"/>
              <a:t>d'Udine</a:t>
            </a:r>
          </a:p>
          <a:p>
            <a:pPr lvl="1"/>
            <a:r>
              <a:rPr lang="fr-BE" smtClean="0"/>
              <a:t>1 notice BIB</a:t>
            </a:r>
          </a:p>
          <a:p>
            <a:pPr lvl="1"/>
            <a:r>
              <a:rPr lang="fr-BE" smtClean="0"/>
              <a:t>3 HOL </a:t>
            </a:r>
          </a:p>
          <a:p>
            <a:pPr lvl="2"/>
            <a:r>
              <a:rPr lang="fr-BE" smtClean="0"/>
              <a:t>1 exemplaire en 2 volumes physiques : 2 HOL (cotes XVB019 et XVB020)</a:t>
            </a:r>
          </a:p>
          <a:p>
            <a:pPr lvl="2"/>
            <a:r>
              <a:rPr lang="fr-BE" smtClean="0"/>
              <a:t>1 exemplaire en 1 volume physique : 1 HOL</a:t>
            </a:r>
          </a:p>
          <a:p>
            <a:pPr lvl="1"/>
            <a:r>
              <a:rPr lang="fr-BE" smtClean="0"/>
              <a:t>La numérisation porte sur les 2 volumes en </a:t>
            </a:r>
            <a:r>
              <a:rPr lang="fr-BE"/>
              <a:t>XVB019 </a:t>
            </a:r>
            <a:r>
              <a:rPr lang="fr-BE"/>
              <a:t>et </a:t>
            </a:r>
            <a:r>
              <a:rPr lang="fr-BE" smtClean="0"/>
              <a:t>XVB020)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BE" smtClean="0"/>
              <a:t>Ajouter le 583 dans les 2 HOL. L’URL peut être celle du volume cible  ou celle de l’ensemble (</a:t>
            </a:r>
            <a:r>
              <a:rPr lang="fr-BE"/>
              <a:t> </a:t>
            </a:r>
            <a:r>
              <a:rPr lang="fr-BE">
                <a:hlinkClick r:id="rId2"/>
              </a:rPr>
              <a:t>http</a:t>
            </a:r>
            <a:r>
              <a:rPr lang="fr-BE">
                <a:hlinkClick r:id="rId2"/>
              </a:rPr>
              <a:t>://</a:t>
            </a:r>
            <a:r>
              <a:rPr lang="fr-BE" smtClean="0">
                <a:hlinkClick r:id="rId2"/>
              </a:rPr>
              <a:t>hdl.handle.net/2268.1/1025</a:t>
            </a:r>
            <a:r>
              <a:rPr lang="fr-BE" smtClean="0"/>
              <a:t>) : dans ce dernier cas, le 583 $u est identique dans les 2 HOL. Utiliser le $3.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BE" smtClean="0"/>
              <a:t>Ajouter la représentation numérique en utilisant l’URL de l’ensemble 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BE" smtClean="0"/>
              <a:t>C’est-à-dire 1 seul lien vers DONum : c’est dans DONum que l’utilisateur visualise la présence de 2 fichiers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BE" smtClean="0"/>
              <a:t>Utiliser la zone Public Note : </a:t>
            </a:r>
          </a:p>
          <a:p>
            <a:pPr marL="914400" lvl="2" indent="0">
              <a:buNone/>
            </a:pPr>
            <a:r>
              <a:rPr lang="fr-BE"/>
              <a:t>	</a:t>
            </a:r>
            <a:r>
              <a:rPr lang="fr-BE" smtClean="0"/>
              <a:t>Volume 1 (XVB019)</a:t>
            </a:r>
          </a:p>
          <a:p>
            <a:pPr marL="914400" lvl="2" indent="0">
              <a:buNone/>
            </a:pPr>
            <a:r>
              <a:rPr lang="fr-BE"/>
              <a:t>	</a:t>
            </a:r>
            <a:r>
              <a:rPr lang="fr-BE" smtClean="0"/>
              <a:t>Volume 2 (XVB020)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2460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Synthèse sur le 583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smtClean="0"/>
              <a:t>$u dans tous les cas</a:t>
            </a:r>
          </a:p>
          <a:p>
            <a:pPr lvl="1"/>
            <a:r>
              <a:rPr lang="fr-BE" smtClean="0"/>
              <a:t>SAUF pour les « Recueils factices »</a:t>
            </a:r>
          </a:p>
          <a:p>
            <a:pPr lvl="2"/>
            <a:r>
              <a:rPr lang="fr-BE" smtClean="0"/>
              <a:t>Qu’il y ait ou non une notice « chapeau » dont le titre serait « Varia » ou « Volume factice » ou « Recueil factice »</a:t>
            </a:r>
          </a:p>
          <a:p>
            <a:r>
              <a:rPr lang="fr-BE" smtClean="0"/>
              <a:t>$u peut être une URL globale vers DONum : la notice DONum contient plusieurs fichiers correspondant aux différents volumes</a:t>
            </a:r>
          </a:p>
          <a:p>
            <a:r>
              <a:rPr lang="fr-BE" smtClean="0"/>
              <a:t>$u peut être répété dans une zone 583 unique</a:t>
            </a:r>
          </a:p>
          <a:p>
            <a:pPr lvl="1"/>
            <a:r>
              <a:rPr lang="fr-BE" smtClean="0"/>
              <a:t>Cas des monographies en plusieurs volumes traitées par notice unique BIB et notice unique HOL.</a:t>
            </a:r>
          </a:p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1568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53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mtClean="0"/>
              <a:t>Retrouver les représentations digitales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1627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57175" y="235268"/>
            <a:ext cx="8229600" cy="621546"/>
          </a:xfrm>
        </p:spPr>
        <p:txBody>
          <a:bodyPr/>
          <a:lstStyle/>
          <a:p>
            <a:r>
              <a:rPr lang="fr-BE" sz="3000" smtClean="0"/>
              <a:t>Retrouver les représentations digitales dans Alma</a:t>
            </a:r>
            <a:endParaRPr lang="fr-BE" sz="300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856814"/>
            <a:ext cx="8229600" cy="4525963"/>
          </a:xfrm>
        </p:spPr>
        <p:txBody>
          <a:bodyPr/>
          <a:lstStyle/>
          <a:p>
            <a:r>
              <a:rPr lang="fr-BE" sz="2800" smtClean="0"/>
              <a:t>All Titles / Digital titles</a:t>
            </a:r>
          </a:p>
          <a:p>
            <a:pPr lvl="1"/>
            <a:r>
              <a:rPr lang="fr-BE" sz="2400" smtClean="0"/>
              <a:t>index « Remote repository »</a:t>
            </a:r>
          </a:p>
          <a:p>
            <a:pPr lvl="1"/>
            <a:r>
              <a:rPr lang="fr-BE" sz="2400" smtClean="0"/>
              <a:t>et n’importe quel autre critère ou filtre…</a:t>
            </a:r>
          </a:p>
          <a:p>
            <a:pPr lvl="1"/>
            <a:endParaRPr lang="fr-BE" smtClean="0"/>
          </a:p>
          <a:p>
            <a:pPr marL="457200" lvl="1" indent="0">
              <a:buNone/>
            </a:pPr>
            <a:endParaRPr lang="fr-BE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54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6" y="2374644"/>
            <a:ext cx="8472488" cy="398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2788"/>
            <a:ext cx="8229600" cy="621546"/>
          </a:xfrm>
        </p:spPr>
        <p:txBody>
          <a:bodyPr/>
          <a:lstStyle/>
          <a:p>
            <a:r>
              <a:rPr lang="fr-BE" smtClean="0"/>
              <a:t>Utiliser la recherche Digital Titles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21186"/>
          </a:xfrm>
        </p:spPr>
        <p:txBody>
          <a:bodyPr/>
          <a:lstStyle/>
          <a:p>
            <a:r>
              <a:rPr lang="fr-BE" smtClean="0"/>
              <a:t>Index Library</a:t>
            </a:r>
          </a:p>
          <a:p>
            <a:r>
              <a:rPr lang="fr-BE" smtClean="0"/>
              <a:t>Index linking Parameter</a:t>
            </a:r>
          </a:p>
          <a:p>
            <a:r>
              <a:rPr lang="fr-BE" smtClean="0"/>
              <a:t>…</a:t>
            </a:r>
          </a:p>
          <a:p>
            <a:pPr marL="457200" lvl="1" indent="0">
              <a:buNone/>
            </a:pPr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57200" y="3400923"/>
            <a:ext cx="7994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smtClean="0">
                <a:solidFill>
                  <a:srgbClr val="FF0000"/>
                </a:solidFill>
              </a:rPr>
              <a:t>Remarque</a:t>
            </a:r>
            <a:r>
              <a:rPr lang="fr-BE" smtClean="0">
                <a:solidFill>
                  <a:srgbClr val="FF0000"/>
                </a:solidFill>
              </a:rPr>
              <a:t> : Dans ce cadre, la recherche Digital Files n’est pas fonctionnelle puisque toutes les représentations numériques sont en accès distant (Remote)</a:t>
            </a:r>
            <a:endParaRPr lang="fr-BE">
              <a:solidFill>
                <a:srgbClr val="FF0000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93002" y="4580256"/>
            <a:ext cx="8229600" cy="621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5FA3B0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BE" smtClean="0"/>
              <a:t>Utiliser la recherche Collection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09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5830432" y="5278847"/>
            <a:ext cx="2856368" cy="1004478"/>
          </a:xfrm>
        </p:spPr>
        <p:txBody>
          <a:bodyPr/>
          <a:lstStyle/>
          <a:p>
            <a:r>
              <a:rPr lang="fr-FR" dirty="0" smtClean="0"/>
              <a:t>TF Alma Resource Management</a:t>
            </a:r>
          </a:p>
          <a:p>
            <a:r>
              <a:rPr lang="fr-FR" sz="1800" dirty="0" smtClean="0"/>
              <a:t>Alma-RM@lists.uliege.be</a:t>
            </a:r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369" y="1695825"/>
            <a:ext cx="1826537" cy="1826537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3236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57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002902" y="1651001"/>
            <a:ext cx="7493796" cy="3327400"/>
          </a:xfrm>
        </p:spPr>
        <p:txBody>
          <a:bodyPr/>
          <a:lstStyle/>
          <a:p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 smtClean="0"/>
              <a:t>Tous </a:t>
            </a:r>
            <a:r>
              <a:rPr lang="fr-BE" sz="2000" dirty="0"/>
              <a:t>les supports de formation et </a:t>
            </a:r>
            <a:r>
              <a:rPr lang="fr-BE" sz="2000" i="1" dirty="0" smtClean="0"/>
              <a:t>how </a:t>
            </a:r>
            <a:r>
              <a:rPr lang="fr-BE" sz="2000" i="1" dirty="0"/>
              <a:t>to </a:t>
            </a:r>
            <a:r>
              <a:rPr lang="fr-BE" sz="2000" dirty="0"/>
              <a:t>proposés par Liège Université Library pour le travail dans le système Alma se trouvent sur la boîte à outils </a:t>
            </a:r>
            <a:r>
              <a:rPr lang="fr-BE" sz="2000" dirty="0" smtClean="0">
                <a:hlinkClick r:id="rId2"/>
              </a:rPr>
              <a:t>Alma @ ULiège </a:t>
            </a:r>
            <a:r>
              <a:rPr lang="fr-BE" sz="2000" dirty="0">
                <a:hlinkClick r:id="rId2"/>
              </a:rPr>
              <a:t>Library</a:t>
            </a:r>
            <a:r>
              <a:rPr lang="fr-BE" sz="2000" dirty="0"/>
              <a:t/>
            </a:r>
            <a:br>
              <a:rPr lang="fr-BE" sz="2000" dirty="0"/>
            </a:br>
            <a:r>
              <a:rPr lang="fr-BE" sz="2000" dirty="0"/>
              <a:t>https://lib.uliege.be/alma</a:t>
            </a:r>
            <a:r>
              <a:rPr lang="fr-BE" sz="2000" dirty="0" smtClean="0"/>
              <a:t>/</a:t>
            </a:r>
            <a:br>
              <a:rPr lang="fr-BE" sz="2000" dirty="0" smtClean="0"/>
            </a:br>
            <a:r>
              <a:rPr lang="fr-BE" sz="2000" dirty="0"/>
              <a:t/>
            </a:r>
            <a:br>
              <a:rPr lang="fr-BE" sz="2000" dirty="0"/>
            </a:br>
            <a:r>
              <a:rPr lang="fr-BE" sz="2000" dirty="0" smtClean="0"/>
              <a:t>Les supports de formation et </a:t>
            </a:r>
            <a:r>
              <a:rPr lang="fr-BE" sz="2000" i="1" dirty="0" smtClean="0"/>
              <a:t>how to </a:t>
            </a:r>
            <a:r>
              <a:rPr lang="fr-BE" sz="2000" dirty="0"/>
              <a:t>spécifiques à la gestion des ressources (inventaire, catalogage) sont également disponibles sur le </a:t>
            </a:r>
            <a:r>
              <a:rPr lang="fr-BE" sz="2000" dirty="0">
                <a:hlinkClick r:id="rId3"/>
              </a:rPr>
              <a:t>wiki Gestion des ressources &amp; Catalogage</a:t>
            </a:r>
            <a:r>
              <a:rPr lang="fr-BE" sz="2000" dirty="0"/>
              <a:t/>
            </a:r>
            <a:br>
              <a:rPr lang="fr-BE" sz="2000" dirty="0"/>
            </a:br>
            <a:r>
              <a:rPr lang="fr-BE" sz="2000" dirty="0"/>
              <a:t>http://doclib.uliege.be/catalo/</a:t>
            </a:r>
            <a:br>
              <a:rPr lang="fr-BE" sz="2000" dirty="0"/>
            </a:b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248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359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Les </a:t>
            </a:r>
            <a:r>
              <a:rPr lang="fr-FR"/>
              <a:t>« Collections » dans Alma</a:t>
            </a:r>
            <a:br>
              <a:rPr lang="fr-FR"/>
            </a:br>
            <a:r>
              <a:rPr lang="fr-FR"/>
              <a:t>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Aperçu des « Galeries » dans Primo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4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Dans (le nouveau) Primo</a:t>
            </a:r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 smtClean="0"/>
              <a:t>Dans Primo, les « </a:t>
            </a:r>
            <a:r>
              <a:rPr lang="fr-BE" dirty="0" smtClean="0">
                <a:hlinkClick r:id="rId2"/>
              </a:rPr>
              <a:t>Galeries</a:t>
            </a:r>
            <a:r>
              <a:rPr lang="fr-BE" dirty="0" smtClean="0"/>
              <a:t> » permettent de mettre en évidence certains fonds, de façon temporaire ou à long terme</a:t>
            </a:r>
          </a:p>
          <a:p>
            <a:r>
              <a:rPr lang="fr-BE" dirty="0" smtClean="0"/>
              <a:t>Une « Galerie » peut contenir 1 ou plusieurs sous-galeries, elles-mêmes constituées de différents ensembles</a:t>
            </a:r>
          </a:p>
          <a:p>
            <a:r>
              <a:rPr lang="fr-BE" dirty="0" smtClean="0"/>
              <a:t>3 Galeries sont prévues pour l’implémentation :</a:t>
            </a:r>
          </a:p>
          <a:p>
            <a:pPr lvl="1"/>
            <a:r>
              <a:rPr lang="fr-BE" dirty="0" smtClean="0"/>
              <a:t>Dictionnaires et encyclopédies en ligne</a:t>
            </a:r>
          </a:p>
          <a:p>
            <a:pPr lvl="1"/>
            <a:r>
              <a:rPr lang="fr-BE" dirty="0" smtClean="0"/>
              <a:t>Patrimoine</a:t>
            </a:r>
          </a:p>
          <a:p>
            <a:pPr lvl="1"/>
            <a:r>
              <a:rPr lang="fr-BE" dirty="0" smtClean="0"/>
              <a:t>Evènements et expositions</a:t>
            </a:r>
          </a:p>
          <a:p>
            <a:pPr lvl="1"/>
            <a:endParaRPr lang="fr-BE" dirty="0" smtClean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55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Dans Alma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600200"/>
            <a:ext cx="8701088" cy="4756150"/>
          </a:xfrm>
        </p:spPr>
        <p:txBody>
          <a:bodyPr>
            <a:normAutofit lnSpcReduction="10000"/>
          </a:bodyPr>
          <a:lstStyle/>
          <a:p>
            <a:r>
              <a:rPr lang="fr-BE" smtClean="0"/>
              <a:t>Les « Galeries » sont les « Collections » dans Alma</a:t>
            </a:r>
          </a:p>
          <a:p>
            <a:pPr lvl="1"/>
            <a:r>
              <a:rPr lang="fr-BE" smtClean="0"/>
              <a:t>Une collection permet d’agréger des notices bibliographiques en fonction de n’importe quel critère</a:t>
            </a:r>
          </a:p>
          <a:p>
            <a:pPr lvl="2"/>
            <a:r>
              <a:rPr lang="fr-BE" smtClean="0"/>
              <a:t>Une thématique</a:t>
            </a:r>
          </a:p>
          <a:p>
            <a:pPr lvl="2"/>
            <a:r>
              <a:rPr lang="fr-BE" smtClean="0"/>
              <a:t>Un type de document particulier</a:t>
            </a:r>
          </a:p>
          <a:p>
            <a:pPr marL="914400" lvl="2" indent="0">
              <a:buNone/>
            </a:pPr>
            <a:r>
              <a:rPr lang="fr-BE" sz="1900" i="1" smtClean="0">
                <a:solidFill>
                  <a:srgbClr val="FF0000"/>
                </a:solidFill>
              </a:rPr>
              <a:t>À ne pas confondre avec les collections électroniques !</a:t>
            </a:r>
          </a:p>
          <a:p>
            <a:pPr lvl="1"/>
            <a:r>
              <a:rPr lang="fr-BE" smtClean="0"/>
              <a:t>Pour certains fonds, cela permet de proposer à l’utilisateur une approche plus conforme à ses habitudes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1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71538"/>
            <a:ext cx="8229600" cy="5254625"/>
          </a:xfrm>
        </p:spPr>
        <p:txBody>
          <a:bodyPr>
            <a:normAutofit/>
          </a:bodyPr>
          <a:lstStyle/>
          <a:p>
            <a:r>
              <a:rPr lang="fr-BE" sz="3000" smtClean="0"/>
              <a:t>Dans Alma, les « Galeries », ou « Collections »  sont créées sous la fonctionnalité « Manage Collections » </a:t>
            </a:r>
            <a:endParaRPr lang="fr-BE" sz="30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451100"/>
            <a:ext cx="8661840" cy="34210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850" y="3667124"/>
            <a:ext cx="1676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3184</TotalTime>
  <Words>1632</Words>
  <Application>Microsoft Office PowerPoint</Application>
  <PresentationFormat>Affichage à l'écran (4:3)</PresentationFormat>
  <Paragraphs>434</Paragraphs>
  <Slides>58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58</vt:i4>
      </vt:variant>
    </vt:vector>
  </HeadingPairs>
  <TitlesOfParts>
    <vt:vector size="67" baseType="lpstr">
      <vt:lpstr>Lucida Grande</vt:lpstr>
      <vt:lpstr>MS Mincho</vt:lpstr>
      <vt:lpstr>Arial</vt:lpstr>
      <vt:lpstr>Calibri</vt:lpstr>
      <vt:lpstr>Calibri Light</vt:lpstr>
      <vt:lpstr>Symbol</vt:lpstr>
      <vt:lpstr>Wingdings</vt:lpstr>
      <vt:lpstr>Thème Office</vt:lpstr>
      <vt:lpstr>Conception personnalisée</vt:lpstr>
      <vt:lpstr>Alma – Resource Management</vt:lpstr>
      <vt:lpstr>Intégration de représentations digitales distantes dans Alma</vt:lpstr>
      <vt:lpstr>Introduction</vt:lpstr>
      <vt:lpstr>Présentation PowerPoint</vt:lpstr>
      <vt:lpstr>Présentation PowerPoint</vt:lpstr>
      <vt:lpstr>Les « Collections » dans Alma  </vt:lpstr>
      <vt:lpstr>Dans (le nouveau) Primo</vt:lpstr>
      <vt:lpstr>Dans Alma</vt:lpstr>
      <vt:lpstr>Présentation PowerPoint</vt:lpstr>
      <vt:lpstr>Présentation PowerPoint</vt:lpstr>
      <vt:lpstr>Présentation PowerPoint</vt:lpstr>
      <vt:lpstr>Collections et inventaire digital</vt:lpstr>
      <vt:lpstr>Collections et périmètre des rôles</vt:lpstr>
      <vt:lpstr>Gérer les Collections dans Alma</vt:lpstr>
      <vt:lpstr>Ajouter une notice à une Collection en créant l’inventaire digital</vt:lpstr>
      <vt:lpstr>Présentation PowerPoint</vt:lpstr>
      <vt:lpstr>Présentation PowerPoint</vt:lpstr>
      <vt:lpstr>Ajouter une notice à une Collection à partir de l’éditeur de métadonnées</vt:lpstr>
      <vt:lpstr>Présentation PowerPoint</vt:lpstr>
      <vt:lpstr>Travailler dans le gestionnaire de Collections</vt:lpstr>
      <vt:lpstr>Ajouter une notice à une collection à partir du gestionnaire de Collection</vt:lpstr>
      <vt:lpstr>Présentation PowerPoint</vt:lpstr>
      <vt:lpstr>Présentation PowerPoint</vt:lpstr>
      <vt:lpstr>Autres fonctionnalités</vt:lpstr>
      <vt:lpstr>Présentation PowerPoint</vt:lpstr>
      <vt:lpstr>Ajouter une nouvelle sous-collection à une collection existante</vt:lpstr>
      <vt:lpstr>Présentation PowerPoint</vt:lpstr>
      <vt:lpstr>Supprimer des collections ou des sous-collections &amp; Ajouter des Collections </vt:lpstr>
      <vt:lpstr>Ajouter une représentation digitale</vt:lpstr>
      <vt:lpstr>Ajouter une représentation digitale à une notice existant dans le répertoire</vt:lpstr>
      <vt:lpstr>Ajouter une représentation digitale à une notice existant dans le répertoire</vt:lpstr>
      <vt:lpstr>Ajouter une représentation digitale à une notice existante à partir d’un résultat de recherche dans le répertoire</vt:lpstr>
      <vt:lpstr>Présentation PowerPoint</vt:lpstr>
      <vt:lpstr>Présentation PowerPoint</vt:lpstr>
      <vt:lpstr>Présentation PowerPoint</vt:lpstr>
      <vt:lpstr>Ajouter une représentation digitale à une notice existant dans le répertoire</vt:lpstr>
      <vt:lpstr>Présentation PowerPoint</vt:lpstr>
      <vt:lpstr>Ajouter une représentation digitale</vt:lpstr>
      <vt:lpstr>Visualisation de l’inventaire dans Alma</vt:lpstr>
      <vt:lpstr>Modifier la représentation</vt:lpstr>
      <vt:lpstr>Modifier la représentation</vt:lpstr>
      <vt:lpstr>Dans Primo</vt:lpstr>
      <vt:lpstr>Dans Primo</vt:lpstr>
      <vt:lpstr>Identifier les notices dans Alma</vt:lpstr>
      <vt:lpstr>1 volume physique contenant plusieurs œuvres : présence d’une notice « mère » avec un titre forgé de type « Varia  » &amp; plusieurs notices DONum </vt:lpstr>
      <vt:lpstr>1 volume physique contenant plusieurs œuvres &amp; plusieurs notices DONum</vt:lpstr>
      <vt:lpstr>Plusieurs volumes &amp; plusieurs notices DONum</vt:lpstr>
      <vt:lpstr>Plusieurs volumes &amp; 1 seul volume numérisé - 1 notice DONum</vt:lpstr>
      <vt:lpstr>Plusieurs volumes &amp; 1 notice DONum avec x fichiers</vt:lpstr>
      <vt:lpstr>Cas particuliers</vt:lpstr>
      <vt:lpstr>Cas particuliers</vt:lpstr>
      <vt:lpstr>Synthèse sur le 583</vt:lpstr>
      <vt:lpstr>Retrouver les représentations digitales</vt:lpstr>
      <vt:lpstr>Retrouver les représentations digitales dans Alma</vt:lpstr>
      <vt:lpstr>Utiliser la recherche Digital Titles</vt:lpstr>
      <vt:lpstr>Présentation PowerPoint</vt:lpstr>
      <vt:lpstr> Tous les supports de formation et how to proposés par Liège Université Library pour le travail dans le système Alma se trouvent sur la boîte à outils Alma @ ULiège Library https://lib.uliege.be/alma/  Les supports de formation et how to spécifiques à la gestion des ressources (inventaire, catalogage) sont également disponibles sur le wiki Gestion des ressources &amp; Catalogage http://doclib.uliege.be/catalo/  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Minon</dc:creator>
  <cp:lastModifiedBy>Laurence Richelle</cp:lastModifiedBy>
  <cp:revision>198</cp:revision>
  <dcterms:created xsi:type="dcterms:W3CDTF">2018-04-18T15:28:21Z</dcterms:created>
  <dcterms:modified xsi:type="dcterms:W3CDTF">2019-01-14T13:19:00Z</dcterms:modified>
</cp:coreProperties>
</file>